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4" roundtripDataSignature="AMtx7mi7WmsD8ZRfI1VnXetQe+DlmDVL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customschemas.google.com/relationships/presentationmetadata" Target="meta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iisq6wew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iisq6wew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085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5he35vqv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5he35vqv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2772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vs9fw3w5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vs9fw3w5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5867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9c86g5wz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9c86g5wz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9507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3r2bsnfd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3r2bsnfd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21156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2j5quyd7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2j5quyd7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2444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9623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023018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56583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443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79419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96083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419096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60597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128784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03554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74561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461044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80814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8843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57523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119794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dvbzzes1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dvbzzes1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50285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blw2nkdu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blw2nkdu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068893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21ykghv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21ykghv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259746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sdorx87n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sdorx87n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31721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iyud0z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iyud0z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70439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kz79b4nn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kz79b4nn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02682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qxi0lkjg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qxi0lkjg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0667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1p3f14yx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1p3f14yx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18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ehw1nc5d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ehw1nc5d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28697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07816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h59w9vk8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h59w9vk8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45739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9mibwwt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9mibwwt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27493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0vyo3x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0vyo3x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76044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d09gmbk4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d09gmbk4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011907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yrrp4r7d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yrrp4r7d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73289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mk46tkmv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mk46tkmv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26886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sx26e9ex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sx26e9ex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711841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s4dv3rqh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s4dv3rqh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788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pyvksipc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pyvksipc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479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2t23gszg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2t23gszg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10234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o6wuu8ou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o6wuu8ou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943142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v5j0t8lg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v5j0t8lg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1779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ws0ks67m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ws0ks67m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11641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ftab87z6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ftab87z6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981355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6j449hv4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6j449hv4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1195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od6h2yct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od6h2yct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46077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r6i7uudn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r6i7uudn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373726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v42fz4qn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v42fz4qn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0347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4r2bplbx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4r2bplbx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89344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xkl12pqu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xkl12pqu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742846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3dy76lpw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3dy76lpw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99078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rcbwfa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rcbwfa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04852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cy4x8zcd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cy4x8zcd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547070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xij5ldeq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xij5ldeq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27708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229ne6d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229ne6d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44288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hb5wt78l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hb5wt78l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07380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k44duim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k44duim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7133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csru3b7s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csru3b7s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68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ny30jg68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ny30jg68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08899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85836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gz4r6h3l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gz4r6h3l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62397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y22ypd5s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y22ypd5s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32019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zxvpgbvl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zxvpgbvl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190817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4e8ggca7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4e8ggca7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685063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zct8jhrv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zct8jhrv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30093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k5mlbyqa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k5mlbyqa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72558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zhdt1za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zhdt1za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54194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b8inlr4f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b8inlr4f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105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3fwygsom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3fwygsom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79319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lzdu8h9w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lzdu8h9w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05333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m2cwdvnx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m2cwdvnx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99498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bsvex9jc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bsvex9jc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51673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xj9sl275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xj9sl275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30160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tpbrw9fp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tpbrw9fp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48371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if208u5m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if208u5m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23273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539911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ox92t8tg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ox92t8tg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66586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hne6ku7o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hne6ku7o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191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yhw5x87d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yhw5x87d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968428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af6cgmf3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af6cgmf3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25063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a0afcszi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a0afcszi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772681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uz66xkl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uz66xkl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41445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xxt6cmdn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xxt6cmdn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352887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hwh4wplk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hwh4wplk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099798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x7ykasp6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x7ykasp6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92765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d0beahju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d0beahju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94172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q2wjofsf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q2wjofsf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902586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tsiv6zfl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tsiv6zfl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398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lx2hrbaq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lx2hrbaq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20989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4zr66kgb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4zr66kgb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43179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00utvlr5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00utvlr5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45071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3tc206a7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3tc206a7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29203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g13vu1lo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g13vu1lo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19235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kj1pbmio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kj1pbmio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36404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lzwem1cf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lzwem1cf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33608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youptz7a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youptz7a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41202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19891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gjm57fcz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gjm57fcz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652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aomjvjy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aomjvjy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37324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qu4np2s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qu4np2s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510644"/>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z73uogwh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z73uogwh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38259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elzfht25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elzfht25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55452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dphjlxat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dphjlxat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780730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cxooki03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cxooki03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36619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66sb0zwn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66sb0zwn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6632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5wxza4vr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5wxza4vr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35160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ewv8ulph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ewv8ulph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953343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pfkpop5w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pfkpop5w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836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z8xibay3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z8xibay3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244047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cqddz9j7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cqddz9j7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81113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5jhlhpqr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5jhlhpqr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138789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uvexor4i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uvexor4i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96324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8n2oj32w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8n2oj32w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04886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g293xe2u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g293xe2u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442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2gbspd7t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2gbspd7t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740424"/>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nq7h46q1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nq7h46q1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83280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2bncox9y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2bncox9y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19369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n4nhskbx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n4nhskbx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172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975606"/>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4ecwl5e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4ecwl5e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61633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5o81eiu9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5o81eiu9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168176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w1588bte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w1588bte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18700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5dm15x1d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5dm15x1d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975320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7j5f595t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7j5f595t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97401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a660lf51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a660lf51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31853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4kpdadrj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4kpdadrj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056211"/>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h44cdb7w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h44cdb7w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921615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4ucayyvq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4ucayyvq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877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bucfnl8u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bucfnl8u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13203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avrlw680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avrlw680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68810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s4bqtcow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s4bqtcow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86997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edr0f4pu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edr0f4pu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16805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2qga8t8l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2qga8t8l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6757282"/>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enk6svum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enk6svum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97031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rbukpvhx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rbukpvhx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5010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bj1qtmk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bj1qtmk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601915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k4vq3wzx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k4vq3wzx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504825"/>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uojnv3h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uojnv3h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182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3e8ndlro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3e8ndlro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086274"/>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1br4kcco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1br4kcco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12211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t2dd1urg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t2dd1urg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3593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994684"/>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so0uzoyr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so0uzoyr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34589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j5ep5dno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j5ep5dno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903932"/>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tdsxwuzu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tdsxwuzu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14574"/>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v1ux4qgh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v1ux4qgh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663491"/>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407f9oyo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407f9oyo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729066"/>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geaakyo3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geaakyo3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7571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xp3r3k0c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xp3r3k0c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16365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dojpx8q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dojpx8q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37594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x0ss8prn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x0ss8prn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299644"/>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uinzuktk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uinzuktk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14454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nqedv9o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nqedv9o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15131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k19a1qss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k19a1qss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43783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8ir07vzu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8ir07vzu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687715"/>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a8n48el1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a8n48el1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61805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aj56zbm4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aj56zbm4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47121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l2j99q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l2j99q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600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gmb95krx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gmb95krx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1869141"/>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2qeqk7tx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2qeqk7tx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49153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4h12bka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4h12bka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05323"/>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izqktbak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izqktbak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02462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ztyq9brx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ztyq9brx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440802"/>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p9trhyyk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p9trhyyk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4588349"/>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bvcd8ua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bvcd8ua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1194204"/>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cs6d8sz1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cs6d8sz1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45316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lkmi8y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lkmi8y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7398"/>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78qac5g1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78qac5g1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272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1b331ud5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1b331ud5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009940"/>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7s3tec23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7s3tec23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35934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g7b3jiet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g7b3jiet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14121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tdp8u021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tdp8u021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149626"/>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y9ix336g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y9ix336g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81871"/>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4myqzpow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4myqzpow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7868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67yxb5tt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67yxb5tt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478356"/>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_xm7f2i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_xm7f2i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84301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_gjrlv1vk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_gjrlv1vk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664798"/>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_zvwsy0fb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_zvwsy0fb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887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_2xg9gboj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_2xg9gboj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163362"/>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_qrs1223t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_qrs1223t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389788"/>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hf2pgq01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hf2pgq01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09333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_84eug30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_84eug3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147679"/>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_zewlce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_zewlce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111579"/>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_jw8cnrzr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p_jw8cnrzr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5664951"/>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_rnmyc0r4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_rnmyc0r4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390015"/>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_86mws8uq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_86mws8uq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533981"/>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_26u3bfmv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p_26u3bfmv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12259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_05ra9dzh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p_05ra9dzh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44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_k7t7t0u0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p_k7t7t0u0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4978892"/>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02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vzue6sq7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vzue6sq7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222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9gr26ztn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9gr26ztn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9520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2pt9uyu9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2pt9uyu9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389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7z42f5bx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7z42f5bx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843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oqf7upqw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oqf7upqw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762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qniv4bnh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qniv4bnh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022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l9a9p68s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l9a9p68s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999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v4wpq32k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v4wpq32k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679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s5vxk6o1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s5vxk6o1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556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t3bnlter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t3bnlter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783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2yvhs7id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2yvhs7id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30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pl2aafm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pl2aafm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969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0gy0blot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0gy0blot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239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8j39ncpx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8j39ncpx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14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ca8oeqjj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ca8oeqjj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3226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gpli85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gpli85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593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na9p26k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na9p26k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8071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upm9e9pq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upm9e9pq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2181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gt6b5fwp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gt6b5fwp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4503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6545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y2zgeoma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y2zgeoma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301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s38a25bo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s38a25bo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92933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idxhspsl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idxhspsl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973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q1s3un9l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q1s3un9l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79655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iaup9dm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iaup9dm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3292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q42t8f2z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q42t8f2z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6040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fvwi3l7w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fvwi3l7w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5661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hx4tlyjv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hx4tlyjv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81266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i0k3wyhg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i0k3wyhg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6162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77481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1usb6rd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1usb6rd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328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8adly8yq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8adly8yq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8457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m7bbyl6k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m7bbyl6k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0851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6k0pinvk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6k0pinvk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82172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t0yzwdka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t0yzwdka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68338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d7x8xsv1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d7x8xsv1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1103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gyzifp2y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gyzifp2y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70844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ks8t5t32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ks8t5t32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32910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ql9zr95r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ql9zr95r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4235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knwkisop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knwkisop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9637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x3svxqkc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x3svxqkc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36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av5dwza1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av5dwza1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06326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6pgigouk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6pgigouk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8855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hqtsjfeo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hqtsjfeo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231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x4k80yg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x4k80yg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86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nsbbuz8q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nsbbuz8q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05090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izdjmd3o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izdjmd3o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3479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68jfduks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68jfduks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3273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2bjrowpt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2bjrowpt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1258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st2qoyo9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st2qoyo9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439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6t3pqbb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6t3pqbb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78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4ixet4ey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4ixet4ey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32644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ethrsi4x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ethrsi4x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4994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cb6an39q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cb6an39q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57273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toaf3cz4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toaf3cz4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04683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m0feo1fe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m0feo1fe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6373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yuqn4pak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yuqn4pak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2449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44696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sj961jby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sj961jby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45291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g0qa4rjm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g0qa4rjm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57999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xd5it61x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xd5it61x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829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59"/>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59"/>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59"/>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68"/>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600"/>
              <a:buNone/>
              <a:defRPr/>
            </a:lvl1pPr>
          </a:lstStyle>
          <a:p>
            <a:endParaRPr/>
          </a:p>
        </p:txBody>
      </p:sp>
      <p:sp>
        <p:nvSpPr>
          <p:cNvPr id="50" name="Google Shape;50;p6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6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6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4" name="Google Shape;54;p6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7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71"/>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71"/>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71"/>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7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7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100"/>
              <a:buNone/>
              <a:defRPr sz="1800" b="1"/>
            </a:lvl1pPr>
            <a:lvl2pPr marL="914400" lvl="1" indent="-228600" algn="l">
              <a:lnSpc>
                <a:spcPct val="90000"/>
              </a:lnSpc>
              <a:spcBef>
                <a:spcPts val="400"/>
              </a:spcBef>
              <a:spcAft>
                <a:spcPts val="0"/>
              </a:spcAft>
              <a:buSzPts val="1700"/>
              <a:buNone/>
              <a:defRPr sz="1500" b="1"/>
            </a:lvl2pPr>
            <a:lvl3pPr marL="1371600" lvl="2" indent="-228600" algn="l">
              <a:lnSpc>
                <a:spcPct val="90000"/>
              </a:lnSpc>
              <a:spcBef>
                <a:spcPts val="400"/>
              </a:spcBef>
              <a:spcAft>
                <a:spcPts val="0"/>
              </a:spcAft>
              <a:buSzPts val="1600"/>
              <a:buNone/>
              <a:defRPr sz="1400" b="1"/>
            </a:lvl3pPr>
            <a:lvl4pPr marL="1828800" lvl="3" indent="-228600" algn="l">
              <a:lnSpc>
                <a:spcPct val="90000"/>
              </a:lnSpc>
              <a:spcBef>
                <a:spcPts val="400"/>
              </a:spcBef>
              <a:spcAft>
                <a:spcPts val="0"/>
              </a:spcAft>
              <a:buSzPts val="1400"/>
              <a:buNone/>
              <a:defRPr sz="1200" b="1"/>
            </a:lvl4pPr>
            <a:lvl5pPr marL="2286000" lvl="4" indent="-228600" algn="l">
              <a:lnSpc>
                <a:spcPct val="90000"/>
              </a:lnSpc>
              <a:spcBef>
                <a:spcPts val="400"/>
              </a:spcBef>
              <a:spcAft>
                <a:spcPts val="0"/>
              </a:spcAft>
              <a:buSzPts val="14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4" name="Google Shape;64;p7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a:lnSpc>
                <a:spcPct val="90000"/>
              </a:lnSpc>
              <a:spcBef>
                <a:spcPts val="800"/>
              </a:spcBef>
              <a:spcAft>
                <a:spcPts val="0"/>
              </a:spcAft>
              <a:buSzPts val="1600"/>
              <a:buChar char="•"/>
              <a:defRPr/>
            </a:lvl1pPr>
            <a:lvl2pPr marL="914400" lvl="1" indent="-330200" algn="l">
              <a:lnSpc>
                <a:spcPct val="90000"/>
              </a:lnSpc>
              <a:spcBef>
                <a:spcPts val="400"/>
              </a:spcBef>
              <a:spcAft>
                <a:spcPts val="0"/>
              </a:spcAft>
              <a:buSzPts val="1600"/>
              <a:buChar char="•"/>
              <a:defRPr/>
            </a:lvl2pPr>
            <a:lvl3pPr marL="1371600" lvl="2" indent="-330200" algn="l">
              <a:lnSpc>
                <a:spcPct val="90000"/>
              </a:lnSpc>
              <a:spcBef>
                <a:spcPts val="400"/>
              </a:spcBef>
              <a:spcAft>
                <a:spcPts val="0"/>
              </a:spcAft>
              <a:buSzPts val="1600"/>
              <a:buChar char="•"/>
              <a:defRPr/>
            </a:lvl3pPr>
            <a:lvl4pPr marL="1828800" lvl="3" indent="-330200" algn="l">
              <a:lnSpc>
                <a:spcPct val="90000"/>
              </a:lnSpc>
              <a:spcBef>
                <a:spcPts val="400"/>
              </a:spcBef>
              <a:spcAft>
                <a:spcPts val="0"/>
              </a:spcAft>
              <a:buSzPts val="1600"/>
              <a:buChar char="•"/>
              <a:defRPr/>
            </a:lvl4pPr>
            <a:lvl5pPr marL="2286000" lvl="4" indent="-330200" algn="l">
              <a:lnSpc>
                <a:spcPct val="90000"/>
              </a:lnSpc>
              <a:spcBef>
                <a:spcPts val="4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7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100"/>
              <a:buNone/>
              <a:defRPr sz="1800" b="1"/>
            </a:lvl1pPr>
            <a:lvl2pPr marL="914400" lvl="1" indent="-228600" algn="l">
              <a:lnSpc>
                <a:spcPct val="90000"/>
              </a:lnSpc>
              <a:spcBef>
                <a:spcPts val="400"/>
              </a:spcBef>
              <a:spcAft>
                <a:spcPts val="0"/>
              </a:spcAft>
              <a:buSzPts val="1700"/>
              <a:buNone/>
              <a:defRPr sz="1500" b="1"/>
            </a:lvl2pPr>
            <a:lvl3pPr marL="1371600" lvl="2" indent="-228600" algn="l">
              <a:lnSpc>
                <a:spcPct val="90000"/>
              </a:lnSpc>
              <a:spcBef>
                <a:spcPts val="400"/>
              </a:spcBef>
              <a:spcAft>
                <a:spcPts val="0"/>
              </a:spcAft>
              <a:buSzPts val="1600"/>
              <a:buNone/>
              <a:defRPr sz="1400" b="1"/>
            </a:lvl3pPr>
            <a:lvl4pPr marL="1828800" lvl="3" indent="-228600" algn="l">
              <a:lnSpc>
                <a:spcPct val="90000"/>
              </a:lnSpc>
              <a:spcBef>
                <a:spcPts val="400"/>
              </a:spcBef>
              <a:spcAft>
                <a:spcPts val="0"/>
              </a:spcAft>
              <a:buSzPts val="1400"/>
              <a:buNone/>
              <a:defRPr sz="1200" b="1"/>
            </a:lvl4pPr>
            <a:lvl5pPr marL="2286000" lvl="4" indent="-228600" algn="l">
              <a:lnSpc>
                <a:spcPct val="90000"/>
              </a:lnSpc>
              <a:spcBef>
                <a:spcPts val="400"/>
              </a:spcBef>
              <a:spcAft>
                <a:spcPts val="0"/>
              </a:spcAft>
              <a:buSzPts val="14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6" name="Google Shape;66;p7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a:lnSpc>
                <a:spcPct val="90000"/>
              </a:lnSpc>
              <a:spcBef>
                <a:spcPts val="800"/>
              </a:spcBef>
              <a:spcAft>
                <a:spcPts val="0"/>
              </a:spcAft>
              <a:buSzPts val="1600"/>
              <a:buChar char="•"/>
              <a:defRPr/>
            </a:lvl1pPr>
            <a:lvl2pPr marL="914400" lvl="1" indent="-330200" algn="l">
              <a:lnSpc>
                <a:spcPct val="90000"/>
              </a:lnSpc>
              <a:spcBef>
                <a:spcPts val="400"/>
              </a:spcBef>
              <a:spcAft>
                <a:spcPts val="0"/>
              </a:spcAft>
              <a:buSzPts val="1600"/>
              <a:buChar char="•"/>
              <a:defRPr/>
            </a:lvl2pPr>
            <a:lvl3pPr marL="1371600" lvl="2" indent="-330200" algn="l">
              <a:lnSpc>
                <a:spcPct val="90000"/>
              </a:lnSpc>
              <a:spcBef>
                <a:spcPts val="400"/>
              </a:spcBef>
              <a:spcAft>
                <a:spcPts val="0"/>
              </a:spcAft>
              <a:buSzPts val="1600"/>
              <a:buChar char="•"/>
              <a:defRPr/>
            </a:lvl3pPr>
            <a:lvl4pPr marL="1828800" lvl="3" indent="-330200" algn="l">
              <a:lnSpc>
                <a:spcPct val="90000"/>
              </a:lnSpc>
              <a:spcBef>
                <a:spcPts val="400"/>
              </a:spcBef>
              <a:spcAft>
                <a:spcPts val="0"/>
              </a:spcAft>
              <a:buSzPts val="1600"/>
              <a:buChar char="•"/>
              <a:defRPr/>
            </a:lvl4pPr>
            <a:lvl5pPr marL="2286000" lvl="4" indent="-330200" algn="l">
              <a:lnSpc>
                <a:spcPct val="90000"/>
              </a:lnSpc>
              <a:spcBef>
                <a:spcPts val="4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72"/>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7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72"/>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7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Tahom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7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a:lnSpc>
                <a:spcPct val="90000"/>
              </a:lnSpc>
              <a:spcBef>
                <a:spcPts val="800"/>
              </a:spcBef>
              <a:spcAft>
                <a:spcPts val="0"/>
              </a:spcAft>
              <a:buSzPts val="2800"/>
              <a:buChar char="•"/>
              <a:defRPr sz="2400"/>
            </a:lvl1pPr>
            <a:lvl2pPr marL="914400" lvl="1" indent="-381000" algn="l">
              <a:lnSpc>
                <a:spcPct val="90000"/>
              </a:lnSpc>
              <a:spcBef>
                <a:spcPts val="400"/>
              </a:spcBef>
              <a:spcAft>
                <a:spcPts val="0"/>
              </a:spcAft>
              <a:buSzPts val="2400"/>
              <a:buChar char="•"/>
              <a:defRPr sz="2100"/>
            </a:lvl2pPr>
            <a:lvl3pPr marL="1371600" lvl="2" indent="-361950" algn="l">
              <a:lnSpc>
                <a:spcPct val="90000"/>
              </a:lnSpc>
              <a:spcBef>
                <a:spcPts val="400"/>
              </a:spcBef>
              <a:spcAft>
                <a:spcPts val="0"/>
              </a:spcAft>
              <a:buSzPts val="2100"/>
              <a:buChar char="•"/>
              <a:defRPr sz="1800"/>
            </a:lvl3pPr>
            <a:lvl4pPr marL="1828800" lvl="3" indent="-336550" algn="l">
              <a:lnSpc>
                <a:spcPct val="90000"/>
              </a:lnSpc>
              <a:spcBef>
                <a:spcPts val="400"/>
              </a:spcBef>
              <a:spcAft>
                <a:spcPts val="0"/>
              </a:spcAft>
              <a:buSzPts val="1700"/>
              <a:buChar char="•"/>
              <a:defRPr sz="1500"/>
            </a:lvl4pPr>
            <a:lvl5pPr marL="2286000" lvl="4" indent="-336550" algn="l">
              <a:lnSpc>
                <a:spcPct val="90000"/>
              </a:lnSpc>
              <a:spcBef>
                <a:spcPts val="400"/>
              </a:spcBef>
              <a:spcAft>
                <a:spcPts val="0"/>
              </a:spcAft>
              <a:buSzPts val="17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3" name="Google Shape;73;p7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400"/>
              <a:buNone/>
              <a:defRPr sz="1200"/>
            </a:lvl1pPr>
            <a:lvl2pPr marL="914400" lvl="1" indent="-228600" algn="l">
              <a:lnSpc>
                <a:spcPct val="90000"/>
              </a:lnSpc>
              <a:spcBef>
                <a:spcPts val="400"/>
              </a:spcBef>
              <a:spcAft>
                <a:spcPts val="0"/>
              </a:spcAft>
              <a:buSzPts val="1200"/>
              <a:buNone/>
              <a:defRPr sz="1100"/>
            </a:lvl2pPr>
            <a:lvl3pPr marL="1371600" lvl="2" indent="-228600" algn="l">
              <a:lnSpc>
                <a:spcPct val="90000"/>
              </a:lnSpc>
              <a:spcBef>
                <a:spcPts val="400"/>
              </a:spcBef>
              <a:spcAft>
                <a:spcPts val="0"/>
              </a:spcAft>
              <a:buSzPts val="1000"/>
              <a:buNone/>
              <a:defRPr sz="900"/>
            </a:lvl3pPr>
            <a:lvl4pPr marL="1828800" lvl="3" indent="-228600" algn="l">
              <a:lnSpc>
                <a:spcPct val="90000"/>
              </a:lnSpc>
              <a:spcBef>
                <a:spcPts val="400"/>
              </a:spcBef>
              <a:spcAft>
                <a:spcPts val="0"/>
              </a:spcAft>
              <a:buSzPts val="900"/>
              <a:buNone/>
              <a:defRPr sz="800"/>
            </a:lvl4pPr>
            <a:lvl5pPr marL="2286000" lvl="4" indent="-228600" algn="l">
              <a:lnSpc>
                <a:spcPct val="90000"/>
              </a:lnSpc>
              <a:spcBef>
                <a:spcPts val="400"/>
              </a:spcBef>
              <a:spcAft>
                <a:spcPts val="0"/>
              </a:spcAft>
              <a:buSzPts val="9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4" name="Google Shape;74;p73"/>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7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73"/>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77"/>
        <p:cNvGrpSpPr/>
        <p:nvPr/>
      </p:nvGrpSpPr>
      <p:grpSpPr>
        <a:xfrm>
          <a:off x="0" y="0"/>
          <a:ext cx="0" cy="0"/>
          <a:chOff x="0" y="0"/>
          <a:chExt cx="0" cy="0"/>
        </a:xfrm>
      </p:grpSpPr>
      <p:sp>
        <p:nvSpPr>
          <p:cNvPr id="78" name="Google Shape;78;p7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Tahom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7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1800">
                <a:solidFill>
                  <a:srgbClr val="888888"/>
                </a:solidFill>
              </a:defRPr>
            </a:lvl1pPr>
            <a:lvl2pPr marL="914400" lvl="1" indent="-228600" algn="l">
              <a:lnSpc>
                <a:spcPct val="90000"/>
              </a:lnSpc>
              <a:spcBef>
                <a:spcPts val="400"/>
              </a:spcBef>
              <a:spcAft>
                <a:spcPts val="0"/>
              </a:spcAft>
              <a:buSzPts val="1700"/>
              <a:buNone/>
              <a:defRPr sz="1500">
                <a:solidFill>
                  <a:srgbClr val="888888"/>
                </a:solidFill>
              </a:defRPr>
            </a:lvl2pPr>
            <a:lvl3pPr marL="1371600" lvl="2" indent="-228600" algn="l">
              <a:lnSpc>
                <a:spcPct val="90000"/>
              </a:lnSpc>
              <a:spcBef>
                <a:spcPts val="400"/>
              </a:spcBef>
              <a:spcAft>
                <a:spcPts val="0"/>
              </a:spcAft>
              <a:buSzPts val="1600"/>
              <a:buNone/>
              <a:defRPr sz="1400">
                <a:solidFill>
                  <a:srgbClr val="888888"/>
                </a:solidFill>
              </a:defRPr>
            </a:lvl3pPr>
            <a:lvl4pPr marL="1828800" lvl="3" indent="-228600" algn="l">
              <a:lnSpc>
                <a:spcPct val="90000"/>
              </a:lnSpc>
              <a:spcBef>
                <a:spcPts val="400"/>
              </a:spcBef>
              <a:spcAft>
                <a:spcPts val="0"/>
              </a:spcAft>
              <a:buSzPts val="1400"/>
              <a:buNone/>
              <a:defRPr sz="1200">
                <a:solidFill>
                  <a:srgbClr val="888888"/>
                </a:solidFill>
              </a:defRPr>
            </a:lvl4pPr>
            <a:lvl5pPr marL="2286000" lvl="4" indent="-228600" algn="l">
              <a:lnSpc>
                <a:spcPct val="90000"/>
              </a:lnSpc>
              <a:spcBef>
                <a:spcPts val="400"/>
              </a:spcBef>
              <a:spcAft>
                <a:spcPts val="0"/>
              </a:spcAft>
              <a:buSzPts val="14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0" name="Google Shape;80;p74"/>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7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74"/>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pic>
        <p:nvPicPr>
          <p:cNvPr id="15" name="Google Shape;15;p60"/>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16" name="Google Shape;16;p60"/>
          <p:cNvSpPr/>
          <p:nvPr/>
        </p:nvSpPr>
        <p:spPr>
          <a:xfrm>
            <a:off x="642600" y="1358950"/>
            <a:ext cx="7943100" cy="2833800"/>
          </a:xfrm>
          <a:prstGeom prst="roundRect">
            <a:avLst>
              <a:gd name="adj" fmla="val 16667"/>
            </a:avLst>
          </a:prstGeom>
          <a:solidFill>
            <a:srgbClr val="FFFFFF">
              <a:alpha val="70196"/>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60"/>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 name="Google Shape;18;p60"/>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Google Shape;19;p6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0"/>
        <p:cNvGrpSpPr/>
        <p:nvPr/>
      </p:nvGrpSpPr>
      <p:grpSpPr>
        <a:xfrm>
          <a:off x="0" y="0"/>
          <a:ext cx="0" cy="0"/>
          <a:chOff x="0" y="0"/>
          <a:chExt cx="0" cy="0"/>
        </a:xfrm>
      </p:grpSpPr>
      <p:sp>
        <p:nvSpPr>
          <p:cNvPr id="21" name="Google Shape;21;p6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6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62"/>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62"/>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6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63"/>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6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6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6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4"/>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6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65"/>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65"/>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6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6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1" name="Google Shape;41;p6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6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7"/>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67"/>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6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7" name="Google Shape;47;p6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58"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7" name="Google Shape;7;p5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58"/>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9" name="Google Shape;9;p5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1</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Teacher</a:t>
            </a:r>
            <a:endParaRPr sz="1800" b="0">
              <a:solidFill>
                <a:schemeClr val="dk1"/>
              </a:solidFill>
            </a:endParaRPr>
          </a:p>
        </p:txBody>
      </p:sp>
      <p:sp>
        <p:nvSpPr>
          <p:cNvPr id="88" name="Google Shape;88;p1"/>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I would like to see more current books (mentor and student) that lend themselves to a more rigorous, hands-on lesson. Kindergarten students should have a curriculum that contains relevant manipulatives and tools.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21</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Other</a:t>
            </a:r>
            <a:endParaRPr sz="1800" b="0">
              <a:solidFill>
                <a:schemeClr val="dk1"/>
              </a:solidFill>
            </a:endParaRPr>
          </a:p>
        </p:txBody>
      </p:sp>
      <p:sp>
        <p:nvSpPr>
          <p:cNvPr id="142" name="Google Shape;142;p21"/>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I think students should be taught which presidents owned slaves (e.g. George Washington) as soon as they are able to learn about them so that they understand more of the full context of why all of the presidents are the same race and gender for so long. I believe this can be done in an age appropriate way, but that they shouldn't' learn about the presidents who owned slaves until they are able to learn that they owned slaves.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also would like them to learn more specifics about the struggle Martin Luther King, Jr. was engaged in, and perhaps to listen to some of his speeches.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am very glad to hear that they will learn about Juneteenth.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apply these concepts across other grades as well. Thank you for taking the time to review these comments and revise curricula!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a:solidFill>
                  <a:schemeClr val="dk1"/>
                </a:solidFill>
              </a:rPr>
              <a:t>K.3 Public Comment </a:t>
            </a:r>
            <a:endParaRPr sz="1600">
              <a:solidFill>
                <a:schemeClr val="dk1"/>
              </a:solidFill>
            </a:endParaRPr>
          </a:p>
          <a:p>
            <a:pPr marL="0" lvl="0" indent="0" algn="l" rtl="0">
              <a:spcBef>
                <a:spcPts val="0"/>
              </a:spcBef>
              <a:spcAft>
                <a:spcPts val="0"/>
              </a:spcAft>
              <a:buNone/>
            </a:pPr>
            <a:r>
              <a:rPr lang="en" sz="1400" b="0">
                <a:solidFill>
                  <a:schemeClr val="dk1"/>
                </a:solidFill>
              </a:rPr>
              <a:t>Record # 46, Teacher;Administrator;Parent;Student;Organization/Museum;College Professor/Historian;Legislator</a:t>
            </a:r>
            <a:endParaRPr sz="1400" b="0">
              <a:solidFill>
                <a:schemeClr val="dk1"/>
              </a:solidFill>
            </a:endParaRPr>
          </a:p>
        </p:txBody>
      </p:sp>
      <p:sp>
        <p:nvSpPr>
          <p:cNvPr id="238" name="Google Shape;238;p43"/>
          <p:cNvSpPr txBox="1">
            <a:spLocks noGrp="1"/>
          </p:cNvSpPr>
          <p:nvPr>
            <p:ph type="subTitle" idx="1"/>
          </p:nvPr>
        </p:nvSpPr>
        <p:spPr>
          <a:xfrm>
            <a:off x="52600" y="9059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9740031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47, Parent</a:t>
            </a:r>
            <a:endParaRPr sz="2200" b="0">
              <a:solidFill>
                <a:schemeClr val="dk1"/>
              </a:solidFill>
            </a:endParaRPr>
          </a:p>
        </p:txBody>
      </p:sp>
      <p:sp>
        <p:nvSpPr>
          <p:cNvPr id="244" name="Google Shape;244;p44"/>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Virginia children should learn about diverse holidays, and those that mark the passage of time.  I do not believe we should whitewash history or idolize presidents without teaching about their shortcomings. Our children should know about which figures in American history were slave owners and those who didnâ€™t recognize the rights of black people and women.Â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299520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49, Student</a:t>
            </a:r>
            <a:endParaRPr sz="2200" b="0">
              <a:solidFill>
                <a:schemeClr val="dk1"/>
              </a:solidFill>
            </a:endParaRPr>
          </a:p>
        </p:txBody>
      </p:sp>
      <p:sp>
        <p:nvSpPr>
          <p:cNvPr id="250" name="Google Shape;250;p45"/>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 I am supporting the Students of Fairfax Antiracist Minds. We are working towards abolishing white supremacy and other unjust ideals in the Fairfax County Social Studies Curriculum.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a:latin typeface="Arial"/>
              <a:ea typeface="Arial"/>
              <a:cs typeface="Arial"/>
              <a:sym typeface="Arial"/>
            </a:endParaRPr>
          </a:p>
        </p:txBody>
      </p:sp>
    </p:spTree>
    <p:extLst>
      <p:ext uri="{BB962C8B-B14F-4D97-AF65-F5344CB8AC3E}">
        <p14:creationId xmlns:p14="http://schemas.microsoft.com/office/powerpoint/2010/main" val="9636961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50, Other</a:t>
            </a:r>
            <a:endParaRPr sz="2200" b="0">
              <a:solidFill>
                <a:schemeClr val="dk1"/>
              </a:solidFill>
            </a:endParaRPr>
          </a:p>
        </p:txBody>
      </p:sp>
      <p:sp>
        <p:nvSpPr>
          <p:cNvPr id="256" name="Google Shape;256;p46"/>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Children should learn about holidays that mark the passage of time that donâ€™t whitewash history or idolize presidents without teaching that were slave owners who didnâ€™t recognize the rights of black people and women. We should teach holidays like New Years that donâ€™t idolize historical figures.</a:t>
            </a:r>
            <a:endParaRPr sz="1300" b="0">
              <a:latin typeface="Arial"/>
              <a:ea typeface="Arial"/>
              <a:cs typeface="Arial"/>
              <a:sym typeface="Arial"/>
            </a:endParaRPr>
          </a:p>
        </p:txBody>
      </p:sp>
    </p:spTree>
    <p:extLst>
      <p:ext uri="{BB962C8B-B14F-4D97-AF65-F5344CB8AC3E}">
        <p14:creationId xmlns:p14="http://schemas.microsoft.com/office/powerpoint/2010/main" val="9140325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55, Parent</a:t>
            </a:r>
            <a:endParaRPr sz="2200" b="0">
              <a:solidFill>
                <a:schemeClr val="dk1"/>
              </a:solidFill>
            </a:endParaRPr>
          </a:p>
        </p:txBody>
      </p:sp>
      <p:sp>
        <p:nvSpPr>
          <p:cNvPr id="262" name="Google Shape;262;p47"/>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No discussion of changing community structure and vibrant community we live in.</a:t>
            </a:r>
            <a:endParaRPr sz="1300" b="0">
              <a:latin typeface="Arial"/>
              <a:ea typeface="Arial"/>
              <a:cs typeface="Arial"/>
              <a:sym typeface="Arial"/>
            </a:endParaRPr>
          </a:p>
        </p:txBody>
      </p:sp>
    </p:spTree>
    <p:extLst>
      <p:ext uri="{BB962C8B-B14F-4D97-AF65-F5344CB8AC3E}">
        <p14:creationId xmlns:p14="http://schemas.microsoft.com/office/powerpoint/2010/main" val="27720482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56, Other</a:t>
            </a:r>
            <a:endParaRPr sz="2200" b="0">
              <a:solidFill>
                <a:schemeClr val="dk1"/>
              </a:solidFill>
            </a:endParaRPr>
          </a:p>
        </p:txBody>
      </p:sp>
      <p:sp>
        <p:nvSpPr>
          <p:cNvPr id="268" name="Google Shape;268;p4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Children should learn about holidays that mark the passage of time that present more than one point of view and do not just idolize individual presidents without teaching that they were complicated people (e.g, early presidents, aside from fighting for freedom from monarchy were also slave owners who didnâ€™t recognize the rights of black people and women); teach that Columbus discovered the Americas which is false; and, teach an inaccurate version of the Thanksgiving Ceremony which suggests the Plymouth colony and Native Americans all got along and there were no problems with the way settlers treated Native Americans.</a:t>
            </a:r>
            <a:endParaRPr sz="1300" b="0">
              <a:latin typeface="Arial"/>
              <a:ea typeface="Arial"/>
              <a:cs typeface="Arial"/>
              <a:sym typeface="Arial"/>
            </a:endParaRPr>
          </a:p>
        </p:txBody>
      </p:sp>
    </p:spTree>
    <p:extLst>
      <p:ext uri="{BB962C8B-B14F-4D97-AF65-F5344CB8AC3E}">
        <p14:creationId xmlns:p14="http://schemas.microsoft.com/office/powerpoint/2010/main" val="2587719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 Parent</a:t>
            </a:r>
            <a:endParaRPr sz="2200" b="0">
              <a:solidFill>
                <a:schemeClr val="dk1"/>
              </a:solidFill>
            </a:endParaRPr>
          </a:p>
        </p:txBody>
      </p:sp>
      <p:sp>
        <p:nvSpPr>
          <p:cNvPr id="88" name="Google Shape;88;p4"/>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9323412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 Other</a:t>
            </a:r>
            <a:endParaRPr sz="2200" b="0">
              <a:solidFill>
                <a:schemeClr val="dk1"/>
              </a:solidFill>
            </a:endParaRPr>
          </a:p>
        </p:txBody>
      </p:sp>
      <p:sp>
        <p:nvSpPr>
          <p:cNvPr id="94" name="Google Shape;94;p2"/>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See general comments below</a:t>
            </a:r>
            <a:endParaRPr sz="1300" b="0">
              <a:latin typeface="Arial"/>
              <a:ea typeface="Arial"/>
              <a:cs typeface="Arial"/>
              <a:sym typeface="Arial"/>
            </a:endParaRPr>
          </a:p>
        </p:txBody>
      </p:sp>
    </p:spTree>
    <p:extLst>
      <p:ext uri="{BB962C8B-B14F-4D97-AF65-F5344CB8AC3E}">
        <p14:creationId xmlns:p14="http://schemas.microsoft.com/office/powerpoint/2010/main" val="10903490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6"/>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 Student</a:t>
            </a:r>
            <a:endParaRPr sz="2200" b="0">
              <a:solidFill>
                <a:schemeClr val="dk1"/>
              </a:solidFill>
            </a:endParaRPr>
          </a:p>
        </p:txBody>
      </p:sp>
      <p:sp>
        <p:nvSpPr>
          <p:cNvPr id="100" name="Google Shape;100;p56"/>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K.4;Comment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Made + created by Fairfax Antiracist Minds (FAM)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210455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 Parent;Other</a:t>
            </a:r>
            <a:endParaRPr sz="2200" b="0">
              <a:solidFill>
                <a:schemeClr val="dk1"/>
              </a:solidFill>
            </a:endParaRPr>
          </a:p>
        </p:txBody>
      </p:sp>
      <p:sp>
        <p:nvSpPr>
          <p:cNvPr id="106" name="Google Shape;106;p7"/>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See general Comments </a:t>
            </a:r>
            <a:endParaRPr sz="1300" b="0">
              <a:latin typeface="Arial"/>
              <a:ea typeface="Arial"/>
              <a:cs typeface="Arial"/>
              <a:sym typeface="Arial"/>
            </a:endParaRPr>
          </a:p>
        </p:txBody>
      </p:sp>
    </p:spTree>
    <p:extLst>
      <p:ext uri="{BB962C8B-B14F-4D97-AF65-F5344CB8AC3E}">
        <p14:creationId xmlns:p14="http://schemas.microsoft.com/office/powerpoint/2010/main" val="116210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22</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148" name="Google Shape;148;p22"/>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As a parent and a white parent, I am disappointed in the lack of diversity represented in our history and social science curriculum. The white washing of our history and lack of attempt to start diving into the true history of our country is a disappointment. Until we begin to own and learn about our true histories and see a full spectrum of people represented, racism and bigotry will continue to live on. You are teaching our children to be "color blind" in the worst ways.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9"/>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 Student</a:t>
            </a:r>
            <a:endParaRPr sz="2200" b="0">
              <a:solidFill>
                <a:schemeClr val="dk1"/>
              </a:solidFill>
            </a:endParaRPr>
          </a:p>
        </p:txBody>
      </p:sp>
      <p:sp>
        <p:nvSpPr>
          <p:cNvPr id="112" name="Google Shape;112;p9"/>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956610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0"/>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 Student</a:t>
            </a:r>
            <a:endParaRPr sz="2200" b="0">
              <a:solidFill>
                <a:schemeClr val="dk1"/>
              </a:solidFill>
            </a:endParaRPr>
          </a:p>
        </p:txBody>
      </p:sp>
      <p:sp>
        <p:nvSpPr>
          <p:cNvPr id="118" name="Google Shape;118;p10"/>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35909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 Student</a:t>
            </a:r>
            <a:endParaRPr sz="2200" b="0">
              <a:solidFill>
                <a:schemeClr val="dk1"/>
              </a:solidFill>
            </a:endParaRPr>
          </a:p>
        </p:txBody>
      </p:sp>
      <p:sp>
        <p:nvSpPr>
          <p:cNvPr id="124" name="Google Shape;124;p14"/>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029470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 Other</a:t>
            </a:r>
            <a:endParaRPr sz="2200" b="0">
              <a:solidFill>
                <a:schemeClr val="dk1"/>
              </a:solidFill>
            </a:endParaRPr>
          </a:p>
        </p:txBody>
      </p:sp>
      <p:sp>
        <p:nvSpPr>
          <p:cNvPr id="130" name="Google Shape;130;p16"/>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K.4;Comment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533485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7"/>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 Other</a:t>
            </a:r>
            <a:endParaRPr sz="2200" b="0">
              <a:solidFill>
                <a:schemeClr val="dk1"/>
              </a:solidFill>
            </a:endParaRPr>
          </a:p>
        </p:txBody>
      </p:sp>
      <p:sp>
        <p:nvSpPr>
          <p:cNvPr id="136" name="Google Shape;136;p57"/>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K.4;Comment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187413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 Student</a:t>
            </a:r>
            <a:endParaRPr sz="2200" b="0">
              <a:solidFill>
                <a:schemeClr val="dk1"/>
              </a:solidFill>
            </a:endParaRPr>
          </a:p>
        </p:txBody>
      </p:sp>
      <p:sp>
        <p:nvSpPr>
          <p:cNvPr id="142" name="Google Shape;142;p6"/>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27632433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43, Student</a:t>
            </a:r>
            <a:endParaRPr sz="2200" b="0">
              <a:solidFill>
                <a:schemeClr val="dk1"/>
              </a:solidFill>
            </a:endParaRPr>
          </a:p>
        </p:txBody>
      </p:sp>
      <p:sp>
        <p:nvSpPr>
          <p:cNvPr id="148" name="Google Shape;148;p8"/>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Curriculum reflects BIPOC and their contributions, humanity, and joy.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Intersectional narratives address issues of language, gender, sexuality, ability,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and class among others. These narratives are not additive but centered in the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"Curriculum is grounded in social justice and works to Expose the social political</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Raise students' consciousness about inequity in everyday social, environmental,</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Curriculum is co-constructed with students to leverage their funds of knowledge,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Curriculum and assessment are not constructed around biased state and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All materials, assessments, and standards are independently examined for bias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and white supremacy.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Adequate funding to provide immediate examination and overhaul of all course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curricula by practitioners and experts in antiracist, abolitionist, and social justice Education </a:t>
            </a:r>
            <a:endParaRPr sz="1400">
              <a:latin typeface="Arial"/>
              <a:ea typeface="Arial"/>
              <a:cs typeface="Arial"/>
              <a:sym typeface="Arial"/>
            </a:endParaRPr>
          </a:p>
        </p:txBody>
      </p:sp>
    </p:spTree>
    <p:extLst>
      <p:ext uri="{BB962C8B-B14F-4D97-AF65-F5344CB8AC3E}">
        <p14:creationId xmlns:p14="http://schemas.microsoft.com/office/powerpoint/2010/main" val="33927963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44, Other</a:t>
            </a:r>
            <a:endParaRPr sz="2200" b="0">
              <a:solidFill>
                <a:schemeClr val="dk1"/>
              </a:solidFill>
            </a:endParaRPr>
          </a:p>
        </p:txBody>
      </p:sp>
      <p:sp>
        <p:nvSpPr>
          <p:cNvPr id="154" name="Google Shape;154;p5"/>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026906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2"/>
          <p:cNvSpPr txBox="1">
            <a:spLocks noGrp="1"/>
          </p:cNvSpPr>
          <p:nvPr>
            <p:ph type="ctrTitle"/>
          </p:nvPr>
        </p:nvSpPr>
        <p:spPr>
          <a:xfrm>
            <a:off x="3106925" y="370525"/>
            <a:ext cx="60372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46, </a:t>
            </a:r>
            <a:r>
              <a:rPr lang="en" sz="1700" b="0">
                <a:solidFill>
                  <a:schemeClr val="dk1"/>
                </a:solidFill>
              </a:rPr>
              <a:t>Teacher;Administrator;Parent;Student;Organization/Museum;College Professor/Historian;Legislator</a:t>
            </a:r>
            <a:endParaRPr sz="1700" b="0">
              <a:solidFill>
                <a:schemeClr val="dk1"/>
              </a:solidFill>
            </a:endParaRPr>
          </a:p>
        </p:txBody>
      </p:sp>
      <p:sp>
        <p:nvSpPr>
          <p:cNvPr id="160" name="Google Shape;160;p12"/>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448336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49, Student</a:t>
            </a:r>
            <a:endParaRPr sz="2200" b="0">
              <a:solidFill>
                <a:schemeClr val="dk1"/>
              </a:solidFill>
            </a:endParaRPr>
          </a:p>
        </p:txBody>
      </p:sp>
      <p:sp>
        <p:nvSpPr>
          <p:cNvPr id="166" name="Google Shape;166;p13"/>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 and I am supporting the Students of Fairfax Antiracist Minds. We are working towards abolishing white supremacy and other unjust ideals in the Fairfax County Social Studies Curriculum.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a:latin typeface="Arial"/>
              <a:ea typeface="Arial"/>
              <a:cs typeface="Arial"/>
              <a:sym typeface="Arial"/>
            </a:endParaRPr>
          </a:p>
        </p:txBody>
      </p:sp>
    </p:spTree>
    <p:extLst>
      <p:ext uri="{BB962C8B-B14F-4D97-AF65-F5344CB8AC3E}">
        <p14:creationId xmlns:p14="http://schemas.microsoft.com/office/powerpoint/2010/main" val="355603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23</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154" name="Google Shape;154;p23"/>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While curriculum needs to be age appropriate, Kindergartners are capable of understanding complexity. If we do not teach them from the outset that slavery was a horrific system, and that many of the Founding Fathers benefitted immensely from the cruelty of slavery, we will be doing our students a disservice. Especially here in Virginia, the legacy of slavery plays a part in todayâ€™s world. We cannot heal the injustices of the past if we do not acknowledge them. Claiming slaveholders were heroes is deeply damaging.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53, Teacher;Parent</a:t>
            </a:r>
            <a:endParaRPr sz="2200" b="0">
              <a:solidFill>
                <a:schemeClr val="dk1"/>
              </a:solidFill>
            </a:endParaRPr>
          </a:p>
        </p:txBody>
      </p:sp>
      <p:sp>
        <p:nvSpPr>
          <p:cNvPr id="172" name="Google Shape;172;p1"/>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25359050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ctrTitle"/>
          </p:nvPr>
        </p:nvSpPr>
        <p:spPr>
          <a:xfrm>
            <a:off x="3001075" y="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K.4 Public Comment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57, Parent</a:t>
            </a:r>
            <a:endParaRPr sz="2200" b="0">
              <a:solidFill>
                <a:schemeClr val="dk1"/>
              </a:solidFill>
            </a:endParaRPr>
          </a:p>
        </p:txBody>
      </p:sp>
      <p:sp>
        <p:nvSpPr>
          <p:cNvPr id="178" name="Google Shape;178;p3"/>
          <p:cNvSpPr txBox="1">
            <a:spLocks noGrp="1"/>
          </p:cNvSpPr>
          <p:nvPr>
            <p:ph type="subTitle" idx="1"/>
          </p:nvPr>
        </p:nvSpPr>
        <p:spPr>
          <a:xfrm>
            <a:off x="0" y="84280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K.4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36137208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20, Parent</a:t>
            </a:r>
            <a:endParaRPr sz="2200" b="0">
              <a:solidFill>
                <a:schemeClr val="dk1"/>
              </a:solidFill>
            </a:endParaRPr>
          </a:p>
        </p:txBody>
      </p:sp>
      <p:sp>
        <p:nvSpPr>
          <p:cNvPr id="88" name="Google Shape;88;p1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3509751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21, Other</a:t>
            </a:r>
            <a:endParaRPr sz="2200" b="0">
              <a:solidFill>
                <a:schemeClr val="dk1"/>
              </a:solidFill>
            </a:endParaRPr>
          </a:p>
        </p:txBody>
      </p:sp>
      <p:sp>
        <p:nvSpPr>
          <p:cNvPr id="94" name="Google Shape;94;p1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 below</a:t>
            </a:r>
            <a:endParaRPr sz="1300" b="0">
              <a:latin typeface="Arial"/>
              <a:ea typeface="Arial"/>
              <a:cs typeface="Arial"/>
              <a:sym typeface="Arial"/>
            </a:endParaRPr>
          </a:p>
        </p:txBody>
      </p:sp>
    </p:spTree>
    <p:extLst>
      <p:ext uri="{BB962C8B-B14F-4D97-AF65-F5344CB8AC3E}">
        <p14:creationId xmlns:p14="http://schemas.microsoft.com/office/powerpoint/2010/main" val="32574995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24, Student</a:t>
            </a:r>
            <a:endParaRPr sz="2200" b="0">
              <a:solidFill>
                <a:schemeClr val="dk1"/>
              </a:solidFill>
            </a:endParaRPr>
          </a:p>
        </p:txBody>
      </p:sp>
      <p:sp>
        <p:nvSpPr>
          <p:cNvPr id="100" name="Google Shape;100;p2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K.5;a;b;c;d;e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Made + created by Fairfax Antiracist Minds (FAM)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4904810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25, Parent;Other</a:t>
            </a:r>
            <a:endParaRPr sz="2200" b="0">
              <a:solidFill>
                <a:schemeClr val="dk1"/>
              </a:solidFill>
            </a:endParaRPr>
          </a:p>
        </p:txBody>
      </p:sp>
      <p:sp>
        <p:nvSpPr>
          <p:cNvPr id="106" name="Google Shape;106;p2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39917196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26, Teacher</a:t>
            </a:r>
            <a:endParaRPr sz="2200" b="0">
              <a:solidFill>
                <a:schemeClr val="dk1"/>
              </a:solidFill>
            </a:endParaRPr>
          </a:p>
        </p:txBody>
      </p:sp>
      <p:sp>
        <p:nvSpPr>
          <p:cNvPr id="112" name="Google Shape;112;p2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substandard a-e: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mapâ€¦ students will not be able to learn these standards. This will affect them throughout their entire life as a student in the state of Virginia.</a:t>
            </a:r>
            <a:endParaRPr sz="1300" b="0">
              <a:latin typeface="Arial"/>
              <a:ea typeface="Arial"/>
              <a:cs typeface="Arial"/>
              <a:sym typeface="Arial"/>
            </a:endParaRPr>
          </a:p>
        </p:txBody>
      </p:sp>
    </p:spTree>
    <p:extLst>
      <p:ext uri="{BB962C8B-B14F-4D97-AF65-F5344CB8AC3E}">
        <p14:creationId xmlns:p14="http://schemas.microsoft.com/office/powerpoint/2010/main" val="3620078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34, Teacher;Other</a:t>
            </a:r>
            <a:endParaRPr sz="2200" b="0">
              <a:solidFill>
                <a:schemeClr val="dk1"/>
              </a:solidFill>
            </a:endParaRPr>
          </a:p>
        </p:txBody>
      </p:sp>
      <p:sp>
        <p:nvSpPr>
          <p:cNvPr id="118" name="Google Shape;118;p2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substandard a-e: The Mercator projection is a cylindrical map projection presented by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Flemish geographer and cartographer Gerardus Mercator in 1569. Mercator maps distort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shape and relative size of continents, particularly near the poles. This is why Greenland</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appears to be similar in size to all of South America on Mercator maps, when in fact South</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America is more than eight times larger than Greenland. Without using an accurate mapâ€¦</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students will not be able to learn these standard</a:t>
            </a:r>
            <a:endParaRPr sz="1400">
              <a:latin typeface="Arial"/>
              <a:ea typeface="Arial"/>
              <a:cs typeface="Arial"/>
              <a:sym typeface="Arial"/>
            </a:endParaRPr>
          </a:p>
        </p:txBody>
      </p:sp>
    </p:spTree>
    <p:extLst>
      <p:ext uri="{BB962C8B-B14F-4D97-AF65-F5344CB8AC3E}">
        <p14:creationId xmlns:p14="http://schemas.microsoft.com/office/powerpoint/2010/main" val="37937147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35, Student</a:t>
            </a:r>
            <a:endParaRPr sz="2200" b="0">
              <a:solidFill>
                <a:schemeClr val="dk1"/>
              </a:solidFill>
            </a:endParaRPr>
          </a:p>
        </p:txBody>
      </p:sp>
      <p:sp>
        <p:nvSpPr>
          <p:cNvPr id="124" name="Google Shape;124;p24"/>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2062357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36, Student</a:t>
            </a:r>
            <a:endParaRPr sz="2200" b="0">
              <a:solidFill>
                <a:schemeClr val="dk1"/>
              </a:solidFill>
            </a:endParaRPr>
          </a:p>
        </p:txBody>
      </p:sp>
      <p:sp>
        <p:nvSpPr>
          <p:cNvPr id="130" name="Google Shape;130;p25"/>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14036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24</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Student</a:t>
            </a:r>
            <a:endParaRPr sz="1800" b="0">
              <a:solidFill>
                <a:schemeClr val="dk1"/>
              </a:solidFill>
            </a:endParaRPr>
          </a:p>
        </p:txBody>
      </p:sp>
      <p:sp>
        <p:nvSpPr>
          <p:cNvPr id="160" name="Google Shape;160;p24"/>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Made + created by Fairfax Antiracist Minds (FAM)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38, Other</a:t>
            </a:r>
            <a:endParaRPr sz="2200" b="0">
              <a:solidFill>
                <a:schemeClr val="dk1"/>
              </a:solidFill>
            </a:endParaRPr>
          </a:p>
        </p:txBody>
      </p:sp>
      <p:sp>
        <p:nvSpPr>
          <p:cNvPr id="136" name="Google Shape;136;p26"/>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8515115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41, Other</a:t>
            </a:r>
            <a:endParaRPr sz="2200" b="0">
              <a:solidFill>
                <a:schemeClr val="dk1"/>
              </a:solidFill>
            </a:endParaRPr>
          </a:p>
        </p:txBody>
      </p:sp>
      <p:sp>
        <p:nvSpPr>
          <p:cNvPr id="142" name="Google Shape;142;p27"/>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K.5;a;b;c;d;e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6770986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42, Student</a:t>
            </a:r>
            <a:endParaRPr sz="2200" b="0">
              <a:solidFill>
                <a:schemeClr val="dk1"/>
              </a:solidFill>
            </a:endParaRPr>
          </a:p>
        </p:txBody>
      </p:sp>
      <p:sp>
        <p:nvSpPr>
          <p:cNvPr id="148" name="Google Shape;148;p2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353765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43, Student</a:t>
            </a:r>
            <a:endParaRPr sz="2200" b="0">
              <a:solidFill>
                <a:schemeClr val="dk1"/>
              </a:solidFill>
            </a:endParaRPr>
          </a:p>
        </p:txBody>
      </p:sp>
      <p:sp>
        <p:nvSpPr>
          <p:cNvPr id="154" name="Google Shape;154;p2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a:t>
            </a:r>
            <a:r>
              <a:rPr lang="en" sz="1300">
                <a:latin typeface="Arial"/>
                <a:ea typeface="Arial"/>
                <a:cs typeface="Arial"/>
                <a:sym typeface="Arial"/>
              </a:rPr>
              <a:t> </a:t>
            </a:r>
            <a:r>
              <a:rPr lang="en" sz="1200" b="0">
                <a:latin typeface="Arial"/>
                <a:ea typeface="Arial"/>
                <a:cs typeface="Arial"/>
                <a:sym typeface="Arial"/>
              </a:rPr>
              <a:t>We demand FCPS implement these changes: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Curriculum reflects BIPOC and their contributions, humanity, and joy.</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Intersectional narratives address issues of language, gender, sexuality, ability,</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and class among others. These narratives are not additive but centered in the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curriculum of all subjects and all grade levels.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"Curriculum is grounded in social justice and works to Expose the social political</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context that students experience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Raise students' consciousness about inequity in everyday social, environmental,</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economic, and political situations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Incorporate Critical Race Theory into curricular content</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Support multilingualism"</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Curriculum is co-constructed with students to leverage their funds of knowledge,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experiences, culture, language, and personal history.</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Curriculum and assessment are not constructed around biased state and</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national assessments.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All materials, assessments, and standards are independently examined for bias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and white supremacy.</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Adequate funding to provide immediate examination and overhaul of all course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curricula by practitioners and experts in antiracist, abolitionist, and social justice Education</a:t>
            </a:r>
            <a:r>
              <a:rPr lang="en" sz="1300" b="0">
                <a:latin typeface="Arial"/>
                <a:ea typeface="Arial"/>
                <a:cs typeface="Arial"/>
                <a:sym typeface="Arial"/>
              </a:rPr>
              <a:t> </a:t>
            </a:r>
            <a:endParaRPr sz="1400">
              <a:latin typeface="Arial"/>
              <a:ea typeface="Arial"/>
              <a:cs typeface="Arial"/>
              <a:sym typeface="Arial"/>
            </a:endParaRPr>
          </a:p>
        </p:txBody>
      </p:sp>
    </p:spTree>
    <p:extLst>
      <p:ext uri="{BB962C8B-B14F-4D97-AF65-F5344CB8AC3E}">
        <p14:creationId xmlns:p14="http://schemas.microsoft.com/office/powerpoint/2010/main" val="9771640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44, Other</a:t>
            </a:r>
            <a:endParaRPr sz="2200" b="0">
              <a:solidFill>
                <a:schemeClr val="dk1"/>
              </a:solidFill>
            </a:endParaRPr>
          </a:p>
        </p:txBody>
      </p:sp>
      <p:sp>
        <p:nvSpPr>
          <p:cNvPr id="160" name="Google Shape;160;p3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9545116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45, Teacher</a:t>
            </a:r>
            <a:endParaRPr sz="2200" b="0">
              <a:solidFill>
                <a:schemeClr val="dk1"/>
              </a:solidFill>
            </a:endParaRPr>
          </a:p>
        </p:txBody>
      </p:sp>
      <p:sp>
        <p:nvSpPr>
          <p:cNvPr id="166" name="Google Shape;166;p3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substandard a-e: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 students will not be able to learn these standards. This will affect them throughout their entire life as a student in the state of Virginia.</a:t>
            </a:r>
            <a:endParaRPr sz="1300" b="0">
              <a:latin typeface="Arial"/>
              <a:ea typeface="Arial"/>
              <a:cs typeface="Arial"/>
              <a:sym typeface="Arial"/>
            </a:endParaRPr>
          </a:p>
        </p:txBody>
      </p:sp>
    </p:spTree>
    <p:extLst>
      <p:ext uri="{BB962C8B-B14F-4D97-AF65-F5344CB8AC3E}">
        <p14:creationId xmlns:p14="http://schemas.microsoft.com/office/powerpoint/2010/main" val="29301418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87950" y="3692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46, </a:t>
            </a:r>
            <a:r>
              <a:rPr lang="en" sz="1600" b="0">
                <a:solidFill>
                  <a:schemeClr val="dk1"/>
                </a:solidFill>
              </a:rPr>
              <a:t>Teacher;Administrator;Parent;Student;Organization/Museum;College Professor/Historian;Legislator</a:t>
            </a:r>
            <a:endParaRPr sz="1600" b="0">
              <a:solidFill>
                <a:schemeClr val="dk1"/>
              </a:solidFill>
            </a:endParaRPr>
          </a:p>
        </p:txBody>
      </p:sp>
      <p:sp>
        <p:nvSpPr>
          <p:cNvPr id="172" name="Google Shape;172;p3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3516432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49, Student</a:t>
            </a:r>
            <a:endParaRPr sz="2200" b="0">
              <a:solidFill>
                <a:schemeClr val="dk1"/>
              </a:solidFill>
            </a:endParaRPr>
          </a:p>
        </p:txBody>
      </p:sp>
      <p:sp>
        <p:nvSpPr>
          <p:cNvPr id="178" name="Google Shape;178;p3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am supporting the Students of Fairfax Antiracist Minds. We are working towards abolishing white supremacy and other unjust ideals in the Fairfax County Social Studies Curriculum.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a:latin typeface="Arial"/>
              <a:ea typeface="Arial"/>
              <a:cs typeface="Arial"/>
              <a:sym typeface="Arial"/>
            </a:endParaRPr>
          </a:p>
        </p:txBody>
      </p:sp>
    </p:spTree>
    <p:extLst>
      <p:ext uri="{BB962C8B-B14F-4D97-AF65-F5344CB8AC3E}">
        <p14:creationId xmlns:p14="http://schemas.microsoft.com/office/powerpoint/2010/main" val="8292887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52, Teacher</a:t>
            </a:r>
            <a:endParaRPr sz="2200" b="0">
              <a:solidFill>
                <a:schemeClr val="dk1"/>
              </a:solidFill>
            </a:endParaRPr>
          </a:p>
        </p:txBody>
      </p:sp>
      <p:sp>
        <p:nvSpPr>
          <p:cNvPr id="184" name="Google Shape;184;p34"/>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substandard a-e: The Mercator projection is a cylindrical map projection presented by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Flemish geographer and cartographer Gerardus Mercator in 1569. Mercator maps distort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shape and relative size of continents, particularly near the poles. This is why Greenland</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appears to be similar in size to all of South America on Mercator maps, when in fact South</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America is more than eight times larger than Greenland. Without using an accurate map...</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students will not be able to learn these standards. This will affect them throughout their</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entire life as a student in the state of Virginia.</a:t>
            </a:r>
            <a:endParaRPr sz="1400">
              <a:latin typeface="Arial"/>
              <a:ea typeface="Arial"/>
              <a:cs typeface="Arial"/>
              <a:sym typeface="Arial"/>
            </a:endParaRPr>
          </a:p>
        </p:txBody>
      </p:sp>
    </p:spTree>
    <p:extLst>
      <p:ext uri="{BB962C8B-B14F-4D97-AF65-F5344CB8AC3E}">
        <p14:creationId xmlns:p14="http://schemas.microsoft.com/office/powerpoint/2010/main" val="40538765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53, Teacher;Parent</a:t>
            </a:r>
            <a:endParaRPr sz="2200" b="0">
              <a:solidFill>
                <a:schemeClr val="dk1"/>
              </a:solidFill>
            </a:endParaRPr>
          </a:p>
        </p:txBody>
      </p:sp>
      <p:sp>
        <p:nvSpPr>
          <p:cNvPr id="190" name="Google Shape;190;p35"/>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2944550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25</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Parent;Other</a:t>
            </a:r>
            <a:endParaRPr sz="1800" b="0">
              <a:solidFill>
                <a:schemeClr val="dk1"/>
              </a:solidFill>
            </a:endParaRPr>
          </a:p>
        </p:txBody>
      </p:sp>
      <p:sp>
        <p:nvSpPr>
          <p:cNvPr id="166" name="Google Shape;166;p25"/>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This applys to all grades.  Students should learn more about people of color/native americans.  The school should be selecive in which holidays are celebrated and how accurately they are portrayed related to the supressed people of color. Historical figures who were slave owners that supressed people should be acuretly portrayed and not glorified.  Black and indignanus community's have heros that should be taught more indepth about rather then focusing more on the white perspective.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K.5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57, Parent</a:t>
            </a:r>
            <a:endParaRPr sz="2200" b="0">
              <a:solidFill>
                <a:schemeClr val="dk1"/>
              </a:solidFill>
            </a:endParaRPr>
          </a:p>
        </p:txBody>
      </p:sp>
      <p:sp>
        <p:nvSpPr>
          <p:cNvPr id="196" name="Google Shape;196;p36"/>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a;b;c;d;e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8300500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6, Teacher</a:t>
            </a:r>
            <a:endParaRPr sz="2200" b="0">
              <a:solidFill>
                <a:schemeClr val="dk1"/>
              </a:solidFill>
            </a:endParaRPr>
          </a:p>
        </p:txBody>
      </p:sp>
      <p:sp>
        <p:nvSpPr>
          <p:cNvPr id="88" name="Google Shape;88;p1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K.6b&amp;c - Why is there no mention of the differing map projections and the problems each one creates? Also, it should be explicitly stated that kids should be exposed to many different types of maps, such as the Peters map and a South-Up/Pacific-centered map. Speaking from the experience of teaching older kids, they feel betrayed when they realize that they haven't been given the whole picture.</a:t>
            </a:r>
            <a:endParaRPr sz="1300" b="0">
              <a:latin typeface="Arial"/>
              <a:ea typeface="Arial"/>
              <a:cs typeface="Arial"/>
              <a:sym typeface="Arial"/>
            </a:endParaRPr>
          </a:p>
        </p:txBody>
      </p:sp>
    </p:spTree>
    <p:extLst>
      <p:ext uri="{BB962C8B-B14F-4D97-AF65-F5344CB8AC3E}">
        <p14:creationId xmlns:p14="http://schemas.microsoft.com/office/powerpoint/2010/main" val="6241000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20, Parent</a:t>
            </a:r>
            <a:endParaRPr sz="2200" b="0">
              <a:solidFill>
                <a:schemeClr val="dk1"/>
              </a:solidFill>
            </a:endParaRPr>
          </a:p>
        </p:txBody>
      </p:sp>
      <p:sp>
        <p:nvSpPr>
          <p:cNvPr id="94" name="Google Shape;94;p1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32897963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21, Other</a:t>
            </a:r>
            <a:endParaRPr sz="2200" b="0">
              <a:solidFill>
                <a:schemeClr val="dk1"/>
              </a:solidFill>
            </a:endParaRPr>
          </a:p>
        </p:txBody>
      </p:sp>
      <p:sp>
        <p:nvSpPr>
          <p:cNvPr id="100" name="Google Shape;100;p2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 below</a:t>
            </a:r>
            <a:endParaRPr sz="1300" b="0">
              <a:latin typeface="Arial"/>
              <a:ea typeface="Arial"/>
              <a:cs typeface="Arial"/>
              <a:sym typeface="Arial"/>
            </a:endParaRPr>
          </a:p>
        </p:txBody>
      </p:sp>
    </p:spTree>
    <p:extLst>
      <p:ext uri="{BB962C8B-B14F-4D97-AF65-F5344CB8AC3E}">
        <p14:creationId xmlns:p14="http://schemas.microsoft.com/office/powerpoint/2010/main" val="32044688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24, Student</a:t>
            </a:r>
            <a:endParaRPr sz="2200" b="0">
              <a:solidFill>
                <a:schemeClr val="dk1"/>
              </a:solidFill>
            </a:endParaRPr>
          </a:p>
        </p:txBody>
      </p:sp>
      <p:sp>
        <p:nvSpPr>
          <p:cNvPr id="106" name="Google Shape;106;p2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K.6;a;b;c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Made + created by Fairfax Antiracist Minds (FAM)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8253656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25, Parent;Other</a:t>
            </a:r>
            <a:endParaRPr sz="2200" b="0">
              <a:solidFill>
                <a:schemeClr val="dk1"/>
              </a:solidFill>
            </a:endParaRPr>
          </a:p>
        </p:txBody>
      </p:sp>
      <p:sp>
        <p:nvSpPr>
          <p:cNvPr id="112" name="Google Shape;112;p2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37945436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26, Teacher</a:t>
            </a:r>
            <a:endParaRPr sz="2200" b="0">
              <a:solidFill>
                <a:schemeClr val="dk1"/>
              </a:solidFill>
            </a:endParaRPr>
          </a:p>
        </p:txBody>
      </p:sp>
      <p:sp>
        <p:nvSpPr>
          <p:cNvPr id="118" name="Google Shape;118;p2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substandard a-c: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mapâ€¦ students will not be able to learn these standards. This will affect them throughout their entire life as a student in the state of Virginia.  </a:t>
            </a:r>
            <a:endParaRPr sz="1300" b="0">
              <a:latin typeface="Arial"/>
              <a:ea typeface="Arial"/>
              <a:cs typeface="Arial"/>
              <a:sym typeface="Arial"/>
            </a:endParaRPr>
          </a:p>
        </p:txBody>
      </p:sp>
    </p:spTree>
    <p:extLst>
      <p:ext uri="{BB962C8B-B14F-4D97-AF65-F5344CB8AC3E}">
        <p14:creationId xmlns:p14="http://schemas.microsoft.com/office/powerpoint/2010/main" val="20707535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34, Teacher;Other</a:t>
            </a:r>
            <a:endParaRPr sz="2200" b="0">
              <a:solidFill>
                <a:schemeClr val="dk1"/>
              </a:solidFill>
            </a:endParaRPr>
          </a:p>
        </p:txBody>
      </p:sp>
      <p:sp>
        <p:nvSpPr>
          <p:cNvPr id="124" name="Google Shape;124;p24"/>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substandard a-c: The Mercator projection is a cylindrical map projection presented by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Flemish geographer and cartographer Gerardus Mercator in 1569. Mercator maps distort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shape and relative size of continents, particularly near the poles. This is why Greenland</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appears to be similar in size to all of South America on Mercator maps, when in fact South</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America is more than eight times larger than Greenland. Without using an accurate mapâ€¦</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students will not be able to learn these standards. This will affect them throughout their</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entire life as a student in the state of Virginia.</a:t>
            </a:r>
            <a:endParaRPr sz="1400">
              <a:latin typeface="Arial"/>
              <a:ea typeface="Arial"/>
              <a:cs typeface="Arial"/>
              <a:sym typeface="Arial"/>
            </a:endParaRPr>
          </a:p>
        </p:txBody>
      </p:sp>
    </p:spTree>
    <p:extLst>
      <p:ext uri="{BB962C8B-B14F-4D97-AF65-F5344CB8AC3E}">
        <p14:creationId xmlns:p14="http://schemas.microsoft.com/office/powerpoint/2010/main" val="1170820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35, Student</a:t>
            </a:r>
            <a:endParaRPr sz="2200" b="0">
              <a:solidFill>
                <a:schemeClr val="dk1"/>
              </a:solidFill>
            </a:endParaRPr>
          </a:p>
        </p:txBody>
      </p:sp>
      <p:sp>
        <p:nvSpPr>
          <p:cNvPr id="130" name="Google Shape;130;p25"/>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0060847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36, Student</a:t>
            </a:r>
            <a:endParaRPr sz="2200" b="0">
              <a:solidFill>
                <a:schemeClr val="dk1"/>
              </a:solidFill>
            </a:endParaRPr>
          </a:p>
        </p:txBody>
      </p:sp>
      <p:sp>
        <p:nvSpPr>
          <p:cNvPr id="136" name="Google Shape;136;p26"/>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973181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26</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Teacher</a:t>
            </a:r>
            <a:endParaRPr sz="1800" b="0">
              <a:solidFill>
                <a:schemeClr val="dk1"/>
              </a:solidFill>
            </a:endParaRPr>
          </a:p>
        </p:txBody>
      </p:sp>
      <p:sp>
        <p:nvSpPr>
          <p:cNvPr id="172" name="Google Shape;172;p26"/>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37, Student</a:t>
            </a:r>
            <a:endParaRPr sz="2200" b="0">
              <a:solidFill>
                <a:schemeClr val="dk1"/>
              </a:solidFill>
            </a:endParaRPr>
          </a:p>
        </p:txBody>
      </p:sp>
      <p:sp>
        <p:nvSpPr>
          <p:cNvPr id="142" name="Google Shape;142;p27"/>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5928674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38, Other</a:t>
            </a:r>
            <a:endParaRPr sz="2200" b="0">
              <a:solidFill>
                <a:schemeClr val="dk1"/>
              </a:solidFill>
            </a:endParaRPr>
          </a:p>
        </p:txBody>
      </p:sp>
      <p:sp>
        <p:nvSpPr>
          <p:cNvPr id="148" name="Google Shape;148;p2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12164874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41, Other</a:t>
            </a:r>
            <a:endParaRPr sz="2200" b="0">
              <a:solidFill>
                <a:schemeClr val="dk1"/>
              </a:solidFill>
            </a:endParaRPr>
          </a:p>
        </p:txBody>
      </p:sp>
      <p:sp>
        <p:nvSpPr>
          <p:cNvPr id="154" name="Google Shape;154;p2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K.6;a;b;c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78528793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42, Student</a:t>
            </a:r>
            <a:endParaRPr sz="2200" b="0">
              <a:solidFill>
                <a:schemeClr val="dk1"/>
              </a:solidFill>
            </a:endParaRPr>
          </a:p>
        </p:txBody>
      </p:sp>
      <p:sp>
        <p:nvSpPr>
          <p:cNvPr id="160" name="Google Shape;160;p3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9943235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43, Student</a:t>
            </a:r>
            <a:endParaRPr sz="2200" b="0">
              <a:solidFill>
                <a:schemeClr val="dk1"/>
              </a:solidFill>
            </a:endParaRPr>
          </a:p>
        </p:txBody>
      </p:sp>
      <p:sp>
        <p:nvSpPr>
          <p:cNvPr id="166" name="Google Shape;166;p3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r>
              <a:rPr lang="en" sz="1300">
                <a:latin typeface="Arial"/>
                <a:ea typeface="Arial"/>
                <a:cs typeface="Arial"/>
                <a:sym typeface="Arial"/>
              </a:rPr>
              <a:t>Comment for Consideration: </a:t>
            </a:r>
            <a:r>
              <a:rPr lang="en" sz="1200" b="0">
                <a:latin typeface="Arial"/>
                <a:ea typeface="Arial"/>
                <a:cs typeface="Arial"/>
                <a:sym typeface="Arial"/>
              </a:rPr>
              <a:t>We demand FCPS implement these changes: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Curriculum reflects BIPOC and their contributions, humanity, and joy.</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Intersectional narratives address issues of language, gender, sexuality, ability,</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and class among others. These narratives are not additive but centered in the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curriculum of all subjects and all grade levels.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"Curriculum is grounded in social justice and works to Expose the social political</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context that students experience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Raise students' consciousness about inequity in everyday social, environmental,</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economic, and political situations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Incorporate Critical Race Theory into curricular content</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Support multilingualism"</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Curriculum is co-constructed with students to leverage their funds of knowledge,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experiences, culture, language, and personal history.</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Curriculum and assessment are not constructed around biased state and</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national assessments.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All materials, assessments, and standards are independently examined for bias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and white supremacy.</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 Adequate funding to provide immediate examination and overhaul of all course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curricula by practitioners and experts in antiracist, abolitionist, and social justice Education</a:t>
            </a:r>
            <a:r>
              <a:rPr lang="en" sz="1300" b="0">
                <a:latin typeface="Arial"/>
                <a:ea typeface="Arial"/>
                <a:cs typeface="Arial"/>
                <a:sym typeface="Arial"/>
              </a:rPr>
              <a:t> </a:t>
            </a:r>
            <a:endParaRPr sz="1400">
              <a:latin typeface="Arial"/>
              <a:ea typeface="Arial"/>
              <a:cs typeface="Arial"/>
              <a:sym typeface="Arial"/>
            </a:endParaRPr>
          </a:p>
        </p:txBody>
      </p:sp>
    </p:spTree>
    <p:extLst>
      <p:ext uri="{BB962C8B-B14F-4D97-AF65-F5344CB8AC3E}">
        <p14:creationId xmlns:p14="http://schemas.microsoft.com/office/powerpoint/2010/main" val="81957222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44, Other</a:t>
            </a:r>
            <a:endParaRPr sz="2200" b="0">
              <a:solidFill>
                <a:schemeClr val="dk1"/>
              </a:solidFill>
            </a:endParaRPr>
          </a:p>
        </p:txBody>
      </p:sp>
      <p:sp>
        <p:nvSpPr>
          <p:cNvPr id="172" name="Google Shape;172;p3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57356549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45, Teacher</a:t>
            </a:r>
            <a:endParaRPr sz="2200" b="0">
              <a:solidFill>
                <a:schemeClr val="dk1"/>
              </a:solidFill>
            </a:endParaRPr>
          </a:p>
        </p:txBody>
      </p:sp>
      <p:sp>
        <p:nvSpPr>
          <p:cNvPr id="178" name="Google Shape;178;p3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substandard a-c: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 students will not be able to learn these standards. This will affect them throughout their entire life as a student in the state of Virginia.</a:t>
            </a:r>
            <a:endParaRPr sz="1300" b="0">
              <a:latin typeface="Arial"/>
              <a:ea typeface="Arial"/>
              <a:cs typeface="Arial"/>
              <a:sym typeface="Arial"/>
            </a:endParaRPr>
          </a:p>
        </p:txBody>
      </p:sp>
    </p:spTree>
    <p:extLst>
      <p:ext uri="{BB962C8B-B14F-4D97-AF65-F5344CB8AC3E}">
        <p14:creationId xmlns:p14="http://schemas.microsoft.com/office/powerpoint/2010/main" val="6972960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01075" y="401825"/>
            <a:ext cx="60669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46, </a:t>
            </a:r>
            <a:r>
              <a:rPr lang="en" sz="1700" b="0">
                <a:solidFill>
                  <a:schemeClr val="dk1"/>
                </a:solidFill>
              </a:rPr>
              <a:t>Teacher;Administrator;Parent;Student;Organization/Museum;College Professor/Historian;Legislator</a:t>
            </a:r>
            <a:endParaRPr sz="1700" b="0">
              <a:solidFill>
                <a:schemeClr val="dk1"/>
              </a:solidFill>
            </a:endParaRPr>
          </a:p>
        </p:txBody>
      </p:sp>
      <p:sp>
        <p:nvSpPr>
          <p:cNvPr id="184" name="Google Shape;184;p34"/>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59047202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49, Student</a:t>
            </a:r>
            <a:endParaRPr sz="2200" b="0">
              <a:solidFill>
                <a:schemeClr val="dk1"/>
              </a:solidFill>
            </a:endParaRPr>
          </a:p>
        </p:txBody>
      </p:sp>
      <p:sp>
        <p:nvSpPr>
          <p:cNvPr id="190" name="Google Shape;190;p35"/>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 I am supporting the Students of Fairfax Antiracist Minds. We are working towards abolishing white supremacy and other unjust ideals in the Fairfax County Social Studies Curriculum.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a:latin typeface="Arial"/>
              <a:ea typeface="Arial"/>
              <a:cs typeface="Arial"/>
              <a:sym typeface="Arial"/>
            </a:endParaRPr>
          </a:p>
        </p:txBody>
      </p:sp>
    </p:spTree>
    <p:extLst>
      <p:ext uri="{BB962C8B-B14F-4D97-AF65-F5344CB8AC3E}">
        <p14:creationId xmlns:p14="http://schemas.microsoft.com/office/powerpoint/2010/main" val="36712631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52, Teacher</a:t>
            </a:r>
            <a:endParaRPr sz="2200" b="0">
              <a:solidFill>
                <a:schemeClr val="dk1"/>
              </a:solidFill>
            </a:endParaRPr>
          </a:p>
        </p:txBody>
      </p:sp>
      <p:sp>
        <p:nvSpPr>
          <p:cNvPr id="196" name="Google Shape;196;p36"/>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substandard a-c: The Mercator projection is a cylindrical map projection presented by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Flemish geographer and cartographer Gerardus Mercator in 1569. Mercator maps distort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shape and relative size of continents, particularly near the poles. This is why Greenland</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appears to be similar in size to all of South America on Mercator maps, when in fact South</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America is more than eight times larger than Greenland. Without using an accurate map...</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students will not be able to learn these standards. This will affect them throughout their</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entire life as a student in the state of Virginia.</a:t>
            </a:r>
            <a:endParaRPr sz="1400">
              <a:latin typeface="Arial"/>
              <a:ea typeface="Arial"/>
              <a:cs typeface="Arial"/>
              <a:sym typeface="Arial"/>
            </a:endParaRPr>
          </a:p>
        </p:txBody>
      </p:sp>
    </p:spTree>
    <p:extLst>
      <p:ext uri="{BB962C8B-B14F-4D97-AF65-F5344CB8AC3E}">
        <p14:creationId xmlns:p14="http://schemas.microsoft.com/office/powerpoint/2010/main" val="3733422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27</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Other</a:t>
            </a:r>
            <a:endParaRPr sz="1800" b="0">
              <a:solidFill>
                <a:schemeClr val="dk1"/>
              </a:solidFill>
            </a:endParaRPr>
          </a:p>
        </p:txBody>
      </p:sp>
      <p:sp>
        <p:nvSpPr>
          <p:cNvPr id="178" name="Google Shape;178;p27"/>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Incorporating community history is impressive.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53, Teacher;Parent</a:t>
            </a:r>
            <a:endParaRPr sz="2200" b="0">
              <a:solidFill>
                <a:schemeClr val="dk1"/>
              </a:solidFill>
            </a:endParaRPr>
          </a:p>
        </p:txBody>
      </p:sp>
      <p:sp>
        <p:nvSpPr>
          <p:cNvPr id="202" name="Google Shape;202;p37"/>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125238493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K.6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57, Parent</a:t>
            </a:r>
            <a:endParaRPr sz="2200" b="0">
              <a:solidFill>
                <a:schemeClr val="dk1"/>
              </a:solidFill>
            </a:endParaRPr>
          </a:p>
        </p:txBody>
      </p:sp>
      <p:sp>
        <p:nvSpPr>
          <p:cNvPr id="208" name="Google Shape;208;p3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a;b;c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66538927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20, Parent</a:t>
            </a:r>
            <a:endParaRPr sz="2200" b="0">
              <a:solidFill>
                <a:schemeClr val="dk1"/>
              </a:solidFill>
            </a:endParaRPr>
          </a:p>
        </p:txBody>
      </p:sp>
      <p:sp>
        <p:nvSpPr>
          <p:cNvPr id="88" name="Google Shape;88;p1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212945923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21, Other</a:t>
            </a:r>
            <a:endParaRPr sz="2200" b="0">
              <a:solidFill>
                <a:schemeClr val="dk1"/>
              </a:solidFill>
            </a:endParaRPr>
          </a:p>
        </p:txBody>
      </p:sp>
      <p:sp>
        <p:nvSpPr>
          <p:cNvPr id="94" name="Google Shape;94;p1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 below</a:t>
            </a:r>
            <a:endParaRPr sz="1300" b="0">
              <a:latin typeface="Arial"/>
              <a:ea typeface="Arial"/>
              <a:cs typeface="Arial"/>
              <a:sym typeface="Arial"/>
            </a:endParaRPr>
          </a:p>
        </p:txBody>
      </p:sp>
    </p:spTree>
    <p:extLst>
      <p:ext uri="{BB962C8B-B14F-4D97-AF65-F5344CB8AC3E}">
        <p14:creationId xmlns:p14="http://schemas.microsoft.com/office/powerpoint/2010/main" val="329160678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24, Student</a:t>
            </a:r>
            <a:endParaRPr sz="2200" b="0">
              <a:solidFill>
                <a:schemeClr val="dk1"/>
              </a:solidFill>
            </a:endParaRPr>
          </a:p>
        </p:txBody>
      </p:sp>
      <p:sp>
        <p:nvSpPr>
          <p:cNvPr id="100" name="Google Shape;100;p2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K.7;Comment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Made + created by Fairfax Antiracist Minds (FAM)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6396098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25, Parent;Other</a:t>
            </a:r>
            <a:endParaRPr sz="2200" b="0">
              <a:solidFill>
                <a:schemeClr val="dk1"/>
              </a:solidFill>
            </a:endParaRPr>
          </a:p>
        </p:txBody>
      </p:sp>
      <p:sp>
        <p:nvSpPr>
          <p:cNvPr id="106" name="Google Shape;106;p2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156201403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35, Student</a:t>
            </a:r>
            <a:endParaRPr sz="2200" b="0">
              <a:solidFill>
                <a:schemeClr val="dk1"/>
              </a:solidFill>
            </a:endParaRPr>
          </a:p>
        </p:txBody>
      </p:sp>
      <p:sp>
        <p:nvSpPr>
          <p:cNvPr id="112" name="Google Shape;112;p2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79908051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36, Student</a:t>
            </a:r>
            <a:endParaRPr sz="2200" b="0">
              <a:solidFill>
                <a:schemeClr val="dk1"/>
              </a:solidFill>
            </a:endParaRPr>
          </a:p>
        </p:txBody>
      </p:sp>
      <p:sp>
        <p:nvSpPr>
          <p:cNvPr id="118" name="Google Shape;118;p2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3112628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37, Student</a:t>
            </a:r>
            <a:endParaRPr sz="2200" b="0">
              <a:solidFill>
                <a:schemeClr val="dk1"/>
              </a:solidFill>
            </a:endParaRPr>
          </a:p>
        </p:txBody>
      </p:sp>
      <p:sp>
        <p:nvSpPr>
          <p:cNvPr id="124" name="Google Shape;124;p24"/>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09855043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38, Other</a:t>
            </a:r>
            <a:endParaRPr sz="2200" b="0">
              <a:solidFill>
                <a:schemeClr val="dk1"/>
              </a:solidFill>
            </a:endParaRPr>
          </a:p>
        </p:txBody>
      </p:sp>
      <p:sp>
        <p:nvSpPr>
          <p:cNvPr id="130" name="Google Shape;130;p25"/>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872204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28</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184" name="Google Shape;184;p28"/>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Itâ€™s absolutely critical to teach a varied and true representative history of the United States and Virginia, which includes people from many different backgrounds and communities. When teaching about early colonial and revolutionary eras, itâ€™s especially important to include contributions and personal stories from enslaved Africans and Indigenous American people.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41, Other</a:t>
            </a:r>
            <a:endParaRPr sz="2200" b="0">
              <a:solidFill>
                <a:schemeClr val="dk1"/>
              </a:solidFill>
            </a:endParaRPr>
          </a:p>
        </p:txBody>
      </p:sp>
      <p:sp>
        <p:nvSpPr>
          <p:cNvPr id="136" name="Google Shape;136;p26"/>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K.7;Comment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624654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42, Student</a:t>
            </a:r>
            <a:endParaRPr sz="2200" b="0">
              <a:solidFill>
                <a:schemeClr val="dk1"/>
              </a:solidFill>
            </a:endParaRPr>
          </a:p>
        </p:txBody>
      </p:sp>
      <p:sp>
        <p:nvSpPr>
          <p:cNvPr id="142" name="Google Shape;142;p27"/>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1470047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43, Student</a:t>
            </a:r>
            <a:endParaRPr sz="2200" b="0">
              <a:solidFill>
                <a:schemeClr val="dk1"/>
              </a:solidFill>
            </a:endParaRPr>
          </a:p>
        </p:txBody>
      </p:sp>
      <p:sp>
        <p:nvSpPr>
          <p:cNvPr id="148" name="Google Shape;148;p2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457200" lvl="0" indent="0" algn="l" rtl="0">
              <a:spcBef>
                <a:spcPts val="0"/>
              </a:spcBef>
              <a:spcAft>
                <a:spcPts val="0"/>
              </a:spcAft>
              <a:buNone/>
            </a:pPr>
            <a:r>
              <a:rPr lang="en" sz="1200">
                <a:latin typeface="Arial"/>
                <a:ea typeface="Arial"/>
                <a:cs typeface="Arial"/>
                <a:sym typeface="Arial"/>
              </a:rPr>
              <a:t>Comment for Consideration: </a:t>
            </a:r>
            <a:r>
              <a:rPr lang="en" sz="1100" b="0">
                <a:latin typeface="Arial"/>
                <a:ea typeface="Arial"/>
                <a:cs typeface="Arial"/>
                <a:sym typeface="Arial"/>
              </a:rPr>
              <a:t>We demand FCPS implement these changes: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reflects BIPOC and their contributions, humanity, and joy.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Intersectional narratives address issues of language, gender, sexuality, ability,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and class among others. These narratives are not additive but centered in the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curriculum of all subjects and all grade levels.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is grounded in social justice and works to Expose the social political</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context that students experience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Raise students' consciousness about inequity in everyday social, environmental,</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economic, and political situations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Incorporate Critical Race Theory into curricular content</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Support multilingualism"</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is co-constructed with students to leverage their funds of knowledge,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experiences, culture, language, and personal history.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and assessment are not constructed around biased state and</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national assessments.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All materials, assessments, and standards are independently examined for bias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and white supremacy.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Adequate funding to provide immediate examination and overhaul of all course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curricula by practitioners and experts in antiracist, abolitionist, and social justice Education </a:t>
            </a:r>
            <a:endParaRPr sz="1200">
              <a:latin typeface="Arial"/>
              <a:ea typeface="Arial"/>
              <a:cs typeface="Arial"/>
              <a:sym typeface="Arial"/>
            </a:endParaRPr>
          </a:p>
        </p:txBody>
      </p:sp>
    </p:spTree>
    <p:extLst>
      <p:ext uri="{BB962C8B-B14F-4D97-AF65-F5344CB8AC3E}">
        <p14:creationId xmlns:p14="http://schemas.microsoft.com/office/powerpoint/2010/main" val="117573648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44, Other</a:t>
            </a:r>
            <a:endParaRPr sz="2200" b="0">
              <a:solidFill>
                <a:schemeClr val="dk1"/>
              </a:solidFill>
            </a:endParaRPr>
          </a:p>
        </p:txBody>
      </p:sp>
      <p:sp>
        <p:nvSpPr>
          <p:cNvPr id="154" name="Google Shape;154;p2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8243975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372900" y="40182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46, </a:t>
            </a:r>
            <a:r>
              <a:rPr lang="en" sz="1900" b="0">
                <a:solidFill>
                  <a:schemeClr val="dk1"/>
                </a:solidFill>
              </a:rPr>
              <a:t>Teacher;Administrator;Parent;Student;Organization/Museum;College Professor/Historian;Legislator</a:t>
            </a:r>
            <a:endParaRPr sz="1900" b="0">
              <a:solidFill>
                <a:schemeClr val="dk1"/>
              </a:solidFill>
            </a:endParaRPr>
          </a:p>
        </p:txBody>
      </p:sp>
      <p:sp>
        <p:nvSpPr>
          <p:cNvPr id="160" name="Google Shape;160;p3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95979943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49, Student</a:t>
            </a:r>
            <a:endParaRPr sz="2200" b="0">
              <a:solidFill>
                <a:schemeClr val="dk1"/>
              </a:solidFill>
            </a:endParaRPr>
          </a:p>
        </p:txBody>
      </p:sp>
      <p:sp>
        <p:nvSpPr>
          <p:cNvPr id="166" name="Google Shape;166;p3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am supporting the Students of Fairfax Antiracist Minds. We are working towards abolishing white supremacy and other unjust ideals in the Fairfax County Social Studies Curriculum.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a:latin typeface="Arial"/>
              <a:ea typeface="Arial"/>
              <a:cs typeface="Arial"/>
              <a:sym typeface="Arial"/>
            </a:endParaRPr>
          </a:p>
        </p:txBody>
      </p:sp>
    </p:spTree>
    <p:extLst>
      <p:ext uri="{BB962C8B-B14F-4D97-AF65-F5344CB8AC3E}">
        <p14:creationId xmlns:p14="http://schemas.microsoft.com/office/powerpoint/2010/main" val="3484299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53, Teacher;Parent</a:t>
            </a:r>
            <a:endParaRPr sz="2200" b="0">
              <a:solidFill>
                <a:schemeClr val="dk1"/>
              </a:solidFill>
            </a:endParaRPr>
          </a:p>
        </p:txBody>
      </p:sp>
      <p:sp>
        <p:nvSpPr>
          <p:cNvPr id="172" name="Google Shape;172;p3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370270869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K.7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57, Parent</a:t>
            </a:r>
            <a:endParaRPr sz="2200" b="0">
              <a:solidFill>
                <a:schemeClr val="dk1"/>
              </a:solidFill>
            </a:endParaRPr>
          </a:p>
        </p:txBody>
      </p:sp>
      <p:sp>
        <p:nvSpPr>
          <p:cNvPr id="178" name="Google Shape;178;p3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37169384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6</a:t>
            </a:r>
            <a:endParaRPr sz="2000" b="0">
              <a:solidFill>
                <a:schemeClr val="dk1"/>
              </a:solidFill>
            </a:endParaRPr>
          </a:p>
          <a:p>
            <a:pPr marL="0" lvl="0" indent="0" algn="l" rtl="0">
              <a:spcBef>
                <a:spcPts val="0"/>
              </a:spcBef>
              <a:spcAft>
                <a:spcPts val="0"/>
              </a:spcAft>
              <a:buNone/>
            </a:pPr>
            <a:r>
              <a:rPr lang="en" sz="1800" b="0">
                <a:solidFill>
                  <a:schemeClr val="dk1"/>
                </a:solidFill>
              </a:rPr>
              <a:t>Teacher</a:t>
            </a:r>
            <a:endParaRPr sz="1800" b="0">
              <a:solidFill>
                <a:schemeClr val="dk1"/>
              </a:solidFill>
            </a:endParaRPr>
          </a:p>
        </p:txBody>
      </p:sp>
      <p:sp>
        <p:nvSpPr>
          <p:cNvPr id="88" name="Google Shape;88;p1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I'm still very confused about this terminology of "wants" in the Essential Understandings. People are trying to meet their needs, not wants.</a:t>
            </a:r>
            <a:endParaRPr sz="1300" b="0">
              <a:latin typeface="Arial"/>
              <a:ea typeface="Arial"/>
              <a:cs typeface="Arial"/>
              <a:sym typeface="Arial"/>
            </a:endParaRPr>
          </a:p>
        </p:txBody>
      </p:sp>
    </p:spTree>
    <p:extLst>
      <p:ext uri="{BB962C8B-B14F-4D97-AF65-F5344CB8AC3E}">
        <p14:creationId xmlns:p14="http://schemas.microsoft.com/office/powerpoint/2010/main" val="147146144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7</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94" name="Google Shape;94;p1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Please ensure that all job titles and representations in the curriculum are gender neutral and show non-stereotypical roles (like women fire fighters, Black doctors, etc.).</a:t>
            </a:r>
            <a:endParaRPr sz="1300" b="0">
              <a:latin typeface="Arial"/>
              <a:ea typeface="Arial"/>
              <a:cs typeface="Arial"/>
              <a:sym typeface="Arial"/>
            </a:endParaRPr>
          </a:p>
        </p:txBody>
      </p:sp>
    </p:spTree>
    <p:extLst>
      <p:ext uri="{BB962C8B-B14F-4D97-AF65-F5344CB8AC3E}">
        <p14:creationId xmlns:p14="http://schemas.microsoft.com/office/powerpoint/2010/main" val="302730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29</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190" name="Google Shape;190;p29"/>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Do not teach Critical Race Theory in Virginia.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17</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00" name="Google Shape;100;p2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It should be noted that when learning about various jobs, it's important to avoid gender/racial stereo-typing and provide children with a diverse set of options and representations. It should also be acknowledged that not all people work at these more traditional jobs due to providing childcare or having a condition that prevents them from holding a full-time or traditional job. It's important for children to learn that all people have value, whether or not they hold a job and regardless of what that job is. </a:t>
            </a:r>
            <a:endParaRPr sz="1300" b="0">
              <a:latin typeface="Arial"/>
              <a:ea typeface="Arial"/>
              <a:cs typeface="Arial"/>
              <a:sym typeface="Arial"/>
            </a:endParaRPr>
          </a:p>
        </p:txBody>
      </p:sp>
    </p:spTree>
    <p:extLst>
      <p:ext uri="{BB962C8B-B14F-4D97-AF65-F5344CB8AC3E}">
        <p14:creationId xmlns:p14="http://schemas.microsoft.com/office/powerpoint/2010/main" val="353377861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18</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06" name="Google Shape;106;p21"/>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This may be an opportunity to remind children that there are many people who cannot "work" traditional jobs due to disability, or the need to provide childcare.  While a child should learn that there are many types of "jobs" available based on different interests, they should not be taught to think that a family member or friend has less worth if they are unable to work a traditional job.  </a:t>
            </a:r>
            <a:endParaRPr sz="1300" b="0">
              <a:latin typeface="Arial"/>
              <a:ea typeface="Arial"/>
              <a:cs typeface="Arial"/>
              <a:sym typeface="Arial"/>
            </a:endParaRPr>
          </a:p>
        </p:txBody>
      </p:sp>
    </p:spTree>
    <p:extLst>
      <p:ext uri="{BB962C8B-B14F-4D97-AF65-F5344CB8AC3E}">
        <p14:creationId xmlns:p14="http://schemas.microsoft.com/office/powerpoint/2010/main" val="10397175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20</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12" name="Google Shape;112;p22"/>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194787908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21</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18" name="Google Shape;118;p23"/>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 below</a:t>
            </a:r>
            <a:endParaRPr sz="1300" b="0">
              <a:latin typeface="Arial"/>
              <a:ea typeface="Arial"/>
              <a:cs typeface="Arial"/>
              <a:sym typeface="Arial"/>
            </a:endParaRPr>
          </a:p>
        </p:txBody>
      </p:sp>
    </p:spTree>
    <p:extLst>
      <p:ext uri="{BB962C8B-B14F-4D97-AF65-F5344CB8AC3E}">
        <p14:creationId xmlns:p14="http://schemas.microsoft.com/office/powerpoint/2010/main" val="35750867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24</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24" name="Google Shape;124;p24"/>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K.8;Comment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Made + created by Fairfax Antiracist Minds (FAM)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56431391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25</a:t>
            </a:r>
            <a:endParaRPr sz="2000" b="0">
              <a:solidFill>
                <a:schemeClr val="dk1"/>
              </a:solidFill>
            </a:endParaRPr>
          </a:p>
          <a:p>
            <a:pPr marL="0" lvl="0" indent="0" algn="l" rtl="0">
              <a:spcBef>
                <a:spcPts val="0"/>
              </a:spcBef>
              <a:spcAft>
                <a:spcPts val="0"/>
              </a:spcAft>
              <a:buNone/>
            </a:pPr>
            <a:r>
              <a:rPr lang="en" sz="1800" b="0">
                <a:solidFill>
                  <a:schemeClr val="dk1"/>
                </a:solidFill>
              </a:rPr>
              <a:t>Parent;Other</a:t>
            </a:r>
            <a:endParaRPr sz="1800" b="0">
              <a:solidFill>
                <a:schemeClr val="dk1"/>
              </a:solidFill>
            </a:endParaRPr>
          </a:p>
        </p:txBody>
      </p:sp>
      <p:sp>
        <p:nvSpPr>
          <p:cNvPr id="130" name="Google Shape;130;p25"/>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175042885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27</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36" name="Google Shape;136;p26"/>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December 2020 Update - People work at jobs to earn money to meet their wants, needs and for personal satisfaction and growth.  Just think definition of why people work should be broader than just to earn money.</a:t>
            </a:r>
            <a:endParaRPr sz="1300" b="0">
              <a:latin typeface="Arial"/>
              <a:ea typeface="Arial"/>
              <a:cs typeface="Arial"/>
              <a:sym typeface="Arial"/>
            </a:endParaRPr>
          </a:p>
        </p:txBody>
      </p:sp>
    </p:spTree>
    <p:extLst>
      <p:ext uri="{BB962C8B-B14F-4D97-AF65-F5344CB8AC3E}">
        <p14:creationId xmlns:p14="http://schemas.microsoft.com/office/powerpoint/2010/main" val="42870399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35</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42" name="Google Shape;142;p27"/>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09614291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36</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48" name="Google Shape;148;p2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10811233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37</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54" name="Google Shape;154;p2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215844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30</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196" name="Google Shape;196;p30"/>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We have an opportunity to educate a generation of children in a way that does no whitewash history. Let us not sleep on this opportunity and let the failures of our own education persist for our children. 2020 taught us many lessons about the ways in which we were incorrectly taught American history from the start. Let us apply those lessons to this new curriculum in the hope that BIPOC children will feel safe and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38</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60" name="Google Shape;160;p3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116758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41</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66" name="Google Shape;166;p31"/>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K.8;Comment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52190245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42</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72" name="Google Shape;172;p32"/>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42066822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43</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78" name="Google Shape;178;p33"/>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457200" lvl="0" indent="0" algn="l" rtl="0">
              <a:spcBef>
                <a:spcPts val="0"/>
              </a:spcBef>
              <a:spcAft>
                <a:spcPts val="0"/>
              </a:spcAft>
              <a:buNone/>
            </a:pPr>
            <a:r>
              <a:rPr lang="en" sz="1200">
                <a:latin typeface="Arial"/>
                <a:ea typeface="Arial"/>
                <a:cs typeface="Arial"/>
                <a:sym typeface="Arial"/>
              </a:rPr>
              <a:t>Comment for Consideration: </a:t>
            </a:r>
            <a:r>
              <a:rPr lang="en" sz="1100" b="0">
                <a:latin typeface="Arial"/>
                <a:ea typeface="Arial"/>
                <a:cs typeface="Arial"/>
                <a:sym typeface="Arial"/>
              </a:rPr>
              <a:t>We demand FCPS implement these changes: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reflects BIPOC and their contributions, humanity, and joy.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Intersectional narratives address issues of language, gender, sexuality, ability,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and class among others. These narratives are not additive but centered in the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curriculum of all subjects and all grade levels.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is grounded in social justice and works to Expose the social political</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context that students experience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Raise students' consciousness about inequity in everyday social, environmental,</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economic, and political situations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Incorporate Critical Race Theory into curricular content</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Support multilingualism"</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is co-constructed with students to leverage their funds of knowledge,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experiences, culture, language, and personal history.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and assessment are not constructed around biased state and</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national assessments.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All materials, assessments, and standards are independently examined for bias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and white supremacy.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Adequate funding to provide immediate examination and overhaul of all course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curricula by practitioners and experts in antiracist, abolitionist, and social justice Education </a:t>
            </a:r>
            <a:endParaRPr sz="1200">
              <a:latin typeface="Arial"/>
              <a:ea typeface="Arial"/>
              <a:cs typeface="Arial"/>
              <a:sym typeface="Arial"/>
            </a:endParaRPr>
          </a:p>
        </p:txBody>
      </p:sp>
    </p:spTree>
    <p:extLst>
      <p:ext uri="{BB962C8B-B14F-4D97-AF65-F5344CB8AC3E}">
        <p14:creationId xmlns:p14="http://schemas.microsoft.com/office/powerpoint/2010/main" val="174783084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44</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84" name="Google Shape;184;p34"/>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81339748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46</a:t>
            </a:r>
            <a:endParaRPr sz="2000" b="0">
              <a:solidFill>
                <a:schemeClr val="dk1"/>
              </a:solidFill>
            </a:endParaRPr>
          </a:p>
          <a:p>
            <a:pPr marL="0" lvl="0" indent="0" algn="l" rtl="0">
              <a:spcBef>
                <a:spcPts val="0"/>
              </a:spcBef>
              <a:spcAft>
                <a:spcPts val="0"/>
              </a:spcAft>
              <a:buNone/>
            </a:pPr>
            <a:r>
              <a:rPr lang="en" sz="1800" b="0">
                <a:solidFill>
                  <a:schemeClr val="dk1"/>
                </a:solidFill>
              </a:rPr>
              <a:t>Teacher;Administrator;Parent;Student;Organization/Museum;College Professor/Historian;Legislator</a:t>
            </a:r>
            <a:endParaRPr sz="1800" b="0">
              <a:solidFill>
                <a:schemeClr val="dk1"/>
              </a:solidFill>
            </a:endParaRPr>
          </a:p>
        </p:txBody>
      </p:sp>
      <p:sp>
        <p:nvSpPr>
          <p:cNvPr id="190" name="Google Shape;190;p35"/>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80878084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49</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96" name="Google Shape;196;p36"/>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 I am supporting the Students of Fairfax Antiracist Minds. We are working towards abolishing white supremacy and other unjust ideals in the Fairfax County Social Studies Curriculum.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Best,</a:t>
            </a:r>
            <a:endParaRPr sz="1400">
              <a:latin typeface="Arial"/>
              <a:ea typeface="Arial"/>
              <a:cs typeface="Arial"/>
              <a:sym typeface="Arial"/>
            </a:endParaRPr>
          </a:p>
        </p:txBody>
      </p:sp>
    </p:spTree>
    <p:extLst>
      <p:ext uri="{BB962C8B-B14F-4D97-AF65-F5344CB8AC3E}">
        <p14:creationId xmlns:p14="http://schemas.microsoft.com/office/powerpoint/2010/main" val="16899299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53</a:t>
            </a:r>
            <a:endParaRPr sz="2000" b="0">
              <a:solidFill>
                <a:schemeClr val="dk1"/>
              </a:solidFill>
            </a:endParaRPr>
          </a:p>
          <a:p>
            <a:pPr marL="0" lvl="0" indent="0" algn="l" rtl="0">
              <a:spcBef>
                <a:spcPts val="0"/>
              </a:spcBef>
              <a:spcAft>
                <a:spcPts val="0"/>
              </a:spcAft>
              <a:buNone/>
            </a:pPr>
            <a:r>
              <a:rPr lang="en" sz="1800" b="0">
                <a:solidFill>
                  <a:schemeClr val="dk1"/>
                </a:solidFill>
              </a:rPr>
              <a:t>Teacher;Parent</a:t>
            </a:r>
            <a:endParaRPr sz="1800" b="0">
              <a:solidFill>
                <a:schemeClr val="dk1"/>
              </a:solidFill>
            </a:endParaRPr>
          </a:p>
        </p:txBody>
      </p:sp>
      <p:sp>
        <p:nvSpPr>
          <p:cNvPr id="202" name="Google Shape;202;p37"/>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21839324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K.8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57</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208" name="Google Shape;208;p3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241113401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6</a:t>
            </a:r>
            <a:endParaRPr sz="2000" b="0">
              <a:solidFill>
                <a:schemeClr val="dk1"/>
              </a:solidFill>
            </a:endParaRPr>
          </a:p>
          <a:p>
            <a:pPr marL="0" lvl="0" indent="0" algn="l" rtl="0">
              <a:spcBef>
                <a:spcPts val="0"/>
              </a:spcBef>
              <a:spcAft>
                <a:spcPts val="0"/>
              </a:spcAft>
              <a:buNone/>
            </a:pPr>
            <a:r>
              <a:rPr lang="en" sz="1800" b="0">
                <a:solidFill>
                  <a:schemeClr val="dk1"/>
                </a:solidFill>
              </a:rPr>
              <a:t>Teacher</a:t>
            </a:r>
            <a:endParaRPr sz="1800" b="0">
              <a:solidFill>
                <a:schemeClr val="dk1"/>
              </a:solidFill>
            </a:endParaRPr>
          </a:p>
        </p:txBody>
      </p:sp>
      <p:sp>
        <p:nvSpPr>
          <p:cNvPr id="88" name="Google Shape;88;p1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K.9b - This feels so divorced from reality for many of our families. They're not working to buy things they want, they're working to survive. This standard feels really gross to me and based in a whole lot of privilege.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 also think white people love to define "wants" for people of color, as if a cell phone is a want in this day and age.</a:t>
            </a:r>
            <a:endParaRPr sz="1400">
              <a:latin typeface="Arial"/>
              <a:ea typeface="Arial"/>
              <a:cs typeface="Arial"/>
              <a:sym typeface="Arial"/>
            </a:endParaRPr>
          </a:p>
        </p:txBody>
      </p:sp>
    </p:spTree>
    <p:extLst>
      <p:ext uri="{BB962C8B-B14F-4D97-AF65-F5344CB8AC3E}">
        <p14:creationId xmlns:p14="http://schemas.microsoft.com/office/powerpoint/2010/main" val="278476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3</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Other</a:t>
            </a:r>
            <a:endParaRPr sz="1800" b="0">
              <a:solidFill>
                <a:schemeClr val="dk1"/>
              </a:solidFill>
            </a:endParaRPr>
          </a:p>
        </p:txBody>
      </p:sp>
      <p:sp>
        <p:nvSpPr>
          <p:cNvPr id="94" name="Google Shape;94;p3"/>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32</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Administrator</a:t>
            </a:r>
            <a:endParaRPr sz="1800" b="0">
              <a:solidFill>
                <a:schemeClr val="dk1"/>
              </a:solidFill>
            </a:endParaRPr>
          </a:p>
        </p:txBody>
      </p:sp>
      <p:sp>
        <p:nvSpPr>
          <p:cNvPr id="202" name="Google Shape;202;p32"/>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Whenever age appropriate in all grades, present a fair and balanced look at historical figures.  It shouldn't be a mystery that Presidents owned slaves or didn't recognize the rights of anyone but white men for most of this country's history.  Teach fairness, ask if it was fair who our leaders treated people who didn't look like them.  Tell the entire story and not just the surface story that whitewashes history.  If the subject can't be taught in an age appropriate way, then a different historical figure or holiday should be taught.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7</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94" name="Google Shape;94;p1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Will there be any consideration about why some people are not able to buy even the things they need? Why some people have WAY more than they need, and some people donâ€™t canâ€™t even meet essential needs? Any discussion for how communities can take care of people who donâ€™t have enough money to meet their essential needs? For children whose families canâ€™t meet essential needs, how will this unit make them feel?</a:t>
            </a:r>
            <a:endParaRPr sz="1300" b="0">
              <a:latin typeface="Arial"/>
              <a:ea typeface="Arial"/>
              <a:cs typeface="Arial"/>
              <a:sym typeface="Arial"/>
            </a:endParaRPr>
          </a:p>
        </p:txBody>
      </p:sp>
    </p:spTree>
    <p:extLst>
      <p:ext uri="{BB962C8B-B14F-4D97-AF65-F5344CB8AC3E}">
        <p14:creationId xmlns:p14="http://schemas.microsoft.com/office/powerpoint/2010/main" val="190714606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14</a:t>
            </a:r>
            <a:endParaRPr sz="2000" b="0">
              <a:solidFill>
                <a:schemeClr val="dk1"/>
              </a:solidFill>
            </a:endParaRPr>
          </a:p>
          <a:p>
            <a:pPr marL="0" lvl="0" indent="0" algn="l" rtl="0">
              <a:spcBef>
                <a:spcPts val="0"/>
              </a:spcBef>
              <a:spcAft>
                <a:spcPts val="0"/>
              </a:spcAft>
              <a:buNone/>
            </a:pPr>
            <a:r>
              <a:rPr lang="en" sz="1800" b="0">
                <a:solidFill>
                  <a:schemeClr val="dk1"/>
                </a:solidFill>
              </a:rPr>
              <a:t>Parent;Other</a:t>
            </a:r>
            <a:endParaRPr sz="1800" b="0">
              <a:solidFill>
                <a:schemeClr val="dk1"/>
              </a:solidFill>
            </a:endParaRPr>
          </a:p>
        </p:txBody>
      </p:sp>
      <p:sp>
        <p:nvSpPr>
          <p:cNvPr id="100" name="Google Shape;100;p2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b. Money/jobs.  Is there a way to include "contribute to their community" and not just buying things as the reason people work?</a:t>
            </a:r>
            <a:endParaRPr sz="1300" b="0">
              <a:latin typeface="Arial"/>
              <a:ea typeface="Arial"/>
              <a:cs typeface="Arial"/>
              <a:sym typeface="Arial"/>
            </a:endParaRPr>
          </a:p>
        </p:txBody>
      </p:sp>
    </p:spTree>
    <p:extLst>
      <p:ext uri="{BB962C8B-B14F-4D97-AF65-F5344CB8AC3E}">
        <p14:creationId xmlns:p14="http://schemas.microsoft.com/office/powerpoint/2010/main" val="393860555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20</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06" name="Google Shape;106;p21"/>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375313124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21</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12" name="Google Shape;112;p22"/>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 below</a:t>
            </a:r>
            <a:endParaRPr sz="1300" b="0">
              <a:latin typeface="Arial"/>
              <a:ea typeface="Arial"/>
              <a:cs typeface="Arial"/>
              <a:sym typeface="Arial"/>
            </a:endParaRPr>
          </a:p>
        </p:txBody>
      </p:sp>
    </p:spTree>
    <p:extLst>
      <p:ext uri="{BB962C8B-B14F-4D97-AF65-F5344CB8AC3E}">
        <p14:creationId xmlns:p14="http://schemas.microsoft.com/office/powerpoint/2010/main" val="826239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24</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18" name="Google Shape;118;p23"/>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K.9;K.9a;K.9b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Made + created by Fairfax Antiracist Minds (FAM)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18613648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25</a:t>
            </a:r>
            <a:endParaRPr sz="2000" b="0">
              <a:solidFill>
                <a:schemeClr val="dk1"/>
              </a:solidFill>
            </a:endParaRPr>
          </a:p>
          <a:p>
            <a:pPr marL="0" lvl="0" indent="0" algn="l" rtl="0">
              <a:spcBef>
                <a:spcPts val="0"/>
              </a:spcBef>
              <a:spcAft>
                <a:spcPts val="0"/>
              </a:spcAft>
              <a:buNone/>
            </a:pPr>
            <a:r>
              <a:rPr lang="en" sz="1800" b="0">
                <a:solidFill>
                  <a:schemeClr val="dk1"/>
                </a:solidFill>
              </a:rPr>
              <a:t>Parent;Other</a:t>
            </a:r>
            <a:endParaRPr sz="1800" b="0">
              <a:solidFill>
                <a:schemeClr val="dk1"/>
              </a:solidFill>
            </a:endParaRPr>
          </a:p>
        </p:txBody>
      </p:sp>
      <p:sp>
        <p:nvSpPr>
          <p:cNvPr id="124" name="Google Shape;124;p24"/>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136914259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27</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30" name="Google Shape;130;p25"/>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People also work to buy basic essentials such as food, housing clothing, health care, etc.</a:t>
            </a:r>
            <a:endParaRPr sz="1300" b="0">
              <a:latin typeface="Arial"/>
              <a:ea typeface="Arial"/>
              <a:cs typeface="Arial"/>
              <a:sym typeface="Arial"/>
            </a:endParaRPr>
          </a:p>
        </p:txBody>
      </p:sp>
    </p:spTree>
    <p:extLst>
      <p:ext uri="{BB962C8B-B14F-4D97-AF65-F5344CB8AC3E}">
        <p14:creationId xmlns:p14="http://schemas.microsoft.com/office/powerpoint/2010/main" val="3889805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28</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36" name="Google Shape;136;p26"/>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Money can be used to buy some of the things people want. </a:t>
            </a:r>
            <a:endParaRPr sz="1300" b="0">
              <a:latin typeface="Arial"/>
              <a:ea typeface="Arial"/>
              <a:cs typeface="Arial"/>
              <a:sym typeface="Arial"/>
            </a:endParaRPr>
          </a:p>
        </p:txBody>
      </p:sp>
    </p:spTree>
    <p:extLst>
      <p:ext uri="{BB962C8B-B14F-4D97-AF65-F5344CB8AC3E}">
        <p14:creationId xmlns:p14="http://schemas.microsoft.com/office/powerpoint/2010/main" val="91611800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35</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42" name="Google Shape;142;p27"/>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8784413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36</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48" name="Google Shape;148;p2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15226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34</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Teacher;Other</a:t>
            </a:r>
            <a:endParaRPr sz="1800" b="0">
              <a:solidFill>
                <a:schemeClr val="dk1"/>
              </a:solidFill>
            </a:endParaRPr>
          </a:p>
        </p:txBody>
      </p:sp>
      <p:sp>
        <p:nvSpPr>
          <p:cNvPr id="208" name="Google Shape;208;p34"/>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37</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54" name="Google Shape;154;p2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4919806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38</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60" name="Google Shape;160;p3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12217974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41</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66" name="Google Shape;166;p31"/>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K.9;K.9a;K.9b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0481303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42</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72" name="Google Shape;172;p32"/>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20656531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43</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78" name="Google Shape;178;p33"/>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457200" lvl="0" indent="0" algn="l" rtl="0">
              <a:spcBef>
                <a:spcPts val="0"/>
              </a:spcBef>
              <a:spcAft>
                <a:spcPts val="0"/>
              </a:spcAft>
              <a:buNone/>
            </a:pPr>
            <a:r>
              <a:rPr lang="en" sz="1100">
                <a:latin typeface="Arial"/>
                <a:ea typeface="Arial"/>
                <a:cs typeface="Arial"/>
                <a:sym typeface="Arial"/>
              </a:rPr>
              <a:t>Comment for Consideration: </a:t>
            </a:r>
            <a:r>
              <a:rPr lang="en" sz="1000" b="0">
                <a:latin typeface="Arial"/>
                <a:ea typeface="Arial"/>
                <a:cs typeface="Arial"/>
                <a:sym typeface="Arial"/>
              </a:rPr>
              <a:t>We demand FCPS implement these changes: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reflects BIPOC and their contributions, humanity, and joy.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Intersectional narratives address issues of language, gender, sexuality, ability,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and class among others. These narratives are not additive but centered in the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curriculum of all subjects and all grade levels.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is grounded in social justice and works to Expose the social political</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context that students experience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Raise students' consciousness about inequity in everyday social, environmental,</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economic, and political situations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Incorporate Critical Race Theory into curricular content</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Support multilingualism"</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is co-constructed with students to leverage their funds of knowledge,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experiences, culture, language, and personal history.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and assessment are not constructed around biased state and</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national assessments.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All materials, assessments, and standards are independently examined for bias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and white supremacy.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Adequate funding to provide immediate examination and overhaul of all course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curricula by practitioners and experts in antiracist, abolitionist, and social justice Education </a:t>
            </a:r>
            <a:endParaRPr sz="1100">
              <a:latin typeface="Arial"/>
              <a:ea typeface="Arial"/>
              <a:cs typeface="Arial"/>
              <a:sym typeface="Arial"/>
            </a:endParaRPr>
          </a:p>
        </p:txBody>
      </p:sp>
    </p:spTree>
    <p:extLst>
      <p:ext uri="{BB962C8B-B14F-4D97-AF65-F5344CB8AC3E}">
        <p14:creationId xmlns:p14="http://schemas.microsoft.com/office/powerpoint/2010/main" val="71183216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44</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84" name="Google Shape;184;p34"/>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45032632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2990250" y="2497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46</a:t>
            </a:r>
            <a:endParaRPr sz="2000" b="0">
              <a:solidFill>
                <a:schemeClr val="dk1"/>
              </a:solidFill>
            </a:endParaRPr>
          </a:p>
          <a:p>
            <a:pPr marL="0" lvl="0" indent="0" algn="l" rtl="0">
              <a:spcBef>
                <a:spcPts val="0"/>
              </a:spcBef>
              <a:spcAft>
                <a:spcPts val="0"/>
              </a:spcAft>
              <a:buNone/>
            </a:pPr>
            <a:r>
              <a:rPr lang="en" sz="1800" b="0">
                <a:solidFill>
                  <a:schemeClr val="dk1"/>
                </a:solidFill>
              </a:rPr>
              <a:t>Teacher;Administrator;Parent;Student;Organization/Museum;College Professor/Historian;Legislator</a:t>
            </a:r>
            <a:endParaRPr sz="1800" b="0">
              <a:solidFill>
                <a:schemeClr val="dk1"/>
              </a:solidFill>
            </a:endParaRPr>
          </a:p>
        </p:txBody>
      </p:sp>
      <p:sp>
        <p:nvSpPr>
          <p:cNvPr id="190" name="Google Shape;190;p35"/>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64684127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49</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96" name="Google Shape;196;p36"/>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200" b="0">
                <a:latin typeface="Arial"/>
                <a:ea typeface="Arial"/>
                <a:cs typeface="Arial"/>
                <a:sym typeface="Arial"/>
              </a:rPr>
              <a:t>Good Evening Social Studies Reform,</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My name is _____________. I am a ______ at _____ High School, and I am supporting the Students of Fairfax Antiracist Minds. We are working towards abolishing white supremacy and other unjust ideals in the Fairfax County Social Studies Curriculum.</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Best,</a:t>
            </a:r>
            <a:endParaRPr sz="1300">
              <a:latin typeface="Arial"/>
              <a:ea typeface="Arial"/>
              <a:cs typeface="Arial"/>
              <a:sym typeface="Arial"/>
            </a:endParaRPr>
          </a:p>
        </p:txBody>
      </p:sp>
    </p:spTree>
    <p:extLst>
      <p:ext uri="{BB962C8B-B14F-4D97-AF65-F5344CB8AC3E}">
        <p14:creationId xmlns:p14="http://schemas.microsoft.com/office/powerpoint/2010/main" val="46926814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51</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202" name="Google Shape;202;p37"/>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b) Provide context that people work for things they NEED. </a:t>
            </a:r>
            <a:endParaRPr sz="1300" b="0">
              <a:latin typeface="Arial"/>
              <a:ea typeface="Arial"/>
              <a:cs typeface="Arial"/>
              <a:sym typeface="Arial"/>
            </a:endParaRPr>
          </a:p>
        </p:txBody>
      </p:sp>
    </p:spTree>
    <p:extLst>
      <p:ext uri="{BB962C8B-B14F-4D97-AF65-F5344CB8AC3E}">
        <p14:creationId xmlns:p14="http://schemas.microsoft.com/office/powerpoint/2010/main" val="375292512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53</a:t>
            </a:r>
            <a:endParaRPr sz="2000" b="0">
              <a:solidFill>
                <a:schemeClr val="dk1"/>
              </a:solidFill>
            </a:endParaRPr>
          </a:p>
          <a:p>
            <a:pPr marL="0" lvl="0" indent="0" algn="l" rtl="0">
              <a:spcBef>
                <a:spcPts val="0"/>
              </a:spcBef>
              <a:spcAft>
                <a:spcPts val="0"/>
              </a:spcAft>
              <a:buNone/>
            </a:pPr>
            <a:r>
              <a:rPr lang="en" sz="1800" b="0">
                <a:solidFill>
                  <a:schemeClr val="dk1"/>
                </a:solidFill>
              </a:rPr>
              <a:t>Teacher;Parent</a:t>
            </a:r>
            <a:endParaRPr sz="1800" b="0">
              <a:solidFill>
                <a:schemeClr val="dk1"/>
              </a:solidFill>
            </a:endParaRPr>
          </a:p>
        </p:txBody>
      </p:sp>
      <p:sp>
        <p:nvSpPr>
          <p:cNvPr id="208" name="Google Shape;208;p3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608214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35</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Student</a:t>
            </a:r>
            <a:endParaRPr sz="1800" b="0">
              <a:solidFill>
                <a:schemeClr val="dk1"/>
              </a:solidFill>
            </a:endParaRPr>
          </a:p>
        </p:txBody>
      </p:sp>
      <p:sp>
        <p:nvSpPr>
          <p:cNvPr id="214" name="Google Shape;214;p35"/>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K.9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57</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214" name="Google Shape;214;p3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K.9a;K.9b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34330102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6</a:t>
            </a:r>
            <a:endParaRPr sz="2000" b="0">
              <a:solidFill>
                <a:schemeClr val="dk1"/>
              </a:solidFill>
            </a:endParaRPr>
          </a:p>
          <a:p>
            <a:pPr marL="0" lvl="0" indent="0" algn="l" rtl="0">
              <a:spcBef>
                <a:spcPts val="0"/>
              </a:spcBef>
              <a:spcAft>
                <a:spcPts val="0"/>
              </a:spcAft>
              <a:buNone/>
            </a:pPr>
            <a:r>
              <a:rPr lang="en" sz="1800" b="0">
                <a:solidFill>
                  <a:schemeClr val="dk1"/>
                </a:solidFill>
              </a:rPr>
              <a:t>Teacher</a:t>
            </a:r>
            <a:endParaRPr sz="1800" b="0">
              <a:solidFill>
                <a:schemeClr val="dk1"/>
              </a:solidFill>
            </a:endParaRPr>
          </a:p>
        </p:txBody>
      </p:sp>
      <p:sp>
        <p:nvSpPr>
          <p:cNvPr id="88" name="Google Shape;88;p1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K. 10e - Let's be clear that being honest is not always considered being a good citizen. People either assume Black, Indigenous, and Latinx folks are lying or they think they're being unkind. It needs to be established that "clear is kind" (which I believe comes from Brene Brown, a white lady that can appease all the white folks.) Self-control and kindness to others is also highly racialized and I'm so tired of hearing that this doesn't apply in Kindergarten. https://ccpcs.libguides.com/c.php?g=663599&amp;p=5728255 </a:t>
            </a:r>
            <a:endParaRPr sz="1300" b="0">
              <a:latin typeface="Arial"/>
              <a:ea typeface="Arial"/>
              <a:cs typeface="Arial"/>
              <a:sym typeface="Arial"/>
            </a:endParaRPr>
          </a:p>
        </p:txBody>
      </p:sp>
    </p:spTree>
    <p:extLst>
      <p:ext uri="{BB962C8B-B14F-4D97-AF65-F5344CB8AC3E}">
        <p14:creationId xmlns:p14="http://schemas.microsoft.com/office/powerpoint/2010/main" val="12771444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20</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94" name="Google Shape;94;p1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233647544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21</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00" name="Google Shape;100;p2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 below</a:t>
            </a:r>
            <a:endParaRPr sz="1300" b="0">
              <a:latin typeface="Arial"/>
              <a:ea typeface="Arial"/>
              <a:cs typeface="Arial"/>
              <a:sym typeface="Arial"/>
            </a:endParaRPr>
          </a:p>
        </p:txBody>
      </p:sp>
    </p:spTree>
    <p:extLst>
      <p:ext uri="{BB962C8B-B14F-4D97-AF65-F5344CB8AC3E}">
        <p14:creationId xmlns:p14="http://schemas.microsoft.com/office/powerpoint/2010/main" val="92960646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22</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06" name="Google Shape;106;p21"/>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07346681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23</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12" name="Google Shape;112;p22"/>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98026424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24</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18" name="Google Shape;118;p23"/>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K.10;K.10a;K.10b;K.10c;K.10d;K.10e;K.10f;K.10g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Made + created by Fairfax Antiracist Minds (FAM)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51698232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25</a:t>
            </a:r>
            <a:endParaRPr sz="2000" b="0">
              <a:solidFill>
                <a:schemeClr val="dk1"/>
              </a:solidFill>
            </a:endParaRPr>
          </a:p>
          <a:p>
            <a:pPr marL="0" lvl="0" indent="0" algn="l" rtl="0">
              <a:spcBef>
                <a:spcPts val="0"/>
              </a:spcBef>
              <a:spcAft>
                <a:spcPts val="0"/>
              </a:spcAft>
              <a:buNone/>
            </a:pPr>
            <a:r>
              <a:rPr lang="en" sz="1800" b="0">
                <a:solidFill>
                  <a:schemeClr val="dk1"/>
                </a:solidFill>
              </a:rPr>
              <a:t>Parent;Other</a:t>
            </a:r>
            <a:endParaRPr sz="1800" b="0">
              <a:solidFill>
                <a:schemeClr val="dk1"/>
              </a:solidFill>
            </a:endParaRPr>
          </a:p>
        </p:txBody>
      </p:sp>
      <p:sp>
        <p:nvSpPr>
          <p:cNvPr id="124" name="Google Shape;124;p24"/>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382742977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26</a:t>
            </a:r>
            <a:endParaRPr sz="2000" b="0">
              <a:solidFill>
                <a:schemeClr val="dk1"/>
              </a:solidFill>
            </a:endParaRPr>
          </a:p>
          <a:p>
            <a:pPr marL="0" lvl="0" indent="0" algn="l" rtl="0">
              <a:spcBef>
                <a:spcPts val="0"/>
              </a:spcBef>
              <a:spcAft>
                <a:spcPts val="0"/>
              </a:spcAft>
              <a:buNone/>
            </a:pPr>
            <a:r>
              <a:rPr lang="en" sz="1800" b="0">
                <a:solidFill>
                  <a:schemeClr val="dk1"/>
                </a:solidFill>
              </a:rPr>
              <a:t>Teacher</a:t>
            </a:r>
            <a:endParaRPr sz="1800" b="0">
              <a:solidFill>
                <a:schemeClr val="dk1"/>
              </a:solidFill>
            </a:endParaRPr>
          </a:p>
        </p:txBody>
      </p:sp>
      <p:sp>
        <p:nvSpPr>
          <p:cNvPr id="130" name="Google Shape;130;p25"/>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93103726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27</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36" name="Google Shape;136;p26"/>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Example of being a good citizen should include speaking up for one's self and having courage to speak up even when it is not a popular position.</a:t>
            </a:r>
            <a:endParaRPr sz="1300" b="0">
              <a:latin typeface="Arial"/>
              <a:ea typeface="Arial"/>
              <a:cs typeface="Arial"/>
              <a:sym typeface="Arial"/>
            </a:endParaRPr>
          </a:p>
        </p:txBody>
      </p:sp>
    </p:spTree>
    <p:extLst>
      <p:ext uri="{BB962C8B-B14F-4D97-AF65-F5344CB8AC3E}">
        <p14:creationId xmlns:p14="http://schemas.microsoft.com/office/powerpoint/2010/main" val="1529268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36</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Student</a:t>
            </a:r>
            <a:endParaRPr sz="1800" b="0">
              <a:solidFill>
                <a:schemeClr val="dk1"/>
              </a:solidFill>
            </a:endParaRPr>
          </a:p>
        </p:txBody>
      </p:sp>
      <p:sp>
        <p:nvSpPr>
          <p:cNvPr id="220" name="Google Shape;220;p36"/>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31</a:t>
            </a:r>
            <a:endParaRPr sz="2000" b="0">
              <a:solidFill>
                <a:schemeClr val="dk1"/>
              </a:solidFill>
            </a:endParaRPr>
          </a:p>
          <a:p>
            <a:pPr marL="0" lvl="0" indent="0" algn="l" rtl="0">
              <a:spcBef>
                <a:spcPts val="0"/>
              </a:spcBef>
              <a:spcAft>
                <a:spcPts val="0"/>
              </a:spcAft>
              <a:buNone/>
            </a:pPr>
            <a:r>
              <a:rPr lang="en" sz="1800" b="0">
                <a:solidFill>
                  <a:schemeClr val="dk1"/>
                </a:solidFill>
              </a:rPr>
              <a:t>Teacher</a:t>
            </a:r>
            <a:endParaRPr sz="1800" b="0">
              <a:solidFill>
                <a:schemeClr val="dk1"/>
              </a:solidFill>
            </a:endParaRPr>
          </a:p>
        </p:txBody>
      </p:sp>
      <p:sp>
        <p:nvSpPr>
          <p:cNvPr id="142" name="Google Shape;142;p27"/>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57544109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35</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48" name="Google Shape;148;p2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6849297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36</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54" name="Google Shape;154;p2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33868984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37</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60" name="Google Shape;160;p3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07369935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38</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66" name="Google Shape;166;p31"/>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23272302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40</a:t>
            </a:r>
            <a:endParaRPr sz="2000" b="0">
              <a:solidFill>
                <a:schemeClr val="dk1"/>
              </a:solidFill>
            </a:endParaRPr>
          </a:p>
          <a:p>
            <a:pPr marL="0" lvl="0" indent="0" algn="l" rtl="0">
              <a:spcBef>
                <a:spcPts val="0"/>
              </a:spcBef>
              <a:spcAft>
                <a:spcPts val="0"/>
              </a:spcAft>
              <a:buNone/>
            </a:pPr>
            <a:r>
              <a:rPr lang="en" sz="1800" b="0">
                <a:solidFill>
                  <a:schemeClr val="dk1"/>
                </a:solidFill>
              </a:rPr>
              <a:t>Parent;Organization/Museum;Other</a:t>
            </a:r>
            <a:endParaRPr sz="1800" b="0">
              <a:solidFill>
                <a:schemeClr val="dk1"/>
              </a:solidFill>
            </a:endParaRPr>
          </a:p>
        </p:txBody>
      </p:sp>
      <p:sp>
        <p:nvSpPr>
          <p:cNvPr id="172" name="Google Shape;172;p32"/>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28145636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41</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78" name="Google Shape;178;p33"/>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K.10;K.10a;K.10b;K.10c;K.10d;K.10e;K.10f;K.10g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06434857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42</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84" name="Google Shape;184;p34"/>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97820337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43</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90" name="Google Shape;190;p35"/>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457200" lvl="0" indent="0" algn="l" rtl="0">
              <a:spcBef>
                <a:spcPts val="0"/>
              </a:spcBef>
              <a:spcAft>
                <a:spcPts val="0"/>
              </a:spcAft>
              <a:buNone/>
            </a:pPr>
            <a:r>
              <a:rPr lang="en" sz="1100">
                <a:latin typeface="Arial"/>
                <a:ea typeface="Arial"/>
                <a:cs typeface="Arial"/>
                <a:sym typeface="Arial"/>
              </a:rPr>
              <a:t>Comment for Consideration: </a:t>
            </a:r>
            <a:r>
              <a:rPr lang="en" sz="1000" b="0">
                <a:latin typeface="Arial"/>
                <a:ea typeface="Arial"/>
                <a:cs typeface="Arial"/>
                <a:sym typeface="Arial"/>
              </a:rPr>
              <a:t>We demand FCPS implement these changes: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reflects BIPOC and their contributions, humanity, and joy.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Intersectional narratives address issues of language, gender, sexuality, ability,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and class among others. These narratives are not additive but centered in the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curriculum of all subjects and all grade levels.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is grounded in social justice and works to Expose the social political</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context that students experience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Raise students' consciousness about inequity in everyday social, environmental,</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economic, and political situations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Incorporate Critical Race Theory into curricular content</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Support multilingualism"</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is co-constructed with students to leverage their funds of knowledge,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experiences, culture, language, and personal history.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and assessment are not constructed around biased state and</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national assessments.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All materials, assessments, and standards are independently examined for bias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and white supremacy.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Adequate funding to provide immediate examination and overhaul of all course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curricula by practitioners and experts in antiracist, abolitionist, and social justice Education </a:t>
            </a:r>
            <a:endParaRPr sz="1100">
              <a:latin typeface="Arial"/>
              <a:ea typeface="Arial"/>
              <a:cs typeface="Arial"/>
              <a:sym typeface="Arial"/>
            </a:endParaRPr>
          </a:p>
        </p:txBody>
      </p:sp>
    </p:spTree>
    <p:extLst>
      <p:ext uri="{BB962C8B-B14F-4D97-AF65-F5344CB8AC3E}">
        <p14:creationId xmlns:p14="http://schemas.microsoft.com/office/powerpoint/2010/main" val="234211545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44</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96" name="Google Shape;196;p36"/>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452998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37</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Student</a:t>
            </a:r>
            <a:endParaRPr sz="1800" b="0">
              <a:solidFill>
                <a:schemeClr val="dk1"/>
              </a:solidFill>
            </a:endParaRPr>
          </a:p>
        </p:txBody>
      </p:sp>
      <p:sp>
        <p:nvSpPr>
          <p:cNvPr id="226" name="Google Shape;226;p37"/>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Good Evening Social Studies Reform,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My name is Jocelyn McCullough. I am a senior at Justice High School, and I am supporting the Students of Fairfax Antiracist Minds. We are working towards abolishing white supremacy and other unjust ideals in the Fairfax County Social Studies Curriculum.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Best,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Jocelyn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a:latin typeface="Arial"/>
              <a:ea typeface="Arial"/>
              <a:cs typeface="Arial"/>
              <a:sym typeface="Arial"/>
            </a:endParaRPr>
          </a:p>
          <a:p>
            <a:pPr marL="0" lvl="0" indent="0" algn="l" rtl="0">
              <a:lnSpc>
                <a:spcPct val="100000"/>
              </a:lnSpc>
              <a:spcBef>
                <a:spcPts val="0"/>
              </a:spcBef>
              <a:spcAft>
                <a:spcPts val="0"/>
              </a:spcAft>
              <a:buSzPts val="2800"/>
              <a:buNone/>
            </a:pPr>
            <a:endParaRPr sz="17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2946825" y="260625"/>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46</a:t>
            </a:r>
            <a:endParaRPr sz="2000" b="0">
              <a:solidFill>
                <a:schemeClr val="dk1"/>
              </a:solidFill>
            </a:endParaRPr>
          </a:p>
          <a:p>
            <a:pPr marL="0" lvl="0" indent="0" algn="l" rtl="0">
              <a:spcBef>
                <a:spcPts val="0"/>
              </a:spcBef>
              <a:spcAft>
                <a:spcPts val="0"/>
              </a:spcAft>
              <a:buNone/>
            </a:pPr>
            <a:r>
              <a:rPr lang="en" sz="1800" b="0">
                <a:solidFill>
                  <a:schemeClr val="dk1"/>
                </a:solidFill>
              </a:rPr>
              <a:t>Teacher;Administrator;Parent;Student;Organization/Museum;College Professor/Historian;Legislator</a:t>
            </a:r>
            <a:endParaRPr sz="1800" b="0">
              <a:solidFill>
                <a:schemeClr val="dk1"/>
              </a:solidFill>
            </a:endParaRPr>
          </a:p>
        </p:txBody>
      </p:sp>
      <p:sp>
        <p:nvSpPr>
          <p:cNvPr id="202" name="Google Shape;202;p37"/>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08441531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49</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208" name="Google Shape;208;p3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a:t>
            </a:r>
            <a:r>
              <a:rPr lang="en" sz="1200">
                <a:latin typeface="Arial"/>
                <a:ea typeface="Arial"/>
                <a:cs typeface="Arial"/>
                <a:sym typeface="Arial"/>
              </a:rPr>
              <a:t> </a:t>
            </a:r>
            <a:r>
              <a:rPr lang="en" sz="1100" b="0">
                <a:latin typeface="Arial"/>
                <a:ea typeface="Arial"/>
                <a:cs typeface="Arial"/>
                <a:sym typeface="Arial"/>
              </a:rPr>
              <a:t>Good Evening Social Studies Reform,</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My name is _____________. I am a ______ at _____ High School, and I am supporting the Students of Fairfax Antiracist Minds. We are working towards abolishing white supremacy and other unjust ideals in the Fairfax County Social Studies Curriculum.</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Best,</a:t>
            </a:r>
            <a:endParaRPr sz="1200">
              <a:latin typeface="Arial"/>
              <a:ea typeface="Arial"/>
              <a:cs typeface="Arial"/>
              <a:sym typeface="Arial"/>
            </a:endParaRPr>
          </a:p>
        </p:txBody>
      </p:sp>
    </p:spTree>
    <p:extLst>
      <p:ext uri="{BB962C8B-B14F-4D97-AF65-F5344CB8AC3E}">
        <p14:creationId xmlns:p14="http://schemas.microsoft.com/office/powerpoint/2010/main" val="164533279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53</a:t>
            </a:r>
            <a:endParaRPr sz="2000" b="0">
              <a:solidFill>
                <a:schemeClr val="dk1"/>
              </a:solidFill>
            </a:endParaRPr>
          </a:p>
          <a:p>
            <a:pPr marL="0" lvl="0" indent="0" algn="l" rtl="0">
              <a:spcBef>
                <a:spcPts val="0"/>
              </a:spcBef>
              <a:spcAft>
                <a:spcPts val="0"/>
              </a:spcAft>
              <a:buNone/>
            </a:pPr>
            <a:r>
              <a:rPr lang="en" sz="1800" b="0">
                <a:solidFill>
                  <a:schemeClr val="dk1"/>
                </a:solidFill>
              </a:rPr>
              <a:t>Teacher;Parent</a:t>
            </a:r>
            <a:endParaRPr sz="1800" b="0">
              <a:solidFill>
                <a:schemeClr val="dk1"/>
              </a:solidFill>
            </a:endParaRPr>
          </a:p>
        </p:txBody>
      </p:sp>
      <p:sp>
        <p:nvSpPr>
          <p:cNvPr id="214" name="Google Shape;214;p3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239666326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707000" y="228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K.10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57</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220" name="Google Shape;220;p4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K.10a;K.10b;K.10c;K.10d;K.10e;K.10f;K.10g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82171597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88" name="Google Shape;88;p1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d. Holidays â€“ Thanksgiving is a controversial holiday. While we can all agree that it is valuable to show gratitude, we donâ€™t all agree that Thanksgiving and the relationship between Native Americans and English settlers is worth celebrating. I wonder how this language would change if 50% of this committee identified as Native American. This definition is too simple, even for our 5 year-olds. Understanding various perspectives is important.</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Juneteenth is every bit as important as July 4th. They are both a celebration of independence. They should be presented as equals. Juneteenth is no longer a side note. Please be thoughtful, inclusive and look ahead not backwards to what we learned in school so many years ago.</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Put â€œPresidentâ€™s Dayâ€ before George Washington Day. That is the holiday. We celebrate our US leaders. They are all complicated and imperfect. Some less perfect than others. George Washington is certainly not the brightest light among them. Letâ€™s agree that all 5 year-olds can choose their favorites and least favorites but not elevate a slave holder as the favorite of the VDOE, an organization that represents ALL students in VA.</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88350385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6</a:t>
            </a:r>
            <a:endParaRPr sz="2000" b="0">
              <a:solidFill>
                <a:schemeClr val="dk1"/>
              </a:solidFill>
            </a:endParaRPr>
          </a:p>
          <a:p>
            <a:pPr marL="0" lvl="0" indent="0" algn="l" rtl="0">
              <a:spcBef>
                <a:spcPts val="0"/>
              </a:spcBef>
              <a:spcAft>
                <a:spcPts val="0"/>
              </a:spcAft>
              <a:buNone/>
            </a:pPr>
            <a:r>
              <a:rPr lang="en" sz="1800" b="0">
                <a:solidFill>
                  <a:schemeClr val="dk1"/>
                </a:solidFill>
              </a:rPr>
              <a:t>Teacher</a:t>
            </a:r>
            <a:endParaRPr sz="1800" b="0">
              <a:solidFill>
                <a:schemeClr val="dk1"/>
              </a:solidFill>
            </a:endParaRPr>
          </a:p>
        </p:txBody>
      </p:sp>
      <p:sp>
        <p:nvSpPr>
          <p:cNvPr id="94" name="Google Shape;94;p1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K.11b</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https://www.learningforjustice.org/magazine/pledge-laws-controlling-protest-and-patriotism-in-schools </a:t>
            </a:r>
            <a:endParaRPr sz="1300" b="0">
              <a:latin typeface="Arial"/>
              <a:ea typeface="Arial"/>
              <a:cs typeface="Arial"/>
              <a:sym typeface="Arial"/>
            </a:endParaRPr>
          </a:p>
        </p:txBody>
      </p:sp>
    </p:spTree>
    <p:extLst>
      <p:ext uri="{BB962C8B-B14F-4D97-AF65-F5344CB8AC3E}">
        <p14:creationId xmlns:p14="http://schemas.microsoft.com/office/powerpoint/2010/main" val="179424637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7</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00" name="Google Shape;100;p2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050" b="0">
                <a:solidFill>
                  <a:srgbClr val="202124"/>
                </a:solidFill>
                <a:highlight>
                  <a:srgbClr val="FFFFFF"/>
                </a:highlight>
                <a:latin typeface="Roboto"/>
                <a:ea typeface="Roboto"/>
                <a:cs typeface="Roboto"/>
                <a:sym typeface="Roboto"/>
              </a:rPr>
              <a:t>A. Not all students and not all people who love their country will feel the need to stand for the pledge of allegiance, and they have the right not to do so. It’s also okay not to be patriotic. </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D. Thanksgiving is a controversial holiday. While we can all agree that it is valuable to show gratitude, we don’t all agree that Thanksgiving and the relationship between Native Americans and English settlers is worth celebrating, and the story that we're told in Kindergarten has been proven demonstrably false. I wonder how this language would change if 50% of this committee identified as Native American. This definition is too simple, even for our 5 year-olds. Understanding various perspectives is important, as is the knowledge that Thanksgiving was established by Abraham Lincoln in an effort to unify the US after the Civil War, and it's not based on fully factual events that transpired in the 17th century.</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 </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Juneteenth is every bit as important as July 4th. They are both a celebration of independence. They should be presented as equals. Juneteenth is no longer a side note. Please be thoughtful, inclusive and look ahead not backwards to what we learned in school so many years ago.</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 </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Put “President’s Day” before George Washington Day. That is the holiday. We celebrate our US leaders. They are all complicated and imperfect. Some less perfect than others. George Washington was a slave owner. Let’s agree that all 5 year-olds can choose their favorites and least favorites but not elevate a slave holder as the favorite of the VDOE, an organization that represents ALL students in VA.</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Martin Luther King, Jr. worked tirelessly to fight anti-Black racism, he did not simply work “so that all people would be treated fairly.” We must not oversimplify what he stood for, but ground it in the historical truths of his life and work. Even Kindergartners are capable of understanding that he worked for the rights of Black people. </a:t>
            </a:r>
            <a:endParaRPr sz="1100" b="0">
              <a:latin typeface="Arial"/>
              <a:ea typeface="Arial"/>
              <a:cs typeface="Arial"/>
              <a:sym typeface="Arial"/>
            </a:endParaRPr>
          </a:p>
        </p:txBody>
      </p:sp>
    </p:spTree>
    <p:extLst>
      <p:ext uri="{BB962C8B-B14F-4D97-AF65-F5344CB8AC3E}">
        <p14:creationId xmlns:p14="http://schemas.microsoft.com/office/powerpoint/2010/main" val="323844713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8</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06" name="Google Shape;106;p21"/>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need to respect Black and Indigenous people, as well as the intelligence of our kindergarteners, by bringing this part of the curriculum into a modern day understanding of our national holidays.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Please broaden the explanation of Thanksgiving to include some mention of the injustices that Indigenous people suffered at the hands of settlers.  An additional way to acknowledge the presence of Indigenous people, then and now, is to teach about their food and food customs.</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Juneteenth should be presented as one of our most important national holidays, along with President's Day, Independence Day, etc.  If George Washington Day is preserved as a holiday (not my preference) his owning of enslaved people should be included in the curriculum.</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61497169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10</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12" name="Google Shape;112;p22"/>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250" b="0">
                <a:solidFill>
                  <a:srgbClr val="202124"/>
                </a:solidFill>
                <a:highlight>
                  <a:srgbClr val="FFFFFF"/>
                </a:highlight>
                <a:latin typeface="Roboto"/>
                <a:ea typeface="Roboto"/>
                <a:cs typeface="Roboto"/>
                <a:sym typeface="Roboto"/>
              </a:rPr>
              <a:t>Thanksgiving is a controversial holiday. While we can all agree that it is valuable to show gratitude, we don’t all agree that Thanksgiving and the relationship between Native Americans and English settlers is worth celebrating. I wonder how this language would change if 50% of this committee identified as Native American. This definition is too simple, even for our 5 year-olds. Understanding various perspectives is important.</a:t>
            </a:r>
            <a:endParaRPr sz="12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250" b="0">
                <a:solidFill>
                  <a:srgbClr val="202124"/>
                </a:solidFill>
                <a:highlight>
                  <a:srgbClr val="FFFFFF"/>
                </a:highlight>
                <a:latin typeface="Roboto"/>
                <a:ea typeface="Roboto"/>
                <a:cs typeface="Roboto"/>
                <a:sym typeface="Roboto"/>
              </a:rPr>
              <a:t> </a:t>
            </a:r>
            <a:endParaRPr sz="12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250" b="0">
                <a:solidFill>
                  <a:srgbClr val="202124"/>
                </a:solidFill>
                <a:highlight>
                  <a:srgbClr val="FFFFFF"/>
                </a:highlight>
                <a:latin typeface="Roboto"/>
                <a:ea typeface="Roboto"/>
                <a:cs typeface="Roboto"/>
                <a:sym typeface="Roboto"/>
              </a:rPr>
              <a:t>Juneteenth is every bit as important as July 4th. They are both a celebration of independence. They should be presented as equals. Juneteenth is no longer a side note. Please be thoughtful, inclusive and look ahead not backwards to what we learned in school so many years ago.</a:t>
            </a:r>
            <a:endParaRPr sz="12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250" b="0">
                <a:solidFill>
                  <a:srgbClr val="202124"/>
                </a:solidFill>
                <a:highlight>
                  <a:srgbClr val="FFFFFF"/>
                </a:highlight>
                <a:latin typeface="Roboto"/>
                <a:ea typeface="Roboto"/>
                <a:cs typeface="Roboto"/>
                <a:sym typeface="Roboto"/>
              </a:rPr>
              <a:t> </a:t>
            </a:r>
            <a:endParaRPr sz="12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250" b="0">
                <a:solidFill>
                  <a:srgbClr val="202124"/>
                </a:solidFill>
                <a:highlight>
                  <a:srgbClr val="FFFFFF"/>
                </a:highlight>
                <a:latin typeface="Roboto"/>
                <a:ea typeface="Roboto"/>
                <a:cs typeface="Roboto"/>
                <a:sym typeface="Roboto"/>
              </a:rPr>
              <a:t>Put “President’s Day” before George Washington Day. That is the holiday. We celebrate our US leaders. They are all complicated and imperfect. Some less perfect than others. George Washington is certainly not the brightest light among them. Let’s agree that all 5 year-olds can choose their favorites and least favorites but not elevate a slave holder as the favorite of the VDOE, an organization that represents ALL students in VA.</a:t>
            </a:r>
            <a:endParaRPr sz="1500" b="0">
              <a:latin typeface="Arial"/>
              <a:ea typeface="Arial"/>
              <a:cs typeface="Arial"/>
              <a:sym typeface="Arial"/>
            </a:endParaRPr>
          </a:p>
        </p:txBody>
      </p:sp>
    </p:spTree>
    <p:extLst>
      <p:ext uri="{BB962C8B-B14F-4D97-AF65-F5344CB8AC3E}">
        <p14:creationId xmlns:p14="http://schemas.microsoft.com/office/powerpoint/2010/main" val="287252881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11</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18" name="Google Shape;118;p23"/>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Students should not be expected to pledge allegiance to the flag. Juneteenth should be included as a holiday to know, not just one that teachers are "encouraged" to explore. When historical figures are introduced, there needs to be more nuance presented (e.g. George Washington was not only the first president, he was also a slaveholder who owned Black people while fighting for freedom for white people, explain WHY MLK had to work hard to ensure everyone was treated fairly, etc.). </a:t>
            </a:r>
            <a:endParaRPr sz="1300" b="0">
              <a:latin typeface="Arial"/>
              <a:ea typeface="Arial"/>
              <a:cs typeface="Arial"/>
              <a:sym typeface="Arial"/>
            </a:endParaRPr>
          </a:p>
        </p:txBody>
      </p:sp>
    </p:spTree>
    <p:extLst>
      <p:ext uri="{BB962C8B-B14F-4D97-AF65-F5344CB8AC3E}">
        <p14:creationId xmlns:p14="http://schemas.microsoft.com/office/powerpoint/2010/main" val="2464598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38</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Other</a:t>
            </a:r>
            <a:endParaRPr sz="1800" b="0">
              <a:solidFill>
                <a:schemeClr val="dk1"/>
              </a:solidFill>
            </a:endParaRPr>
          </a:p>
        </p:txBody>
      </p:sp>
      <p:sp>
        <p:nvSpPr>
          <p:cNvPr id="232" name="Google Shape;232;p38"/>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1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Best,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Ellie</a:t>
            </a:r>
            <a:endParaRPr sz="11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12</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24" name="Google Shape;124;p24"/>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K.11a &amp;B) A nuanced understanding of the flag and patriotism should be explained - you are still a patriot if you kneel during the pledge of allegiance/national anthem. Further, since some students are from atheist or other non-christian religions, you can still be a patriot if you don't recite the pledge of allegiance.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12039955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4141400" y="3583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13</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30" name="Google Shape;130;p25"/>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050" b="0">
                <a:solidFill>
                  <a:srgbClr val="202124"/>
                </a:solidFill>
                <a:highlight>
                  <a:srgbClr val="FFFFFF"/>
                </a:highlight>
                <a:latin typeface="Roboto"/>
                <a:ea typeface="Roboto"/>
                <a:cs typeface="Roboto"/>
                <a:sym typeface="Roboto"/>
              </a:rPr>
              <a:t>The standard defines patriotism as "feeling of respect for and love of country and state". The standard should go beyond celebrating the flag, saying the pledge of allegiance, and celebrating the 4th of July as examples of patriotism. Those on their own symbolize nationalism. Kindergarteners can discuss what "respect and love" for their country can be. They can understand the respect does not mean oppression, it can mean dissent.</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The standards include the holidays and definitions as follows:</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Thanksgiving Day: This is a day to remember the sharing of the harvest between the American Indians and the Pilgrims. It is observed in November. </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COMMENT: Thanksgiving Day is a day to share gratitude with family, community, and the land on which we live. Point out the “myths” of Thanksgiving. Emphasize that Native people are still here and are not just part of history. It is observed in November. </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 </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Martin Luther King, Jr., Day: This is a day to remember an African American man who worked so that all people would be treated fairly. It is observed in January. </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COMMENT: This is a day to remember an African American civil rights leader who worked so that African Americans would be treated fairly. It is observed in January. </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George Washington Day (Presidents’ Day): This is a day when we honor all presidents of the United States, especially George Washington. It is observed in February.</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COMMENT: Presidents’ Day: This is a day when we celebrate the presidents of the United States. It is observed in February.</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Independence Day (Fourth of July): This is a day to remember when the United States became a country. It is sometimes called America’s birthday. It is observed in July.</a:t>
            </a:r>
            <a:endParaRPr sz="1050" b="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b="0">
                <a:solidFill>
                  <a:srgbClr val="202124"/>
                </a:solidFill>
                <a:highlight>
                  <a:srgbClr val="FFFFFF"/>
                </a:highlight>
                <a:latin typeface="Roboto"/>
                <a:ea typeface="Roboto"/>
                <a:cs typeface="Roboto"/>
                <a:sym typeface="Roboto"/>
              </a:rPr>
              <a:t>COMMENT: Independence Day/Fourth of July is the holiday to acknowledge independence as a country from Great Britain. Not all Americans were free when this holiday originated. It is observed in July.</a:t>
            </a:r>
            <a:endParaRPr sz="1100" b="0">
              <a:latin typeface="Arial"/>
              <a:ea typeface="Arial"/>
              <a:cs typeface="Arial"/>
              <a:sym typeface="Arial"/>
            </a:endParaRPr>
          </a:p>
        </p:txBody>
      </p:sp>
    </p:spTree>
    <p:extLst>
      <p:ext uri="{BB962C8B-B14F-4D97-AF65-F5344CB8AC3E}">
        <p14:creationId xmlns:p14="http://schemas.microsoft.com/office/powerpoint/2010/main" val="294005254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14</a:t>
            </a:r>
            <a:endParaRPr sz="2000" b="0">
              <a:solidFill>
                <a:schemeClr val="dk1"/>
              </a:solidFill>
            </a:endParaRPr>
          </a:p>
          <a:p>
            <a:pPr marL="0" lvl="0" indent="0" algn="l" rtl="0">
              <a:spcBef>
                <a:spcPts val="0"/>
              </a:spcBef>
              <a:spcAft>
                <a:spcPts val="0"/>
              </a:spcAft>
              <a:buNone/>
            </a:pPr>
            <a:r>
              <a:rPr lang="en" sz="1800" b="0">
                <a:solidFill>
                  <a:schemeClr val="dk1"/>
                </a:solidFill>
              </a:rPr>
              <a:t>Parent;Other</a:t>
            </a:r>
            <a:endParaRPr sz="1800" b="0">
              <a:solidFill>
                <a:schemeClr val="dk1"/>
              </a:solidFill>
            </a:endParaRPr>
          </a:p>
        </p:txBody>
      </p:sp>
      <p:sp>
        <p:nvSpPr>
          <p:cNvPr id="136" name="Google Shape;136;p26"/>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d. Holidays--- Change focus on Thanksgiving from historic (settlers/natives) to a day of gratitude.  Add Juneteenth to 4th of July and make sure content is accurate and valued.  Remove George Washington Day and replace w/ President's Day to celebrate all leaders.</a:t>
            </a:r>
            <a:endParaRPr sz="1300" b="0">
              <a:latin typeface="Arial"/>
              <a:ea typeface="Arial"/>
              <a:cs typeface="Arial"/>
              <a:sym typeface="Arial"/>
            </a:endParaRPr>
          </a:p>
        </p:txBody>
      </p:sp>
    </p:spTree>
    <p:extLst>
      <p:ext uri="{BB962C8B-B14F-4D97-AF65-F5344CB8AC3E}">
        <p14:creationId xmlns:p14="http://schemas.microsoft.com/office/powerpoint/2010/main" val="372595529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16</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42" name="Google Shape;142;p27"/>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100" b="0">
                <a:latin typeface="Arial"/>
                <a:ea typeface="Arial"/>
                <a:cs typeface="Arial"/>
                <a:sym typeface="Arial"/>
              </a:rPr>
              <a:t>Thanksgiving needs to be taught in a way that shows the true history in a clear manner but also in an age appropriate way. It should be very clear to students that Native Americans and English settlers did not always get along. It is very important to explain perspectives when teaching history. We often just teach the English perspective. The explanation here is too simple and needs to include more truthful details.</a:t>
            </a:r>
            <a:endParaRPr sz="1100" b="0">
              <a:latin typeface="Arial"/>
              <a:ea typeface="Arial"/>
              <a:cs typeface="Arial"/>
              <a:sym typeface="Arial"/>
            </a:endParaRPr>
          </a:p>
          <a:p>
            <a:pPr marL="0" lvl="0" indent="0" algn="l" rtl="0">
              <a:spcBef>
                <a:spcPts val="0"/>
              </a:spcBef>
              <a:spcAft>
                <a:spcPts val="0"/>
              </a:spcAft>
              <a:buNone/>
            </a:pP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Juneteenth needs to be more than an afterthought. It should be included in the bullet point major "holidays to know" listed here and should be required learning.</a:t>
            </a:r>
            <a:endParaRPr sz="1100" b="0">
              <a:latin typeface="Arial"/>
              <a:ea typeface="Arial"/>
              <a:cs typeface="Arial"/>
              <a:sym typeface="Arial"/>
            </a:endParaRPr>
          </a:p>
          <a:p>
            <a:pPr marL="0" lvl="0" indent="0" algn="l" rtl="0">
              <a:spcBef>
                <a:spcPts val="0"/>
              </a:spcBef>
              <a:spcAft>
                <a:spcPts val="0"/>
              </a:spcAft>
              <a:buNone/>
            </a:pP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"teachers are encouraged to explore and recognize holidays representing Virginia's diverse populations and cultures" - this seems like a side note or afterthought. We should strive to do better than that in Virginia. Please add to this holiday list and include several different populations and cultures holidays to learn about.</a:t>
            </a:r>
            <a:endParaRPr sz="1100" b="0">
              <a:latin typeface="Arial"/>
              <a:ea typeface="Arial"/>
              <a:cs typeface="Arial"/>
              <a:sym typeface="Arial"/>
            </a:endParaRPr>
          </a:p>
          <a:p>
            <a:pPr marL="0" lvl="0" indent="0" algn="l" rtl="0">
              <a:spcBef>
                <a:spcPts val="0"/>
              </a:spcBef>
              <a:spcAft>
                <a:spcPts val="0"/>
              </a:spcAft>
              <a:buNone/>
            </a:pP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Our Presidents and leaders are important and complicated. They are imperfect just as we are and often make mistakes. Some more than others. Let's talk about President's Day more rather than just celebrating one president (George Washington Day). Let students learn a little bit about each president and pick their favorites and least favorites.</a:t>
            </a:r>
            <a:endParaRPr sz="1100" b="0">
              <a:latin typeface="Arial"/>
              <a:ea typeface="Arial"/>
              <a:cs typeface="Arial"/>
              <a:sym typeface="Arial"/>
            </a:endParaRPr>
          </a:p>
          <a:p>
            <a:pPr marL="0" lvl="0" indent="0" algn="l" rtl="0">
              <a:spcBef>
                <a:spcPts val="0"/>
              </a:spcBef>
              <a:spcAft>
                <a:spcPts val="0"/>
              </a:spcAft>
              <a:buNone/>
            </a:pP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MLK Day - Be sure to include who MLK was fighting for and why. Teach who was treated unfairly and unequally should absolutely be included in discussing this holiday. Also be sure to connect the dots for these young kids that this isn't just something that happened in the past. Connect the fight for equality to present day and sure that children know that this fight for equality and to end racism is ongoing.</a:t>
            </a:r>
            <a:endParaRPr sz="1200">
              <a:latin typeface="Arial"/>
              <a:ea typeface="Arial"/>
              <a:cs typeface="Arial"/>
              <a:sym typeface="Arial"/>
            </a:endParaRPr>
          </a:p>
        </p:txBody>
      </p:sp>
    </p:spTree>
    <p:extLst>
      <p:ext uri="{BB962C8B-B14F-4D97-AF65-F5344CB8AC3E}">
        <p14:creationId xmlns:p14="http://schemas.microsoft.com/office/powerpoint/2010/main" val="912701489"/>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17</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48" name="Google Shape;148;p2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Thanksgiving needs to include more honest information about the range of interactions between European settlers and Indigenous people, including the fact that there was a lot of conflict. The current portrayal of the holiday in standard K11 is simplistic, manufactured, and offensive, particularly for students of Indigenous heritage. In addition to a more honest discussion of interactions between settlers and Native Americans, the discussion of the holiday can be centered on traditions of family gatherings, changing seasons, and thankfulness. President's Day should be an opportunity to discuss our nation's leaders more broadly, including acknowledgment that our nation's Presidents have predominantly been white and male because others were not allowed to participate in the process of governance or voting for much of our nation's history. Presidents and historical figures shouldn't be singularly celebrated without any acknowledgment of their flaws (enslaving people). Dr. Martin Luther King Day should include a prompt to acknowledge that the rights he fought and died for are things that people are still protesting for today and it should include a prompt to learn about other figures--both historical and contemporary--who are advocating for human rights, including female leaders. Juneteenth shouldn't be presented as a "diversity" topic--it's an important day for all students to learn about.</a:t>
            </a:r>
            <a:endParaRPr sz="1300" b="0">
              <a:latin typeface="Arial"/>
              <a:ea typeface="Arial"/>
              <a:cs typeface="Arial"/>
              <a:sym typeface="Arial"/>
            </a:endParaRPr>
          </a:p>
        </p:txBody>
      </p:sp>
    </p:spTree>
    <p:extLst>
      <p:ext uri="{BB962C8B-B14F-4D97-AF65-F5344CB8AC3E}">
        <p14:creationId xmlns:p14="http://schemas.microsoft.com/office/powerpoint/2010/main" val="161558043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18</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54" name="Google Shape;154;p2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Thanksgiving Day history should be taught as a day of gratitude, not about the fictional harvest meal between "Pilgrims and Indians".  Instead this could focus on things that we are thankful for, and a look at Native American Culture in the State of Virginia.  Also, President's Day should be used as a catalyst to discuss "leaders" of all types throughout history who have led our country towards freedom and equality--not just (mostly white) men.</a:t>
            </a:r>
            <a:endParaRPr sz="1300" b="0">
              <a:latin typeface="Arial"/>
              <a:ea typeface="Arial"/>
              <a:cs typeface="Arial"/>
              <a:sym typeface="Arial"/>
            </a:endParaRPr>
          </a:p>
        </p:txBody>
      </p:sp>
    </p:spTree>
    <p:extLst>
      <p:ext uri="{BB962C8B-B14F-4D97-AF65-F5344CB8AC3E}">
        <p14:creationId xmlns:p14="http://schemas.microsoft.com/office/powerpoint/2010/main" val="166862990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20</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60" name="Google Shape;160;p3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54414564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21</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166" name="Google Shape;166;p31"/>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 below</a:t>
            </a:r>
            <a:endParaRPr sz="1300" b="0">
              <a:latin typeface="Arial"/>
              <a:ea typeface="Arial"/>
              <a:cs typeface="Arial"/>
              <a:sym typeface="Arial"/>
            </a:endParaRPr>
          </a:p>
        </p:txBody>
      </p:sp>
    </p:spTree>
    <p:extLst>
      <p:ext uri="{BB962C8B-B14F-4D97-AF65-F5344CB8AC3E}">
        <p14:creationId xmlns:p14="http://schemas.microsoft.com/office/powerpoint/2010/main" val="179084029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22</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72" name="Google Shape;172;p32"/>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200" b="0">
                <a:latin typeface="Arial"/>
                <a:ea typeface="Arial"/>
                <a:cs typeface="Arial"/>
                <a:sym typeface="Arial"/>
              </a:rPr>
              <a:t>A) Please do not whitewash the history of the American Flag and what it stands for - ask teachers to gain the full perspective of the history of this country which was only built and created for white privileged men. Also, most kindergarteners are aware of the flag. What is the true importance of teaching this? Can we start to teach them what it means to be participatory citizens and giving back to their community? </a:t>
            </a:r>
            <a:endParaRPr sz="1200" b="0">
              <a:latin typeface="Arial"/>
              <a:ea typeface="Arial"/>
              <a:cs typeface="Arial"/>
              <a:sym typeface="Arial"/>
            </a:endParaRPr>
          </a:p>
          <a:p>
            <a:pPr marL="0" lvl="0" indent="0" algn="l" rtl="0">
              <a:spcBef>
                <a:spcPts val="0"/>
              </a:spcBef>
              <a:spcAft>
                <a:spcPts val="0"/>
              </a:spcAft>
              <a:buNone/>
            </a:pP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B) I can't believe we still say the Pledge of Allegiance - there is a deep dive needed there as well. </a:t>
            </a:r>
            <a:endParaRPr sz="1200" b="0">
              <a:latin typeface="Arial"/>
              <a:ea typeface="Arial"/>
              <a:cs typeface="Arial"/>
              <a:sym typeface="Arial"/>
            </a:endParaRPr>
          </a:p>
          <a:p>
            <a:pPr marL="0" lvl="0" indent="0" algn="l" rtl="0">
              <a:spcBef>
                <a:spcPts val="0"/>
              </a:spcBef>
              <a:spcAft>
                <a:spcPts val="0"/>
              </a:spcAft>
              <a:buNone/>
            </a:pP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C) Let's talk more about who has held the role of presidency? Do they look like them? If not, why not? There are ways to start brining up these themes with our young students without overwhelming them. Also realizing Black and Brown students are already fully aware of the fact the history you are teaching them does not represent them or their families. That is a huge gap. </a:t>
            </a:r>
            <a:endParaRPr sz="1200" b="0">
              <a:latin typeface="Arial"/>
              <a:ea typeface="Arial"/>
              <a:cs typeface="Arial"/>
              <a:sym typeface="Arial"/>
            </a:endParaRPr>
          </a:p>
          <a:p>
            <a:pPr marL="0" lvl="0" indent="0" algn="l" rtl="0">
              <a:spcBef>
                <a:spcPts val="0"/>
              </a:spcBef>
              <a:spcAft>
                <a:spcPts val="0"/>
              </a:spcAft>
              <a:buNone/>
            </a:pP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D) These holidays again need to be contextualized. Presenting Thanksgiving as a peaceful meeting between pilgrims and Native Americans is not representative. Our  children should learn about Indigenous people and who belonged to this land before us. Respecting the fact that we were not the sole proprietors of this land as white people.  I am glad to see Juneteenth has been added to the calendar. Again, adding holidays representing more diverse populations and contextualizing white-centered holidays is how this curriculum should move forward</a:t>
            </a:r>
            <a:r>
              <a:rPr lang="en" sz="1300" b="0">
                <a:latin typeface="Arial"/>
                <a:ea typeface="Arial"/>
                <a:cs typeface="Arial"/>
                <a:sym typeface="Arial"/>
              </a:rPr>
              <a:t>. </a:t>
            </a:r>
            <a:endParaRPr sz="1400">
              <a:latin typeface="Arial"/>
              <a:ea typeface="Arial"/>
              <a:cs typeface="Arial"/>
              <a:sym typeface="Arial"/>
            </a:endParaRPr>
          </a:p>
        </p:txBody>
      </p:sp>
    </p:spTree>
    <p:extLst>
      <p:ext uri="{BB962C8B-B14F-4D97-AF65-F5344CB8AC3E}">
        <p14:creationId xmlns:p14="http://schemas.microsoft.com/office/powerpoint/2010/main" val="284207962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23</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178" name="Google Shape;178;p33"/>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These holidays and people are far more complex than the current guidelines suggest. For instance, many Native Americans mark Thanksgiving as a National Day of Mourning and the colonists presence in the Americas led to the destruction of countless lives and Native cultures. George Washington owned hundreds of enslaved laborers, and even as he fought for "freedom," African Americans were not free. To uphold the myth that he was a great man without exploring the complexities and horrors of enslavement actively harms Virginia students, and especially Black students. The standards should address the specifics of what MLK fought for â€“ an end to segregation and the racism of the Jim Crow era â€“ and the consistent pushback and racism he experienced along the way. Iâ€™m glad to see Juneteenth is part of the curriculum! </a:t>
            </a:r>
            <a:endParaRPr sz="1300" b="0">
              <a:latin typeface="Arial"/>
              <a:ea typeface="Arial"/>
              <a:cs typeface="Arial"/>
              <a:sym typeface="Arial"/>
            </a:endParaRPr>
          </a:p>
        </p:txBody>
      </p:sp>
    </p:spTree>
    <p:extLst>
      <p:ext uri="{BB962C8B-B14F-4D97-AF65-F5344CB8AC3E}">
        <p14:creationId xmlns:p14="http://schemas.microsoft.com/office/powerpoint/2010/main" val="1694688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39</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Other</a:t>
            </a:r>
            <a:endParaRPr sz="1800" b="0">
              <a:solidFill>
                <a:schemeClr val="dk1"/>
              </a:solidFill>
            </a:endParaRPr>
          </a:p>
        </p:txBody>
      </p:sp>
      <p:sp>
        <p:nvSpPr>
          <p:cNvPr id="238" name="Google Shape;238;p39"/>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24</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184" name="Google Shape;184;p34"/>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K.11;K.11a;K.11b;K.11c;K.11d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Made + created by Fairfax Antiracist Minds (FAM)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19105008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25</a:t>
            </a:r>
            <a:endParaRPr sz="2000" b="0">
              <a:solidFill>
                <a:schemeClr val="dk1"/>
              </a:solidFill>
            </a:endParaRPr>
          </a:p>
          <a:p>
            <a:pPr marL="0" lvl="0" indent="0" algn="l" rtl="0">
              <a:spcBef>
                <a:spcPts val="0"/>
              </a:spcBef>
              <a:spcAft>
                <a:spcPts val="0"/>
              </a:spcAft>
              <a:buNone/>
            </a:pPr>
            <a:r>
              <a:rPr lang="en" sz="1800" b="0">
                <a:solidFill>
                  <a:schemeClr val="dk1"/>
                </a:solidFill>
              </a:rPr>
              <a:t>Parent;Other</a:t>
            </a:r>
            <a:endParaRPr sz="1800" b="0">
              <a:solidFill>
                <a:schemeClr val="dk1"/>
              </a:solidFill>
            </a:endParaRPr>
          </a:p>
        </p:txBody>
      </p:sp>
      <p:sp>
        <p:nvSpPr>
          <p:cNvPr id="190" name="Google Shape;190;p35"/>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Comments</a:t>
            </a:r>
            <a:endParaRPr sz="1300" b="0">
              <a:latin typeface="Arial"/>
              <a:ea typeface="Arial"/>
              <a:cs typeface="Arial"/>
              <a:sym typeface="Arial"/>
            </a:endParaRPr>
          </a:p>
        </p:txBody>
      </p:sp>
    </p:spTree>
    <p:extLst>
      <p:ext uri="{BB962C8B-B14F-4D97-AF65-F5344CB8AC3E}">
        <p14:creationId xmlns:p14="http://schemas.microsoft.com/office/powerpoint/2010/main" val="131393406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26</a:t>
            </a:r>
            <a:endParaRPr sz="2000" b="0">
              <a:solidFill>
                <a:schemeClr val="dk1"/>
              </a:solidFill>
            </a:endParaRPr>
          </a:p>
          <a:p>
            <a:pPr marL="0" lvl="0" indent="0" algn="l" rtl="0">
              <a:spcBef>
                <a:spcPts val="0"/>
              </a:spcBef>
              <a:spcAft>
                <a:spcPts val="0"/>
              </a:spcAft>
              <a:buNone/>
            </a:pPr>
            <a:r>
              <a:rPr lang="en" sz="1800" b="0">
                <a:solidFill>
                  <a:schemeClr val="dk1"/>
                </a:solidFill>
              </a:rPr>
              <a:t>Teacher</a:t>
            </a:r>
            <a:endParaRPr sz="1800" b="0">
              <a:solidFill>
                <a:schemeClr val="dk1"/>
              </a:solidFill>
            </a:endParaRPr>
          </a:p>
        </p:txBody>
      </p:sp>
      <p:sp>
        <p:nvSpPr>
          <p:cNvPr id="196" name="Google Shape;196;p36"/>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Students are taught to be able to recognize the American flagâ€”without learning where the colors come from (Ancient Egypt Red White and Blue) or about Grace Wisher (the seamstress)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b)	Students are taught to say and pay homage to the Pledge of Allegiance-without learning that VA state law does not compel them to recite it if they or their parents object.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	Students are taught that the president is the leader of the United States; but they arenâ€™t taught that the leaders in the beginning of the country, participated in very heinous and criminal activity.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d)	Students are taught to recognize the holidays and the people associated with the holidays Thanksgiving Day; Martin Luther King, Jr., Day; George Washington Day (Presidentsâ€™ Day); and Independence Day (Fourth of July), but they arenâ€™t taught about the atrocities that occurred for the holidays to happen. (IE the massacre and subsequent enslavement of the Native people of N.America, the assassination of MLK Jr due to his stance on making the government pay Foundational Black Americans in jobs and resources due to those peoples never receiving reparations.)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e)	Added standard from Dec 2020: when Juneteenth was commemorated, there were still Foundational Black Americans enslaved in the Americas, thus this holiday is based on a lie (the most recently freed enslaved Foundational Black American died in 1970).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80759856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27</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202" name="Google Shape;202;p37"/>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K.11</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Thanksgiving Holiday - should use term Native American/indigenous people instead of American Indiana</a:t>
            </a:r>
            <a:endParaRPr sz="1300" b="0">
              <a:latin typeface="Arial"/>
              <a:ea typeface="Arial"/>
              <a:cs typeface="Arial"/>
              <a:sym typeface="Arial"/>
            </a:endParaRPr>
          </a:p>
        </p:txBody>
      </p:sp>
    </p:spTree>
    <p:extLst>
      <p:ext uri="{BB962C8B-B14F-4D97-AF65-F5344CB8AC3E}">
        <p14:creationId xmlns:p14="http://schemas.microsoft.com/office/powerpoint/2010/main" val="97439399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28</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208" name="Google Shape;208;p3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Thanksgiving should not be taught as a  commemoration of a peaceful gathering of Indigenous peoples and English colonists - it only plants the idea early on that the native people peacefully gave their land up to the colonists, instead of being violently wiped out. Either use the day to learn about Indigenous peoples (especially the local ones), or donâ€™t teach it at all. And Presidents Day is not especially about George Washington. Teach about all the presidents.</a:t>
            </a:r>
            <a:endParaRPr sz="1300" b="0">
              <a:latin typeface="Arial"/>
              <a:ea typeface="Arial"/>
              <a:cs typeface="Arial"/>
              <a:sym typeface="Arial"/>
            </a:endParaRPr>
          </a:p>
        </p:txBody>
      </p:sp>
    </p:spTree>
    <p:extLst>
      <p:ext uri="{BB962C8B-B14F-4D97-AF65-F5344CB8AC3E}">
        <p14:creationId xmlns:p14="http://schemas.microsoft.com/office/powerpoint/2010/main" val="226212414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29</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214" name="Google Shape;214;p3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Please include Veteran's Day and Memorial Day.  The military men and women of this country deserve more recognition. </a:t>
            </a:r>
            <a:endParaRPr sz="1300" b="0">
              <a:latin typeface="Arial"/>
              <a:ea typeface="Arial"/>
              <a:cs typeface="Arial"/>
              <a:sym typeface="Arial"/>
            </a:endParaRPr>
          </a:p>
        </p:txBody>
      </p:sp>
    </p:spTree>
    <p:extLst>
      <p:ext uri="{BB962C8B-B14F-4D97-AF65-F5344CB8AC3E}">
        <p14:creationId xmlns:p14="http://schemas.microsoft.com/office/powerpoint/2010/main" val="5486984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30</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220" name="Google Shape;220;p4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K.11b;K.11d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recognize this is an unpopular opinion, but I disagree with the requirement of students saying the Pledge of Allegiance every morning. Requiring a child to pledge allegiance goes against the very foundation of the freedom of our democratic republic. As far as the holidays are concerned, my previous comment applies - Thanksgiving should be explained in a manner that reflects the climate of today - that this day is a day of mourning for many in our country and should not be celebrated without acknowledging its origins and effects on Native Americans. I also disagree with the celebration of George Washington Day - let us introduce holidays to children that do not idolize historical figures that were slave holders.</a:t>
            </a:r>
            <a:endParaRPr sz="1300" b="0">
              <a:latin typeface="Arial"/>
              <a:ea typeface="Arial"/>
              <a:cs typeface="Arial"/>
              <a:sym typeface="Arial"/>
            </a:endParaRPr>
          </a:p>
        </p:txBody>
      </p:sp>
    </p:spTree>
    <p:extLst>
      <p:ext uri="{BB962C8B-B14F-4D97-AF65-F5344CB8AC3E}">
        <p14:creationId xmlns:p14="http://schemas.microsoft.com/office/powerpoint/2010/main" val="273377221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32</a:t>
            </a:r>
            <a:endParaRPr sz="2000" b="0">
              <a:solidFill>
                <a:schemeClr val="dk1"/>
              </a:solidFill>
            </a:endParaRPr>
          </a:p>
          <a:p>
            <a:pPr marL="0" lvl="0" indent="0" algn="l" rtl="0">
              <a:spcBef>
                <a:spcPts val="0"/>
              </a:spcBef>
              <a:spcAft>
                <a:spcPts val="0"/>
              </a:spcAft>
              <a:buNone/>
            </a:pPr>
            <a:r>
              <a:rPr lang="en" sz="1800" b="0">
                <a:solidFill>
                  <a:schemeClr val="dk1"/>
                </a:solidFill>
              </a:rPr>
              <a:t>Administrator</a:t>
            </a:r>
            <a:endParaRPr sz="1800" b="0">
              <a:solidFill>
                <a:schemeClr val="dk1"/>
              </a:solidFill>
            </a:endParaRPr>
          </a:p>
        </p:txBody>
      </p:sp>
      <p:sp>
        <p:nvSpPr>
          <p:cNvPr id="226" name="Google Shape;226;p41"/>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Thanksgiving should also discuss in an age appropriate way that Pilgrims also brought illness to the Native Americans and how the arrival of the Pilgrims changed the lives of Native Americans.  For Martin Luther King day, there needs to be some context that he was fighting so Black People would be treated fairly because they were not treated equally in America, that they didn't have the same rights are white people.  Also for President's day, please consider teaching about a President who didn't own slaves, or teaching that there still have been no women Presidents.  Teach that the first African American President was in recent history.  Teach Fourth of July in contrast to Juneteenth to show the difference between how Black People were treated differently from white people. </a:t>
            </a:r>
            <a:endParaRPr sz="1300" b="0">
              <a:latin typeface="Arial"/>
              <a:ea typeface="Arial"/>
              <a:cs typeface="Arial"/>
              <a:sym typeface="Arial"/>
            </a:endParaRPr>
          </a:p>
        </p:txBody>
      </p:sp>
    </p:spTree>
    <p:extLst>
      <p:ext uri="{BB962C8B-B14F-4D97-AF65-F5344CB8AC3E}">
        <p14:creationId xmlns:p14="http://schemas.microsoft.com/office/powerpoint/2010/main" val="194350349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33</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232" name="Google Shape;232;p42"/>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Teachers should be encouraged to explore and recognize holidays representing Virginiaâ€™s diverse populations and cultures. Juneteenth is traditionally the day that celebrates the end of the enslavement of African Americans in the United States. It is observed on June 19th.</a:t>
            </a:r>
            <a:endParaRPr sz="1300" b="0">
              <a:latin typeface="Arial"/>
              <a:ea typeface="Arial"/>
              <a:cs typeface="Arial"/>
              <a:sym typeface="Arial"/>
            </a:endParaRPr>
          </a:p>
        </p:txBody>
      </p:sp>
    </p:spTree>
    <p:extLst>
      <p:ext uri="{BB962C8B-B14F-4D97-AF65-F5344CB8AC3E}">
        <p14:creationId xmlns:p14="http://schemas.microsoft.com/office/powerpoint/2010/main" val="334151599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34</a:t>
            </a:r>
            <a:endParaRPr sz="2000" b="0">
              <a:solidFill>
                <a:schemeClr val="dk1"/>
              </a:solidFill>
            </a:endParaRPr>
          </a:p>
          <a:p>
            <a:pPr marL="0" lvl="0" indent="0" algn="l" rtl="0">
              <a:spcBef>
                <a:spcPts val="0"/>
              </a:spcBef>
              <a:spcAft>
                <a:spcPts val="0"/>
              </a:spcAft>
              <a:buNone/>
            </a:pPr>
            <a:r>
              <a:rPr lang="en" sz="1800" b="0">
                <a:solidFill>
                  <a:schemeClr val="dk1"/>
                </a:solidFill>
              </a:rPr>
              <a:t>Teacher;Other</a:t>
            </a:r>
            <a:endParaRPr sz="1800" b="0">
              <a:solidFill>
                <a:schemeClr val="dk1"/>
              </a:solidFill>
            </a:endParaRPr>
          </a:p>
        </p:txBody>
      </p:sp>
      <p:sp>
        <p:nvSpPr>
          <p:cNvPr id="238" name="Google Shape;238;p43"/>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100" b="0">
                <a:latin typeface="Arial"/>
                <a:ea typeface="Arial"/>
                <a:cs typeface="Arial"/>
                <a:sym typeface="Arial"/>
              </a:rPr>
              <a:t>a) Students are taught to be able to recognize the American flagâ€”without learning where</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the colors come from (Ancient Egypt Red White and Blue) or about Grace Wisher (the</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seamstress)</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b) Students are taught to say and pay homage to the Pledge of Allegiance-without learning</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that VA state law does not compel them to recite it if they or their parents object.</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c) Students are taught that the president is the leader of the United States; but they arenâ€™t</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taught that the leaders in the beginning of the country, participated in very heinous and</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criminal activity.</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d) Students are taught to recognize the holidays and the people associated with the</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holidays Thanksgiving Day; Martin Luther King, Jr., Day; George Washington Day (Presidentsâ€™</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Day); and Independence Day (Fourth of July), but they arenâ€™t taught about the atrocities that</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occurred for the holidays to happen. (IE the massacre and subsequent enslavement of the</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Native people of N.America, the assassination of MLK Jr due to his stance on making the</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government pay Foundational Black Americans in jobs and resources due to those peoples</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never receiving reparations.)</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e) Added standard from Dec 2020: when Juneteenth was commemorated, there were still</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Foundational Black Americans enslaved in the Americas, thus this holiday is based on a lie</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(the most recently freed enslaved Foundational Black American died in 1970).</a:t>
            </a:r>
            <a:endParaRPr sz="1200">
              <a:latin typeface="Arial"/>
              <a:ea typeface="Arial"/>
              <a:cs typeface="Arial"/>
              <a:sym typeface="Arial"/>
            </a:endParaRPr>
          </a:p>
        </p:txBody>
      </p:sp>
    </p:spTree>
    <p:extLst>
      <p:ext uri="{BB962C8B-B14F-4D97-AF65-F5344CB8AC3E}">
        <p14:creationId xmlns:p14="http://schemas.microsoft.com/office/powerpoint/2010/main" val="195107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40</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Parent;Organization/Museum;Other</a:t>
            </a:r>
            <a:endParaRPr sz="1800" b="0">
              <a:solidFill>
                <a:schemeClr val="dk1"/>
              </a:solidFill>
            </a:endParaRPr>
          </a:p>
        </p:txBody>
      </p:sp>
      <p:sp>
        <p:nvSpPr>
          <p:cNvPr id="244" name="Google Shape;244;p40"/>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35</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244" name="Google Shape;244;p44"/>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12064766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36</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250" name="Google Shape;250;p45"/>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6919632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37</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256" name="Google Shape;256;p46"/>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74502123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38</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262" name="Google Shape;262;p47"/>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06647151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39</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268" name="Google Shape;268;p4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Recognizing holidays such as Indigenous Peoples Day and Juneteenth that celebrate more diverse narratives and address the problematic origins of holidays such as Thanksgiving and the 4th of July.</a:t>
            </a:r>
            <a:endParaRPr sz="1300" b="0">
              <a:latin typeface="Arial"/>
              <a:ea typeface="Arial"/>
              <a:cs typeface="Arial"/>
              <a:sym typeface="Arial"/>
            </a:endParaRPr>
          </a:p>
        </p:txBody>
      </p:sp>
    </p:spTree>
    <p:extLst>
      <p:ext uri="{BB962C8B-B14F-4D97-AF65-F5344CB8AC3E}">
        <p14:creationId xmlns:p14="http://schemas.microsoft.com/office/powerpoint/2010/main" val="15750188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40</a:t>
            </a:r>
            <a:endParaRPr sz="2000" b="0">
              <a:solidFill>
                <a:schemeClr val="dk1"/>
              </a:solidFill>
            </a:endParaRPr>
          </a:p>
          <a:p>
            <a:pPr marL="0" lvl="0" indent="0" algn="l" rtl="0">
              <a:spcBef>
                <a:spcPts val="0"/>
              </a:spcBef>
              <a:spcAft>
                <a:spcPts val="0"/>
              </a:spcAft>
              <a:buNone/>
            </a:pPr>
            <a:r>
              <a:rPr lang="en" sz="1800" b="0">
                <a:solidFill>
                  <a:schemeClr val="dk1"/>
                </a:solidFill>
              </a:rPr>
              <a:t>Parent;Organization/Museum;Other</a:t>
            </a:r>
            <a:endParaRPr sz="1800" b="0">
              <a:solidFill>
                <a:schemeClr val="dk1"/>
              </a:solidFill>
            </a:endParaRPr>
          </a:p>
        </p:txBody>
      </p:sp>
      <p:sp>
        <p:nvSpPr>
          <p:cNvPr id="274" name="Google Shape;274;p4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84557290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41</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280" name="Google Shape;280;p5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K.11;K.11a;K.11b;K.11c;K.11d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8614081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42</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286" name="Google Shape;286;p51"/>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26904109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43</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292" name="Google Shape;292;p52"/>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457200" lvl="0" indent="0" algn="l" rtl="0">
              <a:spcBef>
                <a:spcPts val="0"/>
              </a:spcBef>
              <a:spcAft>
                <a:spcPts val="0"/>
              </a:spcAft>
              <a:buNone/>
            </a:pPr>
            <a:r>
              <a:rPr lang="en" sz="1400">
                <a:latin typeface="Arial"/>
                <a:ea typeface="Arial"/>
                <a:cs typeface="Arial"/>
                <a:sym typeface="Arial"/>
              </a:rPr>
              <a:t>Comment for Consideration: </a:t>
            </a:r>
            <a:r>
              <a:rPr lang="en" sz="1100" b="0">
                <a:latin typeface="Arial"/>
                <a:ea typeface="Arial"/>
                <a:cs typeface="Arial"/>
                <a:sym typeface="Arial"/>
              </a:rPr>
              <a:t>We demand FCPS implement these changes: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reflects BIPOC and their contributions, humanity, and joy.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Intersectional narratives address issues of language, gender, sexuality, ability,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and class among others. These narratives are not additive but centered in the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curriculum of all subjects and all grade levels.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is grounded in social justice and works to Expose the social political</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context that students experience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Raise students' consciousness about inequity in everyday social, environmental,</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economic, and political situations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Incorporate Critical Race Theory into curricular content</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Support multilingualism"</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is co-constructed with students to leverage their funds of knowledge,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experiences, culture, language, and personal history.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and assessment are not constructed around biased state and</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national assessments.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All materials, assessments, and standards are independently examined for bias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and white supremacy.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Adequate funding to provide immediate examination and overhaul of all course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curricula by practitioners and experts in antiracist, abolitionist, and social justice Education </a:t>
            </a:r>
            <a:endParaRPr sz="1200">
              <a:latin typeface="Arial"/>
              <a:ea typeface="Arial"/>
              <a:cs typeface="Arial"/>
              <a:sym typeface="Arial"/>
            </a:endParaRPr>
          </a:p>
        </p:txBody>
      </p:sp>
    </p:spTree>
    <p:extLst>
      <p:ext uri="{BB962C8B-B14F-4D97-AF65-F5344CB8AC3E}">
        <p14:creationId xmlns:p14="http://schemas.microsoft.com/office/powerpoint/2010/main" val="18970784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44</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298" name="Google Shape;298;p53"/>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014683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42</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Student</a:t>
            </a:r>
            <a:endParaRPr sz="1800" b="0">
              <a:solidFill>
                <a:schemeClr val="dk1"/>
              </a:solidFill>
            </a:endParaRPr>
          </a:p>
        </p:txBody>
      </p:sp>
      <p:sp>
        <p:nvSpPr>
          <p:cNvPr id="250" name="Google Shape;250;p42"/>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100" b="0">
                <a:latin typeface="Arial"/>
                <a:ea typeface="Arial"/>
                <a:cs typeface="Arial"/>
                <a:sym typeface="Arial"/>
              </a:rPr>
              <a:t>My name is Klaire Reynoso. I am a student at Annandale High School, and I am supporting the Students of Fairfax Antiracist Minds. We are working towards abolishing white supremacy and other unjust ideals in the Fairfax County Social Studies Curriculum.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Best,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Klaire R.</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45</a:t>
            </a:r>
            <a:endParaRPr sz="2000" b="0">
              <a:solidFill>
                <a:schemeClr val="dk1"/>
              </a:solidFill>
            </a:endParaRPr>
          </a:p>
          <a:p>
            <a:pPr marL="0" lvl="0" indent="0" algn="l" rtl="0">
              <a:spcBef>
                <a:spcPts val="0"/>
              </a:spcBef>
              <a:spcAft>
                <a:spcPts val="0"/>
              </a:spcAft>
              <a:buNone/>
            </a:pPr>
            <a:r>
              <a:rPr lang="en" sz="1800" b="0">
                <a:solidFill>
                  <a:schemeClr val="dk1"/>
                </a:solidFill>
              </a:rPr>
              <a:t>Teacher</a:t>
            </a:r>
            <a:endParaRPr sz="1800" b="0">
              <a:solidFill>
                <a:schemeClr val="dk1"/>
              </a:solidFill>
            </a:endParaRPr>
          </a:p>
        </p:txBody>
      </p:sp>
      <p:sp>
        <p:nvSpPr>
          <p:cNvPr id="304" name="Google Shape;304;p54"/>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Students are taught to be able to recognize the American flagâ€”without learning where the colors come from (Ancient Egypt Red White and Blue) or about Grace Wisher (the seamstress)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b) Students are taught to say and pay homage to the Pledge of Allegianceâ€”without learning that VA state law does not compel them to recite it if they or their parents object.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 Students are taught that the president is the leader of the United States; but they arenâ€™t taught that the leaders in the beginning of the country, participated in very heinous and criminal activity.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d) Students are taught to recognize the holidays and the people associated with the holidays Thanksgiving Day; Martin Luther King, Jr., Day; George Washington Day (Presidentsâ€™ Day); and Independence Day (Fourth of July), but they arenâ€™t taught about the atrocities that occurred for the holidays to happen. (IE the massacre and subsequent enslavement of the Native people of N.America, the assassination of MLK Jr due to his stance on making the government pay Foundational Black Americans in jobs and resources due to those peoples never receiving reparations.)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e) Added standard from Dec 2020: when Juneteenth was commemorated, there were still Foundational Black Americans enslaved in the Americas, thus this holiday is based on a lie (the most recently freed enslaved Foundational Black American died in 1970).</a:t>
            </a:r>
            <a:endParaRPr sz="1400">
              <a:latin typeface="Arial"/>
              <a:ea typeface="Arial"/>
              <a:cs typeface="Arial"/>
              <a:sym typeface="Arial"/>
            </a:endParaRPr>
          </a:p>
        </p:txBody>
      </p:sp>
    </p:spTree>
    <p:extLst>
      <p:ext uri="{BB962C8B-B14F-4D97-AF65-F5344CB8AC3E}">
        <p14:creationId xmlns:p14="http://schemas.microsoft.com/office/powerpoint/2010/main" val="172827352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46</a:t>
            </a:r>
            <a:endParaRPr sz="2000" b="0">
              <a:solidFill>
                <a:schemeClr val="dk1"/>
              </a:solidFill>
            </a:endParaRPr>
          </a:p>
          <a:p>
            <a:pPr marL="0" lvl="0" indent="0" algn="l" rtl="0">
              <a:spcBef>
                <a:spcPts val="0"/>
              </a:spcBef>
              <a:spcAft>
                <a:spcPts val="0"/>
              </a:spcAft>
              <a:buNone/>
            </a:pPr>
            <a:r>
              <a:rPr lang="en" sz="1800" b="0">
                <a:solidFill>
                  <a:schemeClr val="dk1"/>
                </a:solidFill>
              </a:rPr>
              <a:t>Teacher;Administrator;Parent;Student;Organization/Museum;College Professor/Historian;Legislator</a:t>
            </a:r>
            <a:endParaRPr sz="1800" b="0">
              <a:solidFill>
                <a:schemeClr val="dk1"/>
              </a:solidFill>
            </a:endParaRPr>
          </a:p>
        </p:txBody>
      </p:sp>
      <p:sp>
        <p:nvSpPr>
          <p:cNvPr id="310" name="Google Shape;310;p55"/>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93265239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47</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316" name="Google Shape;316;p56"/>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While the president is our leader, preaisents are humans and their flaws should be acknowledged.</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Teachers should recognize holidays representing Virginiaâ€™s diverse populations and cultures.Â Â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40290144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48</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322" name="Google Shape;322;p57"/>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K.11d - The celebration of Thanksgiving should not whitewash the complicated relationship that existed between native peoples and English settlers. Both perspectives should be acknowledged. Juneteenth should be added to the list of important national holidays.</a:t>
            </a:r>
            <a:endParaRPr sz="1300" b="0">
              <a:latin typeface="Arial"/>
              <a:ea typeface="Arial"/>
              <a:cs typeface="Arial"/>
              <a:sym typeface="Arial"/>
            </a:endParaRPr>
          </a:p>
        </p:txBody>
      </p:sp>
    </p:spTree>
    <p:extLst>
      <p:ext uri="{BB962C8B-B14F-4D97-AF65-F5344CB8AC3E}">
        <p14:creationId xmlns:p14="http://schemas.microsoft.com/office/powerpoint/2010/main" val="82548131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8"/>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49</a:t>
            </a:r>
            <a:endParaRPr sz="2000" b="0">
              <a:solidFill>
                <a:schemeClr val="dk1"/>
              </a:solidFill>
            </a:endParaRPr>
          </a:p>
          <a:p>
            <a:pPr marL="0" lvl="0" indent="0" algn="l" rtl="0">
              <a:spcBef>
                <a:spcPts val="0"/>
              </a:spcBef>
              <a:spcAft>
                <a:spcPts val="0"/>
              </a:spcAft>
              <a:buNone/>
            </a:pPr>
            <a:r>
              <a:rPr lang="en" sz="1800" b="0">
                <a:solidFill>
                  <a:schemeClr val="dk1"/>
                </a:solidFill>
              </a:rPr>
              <a:t>Student</a:t>
            </a:r>
            <a:endParaRPr sz="1800" b="0">
              <a:solidFill>
                <a:schemeClr val="dk1"/>
              </a:solidFill>
            </a:endParaRPr>
          </a:p>
        </p:txBody>
      </p:sp>
      <p:sp>
        <p:nvSpPr>
          <p:cNvPr id="328" name="Google Shape;328;p58"/>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200" b="0">
                <a:latin typeface="Arial"/>
                <a:ea typeface="Arial"/>
                <a:cs typeface="Arial"/>
                <a:sym typeface="Arial"/>
              </a:rPr>
              <a:t>Good Evening Social Studies Reform,</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My name is _____________. I am a ______ at _____ High School, and I am supporting the Students of Fairfax Antiracist Minds. We are working towards abolishing white supremacy and other unjust ideals in the Fairfax County Social Studies Curriculum.</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Best,</a:t>
            </a:r>
            <a:endParaRPr sz="1300">
              <a:latin typeface="Arial"/>
              <a:ea typeface="Arial"/>
              <a:cs typeface="Arial"/>
              <a:sym typeface="Arial"/>
            </a:endParaRPr>
          </a:p>
        </p:txBody>
      </p:sp>
    </p:spTree>
    <p:extLst>
      <p:ext uri="{BB962C8B-B14F-4D97-AF65-F5344CB8AC3E}">
        <p14:creationId xmlns:p14="http://schemas.microsoft.com/office/powerpoint/2010/main" val="258544703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9"/>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50</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334" name="Google Shape;334;p59"/>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All holidays that represent Virginia's diverse populations and cultures should be recognized and explained.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Juneteenth is the day that celebrates the end of the enslavement of African Americans in the USA (June 19th). </a:t>
            </a:r>
            <a:endParaRPr sz="1400">
              <a:latin typeface="Arial"/>
              <a:ea typeface="Arial"/>
              <a:cs typeface="Arial"/>
              <a:sym typeface="Arial"/>
            </a:endParaRPr>
          </a:p>
        </p:txBody>
      </p:sp>
    </p:spTree>
    <p:extLst>
      <p:ext uri="{BB962C8B-B14F-4D97-AF65-F5344CB8AC3E}">
        <p14:creationId xmlns:p14="http://schemas.microsoft.com/office/powerpoint/2010/main" val="149329945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51</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340" name="Google Shape;340;p60"/>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Explain the the purpose of flags and pledges.</a:t>
            </a:r>
            <a:endParaRPr sz="1300" b="0">
              <a:latin typeface="Arial"/>
              <a:ea typeface="Arial"/>
              <a:cs typeface="Arial"/>
              <a:sym typeface="Arial"/>
            </a:endParaRPr>
          </a:p>
        </p:txBody>
      </p:sp>
    </p:spTree>
    <p:extLst>
      <p:ext uri="{BB962C8B-B14F-4D97-AF65-F5344CB8AC3E}">
        <p14:creationId xmlns:p14="http://schemas.microsoft.com/office/powerpoint/2010/main" val="18485668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52</a:t>
            </a:r>
            <a:endParaRPr sz="2000" b="0">
              <a:solidFill>
                <a:schemeClr val="dk1"/>
              </a:solidFill>
            </a:endParaRPr>
          </a:p>
          <a:p>
            <a:pPr marL="0" lvl="0" indent="0" algn="l" rtl="0">
              <a:spcBef>
                <a:spcPts val="0"/>
              </a:spcBef>
              <a:spcAft>
                <a:spcPts val="0"/>
              </a:spcAft>
              <a:buNone/>
            </a:pPr>
            <a:r>
              <a:rPr lang="en" sz="1800" b="0">
                <a:solidFill>
                  <a:schemeClr val="dk1"/>
                </a:solidFill>
              </a:rPr>
              <a:t>Teacher</a:t>
            </a:r>
            <a:endParaRPr sz="1800" b="0">
              <a:solidFill>
                <a:schemeClr val="dk1"/>
              </a:solidFill>
            </a:endParaRPr>
          </a:p>
        </p:txBody>
      </p:sp>
      <p:sp>
        <p:nvSpPr>
          <p:cNvPr id="346" name="Google Shape;346;p61"/>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200" b="0">
                <a:latin typeface="Arial"/>
                <a:ea typeface="Arial"/>
                <a:cs typeface="Arial"/>
                <a:sym typeface="Arial"/>
              </a:rPr>
              <a:t>a) Students are taught to be able to recognize the American flagâ€”without learning where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the colors come from (Ancient Egypt Red White and Blue) or about Grace Wisher (the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seamstress)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b) Students are taught to say and pay homage to the Pledge of Allegiance-without learning</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that VA state law does not compel them to recite it if they or their parents object.</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c) Students are taught that the president is the leader of the United States; but they arenâ€™t</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taught that the leaders in the beginning of the country, participated in very heinous and</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criminal activity.</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d) Students are taught to recognize the holidays and the people associated with the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holidays Thanksgiving Day; Martin Luther King, Jr., Day; George Washington Day (Presidentsâ€™</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Day); and Independence Day (Fourth of July), but they arenâ€™t taught about the atrocities that</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occurred for the holidays to happen. (IE the massacre and subsequent enslavement of the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Native people of N.America, the assassination of MLK Jr due to his stance on making the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government pay Foundational Black Americans in jobs and resources due to those peoples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never receiving reparations.)</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e) Added standard from Dec 2020: when Juneteenth was commemorated, there were still</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Foundational Black Americans enslaved in the Americas, thus this holiday is based on a lie</a:t>
            </a:r>
            <a:endParaRPr sz="1200" b="0">
              <a:latin typeface="Arial"/>
              <a:ea typeface="Arial"/>
              <a:cs typeface="Arial"/>
              <a:sym typeface="Arial"/>
            </a:endParaRPr>
          </a:p>
          <a:p>
            <a:pPr marL="0" lvl="0" indent="0" algn="l" rtl="0">
              <a:spcBef>
                <a:spcPts val="0"/>
              </a:spcBef>
              <a:spcAft>
                <a:spcPts val="0"/>
              </a:spcAft>
              <a:buNone/>
            </a:pPr>
            <a:r>
              <a:rPr lang="en" sz="1200" b="0">
                <a:latin typeface="Arial"/>
                <a:ea typeface="Arial"/>
                <a:cs typeface="Arial"/>
                <a:sym typeface="Arial"/>
              </a:rPr>
              <a:t>(the most recently freed enslaved Foundational Black American died in 1970)</a:t>
            </a:r>
            <a:r>
              <a:rPr lang="en" sz="1300" b="0">
                <a:latin typeface="Arial"/>
                <a:ea typeface="Arial"/>
                <a:cs typeface="Arial"/>
                <a:sym typeface="Arial"/>
              </a:rPr>
              <a:t>.</a:t>
            </a:r>
            <a:endParaRPr sz="1400">
              <a:latin typeface="Arial"/>
              <a:ea typeface="Arial"/>
              <a:cs typeface="Arial"/>
              <a:sym typeface="Arial"/>
            </a:endParaRPr>
          </a:p>
        </p:txBody>
      </p:sp>
    </p:spTree>
    <p:extLst>
      <p:ext uri="{BB962C8B-B14F-4D97-AF65-F5344CB8AC3E}">
        <p14:creationId xmlns:p14="http://schemas.microsoft.com/office/powerpoint/2010/main" val="351520433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53</a:t>
            </a:r>
            <a:endParaRPr sz="2000" b="0">
              <a:solidFill>
                <a:schemeClr val="dk1"/>
              </a:solidFill>
            </a:endParaRPr>
          </a:p>
          <a:p>
            <a:pPr marL="0" lvl="0" indent="0" algn="l" rtl="0">
              <a:spcBef>
                <a:spcPts val="0"/>
              </a:spcBef>
              <a:spcAft>
                <a:spcPts val="0"/>
              </a:spcAft>
              <a:buNone/>
            </a:pPr>
            <a:r>
              <a:rPr lang="en" sz="1800" b="0">
                <a:solidFill>
                  <a:schemeClr val="dk1"/>
                </a:solidFill>
              </a:rPr>
              <a:t>Teacher;Parent</a:t>
            </a:r>
            <a:endParaRPr sz="1800" b="0">
              <a:solidFill>
                <a:schemeClr val="dk1"/>
              </a:solidFill>
            </a:endParaRPr>
          </a:p>
        </p:txBody>
      </p:sp>
      <p:sp>
        <p:nvSpPr>
          <p:cNvPr id="352" name="Google Shape;352;p62"/>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282108147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55</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358" name="Google Shape;358;p63"/>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Very diluted and incorrect interpretation of Thanksgiving. Need to give more accurate history of native people.</a:t>
            </a:r>
            <a:endParaRPr sz="1300" b="0">
              <a:latin typeface="Arial"/>
              <a:ea typeface="Arial"/>
              <a:cs typeface="Arial"/>
              <a:sym typeface="Arial"/>
            </a:endParaRPr>
          </a:p>
        </p:txBody>
      </p:sp>
    </p:spTree>
    <p:extLst>
      <p:ext uri="{BB962C8B-B14F-4D97-AF65-F5344CB8AC3E}">
        <p14:creationId xmlns:p14="http://schemas.microsoft.com/office/powerpoint/2010/main" val="573911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43</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Student</a:t>
            </a:r>
            <a:endParaRPr sz="1800" b="0">
              <a:solidFill>
                <a:schemeClr val="dk1"/>
              </a:solidFill>
            </a:endParaRPr>
          </a:p>
        </p:txBody>
      </p:sp>
      <p:sp>
        <p:nvSpPr>
          <p:cNvPr id="256" name="Google Shape;256;p43"/>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200" b="0">
                <a:latin typeface="Arial"/>
                <a:ea typeface="Arial"/>
                <a:cs typeface="Arial"/>
                <a:sym typeface="Arial"/>
              </a:rPr>
              <a:t>We demand FCPS implement these changes: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Curriculum reflects BIPOC and their contributions, humanity, and joy.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Intersectional narratives address issues of language, gender, sexuality, ability,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and class among others. These narratives are not additive but centered in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of all subjects and all grade levels.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"Curriculum is grounded in social justice and works to Expose the social political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context that students experience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Raise students' consciousness about inequity in everyday social, environmental,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economic, and political situations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Incorporate Critical Race Theory into curricular content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Support multilingualism"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Curriculum is co-constructed with students to leverage their funds of knowledge,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experiences, culture, language, and personal history.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Curriculum and assessment are not constructed around biased state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national assessments.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All materials, assessments, and standards are independently examined for bias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and white supremacy.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Adequate funding to provide immediate examination and overhaul of all course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curricula by practitioners and experts in antiracist, abolitionist, and social justice Education </a:t>
            </a:r>
            <a:endParaRPr sz="12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4"/>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56</a:t>
            </a:r>
            <a:endParaRPr sz="2000" b="0">
              <a:solidFill>
                <a:schemeClr val="dk1"/>
              </a:solidFill>
            </a:endParaRPr>
          </a:p>
          <a:p>
            <a:pPr marL="0" lvl="0" indent="0" algn="l" rtl="0">
              <a:spcBef>
                <a:spcPts val="0"/>
              </a:spcBef>
              <a:spcAft>
                <a:spcPts val="0"/>
              </a:spcAft>
              <a:buNone/>
            </a:pPr>
            <a:r>
              <a:rPr lang="en" sz="1800" b="0">
                <a:solidFill>
                  <a:schemeClr val="dk1"/>
                </a:solidFill>
              </a:rPr>
              <a:t>Other</a:t>
            </a:r>
            <a:endParaRPr sz="1800" b="0">
              <a:solidFill>
                <a:schemeClr val="dk1"/>
              </a:solidFill>
            </a:endParaRPr>
          </a:p>
        </p:txBody>
      </p:sp>
      <p:sp>
        <p:nvSpPr>
          <p:cNvPr id="364" name="Google Shape;364;p64"/>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Holidays and the narratives around them are complicated. The curriculum should consider how to present multiple points of view on major holidays that we celebrate in the United States (e.g., Columbus Day, Thanksgiving, etc.) and how not everyone experiences them and what they represent the same way. The curriculum should also consider other holidays that may be important to specific groups of people, such as Juneteenth.</a:t>
            </a:r>
            <a:endParaRPr sz="1300" b="0">
              <a:latin typeface="Arial"/>
              <a:ea typeface="Arial"/>
              <a:cs typeface="Arial"/>
              <a:sym typeface="Arial"/>
            </a:endParaRPr>
          </a:p>
        </p:txBody>
      </p:sp>
    </p:spTree>
    <p:extLst>
      <p:ext uri="{BB962C8B-B14F-4D97-AF65-F5344CB8AC3E}">
        <p14:creationId xmlns:p14="http://schemas.microsoft.com/office/powerpoint/2010/main" val="231070012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5"/>
          <p:cNvSpPr txBox="1">
            <a:spLocks noGrp="1"/>
          </p:cNvSpPr>
          <p:nvPr>
            <p:ph type="ctrTitle"/>
          </p:nvPr>
        </p:nvSpPr>
        <p:spPr>
          <a:xfrm>
            <a:off x="3044550" y="3040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a:solidFill>
                  <a:schemeClr val="dk1"/>
                </a:solidFill>
              </a:rPr>
              <a:t>K.11 Public Comment </a:t>
            </a:r>
            <a:endParaRPr sz="2000">
              <a:solidFill>
                <a:schemeClr val="dk1"/>
              </a:solidFill>
            </a:endParaRPr>
          </a:p>
          <a:p>
            <a:pPr marL="0" lvl="0" indent="0" algn="l" rtl="0">
              <a:spcBef>
                <a:spcPts val="0"/>
              </a:spcBef>
              <a:spcAft>
                <a:spcPts val="0"/>
              </a:spcAft>
              <a:buNone/>
            </a:pPr>
            <a:r>
              <a:rPr lang="en" sz="2000" b="0">
                <a:solidFill>
                  <a:schemeClr val="dk1"/>
                </a:solidFill>
              </a:rPr>
              <a:t>Record # 57</a:t>
            </a:r>
            <a:endParaRPr sz="2000" b="0">
              <a:solidFill>
                <a:schemeClr val="dk1"/>
              </a:solidFill>
            </a:endParaRPr>
          </a:p>
          <a:p>
            <a:pPr marL="0" lvl="0" indent="0" algn="l" rtl="0">
              <a:spcBef>
                <a:spcPts val="0"/>
              </a:spcBef>
              <a:spcAft>
                <a:spcPts val="0"/>
              </a:spcAft>
              <a:buNone/>
            </a:pPr>
            <a:r>
              <a:rPr lang="en" sz="1800" b="0">
                <a:solidFill>
                  <a:schemeClr val="dk1"/>
                </a:solidFill>
              </a:rPr>
              <a:t>Parent</a:t>
            </a:r>
            <a:endParaRPr sz="1800" b="0">
              <a:solidFill>
                <a:schemeClr val="dk1"/>
              </a:solidFill>
            </a:endParaRPr>
          </a:p>
        </p:txBody>
      </p:sp>
      <p:sp>
        <p:nvSpPr>
          <p:cNvPr id="370" name="Google Shape;370;p65"/>
          <p:cNvSpPr txBox="1">
            <a:spLocks noGrp="1"/>
          </p:cNvSpPr>
          <p:nvPr>
            <p:ph type="subTitle" idx="1"/>
          </p:nvPr>
        </p:nvSpPr>
        <p:spPr>
          <a:xfrm>
            <a:off x="0" y="9405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K.11a;K.11b;K.11c;K.11d</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43278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4</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100" name="Google Shape;100;p4"/>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Generally, I'd like to see more inclusion &amp; representation of Black, Indigenous, and People of Color (BIPOC) in our education. Â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4"/>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44</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Other</a:t>
            </a:r>
            <a:endParaRPr sz="1800" b="0">
              <a:solidFill>
                <a:schemeClr val="dk1"/>
              </a:solidFill>
            </a:endParaRPr>
          </a:p>
        </p:txBody>
      </p:sp>
      <p:sp>
        <p:nvSpPr>
          <p:cNvPr id="262" name="Google Shape;262;p44"/>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1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Best,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Ellie</a:t>
            </a:r>
            <a:endParaRPr sz="1100">
              <a:latin typeface="Arial"/>
              <a:ea typeface="Arial"/>
              <a:cs typeface="Arial"/>
              <a:sym typeface="Arial"/>
            </a:endParaRPr>
          </a:p>
          <a:p>
            <a:pPr marL="0" lvl="0" indent="0" algn="l" rtl="0">
              <a:lnSpc>
                <a:spcPct val="100000"/>
              </a:lnSpc>
              <a:spcBef>
                <a:spcPts val="0"/>
              </a:spcBef>
              <a:spcAft>
                <a:spcPts val="0"/>
              </a:spcAft>
              <a:buSzPts val="2800"/>
              <a:buNone/>
            </a:pPr>
            <a:endParaRPr sz="17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45</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Teacher</a:t>
            </a:r>
            <a:endParaRPr sz="1800" b="0">
              <a:solidFill>
                <a:schemeClr val="dk1"/>
              </a:solidFill>
            </a:endParaRPr>
          </a:p>
        </p:txBody>
      </p:sp>
      <p:sp>
        <p:nvSpPr>
          <p:cNvPr id="268" name="Google Shape;268;p45"/>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6"/>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46</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Teacher;Administrator;Parent;Student;Organization/Museum;College Professor/Historian;Legislator</a:t>
            </a:r>
            <a:endParaRPr sz="1800" b="0">
              <a:solidFill>
                <a:schemeClr val="dk1"/>
              </a:solidFill>
            </a:endParaRPr>
          </a:p>
        </p:txBody>
      </p:sp>
      <p:sp>
        <p:nvSpPr>
          <p:cNvPr id="274" name="Google Shape;274;p46"/>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47</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280" name="Google Shape;280;p47"/>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I support a curriculum that celebrates our history, but also teaches the mistakes we have made. Children should understand from the earliest ages that we have come far, but have far to go. And we will only advance if we understand, and accept, our diversity and the unique contributions all have made to our country.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0"/>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50</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Other</a:t>
            </a:r>
            <a:endParaRPr sz="1800" b="0">
              <a:solidFill>
                <a:schemeClr val="dk1"/>
              </a:solidFill>
            </a:endParaRPr>
          </a:p>
        </p:txBody>
      </p:sp>
      <p:sp>
        <p:nvSpPr>
          <p:cNvPr id="286" name="Google Shape;286;p50"/>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Children should also learn about holidays that people of a lot of cultures celebrate. Children should learn more about MLK. Not just that he helps fight for equality, but specifically which people are treated unfairly and why. And how some people are still treated unfairly and there still isn't equality and the fight for equal rights MLK started is still going on today.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taught to students should be accurate and truthful and not just glorify certain people and groups of people. Even our Founding Fathers made mistakes. It's important for children to know that even those we see as heroes can make mistakes and we can learn from them and we can strive to do better. That is what makes learning history so incredibly important.</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3"/>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53</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Teacher;Parent</a:t>
            </a:r>
            <a:endParaRPr sz="1800" b="0">
              <a:solidFill>
                <a:schemeClr val="dk1"/>
              </a:solidFill>
            </a:endParaRPr>
          </a:p>
        </p:txBody>
      </p:sp>
      <p:sp>
        <p:nvSpPr>
          <p:cNvPr id="292" name="Google Shape;292;p53"/>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I am concerned about the how the children would be celebrating Presidents who enslaved African Americans. It seems it needs to be reconsidered so it is not glorifying people who did oppressive acts unless it is presented in a balanced light or perhaps we need to be teaching them about holidays that are specific to past presidents. Also, in teaching children about Martin Luther King Jr., it doesn't talk about what people he was fighting for equality for, this seems like it needs to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4"/>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54</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Teacher;Parent;Organization/Museum;College Professor/Historian</a:t>
            </a:r>
            <a:endParaRPr sz="1800" b="0">
              <a:solidFill>
                <a:schemeClr val="dk1"/>
              </a:solidFill>
            </a:endParaRPr>
          </a:p>
        </p:txBody>
      </p:sp>
      <p:sp>
        <p:nvSpPr>
          <p:cNvPr id="298" name="Google Shape;298;p54"/>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300" b="0">
                <a:latin typeface="Arial"/>
                <a:ea typeface="Arial"/>
                <a:cs typeface="Arial"/>
                <a:sym typeface="Arial"/>
              </a:rPr>
              <a:t>EMPOWER TEACHERS AND STUDENTS TO INVEST IN LOCAL HISTORY: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recognize all statewide distribution needs of content, and available resource for geographical equity.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I'm impressed by the good work of revisions so far, and hope you will signal Community History, more fully, in aims and civic-reward-outcomes ahead.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(jointly writing as: Director for History, VA Museums Board; County Historical Society Director; K-12 VDOE Schools Teacher; Parent of VDOE High School Student)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Thank you for your Leadership and Care!</a:t>
            </a:r>
            <a:endParaRPr sz="13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5"/>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55</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304" name="Google Shape;304;p55"/>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There's a big portion missing around identity and what it means to be free. Please refer to "Essential Knowledge" in teaching hard history: https://www.learningforjustice.org/frameworks/teaching-hard-history/american-slavery/k-5-framework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7"/>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57</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310" name="Google Shape;310;p57"/>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I would like to see accurate, more robust and representative black and indigenous history included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 Parent</a:t>
            </a:r>
            <a:endParaRPr sz="2200" b="0">
              <a:solidFill>
                <a:schemeClr val="dk1"/>
              </a:solidFill>
            </a:endParaRPr>
          </a:p>
        </p:txBody>
      </p:sp>
      <p:sp>
        <p:nvSpPr>
          <p:cNvPr id="88" name="Google Shape;88;p1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separating fact from fiction? who is establishing the fact over fiction? just clarfying a kindergartners misperception? </a:t>
            </a:r>
            <a:endParaRPr sz="1300" b="0">
              <a:latin typeface="Arial"/>
              <a:ea typeface="Arial"/>
              <a:cs typeface="Arial"/>
              <a:sym typeface="Arial"/>
            </a:endParaRPr>
          </a:p>
        </p:txBody>
      </p:sp>
    </p:spTree>
    <p:extLst>
      <p:ext uri="{BB962C8B-B14F-4D97-AF65-F5344CB8AC3E}">
        <p14:creationId xmlns:p14="http://schemas.microsoft.com/office/powerpoint/2010/main" val="4742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6</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Teacher</a:t>
            </a:r>
            <a:endParaRPr sz="1800" b="0">
              <a:solidFill>
                <a:schemeClr val="dk1"/>
              </a:solidFill>
            </a:endParaRPr>
          </a:p>
        </p:txBody>
      </p:sp>
      <p:sp>
        <p:nvSpPr>
          <p:cNvPr id="106" name="Google Shape;106;p6"/>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These comments come from a place of deep thought and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6, Teacher</a:t>
            </a:r>
            <a:endParaRPr sz="2200" b="0">
              <a:solidFill>
                <a:schemeClr val="dk1"/>
              </a:solidFill>
            </a:endParaRPr>
          </a:p>
        </p:txBody>
      </p:sp>
      <p:sp>
        <p:nvSpPr>
          <p:cNvPr id="94" name="Google Shape;94;p1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K.1f;K.1h;K.1i</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K.1f - Why are food, clothing, and shelter named as wants? That is incorrect. Additionally, it should be explicitly named that rules are not always right. The United States has had laws that are completely immoral and unjust. This should be stated for teachers, because as a profession we are too quick to assume that breaking a rule is a bad thing. We need to always be interrogating the impact of our rules on all our students, especially marginalized students.</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K.1h - While I understand the intent of this standard, it also makes me wonder if it is based on a scarcity mindset, or the idea that there is not enough to go around. I'd encourage the committee to look into how a scarcity mindset is a product of white supremacy. Additionally, the experiences listed as examples include "working in a group" which is emblematic of individualism, a characteristic of white supremacy culture. (Jones &amp; Okun)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K.1i What does this standard mean for children who are undocumented and not considered citizens?</a:t>
            </a:r>
            <a:endParaRPr sz="1400">
              <a:latin typeface="Arial"/>
              <a:ea typeface="Arial"/>
              <a:cs typeface="Arial"/>
              <a:sym typeface="Arial"/>
            </a:endParaRPr>
          </a:p>
        </p:txBody>
      </p:sp>
    </p:spTree>
    <p:extLst>
      <p:ext uri="{BB962C8B-B14F-4D97-AF65-F5344CB8AC3E}">
        <p14:creationId xmlns:p14="http://schemas.microsoft.com/office/powerpoint/2010/main" val="80075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7, Parent</a:t>
            </a:r>
            <a:endParaRPr sz="2200" b="0">
              <a:solidFill>
                <a:schemeClr val="dk1"/>
              </a:solidFill>
            </a:endParaRPr>
          </a:p>
        </p:txBody>
      </p:sp>
      <p:sp>
        <p:nvSpPr>
          <p:cNvPr id="100" name="Google Shape;100;p2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K. 1g</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How is community defined? Is it specific to the locale for each school? Will diverse voices and histories be emphasized? Will students understand that history “long ago” didn’t begin with White settlement?</a:t>
            </a:r>
            <a:endParaRPr sz="1400">
              <a:latin typeface="Arial"/>
              <a:ea typeface="Arial"/>
              <a:cs typeface="Arial"/>
              <a:sym typeface="Arial"/>
            </a:endParaRPr>
          </a:p>
        </p:txBody>
      </p:sp>
    </p:spTree>
    <p:extLst>
      <p:ext uri="{BB962C8B-B14F-4D97-AF65-F5344CB8AC3E}">
        <p14:creationId xmlns:p14="http://schemas.microsoft.com/office/powerpoint/2010/main" val="10022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9, Teacher</a:t>
            </a:r>
            <a:endParaRPr sz="2200" b="0">
              <a:solidFill>
                <a:schemeClr val="dk1"/>
              </a:solidFill>
            </a:endParaRPr>
          </a:p>
        </p:txBody>
      </p:sp>
      <p:sp>
        <p:nvSpPr>
          <p:cNvPr id="106" name="Google Shape;106;p2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K.1i;K.1j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In substandard i) I believe that all of these are really good examples of good citizenship. However, voting is not included in this standard. Voting is a foundation of our democracy and should be included in this substandard.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Substandard j) is very broad and difficult to understand how one would measure the progress that a kindergarten student was fluent in history and social science vocabulary. What is meant by fluent? Will students be expected to read the words quickly and accurately or just converse using the vocabulary? I see in the standards below there are specific vocabulary words denoted. Are these the ones for which fluency is expected?</a:t>
            </a:r>
            <a:endParaRPr sz="1400">
              <a:latin typeface="Arial"/>
              <a:ea typeface="Arial"/>
              <a:cs typeface="Arial"/>
              <a:sym typeface="Arial"/>
            </a:endParaRPr>
          </a:p>
        </p:txBody>
      </p:sp>
    </p:spTree>
    <p:extLst>
      <p:ext uri="{BB962C8B-B14F-4D97-AF65-F5344CB8AC3E}">
        <p14:creationId xmlns:p14="http://schemas.microsoft.com/office/powerpoint/2010/main" val="2195760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19, Legislator</a:t>
            </a:r>
            <a:endParaRPr sz="2200" b="0">
              <a:solidFill>
                <a:schemeClr val="dk1"/>
              </a:solidFill>
            </a:endParaRPr>
          </a:p>
        </p:txBody>
      </p:sp>
      <p:sp>
        <p:nvSpPr>
          <p:cNvPr id="112" name="Google Shape;112;p2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K.1b;K.1c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agree with recommendations of the Virginia African American History Education Commission report.</a:t>
            </a:r>
            <a:endParaRPr sz="1300" b="0">
              <a:latin typeface="Arial"/>
              <a:ea typeface="Arial"/>
              <a:cs typeface="Arial"/>
              <a:sym typeface="Arial"/>
            </a:endParaRPr>
          </a:p>
        </p:txBody>
      </p:sp>
    </p:spTree>
    <p:extLst>
      <p:ext uri="{BB962C8B-B14F-4D97-AF65-F5344CB8AC3E}">
        <p14:creationId xmlns:p14="http://schemas.microsoft.com/office/powerpoint/2010/main" val="692063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24, Student</a:t>
            </a:r>
            <a:endParaRPr sz="2200" b="0">
              <a:solidFill>
                <a:schemeClr val="dk1"/>
              </a:solidFill>
            </a:endParaRPr>
          </a:p>
        </p:txBody>
      </p:sp>
      <p:sp>
        <p:nvSpPr>
          <p:cNvPr id="118" name="Google Shape;118;p2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K.1;K.1a;K.1b;K.1c;K.1d;K.1e;K.1f;K.1g;K.1h;K.1i;K.1j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Made + created by Fairfax Antiracist Minds (FAM)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356139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28, Parent</a:t>
            </a:r>
            <a:endParaRPr sz="2200" b="0">
              <a:solidFill>
                <a:schemeClr val="dk1"/>
              </a:solidFill>
            </a:endParaRPr>
          </a:p>
        </p:txBody>
      </p:sp>
      <p:sp>
        <p:nvSpPr>
          <p:cNvPr id="124" name="Google Shape;124;p24"/>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K.1a;K.1h</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not necessary or even all that helpful to specify a "photo of an American flag" Instead, use the more general "photos of historic items or events"</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h) encourage teacher to highlight costs and benefits to the student (individual) vs. the classroom, community, or world at large</a:t>
            </a:r>
            <a:endParaRPr sz="1400">
              <a:latin typeface="Arial"/>
              <a:ea typeface="Arial"/>
              <a:cs typeface="Arial"/>
              <a:sym typeface="Arial"/>
            </a:endParaRPr>
          </a:p>
        </p:txBody>
      </p:sp>
    </p:spTree>
    <p:extLst>
      <p:ext uri="{BB962C8B-B14F-4D97-AF65-F5344CB8AC3E}">
        <p14:creationId xmlns:p14="http://schemas.microsoft.com/office/powerpoint/2010/main" val="2081707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29, Parent</a:t>
            </a:r>
            <a:endParaRPr sz="2200" b="0">
              <a:solidFill>
                <a:schemeClr val="dk1"/>
              </a:solidFill>
            </a:endParaRPr>
          </a:p>
        </p:txBody>
      </p:sp>
      <p:sp>
        <p:nvSpPr>
          <p:cNvPr id="130" name="Google Shape;130;p25"/>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K.1b;K.1c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K1(b) Why are you just referencing African American neighborhoods?  What about Asian- American neighborhoods, or Latino-American neighborhoods?  Calling out one race is inappropriate and exclusionary to those of other races especially other minority groups. Do not call out one minority group, ever. K1(c) "Diverse backgrounds" is not defined.  What is diverse?  Is it racially diverse.  Gender diverse?  Economically diverse?  Without a definition this is useless. No, no, no to "narratives".  I do not want Critical Race Theory taught to any school children especially not Kindergarteners.  Shame on you for including that fake, false, harmful information and trying to brain wash out children.</a:t>
            </a:r>
            <a:endParaRPr sz="1300" b="0">
              <a:latin typeface="Arial"/>
              <a:ea typeface="Arial"/>
              <a:cs typeface="Arial"/>
              <a:sym typeface="Arial"/>
            </a:endParaRPr>
          </a:p>
        </p:txBody>
      </p:sp>
    </p:spTree>
    <p:extLst>
      <p:ext uri="{BB962C8B-B14F-4D97-AF65-F5344CB8AC3E}">
        <p14:creationId xmlns:p14="http://schemas.microsoft.com/office/powerpoint/2010/main" val="4152116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35, Student</a:t>
            </a:r>
            <a:endParaRPr sz="2200" b="0">
              <a:solidFill>
                <a:schemeClr val="dk1"/>
              </a:solidFill>
            </a:endParaRPr>
          </a:p>
        </p:txBody>
      </p:sp>
      <p:sp>
        <p:nvSpPr>
          <p:cNvPr id="136" name="Google Shape;136;p26"/>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K.1a;K.1b;K.1c;K.1d;K.1e;K.1f;K.1g;K.1h;K.1i;K.1j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984449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36, Student</a:t>
            </a:r>
            <a:endParaRPr sz="2200" b="0">
              <a:solidFill>
                <a:schemeClr val="dk1"/>
              </a:solidFill>
            </a:endParaRPr>
          </a:p>
        </p:txBody>
      </p:sp>
      <p:sp>
        <p:nvSpPr>
          <p:cNvPr id="142" name="Google Shape;142;p27"/>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K.1a;K.1b;K.1c;K.1d;K.1e;K.1f;K.1g;K.1h;K.1i;K.1j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688386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37, Student</a:t>
            </a:r>
            <a:endParaRPr sz="2200" b="0">
              <a:solidFill>
                <a:schemeClr val="dk1"/>
              </a:solidFill>
            </a:endParaRPr>
          </a:p>
        </p:txBody>
      </p:sp>
      <p:sp>
        <p:nvSpPr>
          <p:cNvPr id="148" name="Google Shape;148;p2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K.1a;K.1b;K.1c;K.1d;K.1e;K.1f;K.1g;K.1h;K.1i;K.1j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64646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7</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112" name="Google Shape;112;p7"/>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Children as young as Kindergartners are fully capable of understanding things that are difficult for adults to talk about, like racism, slavery, genocide of indigenous people. When we don't talk about these things openly and honestly (in an age appropriate way, of course) we do these young students the disservice of both interpreting history incorrectly and of forcing them to relearn the truth in later years (or quite possibly, never). If we can begin at the earliest stages of education with a full and honest recounting of our history, we'll be providing our youngest students with a foundation that will much better serve them as they progress through school and life.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38, Other</a:t>
            </a:r>
            <a:endParaRPr sz="2200" b="0">
              <a:solidFill>
                <a:schemeClr val="dk1"/>
              </a:solidFill>
            </a:endParaRPr>
          </a:p>
        </p:txBody>
      </p:sp>
      <p:sp>
        <p:nvSpPr>
          <p:cNvPr id="154" name="Google Shape;154;p2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K.1a;K.1b;K.1c;K.1d;K.1e;K.1f;K.1g;K.1h;K.1i;K.1j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949522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41, Other</a:t>
            </a:r>
            <a:endParaRPr sz="2200" b="0">
              <a:solidFill>
                <a:schemeClr val="dk1"/>
              </a:solidFill>
            </a:endParaRPr>
          </a:p>
        </p:txBody>
      </p:sp>
      <p:sp>
        <p:nvSpPr>
          <p:cNvPr id="160" name="Google Shape;160;p3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K.1;K.1a;K.1b;K.1c;K.1d;K.1e;K.1f;K.1g;K.1h;K.1i;K.1j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771687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42, Student</a:t>
            </a:r>
            <a:endParaRPr sz="2200" b="0">
              <a:solidFill>
                <a:schemeClr val="dk1"/>
              </a:solidFill>
            </a:endParaRPr>
          </a:p>
        </p:txBody>
      </p:sp>
      <p:sp>
        <p:nvSpPr>
          <p:cNvPr id="166" name="Google Shape;166;p3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K.1a;K.1b;K.1c;K.1d;K.1e;K.1f;K.1g;K.1h;K.1i;K.1j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51088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43, Student</a:t>
            </a:r>
            <a:endParaRPr sz="2200" b="0">
              <a:solidFill>
                <a:schemeClr val="dk1"/>
              </a:solidFill>
            </a:endParaRPr>
          </a:p>
        </p:txBody>
      </p:sp>
      <p:sp>
        <p:nvSpPr>
          <p:cNvPr id="172" name="Google Shape;172;p3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K.1a;K.1b;K.1c;K.1d;K.1e;K.1f;K.1g;K.1h;K.1i;K.1j</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40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We demand FCPS implement these changes:</a:t>
            </a:r>
            <a:endParaRPr sz="1300" b="0">
              <a:latin typeface="Arial"/>
              <a:ea typeface="Arial"/>
              <a:cs typeface="Arial"/>
              <a:sym typeface="Arial"/>
            </a:endParaRPr>
          </a:p>
          <a:p>
            <a:pPr marL="914400" lvl="0" indent="0" algn="l" rtl="0">
              <a:spcBef>
                <a:spcPts val="0"/>
              </a:spcBef>
              <a:spcAft>
                <a:spcPts val="0"/>
              </a:spcAft>
              <a:buNone/>
            </a:pPr>
            <a:r>
              <a:rPr lang="en" sz="1300" b="0">
                <a:latin typeface="Arial"/>
                <a:ea typeface="Arial"/>
                <a:cs typeface="Arial"/>
                <a:sym typeface="Arial"/>
              </a:rPr>
              <a:t>-</a:t>
            </a:r>
            <a:r>
              <a:rPr lang="en" sz="1200" b="0">
                <a:latin typeface="Arial"/>
                <a:ea typeface="Arial"/>
                <a:cs typeface="Arial"/>
                <a:sym typeface="Arial"/>
              </a:rPr>
              <a:t> Curriculum reflects BIPOC and their contributions, humanity, and joy.</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 Intersectional narratives address issues of language, gender, sexuality, ability,</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and class among others. These narratives are not additive but centered in the</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curriculum of all subjects and all grade levels.</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 "Curriculum is grounded in social justice and works to Expose the social political</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context that students experience</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 Raise students' consciousness about inequity in everyday social, environmental,</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economic, and political situations</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 Incorporate Critical Race Theory into curricular content</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 Support multilingualism"</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 Curriculum is co-constructed with students to leverage their funds of knowledge,</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experiences, culture, language, and personal history.</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 Curriculum and assessment are not constructed around biased state and</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national assessments.</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 All materials, assessments, and standards are independently examined for bias</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and white supremacy.</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 Adequate funding to provide immediate examination and overhaul of all course</a:t>
            </a:r>
            <a:endParaRPr sz="1200" b="0">
              <a:latin typeface="Arial"/>
              <a:ea typeface="Arial"/>
              <a:cs typeface="Arial"/>
              <a:sym typeface="Arial"/>
            </a:endParaRPr>
          </a:p>
          <a:p>
            <a:pPr marL="914400" lvl="0" indent="0" algn="l" rtl="0">
              <a:spcBef>
                <a:spcPts val="0"/>
              </a:spcBef>
              <a:spcAft>
                <a:spcPts val="0"/>
              </a:spcAft>
              <a:buNone/>
            </a:pPr>
            <a:r>
              <a:rPr lang="en" sz="1200" b="0">
                <a:latin typeface="Arial"/>
                <a:ea typeface="Arial"/>
                <a:cs typeface="Arial"/>
                <a:sym typeface="Arial"/>
              </a:rPr>
              <a:t>curricula by practitioners and experts in antiracist, abolitionist, and social justice Education </a:t>
            </a:r>
            <a:endParaRPr sz="1300">
              <a:latin typeface="Arial"/>
              <a:ea typeface="Arial"/>
              <a:cs typeface="Arial"/>
              <a:sym typeface="Arial"/>
            </a:endParaRPr>
          </a:p>
        </p:txBody>
      </p:sp>
    </p:spTree>
    <p:extLst>
      <p:ext uri="{BB962C8B-B14F-4D97-AF65-F5344CB8AC3E}">
        <p14:creationId xmlns:p14="http://schemas.microsoft.com/office/powerpoint/2010/main" val="2519920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44, Other</a:t>
            </a:r>
            <a:endParaRPr sz="2200" b="0">
              <a:solidFill>
                <a:schemeClr val="dk1"/>
              </a:solidFill>
            </a:endParaRPr>
          </a:p>
        </p:txBody>
      </p:sp>
      <p:sp>
        <p:nvSpPr>
          <p:cNvPr id="178" name="Google Shape;178;p3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K.1a;K.1b;K.1c;K.1d;K.1e;K.1f;K.1g;K.1h;K.1i;K.1j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578623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38250" y="14885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900">
                <a:solidFill>
                  <a:schemeClr val="dk1"/>
                </a:solidFill>
              </a:rPr>
              <a:t>K.1 Public Comment </a:t>
            </a:r>
            <a:endParaRPr sz="1900">
              <a:solidFill>
                <a:schemeClr val="dk1"/>
              </a:solidFill>
            </a:endParaRPr>
          </a:p>
          <a:p>
            <a:pPr marL="0" lvl="0" indent="0" algn="l" rtl="0">
              <a:spcBef>
                <a:spcPts val="0"/>
              </a:spcBef>
              <a:spcAft>
                <a:spcPts val="0"/>
              </a:spcAft>
              <a:buNone/>
            </a:pPr>
            <a:r>
              <a:rPr lang="en" sz="1700" b="0">
                <a:solidFill>
                  <a:schemeClr val="dk1"/>
                </a:solidFill>
              </a:rPr>
              <a:t>Record # 46, Teacher;Administrator;Parent;Student;Organization/Museum;College Professor/Historian;Legislator</a:t>
            </a:r>
            <a:endParaRPr sz="1700" b="0">
              <a:solidFill>
                <a:schemeClr val="dk1"/>
              </a:solidFill>
            </a:endParaRPr>
          </a:p>
        </p:txBody>
      </p:sp>
      <p:sp>
        <p:nvSpPr>
          <p:cNvPr id="184" name="Google Shape;184;p34"/>
          <p:cNvSpPr txBox="1">
            <a:spLocks noGrp="1"/>
          </p:cNvSpPr>
          <p:nvPr>
            <p:ph type="subTitle" idx="1"/>
          </p:nvPr>
        </p:nvSpPr>
        <p:spPr>
          <a:xfrm>
            <a:off x="0" y="115265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K.1a;K.1b;K.1c;K.1d;K.1e;K.1f;K.1g;K.1h;K.1i;K.1j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856835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48, Parent</a:t>
            </a:r>
            <a:endParaRPr sz="2200" b="0">
              <a:solidFill>
                <a:schemeClr val="dk1"/>
              </a:solidFill>
            </a:endParaRPr>
          </a:p>
        </p:txBody>
      </p:sp>
      <p:sp>
        <p:nvSpPr>
          <p:cNvPr id="190" name="Google Shape;190;p35"/>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K.1a;K.1g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K.1a - ensure that photographs and works of art representing the local community are inclusive of the contributions of Black, indigenous and people of color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K.1g - include examples of indigenous shelter and clothing in images from the past and present </a:t>
            </a:r>
            <a:endParaRPr sz="1400">
              <a:latin typeface="Arial"/>
              <a:ea typeface="Arial"/>
              <a:cs typeface="Arial"/>
              <a:sym typeface="Arial"/>
            </a:endParaRPr>
          </a:p>
        </p:txBody>
      </p:sp>
    </p:spTree>
    <p:extLst>
      <p:ext uri="{BB962C8B-B14F-4D97-AF65-F5344CB8AC3E}">
        <p14:creationId xmlns:p14="http://schemas.microsoft.com/office/powerpoint/2010/main" val="2388760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49, Student</a:t>
            </a:r>
            <a:endParaRPr sz="2200" b="0">
              <a:solidFill>
                <a:schemeClr val="dk1"/>
              </a:solidFill>
            </a:endParaRPr>
          </a:p>
        </p:txBody>
      </p:sp>
      <p:sp>
        <p:nvSpPr>
          <p:cNvPr id="196" name="Google Shape;196;p36"/>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K.1a;K.1b;K.1c;K.1d;K.1e;K.1f;K.1g;K.1h;K.1i;K.1j</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am supporting the Students of Fairfax Antiracist Minds. We are working towards abolishing white supremacy and other unjust ideals in the Fairfax County Social Studies Curriculum.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a:latin typeface="Arial"/>
              <a:ea typeface="Arial"/>
              <a:cs typeface="Arial"/>
              <a:sym typeface="Arial"/>
            </a:endParaRPr>
          </a:p>
        </p:txBody>
      </p:sp>
    </p:spTree>
    <p:extLst>
      <p:ext uri="{BB962C8B-B14F-4D97-AF65-F5344CB8AC3E}">
        <p14:creationId xmlns:p14="http://schemas.microsoft.com/office/powerpoint/2010/main" val="27187733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K.1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55, Parent</a:t>
            </a:r>
            <a:endParaRPr sz="2200" b="0">
              <a:solidFill>
                <a:schemeClr val="dk1"/>
              </a:solidFill>
            </a:endParaRPr>
          </a:p>
        </p:txBody>
      </p:sp>
      <p:sp>
        <p:nvSpPr>
          <p:cNvPr id="202" name="Google Shape;202;p37"/>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K.1e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Before comparing and contrasting people in a community, there needs to be a clear sense of identity for the individual student, and understanding of identity of other people in the community.  This was completely missing in the teaching.  Basic questions of: Who am I? what is my identity (however I choose to define it).  To which communities do I belong?   Introduction of specific terms/categories would be helpful here - racial communities, religious communities, neighborhood communities, sports communities etc.</a:t>
            </a:r>
            <a:endParaRPr sz="1300" b="0">
              <a:latin typeface="Arial"/>
              <a:ea typeface="Arial"/>
              <a:cs typeface="Arial"/>
              <a:sym typeface="Arial"/>
            </a:endParaRPr>
          </a:p>
        </p:txBody>
      </p:sp>
    </p:spTree>
    <p:extLst>
      <p:ext uri="{BB962C8B-B14F-4D97-AF65-F5344CB8AC3E}">
        <p14:creationId xmlns:p14="http://schemas.microsoft.com/office/powerpoint/2010/main" val="1601827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6, Teacher</a:t>
            </a:r>
            <a:endParaRPr sz="2200" b="0">
              <a:solidFill>
                <a:schemeClr val="dk1"/>
              </a:solidFill>
            </a:endParaRPr>
          </a:p>
        </p:txBody>
      </p:sp>
      <p:sp>
        <p:nvSpPr>
          <p:cNvPr id="88" name="Google Shape;88;p1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It needs to be explicit that teaching must occur around the Indigenous people(s) of the land on which the community resides. They should be recognized as the original (and possibly current) stewards of the land. This is an important resource to consider: https://native-land.ca/ </a:t>
            </a:r>
            <a:endParaRPr sz="1300" b="0">
              <a:latin typeface="Arial"/>
              <a:ea typeface="Arial"/>
              <a:cs typeface="Arial"/>
              <a:sym typeface="Arial"/>
            </a:endParaRPr>
          </a:p>
        </p:txBody>
      </p:sp>
    </p:spTree>
    <p:extLst>
      <p:ext uri="{BB962C8B-B14F-4D97-AF65-F5344CB8AC3E}">
        <p14:creationId xmlns:p14="http://schemas.microsoft.com/office/powerpoint/2010/main" val="812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9</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Teacher</a:t>
            </a:r>
            <a:endParaRPr sz="1800" b="0">
              <a:solidFill>
                <a:schemeClr val="dk1"/>
              </a:solidFill>
            </a:endParaRPr>
          </a:p>
        </p:txBody>
      </p:sp>
      <p:sp>
        <p:nvSpPr>
          <p:cNvPr id="118" name="Google Shape;118;p9"/>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These standards seem to very developmentally appropriate for 5 and 6 year old learners. Thank you for the work that went into developing these standards.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7, Parent</a:t>
            </a:r>
            <a:endParaRPr sz="2200" b="0">
              <a:solidFill>
                <a:schemeClr val="dk1"/>
              </a:solidFill>
            </a:endParaRPr>
          </a:p>
        </p:txBody>
      </p:sp>
      <p:sp>
        <p:nvSpPr>
          <p:cNvPr id="94" name="Google Shape;94;p1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K.2a,b</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Which leaders will be regarded as having “established” and “led” a community? Are these people who were elected? What about people who led movements for social change? What makes someone’s life from long ago “interesting”? What is the people who were leaders long ago also owned slaves or participated in the genocide of Native people?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p:txBody>
      </p:sp>
    </p:spTree>
    <p:extLst>
      <p:ext uri="{BB962C8B-B14F-4D97-AF65-F5344CB8AC3E}">
        <p14:creationId xmlns:p14="http://schemas.microsoft.com/office/powerpoint/2010/main" val="1161044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14, Parent;Other</a:t>
            </a:r>
            <a:endParaRPr sz="2200" b="0">
              <a:solidFill>
                <a:schemeClr val="dk1"/>
              </a:solidFill>
            </a:endParaRPr>
          </a:p>
        </p:txBody>
      </p:sp>
      <p:sp>
        <p:nvSpPr>
          <p:cNvPr id="100" name="Google Shape;100;p2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&amp; b, Local Community.  Include more people of color in this standard, and include truthful information about the area and reasons behind changes.</a:t>
            </a:r>
            <a:endParaRPr sz="1300" b="0">
              <a:latin typeface="Arial"/>
              <a:ea typeface="Arial"/>
              <a:cs typeface="Arial"/>
              <a:sym typeface="Arial"/>
            </a:endParaRPr>
          </a:p>
        </p:txBody>
      </p:sp>
    </p:spTree>
    <p:extLst>
      <p:ext uri="{BB962C8B-B14F-4D97-AF65-F5344CB8AC3E}">
        <p14:creationId xmlns:p14="http://schemas.microsoft.com/office/powerpoint/2010/main" val="3840187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24, Student</a:t>
            </a:r>
            <a:endParaRPr sz="2200" b="0">
              <a:solidFill>
                <a:schemeClr val="dk1"/>
              </a:solidFill>
            </a:endParaRPr>
          </a:p>
        </p:txBody>
      </p:sp>
      <p:sp>
        <p:nvSpPr>
          <p:cNvPr id="106" name="Google Shape;106;p2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K.2;K.2a;K.2b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Made + created by Fairfax Antiracist Minds (FAM)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635491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29, Parent</a:t>
            </a:r>
            <a:endParaRPr sz="2200" b="0">
              <a:solidFill>
                <a:schemeClr val="dk1"/>
              </a:solidFill>
            </a:endParaRPr>
          </a:p>
        </p:txBody>
      </p:sp>
      <p:sp>
        <p:nvSpPr>
          <p:cNvPr id="112" name="Google Shape;112;p2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No, no, no to "narratives".  I do not want Critical Race Theory taught to any school children especially not Kindergarteners.  Shame on you for including that fake, false, harmful information and trying to brain wash out children.</a:t>
            </a:r>
            <a:endParaRPr sz="1300" b="0">
              <a:latin typeface="Arial"/>
              <a:ea typeface="Arial"/>
              <a:cs typeface="Arial"/>
              <a:sym typeface="Arial"/>
            </a:endParaRPr>
          </a:p>
        </p:txBody>
      </p:sp>
    </p:spTree>
    <p:extLst>
      <p:ext uri="{BB962C8B-B14F-4D97-AF65-F5344CB8AC3E}">
        <p14:creationId xmlns:p14="http://schemas.microsoft.com/office/powerpoint/2010/main" val="22472206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35, Student</a:t>
            </a:r>
            <a:endParaRPr sz="2200" b="0">
              <a:solidFill>
                <a:schemeClr val="dk1"/>
              </a:solidFill>
            </a:endParaRPr>
          </a:p>
        </p:txBody>
      </p:sp>
      <p:sp>
        <p:nvSpPr>
          <p:cNvPr id="118" name="Google Shape;118;p2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9449860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36, Student</a:t>
            </a:r>
            <a:endParaRPr sz="2200" b="0">
              <a:solidFill>
                <a:schemeClr val="dk1"/>
              </a:solidFill>
            </a:endParaRPr>
          </a:p>
        </p:txBody>
      </p:sp>
      <p:sp>
        <p:nvSpPr>
          <p:cNvPr id="124" name="Google Shape;124;p24"/>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2219769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37, Student</a:t>
            </a:r>
            <a:endParaRPr sz="2200" b="0">
              <a:solidFill>
                <a:schemeClr val="dk1"/>
              </a:solidFill>
            </a:endParaRPr>
          </a:p>
        </p:txBody>
      </p:sp>
      <p:sp>
        <p:nvSpPr>
          <p:cNvPr id="130" name="Google Shape;130;p25"/>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113615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38, Other</a:t>
            </a:r>
            <a:endParaRPr sz="2200" b="0">
              <a:solidFill>
                <a:schemeClr val="dk1"/>
              </a:solidFill>
            </a:endParaRPr>
          </a:p>
        </p:txBody>
      </p:sp>
      <p:sp>
        <p:nvSpPr>
          <p:cNvPr id="136" name="Google Shape;136;p26"/>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5837995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41, Other</a:t>
            </a:r>
            <a:endParaRPr sz="2200" b="0">
              <a:solidFill>
                <a:schemeClr val="dk1"/>
              </a:solidFill>
            </a:endParaRPr>
          </a:p>
        </p:txBody>
      </p:sp>
      <p:sp>
        <p:nvSpPr>
          <p:cNvPr id="142" name="Google Shape;142;p27"/>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K.2;K.2a;K.2b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177222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42, Student</a:t>
            </a:r>
            <a:endParaRPr sz="2200" b="0">
              <a:solidFill>
                <a:schemeClr val="dk1"/>
              </a:solidFill>
            </a:endParaRPr>
          </a:p>
        </p:txBody>
      </p:sp>
      <p:sp>
        <p:nvSpPr>
          <p:cNvPr id="148" name="Google Shape;148;p2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41472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10</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124" name="Google Shape;124;p10"/>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Thanksgiving is a controversial holiday. While we can all agree that it is valuable to show gratitude, we donâ€™t all agree that Thanksgiving and the relationship between Native Americans and English settlers is worth celebrating. I wonder how this language would change if 50% of this committee identified as Native American. This definition is too simple, even for our 5 year-olds. Understanding various perspectives is important.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Juneteenth is every bit as important as July 4th. They are both a celebration of independence. They should be presented as equals. Juneteenth is no longer a side note. Please be thoughtful, inclusive and look ahead not backwards to what we learned in school so many years ago.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Put â€œPresidentâ€™s Dayâ€ before George Washington Day. That is the holiday. We celebrate our US leaders. They are all complicated and imperfect. Some less perfect than others. George Washington is certainly not the brightest light among them. Letâ€™s agree that all 5 year-olds can choose their favorites and least favorites but not elevate a slave holder as the favorite of the VDOE, an organization that represents ALL students in VA. e need to teach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43, Student</a:t>
            </a:r>
            <a:endParaRPr sz="2200" b="0">
              <a:solidFill>
                <a:schemeClr val="dk1"/>
              </a:solidFill>
            </a:endParaRPr>
          </a:p>
        </p:txBody>
      </p:sp>
      <p:sp>
        <p:nvSpPr>
          <p:cNvPr id="154" name="Google Shape;154;p2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400">
              <a:latin typeface="Arial"/>
              <a:ea typeface="Arial"/>
              <a:cs typeface="Arial"/>
              <a:sym typeface="Arial"/>
            </a:endParaRPr>
          </a:p>
          <a:p>
            <a:pPr marL="0" lvl="0" indent="0" algn="l" rtl="0">
              <a:spcBef>
                <a:spcPts val="0"/>
              </a:spcBef>
              <a:spcAft>
                <a:spcPts val="0"/>
              </a:spcAft>
              <a:buNone/>
            </a:pPr>
            <a:r>
              <a:rPr lang="en" sz="1000" b="0">
                <a:latin typeface="Arial"/>
                <a:ea typeface="Arial"/>
                <a:cs typeface="Arial"/>
                <a:sym typeface="Arial"/>
              </a:rPr>
              <a:t>We demand FCPS implement these changes: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reflects BIPOC and their contributions, humanity, and joy.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Intersectional narratives address issues of language, gender, sexuality, ability,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and class among others. These narratives are not additive but centered in the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curriculum of all subjects and all grade levels.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is grounded in social justice and works to Expose the social political</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context that students experience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Raise students' consciousness about inequity in everyday social, environmental,</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economic, and political situations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Incorporate Critical Race Theory into curricular content</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Support multilingualism"</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is co-constructed with students to leverage their funds of knowledge,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experiences, culture, language, and personal history.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Curriculum and assessment are not constructed around biased state and</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national assessments.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All materials, assessments, and standards are independently examined for bias</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and white supremacy.</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 Adequate funding to provide immediate examination and overhaul of all course</a:t>
            </a:r>
            <a:endParaRPr sz="1000" b="0">
              <a:latin typeface="Arial"/>
              <a:ea typeface="Arial"/>
              <a:cs typeface="Arial"/>
              <a:sym typeface="Arial"/>
            </a:endParaRPr>
          </a:p>
          <a:p>
            <a:pPr marL="457200" lvl="0" indent="0" algn="l" rtl="0">
              <a:spcBef>
                <a:spcPts val="0"/>
              </a:spcBef>
              <a:spcAft>
                <a:spcPts val="0"/>
              </a:spcAft>
              <a:buNone/>
            </a:pPr>
            <a:r>
              <a:rPr lang="en" sz="1000" b="0">
                <a:latin typeface="Arial"/>
                <a:ea typeface="Arial"/>
                <a:cs typeface="Arial"/>
                <a:sym typeface="Arial"/>
              </a:rPr>
              <a:t>curricula by practitioners and experts in antiracist, abolitionist, and social justice Education </a:t>
            </a:r>
            <a:endParaRPr sz="1000">
              <a:latin typeface="Arial"/>
              <a:ea typeface="Arial"/>
              <a:cs typeface="Arial"/>
              <a:sym typeface="Arial"/>
            </a:endParaRPr>
          </a:p>
        </p:txBody>
      </p:sp>
    </p:spTree>
    <p:extLst>
      <p:ext uri="{BB962C8B-B14F-4D97-AF65-F5344CB8AC3E}">
        <p14:creationId xmlns:p14="http://schemas.microsoft.com/office/powerpoint/2010/main" val="2134965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44, Other</a:t>
            </a:r>
            <a:endParaRPr sz="2200" b="0">
              <a:solidFill>
                <a:schemeClr val="dk1"/>
              </a:solidFill>
            </a:endParaRPr>
          </a:p>
        </p:txBody>
      </p:sp>
      <p:sp>
        <p:nvSpPr>
          <p:cNvPr id="160" name="Google Shape;160;p3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7504700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333975" y="247875"/>
            <a:ext cx="5438100" cy="126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46, </a:t>
            </a:r>
            <a:r>
              <a:rPr lang="en" sz="1800" b="0">
                <a:solidFill>
                  <a:schemeClr val="dk1"/>
                </a:solidFill>
              </a:rPr>
              <a:t>Teacher;Administrator;Parent;Student;Organization/Museum;College Professor/Historian;Legislator</a:t>
            </a:r>
            <a:endParaRPr sz="1800" b="0">
              <a:solidFill>
                <a:schemeClr val="dk1"/>
              </a:solidFill>
            </a:endParaRPr>
          </a:p>
        </p:txBody>
      </p:sp>
      <p:sp>
        <p:nvSpPr>
          <p:cNvPr id="166" name="Google Shape;166;p3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8402956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49, Student</a:t>
            </a:r>
            <a:endParaRPr sz="2200" b="0">
              <a:solidFill>
                <a:schemeClr val="dk1"/>
              </a:solidFill>
            </a:endParaRPr>
          </a:p>
        </p:txBody>
      </p:sp>
      <p:sp>
        <p:nvSpPr>
          <p:cNvPr id="172" name="Google Shape;172;p3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 I am supporting the Students of Fairfax Antiracist Minds. We are working towards abolishing white supremacy and other unjust ideals in the Fairfax County Social Studies Curriculum.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a:latin typeface="Arial"/>
              <a:ea typeface="Arial"/>
              <a:cs typeface="Arial"/>
              <a:sym typeface="Arial"/>
            </a:endParaRPr>
          </a:p>
        </p:txBody>
      </p:sp>
    </p:spTree>
    <p:extLst>
      <p:ext uri="{BB962C8B-B14F-4D97-AF65-F5344CB8AC3E}">
        <p14:creationId xmlns:p14="http://schemas.microsoft.com/office/powerpoint/2010/main" val="5680628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K.2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55, Parent</a:t>
            </a:r>
            <a:endParaRPr sz="2200" b="0">
              <a:solidFill>
                <a:schemeClr val="dk1"/>
              </a:solidFill>
            </a:endParaRPr>
          </a:p>
        </p:txBody>
      </p:sp>
      <p:sp>
        <p:nvSpPr>
          <p:cNvPr id="178" name="Google Shape;178;p3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K.2a;K.2b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Can't remember any relevant history being shared, or discussion of native lands we are on, black history of the area.</a:t>
            </a:r>
            <a:endParaRPr sz="1300" b="0">
              <a:latin typeface="Arial"/>
              <a:ea typeface="Arial"/>
              <a:cs typeface="Arial"/>
              <a:sym typeface="Arial"/>
            </a:endParaRPr>
          </a:p>
        </p:txBody>
      </p:sp>
    </p:spTree>
    <p:extLst>
      <p:ext uri="{BB962C8B-B14F-4D97-AF65-F5344CB8AC3E}">
        <p14:creationId xmlns:p14="http://schemas.microsoft.com/office/powerpoint/2010/main" val="26088916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6, Teacher</a:t>
            </a:r>
            <a:endParaRPr sz="2200" b="0">
              <a:solidFill>
                <a:schemeClr val="dk1"/>
              </a:solidFill>
            </a:endParaRPr>
          </a:p>
        </p:txBody>
      </p:sp>
      <p:sp>
        <p:nvSpPr>
          <p:cNvPr id="88" name="Google Shape;88;p18"/>
          <p:cNvSpPr txBox="1">
            <a:spLocks noGrp="1"/>
          </p:cNvSpPr>
          <p:nvPr>
            <p:ph type="subTitle" idx="1"/>
          </p:nvPr>
        </p:nvSpPr>
        <p:spPr>
          <a:xfrm>
            <a:off x="130475" y="842800"/>
            <a:ext cx="90138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100" b="0">
                <a:latin typeface="Arial"/>
                <a:ea typeface="Arial"/>
                <a:cs typeface="Arial"/>
                <a:sym typeface="Arial"/>
              </a:rPr>
              <a:t>Accurate information needs to be provided about each of these holidays (see below). Additionally, I don't understand why these specific holidays were chosen. There is no rationale provided.</a:t>
            </a:r>
            <a:endParaRPr sz="1100" b="0">
              <a:latin typeface="Arial"/>
              <a:ea typeface="Arial"/>
              <a:cs typeface="Arial"/>
              <a:sym typeface="Arial"/>
            </a:endParaRPr>
          </a:p>
          <a:p>
            <a:pPr marL="0" lvl="0" indent="0" algn="l" rtl="0">
              <a:spcBef>
                <a:spcPts val="0"/>
              </a:spcBef>
              <a:spcAft>
                <a:spcPts val="0"/>
              </a:spcAft>
              <a:buNone/>
            </a:pP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I understand that this statement exists at the beginning of the curriculum framework: The standards and Curriculum Framework are not intended to encompass the entire curriculum for a given grade level or course, nor to prescribe how the content should be taught. School divisions are encouraged to incorporate the standards and Curriculum Framework into a broader, locally designed curriculum. The Curriculum Framework delineates in greater specificity the minimum content that all teachers should teach and all students should learn. Teachers are encouraged to go beyond the standards and select instructional strategies and assessment methods appropriate for their students.</a:t>
            </a:r>
            <a:endParaRPr sz="1100" b="0">
              <a:latin typeface="Arial"/>
              <a:ea typeface="Arial"/>
              <a:cs typeface="Arial"/>
              <a:sym typeface="Arial"/>
            </a:endParaRPr>
          </a:p>
          <a:p>
            <a:pPr marL="0" lvl="0" indent="0" algn="l" rtl="0">
              <a:spcBef>
                <a:spcPts val="0"/>
              </a:spcBef>
              <a:spcAft>
                <a:spcPts val="0"/>
              </a:spcAft>
              <a:buNone/>
            </a:pP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At the same time, how many people do you think are reading that closely? I can tell you I'm probably the only one in my school.</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These standards are also created with an ideal in mind that is not replicable in almost any school. Do you truly believe that schools are able to go beyond the minimum content, with all that we are expected to do in every discipline in elementary school?</a:t>
            </a:r>
            <a:endParaRPr sz="1100" b="0">
              <a:latin typeface="Arial"/>
              <a:ea typeface="Arial"/>
              <a:cs typeface="Arial"/>
              <a:sym typeface="Arial"/>
            </a:endParaRPr>
          </a:p>
          <a:p>
            <a:pPr marL="0" lvl="0" indent="0" algn="l" rtl="0">
              <a:spcBef>
                <a:spcPts val="0"/>
              </a:spcBef>
              <a:spcAft>
                <a:spcPts val="0"/>
              </a:spcAft>
              <a:buNone/>
            </a:pP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Here are the resources mentioned above:</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Thanksgiving-K.3; K.11d: Read pages 2-4 of Do All Indians Live in Tipis? </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Thanksgiving-K.3; K.11d: Teaching Tolerance (now Learning for Justice) Article: Teaching Thanksgiving in a Socially Responsible Way https://www.tolerance.org/magazine/teaching-thanksgiving-in-a-socially-responsible-way </a:t>
            </a:r>
            <a:endParaRPr sz="1100" b="0">
              <a:latin typeface="Arial"/>
              <a:ea typeface="Arial"/>
              <a:cs typeface="Arial"/>
              <a:sym typeface="Arial"/>
            </a:endParaRPr>
          </a:p>
          <a:p>
            <a:pPr marL="0" lvl="0" indent="0" algn="l" rtl="0">
              <a:spcBef>
                <a:spcPts val="0"/>
              </a:spcBef>
              <a:spcAft>
                <a:spcPts val="0"/>
              </a:spcAft>
              <a:buNone/>
            </a:pPr>
            <a:r>
              <a:rPr lang="en" sz="1100" b="0">
                <a:latin typeface="Arial"/>
                <a:ea typeface="Arial"/>
                <a:cs typeface="Arial"/>
                <a:sym typeface="Arial"/>
              </a:rPr>
              <a:t>MLK Jr. Day-K.3; K.11d: Zinn Education Project: Rethinking Dr. Martin Luther King, Jr. https://www.zinnedproject.org/news/rethinking-martin-luther-king/ </a:t>
            </a:r>
            <a:endParaRPr sz="1200">
              <a:latin typeface="Arial"/>
              <a:ea typeface="Arial"/>
              <a:cs typeface="Arial"/>
              <a:sym typeface="Arial"/>
            </a:endParaRPr>
          </a:p>
        </p:txBody>
      </p:sp>
    </p:spTree>
    <p:extLst>
      <p:ext uri="{BB962C8B-B14F-4D97-AF65-F5344CB8AC3E}">
        <p14:creationId xmlns:p14="http://schemas.microsoft.com/office/powerpoint/2010/main" val="6846452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7, Parent</a:t>
            </a:r>
            <a:endParaRPr sz="2200" b="0">
              <a:solidFill>
                <a:schemeClr val="dk1"/>
              </a:solidFill>
            </a:endParaRPr>
          </a:p>
        </p:txBody>
      </p:sp>
      <p:sp>
        <p:nvSpPr>
          <p:cNvPr id="94" name="Google Shape;94;p1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Holidays â€“ Thanksgiving is a controversial holiday. While we can all agree that it is valuable to show gratitude, we donâ€™t all agree that Thanksgiving and the relationship between Native Americans and English settlers is worth celebrating, and the story that we're told in Kindergarten has been proven demonstrably false. I wonder how this language would change if 50% of this committee identified as Native American. This definition is too simple, even for our 5 year-olds. Understanding various perspectives is important, as is the knowledge that Thanksgiving was established by Abraham Lincoln in an effort to unify the US after the Civil War, and it's not based on fully factual events that transpired in the 17th century.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Juneteenth is every bit as important as July 4th. They are both a celebration of independence. They should be presented as equals. Juneteenth is no longer a side note. Please be thoughtful, inclusive and look ahead not backwards to what we learned in school so many years ago.</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Put â€œPresidentâ€™s Dayâ€ before George Washington Day. That is the holiday. We celebrate our US leaders. They are all complicated and imperfect. Some less perfect than others. George Washington was a slave owner. Letâ€™s agree that all 5 year-olds can choose their favorites and least favorites but not elevate a slave holder as the favorite of the VDOE, an organization that represents ALL students in VA.</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444690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9, Teacher</a:t>
            </a:r>
            <a:endParaRPr sz="2200" b="0">
              <a:solidFill>
                <a:schemeClr val="dk1"/>
              </a:solidFill>
            </a:endParaRPr>
          </a:p>
        </p:txBody>
      </p:sp>
      <p:sp>
        <p:nvSpPr>
          <p:cNvPr id="100" name="Google Shape;100;p2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There is a suggested list of holidays in this standard. However these are not all included in the standard below that students should know. I think it's important to be as transparent as possible when making these suggestions in order to help teachers know what is expected.</a:t>
            </a:r>
            <a:endParaRPr sz="1300" b="0">
              <a:latin typeface="Arial"/>
              <a:ea typeface="Arial"/>
              <a:cs typeface="Arial"/>
              <a:sym typeface="Arial"/>
            </a:endParaRPr>
          </a:p>
        </p:txBody>
      </p:sp>
    </p:spTree>
    <p:extLst>
      <p:ext uri="{BB962C8B-B14F-4D97-AF65-F5344CB8AC3E}">
        <p14:creationId xmlns:p14="http://schemas.microsoft.com/office/powerpoint/2010/main" val="3053433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10, Parent</a:t>
            </a:r>
            <a:endParaRPr sz="2200" b="0">
              <a:solidFill>
                <a:schemeClr val="dk1"/>
              </a:solidFill>
            </a:endParaRPr>
          </a:p>
        </p:txBody>
      </p:sp>
      <p:sp>
        <p:nvSpPr>
          <p:cNvPr id="106" name="Google Shape;106;p2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Teach seasonal holidays that mark the passage of time that donâ€™t whitewash history or idolize presidents without teaching that they were slave owners who didnâ€™t recognize the rights of black people and women. </a:t>
            </a:r>
            <a:endParaRPr sz="1300" b="0">
              <a:latin typeface="Arial"/>
              <a:ea typeface="Arial"/>
              <a:cs typeface="Arial"/>
              <a:sym typeface="Arial"/>
            </a:endParaRPr>
          </a:p>
        </p:txBody>
      </p:sp>
    </p:spTree>
    <p:extLst>
      <p:ext uri="{BB962C8B-B14F-4D97-AF65-F5344CB8AC3E}">
        <p14:creationId xmlns:p14="http://schemas.microsoft.com/office/powerpoint/2010/main" val="16511818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11, Parent</a:t>
            </a:r>
            <a:endParaRPr sz="2200" b="0">
              <a:solidFill>
                <a:schemeClr val="dk1"/>
              </a:solidFill>
            </a:endParaRPr>
          </a:p>
        </p:txBody>
      </p:sp>
      <p:sp>
        <p:nvSpPr>
          <p:cNvPr id="112" name="Google Shape;112;p2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It is important that children are also introduced to the ways in which the past informs and impacts the present. If we are teaching about slaveholding presidents we also need to introduce how the effects of slavery still have significant impacts on society today. Also, the idea of "past" US history didn't begin with the revolutionary war and there should be more inclusion of Native American history. </a:t>
            </a:r>
            <a:endParaRPr sz="1300" b="0">
              <a:latin typeface="Arial"/>
              <a:ea typeface="Arial"/>
              <a:cs typeface="Arial"/>
              <a:sym typeface="Arial"/>
            </a:endParaRPr>
          </a:p>
        </p:txBody>
      </p:sp>
    </p:spTree>
    <p:extLst>
      <p:ext uri="{BB962C8B-B14F-4D97-AF65-F5344CB8AC3E}">
        <p14:creationId xmlns:p14="http://schemas.microsoft.com/office/powerpoint/2010/main" val="402721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1"/>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11</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130" name="Google Shape;130;p11"/>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In general I want to see more inclusion of Black and Native American history and less focus on white slaveholders.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12, Parent</a:t>
            </a:r>
            <a:endParaRPr sz="2200" b="0">
              <a:solidFill>
                <a:schemeClr val="dk1"/>
              </a:solidFill>
            </a:endParaRPr>
          </a:p>
        </p:txBody>
      </p:sp>
      <p:sp>
        <p:nvSpPr>
          <p:cNvPr id="118" name="Google Shape;118;p2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When teaching about holidays, it is important that it be balanced and historically accurate and not a white-washing. For example, when teaching about Thanksgiving, strong emphasis should be placed on the actual reality for the Native Americans at that time and the continued impact of colonization on their lives. When MLK day is taught, there should be a real emphasis on anti-racism. Other heroes of the civil rights movement should also be featured, even those that have historically been less palatable to white people (e.g., Malcolm X).</a:t>
            </a:r>
            <a:endParaRPr sz="1300" b="0">
              <a:latin typeface="Arial"/>
              <a:ea typeface="Arial"/>
              <a:cs typeface="Arial"/>
              <a:sym typeface="Arial"/>
            </a:endParaRPr>
          </a:p>
        </p:txBody>
      </p:sp>
    </p:spTree>
    <p:extLst>
      <p:ext uri="{BB962C8B-B14F-4D97-AF65-F5344CB8AC3E}">
        <p14:creationId xmlns:p14="http://schemas.microsoft.com/office/powerpoint/2010/main" val="39144866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13, Parent</a:t>
            </a:r>
            <a:endParaRPr sz="2200" b="0">
              <a:solidFill>
                <a:schemeClr val="dk1"/>
              </a:solidFill>
            </a:endParaRPr>
          </a:p>
        </p:txBody>
      </p:sp>
      <p:sp>
        <p:nvSpPr>
          <p:cNvPr id="124" name="Google Shape;124;p24"/>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Children should learn about holidays that mark the passage of time that donâ€™t whitewash history or idolize presidents without teaching that were slave owners who didnâ€™t recognize the rights of black people and women.  We should teach holidays like New Years that donâ€™t idolize historical figures.</a:t>
            </a:r>
            <a:endParaRPr sz="1300" b="0">
              <a:latin typeface="Arial"/>
              <a:ea typeface="Arial"/>
              <a:cs typeface="Arial"/>
              <a:sym typeface="Arial"/>
            </a:endParaRPr>
          </a:p>
        </p:txBody>
      </p:sp>
    </p:spTree>
    <p:extLst>
      <p:ext uri="{BB962C8B-B14F-4D97-AF65-F5344CB8AC3E}">
        <p14:creationId xmlns:p14="http://schemas.microsoft.com/office/powerpoint/2010/main" val="21522839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16, Parent</a:t>
            </a:r>
            <a:endParaRPr sz="2200" b="0">
              <a:solidFill>
                <a:schemeClr val="dk1"/>
              </a:solidFill>
            </a:endParaRPr>
          </a:p>
        </p:txBody>
      </p:sp>
      <p:sp>
        <p:nvSpPr>
          <p:cNvPr id="130" name="Google Shape;130;p25"/>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These holidays are important to learn, but should also include some holidays that don't just idolize people. We should also teach holidays, such as, New Years that don't celebrate historical figures. Possibly include some holidays from various cultures and touch briefly on those as well. </a:t>
            </a:r>
            <a:endParaRPr sz="1300" b="0">
              <a:latin typeface="Arial"/>
              <a:ea typeface="Arial"/>
              <a:cs typeface="Arial"/>
              <a:sym typeface="Arial"/>
            </a:endParaRPr>
          </a:p>
        </p:txBody>
      </p:sp>
    </p:spTree>
    <p:extLst>
      <p:ext uri="{BB962C8B-B14F-4D97-AF65-F5344CB8AC3E}">
        <p14:creationId xmlns:p14="http://schemas.microsoft.com/office/powerpoint/2010/main" val="234713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17, Parent</a:t>
            </a:r>
            <a:endParaRPr sz="2200" b="0">
              <a:solidFill>
                <a:schemeClr val="dk1"/>
              </a:solidFill>
            </a:endParaRPr>
          </a:p>
        </p:txBody>
      </p:sp>
      <p:sp>
        <p:nvSpPr>
          <p:cNvPr id="136" name="Google Shape;136;p26"/>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Thanksgiving needs to include more honest information about the range of interactions between European settlers and Indigenous people, including the fact that there was a lot of conflict. President's Day should be an opportunity to discuss our nation's leaders more broadly, including acknowledgment that our nation's Presidents have predominantly been white and male because others were not allowed to participate in the process of governance or voting for much of our nation's history.</a:t>
            </a:r>
            <a:endParaRPr sz="1300" b="0">
              <a:latin typeface="Arial"/>
              <a:ea typeface="Arial"/>
              <a:cs typeface="Arial"/>
              <a:sym typeface="Arial"/>
            </a:endParaRPr>
          </a:p>
        </p:txBody>
      </p:sp>
    </p:spTree>
    <p:extLst>
      <p:ext uri="{BB962C8B-B14F-4D97-AF65-F5344CB8AC3E}">
        <p14:creationId xmlns:p14="http://schemas.microsoft.com/office/powerpoint/2010/main" val="31530265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18, Parent</a:t>
            </a:r>
            <a:endParaRPr sz="2200" b="0">
              <a:solidFill>
                <a:schemeClr val="dk1"/>
              </a:solidFill>
            </a:endParaRPr>
          </a:p>
        </p:txBody>
      </p:sp>
      <p:sp>
        <p:nvSpPr>
          <p:cNvPr id="142" name="Google Shape;142;p27"/>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believe that Juneteenth and July 4th should be taught as equal celebrations of history.  Thanksgiving should be focused on as a day to celebrate gratitude and without the whitewashed historical  perspective we have been taught for so many years.  Also, it is time to dismiss the traditions of celebrating individual US Presidents who were slave owners.  We should celebrate the many political leaders from all sides who have led our country towards freedom and equality.  </a:t>
            </a:r>
            <a:endParaRPr sz="1300" b="0">
              <a:latin typeface="Arial"/>
              <a:ea typeface="Arial"/>
              <a:cs typeface="Arial"/>
              <a:sym typeface="Arial"/>
            </a:endParaRPr>
          </a:p>
        </p:txBody>
      </p:sp>
    </p:spTree>
    <p:extLst>
      <p:ext uri="{BB962C8B-B14F-4D97-AF65-F5344CB8AC3E}">
        <p14:creationId xmlns:p14="http://schemas.microsoft.com/office/powerpoint/2010/main" val="2822539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22, Parent</a:t>
            </a:r>
            <a:endParaRPr sz="2200" b="0">
              <a:solidFill>
                <a:schemeClr val="dk1"/>
              </a:solidFill>
            </a:endParaRPr>
          </a:p>
        </p:txBody>
      </p:sp>
      <p:sp>
        <p:nvSpPr>
          <p:cNvPr id="148" name="Google Shape;148;p2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Children should learn the full context of historical figures even at a young age - whitewashing our history is detrimental to our young children because it is difficult to adjust and adapt that known history as they get older. I have a kindergartner and we talked about MLK's work as a protestor and advocate and how was not liked by many white folks because of the work he was trying to do. Also, if we are going to celebrate historical figures like George Washington or Thomas Jefferson, please add in the historical context such as their white privilege,  power and how they also owned enslaved laborers. Finally, adding holidays that represent diverse historical figures such as Caesar Chavez Day should be considered or holidays that represent various cultures such as Chinese New Year. </a:t>
            </a:r>
            <a:endParaRPr sz="1300" b="0">
              <a:latin typeface="Arial"/>
              <a:ea typeface="Arial"/>
              <a:cs typeface="Arial"/>
              <a:sym typeface="Arial"/>
            </a:endParaRPr>
          </a:p>
        </p:txBody>
      </p:sp>
    </p:spTree>
    <p:extLst>
      <p:ext uri="{BB962C8B-B14F-4D97-AF65-F5344CB8AC3E}">
        <p14:creationId xmlns:p14="http://schemas.microsoft.com/office/powerpoint/2010/main" val="34383144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23, Parent</a:t>
            </a:r>
            <a:endParaRPr sz="2200" b="0">
              <a:solidFill>
                <a:schemeClr val="dk1"/>
              </a:solidFill>
            </a:endParaRPr>
          </a:p>
        </p:txBody>
      </p:sp>
      <p:sp>
        <p:nvSpPr>
          <p:cNvPr id="154" name="Google Shape;154;p2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These holidays and people are far more complex than the current guidelines suggest. For instance, many Native Americans mark Thanksgiving as a National Day of Mourning and the colonists presence in the Americas led to the destruction of countless lives and Native cultures. George Washington owned hundreds of enslaved laborers, and even as he fought for "freedom," African Americans were not free. To uphold the myth that he was a great man without exploring the complexities and horrors of enslavement actively harms Virginia students, and especially Black students. The standards should address the specifics of what MLK fought for â€“ an end to segregation and the racism of the Jim Crow era â€“ and the consistent pushback and racism he experienced along the way. Iâ€™m glad to see Juneteenth is part of the curriculum! </a:t>
            </a:r>
            <a:endParaRPr sz="1300" b="0">
              <a:latin typeface="Arial"/>
              <a:ea typeface="Arial"/>
              <a:cs typeface="Arial"/>
              <a:sym typeface="Arial"/>
            </a:endParaRPr>
          </a:p>
        </p:txBody>
      </p:sp>
    </p:spTree>
    <p:extLst>
      <p:ext uri="{BB962C8B-B14F-4D97-AF65-F5344CB8AC3E}">
        <p14:creationId xmlns:p14="http://schemas.microsoft.com/office/powerpoint/2010/main" val="35080685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24, Student</a:t>
            </a:r>
            <a:endParaRPr sz="2200" b="0">
              <a:solidFill>
                <a:schemeClr val="dk1"/>
              </a:solidFill>
            </a:endParaRPr>
          </a:p>
        </p:txBody>
      </p:sp>
      <p:sp>
        <p:nvSpPr>
          <p:cNvPr id="160" name="Google Shape;160;p3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K.3;Comment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Intersectional narratives address issues of language, gender, sexuality, ability, and class among others. These narratives are not additive but centered in the curriculum of all subjects and all grade levels; "Curriculum is grounded in social justice and works to Expose the social political context that students experience; Raise students' consciousness about inequity in everyday social, environmental, economic, and political situations;  Incorporate Critical Race Theory into curricular content; Support multilingualism; Curriculum is co-constructed with students to leverage their funds of knowledge, experiences, culture, language, and personal history; Curriculum and assessment are not constructed around biased state and national assessments; All materials, assessments, and standards are independently examined for bias and white supremacy;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Made + created by Fairfax Antiracist Minds (FAM)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7132883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28, Parent</a:t>
            </a:r>
            <a:endParaRPr sz="2200" b="0">
              <a:solidFill>
                <a:schemeClr val="dk1"/>
              </a:solidFill>
            </a:endParaRPr>
          </a:p>
        </p:txBody>
      </p:sp>
      <p:sp>
        <p:nvSpPr>
          <p:cNvPr id="166" name="Google Shape;166;p31"/>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Use thanksgiving to teach about indigenous peoples, but donâ€™t propagate harmful myth about peaceful feast</a:t>
            </a:r>
            <a:endParaRPr sz="1300" b="0">
              <a:latin typeface="Arial"/>
              <a:ea typeface="Arial"/>
              <a:cs typeface="Arial"/>
              <a:sym typeface="Arial"/>
            </a:endParaRPr>
          </a:p>
        </p:txBody>
      </p:sp>
    </p:spTree>
    <p:extLst>
      <p:ext uri="{BB962C8B-B14F-4D97-AF65-F5344CB8AC3E}">
        <p14:creationId xmlns:p14="http://schemas.microsoft.com/office/powerpoint/2010/main" val="35411121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30, Parent</a:t>
            </a:r>
            <a:endParaRPr sz="2200" b="0">
              <a:solidFill>
                <a:schemeClr val="dk1"/>
              </a:solidFill>
            </a:endParaRPr>
          </a:p>
        </p:txBody>
      </p:sp>
      <p:sp>
        <p:nvSpPr>
          <p:cNvPr id="172" name="Google Shape;172;p3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Thanksgiving should be explained in a manner that reflects the climate of today - that this day is a day of mourning for many in our country and should not be celebrated without acknowledging its origins and effects on Native Americans. I also disagree with the celebration of George Washington Day - let us introduce holidays to children that do not idolize historical figures that were slave holders.</a:t>
            </a:r>
            <a:endParaRPr sz="1300" b="0">
              <a:latin typeface="Arial"/>
              <a:ea typeface="Arial"/>
              <a:cs typeface="Arial"/>
              <a:sym typeface="Arial"/>
            </a:endParaRPr>
          </a:p>
        </p:txBody>
      </p:sp>
    </p:spTree>
    <p:extLst>
      <p:ext uri="{BB962C8B-B14F-4D97-AF65-F5344CB8AC3E}">
        <p14:creationId xmlns:p14="http://schemas.microsoft.com/office/powerpoint/2010/main" val="38270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ctrTitle"/>
          </p:nvPr>
        </p:nvSpPr>
        <p:spPr>
          <a:xfrm>
            <a:off x="3707000" y="228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000">
                <a:solidFill>
                  <a:schemeClr val="dk1"/>
                </a:solidFill>
              </a:rPr>
              <a:t>K General Comments </a:t>
            </a:r>
            <a:endParaRPr sz="2000">
              <a:solidFill>
                <a:schemeClr val="dk1"/>
              </a:solidFill>
            </a:endParaRPr>
          </a:p>
          <a:p>
            <a:pPr marL="0" lvl="0" indent="0" algn="l" rtl="0">
              <a:lnSpc>
                <a:spcPct val="100000"/>
              </a:lnSpc>
              <a:spcBef>
                <a:spcPts val="0"/>
              </a:spcBef>
              <a:spcAft>
                <a:spcPts val="0"/>
              </a:spcAft>
              <a:buSzPts val="5200"/>
              <a:buNone/>
            </a:pPr>
            <a:r>
              <a:rPr lang="en" sz="2000" b="0">
                <a:solidFill>
                  <a:schemeClr val="dk1"/>
                </a:solidFill>
              </a:rPr>
              <a:t>Record # 20</a:t>
            </a:r>
            <a:endParaRPr sz="20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Parent</a:t>
            </a:r>
            <a:endParaRPr sz="1800" b="0">
              <a:solidFill>
                <a:schemeClr val="dk1"/>
              </a:solidFill>
            </a:endParaRPr>
          </a:p>
        </p:txBody>
      </p:sp>
      <p:sp>
        <p:nvSpPr>
          <p:cNvPr id="136" name="Google Shape;136;p20"/>
          <p:cNvSpPr txBox="1">
            <a:spLocks noGrp="1"/>
          </p:cNvSpPr>
          <p:nvPr>
            <p:ph type="subTitle" idx="1"/>
          </p:nvPr>
        </p:nvSpPr>
        <p:spPr>
          <a:xfrm>
            <a:off x="0" y="940550"/>
            <a:ext cx="9144000" cy="430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r>
              <a:rPr lang="en" sz="1400" b="0">
                <a:latin typeface="Arial"/>
                <a:ea typeface="Arial"/>
                <a:cs typeface="Arial"/>
                <a:sym typeface="Arial"/>
              </a:rPr>
              <a:t>My comments apply to All grade levels. Our children need to be learning an authentic history, that includes exploring the oppressions of people of color with specificity around black and indiginous persons. Slaveholders should not be glorified during discussions and celebrations of holidays. The many heros of color should be named and explored, as well as the white advocates of people of color. Our history should not be glamorized or minimized in terms of white people's harmful actions. Our kids want to and need to know a truth that ishelpful, real, and empowering for everyone, including black and indiginous peoples. I grew up in Virginia and at 40 years-old I just learned that there were slave-holders living in the Shenendoah Valley. I was tought that there were no slaves in the valley. This is quite incorrect. I was taught that the Civil War was fought over independence--this is not correct. I need to trust that my kids can be taught what is true.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32, Administrator</a:t>
            </a:r>
            <a:endParaRPr sz="2200" b="0">
              <a:solidFill>
                <a:schemeClr val="dk1"/>
              </a:solidFill>
            </a:endParaRPr>
          </a:p>
        </p:txBody>
      </p:sp>
      <p:sp>
        <p:nvSpPr>
          <p:cNvPr id="178" name="Google Shape;178;p33"/>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Children should learn about holidays that mark the passage of time that donâ€™t whitewash history or idolize presidents without teaching that were slave owners who didnâ€™t recognize the rights of black people and women.  We should teach holidays like New Years that donâ€™t idolize historical figures.</a:t>
            </a:r>
            <a:endParaRPr sz="1300" b="0">
              <a:latin typeface="Arial"/>
              <a:ea typeface="Arial"/>
              <a:cs typeface="Arial"/>
              <a:sym typeface="Arial"/>
            </a:endParaRPr>
          </a:p>
        </p:txBody>
      </p:sp>
    </p:spTree>
    <p:extLst>
      <p:ext uri="{BB962C8B-B14F-4D97-AF65-F5344CB8AC3E}">
        <p14:creationId xmlns:p14="http://schemas.microsoft.com/office/powerpoint/2010/main" val="31015871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33, Parent</a:t>
            </a:r>
            <a:endParaRPr sz="2200" b="0">
              <a:solidFill>
                <a:schemeClr val="dk1"/>
              </a:solidFill>
            </a:endParaRPr>
          </a:p>
        </p:txBody>
      </p:sp>
      <p:sp>
        <p:nvSpPr>
          <p:cNvPr id="184" name="Google Shape;184;p34"/>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Children should learn about holidays that mark the passage of time that donâ€™t whitewash history or idolize presidents without teaching that were slave owners who didnâ€™t recognize the rights of black people and women.</a:t>
            </a:r>
            <a:endParaRPr sz="1300" b="0">
              <a:latin typeface="Arial"/>
              <a:ea typeface="Arial"/>
              <a:cs typeface="Arial"/>
              <a:sym typeface="Arial"/>
            </a:endParaRPr>
          </a:p>
        </p:txBody>
      </p:sp>
    </p:spTree>
    <p:extLst>
      <p:ext uri="{BB962C8B-B14F-4D97-AF65-F5344CB8AC3E}">
        <p14:creationId xmlns:p14="http://schemas.microsoft.com/office/powerpoint/2010/main" val="5942921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35, Student</a:t>
            </a:r>
            <a:endParaRPr sz="2200" b="0">
              <a:solidFill>
                <a:schemeClr val="dk1"/>
              </a:solidFill>
            </a:endParaRPr>
          </a:p>
        </p:txBody>
      </p:sp>
      <p:sp>
        <p:nvSpPr>
          <p:cNvPr id="190" name="Google Shape;190;p35"/>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9165981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36, Student</a:t>
            </a:r>
            <a:endParaRPr sz="2200" b="0">
              <a:solidFill>
                <a:schemeClr val="dk1"/>
              </a:solidFill>
            </a:endParaRPr>
          </a:p>
        </p:txBody>
      </p:sp>
      <p:sp>
        <p:nvSpPr>
          <p:cNvPr id="196" name="Google Shape;196;p36"/>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6456256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37, Student</a:t>
            </a:r>
            <a:endParaRPr sz="2200" b="0">
              <a:solidFill>
                <a:schemeClr val="dk1"/>
              </a:solidFill>
            </a:endParaRPr>
          </a:p>
        </p:txBody>
      </p:sp>
      <p:sp>
        <p:nvSpPr>
          <p:cNvPr id="202" name="Google Shape;202;p37"/>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4137261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38, Other</a:t>
            </a:r>
            <a:endParaRPr sz="2200" b="0">
              <a:solidFill>
                <a:schemeClr val="dk1"/>
              </a:solidFill>
            </a:endParaRPr>
          </a:p>
        </p:txBody>
      </p:sp>
      <p:sp>
        <p:nvSpPr>
          <p:cNvPr id="208" name="Google Shape;208;p38"/>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K.3;Comment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6550913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41, Other</a:t>
            </a:r>
            <a:endParaRPr sz="2200" b="0">
              <a:solidFill>
                <a:schemeClr val="dk1"/>
              </a:solidFill>
            </a:endParaRPr>
          </a:p>
        </p:txBody>
      </p:sp>
      <p:sp>
        <p:nvSpPr>
          <p:cNvPr id="214" name="Google Shape;214;p39"/>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K.3;Comment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3456424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42, Student</a:t>
            </a:r>
            <a:endParaRPr sz="2200" b="0">
              <a:solidFill>
                <a:schemeClr val="dk1"/>
              </a:solidFill>
            </a:endParaRPr>
          </a:p>
        </p:txBody>
      </p:sp>
      <p:sp>
        <p:nvSpPr>
          <p:cNvPr id="220" name="Google Shape;220;p40"/>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7986324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43, Student</a:t>
            </a:r>
            <a:endParaRPr sz="2200" b="0">
              <a:solidFill>
                <a:schemeClr val="dk1"/>
              </a:solidFill>
            </a:endParaRPr>
          </a:p>
        </p:txBody>
      </p:sp>
      <p:sp>
        <p:nvSpPr>
          <p:cNvPr id="226" name="Google Shape;226;p41"/>
          <p:cNvSpPr txBox="1">
            <a:spLocks noGrp="1"/>
          </p:cNvSpPr>
          <p:nvPr>
            <p:ph type="subTitle" idx="1"/>
          </p:nvPr>
        </p:nvSpPr>
        <p:spPr>
          <a:xfrm>
            <a:off x="195625" y="842800"/>
            <a:ext cx="89484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457200" lvl="0" indent="0" algn="l" rtl="0">
              <a:spcBef>
                <a:spcPts val="0"/>
              </a:spcBef>
              <a:spcAft>
                <a:spcPts val="0"/>
              </a:spcAft>
              <a:buNone/>
            </a:pPr>
            <a:r>
              <a:rPr lang="en" sz="1400">
                <a:latin typeface="Arial"/>
                <a:ea typeface="Arial"/>
                <a:cs typeface="Arial"/>
                <a:sym typeface="Arial"/>
              </a:rPr>
              <a:t>Comment for Consideration: </a:t>
            </a:r>
            <a:r>
              <a:rPr lang="en" sz="1100" b="0">
                <a:latin typeface="Arial"/>
                <a:ea typeface="Arial"/>
                <a:cs typeface="Arial"/>
                <a:sym typeface="Arial"/>
              </a:rPr>
              <a:t>We demand FCPS implement these changes: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reflects BIPOC and their contributions, humanity, and joy.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Intersectional narratives address issues of language, gender, sexuality, ability,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and class among others. These narratives are not additive but centered in the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curriculum of all subjects and all grade levels.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is grounded in social justice and works to Expose the social political</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context that students experience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Raise students' consciousness about inequity in everyday social, environmental,</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economic, and political situations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Incorporate Critical Race Theory into curricular content</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Support multilingualism"</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is co-constructed with students to leverage their funds of knowledge,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experiences, culture, language, and personal history.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Curriculum and assessment are not constructed around biased state and</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national assessments.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All materials, assessments, and standards are independently examined for bias</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and white supremacy.</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 Adequate funding to provide immediate examination and overhaul of all course</a:t>
            </a:r>
            <a:endParaRPr sz="1100" b="0">
              <a:latin typeface="Arial"/>
              <a:ea typeface="Arial"/>
              <a:cs typeface="Arial"/>
              <a:sym typeface="Arial"/>
            </a:endParaRPr>
          </a:p>
          <a:p>
            <a:pPr marL="457200" lvl="0" indent="0" algn="l" rtl="0">
              <a:spcBef>
                <a:spcPts val="0"/>
              </a:spcBef>
              <a:spcAft>
                <a:spcPts val="0"/>
              </a:spcAft>
              <a:buNone/>
            </a:pPr>
            <a:r>
              <a:rPr lang="en" sz="1100" b="0">
                <a:latin typeface="Arial"/>
                <a:ea typeface="Arial"/>
                <a:cs typeface="Arial"/>
                <a:sym typeface="Arial"/>
              </a:rPr>
              <a:t>curricula by practitioners and experts in antiracist, abolitionist, and social justice Education </a:t>
            </a:r>
            <a:endParaRPr sz="1200">
              <a:latin typeface="Arial"/>
              <a:ea typeface="Arial"/>
              <a:cs typeface="Arial"/>
              <a:sym typeface="Arial"/>
            </a:endParaRPr>
          </a:p>
        </p:txBody>
      </p:sp>
    </p:spTree>
    <p:extLst>
      <p:ext uri="{BB962C8B-B14F-4D97-AF65-F5344CB8AC3E}">
        <p14:creationId xmlns:p14="http://schemas.microsoft.com/office/powerpoint/2010/main" val="37520699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01075" y="0"/>
            <a:ext cx="5771100" cy="100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K.3 Public Comment </a:t>
            </a:r>
            <a:endParaRPr sz="2400">
              <a:solidFill>
                <a:schemeClr val="dk1"/>
              </a:solidFill>
            </a:endParaRPr>
          </a:p>
          <a:p>
            <a:pPr marL="0" lvl="0" indent="0" algn="l" rtl="0">
              <a:spcBef>
                <a:spcPts val="0"/>
              </a:spcBef>
              <a:spcAft>
                <a:spcPts val="0"/>
              </a:spcAft>
              <a:buNone/>
            </a:pPr>
            <a:r>
              <a:rPr lang="en" sz="2200" b="0">
                <a:solidFill>
                  <a:schemeClr val="dk1"/>
                </a:solidFill>
              </a:rPr>
              <a:t>Record # 44, Other</a:t>
            </a:r>
            <a:endParaRPr sz="2200" b="0">
              <a:solidFill>
                <a:schemeClr val="dk1"/>
              </a:solidFill>
            </a:endParaRPr>
          </a:p>
        </p:txBody>
      </p:sp>
      <p:sp>
        <p:nvSpPr>
          <p:cNvPr id="232" name="Google Shape;232;p42"/>
          <p:cNvSpPr txBox="1">
            <a:spLocks noGrp="1"/>
          </p:cNvSpPr>
          <p:nvPr>
            <p:ph type="subTitle" idx="1"/>
          </p:nvPr>
        </p:nvSpPr>
        <p:spPr>
          <a:xfrm>
            <a:off x="0" y="842800"/>
            <a:ext cx="9144000" cy="43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K.3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32861859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41029</Words>
  <Application>Microsoft Office PowerPoint</Application>
  <PresentationFormat>On-screen Show (16:9)</PresentationFormat>
  <Paragraphs>2909</Paragraphs>
  <Slides>291</Slides>
  <Notes>291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291</vt:i4>
      </vt:variant>
    </vt:vector>
  </HeadingPairs>
  <TitlesOfParts>
    <vt:vector size="297" baseType="lpstr">
      <vt:lpstr>Arial</vt:lpstr>
      <vt:lpstr>Calibri</vt:lpstr>
      <vt:lpstr>Josefin Sans</vt:lpstr>
      <vt:lpstr>Roboto</vt:lpstr>
      <vt:lpstr>Tahoma</vt:lpstr>
      <vt:lpstr>Simple Light</vt:lpstr>
      <vt:lpstr>K General Comments  Record # 1 Teacher</vt:lpstr>
      <vt:lpstr>K General Comments  Record # 3 Other</vt:lpstr>
      <vt:lpstr>K General Comments  Record # 4 Parent</vt:lpstr>
      <vt:lpstr>K General Comments  Record # 6 Teacher</vt:lpstr>
      <vt:lpstr>K General Comments  Record # 7 Parent</vt:lpstr>
      <vt:lpstr>K General Comments  Record # 9 Teacher</vt:lpstr>
      <vt:lpstr>K General Comments  Record # 10 Parent</vt:lpstr>
      <vt:lpstr>K General Comments  Record # 11 Parent</vt:lpstr>
      <vt:lpstr>K General Comments  Record # 20 Parent</vt:lpstr>
      <vt:lpstr>K General Comments  Record # 21 Other</vt:lpstr>
      <vt:lpstr>K General Comments  Record # 22 Parent</vt:lpstr>
      <vt:lpstr>K General Comments  Record # 23 Parent</vt:lpstr>
      <vt:lpstr>K General Comments  Record # 24 Student</vt:lpstr>
      <vt:lpstr>K General Comments  Record # 25 Parent;Other</vt:lpstr>
      <vt:lpstr>K General Comments  Record # 26 Teacher</vt:lpstr>
      <vt:lpstr>K General Comments  Record # 27 Other</vt:lpstr>
      <vt:lpstr>K General Comments  Record # 28 Parent</vt:lpstr>
      <vt:lpstr>K General Comments  Record # 29 Parent</vt:lpstr>
      <vt:lpstr>K General Comments  Record # 30 Parent</vt:lpstr>
      <vt:lpstr>K General Comments  Record # 32 Administrator</vt:lpstr>
      <vt:lpstr>K General Comments  Record # 34 Teacher;Other</vt:lpstr>
      <vt:lpstr>K General Comments  Record # 35 Student</vt:lpstr>
      <vt:lpstr>K General Comments  Record # 36 Student</vt:lpstr>
      <vt:lpstr>K General Comments  Record # 37 Student</vt:lpstr>
      <vt:lpstr>K General Comments  Record # 38 Other</vt:lpstr>
      <vt:lpstr>K General Comments  Record # 39 Other</vt:lpstr>
      <vt:lpstr>K General Comments  Record # 40 Parent;Organization/Museum;Other</vt:lpstr>
      <vt:lpstr>K General Comments  Record # 42 Student</vt:lpstr>
      <vt:lpstr>K General Comments  Record # 43 Student</vt:lpstr>
      <vt:lpstr>K General Comments  Record # 44 Other</vt:lpstr>
      <vt:lpstr>K General Comments  Record # 45 Teacher</vt:lpstr>
      <vt:lpstr>K General Comments  Record # 46 Teacher;Administrator;Parent;Student;Organization/Museum;College Professor/Historian;Legislator</vt:lpstr>
      <vt:lpstr>K General Comments  Record # 47 Parent</vt:lpstr>
      <vt:lpstr>K General Comments  Record # 50 Other</vt:lpstr>
      <vt:lpstr>K General Comments  Record # 53 Teacher;Parent</vt:lpstr>
      <vt:lpstr>K General Comments  Record # 54 Teacher;Parent;Organization/Museum;College Professor/Historian</vt:lpstr>
      <vt:lpstr>K General Comments  Record # 55 Parent</vt:lpstr>
      <vt:lpstr>K General Comments  Record # 57 Parent</vt:lpstr>
      <vt:lpstr>K.1 Public Comment  Record # 2, Parent</vt:lpstr>
      <vt:lpstr>K.1 Public Comment  Record # 6, Teacher</vt:lpstr>
      <vt:lpstr>K.1 Public Comment  Record # 7, Parent</vt:lpstr>
      <vt:lpstr>K.1 Public Comment  Record # 9, Teacher</vt:lpstr>
      <vt:lpstr>K.1 Public Comment  Record # 19, Legislator</vt:lpstr>
      <vt:lpstr>K.1 Public Comment  Record # 24, Student</vt:lpstr>
      <vt:lpstr>K.1 Public Comment  Record # 28, Parent</vt:lpstr>
      <vt:lpstr>K.1 Public Comment  Record # 29, Parent</vt:lpstr>
      <vt:lpstr>K.1 Public Comment  Record # 35, Student</vt:lpstr>
      <vt:lpstr>K.1 Public Comment  Record # 36, Student</vt:lpstr>
      <vt:lpstr>K.1 Public Comment  Record # 37, Student</vt:lpstr>
      <vt:lpstr>K.1 Public Comment  Record # 38, Other</vt:lpstr>
      <vt:lpstr>K.1 Public Comment  Record # 41, Other</vt:lpstr>
      <vt:lpstr>K.1 Public Comment  Record # 42, Student</vt:lpstr>
      <vt:lpstr>K.1 Public Comment  Record # 43, Student</vt:lpstr>
      <vt:lpstr>K.1 Public Comment  Record # 44, Other</vt:lpstr>
      <vt:lpstr>K.1 Public Comment  Record # 46, Teacher;Administrator;Parent;Student;Organization/Museum;College Professor/Historian;Legislator</vt:lpstr>
      <vt:lpstr>K.1 Public Comment  Record # 48, Parent</vt:lpstr>
      <vt:lpstr>K.1 Public Comment  Record # 49, Student</vt:lpstr>
      <vt:lpstr>K.1 Public Comment  Record # 55, Parent</vt:lpstr>
      <vt:lpstr>K.2 Public Comment  Record # 6, Teacher</vt:lpstr>
      <vt:lpstr>K.2 Public Comment  Record # 7, Parent</vt:lpstr>
      <vt:lpstr>K.2 Public Comment  Record # 14, Parent;Other</vt:lpstr>
      <vt:lpstr>K.2 Public Comment  Record # 24, Student</vt:lpstr>
      <vt:lpstr>K.2 Public Comment  Record # 29, Parent</vt:lpstr>
      <vt:lpstr>K.2 Public Comment  Record # 35, Student</vt:lpstr>
      <vt:lpstr>K.2 Public Comment  Record # 36, Student</vt:lpstr>
      <vt:lpstr>K.2 Public Comment  Record # 37, Student</vt:lpstr>
      <vt:lpstr>K.2 Public Comment  Record # 38, Other</vt:lpstr>
      <vt:lpstr>K.2 Public Comment  Record # 41, Other</vt:lpstr>
      <vt:lpstr>K.2 Public Comment  Record # 42, Student</vt:lpstr>
      <vt:lpstr>K.2 Public Comment  Record # 43, Student</vt:lpstr>
      <vt:lpstr>K.2 Public Comment  Record # 44, Other</vt:lpstr>
      <vt:lpstr>K.2 Public Comment  Record # 46, Teacher;Administrator;Parent;Student;Organization/Museum;College Professor/Historian;Legislator</vt:lpstr>
      <vt:lpstr>K.2 Public Comment  Record # 49, Student</vt:lpstr>
      <vt:lpstr>K.2 Public Comment  Record # 55, Parent</vt:lpstr>
      <vt:lpstr>K.3 Public Comment  Record # 6, Teacher</vt:lpstr>
      <vt:lpstr>K.3 Public Comment  Record # 7, Parent</vt:lpstr>
      <vt:lpstr>K.3 Public Comment  Record # 9, Teacher</vt:lpstr>
      <vt:lpstr>K.3 Public Comment  Record # 10, Parent</vt:lpstr>
      <vt:lpstr>K.3 Public Comment  Record # 11, Parent</vt:lpstr>
      <vt:lpstr>K.3 Public Comment  Record # 12, Parent</vt:lpstr>
      <vt:lpstr>K.3 Public Comment  Record # 13, Parent</vt:lpstr>
      <vt:lpstr>K.3 Public Comment  Record # 16, Parent</vt:lpstr>
      <vt:lpstr>K.3 Public Comment  Record # 17, Parent</vt:lpstr>
      <vt:lpstr>K.3 Public Comment  Record # 18, Parent</vt:lpstr>
      <vt:lpstr>K.3 Public Comment  Record # 22, Parent</vt:lpstr>
      <vt:lpstr>K.3 Public Comment  Record # 23, Parent</vt:lpstr>
      <vt:lpstr>K.3 Public Comment  Record # 24, Student</vt:lpstr>
      <vt:lpstr>K.3 Public Comment  Record # 28, Parent</vt:lpstr>
      <vt:lpstr>K.3 Public Comment  Record # 30, Parent</vt:lpstr>
      <vt:lpstr>K.3 Public Comment  Record # 32, Administrator</vt:lpstr>
      <vt:lpstr>K.3 Public Comment  Record # 33, Parent</vt:lpstr>
      <vt:lpstr>K.3 Public Comment  Record # 35, Student</vt:lpstr>
      <vt:lpstr>K.3 Public Comment  Record # 36, Student</vt:lpstr>
      <vt:lpstr>K.3 Public Comment  Record # 37, Student</vt:lpstr>
      <vt:lpstr>K.3 Public Comment  Record # 38, Other</vt:lpstr>
      <vt:lpstr>K.3 Public Comment  Record # 41, Other</vt:lpstr>
      <vt:lpstr>K.3 Public Comment  Record # 42, Student</vt:lpstr>
      <vt:lpstr>K.3 Public Comment  Record # 43, Student</vt:lpstr>
      <vt:lpstr>K.3 Public Comment  Record # 44, Other</vt:lpstr>
      <vt:lpstr>K.3 Public Comment  Record # 46, Teacher;Administrator;Parent;Student;Organization/Museum;College Professor/Historian;Legislator</vt:lpstr>
      <vt:lpstr>K.3 Public Comment  Record # 47, Parent</vt:lpstr>
      <vt:lpstr>K.3 Public Comment  Record # 49, Student</vt:lpstr>
      <vt:lpstr>K.3 Public Comment  Record # 50, Other</vt:lpstr>
      <vt:lpstr>K.3 Public Comment  Record # 55, Parent</vt:lpstr>
      <vt:lpstr>K.3 Public Comment  Record # 56, Other</vt:lpstr>
      <vt:lpstr>K.4 Public Comment  Record # 20, Parent</vt:lpstr>
      <vt:lpstr>K.4 Public Comment  Record # 21, Other</vt:lpstr>
      <vt:lpstr>K.4 Public Comment  Record # 24, Student</vt:lpstr>
      <vt:lpstr>K.4 Public Comment  Record # 25, Parent;Other</vt:lpstr>
      <vt:lpstr>K.4 Public Comment  Record # 35, Student</vt:lpstr>
      <vt:lpstr>K.4 Public Comment  Record # 36, Student</vt:lpstr>
      <vt:lpstr>K.4 Public Comment  Record # 37, Student</vt:lpstr>
      <vt:lpstr>K.4 Public Comment  Record # 38, Other</vt:lpstr>
      <vt:lpstr>K.4 Public Comment  Record # 41, Other</vt:lpstr>
      <vt:lpstr>K.4 Public Comment  Record # 42, Student</vt:lpstr>
      <vt:lpstr>K.4 Public Comment  Record # 43, Student</vt:lpstr>
      <vt:lpstr>K.4 Public Comment  Record # 44, Other</vt:lpstr>
      <vt:lpstr>K.4 Public Comment  Record # 46, Teacher;Administrator;Parent;Student;Organization/Museum;College Professor/Historian;Legislator</vt:lpstr>
      <vt:lpstr>K.4 Public Comment  Record # 49, Student</vt:lpstr>
      <vt:lpstr>K.4 Public Comment  Record # 53, Teacher;Parent</vt:lpstr>
      <vt:lpstr>K.4 Public Comment  Record # 57, Parent</vt:lpstr>
      <vt:lpstr>K.5 Public Comment  Record # 20, Parent</vt:lpstr>
      <vt:lpstr>K.5 Public Comment  Record # 21, Other</vt:lpstr>
      <vt:lpstr>K.5 Public Comment  Record # 24, Student</vt:lpstr>
      <vt:lpstr>K.5 Public Comment  Record # 25, Parent;Other</vt:lpstr>
      <vt:lpstr>K.5 Public Comment  Record # 26, Teacher</vt:lpstr>
      <vt:lpstr>K.5 Public Comment  Record # 34, Teacher;Other</vt:lpstr>
      <vt:lpstr>K.5 Public Comment  Record # 35, Student</vt:lpstr>
      <vt:lpstr>K.5 Public Comment  Record # 36, Student</vt:lpstr>
      <vt:lpstr>K.5 Public Comment  Record # 38, Other</vt:lpstr>
      <vt:lpstr>K.5 Public Comment  Record # 41, Other</vt:lpstr>
      <vt:lpstr>K.5 Public Comment  Record # 42, Student</vt:lpstr>
      <vt:lpstr>K.5 Public Comment  Record # 43, Student</vt:lpstr>
      <vt:lpstr>K.5 Public Comment  Record # 44, Other</vt:lpstr>
      <vt:lpstr>K.5 Public Comment  Record # 45, Teacher</vt:lpstr>
      <vt:lpstr>K.5 Public Comment  Record # 46, Teacher;Administrator;Parent;Student;Organization/Museum;College Professor/Historian;Legislator</vt:lpstr>
      <vt:lpstr>K.5 Public Comment  Record # 49, Student</vt:lpstr>
      <vt:lpstr>K.5 Public Comment  Record # 52, Teacher</vt:lpstr>
      <vt:lpstr>K.5 Public Comment  Record # 53, Teacher;Parent</vt:lpstr>
      <vt:lpstr>K.5 Public Comment  Record # 57, Parent</vt:lpstr>
      <vt:lpstr>K.6 Public Comment  Record # 6, Teacher</vt:lpstr>
      <vt:lpstr>K.6 Public Comment  Record # 20, Parent</vt:lpstr>
      <vt:lpstr>K.6 Public Comment  Record # 21, Other</vt:lpstr>
      <vt:lpstr>K.6 Public Comment  Record # 24, Student</vt:lpstr>
      <vt:lpstr>K.6 Public Comment  Record # 25, Parent;Other</vt:lpstr>
      <vt:lpstr>K.6 Public Comment  Record # 26, Teacher</vt:lpstr>
      <vt:lpstr>K.6 Public Comment  Record # 34, Teacher;Other</vt:lpstr>
      <vt:lpstr>K.6 Public Comment  Record # 35, Student</vt:lpstr>
      <vt:lpstr>K.6 Public Comment  Record # 36, Student</vt:lpstr>
      <vt:lpstr>K.6 Public Comment  Record # 37, Student</vt:lpstr>
      <vt:lpstr>K.6 Public Comment  Record # 38, Other</vt:lpstr>
      <vt:lpstr>K.6 Public Comment  Record # 41, Other</vt:lpstr>
      <vt:lpstr>K.6 Public Comment  Record # 42, Student</vt:lpstr>
      <vt:lpstr>K.6 Public Comment  Record # 43, Student</vt:lpstr>
      <vt:lpstr>K.6 Public Comment  Record # 44, Other</vt:lpstr>
      <vt:lpstr>K.6 Public Comment  Record # 45, Teacher</vt:lpstr>
      <vt:lpstr>K.6 Public Comment  Record # 46, Teacher;Administrator;Parent;Student;Organization/Museum;College Professor/Historian;Legislator</vt:lpstr>
      <vt:lpstr>K.6 Public Comment  Record # 49, Student</vt:lpstr>
      <vt:lpstr>K.6 Public Comment  Record # 52, Teacher</vt:lpstr>
      <vt:lpstr>K.6 Public Comment  Record # 53, Teacher;Parent</vt:lpstr>
      <vt:lpstr>K.6 Public Comment  Record # 57, Parent</vt:lpstr>
      <vt:lpstr>K.7 Public Comment  Record # 20, Parent</vt:lpstr>
      <vt:lpstr>K.7 Public Comment  Record # 21, Other</vt:lpstr>
      <vt:lpstr>K.7 Public Comment  Record # 24, Student</vt:lpstr>
      <vt:lpstr>K.7 Public Comment  Record # 25, Parent;Other</vt:lpstr>
      <vt:lpstr>K.7 Public Comment  Record # 35, Student</vt:lpstr>
      <vt:lpstr>K.7 Public Comment  Record # 36, Student</vt:lpstr>
      <vt:lpstr>K.7 Public Comment  Record # 37, Student</vt:lpstr>
      <vt:lpstr>K.7 Public Comment  Record # 38, Other</vt:lpstr>
      <vt:lpstr>K.7 Public Comment  Record # 41, Other</vt:lpstr>
      <vt:lpstr>K.7 Public Comment  Record # 42, Student</vt:lpstr>
      <vt:lpstr>K.7 Public Comment  Record # 43, Student</vt:lpstr>
      <vt:lpstr>K.7 Public Comment  Record # 44, Other</vt:lpstr>
      <vt:lpstr>K.7 Public Comment  Record # 46, Teacher;Administrator;Parent;Student;Organization/Museum;College Professor/Historian;Legislator</vt:lpstr>
      <vt:lpstr>K.7 Public Comment  Record # 49, Student</vt:lpstr>
      <vt:lpstr>K.7 Public Comment  Record # 53, Teacher;Parent</vt:lpstr>
      <vt:lpstr>K.7 Public Comment  Record # 57, Parent</vt:lpstr>
      <vt:lpstr>K.8 Public Comment  Record # 6 Teacher</vt:lpstr>
      <vt:lpstr>K.8 Public Comment  Record # 7 Parent</vt:lpstr>
      <vt:lpstr>K.8 Public Comment  Record # 17 Parent</vt:lpstr>
      <vt:lpstr>K.8 Public Comment  Record # 18 Parent</vt:lpstr>
      <vt:lpstr>K.8 Public Comment  Record # 20 Parent</vt:lpstr>
      <vt:lpstr>K.8 Public Comment  Record # 21 Other</vt:lpstr>
      <vt:lpstr>K.8 Public Comment  Record # 24 Student</vt:lpstr>
      <vt:lpstr>K.8 Public Comment  Record # 25 Parent;Other</vt:lpstr>
      <vt:lpstr>K.8 Public Comment  Record # 27 Other</vt:lpstr>
      <vt:lpstr>K.8 Public Comment  Record # 35 Student</vt:lpstr>
      <vt:lpstr>K.8 Public Comment  Record # 36 Student</vt:lpstr>
      <vt:lpstr>K.8 Public Comment  Record # 37 Student</vt:lpstr>
      <vt:lpstr>K.8 Public Comment  Record # 38 Other</vt:lpstr>
      <vt:lpstr>K.8 Public Comment  Record # 41 Other</vt:lpstr>
      <vt:lpstr>K.8 Public Comment  Record # 42 Student</vt:lpstr>
      <vt:lpstr>K.8 Public Comment  Record # 43 Student</vt:lpstr>
      <vt:lpstr>K.8 Public Comment  Record # 44 Other</vt:lpstr>
      <vt:lpstr>K.8 Public Comment  Record # 46 Teacher;Administrator;Parent;Student;Organization/Museum;College Professor/Historian;Legislator</vt:lpstr>
      <vt:lpstr>K.8 Public Comment  Record # 49 Student</vt:lpstr>
      <vt:lpstr>K.8 Public Comment  Record # 53 Teacher;Parent</vt:lpstr>
      <vt:lpstr>K.8 Public Comment  Record # 57 Parent</vt:lpstr>
      <vt:lpstr>K.9 Public Comment  Record # 6 Teacher</vt:lpstr>
      <vt:lpstr>K.9 Public Comment  Record # 7 Parent</vt:lpstr>
      <vt:lpstr>K.9 Public Comment  Record # 14 Parent;Other</vt:lpstr>
      <vt:lpstr>K.9 Public Comment  Record # 20 Parent</vt:lpstr>
      <vt:lpstr>K.9 Public Comment  Record # 21 Other</vt:lpstr>
      <vt:lpstr>K.9 Public Comment  Record # 24 Student</vt:lpstr>
      <vt:lpstr>K.9 Public Comment  Record # 25 Parent;Other</vt:lpstr>
      <vt:lpstr>K.9 Public Comment  Record # 27 Other</vt:lpstr>
      <vt:lpstr>K.9 Public Comment  Record # 28 Parent</vt:lpstr>
      <vt:lpstr>K.9 Public Comment  Record # 35 Student</vt:lpstr>
      <vt:lpstr>K.9 Public Comment  Record # 36 Student</vt:lpstr>
      <vt:lpstr>K.9 Public Comment  Record # 37 Student</vt:lpstr>
      <vt:lpstr>K.9 Public Comment  Record # 38 Other</vt:lpstr>
      <vt:lpstr>K.9 Public Comment  Record # 41 Other</vt:lpstr>
      <vt:lpstr>K.9 Public Comment  Record # 42 Student</vt:lpstr>
      <vt:lpstr>K.9 Public Comment  Record # 43 Student</vt:lpstr>
      <vt:lpstr>K.9 Public Comment  Record # 44 Other</vt:lpstr>
      <vt:lpstr>K.9 Public Comment  Record # 46 Teacher;Administrator;Parent;Student;Organization/Museum;College Professor/Historian;Legislator</vt:lpstr>
      <vt:lpstr>K.9 Public Comment  Record # 49 Student</vt:lpstr>
      <vt:lpstr>K.9 Public Comment  Record # 51 Other</vt:lpstr>
      <vt:lpstr>K.9 Public Comment  Record # 53 Teacher;Parent</vt:lpstr>
      <vt:lpstr>K.9 Public Comment  Record # 57 Parent</vt:lpstr>
      <vt:lpstr>K.10 Public Comment  Record # 6 Teacher</vt:lpstr>
      <vt:lpstr>K.10 Public Comment  Record # 20 Parent</vt:lpstr>
      <vt:lpstr>K.10 Public Comment  Record # 21 Other</vt:lpstr>
      <vt:lpstr>K.10 Public Comment  Record # 22 Parent</vt:lpstr>
      <vt:lpstr>K.10 Public Comment  Record # 23 Parent</vt:lpstr>
      <vt:lpstr>K.10 Public Comment  Record # 24 Student</vt:lpstr>
      <vt:lpstr>K.10 Public Comment  Record # 25 Parent;Other</vt:lpstr>
      <vt:lpstr>K.10 Public Comment  Record # 26 Teacher</vt:lpstr>
      <vt:lpstr>K.10 Public Comment  Record # 27 Other</vt:lpstr>
      <vt:lpstr>K.10 Public Comment  Record # 31 Teacher</vt:lpstr>
      <vt:lpstr>K.10 Public Comment  Record # 35 Student</vt:lpstr>
      <vt:lpstr>K.10 Public Comment  Record # 36 Student</vt:lpstr>
      <vt:lpstr>K.10 Public Comment  Record # 37 Student</vt:lpstr>
      <vt:lpstr>K.10 Public Comment  Record # 38 Other</vt:lpstr>
      <vt:lpstr>K.10 Public Comment  Record # 40 Parent;Organization/Museum;Other</vt:lpstr>
      <vt:lpstr>K.10 Public Comment  Record # 41 Other</vt:lpstr>
      <vt:lpstr>K.10 Public Comment  Record # 42 Student</vt:lpstr>
      <vt:lpstr>K.10 Public Comment  Record # 43 Student</vt:lpstr>
      <vt:lpstr>K.10 Public Comment  Record # 44 Other</vt:lpstr>
      <vt:lpstr>K.10 Public Comment  Record # 46 Teacher;Administrator;Parent;Student;Organization/Museum;College Professor/Historian;Legislator</vt:lpstr>
      <vt:lpstr>K.10 Public Comment  Record # 49 Student</vt:lpstr>
      <vt:lpstr>K.10 Public Comment  Record # 53 Teacher;Parent</vt:lpstr>
      <vt:lpstr>K.10 Public Comment  Record # 57 Parent</vt:lpstr>
      <vt:lpstr>K.11 Public Comment  Record # 5 Parent</vt:lpstr>
      <vt:lpstr>K.11 Public Comment  Record # 6 Teacher</vt:lpstr>
      <vt:lpstr>K.11 Public Comment  Record # 7 Parent</vt:lpstr>
      <vt:lpstr>K.11 Public Comment  Record # 8 Parent</vt:lpstr>
      <vt:lpstr>K.11 Public Comment  Record # 10 Parent</vt:lpstr>
      <vt:lpstr>K.11 Public Comment  Record # 11 Parent</vt:lpstr>
      <vt:lpstr>K.11 Public Comment  Record # 12 Parent</vt:lpstr>
      <vt:lpstr>K.11 Public Comment  Record # 13 Parent</vt:lpstr>
      <vt:lpstr>K.11 Public Comment  Record # 14 Parent;Other</vt:lpstr>
      <vt:lpstr>K.11 Public Comment  Record # 16 Parent</vt:lpstr>
      <vt:lpstr>K.11 Public Comment  Record # 17 Parent</vt:lpstr>
      <vt:lpstr>K.11 Public Comment  Record # 18 Parent</vt:lpstr>
      <vt:lpstr>K.11 Public Comment  Record # 20 Parent</vt:lpstr>
      <vt:lpstr>K.11 Public Comment  Record # 21 Other</vt:lpstr>
      <vt:lpstr>K.11 Public Comment  Record # 22 Parent</vt:lpstr>
      <vt:lpstr>K.11 Public Comment  Record # 23 Parent</vt:lpstr>
      <vt:lpstr>K.11 Public Comment  Record # 24 Student</vt:lpstr>
      <vt:lpstr>K.11 Public Comment  Record # 25 Parent;Other</vt:lpstr>
      <vt:lpstr>K.11 Public Comment  Record # 26 Teacher</vt:lpstr>
      <vt:lpstr>K.11 Public Comment  Record # 27 Other</vt:lpstr>
      <vt:lpstr>K.11 Public Comment  Record # 28 Parent</vt:lpstr>
      <vt:lpstr>K.11 Public Comment  Record # 29 Parent</vt:lpstr>
      <vt:lpstr>K.11 Public Comment  Record # 30 Parent</vt:lpstr>
      <vt:lpstr>K.11 Public Comment  Record # 32 Administrator</vt:lpstr>
      <vt:lpstr>K.11 Public Comment  Record # 33 Parent</vt:lpstr>
      <vt:lpstr>K.11 Public Comment  Record # 34 Teacher;Other</vt:lpstr>
      <vt:lpstr>K.11 Public Comment  Record # 35 Student</vt:lpstr>
      <vt:lpstr>K.11 Public Comment  Record # 36 Student</vt:lpstr>
      <vt:lpstr>K.11 Public Comment  Record # 37 Student</vt:lpstr>
      <vt:lpstr>K.11 Public Comment  Record # 38 Other</vt:lpstr>
      <vt:lpstr>K.11 Public Comment  Record # 39 Other</vt:lpstr>
      <vt:lpstr>K.11 Public Comment  Record # 40 Parent;Organization/Museum;Other</vt:lpstr>
      <vt:lpstr>K.11 Public Comment  Record # 41 Other</vt:lpstr>
      <vt:lpstr>K.11 Public Comment  Record # 42 Student</vt:lpstr>
      <vt:lpstr>K.11 Public Comment  Record # 43 Student</vt:lpstr>
      <vt:lpstr>K.11 Public Comment  Record # 44 Other</vt:lpstr>
      <vt:lpstr>K.11 Public Comment  Record # 45 Teacher</vt:lpstr>
      <vt:lpstr>K.11 Public Comment  Record # 46 Teacher;Administrator;Parent;Student;Organization/Museum;College Professor/Historian;Legislator</vt:lpstr>
      <vt:lpstr>K.11 Public Comment  Record # 47 Parent</vt:lpstr>
      <vt:lpstr>K.11 Public Comment  Record # 48 Parent</vt:lpstr>
      <vt:lpstr>K.11 Public Comment  Record # 49 Student</vt:lpstr>
      <vt:lpstr>K.11 Public Comment  Record # 50 Other</vt:lpstr>
      <vt:lpstr>K.11 Public Comment  Record # 51 Other</vt:lpstr>
      <vt:lpstr>K.11 Public Comment  Record # 52 Teacher</vt:lpstr>
      <vt:lpstr>K.11 Public Comment  Record # 53 Teacher;Parent</vt:lpstr>
      <vt:lpstr>K.11 Public Comment  Record # 55 Parent</vt:lpstr>
      <vt:lpstr>K.11 Public Comment  Record # 56 Other</vt:lpstr>
      <vt:lpstr>K.11 Public Comment  Record # 57 Parent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 General Comments  Record # 1 Teacher</dc:title>
  <dc:creator>Brown, Christonya (DOE)</dc:creator>
  <cp:lastModifiedBy>VITA Program</cp:lastModifiedBy>
  <cp:revision>1</cp:revision>
  <dcterms:modified xsi:type="dcterms:W3CDTF">2022-07-12T02:50:58Z</dcterms:modified>
</cp:coreProperties>
</file>