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17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 id="404" r:id="rId149"/>
    <p:sldId id="405" r:id="rId150"/>
    <p:sldId id="406" r:id="rId151"/>
    <p:sldId id="407" r:id="rId152"/>
    <p:sldId id="408" r:id="rId153"/>
    <p:sldId id="409" r:id="rId154"/>
    <p:sldId id="410" r:id="rId155"/>
    <p:sldId id="411" r:id="rId156"/>
    <p:sldId id="412" r:id="rId157"/>
    <p:sldId id="413" r:id="rId158"/>
    <p:sldId id="414" r:id="rId159"/>
    <p:sldId id="415" r:id="rId160"/>
    <p:sldId id="416" r:id="rId161"/>
    <p:sldId id="417" r:id="rId162"/>
    <p:sldId id="418" r:id="rId163"/>
    <p:sldId id="419" r:id="rId164"/>
    <p:sldId id="420" r:id="rId165"/>
    <p:sldId id="421" r:id="rId166"/>
    <p:sldId id="422" r:id="rId167"/>
    <p:sldId id="423" r:id="rId168"/>
    <p:sldId id="424" r:id="rId169"/>
    <p:sldId id="425" r:id="rId170"/>
    <p:sldId id="426" r:id="rId171"/>
  </p:sldIdLst>
  <p:sldSz cx="9144000" cy="5143500" type="screen16x9"/>
  <p:notesSz cx="6858000" cy="9144000"/>
  <p:embeddedFontLst>
    <p:embeddedFont>
      <p:font typeface="Calibri" panose="020F0502020204030204" pitchFamily="34" charset="0"/>
      <p:regular r:id="rId173"/>
      <p:bold r:id="rId174"/>
      <p:italic r:id="rId175"/>
      <p:boldItalic r:id="rId176"/>
    </p:embeddedFont>
    <p:embeddedFont>
      <p:font typeface="Josefin Sans" panose="020B0604020202020204" charset="0"/>
      <p:regular r:id="rId177"/>
      <p:bold r:id="rId178"/>
      <p:italic r:id="rId179"/>
      <p:boldItalic r:id="rId180"/>
    </p:embeddedFont>
    <p:embeddedFont>
      <p:font typeface="Tahoma" panose="020B0604030504040204" pitchFamily="34" charset="0"/>
      <p:regular r:id="rId181"/>
      <p:bold r:id="rId18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8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font" Target="fonts/font9.fntdata"/><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font" Target="fonts/font10.fntdata"/><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font" Target="fonts/font6.fntdata"/><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font" Target="fonts/font1.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font" Target="fonts/font2.fntdata"/><Relationship Id="rId179" Type="http://schemas.openxmlformats.org/officeDocument/2006/relationships/font" Target="fonts/font7.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font" Target="fonts/font8.fntdata"/><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font" Target="fonts/font3.fntdata"/><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font" Target="fonts/font4.fntdata"/><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_exz7ry0z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1_exz7ry0z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_5flz99rk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_5flz99rk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_z5rwjme9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1_z5rwjme9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4709136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_97ktddee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1_97ktddee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0519349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e2c15c98c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e2c15c98cd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7979847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e2c15c98c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e2c15c98cd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8993877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e2c15c98c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ge2c15c98cd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3167956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_h94z5n35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_h94z5n35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4561973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_alxui9ss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_alxui9ss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5272364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_7blfz2v6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1_7blfz2v6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320402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_l746b5ay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1_l746b5ay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887048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_d8namx7g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_d8namx7g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96596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_v5srjm5d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1_v5srjm5d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_ks0m671t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_ks0m671tg: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7578837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_y71mwv10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1_y71mwv10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6621304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_3dxld6be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_3dxld6be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3828662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_1kuzv0lh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_1kuzv0lh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6523469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_ulofo007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1_ulofo007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4098256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_lf6f2itq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1_lf6f2itq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0360425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_b1uhml1z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1_b1uhml1z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2390442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_jpoy873y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1_jpoy873y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4483879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_affjczgx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1_affjczgx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4497192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_7trj9y09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1_7trj9y09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99937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_9w9teiu4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_9w9teiu4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_6jh7av54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1_6jh7av54b: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9932714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_yqolr6m6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p1_yqolr6m6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4722552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_nkdkmmic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1_nkdkmmic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6313482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_yrkpnzut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1_yrkpnzut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6619342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e3e7d17d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e3e7d17dc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6951806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_olirg9sr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1_olirg9sr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6744538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_21heh7c6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_21heh7c6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7323522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_1wevybge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_1wevybge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3696324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_rca2hkkj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_rca2hkkjb: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6528183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_ll3fh2hd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1_ll3fh2hd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23204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_07249ibx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_07249ibx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_wmysyc3g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1_wmysyc3g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5266761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_2bffi9jm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_2bffi9jm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6404674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_2t23ila2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_2t23ila2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3168707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_u1we74gq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1_u1we74gq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1548045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_305bfkpz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_305bfkpz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2025871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_u5poxkrq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_u5poxkrq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0748299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_2e4f5tuw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1_2e4f5tuw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1395671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_nkdkmmic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1_nkdkmmic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6824180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_yrkpnzut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1_yrkpnzut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0060809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e3e7d17d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e3e7d17dc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48208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_mcpzrxnl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1_mcpzrxnl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_olirg9sr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1_olirg9sr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8082912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_21heh7c6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_21heh7c6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1104731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_1wevybge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_1wevybge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1805844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_rca2hkkj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_rca2hkkjb: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62435150"/>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_ll3fh2hd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1_ll3fh2hd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8338018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_wmysyc3g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1_wmysyc3g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0866513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_2bffi9jm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_2bffi9jm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1161351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_2t23ila2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_2t23ila2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2473472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_u1we74gq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1_u1we74gq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92234988"/>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_305bfkpz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_305bfkpz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0424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_55tms7yt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1_55tms7yt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_u5poxkrq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_u5poxkrq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8281111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_2e4f5tuw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1_2e4f5tuw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26616912"/>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_8jpfi7ds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1_8jpfi7dsb: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8236945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e3eed95f8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e3eed95f8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935508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e3eed95f8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e3eed95f86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5999005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e3eed95f8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e3eed95f86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39392656"/>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_x99446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_x994463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86205643"/>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_o95fek4m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_o95fek4m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46287908"/>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_s678qyfu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_s678qyfu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02007482"/>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_hrsycwrh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1_hrsycwrh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34689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_hatlok2l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1_hatlok2l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_ioicknc0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1_ioicknc0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51526171"/>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_nj25wpp3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_nj25wpp3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0369934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_c7wckyz3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_c7wckyz3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58243210"/>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_eo4149gn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1_eo4149gny: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48715280"/>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_cuzgxl0y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_cuzgxl0y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43692729"/>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_685fhi8d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_685fhi8d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9694214"/>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_cm3h9qom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1_cm3h9qom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00923500"/>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_4yb73vm0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1_4yb73vm0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1743375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_z30nvsu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1_z30nvsu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53566269"/>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_7ekxs9mu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1_7ekxs9mu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96421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_ge8d4ty8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1_ge8d4ty8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_uv7k9vp8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1_uv7k9vp8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63184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_k9kme3tm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1_k9kme3tm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_lrhdu233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1_lrhdu233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_ib8mbpas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_ib8mbpas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_n5v4acyy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1_n5v4acyy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_r9szxkq2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p1_r9szxkq2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_15j1qg9h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1_15j1qg9h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_xjfy9f6s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1_xjfy9f6s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_ejluo1m6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1_ejluo1m6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_zgavv7qw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1_zgavv7qwb: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_7txp4bnq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1_7txp4bnqw: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_eqg1pk62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1_eqg1pk62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_k4slywai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1_k4slywai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22275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_cj57rouh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1_cj57rouh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_6zwvp8of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1_6zwvp8of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280064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_xdgd5ycq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_xdgd5ycq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13951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_vq8kao6z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1_vq8kao6z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513888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_igbyck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_igbyck6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317009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_4hqiv18e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_4hqiv18e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303427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_zandy7pw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_zandy7pw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702364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_2ilni9eu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1_2ilni9eu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49707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_vphbtrt8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1_vphbtrt8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759815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_tv14stze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_tv14stze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583245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_9o11ypql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_9o11ypql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19730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_n4n9vmdn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_n4n9vmdn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_e709ala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1_e709ala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496406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_hoc1nbfy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_hoc1nbfy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670501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_o73xlldm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_o73xlldm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206565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_reivhrsk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1_reivhrsk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856542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_m0l74b4u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1_m0l74b4u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597306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_oe5wrvch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_oe5wrvch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358365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_xx5dqbtj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1_xx5dqbtj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09469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_eosfu9jj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_eosfu9jj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596592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_8ovvawa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_8ovvawa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015778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_us4g4dcc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_us4g4dcc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87469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_mkntptr7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_mkntptr7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_3w2cqk8a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1_3w2cqk8a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137854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_ry5hxt6i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1_ry5hxt6i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643795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_papu5qkw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_papu5qkwg: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294731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_lcdx8jy5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1_lcdx8jy5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443217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_y0x7kjg9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1_y0x7kjg9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484180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_our40c81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_our40c81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126213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_zv86w2a8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1_zv86w2a8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200398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_19lup6vv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_19lup6vv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813575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_6ml6nlq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_6ml6nlq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022917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_if1ry704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_if1ry704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8248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_kv0ltzj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_kv0ltzj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_gfjszkad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1_gfjszkad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95614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_9tgezri9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1_9tgezri9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287200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_4vmkvh3k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_4vmkvh3k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649402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_hm3yjvg3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_hm3yjvg3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577477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_b5a8fit7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1_b5a8fit7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72827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_zi0l2lqt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1_zi0l2lqt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403808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_u7mxyt3w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_u7mxyt3w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704456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_as7cffts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1_as7cffts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006323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_dxcnct8f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_dxcnct8f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822641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_de3kd8v8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_de3kd8v8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15315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_hder1u5f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1_hder1u5f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_em371l1l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_em371l1l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594469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_mva7k64p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1_mva7k64py: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5413138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_r4xefy3i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1_r4xefy3i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483483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_r7bwveg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_r7bwveg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864521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_9uvubr6d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_9uvubr6d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402562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e2c09f272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e2c09f272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910089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_p5iwwtsj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_p5iwwtsj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2583036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_ma3q6keb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_ma3q6keb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371717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_a4huky8h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1_a4huky8hg: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1843135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271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_bctfybzr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1_bctfybzr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e2c09f273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ge2c09f2731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7495358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_64o887v8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1_64o887v8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6960802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_m8ppwja7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_m8ppwja7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8576600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_x38v2ryy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1_x38v2ryy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794154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e2c09f2731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ge2c09f2731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4452329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e2c09f2731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e2c09f2731_1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8361028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_h71b2gpk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_h71b2gpk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4038792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_7773mus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1_7773mus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5557231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_ny6kvv2p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1_ny6kvv2py: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8899757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_kzk3fvp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_kzk3fvp6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73009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_1mkomrky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_1mkomrky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_xhsozpxk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_xhsozpxk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0446971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_nmk28d6r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1_nmk28d6r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8526760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_2o2hbma9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_2o2hbma9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3718360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_vevrutbl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_vevrutbl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6207721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_y3s1evmp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1_y3s1evmp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1525899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_33tak0p3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1_33tak0p3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2267161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_170o34en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1_170o34en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2814051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_8u1nx990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1_8u1nx990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654034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_opme4wzx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1_opme4wzx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3095199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_o14c98sr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1_o14c98sr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62697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Subtitle Pag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209358" y="459344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1"/>
          <p:cNvSpPr txBox="1">
            <a:spLocks noGrp="1"/>
          </p:cNvSpPr>
          <p:nvPr>
            <p:ph type="body" idx="1"/>
          </p:nvPr>
        </p:nvSpPr>
        <p:spPr>
          <a:xfrm>
            <a:off x="369650" y="37933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600"/>
              <a:buNone/>
              <a:defRPr/>
            </a:lvl1pPr>
          </a:lstStyle>
          <a:p>
            <a:endParaRPr/>
          </a:p>
        </p:txBody>
      </p:sp>
      <p:sp>
        <p:nvSpPr>
          <p:cNvPr id="50" name="Google Shape;50;p11"/>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3" name="Google Shape;53;p1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30200" algn="ctr">
              <a:lnSpc>
                <a:spcPct val="115000"/>
              </a:lnSpc>
              <a:spcBef>
                <a:spcPts val="0"/>
              </a:spcBef>
              <a:spcAft>
                <a:spcPts val="0"/>
              </a:spcAft>
              <a:buSzPts val="1600"/>
              <a:buChar char="●"/>
              <a:defRPr/>
            </a:lvl1pPr>
            <a:lvl2pPr marL="914400" lvl="1" indent="-330200" algn="ctr">
              <a:lnSpc>
                <a:spcPct val="115000"/>
              </a:lnSpc>
              <a:spcBef>
                <a:spcPts val="1600"/>
              </a:spcBef>
              <a:spcAft>
                <a:spcPts val="0"/>
              </a:spcAft>
              <a:buSzPts val="16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4" name="Google Shape;54;p12"/>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3"/>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375202" y="273844"/>
            <a:ext cx="8140200" cy="779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000"/>
              <a:buFont typeface="Tahoma"/>
              <a:buNone/>
              <a:defRPr sz="3000">
                <a:latin typeface="Tahoma"/>
                <a:ea typeface="Tahoma"/>
                <a:cs typeface="Tahoma"/>
                <a:sym typeface="Tahoma"/>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9" name="Google Shape;59;p14"/>
          <p:cNvSpPr txBox="1">
            <a:spLocks noGrp="1"/>
          </p:cNvSpPr>
          <p:nvPr>
            <p:ph type="body" idx="1"/>
          </p:nvPr>
        </p:nvSpPr>
        <p:spPr>
          <a:xfrm>
            <a:off x="477078" y="1157288"/>
            <a:ext cx="8038500" cy="3475500"/>
          </a:xfrm>
          <a:prstGeom prst="rect">
            <a:avLst/>
          </a:prstGeom>
          <a:noFill/>
          <a:ln>
            <a:noFill/>
          </a:ln>
        </p:spPr>
        <p:txBody>
          <a:bodyPr spcFirstLastPara="1" wrap="square" lIns="68575" tIns="34275" rIns="68575" bIns="34275" anchor="t" anchorCtr="0">
            <a:normAutofit/>
          </a:bodyPr>
          <a:lstStyle>
            <a:lvl1pPr marL="457200" lvl="0" indent="-374650" algn="l">
              <a:lnSpc>
                <a:spcPct val="100000"/>
              </a:lnSpc>
              <a:spcBef>
                <a:spcPts val="800"/>
              </a:spcBef>
              <a:spcAft>
                <a:spcPts val="0"/>
              </a:spcAft>
              <a:buClr>
                <a:srgbClr val="DB244D"/>
              </a:buClr>
              <a:buSzPts val="2300"/>
              <a:buChar char="•"/>
              <a:defRPr sz="2100">
                <a:latin typeface="Tahoma"/>
                <a:ea typeface="Tahoma"/>
                <a:cs typeface="Tahoma"/>
                <a:sym typeface="Tahoma"/>
              </a:defRPr>
            </a:lvl1pPr>
            <a:lvl2pPr marL="914400" lvl="1" indent="-361950" algn="l">
              <a:lnSpc>
                <a:spcPct val="100000"/>
              </a:lnSpc>
              <a:spcBef>
                <a:spcPts val="400"/>
              </a:spcBef>
              <a:spcAft>
                <a:spcPts val="0"/>
              </a:spcAft>
              <a:buClr>
                <a:srgbClr val="DB244D"/>
              </a:buClr>
              <a:buSzPts val="2100"/>
              <a:buChar char="•"/>
              <a:defRPr sz="2000">
                <a:latin typeface="Tahoma"/>
                <a:ea typeface="Tahoma"/>
                <a:cs typeface="Tahoma"/>
                <a:sym typeface="Tahoma"/>
              </a:defRPr>
            </a:lvl2pPr>
            <a:lvl3pPr marL="1371600" lvl="2" indent="-355600" algn="l">
              <a:lnSpc>
                <a:spcPct val="100000"/>
              </a:lnSpc>
              <a:spcBef>
                <a:spcPts val="400"/>
              </a:spcBef>
              <a:spcAft>
                <a:spcPts val="0"/>
              </a:spcAft>
              <a:buClr>
                <a:srgbClr val="DB244D"/>
              </a:buClr>
              <a:buSzPts val="2000"/>
              <a:buChar char="•"/>
              <a:defRPr sz="1800">
                <a:latin typeface="Tahoma"/>
                <a:ea typeface="Tahoma"/>
                <a:cs typeface="Tahoma"/>
                <a:sym typeface="Tahoma"/>
              </a:defRPr>
            </a:lvl3pPr>
            <a:lvl4pPr marL="1828800" lvl="3" indent="-355600" algn="l">
              <a:lnSpc>
                <a:spcPct val="90000"/>
              </a:lnSpc>
              <a:spcBef>
                <a:spcPts val="400"/>
              </a:spcBef>
              <a:spcAft>
                <a:spcPts val="0"/>
              </a:spcAft>
              <a:buClr>
                <a:srgbClr val="DB244D"/>
              </a:buClr>
              <a:buSzPts val="2000"/>
              <a:buChar char="•"/>
              <a:defRPr sz="1800">
                <a:latin typeface="Tahoma"/>
                <a:ea typeface="Tahoma"/>
                <a:cs typeface="Tahoma"/>
                <a:sym typeface="Tahoma"/>
              </a:defRPr>
            </a:lvl4pPr>
            <a:lvl5pPr marL="2286000" lvl="4" indent="-323850" algn="l">
              <a:lnSpc>
                <a:spcPct val="90000"/>
              </a:lnSpc>
              <a:spcBef>
                <a:spcPts val="400"/>
              </a:spcBef>
              <a:spcAft>
                <a:spcPts val="0"/>
              </a:spcAft>
              <a:buClr>
                <a:srgbClr val="DB244D"/>
              </a:buClr>
              <a:buSzPts val="1500"/>
              <a:buChar char="•"/>
              <a:defRPr>
                <a:latin typeface="Tahoma"/>
                <a:ea typeface="Tahoma"/>
                <a:cs typeface="Tahoma"/>
                <a:sym typeface="Tahoma"/>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0" name="Google Shape;60;p14"/>
          <p:cNvSpPr txBox="1">
            <a:spLocks noGrp="1"/>
          </p:cNvSpPr>
          <p:nvPr>
            <p:ph type="sldNum" idx="12"/>
          </p:nvPr>
        </p:nvSpPr>
        <p:spPr>
          <a:xfrm>
            <a:off x="6820727" y="4714643"/>
            <a:ext cx="499500" cy="377400"/>
          </a:xfrm>
          <a:prstGeom prst="rect">
            <a:avLst/>
          </a:prstGeom>
          <a:no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3" name="Google Shape;63;p15"/>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2100"/>
              <a:buNone/>
              <a:defRPr sz="1800" b="1"/>
            </a:lvl1pPr>
            <a:lvl2pPr marL="914400" lvl="1" indent="-228600" algn="l">
              <a:lnSpc>
                <a:spcPct val="90000"/>
              </a:lnSpc>
              <a:spcBef>
                <a:spcPts val="400"/>
              </a:spcBef>
              <a:spcAft>
                <a:spcPts val="0"/>
              </a:spcAft>
              <a:buSzPts val="1700"/>
              <a:buNone/>
              <a:defRPr sz="1500" b="1"/>
            </a:lvl2pPr>
            <a:lvl3pPr marL="1371600" lvl="2" indent="-228600" algn="l">
              <a:lnSpc>
                <a:spcPct val="90000"/>
              </a:lnSpc>
              <a:spcBef>
                <a:spcPts val="400"/>
              </a:spcBef>
              <a:spcAft>
                <a:spcPts val="0"/>
              </a:spcAft>
              <a:buSzPts val="1600"/>
              <a:buNone/>
              <a:defRPr sz="1400" b="1"/>
            </a:lvl3pPr>
            <a:lvl4pPr marL="1828800" lvl="3" indent="-228600" algn="l">
              <a:lnSpc>
                <a:spcPct val="90000"/>
              </a:lnSpc>
              <a:spcBef>
                <a:spcPts val="400"/>
              </a:spcBef>
              <a:spcAft>
                <a:spcPts val="0"/>
              </a:spcAft>
              <a:buSzPts val="1400"/>
              <a:buNone/>
              <a:defRPr sz="1200" b="1"/>
            </a:lvl4pPr>
            <a:lvl5pPr marL="2286000" lvl="4" indent="-228600" algn="l">
              <a:lnSpc>
                <a:spcPct val="90000"/>
              </a:lnSpc>
              <a:spcBef>
                <a:spcPts val="400"/>
              </a:spcBef>
              <a:spcAft>
                <a:spcPts val="0"/>
              </a:spcAft>
              <a:buSzPts val="14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64" name="Google Shape;64;p15"/>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30200" algn="l">
              <a:lnSpc>
                <a:spcPct val="90000"/>
              </a:lnSpc>
              <a:spcBef>
                <a:spcPts val="800"/>
              </a:spcBef>
              <a:spcAft>
                <a:spcPts val="0"/>
              </a:spcAft>
              <a:buSzPts val="1600"/>
              <a:buChar char="•"/>
              <a:defRPr/>
            </a:lvl1pPr>
            <a:lvl2pPr marL="914400" lvl="1" indent="-330200" algn="l">
              <a:lnSpc>
                <a:spcPct val="90000"/>
              </a:lnSpc>
              <a:spcBef>
                <a:spcPts val="400"/>
              </a:spcBef>
              <a:spcAft>
                <a:spcPts val="0"/>
              </a:spcAft>
              <a:buSzPts val="1600"/>
              <a:buChar char="•"/>
              <a:defRPr/>
            </a:lvl2pPr>
            <a:lvl3pPr marL="1371600" lvl="2" indent="-330200" algn="l">
              <a:lnSpc>
                <a:spcPct val="90000"/>
              </a:lnSpc>
              <a:spcBef>
                <a:spcPts val="400"/>
              </a:spcBef>
              <a:spcAft>
                <a:spcPts val="0"/>
              </a:spcAft>
              <a:buSzPts val="1600"/>
              <a:buChar char="•"/>
              <a:defRPr/>
            </a:lvl3pPr>
            <a:lvl4pPr marL="1828800" lvl="3" indent="-330200" algn="l">
              <a:lnSpc>
                <a:spcPct val="90000"/>
              </a:lnSpc>
              <a:spcBef>
                <a:spcPts val="400"/>
              </a:spcBef>
              <a:spcAft>
                <a:spcPts val="0"/>
              </a:spcAft>
              <a:buSzPts val="1600"/>
              <a:buChar char="•"/>
              <a:defRPr/>
            </a:lvl4pPr>
            <a:lvl5pPr marL="2286000" lvl="4" indent="-330200" algn="l">
              <a:lnSpc>
                <a:spcPct val="90000"/>
              </a:lnSpc>
              <a:spcBef>
                <a:spcPts val="400"/>
              </a:spcBef>
              <a:spcAft>
                <a:spcPts val="0"/>
              </a:spcAft>
              <a:buSzPts val="16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15"/>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2100"/>
              <a:buNone/>
              <a:defRPr sz="1800" b="1"/>
            </a:lvl1pPr>
            <a:lvl2pPr marL="914400" lvl="1" indent="-228600" algn="l">
              <a:lnSpc>
                <a:spcPct val="90000"/>
              </a:lnSpc>
              <a:spcBef>
                <a:spcPts val="400"/>
              </a:spcBef>
              <a:spcAft>
                <a:spcPts val="0"/>
              </a:spcAft>
              <a:buSzPts val="1700"/>
              <a:buNone/>
              <a:defRPr sz="1500" b="1"/>
            </a:lvl2pPr>
            <a:lvl3pPr marL="1371600" lvl="2" indent="-228600" algn="l">
              <a:lnSpc>
                <a:spcPct val="90000"/>
              </a:lnSpc>
              <a:spcBef>
                <a:spcPts val="400"/>
              </a:spcBef>
              <a:spcAft>
                <a:spcPts val="0"/>
              </a:spcAft>
              <a:buSzPts val="1600"/>
              <a:buNone/>
              <a:defRPr sz="1400" b="1"/>
            </a:lvl3pPr>
            <a:lvl4pPr marL="1828800" lvl="3" indent="-228600" algn="l">
              <a:lnSpc>
                <a:spcPct val="90000"/>
              </a:lnSpc>
              <a:spcBef>
                <a:spcPts val="400"/>
              </a:spcBef>
              <a:spcAft>
                <a:spcPts val="0"/>
              </a:spcAft>
              <a:buSzPts val="1400"/>
              <a:buNone/>
              <a:defRPr sz="1200" b="1"/>
            </a:lvl4pPr>
            <a:lvl5pPr marL="2286000" lvl="4" indent="-228600" algn="l">
              <a:lnSpc>
                <a:spcPct val="90000"/>
              </a:lnSpc>
              <a:spcBef>
                <a:spcPts val="400"/>
              </a:spcBef>
              <a:spcAft>
                <a:spcPts val="0"/>
              </a:spcAft>
              <a:buSzPts val="14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66" name="Google Shape;66;p15"/>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30200" algn="l">
              <a:lnSpc>
                <a:spcPct val="90000"/>
              </a:lnSpc>
              <a:spcBef>
                <a:spcPts val="800"/>
              </a:spcBef>
              <a:spcAft>
                <a:spcPts val="0"/>
              </a:spcAft>
              <a:buSzPts val="1600"/>
              <a:buChar char="•"/>
              <a:defRPr/>
            </a:lvl1pPr>
            <a:lvl2pPr marL="914400" lvl="1" indent="-330200" algn="l">
              <a:lnSpc>
                <a:spcPct val="90000"/>
              </a:lnSpc>
              <a:spcBef>
                <a:spcPts val="400"/>
              </a:spcBef>
              <a:spcAft>
                <a:spcPts val="0"/>
              </a:spcAft>
              <a:buSzPts val="1600"/>
              <a:buChar char="•"/>
              <a:defRPr/>
            </a:lvl2pPr>
            <a:lvl3pPr marL="1371600" lvl="2" indent="-330200" algn="l">
              <a:lnSpc>
                <a:spcPct val="90000"/>
              </a:lnSpc>
              <a:spcBef>
                <a:spcPts val="400"/>
              </a:spcBef>
              <a:spcAft>
                <a:spcPts val="0"/>
              </a:spcAft>
              <a:buSzPts val="1600"/>
              <a:buChar char="•"/>
              <a:defRPr/>
            </a:lvl3pPr>
            <a:lvl4pPr marL="1828800" lvl="3" indent="-330200" algn="l">
              <a:lnSpc>
                <a:spcPct val="90000"/>
              </a:lnSpc>
              <a:spcBef>
                <a:spcPts val="400"/>
              </a:spcBef>
              <a:spcAft>
                <a:spcPts val="0"/>
              </a:spcAft>
              <a:buSzPts val="1600"/>
              <a:buChar char="•"/>
              <a:defRPr/>
            </a:lvl4pPr>
            <a:lvl5pPr marL="2286000" lvl="4" indent="-330200" algn="l">
              <a:lnSpc>
                <a:spcPct val="90000"/>
              </a:lnSpc>
              <a:spcBef>
                <a:spcPts val="400"/>
              </a:spcBef>
              <a:spcAft>
                <a:spcPts val="0"/>
              </a:spcAft>
              <a:buSzPts val="16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 name="Google Shape;67;p15"/>
          <p:cNvSpPr txBox="1">
            <a:spLocks noGrp="1"/>
          </p:cNvSpPr>
          <p:nvPr>
            <p:ph type="dt" idx="10"/>
          </p:nvPr>
        </p:nvSpPr>
        <p:spPr>
          <a:xfrm>
            <a:off x="219902" y="4649752"/>
            <a:ext cx="4331100" cy="509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8" name="Google Shape;68;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9" name="Google Shape;69;p15"/>
          <p:cNvSpPr txBox="1">
            <a:spLocks noGrp="1"/>
          </p:cNvSpPr>
          <p:nvPr>
            <p:ph type="sldNum" idx="12"/>
          </p:nvPr>
        </p:nvSpPr>
        <p:spPr>
          <a:xfrm>
            <a:off x="5784572" y="4767261"/>
            <a:ext cx="613800" cy="273900"/>
          </a:xfrm>
          <a:prstGeom prst="rect">
            <a:avLst/>
          </a:prstGeom>
          <a:no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Tahoma"/>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16"/>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406400" algn="l">
              <a:lnSpc>
                <a:spcPct val="90000"/>
              </a:lnSpc>
              <a:spcBef>
                <a:spcPts val="800"/>
              </a:spcBef>
              <a:spcAft>
                <a:spcPts val="0"/>
              </a:spcAft>
              <a:buSzPts val="2800"/>
              <a:buChar char="•"/>
              <a:defRPr sz="2400"/>
            </a:lvl1pPr>
            <a:lvl2pPr marL="914400" lvl="1" indent="-381000" algn="l">
              <a:lnSpc>
                <a:spcPct val="90000"/>
              </a:lnSpc>
              <a:spcBef>
                <a:spcPts val="400"/>
              </a:spcBef>
              <a:spcAft>
                <a:spcPts val="0"/>
              </a:spcAft>
              <a:buSzPts val="2400"/>
              <a:buChar char="•"/>
              <a:defRPr sz="2100"/>
            </a:lvl2pPr>
            <a:lvl3pPr marL="1371600" lvl="2" indent="-361950" algn="l">
              <a:lnSpc>
                <a:spcPct val="90000"/>
              </a:lnSpc>
              <a:spcBef>
                <a:spcPts val="400"/>
              </a:spcBef>
              <a:spcAft>
                <a:spcPts val="0"/>
              </a:spcAft>
              <a:buSzPts val="2100"/>
              <a:buChar char="•"/>
              <a:defRPr sz="1800"/>
            </a:lvl3pPr>
            <a:lvl4pPr marL="1828800" lvl="3" indent="-336550" algn="l">
              <a:lnSpc>
                <a:spcPct val="90000"/>
              </a:lnSpc>
              <a:spcBef>
                <a:spcPts val="400"/>
              </a:spcBef>
              <a:spcAft>
                <a:spcPts val="0"/>
              </a:spcAft>
              <a:buSzPts val="1700"/>
              <a:buChar char="•"/>
              <a:defRPr sz="1500"/>
            </a:lvl4pPr>
            <a:lvl5pPr marL="2286000" lvl="4" indent="-336550" algn="l">
              <a:lnSpc>
                <a:spcPct val="90000"/>
              </a:lnSpc>
              <a:spcBef>
                <a:spcPts val="400"/>
              </a:spcBef>
              <a:spcAft>
                <a:spcPts val="0"/>
              </a:spcAft>
              <a:buSzPts val="17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73" name="Google Shape;73;p16"/>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400"/>
              <a:buNone/>
              <a:defRPr sz="1200"/>
            </a:lvl1pPr>
            <a:lvl2pPr marL="914400" lvl="1" indent="-228600" algn="l">
              <a:lnSpc>
                <a:spcPct val="90000"/>
              </a:lnSpc>
              <a:spcBef>
                <a:spcPts val="400"/>
              </a:spcBef>
              <a:spcAft>
                <a:spcPts val="0"/>
              </a:spcAft>
              <a:buSzPts val="1200"/>
              <a:buNone/>
              <a:defRPr sz="1100"/>
            </a:lvl2pPr>
            <a:lvl3pPr marL="1371600" lvl="2" indent="-228600" algn="l">
              <a:lnSpc>
                <a:spcPct val="90000"/>
              </a:lnSpc>
              <a:spcBef>
                <a:spcPts val="400"/>
              </a:spcBef>
              <a:spcAft>
                <a:spcPts val="0"/>
              </a:spcAft>
              <a:buSzPts val="1000"/>
              <a:buNone/>
              <a:defRPr sz="900"/>
            </a:lvl3pPr>
            <a:lvl4pPr marL="1828800" lvl="3" indent="-228600" algn="l">
              <a:lnSpc>
                <a:spcPct val="90000"/>
              </a:lnSpc>
              <a:spcBef>
                <a:spcPts val="400"/>
              </a:spcBef>
              <a:spcAft>
                <a:spcPts val="0"/>
              </a:spcAft>
              <a:buSzPts val="900"/>
              <a:buNone/>
              <a:defRPr sz="800"/>
            </a:lvl4pPr>
            <a:lvl5pPr marL="2286000" lvl="4" indent="-228600" algn="l">
              <a:lnSpc>
                <a:spcPct val="90000"/>
              </a:lnSpc>
              <a:spcBef>
                <a:spcPts val="400"/>
              </a:spcBef>
              <a:spcAft>
                <a:spcPts val="0"/>
              </a:spcAft>
              <a:buSzPts val="9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74" name="Google Shape;74;p16"/>
          <p:cNvSpPr txBox="1">
            <a:spLocks noGrp="1"/>
          </p:cNvSpPr>
          <p:nvPr>
            <p:ph type="dt" idx="10"/>
          </p:nvPr>
        </p:nvSpPr>
        <p:spPr>
          <a:xfrm>
            <a:off x="219902" y="4649752"/>
            <a:ext cx="4331100" cy="509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5" name="Google Shape;75;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6" name="Google Shape;76;p16"/>
          <p:cNvSpPr txBox="1">
            <a:spLocks noGrp="1"/>
          </p:cNvSpPr>
          <p:nvPr>
            <p:ph type="sldNum" idx="12"/>
          </p:nvPr>
        </p:nvSpPr>
        <p:spPr>
          <a:xfrm>
            <a:off x="5784572" y="4767261"/>
            <a:ext cx="613800" cy="273900"/>
          </a:xfrm>
          <a:prstGeom prst="rect">
            <a:avLst/>
          </a:prstGeom>
          <a:no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Tahoma"/>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 name="Google Shape;79;p17"/>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2100"/>
              <a:buNone/>
              <a:defRPr sz="1800">
                <a:solidFill>
                  <a:srgbClr val="888888"/>
                </a:solidFill>
              </a:defRPr>
            </a:lvl1pPr>
            <a:lvl2pPr marL="914400" lvl="1" indent="-228600" algn="l">
              <a:lnSpc>
                <a:spcPct val="90000"/>
              </a:lnSpc>
              <a:spcBef>
                <a:spcPts val="400"/>
              </a:spcBef>
              <a:spcAft>
                <a:spcPts val="0"/>
              </a:spcAft>
              <a:buSzPts val="1700"/>
              <a:buNone/>
              <a:defRPr sz="1500">
                <a:solidFill>
                  <a:srgbClr val="888888"/>
                </a:solidFill>
              </a:defRPr>
            </a:lvl2pPr>
            <a:lvl3pPr marL="1371600" lvl="2" indent="-228600" algn="l">
              <a:lnSpc>
                <a:spcPct val="90000"/>
              </a:lnSpc>
              <a:spcBef>
                <a:spcPts val="400"/>
              </a:spcBef>
              <a:spcAft>
                <a:spcPts val="0"/>
              </a:spcAft>
              <a:buSzPts val="1600"/>
              <a:buNone/>
              <a:defRPr sz="1400">
                <a:solidFill>
                  <a:srgbClr val="888888"/>
                </a:solidFill>
              </a:defRPr>
            </a:lvl3pPr>
            <a:lvl4pPr marL="1828800" lvl="3" indent="-228600" algn="l">
              <a:lnSpc>
                <a:spcPct val="90000"/>
              </a:lnSpc>
              <a:spcBef>
                <a:spcPts val="400"/>
              </a:spcBef>
              <a:spcAft>
                <a:spcPts val="0"/>
              </a:spcAft>
              <a:buSzPts val="1400"/>
              <a:buNone/>
              <a:defRPr sz="1200">
                <a:solidFill>
                  <a:srgbClr val="888888"/>
                </a:solidFill>
              </a:defRPr>
            </a:lvl4pPr>
            <a:lvl5pPr marL="2286000" lvl="4" indent="-228600" algn="l">
              <a:lnSpc>
                <a:spcPct val="90000"/>
              </a:lnSpc>
              <a:spcBef>
                <a:spcPts val="400"/>
              </a:spcBef>
              <a:spcAft>
                <a:spcPts val="0"/>
              </a:spcAft>
              <a:buSzPts val="14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80" name="Google Shape;80;p17"/>
          <p:cNvSpPr txBox="1">
            <a:spLocks noGrp="1"/>
          </p:cNvSpPr>
          <p:nvPr>
            <p:ph type="dt" idx="10"/>
          </p:nvPr>
        </p:nvSpPr>
        <p:spPr>
          <a:xfrm>
            <a:off x="219902" y="4649752"/>
            <a:ext cx="4331100" cy="509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1" name="Google Shape;81;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2" name="Google Shape;82;p17"/>
          <p:cNvSpPr txBox="1">
            <a:spLocks noGrp="1"/>
          </p:cNvSpPr>
          <p:nvPr>
            <p:ph type="sldNum" idx="12"/>
          </p:nvPr>
        </p:nvSpPr>
        <p:spPr>
          <a:xfrm>
            <a:off x="5784572" y="4767261"/>
            <a:ext cx="613800" cy="273900"/>
          </a:xfrm>
          <a:prstGeom prst="rect">
            <a:avLst/>
          </a:prstGeom>
          <a:no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llage Title and Subtitle Page">
  <p:cSld name="TITLE_1">
    <p:bg>
      <p:bgPr>
        <a:blipFill>
          <a:blip r:embed="rId2">
            <a:alphaModFix/>
          </a:blip>
          <a:stretch>
            <a:fillRect/>
          </a:stretch>
        </a:blipFill>
        <a:effectLst/>
      </p:bgPr>
    </p:bg>
    <p:spTree>
      <p:nvGrpSpPr>
        <p:cNvPr id="1" name="Shape 14"/>
        <p:cNvGrpSpPr/>
        <p:nvPr/>
      </p:nvGrpSpPr>
      <p:grpSpPr>
        <a:xfrm>
          <a:off x="0" y="0"/>
          <a:ext cx="0" cy="0"/>
          <a:chOff x="0" y="0"/>
          <a:chExt cx="0" cy="0"/>
        </a:xfrm>
      </p:grpSpPr>
      <p:pic>
        <p:nvPicPr>
          <p:cNvPr id="15" name="Google Shape;15;p3"/>
          <p:cNvPicPr preferRelativeResize="0"/>
          <p:nvPr/>
        </p:nvPicPr>
        <p:blipFill rotWithShape="1">
          <a:blip r:embed="rId3">
            <a:alphaModFix/>
          </a:blip>
          <a:srcRect/>
          <a:stretch/>
        </p:blipFill>
        <p:spPr>
          <a:xfrm>
            <a:off x="0" y="2381"/>
            <a:ext cx="9144000" cy="5138738"/>
          </a:xfrm>
          <a:prstGeom prst="rect">
            <a:avLst/>
          </a:prstGeom>
          <a:noFill/>
          <a:ln>
            <a:noFill/>
          </a:ln>
        </p:spPr>
      </p:pic>
      <p:sp>
        <p:nvSpPr>
          <p:cNvPr id="16" name="Google Shape;16;p3"/>
          <p:cNvSpPr/>
          <p:nvPr/>
        </p:nvSpPr>
        <p:spPr>
          <a:xfrm>
            <a:off x="642600" y="1358950"/>
            <a:ext cx="7943100" cy="2833800"/>
          </a:xfrm>
          <a:prstGeom prst="roundRect">
            <a:avLst>
              <a:gd name="adj" fmla="val 16667"/>
            </a:avLst>
          </a:prstGeom>
          <a:solidFill>
            <a:srgbClr val="FFFFFF">
              <a:alpha val="69803"/>
            </a:srgbClr>
          </a:solidFill>
          <a:ln w="38100" cap="flat" cmpd="sng">
            <a:solidFill>
              <a:srgbClr val="D500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3"/>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8" name="Google Shape;18;p3"/>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9" name="Google Shape;19;p3"/>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Page" type="secHead">
  <p:cSld name="SECTION_HEADER">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2" name="Google Shape;22;p4"/>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448625" y="1386425"/>
            <a:ext cx="8520600" cy="3416400"/>
          </a:xfrm>
          <a:prstGeom prst="rect">
            <a:avLst/>
          </a:prstGeom>
          <a:noFill/>
          <a:ln>
            <a:noFill/>
          </a:ln>
        </p:spPr>
        <p:txBody>
          <a:bodyPr spcFirstLastPara="1" wrap="square" lIns="91425" tIns="91425" rIns="91425" bIns="91425" anchor="t" anchorCtr="0">
            <a:noAutofit/>
          </a:bodyPr>
          <a:lstStyle>
            <a:lvl1pPr marL="457200" lvl="0" indent="-330200" algn="l">
              <a:lnSpc>
                <a:spcPct val="115000"/>
              </a:lnSpc>
              <a:spcBef>
                <a:spcPts val="0"/>
              </a:spcBef>
              <a:spcAft>
                <a:spcPts val="0"/>
              </a:spcAft>
              <a:buSzPts val="1600"/>
              <a:buChar char="●"/>
              <a:defRPr/>
            </a:lvl1pPr>
            <a:lvl2pPr marL="914400" lvl="1" indent="-330200" algn="l">
              <a:lnSpc>
                <a:spcPct val="115000"/>
              </a:lnSpc>
              <a:spcBef>
                <a:spcPts val="1600"/>
              </a:spcBef>
              <a:spcAft>
                <a:spcPts val="0"/>
              </a:spcAft>
              <a:buSzPts val="16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6" name="Google Shape;26;p5"/>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0" name="Google Shape;30;p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6"/>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8927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4" name="Google Shape;34;p7"/>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3561625" y="202675"/>
            <a:ext cx="50979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7" name="Google Shape;37;p8"/>
          <p:cNvSpPr txBox="1">
            <a:spLocks noGrp="1"/>
          </p:cNvSpPr>
          <p:nvPr>
            <p:ph type="body" idx="1"/>
          </p:nvPr>
        </p:nvSpPr>
        <p:spPr>
          <a:xfrm>
            <a:off x="311700" y="1389600"/>
            <a:ext cx="42549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8" name="Google Shape;38;p8"/>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1" name="Google Shape;41;p9"/>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10"/>
          <p:cNvSpPr txBox="1">
            <a:spLocks noGrp="1"/>
          </p:cNvSpPr>
          <p:nvPr>
            <p:ph type="title"/>
          </p:nvPr>
        </p:nvSpPr>
        <p:spPr>
          <a:xfrm>
            <a:off x="270750" y="1680900"/>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5" name="Google Shape;45;p10"/>
          <p:cNvSpPr txBox="1">
            <a:spLocks noGrp="1"/>
          </p:cNvSpPr>
          <p:nvPr>
            <p:ph type="subTitle" idx="1"/>
          </p:nvPr>
        </p:nvSpPr>
        <p:spPr>
          <a:xfrm>
            <a:off x="270750" y="3250800"/>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6" name="Google Shape;46;p1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30200" algn="l">
              <a:lnSpc>
                <a:spcPct val="115000"/>
              </a:lnSpc>
              <a:spcBef>
                <a:spcPts val="0"/>
              </a:spcBef>
              <a:spcAft>
                <a:spcPts val="0"/>
              </a:spcAft>
              <a:buSzPts val="1600"/>
              <a:buChar char="●"/>
              <a:defRPr/>
            </a:lvl1pPr>
            <a:lvl2pPr marL="914400" lvl="1" indent="-330200" algn="l">
              <a:lnSpc>
                <a:spcPct val="115000"/>
              </a:lnSpc>
              <a:spcBef>
                <a:spcPts val="1600"/>
              </a:spcBef>
              <a:spcAft>
                <a:spcPts val="0"/>
              </a:spcAft>
              <a:buSzPts val="16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7" name="Google Shape;47;p10"/>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descr="This is our PowerPoint Template Background.  It contains the Virginia Department of Education Logo." title="VDOE Template Background"/>
          <p:cNvPicPr preferRelativeResize="0"/>
          <p:nvPr/>
        </p:nvPicPr>
        <p:blipFill rotWithShape="1">
          <a:blip r:embed="rId18">
            <a:alphaModFix/>
          </a:blip>
          <a:srcRect/>
          <a:stretch/>
        </p:blipFill>
        <p:spPr>
          <a:xfrm>
            <a:off x="0" y="0"/>
            <a:ext cx="9144000" cy="5143500"/>
          </a:xfrm>
          <a:prstGeom prst="rect">
            <a:avLst/>
          </a:prstGeom>
          <a:noFill/>
          <a:ln>
            <a:noFill/>
          </a:ln>
        </p:spPr>
      </p:pic>
      <p:sp>
        <p:nvSpPr>
          <p:cNvPr id="7" name="Google Shape;7;p1"/>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50032"/>
              </a:buClr>
              <a:buSzPts val="2800"/>
              <a:buFont typeface="Josefin Sans"/>
              <a:buNone/>
              <a:defRPr sz="2800" b="1" i="0" u="none" strike="noStrike" cap="none">
                <a:solidFill>
                  <a:srgbClr val="D50032"/>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448625" y="1386425"/>
            <a:ext cx="8520600" cy="3416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15000"/>
              </a:lnSpc>
              <a:spcBef>
                <a:spcPts val="0"/>
              </a:spcBef>
              <a:spcAft>
                <a:spcPts val="0"/>
              </a:spcAft>
              <a:buClr>
                <a:srgbClr val="101820"/>
              </a:buClr>
              <a:buSzPts val="1600"/>
              <a:buFont typeface="Josefin Sans"/>
              <a:buChar char="●"/>
              <a:defRPr sz="1600" b="1" i="0" u="none" strike="noStrike" cap="none">
                <a:solidFill>
                  <a:srgbClr val="101820"/>
                </a:solidFill>
                <a:latin typeface="Josefin Sans"/>
                <a:ea typeface="Josefin Sans"/>
                <a:cs typeface="Josefin Sans"/>
                <a:sym typeface="Josefin Sans"/>
              </a:defRPr>
            </a:lvl1pPr>
            <a:lvl2pPr marL="914400" marR="0" lvl="1" indent="-330200" algn="l" rtl="0">
              <a:lnSpc>
                <a:spcPct val="115000"/>
              </a:lnSpc>
              <a:spcBef>
                <a:spcPts val="1600"/>
              </a:spcBef>
              <a:spcAft>
                <a:spcPts val="0"/>
              </a:spcAft>
              <a:buClr>
                <a:schemeClr val="dk2"/>
              </a:buClr>
              <a:buSzPts val="1600"/>
              <a:buFont typeface="Josefin Sans"/>
              <a:buChar char="○"/>
              <a:defRPr sz="1600" b="1" i="0" u="none" strike="noStrike" cap="none">
                <a:solidFill>
                  <a:schemeClr val="dk2"/>
                </a:solidFill>
                <a:latin typeface="Josefin Sans"/>
                <a:ea typeface="Josefin Sans"/>
                <a:cs typeface="Josefin Sans"/>
                <a:sym typeface="Josefin Sans"/>
              </a:defRPr>
            </a:lvl2pPr>
            <a:lvl3pPr marL="1371600" marR="0" lvl="2" indent="-317500" algn="l" rtl="0">
              <a:lnSpc>
                <a:spcPct val="115000"/>
              </a:lnSpc>
              <a:spcBef>
                <a:spcPts val="1600"/>
              </a:spcBef>
              <a:spcAft>
                <a:spcPts val="0"/>
              </a:spcAft>
              <a:buClr>
                <a:srgbClr val="D50032"/>
              </a:buClr>
              <a:buSzPts val="1400"/>
              <a:buFont typeface="Josefin Sans"/>
              <a:buChar char="■"/>
              <a:defRPr sz="1400" b="1" i="0" u="none" strike="noStrike" cap="none">
                <a:solidFill>
                  <a:srgbClr val="D50032"/>
                </a:solidFill>
                <a:latin typeface="Josefin Sans"/>
                <a:ea typeface="Josefin Sans"/>
                <a:cs typeface="Josefin Sans"/>
                <a:sym typeface="Josefin Sans"/>
              </a:defRPr>
            </a:lvl3pPr>
            <a:lvl4pPr marL="1828800" marR="0" lvl="3"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4pPr>
            <a:lvl5pPr marL="2286000" marR="0" lvl="4" indent="-317500" algn="l" rtl="0">
              <a:lnSpc>
                <a:spcPct val="115000"/>
              </a:lnSpc>
              <a:spcBef>
                <a:spcPts val="1600"/>
              </a:spcBef>
              <a:spcAft>
                <a:spcPts val="0"/>
              </a:spcAft>
              <a:buClr>
                <a:srgbClr val="D50032"/>
              </a:buClr>
              <a:buSzPts val="1400"/>
              <a:buFont typeface="Josefin Sans"/>
              <a:buChar char="○"/>
              <a:defRPr sz="1400" b="0" i="1" u="none" strike="noStrike" cap="none">
                <a:solidFill>
                  <a:srgbClr val="D50032"/>
                </a:solidFill>
                <a:latin typeface="Josefin Sans"/>
                <a:ea typeface="Josefin Sans"/>
                <a:cs typeface="Josefin Sans"/>
                <a:sym typeface="Josefin Sans"/>
              </a:defRPr>
            </a:lvl5pPr>
            <a:lvl6pPr marL="2743200" marR="0" lvl="5"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6pPr>
            <a:lvl7pPr marL="3200400" marR="0" lvl="6"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7pPr>
            <a:lvl8pPr marL="3657600" marR="0" lvl="7"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8pPr>
            <a:lvl9pPr marL="4114800" marR="0" lvl="8" indent="-317500" algn="l" rtl="0">
              <a:lnSpc>
                <a:spcPct val="115000"/>
              </a:lnSpc>
              <a:spcBef>
                <a:spcPts val="1600"/>
              </a:spcBef>
              <a:spcAft>
                <a:spcPts val="160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9pPr>
          </a:lstStyle>
          <a:p>
            <a:endParaRPr/>
          </a:p>
        </p:txBody>
      </p:sp>
      <p:sp>
        <p:nvSpPr>
          <p:cNvPr id="9" name="Google Shape;9;p1"/>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hyperlink" Target="https://docs.google.com/document/d/1W-D3YgiimLMMFwgamV9Gj7m5aBM0v_Blmfo84chbc0g/edit?usp=sharing" TargetMode="External"/><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Teacher</a:t>
            </a:r>
            <a:endParaRPr sz="1600" b="0">
              <a:solidFill>
                <a:schemeClr val="dk1"/>
              </a:solidFill>
            </a:endParaRPr>
          </a:p>
        </p:txBody>
      </p:sp>
      <p:sp>
        <p:nvSpPr>
          <p:cNvPr id="94" name="Google Shape;94;p1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Greetings.  As you know, the Virginia Department of Education 2015 Standards of Learning for 6th Grade U.S. History to 1865 officially include 10 African Americans, 6 Native American Indian tribes, 8 women, and 30 white men.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 the interest of multicultural education and equity, I would like to submit that it would be educationally beneficial to the 6th grade students of Virginia to add 20 African Americans, 24 Native American Indians, tribes, and a Union Civil War Company, and 22 women for the 2022 Standards of Learning for USI.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With these additions, there would be 30 African Americans, 30 Native American Indians, tribes, and a Union Civil War Company, 30 women, and 30 white men.  This would provide for a more equitable approach to telling the story of U.S. History to 1865.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One last recommendation I would like to make for the 2022 USI SOLs would be the additional teaching of the history of June 19, 1865, also known as “Juneteenth”.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have included details of my recommendations for the content along with resources cited and the SOL to which they connect.</a:t>
            </a:r>
            <a:endParaRPr sz="1400" b="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Teacher</a:t>
            </a:r>
            <a:endParaRPr sz="1600" b="0">
              <a:solidFill>
                <a:schemeClr val="dk1"/>
              </a:solidFill>
            </a:endParaRPr>
          </a:p>
        </p:txBody>
      </p:sp>
      <p:sp>
        <p:nvSpPr>
          <p:cNvPr id="148" name="Google Shape;148;p2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By learning a more accurate version of history, our students will be equipped to be global citizens. Learning accurate history will advance the current school community, help students form and maintain positive relationships with one another, whether in future development, higher learning, work, etc. This enhanced learning, previously excluded but necessary information, will improve the quality of the overall student experience. Students, parents, teachers, and administrators alike will be able to form the necessary awareness for navigating an ever changing and constantly diversifying society.</a:t>
            </a:r>
            <a:endParaRPr sz="1400" b="0">
              <a:latin typeface="Arial"/>
              <a:ea typeface="Arial"/>
              <a:cs typeface="Arial"/>
              <a:sym typeface="Aria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88" name="Google Shape;88;p1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new, but still like to address it.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USI.6c - Paul Revere: Patriot who made a daring ride to warn colonists of British arrival.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 He wasn't the only person who made the ride.  2) He didn't even complete the ride.  And can it please be made clear that he never shouted, "The British are coming"?  So if we mention it, can be be for something else - perhaps how he was part of the leaders with the Boston Tea Party.</a:t>
            </a:r>
            <a:endParaRPr sz="1400" b="0">
              <a:latin typeface="Arial"/>
              <a:ea typeface="Arial"/>
              <a:cs typeface="Arial"/>
              <a:sym typeface="Arial"/>
            </a:endParaRPr>
          </a:p>
        </p:txBody>
      </p:sp>
    </p:spTree>
    <p:extLst>
      <p:ext uri="{BB962C8B-B14F-4D97-AF65-F5344CB8AC3E}">
        <p14:creationId xmlns:p14="http://schemas.microsoft.com/office/powerpoint/2010/main" val="361438412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 (Slide 1 of 4)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94" name="Google Shape;94;p1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sz="2200" b="0">
                <a:solidFill>
                  <a:schemeClr val="dk1"/>
                </a:solidFill>
              </a:rPr>
              <a:t>Record # 2 (Slide 1 of 4)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7)Peter Salem lived from 1750 to 1816.  He was an African American soldier in the Battle of Bunker Hill on June 17, 1775 who shot a British Officer.  He fought with the “Minutemen” in the Battles of Lexington and Concord.  He earned his freedom through fighting as a patriot soldier.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Nielsen, E. “Peter Salem (ca. 1750 – 1816)” published January 19, 2007 on https://www.blackpast.org/african-american-history/salem-peter-ca-1750-1816/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 USI.6c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15)Chief Pontiac of the Ottawa Tribe led a rebellion against the British in the Ohio River Valley.  In May 1763, Chief Pontiac led the Ottawa Indians in a war against the British west of Niagra, New York.  The British defeated Pontiac and his men near Pittsburgh, Pennsylvania.</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Weiser, Kathy.  “Ottawa Chief Pontiac – Masterminding a Rebellion” November 2019. https://www.legendsofamerica.com.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 USI.6a</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3)Sarah Shelton married Patrick Henry in 1754 in the parlor of the “Rural Plains” Shelton home in Mechanicsville in Hanover County.  She and Patrick Henry lived at Pine Slash, the Hanover Tavern, and Scotchtown in Hanover County, Virginia.  They had six children.  Sarah Shelton died of pneumonia at Scotchtown in 1775.</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https://www.roadtorevolution.com.  Road to Revolution Heritage Trail.</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5226292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 (Slide 2 of 4)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00" name="Google Shape;100;p2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5200"/>
              <a:buNone/>
            </a:pPr>
            <a:r>
              <a:rPr lang="en" sz="2200" b="0">
                <a:solidFill>
                  <a:schemeClr val="dk1"/>
                </a:solidFill>
              </a:rPr>
              <a:t>Record # 2 (Slide 2 of 4)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 USI.6c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4)Dorothea Dandridge married Patrick Henry in 1777 and became the very first First Lady of Virginia during the American Revolutionary War as her husband was the very first elected governor of Virginia.  Dorothea Dandridge and Patrick Henry had eleven children.  They lived at Red Hill in Charlotte County, Virginia.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https://www.roadtorevolution.com.  Road to Revolution Heritage Trail.</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 USI.6c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5)Betsy Ross was also known as Elizabeth Griscom and was a seamstress from Philadelphia, Pennsylvania.  Legend has it that George Washington asked her to sew the first American flag for the Continental Army in 1776.</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“9 Women Who Helped Win the American Revolution” by Kyla Cathey.  March 20, 2017.  https://www.mentalfloss.com.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 USI.6c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6)Martha Washington was the first First Lady of the United States from 1789 to 1796.  She was the wife of President George Washington.  She hosted many politicians as First Lady.  She lived from 1731 to 1802.</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“First Ladies”.  http://www.whitehouse.gov.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09693586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 (Slide 3 of 4)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06" name="Google Shape;106;p2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5200"/>
              <a:buNone/>
            </a:pPr>
            <a:r>
              <a:rPr lang="en" sz="2200" b="0">
                <a:solidFill>
                  <a:schemeClr val="dk1"/>
                </a:solidFill>
              </a:rPr>
              <a:t>Record # 2 (Slide 3 of 4)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 USI.6c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7)Abigail Adams ran the family farm in Massachusetts while John Adams was at the Continental Congress and encouraged the founding fathers not to forget women when they wrote new laws during the American Revolutionary War.  She was the mother of John Quincy Adams.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“9 Women Who Helped Win the American Revolution” by Kyla Cathey.  March 20, 2017.  https://www.mentalfloss.com.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 USI.6c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8)Molly Pitcher was also known as Molly McCauley.  She fought in the Battle of Monmouth on June 28, 1778 in New Jersey during the American Revolutionary War.  Legend has it that she then brought water to men on the battlefield.  George Washington commissioned her as “Sergeant Molly Pitcher” for her bravery in 1778.</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“9 Women Who Helped Win the American Revolution” by Kyla Cathey.  March 20, 2017.  https://www.mentalfloss.com.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 USI.6c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9)Sybil Ludington made an all night horseback ride on April 26, 1777 when she was only 16 to alert the colonial militia of Putnam County, New York and Danbury, Connecticut that the British were coming.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“9 Women Who Helped Win the American Revolution” by Kyla Cathey.  March 20, 2017.  https://www.mentalfloss.com.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 USI.6c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6557859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 (Slide 4 of 4)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12" name="Google Shape;112;p2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5200"/>
              <a:buNone/>
            </a:pPr>
            <a:r>
              <a:rPr lang="en" sz="2200" b="0">
                <a:solidFill>
                  <a:schemeClr val="dk1"/>
                </a:solidFill>
              </a:rPr>
              <a:t>Record # 2 (Slide 4 of 4)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10)Deborah Sampson was from Massachusetts.  During the American Revolutionary War, she disguised herself as a man in order to serve in the Continental Army.  She served under the name Robert Shirtliff.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“9 Women Who Helped Win the American Revolution” by Kyla Cathey.  March 20, 2017.  https://www.mentalfloss.com.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 USI.6c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11)Phoebe Fraunces was a 13 year old African American girl who saved the life of George Washington during the Revolutionary War.  She stopped General Washington from eating a dish of peas that had just been sprinkled with poison by Thomas Hickey, one of his bodyguards.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Kraft, Randy.  “G.W. and the Poisoned Peas”.  The Morning Call.  November 11, 2001.</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 USI.6c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98910268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18" name="Google Shape;118;p2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This standard is correct they way it is, because it states that the motivation for independence comes from the abuses by the British of the colonist's liberty as Englishmen. The denial of these rights is what would lead to the creation of our nation , in pursuit of the ideals in the Declaration of Independence. This view is supported by the primary sources of those involved, and using those sources to develop opinions is an important aspect of this course.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This standard is also correct in that it explains that the Declaration of Independence is the culmination of the treatment by the British, as well as the philosophies that inspired the American colonists. Again, we see this view support by the primary sources from those people involved.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I agree with the emphasis on Washington, Franklin, Jefferson, Henry, and Lafayette. The contributions of John Adams are also very important in this standard.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For this standard I would like to see some mention of the effort made by women in the war effort, as well as the use of espionage by Washington to help win the war.</a:t>
            </a:r>
            <a:endParaRPr sz="1400" b="0">
              <a:latin typeface="Arial"/>
              <a:ea typeface="Arial"/>
              <a:cs typeface="Arial"/>
              <a:sym typeface="Arial"/>
            </a:endParaRPr>
          </a:p>
        </p:txBody>
      </p:sp>
    </p:spTree>
    <p:extLst>
      <p:ext uri="{BB962C8B-B14F-4D97-AF65-F5344CB8AC3E}">
        <p14:creationId xmlns:p14="http://schemas.microsoft.com/office/powerpoint/2010/main" val="31671369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24" name="Google Shape;124;p2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already taught </a:t>
            </a:r>
            <a:endParaRPr sz="1400" b="0">
              <a:latin typeface="Arial"/>
              <a:ea typeface="Arial"/>
              <a:cs typeface="Arial"/>
              <a:sym typeface="Arial"/>
            </a:endParaRPr>
          </a:p>
        </p:txBody>
      </p:sp>
    </p:spTree>
    <p:extLst>
      <p:ext uri="{BB962C8B-B14F-4D97-AF65-F5344CB8AC3E}">
        <p14:creationId xmlns:p14="http://schemas.microsoft.com/office/powerpoint/2010/main" val="162193850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30" name="Google Shape;130;p2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additions are fantastic!</a:t>
            </a:r>
            <a:endParaRPr sz="1400" b="0">
              <a:latin typeface="Arial"/>
              <a:ea typeface="Arial"/>
              <a:cs typeface="Arial"/>
              <a:sym typeface="Arial"/>
            </a:endParaRPr>
          </a:p>
        </p:txBody>
      </p:sp>
    </p:spTree>
    <p:extLst>
      <p:ext uri="{BB962C8B-B14F-4D97-AF65-F5344CB8AC3E}">
        <p14:creationId xmlns:p14="http://schemas.microsoft.com/office/powerpoint/2010/main" val="6144506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ctrTitle"/>
          </p:nvPr>
        </p:nvSpPr>
        <p:spPr>
          <a:xfrm>
            <a:off x="3077075" y="82722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 College Professor/Historian</a:t>
            </a:r>
            <a:endParaRPr sz="2200" b="0">
              <a:solidFill>
                <a:schemeClr val="dk1"/>
              </a:solidFill>
            </a:endParaRPr>
          </a:p>
        </p:txBody>
      </p:sp>
      <p:sp>
        <p:nvSpPr>
          <p:cNvPr id="136" name="Google Shape;136;p26"/>
          <p:cNvSpPr txBox="1">
            <a:spLocks noGrp="1"/>
          </p:cNvSpPr>
          <p:nvPr>
            <p:ph type="subTitle" idx="1"/>
          </p:nvPr>
        </p:nvSpPr>
        <p:spPr>
          <a:xfrm>
            <a:off x="65150" y="18310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00" b="0"/>
              <a:t>Please access full comment: </a:t>
            </a:r>
            <a:endParaRPr sz="2600" b="0"/>
          </a:p>
          <a:p>
            <a:pPr marL="0" lvl="0" indent="0" algn="l" rtl="0">
              <a:lnSpc>
                <a:spcPct val="100000"/>
              </a:lnSpc>
              <a:spcBef>
                <a:spcPts val="0"/>
              </a:spcBef>
              <a:spcAft>
                <a:spcPts val="0"/>
              </a:spcAft>
              <a:buSzPts val="2800"/>
              <a:buNone/>
            </a:pPr>
            <a:r>
              <a:rPr lang="en" sz="1400" u="sng">
                <a:solidFill>
                  <a:schemeClr val="hlink"/>
                </a:solidFill>
                <a:latin typeface="Arial"/>
                <a:ea typeface="Arial"/>
                <a:cs typeface="Arial"/>
                <a:sym typeface="Arial"/>
                <a:hlinkClick r:id="rId3"/>
              </a:rPr>
              <a:t>Record # 9 Public Comment File</a:t>
            </a:r>
            <a:r>
              <a:rPr lang="en" sz="1400">
                <a:latin typeface="Arial"/>
                <a:ea typeface="Arial"/>
                <a:cs typeface="Arial"/>
                <a:sym typeface="Arial"/>
              </a:rPr>
              <a:t> </a:t>
            </a:r>
            <a:endParaRPr sz="1400" b="0">
              <a:latin typeface="Arial"/>
              <a:ea typeface="Arial"/>
              <a:cs typeface="Arial"/>
              <a:sym typeface="Arial"/>
            </a:endParaRPr>
          </a:p>
        </p:txBody>
      </p:sp>
    </p:spTree>
    <p:extLst>
      <p:ext uri="{BB962C8B-B14F-4D97-AF65-F5344CB8AC3E}">
        <p14:creationId xmlns:p14="http://schemas.microsoft.com/office/powerpoint/2010/main" val="14706309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Legislator</a:t>
            </a:r>
            <a:endParaRPr sz="2200" b="0">
              <a:solidFill>
                <a:schemeClr val="dk1"/>
              </a:solidFill>
            </a:endParaRPr>
          </a:p>
        </p:txBody>
      </p:sp>
      <p:sp>
        <p:nvSpPr>
          <p:cNvPr id="142" name="Google Shape;142;p2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USI.6b - I agree with recommendations of VAAHEC's report.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USI.6c - While I agree with VAAHEC's suggested individuals to include, be clear that this individual was part of a movement of many people that made change possible. Move away from focusing on the person as the icon/hero and more about the activation of movements of people to change systems (like legal protections). </a:t>
            </a:r>
            <a:endParaRPr sz="1400" b="0">
              <a:latin typeface="Arial"/>
              <a:ea typeface="Arial"/>
              <a:cs typeface="Arial"/>
              <a:sym typeface="Arial"/>
            </a:endParaRPr>
          </a:p>
        </p:txBody>
      </p:sp>
    </p:spTree>
    <p:extLst>
      <p:ext uri="{BB962C8B-B14F-4D97-AF65-F5344CB8AC3E}">
        <p14:creationId xmlns:p14="http://schemas.microsoft.com/office/powerpoint/2010/main" val="3174470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Parent</a:t>
            </a:r>
            <a:endParaRPr sz="1600" b="0">
              <a:solidFill>
                <a:schemeClr val="dk1"/>
              </a:solidFill>
            </a:endParaRPr>
          </a:p>
        </p:txBody>
      </p:sp>
      <p:sp>
        <p:nvSpPr>
          <p:cNvPr id="154" name="Google Shape;154;p2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The Middle Passage needs to be introduced. Also, in the colonial period the treatment of slaves as well as slave resistance ought to be included in the standards.</a:t>
            </a:r>
            <a:endParaRPr sz="1400" b="0">
              <a:latin typeface="Arial"/>
              <a:ea typeface="Arial"/>
              <a:cs typeface="Arial"/>
              <a:sym typeface="Aria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48" name="Google Shape;148;p2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an excellent time to discuss reparations and why the American government hasn’t paid them to the Foundational Black Americans.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This standard reiterates the roles of some previously mentioned un-heros. Social studies standards have already taught these people with certain biases placed on them and as such, students have already begun to disassociate from the curriculum. </a:t>
            </a:r>
            <a:endParaRPr sz="1400" b="0">
              <a:latin typeface="Arial"/>
              <a:ea typeface="Arial"/>
              <a:cs typeface="Arial"/>
              <a:sym typeface="Arial"/>
            </a:endParaRPr>
          </a:p>
        </p:txBody>
      </p:sp>
    </p:spTree>
    <p:extLst>
      <p:ext uri="{BB962C8B-B14F-4D97-AF65-F5344CB8AC3E}">
        <p14:creationId xmlns:p14="http://schemas.microsoft.com/office/powerpoint/2010/main" val="342608420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54" name="Google Shape;154;p2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Important to note the hypocrisy of writing that “all men are created equal” while owning slaves. </a:t>
            </a:r>
            <a:endParaRPr sz="1400" b="0">
              <a:latin typeface="Arial"/>
              <a:ea typeface="Arial"/>
              <a:cs typeface="Arial"/>
              <a:sym typeface="Arial"/>
            </a:endParaRPr>
          </a:p>
        </p:txBody>
      </p:sp>
    </p:spTree>
    <p:extLst>
      <p:ext uri="{BB962C8B-B14F-4D97-AF65-F5344CB8AC3E}">
        <p14:creationId xmlns:p14="http://schemas.microsoft.com/office/powerpoint/2010/main" val="74353001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60" name="Google Shape;160;p3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Enslaved people were purposely denied the inalienable rights discussed in the Declaration of Independence. How did our founders create and support this dichotomy of though.</a:t>
            </a:r>
            <a:endParaRPr sz="1400" b="0">
              <a:latin typeface="Arial"/>
              <a:ea typeface="Arial"/>
              <a:cs typeface="Arial"/>
              <a:sym typeface="Arial"/>
            </a:endParaRPr>
          </a:p>
        </p:txBody>
      </p:sp>
    </p:spTree>
    <p:extLst>
      <p:ext uri="{BB962C8B-B14F-4D97-AF65-F5344CB8AC3E}">
        <p14:creationId xmlns:p14="http://schemas.microsoft.com/office/powerpoint/2010/main" val="408568837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66" name="Google Shape;166;p3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an excellent time to discuss reparations and why the American government hasn’t paid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them to the Foundational Black Americans.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This standard reiterates the roles of some previously mentioned un-heros. Social studies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have already taught these people with certain biases placed on them and as such,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have already begun to disassociate from the curriculum.</a:t>
            </a:r>
            <a:endParaRPr sz="1400" b="0">
              <a:latin typeface="Arial"/>
              <a:ea typeface="Arial"/>
              <a:cs typeface="Arial"/>
              <a:sym typeface="Arial"/>
            </a:endParaRPr>
          </a:p>
        </p:txBody>
      </p:sp>
    </p:spTree>
    <p:extLst>
      <p:ext uri="{BB962C8B-B14F-4D97-AF65-F5344CB8AC3E}">
        <p14:creationId xmlns:p14="http://schemas.microsoft.com/office/powerpoint/2010/main" val="12657733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Arlington resident</a:t>
            </a:r>
            <a:endParaRPr sz="2200" b="0">
              <a:solidFill>
                <a:schemeClr val="dk1"/>
              </a:solidFill>
            </a:endParaRPr>
          </a:p>
        </p:txBody>
      </p:sp>
      <p:sp>
        <p:nvSpPr>
          <p:cNvPr id="172" name="Google Shape;172;p3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and APS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p:txBody>
      </p:sp>
    </p:spTree>
    <p:extLst>
      <p:ext uri="{BB962C8B-B14F-4D97-AF65-F5344CB8AC3E}">
        <p14:creationId xmlns:p14="http://schemas.microsoft.com/office/powerpoint/2010/main" val="400860992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Community consituent</a:t>
            </a:r>
            <a:endParaRPr sz="2200" b="0">
              <a:solidFill>
                <a:schemeClr val="dk1"/>
              </a:solidFill>
            </a:endParaRPr>
          </a:p>
        </p:txBody>
      </p:sp>
      <p:sp>
        <p:nvSpPr>
          <p:cNvPr id="178" name="Google Shape;178;p3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27086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84" name="Google Shape;184;p3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63091736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Community constituent</a:t>
            </a:r>
            <a:endParaRPr sz="2200" b="0">
              <a:solidFill>
                <a:schemeClr val="dk1"/>
              </a:solidFill>
            </a:endParaRPr>
          </a:p>
        </p:txBody>
      </p:sp>
      <p:sp>
        <p:nvSpPr>
          <p:cNvPr id="190" name="Google Shape;190;p3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11290304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1600" b="0">
                <a:solidFill>
                  <a:schemeClr val="dk1"/>
                </a:solidFill>
              </a:rPr>
              <a:t>Record # 21</a:t>
            </a:r>
            <a:endParaRPr sz="1600" b="0">
              <a:solidFill>
                <a:schemeClr val="dk1"/>
              </a:solidFill>
            </a:endParaRPr>
          </a:p>
          <a:p>
            <a:pPr marL="0" lvl="0" indent="0" algn="l" rtl="0">
              <a:lnSpc>
                <a:spcPct val="100000"/>
              </a:lnSpc>
              <a:spcBef>
                <a:spcPts val="0"/>
              </a:spcBef>
              <a:spcAft>
                <a:spcPts val="0"/>
              </a:spcAft>
              <a:buSzPts val="5200"/>
              <a:buNone/>
            </a:pPr>
            <a:r>
              <a:rPr lang="en" sz="1600" b="0">
                <a:solidFill>
                  <a:schemeClr val="dk1"/>
                </a:solidFill>
              </a:rPr>
              <a:t> Administrator, Parent, Student, Organization/Museum, College Professor/Historian, Legislator</a:t>
            </a:r>
            <a:endParaRPr sz="1600" b="0">
              <a:solidFill>
                <a:schemeClr val="dk1"/>
              </a:solidFill>
            </a:endParaRPr>
          </a:p>
        </p:txBody>
      </p:sp>
      <p:sp>
        <p:nvSpPr>
          <p:cNvPr id="196" name="Google Shape;196;p3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7398618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 Organization/Museum</a:t>
            </a:r>
            <a:endParaRPr sz="2200" b="0">
              <a:solidFill>
                <a:schemeClr val="dk1"/>
              </a:solidFill>
            </a:endParaRPr>
          </a:p>
        </p:txBody>
      </p:sp>
      <p:sp>
        <p:nvSpPr>
          <p:cNvPr id="202" name="Google Shape;202;p3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966481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Teacher</a:t>
            </a:r>
            <a:endParaRPr sz="1600" b="0">
              <a:solidFill>
                <a:schemeClr val="dk1"/>
              </a:solidFill>
            </a:endParaRPr>
          </a:p>
        </p:txBody>
      </p:sp>
      <p:sp>
        <p:nvSpPr>
          <p:cNvPr id="160" name="Google Shape;160;p3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208" name="Google Shape;208;p3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an excellent time to discuss reparations and why the American government hasn’t paid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them to the Foundational Black Americans.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This standard reiterates the roles of some previously mentioned un-heros. Social studies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have already taught these people with certain biases placed on them and as such,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have already begun to disassociate from the curriculum.</a:t>
            </a:r>
            <a:endParaRPr sz="1400" b="0">
              <a:latin typeface="Arial"/>
              <a:ea typeface="Arial"/>
              <a:cs typeface="Arial"/>
              <a:sym typeface="Arial"/>
            </a:endParaRPr>
          </a:p>
        </p:txBody>
      </p:sp>
    </p:spTree>
    <p:extLst>
      <p:ext uri="{BB962C8B-B14F-4D97-AF65-F5344CB8AC3E}">
        <p14:creationId xmlns:p14="http://schemas.microsoft.com/office/powerpoint/2010/main" val="177803111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214" name="Google Shape;214;p3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an excellent time to discuss reparations and why the American government hasn’t paid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them to the Foundational Black Americans.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This standard reiterates the roles of some previously mentioned un-heros. Social studies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have already taught these people with certain biases placed on them and as such,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have already begun to disassociate from the curriculum.</a:t>
            </a:r>
            <a:endParaRPr sz="1400" b="0">
              <a:latin typeface="Arial"/>
              <a:ea typeface="Arial"/>
              <a:cs typeface="Arial"/>
              <a:sym typeface="Arial"/>
            </a:endParaRPr>
          </a:p>
        </p:txBody>
      </p:sp>
    </p:spTree>
    <p:extLst>
      <p:ext uri="{BB962C8B-B14F-4D97-AF65-F5344CB8AC3E}">
        <p14:creationId xmlns:p14="http://schemas.microsoft.com/office/powerpoint/2010/main" val="85957175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88" name="Google Shape;88;p1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USI.7c - The Lewis and Clark Expedition, which included enslaved peoples Sacagawea and York, explored  new land west of the Mississippi River;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Sacagawea was not an enslaved person.  I am aware that some historians say she was captured in a raid by a rival tribe &amp; then possibly given to the French fur trapper who helped guide Lewis &amp; Clark who have claimed her as his wife.</a:t>
            </a:r>
            <a:endParaRPr sz="1400" b="0">
              <a:latin typeface="Arial"/>
              <a:ea typeface="Arial"/>
              <a:cs typeface="Arial"/>
              <a:sym typeface="Arial"/>
            </a:endParaRPr>
          </a:p>
        </p:txBody>
      </p:sp>
    </p:spTree>
    <p:extLst>
      <p:ext uri="{BB962C8B-B14F-4D97-AF65-F5344CB8AC3E}">
        <p14:creationId xmlns:p14="http://schemas.microsoft.com/office/powerpoint/2010/main" val="350340848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 (Slide 2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94" name="Google Shape;94;p19"/>
          <p:cNvSpPr txBox="1">
            <a:spLocks noGrp="1"/>
          </p:cNvSpPr>
          <p:nvPr>
            <p:ph type="subTitle" idx="1"/>
          </p:nvPr>
        </p:nvSpPr>
        <p:spPr>
          <a:xfrm>
            <a:off x="0" y="98395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200" b="0">
                <a:solidFill>
                  <a:schemeClr val="dk1"/>
                </a:solidFill>
              </a:rPr>
              <a:t>Record # 2 (Slide 2 of 2) </a:t>
            </a:r>
            <a:endParaRPr sz="2200" b="0">
              <a:solidFill>
                <a:schemeClr val="dk1"/>
              </a:solidFil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8)Elizabeth Freeman lived 1742 to 1829.  She was born into slavery in Massachusetts.  She got legal help and sued her owner in a court in Massachusetts.  After the hearing, the jury decided that Elizabeth Freeman should indeed be free.  Her “freedom suit” paved the way for others, which ultimately led to the abolishment of slavery in Massachusetts in 1783.</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Rivera, A.  “Elizabeth Freeman (Mum Bett) (1742 – 1829)” published January 17, 2007 on https://www.blackpast.org/african-american-history/freeman-elizabeth-mum-bett-1742-1829/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 USI.7b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9)Jean Baptiste Pointe du Sable was renowned as the “Founder of Chicago” in 1788.  He was considered Chicago’s first permanent and non – indigenous resident.  By the year 1788, he established a farm in Chicago, Illinois and lived there with his family.</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Reed, W.  “Jean-Baptiste-Point DuSable (1745-1818)” published February 12, 2007 on https://www.blackpast.org/african-american-history/dusable-jean-baptiste-point-1745-1818/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 USI.7b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10)Gowan Pamphlet lived from 1779 to 1807.  He was an African American Baptist preacher who became free in 1793.  In 1793, his congregation was officially recognized by the Dover Baptist Association.  He is honored as the early pastor of Williamsburg’s First Baptist Church.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“Gowan Pamphlet”.  Encyclopedia Virginia.  Linda H. Rowe.  August 9, 2013.</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 USI.7c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11)Richard Allen was an African American minister, educator, and writer.  He was born into slavery and later bought his freedom.  In 1794 he founded the African Methodist Episcopal Church.  He opened his first AME Church in 1794 in Philadelphia, Pennsylvania.</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Pope – Levison, P.  “Richard Allen (Pennsylvania) (1760 – 1831)” published October 18, 2007 on https://www.blackpast.org/african-american-history/allen-richard-pennsylvania-1760-1831/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 USI.7c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12)Dolly Madison was the First Lady of the United States from 1809 to 1817.  She was the wife of President James Madison.  She was the official White House hostess and was known for hosting social functions.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“First Ladies”.  http://www.whitehouse.gov.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 USI.7c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13)Mary Pickersgill sewed the Star – Spangled Banner flag which flew during the War of 1812 in 1814 during the Battle of Baltimore, Maryland over Fort McHenry.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https://www.nps.gov/people/mary-pickersgill.htm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 USI.7c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14)Elizabeth Monroe was the First Lady of the United States from 1817 to 1825.  She was the wife of President James Monroe.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“First Ladies”.  http://www.whitehouse.gov.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 USI.7c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71234947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 (Slide 1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00" name="Google Shape;100;p20"/>
          <p:cNvSpPr txBox="1">
            <a:spLocks noGrp="1"/>
          </p:cNvSpPr>
          <p:nvPr>
            <p:ph type="subTitle" idx="1"/>
          </p:nvPr>
        </p:nvSpPr>
        <p:spPr>
          <a:xfrm>
            <a:off x="0" y="98395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200" b="0">
                <a:solidFill>
                  <a:schemeClr val="dk1"/>
                </a:solidFill>
              </a:rPr>
              <a:t>Record # 2 (Slide 1 of 2) </a:t>
            </a:r>
            <a:endParaRPr sz="2200" b="0">
              <a:solidFill>
                <a:schemeClr val="dk1"/>
              </a:solidFil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11)Richard Allen was an African American minister, educator, and writer.  He was born into slavery and later bought his freedom.  In 1794 he founded the African Methodist Episcopal Church.  He opened his first AME Church in 1794 in Philadelphia, Pennsylvania.</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Pope – Levison, P.  “Richard Allen (Pennsylvania) (1760 – 1831)” published October 18, 2007 on https://www.blackpast.org/african-american-history/allen-richard-pennsylvania-1760-1831/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 USI.7c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12)Dolly Madison was the First Lady of the United States from 1809 to 1817.  She was the wife of President James Madison.  She was the official White House hostess and was known for hosting social functions.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“First Ladies”.  http://www.whitehouse.gov.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 USI.7c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13)Mary Pickersgill sewed the Star – Spangled Banner flag which flew during the War of 1812 in 1814 during the Battle of Baltimore, Maryland over Fort McHenry.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https://www.nps.gov/people/mary-pickersgill.htm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 USI.7c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14)Elizabeth Monroe was the First Lady of the United States from 1817 to 1825.  She was the wife of President James Monroe.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“First Ladies”.  http://www.whitehouse.gov.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 USI.7c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77238491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06" name="Google Shape;106;p2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is valuable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This is misrepresenting Sacajewea's situation. She was no longer enslaved according to her cultural traditions. Her enslavement would have to be explained in the context of her marriage, prior to the expedition. </a:t>
            </a:r>
            <a:endParaRPr sz="1400" b="0">
              <a:latin typeface="Arial"/>
              <a:ea typeface="Arial"/>
              <a:cs typeface="Arial"/>
              <a:sym typeface="Arial"/>
            </a:endParaRPr>
          </a:p>
        </p:txBody>
      </p:sp>
    </p:spTree>
    <p:extLst>
      <p:ext uri="{BB962C8B-B14F-4D97-AF65-F5344CB8AC3E}">
        <p14:creationId xmlns:p14="http://schemas.microsoft.com/office/powerpoint/2010/main" val="420626945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Legislator</a:t>
            </a:r>
            <a:endParaRPr sz="2200" b="0">
              <a:solidFill>
                <a:schemeClr val="dk1"/>
              </a:solidFill>
            </a:endParaRPr>
          </a:p>
        </p:txBody>
      </p:sp>
      <p:sp>
        <p:nvSpPr>
          <p:cNvPr id="112" name="Google Shape;112;p2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USI.7b - I agree with recommendations of VAAHEC's report.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USI.7c - Yes, VAAHEC's change is good, but it's unclear how much is covered about Jefferson's dichotomy as American founder and slave owner. This standard is really narrow for Virginia's son. </a:t>
            </a:r>
            <a:endParaRPr sz="1400" b="0">
              <a:latin typeface="Arial"/>
              <a:ea typeface="Arial"/>
              <a:cs typeface="Arial"/>
              <a:sym typeface="Arial"/>
            </a:endParaRPr>
          </a:p>
        </p:txBody>
      </p:sp>
    </p:spTree>
    <p:extLst>
      <p:ext uri="{BB962C8B-B14F-4D97-AF65-F5344CB8AC3E}">
        <p14:creationId xmlns:p14="http://schemas.microsoft.com/office/powerpoint/2010/main" val="86474097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18" name="Google Shape;118;p2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Students have already begun to learn about the Constitution and how everyone was not included in it. This is a huge factor for why a lot of students lose interest in their studies. They start to see that America is a place where the rules are different if you are a part of a particular population.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Students learn of the accomplishments of the first 5 presidents but the information is always tainted with bias. Calling them men of their time belittles their criminal activity. The men we celebrate as fathers and founders were murderers, rapists, kidnappers and thieves.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 inaccurate version of history regarding the purchase of Louisiana and Thomas Jefferson’s role. The Louisiana Purchase was made possible due to the Haitian Revolution.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61093326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24" name="Google Shape;124;p2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Students have already begun to learn about the Constitution and how everyone was not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included in it. This is a huge factor for why a lot of students lose interest in their studies.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They start to see that America is a place where the rules are different if you are a part of 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particular population.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Students learn of the accomplishments of the first 5 presidents but the information 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always tainted with bias. Calling them men of their time belittles their criminal activity.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men we celebrate as fathers and founders were murderers, rapists, kidnappers and thieves.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 inaccurate version of history regarding the purchase of Louisiana and Thomas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Jefferson’s role. The Louisiana Purchase was made possible due to the Haitian Revolution.</a:t>
            </a:r>
            <a:endParaRPr sz="1400" b="0">
              <a:latin typeface="Arial"/>
              <a:ea typeface="Arial"/>
              <a:cs typeface="Arial"/>
              <a:sym typeface="Arial"/>
            </a:endParaRPr>
          </a:p>
        </p:txBody>
      </p:sp>
    </p:spTree>
    <p:extLst>
      <p:ext uri="{BB962C8B-B14F-4D97-AF65-F5344CB8AC3E}">
        <p14:creationId xmlns:p14="http://schemas.microsoft.com/office/powerpoint/2010/main" val="191191760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Arlington resident</a:t>
            </a:r>
            <a:endParaRPr sz="2200" b="0">
              <a:solidFill>
                <a:schemeClr val="dk1"/>
              </a:solidFill>
            </a:endParaRPr>
          </a:p>
        </p:txBody>
      </p:sp>
      <p:sp>
        <p:nvSpPr>
          <p:cNvPr id="130" name="Google Shape;130;p2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and APS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p:txBody>
      </p:sp>
    </p:spTree>
    <p:extLst>
      <p:ext uri="{BB962C8B-B14F-4D97-AF65-F5344CB8AC3E}">
        <p14:creationId xmlns:p14="http://schemas.microsoft.com/office/powerpoint/2010/main" val="406323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Parent</a:t>
            </a:r>
            <a:endParaRPr sz="1600" b="0">
              <a:solidFill>
                <a:schemeClr val="dk1"/>
              </a:solidFill>
            </a:endParaRPr>
          </a:p>
        </p:txBody>
      </p:sp>
      <p:sp>
        <p:nvSpPr>
          <p:cNvPr id="166" name="Google Shape;166;p3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Community consituent</a:t>
            </a:r>
            <a:endParaRPr sz="2200" b="0">
              <a:solidFill>
                <a:schemeClr val="dk1"/>
              </a:solidFill>
            </a:endParaRPr>
          </a:p>
        </p:txBody>
      </p:sp>
      <p:sp>
        <p:nvSpPr>
          <p:cNvPr id="136" name="Google Shape;136;p2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08417966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42" name="Google Shape;142;p2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64546716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Community constituent</a:t>
            </a:r>
            <a:endParaRPr sz="2200" b="0">
              <a:solidFill>
                <a:schemeClr val="dk1"/>
              </a:solidFill>
            </a:endParaRPr>
          </a:p>
        </p:txBody>
      </p:sp>
      <p:sp>
        <p:nvSpPr>
          <p:cNvPr id="148" name="Google Shape;148;p2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12719495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ctrTitle"/>
          </p:nvPr>
        </p:nvSpPr>
        <p:spPr>
          <a:xfrm>
            <a:off x="3109650" y="56472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1700" b="0">
                <a:solidFill>
                  <a:schemeClr val="dk1"/>
                </a:solidFill>
              </a:rPr>
              <a:t> Administrator, Parent, Student, Organization/Museum, College Professor/Historian, Legislator</a:t>
            </a:r>
            <a:endParaRPr sz="1700" b="0">
              <a:solidFill>
                <a:schemeClr val="dk1"/>
              </a:solidFill>
            </a:endParaRPr>
          </a:p>
        </p:txBody>
      </p:sp>
      <p:sp>
        <p:nvSpPr>
          <p:cNvPr id="154" name="Google Shape;154;p29"/>
          <p:cNvSpPr txBox="1">
            <a:spLocks noGrp="1"/>
          </p:cNvSpPr>
          <p:nvPr>
            <p:ph type="subTitle" idx="1"/>
          </p:nvPr>
        </p:nvSpPr>
        <p:spPr>
          <a:xfrm>
            <a:off x="0" y="120115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7812425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 Organization/Museum</a:t>
            </a:r>
            <a:endParaRPr sz="2200" b="0">
              <a:solidFill>
                <a:schemeClr val="dk1"/>
              </a:solidFill>
            </a:endParaRPr>
          </a:p>
        </p:txBody>
      </p:sp>
      <p:sp>
        <p:nvSpPr>
          <p:cNvPr id="160" name="Google Shape;160;p3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58570523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66" name="Google Shape;166;p3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Students have already begun to learn about the Constitution and how everyone was not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included in it. This is a huge factor for why a lot of students lose interest in their studies.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They start to see that America is a place where the rules are different if you are a part of 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particular population.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Students learn of the accomplishments of the first 5 presidents but the information 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always tainted with bias. Calling them men of their time belittles their criminal activity.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men we celebrate as fathers and founders were murderers, rapists, kidnappers and thieves.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 inaccurate version of history regarding the purchase of Louisiana and Thomas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Jefferson’s role. The Louisiana Purchase was made possible due to the Haitian Revolution.</a:t>
            </a:r>
            <a:endParaRPr sz="1400" b="0">
              <a:latin typeface="Arial"/>
              <a:ea typeface="Arial"/>
              <a:cs typeface="Arial"/>
              <a:sym typeface="Arial"/>
            </a:endParaRPr>
          </a:p>
        </p:txBody>
      </p:sp>
    </p:spTree>
    <p:extLst>
      <p:ext uri="{BB962C8B-B14F-4D97-AF65-F5344CB8AC3E}">
        <p14:creationId xmlns:p14="http://schemas.microsoft.com/office/powerpoint/2010/main" val="74795237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72" name="Google Shape;172;p3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Students have already begun to learn about the Constitution and how everyone was not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included in it. This is a huge factor for why a lot of students lose interest in their studies.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They start to see that America is a place where the rules are different if you are a part of 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particular population.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Students learn of the accomplishments of the first 5 presidents but the information 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always tainted with bias. Calling them men of their time belittles their criminal activity.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men we celebrate as fathers and founders were murderers, rapists, kidnappers and thieves.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 inaccurate version of history regarding the purchase of Louisiana and Thomas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Jefferson’s role. The Louisiana Purchase was made possible due to the Haitian Revolution.</a:t>
            </a:r>
            <a:endParaRPr sz="1400" b="0">
              <a:latin typeface="Arial"/>
              <a:ea typeface="Arial"/>
              <a:cs typeface="Arial"/>
              <a:sym typeface="Arial"/>
            </a:endParaRPr>
          </a:p>
        </p:txBody>
      </p:sp>
    </p:spTree>
    <p:extLst>
      <p:ext uri="{BB962C8B-B14F-4D97-AF65-F5344CB8AC3E}">
        <p14:creationId xmlns:p14="http://schemas.microsoft.com/office/powerpoint/2010/main" val="67473302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88" name="Google Shape;88;p1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USI.7c - The Lewis and Clark Expedition, which included enslaved peoples Sacagawea and York, explored  new land west of the Mississippi River;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Sacagawea was not an enslaved person.  I am aware that some historians say she was captured in a raid by a rival tribe &amp; then possibly given to the French fur trapper who helped guide Lewis &amp; Clark who have claimed her as his wife.</a:t>
            </a:r>
            <a:endParaRPr sz="1400" b="0">
              <a:latin typeface="Arial"/>
              <a:ea typeface="Arial"/>
              <a:cs typeface="Arial"/>
              <a:sym typeface="Arial"/>
            </a:endParaRPr>
          </a:p>
        </p:txBody>
      </p:sp>
    </p:spTree>
    <p:extLst>
      <p:ext uri="{BB962C8B-B14F-4D97-AF65-F5344CB8AC3E}">
        <p14:creationId xmlns:p14="http://schemas.microsoft.com/office/powerpoint/2010/main" val="117495807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 (Slide 2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94" name="Google Shape;94;p19"/>
          <p:cNvSpPr txBox="1">
            <a:spLocks noGrp="1"/>
          </p:cNvSpPr>
          <p:nvPr>
            <p:ph type="subTitle" idx="1"/>
          </p:nvPr>
        </p:nvSpPr>
        <p:spPr>
          <a:xfrm>
            <a:off x="0" y="98395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200" b="0">
                <a:solidFill>
                  <a:schemeClr val="dk1"/>
                </a:solidFill>
              </a:rPr>
              <a:t>Record # 2 (Slide 2 of 2) </a:t>
            </a:r>
            <a:endParaRPr sz="2200" b="0">
              <a:solidFill>
                <a:schemeClr val="dk1"/>
              </a:solidFil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8)Elizabeth Freeman lived 1742 to 1829.  She was born into slavery in Massachusetts.  She got legal help and sued her owner in a court in Massachusetts.  After the hearing, the jury decided that Elizabeth Freeman should indeed be free.  Her “freedom suit” paved the way for others, which ultimately led to the abolishment of slavery in Massachusetts in 1783.</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Rivera, A.  “Elizabeth Freeman (Mum Bett) (1742 – 1829)” published January 17, 2007 on https://www.blackpast.org/african-american-history/freeman-elizabeth-mum-bett-1742-1829/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 USI.7b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9)Jean Baptiste Pointe du Sable was renowned as the “Founder of Chicago” in 1788.  He was considered Chicago’s first permanent and non – indigenous resident.  By the year 1788, he established a farm in Chicago, Illinois and lived there with his family.</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Reed, W.  “Jean-Baptiste-Point DuSable (1745-1818)” published February 12, 2007 on https://www.blackpast.org/african-american-history/dusable-jean-baptiste-point-1745-1818/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 USI.7b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10)Gowan Pamphlet lived from 1779 to 1807.  He was an African American Baptist preacher who became free in 1793.  In 1793, his congregation was officially recognized by the Dover Baptist Association.  He is honored as the early pastor of Williamsburg’s First Baptist Church.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“Gowan Pamphlet”.  Encyclopedia Virginia.  Linda H. Rowe.  August 9, 2013.</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 USI.7c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11)Richard Allen was an African American minister, educator, and writer.  He was born into slavery and later bought his freedom.  In 1794 he founded the African Methodist Episcopal Church.  He opened his first AME Church in 1794 in Philadelphia, Pennsylvania.</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Pope – Levison, P.  “Richard Allen (Pennsylvania) (1760 – 1831)” published October 18, 2007 on https://www.blackpast.org/african-american-history/allen-richard-pennsylvania-1760-1831/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 USI.7c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12)Dolly Madison was the First Lady of the United States from 1809 to 1817.  She was the wife of President James Madison.  She was the official White House hostess and was known for hosting social functions.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“First Ladies”.  http://www.whitehouse.gov.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 USI.7c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13)Mary Pickersgill sewed the Star – Spangled Banner flag which flew during the War of 1812 in 1814 during the Battle of Baltimore, Maryland over Fort McHenry.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https://www.nps.gov/people/mary-pickersgill.htm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 USI.7c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14)Elizabeth Monroe was the First Lady of the United States from 1817 to 1825.  She was the wife of President James Monroe.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“First Ladies”.  http://www.whitehouse.gov.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 USI.7c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63155693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 (Slide 1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00" name="Google Shape;100;p20"/>
          <p:cNvSpPr txBox="1">
            <a:spLocks noGrp="1"/>
          </p:cNvSpPr>
          <p:nvPr>
            <p:ph type="subTitle" idx="1"/>
          </p:nvPr>
        </p:nvSpPr>
        <p:spPr>
          <a:xfrm>
            <a:off x="0" y="98395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200" b="0">
                <a:solidFill>
                  <a:schemeClr val="dk1"/>
                </a:solidFill>
              </a:rPr>
              <a:t>Record # 2 (Slide 1 of 2) </a:t>
            </a:r>
            <a:endParaRPr sz="2200" b="0">
              <a:solidFill>
                <a:schemeClr val="dk1"/>
              </a:solidFil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11)Richard Allen was an African American minister, educator, and writer.  He was born into slavery and later bought his freedom.  In 1794 he founded the African Methodist Episcopal Church.  He opened his first AME Church in 1794 in Philadelphia, Pennsylvania.</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Pope – Levison, P.  “Richard Allen (Pennsylvania) (1760 – 1831)” published October 18, 2007 on https://www.blackpast.org/african-american-history/allen-richard-pennsylvania-1760-1831/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 USI.7c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12)Dolly Madison was the First Lady of the United States from 1809 to 1817.  She was the wife of President James Madison.  She was the official White House hostess and was known for hosting social functions.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“First Ladies”.  http://www.whitehouse.gov.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 USI.7c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13)Mary Pickersgill sewed the Star – Spangled Banner flag which flew during the War of 1812 in 1814 during the Battle of Baltimore, Maryland over Fort McHenry.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https://www.nps.gov/people/mary-pickersgill.htm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 USI.7c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14)Elizabeth Monroe was the First Lady of the United States from 1817 to 1825.  She was the wife of President James Monroe.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“First Ladies”.  http://www.whitehouse.gov.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 USI.7c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115631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Teacher</a:t>
            </a:r>
            <a:endParaRPr sz="1600" b="0">
              <a:solidFill>
                <a:schemeClr val="dk1"/>
              </a:solidFill>
            </a:endParaRPr>
          </a:p>
        </p:txBody>
      </p:sp>
      <p:sp>
        <p:nvSpPr>
          <p:cNvPr id="172" name="Google Shape;172;p3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By learning a more accurate version of history, our students will be equipped to be global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citizens. Learning accurate history will advance the current school community, help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form and maintain positive relationships with one another, whether in future development,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higher learning, work, etc. This enhanced learning, previously excluded but necessary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information, will improve the quality of the overall student experience. Students, parents,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teachers, and administrators alike will be able to form the necessary awareness for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navigating an ever changing and constantly diversifying society.</a:t>
            </a:r>
            <a:endParaRPr sz="1400" b="0">
              <a:latin typeface="Arial"/>
              <a:ea typeface="Arial"/>
              <a:cs typeface="Arial"/>
              <a:sym typeface="Aria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06" name="Google Shape;106;p2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is valuable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This is misrepresenting Sacajewea's situation. She was no longer enslaved according to her cultural traditions. Her enslavement would have to be explained in the context of her marriage, prior to the expedition. </a:t>
            </a:r>
            <a:endParaRPr sz="1400" b="0">
              <a:latin typeface="Arial"/>
              <a:ea typeface="Arial"/>
              <a:cs typeface="Arial"/>
              <a:sym typeface="Arial"/>
            </a:endParaRPr>
          </a:p>
        </p:txBody>
      </p:sp>
    </p:spTree>
    <p:extLst>
      <p:ext uri="{BB962C8B-B14F-4D97-AF65-F5344CB8AC3E}">
        <p14:creationId xmlns:p14="http://schemas.microsoft.com/office/powerpoint/2010/main" val="231284757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Legislator</a:t>
            </a:r>
            <a:endParaRPr sz="2200" b="0">
              <a:solidFill>
                <a:schemeClr val="dk1"/>
              </a:solidFill>
            </a:endParaRPr>
          </a:p>
        </p:txBody>
      </p:sp>
      <p:sp>
        <p:nvSpPr>
          <p:cNvPr id="112" name="Google Shape;112;p2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USI.7b - I agree with recommendations of VAAHEC's report.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USI.7c - Yes, VAAHEC's change is good, but it's unclear how much is covered about Jefferson's dichotomy as American founder and slave owner. This standard is really narrow for Virginia's son. </a:t>
            </a:r>
            <a:endParaRPr sz="1400" b="0">
              <a:latin typeface="Arial"/>
              <a:ea typeface="Arial"/>
              <a:cs typeface="Arial"/>
              <a:sym typeface="Arial"/>
            </a:endParaRPr>
          </a:p>
        </p:txBody>
      </p:sp>
    </p:spTree>
    <p:extLst>
      <p:ext uri="{BB962C8B-B14F-4D97-AF65-F5344CB8AC3E}">
        <p14:creationId xmlns:p14="http://schemas.microsoft.com/office/powerpoint/2010/main" val="134718909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18" name="Google Shape;118;p2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Students have already begun to learn about the Constitution and how everyone was not included in it. This is a huge factor for why a lot of students lose interest in their studies. They start to see that America is a place where the rules are different if you are a part of a particular population.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Students learn of the accomplishments of the first 5 presidents but the information is always tainted with bias. Calling them men of their time belittles their criminal activity. The men we celebrate as fathers and founders were murderers, rapists, kidnappers and thieves.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 inaccurate version of history regarding the purchase of Louisiana and Thomas Jefferson’s role. The Louisiana Purchase was made possible due to the Haitian Revolution.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94396061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24" name="Google Shape;124;p2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Students have already begun to learn about the Constitution and how everyone was not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included in it. This is a huge factor for why a lot of students lose interest in their studies.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They start to see that America is a place where the rules are different if you are a part of 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particular population.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Students learn of the accomplishments of the first 5 presidents but the information 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always tainted with bias. Calling them men of their time belittles their criminal activity.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men we celebrate as fathers and founders were murderers, rapists, kidnappers and thieves.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 inaccurate version of history regarding the purchase of Louisiana and Thomas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Jefferson’s role. The Louisiana Purchase was made possible due to the Haitian Revolution.</a:t>
            </a:r>
            <a:endParaRPr sz="1400" b="0">
              <a:latin typeface="Arial"/>
              <a:ea typeface="Arial"/>
              <a:cs typeface="Arial"/>
              <a:sym typeface="Arial"/>
            </a:endParaRPr>
          </a:p>
        </p:txBody>
      </p:sp>
    </p:spTree>
    <p:extLst>
      <p:ext uri="{BB962C8B-B14F-4D97-AF65-F5344CB8AC3E}">
        <p14:creationId xmlns:p14="http://schemas.microsoft.com/office/powerpoint/2010/main" val="107673674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Arlington resident</a:t>
            </a:r>
            <a:endParaRPr sz="2200" b="0">
              <a:solidFill>
                <a:schemeClr val="dk1"/>
              </a:solidFill>
            </a:endParaRPr>
          </a:p>
        </p:txBody>
      </p:sp>
      <p:sp>
        <p:nvSpPr>
          <p:cNvPr id="130" name="Google Shape;130;p2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and APS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p:txBody>
      </p:sp>
    </p:spTree>
    <p:extLst>
      <p:ext uri="{BB962C8B-B14F-4D97-AF65-F5344CB8AC3E}">
        <p14:creationId xmlns:p14="http://schemas.microsoft.com/office/powerpoint/2010/main" val="140023925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Community consituent</a:t>
            </a:r>
            <a:endParaRPr sz="2200" b="0">
              <a:solidFill>
                <a:schemeClr val="dk1"/>
              </a:solidFill>
            </a:endParaRPr>
          </a:p>
        </p:txBody>
      </p:sp>
      <p:sp>
        <p:nvSpPr>
          <p:cNvPr id="136" name="Google Shape;136;p2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00250637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42" name="Google Shape;142;p2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33582220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Community constituent</a:t>
            </a:r>
            <a:endParaRPr sz="2200" b="0">
              <a:solidFill>
                <a:schemeClr val="dk1"/>
              </a:solidFill>
            </a:endParaRPr>
          </a:p>
        </p:txBody>
      </p:sp>
      <p:sp>
        <p:nvSpPr>
          <p:cNvPr id="148" name="Google Shape;148;p2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57118730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ctrTitle"/>
          </p:nvPr>
        </p:nvSpPr>
        <p:spPr>
          <a:xfrm>
            <a:off x="3109650" y="56472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1700" b="0">
                <a:solidFill>
                  <a:schemeClr val="dk1"/>
                </a:solidFill>
              </a:rPr>
              <a:t> Administrator, Parent, Student, Organization/Museum, College Professor/Historian, Legislator</a:t>
            </a:r>
            <a:endParaRPr sz="1700" b="0">
              <a:solidFill>
                <a:schemeClr val="dk1"/>
              </a:solidFill>
            </a:endParaRPr>
          </a:p>
        </p:txBody>
      </p:sp>
      <p:sp>
        <p:nvSpPr>
          <p:cNvPr id="154" name="Google Shape;154;p29"/>
          <p:cNvSpPr txBox="1">
            <a:spLocks noGrp="1"/>
          </p:cNvSpPr>
          <p:nvPr>
            <p:ph type="subTitle" idx="1"/>
          </p:nvPr>
        </p:nvSpPr>
        <p:spPr>
          <a:xfrm>
            <a:off x="0" y="120115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5231265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 Organization/Museum</a:t>
            </a:r>
            <a:endParaRPr sz="2200" b="0">
              <a:solidFill>
                <a:schemeClr val="dk1"/>
              </a:solidFill>
            </a:endParaRPr>
          </a:p>
        </p:txBody>
      </p:sp>
      <p:sp>
        <p:nvSpPr>
          <p:cNvPr id="160" name="Google Shape;160;p3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628937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Arlington resident</a:t>
            </a:r>
            <a:endParaRPr sz="1600" b="0">
              <a:solidFill>
                <a:schemeClr val="dk1"/>
              </a:solidFill>
            </a:endParaRPr>
          </a:p>
        </p:txBody>
      </p:sp>
      <p:sp>
        <p:nvSpPr>
          <p:cNvPr id="178" name="Google Shape;178;p3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66" name="Google Shape;166;p3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Students have already begun to learn about the Constitution and how everyone was not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included in it. This is a huge factor for why a lot of students lose interest in their studies.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They start to see that America is a place where the rules are different if you are a part of 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particular population.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Students learn of the accomplishments of the first 5 presidents but the information 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always tainted with bias. Calling them men of their time belittles their criminal activity.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men we celebrate as fathers and founders were murderers, rapists, kidnappers and thieves.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 inaccurate version of history regarding the purchase of Louisiana and Thomas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Jefferson’s role. The Louisiana Purchase was made possible due to the Haitian Revolution.</a:t>
            </a:r>
            <a:endParaRPr sz="1400" b="0">
              <a:latin typeface="Arial"/>
              <a:ea typeface="Arial"/>
              <a:cs typeface="Arial"/>
              <a:sym typeface="Arial"/>
            </a:endParaRPr>
          </a:p>
        </p:txBody>
      </p:sp>
    </p:spTree>
    <p:extLst>
      <p:ext uri="{BB962C8B-B14F-4D97-AF65-F5344CB8AC3E}">
        <p14:creationId xmlns:p14="http://schemas.microsoft.com/office/powerpoint/2010/main" val="72288351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72" name="Google Shape;172;p3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Students have already begun to learn about the Constitution and how everyone was not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included in it. This is a huge factor for why a lot of students lose interest in their studies.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They start to see that America is a place where the rules are different if you are a part of 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particular population.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Students learn of the accomplishments of the first 5 presidents but the information 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always tainted with bias. Calling them men of their time belittles their criminal activity.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men we celebrate as fathers and founders were murderers, rapists, kidnappers and thieves.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 inaccurate version of history regarding the purchase of Louisiana and Thomas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Jefferson’s role. The Louisiana Purchase was made possible due to the Haitian Revolution.</a:t>
            </a:r>
            <a:endParaRPr sz="1400" b="0">
              <a:latin typeface="Arial"/>
              <a:ea typeface="Arial"/>
              <a:cs typeface="Arial"/>
              <a:sym typeface="Arial"/>
            </a:endParaRPr>
          </a:p>
        </p:txBody>
      </p:sp>
    </p:spTree>
    <p:extLst>
      <p:ext uri="{BB962C8B-B14F-4D97-AF65-F5344CB8AC3E}">
        <p14:creationId xmlns:p14="http://schemas.microsoft.com/office/powerpoint/2010/main" val="169593824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 (Slide 1 of 4)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Teacher</a:t>
            </a:r>
            <a:endParaRPr sz="1600" b="0">
              <a:solidFill>
                <a:schemeClr val="dk1"/>
              </a:solidFill>
            </a:endParaRPr>
          </a:p>
        </p:txBody>
      </p:sp>
      <p:sp>
        <p:nvSpPr>
          <p:cNvPr id="88" name="Google Shape;88;p18"/>
          <p:cNvSpPr txBox="1">
            <a:spLocks noGrp="1"/>
          </p:cNvSpPr>
          <p:nvPr>
            <p:ph type="subTitle" idx="1"/>
          </p:nvPr>
        </p:nvSpPr>
        <p:spPr>
          <a:xfrm>
            <a:off x="0" y="886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200" b="0">
                <a:solidFill>
                  <a:schemeClr val="dk1"/>
                </a:solidFill>
              </a:rPr>
              <a:t>Record # 2 (Slide 1 of 4) </a:t>
            </a:r>
            <a:endParaRPr sz="2200" b="0">
              <a:solidFill>
                <a:schemeClr val="dk1"/>
              </a:solidFil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12)York was a slave of William Clark who helped Lewis and Clark and Sacagawea discover and map out the land of the western U.S. with the Corps of Discovery 1804 - 1806.</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Momodu, S.  “York (1770 – 1832)” published January 26, 2007 on https://www.blackpast.org/african-american-history/york/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 USI.8a</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13)James Beckwourth lived from 1805 to 1866.  He was the only African American who documented and recorded his journey from Florida’s Everglades to the Pacific Ocean.  His autobiography was entitled, The Life and Adventures of James P. Beckwourth, Mountaineer, Scout, Pioneer, and Chief of the Crow Nation of Indians.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Ravage, J.  “James Pierson Beckwourth (c. 1805 – 1866)” published January 21, 2007 on https://www.blackpast.org/african-american-history/beckwourth-james-pierson-c-1805-1866/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 USI.8b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14)Alexander Twilight was the first African American to graduate from college in America.  He earned an associate’s degree from Middlebury College in Vermont in 1823.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Winter, K.  “Alexander Twilight (1795 – 1857) published January 17, 2007 on https://www.blackpast.org/african-american-history/twilight-alexander-1795-1857/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 USI.8e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15)Dred Scott sued his slavemaster in the U.S. Supreme Court in 1857 for his freedom.  The U.S. Supreme Court ruled that African Americans, whether slave or free, could not be U.S. citizens and therefore could not sue in court.  Dred Scott was a slave from Virginia.</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Whitaker, M.  “Dred Scott (1795 – 1858) published January 19, 2007 https://www.blackpast.org/african-american-history/scott-dred-1795-1858/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p:txBody>
      </p:sp>
    </p:spTree>
    <p:extLst>
      <p:ext uri="{BB962C8B-B14F-4D97-AF65-F5344CB8AC3E}">
        <p14:creationId xmlns:p14="http://schemas.microsoft.com/office/powerpoint/2010/main" val="216571480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 (Slide 2 of 4)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Teacher</a:t>
            </a:r>
            <a:endParaRPr sz="1600" b="0">
              <a:solidFill>
                <a:schemeClr val="dk1"/>
              </a:solidFill>
            </a:endParaRPr>
          </a:p>
        </p:txBody>
      </p:sp>
      <p:sp>
        <p:nvSpPr>
          <p:cNvPr id="94" name="Google Shape;94;p1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200" b="0">
                <a:solidFill>
                  <a:schemeClr val="dk1"/>
                </a:solidFill>
              </a:rPr>
              <a:t>Record # 2 (Slide 2 of 4) </a:t>
            </a:r>
            <a:endParaRPr sz="2200" b="0">
              <a:solidFill>
                <a:schemeClr val="dk1"/>
              </a:solidFil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 USI.8e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16)Sacagawea was a northern Shoshone Native American tribal member who spoke many languages.  She helped Lewis and Clark on their expedition through the Louisiana Purchase as part of the Corps of Discovery from 1804 to 1806.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https://www.biography.com/explorer/sacagawea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 USI.8a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17)Chief Tecumseh was the Chief of the Shawnee tribe.  In 1810, Tecumseh met with William Henry Harrison in Indiana Territory and demanded the land be returned.  The Shawnee tribe were defeated by Harrison at the Battle of Tippecanoe in 1811.   Native Americans under Tecumseh allied with the British against the U.S. in the War of 1812.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“Tecumseh” August 31, 2020 National Park Service.  https://www.nps.org.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 USI.8a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18)Sequoyah  was a member of the Cherokee tribe.  He invented the Cherokee alphabet and a way to write down the Cherokee language.  In 1828, Sequoyah and Elias Boudinot began publishing the Cherokee Phoenix, the first American newspaper published in a Native American language and in English.  They criticized Georgia and the U.S. government regarding the Indian Removal Act and the Trail of Tears.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“Sequoyah and the Creation of the Cherokee Syllabary” National Geographic Society November 13, 2019.  https://www.nationalgeographic.org.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p:txBody>
      </p:sp>
    </p:spTree>
    <p:extLst>
      <p:ext uri="{BB962C8B-B14F-4D97-AF65-F5344CB8AC3E}">
        <p14:creationId xmlns:p14="http://schemas.microsoft.com/office/powerpoint/2010/main" val="277181412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 (Slide 3 of 4)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Teacher</a:t>
            </a:r>
            <a:endParaRPr sz="1600" b="0">
              <a:solidFill>
                <a:schemeClr val="dk1"/>
              </a:solidFill>
            </a:endParaRPr>
          </a:p>
        </p:txBody>
      </p:sp>
      <p:sp>
        <p:nvSpPr>
          <p:cNvPr id="100" name="Google Shape;100;p2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200" b="0">
                <a:solidFill>
                  <a:schemeClr val="dk1"/>
                </a:solidFill>
              </a:rPr>
              <a:t>Record # 2 (Slide 3 of 4) </a:t>
            </a:r>
            <a:endParaRPr sz="2200" b="0">
              <a:solidFill>
                <a:schemeClr val="dk1"/>
              </a:solidFil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 USI.8c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19)Chief Black Hawk was the Chief of the Sauk tribe who led a band of Sauk warriors during the Black Hawk War of 1832 against white settlers in Illinois and Wisconsin.  On August 1, 1832 in the Battle of Bad Axe, Wisconsin, Chief Black Hawk and many Sauk and Fox warriors fought the U.S. Army.  U.S. soldiers massacred 150 Dakota Sioux Indians in what became known as the Bad Axe Massacre.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“Trail of Black Hawk” by Robert B. Smith published April, 1991 for Wild West Magazine now on https://www.historynet.com.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 USI.8c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15)Mary Donoho was the first woman to travel the Santa Fe Trail from Franklin, Missouri to Santa Fe, New Mexico.  In 1833, she traveled the trail with her husband and child.</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https://www.santafenewmexican.com/pasatiempo/books/subtexts/lady-of-the-trail-mary-donoho/article_5b2188f8-aedf-5923-a8af-3e9b633006cd.html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 USI.8b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16)Harriet Beecher Stowe wrote Uncle Tom’s Cabin to expose the evils of slavery.  She was an abolitionist and author and she sold millions of copies of her book.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“Women in the Civil War” by History.com Editors.  February 8, 2019.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p:txBody>
      </p:sp>
    </p:spTree>
    <p:extLst>
      <p:ext uri="{BB962C8B-B14F-4D97-AF65-F5344CB8AC3E}">
        <p14:creationId xmlns:p14="http://schemas.microsoft.com/office/powerpoint/2010/main" val="93530857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 (Slide 4 of 4)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Teacher</a:t>
            </a:r>
            <a:endParaRPr sz="1600" b="0">
              <a:solidFill>
                <a:schemeClr val="dk1"/>
              </a:solidFill>
            </a:endParaRPr>
          </a:p>
        </p:txBody>
      </p:sp>
      <p:sp>
        <p:nvSpPr>
          <p:cNvPr id="106" name="Google Shape;106;p2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200" b="0">
                <a:solidFill>
                  <a:schemeClr val="dk1"/>
                </a:solidFill>
              </a:rPr>
              <a:t>Record # 2 (Slide 4 of 4) </a:t>
            </a:r>
            <a:endParaRPr sz="2200" b="0">
              <a:solidFill>
                <a:schemeClr val="dk1"/>
              </a:solidFil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 USI.8e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17)Lucretia Mott lived from 1793 to 1880.  She was a Quaker and women’s rights activist.  She helped to write the Declaration of Sentiments.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https://www.womenshistory.org/education-resources/biographies/lucretia-mott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 USI.8e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18)Louisa May Alcott lived from 1832 to 1888.  She was an American novelist who was famous for writing Little Women.  She also fought for women’s right to vote.  During the Civil War, she was a nurse for the Union Army.</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“Women in the Civil War” by History.com Editors.  February 8, 2019.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SOL USI.8e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p:txBody>
      </p:sp>
    </p:spTree>
    <p:extLst>
      <p:ext uri="{BB962C8B-B14F-4D97-AF65-F5344CB8AC3E}">
        <p14:creationId xmlns:p14="http://schemas.microsoft.com/office/powerpoint/2010/main" val="113201072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Teacher</a:t>
            </a:r>
            <a:endParaRPr sz="1600" b="0">
              <a:solidFill>
                <a:schemeClr val="dk1"/>
              </a:solidFill>
            </a:endParaRPr>
          </a:p>
        </p:txBody>
      </p:sp>
      <p:sp>
        <p:nvSpPr>
          <p:cNvPr id="112" name="Google Shape;112;p2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The abolition and suffrage movements were inspired by the ideals of the Declaration of Independence, as evidenced by the primary sources of those involved. The story of abolition and suffrage is the story of the natural and rightful expansion of those values to all.</a:t>
            </a:r>
            <a:endParaRPr sz="1400" b="0">
              <a:latin typeface="Arial"/>
              <a:ea typeface="Arial"/>
              <a:cs typeface="Arial"/>
              <a:sym typeface="Arial"/>
            </a:endParaRPr>
          </a:p>
        </p:txBody>
      </p:sp>
    </p:spTree>
    <p:extLst>
      <p:ext uri="{BB962C8B-B14F-4D97-AF65-F5344CB8AC3E}">
        <p14:creationId xmlns:p14="http://schemas.microsoft.com/office/powerpoint/2010/main" val="174008672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Legislator</a:t>
            </a:r>
            <a:endParaRPr sz="1600" b="0">
              <a:solidFill>
                <a:schemeClr val="dk1"/>
              </a:solidFill>
            </a:endParaRPr>
          </a:p>
        </p:txBody>
      </p:sp>
      <p:sp>
        <p:nvSpPr>
          <p:cNvPr id="118" name="Google Shape;118;p2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USI.8d - Yes, VAAHEC's change is good, but address the ethical dilemma facing business people of continuing to use slavery to produce economic profit - that this undergirded the US economy then and built the foundation used today.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USI.8e - I agree with recommendations of VAAHEC's report. </a:t>
            </a:r>
            <a:endParaRPr sz="1400" b="0">
              <a:latin typeface="Arial"/>
              <a:ea typeface="Arial"/>
              <a:cs typeface="Arial"/>
              <a:sym typeface="Arial"/>
            </a:endParaRPr>
          </a:p>
        </p:txBody>
      </p:sp>
    </p:spTree>
    <p:extLst>
      <p:ext uri="{BB962C8B-B14F-4D97-AF65-F5344CB8AC3E}">
        <p14:creationId xmlns:p14="http://schemas.microsoft.com/office/powerpoint/2010/main" val="201323223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Teacher</a:t>
            </a:r>
            <a:endParaRPr sz="1600" b="0">
              <a:solidFill>
                <a:schemeClr val="dk1"/>
              </a:solidFill>
            </a:endParaRPr>
          </a:p>
        </p:txBody>
      </p:sp>
      <p:sp>
        <p:nvSpPr>
          <p:cNvPr id="124" name="Google Shape;124;p2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Students learn about the Louisiana Purchase but not about the Haitian revolutions influence on said purchase. Students learn about Lewis and Clark but no mention of the Foundational Black American influence and assistance in their travels. Student learn about the acquisition of Texas but not about the black soldiers who helped acquire the territory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d) Students learn about westward expansion of the Native people but they don’t learn about John Horse and his role in the negotiations.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 Students learn about the women’s suffrage movement but the history of the country still has Foundational Black people as less than with regards to how the laws and rules are written. Students do NOT learn about the laws that protected white women from their heinous activities committed against the black children. Students do NOT learn that the white women used the black women but never had any intention of sharing the power. Students learn about Susan B Anthony, a well known eugenicist. </a:t>
            </a:r>
            <a:endParaRPr sz="1400" b="0">
              <a:latin typeface="Arial"/>
              <a:ea typeface="Arial"/>
              <a:cs typeface="Arial"/>
              <a:sym typeface="Arial"/>
            </a:endParaRPr>
          </a:p>
        </p:txBody>
      </p:sp>
    </p:spTree>
    <p:extLst>
      <p:ext uri="{BB962C8B-B14F-4D97-AF65-F5344CB8AC3E}">
        <p14:creationId xmlns:p14="http://schemas.microsoft.com/office/powerpoint/2010/main" val="398793520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Teacher</a:t>
            </a:r>
            <a:endParaRPr sz="1600" b="0">
              <a:solidFill>
                <a:schemeClr val="dk1"/>
              </a:solidFill>
            </a:endParaRPr>
          </a:p>
        </p:txBody>
      </p:sp>
      <p:sp>
        <p:nvSpPr>
          <p:cNvPr id="130" name="Google Shape;130;p2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 This should be seen as the primary focus of this unit. Given that North America was already populated with native peoples, every instance of expansion should be presented in the context of what it cost the Native Americans. As mentioned previously, it should made clear that at no point did the Native Americans want to cede land to America.</a:t>
            </a:r>
            <a:endParaRPr sz="1400" b="0">
              <a:latin typeface="Arial"/>
              <a:ea typeface="Arial"/>
              <a:cs typeface="Arial"/>
              <a:sym typeface="Arial"/>
            </a:endParaRPr>
          </a:p>
        </p:txBody>
      </p:sp>
    </p:spTree>
    <p:extLst>
      <p:ext uri="{BB962C8B-B14F-4D97-AF65-F5344CB8AC3E}">
        <p14:creationId xmlns:p14="http://schemas.microsoft.com/office/powerpoint/2010/main" val="750153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Community consituent</a:t>
            </a:r>
            <a:endParaRPr sz="1600" b="0">
              <a:solidFill>
                <a:schemeClr val="dk1"/>
              </a:solidFill>
            </a:endParaRPr>
          </a:p>
        </p:txBody>
      </p:sp>
      <p:sp>
        <p:nvSpPr>
          <p:cNvPr id="184" name="Google Shape;184;p3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My name is Ellie. I am a former student at Washington-Liberty High School, and I am supporting the Students of Fairfax Antiracist Minds. We are working towards abolishing white supremacy and other injust ideals in the Fairfax County Social Studies Curriculum.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Ellie</a:t>
            </a:r>
            <a:endParaRPr sz="1400" b="0">
              <a:latin typeface="Arial"/>
              <a:ea typeface="Arial"/>
              <a:cs typeface="Arial"/>
              <a:sym typeface="Arial"/>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Parent</a:t>
            </a:r>
            <a:endParaRPr sz="1600" b="0">
              <a:solidFill>
                <a:schemeClr val="dk1"/>
              </a:solidFill>
            </a:endParaRPr>
          </a:p>
        </p:txBody>
      </p:sp>
      <p:sp>
        <p:nvSpPr>
          <p:cNvPr id="136" name="Google Shape;136;p2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many white abolitionists still did not believe in racial equality. they advocated for sending African Americans to Africa.  They wanted to establish KAnsas as a state without any non-white people. white abolitionists believe in the evil of slavery while often continuing to promote notions of racial differences.  </a:t>
            </a:r>
            <a:endParaRPr sz="1400" b="0">
              <a:latin typeface="Arial"/>
              <a:ea typeface="Arial"/>
              <a:cs typeface="Arial"/>
              <a:sym typeface="Arial"/>
            </a:endParaRPr>
          </a:p>
        </p:txBody>
      </p:sp>
    </p:spTree>
    <p:extLst>
      <p:ext uri="{BB962C8B-B14F-4D97-AF65-F5344CB8AC3E}">
        <p14:creationId xmlns:p14="http://schemas.microsoft.com/office/powerpoint/2010/main" val="100496071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Teacher</a:t>
            </a:r>
            <a:endParaRPr sz="1600" b="0">
              <a:solidFill>
                <a:schemeClr val="dk1"/>
              </a:solidFill>
            </a:endParaRPr>
          </a:p>
        </p:txBody>
      </p:sp>
      <p:sp>
        <p:nvSpPr>
          <p:cNvPr id="142" name="Google Shape;142;p2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Students learn about the Louisiana Purchase but not about the Haitian revolutions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influence on said purchase. Students learn about Lewis and Clark but no mention of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Foundational Black American influence and assistance in their travels. Student learn about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acquisition of Texas but not about the black soldiers who helped acquire the territory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d) Students learn about westward expansion of the Native people but they don’t learn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about John Horse and his role in the negotiations.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 Students learn about the women’s suffrage movement but the history of the country still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has Foundational Black people as less than with regards to how the laws and rules are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written. Students do NOT learn about the laws that protected white women from their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heinous activities committed against the black children. Students do NOT learn that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white women used the black women but never had any intention of sharing the power.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learn about Susan B Anthony, a well known eugenicist.</a:t>
            </a:r>
            <a:endParaRPr sz="1400" b="0">
              <a:latin typeface="Arial"/>
              <a:ea typeface="Arial"/>
              <a:cs typeface="Arial"/>
              <a:sym typeface="Arial"/>
            </a:endParaRPr>
          </a:p>
        </p:txBody>
      </p:sp>
    </p:spTree>
    <p:extLst>
      <p:ext uri="{BB962C8B-B14F-4D97-AF65-F5344CB8AC3E}">
        <p14:creationId xmlns:p14="http://schemas.microsoft.com/office/powerpoint/2010/main" val="115861087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Arlington resident</a:t>
            </a:r>
            <a:endParaRPr sz="1600" b="0">
              <a:solidFill>
                <a:schemeClr val="dk1"/>
              </a:solidFill>
            </a:endParaRPr>
          </a:p>
        </p:txBody>
      </p:sp>
      <p:sp>
        <p:nvSpPr>
          <p:cNvPr id="148" name="Google Shape;148;p2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and APS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p:txBody>
      </p:sp>
    </p:spTree>
    <p:extLst>
      <p:ext uri="{BB962C8B-B14F-4D97-AF65-F5344CB8AC3E}">
        <p14:creationId xmlns:p14="http://schemas.microsoft.com/office/powerpoint/2010/main" val="48284527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Community consituent</a:t>
            </a:r>
            <a:endParaRPr sz="1600" b="0">
              <a:solidFill>
                <a:schemeClr val="dk1"/>
              </a:solidFill>
            </a:endParaRPr>
          </a:p>
        </p:txBody>
      </p:sp>
      <p:sp>
        <p:nvSpPr>
          <p:cNvPr id="154" name="Google Shape;154;p2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6997948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Student</a:t>
            </a:r>
            <a:endParaRPr sz="1600" b="0">
              <a:solidFill>
                <a:schemeClr val="dk1"/>
              </a:solidFill>
            </a:endParaRPr>
          </a:p>
        </p:txBody>
      </p:sp>
      <p:sp>
        <p:nvSpPr>
          <p:cNvPr id="160" name="Google Shape;160;p3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89642299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Community constituent</a:t>
            </a:r>
            <a:endParaRPr sz="1600" b="0">
              <a:solidFill>
                <a:schemeClr val="dk1"/>
              </a:solidFill>
            </a:endParaRPr>
          </a:p>
        </p:txBody>
      </p:sp>
      <p:sp>
        <p:nvSpPr>
          <p:cNvPr id="166" name="Google Shape;166;p3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19897402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2"/>
          <p:cNvSpPr txBox="1">
            <a:spLocks noGrp="1"/>
          </p:cNvSpPr>
          <p:nvPr>
            <p:ph type="ctrTitle"/>
          </p:nvPr>
        </p:nvSpPr>
        <p:spPr>
          <a:xfrm>
            <a:off x="3446300" y="553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Administrator, Parent, Student, Organization/Museum, College Professor/Historian, Legislator</a:t>
            </a:r>
            <a:endParaRPr sz="1600" b="0">
              <a:solidFill>
                <a:schemeClr val="dk1"/>
              </a:solidFill>
            </a:endParaRPr>
          </a:p>
        </p:txBody>
      </p:sp>
      <p:sp>
        <p:nvSpPr>
          <p:cNvPr id="172" name="Google Shape;172;p3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89406618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Student, Organization/Museum</a:t>
            </a:r>
            <a:endParaRPr sz="1600" b="0">
              <a:solidFill>
                <a:schemeClr val="dk1"/>
              </a:solidFill>
            </a:endParaRPr>
          </a:p>
        </p:txBody>
      </p:sp>
      <p:sp>
        <p:nvSpPr>
          <p:cNvPr id="178" name="Google Shape;178;p3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57421330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Teacher</a:t>
            </a:r>
            <a:endParaRPr sz="1600" b="0">
              <a:solidFill>
                <a:schemeClr val="dk1"/>
              </a:solidFill>
            </a:endParaRPr>
          </a:p>
        </p:txBody>
      </p:sp>
      <p:sp>
        <p:nvSpPr>
          <p:cNvPr id="184" name="Google Shape;184;p3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Students learn about the Louisiana Purchase but not about the Haitian revolutions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influence on said purchase. Students learn about Lewis and Clark but no mention of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Foundational Black American influence and assistance in their travels. Student learn about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acquisition of Texas but not about the black soldiers who helped acquire the territory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d) Students learn about westward expansion of the Native people but they don’t learn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about John Horse and his role in the negotiations.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 Students learn about the women’s suffrage movement but the history of the country still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has Foundational Black people as less than with regards to how the laws and rules are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written. Students do NOT learn about the laws that protected white women from their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heinous activities committed against the black children. Students do NOT learn that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white women used the black women but never had any intention of sharing the power.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learn about Susan B Anthony, a well known eugenicist.</a:t>
            </a:r>
            <a:endParaRPr sz="1400" b="0">
              <a:latin typeface="Arial"/>
              <a:ea typeface="Arial"/>
              <a:cs typeface="Arial"/>
              <a:sym typeface="Arial"/>
            </a:endParaRPr>
          </a:p>
        </p:txBody>
      </p:sp>
    </p:spTree>
    <p:extLst>
      <p:ext uri="{BB962C8B-B14F-4D97-AF65-F5344CB8AC3E}">
        <p14:creationId xmlns:p14="http://schemas.microsoft.com/office/powerpoint/2010/main" val="93187652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Teacher</a:t>
            </a:r>
            <a:endParaRPr sz="1600" b="0">
              <a:solidFill>
                <a:schemeClr val="dk1"/>
              </a:solidFill>
            </a:endParaRPr>
          </a:p>
        </p:txBody>
      </p:sp>
      <p:sp>
        <p:nvSpPr>
          <p:cNvPr id="190" name="Google Shape;190;p3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Students learn about the Louisiana Purchase but not about the Haitian revolutions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influence on said purchase. Students learn about Lewis and Clark but no mention of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Foundational Black American influence and assistance in their travels. Student learn about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acquisition of Texas but not about the black soldiers who helped acquire the territory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d) Students learn about westward expansion of the Native people but they don’t learn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about John Horse and his role in the negotiations.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 Students learn about the women’s suffrage movement but the history of the country still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has Foundational Black people as less than with regards to how the laws and rules are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written. Students do NOT learn about the laws that protected white women from their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heinous activities committed against the black children. Students do NOT learn that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white women used the black women but never had any intention of sharing the power.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learn about Susan B Anthony, a well known eugenicist.</a:t>
            </a:r>
            <a:endParaRPr sz="1400" b="0">
              <a:latin typeface="Arial"/>
              <a:ea typeface="Arial"/>
              <a:cs typeface="Arial"/>
              <a:sym typeface="Arial"/>
            </a:endParaRPr>
          </a:p>
        </p:txBody>
      </p:sp>
    </p:spTree>
    <p:extLst>
      <p:ext uri="{BB962C8B-B14F-4D97-AF65-F5344CB8AC3E}">
        <p14:creationId xmlns:p14="http://schemas.microsoft.com/office/powerpoint/2010/main" val="2095689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Parent, Organization/Museum</a:t>
            </a:r>
            <a:endParaRPr sz="1600" b="0">
              <a:solidFill>
                <a:schemeClr val="dk1"/>
              </a:solidFill>
            </a:endParaRPr>
          </a:p>
        </p:txBody>
      </p:sp>
      <p:sp>
        <p:nvSpPr>
          <p:cNvPr id="190" name="Google Shape;190;p3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Education Coordinator</a:t>
            </a:r>
            <a:endParaRPr sz="1600" b="0">
              <a:solidFill>
                <a:schemeClr val="dk1"/>
              </a:solidFill>
            </a:endParaRPr>
          </a:p>
        </p:txBody>
      </p:sp>
      <p:sp>
        <p:nvSpPr>
          <p:cNvPr id="196" name="Google Shape;196;p3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 include black inventors </a:t>
            </a:r>
            <a:endParaRPr sz="1400" b="0">
              <a:latin typeface="Arial"/>
              <a:ea typeface="Arial"/>
              <a:cs typeface="Arial"/>
              <a:sym typeface="Arial"/>
            </a:endParaRPr>
          </a:p>
        </p:txBody>
      </p:sp>
    </p:spTree>
    <p:extLst>
      <p:ext uri="{BB962C8B-B14F-4D97-AF65-F5344CB8AC3E}">
        <p14:creationId xmlns:p14="http://schemas.microsoft.com/office/powerpoint/2010/main" val="339475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Student</a:t>
            </a:r>
            <a:endParaRPr sz="1600" b="0">
              <a:solidFill>
                <a:schemeClr val="dk1"/>
              </a:solidFill>
            </a:endParaRPr>
          </a:p>
        </p:txBody>
      </p:sp>
      <p:sp>
        <p:nvSpPr>
          <p:cNvPr id="196" name="Google Shape;196;p3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My name is Klaire Reynoso. I am a student at Annadale High School, and I am supporting the Students of Fairfax Antiracist Minds. We are working towards abolishing white supremacy and other unjust ideals in the Fairfax County Social Studies Curriculum.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Klaire R.</a:t>
            </a:r>
            <a:endParaRPr sz="1400" b="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Community constituent</a:t>
            </a:r>
            <a:endParaRPr sz="1600" b="0">
              <a:solidFill>
                <a:schemeClr val="dk1"/>
              </a:solidFill>
            </a:endParaRPr>
          </a:p>
        </p:txBody>
      </p:sp>
      <p:sp>
        <p:nvSpPr>
          <p:cNvPr id="202" name="Google Shape;202;p3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My name is Ellie. I am a former student of Washington-Liberty High School, and I am supporting the Students of Fairfax Antiracist Minds. We are working towards abolishing white supremacy and other unjust ideals in the Fairfax County Social Studies Curriculum.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Ellie</a:t>
            </a:r>
            <a:endParaRPr sz="1400" b="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Teacher</a:t>
            </a:r>
            <a:endParaRPr sz="1600" b="0">
              <a:solidFill>
                <a:schemeClr val="dk1"/>
              </a:solidFill>
            </a:endParaRPr>
          </a:p>
        </p:txBody>
      </p:sp>
      <p:sp>
        <p:nvSpPr>
          <p:cNvPr id="100" name="Google Shape;100;p2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I would be heartbroken to see our state's curriculum taken down the false path of the 1619 project and Critical Race Theory. It is vital for this curriculum to focus on both the good and bad of our nation's past, but not to incentivize a victim narrative, but instead a VICTOR mentality where we see how the founding values of this nation can be fulfilled by anyone anywhere throughout history.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use of historical skills (writing, sourcing, image analysis) to instill this Victor mentality in our student should forever be our aim as educators and role models. </a:t>
            </a:r>
            <a:endParaRPr sz="1400" b="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Administrator, Parent, Student, Organization/Museum, College Professor/Historian, Legislator</a:t>
            </a:r>
            <a:endParaRPr sz="1600" b="0">
              <a:solidFill>
                <a:schemeClr val="dk1"/>
              </a:solidFill>
            </a:endParaRPr>
          </a:p>
        </p:txBody>
      </p:sp>
      <p:sp>
        <p:nvSpPr>
          <p:cNvPr id="208" name="Google Shape;208;p3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Student, Organization/Museum</a:t>
            </a:r>
            <a:endParaRPr sz="1600" b="0">
              <a:solidFill>
                <a:schemeClr val="dk1"/>
              </a:solidFill>
            </a:endParaRPr>
          </a:p>
        </p:txBody>
      </p:sp>
      <p:sp>
        <p:nvSpPr>
          <p:cNvPr id="214" name="Google Shape;214;p3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Teacher</a:t>
            </a:r>
            <a:endParaRPr sz="1600" b="0">
              <a:solidFill>
                <a:schemeClr val="dk1"/>
              </a:solidFill>
            </a:endParaRPr>
          </a:p>
        </p:txBody>
      </p:sp>
      <p:sp>
        <p:nvSpPr>
          <p:cNvPr id="220" name="Google Shape;220;p4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By learning a more accurate version of history, our students will be equipped to be global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citizens. Learning accurate history will advance the current school community, help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form and maintain positive relationships with one another, whether in future development,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higher learning, work, etc. This enhanced learning, previously excluded but necessary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information, will improve the quality of the overall student experience. Students, parents,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teachers, and administrators alike will be able to form the necessary awareness for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navigating an ever changing and constantly diversifying society.</a:t>
            </a:r>
            <a:endParaRPr sz="1400" b="0">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Teacher</a:t>
            </a:r>
            <a:endParaRPr sz="1600" b="0">
              <a:solidFill>
                <a:schemeClr val="dk1"/>
              </a:solidFill>
            </a:endParaRPr>
          </a:p>
        </p:txBody>
      </p:sp>
      <p:sp>
        <p:nvSpPr>
          <p:cNvPr id="226" name="Google Shape;226;p4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By learning a more accurate version of history, our students will be equipped to be global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citizens. Learning accurate history will advance the current school community, help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form and maintain positive relationships with one another, whether in future development,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higher learning, work, etc. This enhanced learning, previously excluded but necessary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information, will improve the quality of the overall student experience. Students, parents,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teachers, and administrators alike will be able to form the necessary awareness for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navigating an ever changing and constantly diversifying society.</a:t>
            </a:r>
            <a:endParaRPr sz="1400" b="0">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Education Coordinator</a:t>
            </a:r>
            <a:endParaRPr sz="1600" b="0">
              <a:solidFill>
                <a:schemeClr val="dk1"/>
              </a:solidFill>
            </a:endParaRPr>
          </a:p>
        </p:txBody>
      </p:sp>
      <p:sp>
        <p:nvSpPr>
          <p:cNvPr id="232" name="Google Shape;232;p4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Parent</a:t>
            </a:r>
            <a:endParaRPr sz="1600" b="0">
              <a:solidFill>
                <a:schemeClr val="dk1"/>
              </a:solidFill>
            </a:endParaRPr>
          </a:p>
        </p:txBody>
      </p:sp>
      <p:sp>
        <p:nvSpPr>
          <p:cNvPr id="238" name="Google Shape;238;p4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History and Social Studies curriculum in Virginia and the United States tells the perspective of white men and perpetuates harmful ideologies of white supremacy/racism, patriarchy, and capitalism. Keeping this curriculum as is, maintains SYSTEMIC RACISM. The curriculum as it is will continue causing harm for youth of color. I challenge the review committee to reject the lens of white supremacy and expand the perspectives to include those of Black, Indigenous, and other communities of color. Use lessons learned from the Virginia Humanities project “Changing the Narrative”, include texts such as Stamped: Racism, Anti-Racism and You by Jason Reynolds and Ibram X. Kendi or The 1619 Project by NY Times/Nikole Hannah Jones, and direct your attention to resources like the Abolitionist Teaching Network and Learning for Justice.</a:t>
            </a:r>
            <a:endParaRPr sz="1400" b="0">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Teacher, Parent, Organization/Museum, College Professor/Historian</a:t>
            </a:r>
            <a:endParaRPr sz="1600" b="0">
              <a:solidFill>
                <a:schemeClr val="dk1"/>
              </a:solidFill>
            </a:endParaRPr>
          </a:p>
        </p:txBody>
      </p:sp>
      <p:sp>
        <p:nvSpPr>
          <p:cNvPr id="244" name="Google Shape;244;p4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EMPOWER TEACHERS AND STUDENTS TO INVEST IN LOCAL HISTORY: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Within the best appropriate standards -- or as global competencies --  find the general means or targeted spots for state/divisions to invest in LOCAL History in curricular planning and resourcing with museums, cultural organizations.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recognize all statewide distribution needs of content, and available resource for geographical equity.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But also call you to enable, and empower empower staff &amp; administration -- within and through general directives and competencies -- to identify and explore figures, events, sites of LOCAL relevance and meaning.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I'm impressed by the good work of revisions so far, and hope you will signal Community History, more fully, in aims and civic-reward-outcomes ahead.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(jointly writing as: Director for History, VA Museums Board; County Historical Society Director; K-12 VDOE Schools Teacher; Parent of VDOE High School Student)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Thank you for your Leadership and Care!</a:t>
            </a:r>
            <a:endParaRPr sz="1400" b="0">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schoolboard member</a:t>
            </a:r>
            <a:endParaRPr sz="1600" b="0">
              <a:solidFill>
                <a:schemeClr val="dk1"/>
              </a:solidFill>
            </a:endParaRPr>
          </a:p>
        </p:txBody>
      </p:sp>
      <p:sp>
        <p:nvSpPr>
          <p:cNvPr id="250" name="Google Shape;250;p4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 I am writing in support of a more accurate history and social studies curriculum that includes the contributions, struggles, sacrifices, and triumphs of African Americans and Native Americans.  I am in support of the recommendations made by the Governor’s Commission on African American History Education.  I am also writing in support of additional research and/or input from affiliated groups or organizations in order to more accurately tell the history of Native Americans. </a:t>
            </a:r>
            <a:endParaRPr sz="1400" b="0">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Curriculum Specialist</a:t>
            </a:r>
            <a:endParaRPr sz="1600" b="0">
              <a:solidFill>
                <a:schemeClr val="dk1"/>
              </a:solidFill>
            </a:endParaRPr>
          </a:p>
        </p:txBody>
      </p:sp>
      <p:sp>
        <p:nvSpPr>
          <p:cNvPr id="256" name="Google Shape;256;p4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88" name="Google Shape;88;p1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like the focus on sources and image analysis that we do. This standard should stay as is. I find that writing is key to thinking. Writing critically forces you to think critically. Unfortunately, the writing ability of so many of my students is subpar, and hinders their ability to be critical thinkers. </a:t>
            </a:r>
            <a:endParaRPr sz="1400" b="0">
              <a:latin typeface="Arial"/>
              <a:ea typeface="Arial"/>
              <a:cs typeface="Arial"/>
              <a:sym typeface="Arial"/>
            </a:endParaRPr>
          </a:p>
        </p:txBody>
      </p:sp>
    </p:spTree>
    <p:extLst>
      <p:ext uri="{BB962C8B-B14F-4D97-AF65-F5344CB8AC3E}">
        <p14:creationId xmlns:p14="http://schemas.microsoft.com/office/powerpoint/2010/main" val="3047772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graduate of UVa</a:t>
            </a:r>
            <a:endParaRPr sz="1600" b="0">
              <a:solidFill>
                <a:schemeClr val="dk1"/>
              </a:solidFill>
            </a:endParaRPr>
          </a:p>
        </p:txBody>
      </p:sp>
      <p:sp>
        <p:nvSpPr>
          <p:cNvPr id="106" name="Google Shape;106;p2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The decline of Virginia Schools in the next few years, as they decided Critical Race Theory was a good idea instead of an absolute catastrophe that is going to harm kids and society.</a:t>
            </a:r>
            <a:endParaRPr sz="1400" b="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94" name="Google Shape;94;p1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f,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 is listed as forcibly removed from their land and in many cases massacred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should be listed under US1.8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Massacred is bias for people that were fighting back in battle. This should be rephrased.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 &amp; j are good</a:t>
            </a:r>
            <a:endParaRPr sz="1400" b="0">
              <a:latin typeface="Arial"/>
              <a:ea typeface="Arial"/>
              <a:cs typeface="Arial"/>
              <a:sym typeface="Arial"/>
            </a:endParaRPr>
          </a:p>
        </p:txBody>
      </p:sp>
    </p:spTree>
    <p:extLst>
      <p:ext uri="{BB962C8B-B14F-4D97-AF65-F5344CB8AC3E}">
        <p14:creationId xmlns:p14="http://schemas.microsoft.com/office/powerpoint/2010/main" val="12809692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Legislator</a:t>
            </a:r>
            <a:endParaRPr sz="2200" b="0">
              <a:solidFill>
                <a:schemeClr val="dk1"/>
              </a:solidFill>
            </a:endParaRPr>
          </a:p>
        </p:txBody>
      </p:sp>
      <p:sp>
        <p:nvSpPr>
          <p:cNvPr id="100" name="Google Shape;100;p2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f, g,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USI.1f - I agree with recommendations of the Virginia African American History Education Commission report. Use maps that accurately show all countries in correct size in relation to each other, such as the Peters Projection map. https://www.oxfordcartographers.com/our-maps/peters-projection-map/</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USI.1g - I agree with recommendations of VAAHEC's report. However, use a term other than "explorers", which glorifies what these individuals were doing - to identify new resources to conquer. My comment applies to all future places where the word is used.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USI.1j - I agree with recommendations of VAAHEC's report.</a:t>
            </a:r>
            <a:endParaRPr sz="1400" b="0">
              <a:latin typeface="Arial"/>
              <a:ea typeface="Arial"/>
              <a:cs typeface="Arial"/>
              <a:sym typeface="Arial"/>
            </a:endParaRPr>
          </a:p>
        </p:txBody>
      </p:sp>
    </p:spTree>
    <p:extLst>
      <p:ext uri="{BB962C8B-B14F-4D97-AF65-F5344CB8AC3E}">
        <p14:creationId xmlns:p14="http://schemas.microsoft.com/office/powerpoint/2010/main" val="3885297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06" name="Google Shape;106;p2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 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c, d, e) By the time the student is enrolled in the course, the student has learned inaccurate history 5 times over. The student has no clue where they belong in time and the history taught  to them has been from a white perspective, often leaving out many important details such as the original peoples of the Americas, what they looked like and where they came from. </a:t>
            </a:r>
            <a:endParaRPr sz="1400" b="0">
              <a:latin typeface="Arial"/>
              <a:ea typeface="Arial"/>
              <a:cs typeface="Arial"/>
              <a:sym typeface="Arial"/>
            </a:endParaRPr>
          </a:p>
        </p:txBody>
      </p:sp>
    </p:spTree>
    <p:extLst>
      <p:ext uri="{BB962C8B-B14F-4D97-AF65-F5344CB8AC3E}">
        <p14:creationId xmlns:p14="http://schemas.microsoft.com/office/powerpoint/2010/main" val="780516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12" name="Google Shape;112;p2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 Needs to be a new substandard about validating sources and corroborating evidence.</a:t>
            </a:r>
            <a:endParaRPr sz="1400" b="0">
              <a:latin typeface="Arial"/>
              <a:ea typeface="Arial"/>
              <a:cs typeface="Arial"/>
              <a:sym typeface="Arial"/>
            </a:endParaRPr>
          </a:p>
        </p:txBody>
      </p:sp>
    </p:spTree>
    <p:extLst>
      <p:ext uri="{BB962C8B-B14F-4D97-AF65-F5344CB8AC3E}">
        <p14:creationId xmlns:p14="http://schemas.microsoft.com/office/powerpoint/2010/main" val="499057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18" name="Google Shape;118;p2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 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c, d, e) By the time the student is enrolled in the course, the student has learned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inaccurate history 5 times over. The student has no clue where they belong in time and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history taught to them has been from a white perspective, often leaving out many important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details such as the original peoples of the Americas, what they looked like and where they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came from.</a:t>
            </a:r>
            <a:endParaRPr sz="1400" b="0">
              <a:latin typeface="Arial"/>
              <a:ea typeface="Arial"/>
              <a:cs typeface="Arial"/>
              <a:sym typeface="Arial"/>
            </a:endParaRPr>
          </a:p>
        </p:txBody>
      </p:sp>
    </p:spTree>
    <p:extLst>
      <p:ext uri="{BB962C8B-B14F-4D97-AF65-F5344CB8AC3E}">
        <p14:creationId xmlns:p14="http://schemas.microsoft.com/office/powerpoint/2010/main" val="1606715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Arlington resident</a:t>
            </a:r>
            <a:endParaRPr sz="2200" b="0">
              <a:solidFill>
                <a:schemeClr val="dk1"/>
              </a:solidFill>
            </a:endParaRPr>
          </a:p>
        </p:txBody>
      </p:sp>
      <p:sp>
        <p:nvSpPr>
          <p:cNvPr id="124" name="Google Shape;124;p2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 g, h, i,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and APS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7821923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Community consituent</a:t>
            </a:r>
            <a:endParaRPr sz="2200" b="0">
              <a:solidFill>
                <a:schemeClr val="dk1"/>
              </a:solidFill>
            </a:endParaRPr>
          </a:p>
        </p:txBody>
      </p:sp>
      <p:sp>
        <p:nvSpPr>
          <p:cNvPr id="130" name="Google Shape;130;p2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 g, h, i,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144775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36" name="Google Shape;136;p2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 g, h, i,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6227697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Community constituent</a:t>
            </a:r>
            <a:endParaRPr sz="2200" b="0">
              <a:solidFill>
                <a:schemeClr val="dk1"/>
              </a:solidFill>
            </a:endParaRPr>
          </a:p>
        </p:txBody>
      </p:sp>
      <p:sp>
        <p:nvSpPr>
          <p:cNvPr id="142" name="Google Shape;142;p2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 g, h, i,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113211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Administrator, Parent, Student, Organization/Museum, College Professor/Historian, Legislator</a:t>
            </a:r>
            <a:endParaRPr sz="2200" b="0">
              <a:solidFill>
                <a:schemeClr val="dk1"/>
              </a:solidFill>
            </a:endParaRPr>
          </a:p>
        </p:txBody>
      </p:sp>
      <p:sp>
        <p:nvSpPr>
          <p:cNvPr id="148" name="Google Shape;148;p2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 g, h, i,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513306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Teacher</a:t>
            </a:r>
            <a:endParaRPr sz="1600" b="0">
              <a:solidFill>
                <a:schemeClr val="dk1"/>
              </a:solidFill>
            </a:endParaRPr>
          </a:p>
        </p:txBody>
      </p:sp>
      <p:sp>
        <p:nvSpPr>
          <p:cNvPr id="112" name="Google Shape;112;p2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Many of these thing are already taught, and changing the wording is just an exercise in semantics. </a:t>
            </a:r>
            <a:endParaRPr sz="1400" b="0">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 Organization/Museum</a:t>
            </a:r>
            <a:endParaRPr sz="2200" b="0">
              <a:solidFill>
                <a:schemeClr val="dk1"/>
              </a:solidFill>
            </a:endParaRPr>
          </a:p>
        </p:txBody>
      </p:sp>
      <p:sp>
        <p:nvSpPr>
          <p:cNvPr id="154" name="Google Shape;154;p2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 g, h, i,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7469607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60" name="Google Shape;160;p3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 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c, d, e) By the time the student is enrolled in the course, the student has learned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inaccurate history 5 times over. The student has no clue where they belong in time and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history taught to them has been from a white perspective, often leaving out many important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details such as the original peoples of the Americas, what they looked like and where they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came from.</a:t>
            </a:r>
            <a:endParaRPr sz="1400" b="0">
              <a:latin typeface="Arial"/>
              <a:ea typeface="Arial"/>
              <a:cs typeface="Arial"/>
              <a:sym typeface="Arial"/>
            </a:endParaRPr>
          </a:p>
        </p:txBody>
      </p:sp>
    </p:spTree>
    <p:extLst>
      <p:ext uri="{BB962C8B-B14F-4D97-AF65-F5344CB8AC3E}">
        <p14:creationId xmlns:p14="http://schemas.microsoft.com/office/powerpoint/2010/main" val="34449497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66" name="Google Shape;166;p3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 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c, d, e) By the time the student is enrolled in the course, the student has learned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inaccurate history 5 times over. The student has no clue where they belong in time and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history taught to them has been from a white perspective, often leaving out many important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details such as the original peoples of the Americas, what they looked like and where they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came from.</a:t>
            </a:r>
            <a:endParaRPr sz="1400" b="0">
              <a:latin typeface="Arial"/>
              <a:ea typeface="Arial"/>
              <a:cs typeface="Arial"/>
              <a:sym typeface="Arial"/>
            </a:endParaRPr>
          </a:p>
        </p:txBody>
      </p:sp>
    </p:spTree>
    <p:extLst>
      <p:ext uri="{BB962C8B-B14F-4D97-AF65-F5344CB8AC3E}">
        <p14:creationId xmlns:p14="http://schemas.microsoft.com/office/powerpoint/2010/main" val="24741974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88" name="Google Shape;88;p1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The Mercator projection is a cylindrical map projection presented by Flemish geographer and cartographer Gerardus Mercator in 1569. Mercator maps distort the shape and relative size of continents, particularly near the poles. This is why Greenland appears to be similar in size to all of South America on Mercator maps, when in fact South America is more than eight times larger than Greenland. Without using an accurate map… students will not be able to learn these standards. This will affect them throughout their entire life as a student in the state of Virginia.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learn about Lewis and Clarke but they do not learn about the Foundational Black Americans that helped them on their voyage. Students learn about these significant geographic areas but they do not learn about the Snake Mounds of Mississippi and others.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4537577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94" name="Google Shape;94;p1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The Mercator projection is a cylindrical map projection presented by Flemish geographer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cartographer Gerardus Mercator in 1569. Mercator maps distort the shape and relative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size of continents, particularly near the poles. This is why Greenland appears to be similar 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size to all of South America on Mercator maps, when in fact South America is more than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eight times larger than Greenland. Without using an accurate map… students will not be able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learn these standards. This will affect them throughout their entire life as a student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state of Virginia.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learn about Lewis and Clarke but they do not learn about the Foundational Black</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Americans that helped them on their voyage. Students learn about these significant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geographic areas but they do not learn about the Snake Mounds of Mississippi and others.</a:t>
            </a:r>
            <a:endParaRPr sz="1400" b="0">
              <a:latin typeface="Arial"/>
              <a:ea typeface="Arial"/>
              <a:cs typeface="Arial"/>
              <a:sym typeface="Arial"/>
            </a:endParaRPr>
          </a:p>
        </p:txBody>
      </p:sp>
    </p:spTree>
    <p:extLst>
      <p:ext uri="{BB962C8B-B14F-4D97-AF65-F5344CB8AC3E}">
        <p14:creationId xmlns:p14="http://schemas.microsoft.com/office/powerpoint/2010/main" val="127422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Arlington resident</a:t>
            </a:r>
            <a:endParaRPr sz="2200" b="0">
              <a:solidFill>
                <a:schemeClr val="dk1"/>
              </a:solidFill>
            </a:endParaRPr>
          </a:p>
        </p:txBody>
      </p:sp>
      <p:sp>
        <p:nvSpPr>
          <p:cNvPr id="100" name="Google Shape;100;p2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and APS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p:txBody>
      </p:sp>
    </p:spTree>
    <p:extLst>
      <p:ext uri="{BB962C8B-B14F-4D97-AF65-F5344CB8AC3E}">
        <p14:creationId xmlns:p14="http://schemas.microsoft.com/office/powerpoint/2010/main" val="14192872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Community consituent</a:t>
            </a:r>
            <a:endParaRPr sz="2200" b="0">
              <a:solidFill>
                <a:schemeClr val="dk1"/>
              </a:solidFill>
            </a:endParaRPr>
          </a:p>
        </p:txBody>
      </p:sp>
      <p:sp>
        <p:nvSpPr>
          <p:cNvPr id="106" name="Google Shape;106;p2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4726771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12" name="Google Shape;112;p2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3724196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Community constituent</a:t>
            </a:r>
            <a:endParaRPr sz="2200" b="0">
              <a:solidFill>
                <a:schemeClr val="dk1"/>
              </a:solidFill>
            </a:endParaRPr>
          </a:p>
        </p:txBody>
      </p:sp>
      <p:sp>
        <p:nvSpPr>
          <p:cNvPr id="118" name="Google Shape;118;p2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5116106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Administrator, Parent, Student, Organization/Museum, College Professor/Historian, Legislator</a:t>
            </a:r>
            <a:endParaRPr sz="2200" b="0">
              <a:solidFill>
                <a:schemeClr val="dk1"/>
              </a:solidFill>
            </a:endParaRPr>
          </a:p>
        </p:txBody>
      </p:sp>
      <p:sp>
        <p:nvSpPr>
          <p:cNvPr id="124" name="Google Shape;124;p2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949607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Parent</a:t>
            </a:r>
            <a:endParaRPr sz="1600" b="0">
              <a:solidFill>
                <a:schemeClr val="dk1"/>
              </a:solidFill>
            </a:endParaRPr>
          </a:p>
        </p:txBody>
      </p:sp>
      <p:sp>
        <p:nvSpPr>
          <p:cNvPr id="118" name="Google Shape;118;p2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Generally, I'd like to see more inclusion &amp; representation of Black, Indigenous, and People of Color (BIPOC) in our education.  I'd love to see this more in the historical perspectives that get told, in the realities of their lives and how they were treated, and in their accomplishments &amp; contributions.</a:t>
            </a:r>
            <a:endParaRPr sz="1400" b="0">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 Organization/Museum</a:t>
            </a:r>
            <a:endParaRPr sz="2200" b="0">
              <a:solidFill>
                <a:schemeClr val="dk1"/>
              </a:solidFill>
            </a:endParaRPr>
          </a:p>
        </p:txBody>
      </p:sp>
      <p:sp>
        <p:nvSpPr>
          <p:cNvPr id="130" name="Google Shape;130;p2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0576228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36" name="Google Shape;136;p2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The Mercator projection is a cylindrical map projection presented by Flemish geographer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cartographer Gerardus Mercator in 1569. Mercator maps distort the shape and relative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size of continents, particularly near the poles. This is why Greenland appears to be similar 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size to all of South America on Mercator maps, when in fact South America is more than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eight times larger than Greenland. Without using an accurate map… students will not be able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learn these standards. This will affect them throughout their entire life as a student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state of Virginia.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learn about Lewis and Clarke but they do not learn about the Foundational Black</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Americans that helped them on their voyage. Students learn about these significant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geographic areas but they do not learn about the Snake Mounds of Mississippi and others.</a:t>
            </a:r>
            <a:endParaRPr sz="1400" b="0">
              <a:latin typeface="Arial"/>
              <a:ea typeface="Arial"/>
              <a:cs typeface="Arial"/>
              <a:sym typeface="Arial"/>
            </a:endParaRPr>
          </a:p>
        </p:txBody>
      </p:sp>
    </p:spTree>
    <p:extLst>
      <p:ext uri="{BB962C8B-B14F-4D97-AF65-F5344CB8AC3E}">
        <p14:creationId xmlns:p14="http://schemas.microsoft.com/office/powerpoint/2010/main" val="30752223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42" name="Google Shape;142;p2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The Mercator projection is a cylindrical map projection presented by Flemish geographer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cartographer Gerardus Mercator in 1569. Mercator maps distort the shape and relative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size of continents, particularly near the poles. This is why Greenland appears to be similar 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size to all of South America on Mercator maps, when in fact South America is more than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eight times larger than Greenland. Without using an accurate map… students will not be able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learn these standards. This will affect them throughout their entire life as a student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state of Virginia.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learn about Lewis and Clarke but they do not learn about the Foundational Black</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Americans that helped them on their voyage. Students learn about these significant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geographic areas but they do not learn about the Snake Mounds of Mississippi and others.</a:t>
            </a:r>
            <a:endParaRPr sz="1400" b="0">
              <a:latin typeface="Arial"/>
              <a:ea typeface="Arial"/>
              <a:cs typeface="Arial"/>
              <a:sym typeface="Arial"/>
            </a:endParaRPr>
          </a:p>
        </p:txBody>
      </p:sp>
    </p:spTree>
    <p:extLst>
      <p:ext uri="{BB962C8B-B14F-4D97-AF65-F5344CB8AC3E}">
        <p14:creationId xmlns:p14="http://schemas.microsoft.com/office/powerpoint/2010/main" val="18279360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88" name="Google Shape;88;p1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3)The Chickahominy tribe is one of 11 Virginia state recognized Indian tribes.  It is located in Charles City County between Richmond &amp; Williamsburg.  This tribe is known as the “coarse – pounded corn people”.  They lived in established villages along the Chickahominy River.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Waugaman, Sandra F. and Danielle Moretti – Langholtz, PhD.  We’re Still Here:  Contemporary Virginia Indians Tell Their Stories.  Palari Publishing:  Richmond, VA.  2006.</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USI.3b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4)The Eastern Chickahominy tribe is known as the “coarse ground corn people”.  It is located in New Kent County, Virginia.  As the English settlers started claiming more land, the Eastern Chickahominy tribe was forced to leave.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Waugaman, Sandra F. and Danielle Moretti – Langholtz, PhD.  We’re Still Here:  Contemporary Virginia Indians Tell Their Stories.  Palari Publishing:  Richmond, VA.  2006.</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USI.3b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5)The Mattaponi tribe is located by the Mattaponi River in King William County.  It was formed in 1646.  The Mattaponi began paying tribute to the early Virginia governor.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Waugaman, Sandra F. and Danielle Moretti – Langholtz, PhD.  We’re Still Here:  Contemporary Virginia Indians Tell Their Stories.  Palari Publishing:  Richmond, VA.  2006.</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USI.3b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6)The Upper Mattaponi tribe is located in King William County, Virginia.  They harvested corn, beans, and squash.  They hunted deer.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Waugaman, Sandra F. and Danielle Moretti – Langholtz, PhD.  We’re Still Here:  Contemporary Virginia Indians Tell Their Stories.  Palari Publishing:  Richmond, VA.  2006.</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USI.3b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7)The Nansemond tribe is part of the Powhatan Chiefdom located in the Suffolk / Chesapeake area of Virginia.  They lived in villages along the Nansemond River near Chuckatuck.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Waugaman, Sandra F. and Danielle Moretti – Langholtz, PhD.  We’re Still Here:  Contemporary Virginia Indians Tell Their Stories.  Palari Publishing:  Richmond, VA.  2006.</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USI.3b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8)The Pamunkey tribe is located in King William County, Virginia.  It is one of the original tribes of Powhatan.  It was the 1st Virginia tribe to gain federal recognition.  They lived near the Pamunkey River.  They spoke Algonquian.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Waugaman, Sandra F. and Danielle Moretti – Langholtz, PhD.  We’re Still Here:  Contemporary Virginia Indians Tell Their Stories.  Palari Publishing:  Richmond, VA.  2006.</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USI.3b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9)The Rappahannock tribe is located by the Rappahannock River in Virginia.  They met Captain John Smith at their capital town, Tapahanocke.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Waugaman, Sandra F. and Danielle Moretti – Langholtz, PhD.  We’re Still Here:  Contemporary Virginia Indians Tell Their Stories.  Palari Publishing:  Richmond, VA.  2006.</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USI.3b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10)The Monacan tribe lived in the Piedmont Region and parts of the Blue Ridge Mountains in Virginia.  They buried their dead in sacred earthen mounds that were tall.  They were also known as the mound builders.  The Monacan tribe speaks Siouan and is located near Natural Bridge.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Waugaman, Sandra F. and Danielle Moretti – Langholtz, PhD.  We’re Still Here:  Contemporary Virginia Indians Tell Their Stories.  Palari Publishing:  Richmond, VA.  2006.</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USI.3b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11)The Cheroenhaka (Nottoway) tribe is also known as “people at the fork of the stream”.  They are located in Southampton County, Virginia.  The Cheroenhaka are Iroquoian speakers.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Waugaman, Sandra F. and Danielle Moretti – Langholtz, PhD.  We’re Still Here:  Contemporary Virginia Indians Tell Their Stories.  Palari Publishing:  Richmond, VA.  2006.</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USI.3b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12)The Nottoway tribe is also known as the “people of the longhouse”.  They are located in Southampton County and Surry County, Virginia.  They speak Iroqouian.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Waugaman, Sandra F. and Danielle Moretti – Langholtz, PhD.  We’re Still Here:  Contemporary Virginia Indians Tell Their Stories.  Palari Publishing:  Richmond, VA.  2006.</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USI.3b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13)The Patawomeck tribe is located in Stafford County, Virginia.  Pocahontas lived with the Patawomeck until she was kidnapped by the English.  The Patawomeck went to war with the English over land in 1666.  The Patawomeck tribe is located along the Potomac River.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Waugaman, Sandra F. and Danielle Moretti – Langholtz, PhD.  We’re Still Here:  Contemporary Virginia Indians Tell Their Stories.  Palari Publishing:  Richmond, VA.  2006.</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USI.3b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5921408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94" name="Google Shape;94;p1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have already learned an inaccurate or misleading version of events with regards to the Native peoples and their role in the shaping of the country. This standard will either double down on the inaccuracies or will seek to correct it by adding information about where the native peoples came from, who they are similar to and how their impact on the environment is similar with other peoples around the world. </a:t>
            </a:r>
            <a:endParaRPr sz="1400" b="0">
              <a:latin typeface="Arial"/>
              <a:ea typeface="Arial"/>
              <a:cs typeface="Arial"/>
              <a:sym typeface="Arial"/>
            </a:endParaRPr>
          </a:p>
        </p:txBody>
      </p:sp>
    </p:spTree>
    <p:extLst>
      <p:ext uri="{BB962C8B-B14F-4D97-AF65-F5344CB8AC3E}">
        <p14:creationId xmlns:p14="http://schemas.microsoft.com/office/powerpoint/2010/main" val="7853015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00" name="Google Shape;100;p2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have already learned an inaccurate or misleading version of events with regards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Native peoples and their role in the shaping of the country. This standard will either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double down on the inaccuracies or will seek to correct it by adding information about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where the native peoples came from, who they are similar to and how their impact on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environment is similar with other peoples around the world.</a:t>
            </a:r>
            <a:endParaRPr sz="1400" b="0">
              <a:latin typeface="Arial"/>
              <a:ea typeface="Arial"/>
              <a:cs typeface="Arial"/>
              <a:sym typeface="Arial"/>
            </a:endParaRPr>
          </a:p>
        </p:txBody>
      </p:sp>
    </p:spTree>
    <p:extLst>
      <p:ext uri="{BB962C8B-B14F-4D97-AF65-F5344CB8AC3E}">
        <p14:creationId xmlns:p14="http://schemas.microsoft.com/office/powerpoint/2010/main" val="32265674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Arlington resident</a:t>
            </a:r>
            <a:endParaRPr sz="2200" b="0">
              <a:solidFill>
                <a:schemeClr val="dk1"/>
              </a:solidFill>
            </a:endParaRPr>
          </a:p>
        </p:txBody>
      </p:sp>
      <p:sp>
        <p:nvSpPr>
          <p:cNvPr id="106" name="Google Shape;106;p2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and APS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p:txBody>
      </p:sp>
    </p:spTree>
    <p:extLst>
      <p:ext uri="{BB962C8B-B14F-4D97-AF65-F5344CB8AC3E}">
        <p14:creationId xmlns:p14="http://schemas.microsoft.com/office/powerpoint/2010/main" val="40837348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Community consituent</a:t>
            </a:r>
            <a:endParaRPr sz="2200" b="0">
              <a:solidFill>
                <a:schemeClr val="dk1"/>
              </a:solidFill>
            </a:endParaRPr>
          </a:p>
        </p:txBody>
      </p:sp>
      <p:sp>
        <p:nvSpPr>
          <p:cNvPr id="112" name="Google Shape;112;p2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6952711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18" name="Google Shape;118;p2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7525513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Community constituent</a:t>
            </a:r>
            <a:endParaRPr sz="2200" b="0">
              <a:solidFill>
                <a:schemeClr val="dk1"/>
              </a:solidFill>
            </a:endParaRPr>
          </a:p>
        </p:txBody>
      </p:sp>
      <p:sp>
        <p:nvSpPr>
          <p:cNvPr id="124" name="Google Shape;124;p2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24648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Teacher</a:t>
            </a:r>
            <a:endParaRPr sz="1600" b="0">
              <a:solidFill>
                <a:schemeClr val="dk1"/>
              </a:solidFill>
            </a:endParaRPr>
          </a:p>
        </p:txBody>
      </p:sp>
      <p:sp>
        <p:nvSpPr>
          <p:cNvPr id="124" name="Google Shape;124;p2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Administrator, Parent, Student, Organization/Museum, College Professor/Historian, Legislator</a:t>
            </a:r>
            <a:endParaRPr sz="2200" b="0">
              <a:solidFill>
                <a:schemeClr val="dk1"/>
              </a:solidFill>
            </a:endParaRPr>
          </a:p>
        </p:txBody>
      </p:sp>
      <p:sp>
        <p:nvSpPr>
          <p:cNvPr id="130" name="Google Shape;130;p2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9781847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 Organization/Museum</a:t>
            </a:r>
            <a:endParaRPr sz="2200" b="0">
              <a:solidFill>
                <a:schemeClr val="dk1"/>
              </a:solidFill>
            </a:endParaRPr>
          </a:p>
        </p:txBody>
      </p:sp>
      <p:sp>
        <p:nvSpPr>
          <p:cNvPr id="136" name="Google Shape;136;p2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0646650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42" name="Google Shape;142;p2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have already learned an inaccurate or misleading version of events with regards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Native peoples and their role in the shaping of the country. This standard will either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double down on the inaccuracies or will seek to correct it by adding information about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where the native peoples came from, who they are similar to and how their impact on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environment is similar with other peoples around the world.</a:t>
            </a:r>
            <a:endParaRPr sz="1400" b="0">
              <a:latin typeface="Arial"/>
              <a:ea typeface="Arial"/>
              <a:cs typeface="Arial"/>
              <a:sym typeface="Arial"/>
            </a:endParaRPr>
          </a:p>
        </p:txBody>
      </p:sp>
    </p:spTree>
    <p:extLst>
      <p:ext uri="{BB962C8B-B14F-4D97-AF65-F5344CB8AC3E}">
        <p14:creationId xmlns:p14="http://schemas.microsoft.com/office/powerpoint/2010/main" val="32297588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48" name="Google Shape;148;p2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have already learned an inaccurate or misleading version of events with regards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Native peoples and their role in the shaping of the country. This standard will either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double down on the inaccuracies or will seek to correct it by adding information about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where the native peoples came from, who they are similar to and how their impact on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environment is similar with other peoples around the world.</a:t>
            </a:r>
            <a:endParaRPr sz="1400" b="0">
              <a:latin typeface="Arial"/>
              <a:ea typeface="Arial"/>
              <a:cs typeface="Arial"/>
              <a:sym typeface="Arial"/>
            </a:endParaRPr>
          </a:p>
        </p:txBody>
      </p:sp>
    </p:spTree>
    <p:extLst>
      <p:ext uri="{BB962C8B-B14F-4D97-AF65-F5344CB8AC3E}">
        <p14:creationId xmlns:p14="http://schemas.microsoft.com/office/powerpoint/2010/main" val="26729026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88" name="Google Shape;88;p1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1)Juan Garrido was a black explorer and the first free African to step on mainland America.  He lived from 1480 to 1550 and was an African – Spanish conquistador.  In 1513, he traveled with Ponce de Leon to Florida.  He is considered by many to be the first African American.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Gates, Henry Louis, Jr.  Life Upon These Shores:  Looking at African American History 1513 – 2008.  USA:  Knopf Publishers, 2011.</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USI.4a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2)Esteban lived between 1500 and 1539 and was the first documented enslaved African to arrive in Florida.  He guided an expedition in 1539 which discovered Texas, New Mexico, and Arizona.  His westward travels predated Lewis and Clark’s expeditions.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Gates, Henry Louis, Jr.  Life Upon These Shores:  Looking at African American History 1513 – 2008.  USA:  Knopf Publishers, 2011.</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USI.4a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3)Pedro Nino was an African explorer and navigator who traveled with Christopher Columbus’ first expedition to the New World in 1492.  Pedro Nino was the pilot of Columbus’ ship, the Santa Maria.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Hudson, Wade.  Great Black Heroes:  Five Brave Explorers.  USA:  Scholastic, 1995.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USI.4a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1)Jeane Baret was a member of Louis Antoine de Bougainville’s exploration expedition from 1766 to 1769.  She is recognized as the first woman to sail around the world.  She disguised herself as a man, going by the name Jean Baret.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“Travel Through Time with 21 Women Explorers Who Changed the World”.  Katie Knorovsky.  National Geographic.  2020.</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USI.4b</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8553438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94" name="Google Shape;94;p1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believe the standards for USI.4 are very important. The students need to gain understanding of the difficulties of exploration, the pros and cons of cultural interaction,  as well as the importance of the the West African empires on globalization and international trade.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do not believe in changing the standards to demonize either side. It is vitally important to show the human side of both the explorers and the Native Americans that interacted with each other. </a:t>
            </a:r>
            <a:endParaRPr sz="1400" b="0">
              <a:latin typeface="Arial"/>
              <a:ea typeface="Arial"/>
              <a:cs typeface="Arial"/>
              <a:sym typeface="Arial"/>
            </a:endParaRPr>
          </a:p>
        </p:txBody>
      </p:sp>
    </p:spTree>
    <p:extLst>
      <p:ext uri="{BB962C8B-B14F-4D97-AF65-F5344CB8AC3E}">
        <p14:creationId xmlns:p14="http://schemas.microsoft.com/office/powerpoint/2010/main" val="41268287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00" name="Google Shape;100;p2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American Indians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Taught farming techniques to European settlers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Believed that land was to be used and shared but not owned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all American Indian tribes believed in communal land. While not contractual land ownership, tribal lands, hunting and fishing lands showed tribal possession. Moreover, tribes like Kwakiutl did believe in private property even within individual tribes. Land could be passed down generationally and individual families could be of great wealth. </a:t>
            </a:r>
            <a:endParaRPr sz="1400" b="0">
              <a:latin typeface="Arial"/>
              <a:ea typeface="Arial"/>
              <a:cs typeface="Arial"/>
              <a:sym typeface="Arial"/>
            </a:endParaRPr>
          </a:p>
        </p:txBody>
      </p:sp>
    </p:spTree>
    <p:extLst>
      <p:ext uri="{BB962C8B-B14F-4D97-AF65-F5344CB8AC3E}">
        <p14:creationId xmlns:p14="http://schemas.microsoft.com/office/powerpoint/2010/main" val="18476038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06" name="Google Shape;106;p2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A curious way to introduce slavery, Students will learn about the motivations of the European exploration but they do not learn that Africa had been traveling to the America for thousands of years.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Students learn about West African societies but the Moors who were ruling Europe during the same time period is missing from this lesson. </a:t>
            </a:r>
            <a:endParaRPr sz="1400" b="0">
              <a:latin typeface="Arial"/>
              <a:ea typeface="Arial"/>
              <a:cs typeface="Arial"/>
              <a:sym typeface="Arial"/>
            </a:endParaRPr>
          </a:p>
        </p:txBody>
      </p:sp>
    </p:spTree>
    <p:extLst>
      <p:ext uri="{BB962C8B-B14F-4D97-AF65-F5344CB8AC3E}">
        <p14:creationId xmlns:p14="http://schemas.microsoft.com/office/powerpoint/2010/main" val="40176017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12" name="Google Shape;112;p2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The focus of this standard should be on the way that these explorations negatively impacted all the cultures they encountered, and how the native culture would have been better of having never encountered the explorers. The term “exploration” should be replaced with “colonization”.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It should be made clear that cooperation was something undertaken by native groups to try and mitigate the impact of colonizers on their own people. Cooperation in this context was a way to make the best of a bad situation. The ideal situation was that people never came to take their land and resources in the first place.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The focus of this standard should be on how the Atlantic slave trade impacted, and ultimately destroyed, these cultures. The connection should be clear and unequivocal. </a:t>
            </a:r>
            <a:endParaRPr sz="1400" b="0">
              <a:latin typeface="Arial"/>
              <a:ea typeface="Arial"/>
              <a:cs typeface="Arial"/>
              <a:sym typeface="Arial"/>
            </a:endParaRPr>
          </a:p>
        </p:txBody>
      </p:sp>
    </p:spTree>
    <p:extLst>
      <p:ext uri="{BB962C8B-B14F-4D97-AF65-F5344CB8AC3E}">
        <p14:creationId xmlns:p14="http://schemas.microsoft.com/office/powerpoint/2010/main" val="40341043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18" name="Google Shape;118;p2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A curious way to introduce slavery, Students will learn about the motivations of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European exploration but they do not learn that Africa had been traveling to the America for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thousands of years.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Students learn about West African societies but the Moors who were ruling Europe during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same time period is missing from this lesson.</a:t>
            </a:r>
            <a:endParaRPr sz="1400" b="0">
              <a:latin typeface="Arial"/>
              <a:ea typeface="Arial"/>
              <a:cs typeface="Arial"/>
              <a:sym typeface="Arial"/>
            </a:endParaRPr>
          </a:p>
        </p:txBody>
      </p:sp>
    </p:spTree>
    <p:extLst>
      <p:ext uri="{BB962C8B-B14F-4D97-AF65-F5344CB8AC3E}">
        <p14:creationId xmlns:p14="http://schemas.microsoft.com/office/powerpoint/2010/main" val="3052045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Teacher</a:t>
            </a:r>
            <a:endParaRPr sz="1600" b="0">
              <a:solidFill>
                <a:schemeClr val="dk1"/>
              </a:solidFill>
            </a:endParaRPr>
          </a:p>
        </p:txBody>
      </p:sp>
      <p:sp>
        <p:nvSpPr>
          <p:cNvPr id="130" name="Google Shape;130;p2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Arlington resident</a:t>
            </a:r>
            <a:endParaRPr sz="2200" b="0">
              <a:solidFill>
                <a:schemeClr val="dk1"/>
              </a:solidFill>
            </a:endParaRPr>
          </a:p>
        </p:txBody>
      </p:sp>
      <p:sp>
        <p:nvSpPr>
          <p:cNvPr id="124" name="Google Shape;124;p2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and APS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p:txBody>
      </p:sp>
    </p:spTree>
    <p:extLst>
      <p:ext uri="{BB962C8B-B14F-4D97-AF65-F5344CB8AC3E}">
        <p14:creationId xmlns:p14="http://schemas.microsoft.com/office/powerpoint/2010/main" val="8604638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Community consituent</a:t>
            </a:r>
            <a:endParaRPr sz="2200" b="0">
              <a:solidFill>
                <a:schemeClr val="dk1"/>
              </a:solidFill>
            </a:endParaRPr>
          </a:p>
        </p:txBody>
      </p:sp>
      <p:sp>
        <p:nvSpPr>
          <p:cNvPr id="130" name="Google Shape;130;p2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561268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36" name="Google Shape;136;p2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5690929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Community constituent</a:t>
            </a:r>
            <a:endParaRPr sz="2200" b="0">
              <a:solidFill>
                <a:schemeClr val="dk1"/>
              </a:solidFill>
            </a:endParaRPr>
          </a:p>
        </p:txBody>
      </p:sp>
      <p:sp>
        <p:nvSpPr>
          <p:cNvPr id="142" name="Google Shape;142;p2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0917444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ctrTitle"/>
          </p:nvPr>
        </p:nvSpPr>
        <p:spPr>
          <a:xfrm>
            <a:off x="3768525" y="847075"/>
            <a:ext cx="55359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1800" b="0">
                <a:solidFill>
                  <a:schemeClr val="dk1"/>
                </a:solidFill>
              </a:rPr>
              <a:t>Administrator, Parent, Student, Organization/Museum, College Professor/Historian, Legislator</a:t>
            </a:r>
            <a:endParaRPr sz="1800" b="0">
              <a:solidFill>
                <a:schemeClr val="dk1"/>
              </a:solidFill>
            </a:endParaRPr>
          </a:p>
        </p:txBody>
      </p:sp>
      <p:sp>
        <p:nvSpPr>
          <p:cNvPr id="148" name="Google Shape;148;p28"/>
          <p:cNvSpPr txBox="1">
            <a:spLocks noGrp="1"/>
          </p:cNvSpPr>
          <p:nvPr>
            <p:ph type="subTitle" idx="1"/>
          </p:nvPr>
        </p:nvSpPr>
        <p:spPr>
          <a:xfrm>
            <a:off x="97800" y="1101550"/>
            <a:ext cx="89484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0617985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ctrTitle"/>
          </p:nvPr>
        </p:nvSpPr>
        <p:spPr>
          <a:xfrm>
            <a:off x="3768525" y="847075"/>
            <a:ext cx="55359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1800" b="0">
                <a:solidFill>
                  <a:schemeClr val="dk1"/>
                </a:solidFill>
              </a:rPr>
              <a:t>Administrator, Parent, Student, Organization/Museum, College Professor/Historian, Legislator</a:t>
            </a:r>
            <a:endParaRPr sz="1800" b="0">
              <a:solidFill>
                <a:schemeClr val="dk1"/>
              </a:solidFill>
            </a:endParaRPr>
          </a:p>
        </p:txBody>
      </p:sp>
      <p:sp>
        <p:nvSpPr>
          <p:cNvPr id="154" name="Google Shape;154;p29"/>
          <p:cNvSpPr txBox="1">
            <a:spLocks noGrp="1"/>
          </p:cNvSpPr>
          <p:nvPr>
            <p:ph type="subTitle" idx="1"/>
          </p:nvPr>
        </p:nvSpPr>
        <p:spPr>
          <a:xfrm>
            <a:off x="97800" y="1101550"/>
            <a:ext cx="89484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0914573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60" name="Google Shape;160;p3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A curious way to introduce slavery, Students will learn about the motivations of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European exploration but they do not learn that Africa had been traveling to the America for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thousands of years.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Students learn about West African societies but the Moors who were ruling Europe during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same time period is missing from this lesson.</a:t>
            </a:r>
            <a:endParaRPr sz="1400" b="0">
              <a:latin typeface="Arial"/>
              <a:ea typeface="Arial"/>
              <a:cs typeface="Arial"/>
              <a:sym typeface="Arial"/>
            </a:endParaRPr>
          </a:p>
        </p:txBody>
      </p:sp>
    </p:spTree>
    <p:extLst>
      <p:ext uri="{BB962C8B-B14F-4D97-AF65-F5344CB8AC3E}">
        <p14:creationId xmlns:p14="http://schemas.microsoft.com/office/powerpoint/2010/main" val="2822728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66" name="Google Shape;166;p3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A curious way to introduce slavery, Students will learn about the motivations of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European exploration but they do not learn that Africa had been traveling to the America for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thousands of years.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Students learn about West African societies but the Moors who were ruling Europe during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same time period is missing from this lesson.</a:t>
            </a:r>
            <a:endParaRPr sz="1400" b="0">
              <a:latin typeface="Arial"/>
              <a:ea typeface="Arial"/>
              <a:cs typeface="Arial"/>
              <a:sym typeface="Arial"/>
            </a:endParaRPr>
          </a:p>
        </p:txBody>
      </p:sp>
    </p:spTree>
    <p:extLst>
      <p:ext uri="{BB962C8B-B14F-4D97-AF65-F5344CB8AC3E}">
        <p14:creationId xmlns:p14="http://schemas.microsoft.com/office/powerpoint/2010/main" val="19394660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Education Coordinator</a:t>
            </a:r>
            <a:endParaRPr sz="2200" b="0">
              <a:solidFill>
                <a:schemeClr val="dk1"/>
              </a:solidFill>
            </a:endParaRPr>
          </a:p>
        </p:txBody>
      </p:sp>
      <p:sp>
        <p:nvSpPr>
          <p:cNvPr id="172" name="Google Shape;172;p3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impact on language and race/ethnicity</a:t>
            </a:r>
            <a:endParaRPr sz="1400" b="0">
              <a:latin typeface="Arial"/>
              <a:ea typeface="Arial"/>
              <a:cs typeface="Arial"/>
              <a:sym typeface="Arial"/>
            </a:endParaRPr>
          </a:p>
        </p:txBody>
      </p:sp>
    </p:spTree>
    <p:extLst>
      <p:ext uri="{BB962C8B-B14F-4D97-AF65-F5344CB8AC3E}">
        <p14:creationId xmlns:p14="http://schemas.microsoft.com/office/powerpoint/2010/main" val="27320811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Curriculum Specialist</a:t>
            </a:r>
            <a:endParaRPr sz="2200" b="0">
              <a:solidFill>
                <a:schemeClr val="dk1"/>
              </a:solidFill>
            </a:endParaRPr>
          </a:p>
        </p:txBody>
      </p:sp>
      <p:sp>
        <p:nvSpPr>
          <p:cNvPr id="178" name="Google Shape;178;p3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For this standard, the wording should be edited so that instructors know that there is overlap in what specific countries on this list did and this is a list of things for which they are best known. The motivations, obstacles, etc, are not mutually exclusive and there is overlap. While nothing here is wrong, in the implementation of the standard, like in a multiple choice question, there can be a tendency to ask students to pick which country explored X area of the world but there may be more than one correct country on that list, even though the SOL has only one of these listed. </a:t>
            </a:r>
            <a:endParaRPr sz="1400" b="0">
              <a:latin typeface="Arial"/>
              <a:ea typeface="Arial"/>
              <a:cs typeface="Arial"/>
              <a:sym typeface="Arial"/>
            </a:endParaRPr>
          </a:p>
        </p:txBody>
      </p:sp>
    </p:spTree>
    <p:extLst>
      <p:ext uri="{BB962C8B-B14F-4D97-AF65-F5344CB8AC3E}">
        <p14:creationId xmlns:p14="http://schemas.microsoft.com/office/powerpoint/2010/main" val="2396847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Organization/Museum, College Professor/Historian</a:t>
            </a:r>
            <a:endParaRPr sz="1600" b="0">
              <a:solidFill>
                <a:schemeClr val="dk1"/>
              </a:solidFill>
            </a:endParaRPr>
          </a:p>
        </p:txBody>
      </p:sp>
      <p:sp>
        <p:nvSpPr>
          <p:cNvPr id="136" name="Google Shape;136;p2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Much of American history that is taught today is a perpetuation of myths or half truths that hide our patriotic past.  As we seek to tell the full story of our American Revolution by including and noting the significant contributions that were made by numerous individuals, nations and cultures, it is also important be historically accurate in our depictions of what really happened.</a:t>
            </a:r>
            <a:endParaRPr sz="1400" b="0">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 (Slide 1-See additional slides)</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2000" b="0">
                <a:solidFill>
                  <a:schemeClr val="dk1"/>
                </a:solidFill>
              </a:rPr>
              <a:t>Teacher</a:t>
            </a:r>
            <a:endParaRPr sz="2000" b="0">
              <a:solidFill>
                <a:schemeClr val="dk1"/>
              </a:solidFill>
            </a:endParaRPr>
          </a:p>
        </p:txBody>
      </p:sp>
      <p:sp>
        <p:nvSpPr>
          <p:cNvPr id="88" name="Google Shape;88;p1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600">
                <a:latin typeface="Arial"/>
                <a:ea typeface="Arial"/>
                <a:cs typeface="Arial"/>
                <a:sym typeface="Arial"/>
              </a:rPr>
              <a:t>a</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4)William Tucker, the son of indentured servants living in Jamestown, was the first recorded African American birth in America in 1624.</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Wade, E.  “William Tucker (1624 - ?”) published April 16, 2014 on https://www.blackpast.org/african-american-history/tucker-william-1624/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USI.5a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5)Jupiter Hammon was an enslaved African American in Long Island.  He became the first black person born in America ever to be published in 1760.  He wrote poetry about Jesus and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Garner, C.  “Jupiter Hammon (c. 1711 – c. 1806)” published February 16, 2011 on https://www.blackpast.org/african-american-history/hammon-jupiter-c-1711-c-1806/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USI.5d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6)Olaudah Equiano lived from 1745 to 1797.  He was a slave who learned to read and write.  In 1766, he purchased his freedom.  In 1777, he traveled to England, became an abolitionist, and wrote an autobiography:  The Interesting Narrative of the Life of Olaudah Equiano in 1789.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Spigner, C.  “Olaudah Equiano (1745 – 1797)” published February 25, 2007 on https://www.blackpast.org/global-african-history/equiano-olaudah-1745-1797/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8648907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 (Slide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2000" b="0">
                <a:solidFill>
                  <a:schemeClr val="dk1"/>
                </a:solidFill>
              </a:rPr>
              <a:t>Teacher</a:t>
            </a:r>
            <a:endParaRPr sz="2000" b="0">
              <a:solidFill>
                <a:schemeClr val="dk1"/>
              </a:solidFill>
            </a:endParaRPr>
          </a:p>
        </p:txBody>
      </p:sp>
      <p:sp>
        <p:nvSpPr>
          <p:cNvPr id="94" name="Google Shape;94;p1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800"/>
              <a:buFont typeface="Arial"/>
              <a:buNone/>
            </a:pPr>
            <a:r>
              <a:rPr lang="en" sz="1400">
                <a:latin typeface="Arial"/>
                <a:ea typeface="Arial"/>
                <a:cs typeface="Arial"/>
                <a:sym typeface="Arial"/>
              </a:rPr>
              <a:t>Record #2 Comment Continued (Slide 2) </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USI.5d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1)Chief Powhatan was acknowledged as the paramount chief, or “Mamanatowick” of more than 32 tribes in Virginia from the Potomac River in the north to the James River in the south.  Chief Powhatan’s capital village was Werowocomoco along the York River.  Chief Powhatan was the father of Pocahontas.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McDaniel, Melissa.  The Powhatan Indians.  Mexico Mainline Book Company, 1996.</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USI.5a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2)Pocahontas was a daughter of Chief Powhatan who lived in Werowocomoco, Virginia.      Pocahontas was known as “Matoaka” in the Algonquian language.  She was kidnapped by Captain Argall and the English in 1613 and held for ransom for food from Chief Powhatan.  She was baptized as a Christian in 1613 at the Citie of Henricus.  Pocahontas’ marriage to John Rolfe in 1614 at Jamestown Church helped settle conflicts between English settlers and the Powhatan Indians.  This peace became known as the “Peace of Pocahontas” which lasted until her death in 1617 at Gravesend in England.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McDaniel, Melissa.  The Powhatan Indians.  Mexico Mainline Book Company, 1996.</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USI.5a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2701258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 (Slide 3) </a:t>
            </a:r>
            <a:endParaRPr sz="2200" b="0">
              <a:solidFill>
                <a:schemeClr val="dk1"/>
              </a:solidFill>
            </a:endParaRPr>
          </a:p>
          <a:p>
            <a:pPr marL="0" lvl="0" indent="0" algn="l" rtl="0">
              <a:lnSpc>
                <a:spcPct val="100000"/>
              </a:lnSpc>
              <a:spcBef>
                <a:spcPts val="0"/>
              </a:spcBef>
              <a:spcAft>
                <a:spcPts val="0"/>
              </a:spcAft>
              <a:buSzPts val="5200"/>
              <a:buNone/>
            </a:pPr>
            <a:endParaRPr sz="2200" b="0">
              <a:solidFill>
                <a:schemeClr val="dk1"/>
              </a:solidFill>
            </a:endParaRPr>
          </a:p>
        </p:txBody>
      </p:sp>
      <p:sp>
        <p:nvSpPr>
          <p:cNvPr id="100" name="Google Shape;100;p2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spcBef>
                <a:spcPts val="0"/>
              </a:spcBef>
              <a:spcAft>
                <a:spcPts val="0"/>
              </a:spcAft>
              <a:buSzPts val="2800"/>
              <a:buNone/>
            </a:pPr>
            <a:r>
              <a:rPr lang="en" sz="1400">
                <a:latin typeface="Arial"/>
                <a:ea typeface="Arial"/>
                <a:cs typeface="Arial"/>
                <a:sym typeface="Arial"/>
              </a:rPr>
              <a:t>Record #2 Comment Continued (Slide 3) </a:t>
            </a:r>
            <a:endParaRPr sz="1400">
              <a:latin typeface="Arial"/>
              <a:ea typeface="Arial"/>
              <a:cs typeface="Arial"/>
              <a:sym typeface="Arial"/>
            </a:endParaRPr>
          </a:p>
          <a:p>
            <a:pPr marL="0" lvl="0" indent="0" algn="l" rtl="0">
              <a:spcBef>
                <a:spcPts val="0"/>
              </a:spcBef>
              <a:spcAft>
                <a:spcPts val="0"/>
              </a:spcAft>
              <a:buSzPts val="2800"/>
              <a:buNone/>
            </a:pPr>
            <a:endParaRPr sz="14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400" b="0">
                <a:latin typeface="Arial"/>
                <a:ea typeface="Arial"/>
                <a:cs typeface="Arial"/>
                <a:sym typeface="Arial"/>
              </a:rPr>
              <a:t>14)Chief Massasoit of the Wampanoag tribe made a peace treaty with the Pilgrims in 1621 which lasted many years.  Chief Massasoit celebrated a Thanksgiving feast with the Pilgrims in October, 1621 along with Samoset and Squanto.  </a:t>
            </a:r>
            <a:endParaRPr sz="14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400" b="0">
                <a:latin typeface="Arial"/>
                <a:ea typeface="Arial"/>
                <a:cs typeface="Arial"/>
                <a:sym typeface="Arial"/>
              </a:rPr>
              <a:t>https://indiancountrytoday.com/archive/the-wampanoag-side-of-the-first-thanksgiving-story-TmMLTgQs40aJT_n9T3RMIQ </a:t>
            </a:r>
            <a:endParaRPr sz="14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400" b="0">
                <a:latin typeface="Arial"/>
                <a:ea typeface="Arial"/>
                <a:cs typeface="Arial"/>
                <a:sym typeface="Arial"/>
              </a:rPr>
              <a:t>SOL USI.5a </a:t>
            </a:r>
            <a:endParaRPr sz="14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400" b="0">
                <a:latin typeface="Arial"/>
                <a:ea typeface="Arial"/>
                <a:cs typeface="Arial"/>
                <a:sym typeface="Arial"/>
              </a:rPr>
              <a:t>2)Virginia Dare was the first English child born in North America on August 18, 1587 and was baptized as a Christian on Roanoke Island.</a:t>
            </a:r>
            <a:endParaRPr sz="14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400" b="0">
                <a:latin typeface="Arial"/>
                <a:ea typeface="Arial"/>
                <a:cs typeface="Arial"/>
                <a:sym typeface="Arial"/>
              </a:rPr>
              <a:t>https://www.britannica.com/place/Lost-Colony. </a:t>
            </a:r>
            <a:endParaRPr sz="14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400" b="0">
                <a:latin typeface="Arial"/>
                <a:ea typeface="Arial"/>
                <a:cs typeface="Arial"/>
                <a:sym typeface="Arial"/>
              </a:rPr>
              <a:t>SOL USI.5a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6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3444266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06" name="Google Shape;106;p2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Economic/ Political relationship- Whereas colonies started with no slavery and Africans were treated as indentured servants through the first 3-4 decades, it should be noted that it was English judges and laws that codified slavery in the colonies. These seeds would grow deep in southern colonies while Middle and New Colonies would resist and/or prohibit slavery from the inception of its colonization. </a:t>
            </a:r>
            <a:endParaRPr sz="1400" b="0">
              <a:latin typeface="Arial"/>
              <a:ea typeface="Arial"/>
              <a:cs typeface="Arial"/>
              <a:sym typeface="Arial"/>
            </a:endParaRPr>
          </a:p>
        </p:txBody>
      </p:sp>
    </p:spTree>
    <p:extLst>
      <p:ext uri="{BB962C8B-B14F-4D97-AF65-F5344CB8AC3E}">
        <p14:creationId xmlns:p14="http://schemas.microsoft.com/office/powerpoint/2010/main" val="13775164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ctrTitle"/>
          </p:nvPr>
        </p:nvSpPr>
        <p:spPr>
          <a:xfrm>
            <a:off x="2990225" y="33662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1900" b="0">
                <a:solidFill>
                  <a:schemeClr val="dk1"/>
                </a:solidFill>
              </a:rPr>
              <a:t>Record # 9 (Slide 1 of 2) </a:t>
            </a:r>
            <a:endParaRPr sz="1900" b="0">
              <a:solidFill>
                <a:schemeClr val="dk1"/>
              </a:solidFill>
            </a:endParaRPr>
          </a:p>
          <a:p>
            <a:pPr marL="0" lvl="0" indent="0" algn="l" rtl="0">
              <a:lnSpc>
                <a:spcPct val="100000"/>
              </a:lnSpc>
              <a:spcBef>
                <a:spcPts val="0"/>
              </a:spcBef>
              <a:spcAft>
                <a:spcPts val="0"/>
              </a:spcAft>
              <a:buSzPts val="5200"/>
              <a:buNone/>
            </a:pPr>
            <a:r>
              <a:rPr lang="en" sz="1600" b="0">
                <a:solidFill>
                  <a:schemeClr val="dk1"/>
                </a:solidFill>
              </a:rPr>
              <a:t> Organization/Museum, College Professor/Historian</a:t>
            </a:r>
            <a:endParaRPr sz="1600" b="0">
              <a:solidFill>
                <a:schemeClr val="dk1"/>
              </a:solidFill>
            </a:endParaRPr>
          </a:p>
        </p:txBody>
      </p:sp>
      <p:sp>
        <p:nvSpPr>
          <p:cNvPr id="112" name="Google Shape;112;p22"/>
          <p:cNvSpPr txBox="1">
            <a:spLocks noGrp="1"/>
          </p:cNvSpPr>
          <p:nvPr>
            <p:ph type="subTitle" idx="1"/>
          </p:nvPr>
        </p:nvSpPr>
        <p:spPr>
          <a:xfrm>
            <a:off x="0" y="7233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spcBef>
                <a:spcPts val="0"/>
              </a:spcBef>
              <a:spcAft>
                <a:spcPts val="0"/>
              </a:spcAft>
              <a:buClr>
                <a:schemeClr val="dk1"/>
              </a:buClr>
              <a:buSzPts val="5200"/>
              <a:buFont typeface="Arial"/>
              <a:buNone/>
            </a:pPr>
            <a:r>
              <a:rPr lang="en" sz="2200" b="0">
                <a:solidFill>
                  <a:schemeClr val="dk1"/>
                </a:solidFill>
              </a:rPr>
              <a:t>Record # 9 (Slide 1 of 2) </a:t>
            </a:r>
            <a:endParaRPr sz="2200" b="0">
              <a:solidFill>
                <a:schemeClr val="dk1"/>
              </a:solidFil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  Roanoke Island (Lost Colony) was established as a military and economic venture.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NOTE: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Roanoke was a major component of the “planting colonies” process proposed to Queen 	Elizabeth I by Sir Walter Raleigh for England to gain a foothold in the New World. 	Although economics was a factor, Raleigh was interested in establishing a military base of operations in Virginia to provide a safe haven for his “Sea Dogs” (Francis Drake, John Hawkins, etc.) to resupply after raiding the Spanish “Flota” galleons filled with Aztec and Inca gold, silver, rubies, diamonds and other precious gems that were being mined by	the Spanish and transported to Spain via convoys of 80 to 100 ships, primarily from the Yucatan Peninsula.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Likewise, although Jamestown has been exclusively portrayed as an economic venture, 	it too was a military and economic venture.  Kings James I—who succeeded Elizabeth I 	as England’s monarch—wanted to end the 15-year war with Spain. He wanted to give 	Spain the impression that England was only interested in raw materials obtained from an 	economic venture, thereby posing little threat to Spain’s dominant presence in the New 	World. Although Spain never trusted England’s characterizations and hoped that 	Jamestown would fail, halting the war between England and Spain eased the financial 		burden of financing a long, drawn out war. Jamestown should not be portrayed 	exclusively as an economic venture.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p:txBody>
      </p:sp>
    </p:spTree>
    <p:extLst>
      <p:ext uri="{BB962C8B-B14F-4D97-AF65-F5344CB8AC3E}">
        <p14:creationId xmlns:p14="http://schemas.microsoft.com/office/powerpoint/2010/main" val="16348561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ctrTitle"/>
          </p:nvPr>
        </p:nvSpPr>
        <p:spPr>
          <a:xfrm>
            <a:off x="2990225" y="33662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1900" b="0">
                <a:solidFill>
                  <a:schemeClr val="dk1"/>
                </a:solidFill>
              </a:rPr>
              <a:t>Record # 9 (Slide 2 of 2) </a:t>
            </a:r>
            <a:endParaRPr sz="1900" b="0">
              <a:solidFill>
                <a:schemeClr val="dk1"/>
              </a:solidFill>
            </a:endParaRPr>
          </a:p>
          <a:p>
            <a:pPr marL="0" lvl="0" indent="0" algn="l" rtl="0">
              <a:lnSpc>
                <a:spcPct val="100000"/>
              </a:lnSpc>
              <a:spcBef>
                <a:spcPts val="0"/>
              </a:spcBef>
              <a:spcAft>
                <a:spcPts val="0"/>
              </a:spcAft>
              <a:buSzPts val="5200"/>
              <a:buNone/>
            </a:pPr>
            <a:r>
              <a:rPr lang="en" sz="1600" b="0">
                <a:solidFill>
                  <a:schemeClr val="dk1"/>
                </a:solidFill>
              </a:rPr>
              <a:t> Organization/Museum, College Professor/Historian</a:t>
            </a:r>
            <a:endParaRPr sz="1600" b="0">
              <a:solidFill>
                <a:schemeClr val="dk1"/>
              </a:solidFill>
            </a:endParaRPr>
          </a:p>
        </p:txBody>
      </p:sp>
      <p:sp>
        <p:nvSpPr>
          <p:cNvPr id="118" name="Google Shape;118;p23"/>
          <p:cNvSpPr txBox="1">
            <a:spLocks noGrp="1"/>
          </p:cNvSpPr>
          <p:nvPr>
            <p:ph type="subTitle" idx="1"/>
          </p:nvPr>
        </p:nvSpPr>
        <p:spPr>
          <a:xfrm>
            <a:off x="0" y="11034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spcBef>
                <a:spcPts val="0"/>
              </a:spcBef>
              <a:spcAft>
                <a:spcPts val="0"/>
              </a:spcAft>
              <a:buSzPts val="5200"/>
              <a:buNone/>
            </a:pPr>
            <a:r>
              <a:rPr lang="en" sz="2200" b="0">
                <a:solidFill>
                  <a:schemeClr val="dk1"/>
                </a:solidFill>
              </a:rPr>
              <a:t>Record # 9 (Slide 2 of 2) </a:t>
            </a:r>
            <a:endParaRPr sz="2200" b="0">
              <a:solidFill>
                <a:schemeClr val="dk1"/>
              </a:solidFil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e.  Under Essential Knowledge, Economic relationships, the following statement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colonies smuggled goods to and from other countries to avoid British trade controls.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Note: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Smuggling was a major factor in America as the colonies did not want to be restricted from obtaining goods and products from other countries by British trade policies. Initially, British officials “looked the other way” and were not too concerned about the smuggling—until the aftermath of the Seven Year’s War (known as the French and Indian War in America) with France dramatically increased the need to pay for an expensive war. American smuggling should not be hidden or “covered up” in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9027891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Legislator</a:t>
            </a:r>
            <a:endParaRPr sz="2200" b="0">
              <a:solidFill>
                <a:schemeClr val="dk1"/>
              </a:solidFill>
            </a:endParaRPr>
          </a:p>
        </p:txBody>
      </p:sp>
      <p:sp>
        <p:nvSpPr>
          <p:cNvPr id="124" name="Google Shape;124;p2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USI.5a - I agree with recommendations of VAAHEC's report. For instance, what about Caribbean colonies and their role in economy and culture? Needs much more work.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USI.5d - I agree with recommendations of VAAHEC's report.</a:t>
            </a:r>
            <a:endParaRPr sz="1400" b="0">
              <a:latin typeface="Arial"/>
              <a:ea typeface="Arial"/>
              <a:cs typeface="Arial"/>
              <a:sym typeface="Arial"/>
            </a:endParaRPr>
          </a:p>
        </p:txBody>
      </p:sp>
    </p:spTree>
    <p:extLst>
      <p:ext uri="{BB962C8B-B14F-4D97-AF65-F5344CB8AC3E}">
        <p14:creationId xmlns:p14="http://schemas.microsoft.com/office/powerpoint/2010/main" val="2766606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30" name="Google Shape;130;p2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Students learn about what the colonies had as far as resources, but they do not learn that slavery was in the North and in the South.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Students learn about the perspectives of everyone except the average slave owner. This standard doubles down on the lie that the only people who owned slaves were the wealthy and that has been proven false many times through their (white slave owners) accounts and wills. Students have not learned accurate history regarding the original peoples of the Americas and therefore will not see themselves in the free Africans of the colonies. They might associate themselves with the enslaved Africans and that cant be true when only 6% of the enslaved Africans came from the continent.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 Students learn that Great Brittan imposed laws over the Americas such as no more importing slaves from the Continent. Breeding farms became a new way of life in order to supplement the pause of importing of people for slave labor. </a:t>
            </a:r>
            <a:endParaRPr sz="1400" b="0">
              <a:latin typeface="Arial"/>
              <a:ea typeface="Arial"/>
              <a:cs typeface="Arial"/>
              <a:sym typeface="Arial"/>
            </a:endParaRPr>
          </a:p>
        </p:txBody>
      </p:sp>
    </p:spTree>
    <p:extLst>
      <p:ext uri="{BB962C8B-B14F-4D97-AF65-F5344CB8AC3E}">
        <p14:creationId xmlns:p14="http://schemas.microsoft.com/office/powerpoint/2010/main" val="22304353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36" name="Google Shape;136;p2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This is the point at which students should learn about slavery. They should be given a full explanation of where the slaves came from, how they were auctioned/sold, and sent to work. It should be made clear that enslaved people were intentionally separated from others that spoke their language, or from other members of their family. Students should learn the conditions under which enslaved people worked, and the physical abuse they were routinely subjected to. As well, students should learn about the concept of white supremacy that was used by many to justify the enslavement of people from Africa. </a:t>
            </a:r>
            <a:endParaRPr sz="1400" b="0">
              <a:latin typeface="Arial"/>
              <a:ea typeface="Arial"/>
              <a:cs typeface="Arial"/>
              <a:sym typeface="Arial"/>
            </a:endParaRPr>
          </a:p>
        </p:txBody>
      </p:sp>
    </p:spTree>
    <p:extLst>
      <p:ext uri="{BB962C8B-B14F-4D97-AF65-F5344CB8AC3E}">
        <p14:creationId xmlns:p14="http://schemas.microsoft.com/office/powerpoint/2010/main" val="27472706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42" name="Google Shape;142;p2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When were children of enslaved persons not themselves slaves.  CAll it what is is.  Children were born into slavery and this was codified into law early in Virgina/ US history as a way of creating a racialized framework that seperated poor white people from poor or enslaved African Americans.</a:t>
            </a:r>
            <a:endParaRPr sz="1400" b="0">
              <a:latin typeface="Arial"/>
              <a:ea typeface="Arial"/>
              <a:cs typeface="Arial"/>
              <a:sym typeface="Arial"/>
            </a:endParaRPr>
          </a:p>
        </p:txBody>
      </p:sp>
    </p:spTree>
    <p:extLst>
      <p:ext uri="{BB962C8B-B14F-4D97-AF65-F5344CB8AC3E}">
        <p14:creationId xmlns:p14="http://schemas.microsoft.com/office/powerpoint/2010/main" val="1920679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Legislator</a:t>
            </a:r>
            <a:endParaRPr sz="1600" b="0">
              <a:solidFill>
                <a:schemeClr val="dk1"/>
              </a:solidFill>
            </a:endParaRPr>
          </a:p>
        </p:txBody>
      </p:sp>
      <p:sp>
        <p:nvSpPr>
          <p:cNvPr id="142" name="Google Shape;142;p2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48" name="Google Shape;148;p2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Students learn about what the colonies had as far as resources, but they do not learn that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slavery was in the North and in the South.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Students learn about the perspectives of everyone except the average slave owner. This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doubles down on the lie that the only people who owned slaves were the wealthy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that has been proven false many times through their (white slave owners) accounts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wills. Students have not learned accurate history regarding the original peoples of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Americas and therefore will not see themselves in the free Africans of the colonies. They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might associate themselves with the enslaved Africans and that cant be true when only 6%</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of the enslaved Africans came from the continent.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 Students learn that Great Brittan imposed laws over the Americas such as no more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importing slaves from the Continent. Breeding farms became a new way of life in order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supplement the pause of importing of people for slave labor.</a:t>
            </a:r>
            <a:endParaRPr sz="1400" b="0">
              <a:latin typeface="Arial"/>
              <a:ea typeface="Arial"/>
              <a:cs typeface="Arial"/>
              <a:sym typeface="Arial"/>
            </a:endParaRPr>
          </a:p>
        </p:txBody>
      </p:sp>
    </p:spTree>
    <p:extLst>
      <p:ext uri="{BB962C8B-B14F-4D97-AF65-F5344CB8AC3E}">
        <p14:creationId xmlns:p14="http://schemas.microsoft.com/office/powerpoint/2010/main" val="28673472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Arlington resident</a:t>
            </a:r>
            <a:endParaRPr sz="2200" b="0">
              <a:solidFill>
                <a:schemeClr val="dk1"/>
              </a:solidFill>
            </a:endParaRPr>
          </a:p>
        </p:txBody>
      </p:sp>
      <p:sp>
        <p:nvSpPr>
          <p:cNvPr id="154" name="Google Shape;154;p2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and APS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p:txBody>
      </p:sp>
    </p:spTree>
    <p:extLst>
      <p:ext uri="{BB962C8B-B14F-4D97-AF65-F5344CB8AC3E}">
        <p14:creationId xmlns:p14="http://schemas.microsoft.com/office/powerpoint/2010/main" val="42397840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Community consituent</a:t>
            </a:r>
            <a:endParaRPr sz="2200" b="0">
              <a:solidFill>
                <a:schemeClr val="dk1"/>
              </a:solidFill>
            </a:endParaRPr>
          </a:p>
        </p:txBody>
      </p:sp>
      <p:sp>
        <p:nvSpPr>
          <p:cNvPr id="160" name="Google Shape;160;p3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5736684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66" name="Google Shape;166;p3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81229521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Community constituent</a:t>
            </a:r>
            <a:endParaRPr sz="2200" b="0">
              <a:solidFill>
                <a:schemeClr val="dk1"/>
              </a:solidFill>
            </a:endParaRPr>
          </a:p>
        </p:txBody>
      </p:sp>
      <p:sp>
        <p:nvSpPr>
          <p:cNvPr id="172" name="Google Shape;172;p3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44084327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ctrTitle"/>
          </p:nvPr>
        </p:nvSpPr>
        <p:spPr>
          <a:xfrm>
            <a:off x="3120525" y="7710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Administrator, Parent, Student, Organization/Museum, College Professor/Historian, Legislator</a:t>
            </a:r>
            <a:endParaRPr sz="1800" b="0">
              <a:solidFill>
                <a:schemeClr val="dk1"/>
              </a:solidFill>
            </a:endParaRPr>
          </a:p>
        </p:txBody>
      </p:sp>
      <p:sp>
        <p:nvSpPr>
          <p:cNvPr id="178" name="Google Shape;178;p33"/>
          <p:cNvSpPr txBox="1">
            <a:spLocks noGrp="1"/>
          </p:cNvSpPr>
          <p:nvPr>
            <p:ph type="subTitle" idx="1"/>
          </p:nvPr>
        </p:nvSpPr>
        <p:spPr>
          <a:xfrm>
            <a:off x="0" y="12120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41060801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 Organization/Museum</a:t>
            </a:r>
            <a:endParaRPr sz="2200" b="0">
              <a:solidFill>
                <a:schemeClr val="dk1"/>
              </a:solidFill>
            </a:endParaRPr>
          </a:p>
        </p:txBody>
      </p:sp>
      <p:sp>
        <p:nvSpPr>
          <p:cNvPr id="184" name="Google Shape;184;p3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600">
                <a:latin typeface="Arial"/>
                <a:ea typeface="Arial"/>
                <a:cs typeface="Arial"/>
                <a:sym typeface="Arial"/>
              </a:rPr>
              <a:t>a, b, 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23334508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90" name="Google Shape;190;p3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Students learn about what the colonies had as far as resources, but they do not learn that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slavery was in the North and in the South.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Students learn about the perspectives of everyone except the average slave owner. This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doubles down on the lie that the only people who owned slaves were the wealthy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that has been proven false many times through their (white slave owners) accounts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wills. Students have not learned accurate history regarding the original peoples of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Americas and therefore will not see themselves in the free Africans of the colonies. They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might associate themselves with the enslaved Africans and that cant be true when only 6%</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of the enslaved Africans came from the continent.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 Students learn that Great Brittan imposed laws over the Americas such as no more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importing slaves from the Continent. Breeding farms became a new way of life in order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supplement the pause of importing of people for slave labor.</a:t>
            </a:r>
            <a:endParaRPr sz="1400" b="0">
              <a:latin typeface="Arial"/>
              <a:ea typeface="Arial"/>
              <a:cs typeface="Arial"/>
              <a:sym typeface="Arial"/>
            </a:endParaRPr>
          </a:p>
        </p:txBody>
      </p:sp>
    </p:spTree>
    <p:extLst>
      <p:ext uri="{BB962C8B-B14F-4D97-AF65-F5344CB8AC3E}">
        <p14:creationId xmlns:p14="http://schemas.microsoft.com/office/powerpoint/2010/main" val="20655151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96" name="Google Shape;196;p3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Students learn about what the colonies had as far as resources, but they do not learn that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slavery was in the North and in the South.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Students learn about the perspectives of everyone except the average slave owner. This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doubles down on the lie that the only people who owned slaves were the wealthy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that has been proven false many times through their (white slave owners) accounts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wills. Students have not learned accurate history regarding the original peoples of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Americas and therefore will not see themselves in the free Africans of the colonies. They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might associate themselves with the enslaved Africans and that cant be true when only 6%</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of the enslaved Africans came from the continent.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 Students learn that Great Brittan imposed laws over the Americas such as no more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importing slaves from the Continent. Breeding farms became a new way of life in order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supplement the pause of importing of people for slave labor.</a:t>
            </a:r>
            <a:endParaRPr sz="1400" b="0">
              <a:latin typeface="Arial"/>
              <a:ea typeface="Arial"/>
              <a:cs typeface="Arial"/>
              <a:sym typeface="Arial"/>
            </a:endParaRPr>
          </a:p>
        </p:txBody>
      </p:sp>
    </p:spTree>
    <p:extLst>
      <p:ext uri="{BB962C8B-B14F-4D97-AF65-F5344CB8AC3E}">
        <p14:creationId xmlns:p14="http://schemas.microsoft.com/office/powerpoint/2010/main" val="40705428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United States History-1865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Education Coordinator</a:t>
            </a:r>
            <a:endParaRPr sz="2200" b="0">
              <a:solidFill>
                <a:schemeClr val="dk1"/>
              </a:solidFill>
            </a:endParaRPr>
          </a:p>
        </p:txBody>
      </p:sp>
      <p:sp>
        <p:nvSpPr>
          <p:cNvPr id="202" name="Google Shape;202;p3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Slave narratives should be included.</a:t>
            </a:r>
            <a:endParaRPr sz="1400" b="0">
              <a:latin typeface="Arial"/>
              <a:ea typeface="Arial"/>
              <a:cs typeface="Arial"/>
              <a:sym typeface="Arial"/>
            </a:endParaRPr>
          </a:p>
        </p:txBody>
      </p:sp>
    </p:spTree>
    <p:extLst>
      <p:ext uri="{BB962C8B-B14F-4D97-AF65-F5344CB8AC3E}">
        <p14:creationId xmlns:p14="http://schemas.microsoft.com/office/powerpoint/2010/main" val="253043835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25524</Words>
  <Application>Microsoft Office PowerPoint</Application>
  <PresentationFormat>On-screen Show (16:9)</PresentationFormat>
  <Paragraphs>1945</Paragraphs>
  <Slides>170</Slides>
  <Notes>170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170</vt:i4>
      </vt:variant>
    </vt:vector>
  </HeadingPairs>
  <TitlesOfParts>
    <vt:vector size="175" baseType="lpstr">
      <vt:lpstr>Calibri</vt:lpstr>
      <vt:lpstr>Josefin Sans</vt:lpstr>
      <vt:lpstr>Arial</vt:lpstr>
      <vt:lpstr>Tahoma</vt:lpstr>
      <vt:lpstr>Simple Light</vt:lpstr>
      <vt:lpstr>United States History-1865  Record # 2  Teacher</vt:lpstr>
      <vt:lpstr>United States History-1865  Record # 3  Teacher</vt:lpstr>
      <vt:lpstr>United States History-1865  Record # 4  graduate of UVa</vt:lpstr>
      <vt:lpstr>United States History-1865  Record # 5  Teacher</vt:lpstr>
      <vt:lpstr>United States History-1865  Record # 6  Parent</vt:lpstr>
      <vt:lpstr>United States History-1865  Record # 7  Teacher</vt:lpstr>
      <vt:lpstr>United States History-1865  Record # 8  Teacher</vt:lpstr>
      <vt:lpstr>United States History-1865  Record # 9  Organization/Museum, College Professor/Historian</vt:lpstr>
      <vt:lpstr>United States History-1865  Record # 10  Legislator</vt:lpstr>
      <vt:lpstr>United States History-1865  Record # 11  Teacher</vt:lpstr>
      <vt:lpstr>United States History-1865  Record # 12  Parent</vt:lpstr>
      <vt:lpstr>United States History-1865  Record # 13  Teacher</vt:lpstr>
      <vt:lpstr>United States History-1865  Record # 14  Parent</vt:lpstr>
      <vt:lpstr>United States History-1865  Record # 15  Teacher</vt:lpstr>
      <vt:lpstr>United States History-1865  Record # 16  Arlington resident</vt:lpstr>
      <vt:lpstr>United States History-1865  Record # 17  Community consituent</vt:lpstr>
      <vt:lpstr>United States History-1865  Record # 18  Parent, Organization/Museum</vt:lpstr>
      <vt:lpstr>United States History-1865  Record # 19  Student</vt:lpstr>
      <vt:lpstr>United States History-1865  Record # 20  Community constituent</vt:lpstr>
      <vt:lpstr>United States History-1865  Record # 21  Administrator, Parent, Student, Organization/Museum, College Professor/Historian, Legislator</vt:lpstr>
      <vt:lpstr>United States History-1865  Record # 22  Student, Organization/Museum</vt:lpstr>
      <vt:lpstr>United States History-1865  Record # 23  Teacher</vt:lpstr>
      <vt:lpstr>United States History-1865  Record # 24  Teacher</vt:lpstr>
      <vt:lpstr>United States History-1865  Record # 25  Education Coordinator</vt:lpstr>
      <vt:lpstr>United States History-1865  Record # 26  Parent</vt:lpstr>
      <vt:lpstr>United States History-1865  Record # 27  Teacher, Parent, Organization/Museum, College Professor/Historian</vt:lpstr>
      <vt:lpstr>United States History-1865  Record # 28  schoolboard member</vt:lpstr>
      <vt:lpstr>United States History-1865  Record # 29  Curriculum Specialist</vt:lpstr>
      <vt:lpstr>United States History-1865  Record # 3  Teacher</vt:lpstr>
      <vt:lpstr>United States History-1865  Record # 5  Teacher</vt:lpstr>
      <vt:lpstr>United States History-1865  Record # 10  Legislator</vt:lpstr>
      <vt:lpstr>United States History-1865  Record # 11  Teacher</vt:lpstr>
      <vt:lpstr>United States History-1865  Record # 13  Teacher</vt:lpstr>
      <vt:lpstr>United States History-1865  Record # 15  Teacher</vt:lpstr>
      <vt:lpstr>United States History-1865  Record # 16  Arlington resident</vt:lpstr>
      <vt:lpstr>United States History-1865  Record # 17  Community consituent</vt:lpstr>
      <vt:lpstr>United States History-1865  Record # 19  Student</vt:lpstr>
      <vt:lpstr>United States History-1865  Record # 20  Community constituent</vt:lpstr>
      <vt:lpstr>United States History-1865  Record # 21  Administrator, Parent, Student, Organization/Museum, College Professor/Historian, Legislator</vt:lpstr>
      <vt:lpstr>United States History-1865  Record # 22  Student, Organization/Museum</vt:lpstr>
      <vt:lpstr>United States History-1865  Record # 23  Teacher</vt:lpstr>
      <vt:lpstr>United States History-1865  Record # 24  Teacher</vt:lpstr>
      <vt:lpstr>United States History-1865  Record # 11  Teacher</vt:lpstr>
      <vt:lpstr>United States History-1865  Record # 15  Teacher</vt:lpstr>
      <vt:lpstr>United States History-1865  Record # 16  Arlington resident</vt:lpstr>
      <vt:lpstr>United States History-1865  Record # 17  Community consituent</vt:lpstr>
      <vt:lpstr>United States History-1865  Record # 19  Student</vt:lpstr>
      <vt:lpstr>United States History-1865  Record # 20  Community constituent</vt:lpstr>
      <vt:lpstr>United States History-1865  Record # 21  Administrator, Parent, Student, Organization/Museum, College Professor/Historian, Legislator</vt:lpstr>
      <vt:lpstr>United States History-1865  Record # 22  Student, Organization/Museum</vt:lpstr>
      <vt:lpstr>United States History-1865  Record # 23  Teacher</vt:lpstr>
      <vt:lpstr>United States History-1865  Record # 24  Teacher</vt:lpstr>
      <vt:lpstr>United States History-1865  Record # 2  Teacher</vt:lpstr>
      <vt:lpstr>United States History-1865  Record # 11  Teacher</vt:lpstr>
      <vt:lpstr>United States History-1865  Record # 15  Teacher</vt:lpstr>
      <vt:lpstr>United States History-1865  Record # 16  Arlington resident</vt:lpstr>
      <vt:lpstr>United States History-1865  Record # 17  Community consituent</vt:lpstr>
      <vt:lpstr>United States History-1865  Record # 19  Student</vt:lpstr>
      <vt:lpstr>United States History-1865  Record # 20  Community constituent</vt:lpstr>
      <vt:lpstr>United States History-1865  Record # 21  Administrator, Parent, Student, Organization/Museum, College Professor/Historian, Legislator</vt:lpstr>
      <vt:lpstr>United States History-1865  Record # 22  Student, Organization/Museum</vt:lpstr>
      <vt:lpstr>United States History-1865  Record # 23  Teacher</vt:lpstr>
      <vt:lpstr>United States History-1865  Record # 24  Teacher</vt:lpstr>
      <vt:lpstr>United States History-1865  Record # 2  Teacher</vt:lpstr>
      <vt:lpstr>United States History-1865  Record # 3  Teacher</vt:lpstr>
      <vt:lpstr>United States History-1865  Record # 8  Teacher</vt:lpstr>
      <vt:lpstr>United States History-1865  Record # 11  Teacher</vt:lpstr>
      <vt:lpstr>United States History-1865  Record # 13  Teacher</vt:lpstr>
      <vt:lpstr>United States History-1865  Record # 15  Teacher</vt:lpstr>
      <vt:lpstr>United States History-1865  Record # 16  Arlington resident</vt:lpstr>
      <vt:lpstr>United States History-1865  Record # 17  Community consituent</vt:lpstr>
      <vt:lpstr>United States History-1865  Record # 19  Student</vt:lpstr>
      <vt:lpstr>United States History-1865  Record # 20  Community constituent</vt:lpstr>
      <vt:lpstr>United States History-1865  Record # 21 Administrator, Parent, Student, Organization/Museum, College Professor/Historian, Legislator</vt:lpstr>
      <vt:lpstr>United States History-1865  Record # 22 Administrator, Parent, Student, Organization/Museum, College Professor/Historian, Legislator</vt:lpstr>
      <vt:lpstr>United States History-1865  Record # 23  Teacher</vt:lpstr>
      <vt:lpstr>United States History-1865  Record # 24  Teacher</vt:lpstr>
      <vt:lpstr>United States History-1865  Record # 25  Education Coordinator</vt:lpstr>
      <vt:lpstr>United States History-1865  Record # 29  Curriculum Specialist</vt:lpstr>
      <vt:lpstr>United States History-1865  Record # 2 (Slide 1-See additional slides)  Teacher</vt:lpstr>
      <vt:lpstr>United States History-1865  Record # 2 (Slide 2)   Teacher</vt:lpstr>
      <vt:lpstr>United States History-1865  Record # 2 (Slide 3)  </vt:lpstr>
      <vt:lpstr>United States History-1865  Record # 8  Teacher</vt:lpstr>
      <vt:lpstr>United States History-1865  Record # 9 (Slide 1 of 2)   Organization/Museum, College Professor/Historian</vt:lpstr>
      <vt:lpstr>United States History-1865  Record # 9 (Slide 2 of 2)   Organization/Museum, College Professor/Historian</vt:lpstr>
      <vt:lpstr>United States History-1865  Record # 10  Legislator</vt:lpstr>
      <vt:lpstr>United States History-1865  Record # 11  Teacher</vt:lpstr>
      <vt:lpstr>United States History-1865  Record # 13  Teacher</vt:lpstr>
      <vt:lpstr>United States History-1865  Record # 14  Parent</vt:lpstr>
      <vt:lpstr>United States History-1865  Record # 15  Teacher</vt:lpstr>
      <vt:lpstr>United States History-1865  Record # 16  Arlington resident</vt:lpstr>
      <vt:lpstr>United States History-1865  Record # 17  Community consituent</vt:lpstr>
      <vt:lpstr>United States History-1865  Record # 19  Student</vt:lpstr>
      <vt:lpstr>United States History-1865  Record # 20  Community constituent</vt:lpstr>
      <vt:lpstr>United States History-1865  Record # 21  Administrator, Parent, Student, Organization/Museum, College Professor/Historian, Legislator</vt:lpstr>
      <vt:lpstr>United States History-1865  Record # 22  Student, Organization/Museum</vt:lpstr>
      <vt:lpstr>United States History-1865  Record # 23  Teacher</vt:lpstr>
      <vt:lpstr>United States History-1865  Record # 24  Teacher</vt:lpstr>
      <vt:lpstr>United States History-1865  Record # 25  Education Coordinator</vt:lpstr>
      <vt:lpstr>United States History-1865  Record # 1  Teacher</vt:lpstr>
      <vt:lpstr>United States History-1865  Record # 2 (Slide 1 of 4)   Teacher</vt:lpstr>
      <vt:lpstr>United States History-1865  Record # 2 (Slide 2 of 4)   Teacher</vt:lpstr>
      <vt:lpstr>United States History-1865  Record # 2 (Slide 3 of 4)   Teacher</vt:lpstr>
      <vt:lpstr>United States History-1865  Record # 2 (Slide 4 of 4)   Teacher</vt:lpstr>
      <vt:lpstr>United States History-1865  Record # 3  Teacher</vt:lpstr>
      <vt:lpstr>United States History-1865  Record # 5  Teacher</vt:lpstr>
      <vt:lpstr>United States History-1865  Record # 8  Teacher</vt:lpstr>
      <vt:lpstr>United States History-1865  Record # 9  Organization/Museum, College Professor/Historian</vt:lpstr>
      <vt:lpstr>United States History-1865  Record # 10  Legislator</vt:lpstr>
      <vt:lpstr>United States History-1865  Record # 11  Teacher</vt:lpstr>
      <vt:lpstr>United States History-1865  Record # 13  Teacher</vt:lpstr>
      <vt:lpstr>United States History-1865  Record # 14  Parent</vt:lpstr>
      <vt:lpstr>United States History-1865  Record # 15  Teacher</vt:lpstr>
      <vt:lpstr>United States History-1865  Record # 16  Arlington resident</vt:lpstr>
      <vt:lpstr>United States History-1865  Record # 17  Community consituent</vt:lpstr>
      <vt:lpstr>United States History-1865  Record # 19  Student</vt:lpstr>
      <vt:lpstr>United States History-1865  Record # 20  Community constituent</vt:lpstr>
      <vt:lpstr>United States History-1865  Record # 21  Administrator, Parent, Student, Organization/Museum, College Professor/Historian, Legislator</vt:lpstr>
      <vt:lpstr>United States History-1865  Record # 22  Student, Organization/Museum</vt:lpstr>
      <vt:lpstr>United States History-1865  Record # 23  Teacher</vt:lpstr>
      <vt:lpstr>United States History-1865  Record # 24  Teacher</vt:lpstr>
      <vt:lpstr>United States History-1865  Record # 1  Teacher</vt:lpstr>
      <vt:lpstr>United States History-1865  Record # 2 (Slide 2 of 2)   Teacher</vt:lpstr>
      <vt:lpstr>United States History-1865  Record # 2 (Slide 1 of 2)   Teacher</vt:lpstr>
      <vt:lpstr>United States History-1865  Record # 5  Teacher</vt:lpstr>
      <vt:lpstr>United States History-1865  Record # 10  Legislator</vt:lpstr>
      <vt:lpstr>United States History-1865  Record # 11  Teacher</vt:lpstr>
      <vt:lpstr>United States History-1865  Record # 15  Teacher</vt:lpstr>
      <vt:lpstr>United States History-1865  Record # 16  Arlington resident</vt:lpstr>
      <vt:lpstr>United States History-1865  Record # 17  Community consituent</vt:lpstr>
      <vt:lpstr>United States History-1865  Record # 19  Student</vt:lpstr>
      <vt:lpstr>United States History-1865  Record # 20  Community constituent</vt:lpstr>
      <vt:lpstr>United States History-1865  Record # 21  Administrator, Parent, Student, Organization/Museum, College Professor/Historian, Legislator</vt:lpstr>
      <vt:lpstr>United States History-1865  Record # 22  Student, Organization/Museum</vt:lpstr>
      <vt:lpstr>United States History-1865  Record # 23  Teacher</vt:lpstr>
      <vt:lpstr>United States History-1865  Record # 24  Teacher</vt:lpstr>
      <vt:lpstr>United States History-1865  Record # 1  Teacher</vt:lpstr>
      <vt:lpstr>United States History-1865  Record # 2 (Slide 2 of 2)   Teacher</vt:lpstr>
      <vt:lpstr>United States History-1865  Record # 2 (Slide 1 of 2)   Teacher</vt:lpstr>
      <vt:lpstr>United States History-1865  Record # 5  Teacher</vt:lpstr>
      <vt:lpstr>United States History-1865  Record # 10  Legislator</vt:lpstr>
      <vt:lpstr>United States History-1865  Record # 11  Teacher</vt:lpstr>
      <vt:lpstr>United States History-1865  Record # 15  Teacher</vt:lpstr>
      <vt:lpstr>United States History-1865  Record # 16  Arlington resident</vt:lpstr>
      <vt:lpstr>United States History-1865  Record # 17  Community consituent</vt:lpstr>
      <vt:lpstr>United States History-1865  Record # 19  Student</vt:lpstr>
      <vt:lpstr>United States History-1865  Record # 20  Community constituent</vt:lpstr>
      <vt:lpstr>United States History-1865  Record # 21  Administrator, Parent, Student, Organization/Museum, College Professor/Historian, Legislator</vt:lpstr>
      <vt:lpstr>United States History-1865  Record # 22  Student, Organization/Museum</vt:lpstr>
      <vt:lpstr>United States History-1865  Record # 23  Teacher</vt:lpstr>
      <vt:lpstr>United States History-1865  Record # 24  Teacher</vt:lpstr>
      <vt:lpstr>United States History-1865  Record # 2 (Slide 1 of 4)   Teacher</vt:lpstr>
      <vt:lpstr>United States History-1865  Record # 2 (Slide 2 of 4)   Teacher</vt:lpstr>
      <vt:lpstr>United States History-1865  Record # 2 (Slide 3 of 4)   Teacher</vt:lpstr>
      <vt:lpstr>United States History-1865  Record # 2 (Slide 4 of 4)   Teacher</vt:lpstr>
      <vt:lpstr>United States History-1865  Record # 3  Teacher</vt:lpstr>
      <vt:lpstr>United States History-1865  Record # 10  Legislator</vt:lpstr>
      <vt:lpstr>United States History-1865  Record # 11  Teacher</vt:lpstr>
      <vt:lpstr>United States History-1865  Record # 13  Teacher</vt:lpstr>
      <vt:lpstr>United States History-1865  Record # 14  Parent</vt:lpstr>
      <vt:lpstr>United States History-1865  Record # 15  Teacher</vt:lpstr>
      <vt:lpstr>United States History-1865  Record # 16  Arlington resident</vt:lpstr>
      <vt:lpstr>United States History-1865  Record # 17  Community consituent</vt:lpstr>
      <vt:lpstr>United States History-1865  Record # 19  Student</vt:lpstr>
      <vt:lpstr>United States History-1865  Record # 20  Community constituent</vt:lpstr>
      <vt:lpstr>United States History-1865  Record # 21  Administrator, Parent, Student, Organization/Museum, College Professor/Historian, Legislator</vt:lpstr>
      <vt:lpstr>United States History-1865  Record # 22  Student, Organization/Museum</vt:lpstr>
      <vt:lpstr>United States History-1865  Record # 23  Teacher</vt:lpstr>
      <vt:lpstr>United States History-1865  Record # 24  Teacher</vt:lpstr>
      <vt:lpstr>United States History-1865  Record # 25  Education Coordinator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States History-1865  Record # 1  Teacher</dc:title>
  <dc:creator>Brown, Christonya (DOE)</dc:creator>
  <cp:lastModifiedBy>VITA Program</cp:lastModifiedBy>
  <cp:revision>3</cp:revision>
  <dcterms:modified xsi:type="dcterms:W3CDTF">2022-07-12T02:55:18Z</dcterms:modified>
</cp:coreProperties>
</file>