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Lst>
  <p:sldSz cx="9144000" cy="5143500" type="screen16x9"/>
  <p:notesSz cx="6858000" cy="9144000"/>
  <p:embeddedFontLst>
    <p:embeddedFont>
      <p:font typeface="Calibri" panose="020F0502020204030204" pitchFamily="34" charset="0"/>
      <p:regular r:id="rId233"/>
      <p:bold r:id="rId234"/>
      <p:italic r:id="rId235"/>
      <p:boldItalic r:id="rId236"/>
    </p:embeddedFont>
    <p:embeddedFont>
      <p:font typeface="Josefin Sans" panose="020B0604020202020204" charset="0"/>
      <p:regular r:id="rId237"/>
      <p:bold r:id="rId238"/>
      <p:italic r:id="rId239"/>
      <p:boldItalic r:id="rId240"/>
    </p:embeddedFont>
    <p:embeddedFont>
      <p:font typeface="Tahoma" panose="020B0604030504040204" pitchFamily="34" charset="0"/>
      <p:regular r:id="rId241"/>
      <p:bold r:id="rId2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font" Target="fonts/font5.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font" Target="fonts/font6.fntdata"/><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font" Target="fonts/font7.fntdata"/><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font" Target="fonts/font8.fntdata"/><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font" Target="fonts/font9.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font" Target="fonts/font4.fntdata"/><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font" Target="fonts/font10.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presProps" Target="pres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font" Target="fonts/font1.fntdata"/><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viewProps" Target="view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theme" Target="theme/theme1.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font" Target="fonts/font3.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tableStyles" Target="tableStyles.xml"/><Relationship Id="rId106" Type="http://schemas.openxmlformats.org/officeDocument/2006/relationships/slide" Target="slides/slide104.xml"/><Relationship Id="rId127"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0181f473_0_83_ka1noa2k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0181f473_0_83_ka1noa2k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0181f473_0_83_9jo2wz7e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40181f473_0_83_9jo2wz7e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3789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35377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10037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69224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46671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92995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38658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98456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01087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424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40181f473_0_83_c2r2tyor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40181f473_0_83_c2r2tyor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51348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23568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32824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39809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25461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281823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53061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831770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875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389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40181f473_0_83_pq9bu8vx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40181f473_0_83_pq9bu8vx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42995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91483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311391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39580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958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05058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129866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17647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104266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828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0181f473_0_83_rybghqvh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40181f473_0_83_rybghqvh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51821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473998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10863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20495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329469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234153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579108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5300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207942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967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181f473_0_83_7bdch6pp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0181f473_0_83_7bdch6pp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064488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020531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598831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43703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76639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708295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255732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504693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4331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536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0181f473_0_83_eoi7e6ju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0181f473_0_83_eoi7e6ju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5470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099005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128863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589701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576920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080255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942554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017824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892709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401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0181f473_0_83_a1154bh0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0181f473_0_83_a1154bh0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69043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481069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09555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0428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291908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431726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09710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366061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23971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739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0181f473_0_83_fihlazlj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0181f473_0_83_fihlazlj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740859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85751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826599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40980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490641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77754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510119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984214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805868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324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0181f473_0_83_3spsy0d8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40181f473_0_83_3spsy0d8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233163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875157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568934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650350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988503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892056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20660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426501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094242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358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0181f473_0_83_53l6ujj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40181f473_0_83_53l6ujj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411989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963349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689174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772436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201495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130134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13261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243210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932585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824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40181f473_0_83_ead6onv0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40181f473_0_83_ead6onv0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0181f473_0_83_uag2i4ve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40181f473_0_83_uag2i4ve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377166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544816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909945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257792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78654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246484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764773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965181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074168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6530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40181f473_0_83_p1tbik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40181f473_0_83_p1tbik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738643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271174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402100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084653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366682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223683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768665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375824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902648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9513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40181f473_0_83_d30qexas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40181f473_0_83_d30qexas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346876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67641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12190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53347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578864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48958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432803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015386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011689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413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40181f473_0_83_dhqxpbly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40181f473_0_83_dhqxpbly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40181f473_0_83_hsy8ik4m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40181f473_0_83_hsy8ik4m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40181f473_0_83_rp7u44tr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40181f473_0_83_rp7u44tr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40181f473_0_83_pwro8f9y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40181f473_0_83_pwro8f9y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40181f473_0_83_3cubwoss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40181f473_0_83_3cubwoss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40181f473_0_83_e5px8fel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40181f473_0_83_e5px8fel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40181f473_0_83_7vefmll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40181f473_0_83_7vefmll2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0181f473_0_83_23ptsfyg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40181f473_0_83_23ptsfyg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40181f473_0_83_96yzudop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40181f473_0_83_96yzudop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40181f473_0_83_vo69vfe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40181f473_0_83_vo69vfe1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40181f473_0_83_cv1s80xu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40181f473_0_83_cv1s80xu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40181f473_0_83_audrp6h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40181f473_0_83_audrp6h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40181f473_0_83_5zdkt7m1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40181f473_0_83_5zdkt7m1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40181f473_0_83_pd5slfd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40181f473_0_83_pd5slfdz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40181f473_0_83_44qno2dt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40181f473_0_83_44qno2dt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40181f473_0_83_8p55bas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40181f473_0_83_8p55bas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40181f473_0_83_dzqgp36n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40181f473_0_83_dzqgp36n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40181f47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40181f473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0181f473_0_83_8pbqdwid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40181f473_0_83_8pbqdwid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7760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825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9828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9234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3fe9c34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e3fe9c34e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0837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936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4414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16260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3784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915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40181f473_0_83_bxzmg1nh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40181f473_0_83_bxzmg1nh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3fe9c34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e3fe9c34e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4325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4917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3fe9c34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e3fe9c34e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8305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5998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3535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761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2715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80304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2741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50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181f473_0_83_g3b4yq5u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40181f473_0_83_g3b4yq5u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2975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7153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0597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95512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70043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2090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1175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00588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73351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686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40181f473_0_83_irfneby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40181f473_0_83_irfneby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40799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80823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82415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04482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5743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93792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64170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15821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25072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542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40181f473_0_83_aymntfcr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40181f473_0_83_aymntfcr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69151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21448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79396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27658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14080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75057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02341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98961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52817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638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0181f473_0_83_yrgzsiup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40181f473_0_83_yrgzsiup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12974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78938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78587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19681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9090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53598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75749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8242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16490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021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42" name="Google Shape;142;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Mansa Musa and some history books have already lightened 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appearance. Students do not learn about his brother who made the same pilgrimage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direction of the Americas (Abu Bakari) prior to Mansa Musa’s voyage.</a:t>
            </a:r>
            <a:endParaRPr sz="1400" b="0">
              <a:latin typeface="Arial"/>
              <a:ea typeface="Arial"/>
              <a:cs typeface="Arial"/>
              <a:sym typeface="Arial"/>
            </a:endParaRPr>
          </a:p>
        </p:txBody>
      </p:sp>
    </p:spTree>
    <p:extLst>
      <p:ext uri="{BB962C8B-B14F-4D97-AF65-F5344CB8AC3E}">
        <p14:creationId xmlns:p14="http://schemas.microsoft.com/office/powerpoint/2010/main" val="3043373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8" name="Google Shape;148;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104279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4" name="Google Shape;154;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97389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43023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6" name="Google Shape;166;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028161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2" name="Google Shape;172;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Mansa Musa and some history books have already lightened 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appearance. Students do not learn about his brother who made the same pilgrimage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direction of the Americas (Abu Bakari) prior to Mansa Musa’s voyage.</a:t>
            </a:r>
            <a:endParaRPr sz="1400" b="0">
              <a:latin typeface="Arial"/>
              <a:ea typeface="Arial"/>
              <a:cs typeface="Arial"/>
              <a:sym typeface="Arial"/>
            </a:endParaRPr>
          </a:p>
        </p:txBody>
      </p:sp>
    </p:spTree>
    <p:extLst>
      <p:ext uri="{BB962C8B-B14F-4D97-AF65-F5344CB8AC3E}">
        <p14:creationId xmlns:p14="http://schemas.microsoft.com/office/powerpoint/2010/main" val="4213806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8" name="Google Shape;178;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Mansa Musa and some history books have already lightened 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appearance. Students do not learn about his brother who made the same pilgrimage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direction of the Americas (Abu Bakari) prior to Mansa Musa’s voyage.</a:t>
            </a:r>
            <a:endParaRPr sz="1400" b="0">
              <a:latin typeface="Arial"/>
              <a:ea typeface="Arial"/>
              <a:cs typeface="Arial"/>
              <a:sym typeface="Arial"/>
            </a:endParaRPr>
          </a:p>
        </p:txBody>
      </p:sp>
    </p:spTree>
    <p:extLst>
      <p:ext uri="{BB962C8B-B14F-4D97-AF65-F5344CB8AC3E}">
        <p14:creationId xmlns:p14="http://schemas.microsoft.com/office/powerpoint/2010/main" val="20860288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84" name="Google Shape;184;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236196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0" name="Google Shape;190;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3.4 REMOVE “Early Mali was a wealthy trading empire before Columbus sailed to America”  There is no direct connection between Christopher Columbus and Mali and this statement is irrelevant.  Instead, a more accurate representation of the impact of imperialism and the transatlantic slave trade on West African societies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are many great ancient civilizations in Africa to celebrate and study.  Consider adding at least one more to include in this standard- such as the Kingdom of Aksum.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22557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6" name="Google Shape;196;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Columbus did not sail to America, as is written in the Essential Understandings. </a:t>
            </a:r>
            <a:endParaRPr sz="1400" b="0">
              <a:latin typeface="Arial"/>
              <a:ea typeface="Arial"/>
              <a:cs typeface="Arial"/>
              <a:sym typeface="Arial"/>
            </a:endParaRPr>
          </a:p>
        </p:txBody>
      </p:sp>
    </p:spTree>
    <p:extLst>
      <p:ext uri="{BB962C8B-B14F-4D97-AF65-F5344CB8AC3E}">
        <p14:creationId xmlns:p14="http://schemas.microsoft.com/office/powerpoint/2010/main" val="380839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02" name="Google Shape;202;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9399127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concept is too far above the heads of 3rd graders. It is important to see what the civilization looked like at the time, and it's important to see what it looks like today, but that's it. </a:t>
            </a:r>
            <a:endParaRPr sz="1400" b="0">
              <a:latin typeface="Arial"/>
              <a:ea typeface="Arial"/>
              <a:cs typeface="Arial"/>
              <a:sym typeface="Arial"/>
            </a:endParaRPr>
          </a:p>
        </p:txBody>
      </p:sp>
    </p:spTree>
    <p:extLst>
      <p:ext uri="{BB962C8B-B14F-4D97-AF65-F5344CB8AC3E}">
        <p14:creationId xmlns:p14="http://schemas.microsoft.com/office/powerpoint/2010/main" val="100345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94" name="Google Shape;94;p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2029289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00" name="Google Shape;100;p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2730436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06" name="Google Shape;106;p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16574112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12" name="Google Shape;112;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8402572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1278951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24" name="Google Shape;124;p1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again is unnecessary for third graders. The idea that a territory on a map can change without the continental boundaries changing is extremely difficult for a third grader to understand. Then you add in all the time period changes, and it becomes memorization of information that they will not see again until middle school. Understanding the geography of their immediate surroundings and the history of the land nearest them could be a good starting point, but learning about some random countries is a bit abstract. </a:t>
            </a:r>
            <a:endParaRPr sz="1400" b="0">
              <a:latin typeface="Arial"/>
              <a:ea typeface="Arial"/>
              <a:cs typeface="Arial"/>
              <a:sym typeface="Arial"/>
            </a:endParaRPr>
          </a:p>
        </p:txBody>
      </p:sp>
    </p:spTree>
    <p:extLst>
      <p:ext uri="{BB962C8B-B14F-4D97-AF65-F5344CB8AC3E}">
        <p14:creationId xmlns:p14="http://schemas.microsoft.com/office/powerpoint/2010/main" val="7800700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30" name="Google Shape;130;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8948435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7204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suggest the Inquiry Design Model be adopted statewide.  Teachers would be supported with resources, kids would see positive results.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an ancient civilization from the Americas (North, South, Central) along w/ the ones already studied.</a:t>
            </a: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2" name="Google Shape;14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431150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8" name="Google Shape;148;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48456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4" name="Google Shape;154;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726076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0" name="Google Shape;160;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32197891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6" name="Google Shape;166;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2503716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2" name="Google Shape;172;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903881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3.5 North American Indigenous civilizations need to be included in this standard.</a:t>
            </a:r>
            <a:endParaRPr sz="1400" b="0">
              <a:latin typeface="Arial"/>
              <a:ea typeface="Arial"/>
              <a:cs typeface="Arial"/>
              <a:sym typeface="Arial"/>
            </a:endParaRPr>
          </a:p>
        </p:txBody>
      </p:sp>
    </p:spTree>
    <p:extLst>
      <p:ext uri="{BB962C8B-B14F-4D97-AF65-F5344CB8AC3E}">
        <p14:creationId xmlns:p14="http://schemas.microsoft.com/office/powerpoint/2010/main" val="471506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4" name="Google Shape;184;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10443610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never have enough time to teach this with fidelity because Ancient Civilizations takes up so much of our curriculum. We usually speed through this in 2 weeks and the kids barely get a grasp on it before we move on.</a:t>
            </a:r>
            <a:endParaRPr sz="1400" b="0">
              <a:latin typeface="Arial"/>
              <a:ea typeface="Arial"/>
              <a:cs typeface="Arial"/>
              <a:sym typeface="Arial"/>
            </a:endParaRPr>
          </a:p>
        </p:txBody>
      </p:sp>
    </p:spTree>
    <p:extLst>
      <p:ext uri="{BB962C8B-B14F-4D97-AF65-F5344CB8AC3E}">
        <p14:creationId xmlns:p14="http://schemas.microsoft.com/office/powerpoint/2010/main" val="17682112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391842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9298731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6" name="Google Shape;106;p1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unit is simply too difficult. Teaching it is like spitting out random facts while holding up a map. This unit should be about 5 weeks long - a week for every continent. And even still I would probably need more time. Reading a map is a difficult skill. We are asking the students to see a world map and visualize zooming in and knowing where certain countries and landmarks are located. This skill is difficult and takes far more than 2-3 weeks. </a:t>
            </a:r>
            <a:endParaRPr sz="1400" b="0">
              <a:latin typeface="Arial"/>
              <a:ea typeface="Arial"/>
              <a:cs typeface="Arial"/>
              <a:sym typeface="Arial"/>
            </a:endParaRPr>
          </a:p>
        </p:txBody>
      </p:sp>
    </p:spTree>
    <p:extLst>
      <p:ext uri="{BB962C8B-B14F-4D97-AF65-F5344CB8AC3E}">
        <p14:creationId xmlns:p14="http://schemas.microsoft.com/office/powerpoint/2010/main" val="41797390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12" name="Google Shape;112;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p:txBody>
      </p:sp>
    </p:spTree>
    <p:extLst>
      <p:ext uri="{BB962C8B-B14F-4D97-AF65-F5344CB8AC3E}">
        <p14:creationId xmlns:p14="http://schemas.microsoft.com/office/powerpoint/2010/main" val="20074957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963134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645801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68099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6" name="Google Shape;136;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314400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p:txBody>
      </p:sp>
    </p:spTree>
    <p:extLst>
      <p:ext uri="{BB962C8B-B14F-4D97-AF65-F5344CB8AC3E}">
        <p14:creationId xmlns:p14="http://schemas.microsoft.com/office/powerpoint/2010/main" val="38319668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p:txBody>
      </p:sp>
    </p:spTree>
    <p:extLst>
      <p:ext uri="{BB962C8B-B14F-4D97-AF65-F5344CB8AC3E}">
        <p14:creationId xmlns:p14="http://schemas.microsoft.com/office/powerpoint/2010/main" val="32536673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54" name="Google Shape;154;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4847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Organization/Museum, College Professor/Historian</a:t>
            </a:r>
            <a:endParaRPr sz="15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may be useful to expose students early and upfront to the ethnicities and language families of the world and how they migrated over time.  Then pick the 2-3 regions and ethnicities that are focused on from Europe, Africa and (hopefully) Asia as well.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https://en.wikipedia.org/wiki/List_of_language_families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0" name="Google Shape;160;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3.6 North American Indigenous civilizations need to be included in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476262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6" name="Google Shape;166;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3.6d - Why does North America have five geographic features listed when all the other continents have three? It is not even the largest continent. Additionally, all the geographic features of North America are primarily located in the United States which leaves out Canada, Mexico, and Central America.</a:t>
            </a:r>
            <a:endParaRPr sz="1400" b="0">
              <a:latin typeface="Arial"/>
              <a:ea typeface="Arial"/>
              <a:cs typeface="Arial"/>
              <a:sym typeface="Arial"/>
            </a:endParaRPr>
          </a:p>
        </p:txBody>
      </p:sp>
    </p:spTree>
    <p:extLst>
      <p:ext uri="{BB962C8B-B14F-4D97-AF65-F5344CB8AC3E}">
        <p14:creationId xmlns:p14="http://schemas.microsoft.com/office/powerpoint/2010/main" val="39182945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14748100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comment is really just that I don't understand why it's a separate SOL. This is confusing when planning/teaching it. Just lump the adaptations in with the actual SOLs of the ancient cultures.</a:t>
            </a:r>
            <a:endParaRPr sz="1400" b="0">
              <a:latin typeface="Arial"/>
              <a:ea typeface="Arial"/>
              <a:cs typeface="Arial"/>
              <a:sym typeface="Arial"/>
            </a:endParaRPr>
          </a:p>
        </p:txBody>
      </p:sp>
    </p:spTree>
    <p:extLst>
      <p:ext uri="{BB962C8B-B14F-4D97-AF65-F5344CB8AC3E}">
        <p14:creationId xmlns:p14="http://schemas.microsoft.com/office/powerpoint/2010/main" val="33877017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 College Professor/Historian</a:t>
            </a:r>
            <a:endParaRPr sz="1800" b="0">
              <a:solidFill>
                <a:schemeClr val="dk1"/>
              </a:solidFill>
            </a:endParaRPr>
          </a:p>
        </p:txBody>
      </p:sp>
      <p:sp>
        <p:nvSpPr>
          <p:cNvPr id="94" name="Google Shape;94;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Consider including 1-2 Asian economic examples, given that South and East Asia constitute 1/3 of the world population.  While China and Egypt are covered in the previous year for Grade 2, an Asian example could help students see societal approaches beyond the world of black and white, and be exposed to an ethnic spectrum.</a:t>
            </a:r>
            <a:endParaRPr sz="1400" b="0">
              <a:latin typeface="Arial"/>
              <a:ea typeface="Arial"/>
              <a:cs typeface="Arial"/>
              <a:sym typeface="Arial"/>
            </a:endParaRPr>
          </a:p>
        </p:txBody>
      </p:sp>
    </p:spTree>
    <p:extLst>
      <p:ext uri="{BB962C8B-B14F-4D97-AF65-F5344CB8AC3E}">
        <p14:creationId xmlns:p14="http://schemas.microsoft.com/office/powerpoint/2010/main" val="22426766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4621432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195054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12" name="Google Shape;11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103794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26507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2051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30" name="Google Shape;130;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075351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include shelter/architecture, clothing, cuisine, language (including accents and dialects)</a:t>
            </a:r>
            <a:endParaRPr sz="1400" b="0">
              <a:latin typeface="Arial"/>
              <a:ea typeface="Arial"/>
              <a:cs typeface="Arial"/>
              <a:sym typeface="Arial"/>
            </a:endParaRPr>
          </a:p>
        </p:txBody>
      </p:sp>
    </p:spTree>
    <p:extLst>
      <p:ext uri="{BB962C8B-B14F-4D97-AF65-F5344CB8AC3E}">
        <p14:creationId xmlns:p14="http://schemas.microsoft.com/office/powerpoint/2010/main" val="30430220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2" name="Google Shape;142;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3.7</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15881078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comment is really just that I don't understand why it's a separate SOL. This is confusing when planning/teaching it. Just lump the economics in with the actual SOLs of the ancient cultures.</a:t>
            </a:r>
            <a:endParaRPr sz="1400" b="0">
              <a:latin typeface="Arial"/>
              <a:ea typeface="Arial"/>
              <a:cs typeface="Arial"/>
              <a:sym typeface="Arial"/>
            </a:endParaRPr>
          </a:p>
        </p:txBody>
      </p:sp>
    </p:spTree>
    <p:extLst>
      <p:ext uri="{BB962C8B-B14F-4D97-AF65-F5344CB8AC3E}">
        <p14:creationId xmlns:p14="http://schemas.microsoft.com/office/powerpoint/2010/main" val="26909865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students should be taught that not all cultures view things as resources (e.g. natural, human, capital), and that that language is inherently utilitarian. It would be great to include a comparison with perhaps an Indigenous or non-European language that has a more relational understanding of things like plants, animals, etc. to highlight that this term of resources is not universal. </a:t>
            </a:r>
            <a:endParaRPr sz="1400" b="0">
              <a:latin typeface="Arial"/>
              <a:ea typeface="Arial"/>
              <a:cs typeface="Arial"/>
              <a:sym typeface="Arial"/>
            </a:endParaRPr>
          </a:p>
        </p:txBody>
      </p:sp>
    </p:spTree>
    <p:extLst>
      <p:ext uri="{BB962C8B-B14F-4D97-AF65-F5344CB8AC3E}">
        <p14:creationId xmlns:p14="http://schemas.microsoft.com/office/powerpoint/2010/main" val="11363684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040829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06" name="Google Shape;10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794397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4514915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18" name="Google Shape;11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224181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24" name="Google Shape;124;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2577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Inquiry Design Model should be adopted statewide. Districts that are using it are seeing positive results. New York did adopt IDM statewide and it has made it much easier on teachers to use effectively because of the resources and support available.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VDOE should consider including an ancient civilization from North, Central or South America.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money as a social construct (the invention of money)</a:t>
            </a:r>
            <a:endParaRPr sz="1400" b="0">
              <a:latin typeface="Arial"/>
              <a:ea typeface="Arial"/>
              <a:cs typeface="Arial"/>
              <a:sym typeface="Arial"/>
            </a:endParaRPr>
          </a:p>
        </p:txBody>
      </p:sp>
    </p:spTree>
    <p:extLst>
      <p:ext uri="{BB962C8B-B14F-4D97-AF65-F5344CB8AC3E}">
        <p14:creationId xmlns:p14="http://schemas.microsoft.com/office/powerpoint/2010/main" val="80429395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6" name="Google Shape;136;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3.8 When introducing economic vocabulary, slavery should be introduced as an economic system of oppression used throughout history in many societies, including America. North American Indigenous civilizations need to be included in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184969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information about Mali is less robust than the information for every other ancient empire.</a:t>
            </a:r>
            <a:endParaRPr sz="1400" b="0">
              <a:latin typeface="Arial"/>
              <a:ea typeface="Arial"/>
              <a:cs typeface="Arial"/>
              <a:sym typeface="Arial"/>
            </a:endParaRPr>
          </a:p>
        </p:txBody>
      </p:sp>
    </p:spTree>
    <p:extLst>
      <p:ext uri="{BB962C8B-B14F-4D97-AF65-F5344CB8AC3E}">
        <p14:creationId xmlns:p14="http://schemas.microsoft.com/office/powerpoint/2010/main" val="33180784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8" name="Google Shape;148;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63540968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88" name="Google Shape;8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4863866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5149944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00" name="Google Shape;100;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363992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251624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12" name="Google Shape;112;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480573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7895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 recommend including a Native American society among your examples (China, Egypt, Mali, Rome, Greece) so that students have the opportunity to learn to a greater depth about the people who have inhabited this continent for thousands of years. There are many options (Karuk, Yurok, Hopi, Navajo, Lakota, Powhatan, Sioux, Cherokee, etc. etc.), but I would encourage you to choose one to develop for this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all students should learn about the Native American people whose land they live on. What did they eat, how did they live, what were their shelters, what were their clothes when the English settlers arrived? What was the interaction like? And what is their story today? Do they still exist? Are there reservations? State or federal recognition? A website? A community?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ensure students realize that American Indians are not just people of the past. Many are alive and well today, still practicing and evolving their culture. Everything in past tense should be re-stated to recognize this fact.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also apply across age groups. Thank you!</a:t>
            </a: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24" name="Google Shape;124;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how specialization and trade became critical with the shift from hunter gatherer to agricultural societies.</a:t>
            </a:r>
            <a:endParaRPr sz="1400" b="0">
              <a:latin typeface="Arial"/>
              <a:ea typeface="Arial"/>
              <a:cs typeface="Arial"/>
              <a:sym typeface="Arial"/>
            </a:endParaRPr>
          </a:p>
        </p:txBody>
      </p:sp>
    </p:spTree>
    <p:extLst>
      <p:ext uri="{BB962C8B-B14F-4D97-AF65-F5344CB8AC3E}">
        <p14:creationId xmlns:p14="http://schemas.microsoft.com/office/powerpoint/2010/main" val="3989142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0" name="Google Shape;130;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3.9 This standard should include a discussion of exploitation during trade engagements as well as slave trades throughout history - including the Transatlantic Slave Trade.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594360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6" name="Google Shape;136;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65981241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88" name="Google Shape;88;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783001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94" name="Google Shape;94;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0484571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409130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06" name="Google Shape;106;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812752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2" name="Google Shape;112;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476767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18" name="Google Shape;118;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3.10 Under “Responsibilities of a good citizen” remove “taking part in the voting process” - this implies that individuals not able to vote for any reason are therefore not “good citizens”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7088838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24" name="Google Shape;124;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211167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Third grade is still a primary grade. We need to remember that when teaching map-reading and geography. Is it really necessary for them to know about Ancient Rome at 8 years old. They won’t have to know about that again until World History which is often in 8th or 9th grade. . </a:t>
            </a:r>
            <a:endParaRPr sz="14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90% of this is covered in 1st and 2nd grade and students often only need a quick review of this skill</a:t>
            </a:r>
            <a:endParaRPr sz="1400" b="0">
              <a:latin typeface="Arial"/>
              <a:ea typeface="Arial"/>
              <a:cs typeface="Arial"/>
              <a:sym typeface="Arial"/>
            </a:endParaRPr>
          </a:p>
        </p:txBody>
      </p:sp>
    </p:spTree>
    <p:extLst>
      <p:ext uri="{BB962C8B-B14F-4D97-AF65-F5344CB8AC3E}">
        <p14:creationId xmlns:p14="http://schemas.microsoft.com/office/powerpoint/2010/main" val="19827128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94" name="Google Shape;94;p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3.11c (or an additional substandard) could specifically include advocacy for including and caring about marginalized or underprivileged communities. </a:t>
            </a:r>
            <a:endParaRPr sz="1400" b="0">
              <a:latin typeface="Arial"/>
              <a:ea typeface="Arial"/>
              <a:cs typeface="Arial"/>
              <a:sym typeface="Arial"/>
            </a:endParaRPr>
          </a:p>
        </p:txBody>
      </p:sp>
    </p:spTree>
    <p:extLst>
      <p:ext uri="{BB962C8B-B14F-4D97-AF65-F5344CB8AC3E}">
        <p14:creationId xmlns:p14="http://schemas.microsoft.com/office/powerpoint/2010/main" val="387195978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00" name="Google Shape;100;p1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 Citizenship.  Can we change the word "good" to "responsible" to move away from good/bad and more toward a broader term?</a:t>
            </a:r>
            <a:endParaRPr sz="1400" b="0">
              <a:latin typeface="Arial"/>
              <a:ea typeface="Arial"/>
              <a:cs typeface="Arial"/>
              <a:sym typeface="Arial"/>
            </a:endParaRPr>
          </a:p>
        </p:txBody>
      </p:sp>
    </p:spTree>
    <p:extLst>
      <p:ext uri="{BB962C8B-B14F-4D97-AF65-F5344CB8AC3E}">
        <p14:creationId xmlns:p14="http://schemas.microsoft.com/office/powerpoint/2010/main" val="81274427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p:txBody>
      </p:sp>
    </p:spTree>
    <p:extLst>
      <p:ext uri="{BB962C8B-B14F-4D97-AF65-F5344CB8AC3E}">
        <p14:creationId xmlns:p14="http://schemas.microsoft.com/office/powerpoint/2010/main" val="56717184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students should be taught that these responsibilities of a "good citizen" are those that have been generally agreed upon by many in the U.S., but it is up to them to decide for themselves and to take responsibility for being the type of good citizen that they believe and as they define it. I believe this is a truly empowering belief system. </a:t>
            </a:r>
            <a:endParaRPr sz="1400" b="0">
              <a:latin typeface="Arial"/>
              <a:ea typeface="Arial"/>
              <a:cs typeface="Arial"/>
              <a:sym typeface="Arial"/>
            </a:endParaRPr>
          </a:p>
        </p:txBody>
      </p:sp>
    </p:spTree>
    <p:extLst>
      <p:ext uri="{BB962C8B-B14F-4D97-AF65-F5344CB8AC3E}">
        <p14:creationId xmlns:p14="http://schemas.microsoft.com/office/powerpoint/2010/main" val="24777505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18" name="Google Shape;118;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6588872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24" name="Google Shape;124;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6451696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0" name="Google Shape;130;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45999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6822832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2" name="Google Shape;142;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9501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Other</a:t>
            </a:r>
            <a:endParaRPr sz="15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02266474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4" name="Google Shape;154;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287113480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0" name="Google Shape;160;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914091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Legislator</a:t>
            </a:r>
            <a:endParaRPr sz="1800" b="0">
              <a:solidFill>
                <a:schemeClr val="dk1"/>
              </a:solidFill>
            </a:endParaRPr>
          </a:p>
        </p:txBody>
      </p:sp>
      <p:sp>
        <p:nvSpPr>
          <p:cNvPr id="166" name="Google Shape;166;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Need to define "citizen" in a traditional sense (legal rights of a nation), as well as the meaning of being a citizen as a general term - "global citizen", "school community citizen". Also broach being a "legal resident" and being "undocumented" - what these statuses mean in practice for an individual. Don't use terms like "good citizen", as currently in there, but rather, "engaged" or "active" citizen. It's not about good v. bad, it's about engagement. Don't add judgement. There also should be some cultural competency that accompanies teaching students abut citizenship, because this will be a sensitive subject for many Virginian students. Perhaps "stewardship" better reflects the ideals for community and nation.</a:t>
            </a:r>
            <a:endParaRPr sz="1400" b="0">
              <a:latin typeface="Arial"/>
              <a:ea typeface="Arial"/>
              <a:cs typeface="Arial"/>
              <a:sym typeface="Arial"/>
            </a:endParaRPr>
          </a:p>
        </p:txBody>
      </p:sp>
    </p:spTree>
    <p:extLst>
      <p:ext uri="{BB962C8B-B14F-4D97-AF65-F5344CB8AC3E}">
        <p14:creationId xmlns:p14="http://schemas.microsoft.com/office/powerpoint/2010/main" val="8361548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3.11 From “Responsibilities of a Good Citizen” REMOVE “Demonstrating self-discipline and self-reliance”- This discriminates against individuals with disabilities or those who have been systematically marginalized and oppressed.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462716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8" name="Google Shape;178;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What does this standard mean for students who are undocumented, and therefore not considered citizens? Also, how were these “responsibilities of a good citizen” determined? Why is self-reliance included while collective community care is not? Why is protecting the property of others included while working towards justice is not? Whose conception of a good community member is prioritized?</a:t>
            </a:r>
            <a:endParaRPr sz="1400" b="0">
              <a:latin typeface="Arial"/>
              <a:ea typeface="Arial"/>
              <a:cs typeface="Arial"/>
              <a:sym typeface="Arial"/>
            </a:endParaRPr>
          </a:p>
        </p:txBody>
      </p:sp>
    </p:spTree>
    <p:extLst>
      <p:ext uri="{BB962C8B-B14F-4D97-AF65-F5344CB8AC3E}">
        <p14:creationId xmlns:p14="http://schemas.microsoft.com/office/powerpoint/2010/main" val="32421109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88" name="Google Shape;88;p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3.12b standard is focused on the "importance" of government without acknowledging the systemic biases in our government policies and procedures that result in disparities in each stage of "make laws, carry out laws, and decide if laws have been broken"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3.12c omits the consideration that actually the government does NOT "protect the rights and property of individuals" equally. Consider US treatment of Indigenous peoples. Consider when people's views of civil rights are in opposition (i.e., gun control).</a:t>
            </a:r>
            <a:endParaRPr sz="1400" b="0">
              <a:latin typeface="Arial"/>
              <a:ea typeface="Arial"/>
              <a:cs typeface="Arial"/>
              <a:sym typeface="Arial"/>
            </a:endParaRPr>
          </a:p>
        </p:txBody>
      </p:sp>
    </p:spTree>
    <p:extLst>
      <p:ext uri="{BB962C8B-B14F-4D97-AF65-F5344CB8AC3E}">
        <p14:creationId xmlns:p14="http://schemas.microsoft.com/office/powerpoint/2010/main" val="48081395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 not model citizens got benefits, resources and privileges. Cognitive dissonance will set in if it hasn’t already. This is a disservice to all students. Students do not learn about specific laws that had to be written to protect the enslaved Africans from their captors. Students do not learn the origin of the police, or how people were chosen to be enforcers of the rules. </a:t>
            </a:r>
            <a:endParaRPr sz="1400" b="0">
              <a:latin typeface="Arial"/>
              <a:ea typeface="Arial"/>
              <a:cs typeface="Arial"/>
              <a:sym typeface="Arial"/>
            </a:endParaRPr>
          </a:p>
        </p:txBody>
      </p:sp>
    </p:spTree>
    <p:extLst>
      <p:ext uri="{BB962C8B-B14F-4D97-AF65-F5344CB8AC3E}">
        <p14:creationId xmlns:p14="http://schemas.microsoft.com/office/powerpoint/2010/main" val="170070733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0964227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6" name="Google Shape;106;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 Students do not learn about specific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laws that had to be written to protect the enslaved Africans from their captors. Students do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learn the origin of the police, or how people were chosen to be enforcers of the rules.</a:t>
            </a:r>
            <a:endParaRPr sz="1400" b="0">
              <a:latin typeface="Arial"/>
              <a:ea typeface="Arial"/>
              <a:cs typeface="Arial"/>
              <a:sym typeface="Arial"/>
            </a:endParaRPr>
          </a:p>
        </p:txBody>
      </p:sp>
    </p:spTree>
    <p:extLst>
      <p:ext uri="{BB962C8B-B14F-4D97-AF65-F5344CB8AC3E}">
        <p14:creationId xmlns:p14="http://schemas.microsoft.com/office/powerpoint/2010/main" val="227182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a:t>
            </a:r>
            <a:endParaRPr sz="15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should be more developmentally appropriate. The focus should be more to a local view than an ancient world view at this age. </a:t>
            </a:r>
            <a:endParaRPr sz="14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674375"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47" name="Google Shape;247;p49"/>
          <p:cNvSpPr txBox="1">
            <a:spLocks noGrp="1"/>
          </p:cNvSpPr>
          <p:nvPr>
            <p:ph type="subTitle" idx="1"/>
          </p:nvPr>
        </p:nvSpPr>
        <p:spPr>
          <a:xfrm>
            <a:off x="0" y="8319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6220308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18" name="Google Shape;118;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8085362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24" name="Google Shape;124;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0115382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0" name="Google Shape;130;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4952706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 Students do not learn about specific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laws that had to be written to protect the enslaved Africans from their captors. Students do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learn the origin of the police, or how people were chosen to be enforcers of the rules.</a:t>
            </a:r>
            <a:endParaRPr sz="1400" b="0">
              <a:latin typeface="Arial"/>
              <a:ea typeface="Arial"/>
              <a:cs typeface="Arial"/>
              <a:sym typeface="Arial"/>
            </a:endParaRPr>
          </a:p>
        </p:txBody>
      </p:sp>
    </p:spTree>
    <p:extLst>
      <p:ext uri="{BB962C8B-B14F-4D97-AF65-F5344CB8AC3E}">
        <p14:creationId xmlns:p14="http://schemas.microsoft.com/office/powerpoint/2010/main" val="191324826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 Students do not learn about specific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laws that had to be written to protect the enslaved Africans from their captors. Students do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learn the origin of the police, or how people were chosen to be enforcers of the rules.</a:t>
            </a:r>
            <a:endParaRPr sz="1400" b="0">
              <a:latin typeface="Arial"/>
              <a:ea typeface="Arial"/>
              <a:cs typeface="Arial"/>
              <a:sym typeface="Arial"/>
            </a:endParaRPr>
          </a:p>
        </p:txBody>
      </p:sp>
    </p:spTree>
    <p:extLst>
      <p:ext uri="{BB962C8B-B14F-4D97-AF65-F5344CB8AC3E}">
        <p14:creationId xmlns:p14="http://schemas.microsoft.com/office/powerpoint/2010/main" val="326850876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7440208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Legislator</a:t>
            </a:r>
            <a:endParaRPr sz="1800" b="0">
              <a:solidFill>
                <a:schemeClr val="dk1"/>
              </a:solidFill>
            </a:endParaRPr>
          </a:p>
        </p:txBody>
      </p:sp>
      <p:sp>
        <p:nvSpPr>
          <p:cNvPr id="154" name="Google Shape;154;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 that students should have respect for the law, *but* they also should *respectfully challenge the law* when appropriate. This should be better reflected in this standard. Also, for some groups of people, the government *has not* protected the rights and property of individuals - in fact, U.S. government has actively not done this, such as to American Indians and enslaved Africans/African Americans. The government has actually categorized humans as property of other individuals. Must build on content from earlier grades, here, and continue building students' knowledge about racism in government systems and laws. </a:t>
            </a:r>
            <a:endParaRPr sz="1400" b="0">
              <a:latin typeface="Arial"/>
              <a:ea typeface="Arial"/>
              <a:cs typeface="Arial"/>
              <a:sym typeface="Arial"/>
            </a:endParaRPr>
          </a:p>
        </p:txBody>
      </p:sp>
    </p:spTree>
    <p:extLst>
      <p:ext uri="{BB962C8B-B14F-4D97-AF65-F5344CB8AC3E}">
        <p14:creationId xmlns:p14="http://schemas.microsoft.com/office/powerpoint/2010/main" val="2635902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0" name="Google Shape;160;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3.12 REMOVE “The purpose of laws is to keep people safe and maintain order.”  ADD that laws are created by people and people are subject to biases’.  Sometimes unjust or discriminatory laws are created.  Students should be taught that unjust and discriminatory laws can and should be changed.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8608116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66" name="Google Shape;166;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it is necessary to also teach children about how certain laws have been used to unfairly elevate the status of some members of our society and oppress others. It also seems like it would be important to include what do people do when they feel a law is unjust. </a:t>
            </a:r>
            <a:endParaRPr sz="1400" b="0">
              <a:latin typeface="Arial"/>
              <a:ea typeface="Arial"/>
              <a:cs typeface="Arial"/>
              <a:sym typeface="Arial"/>
            </a:endParaRPr>
          </a:p>
        </p:txBody>
      </p:sp>
    </p:spTree>
    <p:extLst>
      <p:ext uri="{BB962C8B-B14F-4D97-AF65-F5344CB8AC3E}">
        <p14:creationId xmlns:p14="http://schemas.microsoft.com/office/powerpoint/2010/main" val="289415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 Organization/Museum, Other</a:t>
            </a:r>
            <a:endParaRPr sz="15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130187694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it necessary to differentiate between customs and traditions?  In many sources, the terms are interchangeable.</a:t>
            </a:r>
            <a:endParaRPr sz="1400" b="0">
              <a:latin typeface="Arial"/>
              <a:ea typeface="Arial"/>
              <a:cs typeface="Arial"/>
              <a:sym typeface="Arial"/>
            </a:endParaRPr>
          </a:p>
        </p:txBody>
      </p:sp>
    </p:spTree>
    <p:extLst>
      <p:ext uri="{BB962C8B-B14F-4D97-AF65-F5344CB8AC3E}">
        <p14:creationId xmlns:p14="http://schemas.microsoft.com/office/powerpoint/2010/main" val="152056451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94" name="Google Shape;94;p1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Wow.  A standard that is really complicated right now in our country.  Would love to see some more up to date inquiry.... is diversity all about food/music/clothes??? So much for kids to explore and unpack here.</a:t>
            </a:r>
            <a:endParaRPr sz="1400" b="0">
              <a:latin typeface="Arial"/>
              <a:ea typeface="Arial"/>
              <a:cs typeface="Arial"/>
              <a:sym typeface="Arial"/>
            </a:endParaRPr>
          </a:p>
        </p:txBody>
      </p:sp>
    </p:spTree>
    <p:extLst>
      <p:ext uri="{BB962C8B-B14F-4D97-AF65-F5344CB8AC3E}">
        <p14:creationId xmlns:p14="http://schemas.microsoft.com/office/powerpoint/2010/main" val="13937121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00" name="Google Shape;100;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3.13: Use a culturally responsive approach to explore each child's understanding of "being an American".</a:t>
            </a:r>
            <a:endParaRPr sz="1400" b="0">
              <a:latin typeface="Arial"/>
              <a:ea typeface="Arial"/>
              <a:cs typeface="Arial"/>
              <a:sym typeface="Arial"/>
            </a:endParaRPr>
          </a:p>
        </p:txBody>
      </p:sp>
    </p:spTree>
    <p:extLst>
      <p:ext uri="{BB962C8B-B14F-4D97-AF65-F5344CB8AC3E}">
        <p14:creationId xmlns:p14="http://schemas.microsoft.com/office/powerpoint/2010/main" val="205096941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start discussing reparations and why the government has not paid them to the Foundational Black Americans who built the country.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6310981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benefits of diversity include: new ideas and ways to do things (idea diversity); understandings of how to manage forests, farms, oceans; creativity at intersections of culture; different perspectives that uncover hidden biases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Another way to serve community , state, and nation is to be an entrepreneur, or to create a socially and environmentally responsible corporation</a:t>
            </a:r>
            <a:endParaRPr sz="1400" b="0">
              <a:latin typeface="Arial"/>
              <a:ea typeface="Arial"/>
              <a:cs typeface="Arial"/>
              <a:sym typeface="Arial"/>
            </a:endParaRPr>
          </a:p>
        </p:txBody>
      </p:sp>
    </p:spTree>
    <p:extLst>
      <p:ext uri="{BB962C8B-B14F-4D97-AF65-F5344CB8AC3E}">
        <p14:creationId xmlns:p14="http://schemas.microsoft.com/office/powerpoint/2010/main" val="288675153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18" name="Google Shape;118;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start discussing reparations and why the government has not paid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the Foundational Black Americans who built the country.</a:t>
            </a:r>
            <a:endParaRPr sz="1400" b="0">
              <a:latin typeface="Arial"/>
              <a:ea typeface="Arial"/>
              <a:cs typeface="Arial"/>
              <a:sym typeface="Arial"/>
            </a:endParaRPr>
          </a:p>
        </p:txBody>
      </p:sp>
    </p:spTree>
    <p:extLst>
      <p:ext uri="{BB962C8B-B14F-4D97-AF65-F5344CB8AC3E}">
        <p14:creationId xmlns:p14="http://schemas.microsoft.com/office/powerpoint/2010/main" val="11125404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24" name="Google Shape;124;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42533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0" name="Google Shape;130;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996959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4195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326875" y="869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59" name="Google Shape;259;p51"/>
          <p:cNvSpPr txBox="1">
            <a:spLocks noGrp="1"/>
          </p:cNvSpPr>
          <p:nvPr>
            <p:ph type="subTitle" idx="1"/>
          </p:nvPr>
        </p:nvSpPr>
        <p:spPr>
          <a:xfrm>
            <a:off x="0" y="9405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Klaire R.</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2" name="Google Shape;142;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914741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start discussing reparations and why the government has not paid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the Foundational Black Americans who built the country.</a:t>
            </a:r>
            <a:endParaRPr sz="1400" b="0">
              <a:latin typeface="Arial"/>
              <a:ea typeface="Arial"/>
              <a:cs typeface="Arial"/>
              <a:sym typeface="Arial"/>
            </a:endParaRPr>
          </a:p>
        </p:txBody>
      </p:sp>
    </p:spTree>
    <p:extLst>
      <p:ext uri="{BB962C8B-B14F-4D97-AF65-F5344CB8AC3E}">
        <p14:creationId xmlns:p14="http://schemas.microsoft.com/office/powerpoint/2010/main" val="295461956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4" name="Google Shape;154;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start discussing reparations and why the government has not paid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the Foundational Black Americans who built the country.</a:t>
            </a:r>
            <a:endParaRPr sz="1400" b="0">
              <a:latin typeface="Arial"/>
              <a:ea typeface="Arial"/>
              <a:cs typeface="Arial"/>
              <a:sym typeface="Arial"/>
            </a:endParaRPr>
          </a:p>
        </p:txBody>
      </p:sp>
    </p:spTree>
    <p:extLst>
      <p:ext uri="{BB962C8B-B14F-4D97-AF65-F5344CB8AC3E}">
        <p14:creationId xmlns:p14="http://schemas.microsoft.com/office/powerpoint/2010/main" val="392174693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0" name="Google Shape;160;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004382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2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important to respectfully include discussions that represent the BIPOC members of our communities. It is important to not whitewash this discussion.</a:t>
            </a:r>
            <a:endParaRPr sz="1400" b="0">
              <a:latin typeface="Arial"/>
              <a:ea typeface="Arial"/>
              <a:cs typeface="Arial"/>
              <a:sym typeface="Arial"/>
            </a:endParaRPr>
          </a:p>
        </p:txBody>
      </p:sp>
    </p:spTree>
    <p:extLst>
      <p:ext uri="{BB962C8B-B14F-4D97-AF65-F5344CB8AC3E}">
        <p14:creationId xmlns:p14="http://schemas.microsoft.com/office/powerpoint/2010/main" val="41901773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Specify "democratic republic"</a:t>
            </a:r>
            <a:endParaRPr sz="1400" b="0">
              <a:latin typeface="Arial"/>
              <a:ea typeface="Arial"/>
              <a:cs typeface="Arial"/>
              <a:sym typeface="Arial"/>
            </a:endParaRPr>
          </a:p>
        </p:txBody>
      </p:sp>
    </p:spTree>
    <p:extLst>
      <p:ext uri="{BB962C8B-B14F-4D97-AF65-F5344CB8AC3E}">
        <p14:creationId xmlns:p14="http://schemas.microsoft.com/office/powerpoint/2010/main" val="226355796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8" name="Google Shape;178;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humanity and the environment</a:t>
            </a:r>
            <a:endParaRPr sz="1400" b="0">
              <a:latin typeface="Arial"/>
              <a:ea typeface="Arial"/>
              <a:cs typeface="Arial"/>
              <a:sym typeface="Arial"/>
            </a:endParaRPr>
          </a:p>
        </p:txBody>
      </p:sp>
    </p:spTree>
    <p:extLst>
      <p:ext uri="{BB962C8B-B14F-4D97-AF65-F5344CB8AC3E}">
        <p14:creationId xmlns:p14="http://schemas.microsoft.com/office/powerpoint/2010/main" val="26136380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4" name="Google Shape;184;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3.13 The “Benefits of Diversity” listed are incredibly condescending and oversimplified.  This section should include such benefits as higher innovation, better problem-solving, increased creativity,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763886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0" name="Google Shape;190;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benefits of diversity are food, clothing, and music?! Seriously?</a:t>
            </a:r>
            <a:endParaRPr sz="1400" b="0">
              <a:latin typeface="Arial"/>
              <a:ea typeface="Arial"/>
              <a:cs typeface="Arial"/>
              <a:sym typeface="Arial"/>
            </a:endParaRPr>
          </a:p>
        </p:txBody>
      </p:sp>
    </p:spTree>
    <p:extLst>
      <p:ext uri="{BB962C8B-B14F-4D97-AF65-F5344CB8AC3E}">
        <p14:creationId xmlns:p14="http://schemas.microsoft.com/office/powerpoint/2010/main" val="32025447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6" name="Google Shape;196;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3.13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178434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837300" y="152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265" name="Google Shape;265;p52"/>
          <p:cNvSpPr txBox="1">
            <a:spLocks noGrp="1"/>
          </p:cNvSpPr>
          <p:nvPr>
            <p:ph type="subTitle" idx="1"/>
          </p:nvPr>
        </p:nvSpPr>
        <p:spPr>
          <a:xfrm>
            <a:off x="43450" y="8319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a:t>
            </a:r>
            <a:endParaRPr sz="15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283" name="Google Shape;283;p5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Student, Organization/Museum</a:t>
            </a:r>
            <a:endParaRPr sz="1500" b="0">
              <a:solidFill>
                <a:schemeClr val="dk1"/>
              </a:solidFill>
            </a:endParaRPr>
          </a:p>
        </p:txBody>
      </p:sp>
      <p:sp>
        <p:nvSpPr>
          <p:cNvPr id="289" name="Google Shape;289;p5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295" name="Google Shape;295;p5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301" name="Google Shape;301;p5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general I was impressed with the curriculum for this grade, but was surprised to see major ancient civilizations like that of the Indus Valley excluded. I understand we can't teach about every civilization around the world in a limited curriculum, but the contributions to modern civilization (especially mathematical, scientific, and philosophical) are too big to ignore.</a:t>
            </a:r>
            <a:endParaRPr sz="1400" b="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a:t>
            </a:r>
            <a:endParaRPr sz="15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should be more developmentally appropriate. The focus should be more to a local view than an ancient world view at this age. </a:t>
            </a: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307" name="Google Shape;307;p5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Inquiry Design Model should be adopted statewide. Districts that are using it are seeing positive results. New York did adopt IDM statewide and it has made it much easier on teachers to use effectively because of the resources and support available.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VDOE should consider including an ancient civilization from North, Central or South America. </a:t>
            </a:r>
            <a:endParaRPr sz="1400" b="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13" name="Google Shape;313;p6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Legislator</a:t>
            </a:r>
            <a:endParaRPr sz="1500" b="0">
              <a:solidFill>
                <a:schemeClr val="dk1"/>
              </a:solidFill>
            </a:endParaRPr>
          </a:p>
        </p:txBody>
      </p:sp>
      <p:sp>
        <p:nvSpPr>
          <p:cNvPr id="319" name="Google Shape;319;p6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325" name="Google Shape;325;p6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3rd grade social studies, there are many potentially problematic subjects.  Educators must avoid stereotyping, caricatures, and propaganda. Educators must complete professional development including culturally responsive teaching to responsibly cover social studies.</a:t>
            </a:r>
            <a:endParaRPr sz="1400" b="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 Organization/Museum, College Professor/Historian</a:t>
            </a:r>
            <a:endParaRPr sz="15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EMPOWER TEACHERS AND STUDENTS TO INVEST IN LOCAL HISTORY: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 recognize all statewide distribution needs of content, and available resource for geographical equity.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I'm impressed by the good work of revisions so far, and hope you will signal Community History, more fully, in aims and civic-reward-outcomes ahead.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(jointly writing as: Director for History, VA Museums Board; County Historical Society Director; K-12 VDOE Schools Teacher; Parent of VDOE High School Student)</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for your Leadership and Care!</a:t>
            </a:r>
            <a:endParaRPr sz="1200" b="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37" name="Google Shape;337;p6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ensure to teach a balanced history that tells the full story of our history.  </a:t>
            </a:r>
            <a:endParaRPr sz="14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a:t>
            </a:r>
            <a:endParaRPr sz="15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349" name="Google Shape;349;p6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355" name="Google Shape;355;p6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see more representative and accurate black and indigenous history included within the curriculum.</a:t>
            </a:r>
            <a:endParaRPr sz="1400" b="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361" name="Google Shape;361;p6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Inquiry Design Model should be adopted statewide. Districts that are using it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seeing positive results. New York did adopt IDM statewide and it has made it much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easier on teachers to use effectively because of the resources and support available.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VDOE should consider including an ancient civilization from North, Central or South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a:t>
            </a:r>
            <a:endParaRPr sz="1400" b="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Parent</a:t>
            </a:r>
            <a:endParaRPr sz="15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should be more developmentally appropriate. The focus should be more to a local view than an ancient world view at this age. </a:t>
            </a: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Differentiating between primary and secondary sources is not developmentally appropriate for third grade. This should be moved to a higher grade level.</a:t>
            </a:r>
            <a:endParaRPr sz="1400" b="0">
              <a:latin typeface="Arial"/>
              <a:ea typeface="Arial"/>
              <a:cs typeface="Arial"/>
              <a:sym typeface="Arial"/>
            </a:endParaRPr>
          </a:p>
        </p:txBody>
      </p:sp>
    </p:spTree>
    <p:extLst>
      <p:ext uri="{BB962C8B-B14F-4D97-AF65-F5344CB8AC3E}">
        <p14:creationId xmlns:p14="http://schemas.microsoft.com/office/powerpoint/2010/main" val="2231031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5"/>
          <p:cNvSpPr txBox="1">
            <a:spLocks noGrp="1"/>
          </p:cNvSpPr>
          <p:nvPr>
            <p:ph type="subTitle" idx="1"/>
          </p:nvPr>
        </p:nvSpPr>
        <p:spPr>
          <a:xfrm>
            <a:off x="0" y="9234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world cultures, but they don’t learn about the sequence of these ancient cultures. Egypt was not the first pre-civilization in Africa because the migration pattern out of Africa showed movement from the Botswana region, north towards Egypt, over the course of thousands of years. If students are going to learn about Greece and Rome, then they have to learn that there was no Greek and Roman language without the influence of the different accents and script of hieroglyphics which come from Egypt. The writing style of the hieroglyphics aren’t original to Egypt but were brought along on the move up the Nile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E, F, G, H, J) Students have already learned inaccurate history by this point and this standard will either 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p:txBody>
      </p:sp>
    </p:spTree>
    <p:extLst>
      <p:ext uri="{BB962C8B-B14F-4D97-AF65-F5344CB8AC3E}">
        <p14:creationId xmlns:p14="http://schemas.microsoft.com/office/powerpoint/2010/main" val="1329631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440600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6" name="Google Shape;106;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world cultures, but they don’t learn about the sequence of these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cultures. Egypt was not the first pre-civilization in Africa because the 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pattern out of Africa showed movement from the Botswana region, north towards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the course of thousands of years. If students are going to learn about Greece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then they have to learn that there was no Greek and Roman language without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influence of the different accents and script of hieroglyphics which come from Egypt.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writing style of the hieroglyphics aren’t original to Egypt but were brought along on the move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up the Nile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41302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e3fe9c34ec_0_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12" name="Google Shape;112;ge3fe9c34ec_0_1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E, F, G, H, J) Students have already learned inaccurate history by this point and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will either double down on false teaching or it can be changed to incorporate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Students are taught to be model citizens, while learning inaccurate history. People who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not model citizens got benefits, resources and privileges. Cognitive dissonance will set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39915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16948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16547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35180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6" name="Google Shape;136;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23350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world cultures, but they don’t learn about the sequence of these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cultures. Egypt was not the first pre-civilization in Africa because the 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pattern out of Africa showed movement from the Botswana region, north towards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the course of thousands of years. If students are going to learn about Greece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then they have to learn that there was no Greek and Roman language without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influence of the different accents and script of hieroglyphics which come from Egypt.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writing style of the hieroglyphics aren’t original to Egypt but were brought along on the move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up the Nile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0177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a:t>
            </a:r>
            <a:endParaRPr sz="15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consider cutting down the number of Ancient civilizations that we teach to allow us time to teach the other standards will fidelity.</a:t>
            </a: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e3fe9c34ec_0_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ge3fe9c34ec_0_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E, F, G, H, J) Students have already learned inaccurate history by this point and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will either double down on false teaching or it can be changed to incorporate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Students are taught to be model citizens, while learning inaccurate history. People who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not model citizens got benefits, resources and privileges. Cognitive dissonance will set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919640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 (Slide 1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4" name="Google Shape;154;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world cultures, but they don’t learn about the sequence of these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cultures. Egypt was not the first pre-civilization in Africa because the 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pattern out of Africa showed movement from the Botswana region, north towards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the course of thousands of years. If students are going to learn about Greece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then they have to learn that there was no Greek and Roman language without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influence of the different accents and script of hieroglyphics which come from Egypt.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writing style of the hieroglyphics aren’t original to Egypt but were brought along on the move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up the Nile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7760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e3fe9c34ec_0_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 (Slide 2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0" name="Google Shape;160;ge3fe9c34ec_0_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E, F, G, H, J) Students have already learned inaccurate history by this point and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will either double down on false teaching or it can be changed to incorporate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Students are taught to be model citizens, while learning inaccurate history. People who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not model citizens got benefits, resources and privileges. Cognitive dissonance will set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4017832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6" name="Google Shape;166;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72355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g,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a,b,c,d,g) Glad to see ancient non-European civilizations included, but surprised not to see India or Mesopotamia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i,j) Great opportunity to discuss and compare the different systems of law and social constructs of different civilizations, helping to broad the students' perspectives and understanding of possibility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17076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3.1. Choose first-person accounts of world cultures to avoid using harmful stereotypes or caricatures to represent different cultural or ethnic groups. Use authentic artifacts, literature, and art. When introducing economic vocabulary, slavery should be introduced as an economic system of oppression used throughout history in many societies, including America.</a:t>
            </a:r>
            <a:endParaRPr sz="1400" b="0">
              <a:latin typeface="Arial"/>
              <a:ea typeface="Arial"/>
              <a:cs typeface="Arial"/>
              <a:sym typeface="Arial"/>
            </a:endParaRPr>
          </a:p>
        </p:txBody>
      </p:sp>
    </p:spTree>
    <p:extLst>
      <p:ext uri="{BB962C8B-B14F-4D97-AF65-F5344CB8AC3E}">
        <p14:creationId xmlns:p14="http://schemas.microsoft.com/office/powerpoint/2010/main" val="2281435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4" name="Google Shape;184;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2583065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88" name="Google Shape;88;p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412897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94" name="Google Shape;94;p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3365984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00" name="Google Shape;100;p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416326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6" name="Google Shape;106;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Civilizations is not an age appropriate topic for 3rd graders and would be better suited in another grade level. It is hard for them to connect with and understand. It also takes up most of our curriculum for the year when there are other Social Studies skills that are much more important, such as economics. Even if we had to keep ancient civilizations but knock it down to just a couple instead of 5, that would be better. I dread teaching these units every year because it is so far over the kids heads.</a:t>
            </a:r>
            <a:endParaRPr sz="1400" b="0">
              <a:latin typeface="Arial"/>
              <a:ea typeface="Arial"/>
              <a:cs typeface="Arial"/>
              <a:sym typeface="Arial"/>
            </a:endParaRPr>
          </a:p>
        </p:txBody>
      </p:sp>
    </p:spTree>
    <p:extLst>
      <p:ext uri="{BB962C8B-B14F-4D97-AF65-F5344CB8AC3E}">
        <p14:creationId xmlns:p14="http://schemas.microsoft.com/office/powerpoint/2010/main" val="2409062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12" name="Google Shape;112;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 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calendar but not about the Olmecs and the Mayans that existed at the same time period here in Americas. Students learn about the clock—which was not a clock in Egypt but an ancient sun dial. The clock was an invention of Foundational Black American-Benjamin Banneker.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the Egyptians made the pyramids, but they do not learn that there are pyramids and mounds all over the world. There are more pyramids in Sudan than in Egypt.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Chinese contributions but they do not learn that the first few Chinese dynasties were of African descent. The students do not learn of the first samurais, and the origins of different fighting styles.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18798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986779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24" name="Google Shape;124;p1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good information, however it is unnecessary information for third graders. I have found that the unit is a lot of memorization and vocabulary for students. There are some fun activities, but it is time that could be spent preparing them to read, write, and complete basic math. We can use books and writing prompts during language arts on this information without using a unit for it. </a:t>
            </a:r>
            <a:endParaRPr sz="1400" b="0">
              <a:latin typeface="Arial"/>
              <a:ea typeface="Arial"/>
              <a:cs typeface="Arial"/>
              <a:sym typeface="Arial"/>
            </a:endParaRPr>
          </a:p>
        </p:txBody>
      </p:sp>
    </p:spTree>
    <p:extLst>
      <p:ext uri="{BB962C8B-B14F-4D97-AF65-F5344CB8AC3E}">
        <p14:creationId xmlns:p14="http://schemas.microsoft.com/office/powerpoint/2010/main" val="4209994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30" name="Google Shape;130;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calendar but not about the Olmecs and the Mayans that existed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same time period here in Americas. Students learn about the clock—which was not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clock in Egypt but an ancient sun dial. The clock was an invention of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American-Benjamin Banneker.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the Egyptians made the pyramids, but they do not learn that there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pyramids and mounds all over the world. There are more pyramids in Sudan than in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Chinese contributions but they do not learn that the first few Chinese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dynasties were of African descent. The students do not learn of the first samurais,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of different fighting styles.</a:t>
            </a:r>
            <a:endParaRPr sz="1400" b="0">
              <a:latin typeface="Arial"/>
              <a:ea typeface="Arial"/>
              <a:cs typeface="Arial"/>
              <a:sym typeface="Arial"/>
            </a:endParaRPr>
          </a:p>
        </p:txBody>
      </p:sp>
    </p:spTree>
    <p:extLst>
      <p:ext uri="{BB962C8B-B14F-4D97-AF65-F5344CB8AC3E}">
        <p14:creationId xmlns:p14="http://schemas.microsoft.com/office/powerpoint/2010/main" val="3298912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63371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2" name="Google Shape;14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13606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8" name="Google Shape;148;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07861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4" name="Google Shape;154;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75883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0" name="Google Shape;160;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calendar but not about the Olmecs and the Mayans that existed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same time period here in Americas. Students learn about the clock—which was not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clock in Egypt but an ancient sun dial. The clock was an invention of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American-Benjamin Banneker.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the Egyptians made the pyramids, but they do not learn that there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pyramids and mounds all over the world. There are more pyramids in Sudan than in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Chinese contributions but they do not learn that the first few Chinese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dynasties were of African descent. The students do not learn of the first samurais,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of different fighting styles.</a:t>
            </a:r>
            <a:endParaRPr sz="1400" b="0">
              <a:latin typeface="Arial"/>
              <a:ea typeface="Arial"/>
              <a:cs typeface="Arial"/>
              <a:sym typeface="Arial"/>
            </a:endParaRPr>
          </a:p>
        </p:txBody>
      </p:sp>
    </p:spTree>
    <p:extLst>
      <p:ext uri="{BB962C8B-B14F-4D97-AF65-F5344CB8AC3E}">
        <p14:creationId xmlns:p14="http://schemas.microsoft.com/office/powerpoint/2010/main" val="11912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6" name="Google Shape;166;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calendar but not about the Olmecs and the Mayans that existed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same time period here in Americas. Students learn about the clock—which was not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clock in Egypt but an ancient sun dial. The clock was an invention of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American-Benjamin Banneker.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the Egyptians made the pyramids, but they do not learn that there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pyramids and mounds all over the world. There are more pyramids in Sudan than in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Chinese contributions but they do not learn that the first few Chinese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dynasties were of African descent. The students do not learn of the first samurais,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of different fighting styles.</a:t>
            </a:r>
            <a:endParaRPr sz="1400" b="0">
              <a:latin typeface="Arial"/>
              <a:ea typeface="Arial"/>
              <a:cs typeface="Arial"/>
              <a:sym typeface="Arial"/>
            </a:endParaRPr>
          </a:p>
        </p:txBody>
      </p:sp>
    </p:spTree>
    <p:extLst>
      <p:ext uri="{BB962C8B-B14F-4D97-AF65-F5344CB8AC3E}">
        <p14:creationId xmlns:p14="http://schemas.microsoft.com/office/powerpoint/2010/main" val="3810199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2" name="Google Shape;172;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99611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3.2 A discussion of the exploitative labor and/or slavery that contributed to the building of the Great Wall and the Pyramids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15037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4" name="Google Shape;184;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1432267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88" name="Google Shape;88;p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2119381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94" name="Google Shape;94;p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2173611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00" name="Google Shape;100;p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2314983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6" name="Google Shape;106;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Same as 3.2</a:t>
            </a:r>
            <a:endParaRPr sz="1400" b="0">
              <a:latin typeface="Arial"/>
              <a:ea typeface="Arial"/>
              <a:cs typeface="Arial"/>
              <a:sym typeface="Arial"/>
            </a:endParaRPr>
          </a:p>
        </p:txBody>
      </p:sp>
    </p:spTree>
    <p:extLst>
      <p:ext uri="{BB962C8B-B14F-4D97-AF65-F5344CB8AC3E}">
        <p14:creationId xmlns:p14="http://schemas.microsoft.com/office/powerpoint/2010/main" val="3196465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12" name="Google Shape;112;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 double down on false teaching or it can be changed to incorporate information from 3.1a. There is no Greece or Rome without Africans migrating there (and around the world)</a:t>
            </a:r>
            <a:endParaRPr sz="1400" b="0">
              <a:latin typeface="Arial"/>
              <a:ea typeface="Arial"/>
              <a:cs typeface="Arial"/>
              <a:sym typeface="Arial"/>
            </a:endParaRPr>
          </a:p>
        </p:txBody>
      </p:sp>
    </p:spTree>
    <p:extLst>
      <p:ext uri="{BB962C8B-B14F-4D97-AF65-F5344CB8AC3E}">
        <p14:creationId xmlns:p14="http://schemas.microsoft.com/office/powerpoint/2010/main" val="217270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94011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Parent</a:t>
            </a:r>
            <a:endParaRPr sz="15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Analyzing and evaluating the information "identified" and "explained" in these standards is missing. The standards read as passive intake of information with no critical thought or active consideration of how the past can inform and shape- for better or worse- the present and future. The introduction says students are learning this as "foundation for modern..." but that link from past to present is not currently in the standards. Possible exception is 3.2 and 3.3, but these are focused on the "good" things that came from those civilizations, without students doing any evaluation work to determine whether or how contributions were good, worthwhile, and benefitted all communities equally. </a:t>
            </a: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24" name="Google Shape;124;p1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good information, however it is unnecessary information for third graders. I have found that the unit is a lot of memorization and vocabulary for students. There are some fun activities, but it is time that could be spent preparing them to read, write, and complete basic math. We can use books and writing prompts during language arts on this information without using a unit for it. </a:t>
            </a:r>
            <a:endParaRPr sz="1400" b="0">
              <a:latin typeface="Arial"/>
              <a:ea typeface="Arial"/>
              <a:cs typeface="Arial"/>
              <a:sym typeface="Arial"/>
            </a:endParaRPr>
          </a:p>
        </p:txBody>
      </p:sp>
    </p:spTree>
    <p:extLst>
      <p:ext uri="{BB962C8B-B14F-4D97-AF65-F5344CB8AC3E}">
        <p14:creationId xmlns:p14="http://schemas.microsoft.com/office/powerpoint/2010/main" val="468911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30" name="Google Shape;130;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Greece or Rome without Africans migrating there (and around the world)</a:t>
            </a:r>
            <a:endParaRPr sz="1400" b="0">
              <a:latin typeface="Arial"/>
              <a:ea typeface="Arial"/>
              <a:cs typeface="Arial"/>
              <a:sym typeface="Arial"/>
            </a:endParaRPr>
          </a:p>
        </p:txBody>
      </p:sp>
    </p:spTree>
    <p:extLst>
      <p:ext uri="{BB962C8B-B14F-4D97-AF65-F5344CB8AC3E}">
        <p14:creationId xmlns:p14="http://schemas.microsoft.com/office/powerpoint/2010/main" val="2671156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436747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2" name="Google Shape;14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4537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8" name="Google Shape;148;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18682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4" name="Google Shape;154;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87519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0" name="Google Shape;160;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Greece or Rome without Africans migrating there (and around the world)</a:t>
            </a:r>
            <a:endParaRPr sz="1400" b="0">
              <a:latin typeface="Arial"/>
              <a:ea typeface="Arial"/>
              <a:cs typeface="Arial"/>
              <a:sym typeface="Arial"/>
            </a:endParaRPr>
          </a:p>
        </p:txBody>
      </p:sp>
    </p:spTree>
    <p:extLst>
      <p:ext uri="{BB962C8B-B14F-4D97-AF65-F5344CB8AC3E}">
        <p14:creationId xmlns:p14="http://schemas.microsoft.com/office/powerpoint/2010/main" val="35773092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6" name="Google Shape;166;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inaccurate history by this point and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false teaching or it can be changed to incorporate information from 3.1a.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Greece or Rome without Africans migrating there (and around the world)</a:t>
            </a:r>
            <a:endParaRPr sz="1400" b="0">
              <a:latin typeface="Arial"/>
              <a:ea typeface="Arial"/>
              <a:cs typeface="Arial"/>
              <a:sym typeface="Arial"/>
            </a:endParaRPr>
          </a:p>
        </p:txBody>
      </p:sp>
    </p:spTree>
    <p:extLst>
      <p:ext uri="{BB962C8B-B14F-4D97-AF65-F5344CB8AC3E}">
        <p14:creationId xmlns:p14="http://schemas.microsoft.com/office/powerpoint/2010/main" val="38675100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2" name="Google Shape;172;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888064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3.3 Lessons on type of democracies and the influence of Ancient Greece and Rome on American politics today should include a discussion of the individuals that were excluded from being allowed to participate in the democratic policy both in the Ancient Civilizations (i.e enslaved persons, women, resident aliens, convicted criminals) early America (i.e. ensaved persons, Black citizens, women) and today (i.e. permanent residents, individuals convicted of a felon). In addition, some individuals are not able to vote due to other causes (i.e. lack of transportation, language barriers, or knowledge of the registration process).  Children should be asked to reflect on if a true democracy can exist if every individual is not allowed or able to vote?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3545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196550" y="2063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Other</a:t>
            </a:r>
            <a:endParaRPr sz="15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4" name="Google Shape;184;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3.3</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1866482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Mali is unnecessary for the students to learn. 4 ancients is enough. Stick to China, Egypt, Greece, and Rome. Mali is too much.</a:t>
            </a:r>
            <a:endParaRPr sz="1400" b="0">
              <a:latin typeface="Arial"/>
              <a:ea typeface="Arial"/>
              <a:cs typeface="Arial"/>
              <a:sym typeface="Arial"/>
            </a:endParaRPr>
          </a:p>
        </p:txBody>
      </p:sp>
    </p:spTree>
    <p:extLst>
      <p:ext uri="{BB962C8B-B14F-4D97-AF65-F5344CB8AC3E}">
        <p14:creationId xmlns:p14="http://schemas.microsoft.com/office/powerpoint/2010/main" val="3073989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94" name="Google Shape;94;p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12664660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00" name="Google Shape;100;p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10060847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a:t>
            </a:r>
            <a:endParaRPr sz="1800" b="0">
              <a:solidFill>
                <a:schemeClr val="dk1"/>
              </a:solidFill>
            </a:endParaRPr>
          </a:p>
        </p:txBody>
      </p:sp>
      <p:sp>
        <p:nvSpPr>
          <p:cNvPr id="106" name="Google Shape;106;p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content is inappropriate for students of this age who have difficulty  relating to place that is far away and a time that is so long ago. At this age they think 20-30 years is ancient much less 4000-5000 years ago. </a:t>
            </a:r>
            <a:endParaRPr sz="1400" b="0">
              <a:latin typeface="Arial"/>
              <a:ea typeface="Arial"/>
              <a:cs typeface="Arial"/>
              <a:sym typeface="Arial"/>
            </a:endParaRPr>
          </a:p>
        </p:txBody>
      </p:sp>
    </p:spTree>
    <p:extLst>
      <p:ext uri="{BB962C8B-B14F-4D97-AF65-F5344CB8AC3E}">
        <p14:creationId xmlns:p14="http://schemas.microsoft.com/office/powerpoint/2010/main" val="3777653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12" name="Google Shape;112;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Same as 3.2</a:t>
            </a:r>
            <a:endParaRPr sz="1400" b="0">
              <a:latin typeface="Arial"/>
              <a:ea typeface="Arial"/>
              <a:cs typeface="Arial"/>
              <a:sym typeface="Arial"/>
            </a:endParaRPr>
          </a:p>
        </p:txBody>
      </p:sp>
    </p:spTree>
    <p:extLst>
      <p:ext uri="{BB962C8B-B14F-4D97-AF65-F5344CB8AC3E}">
        <p14:creationId xmlns:p14="http://schemas.microsoft.com/office/powerpoint/2010/main" val="19943408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 College Professor/Historian</a:t>
            </a:r>
            <a:endParaRPr sz="1800" b="0">
              <a:solidFill>
                <a:schemeClr val="dk1"/>
              </a:solidFill>
            </a:endParaRPr>
          </a:p>
        </p:txBody>
      </p:sp>
      <p:sp>
        <p:nvSpPr>
          <p:cNvPr id="118" name="Google Shape;118;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Consider including 1-2 Asian economic examples, given that South and East Asia constitute 1/3 of the world population.  While China and Egypt are covered in the previous year for Grade 2, an Asian example could help students see societal approaches beyond the world of black and white, and be exposed to an ethnic spectrum.</a:t>
            </a:r>
            <a:endParaRPr sz="1400" b="0">
              <a:latin typeface="Arial"/>
              <a:ea typeface="Arial"/>
              <a:cs typeface="Arial"/>
              <a:sym typeface="Arial"/>
            </a:endParaRPr>
          </a:p>
        </p:txBody>
      </p:sp>
    </p:spTree>
    <p:extLst>
      <p:ext uri="{BB962C8B-B14F-4D97-AF65-F5344CB8AC3E}">
        <p14:creationId xmlns:p14="http://schemas.microsoft.com/office/powerpoint/2010/main" val="33135260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24" name="Google Shape;124;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Mansa Musa and  some history books have already lightened his appearance. Students do not learn about his brother who made the same pilgrimage in the direction of the Americas (Abu Bakari) prior to Mansa Musa’s voyage. </a:t>
            </a:r>
            <a:endParaRPr sz="1400" b="0">
              <a:latin typeface="Arial"/>
              <a:ea typeface="Arial"/>
              <a:cs typeface="Arial"/>
              <a:sym typeface="Arial"/>
            </a:endParaRPr>
          </a:p>
        </p:txBody>
      </p:sp>
    </p:spTree>
    <p:extLst>
      <p:ext uri="{BB962C8B-B14F-4D97-AF65-F5344CB8AC3E}">
        <p14:creationId xmlns:p14="http://schemas.microsoft.com/office/powerpoint/2010/main" val="9545291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0133637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3rd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1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3.4</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good information, however it is unnecessary information for third graders. I have found that the unit is a lot of memorization and vocabulary for students. There are some fun activities, but it is time that could be spent preparing them to read, write, and complete basic math. We can use books and writing prompts during language arts on this information without using a unit for it. </a:t>
            </a:r>
            <a:endParaRPr sz="1400" b="0">
              <a:latin typeface="Arial"/>
              <a:ea typeface="Arial"/>
              <a:cs typeface="Arial"/>
              <a:sym typeface="Arial"/>
            </a:endParaRPr>
          </a:p>
        </p:txBody>
      </p:sp>
    </p:spTree>
    <p:extLst>
      <p:ext uri="{BB962C8B-B14F-4D97-AF65-F5344CB8AC3E}">
        <p14:creationId xmlns:p14="http://schemas.microsoft.com/office/powerpoint/2010/main" val="14922633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24256</Words>
  <Application>Microsoft Office PowerPoint</Application>
  <PresentationFormat>On-screen Show (16:9)</PresentationFormat>
  <Paragraphs>2032</Paragraphs>
  <Slides>229</Slides>
  <Notes>229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229</vt:i4>
      </vt:variant>
    </vt:vector>
  </HeadingPairs>
  <TitlesOfParts>
    <vt:vector size="235" baseType="lpstr">
      <vt:lpstr>Calibri</vt:lpstr>
      <vt:lpstr>Josefin Sans</vt:lpstr>
      <vt:lpstr>Arial</vt:lpstr>
      <vt:lpstr>Tahoma</vt:lpstr>
      <vt:lpstr>Simple Light</vt:lpstr>
      <vt:lpstr>Simple Light</vt:lpstr>
      <vt:lpstr>3rd Grade  Record # 1 Teacher</vt:lpstr>
      <vt:lpstr>3rd Grade  Record # 2 Teacher, Parent</vt:lpstr>
      <vt:lpstr>3rd Grade  Record # 3 Teacher, Parent</vt:lpstr>
      <vt:lpstr>3rd Grade  Record # 4 Teacher, Parent</vt:lpstr>
      <vt:lpstr>3rd Grade  Record # 5 Teacher</vt:lpstr>
      <vt:lpstr>3rd Grade  Record # 6 Parent</vt:lpstr>
      <vt:lpstr>3rd Grade  Record # 7 Parent</vt:lpstr>
      <vt:lpstr>3rd Grade  Record # 8 Parent</vt:lpstr>
      <vt:lpstr>3rd Grade  Record # 9 Other</vt:lpstr>
      <vt:lpstr>3rd Grade  Record # 10 Parent</vt:lpstr>
      <vt:lpstr>3rd Grade  Record # 11 Teacher</vt:lpstr>
      <vt:lpstr>3rd Grade  Record # 12 Parent</vt:lpstr>
      <vt:lpstr>3rd Grade  Record # 13 Parent</vt:lpstr>
      <vt:lpstr>3rd Grade  Record # 14 Organization/Museum, College Professor/Historian</vt:lpstr>
      <vt:lpstr>3rd Grade  Record # 15 Teacher</vt:lpstr>
      <vt:lpstr>3rd Grade  Record # 16 Parent</vt:lpstr>
      <vt:lpstr>3rd Grade  Record # 17 Other</vt:lpstr>
      <vt:lpstr>3rd Grade  Record # 18 Teacher</vt:lpstr>
      <vt:lpstr>3rd Grade  Record # 19 Teacher, Other</vt:lpstr>
      <vt:lpstr>3rd Grade  Record # 20 Other</vt:lpstr>
      <vt:lpstr>3rd Grade  Record # 21 Parent, Organization/Museum,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28 Parent</vt:lpstr>
      <vt:lpstr>3rd Grade  Record # 29 Parent</vt:lpstr>
      <vt:lpstr>3rd Grade  Record # 30 Parent</vt:lpstr>
      <vt:lpstr>3rd Grade  Record # 31 Other</vt:lpstr>
      <vt:lpstr>3rd Grade  Record # 32 Legislator</vt:lpstr>
      <vt:lpstr>3rd Grade  Record # 33 Parent</vt:lpstr>
      <vt:lpstr>3rd Grade  Record # 34 Teacher, Parent, Organization/Museum, College Professor/Historian</vt:lpstr>
      <vt:lpstr>3rd Grade  Record # 35 Other</vt:lpstr>
      <vt:lpstr>3rd Grade  Record # 36 Teacher, Parent</vt:lpstr>
      <vt:lpstr>3rd Grade  Record # 37 Teacher</vt:lpstr>
      <vt:lpstr>3rd Grade  Record # 38 Parent</vt:lpstr>
      <vt:lpstr>3rd Grade  Record # 39 Other</vt:lpstr>
      <vt:lpstr>3rd Grade Record # 11  Teacher</vt:lpstr>
      <vt:lpstr>3rd Grade Record # 15  Teacher</vt:lpstr>
      <vt:lpstr>3rd Grade Record # 17  Other</vt:lpstr>
      <vt:lpstr>3rd Grade Record # 19 (Slide 1 of 2)   Teacher, Other</vt:lpstr>
      <vt:lpstr>3rd Grade Record # 19 (Slide 2 of 2)   Teacher, Other</vt:lpstr>
      <vt:lpstr>3rd Grade Record # 20  Other</vt:lpstr>
      <vt:lpstr>3rd Grade Record # 22  Student</vt:lpstr>
      <vt:lpstr>3rd Grade Record # 23  Other</vt:lpstr>
      <vt:lpstr>3rd Grade Record # 24  Student</vt:lpstr>
      <vt:lpstr>3rd Grade Record # 25 (Slide 1 of 2)   Teacher</vt:lpstr>
      <vt:lpstr>3rd Grade Record # 25 (Slide 2 of 2)   Teacher</vt:lpstr>
      <vt:lpstr>3rd Grade Record # 26 (Slide 1 of 2)  Teacher</vt:lpstr>
      <vt:lpstr>3rd Grade Record # 26 (Slide 2 of 2)  Teacher</vt:lpstr>
      <vt:lpstr>3rd Grade Record # 27  Student, Organization/Museum</vt:lpstr>
      <vt:lpstr>3rd Grade Record # 29  Parent</vt:lpstr>
      <vt:lpstr>3rd Grade Record # 33  Parent</vt:lpstr>
      <vt:lpstr>3rd Grade Record # 38  Parent</vt:lpstr>
      <vt:lpstr>3rd Grade Record # 2  Teacher, Parent</vt:lpstr>
      <vt:lpstr>3rd Grade Record # 3  Teacher, Parent</vt:lpstr>
      <vt:lpstr>3rd Grade Record # 4  Teacher, Parent</vt:lpstr>
      <vt:lpstr>3rd Grade Record # 5  Teacher</vt:lpstr>
      <vt:lpstr>3rd Grade Record # 15  Teacher</vt:lpstr>
      <vt:lpstr>3rd Grade Record # 17  Other</vt:lpstr>
      <vt:lpstr>3rd Grade Record # 18  Teacher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33  Parent</vt:lpstr>
      <vt:lpstr>3rd Grade Record # 38  Parent</vt:lpstr>
      <vt:lpstr>3rd Grade Record # 2  Teacher, Parent</vt:lpstr>
      <vt:lpstr>3rd Grade Record # 3  Teacher, Parent</vt:lpstr>
      <vt:lpstr>3rd Grade Record # 4  Teacher, Parent</vt:lpstr>
      <vt:lpstr>3rd Grade Record # 5  Teacher</vt:lpstr>
      <vt:lpstr>3rd Grade Record # 15  Teacher</vt:lpstr>
      <vt:lpstr>3rd Grade Record # 17  Other</vt:lpstr>
      <vt:lpstr>3rd Grade Record # 18  Teacher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33  Parent</vt:lpstr>
      <vt:lpstr>3rd Grade Record # 38  Parent</vt:lpstr>
      <vt:lpstr>3rd Grade Record # 1  Teacher</vt:lpstr>
      <vt:lpstr>3rd Grade Record # 2  Teacher, Parent</vt:lpstr>
      <vt:lpstr>3rd Grade Record # 3  Teacher, Parent</vt:lpstr>
      <vt:lpstr>3rd Grade Record # 4  Teacher, Parent</vt:lpstr>
      <vt:lpstr>3rd Grade Record # 5  Teacher</vt:lpstr>
      <vt:lpstr>3rd Grade Record # 14  Organization/Museum, College Professor/Historian</vt:lpstr>
      <vt:lpstr>3rd Grade Record # 15  Teacher</vt:lpstr>
      <vt:lpstr>3rd Grade Record # 17  Other</vt:lpstr>
      <vt:lpstr>3rd Grade Record # 18  Teacher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33  Parent</vt:lpstr>
      <vt:lpstr>3rd Grade Record # 37  Teacher</vt:lpstr>
      <vt:lpstr>3rd Grade Record # 38  Parent</vt:lpstr>
      <vt:lpstr>3rd Grade Record # 1  Teacher</vt:lpstr>
      <vt:lpstr>3rd Grade Record # 2  Teacher, Parent</vt:lpstr>
      <vt:lpstr>3rd Grade Record # 3  Teacher, Parent</vt:lpstr>
      <vt:lpstr>3rd Grade Record # 4  Teacher, Parent</vt:lpstr>
      <vt:lpstr>3rd Grade Record # 15  Teacher</vt:lpstr>
      <vt:lpstr>3rd Grade Record # 17  Other</vt:lpstr>
      <vt:lpstr>3rd Grade Record # 18  Teacher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33  Parent</vt:lpstr>
      <vt:lpstr>3rd Grade Record # 38  Parent</vt:lpstr>
      <vt:lpstr>3rd Grade Record # 5  Teacher</vt:lpstr>
      <vt:lpstr>3rd Grade Record # 15  Teacher</vt:lpstr>
      <vt:lpstr>3rd Grade Record # 17  Other</vt:lpstr>
      <vt:lpstr>3rd Grade Record # 18  Teacher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33  Parent</vt:lpstr>
      <vt:lpstr>3rd Grade Record # 37  Teacher</vt:lpstr>
      <vt:lpstr>3rd Grade Record # 38  Parent</vt:lpstr>
      <vt:lpstr>3rd Grade Record # 1  Teacher</vt:lpstr>
      <vt:lpstr>3rd Grade Record # 14  Organization/Museum, College Professor/Historian</vt:lpstr>
      <vt:lpstr>3rd Grade Record # 17  Other</vt:lpstr>
      <vt:lpstr>3rd Grade Record # 20  Other</vt:lpstr>
      <vt:lpstr>3rd Grade Record # 22  Student</vt:lpstr>
      <vt:lpstr>3rd Grade Record # 23  Other</vt:lpstr>
      <vt:lpstr>3rd Grade Record # 24  Student</vt:lpstr>
      <vt:lpstr>3rd Grade Record # 27  Student, Organization/Museum</vt:lpstr>
      <vt:lpstr>3rd Grade Record # 31  Other</vt:lpstr>
      <vt:lpstr>3rd Grade Record # 38  Parent</vt:lpstr>
      <vt:lpstr>3rd Grade Record # 1  Teacher</vt:lpstr>
      <vt:lpstr>3rd Grade Record # 17  Other</vt:lpstr>
      <vt:lpstr>3rd Grade Record # 20  Other</vt:lpstr>
      <vt:lpstr>3rd Grade Record # 22  Student</vt:lpstr>
      <vt:lpstr>3rd Grade Record # 23  Other</vt:lpstr>
      <vt:lpstr>3rd Grade Record # 24  Student</vt:lpstr>
      <vt:lpstr>3rd Grade Record # 27  Student, Organization/Museum</vt:lpstr>
      <vt:lpstr>3rd Grade Record # 31  Other</vt:lpstr>
      <vt:lpstr>3rd Grade Record # 33  Parent</vt:lpstr>
      <vt:lpstr>3rd Grade Record # 37  Teacher</vt:lpstr>
      <vt:lpstr>3rd Grade Record # 38  Parent</vt:lpstr>
      <vt:lpstr>3rd Grade Record # 17  Other</vt:lpstr>
      <vt:lpstr>3rd Grade Record # 20  Other</vt:lpstr>
      <vt:lpstr>3rd Grade Record # 22  Student</vt:lpstr>
      <vt:lpstr>3rd Grade Record # 23  Other</vt:lpstr>
      <vt:lpstr>3rd Grade Record # 24  Student</vt:lpstr>
      <vt:lpstr>3rd Grade Record # 27  Student, Organization/Museum</vt:lpstr>
      <vt:lpstr>3rd Grade Record # 29  Parent</vt:lpstr>
      <vt:lpstr>3rd Grade Record # 33  Parent</vt:lpstr>
      <vt:lpstr>3rd Grade Record # 38  Parent</vt:lpstr>
      <vt:lpstr>3rd Grade Record # 20  Other</vt:lpstr>
      <vt:lpstr>3rd Grade Record # 22  Student</vt:lpstr>
      <vt:lpstr>3rd Grade Record # 23  Other</vt:lpstr>
      <vt:lpstr>3rd Grade Record # 24  Student</vt:lpstr>
      <vt:lpstr>3rd Grade Record # 27  Student, Organization/Museum</vt:lpstr>
      <vt:lpstr>3rd Grade Record # 33  Parent</vt:lpstr>
      <vt:lpstr>3rd Grade Record # 38  Parent</vt:lpstr>
      <vt:lpstr>3rd Grade Record # 5  Teacher</vt:lpstr>
      <vt:lpstr>3rd Grade Record # 8  Parent</vt:lpstr>
      <vt:lpstr>3rd Grade Record # 12  Parent</vt:lpstr>
      <vt:lpstr>3rd Grade Record # 15  Teacher</vt:lpstr>
      <vt:lpstr>3rd Grade Record # 17  Other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32  Legislator</vt:lpstr>
      <vt:lpstr>3rd Grade Record # 33  Parent</vt:lpstr>
      <vt:lpstr>3rd Grade Record # 37  Teacher</vt:lpstr>
      <vt:lpstr>3rd Grade Record # 8  Parent</vt:lpstr>
      <vt:lpstr>3rd Grade Record # 15  Teacher</vt:lpstr>
      <vt:lpstr>3rd Grade Record # 17  Other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32  Legislator</vt:lpstr>
      <vt:lpstr>3rd Grade Record # 33  Parent</vt:lpstr>
      <vt:lpstr>3rd Grade Record # 36  Teacher, Parent</vt:lpstr>
      <vt:lpstr>3rd Grade Record # 38  Parent</vt:lpstr>
      <vt:lpstr>3rd Grade Record # 11  Teacher</vt:lpstr>
      <vt:lpstr>3rd Grade Record # 12  Parent</vt:lpstr>
      <vt:lpstr>3rd Grade Record # 13  Parent</vt:lpstr>
      <vt:lpstr>3rd Grade Record # 15  Teacher</vt:lpstr>
      <vt:lpstr>3rd Grade Record # 17  Other</vt:lpstr>
      <vt:lpstr>3rd Grade Record # 19  Teacher, Other</vt:lpstr>
      <vt:lpstr>3rd Grade Record # 20  Other</vt:lpstr>
      <vt:lpstr>3rd Grade Record # 22  Student</vt:lpstr>
      <vt:lpstr>3rd Grade Record # 23  Other</vt:lpstr>
      <vt:lpstr>3rd Grade Record # 24  Student</vt:lpstr>
      <vt:lpstr>3rd Grade Record # 25  Teacher</vt:lpstr>
      <vt:lpstr>3rd Grade Record # 26  Teacher</vt:lpstr>
      <vt:lpstr>3rd Grade Record # 27  Student, Organization/Museum</vt:lpstr>
      <vt:lpstr>3rd Grade Record # 28  Parent</vt:lpstr>
      <vt:lpstr>3rd Grade Record # 29  Parent</vt:lpstr>
      <vt:lpstr>3rd Grade Record # 31  Other</vt:lpstr>
      <vt:lpstr>3rd Grade Record # 33  Parent</vt:lpstr>
      <vt:lpstr>3rd Grade Record # 37  Teacher</vt:lpstr>
      <vt:lpstr>3rd Grade Record # 38  Parent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Grade  Record # 1 Teacher</dc:title>
  <dc:creator>Brown, Christonya (DOE)</dc:creator>
  <cp:lastModifiedBy>VITA Program</cp:lastModifiedBy>
  <cp:revision>2</cp:revision>
  <dcterms:modified xsi:type="dcterms:W3CDTF">2022-07-12T02:52:53Z</dcterms:modified>
</cp:coreProperties>
</file>