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9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Lst>
  <p:sldSz cx="9144000" cy="5143500" type="screen16x9"/>
  <p:notesSz cx="6858000" cy="9144000"/>
  <p:embeddedFontLst>
    <p:embeddedFont>
      <p:font typeface="Calibri" panose="020F0502020204030204" pitchFamily="34" charset="0"/>
      <p:regular r:id="rId295"/>
      <p:bold r:id="rId296"/>
      <p:italic r:id="rId297"/>
      <p:boldItalic r:id="rId298"/>
    </p:embeddedFont>
    <p:embeddedFont>
      <p:font typeface="Josefin Sans" panose="020B0604020202020204" charset="0"/>
      <p:regular r:id="rId299"/>
      <p:bold r:id="rId300"/>
      <p:italic r:id="rId301"/>
      <p:boldItalic r:id="rId302"/>
    </p:embeddedFont>
    <p:embeddedFont>
      <p:font typeface="Tahoma" panose="020B0604030504040204" pitchFamily="34" charset="0"/>
      <p:regular r:id="rId303"/>
      <p:bold r:id="rId3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font" Target="fonts/font5.fntdata"/><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font" Target="fonts/font10.fntdata"/><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presProps" Target="presProps.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viewProps" Target="viewProps.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theme" Target="theme/theme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notesMaster" Target="notesMasters/notesMaster1.xml"/><Relationship Id="rId308" Type="http://schemas.openxmlformats.org/officeDocument/2006/relationships/tableStyles" Target="tableStyle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font" Target="fonts/font1.fntdata"/><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font" Target="fonts/font2.fntdata"/><Relationship Id="rId300" Type="http://schemas.openxmlformats.org/officeDocument/2006/relationships/font" Target="fonts/font6.fntdata"/><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font" Target="fonts/font3.fntdata"/><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font" Target="fonts/font7.fntdata"/><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font" Target="fonts/font4.fntdata"/><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font" Target="fonts/font9.fntdata"/><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6" Type="http://schemas.openxmlformats.org/officeDocument/2006/relationships/slide" Target="slides/slide4.xml"/><Relationship Id="rId238" Type="http://schemas.openxmlformats.org/officeDocument/2006/relationships/slide" Target="slides/slide2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2rkg7ev6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2rkg7ev6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mj4773vd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mj4773vd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820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23387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526626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11191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49881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0597013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88101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26405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73041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9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6oiqo28f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6oiqo28f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85947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83737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49332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815618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5900798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9607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97961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519867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998159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437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bz023jsb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bz023jsb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580983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38555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23753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58733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919605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514139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316542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49963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73134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1358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jepk4qgi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jepk4qgi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803474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442254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600042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09081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621385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4691709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014733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935568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76228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520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pvvm1wnr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pvvm1wnr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496695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79257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735830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72528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231549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712328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9653424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616289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744563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94457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2c30a22d5_0_166_ubjd1hud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2c30a22d5_0_166_ubjd1hud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9460617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769898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7744181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012400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460540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075500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276203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538404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463510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43847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2c30a22d5_0_166_ymrq6zht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2c30a22d5_0_166_ymrq6zht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449252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577203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282678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936818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093525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169656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690707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933996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538963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5583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2c30a22d5_0_166_svkgvs5v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2c30a22d5_0_166_svkgvs5v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353011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206964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50269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793301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7739517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19216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743249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779388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240808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1317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2c30a22d5_0_166_jfb7ag7r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2c30a22d5_0_166_jfb7ag7r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27956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393219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0488024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919623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4221363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60165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66849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524887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612056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914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2c30a22d5_0_166_90kb7sr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2c30a22d5_0_166_90kb7sr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12499890"/>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117163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468155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718805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109146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76469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8850333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246358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387421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004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059zrhog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059zrhog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q9ho5dsk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q9ho5dsk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904840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987300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066630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2435674"/>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8073048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702525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243866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745564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801865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7334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4iln9h7l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4iln9h7l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974747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228914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93575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06219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6526899"/>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4590996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7311806"/>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837053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9439694"/>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276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2c30a22d5_0_166_nj4td1hk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2c30a22d5_0_166_nj4td1hk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348693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994506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669807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998136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906890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323698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360777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17202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402202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1902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4iycymly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4iycymly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7799931"/>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5205116"/>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899302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051817"/>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6525403"/>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62720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957877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981407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783165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765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xvfiah8c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xvfiah8c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727597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3113055"/>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549810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486575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9630630"/>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70660043"/>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641951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093732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006311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57875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_hnk80yqi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_hnk80yqi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1202222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1178103"/>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820648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045994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930397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75307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5013864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6003542"/>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830616"/>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063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2c30a22d5_0_166_f20yulyg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2c30a22d5_0_166_f20yulyg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5078344"/>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3758531"/>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485770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72030373"/>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418406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7857094"/>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651529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9936844"/>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351925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2039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2c30a22d5_0_166_8mf7q0jf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2c30a22d5_0_166_8mf7q0jf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44370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3940249"/>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5190863"/>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3853262"/>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48405686"/>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7823153"/>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3601567"/>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1490043"/>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52566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4071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2c30a22d5_0_166_bs4jqopy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2c30a22d5_0_166_bs4jqopy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8294964"/>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5902307"/>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7435844"/>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5150188"/>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8959863"/>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3467157"/>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9652421"/>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9867581"/>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9725773"/>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9929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2c30a22d5_0_166_phmncmcz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2c30a22d5_0_166_phmncmcz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4365321"/>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259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fqcc559q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fqcc559q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2c30a22d5_0_166_uay2f1p5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2c30a22d5_0_166_uay2f1p5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2c30a22d5_0_166_1vnrfe4z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2c30a22d5_0_166_1vnrfe4z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2c30a22d5_0_166_6w11l9xn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2c30a22d5_0_166_6w11l9xn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2c30a22d5_0_166_kx39lcfm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2c30a22d5_0_166_kx39lcfm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2c30a22d5_0_166_g41lkhep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2c30a22d5_0_166_g41lkhep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2c30a22d5_0_166_rq973joy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2c30a22d5_0_166_rq973joy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2c30a22d5_0_166_3koeg6k7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2c30a22d5_0_166_3koeg6k7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2c30a22d5_0_166_wy5q52hc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2c30a22d5_0_166_wy5q52hc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2c30a22d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e2c30a22d5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851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d5x1nedm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d5x1nedm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765281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3fd77706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e3fd777061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6788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3fd77706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e3fd777061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81038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2487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30453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3fd77706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e3fd77706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2912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3fd77706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e3fd77706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9867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87629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0429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9054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1d7emboz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1d7emboz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73517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826560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47296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88756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3fd77706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e3fd777061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1907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3fd77706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e3fd77706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23212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17773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3fd77706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e3fd77706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8280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3fd77706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e3fd77706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9612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0736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2vs3yfgz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2vs3yfgz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70980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0515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3fd7770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e3fd77706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53384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35672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91357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1902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4771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88885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21975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837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wp1qywqf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wp1qywqf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48649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88748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19528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55472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89248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83410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81412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52947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99849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631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birpwsy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birpwsy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731391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591760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49939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47919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837083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3fc4de4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e3fc4de43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65743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79547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30646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217752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17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dzock71j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dzock71j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6820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996000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84872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0407645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622069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60528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71692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35803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67946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9422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61" name="Google Shape;61;p15"/>
          <p:cNvSpPr/>
          <p:nvPr/>
        </p:nvSpPr>
        <p:spPr>
          <a:xfrm>
            <a:off x="642600" y="1358950"/>
            <a:ext cx="7943100" cy="2833800"/>
          </a:xfrm>
          <a:prstGeom prst="roundRect">
            <a:avLst>
              <a:gd name="adj" fmla="val 16667"/>
            </a:avLst>
          </a:prstGeom>
          <a:solidFill>
            <a:srgbClr val="FFFFFF">
              <a:alpha val="702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5"/>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 name="Google Shape;67;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1" name="Google Shape;71;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5" name="Google Shape;7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 name="Google Shape;79;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2" name="Google Shape;82;p20"/>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3" name="Google Shape;83;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6" name="Google Shape;86;p2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0" name="Google Shape;90;p22"/>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2" name="Google Shape;92;p2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600"/>
              <a:buNone/>
              <a:defRPr/>
            </a:lvl1pPr>
          </a:lstStyle>
          <a:p>
            <a:endParaRPr/>
          </a:p>
        </p:txBody>
      </p:sp>
      <p:sp>
        <p:nvSpPr>
          <p:cNvPr id="95" name="Google Shape;95;p2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8" name="Google Shape;9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rtl="0">
              <a:lnSpc>
                <a:spcPct val="115000"/>
              </a:lnSpc>
              <a:spcBef>
                <a:spcPts val="0"/>
              </a:spcBef>
              <a:spcAft>
                <a:spcPts val="0"/>
              </a:spcAft>
              <a:buSzPts val="1600"/>
              <a:buChar char="●"/>
              <a:defRPr/>
            </a:lvl1pPr>
            <a:lvl2pPr marL="914400" lvl="1" indent="-330200" algn="ctr" rtl="0">
              <a:lnSpc>
                <a:spcPct val="115000"/>
              </a:lnSpc>
              <a:spcBef>
                <a:spcPts val="1600"/>
              </a:spcBef>
              <a:spcAft>
                <a:spcPts val="0"/>
              </a:spcAft>
              <a:buSzPts val="16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9" name="Google Shape;99;p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6"/>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6"/>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 name="Google Shape;109;p2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1" name="Google Shape;111;p2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8" name="Google Shape;118;p2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9" name="Google Shape;119;p28"/>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5" name="Google Shape;125;p29"/>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9"/>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pic>
        <p:nvPicPr>
          <p:cNvPr id="51" name="Google Shape;51;p13"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54" name="Google Shape;5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tolerance.org/magazine/planting-truthful-seeds-about-native-americans" TargetMode="External"/><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3" Type="http://schemas.openxmlformats.org/officeDocument/2006/relationships/hyperlink" Target="https://www.tolerance.org/magazine/reconsider-columbus-day" TargetMode="External"/><Relationship Id="rId2" Type="http://schemas.openxmlformats.org/officeDocument/2006/relationships/notesSlide" Target="../notesSlides/notesSlide162.xml"/><Relationship Id="rId1" Type="http://schemas.openxmlformats.org/officeDocument/2006/relationships/slideLayout" Target="../slideLayouts/slideLayout12.xml"/><Relationship Id="rId4" Type="http://schemas.openxmlformats.org/officeDocument/2006/relationships/hyperlink" Target="https://www.tolerance.org/magazine/teaching-thanksgiving-in-a-socially-responsible-way" TargetMode="Externa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6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history of the devastating harm to the Native American people and enslaved African Americans must be highlighted and acknowledged in Virginia’s curriculum wherever possible. </a:t>
            </a:r>
            <a:endParaRPr sz="1400" b="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6" name="Google Shape;196;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the Essential Knowledge, the section that reads “Comparison of three American Indian cultures of the past” should include the words “and present.” Include information about the present day characteristics of these groups.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u="sng">
                <a:solidFill>
                  <a:schemeClr val="hlink"/>
                </a:solidFill>
                <a:latin typeface="Arial"/>
                <a:ea typeface="Arial"/>
                <a:cs typeface="Arial"/>
                <a:sym typeface="Arial"/>
                <a:hlinkClick r:id="rId3"/>
              </a:rPr>
              <a:t>https://www.tolerance.org/magazine/planting-truthful-seeds-about-native-americans</a:t>
            </a:r>
            <a:r>
              <a:rPr lang="en" sz="1400" b="0">
                <a:latin typeface="Arial"/>
                <a:ea typeface="Arial"/>
                <a:cs typeface="Arial"/>
                <a:sym typeface="Arial"/>
              </a:rPr>
              <a:t>  </a:t>
            </a:r>
            <a:endParaRPr sz="1400" b="0">
              <a:latin typeface="Arial"/>
              <a:ea typeface="Arial"/>
              <a:cs typeface="Arial"/>
              <a:sym typeface="Arial"/>
            </a:endParaRPr>
          </a:p>
        </p:txBody>
      </p:sp>
    </p:spTree>
    <p:extLst>
      <p:ext uri="{BB962C8B-B14F-4D97-AF65-F5344CB8AC3E}">
        <p14:creationId xmlns:p14="http://schemas.microsoft.com/office/powerpoint/2010/main" val="15146154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Why are we still having an emphasis on Christopher Columbus when he is responsible for enslaving and harming Indigenous People?  I feel that we should either not study him, or replace him with an Indigenous person who has made contributions to our country. </a:t>
            </a:r>
            <a:endParaRPr sz="1400" b="0">
              <a:latin typeface="Arial"/>
              <a:ea typeface="Arial"/>
              <a:cs typeface="Arial"/>
              <a:sym typeface="Arial"/>
            </a:endParaRPr>
          </a:p>
        </p:txBody>
      </p:sp>
    </p:spTree>
    <p:extLst>
      <p:ext uri="{BB962C8B-B14F-4D97-AF65-F5344CB8AC3E}">
        <p14:creationId xmlns:p14="http://schemas.microsoft.com/office/powerpoint/2010/main" val="15490411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94" name="Google Shape;94;p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a.This definition only works for Christopher Columbus if the average second grader understands that colonization involves lies, rapes and murders. Assuming that is not the definition being used in our schools this definition continues to make Christopher Columbus a hero.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alternative: “Christopher Columbus was falsely credited for “discovering America.” We know that American Indian nations were well established throughout the Americas long before Columbus arrived.”</a:t>
            </a:r>
            <a:endParaRPr sz="1400" b="0">
              <a:latin typeface="Arial"/>
              <a:ea typeface="Arial"/>
              <a:cs typeface="Arial"/>
              <a:sym typeface="Arial"/>
            </a:endParaRPr>
          </a:p>
        </p:txBody>
      </p:sp>
    </p:spTree>
    <p:extLst>
      <p:ext uri="{BB962C8B-B14F-4D97-AF65-F5344CB8AC3E}">
        <p14:creationId xmlns:p14="http://schemas.microsoft.com/office/powerpoint/2010/main" val="1890345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00" name="Google Shape;100;p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needs to be more nuance if Christopher Columbus is introduced. The current curriculum focuses only how how his efforts helped create more wealth and opportunity for white men, not how devastating the impact was for the Native American populations. Colonization should not be presented as a good thing. White people do not have a right to every land they come across. </a:t>
            </a:r>
            <a:endParaRPr sz="1400" b="0">
              <a:latin typeface="Arial"/>
              <a:ea typeface="Arial"/>
              <a:cs typeface="Arial"/>
              <a:sym typeface="Arial"/>
            </a:endParaRPr>
          </a:p>
        </p:txBody>
      </p:sp>
    </p:spTree>
    <p:extLst>
      <p:ext uri="{BB962C8B-B14F-4D97-AF65-F5344CB8AC3E}">
        <p14:creationId xmlns:p14="http://schemas.microsoft.com/office/powerpoint/2010/main" val="24986904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06" name="Google Shape;106;p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Columbus.  Let's remove Columbus as a hero and re categorize him as an explorer.  Teach the truth about how he was credited as "discovering America" for colonialism but we know that American Indian nations were already established long before in this land.</a:t>
            </a:r>
            <a:endParaRPr sz="1400" b="0">
              <a:latin typeface="Arial"/>
              <a:ea typeface="Arial"/>
              <a:cs typeface="Arial"/>
              <a:sym typeface="Arial"/>
            </a:endParaRPr>
          </a:p>
        </p:txBody>
      </p:sp>
    </p:spTree>
    <p:extLst>
      <p:ext uri="{BB962C8B-B14F-4D97-AF65-F5344CB8AC3E}">
        <p14:creationId xmlns:p14="http://schemas.microsoft.com/office/powerpoint/2010/main" val="14432982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12" name="Google Shape;112;p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Colonization covers a nightmarish world of sins. We should not glorify it to anyone, especially not to elementary school students. Columbus did not have altruistic or even particularly admirable reasons for his so-called discovery of America. Please do not endow him with heroic qualities he did not possess.</a:t>
            </a:r>
            <a:endParaRPr sz="1400" b="0">
              <a:latin typeface="Arial"/>
              <a:ea typeface="Arial"/>
              <a:cs typeface="Arial"/>
              <a:sym typeface="Arial"/>
            </a:endParaRPr>
          </a:p>
        </p:txBody>
      </p:sp>
    </p:spTree>
    <p:extLst>
      <p:ext uri="{BB962C8B-B14F-4D97-AF65-F5344CB8AC3E}">
        <p14:creationId xmlns:p14="http://schemas.microsoft.com/office/powerpoint/2010/main" val="5914358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18" name="Google Shape;118;p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2.4.a. This definition for Christopher Columbus only works if students understand that colonization involves lies, rapes, and murders. Assuming that most second graders don't learn that defines colonization, then this definition continues to make Christopher Columbus a hero. Be sure to teach students that he was falsely credited for "discovering America". We know that American Indian nations were well established throughout the Americas long before Columbus arrived.</a:t>
            </a:r>
            <a:endParaRPr sz="1400" b="0">
              <a:latin typeface="Arial"/>
              <a:ea typeface="Arial"/>
              <a:cs typeface="Arial"/>
              <a:sym typeface="Arial"/>
            </a:endParaRPr>
          </a:p>
        </p:txBody>
      </p:sp>
    </p:spTree>
    <p:extLst>
      <p:ext uri="{BB962C8B-B14F-4D97-AF65-F5344CB8AC3E}">
        <p14:creationId xmlns:p14="http://schemas.microsoft.com/office/powerpoint/2010/main" val="21616831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Legislator</a:t>
            </a:r>
            <a:endParaRPr sz="1800" b="0">
              <a:solidFill>
                <a:schemeClr val="dk1"/>
              </a:solidFill>
            </a:endParaRPr>
          </a:p>
        </p:txBody>
      </p:sp>
      <p:sp>
        <p:nvSpPr>
          <p:cNvPr id="124" name="Google Shape;124;p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agree with recommendations of the Virginia African American History Education Commission (VAAHEC) report. However, I suggest it be clear that this individual was part of a movement of many people that made change possible. Move away from focusing on the person as the icon/hero and more about the activation of movements.</a:t>
            </a:r>
            <a:endParaRPr sz="1400" b="0">
              <a:latin typeface="Arial"/>
              <a:ea typeface="Arial"/>
              <a:cs typeface="Arial"/>
              <a:sym typeface="Arial"/>
            </a:endParaRPr>
          </a:p>
        </p:txBody>
      </p:sp>
    </p:spTree>
    <p:extLst>
      <p:ext uri="{BB962C8B-B14F-4D97-AF65-F5344CB8AC3E}">
        <p14:creationId xmlns:p14="http://schemas.microsoft.com/office/powerpoint/2010/main" val="26098287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0" name="Google Shape;130;p1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2.4e, 2.4f, 2.4g, 2.4h, 2.4i,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should not honor Christopher Columbus. He was a cruel and violent man. Columbus did incredible harm to the Taíno people of Hispaniola in particular. George Washington owned hundreds of enslaved laborers, and even as he fought for "freedom," African Americans were not free. To uphold the myth that he was a great man without exploring the complexities and horrors of enslavement actively harms Virginia students, and especially Black students.</a:t>
            </a:r>
            <a:endParaRPr sz="1400" b="0">
              <a:latin typeface="Arial"/>
              <a:ea typeface="Arial"/>
              <a:cs typeface="Arial"/>
              <a:sym typeface="Arial"/>
            </a:endParaRPr>
          </a:p>
        </p:txBody>
      </p:sp>
    </p:spTree>
    <p:extLst>
      <p:ext uri="{BB962C8B-B14F-4D97-AF65-F5344CB8AC3E}">
        <p14:creationId xmlns:p14="http://schemas.microsoft.com/office/powerpoint/2010/main" val="5613482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6" name="Google Shape;136;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are taught inaccurate history for Christopher Columbus. Using Columbus own diary, an accurate version of events is available.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are taught about Ben Franklin, but not that he stole ideas from the Foundational Black Americans that worked under him.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are taught about Abraham Lincoln, but only recently are teachers speaking up about his stance on slavery and how he would have kept the slaves enslaved if it would have saved the Union. Abraham Lincoln’s emancipation proclamation did not free anyone because the South had already succeeded from the Union. He was not the president of the enslaved people of the South. He did NOT free the enslaved people of the northern states.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are taught about George Washington Carver because of his importance to the peanut cash crop, but they are not taught that he was adopted by his enslavers and castrated for fear of him procreating with their daughter. Students are NOT taught about GWC role in the automobile industry and the assembly line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Students are taught about Martin Luther King Jr, but the information is skewed. They are taught that MLK Jr was speaking for equity for all people and that is not true. MLK Jr was for the economic empowerment of Foundational Black Americans because the government never paid reparations for enslaving them. MLK Jr was assassinated as a reaction to the shift in his message from non-violence to consequences for the governments inaction. </a:t>
            </a:r>
            <a:endParaRPr sz="1400" b="0">
              <a:latin typeface="Arial"/>
              <a:ea typeface="Arial"/>
              <a:cs typeface="Arial"/>
              <a:sym typeface="Arial"/>
            </a:endParaRPr>
          </a:p>
        </p:txBody>
      </p:sp>
    </p:spTree>
    <p:extLst>
      <p:ext uri="{BB962C8B-B14F-4D97-AF65-F5344CB8AC3E}">
        <p14:creationId xmlns:p14="http://schemas.microsoft.com/office/powerpoint/2010/main" val="311946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42" name="Google Shape;142;p1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definition of Christopher Columbus should acknowledge that Native Americans were here before colonization.  Also that his colonization included violence.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alternative offered by a co-commentor: “Christopher Columbus was falsely credited for “discovering America.” We know that American Indian nations were well established throughout the Americas long before Columbus arrived.”</a:t>
            </a:r>
            <a:endParaRPr sz="1400" b="0">
              <a:latin typeface="Arial"/>
              <a:ea typeface="Arial"/>
              <a:cs typeface="Arial"/>
              <a:sym typeface="Arial"/>
            </a:endParaRPr>
          </a:p>
        </p:txBody>
      </p:sp>
    </p:spTree>
    <p:extLst>
      <p:ext uri="{BB962C8B-B14F-4D97-AF65-F5344CB8AC3E}">
        <p14:creationId xmlns:p14="http://schemas.microsoft.com/office/powerpoint/2010/main" val="32865455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8" name="Google Shape;148;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2.4e, 2.4f, 2.4g, 2.4h, 2.4i,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recommend more context for Martin Luther King, Jr. He wanted to advocate for all people to be treated fairly yes, but he was especially focused on the mistreatment of African Americans. It would be good to explain the segregationist policies and the belief system that he was fighting against. 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39601129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54" name="Google Shape;154;p14"/>
          <p:cNvSpPr txBox="1">
            <a:spLocks noGrp="1"/>
          </p:cNvSpPr>
          <p:nvPr>
            <p:ph type="subTitle" idx="1"/>
          </p:nvPr>
        </p:nvSpPr>
        <p:spPr>
          <a:xfrm>
            <a:off x="33075" y="9366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2.4a, 2.4b, 2.4c, 2.4d, 2.4j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Students are taught inaccurate history for Christopher Columbus. Using Columbus own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diary, an accurate version of events is available.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 Students are taught about Ben Franklin, but not that he stole ideas from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Foundational Black Americans that worked under him.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 Students are taught about Abraham Lincoln, but only recently are teachers speaking up</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about his stance on slavery and how he would have kept the slaves enslaved if it would have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saved the Union. Abraham Lincoln’s emancipation proclamation did not free anyone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because the South had already succeeded from the Union. He was not the president of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enslaved people of the South. He did NOT free the enslaved people of the northern states.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d) Students are taught about George Washington Carver because of his importance to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peanut cash crop, but they are not taught that he was adopted by his enslavers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castrated for fear of him procreating with their daughter. Students are NOT taught about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GWC role in the automobile industry and the assembly line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j) Students are taught about Martin Luther King Jr, but the information is skewed. They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are taught that MLK Jr was speaking for equity for all people and that is not true. MLK Jr</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was for the economic empowerment of Foundational Black Americans because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government never paid reparations for enslaving them. MLK Jr was assassinated as 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reaction to the shift in his message from non-violence to consequences for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governments inaction.</a:t>
            </a:r>
            <a:endParaRPr sz="1200" b="0">
              <a:latin typeface="Arial"/>
              <a:ea typeface="Arial"/>
              <a:cs typeface="Arial"/>
              <a:sym typeface="Arial"/>
            </a:endParaRPr>
          </a:p>
        </p:txBody>
      </p:sp>
    </p:spTree>
    <p:extLst>
      <p:ext uri="{BB962C8B-B14F-4D97-AF65-F5344CB8AC3E}">
        <p14:creationId xmlns:p14="http://schemas.microsoft.com/office/powerpoint/2010/main" val="33900460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0" name="Google Shape;160;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2.4e, 2.4f, 2.4g, 2.4h, 2.4i,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511697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6" name="Google Shape;166;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2.4e, 2.4f, 2.4g, 2.4h, 2.4i,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274350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72" name="Google Shape;172;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2.4e, 2.4f, 2.4g, 2.4h, 2.4i,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737218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78" name="Google Shape;178;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2.4e, 2.4f, 2.4g, 2.4h, 2.4i,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010343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4" name="Google Shape;184;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2.4e, 2.4f, 2.4g, 2.4h, 2.4i,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909218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90" name="Google Shape;190;p2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2.4A Christopher Columbus should not be taught as the discoverer of the free world. We need to rethink how we discuss his legacy. His "contributions" are often exaggerated and his raping and enslaving of the Taino people should be enough to remove him from this list.</a:t>
            </a:r>
            <a:endParaRPr sz="1400" b="0">
              <a:latin typeface="Arial"/>
              <a:ea typeface="Arial"/>
              <a:cs typeface="Arial"/>
              <a:sym typeface="Arial"/>
            </a:endParaRPr>
          </a:p>
        </p:txBody>
      </p:sp>
    </p:spTree>
    <p:extLst>
      <p:ext uri="{BB962C8B-B14F-4D97-AF65-F5344CB8AC3E}">
        <p14:creationId xmlns:p14="http://schemas.microsoft.com/office/powerpoint/2010/main" val="5211363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6" name="Google Shape;196;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100" b="0">
                <a:latin typeface="Arial"/>
                <a:ea typeface="Arial"/>
                <a:cs typeface="Arial"/>
                <a:sym typeface="Arial"/>
              </a:rPr>
              <a:t>2.4a, 2.4b, 2.4c, 2.4d, 2.4j</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 Students are taught inaccurate history for Christopher Columbus. Using Columbus own</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diary, an accurate version of events is available.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 Students are taught about Ben Franklin, but not that he stole ideas from the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Foundational Black Americans that worked under him.</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 Students are taught about Abraham Lincoln, but only recently are teachers speaking up</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about his stance on slavery and how he would have kept the slaves enslaved if it would have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saved the Union. Abraham Lincoln’s emancipation proclamation did not free anyone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because the South had already succeeded from the Union. He was not the president of the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enslaved people of the South. He did NOT free the enslaved people of the northern states.</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d) Students are taught about George Washington Carver because of his importance to the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peanut cash crop, but they are not taught that he was adopted by his enslavers and</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castrated for fear of him procreating with their daughter. Students are NOT taught about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GWC role in the automobile industry and the assembly line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j) Students are taught about Martin Luther King Jr, but the information is skewed. They</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are taught that MLK Jr was speaking for equity for all people and that is not true. MLK Jr</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was for the economic empowerment of Foundational Black Americans because the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government never paid reparations for enslaving them. MLK Jr was assassinated as a</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reaction to the shift in his message from non-violence to consequences for the</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governments inaction.</a:t>
            </a:r>
            <a:endParaRPr sz="1100" b="0">
              <a:latin typeface="Arial"/>
              <a:ea typeface="Arial"/>
              <a:cs typeface="Arial"/>
              <a:sym typeface="Arial"/>
            </a:endParaRPr>
          </a:p>
        </p:txBody>
      </p:sp>
    </p:spTree>
    <p:extLst>
      <p:ext uri="{BB962C8B-B14F-4D97-AF65-F5344CB8AC3E}">
        <p14:creationId xmlns:p14="http://schemas.microsoft.com/office/powerpoint/2010/main" val="259519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at least one standard that mentions the contributions of American Indians today. I encourage you to emphasize this throughout these standards as it is easy for young students in Virginia to leave school with the impression that there were only American Indian nations and communities hundreds of years ago. It’s important to know and understand that is not true.</a:t>
            </a:r>
            <a:endParaRPr sz="1400" b="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2" name="Google Shape;202;p23"/>
          <p:cNvSpPr txBox="1">
            <a:spLocks noGrp="1"/>
          </p:cNvSpPr>
          <p:nvPr>
            <p:ph type="subTitle" idx="1"/>
          </p:nvPr>
        </p:nvSpPr>
        <p:spPr>
          <a:xfrm>
            <a:off x="0" y="9035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200" b="0">
                <a:latin typeface="Arial"/>
                <a:ea typeface="Arial"/>
                <a:cs typeface="Arial"/>
                <a:sym typeface="Arial"/>
              </a:rPr>
              <a:t>2.4a, 2.4b, 2.4c, 2.4d, 2.4j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 Students are taught inaccurate history for Christopher Columbus. Using Columbus own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diary, an accurate version of events is available.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 Students are taught about Ben Franklin, but not that he stole ideas from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Foundational Black Americans that worked under him.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 Students are taught about Abraham Lincoln, but only recently are teachers speaking up</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about his stance on slavery and how he would have kept the slaves enslaved if it would have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saved the Union. Abraham Lincoln’s emancipation proclamation did not free anyone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because the South had already succeeded from the Union. He was not the president of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enslaved people of the South. He did NOT free the enslaved people of the northern states.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d) Students are taught about George Washington Carver because of his importance to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peanut cash crop, but they are not taught that he was adopted by his enslavers and</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castrated for fear of him procreating with their daughter. Students are NOT taught about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GWC role in the automobile industry and the assembly line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j) Students are taught about Martin Luther King Jr, but the information is skewed. They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are taught that MLK Jr was speaking for equity for all people and that is not true. MLK Jr</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was for the economic empowerment of Foundational Black Americans because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government never paid reparations for enslaving them. MLK Jr was assassinated as a</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reaction to the shift in his message from non-violence to consequences for the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governments inaction.</a:t>
            </a:r>
            <a:endParaRPr sz="1200" b="0">
              <a:latin typeface="Arial"/>
              <a:ea typeface="Arial"/>
              <a:cs typeface="Arial"/>
              <a:sym typeface="Arial"/>
            </a:endParaRPr>
          </a:p>
        </p:txBody>
      </p:sp>
    </p:spTree>
    <p:extLst>
      <p:ext uri="{BB962C8B-B14F-4D97-AF65-F5344CB8AC3E}">
        <p14:creationId xmlns:p14="http://schemas.microsoft.com/office/powerpoint/2010/main" val="14559945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208" name="Google Shape;208;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2.4e, 2.4f, 2.4g, 2.4h, 2.4i,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773866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14" name="Google Shape;214;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Remove Christopher Columbus and replace with someone who made a substantial positive impact on the lives of Americans - examples could include FDR, Frederick Douglass, Eugene Debs, Harriet Tubman, Mark Twain, Thoreau, etc.</a:t>
            </a:r>
            <a:endParaRPr sz="1400" b="0">
              <a:latin typeface="Arial"/>
              <a:ea typeface="Arial"/>
              <a:cs typeface="Arial"/>
              <a:sym typeface="Arial"/>
            </a:endParaRPr>
          </a:p>
        </p:txBody>
      </p:sp>
    </p:spTree>
    <p:extLst>
      <p:ext uri="{BB962C8B-B14F-4D97-AF65-F5344CB8AC3E}">
        <p14:creationId xmlns:p14="http://schemas.microsoft.com/office/powerpoint/2010/main" val="6334530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20" name="Google Shape;220;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2nd graders may not appreciate and understand the negative impacts of colonization.</a:t>
            </a:r>
            <a:endParaRPr sz="1400" b="0">
              <a:latin typeface="Arial"/>
              <a:ea typeface="Arial"/>
              <a:cs typeface="Arial"/>
              <a:sym typeface="Arial"/>
            </a:endParaRPr>
          </a:p>
        </p:txBody>
      </p:sp>
    </p:spTree>
    <p:extLst>
      <p:ext uri="{BB962C8B-B14F-4D97-AF65-F5344CB8AC3E}">
        <p14:creationId xmlns:p14="http://schemas.microsoft.com/office/powerpoint/2010/main" val="34277997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26" name="Google Shape;226;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2.4.a One of these things is not like the others... Christopher Columbus was lost and the legacy of colonization is one of destruction and oppression. So unless that is part of the discussion, I don't think he belongs on a list of otherwise distinguished leaders who impacted people's lives in positive ways. </a:t>
            </a:r>
            <a:endParaRPr sz="1400" b="0">
              <a:latin typeface="Arial"/>
              <a:ea typeface="Arial"/>
              <a:cs typeface="Arial"/>
              <a:sym typeface="Arial"/>
            </a:endParaRPr>
          </a:p>
        </p:txBody>
      </p:sp>
    </p:spTree>
    <p:extLst>
      <p:ext uri="{BB962C8B-B14F-4D97-AF65-F5344CB8AC3E}">
        <p14:creationId xmlns:p14="http://schemas.microsoft.com/office/powerpoint/2010/main" val="18166912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32" name="Google Shape;232;p2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2.4a - The history of Christopher Columbus should not be oversimplified. It should be acknowledged that Native Americans lived in North America before colonization.</a:t>
            </a:r>
            <a:endParaRPr sz="1400" b="0">
              <a:latin typeface="Arial"/>
              <a:ea typeface="Arial"/>
              <a:cs typeface="Arial"/>
              <a:sym typeface="Arial"/>
            </a:endParaRPr>
          </a:p>
        </p:txBody>
      </p:sp>
    </p:spTree>
    <p:extLst>
      <p:ext uri="{BB962C8B-B14F-4D97-AF65-F5344CB8AC3E}">
        <p14:creationId xmlns:p14="http://schemas.microsoft.com/office/powerpoint/2010/main" val="27680308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38" name="Google Shape;238;p2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a.This definition only works for Christopher Columbus if the average second grader understands that colonization involves genocide, rape and murder. Assuming that is not the definition being used in our schools this definition continues to make Christopher Columbus a hero. Columbus practiced genocide and torture and enslaved native people.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alternative: “Christopher Columbus was falsely credited for “discovering America.” We know that American Indian nations were well established throughout the Americas long before Columbus arrived. </a:t>
            </a:r>
            <a:endParaRPr sz="1400" b="0">
              <a:latin typeface="Arial"/>
              <a:ea typeface="Arial"/>
              <a:cs typeface="Arial"/>
              <a:sym typeface="Arial"/>
            </a:endParaRPr>
          </a:p>
        </p:txBody>
      </p:sp>
    </p:spTree>
    <p:extLst>
      <p:ext uri="{BB962C8B-B14F-4D97-AF65-F5344CB8AC3E}">
        <p14:creationId xmlns:p14="http://schemas.microsoft.com/office/powerpoint/2010/main" val="16773000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44" name="Google Shape;244;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2.4c, 2.4g</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Remove Columbus altogether or change:“Christopher Columbus: He led the way for” to “He was credited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Change Abraham Lincoln “helped to free African American slaves” to “helped to free enslaved African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Add to Rosa Parks “A leader in the Civil Rights Movement, she helped to bring about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0432885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0" name="Google Shape;250;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Christopher Columbus need not be included as a contributor unless his actions are wholly taught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Add--Harriet Tubman, Frederick Douglass, Barack Obama, Kamala Harris</a:t>
            </a:r>
            <a:endParaRPr sz="1400" b="0">
              <a:latin typeface="Arial"/>
              <a:ea typeface="Arial"/>
              <a:cs typeface="Arial"/>
              <a:sym typeface="Arial"/>
            </a:endParaRPr>
          </a:p>
        </p:txBody>
      </p:sp>
    </p:spTree>
    <p:extLst>
      <p:ext uri="{BB962C8B-B14F-4D97-AF65-F5344CB8AC3E}">
        <p14:creationId xmlns:p14="http://schemas.microsoft.com/office/powerpoint/2010/main" val="15582938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56" name="Google Shape;256;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2.4e, 2.4f, 2.4g, 2.4h, 2.4i,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2.4 a-j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Remove altogether or change:“Christopher Columbus: He led the way for” to “He was credited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Change Abraham Lincoln “helped to free African American slaves” to “helped to free enslaved African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Add to Rosa Parks “A leader in the Civil Rights Movement, she helped to bring about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5821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Ensure students realize that American Indians are not just people of the past. Many are alive and well today, still practicing and evolving their culture. Everything in past tense should be re-stated to recognize this fact. This comment applies to all grades.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 also recommend including some about California Native culture. You could discuss the Karuk or Yurok people (the last contacted Tribes... who did not meet Europeans until 1850), and who use fire as a key management tool to herd animals, to hunt, to tend their forests and produce basketry materials, berries, nuts, acorns, and many other food and fiber species. They also create fish weirs, and have complex ceremonies that guide their interactions with each other and with their environment (social interactions and socio-ecological interactions).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When students learn about George Washington &amp; Thomas Jefferson, both great leaders fighting for freedom, liberty, and justice, they should also learn that they had slaves. It is essential that students are exposed to this knowledge early on so that they understand the contradiction inherent in the founding of this country which was so focused on freedom for one class of people, but not for another. This can be done in age-appropriate ways, and this comment applies to all grades.</a:t>
            </a:r>
            <a:endParaRPr sz="1400" b="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62" name="Google Shape;262;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2.4e, 2.4f, 2.4g, 2.4h, 2.4i,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It’s time to let go of Columbus.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the people listed, only 20 percent are women. This needs to be balanced at 50 percent. Additionally, only 10 percent are Latinx. There are no Indigenous people or Asian American/Pacific Islander people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these people and their contributions are important, it should also be made clear that the movements they were part of did not only consist of these one or two extraordinary people.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312508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68" name="Google Shape;268;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 2.4b, 2.4c, 2.4d, 2.4e, 2.4f, 2.4g, 2.4h, 2.4i, 2.4j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40301693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74" name="Google Shape;274;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2.4a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should not present the colonization of Americas as a positive outcome for all Americans and this description of Columbus does not indicate the any of the negative impacts his arrival in the Americas had on Native Americas. Furthermore, the narrative that he discovered the Americas is false and should be rethought.</a:t>
            </a:r>
            <a:endParaRPr sz="1400" b="0">
              <a:latin typeface="Arial"/>
              <a:ea typeface="Arial"/>
              <a:cs typeface="Arial"/>
              <a:sym typeface="Arial"/>
            </a:endParaRPr>
          </a:p>
        </p:txBody>
      </p:sp>
    </p:spTree>
    <p:extLst>
      <p:ext uri="{BB962C8B-B14F-4D97-AF65-F5344CB8AC3E}">
        <p14:creationId xmlns:p14="http://schemas.microsoft.com/office/powerpoint/2010/main" val="34116277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change this to Indigenous Peoples' Day.</a:t>
            </a:r>
            <a:endParaRPr sz="1400" b="0">
              <a:latin typeface="Arial"/>
              <a:ea typeface="Arial"/>
              <a:cs typeface="Arial"/>
              <a:sym typeface="Arial"/>
            </a:endParaRPr>
          </a:p>
        </p:txBody>
      </p:sp>
    </p:spTree>
    <p:extLst>
      <p:ext uri="{BB962C8B-B14F-4D97-AF65-F5344CB8AC3E}">
        <p14:creationId xmlns:p14="http://schemas.microsoft.com/office/powerpoint/2010/main" val="37423178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94" name="Google Shape;94;p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2.5b, 2.5d, 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Use “Presidents’ Day” instead of “George Washington Day.” We celebrate our US leaders. They are all complicated and imperfect. Let’s not elevate a slave holder as the favorite of the VDOE, an organization that represents ALL students in VA.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Juneteenth is every bit as important as July 4th. They are both a celebration of independence. They should be presented as equals. Juneteenth is no longer a side note.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Columbus Day will likely NOT be a holiday in most states by 2030. In October of 2020 our governor recognized Oct 12 as Indigenous People’s Day. If the VDOE does not feel ready to let go of Columbus Day, then the VDOE MUST name both in this standard of learning. An alternative: Columbus Day and Indigenous People’s Day are recognized simultaneously throughout our country in October.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 Thanksgiving is a controversial holiday. While we can all agree that it is valuable to show gratitude, we don’t all agree that the relationship between American Indians and English settlers is worth celebrating. I wonder how this language would change if 50% of this committee identified as part of an American Indian nation. This definition is too simple. Please be more thoughtful when presenting Thanksgiving to our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0938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00" name="Google Shape;100;p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2.5b, 2.5d, 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Holidays. Replace George Washington Day with President's Day to celebrate all leaders and not just one original slave owning president.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Holidays. Teach Juneteenth and 4th of July as equals.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Holidays. Remove Columbus Day.  It has already been removed in our state (as of 10/2020) and replaced with Indigenous People's Day.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 Holidays.  Reframe Thanksgiving as a day of gratitude instead of a day of Settlers and Indians having a nice meal together!</a:t>
            </a:r>
            <a:endParaRPr sz="1400" b="0">
              <a:latin typeface="Arial"/>
              <a:ea typeface="Arial"/>
              <a:cs typeface="Arial"/>
              <a:sym typeface="Arial"/>
            </a:endParaRPr>
          </a:p>
        </p:txBody>
      </p:sp>
    </p:spTree>
    <p:extLst>
      <p:ext uri="{BB962C8B-B14F-4D97-AF65-F5344CB8AC3E}">
        <p14:creationId xmlns:p14="http://schemas.microsoft.com/office/powerpoint/2010/main" val="25193989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06" name="Google Shape;106;p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2.5b, 2.5d, 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do not single out George Washington as being an exemplary individual; as our first president, he deserves credit for his real and valuable contributions to our new nation, but it should not be overlooked that he owned enslaved people.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realize that Juneteenth deserves equal billing with the Fourth of July -- both are important markers of independence.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Why is Columbus Day even considered an important holiday? The schools do not close for it in Central Virginia, and no one I know considers it to be any reason for celebration. Why not accept that it is better enshrined as Indigenous People's Day, as recognized by Governor Northam in 2020.</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English settlers at Jamestown did not hesitate to take advantage of the indigenous peoples they encountered. Throughout our nation's history, the mistreatment, theft, and murder of American Indians is hard to overstate. At the very least, this should be an important part of any discussion or celebration of Thanksgiving.</a:t>
            </a:r>
            <a:endParaRPr sz="1400" b="0">
              <a:latin typeface="Arial"/>
              <a:ea typeface="Arial"/>
              <a:cs typeface="Arial"/>
              <a:sym typeface="Arial"/>
            </a:endParaRPr>
          </a:p>
        </p:txBody>
      </p:sp>
    </p:spTree>
    <p:extLst>
      <p:ext uri="{BB962C8B-B14F-4D97-AF65-F5344CB8AC3E}">
        <p14:creationId xmlns:p14="http://schemas.microsoft.com/office/powerpoint/2010/main" val="36864943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12" name="Google Shape;112;p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2.5d, 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2.5.d. Juneteenth is not a side note. Please spend as much time and go into as much depth as you would when teaching students about July 4th.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2.5.f. Columbus Day will likely not be a holiday in most states by 2030. Consider that our governor recognized Oct 12th as Indigenous People's Day in October of 2020. Please consider sharing this information with students. Maybe present that both Columbus Day and Indigenous People's Day are recognized simultaneously in our country in October. I find value in adding how celebrating Christopher Columbus and Columbus Day may make some feel.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2.5.h. Thanksgiving is a controversial holiday. While it's valuable to show gratitude, we don't all agree that the relationship between American Indians and English settlers is worth celebration. This definition is too simple. Please be more thoughtful when presenting Thanksgiving to our students.</a:t>
            </a:r>
            <a:endParaRPr sz="1400" b="0">
              <a:latin typeface="Arial"/>
              <a:ea typeface="Arial"/>
              <a:cs typeface="Arial"/>
              <a:sym typeface="Arial"/>
            </a:endParaRPr>
          </a:p>
        </p:txBody>
      </p:sp>
    </p:spTree>
    <p:extLst>
      <p:ext uri="{BB962C8B-B14F-4D97-AF65-F5344CB8AC3E}">
        <p14:creationId xmlns:p14="http://schemas.microsoft.com/office/powerpoint/2010/main" val="29651349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Legislator</a:t>
            </a:r>
            <a:endParaRPr sz="1800" b="0">
              <a:solidFill>
                <a:schemeClr val="dk1"/>
              </a:solidFill>
            </a:endParaRPr>
          </a:p>
        </p:txBody>
      </p:sp>
      <p:sp>
        <p:nvSpPr>
          <p:cNvPr id="118" name="Google Shape;118;p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agree with recommendations of VAAHEC's report.</a:t>
            </a:r>
            <a:endParaRPr sz="1400" b="0">
              <a:latin typeface="Arial"/>
              <a:ea typeface="Arial"/>
              <a:cs typeface="Arial"/>
              <a:sym typeface="Arial"/>
            </a:endParaRPr>
          </a:p>
        </p:txBody>
      </p:sp>
    </p:spTree>
    <p:extLst>
      <p:ext uri="{BB962C8B-B14F-4D97-AF65-F5344CB8AC3E}">
        <p14:creationId xmlns:p14="http://schemas.microsoft.com/office/powerpoint/2010/main" val="42683686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24" name="Google Shape;124;p1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2.5c, 2.5d, 2.5e, 2.5f, 2.5g,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George Washington owned hundreds of enslaved laborers, and even as he fought for "freedom," African Americans were not free. To uphold the myth that he was a great man without exploring the complexities and horrors of enslavement actively harms Virginia students, and especially Black students. We should not honor Christopher Columbus. He was a cruel and violent man. Columbus did incredible harm to the Taíno people of Hispaniola in particular. Native Americans consider Thanksgiving a National Day of Mourning and it cannot be celebrated without acknowledging the ways colonists devastated Native American lives and culture. Juneteenth should be highlighted as a selected holiday. </a:t>
            </a:r>
            <a:endParaRPr sz="1400" b="0">
              <a:latin typeface="Arial"/>
              <a:ea typeface="Arial"/>
              <a:cs typeface="Arial"/>
              <a:sym typeface="Arial"/>
            </a:endParaRPr>
          </a:p>
        </p:txBody>
      </p:sp>
    </p:spTree>
    <p:extLst>
      <p:ext uri="{BB962C8B-B14F-4D97-AF65-F5344CB8AC3E}">
        <p14:creationId xmlns:p14="http://schemas.microsoft.com/office/powerpoint/2010/main" val="232970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0" name="Google Shape;130;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h) Students are taught to recognize the holidays and the people associated with the holidays Thanksgiving Day; Martin Luther King, Jr., Day; George Washington Day (Presidents’ Day); and Independence Day (Fourth of July), but they aren’t taught about the atrocities that occurred for the holidays to happen. (IE the massacre and subsequent enslavement of the Native people of N.America, the assassination of MLK Jr due to his stance on making the government pay Foundational Black Americans in jobs and resources due to those peoples never receiving reparations.)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Added standard from Dec 2020: when Juneteenth was commemorated, there were still Foundational Black Americans enslaved in the Americas, thus this holiday is based on a lie (the most recently freed enslaved Foundational Black American died in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582691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6" name="Google Shape;136;p1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2.5b, 2.5d, 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Use “Presidents’ Day” instead of “George Washington Day.” We celebrate our US leaders. They are all complicated and imperfect. Let’s not elevate a slave holder as the favorite of the VDOE, an organization that represents ALL students in VA.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Juneteenth is every bit as important as July 4th. They are both a celebration of independence. They should be presented as equals. Juneteenth is no longer a side note.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Columbus Day will likely NOT be a holiday in most states by 2030. In October of 2020 our governor recognized Oct 12 as Indigenous People’s Day. If the VDOE does not feel ready to let go of Columbus Day, then the VDOE MUST name both in this standard of learning. An alternative: Columbus Day and Indigenous People’s Day are recognized simultaneously throughout our country in October.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 Thanksgiving is a controversial holiday. While we can all agree that it is valuable to show gratitude, we don’t all agree that the relationship between American Indians and English settlers is worth celebrating. I wonder how this language would change if 50% of this committee identified as part of an American Indian nation. This definition is too simple. Please be more thoughtful when presenting Thanksgiving to our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338697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2" name="Google Shape;142;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2.5c, 2.5d, 2.5e, 2.5f, 2.5g,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Explain Indigenous Peoples' Day and why many Indigenous groups prefer not to celebrate Columbus for what he meant for their families, relatives, and culture. 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9793186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48" name="Google Shape;148;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h) Students are taught to recognize the holidays and the people associated with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holidays Thanksgiving Day; Martin Luther King, Jr., Day; George Washington Day (Presidents’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Day); and Independence Day (Fourth of July), but they aren’t taught about the atrocities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occurred for the holidays to happen. (IE the massacre and subsequent enslavement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Native people of N.America, the assassination of MLK Jr due to his stance on making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government pay Foundational Black Americans in jobs and resources due to those peoples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receiving reparations.)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Added standard from Dec 2020: when Juneteenth was commemorated, there were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Americans enslaved in the Americas, thus this holiday is based on a lie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most recently freed enslaved Foundational Black American died in 1970).</a:t>
            </a:r>
            <a:endParaRPr sz="1400" b="0">
              <a:latin typeface="Arial"/>
              <a:ea typeface="Arial"/>
              <a:cs typeface="Arial"/>
              <a:sym typeface="Arial"/>
            </a:endParaRPr>
          </a:p>
        </p:txBody>
      </p:sp>
    </p:spTree>
    <p:extLst>
      <p:ext uri="{BB962C8B-B14F-4D97-AF65-F5344CB8AC3E}">
        <p14:creationId xmlns:p14="http://schemas.microsoft.com/office/powerpoint/2010/main" val="25229770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4" name="Google Shape;154;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2.5c, 2.5d, 2.5e, 2.5f, 2.5g,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0167971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0" name="Google Shape;160;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2.5c, 2.5d, 2.5e, 2.5f, 2.5g,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7867168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6" name="Google Shape;166;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2.5c, 2.5d, 2.5e, 2.5f, 2.5g,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769531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72" name="Google Shape;172;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2.5c, 2.5d, 2.5e, 2.5f, 2.5g,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521495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78" name="Google Shape;178;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2.5c, 2.5d, 2.5e, 2.5f, 2.5g,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1866617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84" name="Google Shape;184;p2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2.5b, 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include Juneteenth. 2.5B George Washington was a slaveholder - let us not celebrate his legacy without acknowledging his wrongdoings. 2.5F Columbus Day should NOT be celebrated. Instead this should be a day to recognize and honor Indigenous People in particular, Taino. 2.5H Again, this is not a celebratory day for all Americans and is for many a day of mourning. We must reflect on that and educate our students about the effect settlers had on Native Americans.</a:t>
            </a:r>
            <a:endParaRPr sz="1400" b="0">
              <a:latin typeface="Arial"/>
              <a:ea typeface="Arial"/>
              <a:cs typeface="Arial"/>
              <a:sym typeface="Arial"/>
            </a:endParaRPr>
          </a:p>
        </p:txBody>
      </p:sp>
    </p:spTree>
    <p:extLst>
      <p:ext uri="{BB962C8B-B14F-4D97-AF65-F5344CB8AC3E}">
        <p14:creationId xmlns:p14="http://schemas.microsoft.com/office/powerpoint/2010/main" val="266806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4152200" y="1411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17" name="Google Shape;217;p44"/>
          <p:cNvSpPr txBox="1">
            <a:spLocks noGrp="1"/>
          </p:cNvSpPr>
          <p:nvPr>
            <p:ph type="subTitle" idx="1"/>
          </p:nvPr>
        </p:nvSpPr>
        <p:spPr>
          <a:xfrm>
            <a:off x="0" y="6907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Ellie</a:t>
            </a:r>
            <a:endParaRPr sz="1200" b="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0" name="Google Shape;190;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h) Students are taught to recognize the holidays and the people associated with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holidays Thanksgiving Day; Martin Luther King, Jr., Day; George Washington Day (Presidents’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Day); and Independence Day (Fourth of July), but they aren’t taught about the atrocities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occurred for the holidays to happen. (IE the massacre and subsequent enslavement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Native people of N.America, the assassination of MLK Jr due to his stance on making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government pay Foundational Black Americans in jobs and resources due to those peoples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receiving reparations.)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Added standard from Dec 2020: when Juneteenth was commemorated, there were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Americans enslaved in the Americas, thus this holiday is based on a lie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most recently freed enslaved Foundational Black American died in 1970).</a:t>
            </a:r>
            <a:endParaRPr sz="1400" b="0">
              <a:latin typeface="Arial"/>
              <a:ea typeface="Arial"/>
              <a:cs typeface="Arial"/>
              <a:sym typeface="Arial"/>
            </a:endParaRPr>
          </a:p>
        </p:txBody>
      </p:sp>
    </p:spTree>
    <p:extLst>
      <p:ext uri="{BB962C8B-B14F-4D97-AF65-F5344CB8AC3E}">
        <p14:creationId xmlns:p14="http://schemas.microsoft.com/office/powerpoint/2010/main" val="4797795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6" name="Google Shape;196;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h) Students are taught to recognize the holidays and the people associated with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holidays Thanksgiving Day; Martin Luther King, Jr., Day; George Washington Day (Presidents’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Day); and Independence Day (Fourth of July), but they aren’t taught about the atrocities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occurred for the holidays to happen. (IE the massacre and subsequent enslavement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Native people of N.America, the assassination of MLK Jr due to his stance on making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government pay Foundational Black Americans in jobs and resources due to those peoples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receiving reparations.)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Added standard from Dec 2020: when Juneteenth was commemorated, there were still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Americans enslaved in the Americas, thus this holiday is based on a lie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most recently freed enslaved Foundational Black American died in 1970).</a:t>
            </a:r>
            <a:endParaRPr sz="1400" b="0">
              <a:latin typeface="Arial"/>
              <a:ea typeface="Arial"/>
              <a:cs typeface="Arial"/>
              <a:sym typeface="Arial"/>
            </a:endParaRPr>
          </a:p>
        </p:txBody>
      </p:sp>
    </p:spTree>
    <p:extLst>
      <p:ext uri="{BB962C8B-B14F-4D97-AF65-F5344CB8AC3E}">
        <p14:creationId xmlns:p14="http://schemas.microsoft.com/office/powerpoint/2010/main" val="24891637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202" name="Google Shape;202;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2.5c, 2.5d, 2.5e, 2.5f, 2.5g,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3241968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08" name="Google Shape;208;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2.5b, 2.5d, 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I've never heard of this day as George Washington Day - it should just be taught as Presidents' Day, without a specific emphasis on any one president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Specify that it was the day the English colonies declared independence from British rule, establishing the United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Don't teach Columbus Day - hopefully no one will be celebrating Columbus day 5 years from now. Instead, teach Indigenous Peoples' 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 If you have to teach about Thanksgiving, teach the true story of the theft of Native lands, as much as possible, rather than whitewashing the history.</a:t>
            </a:r>
            <a:endParaRPr sz="1400" b="0">
              <a:latin typeface="Arial"/>
              <a:ea typeface="Arial"/>
              <a:cs typeface="Arial"/>
              <a:sym typeface="Arial"/>
            </a:endParaRPr>
          </a:p>
        </p:txBody>
      </p:sp>
    </p:spTree>
    <p:extLst>
      <p:ext uri="{BB962C8B-B14F-4D97-AF65-F5344CB8AC3E}">
        <p14:creationId xmlns:p14="http://schemas.microsoft.com/office/powerpoint/2010/main" val="16835338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14" name="Google Shape;214;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Columbus Day is not essential in this list, though with Thanksgiving, both can be used to discuss the history and current traditions of American Indians.  </a:t>
            </a:r>
            <a:endParaRPr sz="1400" b="0">
              <a:latin typeface="Arial"/>
              <a:ea typeface="Arial"/>
              <a:cs typeface="Arial"/>
              <a:sym typeface="Arial"/>
            </a:endParaRPr>
          </a:p>
        </p:txBody>
      </p:sp>
    </p:spTree>
    <p:extLst>
      <p:ext uri="{BB962C8B-B14F-4D97-AF65-F5344CB8AC3E}">
        <p14:creationId xmlns:p14="http://schemas.microsoft.com/office/powerpoint/2010/main" val="367343099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20" name="Google Shape;220;p2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2.5b, 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2.5b 2.5b Presidents' Day should be referred to as Presidents' Day iin order to examine and honor the contributions of all presidents.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2.5f Columbus Day should instead be celebrated as Indigenous Peoples Day, or at the very least include an honest discussion of the legacy of colonialism and why people are advocating for the celebration of Indigenous Peoples Day instead.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2.5h Again, there should be discussion about why there is a movement to commemorate National Day of Mourning instead.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Juneteenth should also be a major holiday listed for recognition--just as important as July 4th.   </a:t>
            </a:r>
            <a:endParaRPr sz="1400" b="0">
              <a:latin typeface="Arial"/>
              <a:ea typeface="Arial"/>
              <a:cs typeface="Arial"/>
              <a:sym typeface="Arial"/>
            </a:endParaRPr>
          </a:p>
        </p:txBody>
      </p:sp>
    </p:spTree>
    <p:extLst>
      <p:ext uri="{BB962C8B-B14F-4D97-AF65-F5344CB8AC3E}">
        <p14:creationId xmlns:p14="http://schemas.microsoft.com/office/powerpoint/2010/main" val="52264086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26" name="Google Shape;226;p2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2.5b, 2.5d, 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2.5b - Refer to it as President's 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2.5d - Juneteenth belongs on this list as well.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2.5f - Refer to it as Indigenous People's 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2.5h - The celebration of Thanksgiving should acknowledge the different perspectives of and complicated relationship that existed between Native Americans and English settlers.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466726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32" name="Google Shape;232;p2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2.5b, 2.5d, 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Use “Presidents’ Day” instead of “George Washington Day.” We celebrate our US leaders. They are all complicated and imperfect. Let’s not elevate a slave holder as the favorite of the VDOE, an organization that represents ALL students in VA.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Juneteenth is every bit as important as July 4th. They are both a celebration of independence. They should be presented as equals. Juneteenth is no longer a side note.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Columbus Day will likely NOT be a holiday in most states by 2030. In October of 2020 our governor recognized Oct 12 as Indigenous People’s Day. If the VDOE does not feel ready to let go of Columbus Day, then the VDOE MUST name both in this standard of learning. An alternative: Columbus Day and Indigenous People’s Day are recognized simultaneously throughout our country in October.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 Thanksgiving is a controversial holiday. While we can all agree that it is valuable to show gratitude, we don’t all agree that the relationship between American Indians and English settlers is worth celebrating. I wonder how this language would change if 50% of this committee identified as part of an American Indian nation. This definition is too simple. Please be more thoughtful when presenting Thanksgiving to our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71119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38" name="Google Shape;238;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 f. REMOVE Columbus Day as a holiday!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 h. Change Thanksgiving to “This is a day many Americans express gratitude. The holiday recognizes the Wampanoag people for helping English settlers after their arrival.” AVOID harmful stereotypes or whitewashing the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Overall: Emphasize the diversity of cultures and holidays celebrated around the state of Virginia.</a:t>
            </a:r>
            <a:endParaRPr sz="1400" b="0">
              <a:latin typeface="Arial"/>
              <a:ea typeface="Arial"/>
              <a:cs typeface="Arial"/>
              <a:sym typeface="Arial"/>
            </a:endParaRPr>
          </a:p>
        </p:txBody>
      </p:sp>
    </p:spTree>
    <p:extLst>
      <p:ext uri="{BB962C8B-B14F-4D97-AF65-F5344CB8AC3E}">
        <p14:creationId xmlns:p14="http://schemas.microsoft.com/office/powerpoint/2010/main" val="8907781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4" name="Google Shape;244;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Juneteenth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Cultural Heritage Months (perhaps)</a:t>
            </a:r>
            <a:endParaRPr sz="1400" b="0">
              <a:latin typeface="Arial"/>
              <a:ea typeface="Arial"/>
              <a:cs typeface="Arial"/>
              <a:sym typeface="Arial"/>
            </a:endParaRPr>
          </a:p>
        </p:txBody>
      </p:sp>
    </p:spTree>
    <p:extLst>
      <p:ext uri="{BB962C8B-B14F-4D97-AF65-F5344CB8AC3E}">
        <p14:creationId xmlns:p14="http://schemas.microsoft.com/office/powerpoint/2010/main" val="2596656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50" name="Google Shape;250;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 f. REMOVE Columbus Day as a holiday!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 h. Change Thanksgiving to “This is a day many Americans express gratitude. The holiday recognizes the Wampanoag people for helping English settlers after their arrival.” AVOID harmful stereotypes or whitewashing the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Overall: Emphasize the diversity of cultures and holidays celebrated around the 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9821865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56" name="Google Shape;256;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2.5c, 2.5d, 2.5e, 2.5f, 2.5g,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Juneteenth should be required the same as independence day.  Discuss why MLK was fighting for African Americans to be treated the same as white people.  Also, discuss Columbus' arrival and the affect of colonization on Native Americans should not be overlooked, it should be discussed as well.</a:t>
            </a:r>
            <a:endParaRPr sz="1400" b="0">
              <a:latin typeface="Arial"/>
              <a:ea typeface="Arial"/>
              <a:cs typeface="Arial"/>
              <a:sym typeface="Arial"/>
            </a:endParaRPr>
          </a:p>
        </p:txBody>
      </p:sp>
    </p:spTree>
    <p:extLst>
      <p:ext uri="{BB962C8B-B14F-4D97-AF65-F5344CB8AC3E}">
        <p14:creationId xmlns:p14="http://schemas.microsoft.com/office/powerpoint/2010/main" val="35078493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62" name="Google Shape;262;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2.5f - Columbus Day needs to be changed to Indigenous People’s Day.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u="sng">
                <a:solidFill>
                  <a:schemeClr val="hlink"/>
                </a:solidFill>
                <a:latin typeface="Arial"/>
                <a:ea typeface="Arial"/>
                <a:cs typeface="Arial"/>
                <a:sym typeface="Arial"/>
                <a:hlinkClick r:id="rId3"/>
              </a:rPr>
              <a:t>https://www.tolerance.org/magazine/reconsider-columbus-day</a:t>
            </a: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2.5h - I would suggest more context be added for Thanksgiving so that we are not perpetuating myths and half-truths.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u="sng">
                <a:solidFill>
                  <a:schemeClr val="hlink"/>
                </a:solidFill>
                <a:latin typeface="Arial"/>
                <a:ea typeface="Arial"/>
                <a:cs typeface="Arial"/>
                <a:sym typeface="Arial"/>
                <a:hlinkClick r:id="rId4"/>
              </a:rPr>
              <a:t>https://www.tolerance.org/magazine/teaching-thanksgiving-in-a-socially-responsible-way</a:t>
            </a:r>
            <a:r>
              <a:rPr lang="en" sz="1400" b="0">
                <a:latin typeface="Arial"/>
                <a:ea typeface="Arial"/>
                <a:cs typeface="Arial"/>
                <a:sym typeface="Arial"/>
              </a:rPr>
              <a:t> </a:t>
            </a:r>
            <a:endParaRPr sz="1400" b="0">
              <a:latin typeface="Arial"/>
              <a:ea typeface="Arial"/>
              <a:cs typeface="Arial"/>
              <a:sym typeface="Arial"/>
            </a:endParaRPr>
          </a:p>
        </p:txBody>
      </p:sp>
    </p:spTree>
    <p:extLst>
      <p:ext uri="{BB962C8B-B14F-4D97-AF65-F5344CB8AC3E}">
        <p14:creationId xmlns:p14="http://schemas.microsoft.com/office/powerpoint/2010/main" val="31725207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68" name="Google Shape;268;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 2.5c, 2.5d, 2.5e, 2.5f, 2.5g,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324262249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74" name="Google Shape;274;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2.5f, 2.5h</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above re Columbus. Should teach that other people call this day Indigenous Peoples' 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Thanksgiving is a controversial holiday. While we can all agree that it is valuable to show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gratitude, but we don’t all agree that the relationship between American Indians and English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settlers is worth celebrating. This definition is too simple. Please be more thoughtful when presenting Thanksgiving to our students.</a:t>
            </a:r>
            <a:endParaRPr sz="1400" b="0">
              <a:latin typeface="Arial"/>
              <a:ea typeface="Arial"/>
              <a:cs typeface="Arial"/>
              <a:sym typeface="Arial"/>
            </a:endParaRPr>
          </a:p>
        </p:txBody>
      </p:sp>
    </p:spTree>
    <p:extLst>
      <p:ext uri="{BB962C8B-B14F-4D97-AF65-F5344CB8AC3E}">
        <p14:creationId xmlns:p14="http://schemas.microsoft.com/office/powerpoint/2010/main" val="396089972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80" name="Google Shape;280;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2.5a, 2.5b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thinking about the entire 2nd grade curriculum, we have found that it's important to have the knowledge of Continents and Oceans PRIOR to teaching the Habitats unit in Science.  We use this info to show locations of habitats on the earth/globe/maps and use the equator and poles in our discussion.  Talking about habitats before this knowledge seems like putting the cart before the horse. </a:t>
            </a:r>
            <a:endParaRPr sz="1400" b="0">
              <a:latin typeface="Arial"/>
              <a:ea typeface="Arial"/>
              <a:cs typeface="Arial"/>
              <a:sym typeface="Arial"/>
            </a:endParaRPr>
          </a:p>
        </p:txBody>
      </p:sp>
    </p:spTree>
    <p:extLst>
      <p:ext uri="{BB962C8B-B14F-4D97-AF65-F5344CB8AC3E}">
        <p14:creationId xmlns:p14="http://schemas.microsoft.com/office/powerpoint/2010/main" val="337950307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 students will not be able to learn these standards. This will affect them throughout their entire life as a student in the state of Virginia.</a:t>
            </a:r>
            <a:endParaRPr sz="1400" b="0">
              <a:latin typeface="Arial"/>
              <a:ea typeface="Arial"/>
              <a:cs typeface="Arial"/>
              <a:sym typeface="Arial"/>
            </a:endParaRPr>
          </a:p>
        </p:txBody>
      </p:sp>
    </p:spTree>
    <p:extLst>
      <p:ext uri="{BB962C8B-B14F-4D97-AF65-F5344CB8AC3E}">
        <p14:creationId xmlns:p14="http://schemas.microsoft.com/office/powerpoint/2010/main" val="112759728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94" name="Google Shape;94;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398633431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00" name="Google Shape;100;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The Mercator projection is a cylindrical map projection presented by Flemish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geographer and cartographer Gerardus Mercator in 1569. Mercator maps distort the shape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relative size of continents, particularly near the poles. This is why Greenland appears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similar in size to all of South America on Mercator maps, when in fact South America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than eight times larger than Greenland. Without using an accurate map… students will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be able to learn these standards. This will affect them throughout their entire life as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in the state of Virginia.</a:t>
            </a:r>
            <a:endParaRPr sz="1400" b="0">
              <a:latin typeface="Arial"/>
              <a:ea typeface="Arial"/>
              <a:cs typeface="Arial"/>
              <a:sym typeface="Arial"/>
            </a:endParaRPr>
          </a:p>
        </p:txBody>
      </p:sp>
    </p:spTree>
    <p:extLst>
      <p:ext uri="{BB962C8B-B14F-4D97-AF65-F5344CB8AC3E}">
        <p14:creationId xmlns:p14="http://schemas.microsoft.com/office/powerpoint/2010/main" val="237448672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6" name="Google Shape;106;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88507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4943427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18" name="Google Shape;118;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4507436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24" name="Google Shape;124;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9129999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0" name="Google Shape;130;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4599933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6" name="Google Shape;136;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The Mercator projection is a cylindrical map projection presented by Flemish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geographer and cartographer Gerardus Mercator in 1569. Mercator maps distort the shape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relative size of continents, particularly near the poles. This is why Greenland appears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similar in size to all of South America on Mercator maps, when in fact South America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than eight times larger than Greenland. Without using an accurate map… students will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be able to learn these standards. This will affect them throughout their entire life as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in the state of Virginia.</a:t>
            </a:r>
            <a:endParaRPr sz="1400" b="0">
              <a:latin typeface="Arial"/>
              <a:ea typeface="Arial"/>
              <a:cs typeface="Arial"/>
              <a:sym typeface="Arial"/>
            </a:endParaRPr>
          </a:p>
        </p:txBody>
      </p:sp>
    </p:spTree>
    <p:extLst>
      <p:ext uri="{BB962C8B-B14F-4D97-AF65-F5344CB8AC3E}">
        <p14:creationId xmlns:p14="http://schemas.microsoft.com/office/powerpoint/2010/main" val="44338990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2" name="Google Shape;142;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The Mercator projection is a cylindrical map projection presented by Flemish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geographer and cartographer Gerardus Mercator in 1569. Mercator maps distort the shape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relative size of continents, particularly near the poles. This is why Greenland appears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similar in size to all of South America on Mercator maps, when in fact South America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than eight times larger than Greenland. Without using an accurate map… students will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be able to learn these standards. This will affect them throughout their entire life as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in the state of Virginia.</a:t>
            </a:r>
            <a:endParaRPr sz="1400" b="0">
              <a:latin typeface="Arial"/>
              <a:ea typeface="Arial"/>
              <a:cs typeface="Arial"/>
              <a:sym typeface="Arial"/>
            </a:endParaRPr>
          </a:p>
        </p:txBody>
      </p:sp>
    </p:spTree>
    <p:extLst>
      <p:ext uri="{BB962C8B-B14F-4D97-AF65-F5344CB8AC3E}">
        <p14:creationId xmlns:p14="http://schemas.microsoft.com/office/powerpoint/2010/main" val="213707565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48" name="Google Shape;148;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9187055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54" name="Google Shape;154;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standard should denote that students will use maps of the world created with different map projections.</a:t>
            </a:r>
            <a:endParaRPr sz="1400" b="0">
              <a:latin typeface="Arial"/>
              <a:ea typeface="Arial"/>
              <a:cs typeface="Arial"/>
              <a:sym typeface="Arial"/>
            </a:endParaRPr>
          </a:p>
        </p:txBody>
      </p:sp>
    </p:spTree>
    <p:extLst>
      <p:ext uri="{BB962C8B-B14F-4D97-AF65-F5344CB8AC3E}">
        <p14:creationId xmlns:p14="http://schemas.microsoft.com/office/powerpoint/2010/main" val="9692384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0" name="Google Shape;160;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2.6a, 2.6b, 2.6c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132079997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An excellent time to teach students about the relationship between the European colonizers, enslaved Africans, enslaved Native peoples. How those groups mixed with each other to form different groups of people. The American Indian and the Aboriginal African have many similarities and this would be an excellent time to discuss their similarities in housing, food and way of life.</a:t>
            </a:r>
            <a:endParaRPr sz="1400" b="0">
              <a:latin typeface="Arial"/>
              <a:ea typeface="Arial"/>
              <a:cs typeface="Arial"/>
              <a:sym typeface="Arial"/>
            </a:endParaRPr>
          </a:p>
        </p:txBody>
      </p:sp>
    </p:spTree>
    <p:extLst>
      <p:ext uri="{BB962C8B-B14F-4D97-AF65-F5344CB8AC3E}">
        <p14:creationId xmlns:p14="http://schemas.microsoft.com/office/powerpoint/2010/main" val="3009316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 Other</a:t>
            </a:r>
            <a:endParaRPr sz="18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94" name="Google Shape;94;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Again, I understand your intention is to see American Indians as people of the past and present, but you use a lot of past tense here. Please revise to make present tense where appropriate. (E.g. •	The Pueblo people farm the land. They live in villages in houses made of adobe (clay).) Additionally, I'd also recommend you include examples from the Karuk and Yurok people of Northern California who manage their forests with fire, pruning, gathering, hunting, and fishing. 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270894902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00" name="Google Shape;100;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How those groups mixed with each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other to form different groups of people. The American Indian and the Aboriginal African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have many similarities and this would be an excellent time to discuss their similarities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housing, food and way of life.</a:t>
            </a:r>
            <a:endParaRPr sz="1400" b="0">
              <a:latin typeface="Arial"/>
              <a:ea typeface="Arial"/>
              <a:cs typeface="Arial"/>
              <a:sym typeface="Arial"/>
            </a:endParaRPr>
          </a:p>
        </p:txBody>
      </p:sp>
    </p:spTree>
    <p:extLst>
      <p:ext uri="{BB962C8B-B14F-4D97-AF65-F5344CB8AC3E}">
        <p14:creationId xmlns:p14="http://schemas.microsoft.com/office/powerpoint/2010/main" val="77676295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6" name="Google Shape;106;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03181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912371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18" name="Google Shape;118;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8579768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24" name="Google Shape;124;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2667638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0" name="Google Shape;130;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1845360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6" name="Google Shape;136;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How those groups mixed with each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other to form different groups of people. The American Indian and the Aboriginal African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have many similarities and this would be an excellent time to discuss their similarities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housing, food and way of life.</a:t>
            </a:r>
            <a:endParaRPr sz="1400" b="0">
              <a:latin typeface="Arial"/>
              <a:ea typeface="Arial"/>
              <a:cs typeface="Arial"/>
              <a:sym typeface="Arial"/>
            </a:endParaRPr>
          </a:p>
        </p:txBody>
      </p:sp>
    </p:spTree>
    <p:extLst>
      <p:ext uri="{BB962C8B-B14F-4D97-AF65-F5344CB8AC3E}">
        <p14:creationId xmlns:p14="http://schemas.microsoft.com/office/powerpoint/2010/main" val="15102877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2" name="Google Shape;142;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How those groups mixed with each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other to form different groups of people. The American Indian and the Aboriginal African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have many similarities and this would be an excellent time to discuss their similarities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housing, food and way of life.</a:t>
            </a:r>
            <a:endParaRPr sz="1400" b="0">
              <a:latin typeface="Arial"/>
              <a:ea typeface="Arial"/>
              <a:cs typeface="Arial"/>
              <a:sym typeface="Arial"/>
            </a:endParaRPr>
          </a:p>
        </p:txBody>
      </p:sp>
    </p:spTree>
    <p:extLst>
      <p:ext uri="{BB962C8B-B14F-4D97-AF65-F5344CB8AC3E}">
        <p14:creationId xmlns:p14="http://schemas.microsoft.com/office/powerpoint/2010/main" val="301462773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48" name="Google Shape;148;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29644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630925" y="18462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41" name="Google Shape;241;p48"/>
          <p:cNvSpPr txBox="1">
            <a:spLocks noGrp="1"/>
          </p:cNvSpPr>
          <p:nvPr>
            <p:ph type="subTitle" idx="1"/>
          </p:nvPr>
        </p:nvSpPr>
        <p:spPr>
          <a:xfrm>
            <a:off x="86875" y="7729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Klaire Reynoso. I am a student at Annandale High School, and I am supporting the Students of Fairfax Antiracist Minds. We are working towards abolishing white supremacy and other unjust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Klaire R.</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54" name="Google Shape;154;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Great standard, thank you!</a:t>
            </a:r>
            <a:endParaRPr sz="1400" b="0">
              <a:latin typeface="Arial"/>
              <a:ea typeface="Arial"/>
              <a:cs typeface="Arial"/>
              <a:sym typeface="Arial"/>
            </a:endParaRPr>
          </a:p>
        </p:txBody>
      </p:sp>
    </p:spTree>
    <p:extLst>
      <p:ext uri="{BB962C8B-B14F-4D97-AF65-F5344CB8AC3E}">
        <p14:creationId xmlns:p14="http://schemas.microsoft.com/office/powerpoint/2010/main" val="234394493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0" name="Google Shape;160;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huge percentage of children in the US believe that Native Americans only existed in history.  This is an opportunity to talk about the history and then focus on the present.</a:t>
            </a:r>
            <a:endParaRPr sz="1400" b="0">
              <a:latin typeface="Arial"/>
              <a:ea typeface="Arial"/>
              <a:cs typeface="Arial"/>
              <a:sym typeface="Arial"/>
            </a:endParaRPr>
          </a:p>
        </p:txBody>
      </p:sp>
    </p:spTree>
    <p:extLst>
      <p:ext uri="{BB962C8B-B14F-4D97-AF65-F5344CB8AC3E}">
        <p14:creationId xmlns:p14="http://schemas.microsoft.com/office/powerpoint/2010/main" val="70993498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6" name="Google Shape;166;p2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Unless these tribes have all succumbed to genocide, why are they being referred to in the past tense? Can the language be clarified to mean that the Powhatan, the Lakota, and the Pueblo of XXX years ago lived in these places? And make sure to mention that the tribes are still in existence, but that colonization and genocide have severely curtailed their numbers, culture, languages, foodways, traditional practices, etc. </a:t>
            </a:r>
            <a:endParaRPr sz="1400" b="0">
              <a:latin typeface="Arial"/>
              <a:ea typeface="Arial"/>
              <a:cs typeface="Arial"/>
              <a:sym typeface="Arial"/>
            </a:endParaRPr>
          </a:p>
        </p:txBody>
      </p:sp>
    </p:spTree>
    <p:extLst>
      <p:ext uri="{BB962C8B-B14F-4D97-AF65-F5344CB8AC3E}">
        <p14:creationId xmlns:p14="http://schemas.microsoft.com/office/powerpoint/2010/main" val="483038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2" name="Google Shape;172;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2.7 a-c Acknowledge that Native American people do not exist solely in the past. Acknowledge the land where the school is located and the people that lived there before the English colonized. Use authentic artifacts, literature, and art, NOT caricatures or cartoons to depict culture. </a:t>
            </a:r>
            <a:endParaRPr sz="1400" b="0">
              <a:latin typeface="Arial"/>
              <a:ea typeface="Arial"/>
              <a:cs typeface="Arial"/>
              <a:sym typeface="Arial"/>
            </a:endParaRPr>
          </a:p>
        </p:txBody>
      </p:sp>
    </p:spTree>
    <p:extLst>
      <p:ext uri="{BB962C8B-B14F-4D97-AF65-F5344CB8AC3E}">
        <p14:creationId xmlns:p14="http://schemas.microsoft.com/office/powerpoint/2010/main" val="127853122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8" name="Google Shape;178;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2.7 Acknowledge that Native American people do not exist solely in the past. Acknowledge the land where school is located and the people that lived there before the English colonized. Use authentic artifacts, literature, and art, NOT caricatures or cartoons to depict culture.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991608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84" name="Google Shape;184;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Everything under the Essential Knowledge is written in the past tense. This again promotes the thinking that Native people only existed in the past.</a:t>
            </a:r>
            <a:endParaRPr sz="1400" b="0">
              <a:latin typeface="Arial"/>
              <a:ea typeface="Arial"/>
              <a:cs typeface="Arial"/>
              <a:sym typeface="Arial"/>
            </a:endParaRPr>
          </a:p>
        </p:txBody>
      </p:sp>
    </p:spTree>
    <p:extLst>
      <p:ext uri="{BB962C8B-B14F-4D97-AF65-F5344CB8AC3E}">
        <p14:creationId xmlns:p14="http://schemas.microsoft.com/office/powerpoint/2010/main" val="341106509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90" name="Google Shape;190;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2.7a, 2.7b, 2.7c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219967347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 enslaved Africans, enslaved Native peoples and how slavery was the catalyst for the American dream. </a:t>
            </a:r>
            <a:endParaRPr sz="1400" b="0">
              <a:latin typeface="Arial"/>
              <a:ea typeface="Arial"/>
              <a:cs typeface="Arial"/>
              <a:sym typeface="Arial"/>
            </a:endParaRPr>
          </a:p>
        </p:txBody>
      </p:sp>
    </p:spTree>
    <p:extLst>
      <p:ext uri="{BB962C8B-B14F-4D97-AF65-F5344CB8AC3E}">
        <p14:creationId xmlns:p14="http://schemas.microsoft.com/office/powerpoint/2010/main" val="279705371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94" name="Google Shape;94;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would be wonderful to note here that the term resources is a utilitarian concept, and that in other cultures, there are not words like this, but rather plants, animals, humans, etc. are all seen as relatives rather than resources. Perhaps compare and contrast these terms with similar terms in other non-European languages. 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152536790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00" name="Google Shape;100;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Africans, enslaved Native peoples and how slavery was the catalyst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dream</a:t>
            </a:r>
            <a:endParaRPr sz="1400" b="0">
              <a:latin typeface="Arial"/>
              <a:ea typeface="Arial"/>
              <a:cs typeface="Arial"/>
              <a:sym typeface="Arial"/>
            </a:endParaRPr>
          </a:p>
        </p:txBody>
      </p:sp>
    </p:spTree>
    <p:extLst>
      <p:ext uri="{BB962C8B-B14F-4D97-AF65-F5344CB8AC3E}">
        <p14:creationId xmlns:p14="http://schemas.microsoft.com/office/powerpoint/2010/main" val="141647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47" name="Google Shape;247;p49"/>
          <p:cNvSpPr txBox="1">
            <a:spLocks noGrp="1"/>
          </p:cNvSpPr>
          <p:nvPr>
            <p:ph type="subTitle" idx="1"/>
          </p:nvPr>
        </p:nvSpPr>
        <p:spPr>
          <a:xfrm>
            <a:off x="0" y="7729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Ellie</a:t>
            </a:r>
            <a:endParaRPr sz="1200" b="0">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6" name="Google Shape;106;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1546253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3970996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18" name="Google Shape;118;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1331811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24" name="Google Shape;124;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646314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0" name="Google Shape;130;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4621400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6" name="Google Shape;136;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Africans, enslaved Native peoples and how slavery was the catalyst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dream.</a:t>
            </a:r>
            <a:endParaRPr sz="1400" b="0">
              <a:latin typeface="Arial"/>
              <a:ea typeface="Arial"/>
              <a:cs typeface="Arial"/>
              <a:sym typeface="Arial"/>
            </a:endParaRPr>
          </a:p>
        </p:txBody>
      </p:sp>
    </p:spTree>
    <p:extLst>
      <p:ext uri="{BB962C8B-B14F-4D97-AF65-F5344CB8AC3E}">
        <p14:creationId xmlns:p14="http://schemas.microsoft.com/office/powerpoint/2010/main" val="295939246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2" name="Google Shape;142;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Africans, enslaved Native peoples and how slavery was the catalyst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dream.</a:t>
            </a:r>
            <a:endParaRPr sz="1400" b="0">
              <a:latin typeface="Arial"/>
              <a:ea typeface="Arial"/>
              <a:cs typeface="Arial"/>
              <a:sym typeface="Arial"/>
            </a:endParaRPr>
          </a:p>
        </p:txBody>
      </p:sp>
    </p:spTree>
    <p:extLst>
      <p:ext uri="{BB962C8B-B14F-4D97-AF65-F5344CB8AC3E}">
        <p14:creationId xmlns:p14="http://schemas.microsoft.com/office/powerpoint/2010/main" val="179267905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48" name="Google Shape;148;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8761760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54" name="Google Shape;154;p2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Natural would include Solar and Wind Energy as well.</a:t>
            </a:r>
            <a:endParaRPr sz="1400" b="0">
              <a:latin typeface="Arial"/>
              <a:ea typeface="Arial"/>
              <a:cs typeface="Arial"/>
              <a:sym typeface="Arial"/>
            </a:endParaRPr>
          </a:p>
        </p:txBody>
      </p:sp>
    </p:spTree>
    <p:extLst>
      <p:ext uri="{BB962C8B-B14F-4D97-AF65-F5344CB8AC3E}">
        <p14:creationId xmlns:p14="http://schemas.microsoft.com/office/powerpoint/2010/main" val="313520877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0" name="Google Shape;160;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impact on environment</a:t>
            </a:r>
            <a:endParaRPr sz="1400" b="0">
              <a:latin typeface="Arial"/>
              <a:ea typeface="Arial"/>
              <a:cs typeface="Arial"/>
              <a:sym typeface="Arial"/>
            </a:endParaRPr>
          </a:p>
        </p:txBody>
      </p:sp>
    </p:spTree>
    <p:extLst>
      <p:ext uri="{BB962C8B-B14F-4D97-AF65-F5344CB8AC3E}">
        <p14:creationId xmlns:p14="http://schemas.microsoft.com/office/powerpoint/2010/main" val="1358419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have an opportunity to educate a generation of children in a way that does no whitewash history. Let us not sleep on this opportunity and let the failures of our own education persist for our children. 2020 taught us many lessons about the ways in which we were incorrectly taught American history from the start. Let us apply those lessons to this new curriculum in the hope that BIPOC children will feel safe and included.</a:t>
            </a:r>
            <a:endParaRPr sz="1400" b="0">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6" name="Google Shape;166;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2.8</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281117327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 enslaved Africans, enslaved Native peoples and how slavery was the catalyst for the American dream. </a:t>
            </a:r>
            <a:endParaRPr sz="1400" b="0">
              <a:latin typeface="Arial"/>
              <a:ea typeface="Arial"/>
              <a:cs typeface="Arial"/>
              <a:sym typeface="Arial"/>
            </a:endParaRPr>
          </a:p>
        </p:txBody>
      </p:sp>
    </p:spTree>
    <p:extLst>
      <p:ext uri="{BB962C8B-B14F-4D97-AF65-F5344CB8AC3E}">
        <p14:creationId xmlns:p14="http://schemas.microsoft.com/office/powerpoint/2010/main" val="78271796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94" name="Google Shape;94;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207845505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00" name="Google Shape;100;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Africans, enslaved Native peoples and how slavery was the catalyst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dream.</a:t>
            </a:r>
            <a:endParaRPr sz="1400" b="0">
              <a:latin typeface="Arial"/>
              <a:ea typeface="Arial"/>
              <a:cs typeface="Arial"/>
              <a:sym typeface="Arial"/>
            </a:endParaRPr>
          </a:p>
        </p:txBody>
      </p:sp>
    </p:spTree>
    <p:extLst>
      <p:ext uri="{BB962C8B-B14F-4D97-AF65-F5344CB8AC3E}">
        <p14:creationId xmlns:p14="http://schemas.microsoft.com/office/powerpoint/2010/main" val="425927205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6" name="Google Shape;106;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127628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4167576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18" name="Google Shape;118;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3869430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24" name="Google Shape;124;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4305341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0" name="Google Shape;130;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8351240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6" name="Google Shape;136;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Africans, enslaved Native peoples and how slavery was the catalyst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dream.</a:t>
            </a:r>
            <a:endParaRPr sz="1400" b="0">
              <a:latin typeface="Arial"/>
              <a:ea typeface="Arial"/>
              <a:cs typeface="Arial"/>
              <a:sym typeface="Arial"/>
            </a:endParaRPr>
          </a:p>
        </p:txBody>
      </p:sp>
    </p:spTree>
    <p:extLst>
      <p:ext uri="{BB962C8B-B14F-4D97-AF65-F5344CB8AC3E}">
        <p14:creationId xmlns:p14="http://schemas.microsoft.com/office/powerpoint/2010/main" val="209365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59" name="Google Shape;259;p5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2" name="Google Shape;142;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Africans, enslaved Native peoples and how slavery was the catalyst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dream.</a:t>
            </a:r>
            <a:endParaRPr sz="1400" b="0">
              <a:latin typeface="Arial"/>
              <a:ea typeface="Arial"/>
              <a:cs typeface="Arial"/>
              <a:sym typeface="Arial"/>
            </a:endParaRPr>
          </a:p>
        </p:txBody>
      </p:sp>
    </p:spTree>
    <p:extLst>
      <p:ext uri="{BB962C8B-B14F-4D97-AF65-F5344CB8AC3E}">
        <p14:creationId xmlns:p14="http://schemas.microsoft.com/office/powerpoint/2010/main" val="197295415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48" name="Google Shape;148;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1791925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4" name="Google Shape;154;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Terms to know should also include slavery since slaves were traded and were used to grow the wealth of slave owners</a:t>
            </a:r>
            <a:endParaRPr sz="1400" b="0">
              <a:latin typeface="Arial"/>
              <a:ea typeface="Arial"/>
              <a:cs typeface="Arial"/>
              <a:sym typeface="Arial"/>
            </a:endParaRPr>
          </a:p>
        </p:txBody>
      </p:sp>
    </p:spTree>
    <p:extLst>
      <p:ext uri="{BB962C8B-B14F-4D97-AF65-F5344CB8AC3E}">
        <p14:creationId xmlns:p14="http://schemas.microsoft.com/office/powerpoint/2010/main" val="294450156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0" name="Google Shape;160;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2.9</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415224331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 enslaved Africans, enslaved Native peoples and how slavery was the catalyst for the American dream. </a:t>
            </a:r>
            <a:endParaRPr sz="1400" b="0">
              <a:latin typeface="Arial"/>
              <a:ea typeface="Arial"/>
              <a:cs typeface="Arial"/>
              <a:sym typeface="Arial"/>
            </a:endParaRPr>
          </a:p>
        </p:txBody>
      </p:sp>
    </p:spTree>
    <p:extLst>
      <p:ext uri="{BB962C8B-B14F-4D97-AF65-F5344CB8AC3E}">
        <p14:creationId xmlns:p14="http://schemas.microsoft.com/office/powerpoint/2010/main" val="355790130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94" name="Google Shape;94;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Africans, enslaved Native peoples and how slavery was the catalyst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dream.</a:t>
            </a:r>
            <a:endParaRPr sz="1400" b="0">
              <a:latin typeface="Arial"/>
              <a:ea typeface="Arial"/>
              <a:cs typeface="Arial"/>
              <a:sym typeface="Arial"/>
            </a:endParaRPr>
          </a:p>
        </p:txBody>
      </p:sp>
    </p:spTree>
    <p:extLst>
      <p:ext uri="{BB962C8B-B14F-4D97-AF65-F5344CB8AC3E}">
        <p14:creationId xmlns:p14="http://schemas.microsoft.com/office/powerpoint/2010/main" val="229935895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0" name="Google Shape;100;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8735594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6" name="Google Shape;106;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5622269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12" name="Google Shape;112;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5115414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18" name="Google Shape;118;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9411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24" name="Google Shape;124;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263642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0" name="Google Shape;130;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Africans, enslaved Native peoples and how slavery was the catalyst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dream.</a:t>
            </a:r>
            <a:endParaRPr sz="1400" b="0">
              <a:latin typeface="Arial"/>
              <a:ea typeface="Arial"/>
              <a:cs typeface="Arial"/>
              <a:sym typeface="Arial"/>
            </a:endParaRPr>
          </a:p>
        </p:txBody>
      </p:sp>
    </p:spTree>
    <p:extLst>
      <p:ext uri="{BB962C8B-B14F-4D97-AF65-F5344CB8AC3E}">
        <p14:creationId xmlns:p14="http://schemas.microsoft.com/office/powerpoint/2010/main" val="242795061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6" name="Google Shape;136;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 excellent time to teach students about the relationship between the European colonizers,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Africans, enslaved Native peoples and how slavery was the catalyst for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dream.</a:t>
            </a:r>
            <a:endParaRPr sz="1400" b="0">
              <a:latin typeface="Arial"/>
              <a:ea typeface="Arial"/>
              <a:cs typeface="Arial"/>
              <a:sym typeface="Arial"/>
            </a:endParaRPr>
          </a:p>
        </p:txBody>
      </p:sp>
    </p:spTree>
    <p:extLst>
      <p:ext uri="{BB962C8B-B14F-4D97-AF65-F5344CB8AC3E}">
        <p14:creationId xmlns:p14="http://schemas.microsoft.com/office/powerpoint/2010/main" val="45265075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42" name="Google Shape;142;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3857873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48" name="Google Shape;148;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could be a good opportunity to discuss collaborative economic models (e.g., co-ops)</a:t>
            </a:r>
            <a:endParaRPr sz="1400" b="0">
              <a:latin typeface="Arial"/>
              <a:ea typeface="Arial"/>
              <a:cs typeface="Arial"/>
              <a:sym typeface="Arial"/>
            </a:endParaRPr>
          </a:p>
        </p:txBody>
      </p:sp>
    </p:spTree>
    <p:extLst>
      <p:ext uri="{BB962C8B-B14F-4D97-AF65-F5344CB8AC3E}">
        <p14:creationId xmlns:p14="http://schemas.microsoft.com/office/powerpoint/2010/main" val="351105784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54" name="Google Shape;154;p2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elements of this section are all true under Capitalism. However, there are many ways to organize societies and economies! And this happens to be the one we use, but there are other ways as well.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2340490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0" name="Google Shape;160;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impact on community resources</a:t>
            </a:r>
            <a:endParaRPr sz="1400" b="0">
              <a:latin typeface="Arial"/>
              <a:ea typeface="Arial"/>
              <a:cs typeface="Arial"/>
              <a:sym typeface="Arial"/>
            </a:endParaRPr>
          </a:p>
        </p:txBody>
      </p:sp>
    </p:spTree>
    <p:extLst>
      <p:ext uri="{BB962C8B-B14F-4D97-AF65-F5344CB8AC3E}">
        <p14:creationId xmlns:p14="http://schemas.microsoft.com/office/powerpoint/2010/main" val="135655985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6" name="Google Shape;166;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theft in relation to slavery and wealth that was grown at their expense</a:t>
            </a:r>
            <a:endParaRPr sz="1400" b="0">
              <a:latin typeface="Arial"/>
              <a:ea typeface="Arial"/>
              <a:cs typeface="Arial"/>
              <a:sym typeface="Arial"/>
            </a:endParaRPr>
          </a:p>
        </p:txBody>
      </p:sp>
    </p:spTree>
    <p:extLst>
      <p:ext uri="{BB962C8B-B14F-4D97-AF65-F5344CB8AC3E}">
        <p14:creationId xmlns:p14="http://schemas.microsoft.com/office/powerpoint/2010/main" val="327295557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72" name="Google Shape;172;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some resources may be scarce (such as nonrenewable natural resources), are all resources scarce? </a:t>
            </a:r>
            <a:endParaRPr sz="1400" b="0">
              <a:latin typeface="Arial"/>
              <a:ea typeface="Arial"/>
              <a:cs typeface="Arial"/>
              <a:sym typeface="Arial"/>
            </a:endParaRPr>
          </a:p>
        </p:txBody>
      </p:sp>
    </p:spTree>
    <p:extLst>
      <p:ext uri="{BB962C8B-B14F-4D97-AF65-F5344CB8AC3E}">
        <p14:creationId xmlns:p14="http://schemas.microsoft.com/office/powerpoint/2010/main" val="167117372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8" name="Google Shape;178;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2.10</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3873844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88" name="Google Shape;88;p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 Citizenship.  "Good" implies the opposite of bad and a very simplistic categorization.  Can we change this to another word like "model" or "outstanding" or something that is more broad???</a:t>
            </a:r>
            <a:endParaRPr sz="1400" b="0">
              <a:latin typeface="Arial"/>
              <a:ea typeface="Arial"/>
              <a:cs typeface="Arial"/>
              <a:sym typeface="Arial"/>
            </a:endParaRPr>
          </a:p>
        </p:txBody>
      </p:sp>
    </p:spTree>
    <p:extLst>
      <p:ext uri="{BB962C8B-B14F-4D97-AF65-F5344CB8AC3E}">
        <p14:creationId xmlns:p14="http://schemas.microsoft.com/office/powerpoint/2010/main" val="253588091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94" name="Google Shape;94;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d, e, f) An excellent time to teach students about the relationship between the Ancient Rome and Ancient Egypt. Our form of democracy is taken right from the pyramid text of Ancient Egypt. Students learn that voting is a tradition for some and a transaction for others. Inside a democracy, students should learn quid pro quo. Students are taught to be model citizens, while learning inaccurate history. People who were not model citizens got benefits, resources and privileges. Cognitive dissonance will set in if 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225918830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0" name="Google Shape;100;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399533564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06" name="Google Shape;106;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d, e, f) An excellent time to teach students about the relationship between the Ancient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Rome and Ancient Egypt. Our form of democracy is taken right from the pyramid text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Egypt. Students learn that voting is a tradition for some and a transaction for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Inside a democracy, students should learn quid pro quo. Students are taught to be model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while learning inaccurate history. People who were not model citizens got benefits,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resources and privileges. Cognitive dissonance will set in if it hasn’t already. This is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152949887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8437436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8" name="Google Shape;118;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2476320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24" name="Google Shape;124;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2211499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30" name="Google Shape;130;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9377596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6" name="Google Shape;136;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2141194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2" name="Google Shape;142;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d, e, f) An excellent time to teach students about the relationship between the Ancient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Rome and Ancient Egypt. Our form of democracy is taken right from the pyramid text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Egypt. Students learn that voting is a tradition for some and a transaction for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Inside a democracy, students should learn quid pro quo. Students are taught to be model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while learning inaccurate history. People who were not model citizens got benefits,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resources and privileges. Cognitive dissonance will set in if it hasn’t already. This is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271319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general, it's the right thing to do to teach our children about the true history of our state and nation, and not shy away from the parts we might not be proud of (e.g., land theft, displacement, and massacre of indigenous peoples). We need to be aware of how our schools are pivotal in reinforcing a skewed, incomplete understanding of our history, out of misplaced pride and a flawed sense of patriotism. True patriotism means speaking the truth and doing the work to make our community and nation live up to its ideals - not just saying we're the best and glossing over real problems.  I also don't understand the value placed on teaching the pledge of allegiance (at any age), or learning about federal holidays.</a:t>
            </a:r>
            <a:endParaRPr sz="1400" b="0">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8" name="Google Shape;148;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d, e, f) An excellent time to teach students about the relationship between the Ancient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Rome and Ancient Egypt. Our form of democracy is taken right from the pyramid text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Egypt. Students learn that voting is a tradition for some and a transaction for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Inside a democracy, students should learn quid pro quo. Students are taught to be model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while learning inaccurate history. People who were not model citizens got benefits,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resources and privileges. Cognitive dissonance will set in if it hasn’t already. This is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294401592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54" name="Google Shape;154;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8036461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0" name="Google Shape;160;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understanding differences (inclusion)</a:t>
            </a:r>
            <a:endParaRPr sz="1400" b="0">
              <a:latin typeface="Arial"/>
              <a:ea typeface="Arial"/>
              <a:cs typeface="Arial"/>
              <a:sym typeface="Arial"/>
            </a:endParaRPr>
          </a:p>
        </p:txBody>
      </p:sp>
    </p:spTree>
    <p:extLst>
      <p:ext uri="{BB962C8B-B14F-4D97-AF65-F5344CB8AC3E}">
        <p14:creationId xmlns:p14="http://schemas.microsoft.com/office/powerpoint/2010/main" val="387342225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6" name="Google Shape;166;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Discuss how slavery did not protect the rights of African Americans and that it was legal to treat people this way, not all laws are fair or just</a:t>
            </a:r>
            <a:endParaRPr sz="1400" b="0">
              <a:latin typeface="Arial"/>
              <a:ea typeface="Arial"/>
              <a:cs typeface="Arial"/>
              <a:sym typeface="Arial"/>
            </a:endParaRPr>
          </a:p>
        </p:txBody>
      </p:sp>
    </p:spTree>
    <p:extLst>
      <p:ext uri="{BB962C8B-B14F-4D97-AF65-F5344CB8AC3E}">
        <p14:creationId xmlns:p14="http://schemas.microsoft.com/office/powerpoint/2010/main" val="31103267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72" name="Google Shape;172;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What does this standard mean for students who are undocumented, and therefore not considered citizens? Also, how were these “responsibilities of a good citizen” determined? Why is self-reliance included while collective community care is not? Why is protecting the property of others included while working towards justice is not?</a:t>
            </a:r>
            <a:endParaRPr sz="1400" b="0">
              <a:latin typeface="Arial"/>
              <a:ea typeface="Arial"/>
              <a:cs typeface="Arial"/>
              <a:sym typeface="Arial"/>
            </a:endParaRPr>
          </a:p>
        </p:txBody>
      </p:sp>
    </p:spTree>
    <p:extLst>
      <p:ext uri="{BB962C8B-B14F-4D97-AF65-F5344CB8AC3E}">
        <p14:creationId xmlns:p14="http://schemas.microsoft.com/office/powerpoint/2010/main" val="370860795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8" name="Google Shape;178;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2.11a, 2.11b, 2.11c, 2.11d, 2.11e, 2.11f</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353957976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d) An excellent time to teach students about the relationship between the Ancient Rome and Ancient Egypt. Our form of democracy is taken right from the pyramid text of Ancient Egypt. Students learn that voting is a tradition for some and a transaction for others. Inside a democracy, students should learn quid pro quo. Students are taught to be model citizens, while learning inaccurate history. People who were not model citizens got benefits, resources and privileges. Cognitive dissonance will set in if 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173145720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94" name="Google Shape;94;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33450531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00" name="Google Shape;100;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d) An excellent time to teach students about the relationship between the Ancient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Rome and Ancient Egypt. Our form of democracy is taken right from the pyramid text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Egypt. Students learn that voting is a tradition for some and a transaction for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Inside a democracy, students should learn quid pro quo. Students are taught to be model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while learning inaccurate history. People who were not model citizens got benefits,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resources and privileges. Cognitive dissonance will set in if it hasn’t already. This is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305652195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6" name="Google Shape;106;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1046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83" name="Google Shape;283;p5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3807662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18" name="Google Shape;118;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6175271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24" name="Google Shape;124;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7644322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0" name="Google Shape;130;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1136636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6" name="Google Shape;136;p2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all Americans are viewed as equal under the law. LGBTQ and BIPOC people are often excluded from these discussions. It is important to listen to those voices.</a:t>
            </a:r>
            <a:endParaRPr sz="1400" b="0">
              <a:latin typeface="Arial"/>
              <a:ea typeface="Arial"/>
              <a:cs typeface="Arial"/>
              <a:sym typeface="Arial"/>
            </a:endParaRPr>
          </a:p>
        </p:txBody>
      </p:sp>
    </p:spTree>
    <p:extLst>
      <p:ext uri="{BB962C8B-B14F-4D97-AF65-F5344CB8AC3E}">
        <p14:creationId xmlns:p14="http://schemas.microsoft.com/office/powerpoint/2010/main" val="294263435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2" name="Google Shape;142;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d) An excellent time to teach students about the relationship between the Ancient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Rome and Ancient Egypt. Our form of democracy is taken right from the pyramid text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Egypt. Students learn that voting is a tradition for some and a transaction for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Inside a democracy, students should learn quid pro quo. Students are taught to be model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while learning inaccurate history. People who were not model citizens got benefits,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resources and privileges. Cognitive dissonance will set in if it hasn’t already. This is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107779347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8" name="Google Shape;148;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d) An excellent time to teach students about the relationship between the Ancient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Rome and Ancient Egypt. Our form of democracy is taken right from the pyramid text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Egypt. Students learn that voting is a tradition for some and a transaction for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Inside a democracy, students should learn quid pro quo. Students are taught to be model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while learning inaccurate history. People who were not model citizens got benefits,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resources and privileges. Cognitive dissonance will set in if it hasn’t already. This is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118296771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54" name="Google Shape;154;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8059890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0" name="Google Shape;160;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The student will understand (ADD) “the aspiration” that the people of the United States of America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2.12 b REMOVE the section on voting. This section says that "people of the United States of America vote in elections." What about people that are ineligible to vote? Are they not people? What about undocumented community members? Incarcerated individuals? Children? Those that have been disenfranchised by excessive voter id laws? Are they not "American" or "people"? This is extremely problematic. REMOVE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6580120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6" name="Google Shape;166;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with a focus on local contributors</a:t>
            </a:r>
            <a:endParaRPr sz="1400" b="0">
              <a:latin typeface="Arial"/>
              <a:ea typeface="Arial"/>
              <a:cs typeface="Arial"/>
              <a:sym typeface="Arial"/>
            </a:endParaRPr>
          </a:p>
        </p:txBody>
      </p:sp>
    </p:spTree>
    <p:extLst>
      <p:ext uri="{BB962C8B-B14F-4D97-AF65-F5344CB8AC3E}">
        <p14:creationId xmlns:p14="http://schemas.microsoft.com/office/powerpoint/2010/main" val="514918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89" name="Google Shape;289;p5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2" name="Google Shape;172;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the standard to: The student will understand (ADD) “the aspiration” that the people of the United States of America...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REMOVE the section on voting. This section says that "people of the United States of America vote in elections." What about people that are ineligible to vote? Are they not people? What about undocumented community members? Incarcerated individuals? Children? Those that have been disenfranchised by excessive voter id laws? Are they not "American" or "people"? This is extremely problematic. REMOVE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617676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78" name="Google Shape;178;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 how for most of our history as a country that the rights of African Americans were not protected.  </a:t>
            </a:r>
            <a:endParaRPr sz="1400" b="0">
              <a:latin typeface="Arial"/>
              <a:ea typeface="Arial"/>
              <a:cs typeface="Arial"/>
              <a:sym typeface="Arial"/>
            </a:endParaRPr>
          </a:p>
        </p:txBody>
      </p:sp>
    </p:spTree>
    <p:extLst>
      <p:ext uri="{BB962C8B-B14F-4D97-AF65-F5344CB8AC3E}">
        <p14:creationId xmlns:p14="http://schemas.microsoft.com/office/powerpoint/2010/main" val="375937517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84" name="Google Shape;184;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2.12b, 2.12c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2.12b - Not everyone gets to vote in elections.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2.12c - Are those really the principles of all the people in the US, or just the dominant group?</a:t>
            </a:r>
            <a:endParaRPr sz="1400" b="0">
              <a:latin typeface="Arial"/>
              <a:ea typeface="Arial"/>
              <a:cs typeface="Arial"/>
              <a:sym typeface="Arial"/>
            </a:endParaRPr>
          </a:p>
        </p:txBody>
      </p:sp>
    </p:spTree>
    <p:extLst>
      <p:ext uri="{BB962C8B-B14F-4D97-AF65-F5344CB8AC3E}">
        <p14:creationId xmlns:p14="http://schemas.microsoft.com/office/powerpoint/2010/main" val="429430837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90" name="Google Shape;190;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2.12a, 2.12b, 2.12c, 2.12d</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272593099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88" name="Google Shape;88;p1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Washington Monument was built by enslaved laborers. We cannot celebrate the iconic building without acknowledging its dark past. </a:t>
            </a:r>
            <a:endParaRPr sz="1400" b="0">
              <a:latin typeface="Arial"/>
              <a:ea typeface="Arial"/>
              <a:cs typeface="Arial"/>
              <a:sym typeface="Arial"/>
            </a:endParaRPr>
          </a:p>
        </p:txBody>
      </p:sp>
    </p:spTree>
    <p:extLst>
      <p:ext uri="{BB962C8B-B14F-4D97-AF65-F5344CB8AC3E}">
        <p14:creationId xmlns:p14="http://schemas.microsoft.com/office/powerpoint/2010/main" val="24900056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94" name="Google Shape;94;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are taught about the Washington Monument and the Statue of Liberty: without learning of the real significance of either. The Washington Monument being a copy of the great Sphinx and the Statue of Liberty model and original piece paying tribute to not only the black skinned woman (Arab) but to the scales of balance and lady justice-which is taken directly from Ancient Egypt from the form of Ma’at.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are taught to say and pay homage to the Pledge of Allegiance-without learning that VA state law does not compel them to recite it if they or their parents object. Also, previously aforementioned left out information about Grace Wisher and her role regarding the American flag.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3241451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0" name="Google Shape;100;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157924022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06" name="Google Shape;106;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Students are taught about the Washington Monument and the Statue of Liberty: without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learning of the real significance of either. The Washington Monument being a copy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great Sphinx and the Statue of Liberty model and original piece paying tribute to not only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black skinned woman (Arab) but to the scales of balance and lady justice-which is taken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directly from Ancient Egypt from the form of Ma’at.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are taught to say and pay homage to the Pledge of Allegiance-without learning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VA state law does not compel them to recite it if they or their parents object.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previously aforementioned left out information about Grace Wisher and her role regarding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flag</a:t>
            </a:r>
            <a:endParaRPr sz="1400" b="0">
              <a:latin typeface="Arial"/>
              <a:ea typeface="Arial"/>
              <a:cs typeface="Arial"/>
              <a:sym typeface="Arial"/>
            </a:endParaRPr>
          </a:p>
        </p:txBody>
      </p:sp>
    </p:spTree>
    <p:extLst>
      <p:ext uri="{BB962C8B-B14F-4D97-AF65-F5344CB8AC3E}">
        <p14:creationId xmlns:p14="http://schemas.microsoft.com/office/powerpoint/2010/main" val="416956645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4550800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8" name="Google Shape;118;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44879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95" name="Google Shape;295;p5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Section 2.7 acknowledges contributions of American Indians today. This should be emphasized throughout the curriculum so that young students are not led to believe that American Indians are only historical figures from the past.</a:t>
            </a:r>
            <a:endParaRPr sz="1400" b="0">
              <a:latin typeface="Arial"/>
              <a:ea typeface="Arial"/>
              <a:cs typeface="Arial"/>
              <a:sym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24" name="Google Shape;124;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6782554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30" name="Google Shape;130;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4745148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6" name="Google Shape;136;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0489308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42" name="Google Shape;142;p2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2.13B I think students can be taught about respect for the country and our flag - even (if not most importantly) when there are aspects of our government and history we disagree with and are not proud of - without being required to pledge allegiance to it. There are respectful ways for citizens to dissent and that is a huge part of what makes our country unique.</a:t>
            </a:r>
            <a:endParaRPr sz="1400" b="0">
              <a:latin typeface="Arial"/>
              <a:ea typeface="Arial"/>
              <a:cs typeface="Arial"/>
              <a:sym typeface="Arial"/>
            </a:endParaRPr>
          </a:p>
        </p:txBody>
      </p:sp>
    </p:spTree>
    <p:extLst>
      <p:ext uri="{BB962C8B-B14F-4D97-AF65-F5344CB8AC3E}">
        <p14:creationId xmlns:p14="http://schemas.microsoft.com/office/powerpoint/2010/main" val="1684438172"/>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8" name="Google Shape;148;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are taught about the Washington Monument and the Statue of Liberty: without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learning of the real significance of either. The Washington Monument being a copy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great Sphinx and the Statue of Liberty model and original piece paying tribute to not only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black skinned woman (Arab) but to the scales of balance and lady justice-which is taken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directly from Ancient Egypt from the form of Ma’at.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are taught to say and pay homage to the Pledge of Allegiance-without learning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VA state law does not compel them to recite it if they or their parents object.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previously aforementioned left out information about Grace Wisher and her role regarding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flag.</a:t>
            </a:r>
            <a:endParaRPr sz="1400" b="0">
              <a:latin typeface="Arial"/>
              <a:ea typeface="Arial"/>
              <a:cs typeface="Arial"/>
              <a:sym typeface="Arial"/>
            </a:endParaRPr>
          </a:p>
        </p:txBody>
      </p:sp>
    </p:spTree>
    <p:extLst>
      <p:ext uri="{BB962C8B-B14F-4D97-AF65-F5344CB8AC3E}">
        <p14:creationId xmlns:p14="http://schemas.microsoft.com/office/powerpoint/2010/main" val="304879283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54" name="Google Shape;154;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are taught about the Washington Monument and the Statue of Liberty: without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learning of the real significance of either. The Washington Monument being a copy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great Sphinx and the Statue of Liberty model and original piece paying tribute to not only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black skinned woman (Arab) but to the scales of balance and lady justice-which is taken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directly from Ancient Egypt from the form of Ma’at.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are taught to say and pay homage to the Pledge of Allegiance-without learning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that VA state law does not compel them to recite it if they or their parents object. Also,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previously aforementioned left out information about Grace Wisher and her role regarding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flag.</a:t>
            </a:r>
            <a:endParaRPr sz="1400" b="0">
              <a:latin typeface="Arial"/>
              <a:ea typeface="Arial"/>
              <a:cs typeface="Arial"/>
              <a:sym typeface="Arial"/>
            </a:endParaRPr>
          </a:p>
        </p:txBody>
      </p:sp>
    </p:spTree>
    <p:extLst>
      <p:ext uri="{BB962C8B-B14F-4D97-AF65-F5344CB8AC3E}">
        <p14:creationId xmlns:p14="http://schemas.microsoft.com/office/powerpoint/2010/main" val="198694041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0" name="Google Shape;160;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5238508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6" name="Google Shape;166;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don't teach or require the pledge.</a:t>
            </a:r>
            <a:endParaRPr sz="1400" b="0">
              <a:latin typeface="Arial"/>
              <a:ea typeface="Arial"/>
              <a:cs typeface="Arial"/>
              <a:sym typeface="Arial"/>
            </a:endParaRPr>
          </a:p>
        </p:txBody>
      </p:sp>
    </p:spTree>
    <p:extLst>
      <p:ext uri="{BB962C8B-B14F-4D97-AF65-F5344CB8AC3E}">
        <p14:creationId xmlns:p14="http://schemas.microsoft.com/office/powerpoint/2010/main" val="178846817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2" name="Google Shape;172;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2.13 a, b Patriotism can mean many things to different people. Symbols such as the flag and the pledge of allegiance elicit a range of feelings for people in the United States of America. </a:t>
            </a:r>
            <a:endParaRPr sz="1400" b="0">
              <a:latin typeface="Arial"/>
              <a:ea typeface="Arial"/>
              <a:cs typeface="Arial"/>
              <a:sym typeface="Arial"/>
            </a:endParaRPr>
          </a:p>
        </p:txBody>
      </p:sp>
    </p:spTree>
    <p:extLst>
      <p:ext uri="{BB962C8B-B14F-4D97-AF65-F5344CB8AC3E}">
        <p14:creationId xmlns:p14="http://schemas.microsoft.com/office/powerpoint/2010/main" val="89097864"/>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8" name="Google Shape;178;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Patriotism can mean many things to different people. Symbols such as the flag and the pledge of allegiance elicit a range of feelings for people in the United States of America.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93680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01" name="Google Shape;301;p5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at least one standard that mentions the contributions of American Indians today. I encourage you to emphasize this throughout these standards as it is easy for young students in Virginia to leave school with the impression that there were only American Indian nations and communities hundreds of years ago. It’s important to know and understand that is not true. Additionally, there are only two women on the list of 10 important Americans. Why not include five men and five women?</a:t>
            </a:r>
            <a:endParaRPr sz="1400" b="0">
              <a:latin typeface="Arial"/>
              <a:ea typeface="Arial"/>
              <a:cs typeface="Arial"/>
              <a:sym typeface="Aria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4" name="Google Shape;184;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Discuss how the treatment of African American and Native Americans and other minorities is at odds with the ideals of America (life liberty and the pursuit of happiness).  Discuss that slaves built the Washington Monument</a:t>
            </a:r>
            <a:endParaRPr sz="1400" b="0">
              <a:latin typeface="Arial"/>
              <a:ea typeface="Arial"/>
              <a:cs typeface="Arial"/>
              <a:sym typeface="Arial"/>
            </a:endParaRPr>
          </a:p>
        </p:txBody>
      </p:sp>
    </p:spTree>
    <p:extLst>
      <p:ext uri="{BB962C8B-B14F-4D97-AF65-F5344CB8AC3E}">
        <p14:creationId xmlns:p14="http://schemas.microsoft.com/office/powerpoint/2010/main" val="18842277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90" name="Google Shape;190;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2.13a, 2.13b</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81758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Generally, I'd like to see more inclusion &amp; representation of Black, Indigenous, and People of Color (BIPOC) in our education.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07" name="Google Shape;307;p5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2nd grade social studies, there are many potentially problematic subjects: Native American culture, Christopher Columbus, and symbolism associated with patriotism. Educators must avoid stereotyping, caricatures, and propaganda. Educators must complete professional development including culturally responsive teaching to responsibly cover social studies.</a:t>
            </a:r>
            <a:endParaRPr sz="1400" b="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313" name="Google Shape;313;p6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19" name="Google Shape;319;p6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2nd grade social studies, there are many potentially problematic subjects: Native American culture, Christopher Columbus, and symbolism associated with patriotism. Educators must avoid stereotyping, caricatures, and propaganda. Educators must complete professional development including culturally responsive teaching to responsibly cover social studies.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174825" y="34752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 Organization/Museum, College Professor/Historian</a:t>
            </a:r>
            <a:endParaRPr sz="1800" b="0">
              <a:solidFill>
                <a:schemeClr val="dk1"/>
              </a:solidFill>
            </a:endParaRPr>
          </a:p>
        </p:txBody>
      </p:sp>
      <p:sp>
        <p:nvSpPr>
          <p:cNvPr id="325" name="Google Shape;325;p6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EMPOWER TEACHERS AND STUDENTS TO INVEST IN LOCAL HISTORY: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We recognize all statewide distribution needs of content, and available resource for geographical equity.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I'm impressed by the good work of revisions so far, and hope you will signal Community History, more fully, in aims and civic-reward-outcomes ahead.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(jointly writing as: Director for History, VA Museums Board; County Historical Society Director; K-12 VDOE Schools Teacher; Parent of VDOE High School Student)</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for your Leadership and Care!</a:t>
            </a:r>
            <a:endParaRPr sz="1200" b="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331" name="Google Shape;331;p6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Discussions of slavery and the treatment of African Americans and other minorities isn't adequately explained.  This curriculum just studies the ideals and  not the actual history.  There is an age appropriate way to tell our history more accurately, so that children understand that our founding was problematic and unequal for African Americans</a:t>
            </a:r>
            <a:endParaRPr sz="1400" b="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337" name="Google Shape;337;p6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343" name="Google Shape;343;p6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like to see more accurate, representative black and indigenous history included throughout the curriculum. </a:t>
            </a:r>
            <a:endParaRPr sz="1400" b="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349" name="Google Shape;349;p6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ensure the contributions of American Indians are recognized both in the colonial period and up to the modern day as it is easy for young students to conclude that American Indians and communities only existed hundreds of years ago. </a:t>
            </a:r>
            <a:endParaRPr sz="1400" b="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355" name="Google Shape;355;p6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88" name="Google Shape;88;p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Language should be changed to Native American, not American Indian. </a:t>
            </a:r>
            <a:endParaRPr sz="1400" b="0">
              <a:latin typeface="Arial"/>
              <a:ea typeface="Arial"/>
              <a:cs typeface="Arial"/>
              <a:sym typeface="Arial"/>
            </a:endParaRPr>
          </a:p>
        </p:txBody>
      </p:sp>
    </p:spTree>
    <p:extLst>
      <p:ext uri="{BB962C8B-B14F-4D97-AF65-F5344CB8AC3E}">
        <p14:creationId xmlns:p14="http://schemas.microsoft.com/office/powerpoint/2010/main" val="1470576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at least one standard that mentions the contributions of American Indians today. I encourage you to emphasize this throughout these standards as it is easy for young students in Virginia to leave school with the impression that there were only American Indian nations and communities hundreds of years ago. It’s important to know and understand that is not true.</a:t>
            </a:r>
            <a:endParaRPr sz="1400" b="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  (Slide 1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94" name="Google Shape;94;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2.1b, 2.1c, 2.1e, 2.1f, 2.1g, 2.1i</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 students will not be able to learn these standards. This will affect them throughout their entire life as a student in the state of Virginia.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An excellent time to compare and contrast the ancient people of the Americas to their counterparts around the world. All aboriginal people of every continent looked like “Cheddar Man”. There are many geographical similarities between areas in the Americas and other areas that were inhabited by the aboriginal people of each continent.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72634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e3fd777061_0_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  (Slide 2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00" name="Google Shape;100;ge3fd777061_0_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 Students are taught to recognize the holidays and the people associated with the holidays Thanksgiving Day; Martin Luther King, Jr., Day; George Washington Day (Presidents’ Day); and Independence Day (Fourth of July), but they aren’t taught about the atrocities that occurred for the holidays to happen. (IE the massacre and subsequent enslavement of the Native people of N.America, the assassination of MLK Jr due to his stance on making the government pay Foundational Black Americans in jobs and resources due to those peoples never receiving reparations.)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An excellent time to teach students about the relationship between the European colonizers, enslaved Africans, enslaved Native peoples and how slavery was the catalyst for the American dream. Students are taught to be model citizens, while learning inaccurate history. People who were not model citizens got benefits, resources and privileges. Cognitive dissonance will set in if it hasn’t already. This is a disservice to all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An excellent time to teach students about the relationship between the European colonizers, enslaved Africans, enslaved Native peoples and how slavery was the catalyst for the American dream. Students are taught to be model citizens, while learning inaccurate history. People who were not model citizens got benefits, resources and privileges. Cognitive dissonance will set in if 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17218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e3fd777061_0_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  (Slide 1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06" name="Google Shape;106;ge3fd777061_0_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i) An excellent time to teach students about the relationship between the Ancient Rome and Ancient Egypt. Our form of democracy is taken right from the pyramid text of Ancient Egypt. Students learn that voting is a tradition for some and a transaction for others. Inside a democracy, students should learn quid pro quo. Students are taught to be model citizens, while learning inaccurate history. People who were not model citizens got benefits, resources and privileges. Cognitive dissonance will set in if 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An excellent time to teach students about the relationship between the European colonizers, enslaved Africans, enslaved Native peoples and how slavery was the catalyst for the American dream. Students are taught to be model citizens, while learning inaccurate history. People who were not model citizens got benefits, resources and privileges. Cognitive dissonance will set in if 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4015415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2.1a, 2.1b, 2.1c, 2.1d, 2.1e, 2.1f, 2.1g, 2.1h, 2.1i, 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3512003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 (Slide 1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18" name="Google Shape;118;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2.1b, 2.1c, 2.1e, 2.1f, 2.1g, 2.1i</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 Comment(s) - Please denote specific substandard(s).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An excellent time to compare and contrast the ancient people of the Americas to their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counterparts around the world. All aboriginal people of every continent looked like “Cheddar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Man”. There are many geographical similarities between areas in the Americas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areas that were inhabited by the aboriginal people of each continent.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76064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e3fd777061_0_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 (Slide 2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24" name="Google Shape;124;ge3fd777061_0_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 Students are taught to recognize the holidays and the people associated with the holidays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Thanksgiving Day; Martin Luther King, Jr., Day; George Washington Day (Presidents’ 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Independence Day (Fourth of July), but they aren’t taught about the atrocities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occurred for the holidays to happen. (IE the massacre and subsequent enslavement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Native people of N.America, the assassination of MLK Jr due to his stance on making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government pay Foundational Black Americans in jobs and resources due to those peoples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receiving reparations.)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and how slavery was the catalyst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dream. Students are taught to be model citizens, while learning inaccurate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People who were not model citizens got benefits, resources and privileges.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Cognitive dissonance will set in if 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and how slavery was the catalyst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dream. Students are taught to be model citizens, while learning inaccurate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People who were not model citizens got benefits, resources and privileges.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Cognitive dissonance will set in if 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43170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e3fd777061_0_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 (Slide 3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30" name="Google Shape;130;ge3fd777061_0_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i) An excellent time to teach students about the relationship between the Ancient Rome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Egypt. Our form of democracy is taken right from the pyramid text of Ancient Egypt.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that voting is a tradition for some and a transaction for others. Inside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democracy, students should learn quid pro quo. Students are taught to be model citizens,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learning inaccurate history. People who were not model citizens got benefits,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resources and privileges. Cognitive dissonance will set in if it hasn’t already. This is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and how slavery was the catalyst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dream. Students are taught to be model citizens, while learning inaccurate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People who were not model citizens got benefits, resources and privileges.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Cognitive dissonance will set in if 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865522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6" name="Google Shape;136;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2.1a, 2.1b, 2.1c, 2.1d, 2.1e, 2.1f, 2.1g, 2.1h, 2.1i, 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86230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2" name="Google Shape;142;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2.1a, 2.1b, 2.1c, 2.1d, 2.1e, 2.1f, 2.1g, 2.1h, 2.1i, 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21847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48" name="Google Shape;148;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2.1a, 2.1b, 2.1c, 2.1d, 2.1e, 2.1f, 2.1g, 2.1h, 2.1i, 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5420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should learn about the Native American tribes who lived on the actual lands they are on (e.g. in Charlottesville, students should learn about the Monacan nation). The language must be changed from American Indian to Native American. Insisting on the term "Indian" allows the error of the colonizers to be the identifying term which contributes to the dehumanizing of the Native American people. </a:t>
            </a:r>
            <a:endParaRPr sz="1400" b="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4" name="Google Shape;154;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2.1a, 2.1b, 2.1c, 2.1d, 2.1e, 2.1f, 2.1g, 2.1h, 2.1i, 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78849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0" name="Google Shape;160;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2.1a, 2.1b, 2.1c, 2.1d, 2.1e, 2.1f, 2.1g, 2.1h, 2.1i, 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09544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6" name="Google Shape;166;p2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2.1J This is a great start, but please include more BIPOC historical figures - it is important to highlight the contributions and sacrifices people have made in the hopes of achieving equality.</a:t>
            </a:r>
            <a:endParaRPr sz="1400" b="0">
              <a:latin typeface="Arial"/>
              <a:ea typeface="Arial"/>
              <a:cs typeface="Arial"/>
              <a:sym typeface="Arial"/>
            </a:endParaRPr>
          </a:p>
        </p:txBody>
      </p:sp>
    </p:spTree>
    <p:extLst>
      <p:ext uri="{BB962C8B-B14F-4D97-AF65-F5344CB8AC3E}">
        <p14:creationId xmlns:p14="http://schemas.microsoft.com/office/powerpoint/2010/main" val="2100128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 (Slide 1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72" name="Google Shape;172;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2.1b, 2.1c, 2.1e, 2.1f, 2.1g, 2.1i</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An excellent time to compare and contrast the ancient people of the Americas to their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counterparts around the world. All aboriginal people of every continent looked like “Cheddar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Man”. There are many geographical similarities between areas in the Americas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areas that were inhabited by the aboriginal people of each continent.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36079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e3fd777061_0_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 (Slide 2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78" name="Google Shape;178;ge3fd777061_0_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 Students are taught to recognize the holidays and the people associated with the holidays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Thanksgiving Day; Martin Luther King, Jr., Day; George Washington Day (Presidents’ 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Independence Day (Fourth of July), but they aren’t taught about the atrocities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occurred for the holidays to happen. (IE the massacre and subsequent enslavement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Native people of N.America, the assassination of MLK Jr due to his stance on making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government pay Foundational Black Americans in jobs and resources due to those peoples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receiving reparations.)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and how slavery was the catalyst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dream. Students are taught to be model citizens, while learning inaccurate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People who were not model citizens got benefits, resources and privileges.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Cognitive dissonance will set in if 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and how slavery was the catalyst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dream. Students are taught to be model citizens, while learning inaccurate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People who were not model citizens got benefits, resources and privileges.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Cognitive dissonance will set in if 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53687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e3fd777061_0_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 (Slide 3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84" name="Google Shape;184;ge3fd777061_0_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i) An excellent time to teach students about the relationship between the Ancient Rome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Egypt. Our form of democracy is taken right from the pyramid text of Ancient Egypt.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that voting is a tradition for some and a transaction for others. Inside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democracy, students should learn quid pro quo. Students are taught to be model citizens,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learning inaccurate history. People who were not model citizens got benefits,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resources and privileges. Cognitive dissonance will set in if it hasn’t already. This is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and how slavery was the catalyst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dream. Students are taught to be model citizens, while learning inaccurate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People who were not model citizens got benefits, resources and privileges.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Cognitive dissonance will set in if 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2894815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 (Slide 1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0" name="Google Shape;190;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2.1b, 2.1c, 2.1e, 2.1f, 2.1g, 2.1i</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The Mercator projection is a cylindrical map projection presented by Flemish geographer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cartographer Gerardus Mercator in 1569. Mercator maps distort the shape and relative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of continents, particularly near the poles. This is why Greenland appears to be similar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size to all of South America on Mercator maps, when in fact South America is more than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eight times larger than Greenland. Without using an accurate map… students will not be able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learn these standards. This will affect them throughout their entire life as a student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An excellent time to compare and contrast the ancient people of the Americas to their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counterparts around the world. All aboriginal people of every continent looked like “Cheddar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Man”. There are many geographical similarities between areas in the Americas and 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areas that were inhabited by the aboriginal people of each continent.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receiving reparations.)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16560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e3fd777061_0_1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 (Slide 2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6" name="Google Shape;196;ge3fd777061_0_1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e) Students are taught to recognize the holidays and the people associated with the holidays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Thanksgiving Day; Martin Luther King, Jr., Day; George Washington Day (Presidents’ 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Independence Day (Fourth of July), but they aren’t taught about the atrocities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occurred for the holidays to happen. (IE the massacre and subsequent enslavement of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Native people of N.America, the assassination of MLK Jr due to his stance on making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government pay Foundational Black Americans in jobs and resources due to those peoples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never receiving reparations.)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and how slavery was the catalyst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dream. Students are taught to be model citizens, while learning inaccurate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People who were not model citizens got benefits, resources and privileges.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Cognitive dissonance will set in if 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and how slavery was the catalyst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dream. Students are taught to be model citizens, while learning inaccurate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People who were not model citizens got benefits, resources and privileges.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Cognitive dissonance will set in if 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129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e3fd777061_0_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 (Slide 3 of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2" name="Google Shape;202;ge3fd777061_0_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An excellent time to teach students about the relationship between the Ancient Rome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Ancient Egypt. Our form of democracy is taken right from the pyramid text of Ancient Egypt.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that voting is a tradition for some and a transaction for others. Inside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democracy, students should learn quid pro quo. Students are taught to be model citizens,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learning inaccurate history. People who were not model citizens got benefits,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resources and privileges. Cognitive dissonance will set in if it hasn’t already. This is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and how slavery was the catalyst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American dream. Students are taught to be model citizens, while learning inaccurate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People who were not model citizens got benefits, resources and privileges.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Cognitive dissonance will set in if it hasn’t already. This is a disservice to all students.</a:t>
            </a:r>
            <a:endParaRPr sz="1400" b="0">
              <a:latin typeface="Arial"/>
              <a:ea typeface="Arial"/>
              <a:cs typeface="Arial"/>
              <a:sym typeface="Arial"/>
            </a:endParaRPr>
          </a:p>
        </p:txBody>
      </p:sp>
    </p:spTree>
    <p:extLst>
      <p:ext uri="{BB962C8B-B14F-4D97-AF65-F5344CB8AC3E}">
        <p14:creationId xmlns:p14="http://schemas.microsoft.com/office/powerpoint/2010/main" val="1222001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208" name="Google Shape;208;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2.1a, 2.1b, 2.1c, 2.1d, 2.1e, 2.1f, 2.1g, 2.1h, 2.1i, 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6402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standards/mentions of American Indians in modern times.  Let's not present Native Americans as something of the past, but rather as a very much alive and contributing piece of our population.  </a:t>
            </a:r>
            <a:endParaRPr sz="1400" b="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14" name="Google Shape;214;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2.1a, 2.1c, 2.1e, 2.1g, 2.1i, 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a,c,e,g,j) Thank you for including study of indigenous history/culture, as well as that of communities of color!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Remove "Identify how celebrating selected holidays is an example of practicing good citizenship skills" - being a good citizen in no way requires celebrating certain holidays</a:t>
            </a:r>
            <a:endParaRPr sz="1400" b="0">
              <a:latin typeface="Arial"/>
              <a:ea typeface="Arial"/>
              <a:cs typeface="Arial"/>
              <a:sym typeface="Arial"/>
            </a:endParaRPr>
          </a:p>
        </p:txBody>
      </p:sp>
    </p:spTree>
    <p:extLst>
      <p:ext uri="{BB962C8B-B14F-4D97-AF65-F5344CB8AC3E}">
        <p14:creationId xmlns:p14="http://schemas.microsoft.com/office/powerpoint/2010/main" val="1656469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20" name="Google Shape;220;p2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2.1a, 2.1c, 2.1f, 2.1g, 2.1i, 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Instead of viewing an early U.S. map and a current U.S. map, students could review an early map of indigenous tribal lands and a current map of indigenous tribal lands. Also, will pictures of “people working in the past” include pictures of people who were enslaved? What about people “living” in the past—singing, dancing, traveling, doing other things aside from just working?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Historical figures should be people across genders, races, languages, cultures, socio-economic backgrounds, and not just wealthy White men / “founding fathers” types. People from every conceivable background and mix of backgrounds have contributed to our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People with “limited resources” can be incredibly innovative and efficient with how they use those resources. Instead of showing that people with limited means are deprived and defined by what they don’t have, this unit can show innovative ways that they can stretch resources, make smart decisions, and find alternative ways to meet their needs beyond simply paying money for things. It could also prompt important conversations about why some people don’t have enough when other have so much, they’ll never be able to spend it all in their lifetimes. Care should always be taken to center the needs and feelings of students in the classroom who may come from families or communities who have been deprived access to wealth.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68108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3fd777061_0_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 (Slide 2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26" name="Google Shape;226;ge3fd777061_0_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2.1a, 2.1c, 2.1f, 2.1g, 2.1i, 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 	“Use books, images, and Web sites to compare American Indian cultures from long ago and today” This is great way of helping students understand how images can be used to perpetuate stereotypes (e.g., a “red-skinned” Native American with long hair that has a feather in it) and to explain why those depictions are harmful. And using actual images of Native Americans alive today (including current leaders like Deb Haaland) as they prefer to be depicted is critical.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How are “good citizenship skills” defined? Many people who’ve made powerful change in our country had to do so by breaking unjust laws. This unit would be a wonderful opportunity to talk about how sometimes working to make our country better can mean setting aside our “good citizenship skills” in the face of injustice. One can be a good citizen without celebrating July 4th.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Rose Parks, Jackie Robinson, and Martin Luther King, Jr, were all working to make access to civil rights more accessible, not for “all,” but for Black people (and also poor people). Cesar Chavez was working for rights for working people, specifically agricultural laborers. It’s important to be explicit about what these important people were seeking to change, to ensure that students understand the context that these leaders were working in. And that the people they were working for were the ones whose rights had been systematically denied because of racism and classist policies.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767103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32" name="Google Shape;232;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2.1e</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2.1e - replace "we celebrate" with "many Americans celebrate"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2.1e - replace "the homes of American Indian people" with "traditional structures of Native American tribes"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2.1g - Reminder that Native American people do not exist solely in the past.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71190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38" name="Google Shape;238;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2.1e, 2.1g</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2.1e - replace "we celebrate" with "many Americans celebrate"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2.1e - replace "the homes of American Indian people" with "traditional structures of Native American tribes"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2.1g - Reminder that Native American people do not exist solely in the past.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954159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44" name="Google Shape;244;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2.1g</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2.1g - One essential understanding should address the fact that Indigenous people have always lived on the land that is now called the United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2.1i - What does this standard mean for undocumented students who are not considered citizens? Also, is “respect for rules and laws” always a positive? What about when those rules and laws are unjust?</a:t>
            </a:r>
            <a:endParaRPr sz="1400" b="0">
              <a:latin typeface="Arial"/>
              <a:ea typeface="Arial"/>
              <a:cs typeface="Arial"/>
              <a:sym typeface="Arial"/>
            </a:endParaRPr>
          </a:p>
        </p:txBody>
      </p:sp>
    </p:spTree>
    <p:extLst>
      <p:ext uri="{BB962C8B-B14F-4D97-AF65-F5344CB8AC3E}">
        <p14:creationId xmlns:p14="http://schemas.microsoft.com/office/powerpoint/2010/main" val="861266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250" name="Google Shape;250;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2.1a, 2.1b, 2.1c, 2.1d, 2.1e, 2.1f, 2.1g, 2.1h, 2.1i, 2.1j</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661097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88" name="Google Shape;88;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Most of the inventions that are emphasized in this unit are inventions from Foundational Black American inventors. This is an excellent time to teach about the Patent office and how enslaved people were not allowed to claim rights to their inventions. Also, this a good time to teach what a Foundational Black American is. (An amalgamation of Ancient African travelers, Moorish Africans, Enslaved Africans and mixtures of these groups with the European colonizers and each other, the Foundational Black American experience is rooted in the American landmass for thousands of years). People like Dr. Walter Plecker of VA, have been discovered to have falsified hundreds of thousands of records; changing birth certificates of all people with melanin to form one group--negro. </a:t>
            </a:r>
            <a:endParaRPr sz="1400" b="0">
              <a:latin typeface="Arial"/>
              <a:ea typeface="Arial"/>
              <a:cs typeface="Arial"/>
              <a:sym typeface="Arial"/>
            </a:endParaRPr>
          </a:p>
        </p:txBody>
      </p:sp>
    </p:spTree>
    <p:extLst>
      <p:ext uri="{BB962C8B-B14F-4D97-AF65-F5344CB8AC3E}">
        <p14:creationId xmlns:p14="http://schemas.microsoft.com/office/powerpoint/2010/main" val="6540259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94" name="Google Shape;94;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canoes and other Native American forms of transportation. 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2526830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00" name="Google Shape;100;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Most of the inventions that are emphasized in this unit are inventions from Foundational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Black American inventors. This is an excellent time to teach about the Patent office and how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people were not allowed to claim rights to their inventions. Also, this a good time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teach what a Foundational Black American is. (An amalgamation of Ancient African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travelers, Moorish Africans, Enslaved Africans and mixtures of these groups with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European colonizers and each other, the Foundational Black American experience is rooted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American landmass for thousands of years). People like Dr. Walter Plecker of VA, have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been discovered to have falsified hundreds of thousands of records; changing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certificates of all people with melanin to form one group--negro.</a:t>
            </a:r>
            <a:endParaRPr sz="1400" b="0">
              <a:latin typeface="Arial"/>
              <a:ea typeface="Arial"/>
              <a:cs typeface="Arial"/>
              <a:sym typeface="Arial"/>
            </a:endParaRPr>
          </a:p>
        </p:txBody>
      </p:sp>
    </p:spTree>
    <p:extLst>
      <p:ext uri="{BB962C8B-B14F-4D97-AF65-F5344CB8AC3E}">
        <p14:creationId xmlns:p14="http://schemas.microsoft.com/office/powerpoint/2010/main" val="254820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r>
              <a:rPr lang="en" sz="1400" b="0">
                <a:latin typeface="Arial"/>
                <a:ea typeface="Arial"/>
                <a:cs typeface="Arial"/>
                <a:sym typeface="Arial"/>
              </a:rPr>
              <a:t>no comment</a:t>
            </a:r>
            <a:endParaRPr sz="1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6" name="Google Shape;106;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220839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2" name="Google Shape;112;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721960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18" name="Google Shape;118;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41734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24" name="Google Shape;124;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63549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0" name="Google Shape;130;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53070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6" name="Google Shape;136;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Most of the inventions that are emphasized in this unit are inventions from Foundational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Black American inventors. This is an excellent time to teach about the Patent office and how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people were not allowed to claim rights to their inventions. Also, this a good time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teach what a Foundational Black American is. (An amalgamation of Ancient African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travelers, Moorish Africans, Enslaved Africans and mixtures of these groups with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European colonizers and each other, the Foundational Black American experience is rooted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American landmass for thousands of years). People like Dr. Walter Plecker of VA, have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been discovered to have falsified hundreds of thousands of records; changing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certificates of all people with melanin to form one group--negro.</a:t>
            </a:r>
            <a:endParaRPr sz="1400" b="0">
              <a:latin typeface="Arial"/>
              <a:ea typeface="Arial"/>
              <a:cs typeface="Arial"/>
              <a:sym typeface="Arial"/>
            </a:endParaRPr>
          </a:p>
        </p:txBody>
      </p:sp>
    </p:spTree>
    <p:extLst>
      <p:ext uri="{BB962C8B-B14F-4D97-AF65-F5344CB8AC3E}">
        <p14:creationId xmlns:p14="http://schemas.microsoft.com/office/powerpoint/2010/main" val="3546317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2" name="Google Shape;142;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Most of the inventions that are emphasized in this unit are inventions from Foundational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Black American inventors. This is an excellent time to teach about the Patent office and how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people were not allowed to claim rights to their inventions. Also, this a good time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 teach what a Foundational Black American is. (An amalgamation of Ancient African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travelers, Moorish Africans, Enslaved Africans and mixtures of these groups with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European colonizers and each other, the Foundational Black American experience is rooted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American landmass for thousands of years). People like Dr. Walter Plecker of VA, have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been discovered to have falsified hundreds of thousands of records; changing birth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certificates of all people with melanin to form one group--negro.</a:t>
            </a:r>
            <a:endParaRPr sz="1400" b="0">
              <a:latin typeface="Arial"/>
              <a:ea typeface="Arial"/>
              <a:cs typeface="Arial"/>
              <a:sym typeface="Arial"/>
            </a:endParaRPr>
          </a:p>
        </p:txBody>
      </p:sp>
    </p:spTree>
    <p:extLst>
      <p:ext uri="{BB962C8B-B14F-4D97-AF65-F5344CB8AC3E}">
        <p14:creationId xmlns:p14="http://schemas.microsoft.com/office/powerpoint/2010/main" val="39094839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48" name="Google Shape;148;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84287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4" name="Google Shape;154;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inventions by Black inventors and other non-dominant culture contributors</a:t>
            </a:r>
            <a:endParaRPr sz="1400" b="0">
              <a:latin typeface="Arial"/>
              <a:ea typeface="Arial"/>
              <a:cs typeface="Arial"/>
              <a:sym typeface="Arial"/>
            </a:endParaRPr>
          </a:p>
        </p:txBody>
      </p:sp>
    </p:spTree>
    <p:extLst>
      <p:ext uri="{BB962C8B-B14F-4D97-AF65-F5344CB8AC3E}">
        <p14:creationId xmlns:p14="http://schemas.microsoft.com/office/powerpoint/2010/main" val="2024513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60" name="Google Shape;160;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wonder if canoes should be included as a transportation system.</a:t>
            </a:r>
            <a:endParaRPr sz="1400" b="0">
              <a:latin typeface="Arial"/>
              <a:ea typeface="Arial"/>
              <a:cs typeface="Arial"/>
              <a:sym typeface="Arial"/>
            </a:endParaRPr>
          </a:p>
        </p:txBody>
      </p:sp>
    </p:spTree>
    <p:extLst>
      <p:ext uri="{BB962C8B-B14F-4D97-AF65-F5344CB8AC3E}">
        <p14:creationId xmlns:p14="http://schemas.microsoft.com/office/powerpoint/2010/main" val="708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6" name="Google Shape;166;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a:t>
            </a:r>
            <a:endParaRPr sz="1400" b="0">
              <a:latin typeface="Arial"/>
              <a:ea typeface="Arial"/>
              <a:cs typeface="Arial"/>
              <a:sym typeface="Arial"/>
            </a:endParaRPr>
          </a:p>
        </p:txBody>
      </p:sp>
    </p:spTree>
    <p:extLst>
      <p:ext uri="{BB962C8B-B14F-4D97-AF65-F5344CB8AC3E}">
        <p14:creationId xmlns:p14="http://schemas.microsoft.com/office/powerpoint/2010/main" val="38864848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72" name="Google Shape;172;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below for 2.2</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USA landforms   (2.5b) needs to be taught prior to teaching about Native Americans.  It makes sense to have the geography base to further explain where the tribes lived, but how they used the natural resources of that area. </a:t>
            </a:r>
            <a:endParaRPr sz="1400" b="0">
              <a:latin typeface="Arial"/>
              <a:ea typeface="Arial"/>
              <a:cs typeface="Arial"/>
              <a:sym typeface="Arial"/>
            </a:endParaRPr>
          </a:p>
        </p:txBody>
      </p:sp>
    </p:spTree>
    <p:extLst>
      <p:ext uri="{BB962C8B-B14F-4D97-AF65-F5344CB8AC3E}">
        <p14:creationId xmlns:p14="http://schemas.microsoft.com/office/powerpoint/2010/main" val="24377780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88" name="Google Shape;88;p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Language should be changed to Native American, not American Indian.</a:t>
            </a:r>
            <a:endParaRPr sz="1400" b="0">
              <a:latin typeface="Arial"/>
              <a:ea typeface="Arial"/>
              <a:cs typeface="Arial"/>
              <a:sym typeface="Arial"/>
            </a:endParaRPr>
          </a:p>
        </p:txBody>
      </p:sp>
    </p:spTree>
    <p:extLst>
      <p:ext uri="{BB962C8B-B14F-4D97-AF65-F5344CB8AC3E}">
        <p14:creationId xmlns:p14="http://schemas.microsoft.com/office/powerpoint/2010/main" val="12947297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94" name="Google Shape;94;p1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An excellent time to teach students about the relationship between the European colonizers, enslaved Africans, enslaved Native peoples. How those groups mixed with each other to form different groups of people. The American Indian and the Aboriginal African have many similarities and this would be an excellent time to discuss their similarities in housing, food and way of life. </a:t>
            </a:r>
            <a:endParaRPr sz="1400" b="0">
              <a:latin typeface="Arial"/>
              <a:ea typeface="Arial"/>
              <a:cs typeface="Arial"/>
              <a:sym typeface="Arial"/>
            </a:endParaRPr>
          </a:p>
        </p:txBody>
      </p:sp>
    </p:spTree>
    <p:extLst>
      <p:ext uri="{BB962C8B-B14F-4D97-AF65-F5344CB8AC3E}">
        <p14:creationId xmlns:p14="http://schemas.microsoft.com/office/powerpoint/2010/main" val="29219196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 (Slide 1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0" name="Google Shape;100;p1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Ensure students realize that American Indians are not just people of the past. Many are alive and well today, still practicing and evolving their culture. Everything in past tense should be re-stated to recognize this fact.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Indian peoples have lived in Virginia and in other regions of America for thousands of years, and continue to do so still today.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Indians developed different cultures because they lived in different environments of North America. Those that still exist continue to evolve and develop their culture still today.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 Indians made contributions to life in America in the past and continue to make contributions in the present."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95574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e3fc4de433_0_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 (Slide 2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06" name="Google Shape;106;ge3fc4de433_0_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"Comparison of three American Indian cultures"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I'd also recommend including some about California Native culture. You could discuss the Karuk or Yurok people (the last contacted Tribes... who did not meet Europeans until 1850), and who use fire as a key management tool to herd animals, to hunt, to tend their forests and produce basketry materials, berries, nuts, acorns, and many other food and fiber species. They also create fish weirs, and have complex ceremonies that guide their interactions with each other and with their environment (social interactions and socio-ecological interactions).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Contributions also include: pruning, burning, and other forest management techniques as well as basketry.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would also say that American Indians both preserve and also revitalize and continue to evolve and develop their culture.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See general comments below</a:t>
            </a:r>
            <a:endParaRPr sz="1400" b="0">
              <a:latin typeface="Arial"/>
              <a:ea typeface="Arial"/>
              <a:cs typeface="Arial"/>
              <a:sym typeface="Arial"/>
            </a:endParaRPr>
          </a:p>
        </p:txBody>
      </p:sp>
    </p:spTree>
    <p:extLst>
      <p:ext uri="{BB962C8B-B14F-4D97-AF65-F5344CB8AC3E}">
        <p14:creationId xmlns:p14="http://schemas.microsoft.com/office/powerpoint/2010/main" val="34607014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12" name="Google Shape;112;p1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How those groups mixed with each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other to form different groups of people. The American Indian and the Aboriginal African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have many similarities and this would be an excellent time to discuss their similarities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housing, food and way of life.</a:t>
            </a:r>
            <a:endParaRPr sz="1400" b="0">
              <a:latin typeface="Arial"/>
              <a:ea typeface="Arial"/>
              <a:cs typeface="Arial"/>
              <a:sym typeface="Arial"/>
            </a:endParaRPr>
          </a:p>
        </p:txBody>
      </p:sp>
    </p:spTree>
    <p:extLst>
      <p:ext uri="{BB962C8B-B14F-4D97-AF65-F5344CB8AC3E}">
        <p14:creationId xmlns:p14="http://schemas.microsoft.com/office/powerpoint/2010/main" val="18750600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18" name="Google Shape;118;p1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877734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24" name="Google Shape;124;p1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089711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30" name="Google Shape;130;p1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9934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Legislator</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 </a:t>
            </a:r>
            <a:r>
              <a:rPr lang="en" sz="1400" b="0">
                <a:latin typeface="Arial"/>
                <a:ea typeface="Arial"/>
                <a:cs typeface="Arial"/>
                <a:sym typeface="Arial"/>
              </a:rPr>
              <a:t>no comment</a:t>
            </a:r>
            <a:endParaRPr sz="16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36" name="Google Shape;136;p1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366307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42" name="Google Shape;142;p2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487490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8" name="Google Shape;148;p2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How those groups mixed with each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other to form different groups of people. The American Indian and the Aboriginal African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have many similarities and this would be an excellent time to discuss their similarities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housing, food and way of life.</a:t>
            </a:r>
            <a:endParaRPr sz="1400" b="0">
              <a:latin typeface="Arial"/>
              <a:ea typeface="Arial"/>
              <a:cs typeface="Arial"/>
              <a:sym typeface="Arial"/>
            </a:endParaRPr>
          </a:p>
        </p:txBody>
      </p:sp>
    </p:spTree>
    <p:extLst>
      <p:ext uri="{BB962C8B-B14F-4D97-AF65-F5344CB8AC3E}">
        <p14:creationId xmlns:p14="http://schemas.microsoft.com/office/powerpoint/2010/main" val="29499568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54" name="Google Shape;154;p2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b, c: An excellent time to teach students about the relationship between the European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colonizers, enslaved Africans, enslaved Native peoples. How those groups mixed with each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other to form different groups of people. The American Indian and the Aboriginal African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have many similarities and this would be an excellent time to discuss their similarities 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housing, food and way of life.</a:t>
            </a:r>
            <a:endParaRPr sz="1400" b="0">
              <a:latin typeface="Arial"/>
              <a:ea typeface="Arial"/>
              <a:cs typeface="Arial"/>
              <a:sym typeface="Arial"/>
            </a:endParaRPr>
          </a:p>
        </p:txBody>
      </p:sp>
    </p:spTree>
    <p:extLst>
      <p:ext uri="{BB962C8B-B14F-4D97-AF65-F5344CB8AC3E}">
        <p14:creationId xmlns:p14="http://schemas.microsoft.com/office/powerpoint/2010/main" val="1380445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60" name="Google Shape;160;p2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317238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66" name="Google Shape;166;p2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is a fantastic standard, definitely keep as is!</a:t>
            </a:r>
            <a:endParaRPr sz="1400" b="0">
              <a:latin typeface="Arial"/>
              <a:ea typeface="Arial"/>
              <a:cs typeface="Arial"/>
              <a:sym typeface="Arial"/>
            </a:endParaRPr>
          </a:p>
        </p:txBody>
      </p:sp>
    </p:spTree>
    <p:extLst>
      <p:ext uri="{BB962C8B-B14F-4D97-AF65-F5344CB8AC3E}">
        <p14:creationId xmlns:p14="http://schemas.microsoft.com/office/powerpoint/2010/main" val="27001902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2" name="Google Shape;172;p2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is wonderful that there is a unit on Native American culture. Has this curriculum been vetted by Powhatan, Lakota, and Pueblo educators to ensure accuracy and authenticity? Will students learn that these tribes are still active today, but have been severley impacted by colonization and genocide?</a:t>
            </a:r>
            <a:endParaRPr sz="1400" b="0">
              <a:latin typeface="Arial"/>
              <a:ea typeface="Arial"/>
              <a:cs typeface="Arial"/>
              <a:sym typeface="Arial"/>
            </a:endParaRPr>
          </a:p>
        </p:txBody>
      </p:sp>
    </p:spTree>
    <p:extLst>
      <p:ext uri="{BB962C8B-B14F-4D97-AF65-F5344CB8AC3E}">
        <p14:creationId xmlns:p14="http://schemas.microsoft.com/office/powerpoint/2010/main" val="12862232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78" name="Google Shape;178;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2.3 - Acknowledge that Native American people do not exist solely in the past. Acknowledge the land where school is located and the people that lived there before the English colonized. Use authentic artifacts, literature, and art, NOT caricatures or cartoons to depict culture. </a:t>
            </a:r>
            <a:endParaRPr sz="1400" b="0">
              <a:latin typeface="Arial"/>
              <a:ea typeface="Arial"/>
              <a:cs typeface="Arial"/>
              <a:sym typeface="Arial"/>
            </a:endParaRPr>
          </a:p>
        </p:txBody>
      </p:sp>
    </p:spTree>
    <p:extLst>
      <p:ext uri="{BB962C8B-B14F-4D97-AF65-F5344CB8AC3E}">
        <p14:creationId xmlns:p14="http://schemas.microsoft.com/office/powerpoint/2010/main" val="32847193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4" name="Google Shape;184;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American Indian to either Native American or Indigenous.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Discuss how Native Americans live today</a:t>
            </a:r>
            <a:endParaRPr sz="1400" b="0">
              <a:latin typeface="Arial"/>
              <a:ea typeface="Arial"/>
              <a:cs typeface="Arial"/>
              <a:sym typeface="Arial"/>
            </a:endParaRPr>
          </a:p>
        </p:txBody>
      </p:sp>
    </p:spTree>
    <p:extLst>
      <p:ext uri="{BB962C8B-B14F-4D97-AF65-F5344CB8AC3E}">
        <p14:creationId xmlns:p14="http://schemas.microsoft.com/office/powerpoint/2010/main" val="42271012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2nd Grade</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90" name="Google Shape;190;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2.3a, 2.3b, 2.3c</a:t>
            </a:r>
            <a:endParaRPr sz="16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2.3 a-c - Acknowledge that Native American people do not exist solely in the past. Acknowledge the land where school is located and the people that lived there before the English colonized. Use authentic artifacts, literature, and art, NOT caricatures or cartoons to depict culture.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3797574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34764</Words>
  <Application>Microsoft Office PowerPoint</Application>
  <PresentationFormat>On-screen Show (16:9)</PresentationFormat>
  <Paragraphs>2650</Paragraphs>
  <Slides>291</Slides>
  <Notes>291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291</vt:i4>
      </vt:variant>
    </vt:vector>
  </HeadingPairs>
  <TitlesOfParts>
    <vt:vector size="297" baseType="lpstr">
      <vt:lpstr>Calibri</vt:lpstr>
      <vt:lpstr>Josefin Sans</vt:lpstr>
      <vt:lpstr>Arial</vt:lpstr>
      <vt:lpstr>Tahoma</vt:lpstr>
      <vt:lpstr>Simple Light</vt:lpstr>
      <vt:lpstr>Simple Light</vt:lpstr>
      <vt:lpstr>2nd Grade Record # 1  Teacher</vt:lpstr>
      <vt:lpstr>2nd Grade Record # 2  Other</vt:lpstr>
      <vt:lpstr>2nd Grade Record # 3  Parent</vt:lpstr>
      <vt:lpstr>2nd Grade Record # 4  Parent</vt:lpstr>
      <vt:lpstr>2nd Grade Record # 5  Parent</vt:lpstr>
      <vt:lpstr>2nd Grade Record # 6  Parent</vt:lpstr>
      <vt:lpstr>2nd Grade Record # 7  Parent</vt:lpstr>
      <vt:lpstr>2nd Grade Record # 8  Parent</vt:lpstr>
      <vt:lpstr>2nd Grade Record # 9  Legislator</vt:lpstr>
      <vt:lpstr>2nd Grade Record # 10  Parent</vt:lpstr>
      <vt:lpstr>2nd Grade Record # 11  Teacher</vt:lpstr>
      <vt:lpstr>2nd Grade Record # 12  Parent</vt:lpstr>
      <vt:lpstr>2nd Grade Record # 13  Other</vt:lpstr>
      <vt:lpstr>2nd Grade Record # 14  Teacher, Other</vt:lpstr>
      <vt:lpstr>2nd Grade Record # 15  Other</vt:lpstr>
      <vt:lpstr>2nd Grade Record # 16  Other</vt:lpstr>
      <vt:lpstr>2nd Grade Record # 17  Student, Organization/Museum</vt:lpstr>
      <vt:lpstr>2nd Grade Record # 18  Parent, Organization/Museum, Other</vt:lpstr>
      <vt:lpstr>2nd Grade Record # 19  Student</vt:lpstr>
      <vt:lpstr>2nd Grade Record # 20  Other</vt:lpstr>
      <vt:lpstr>2nd Grade Record # 21  Parent</vt:lpstr>
      <vt:lpstr>2nd Grade Record # 22  Teacher</vt:lpstr>
      <vt:lpstr>2nd Grade Record # 23  Teacher</vt:lpstr>
      <vt:lpstr>2nd Grade Record # 24  Student, Organization/Museum</vt:lpstr>
      <vt:lpstr>2nd Grade Record # 25  Parent</vt:lpstr>
      <vt:lpstr>2nd Grade Record # 26  Parent</vt:lpstr>
      <vt:lpstr>2nd Grade Record # 27  Parent</vt:lpstr>
      <vt:lpstr>2nd Grade Record # 28  Parent</vt:lpstr>
      <vt:lpstr>2nd Grade Record # 29  Parent</vt:lpstr>
      <vt:lpstr>2nd Grade Record # 30  Parent</vt:lpstr>
      <vt:lpstr>2nd Grade Record # 31  Other</vt:lpstr>
      <vt:lpstr>2nd Grade Record # 32  Parent</vt:lpstr>
      <vt:lpstr>2nd Grade Record # 33  Teacher, Parent, Organization/Museum, College Professor/Historian</vt:lpstr>
      <vt:lpstr>2nd Grade Record # 34  Other</vt:lpstr>
      <vt:lpstr>2nd Grade Record # 35  Teacher</vt:lpstr>
      <vt:lpstr>2nd Grade Record # 36  Parent</vt:lpstr>
      <vt:lpstr>2nd Grade Record # 37  Other</vt:lpstr>
      <vt:lpstr>2nd Grade Record # 38  Teacher</vt:lpstr>
      <vt:lpstr>2nd Grade Record # 5  Parent</vt:lpstr>
      <vt:lpstr>2nd Grade Record # 11  (Slide 1 of 3)  Teacher</vt:lpstr>
      <vt:lpstr>2nd Grade Record # 11  (Slide 2 of 3)  Teacher</vt:lpstr>
      <vt:lpstr>2nd Grade Record # 11  (Slide 1 of 3)  Teacher</vt:lpstr>
      <vt:lpstr>2nd Grade Record # 13  Other</vt:lpstr>
      <vt:lpstr>2nd Grade Record # 14 (Slide 1 of 3)  Teacher, Other</vt:lpstr>
      <vt:lpstr>2nd Grade Record # 14 (Slide 2 of 3)  Teacher, Other</vt:lpstr>
      <vt:lpstr>2nd Grade Record # 14 (Slide 3 of 3)  Teacher, Other</vt:lpstr>
      <vt:lpstr>2nd Grade Record # 15  Other</vt:lpstr>
      <vt:lpstr>2nd Grade Record # 16  Other</vt:lpstr>
      <vt:lpstr>2nd Grade Record # 17  Student, Organization/Museum</vt:lpstr>
      <vt:lpstr>2nd Grade Record # 19  Student</vt:lpstr>
      <vt:lpstr>2nd Grade Record # 20  Other</vt:lpstr>
      <vt:lpstr>2nd Grade Record # 21  Parent</vt:lpstr>
      <vt:lpstr>2nd Grade Record # 22 (Slide 1 of 3)  Teacher</vt:lpstr>
      <vt:lpstr>2nd Grade Record # 22 (Slide 2 of 3)  Teacher</vt:lpstr>
      <vt:lpstr>2nd Grade Record # 22 (Slide 3 of 3)  Teacher</vt:lpstr>
      <vt:lpstr>2nd Grade Record # 23 (Slide 1 of 3)  Teacher</vt:lpstr>
      <vt:lpstr>2nd Grade Record # 23 (Slide 2 of 3)  Teacher</vt:lpstr>
      <vt:lpstr>2nd Grade Record # 23 (Slide 3 of 3)  Teacher</vt:lpstr>
      <vt:lpstr>2nd Grade Record # 24  Student, Organization/Museum</vt:lpstr>
      <vt:lpstr>2nd Grade Record # 25  Parent</vt:lpstr>
      <vt:lpstr>2nd Grade Record # 29 (Slide 1 of 2)   Parent</vt:lpstr>
      <vt:lpstr>2nd Grade Record # 29 (Slide 2 of 2)   Parent</vt:lpstr>
      <vt:lpstr>2nd Grade Record # 30  Parent</vt:lpstr>
      <vt:lpstr>2nd Grade Record # 32  Parent</vt:lpstr>
      <vt:lpstr>2nd Grade Record # 35  Teacher</vt:lpstr>
      <vt:lpstr>2nd Grade Record # 36  Parent</vt:lpstr>
      <vt:lpstr>2nd Grade Record # 11  Teacher</vt:lpstr>
      <vt:lpstr>2nd Grade Record # 13  Other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22  Teacher</vt:lpstr>
      <vt:lpstr>2nd Grade Record # 23  Teacher</vt:lpstr>
      <vt:lpstr>2nd Grade Record # 24  Student, Organization/Museum</vt:lpstr>
      <vt:lpstr>2nd Grade Record # 31  Other</vt:lpstr>
      <vt:lpstr>2nd Grade Record # 35  Teacher</vt:lpstr>
      <vt:lpstr>2nd Grade Record # 36  Parent</vt:lpstr>
      <vt:lpstr>2nd Grade Record # 38  Teacher</vt:lpstr>
      <vt:lpstr>2nd Grade Record # 5  Parent</vt:lpstr>
      <vt:lpstr>2nd Grade Record # 11  Teacher</vt:lpstr>
      <vt:lpstr>2nd Grade Record # 13 (Slide 1 of 2)  Other</vt:lpstr>
      <vt:lpstr>2nd Grade Record # 13 (Slide 2 of 2)  Other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22  Teacher</vt:lpstr>
      <vt:lpstr>2nd Grade Record # 23  Teacher</vt:lpstr>
      <vt:lpstr>2nd Grade Record # 24  Student, Organization/Museum</vt:lpstr>
      <vt:lpstr>2nd Grade Record # 25  Parent</vt:lpstr>
      <vt:lpstr>2nd Grade Record # 29  Parent</vt:lpstr>
      <vt:lpstr>2nd Grade Record # 30  Parent</vt:lpstr>
      <vt:lpstr>2nd Grade Record # 31  Other</vt:lpstr>
      <vt:lpstr>2nd Grade Record # 32  Parent</vt:lpstr>
      <vt:lpstr>2nd Grade Record # 35  Teacher</vt:lpstr>
      <vt:lpstr>2nd Grade Record # 1  Teacher</vt:lpstr>
      <vt:lpstr>2nd Grade Record # 4  Parent</vt:lpstr>
      <vt:lpstr>2nd Grade Record # 5  Parent</vt:lpstr>
      <vt:lpstr>2nd Grade Record # 6  Parent</vt:lpstr>
      <vt:lpstr>2nd Grade Record # 7  Parent</vt:lpstr>
      <vt:lpstr>2nd Grade Record # 8  Parent</vt:lpstr>
      <vt:lpstr>2nd Grade Record # 9  Legislator</vt:lpstr>
      <vt:lpstr>2nd Grade Record # 10  Parent</vt:lpstr>
      <vt:lpstr>2nd Grade Record # 11  Teacher</vt:lpstr>
      <vt:lpstr>2nd Grade Record # 12  Parent</vt:lpstr>
      <vt:lpstr>2nd Grade Record # 13  Other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21  Parent</vt:lpstr>
      <vt:lpstr>2nd Grade Record # 22  Teacher</vt:lpstr>
      <vt:lpstr>2nd Grade Record # 23  Teacher</vt:lpstr>
      <vt:lpstr>2nd Grade Record # 24  Student, Organization/Museum</vt:lpstr>
      <vt:lpstr>2nd Grade Record # 25  Parent</vt:lpstr>
      <vt:lpstr>2nd Grade Record # 26  Parent</vt:lpstr>
      <vt:lpstr>2nd Grade Record # 27  Parent</vt:lpstr>
      <vt:lpstr>2nd Grade Record # 28  Parent</vt:lpstr>
      <vt:lpstr>2nd Grade Record # 29  Parent</vt:lpstr>
      <vt:lpstr>2nd Grade Record # 30  Parent</vt:lpstr>
      <vt:lpstr>2nd Grade Record # 31  Other</vt:lpstr>
      <vt:lpstr>2nd Grade Record # 32  Parent</vt:lpstr>
      <vt:lpstr>2nd Grade Record # 35  Teacher</vt:lpstr>
      <vt:lpstr>2nd Grade Record # 36  Parent</vt:lpstr>
      <vt:lpstr>2nd Grade Record # 37  Other</vt:lpstr>
      <vt:lpstr>2nd Grade Record # 1  Teacher</vt:lpstr>
      <vt:lpstr>2nd Grade Record # 4  Parent</vt:lpstr>
      <vt:lpstr>2nd Grade Record # 6  Parent</vt:lpstr>
      <vt:lpstr>2nd Grade Record # 7  Parent</vt:lpstr>
      <vt:lpstr>2nd Grade Record # 8  Parent</vt:lpstr>
      <vt:lpstr>2nd Grade Record # 9  Legislator</vt:lpstr>
      <vt:lpstr>2nd Grade Record # 10  Parent</vt:lpstr>
      <vt:lpstr>2nd Grade Record # 11  Teacher</vt:lpstr>
      <vt:lpstr>2nd Grade Record # 12  Parent</vt:lpstr>
      <vt:lpstr>2nd Grade Record # 13  Other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21  Parent</vt:lpstr>
      <vt:lpstr>2nd Grade Record # 22  Teacher</vt:lpstr>
      <vt:lpstr>2nd Grade Record # 23  Teacher</vt:lpstr>
      <vt:lpstr>2nd Grade Record # 24  Student, Organization/Museum</vt:lpstr>
      <vt:lpstr>2nd Grade Record # 25  Parent</vt:lpstr>
      <vt:lpstr>2nd Grade Record # 26  Parent</vt:lpstr>
      <vt:lpstr>2nd Grade Record # 27  Parent</vt:lpstr>
      <vt:lpstr>2nd Grade Record # 28  Parent</vt:lpstr>
      <vt:lpstr>2nd Grade Record # 29  Parent</vt:lpstr>
      <vt:lpstr>2nd Grade Record # 30  Parent</vt:lpstr>
      <vt:lpstr>2nd Grade Record # 31  Other</vt:lpstr>
      <vt:lpstr>2nd Grade Record # 32  Parent</vt:lpstr>
      <vt:lpstr>2nd Grade Record # 34  Other</vt:lpstr>
      <vt:lpstr>2nd Grade Record # 35  Teacher</vt:lpstr>
      <vt:lpstr>2nd Grade Record # 36  Parent</vt:lpstr>
      <vt:lpstr>2nd Grade Record # 37  Other</vt:lpstr>
      <vt:lpstr>2nd Grade Record # 38  Teacher</vt:lpstr>
      <vt:lpstr>2nd Grade Record # 11  Teacher</vt:lpstr>
      <vt:lpstr>2nd Grade Record # 13  Other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22  Teacher</vt:lpstr>
      <vt:lpstr>2nd Grade Record # 23  Teacher</vt:lpstr>
      <vt:lpstr>2nd Grade Record # 24  Student, Organization/Museum</vt:lpstr>
      <vt:lpstr>2nd Grade Record # 35  Teacher</vt:lpstr>
      <vt:lpstr>2nd Grade Record # 36  Parent</vt:lpstr>
      <vt:lpstr>2nd Grade Record # 11  Teacher</vt:lpstr>
      <vt:lpstr>2nd Grade Record # 13  Other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22  Teacher</vt:lpstr>
      <vt:lpstr>2nd Grade Record # 23  Teacher</vt:lpstr>
      <vt:lpstr>2nd Grade Record # 24  Student, Organization/Museum</vt:lpstr>
      <vt:lpstr>2nd Grade Record # 25  Parent</vt:lpstr>
      <vt:lpstr>2nd Grade Record # 26  Parent</vt:lpstr>
      <vt:lpstr>2nd Grade Record # 29  Parent</vt:lpstr>
      <vt:lpstr>2nd Grade Record # 30  Parent</vt:lpstr>
      <vt:lpstr>2nd Grade Record # 32  Parent</vt:lpstr>
      <vt:lpstr>2nd Grade Record # 35  Teacher</vt:lpstr>
      <vt:lpstr>2nd Grade Record # 36  Parent</vt:lpstr>
      <vt:lpstr>2nd Grade Record # 11  Teacher</vt:lpstr>
      <vt:lpstr>2nd Grade Record # 13  Other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22  Teacher</vt:lpstr>
      <vt:lpstr>2nd Grade Record # 23  Teacher</vt:lpstr>
      <vt:lpstr>2nd Grade Record # 24  Student, Organization/Museum</vt:lpstr>
      <vt:lpstr>2nd Grade Record # 26  Parent</vt:lpstr>
      <vt:lpstr>2nd Grade Record # 31  Other</vt:lpstr>
      <vt:lpstr>2nd Grade Record # 36  Parent</vt:lpstr>
      <vt:lpstr>2nd Grade Record # 11  Teacher</vt:lpstr>
      <vt:lpstr>2nd Grade Record # 13  Other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22  Teacher</vt:lpstr>
      <vt:lpstr>2nd Grade Record # 23  Teacher</vt:lpstr>
      <vt:lpstr>2nd Grade Record # 24  Student, Organization/Museum</vt:lpstr>
      <vt:lpstr>2nd Grade Record # 34  Other</vt:lpstr>
      <vt:lpstr>2nd Grade Record # 36  Parent</vt:lpstr>
      <vt:lpstr>2nd Grade Record # 11  Teacher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22  Teacher</vt:lpstr>
      <vt:lpstr>2nd Grade Record # 23  Teacher</vt:lpstr>
      <vt:lpstr>2nd Grade Record # 24  Student, Organization/Museum</vt:lpstr>
      <vt:lpstr>2nd Grade Record # 25  Parent</vt:lpstr>
      <vt:lpstr>2nd Grade Record # 29  Parent</vt:lpstr>
      <vt:lpstr>2nd Grade Record # 31  Other</vt:lpstr>
      <vt:lpstr>2nd Grade Record # 34  Other</vt:lpstr>
      <vt:lpstr>2nd Grade Record # 35  Teacher</vt:lpstr>
      <vt:lpstr>2nd Grade Record # 36  Parent</vt:lpstr>
      <vt:lpstr>2nd Grade Record # 6  Parent</vt:lpstr>
      <vt:lpstr>2nd Grade Record # 11  Teacher</vt:lpstr>
      <vt:lpstr>2nd Grade Record # 13  Other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22  Teacher</vt:lpstr>
      <vt:lpstr>2nd Grade Record # 23  Teacher</vt:lpstr>
      <vt:lpstr>2nd Grade Record # 24  Student, Organization/Museum</vt:lpstr>
      <vt:lpstr>2nd Grade Record # 31  Other</vt:lpstr>
      <vt:lpstr>2nd Grade Record # 34  Other</vt:lpstr>
      <vt:lpstr>2nd Grade Record # 35  Teacher</vt:lpstr>
      <vt:lpstr>2nd Grade Record # 36  Parent</vt:lpstr>
      <vt:lpstr>2nd Grade Record # 11  Teacher</vt:lpstr>
      <vt:lpstr>2nd Grade Record # 13  Other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21  Parent</vt:lpstr>
      <vt:lpstr>2nd Grade Record # 22  Teacher</vt:lpstr>
      <vt:lpstr>2nd Grade Record # 23  Teacher</vt:lpstr>
      <vt:lpstr>2nd Grade Record # 24  Student, Organization/Museum</vt:lpstr>
      <vt:lpstr>2nd Grade Record # 30  Parent</vt:lpstr>
      <vt:lpstr>2nd Grade Record # 31  Other</vt:lpstr>
      <vt:lpstr>2nd Grade Record # 32  Parent</vt:lpstr>
      <vt:lpstr>2nd Grade Record # 34  Other</vt:lpstr>
      <vt:lpstr>2nd Grade Record # 35  Teacher</vt:lpstr>
      <vt:lpstr>2nd Grade Record # 36  Parent</vt:lpstr>
      <vt:lpstr>2nd Grade Record # 10  Parent</vt:lpstr>
      <vt:lpstr>2nd Grade Record # 11  Teacher</vt:lpstr>
      <vt:lpstr>2nd Grade Record # 13  Other</vt:lpstr>
      <vt:lpstr>2nd Grade Record # 14  Teacher, Other</vt:lpstr>
      <vt:lpstr>2nd Grade Record # 15  Other</vt:lpstr>
      <vt:lpstr>2nd Grade Record # 16  Other</vt:lpstr>
      <vt:lpstr>2nd Grade Record # 17  Student, Organization/Museum</vt:lpstr>
      <vt:lpstr>2nd Grade Record # 19  Student</vt:lpstr>
      <vt:lpstr>2nd Grade Record # 20  Other</vt:lpstr>
      <vt:lpstr>2nd Grade Record # 21  Parent</vt:lpstr>
      <vt:lpstr>2nd Grade Record # 22  Teacher</vt:lpstr>
      <vt:lpstr>2nd Grade Record # 23  Teacher</vt:lpstr>
      <vt:lpstr>2nd Grade Record # 24  Student, Organization/Museum</vt:lpstr>
      <vt:lpstr>2nd Grade Record # 25  Parent</vt:lpstr>
      <vt:lpstr>2nd Grade Record # 30  Parent</vt:lpstr>
      <vt:lpstr>2nd Grade Record # 32  Parent</vt:lpstr>
      <vt:lpstr>2nd Grade Record # 34  Other</vt:lpstr>
      <vt:lpstr>2nd Grade Record # 36  Parent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Grade Record # 1  Teacher</dc:title>
  <dc:creator>Brown, Christonya (DOE)</dc:creator>
  <cp:lastModifiedBy>VITA Program</cp:lastModifiedBy>
  <cp:revision>1</cp:revision>
  <dcterms:modified xsi:type="dcterms:W3CDTF">2022-07-12T02:52:20Z</dcterms:modified>
</cp:coreProperties>
</file>