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Josefin Sans"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bZyul0CASAuFWBFouVwh+MP60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fb7ac7ec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11fb7ac7ec8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20831497d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20831497d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621868d1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11621868d1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20831497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120831497d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0831497d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20831497d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3f2c5b0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13f2c5b0f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0831497d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120831497d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0831497d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120831497d8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fb7ac7e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11fb7ac7ec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0831497d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120831497d8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7"/>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7"/>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2" name="Google Shape;52;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7"/>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6" name="Google Shape;56;p17"/>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8" name="Google Shape;58;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8"/>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600"/>
              <a:buNone/>
              <a:defRPr/>
            </a:lvl1pPr>
          </a:lstStyle>
          <a:p>
            <a:endParaRPr/>
          </a:p>
        </p:txBody>
      </p:sp>
      <p:sp>
        <p:nvSpPr>
          <p:cNvPr id="61" name="Google Shape;61;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4" name="Google Shape;64;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5" name="Google Shape;65;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8"/>
          <p:cNvSpPr txBox="1">
            <a:spLocks noGrp="1"/>
          </p:cNvSpPr>
          <p:nvPr>
            <p:ph type="body" idx="1"/>
          </p:nvPr>
        </p:nvSpPr>
        <p:spPr>
          <a:xfrm>
            <a:off x="785950" y="1386425"/>
            <a:ext cx="81834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8"/>
          <p:cNvSpPr txBox="1">
            <a:spLocks noGrp="1"/>
          </p:cNvSpPr>
          <p:nvPr>
            <p:ph type="sldNum" idx="12"/>
          </p:nvPr>
        </p:nvSpPr>
        <p:spPr>
          <a:xfrm>
            <a:off x="579233"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7" name="Google Shape;17;p8"/>
          <p:cNvPicPr preferRelativeResize="0"/>
          <p:nvPr/>
        </p:nvPicPr>
        <p:blipFill rotWithShape="1">
          <a:blip r:embed="rId2">
            <a:alphaModFix/>
          </a:blip>
          <a:srcRect/>
          <a:stretch/>
        </p:blipFill>
        <p:spPr>
          <a:xfrm rot="-5400000">
            <a:off x="-2104462" y="2429713"/>
            <a:ext cx="4739475" cy="279300"/>
          </a:xfrm>
          <a:prstGeom prst="rect">
            <a:avLst/>
          </a:prstGeom>
          <a:noFill/>
          <a:ln>
            <a:noFill/>
          </a:ln>
        </p:spPr>
      </p:pic>
      <p:sp>
        <p:nvSpPr>
          <p:cNvPr id="18" name="Google Shape;18;p8"/>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1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1" name="Google Shape;21;p14"/>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1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25"/>
        <p:cNvGrpSpPr/>
        <p:nvPr/>
      </p:nvGrpSpPr>
      <p:grpSpPr>
        <a:xfrm>
          <a:off x="0" y="0"/>
          <a:ext cx="0" cy="0"/>
          <a:chOff x="0" y="0"/>
          <a:chExt cx="0" cy="0"/>
        </a:xfrm>
      </p:grpSpPr>
      <p:pic>
        <p:nvPicPr>
          <p:cNvPr id="26" name="Google Shape;26;p9"/>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27" name="Google Shape;27;p9"/>
          <p:cNvSpPr/>
          <p:nvPr/>
        </p:nvSpPr>
        <p:spPr>
          <a:xfrm>
            <a:off x="642600" y="1358950"/>
            <a:ext cx="7943100" cy="2833800"/>
          </a:xfrm>
          <a:prstGeom prst="roundRect">
            <a:avLst>
              <a:gd name="adj" fmla="val 16667"/>
            </a:avLst>
          </a:prstGeom>
          <a:solidFill>
            <a:srgbClr val="FFFFFF">
              <a:alpha val="67843"/>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9"/>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9" name="Google Shape;29;p9"/>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0" name="Google Shape;30;p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10"/>
          <p:cNvSpPr txBox="1">
            <a:spLocks noGrp="1"/>
          </p:cNvSpPr>
          <p:nvPr>
            <p:ph type="body" idx="1"/>
          </p:nvPr>
        </p:nvSpPr>
        <p:spPr>
          <a:xfrm>
            <a:off x="963100"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10"/>
          <p:cNvSpPr txBox="1">
            <a:spLocks noGrp="1"/>
          </p:cNvSpPr>
          <p:nvPr>
            <p:ph type="body" idx="2"/>
          </p:nvPr>
        </p:nvSpPr>
        <p:spPr>
          <a:xfrm>
            <a:off x="5138192" y="1152475"/>
            <a:ext cx="3694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1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5" name="Google Shape;35;p10"/>
          <p:cNvPicPr preferRelativeResize="0"/>
          <p:nvPr/>
        </p:nvPicPr>
        <p:blipFill rotWithShape="1">
          <a:blip r:embed="rId2">
            <a:alphaModFix/>
          </a:blip>
          <a:srcRect/>
          <a:stretch/>
        </p:blipFill>
        <p:spPr>
          <a:xfrm rot="-5400000">
            <a:off x="-2104462" y="2429713"/>
            <a:ext cx="4739475" cy="279300"/>
          </a:xfrm>
          <a:prstGeom prst="rect">
            <a:avLst/>
          </a:prstGeom>
          <a:noFill/>
          <a:ln>
            <a:noFill/>
          </a:ln>
        </p:spPr>
      </p:pic>
      <p:sp>
        <p:nvSpPr>
          <p:cNvPr id="36" name="Google Shape;36;p10"/>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37"/>
        <p:cNvGrpSpPr/>
        <p:nvPr/>
      </p:nvGrpSpPr>
      <p:grpSpPr>
        <a:xfrm>
          <a:off x="0" y="0"/>
          <a:ext cx="0" cy="0"/>
          <a:chOff x="0" y="0"/>
          <a:chExt cx="0" cy="0"/>
        </a:xfrm>
      </p:grpSpPr>
      <p:sp>
        <p:nvSpPr>
          <p:cNvPr id="38" name="Google Shape;38;p12"/>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 name="Google Shape;39;p1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0" name="Google Shape;40;p12"/>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41"/>
        <p:cNvGrpSpPr/>
        <p:nvPr/>
      </p:nvGrpSpPr>
      <p:grpSpPr>
        <a:xfrm>
          <a:off x="0" y="0"/>
          <a:ext cx="0" cy="0"/>
          <a:chOff x="0" y="0"/>
          <a:chExt cx="0" cy="0"/>
        </a:xfrm>
      </p:grpSpPr>
      <p:sp>
        <p:nvSpPr>
          <p:cNvPr id="42" name="Google Shape;42;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3" name="Google Shape;43;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4" name="Google Shape;4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5" name="Google Shape;45;p13"/>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15"/>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8" name="Google Shape;48;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9" name="Google Shape;49;p15"/>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6"/>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7" name="Google Shape;7;p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8" name="Google Shape;8;p6"/>
          <p:cNvPicPr preferRelativeResize="0"/>
          <p:nvPr/>
        </p:nvPicPr>
        <p:blipFill rotWithShape="1">
          <a:blip r:embed="rId17">
            <a:alphaModFix/>
          </a:blip>
          <a:srcRect/>
          <a:stretch/>
        </p:blipFill>
        <p:spPr>
          <a:xfrm>
            <a:off x="6934892" y="4427575"/>
            <a:ext cx="2034333" cy="678100"/>
          </a:xfrm>
          <a:prstGeom prst="rect">
            <a:avLst/>
          </a:prstGeom>
          <a:noFill/>
          <a:ln>
            <a:noFill/>
          </a:ln>
        </p:spPr>
      </p:pic>
      <p:sp>
        <p:nvSpPr>
          <p:cNvPr id="9" name="Google Shape;9;p6"/>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oe.virginia.gov/administrators/superintendents_memos/2021/230-2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38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311700" y="1495700"/>
            <a:ext cx="8520600" cy="1321500"/>
          </a:xfrm>
          <a:prstGeom prst="rect">
            <a:avLst/>
          </a:prstGeom>
          <a:noFill/>
          <a:ln>
            <a:noFill/>
          </a:ln>
        </p:spPr>
        <p:txBody>
          <a:bodyPr spcFirstLastPara="1" wrap="square" lIns="91425" tIns="91425" rIns="91425" bIns="91425" anchor="b" anchorCtr="0">
            <a:noAutofit/>
          </a:bodyPr>
          <a:lstStyle/>
          <a:p>
            <a:pPr marL="400050" lvl="0" indent="-400050" algn="ctr" rtl="0">
              <a:lnSpc>
                <a:spcPct val="115000"/>
              </a:lnSpc>
              <a:spcBef>
                <a:spcPts val="0"/>
              </a:spcBef>
              <a:spcAft>
                <a:spcPts val="0"/>
              </a:spcAft>
              <a:buClr>
                <a:schemeClr val="dk1"/>
              </a:buClr>
              <a:buSzPts val="1100"/>
              <a:buFont typeface="Arial"/>
              <a:buNone/>
            </a:pPr>
            <a:r>
              <a:rPr lang="en" sz="3300">
                <a:solidFill>
                  <a:srgbClr val="D50032"/>
                </a:solidFill>
              </a:rPr>
              <a:t>First Review of a Proposal to Adopt Special Provisions Regarding the Use of the  Chronic Absenteeism Indicator for Accreditation Year 2022-2023</a:t>
            </a:r>
            <a:endParaRPr sz="6600">
              <a:solidFill>
                <a:srgbClr val="D50032"/>
              </a:solidFill>
            </a:endParaRPr>
          </a:p>
        </p:txBody>
      </p:sp>
      <p:sp>
        <p:nvSpPr>
          <p:cNvPr id="73" name="Google Shape;73;p1"/>
          <p:cNvSpPr txBox="1">
            <a:spLocks noGrp="1"/>
          </p:cNvSpPr>
          <p:nvPr>
            <p:ph type="subTitle" idx="1"/>
          </p:nvPr>
        </p:nvSpPr>
        <p:spPr>
          <a:xfrm>
            <a:off x="209350" y="307070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b="0">
                <a:solidFill>
                  <a:schemeClr val="dk2"/>
                </a:solidFill>
              </a:rPr>
              <a:t>Presentation to the Virginia Board of Education</a:t>
            </a:r>
            <a:endParaRPr b="0">
              <a:solidFill>
                <a:schemeClr val="dk2"/>
              </a:solidFill>
            </a:endParaRPr>
          </a:p>
          <a:p>
            <a:pPr marL="0" lvl="0" indent="0" algn="ctr" rtl="0">
              <a:lnSpc>
                <a:spcPct val="100000"/>
              </a:lnSpc>
              <a:spcBef>
                <a:spcPts val="0"/>
              </a:spcBef>
              <a:spcAft>
                <a:spcPts val="0"/>
              </a:spcAft>
              <a:buClr>
                <a:schemeClr val="dk1"/>
              </a:buClr>
              <a:buSzPts val="1100"/>
              <a:buFont typeface="Arial"/>
              <a:buNone/>
            </a:pPr>
            <a:r>
              <a:rPr lang="en" b="0">
                <a:solidFill>
                  <a:schemeClr val="dk2"/>
                </a:solidFill>
              </a:rPr>
              <a:t>April 21, 2022</a:t>
            </a:r>
            <a:endParaRPr b="0">
              <a:solidFill>
                <a:schemeClr val="dk2"/>
              </a:solidFill>
            </a:endParaRPr>
          </a:p>
          <a:p>
            <a:pPr marL="0" lvl="0" indent="0" algn="ctr" rtl="0">
              <a:lnSpc>
                <a:spcPct val="100000"/>
              </a:lnSpc>
              <a:spcBef>
                <a:spcPts val="0"/>
              </a:spcBef>
              <a:spcAft>
                <a:spcPts val="0"/>
              </a:spcAft>
              <a:buClr>
                <a:schemeClr val="dk1"/>
              </a:buClr>
              <a:buSzPts val="1100"/>
              <a:buFont typeface="Arial"/>
              <a:buNone/>
            </a:pPr>
            <a:endParaRPr b="0">
              <a:solidFill>
                <a:schemeClr val="dk2"/>
              </a:solidFill>
            </a:endParaRPr>
          </a:p>
          <a:p>
            <a:pPr marL="0" lvl="0" indent="0" algn="ctr" rtl="0">
              <a:lnSpc>
                <a:spcPct val="100000"/>
              </a:lnSpc>
              <a:spcBef>
                <a:spcPts val="0"/>
              </a:spcBef>
              <a:spcAft>
                <a:spcPts val="0"/>
              </a:spcAft>
              <a:buSzPts val="2800"/>
              <a:buNone/>
            </a:pPr>
            <a:endParaRPr/>
          </a:p>
        </p:txBody>
      </p:sp>
      <p:sp>
        <p:nvSpPr>
          <p:cNvPr id="74" name="Google Shape;74;p1"/>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1fb7ac7ec8_1_5"/>
          <p:cNvSpPr txBox="1">
            <a:spLocks noGrp="1"/>
          </p:cNvSpPr>
          <p:nvPr>
            <p:ph type="title"/>
          </p:nvPr>
        </p:nvSpPr>
        <p:spPr>
          <a:xfrm>
            <a:off x="550700" y="129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Use of Chronic Absenteeism in 2022-2023 Accreditation (4 of 4)</a:t>
            </a:r>
            <a:endParaRPr/>
          </a:p>
        </p:txBody>
      </p:sp>
      <p:sp>
        <p:nvSpPr>
          <p:cNvPr id="128" name="Google Shape;128;g11fb7ac7ec8_1_5"/>
          <p:cNvSpPr txBox="1">
            <a:spLocks noGrp="1"/>
          </p:cNvSpPr>
          <p:nvPr>
            <p:ph type="body" idx="1"/>
          </p:nvPr>
        </p:nvSpPr>
        <p:spPr>
          <a:xfrm>
            <a:off x="513525" y="1144875"/>
            <a:ext cx="81834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Char char="●"/>
            </a:pPr>
            <a:r>
              <a:rPr lang="en" sz="2400" b="0">
                <a:solidFill>
                  <a:schemeClr val="dk1"/>
                </a:solidFill>
              </a:rPr>
              <a:t>Data will be available to school divisions as they prepare for the 2022-2023 school year, and </a:t>
            </a:r>
            <a:r>
              <a:rPr lang="en" sz="2400">
                <a:solidFill>
                  <a:schemeClr val="dk1"/>
                </a:solidFill>
              </a:rPr>
              <a:t>will be available publicly to ensure transparency to all stakeholders in the community.</a:t>
            </a:r>
            <a:r>
              <a:rPr lang="en" sz="2400" b="0">
                <a:solidFill>
                  <a:schemeClr val="dk1"/>
                </a:solidFill>
              </a:rPr>
              <a:t> </a:t>
            </a:r>
            <a:endParaRPr sz="2400" b="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400" b="0">
                <a:solidFill>
                  <a:schemeClr val="dk1"/>
                </a:solidFill>
              </a:rPr>
              <a:t>Divisions will be notified that </a:t>
            </a:r>
            <a:r>
              <a:rPr lang="en" sz="2400">
                <a:solidFill>
                  <a:schemeClr val="dk1"/>
                </a:solidFill>
              </a:rPr>
              <a:t>chronic absenteeism remains a valued metric</a:t>
            </a:r>
            <a:r>
              <a:rPr lang="en" sz="2400" b="0">
                <a:solidFill>
                  <a:schemeClr val="dk1"/>
                </a:solidFill>
              </a:rPr>
              <a:t> for school quality and its use in determination of accreditation status will resume with 2022-2023 school year data.</a:t>
            </a:r>
            <a:endParaRPr sz="2400" b="0">
              <a:solidFill>
                <a:schemeClr val="dk1"/>
              </a:solidFill>
            </a:endParaRPr>
          </a:p>
          <a:p>
            <a:pPr marL="457200" marR="76200" lvl="0" indent="0" algn="l" rtl="0">
              <a:spcBef>
                <a:spcPts val="0"/>
              </a:spcBef>
              <a:spcAft>
                <a:spcPts val="0"/>
              </a:spcAft>
              <a:buNone/>
            </a:pPr>
            <a:endParaRPr sz="1500" b="0">
              <a:solidFill>
                <a:schemeClr val="dk1"/>
              </a:solidFill>
            </a:endParaRPr>
          </a:p>
          <a:p>
            <a:pPr marL="0" lvl="0" indent="0" algn="l" rtl="0">
              <a:spcBef>
                <a:spcPts val="300"/>
              </a:spcBef>
              <a:spcAft>
                <a:spcPts val="0"/>
              </a:spcAft>
              <a:buNone/>
            </a:pPr>
            <a:endParaRPr sz="1700" b="0">
              <a:solidFill>
                <a:srgbClr val="222222"/>
              </a:solidFill>
            </a:endParaRPr>
          </a:p>
          <a:p>
            <a:pPr marL="457200" lvl="0" indent="0" algn="l" rtl="0">
              <a:lnSpc>
                <a:spcPct val="115000"/>
              </a:lnSpc>
              <a:spcBef>
                <a:spcPts val="0"/>
              </a:spcBef>
              <a:spcAft>
                <a:spcPts val="0"/>
              </a:spcAft>
              <a:buNone/>
            </a:pPr>
            <a:endParaRPr sz="14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20831497d8_0_30"/>
          <p:cNvSpPr txBox="1">
            <a:spLocks noGrp="1"/>
          </p:cNvSpPr>
          <p:nvPr>
            <p:ph type="body" idx="1"/>
          </p:nvPr>
        </p:nvSpPr>
        <p:spPr>
          <a:xfrm>
            <a:off x="579225" y="887475"/>
            <a:ext cx="81834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Char char="●"/>
            </a:pPr>
            <a:r>
              <a:rPr lang="en" sz="2000" b="0">
                <a:solidFill>
                  <a:schemeClr val="dk1"/>
                </a:solidFill>
              </a:rPr>
              <a:t>The Board is requested to waive first review and adopt special revisions that will remove the use of chronic absenteeism from the determination of school accreditation status in 2022-2023.</a:t>
            </a:r>
            <a:endParaRPr sz="2000" b="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b="0">
                <a:solidFill>
                  <a:schemeClr val="dk1"/>
                </a:solidFill>
              </a:rPr>
              <a:t>Since the Board does not meet in May, and preliminary accreditation information typically begins to report in July, it is being requested that the Board take action on this item at this meeting so that school divisions can be provided advanced notification of the change, and Department of Education data services staff has time to make the necessary changes to the programs and reports surrounding accreditation data.</a:t>
            </a:r>
            <a:endParaRPr sz="2000" b="0">
              <a:solidFill>
                <a:schemeClr val="dk1"/>
              </a:solidFill>
            </a:endParaRPr>
          </a:p>
          <a:p>
            <a:pPr marL="0" lvl="0" indent="0" algn="l" rtl="0">
              <a:spcBef>
                <a:spcPts val="0"/>
              </a:spcBef>
              <a:spcAft>
                <a:spcPts val="0"/>
              </a:spcAft>
              <a:buNone/>
            </a:pPr>
            <a:endParaRPr/>
          </a:p>
        </p:txBody>
      </p:sp>
      <p:sp>
        <p:nvSpPr>
          <p:cNvPr id="134" name="Google Shape;134;g120831497d8_0_30"/>
          <p:cNvSpPr txBox="1">
            <a:spLocks noGrp="1"/>
          </p:cNvSpPr>
          <p:nvPr>
            <p:ph type="sldNum" idx="12"/>
          </p:nvPr>
        </p:nvSpPr>
        <p:spPr>
          <a:xfrm>
            <a:off x="579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11</a:t>
            </a:fld>
            <a:endParaRPr/>
          </a:p>
        </p:txBody>
      </p:sp>
      <p:sp>
        <p:nvSpPr>
          <p:cNvPr id="135" name="Google Shape;135;g120831497d8_0_30"/>
          <p:cNvSpPr txBox="1">
            <a:spLocks noGrp="1"/>
          </p:cNvSpPr>
          <p:nvPr>
            <p:ph type="title"/>
          </p:nvPr>
        </p:nvSpPr>
        <p:spPr>
          <a:xfrm>
            <a:off x="496525" y="193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1621868d19_0_6"/>
          <p:cNvSpPr txBox="1">
            <a:spLocks noGrp="1"/>
          </p:cNvSpPr>
          <p:nvPr>
            <p:ph type="title"/>
          </p:nvPr>
        </p:nvSpPr>
        <p:spPr>
          <a:xfrm>
            <a:off x="556000" y="109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Chronic Absenteeism </a:t>
            </a:r>
            <a:endParaRPr/>
          </a:p>
        </p:txBody>
      </p:sp>
      <p:sp>
        <p:nvSpPr>
          <p:cNvPr id="80" name="Google Shape;80;g11621868d19_0_6"/>
          <p:cNvSpPr txBox="1">
            <a:spLocks noGrp="1"/>
          </p:cNvSpPr>
          <p:nvPr>
            <p:ph type="body" idx="1"/>
          </p:nvPr>
        </p:nvSpPr>
        <p:spPr>
          <a:xfrm>
            <a:off x="556000" y="770775"/>
            <a:ext cx="8183400" cy="3416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222222"/>
              </a:buClr>
              <a:buSzPts val="1800"/>
              <a:buChar char="●"/>
            </a:pPr>
            <a:r>
              <a:rPr lang="en" sz="1800" b="0">
                <a:solidFill>
                  <a:srgbClr val="222222"/>
                </a:solidFill>
              </a:rPr>
              <a:t>A student is considered chronically absent when absent 10% or more of enrolled days (i.e., 18 days out of 180 day school year). </a:t>
            </a:r>
            <a:endParaRPr sz="1800" b="0">
              <a:solidFill>
                <a:srgbClr val="222222"/>
              </a:solidFill>
            </a:endParaRPr>
          </a:p>
          <a:p>
            <a:pPr marL="457200" lvl="0" indent="-342900" algn="l" rtl="0">
              <a:spcBef>
                <a:spcPts val="0"/>
              </a:spcBef>
              <a:spcAft>
                <a:spcPts val="0"/>
              </a:spcAft>
              <a:buClr>
                <a:srgbClr val="222222"/>
              </a:buClr>
              <a:buSzPts val="1800"/>
              <a:buChar char="●"/>
            </a:pPr>
            <a:r>
              <a:rPr lang="en" sz="1800" b="0">
                <a:solidFill>
                  <a:srgbClr val="222222"/>
                </a:solidFill>
              </a:rPr>
              <a:t>Chronic Absenteeism is one of nine indicators in the School Accreditation Model. </a:t>
            </a:r>
            <a:endParaRPr sz="1800" b="0">
              <a:solidFill>
                <a:srgbClr val="222222"/>
              </a:solidFill>
            </a:endParaRPr>
          </a:p>
          <a:p>
            <a:pPr marL="914400" lvl="1" indent="-342900" algn="l" rtl="0">
              <a:spcBef>
                <a:spcPts val="0"/>
              </a:spcBef>
              <a:spcAft>
                <a:spcPts val="0"/>
              </a:spcAft>
              <a:buClr>
                <a:srgbClr val="222222"/>
              </a:buClr>
              <a:buSzPts val="1800"/>
              <a:buChar char="○"/>
            </a:pPr>
            <a:r>
              <a:rPr lang="en" sz="1800" b="0">
                <a:solidFill>
                  <a:srgbClr val="222222"/>
                </a:solidFill>
              </a:rPr>
              <a:t>Based on the relationship between school attendance and student achievement, chronic absenteeism was selected as a measure of student  engagement.</a:t>
            </a:r>
            <a:endParaRPr sz="1800" b="0">
              <a:solidFill>
                <a:srgbClr val="222222"/>
              </a:solidFill>
            </a:endParaRPr>
          </a:p>
          <a:p>
            <a:pPr marL="914400" lvl="1" indent="-342900" algn="l" rtl="0">
              <a:spcBef>
                <a:spcPts val="0"/>
              </a:spcBef>
              <a:spcAft>
                <a:spcPts val="0"/>
              </a:spcAft>
              <a:buClr>
                <a:srgbClr val="222222"/>
              </a:buClr>
              <a:buSzPts val="1800"/>
              <a:buChar char="○"/>
            </a:pPr>
            <a:r>
              <a:rPr lang="en" sz="1800" b="0">
                <a:solidFill>
                  <a:schemeClr val="dk1"/>
                </a:solidFill>
              </a:rPr>
              <a:t>Research indicates</a:t>
            </a:r>
            <a:r>
              <a:rPr lang="en" sz="1800" b="0">
                <a:solidFill>
                  <a:srgbClr val="222222"/>
                </a:solidFill>
              </a:rPr>
              <a:t> that chronic absenteeism can translate into third-graders unable to master reading, middle-schoolers failing courses and ultimately, teens dropping out of high school. </a:t>
            </a:r>
            <a:endParaRPr sz="1800" b="0">
              <a:solidFill>
                <a:srgbClr val="222222"/>
              </a:solidFill>
            </a:endParaRPr>
          </a:p>
          <a:p>
            <a:pPr marL="457200" marR="76200" lvl="0" indent="-342900" algn="l" rtl="0">
              <a:spcBef>
                <a:spcPts val="0"/>
              </a:spcBef>
              <a:spcAft>
                <a:spcPts val="0"/>
              </a:spcAft>
              <a:buClr>
                <a:srgbClr val="222222"/>
              </a:buClr>
              <a:buSzPts val="1800"/>
              <a:buChar char="●"/>
            </a:pPr>
            <a:r>
              <a:rPr lang="en" sz="1800" b="0">
                <a:solidFill>
                  <a:srgbClr val="222222"/>
                </a:solidFill>
              </a:rPr>
              <a:t>The Chronic Absenteeism rate used in the Accreditation Model is the percentage of students in a school who are chronically absent.</a:t>
            </a:r>
            <a:endParaRPr sz="1800" b="0">
              <a:solidFill>
                <a:srgbClr val="222222"/>
              </a:solidFill>
            </a:endParaRPr>
          </a:p>
          <a:p>
            <a:pPr marL="457200" lvl="0" indent="0" algn="l" rtl="0">
              <a:spcBef>
                <a:spcPts val="0"/>
              </a:spcBef>
              <a:spcAft>
                <a:spcPts val="0"/>
              </a:spcAft>
              <a:buNone/>
            </a:pPr>
            <a:endParaRPr sz="1800" b="0">
              <a:solidFill>
                <a:srgbClr val="222222"/>
              </a:solidFill>
            </a:endParaRPr>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20831497d8_0_0"/>
          <p:cNvSpPr txBox="1">
            <a:spLocks noGrp="1"/>
          </p:cNvSpPr>
          <p:nvPr>
            <p:ph type="title"/>
          </p:nvPr>
        </p:nvSpPr>
        <p:spPr>
          <a:xfrm>
            <a:off x="556000" y="198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Chronic Absenteeism in School Year 2021-2022 </a:t>
            </a:r>
            <a:endParaRPr/>
          </a:p>
          <a:p>
            <a:pPr marL="0" lvl="0" indent="0" algn="l" rtl="0">
              <a:lnSpc>
                <a:spcPct val="100000"/>
              </a:lnSpc>
              <a:spcBef>
                <a:spcPts val="0"/>
              </a:spcBef>
              <a:spcAft>
                <a:spcPts val="0"/>
              </a:spcAft>
              <a:buSzPts val="2800"/>
              <a:buNone/>
            </a:pPr>
            <a:r>
              <a:rPr lang="en"/>
              <a:t>(1 of 2)</a:t>
            </a:r>
            <a:endParaRPr/>
          </a:p>
        </p:txBody>
      </p:sp>
      <p:sp>
        <p:nvSpPr>
          <p:cNvPr id="86" name="Google Shape;86;g120831497d8_0_0"/>
          <p:cNvSpPr txBox="1">
            <a:spLocks noGrp="1"/>
          </p:cNvSpPr>
          <p:nvPr>
            <p:ph type="body" idx="1"/>
          </p:nvPr>
        </p:nvSpPr>
        <p:spPr>
          <a:xfrm>
            <a:off x="480300" y="1170200"/>
            <a:ext cx="8183400" cy="3416400"/>
          </a:xfrm>
          <a:prstGeom prst="rect">
            <a:avLst/>
          </a:prstGeom>
          <a:noFill/>
          <a:ln>
            <a:noFill/>
          </a:ln>
        </p:spPr>
        <p:txBody>
          <a:bodyPr spcFirstLastPara="1" wrap="square" lIns="91425" tIns="91425" rIns="91425" bIns="91425" anchor="t" anchorCtr="0">
            <a:noAutofit/>
          </a:bodyPr>
          <a:lstStyle/>
          <a:p>
            <a:pPr marL="457200" marR="76200" lvl="0" indent="-355600" algn="l" rtl="0">
              <a:spcBef>
                <a:spcPts val="0"/>
              </a:spcBef>
              <a:spcAft>
                <a:spcPts val="0"/>
              </a:spcAft>
              <a:buClr>
                <a:srgbClr val="222222"/>
              </a:buClr>
              <a:buSzPts val="2000"/>
              <a:buChar char="●"/>
            </a:pPr>
            <a:r>
              <a:rPr lang="en" sz="2000" b="0">
                <a:solidFill>
                  <a:schemeClr val="dk1"/>
                </a:solidFill>
              </a:rPr>
              <a:t>Due to the extraordinary circumstances created by the COVID-19 pandemic, school division leaders have reported increased absenteeism in schools during school year 2021-2022 due to recommended quarantine guidelines for “close-contacts” (someone exposed to a person infected with COVID-19), isolation guidelines for those with illness, and students being kept at home because of symptoms that could not be easily distinguished from COVID-19. Through the beginning of January 2022, quarantine and isolation periods were up to 10 days, and currently remain at 5 days in some situations.</a:t>
            </a:r>
            <a:endParaRPr sz="2000" b="0">
              <a:solidFill>
                <a:schemeClr val="dk1"/>
              </a:solidFill>
            </a:endParaRPr>
          </a:p>
          <a:p>
            <a:pPr marL="457200" marR="76200" lvl="0" indent="0" algn="l" rtl="0">
              <a:spcBef>
                <a:spcPts val="0"/>
              </a:spcBef>
              <a:spcAft>
                <a:spcPts val="0"/>
              </a:spcAft>
              <a:buNone/>
            </a:pPr>
            <a:endParaRPr sz="2100" b="0">
              <a:solidFill>
                <a:schemeClr val="dk1"/>
              </a:solidFill>
            </a:endParaRPr>
          </a:p>
          <a:p>
            <a:pPr marL="457200" lvl="0" indent="0" algn="l" rtl="0">
              <a:lnSpc>
                <a:spcPct val="115000"/>
              </a:lnSpc>
              <a:spcBef>
                <a:spcPts val="300"/>
              </a:spcBef>
              <a:spcAft>
                <a:spcPts val="0"/>
              </a:spcAft>
              <a:buSzPts val="1600"/>
              <a:buNone/>
            </a:pPr>
            <a:endParaRPr sz="2200"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20831497d8_0_5"/>
          <p:cNvSpPr txBox="1">
            <a:spLocks noGrp="1"/>
          </p:cNvSpPr>
          <p:nvPr>
            <p:ph type="title"/>
          </p:nvPr>
        </p:nvSpPr>
        <p:spPr>
          <a:xfrm>
            <a:off x="556000" y="9190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en"/>
              <a:t>Chronic Absenteeism in School Year 2021-2022 </a:t>
            </a:r>
            <a:endParaRPr/>
          </a:p>
          <a:p>
            <a:pPr marL="0" lvl="0" indent="0" algn="l" rtl="0">
              <a:spcBef>
                <a:spcPts val="0"/>
              </a:spcBef>
              <a:spcAft>
                <a:spcPts val="0"/>
              </a:spcAft>
              <a:buClr>
                <a:schemeClr val="dk1"/>
              </a:buClr>
              <a:buSzPts val="2800"/>
              <a:buFont typeface="Arial"/>
              <a:buNone/>
            </a:pPr>
            <a:r>
              <a:rPr lang="en"/>
              <a:t>(2 of 2)</a:t>
            </a:r>
            <a:endParaRPr/>
          </a:p>
        </p:txBody>
      </p:sp>
      <p:sp>
        <p:nvSpPr>
          <p:cNvPr id="92" name="Google Shape;92;g120831497d8_0_5"/>
          <p:cNvSpPr txBox="1">
            <a:spLocks noGrp="1"/>
          </p:cNvSpPr>
          <p:nvPr>
            <p:ph type="body" idx="1"/>
          </p:nvPr>
        </p:nvSpPr>
        <p:spPr>
          <a:xfrm>
            <a:off x="654925" y="1148700"/>
            <a:ext cx="8183400" cy="3416400"/>
          </a:xfrm>
          <a:prstGeom prst="rect">
            <a:avLst/>
          </a:prstGeom>
          <a:noFill/>
          <a:ln>
            <a:noFill/>
          </a:ln>
        </p:spPr>
        <p:txBody>
          <a:bodyPr spcFirstLastPara="1" wrap="square" lIns="91425" tIns="91425" rIns="91425" bIns="91425" anchor="t" anchorCtr="0">
            <a:noAutofit/>
          </a:bodyPr>
          <a:lstStyle/>
          <a:p>
            <a:pPr marL="457200" marR="76200" lvl="0" indent="-368300" algn="l" rtl="0">
              <a:spcBef>
                <a:spcPts val="0"/>
              </a:spcBef>
              <a:spcAft>
                <a:spcPts val="0"/>
              </a:spcAft>
              <a:buClr>
                <a:srgbClr val="222222"/>
              </a:buClr>
              <a:buSzPts val="2200"/>
              <a:buChar char="●"/>
            </a:pPr>
            <a:r>
              <a:rPr lang="en" sz="2200" b="0">
                <a:solidFill>
                  <a:schemeClr val="dk1"/>
                </a:solidFill>
              </a:rPr>
              <a:t>Under normal circumstances, school divisions have control of the programs, school-level policies, processes, and practices they put in place to engage students in school. </a:t>
            </a:r>
            <a:endParaRPr sz="2200" b="0">
              <a:solidFill>
                <a:schemeClr val="dk1"/>
              </a:solidFill>
            </a:endParaRPr>
          </a:p>
          <a:p>
            <a:pPr marL="457200" marR="76200" lvl="0" indent="-368300" algn="l" rtl="0">
              <a:spcBef>
                <a:spcPts val="0"/>
              </a:spcBef>
              <a:spcAft>
                <a:spcPts val="0"/>
              </a:spcAft>
              <a:buClr>
                <a:srgbClr val="222222"/>
              </a:buClr>
              <a:buSzPts val="2200"/>
              <a:buChar char="●"/>
            </a:pPr>
            <a:r>
              <a:rPr lang="en" sz="2200" b="0">
                <a:solidFill>
                  <a:schemeClr val="dk1"/>
                </a:solidFill>
              </a:rPr>
              <a:t>However, </a:t>
            </a:r>
            <a:r>
              <a:rPr lang="en" sz="2200" b="0">
                <a:solidFill>
                  <a:srgbClr val="222222"/>
                </a:solidFill>
              </a:rPr>
              <a:t>student absences due to COVID-19 were not a result of the lack of school-level policies and practices put in place to engage students and curb absenteeism, and the chronic absenteeism data for 2021-2022 may not accurately reflect  school efforts to engage students.</a:t>
            </a:r>
            <a:endParaRPr sz="2200" b="0">
              <a:solidFill>
                <a:srgbClr val="222222"/>
              </a:solidFill>
            </a:endParaRPr>
          </a:p>
          <a:p>
            <a:pPr marL="457200" marR="76200" lvl="0" indent="0" algn="l" rtl="0">
              <a:spcBef>
                <a:spcPts val="0"/>
              </a:spcBef>
              <a:spcAft>
                <a:spcPts val="0"/>
              </a:spcAft>
              <a:buNone/>
            </a:pPr>
            <a:endParaRPr sz="2200" b="0">
              <a:solidFill>
                <a:srgbClr val="222222"/>
              </a:solidFill>
            </a:endParaRPr>
          </a:p>
          <a:p>
            <a:pPr marL="0" marR="76200" lvl="0" indent="0" algn="l" rtl="0">
              <a:spcBef>
                <a:spcPts val="0"/>
              </a:spcBef>
              <a:spcAft>
                <a:spcPts val="0"/>
              </a:spcAft>
              <a:buNone/>
            </a:pPr>
            <a:endParaRPr sz="2200" b="0">
              <a:solidFill>
                <a:srgbClr val="222222"/>
              </a:solidFill>
            </a:endParaRPr>
          </a:p>
          <a:p>
            <a:pPr marL="457200" lvl="0" indent="0" algn="l" rtl="0">
              <a:spcBef>
                <a:spcPts val="0"/>
              </a:spcBef>
              <a:spcAft>
                <a:spcPts val="0"/>
              </a:spcAft>
              <a:buNone/>
            </a:pPr>
            <a:endParaRPr sz="1800" b="0">
              <a:solidFill>
                <a:srgbClr val="222222"/>
              </a:solidFill>
            </a:endParaRPr>
          </a:p>
          <a:p>
            <a:pPr marL="457200" lvl="0" indent="0" algn="l" rtl="0">
              <a:lnSpc>
                <a:spcPct val="115000"/>
              </a:lnSpc>
              <a:spcBef>
                <a:spcPts val="0"/>
              </a:spcBef>
              <a:spcAft>
                <a:spcPts val="0"/>
              </a:spcAft>
              <a:buSzPts val="1600"/>
              <a:buNone/>
            </a:pPr>
            <a:endParaRPr sz="2200"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13f2c5b0f2_0_0"/>
          <p:cNvSpPr txBox="1">
            <a:spLocks noGrp="1"/>
          </p:cNvSpPr>
          <p:nvPr>
            <p:ph type="title"/>
          </p:nvPr>
        </p:nvSpPr>
        <p:spPr>
          <a:xfrm>
            <a:off x="556000" y="198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Guidance to School Divisions (1 of 2)</a:t>
            </a:r>
            <a:endParaRPr/>
          </a:p>
        </p:txBody>
      </p:sp>
      <p:sp>
        <p:nvSpPr>
          <p:cNvPr id="98" name="Google Shape;98;g113f2c5b0f2_0_0"/>
          <p:cNvSpPr txBox="1">
            <a:spLocks noGrp="1"/>
          </p:cNvSpPr>
          <p:nvPr>
            <p:ph type="body" idx="1"/>
          </p:nvPr>
        </p:nvSpPr>
        <p:spPr>
          <a:xfrm>
            <a:off x="556000" y="863550"/>
            <a:ext cx="8183400" cy="3416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Supt's Memo #230-21</a:t>
            </a:r>
            <a:r>
              <a:rPr lang="en" sz="1700" b="0">
                <a:solidFill>
                  <a:srgbClr val="222222"/>
                </a:solidFill>
              </a:rPr>
              <a:t>, stated, in part: </a:t>
            </a:r>
            <a:endParaRPr sz="1700" b="0">
              <a:solidFill>
                <a:srgbClr val="222222"/>
              </a:solidFill>
            </a:endParaRPr>
          </a:p>
          <a:p>
            <a:pPr marL="457200" lvl="0" indent="0" algn="l" rtl="0">
              <a:spcBef>
                <a:spcPts val="0"/>
              </a:spcBef>
              <a:spcAft>
                <a:spcPts val="0"/>
              </a:spcAft>
              <a:buNone/>
            </a:pPr>
            <a:r>
              <a:rPr lang="en" sz="1700" b="0" i="1">
                <a:solidFill>
                  <a:srgbClr val="222222"/>
                </a:solidFill>
              </a:rPr>
              <a:t>“...divisions should also be prepared to transition individual students in and out of in-person learning for quarantine related to COVID-19. In cases of quarantine, a student who is not ill and is able to participate in remote instruction should be offered meaningful opportunities to do so. Students should be counted as present or absent per that division’s policy on attendance tracking and monitoring for any remote learning day. If a division does not offer remote learning to a quarantined student, the student should be counted as absent. This circumstance should be extremely rare, as divisions should be prepared to support students who are healthy enough to participate in remote learning during quarantine.”</a:t>
            </a:r>
            <a:r>
              <a:rPr lang="en" sz="1700" b="0">
                <a:solidFill>
                  <a:srgbClr val="222222"/>
                </a:solidFill>
              </a:rPr>
              <a:t>  </a:t>
            </a:r>
            <a:endParaRPr sz="1700" b="0">
              <a:solidFill>
                <a:srgbClr val="222222"/>
              </a:solidFill>
            </a:endParaRPr>
          </a:p>
          <a:p>
            <a:pPr marL="457200" lvl="0" indent="0" algn="l" rtl="0">
              <a:lnSpc>
                <a:spcPct val="115000"/>
              </a:lnSpc>
              <a:spcBef>
                <a:spcPts val="0"/>
              </a:spcBef>
              <a:spcAft>
                <a:spcPts val="0"/>
              </a:spcAft>
              <a:buNone/>
            </a:pPr>
            <a:endParaRPr sz="23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20831497d8_0_15"/>
          <p:cNvSpPr txBox="1">
            <a:spLocks noGrp="1"/>
          </p:cNvSpPr>
          <p:nvPr>
            <p:ph type="title"/>
          </p:nvPr>
        </p:nvSpPr>
        <p:spPr>
          <a:xfrm>
            <a:off x="556000" y="198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Guidance to School Divisions (2 of 2)</a:t>
            </a:r>
            <a:endParaRPr/>
          </a:p>
        </p:txBody>
      </p:sp>
      <p:sp>
        <p:nvSpPr>
          <p:cNvPr id="104" name="Google Shape;104;g120831497d8_0_15"/>
          <p:cNvSpPr txBox="1">
            <a:spLocks noGrp="1"/>
          </p:cNvSpPr>
          <p:nvPr>
            <p:ph type="body" idx="1"/>
          </p:nvPr>
        </p:nvSpPr>
        <p:spPr>
          <a:xfrm>
            <a:off x="556000" y="863550"/>
            <a:ext cx="8183400" cy="3416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22222"/>
              </a:buClr>
              <a:buSzPts val="2000"/>
              <a:buChar char="●"/>
            </a:pPr>
            <a:r>
              <a:rPr lang="en" sz="2000" b="0">
                <a:solidFill>
                  <a:srgbClr val="222222"/>
                </a:solidFill>
              </a:rPr>
              <a:t>While these guidelines were communicated in August 2021, they may not have been implemented with fidelity across the state due to —</a:t>
            </a:r>
            <a:endParaRPr sz="2000" b="0">
              <a:solidFill>
                <a:srgbClr val="222222"/>
              </a:solidFill>
            </a:endParaRPr>
          </a:p>
          <a:p>
            <a:pPr marL="914400" lvl="1" indent="-355600" algn="l" rtl="0">
              <a:spcBef>
                <a:spcPts val="0"/>
              </a:spcBef>
              <a:spcAft>
                <a:spcPts val="0"/>
              </a:spcAft>
              <a:buClr>
                <a:srgbClr val="222222"/>
              </a:buClr>
              <a:buSzPts val="2000"/>
              <a:buChar char="○"/>
            </a:pPr>
            <a:r>
              <a:rPr lang="en" sz="2000" b="0">
                <a:solidFill>
                  <a:srgbClr val="222222"/>
                </a:solidFill>
              </a:rPr>
              <a:t>staffing shortages; </a:t>
            </a:r>
            <a:endParaRPr sz="2000" b="0">
              <a:solidFill>
                <a:srgbClr val="222222"/>
              </a:solidFill>
            </a:endParaRPr>
          </a:p>
          <a:p>
            <a:pPr marL="914400" lvl="1" indent="-355600" algn="l" rtl="0">
              <a:spcBef>
                <a:spcPts val="0"/>
              </a:spcBef>
              <a:spcAft>
                <a:spcPts val="0"/>
              </a:spcAft>
              <a:buClr>
                <a:srgbClr val="222222"/>
              </a:buClr>
              <a:buSzPts val="2000"/>
              <a:buChar char="○"/>
            </a:pPr>
            <a:r>
              <a:rPr lang="en" sz="2000" b="0">
                <a:solidFill>
                  <a:srgbClr val="222222"/>
                </a:solidFill>
              </a:rPr>
              <a:t>numbers of students being quarantined at one time; </a:t>
            </a:r>
            <a:endParaRPr sz="2000" b="0">
              <a:solidFill>
                <a:srgbClr val="222222"/>
              </a:solidFill>
            </a:endParaRPr>
          </a:p>
          <a:p>
            <a:pPr marL="914400" lvl="1" indent="-355600" algn="l" rtl="0">
              <a:spcBef>
                <a:spcPts val="0"/>
              </a:spcBef>
              <a:spcAft>
                <a:spcPts val="0"/>
              </a:spcAft>
              <a:buClr>
                <a:srgbClr val="222222"/>
              </a:buClr>
              <a:buSzPts val="2000"/>
              <a:buChar char="○"/>
            </a:pPr>
            <a:r>
              <a:rPr lang="en" sz="2000" b="0">
                <a:solidFill>
                  <a:srgbClr val="222222"/>
                </a:solidFill>
              </a:rPr>
              <a:t>lack of reliable internet connectivity; and/or </a:t>
            </a:r>
            <a:endParaRPr sz="2000" b="0">
              <a:solidFill>
                <a:srgbClr val="222222"/>
              </a:solidFill>
            </a:endParaRPr>
          </a:p>
          <a:p>
            <a:pPr marL="914400" lvl="1" indent="-355600" algn="l" rtl="0">
              <a:spcBef>
                <a:spcPts val="0"/>
              </a:spcBef>
              <a:spcAft>
                <a:spcPts val="0"/>
              </a:spcAft>
              <a:buClr>
                <a:srgbClr val="222222"/>
              </a:buClr>
              <a:buSzPts val="2000"/>
              <a:buChar char="○"/>
            </a:pPr>
            <a:r>
              <a:rPr lang="en" sz="2000" b="0">
                <a:solidFill>
                  <a:srgbClr val="222222"/>
                </a:solidFill>
              </a:rPr>
              <a:t>lack of understanding of the flexibilities afforded to schools. </a:t>
            </a:r>
            <a:endParaRPr sz="2000" b="0">
              <a:solidFill>
                <a:srgbClr val="222222"/>
              </a:solidFill>
            </a:endParaRPr>
          </a:p>
          <a:p>
            <a:pPr marL="457200" lvl="0" indent="-355600" algn="l" rtl="0">
              <a:spcBef>
                <a:spcPts val="0"/>
              </a:spcBef>
              <a:spcAft>
                <a:spcPts val="0"/>
              </a:spcAft>
              <a:buClr>
                <a:srgbClr val="222222"/>
              </a:buClr>
              <a:buSzPts val="2000"/>
              <a:buChar char="●"/>
            </a:pPr>
            <a:r>
              <a:rPr lang="en" sz="2000" b="0">
                <a:solidFill>
                  <a:srgbClr val="222222"/>
                </a:solidFill>
              </a:rPr>
              <a:t>In addition, due to this unprecedented situation, student records may not accurately represent the status of students who were indeed absent or receiving remote instruction.</a:t>
            </a:r>
            <a:endParaRPr sz="2000" b="0">
              <a:solidFill>
                <a:srgbClr val="222222"/>
              </a:solidFill>
            </a:endParaRPr>
          </a:p>
          <a:p>
            <a:pPr marL="457200" lvl="0" indent="0" algn="l" rtl="0">
              <a:lnSpc>
                <a:spcPct val="115000"/>
              </a:lnSpc>
              <a:spcBef>
                <a:spcPts val="0"/>
              </a:spcBef>
              <a:spcAft>
                <a:spcPts val="0"/>
              </a:spcAft>
              <a:buNone/>
            </a:pPr>
            <a:endParaRPr sz="14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20831497d8_0_20"/>
          <p:cNvSpPr txBox="1">
            <a:spLocks noGrp="1"/>
          </p:cNvSpPr>
          <p:nvPr>
            <p:ph type="title"/>
          </p:nvPr>
        </p:nvSpPr>
        <p:spPr>
          <a:xfrm>
            <a:off x="550700" y="129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Use of Chronic Absenteeism in 2022-2023 Accreditation (1 of 4)</a:t>
            </a:r>
            <a:endParaRPr/>
          </a:p>
        </p:txBody>
      </p:sp>
      <p:sp>
        <p:nvSpPr>
          <p:cNvPr id="110" name="Google Shape;110;g120831497d8_0_20"/>
          <p:cNvSpPr txBox="1">
            <a:spLocks noGrp="1"/>
          </p:cNvSpPr>
          <p:nvPr>
            <p:ph type="body" idx="1"/>
          </p:nvPr>
        </p:nvSpPr>
        <p:spPr>
          <a:xfrm>
            <a:off x="513525" y="1144875"/>
            <a:ext cx="8183400" cy="3416400"/>
          </a:xfrm>
          <a:prstGeom prst="rect">
            <a:avLst/>
          </a:prstGeom>
          <a:noFill/>
          <a:ln>
            <a:noFill/>
          </a:ln>
        </p:spPr>
        <p:txBody>
          <a:bodyPr spcFirstLastPara="1" wrap="square" lIns="91425" tIns="91425" rIns="91425" bIns="91425" anchor="t" anchorCtr="0">
            <a:noAutofit/>
          </a:bodyPr>
          <a:lstStyle/>
          <a:p>
            <a:pPr marL="457200" marR="76200" lvl="0" indent="-374650" algn="l" rtl="0">
              <a:spcBef>
                <a:spcPts val="0"/>
              </a:spcBef>
              <a:spcAft>
                <a:spcPts val="0"/>
              </a:spcAft>
              <a:buClr>
                <a:schemeClr val="dk1"/>
              </a:buClr>
              <a:buSzPts val="2300"/>
              <a:buChar char="●"/>
            </a:pPr>
            <a:r>
              <a:rPr lang="en" sz="2300" b="0">
                <a:solidFill>
                  <a:schemeClr val="dk1"/>
                </a:solidFill>
              </a:rPr>
              <a:t>Because of the circumstances surrounding chronic absenteeism in 2021-2022, the Department is asking the Board to consider flexibility surrounding the use of this indicator in the determination of the accreditation status of schools in accreditation year 2022-2023. </a:t>
            </a:r>
            <a:endParaRPr sz="2300" b="0">
              <a:solidFill>
                <a:schemeClr val="dk1"/>
              </a:solidFill>
            </a:endParaRPr>
          </a:p>
          <a:p>
            <a:pPr marL="0" lvl="0" indent="0" algn="l" rtl="0">
              <a:spcBef>
                <a:spcPts val="300"/>
              </a:spcBef>
              <a:spcAft>
                <a:spcPts val="0"/>
              </a:spcAft>
              <a:buNone/>
            </a:pPr>
            <a:endParaRPr sz="1700" b="0">
              <a:solidFill>
                <a:srgbClr val="222222"/>
              </a:solidFill>
            </a:endParaRPr>
          </a:p>
          <a:p>
            <a:pPr marL="457200" lvl="0" indent="0" algn="l" rtl="0">
              <a:lnSpc>
                <a:spcPct val="115000"/>
              </a:lnSpc>
              <a:spcBef>
                <a:spcPts val="0"/>
              </a:spcBef>
              <a:spcAft>
                <a:spcPts val="0"/>
              </a:spcAft>
              <a:buNone/>
            </a:pPr>
            <a:endParaRPr sz="14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1fb7ac7ec8_1_0"/>
          <p:cNvSpPr txBox="1">
            <a:spLocks noGrp="1"/>
          </p:cNvSpPr>
          <p:nvPr>
            <p:ph type="title"/>
          </p:nvPr>
        </p:nvSpPr>
        <p:spPr>
          <a:xfrm>
            <a:off x="550700" y="129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Use of Chronic Absenteeism in 2022-2023 Accreditation (2 of 4)</a:t>
            </a:r>
            <a:endParaRPr/>
          </a:p>
        </p:txBody>
      </p:sp>
      <p:sp>
        <p:nvSpPr>
          <p:cNvPr id="116" name="Google Shape;116;g11fb7ac7ec8_1_0"/>
          <p:cNvSpPr txBox="1">
            <a:spLocks noGrp="1"/>
          </p:cNvSpPr>
          <p:nvPr>
            <p:ph type="body" idx="1"/>
          </p:nvPr>
        </p:nvSpPr>
        <p:spPr>
          <a:xfrm>
            <a:off x="513525" y="1144875"/>
            <a:ext cx="8183400" cy="3416400"/>
          </a:xfrm>
          <a:prstGeom prst="rect">
            <a:avLst/>
          </a:prstGeom>
          <a:noFill/>
          <a:ln>
            <a:noFill/>
          </a:ln>
        </p:spPr>
        <p:txBody>
          <a:bodyPr spcFirstLastPara="1" wrap="square" lIns="91425" tIns="91425" rIns="91425" bIns="91425" anchor="t" anchorCtr="0">
            <a:noAutofit/>
          </a:bodyPr>
          <a:lstStyle/>
          <a:p>
            <a:pPr marL="457200" marR="76200" lvl="0" indent="-349250" algn="l" rtl="0">
              <a:spcBef>
                <a:spcPts val="0"/>
              </a:spcBef>
              <a:spcAft>
                <a:spcPts val="0"/>
              </a:spcAft>
              <a:buClr>
                <a:schemeClr val="dk1"/>
              </a:buClr>
              <a:buSzPts val="1900"/>
              <a:buChar char="●"/>
            </a:pPr>
            <a:r>
              <a:rPr lang="en" sz="1900" b="0" i="1">
                <a:solidFill>
                  <a:schemeClr val="dk1"/>
                </a:solidFill>
              </a:rPr>
              <a:t>The Standards for Accrediting Public Schools in Virginia (SOA) </a:t>
            </a:r>
            <a:r>
              <a:rPr lang="en" sz="1900" b="0">
                <a:solidFill>
                  <a:schemeClr val="dk1"/>
                </a:solidFill>
              </a:rPr>
              <a:t>(</a:t>
            </a:r>
            <a:r>
              <a:rPr lang="en" sz="1900" b="0" u="sng">
                <a:solidFill>
                  <a:schemeClr val="hlink"/>
                </a:solidFill>
                <a:hlinkClick r:id="rId3"/>
              </a:rPr>
              <a:t>8VAC20-131-380 F3</a:t>
            </a:r>
            <a:r>
              <a:rPr lang="en" sz="1900" b="0">
                <a:solidFill>
                  <a:schemeClr val="dk1"/>
                </a:solidFill>
              </a:rPr>
              <a:t>) provide the Virginia Board of Education with the authority to adopt special provisions related to the use of a school quality indicator in determining the accreditation status of schools.  Specifically, the language states:</a:t>
            </a:r>
            <a:endParaRPr sz="1900" b="0">
              <a:solidFill>
                <a:schemeClr val="dk1"/>
              </a:solidFill>
            </a:endParaRPr>
          </a:p>
          <a:p>
            <a:pPr marL="914400" marR="76200" lvl="1" indent="-349250" algn="l" rtl="0">
              <a:spcBef>
                <a:spcPts val="0"/>
              </a:spcBef>
              <a:spcAft>
                <a:spcPts val="0"/>
              </a:spcAft>
              <a:buClr>
                <a:schemeClr val="dk1"/>
              </a:buClr>
              <a:buSzPts val="1900"/>
              <a:buChar char="○"/>
            </a:pPr>
            <a:r>
              <a:rPr lang="en" sz="1900" b="0" i="1">
                <a:solidFill>
                  <a:schemeClr val="dk1"/>
                </a:solidFill>
              </a:rPr>
              <a:t>“The board may adopt special provisions related to the measurement and use of a school quality indicator as prescribed by the board.  The board may also alter the inclusions and exclusions from the performance level calculations by providing adequate notice to local school boards.”</a:t>
            </a:r>
            <a:endParaRPr sz="1900" b="0" i="1">
              <a:solidFill>
                <a:schemeClr val="dk1"/>
              </a:solidFill>
            </a:endParaRPr>
          </a:p>
          <a:p>
            <a:pPr marL="0" lvl="0" indent="0" algn="l" rtl="0">
              <a:spcBef>
                <a:spcPts val="300"/>
              </a:spcBef>
              <a:spcAft>
                <a:spcPts val="0"/>
              </a:spcAft>
              <a:buNone/>
            </a:pPr>
            <a:endParaRPr sz="1700" b="0">
              <a:solidFill>
                <a:srgbClr val="222222"/>
              </a:solidFill>
            </a:endParaRPr>
          </a:p>
          <a:p>
            <a:pPr marL="457200" lvl="0" indent="0" algn="l" rtl="0">
              <a:lnSpc>
                <a:spcPct val="115000"/>
              </a:lnSpc>
              <a:spcBef>
                <a:spcPts val="0"/>
              </a:spcBef>
              <a:spcAft>
                <a:spcPts val="0"/>
              </a:spcAft>
              <a:buNone/>
            </a:pPr>
            <a:endParaRPr sz="14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20831497d8_0_25"/>
          <p:cNvSpPr txBox="1">
            <a:spLocks noGrp="1"/>
          </p:cNvSpPr>
          <p:nvPr>
            <p:ph type="title"/>
          </p:nvPr>
        </p:nvSpPr>
        <p:spPr>
          <a:xfrm>
            <a:off x="550700" y="129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Use of Chronic Absenteeism in 2022-2023 Accreditation (3 of 4)</a:t>
            </a:r>
            <a:endParaRPr/>
          </a:p>
        </p:txBody>
      </p:sp>
      <p:sp>
        <p:nvSpPr>
          <p:cNvPr id="122" name="Google Shape;122;g120831497d8_0_25"/>
          <p:cNvSpPr txBox="1">
            <a:spLocks noGrp="1"/>
          </p:cNvSpPr>
          <p:nvPr>
            <p:ph type="body" idx="1"/>
          </p:nvPr>
        </p:nvSpPr>
        <p:spPr>
          <a:xfrm>
            <a:off x="513525" y="1144875"/>
            <a:ext cx="8183400" cy="34164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chemeClr val="dk1"/>
              </a:buClr>
              <a:buSzPts val="2300"/>
              <a:buChar char="●"/>
            </a:pPr>
            <a:r>
              <a:rPr lang="en" sz="2300" b="0">
                <a:solidFill>
                  <a:schemeClr val="dk1"/>
                </a:solidFill>
              </a:rPr>
              <a:t>The Board is being asked to consider the adoption of special provisions to remove the chronic absenteeism indicator from the determination of school accreditation status for 2022-2023 </a:t>
            </a:r>
            <a:r>
              <a:rPr lang="en" sz="2300" u="sng">
                <a:solidFill>
                  <a:schemeClr val="dk1"/>
                </a:solidFill>
              </a:rPr>
              <a:t>only</a:t>
            </a:r>
            <a:r>
              <a:rPr lang="en" sz="2300" b="0">
                <a:solidFill>
                  <a:schemeClr val="dk1"/>
                </a:solidFill>
              </a:rPr>
              <a:t>.  </a:t>
            </a:r>
            <a:endParaRPr sz="2300" b="0">
              <a:solidFill>
                <a:schemeClr val="dk1"/>
              </a:solidFill>
            </a:endParaRPr>
          </a:p>
          <a:p>
            <a:pPr marL="457200" lvl="0" indent="-374650" algn="l" rtl="0">
              <a:lnSpc>
                <a:spcPct val="115000"/>
              </a:lnSpc>
              <a:spcBef>
                <a:spcPts val="0"/>
              </a:spcBef>
              <a:spcAft>
                <a:spcPts val="0"/>
              </a:spcAft>
              <a:buClr>
                <a:schemeClr val="dk1"/>
              </a:buClr>
              <a:buSzPts val="2300"/>
              <a:buChar char="●"/>
            </a:pPr>
            <a:r>
              <a:rPr lang="en" sz="2300" b="0">
                <a:solidFill>
                  <a:schemeClr val="dk1"/>
                </a:solidFill>
              </a:rPr>
              <a:t>In doing so, </a:t>
            </a:r>
            <a:r>
              <a:rPr lang="en" sz="2300">
                <a:solidFill>
                  <a:schemeClr val="dk1"/>
                </a:solidFill>
              </a:rPr>
              <a:t>the earned performance level and chronic absenteeism rate</a:t>
            </a:r>
            <a:r>
              <a:rPr lang="en" sz="2300" b="0">
                <a:solidFill>
                  <a:schemeClr val="dk1"/>
                </a:solidFill>
              </a:rPr>
              <a:t> </a:t>
            </a:r>
            <a:r>
              <a:rPr lang="en" sz="2300">
                <a:solidFill>
                  <a:schemeClr val="dk1"/>
                </a:solidFill>
              </a:rPr>
              <a:t>will still be assigned to, and reported for schools</a:t>
            </a:r>
            <a:r>
              <a:rPr lang="en" sz="2300" b="0">
                <a:solidFill>
                  <a:schemeClr val="dk1"/>
                </a:solidFill>
              </a:rPr>
              <a:t>, according to provisions in the SOA. </a:t>
            </a:r>
            <a:endParaRPr sz="2300" b="0">
              <a:solidFill>
                <a:schemeClr val="dk1"/>
              </a:solidFill>
            </a:endParaRPr>
          </a:p>
          <a:p>
            <a:pPr marL="0" lvl="0" indent="0" algn="l" rtl="0">
              <a:spcBef>
                <a:spcPts val="0"/>
              </a:spcBef>
              <a:spcAft>
                <a:spcPts val="0"/>
              </a:spcAft>
              <a:buNone/>
            </a:pPr>
            <a:endParaRPr sz="1700" b="0">
              <a:solidFill>
                <a:srgbClr val="222222"/>
              </a:solidFill>
            </a:endParaRPr>
          </a:p>
          <a:p>
            <a:pPr marL="457200" lvl="0" indent="0" algn="l" rtl="0">
              <a:lnSpc>
                <a:spcPct val="115000"/>
              </a:lnSpc>
              <a:spcBef>
                <a:spcPts val="0"/>
              </a:spcBef>
              <a:spcAft>
                <a:spcPts val="0"/>
              </a:spcAft>
              <a:buNone/>
            </a:pPr>
            <a:endParaRPr sz="1400" b="0"/>
          </a:p>
          <a:p>
            <a:pPr marL="457200" lvl="0" indent="0" algn="l" rtl="0">
              <a:lnSpc>
                <a:spcPct val="115000"/>
              </a:lnSpc>
              <a:spcBef>
                <a:spcPts val="0"/>
              </a:spcBef>
              <a:spcAft>
                <a:spcPts val="0"/>
              </a:spcAft>
              <a:buSzPts val="1600"/>
              <a:buNone/>
            </a:pPr>
            <a:endParaRPr sz="2000" b="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976</Words>
  <Application>Microsoft Office PowerPoint</Application>
  <PresentationFormat>On-screen Show (16:9)</PresentationFormat>
  <Paragraphs>49</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Josefin Sans</vt:lpstr>
      <vt:lpstr>Arial</vt:lpstr>
      <vt:lpstr>Simple Light</vt:lpstr>
      <vt:lpstr>First Review of a Proposal to Adopt Special Provisions Regarding the Use of the  Chronic Absenteeism Indicator for Accreditation Year 2022-2023</vt:lpstr>
      <vt:lpstr>Chronic Absenteeism </vt:lpstr>
      <vt:lpstr>Chronic Absenteeism in School Year 2021-2022  (1 of 2)</vt:lpstr>
      <vt:lpstr>Chronic Absenteeism in School Year 2021-2022  (2 of 2)</vt:lpstr>
      <vt:lpstr>Guidance to School Divisions (1 of 2)</vt:lpstr>
      <vt:lpstr>Guidance to School Divisions (2 of 2)</vt:lpstr>
      <vt:lpstr>Use of Chronic Absenteeism in 2022-2023 Accreditation (1 of 4)</vt:lpstr>
      <vt:lpstr>Use of Chronic Absenteeism in 2022-2023 Accreditation (2 of 4)</vt:lpstr>
      <vt:lpstr>Use of Chronic Absenteeism in 2022-2023 Accreditation (3 of 4)</vt:lpstr>
      <vt:lpstr>Use of Chronic Absenteeism in 2022-2023 Accreditation (4 of 4)</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Review of a Proposal to Adopt Special Provisions Regarding the Use of the  Chronic Absenteeism Indicator for Accreditation Year 2022-2023</dc:title>
  <dc:creator>Webb, Emily (DOE)</dc:creator>
  <cp:lastModifiedBy>VITA Program</cp:lastModifiedBy>
  <cp:revision>1</cp:revision>
  <dcterms:modified xsi:type="dcterms:W3CDTF">2022-04-08T16:06:58Z</dcterms:modified>
</cp:coreProperties>
</file>