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8" r:id="rId2"/>
    <p:sldId id="644" r:id="rId3"/>
    <p:sldId id="667" r:id="rId4"/>
    <p:sldId id="645" r:id="rId5"/>
    <p:sldId id="666" r:id="rId6"/>
    <p:sldId id="647" r:id="rId7"/>
    <p:sldId id="664" r:id="rId8"/>
    <p:sldId id="640" r:id="rId9"/>
    <p:sldId id="626" r:id="rId10"/>
    <p:sldId id="646" r:id="rId11"/>
    <p:sldId id="668" r:id="rId12"/>
    <p:sldId id="669" r:id="rId13"/>
    <p:sldId id="642" r:id="rId14"/>
    <p:sldId id="54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2436"/>
    <a:srgbClr val="0F150D"/>
    <a:srgbClr val="C225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53" autoAdjust="0"/>
    <p:restoredTop sz="96352" autoAdjust="0"/>
  </p:normalViewPr>
  <p:slideViewPr>
    <p:cSldViewPr snapToGrid="0" snapToObjects="1">
      <p:cViewPr varScale="1">
        <p:scale>
          <a:sx n="98" d="100"/>
          <a:sy n="98" d="100"/>
        </p:scale>
        <p:origin x="88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19" d="100"/>
          <a:sy n="119" d="100"/>
        </p:scale>
        <p:origin x="377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DBEB67F-3624-234A-BE7D-97C67BD9A0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b="1" dirty="0">
              <a:solidFill>
                <a:srgbClr val="C22536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A71B46-14D8-8E4E-94CF-DB08BF6687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3E934-413D-2241-80FF-C05625C2FD5A}" type="datetimeFigureOut">
              <a:rPr lang="en-US" smtClean="0">
                <a:latin typeface="Trebuchet MS" panose="020B0703020202090204" pitchFamily="34" charset="0"/>
              </a:rPr>
              <a:t>1/14/2022</a:t>
            </a:fld>
            <a:endParaRPr lang="en-US" dirty="0">
              <a:latin typeface="Trebuchet MS" panose="020B070302020209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5BD1B1-635F-414B-AFB2-E2495A2A7E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Trebuchet MS" panose="020B070302020209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6C7FA-15A0-1745-8468-8DF229C591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1214512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CEE23-1D07-DC48-9F09-438665CE0303}" type="slidenum">
              <a:rPr lang="en-US" smtClean="0">
                <a:latin typeface="Trebuchet MS" panose="020B0703020202090204" pitchFamily="34" charset="0"/>
              </a:rPr>
              <a:t>‹#›</a:t>
            </a:fld>
            <a:endParaRPr lang="en-US" dirty="0">
              <a:latin typeface="Trebuchet MS" panose="020B0703020202090204" pitchFamily="34" charset="0"/>
            </a:endParaRPr>
          </a:p>
        </p:txBody>
      </p:sp>
      <p:pic>
        <p:nvPicPr>
          <p:cNvPr id="8" name="Picture 7" descr="Virginia Department of Education">
            <a:extLst>
              <a:ext uri="{FF2B5EF4-FFF2-40B4-BE49-F238E27FC236}">
                <a16:creationId xmlns:a16="http://schemas.microsoft.com/office/drawing/2014/main" id="{D52D0C5F-12A8-2744-8BAB-43409134C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294337" y="4376445"/>
            <a:ext cx="7047450" cy="403060"/>
          </a:xfrm>
          <a:prstGeom prst="rect">
            <a:avLst/>
          </a:prstGeom>
        </p:spPr>
      </p:pic>
      <p:pic>
        <p:nvPicPr>
          <p:cNvPr id="9" name="Picture 8" descr="VDOE Logo">
            <a:extLst>
              <a:ext uri="{FF2B5EF4-FFF2-40B4-BE49-F238E27FC236}">
                <a16:creationId xmlns:a16="http://schemas.microsoft.com/office/drawing/2014/main" id="{E9796202-4EA2-B645-87AB-B65B91A70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029" y="8699765"/>
            <a:ext cx="1376362" cy="45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847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 spc="0">
                <a:solidFill>
                  <a:srgbClr val="C22536"/>
                </a:solidFill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Trebuchet MS" panose="020B0703020202090204" pitchFamily="34" charset="0"/>
              </a:defRPr>
            </a:lvl1pPr>
          </a:lstStyle>
          <a:p>
            <a:fld id="{DECE677D-151F-BC40-B7BE-400103977BBA}" type="datetimeFigureOut">
              <a:rPr lang="en-US" smtClean="0"/>
              <a:pPr/>
              <a:t>1/14/2022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1507416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Trebuchet MS" panose="020B0703020202090204" pitchFamily="34" charset="0"/>
              </a:defRPr>
            </a:lvl1pPr>
          </a:lstStyle>
          <a:p>
            <a:fld id="{8571A650-665F-B049-BFDF-C141BB58E0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Virginia Department of Education">
            <a:extLst>
              <a:ext uri="{FF2B5EF4-FFF2-40B4-BE49-F238E27FC236}">
                <a16:creationId xmlns:a16="http://schemas.microsoft.com/office/drawing/2014/main" id="{1192FC82-0DC6-BE4B-AD31-32623ABF6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294337" y="4376445"/>
            <a:ext cx="7047450" cy="403060"/>
          </a:xfrm>
          <a:prstGeom prst="rect">
            <a:avLst/>
          </a:prstGeom>
        </p:spPr>
      </p:pic>
      <p:pic>
        <p:nvPicPr>
          <p:cNvPr id="9" name="Picture 8" descr="VDOE Logo">
            <a:extLst>
              <a:ext uri="{FF2B5EF4-FFF2-40B4-BE49-F238E27FC236}">
                <a16:creationId xmlns:a16="http://schemas.microsoft.com/office/drawing/2014/main" id="{C661D7A9-1EE3-1E4B-991D-69264DAF9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029" y="8699765"/>
            <a:ext cx="1376362" cy="45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522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Are there any 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5C5CB6-8D40-4875-9116-BBB4A417238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662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lain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AE310-B2A3-6647-965A-0672E5ACD3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A8242C-4802-014C-B7DB-0EB13E7D1D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80A98C-80CC-0D41-9984-BCB90EBA0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43C1D-525C-4B48-A8BF-8449553F6BCB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6EB225-67A7-7441-A763-F6EA0D53C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CD539D-A897-6B49-ABFF-326C0DF10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11740" cy="365125"/>
          </a:xfrm>
        </p:spPr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VDOE Logo&#10;">
            <a:extLst>
              <a:ext uri="{FF2B5EF4-FFF2-40B4-BE49-F238E27FC236}">
                <a16:creationId xmlns:a16="http://schemas.microsoft.com/office/drawing/2014/main" id="{399D15A6-7F28-8540-BB2C-B16B13EDDC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701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F960C6-7F4A-744C-BF8F-8A2C51F8F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43C1D-525C-4B48-A8BF-8449553F6BCB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09D876-0C7E-B749-BD85-0976334DB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E3A808-8322-C440-8203-47F849A7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93839" cy="365125"/>
          </a:xfrm>
        </p:spPr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 descr="Virginia Department of Education">
            <a:extLst>
              <a:ext uri="{FF2B5EF4-FFF2-40B4-BE49-F238E27FC236}">
                <a16:creationId xmlns:a16="http://schemas.microsoft.com/office/drawing/2014/main" id="{AB9280B8-2911-D84E-9DD1-CF494F6F26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6" name="Picture 5" descr="VDOE Logo">
            <a:extLst>
              <a:ext uri="{FF2B5EF4-FFF2-40B4-BE49-F238E27FC236}">
                <a16:creationId xmlns:a16="http://schemas.microsoft.com/office/drawing/2014/main" id="{77A0E041-0EDB-2145-B868-F507A2BBB2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168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B1A88-AFE8-A54C-B51A-2D647978F1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C7F50-58AA-DF45-B32D-87AE2232A74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BEC63D-5DB8-2549-A6DC-3AE4FFC828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EBDF3F-63C7-194E-90BB-2FFE90179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43C1D-525C-4B48-A8BF-8449553F6BCB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B007A3-0D7A-FE4A-BD36-A3814A977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823BB4-D04E-4D47-AE43-AC43E4893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0"/>
            <a:ext cx="1011740" cy="365125"/>
          </a:xfrm>
        </p:spPr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Virginia Department of Education">
            <a:extLst>
              <a:ext uri="{FF2B5EF4-FFF2-40B4-BE49-F238E27FC236}">
                <a16:creationId xmlns:a16="http://schemas.microsoft.com/office/drawing/2014/main" id="{A00919D2-9032-284F-852D-6A7A2A7EC2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9" name="Picture 8" descr="VDOE Logo">
            <a:extLst>
              <a:ext uri="{FF2B5EF4-FFF2-40B4-BE49-F238E27FC236}">
                <a16:creationId xmlns:a16="http://schemas.microsoft.com/office/drawing/2014/main" id="{6E302F99-4230-514E-95F1-69FED60FDF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251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40FAC-A966-EB40-B718-B36C3AA431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CA688B-0B10-5347-AC86-08C5918FC0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3FAED0-9BFB-F945-9335-961186608D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80F83F-0B12-314D-A137-CCE170591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43C1D-525C-4B48-A8BF-8449553F6BCB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B1EA84-6206-0348-B9EE-477BCC9EE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6C2C83-7EB9-B04A-A394-EB1EDAC2F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113503" cy="365125"/>
          </a:xfrm>
        </p:spPr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Virginia Department of Education">
            <a:extLst>
              <a:ext uri="{FF2B5EF4-FFF2-40B4-BE49-F238E27FC236}">
                <a16:creationId xmlns:a16="http://schemas.microsoft.com/office/drawing/2014/main" id="{51F4F683-BC1F-E042-A027-FA3C6AF750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9" name="Picture 8" descr="VDOE Logo">
            <a:extLst>
              <a:ext uri="{FF2B5EF4-FFF2-40B4-BE49-F238E27FC236}">
                <a16:creationId xmlns:a16="http://schemas.microsoft.com/office/drawing/2014/main" id="{78A8B6B0-E0B9-194A-86AE-42CB3C24D3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495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C7536-2E25-2F45-9661-BB75AE31D1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D02BC5-43A8-0F44-A88C-BAC7C865BC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A541D-046D-E646-8667-7861921E0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43C1D-525C-4B48-A8BF-8449553F6BCB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E8590C-D18E-7C45-B268-C1357BA4E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12B81-246B-EE4E-9D91-3137518F6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11740" cy="365125"/>
          </a:xfrm>
        </p:spPr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Virginia Department of Education">
            <a:extLst>
              <a:ext uri="{FF2B5EF4-FFF2-40B4-BE49-F238E27FC236}">
                <a16:creationId xmlns:a16="http://schemas.microsoft.com/office/drawing/2014/main" id="{FF7479EC-C092-2F4F-8098-8C86014162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8" name="Picture 7" descr="VDOE Logo">
            <a:extLst>
              <a:ext uri="{FF2B5EF4-FFF2-40B4-BE49-F238E27FC236}">
                <a16:creationId xmlns:a16="http://schemas.microsoft.com/office/drawing/2014/main" id="{6CBA4CDE-C368-E442-9A5A-0A78587494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691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3CCD4F-E8A2-CD4A-8502-87185309A2B5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AF95DD-0E52-554A-BB8B-00B1FD9958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471DC-CACF-994C-A9F6-F80360817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43C1D-525C-4B48-A8BF-8449553F6BCB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BC845-AD43-F143-AD7E-C9DCC6461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A7573-B410-BF4A-9E0C-4619F1313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11740" cy="365125"/>
          </a:xfrm>
        </p:spPr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Virginia Department of Education">
            <a:extLst>
              <a:ext uri="{FF2B5EF4-FFF2-40B4-BE49-F238E27FC236}">
                <a16:creationId xmlns:a16="http://schemas.microsoft.com/office/drawing/2014/main" id="{9685BA75-194C-F143-8A74-951583AA4B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8" name="Picture 7" descr="VDOE Logo">
            <a:extLst>
              <a:ext uri="{FF2B5EF4-FFF2-40B4-BE49-F238E27FC236}">
                <a16:creationId xmlns:a16="http://schemas.microsoft.com/office/drawing/2014/main" id="{DFBA81DF-495A-F843-B9AC-727FC2CDA7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564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hoto, newspaper, different, many&#10;&#10;Description automatically generated">
            <a:extLst>
              <a:ext uri="{FF2B5EF4-FFF2-40B4-BE49-F238E27FC236}">
                <a16:creationId xmlns:a16="http://schemas.microsoft.com/office/drawing/2014/main" id="{A4E9C55D-20C8-F142-843E-CEDBD8321D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C52538-36D0-8943-9136-3BA029FC0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43C1D-525C-4B48-A8BF-8449553F6BCB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37C020-2CFF-9347-B513-B8FBEB724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A6B8E1-B5E4-3048-87CE-BCB72C1AF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BC19C0C-ED9D-2442-BCBB-B31C9C1A8D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35199"/>
            <a:ext cx="9144000" cy="2387600"/>
          </a:xfrm>
          <a:solidFill>
            <a:schemeClr val="bg1">
              <a:alpha val="63000"/>
            </a:schemeClr>
          </a:solidFill>
          <a:ln w="79375" cap="rnd">
            <a:solidFill>
              <a:srgbClr val="C00000">
                <a:alpha val="79000"/>
              </a:srgbClr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9144000"/>
                      <a:gd name="connsiteY0" fmla="*/ 0 h 2387600"/>
                      <a:gd name="connsiteX1" fmla="*/ 9144000 w 9144000"/>
                      <a:gd name="connsiteY1" fmla="*/ 0 h 2387600"/>
                      <a:gd name="connsiteX2" fmla="*/ 9144000 w 9144000"/>
                      <a:gd name="connsiteY2" fmla="*/ 2387600 h 2387600"/>
                      <a:gd name="connsiteX3" fmla="*/ 0 w 9144000"/>
                      <a:gd name="connsiteY3" fmla="*/ 2387600 h 2387600"/>
                      <a:gd name="connsiteX4" fmla="*/ 0 w 9144000"/>
                      <a:gd name="connsiteY4" fmla="*/ 0 h 2387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44000" h="2387600" fill="none" extrusionOk="0">
                        <a:moveTo>
                          <a:pt x="0" y="0"/>
                        </a:moveTo>
                        <a:cubicBezTo>
                          <a:pt x="3028269" y="-49533"/>
                          <a:pt x="5283183" y="-14809"/>
                          <a:pt x="9144000" y="0"/>
                        </a:cubicBezTo>
                        <a:cubicBezTo>
                          <a:pt x="9231639" y="505107"/>
                          <a:pt x="9071321" y="1690582"/>
                          <a:pt x="9144000" y="2387600"/>
                        </a:cubicBezTo>
                        <a:cubicBezTo>
                          <a:pt x="4837205" y="2339369"/>
                          <a:pt x="2638381" y="2472055"/>
                          <a:pt x="0" y="2387600"/>
                        </a:cubicBezTo>
                        <a:cubicBezTo>
                          <a:pt x="-38581" y="2075969"/>
                          <a:pt x="63341" y="553084"/>
                          <a:pt x="0" y="0"/>
                        </a:cubicBezTo>
                        <a:close/>
                      </a:path>
                      <a:path w="9144000" h="2387600" stroke="0" extrusionOk="0">
                        <a:moveTo>
                          <a:pt x="0" y="0"/>
                        </a:moveTo>
                        <a:cubicBezTo>
                          <a:pt x="2613657" y="118645"/>
                          <a:pt x="5770383" y="116012"/>
                          <a:pt x="9144000" y="0"/>
                        </a:cubicBezTo>
                        <a:cubicBezTo>
                          <a:pt x="9011118" y="637795"/>
                          <a:pt x="9228951" y="1714952"/>
                          <a:pt x="9144000" y="2387600"/>
                        </a:cubicBezTo>
                        <a:cubicBezTo>
                          <a:pt x="5690229" y="2522200"/>
                          <a:pt x="3865307" y="2230404"/>
                          <a:pt x="0" y="2387600"/>
                        </a:cubicBezTo>
                        <a:cubicBezTo>
                          <a:pt x="-20187" y="1892462"/>
                          <a:pt x="-152480" y="69601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FAF135A-0843-6144-9054-47528ADE8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5341" y="4714875"/>
            <a:ext cx="9144000" cy="102861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523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9B7AB-606C-0D40-B684-4BDA97E3ED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753B7-4C1A-D24B-8C8F-03213C2324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46F76-8402-6341-B3F4-2FE03082E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43C1D-525C-4B48-A8BF-8449553F6BCB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E86AB-7A1F-7D4F-B9D8-F2E1B7F00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B0628B-7A3B-3D47-9E97-1ECAAB155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11740" cy="365125"/>
          </a:xfrm>
        </p:spPr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Virginia Department of Education">
            <a:extLst>
              <a:ext uri="{FF2B5EF4-FFF2-40B4-BE49-F238E27FC236}">
                <a16:creationId xmlns:a16="http://schemas.microsoft.com/office/drawing/2014/main" id="{92452067-EE6E-4741-B132-4798F0431C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10" name="Picture 9" descr="VDOE Logo&#10;">
            <a:extLst>
              <a:ext uri="{FF2B5EF4-FFF2-40B4-BE49-F238E27FC236}">
                <a16:creationId xmlns:a16="http://schemas.microsoft.com/office/drawing/2014/main" id="{D01BE02D-DE6D-2A4F-912A-30E38F9A3B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984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4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33047-276D-7B4B-8EC1-868BD0A3E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33CC05-4285-424F-B45C-6F03D93B6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09812F-6681-B242-8680-A05F6FD61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43C1D-525C-4B48-A8BF-8449553F6BCB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6AF7FF-3FC7-D446-B3F8-3105126EA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6E180-FFC6-AB41-87C3-DB6A6B2E7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11740" cy="365125"/>
          </a:xfrm>
        </p:spPr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VDOE LOGO">
            <a:extLst>
              <a:ext uri="{FF2B5EF4-FFF2-40B4-BE49-F238E27FC236}">
                <a16:creationId xmlns:a16="http://schemas.microsoft.com/office/drawing/2014/main" id="{12FA6595-DD2D-2349-9F43-C96DE74D46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208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ernate Section Header -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33047-276D-7B4B-8EC1-868BD0A3E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33CC05-4285-424F-B45C-6F03D93B6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09812F-6681-B242-8680-A05F6FD61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43C1D-525C-4B48-A8BF-8449553F6BCB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6AF7FF-3FC7-D446-B3F8-3105126EA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6E180-FFC6-AB41-87C3-DB6A6B2E7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11740" cy="365125"/>
          </a:xfrm>
        </p:spPr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VDOE LOGO">
            <a:extLst>
              <a:ext uri="{FF2B5EF4-FFF2-40B4-BE49-F238E27FC236}">
                <a16:creationId xmlns:a16="http://schemas.microsoft.com/office/drawing/2014/main" id="{C57264E4-1543-EF49-B280-9D8B3A43B8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29374" y="6116638"/>
            <a:ext cx="2462625" cy="82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5776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ernate Section Header - RED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33047-276D-7B4B-8EC1-868BD0A3E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33CC05-4285-424F-B45C-6F03D93B6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09812F-6681-B242-8680-A05F6FD61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43C1D-525C-4B48-A8BF-8449553F6BCB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6AF7FF-3FC7-D446-B3F8-3105126EA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6E180-FFC6-AB41-87C3-DB6A6B2E7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11740" cy="365125"/>
          </a:xfrm>
        </p:spPr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VDOE LOGO">
            <a:extLst>
              <a:ext uri="{FF2B5EF4-FFF2-40B4-BE49-F238E27FC236}">
                <a16:creationId xmlns:a16="http://schemas.microsoft.com/office/drawing/2014/main" id="{5F227AE2-8874-7A40-9831-19C57F4645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161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22340" y="6089650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2985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F6C33-E047-8042-B9FD-EEA89DEE01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93FE7-9A64-794B-B4F1-97A19EA9E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474B55-E1F1-3B4A-ABC6-A4E955E28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902E4F-B545-794E-A7DA-C4DB4113A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43C1D-525C-4B48-A8BF-8449553F6BCB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2F9B49-F6CF-B045-A923-F32066B63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1DE6A1-D218-924D-B299-0C020BE59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11740" cy="365125"/>
          </a:xfrm>
        </p:spPr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Virginia Department of Education">
            <a:extLst>
              <a:ext uri="{FF2B5EF4-FFF2-40B4-BE49-F238E27FC236}">
                <a16:creationId xmlns:a16="http://schemas.microsoft.com/office/drawing/2014/main" id="{0379D9AE-9EB1-C446-86B9-9EFCCCDF94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11" name="Picture 10" descr="VDOE LOGO">
            <a:extLst>
              <a:ext uri="{FF2B5EF4-FFF2-40B4-BE49-F238E27FC236}">
                <a16:creationId xmlns:a16="http://schemas.microsoft.com/office/drawing/2014/main" id="{17897FD1-7B88-844F-9BF8-4E8A6FB9BF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37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CC07E-7C7E-B547-85FD-31EA303213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823DEE-DD0F-CD41-AB02-3601C77041E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3D6200-416C-4347-9D0F-06E7BB0B7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A05453-E146-5E40-BFA4-6C0D1771F6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2C7AAB-57E5-A244-A9E2-9BB60A0866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939773-C6DB-8744-9611-FD786BDF6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43C1D-525C-4B48-A8BF-8449553F6BCB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D21116-DE87-5D4D-9156-D18A0F548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294A27-86D2-D846-8D27-41A8FE9A2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113503" cy="365125"/>
          </a:xfrm>
        </p:spPr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 descr="Virginia Department of Education">
            <a:extLst>
              <a:ext uri="{FF2B5EF4-FFF2-40B4-BE49-F238E27FC236}">
                <a16:creationId xmlns:a16="http://schemas.microsoft.com/office/drawing/2014/main" id="{74B9EB91-7F1A-544A-8767-6CED6A3376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13" name="Picture 12" descr="VDOE Logo">
            <a:extLst>
              <a:ext uri="{FF2B5EF4-FFF2-40B4-BE49-F238E27FC236}">
                <a16:creationId xmlns:a16="http://schemas.microsoft.com/office/drawing/2014/main" id="{B20049FE-9473-4D4A-87D4-457E809992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213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CF210-A759-0846-8760-CEF7526727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E47EAE-B3E1-914A-A9EA-B67F29572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43C1D-525C-4B48-A8BF-8449553F6BCB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5CF8E0-6DD4-E04A-BADF-0BFE18912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9EDF7F-92FD-6C47-BC15-A1988B0A0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11740" cy="365125"/>
          </a:xfrm>
        </p:spPr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Virginia Department of Education">
            <a:extLst>
              <a:ext uri="{FF2B5EF4-FFF2-40B4-BE49-F238E27FC236}">
                <a16:creationId xmlns:a16="http://schemas.microsoft.com/office/drawing/2014/main" id="{B8304214-2D07-714B-AD79-46D99B3F1C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7" name="Picture 6" descr="VDOE Logo">
            <a:extLst>
              <a:ext uri="{FF2B5EF4-FFF2-40B4-BE49-F238E27FC236}">
                <a16:creationId xmlns:a16="http://schemas.microsoft.com/office/drawing/2014/main" id="{CF32DF03-BC57-9542-97CF-D5EDB2160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277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04DF6F0-8869-1746-A86E-208BAF3348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53AB0E-A9BC-604D-8351-C5AA74114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3969AE-B29A-1B40-B153-8430374BD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A7ED8-273B-C149-B525-6793764CF7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43C1D-525C-4B48-A8BF-8449553F6BCB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2E0AB7-5C2B-F248-A0F3-AE0DF36BF3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7AF6F-269C-7C47-8A86-3F20A3EB87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842EE-07A5-BF42-B259-F0753968FB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77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61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C2253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ln>
            <a:solidFill>
              <a:schemeClr val="bg2">
                <a:lumMod val="50000"/>
              </a:schemeClr>
            </a:solidFill>
          </a:ln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48" userDrawn="1">
          <p15:clr>
            <a:srgbClr val="F26B43"/>
          </p15:clr>
        </p15:guide>
        <p15:guide id="2" pos="72" userDrawn="1">
          <p15:clr>
            <a:srgbClr val="F26B43"/>
          </p15:clr>
        </p15:guide>
        <p15:guide id="3" pos="7608" userDrawn="1">
          <p15:clr>
            <a:srgbClr val="F26B43"/>
          </p15:clr>
        </p15:guide>
        <p15:guide id="4" orient="horz" pos="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C58FD-EC71-3F44-8D70-7EAFF31B7F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3657600" algn="l"/>
              </a:tabLst>
            </a:pPr>
            <a:r>
              <a:rPr lang="en-US" sz="3600" b="1" dirty="0">
                <a:solidFill>
                  <a:schemeClr val="tx1"/>
                </a:solidFill>
                <a:effectLst/>
                <a:ea typeface="SimSun" panose="02010600030101010101" pitchFamily="2" charset="-122"/>
              </a:rPr>
              <a:t>Revisions to </a:t>
            </a:r>
            <a:r>
              <a:rPr lang="en-US" sz="3600" b="1" i="1" dirty="0">
                <a:solidFill>
                  <a:schemeClr val="tx1"/>
                </a:solidFill>
                <a:effectLst/>
                <a:ea typeface="SimSun" panose="02010600030101010101" pitchFamily="2" charset="-122"/>
              </a:rPr>
              <a:t>Guidelines for Uniform Performance Standards and Evaluation </a:t>
            </a:r>
            <a:r>
              <a:rPr lang="en-US" sz="3600" i="1" dirty="0">
                <a:solidFill>
                  <a:schemeClr val="tx1"/>
                </a:solidFill>
                <a:effectLst/>
                <a:ea typeface="SimSun" panose="02010600030101010101" pitchFamily="2" charset="-122"/>
              </a:rPr>
              <a:t/>
            </a:r>
            <a:br>
              <a:rPr lang="en-US" sz="3600" i="1" dirty="0">
                <a:solidFill>
                  <a:schemeClr val="tx1"/>
                </a:solidFill>
                <a:effectLst/>
                <a:ea typeface="SimSun" panose="02010600030101010101" pitchFamily="2" charset="-122"/>
              </a:rPr>
            </a:br>
            <a:r>
              <a:rPr lang="en-US" sz="3600" b="1" i="1" dirty="0">
                <a:solidFill>
                  <a:schemeClr val="tx1"/>
                </a:solidFill>
                <a:effectLst/>
                <a:ea typeface="SimSun" panose="02010600030101010101" pitchFamily="2" charset="-122"/>
              </a:rPr>
              <a:t>Criteria for Principals </a:t>
            </a:r>
            <a:r>
              <a:rPr lang="en-US" sz="3600" b="1" dirty="0">
                <a:solidFill>
                  <a:schemeClr val="tx1"/>
                </a:solidFill>
                <a:effectLst/>
                <a:ea typeface="SimSun" panose="02010600030101010101" pitchFamily="2" charset="-122"/>
              </a:rPr>
              <a:t>and </a:t>
            </a:r>
            <a:r>
              <a:rPr lang="en-US" sz="3600" b="1" i="1" dirty="0">
                <a:solidFill>
                  <a:schemeClr val="tx1"/>
                </a:solidFill>
                <a:effectLst/>
                <a:ea typeface="SimSun" panose="02010600030101010101" pitchFamily="2" charset="-122"/>
              </a:rPr>
              <a:t>Superintendents </a:t>
            </a:r>
            <a:endParaRPr lang="en-US" sz="3600" i="1" dirty="0">
              <a:solidFill>
                <a:schemeClr val="tx1"/>
              </a:solidFill>
              <a:effectLst/>
              <a:ea typeface="SimSun" panose="02010600030101010101" pitchFamily="2" charset="-122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B6E87B-5556-024B-8CA8-E1C1B2E6D8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4460" y="4798002"/>
            <a:ext cx="9144000" cy="1028615"/>
          </a:xfrm>
        </p:spPr>
        <p:txBody>
          <a:bodyPr/>
          <a:lstStyle/>
          <a:p>
            <a:r>
              <a:rPr lang="en-US" dirty="0"/>
              <a:t>January 27</a:t>
            </a:r>
            <a:r>
              <a:rPr lang="en-US"/>
              <a:t>,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559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1410848" cy="1325880"/>
          </a:xfrm>
        </p:spPr>
        <p:txBody>
          <a:bodyPr>
            <a:normAutofit fontScale="90000"/>
          </a:bodyPr>
          <a:lstStyle/>
          <a:p>
            <a:r>
              <a:rPr lang="en-US" dirty="0"/>
              <a:t>NEW PRINCIPAL PERFORMANCE STANDARD (cont.)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3" name="Table 2" descr="&#10;6.5 Advocates for and supports equity and access to educational programs and learning opportunities to meet the learning needs of all students.&#10;6.6 Recruits, develops, and retains effective, culturally responsive staff in accordance with the mission, vision, and articulated values of the school. &#10;6.7 Provides evidence-based and targeted professional learning and coaching to support culturally responsive teaching and reflective practices among teachers and staff.  &#10;6.8 Facilitates and engages in dialogue with teachers and staff to promote an equity-centered, inclusive school environment that fosters a sense of belonging for all students. &#10;6.9 Builds positive relationships with students, parents/caregivers, staff, and other stakeholders that use multimodal methods of communication inclusive of the language, dialect, cultural, and social needs of all students and their families.&#10;" title="Performance Standard 6:  Culturally Responsive and Equitable School Leadership">
            <a:extLst>
              <a:ext uri="{FF2B5EF4-FFF2-40B4-BE49-F238E27FC236}">
                <a16:creationId xmlns:a16="http://schemas.microsoft.com/office/drawing/2014/main" id="{4C1C00D3-0D5F-42F5-947C-771F837682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669144"/>
              </p:ext>
            </p:extLst>
          </p:nvPr>
        </p:nvGraphicFramePr>
        <p:xfrm>
          <a:off x="960465" y="1409497"/>
          <a:ext cx="9936153" cy="4953000"/>
        </p:xfrm>
        <a:graphic>
          <a:graphicData uri="http://schemas.openxmlformats.org/drawingml/2006/table">
            <a:tbl>
              <a:tblPr firstRow="1" firstCol="1" bandRow="1"/>
              <a:tblGrid>
                <a:gridCol w="9936153">
                  <a:extLst>
                    <a:ext uri="{9D8B030D-6E8A-4147-A177-3AD203B41FA5}">
                      <a16:colId xmlns:a16="http://schemas.microsoft.com/office/drawing/2014/main" val="767735963"/>
                    </a:ext>
                  </a:extLst>
                </a:gridCol>
              </a:tblGrid>
              <a:tr h="8872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93845" algn="l"/>
                        </a:tabLs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Performance Standard 6:  Culturally Responsive and Equitable School Leadership</a:t>
                      </a:r>
                    </a:p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093845" algn="l"/>
                        </a:tabLst>
                      </a:pPr>
                      <a:r>
                        <a:rPr lang="en-US" sz="1800" i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principal demonstrates a commitment to equity and fosters culturally inclusive and responsive practices aligned with division and school goals, priorities, and strategies that support achievement for all students.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078" marR="64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721393"/>
                  </a:ext>
                </a:extLst>
              </a:tr>
              <a:tr h="2819156">
                <a:tc>
                  <a:txBody>
                    <a:bodyPr/>
                    <a:lstStyle/>
                    <a:p>
                      <a:pPr marL="512763" marR="0" lvl="0" indent="-5127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12763" marR="0" lvl="0" indent="-5127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6.5	Advocates for and supports equity and access to educational programs and learning opportunities to meet the learning needs of all students.</a:t>
                      </a:r>
                    </a:p>
                    <a:p>
                      <a:pPr marL="512763" indent="-512763" fontAlgn="base">
                        <a:spcAft>
                          <a:spcPts val="12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6.6	Recruits, develops, and retains effective, culturally responsive staff in accordance with the mission, vision, and articulated values of the school. </a:t>
                      </a:r>
                    </a:p>
                    <a:p>
                      <a:pPr marL="512763" indent="-512763" fontAlgn="base">
                        <a:spcAft>
                          <a:spcPts val="12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6.7	Provides evidence-based and targeted professional learning and coaching to support culturally responsive teaching and reflective practices among teachers and staff.  </a:t>
                      </a:r>
                    </a:p>
                    <a:p>
                      <a:pPr marL="512763" indent="-512763">
                        <a:spcAft>
                          <a:spcPts val="12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6.8	Facilitates and engages in dialogue with teachers and staff to promote an equity-centered, inclusive school environment that fosters a sense of belonging for all students. </a:t>
                      </a:r>
                    </a:p>
                    <a:p>
                      <a:pPr marL="512763" indent="-512763"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6.9	Builds positive relationships with students, parents/caregivers, staff, and other stakeholders that use multimodal methods of communication inclusive of the language, dialect, cultural, and social needs of all students and their families.</a:t>
                      </a:r>
                      <a:endParaRPr lang="en-US" sz="16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078" marR="64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642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476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SUPERINTENDENT PERFORMANCE STANDARD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3" name="Table 2" descr="6.1  Collects and analyzes disaggregated data to determine division priorities and aid in developing and monitoring a division strategic plan that promotes continuous improvement and demonstrates a commitment to equitable and culturally responsive practice for all students.&#10;6.2 Manages and leverages the allocation of fiscal, human, capital, and material resources to promote equitable access and outcomes for all students.&#10;6.3 Provides professional learning opportunities for all employees throughout the division that enhance their capacity and skills to support culturally responsive practices and equitable outcomes. &#10;" title="Performance Standard 6:  Culturally Responsive and Equitable Division Leadership">
            <a:extLst>
              <a:ext uri="{FF2B5EF4-FFF2-40B4-BE49-F238E27FC236}">
                <a16:creationId xmlns:a16="http://schemas.microsoft.com/office/drawing/2014/main" id="{4C1C00D3-0D5F-42F5-947C-771F837682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848075"/>
              </p:ext>
            </p:extLst>
          </p:nvPr>
        </p:nvGraphicFramePr>
        <p:xfrm>
          <a:off x="960465" y="1492623"/>
          <a:ext cx="9936153" cy="4354813"/>
        </p:xfrm>
        <a:graphic>
          <a:graphicData uri="http://schemas.openxmlformats.org/drawingml/2006/table">
            <a:tbl>
              <a:tblPr firstRow="1" firstCol="1" bandRow="1"/>
              <a:tblGrid>
                <a:gridCol w="9936153">
                  <a:extLst>
                    <a:ext uri="{9D8B030D-6E8A-4147-A177-3AD203B41FA5}">
                      <a16:colId xmlns:a16="http://schemas.microsoft.com/office/drawing/2014/main" val="767735963"/>
                    </a:ext>
                  </a:extLst>
                </a:gridCol>
              </a:tblGrid>
              <a:tr h="9700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93845" algn="l"/>
                        </a:tabLs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Performance Standard 6:  Culturally Responsive and Equitable Division Leadership</a:t>
                      </a:r>
                    </a:p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093845" algn="l"/>
                        </a:tabLst>
                      </a:pPr>
                      <a:r>
                        <a:rPr lang="en-US" sz="1800" i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superintendent establishes and implements division goals, priorities, and strategies centered in equity and culturally responsive practices to support achievement for all students.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078" marR="64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721393"/>
                  </a:ext>
                </a:extLst>
              </a:tr>
              <a:tr h="3150853">
                <a:tc>
                  <a:txBody>
                    <a:bodyPr/>
                    <a:lstStyle/>
                    <a:p>
                      <a:pPr marL="460375" indent="-460375"/>
                      <a:endParaRPr lang="en-US" sz="8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460375" indent="-460375"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6.1 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Collects and analyzes disaggregated data to determine division priorities and aid in developing and monitoring a division strategic plan that promotes continuous improvement and demonstrates a commitment to equitable and culturally responsive practice for all students.</a:t>
                      </a:r>
                    </a:p>
                    <a:p>
                      <a:pPr marL="460375" indent="-460375">
                        <a:spcAft>
                          <a:spcPts val="12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6.2	Manages and leverages the allocation of fiscal, human, capital, and material resources to promote equitable access and outcomes for all students.</a:t>
                      </a:r>
                    </a:p>
                    <a:p>
                      <a:pPr marL="460375" indent="-460375">
                        <a:spcAft>
                          <a:spcPts val="12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6.3	Provides professional learning opportunities for all employees throughout the division that enhance their capacity and skills to support culturally responsive practices and equitable outcomes. </a:t>
                      </a:r>
                    </a:p>
                  </a:txBody>
                  <a:tcPr marL="64078" marR="64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642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4667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SUPERINTENDENT PERFORMANCE STANDARD (cont.)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3" name="Table 2" descr="6.4 Plans, implements, supports, and assesses the instructional program to provide all students with equitable access to culturally relevant and responsive curriculum as well as high-quality content, instruction, and materials. &#10;6.5 Engages in dialogue with all stakeholders to promote an equity-centered, inclusive organizational culture that fosters a sense of belonging for all students.&#10;6.6 Collaborates with all stakeholders to foster ownership in a shared mission, vision, and core values that support all students.&#10;" title="Performance Standard 6:  Culturally Responsive and Equitable Division Leadership">
            <a:extLst>
              <a:ext uri="{FF2B5EF4-FFF2-40B4-BE49-F238E27FC236}">
                <a16:creationId xmlns:a16="http://schemas.microsoft.com/office/drawing/2014/main" id="{4C1C00D3-0D5F-42F5-947C-771F837682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670380"/>
              </p:ext>
            </p:extLst>
          </p:nvPr>
        </p:nvGraphicFramePr>
        <p:xfrm>
          <a:off x="942961" y="1487733"/>
          <a:ext cx="9936153" cy="3726494"/>
        </p:xfrm>
        <a:graphic>
          <a:graphicData uri="http://schemas.openxmlformats.org/drawingml/2006/table">
            <a:tbl>
              <a:tblPr firstRow="1" firstCol="1" bandRow="1"/>
              <a:tblGrid>
                <a:gridCol w="9936153">
                  <a:extLst>
                    <a:ext uri="{9D8B030D-6E8A-4147-A177-3AD203B41FA5}">
                      <a16:colId xmlns:a16="http://schemas.microsoft.com/office/drawing/2014/main" val="767735963"/>
                    </a:ext>
                  </a:extLst>
                </a:gridCol>
              </a:tblGrid>
              <a:tr h="10996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93845" algn="l"/>
                        </a:tabLs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Performance Standard 6:  Culturally Responsive and Equitable Division Leadership</a:t>
                      </a:r>
                    </a:p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093845" algn="l"/>
                        </a:tabLst>
                      </a:pPr>
                      <a:r>
                        <a:rPr lang="en-US" sz="1800" i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superintendent establishes and implements division goals, priorities, and strategies centered in equity and culturally responsive practices to support achievement for all students.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078" marR="64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721393"/>
                  </a:ext>
                </a:extLst>
              </a:tr>
              <a:tr h="2522534">
                <a:tc>
                  <a:txBody>
                    <a:bodyPr/>
                    <a:lstStyle/>
                    <a:p>
                      <a:pPr marL="460375" marR="0" lvl="0" indent="-4603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60375" marR="0" lvl="0" indent="-4603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6.4	Plans, implements, supports, and assesses the instructional program to provide all students with equitable access to culturally relevant and responsive curriculum as well as high-quality content, instruction, and materials. </a:t>
                      </a:r>
                    </a:p>
                    <a:p>
                      <a:pPr marL="460375" indent="-460375">
                        <a:spcAft>
                          <a:spcPts val="12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6.5	Engages in dialogue with all stakeholders to promote an equity-centered, inclusive organizational culture that fosters a sense of belonging for all students.</a:t>
                      </a:r>
                    </a:p>
                    <a:p>
                      <a:pPr marL="460375" indent="-460375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6.6	Collaborates with all stakeholders to foster ownership in a shared mission, vision, and core values that support all students.</a:t>
                      </a:r>
                    </a:p>
                  </a:txBody>
                  <a:tcPr marL="64078" marR="64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642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1974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NEXT STEPS</a:t>
            </a:r>
          </a:p>
        </p:txBody>
      </p:sp>
      <p:graphicFrame>
        <p:nvGraphicFramePr>
          <p:cNvPr id="6" name="Table 2" title="Chart of Next Steps following First Review ">
            <a:extLst>
              <a:ext uri="{FF2B5EF4-FFF2-40B4-BE49-F238E27FC236}">
                <a16:creationId xmlns:a16="http://schemas.microsoft.com/office/drawing/2014/main" id="{F573B17D-B8A9-4C95-B6BA-2A67260EAD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341658"/>
              </p:ext>
            </p:extLst>
          </p:nvPr>
        </p:nvGraphicFramePr>
        <p:xfrm>
          <a:off x="998342" y="1676400"/>
          <a:ext cx="9901109" cy="294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4582">
                  <a:extLst>
                    <a:ext uri="{9D8B030D-6E8A-4147-A177-3AD203B41FA5}">
                      <a16:colId xmlns:a16="http://schemas.microsoft.com/office/drawing/2014/main" val="1592717554"/>
                    </a:ext>
                  </a:extLst>
                </a:gridCol>
                <a:gridCol w="7616527">
                  <a:extLst>
                    <a:ext uri="{9D8B030D-6E8A-4147-A177-3AD203B41FA5}">
                      <a16:colId xmlns:a16="http://schemas.microsoft.com/office/drawing/2014/main" val="23082890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243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Action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24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058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March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Final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Board </a:t>
                      </a:r>
                      <a:r>
                        <a:rPr lang="en-US" b="0" i="1" dirty="0" smtClean="0">
                          <a:solidFill>
                            <a:schemeClr val="tx1"/>
                          </a:solidFill>
                        </a:rPr>
                        <a:t>Guidelines </a:t>
                      </a:r>
                      <a:r>
                        <a:rPr lang="en-US" b="0" i="0" dirty="0">
                          <a:solidFill>
                            <a:schemeClr val="tx1"/>
                          </a:solidFill>
                        </a:rPr>
                        <a:t>review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798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</a:rPr>
                        <a:t>April-May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</a:rPr>
                        <a:t>Create training materials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150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</a:rPr>
                        <a:t>Summer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</a:rPr>
                        <a:t>Deliver regional training </a:t>
                      </a:r>
                    </a:p>
                    <a:p>
                      <a:pPr marL="401638" indent="-230188">
                        <a:buFont typeface="Arial" panose="020B0604020202020204" pitchFamily="34" charset="0"/>
                        <a:buChar char="•"/>
                      </a:pPr>
                      <a:r>
                        <a:rPr lang="en-US" b="0" i="0" dirty="0">
                          <a:solidFill>
                            <a:schemeClr val="tx1"/>
                          </a:solidFill>
                        </a:rPr>
                        <a:t>2 half-day repeated virtual sessions for principal evaluation</a:t>
                      </a:r>
                    </a:p>
                    <a:p>
                      <a:pPr marL="401638" indent="-230188">
                        <a:buFont typeface="Arial" panose="020B0604020202020204" pitchFamily="34" charset="0"/>
                        <a:buChar char="•"/>
                      </a:pPr>
                      <a:r>
                        <a:rPr lang="en-US" b="0" i="0" dirty="0">
                          <a:solidFill>
                            <a:schemeClr val="tx1"/>
                          </a:solidFill>
                        </a:rPr>
                        <a:t>2 half-day repeated virtual sessions for superintendent evaluation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667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</a:rPr>
                        <a:t>State-wide Implementation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</a:rPr>
                        <a:t>Additional steps as directed by VDOE</a:t>
                      </a:r>
                    </a:p>
                    <a:p>
                      <a:pPr marL="401638" lvl="1" indent="-230188">
                        <a:buFont typeface="Arial" panose="020B0604020202020204" pitchFamily="34" charset="0"/>
                        <a:buChar char="•"/>
                      </a:pPr>
                      <a:r>
                        <a:rPr lang="en-US" b="0" i="0" dirty="0">
                          <a:solidFill>
                            <a:schemeClr val="tx1"/>
                          </a:solidFill>
                        </a:rPr>
                        <a:t>Additional training</a:t>
                      </a:r>
                    </a:p>
                    <a:p>
                      <a:pPr marL="401638" lvl="1" indent="-230188">
                        <a:buFont typeface="Arial" panose="020B0604020202020204" pitchFamily="34" charset="0"/>
                        <a:buChar char="•"/>
                      </a:pPr>
                      <a:r>
                        <a:rPr lang="en-US" b="0" i="0" dirty="0">
                          <a:solidFill>
                            <a:schemeClr val="tx1"/>
                          </a:solidFill>
                        </a:rPr>
                        <a:t>Rollout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698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3005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773160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1BCD8-43B6-457B-9751-6EE11D926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WORKGROUP MEMBERSHIP</a:t>
            </a:r>
          </a:p>
        </p:txBody>
      </p:sp>
      <p:sp>
        <p:nvSpPr>
          <p:cNvPr id="4" name="Google Shape;165;p4">
            <a:extLst>
              <a:ext uri="{FF2B5EF4-FFF2-40B4-BE49-F238E27FC236}">
                <a16:creationId xmlns:a16="http://schemas.microsoft.com/office/drawing/2014/main" id="{6B4805B0-E786-4C4D-BCAD-CD973E31DB5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-4572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10 Practitioners (including 1 representing organization)</a:t>
            </a:r>
          </a:p>
          <a:p>
            <a:pPr marL="914400" lvl="1" indent="-401638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2 Superintendents</a:t>
            </a:r>
          </a:p>
          <a:p>
            <a:pPr marL="914400" lvl="1" indent="-401638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6 Principals </a:t>
            </a:r>
          </a:p>
          <a:p>
            <a:pPr marL="914400" lvl="1" indent="-401638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1 Assistant Principal</a:t>
            </a:r>
          </a:p>
          <a:p>
            <a:pPr marL="914400" lvl="1" indent="-401638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1 Director of Instruction</a:t>
            </a:r>
          </a:p>
          <a:p>
            <a:pPr indent="-457200"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8 Organizations</a:t>
            </a:r>
          </a:p>
          <a:p>
            <a:pPr marL="914400" lvl="1" indent="-401638">
              <a:lnSpc>
                <a:spcPct val="100000"/>
              </a:lnSpc>
              <a:spcBef>
                <a:spcPts val="0"/>
              </a:spcBef>
              <a:tabLst>
                <a:tab pos="512763" algn="l"/>
              </a:tabLst>
            </a:pPr>
            <a:r>
              <a:rPr lang="en-US" sz="2000" dirty="0"/>
              <a:t>Virginia Association of Elementary School Principals (VAESP)</a:t>
            </a:r>
          </a:p>
          <a:p>
            <a:pPr marL="914400" lvl="1" indent="-401638">
              <a:lnSpc>
                <a:spcPct val="100000"/>
              </a:lnSpc>
              <a:spcBef>
                <a:spcPts val="0"/>
              </a:spcBef>
              <a:tabLst>
                <a:tab pos="512763" algn="l"/>
              </a:tabLst>
            </a:pPr>
            <a:r>
              <a:rPr lang="en-US" sz="2000" dirty="0"/>
              <a:t>Virginia Association of Secondary School Principals (VASSP)</a:t>
            </a:r>
          </a:p>
          <a:p>
            <a:pPr marL="914400" lvl="1" indent="-401638">
              <a:lnSpc>
                <a:spcPct val="100000"/>
              </a:lnSpc>
              <a:spcBef>
                <a:spcPts val="0"/>
              </a:spcBef>
              <a:tabLst>
                <a:tab pos="512763" algn="l"/>
              </a:tabLst>
            </a:pPr>
            <a:r>
              <a:rPr lang="en-US" sz="2000" dirty="0"/>
              <a:t>Virginia Association of School Superintendents (VASS)</a:t>
            </a:r>
          </a:p>
          <a:p>
            <a:pPr marL="914400" lvl="1" indent="-401638">
              <a:lnSpc>
                <a:spcPct val="100000"/>
              </a:lnSpc>
              <a:spcBef>
                <a:spcPts val="0"/>
              </a:spcBef>
              <a:tabLst>
                <a:tab pos="512763" algn="l"/>
              </a:tabLst>
            </a:pPr>
            <a:r>
              <a:rPr lang="en-US" sz="2000" dirty="0"/>
              <a:t>Virginia School Boards Association (VSBA)</a:t>
            </a:r>
          </a:p>
          <a:p>
            <a:pPr marL="914400" lvl="1" indent="-401638">
              <a:lnSpc>
                <a:spcPct val="100000"/>
              </a:lnSpc>
              <a:spcBef>
                <a:spcPts val="0"/>
              </a:spcBef>
              <a:tabLst>
                <a:tab pos="512763" algn="l"/>
              </a:tabLst>
            </a:pPr>
            <a:r>
              <a:rPr lang="en-US" sz="2000" dirty="0"/>
              <a:t>Virginia Education Association (VEA)</a:t>
            </a:r>
          </a:p>
          <a:p>
            <a:pPr marL="914400" lvl="1" indent="-401638">
              <a:lnSpc>
                <a:spcPct val="100000"/>
              </a:lnSpc>
              <a:spcBef>
                <a:spcPts val="0"/>
              </a:spcBef>
              <a:tabLst>
                <a:tab pos="512763" algn="l"/>
              </a:tabLst>
            </a:pPr>
            <a:r>
              <a:rPr lang="en-US" sz="2000" dirty="0"/>
              <a:t>Virginia Parent Teacher Association (VAPTA)</a:t>
            </a:r>
          </a:p>
          <a:p>
            <a:pPr marL="914400" lvl="1" indent="-401638">
              <a:lnSpc>
                <a:spcPct val="100000"/>
              </a:lnSpc>
              <a:spcBef>
                <a:spcPts val="0"/>
              </a:spcBef>
              <a:tabLst>
                <a:tab pos="512763" algn="l"/>
              </a:tabLst>
            </a:pPr>
            <a:r>
              <a:rPr lang="en-US" sz="2000" dirty="0"/>
              <a:t>Longwood University</a:t>
            </a:r>
          </a:p>
          <a:p>
            <a:pPr marL="914400" lvl="1" indent="-401638">
              <a:lnSpc>
                <a:spcPct val="100000"/>
              </a:lnSpc>
              <a:spcBef>
                <a:spcPts val="0"/>
              </a:spcBef>
              <a:tabLst>
                <a:tab pos="512763" algn="l"/>
              </a:tabLst>
            </a:pPr>
            <a:r>
              <a:rPr lang="en-US" sz="2000" dirty="0"/>
              <a:t>University of Richmond</a:t>
            </a:r>
          </a:p>
          <a:p>
            <a:pPr indent="-457200"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  <a:p>
            <a:pPr indent="-457200">
              <a:lnSpc>
                <a:spcPct val="100000"/>
              </a:lnSpc>
              <a:spcBef>
                <a:spcPts val="1200"/>
              </a:spcBef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0059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1BCD8-43B6-457B-9751-6EE11D926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1353800" cy="1325880"/>
          </a:xfrm>
        </p:spPr>
        <p:txBody>
          <a:bodyPr/>
          <a:lstStyle/>
          <a:p>
            <a:r>
              <a:rPr lang="en-US" dirty="0"/>
              <a:t>SUPERINTENDENT WORKGROUP MEMBERSHIP</a:t>
            </a:r>
          </a:p>
        </p:txBody>
      </p:sp>
      <p:sp>
        <p:nvSpPr>
          <p:cNvPr id="4" name="Google Shape;165;p4">
            <a:extLst>
              <a:ext uri="{FF2B5EF4-FFF2-40B4-BE49-F238E27FC236}">
                <a16:creationId xmlns:a16="http://schemas.microsoft.com/office/drawing/2014/main" id="{6B4805B0-E786-4C4D-BCAD-CD973E31DB5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571351"/>
            <a:ext cx="10515600" cy="4351338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-4572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14 Practitioners </a:t>
            </a:r>
          </a:p>
          <a:p>
            <a:pPr marL="914400" lvl="1" indent="-401638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6 Superintendents</a:t>
            </a:r>
          </a:p>
          <a:p>
            <a:pPr marL="914400" lvl="1" indent="-401638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1 Assistant Superintendent</a:t>
            </a:r>
          </a:p>
          <a:p>
            <a:pPr marL="914400" lvl="1" indent="-401638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2 Principals</a:t>
            </a:r>
          </a:p>
          <a:p>
            <a:pPr marL="914400" lvl="1" indent="-401638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1 Assistant Principal</a:t>
            </a:r>
          </a:p>
          <a:p>
            <a:pPr marL="914400" lvl="1" indent="-401638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4 School Board Members</a:t>
            </a:r>
          </a:p>
          <a:p>
            <a:pPr indent="-457200"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8 Organizations</a:t>
            </a:r>
          </a:p>
          <a:p>
            <a:pPr marL="914400" lvl="1" indent="-401638">
              <a:lnSpc>
                <a:spcPct val="100000"/>
              </a:lnSpc>
              <a:spcBef>
                <a:spcPts val="0"/>
              </a:spcBef>
              <a:tabLst>
                <a:tab pos="512763" algn="l"/>
              </a:tabLst>
            </a:pPr>
            <a:r>
              <a:rPr lang="en-US" sz="2000" dirty="0"/>
              <a:t>Virginia Association of Elementary School Principals (VAESP)</a:t>
            </a:r>
          </a:p>
          <a:p>
            <a:pPr marL="914400" lvl="1" indent="-401638">
              <a:lnSpc>
                <a:spcPct val="100000"/>
              </a:lnSpc>
              <a:spcBef>
                <a:spcPts val="0"/>
              </a:spcBef>
              <a:tabLst>
                <a:tab pos="512763" algn="l"/>
              </a:tabLst>
            </a:pPr>
            <a:r>
              <a:rPr lang="en-US" sz="2000" dirty="0"/>
              <a:t>Virginia Association of Secondary School Principals (VASSP)</a:t>
            </a:r>
          </a:p>
          <a:p>
            <a:pPr marL="914400" lvl="1" indent="-401638">
              <a:lnSpc>
                <a:spcPct val="100000"/>
              </a:lnSpc>
              <a:spcBef>
                <a:spcPts val="0"/>
              </a:spcBef>
              <a:tabLst>
                <a:tab pos="512763" algn="l"/>
              </a:tabLst>
            </a:pPr>
            <a:r>
              <a:rPr lang="en-US" sz="2000" dirty="0"/>
              <a:t>Virginia Association of School Superintendents (VASS)</a:t>
            </a:r>
          </a:p>
          <a:p>
            <a:pPr marL="914400" lvl="1" indent="-401638">
              <a:lnSpc>
                <a:spcPct val="100000"/>
              </a:lnSpc>
              <a:spcBef>
                <a:spcPts val="0"/>
              </a:spcBef>
              <a:tabLst>
                <a:tab pos="512763" algn="l"/>
              </a:tabLst>
            </a:pPr>
            <a:r>
              <a:rPr lang="en-US" sz="2000" dirty="0"/>
              <a:t>Virginia School Boards Association (VSBA)</a:t>
            </a:r>
          </a:p>
          <a:p>
            <a:pPr marL="914400" lvl="1" indent="-401638">
              <a:lnSpc>
                <a:spcPct val="100000"/>
              </a:lnSpc>
              <a:spcBef>
                <a:spcPts val="0"/>
              </a:spcBef>
              <a:tabLst>
                <a:tab pos="512763" algn="l"/>
              </a:tabLst>
            </a:pPr>
            <a:r>
              <a:rPr lang="en-US" sz="2000" dirty="0"/>
              <a:t>Virginia Education Association (VEA)</a:t>
            </a:r>
          </a:p>
          <a:p>
            <a:pPr marL="914400" lvl="1" indent="-401638">
              <a:lnSpc>
                <a:spcPct val="100000"/>
              </a:lnSpc>
              <a:spcBef>
                <a:spcPts val="0"/>
              </a:spcBef>
              <a:tabLst>
                <a:tab pos="512763" algn="l"/>
              </a:tabLst>
            </a:pPr>
            <a:r>
              <a:rPr lang="en-US" sz="2000" dirty="0"/>
              <a:t>Virginia Parent Teacher Association (VAPTA)</a:t>
            </a:r>
          </a:p>
          <a:p>
            <a:pPr marL="914400" lvl="1" indent="-401638">
              <a:lnSpc>
                <a:spcPct val="100000"/>
              </a:lnSpc>
              <a:spcBef>
                <a:spcPts val="0"/>
              </a:spcBef>
              <a:tabLst>
                <a:tab pos="512763" algn="l"/>
              </a:tabLst>
            </a:pPr>
            <a:r>
              <a:rPr lang="en-US" sz="2000" dirty="0"/>
              <a:t>Virginia Commonwealth University</a:t>
            </a:r>
          </a:p>
          <a:p>
            <a:pPr marL="914400" lvl="1" indent="-401638">
              <a:lnSpc>
                <a:spcPct val="100000"/>
              </a:lnSpc>
              <a:spcBef>
                <a:spcPts val="0"/>
              </a:spcBef>
              <a:tabLst>
                <a:tab pos="512763" algn="l"/>
              </a:tabLst>
            </a:pPr>
            <a:r>
              <a:rPr lang="en-US" sz="2000" dirty="0"/>
              <a:t>University of Richmond</a:t>
            </a:r>
          </a:p>
          <a:p>
            <a:pPr indent="-457200"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  <a:p>
            <a:pPr indent="-457200">
              <a:lnSpc>
                <a:spcPct val="100000"/>
              </a:lnSpc>
              <a:spcBef>
                <a:spcPts val="1200"/>
              </a:spcBef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3659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1BCD8-43B6-457B-9751-6EE11D926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VDOE REPRESENTATIVES ON BOTH WORKGROUPS</a:t>
            </a:r>
          </a:p>
        </p:txBody>
      </p:sp>
      <p:sp>
        <p:nvSpPr>
          <p:cNvPr id="4" name="Google Shape;165;p4">
            <a:extLst>
              <a:ext uri="{FF2B5EF4-FFF2-40B4-BE49-F238E27FC236}">
                <a16:creationId xmlns:a16="http://schemas.microsoft.com/office/drawing/2014/main" id="{6B4805B0-E786-4C4D-BCAD-CD973E31DB5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913642"/>
            <a:ext cx="10515600" cy="4351338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Assistant Superintendent, Teacher Education and Licensure</a:t>
            </a:r>
          </a:p>
          <a:p>
            <a:pPr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Chief Diversity, Equity, and Inclusion Officer</a:t>
            </a:r>
          </a:p>
          <a:p>
            <a:pPr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Equity Coordinator, Office of Diversity, Equity, and Inclusion</a:t>
            </a:r>
          </a:p>
          <a:p>
            <a:pPr indent="-457200"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Education Consultant, Office of Learning and Innovation</a:t>
            </a:r>
          </a:p>
        </p:txBody>
      </p:sp>
    </p:spTree>
    <p:extLst>
      <p:ext uri="{BB962C8B-B14F-4D97-AF65-F5344CB8AC3E}">
        <p14:creationId xmlns:p14="http://schemas.microsoft.com/office/powerpoint/2010/main" val="1835219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88119" cy="4351338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Drafted initial changes to </a:t>
            </a:r>
            <a:r>
              <a:rPr lang="en-US" i="1" dirty="0"/>
              <a:t>Guidelines</a:t>
            </a:r>
            <a:r>
              <a:rPr lang="en-US" dirty="0"/>
              <a:t> using changes to </a:t>
            </a:r>
            <a:r>
              <a:rPr lang="en-US" i="1" dirty="0"/>
              <a:t>Teacher Guidelines</a:t>
            </a:r>
            <a:r>
              <a:rPr lang="en-US" dirty="0"/>
              <a:t>, updated research, lessons learned from the field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Changes to </a:t>
            </a:r>
            <a:r>
              <a:rPr lang="en-US" i="1" dirty="0"/>
              <a:t>Principal Guidelines </a:t>
            </a:r>
            <a:r>
              <a:rPr lang="en-US" dirty="0"/>
              <a:t>also informed </a:t>
            </a:r>
            <a:r>
              <a:rPr lang="en-US" i="1" dirty="0"/>
              <a:t>Superintendent Guidelines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Virtual workgroup meetings to modify </a:t>
            </a:r>
            <a:r>
              <a:rPr lang="en-US" i="1" dirty="0"/>
              <a:t>Guidelines</a:t>
            </a:r>
            <a:r>
              <a:rPr lang="en-US" dirty="0"/>
              <a:t>: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Principals: September 29 and November 9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Superintendents: October 28 and December 6</a:t>
            </a:r>
            <a:endParaRPr lang="en-US" i="1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Developed four iterations of </a:t>
            </a:r>
            <a:r>
              <a:rPr lang="en-US" i="1" dirty="0"/>
              <a:t>Guidelines</a:t>
            </a:r>
            <a:r>
              <a:rPr lang="en-US" dirty="0"/>
              <a:t> for review and subsequent revision by VDOE and each workgroup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23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TEACHER</a:t>
            </a:r>
            <a:r>
              <a:rPr lang="en-US" dirty="0"/>
              <a:t> </a:t>
            </a:r>
            <a:r>
              <a:rPr lang="en-US" i="1" dirty="0"/>
              <a:t>GUIDELINES </a:t>
            </a:r>
            <a:r>
              <a:rPr lang="en-US" dirty="0"/>
              <a:t>CHANGES MIRRORED IN </a:t>
            </a:r>
            <a:r>
              <a:rPr lang="en-US" i="1" dirty="0"/>
              <a:t>PRINCIPAL</a:t>
            </a:r>
            <a:r>
              <a:rPr lang="en-US" dirty="0"/>
              <a:t> &amp; </a:t>
            </a:r>
            <a:r>
              <a:rPr lang="en-US" i="1" dirty="0"/>
              <a:t>SUPERINTENDENT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5227"/>
            <a:ext cx="11117458" cy="4351338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Deleted selected background material; updated research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Added two new sections</a:t>
            </a:r>
            <a:r>
              <a:rPr lang="en-US" dirty="0">
                <a:solidFill>
                  <a:srgbClr val="C12436"/>
                </a:solidFill>
              </a:rPr>
              <a:t> 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Growth and Improvement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What Can School Divisions Modify?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Revised </a:t>
            </a:r>
            <a:r>
              <a:rPr lang="en-US" i="1" dirty="0"/>
              <a:t>Student/Division Academic Progress </a:t>
            </a:r>
            <a:r>
              <a:rPr lang="en-US" dirty="0"/>
              <a:t>sections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Revised data source descriptions for clarity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Modified rubrics to reflect “continuum of effectiveness” 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831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1121483" cy="4351338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Revised four rating level names for summative evaluation 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From: </a:t>
            </a:r>
            <a:r>
              <a:rPr lang="en-US" i="1" dirty="0"/>
              <a:t>Exemplary</a:t>
            </a:r>
            <a:r>
              <a:rPr lang="en-US" dirty="0"/>
              <a:t>, </a:t>
            </a:r>
            <a:r>
              <a:rPr lang="en-US" i="1" dirty="0"/>
              <a:t>Proficient</a:t>
            </a:r>
            <a:r>
              <a:rPr lang="en-US" dirty="0"/>
              <a:t>, </a:t>
            </a:r>
            <a:r>
              <a:rPr lang="en-US" i="1" dirty="0"/>
              <a:t>Developing/Needs Improvement</a:t>
            </a:r>
            <a:r>
              <a:rPr lang="en-US" dirty="0"/>
              <a:t>, </a:t>
            </a:r>
            <a:r>
              <a:rPr lang="en-US" i="1" dirty="0"/>
              <a:t>Unacceptable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To: </a:t>
            </a:r>
            <a:r>
              <a:rPr lang="en-US" i="1" dirty="0"/>
              <a:t>Highly Effective, Effective, Approaching Effective, Ineffective</a:t>
            </a:r>
            <a:r>
              <a:rPr lang="en-US" dirty="0"/>
              <a:t>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Modified sample forms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Clarified single summative rating example and scoring ranges </a:t>
            </a:r>
            <a:endParaRPr lang="en-US" dirty="0">
              <a:solidFill>
                <a:srgbClr val="C12436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2E4DDC3-0C57-4AEB-97E3-D049AB78B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353801" cy="1325563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TEACHER</a:t>
            </a:r>
            <a:r>
              <a:rPr lang="en-US" dirty="0"/>
              <a:t> </a:t>
            </a:r>
            <a:r>
              <a:rPr lang="en-US" i="1" dirty="0"/>
              <a:t>GUIDELINES </a:t>
            </a:r>
            <a:r>
              <a:rPr lang="en-US" dirty="0"/>
              <a:t>CHANGES</a:t>
            </a:r>
            <a:r>
              <a:rPr lang="en-US" i="1" dirty="0"/>
              <a:t> </a:t>
            </a:r>
            <a:r>
              <a:rPr lang="en-US" dirty="0"/>
              <a:t>MIRRORED IN </a:t>
            </a:r>
            <a:r>
              <a:rPr lang="en-US" i="1" dirty="0"/>
              <a:t>PRINCIPAL </a:t>
            </a:r>
            <a:r>
              <a:rPr lang="en-US" dirty="0"/>
              <a:t>&amp; </a:t>
            </a:r>
            <a:r>
              <a:rPr lang="en-US" i="1" dirty="0"/>
              <a:t>SUPERINTENDENT</a:t>
            </a:r>
            <a:r>
              <a:rPr lang="en-US" dirty="0"/>
              <a:t> </a:t>
            </a:r>
            <a:r>
              <a:rPr lang="en-US" i="1" dirty="0"/>
              <a:t>GUIDELINES </a:t>
            </a:r>
            <a:r>
              <a:rPr lang="en-US" dirty="0"/>
              <a:t>(cont.)</a:t>
            </a:r>
          </a:p>
        </p:txBody>
      </p:sp>
    </p:spTree>
    <p:extLst>
      <p:ext uri="{BB962C8B-B14F-4D97-AF65-F5344CB8AC3E}">
        <p14:creationId xmlns:p14="http://schemas.microsoft.com/office/powerpoint/2010/main" val="4184056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09610" cy="4515540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Made changes to existing performance standards, indicators, and rubrics to address new research and lessons from the field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Created new performance standard:  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Principals: </a:t>
            </a:r>
            <a:r>
              <a:rPr lang="en-US" i="1" dirty="0"/>
              <a:t>Culturally Responsive and Equitable School Leadership 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Superintendents:</a:t>
            </a:r>
            <a:r>
              <a:rPr lang="en-US" i="1" dirty="0"/>
              <a:t> Culturally Responsive and Equitable Division Leadership</a:t>
            </a:r>
          </a:p>
          <a:p>
            <a:pPr marL="1371600" lvl="2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Description of standard</a:t>
            </a:r>
          </a:p>
          <a:p>
            <a:pPr marL="1371600" lvl="2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Set of performance indicators</a:t>
            </a:r>
          </a:p>
          <a:p>
            <a:pPr marL="1371600" lvl="2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Performance rubric</a:t>
            </a:r>
          </a:p>
          <a:p>
            <a:pPr marL="1371600" lvl="2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Suggested artifacts (for principals)</a:t>
            </a:r>
          </a:p>
          <a:p>
            <a:pPr marL="1371600" lvl="2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Sample survey questions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285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PRINCIPAL PERFORMANCE STANDARD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3" name="Table 2" descr="6.1   Collects, interprets, and communicates student group disaggregated assessment, engagement, behavioral, and attendance data to identify and understand how and why inequities exist and implements procedures and strategies to address inequity. &#10;6.2  Works collaboratively with students, parents/caregivers, staff, and other stakeholders to develop and implement a school improvement plan based on shared school mission, vision, and values that embed equity and culturally responsive teaching and learning.&#10;6.3 Implements culturally responsive and equitable approaches to school discipline and fosters a school environment of inclusion by building organizational capacity to establish and maintain a safe and affirming school environment for all students. &#10;6.4 Provides leadership for culturally relevant and responsive curriculum, instructional practices, and assessments to support the achievement of all students.&#10;" title="Performance Standard 6:  Culturally Responsive and Equitable School Leadership">
            <a:extLst>
              <a:ext uri="{FF2B5EF4-FFF2-40B4-BE49-F238E27FC236}">
                <a16:creationId xmlns:a16="http://schemas.microsoft.com/office/drawing/2014/main" id="{4C1C00D3-0D5F-42F5-947C-771F837682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706762"/>
              </p:ext>
            </p:extLst>
          </p:nvPr>
        </p:nvGraphicFramePr>
        <p:xfrm>
          <a:off x="960465" y="1350818"/>
          <a:ext cx="9936153" cy="4800600"/>
        </p:xfrm>
        <a:graphic>
          <a:graphicData uri="http://schemas.openxmlformats.org/drawingml/2006/table">
            <a:tbl>
              <a:tblPr firstRow="1" firstCol="1" bandRow="1"/>
              <a:tblGrid>
                <a:gridCol w="9936153">
                  <a:extLst>
                    <a:ext uri="{9D8B030D-6E8A-4147-A177-3AD203B41FA5}">
                      <a16:colId xmlns:a16="http://schemas.microsoft.com/office/drawing/2014/main" val="767735963"/>
                    </a:ext>
                  </a:extLst>
                </a:gridCol>
              </a:tblGrid>
              <a:tr h="10550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93845" algn="l"/>
                        </a:tabLs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Performance Standard 6:  Culturally Responsive and Equitable School Leadership</a:t>
                      </a:r>
                    </a:p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093845" algn="l"/>
                        </a:tabLst>
                      </a:pPr>
                      <a:r>
                        <a:rPr lang="en-US" sz="1800" i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principal demonstrates a commitment to equity and fosters culturally inclusive and responsive practices aligned with division and school goals, priorities, and strategies that support achievement for all students.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078" marR="64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721393"/>
                  </a:ext>
                </a:extLst>
              </a:tr>
              <a:tr h="3486397">
                <a:tc>
                  <a:txBody>
                    <a:bodyPr/>
                    <a:lstStyle/>
                    <a:p>
                      <a:pPr marL="512763" indent="-512763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512763" indent="-512763" fontAlgn="base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6.1  	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Collects, interprets, and communicates student group disaggregated assessment, engagement, behavioral, and attendance data to identify and understand how and why inequities exist and implements procedures and strategies to address inequity. </a:t>
                      </a:r>
                    </a:p>
                    <a:p>
                      <a:pPr marL="512763" indent="-512763" fontAlgn="base">
                        <a:spcAft>
                          <a:spcPts val="12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6.2 	Works collaboratively with students, parents/caregivers, staff, and other stakeholders to develop and implement a school improvement plan based on shared school mission, vision, and values that embed equity and culturally responsive teaching and learning.</a:t>
                      </a:r>
                    </a:p>
                    <a:p>
                      <a:pPr marL="512763" indent="-512763" fontAlgn="base">
                        <a:spcAft>
                          <a:spcPts val="12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6.3	Implements culturally responsive and equitable approaches to school discipline and fosters a school environment of inclusion by building organizational capacity to establish and maintain a safe and affirming school environment for all students. </a:t>
                      </a:r>
                    </a:p>
                    <a:p>
                      <a:pPr marL="512763" indent="-512763"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6.4	Provides leadership for culturally relevant and responsive curriculum, instructional practices, and assessments to support the achievement of all students.</a:t>
                      </a:r>
                    </a:p>
                  </a:txBody>
                  <a:tcPr marL="64078" marR="64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642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0432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DOE">
      <a:dk1>
        <a:srgbClr val="0F150D"/>
      </a:dk1>
      <a:lt1>
        <a:srgbClr val="FFFFFF"/>
      </a:lt1>
      <a:dk2>
        <a:srgbClr val="2F3E46"/>
      </a:dk2>
      <a:lt2>
        <a:srgbClr val="CDCDCD"/>
      </a:lt2>
      <a:accent1>
        <a:srgbClr val="101517"/>
      </a:accent1>
      <a:accent2>
        <a:srgbClr val="C12436"/>
      </a:accent2>
      <a:accent3>
        <a:srgbClr val="A5A5A5"/>
      </a:accent3>
      <a:accent4>
        <a:srgbClr val="FFC005"/>
      </a:accent4>
      <a:accent5>
        <a:srgbClr val="14C8E6"/>
      </a:accent5>
      <a:accent6>
        <a:srgbClr val="50E269"/>
      </a:accent6>
      <a:hlink>
        <a:srgbClr val="C12436"/>
      </a:hlink>
      <a:folHlink>
        <a:srgbClr val="101517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DOE Powerpoint Template" id="{FA43A020-2741-024B-9D6D-8E9A51B511C3}" vid="{24F4AC3A-8CB1-494F-9AC0-9D7AF3348A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VDOE Powerpoint Template</Template>
  <TotalTime>1304</TotalTime>
  <Words>1133</Words>
  <Application>Microsoft Office PowerPoint</Application>
  <PresentationFormat>Widescreen</PresentationFormat>
  <Paragraphs>119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SimSun</vt:lpstr>
      <vt:lpstr>Arial</vt:lpstr>
      <vt:lpstr>Calibri</vt:lpstr>
      <vt:lpstr>Times New Roman</vt:lpstr>
      <vt:lpstr>Trebuchet MS</vt:lpstr>
      <vt:lpstr>Office Theme</vt:lpstr>
      <vt:lpstr>Revisions to Guidelines for Uniform Performance Standards and Evaluation  Criteria for Principals and Superintendents </vt:lpstr>
      <vt:lpstr>PRINCIPAL WORKGROUP MEMBERSHIP</vt:lpstr>
      <vt:lpstr>SUPERINTENDENT WORKGROUP MEMBERSHIP</vt:lpstr>
      <vt:lpstr>VDOE REPRESENTATIVES ON BOTH WORKGROUPS</vt:lpstr>
      <vt:lpstr>WORKGROUPS</vt:lpstr>
      <vt:lpstr>TEACHER GUIDELINES CHANGES MIRRORED IN PRINCIPAL &amp; SUPERINTENDENT GUIDELINES</vt:lpstr>
      <vt:lpstr>TEACHER GUIDELINES CHANGES MIRRORED IN PRINCIPAL &amp; SUPERINTENDENT GUIDELINES (cont.)</vt:lpstr>
      <vt:lpstr>OTHER CHANGES</vt:lpstr>
      <vt:lpstr>NEW PRINCIPAL PERFORMANCE STANDARD </vt:lpstr>
      <vt:lpstr>NEW PRINCIPAL PERFORMANCE STANDARD (cont.) </vt:lpstr>
      <vt:lpstr>NEW SUPERINTENDENT PERFORMANCE STANDARD </vt:lpstr>
      <vt:lpstr>NEW SUPERINTENDENT PERFORMANCE STANDARD (cont.) </vt:lpstr>
      <vt:lpstr>NEXT STEPS</vt:lpstr>
      <vt:lpstr>Questions?</vt:lpstr>
    </vt:vector>
  </TitlesOfParts>
  <Company>Virginia IT Infrastructure Partnership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 CUSTOM TITLE PAGE WITH COLLAGE</dc:title>
  <dc:creator>Dr. Ginny Tonneson</dc:creator>
  <cp:lastModifiedBy>VITA Program</cp:lastModifiedBy>
  <cp:revision>89</cp:revision>
  <dcterms:created xsi:type="dcterms:W3CDTF">2020-10-22T14:57:51Z</dcterms:created>
  <dcterms:modified xsi:type="dcterms:W3CDTF">2022-01-14T20:49:28Z</dcterms:modified>
</cp:coreProperties>
</file>