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67" r:id="rId3"/>
    <p:sldId id="285" r:id="rId4"/>
    <p:sldId id="271" r:id="rId5"/>
    <p:sldId id="279" r:id="rId6"/>
    <p:sldId id="280" r:id="rId7"/>
    <p:sldId id="281" r:id="rId8"/>
    <p:sldId id="282" r:id="rId9"/>
    <p:sldId id="290" r:id="rId10"/>
    <p:sldId id="284" r:id="rId11"/>
    <p:sldId id="283" r:id="rId12"/>
    <p:sldId id="330" r:id="rId13"/>
    <p:sldId id="328" r:id="rId14"/>
    <p:sldId id="329" r:id="rId15"/>
    <p:sldId id="326" r:id="rId16"/>
    <p:sldId id="327" r:id="rId17"/>
    <p:sldId id="331" r:id="rId18"/>
    <p:sldId id="286" r:id="rId19"/>
    <p:sldId id="291" r:id="rId20"/>
    <p:sldId id="292" r:id="rId21"/>
    <p:sldId id="293" r:id="rId22"/>
    <p:sldId id="296" r:id="rId23"/>
    <p:sldId id="287" r:id="rId24"/>
    <p:sldId id="295" r:id="rId25"/>
    <p:sldId id="299" r:id="rId26"/>
    <p:sldId id="304" r:id="rId27"/>
    <p:sldId id="300" r:id="rId28"/>
    <p:sldId id="301" r:id="rId29"/>
    <p:sldId id="302" r:id="rId30"/>
    <p:sldId id="303" r:id="rId31"/>
    <p:sldId id="294" r:id="rId32"/>
    <p:sldId id="288" r:id="rId33"/>
    <p:sldId id="305" r:id="rId34"/>
    <p:sldId id="306" r:id="rId35"/>
    <p:sldId id="317" r:id="rId36"/>
    <p:sldId id="310" r:id="rId37"/>
    <p:sldId id="313" r:id="rId38"/>
    <p:sldId id="312" r:id="rId39"/>
    <p:sldId id="289" r:id="rId40"/>
    <p:sldId id="307"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66"/>
    <a:srgbClr val="49A3B5"/>
    <a:srgbClr val="006699"/>
    <a:srgbClr val="959CAD"/>
    <a:srgbClr val="195195"/>
    <a:srgbClr val="0066CC"/>
    <a:srgbClr val="1A4480"/>
    <a:srgbClr val="D50032"/>
    <a:srgbClr val="EA0038"/>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8" autoAdjust="0"/>
    <p:restoredTop sz="96327"/>
  </p:normalViewPr>
  <p:slideViewPr>
    <p:cSldViewPr snapToGrid="0">
      <p:cViewPr varScale="1">
        <p:scale>
          <a:sx n="109" d="100"/>
          <a:sy n="109" d="100"/>
        </p:scale>
        <p:origin x="78" y="96"/>
      </p:cViewPr>
      <p:guideLst>
        <p:guide orient="horz" pos="2160"/>
        <p:guide pos="3840"/>
      </p:guideLst>
    </p:cSldViewPr>
  </p:slideViewPr>
  <p:outlineViewPr>
    <p:cViewPr>
      <p:scale>
        <a:sx n="33" d="100"/>
        <a:sy n="33" d="100"/>
      </p:scale>
      <p:origin x="0" y="-15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1800" dirty="0">
                <a:solidFill>
                  <a:schemeClr val="tx1"/>
                </a:solidFill>
                <a:latin typeface="+mj-lt"/>
              </a:rPr>
              <a:t>Grade 3 Reading</a:t>
            </a:r>
            <a:r>
              <a:rPr lang="en-US" sz="1800" baseline="0" dirty="0">
                <a:solidFill>
                  <a:schemeClr val="tx1"/>
                </a:solidFill>
                <a:latin typeface="+mj-lt"/>
              </a:rPr>
              <a:t> </a:t>
            </a:r>
            <a:r>
              <a:rPr lang="en-US" sz="1800" dirty="0">
                <a:solidFill>
                  <a:schemeClr val="tx1"/>
                </a:solidFill>
                <a:latin typeface="+mj-lt"/>
              </a:rPr>
              <a:t>SOL Trends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63500" cap="rnd">
              <a:solidFill>
                <a:schemeClr val="tx1"/>
              </a:solidFill>
              <a:round/>
            </a:ln>
            <a:effectLst/>
          </c:spPr>
          <c:marker>
            <c:symbol val="none"/>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2021</c:v>
                </c:pt>
                <c:pt idx="9">
                  <c:v>2022</c:v>
                </c:pt>
              </c:numCache>
            </c:numRef>
          </c:cat>
          <c:val>
            <c:numRef>
              <c:f>Sheet1!$B$2:$B$11</c:f>
              <c:numCache>
                <c:formatCode>General</c:formatCode>
                <c:ptCount val="10"/>
                <c:pt idx="0">
                  <c:v>85</c:v>
                </c:pt>
                <c:pt idx="1">
                  <c:v>72</c:v>
                </c:pt>
                <c:pt idx="2">
                  <c:v>69</c:v>
                </c:pt>
                <c:pt idx="3">
                  <c:v>76</c:v>
                </c:pt>
                <c:pt idx="4">
                  <c:v>76</c:v>
                </c:pt>
                <c:pt idx="5">
                  <c:v>75</c:v>
                </c:pt>
                <c:pt idx="6">
                  <c:v>72</c:v>
                </c:pt>
                <c:pt idx="7">
                  <c:v>71</c:v>
                </c:pt>
                <c:pt idx="8">
                  <c:v>61</c:v>
                </c:pt>
                <c:pt idx="9">
                  <c:v>68</c:v>
                </c:pt>
              </c:numCache>
            </c:numRef>
          </c:val>
          <c:smooth val="0"/>
          <c:extLst>
            <c:ext xmlns:c16="http://schemas.microsoft.com/office/drawing/2014/chart" uri="{C3380CC4-5D6E-409C-BE32-E72D297353CC}">
              <c16:uniqueId val="{00000000-F651-4A1D-B4E4-1AF8FAD9C56D}"/>
            </c:ext>
          </c:extLst>
        </c:ser>
        <c:dLbls>
          <c:showLegendKey val="0"/>
          <c:showVal val="0"/>
          <c:showCatName val="0"/>
          <c:showSerName val="0"/>
          <c:showPercent val="0"/>
          <c:showBubbleSize val="0"/>
        </c:dLbls>
        <c:dropLines>
          <c:spPr>
            <a:ln w="15875">
              <a:solidFill>
                <a:schemeClr val="tx1"/>
              </a:solidFill>
              <a:prstDash val="dash"/>
            </a:ln>
            <a:effectLst/>
          </c:spPr>
        </c:dropLines>
        <c:smooth val="0"/>
        <c:axId val="583500816"/>
        <c:axId val="591999632"/>
      </c:lineChart>
      <c:catAx>
        <c:axId val="583500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591999632"/>
        <c:crosses val="autoZero"/>
        <c:auto val="1"/>
        <c:lblAlgn val="ctr"/>
        <c:lblOffset val="100"/>
        <c:noMultiLvlLbl val="0"/>
      </c:catAx>
      <c:valAx>
        <c:axId val="5919996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crossAx val="583500816"/>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20B20-D7CB-475B-B55C-8E53B4CB55BF}"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DD5C525E-F78D-46DE-A082-BC0B1FA43E70}">
      <dgm:prSet/>
      <dgm:spPr/>
      <dgm:t>
        <a:bodyPr/>
        <a:lstStyle/>
        <a:p>
          <a:pPr>
            <a:lnSpc>
              <a:spcPct val="100000"/>
            </a:lnSpc>
            <a:spcBef>
              <a:spcPts val="0"/>
            </a:spcBef>
            <a:spcAft>
              <a:spcPts val="0"/>
            </a:spcAft>
          </a:pPr>
          <a:r>
            <a:rPr lang="en-US" dirty="0">
              <a:latin typeface="+mj-lt"/>
            </a:rPr>
            <a:t>Converging evidence, from multiple fields of study, over many decades has established the scientific evidence base</a:t>
          </a:r>
        </a:p>
      </dgm:t>
    </dgm:pt>
    <dgm:pt modelId="{7E80AB61-B799-4B79-9BE6-6A8A46F1BAD1}" type="parTrans" cxnId="{53AE7354-86CA-41B3-AC5F-92BB2F4207D3}">
      <dgm:prSet/>
      <dgm:spPr/>
      <dgm:t>
        <a:bodyPr/>
        <a:lstStyle/>
        <a:p>
          <a:pPr>
            <a:lnSpc>
              <a:spcPct val="100000"/>
            </a:lnSpc>
            <a:spcBef>
              <a:spcPts val="0"/>
            </a:spcBef>
            <a:spcAft>
              <a:spcPts val="0"/>
            </a:spcAft>
          </a:pPr>
          <a:endParaRPr lang="en-US">
            <a:latin typeface="+mj-lt"/>
          </a:endParaRPr>
        </a:p>
      </dgm:t>
    </dgm:pt>
    <dgm:pt modelId="{A7F1726F-47E1-40A1-AEC7-1C419C8ADBEB}" type="sibTrans" cxnId="{53AE7354-86CA-41B3-AC5F-92BB2F4207D3}">
      <dgm:prSet/>
      <dgm:spPr/>
      <dgm:t>
        <a:bodyPr/>
        <a:lstStyle/>
        <a:p>
          <a:pPr>
            <a:lnSpc>
              <a:spcPct val="100000"/>
            </a:lnSpc>
            <a:spcBef>
              <a:spcPts val="0"/>
            </a:spcBef>
            <a:spcAft>
              <a:spcPts val="0"/>
            </a:spcAft>
          </a:pPr>
          <a:endParaRPr lang="en-US">
            <a:latin typeface="+mj-lt"/>
          </a:endParaRPr>
        </a:p>
      </dgm:t>
    </dgm:pt>
    <dgm:pt modelId="{0D01970E-588E-B842-9B2F-165E15E337B7}">
      <dgm:prSet/>
      <dgm:spPr/>
      <dgm:t>
        <a:bodyPr/>
        <a:lstStyle/>
        <a:p>
          <a:pPr>
            <a:lnSpc>
              <a:spcPct val="100000"/>
            </a:lnSpc>
            <a:spcBef>
              <a:spcPts val="0"/>
            </a:spcBef>
            <a:spcAft>
              <a:spcPts val="0"/>
            </a:spcAft>
          </a:pPr>
          <a:r>
            <a:rPr lang="en-US" dirty="0">
              <a:latin typeface="+mj-lt"/>
            </a:rPr>
            <a:t>Explains how reading develops (neurologically and behaviorally), and why some people struggle to learn how to read and write </a:t>
          </a:r>
        </a:p>
      </dgm:t>
    </dgm:pt>
    <dgm:pt modelId="{80226F6B-253D-2F4F-814A-638C6CEF2888}" type="parTrans" cxnId="{BBC13823-BDB1-4C4C-A053-EC98FCC4BC03}">
      <dgm:prSet/>
      <dgm:spPr/>
      <dgm:t>
        <a:bodyPr/>
        <a:lstStyle/>
        <a:p>
          <a:pPr>
            <a:lnSpc>
              <a:spcPct val="100000"/>
            </a:lnSpc>
            <a:spcBef>
              <a:spcPts val="0"/>
            </a:spcBef>
            <a:spcAft>
              <a:spcPts val="0"/>
            </a:spcAft>
          </a:pPr>
          <a:endParaRPr lang="en-US">
            <a:latin typeface="+mj-lt"/>
          </a:endParaRPr>
        </a:p>
      </dgm:t>
    </dgm:pt>
    <dgm:pt modelId="{132FF08C-A3D7-CD43-8DBC-1CA49D426A8A}" type="sibTrans" cxnId="{BBC13823-BDB1-4C4C-A053-EC98FCC4BC03}">
      <dgm:prSet/>
      <dgm:spPr/>
      <dgm:t>
        <a:bodyPr/>
        <a:lstStyle/>
        <a:p>
          <a:pPr>
            <a:lnSpc>
              <a:spcPct val="100000"/>
            </a:lnSpc>
            <a:spcBef>
              <a:spcPts val="0"/>
            </a:spcBef>
            <a:spcAft>
              <a:spcPts val="0"/>
            </a:spcAft>
          </a:pPr>
          <a:endParaRPr lang="en-US">
            <a:latin typeface="+mj-lt"/>
          </a:endParaRPr>
        </a:p>
      </dgm:t>
    </dgm:pt>
    <dgm:pt modelId="{750AFE50-EB62-3844-898E-3BCAE5577302}">
      <dgm:prSet/>
      <dgm:spPr/>
      <dgm:t>
        <a:bodyPr/>
        <a:lstStyle/>
        <a:p>
          <a:pPr>
            <a:lnSpc>
              <a:spcPct val="100000"/>
            </a:lnSpc>
            <a:spcBef>
              <a:spcPts val="0"/>
            </a:spcBef>
            <a:spcAft>
              <a:spcPts val="0"/>
            </a:spcAft>
          </a:pPr>
          <a:r>
            <a:rPr lang="en-US" dirty="0">
              <a:latin typeface="+mj-lt"/>
            </a:rPr>
            <a:t>Informs evidence based early reading assessment and instruction to prevent reading difficulties </a:t>
          </a:r>
        </a:p>
      </dgm:t>
    </dgm:pt>
    <dgm:pt modelId="{B2F039F3-1FF2-F94B-88AD-021D814B8E36}" type="parTrans" cxnId="{4275E635-1AFD-6D4C-9035-DC7BCEA07D3B}">
      <dgm:prSet/>
      <dgm:spPr/>
      <dgm:t>
        <a:bodyPr/>
        <a:lstStyle/>
        <a:p>
          <a:pPr>
            <a:lnSpc>
              <a:spcPct val="100000"/>
            </a:lnSpc>
            <a:spcBef>
              <a:spcPts val="0"/>
            </a:spcBef>
            <a:spcAft>
              <a:spcPts val="0"/>
            </a:spcAft>
          </a:pPr>
          <a:endParaRPr lang="en-US">
            <a:latin typeface="+mj-lt"/>
          </a:endParaRPr>
        </a:p>
      </dgm:t>
    </dgm:pt>
    <dgm:pt modelId="{3EF739E5-2D7E-4D42-8A91-5A291A9BBCE2}" type="sibTrans" cxnId="{4275E635-1AFD-6D4C-9035-DC7BCEA07D3B}">
      <dgm:prSet/>
      <dgm:spPr/>
      <dgm:t>
        <a:bodyPr/>
        <a:lstStyle/>
        <a:p>
          <a:pPr>
            <a:lnSpc>
              <a:spcPct val="100000"/>
            </a:lnSpc>
            <a:spcBef>
              <a:spcPts val="0"/>
            </a:spcBef>
            <a:spcAft>
              <a:spcPts val="0"/>
            </a:spcAft>
          </a:pPr>
          <a:endParaRPr lang="en-US">
            <a:latin typeface="+mj-lt"/>
          </a:endParaRPr>
        </a:p>
      </dgm:t>
    </dgm:pt>
    <dgm:pt modelId="{C4DF3DA2-459C-2941-8FA0-4875F5F8CB9F}" type="pres">
      <dgm:prSet presAssocID="{A1020B20-D7CB-475B-B55C-8E53B4CB55BF}" presName="outerComposite" presStyleCnt="0">
        <dgm:presLayoutVars>
          <dgm:chMax val="5"/>
          <dgm:dir/>
          <dgm:resizeHandles val="exact"/>
        </dgm:presLayoutVars>
      </dgm:prSet>
      <dgm:spPr/>
      <dgm:t>
        <a:bodyPr/>
        <a:lstStyle/>
        <a:p>
          <a:endParaRPr lang="en-US"/>
        </a:p>
      </dgm:t>
    </dgm:pt>
    <dgm:pt modelId="{BA83F18B-FF2C-0743-8990-4DF348A6A112}" type="pres">
      <dgm:prSet presAssocID="{A1020B20-D7CB-475B-B55C-8E53B4CB55BF}" presName="dummyMaxCanvas" presStyleCnt="0">
        <dgm:presLayoutVars/>
      </dgm:prSet>
      <dgm:spPr/>
      <dgm:t>
        <a:bodyPr/>
        <a:lstStyle/>
        <a:p>
          <a:endParaRPr lang="en-US"/>
        </a:p>
      </dgm:t>
    </dgm:pt>
    <dgm:pt modelId="{4A998299-CEB4-6648-8D75-D416AA914684}" type="pres">
      <dgm:prSet presAssocID="{A1020B20-D7CB-475B-B55C-8E53B4CB55BF}" presName="ThreeNodes_1" presStyleLbl="node1" presStyleIdx="0" presStyleCnt="3">
        <dgm:presLayoutVars>
          <dgm:bulletEnabled val="1"/>
        </dgm:presLayoutVars>
      </dgm:prSet>
      <dgm:spPr/>
      <dgm:t>
        <a:bodyPr/>
        <a:lstStyle/>
        <a:p>
          <a:endParaRPr lang="en-US"/>
        </a:p>
      </dgm:t>
    </dgm:pt>
    <dgm:pt modelId="{6C72DBB0-944F-FE41-A95E-887438C20DD6}" type="pres">
      <dgm:prSet presAssocID="{A1020B20-D7CB-475B-B55C-8E53B4CB55BF}" presName="ThreeNodes_2" presStyleLbl="node1" presStyleIdx="1" presStyleCnt="3">
        <dgm:presLayoutVars>
          <dgm:bulletEnabled val="1"/>
        </dgm:presLayoutVars>
      </dgm:prSet>
      <dgm:spPr/>
      <dgm:t>
        <a:bodyPr/>
        <a:lstStyle/>
        <a:p>
          <a:endParaRPr lang="en-US"/>
        </a:p>
      </dgm:t>
    </dgm:pt>
    <dgm:pt modelId="{02DEDF95-ACBD-8D4D-BEE8-0F2E2B2296A1}" type="pres">
      <dgm:prSet presAssocID="{A1020B20-D7CB-475B-B55C-8E53B4CB55BF}" presName="ThreeNodes_3" presStyleLbl="node1" presStyleIdx="2" presStyleCnt="3">
        <dgm:presLayoutVars>
          <dgm:bulletEnabled val="1"/>
        </dgm:presLayoutVars>
      </dgm:prSet>
      <dgm:spPr/>
      <dgm:t>
        <a:bodyPr/>
        <a:lstStyle/>
        <a:p>
          <a:endParaRPr lang="en-US"/>
        </a:p>
      </dgm:t>
    </dgm:pt>
    <dgm:pt modelId="{628CF514-B165-F447-87EB-BC90EB3C7BBF}" type="pres">
      <dgm:prSet presAssocID="{A1020B20-D7CB-475B-B55C-8E53B4CB55BF}" presName="ThreeConn_1-2" presStyleLbl="fgAccFollowNode1" presStyleIdx="0" presStyleCnt="2">
        <dgm:presLayoutVars>
          <dgm:bulletEnabled val="1"/>
        </dgm:presLayoutVars>
      </dgm:prSet>
      <dgm:spPr/>
      <dgm:t>
        <a:bodyPr/>
        <a:lstStyle/>
        <a:p>
          <a:endParaRPr lang="en-US"/>
        </a:p>
      </dgm:t>
    </dgm:pt>
    <dgm:pt modelId="{F4EECC12-CC69-BF4C-A116-A17BF44BB119}" type="pres">
      <dgm:prSet presAssocID="{A1020B20-D7CB-475B-B55C-8E53B4CB55BF}" presName="ThreeConn_2-3" presStyleLbl="fgAccFollowNode1" presStyleIdx="1" presStyleCnt="2">
        <dgm:presLayoutVars>
          <dgm:bulletEnabled val="1"/>
        </dgm:presLayoutVars>
      </dgm:prSet>
      <dgm:spPr/>
      <dgm:t>
        <a:bodyPr/>
        <a:lstStyle/>
        <a:p>
          <a:endParaRPr lang="en-US"/>
        </a:p>
      </dgm:t>
    </dgm:pt>
    <dgm:pt modelId="{B6819AD0-9922-2E48-A452-E310CE95766C}" type="pres">
      <dgm:prSet presAssocID="{A1020B20-D7CB-475B-B55C-8E53B4CB55BF}" presName="ThreeNodes_1_text" presStyleLbl="node1" presStyleIdx="2" presStyleCnt="3">
        <dgm:presLayoutVars>
          <dgm:bulletEnabled val="1"/>
        </dgm:presLayoutVars>
      </dgm:prSet>
      <dgm:spPr/>
      <dgm:t>
        <a:bodyPr/>
        <a:lstStyle/>
        <a:p>
          <a:endParaRPr lang="en-US"/>
        </a:p>
      </dgm:t>
    </dgm:pt>
    <dgm:pt modelId="{D6696B7C-0D11-B44D-9C50-8207F4F56C4A}" type="pres">
      <dgm:prSet presAssocID="{A1020B20-D7CB-475B-B55C-8E53B4CB55BF}" presName="ThreeNodes_2_text" presStyleLbl="node1" presStyleIdx="2" presStyleCnt="3">
        <dgm:presLayoutVars>
          <dgm:bulletEnabled val="1"/>
        </dgm:presLayoutVars>
      </dgm:prSet>
      <dgm:spPr/>
      <dgm:t>
        <a:bodyPr/>
        <a:lstStyle/>
        <a:p>
          <a:endParaRPr lang="en-US"/>
        </a:p>
      </dgm:t>
    </dgm:pt>
    <dgm:pt modelId="{2C193255-1605-8242-829D-4088C9B13947}" type="pres">
      <dgm:prSet presAssocID="{A1020B20-D7CB-475B-B55C-8E53B4CB55BF}" presName="ThreeNodes_3_text" presStyleLbl="node1" presStyleIdx="2" presStyleCnt="3">
        <dgm:presLayoutVars>
          <dgm:bulletEnabled val="1"/>
        </dgm:presLayoutVars>
      </dgm:prSet>
      <dgm:spPr/>
      <dgm:t>
        <a:bodyPr/>
        <a:lstStyle/>
        <a:p>
          <a:endParaRPr lang="en-US"/>
        </a:p>
      </dgm:t>
    </dgm:pt>
  </dgm:ptLst>
  <dgm:cxnLst>
    <dgm:cxn modelId="{16644E6F-E081-1D4F-B9EB-314E4139A48E}" type="presOf" srcId="{A1020B20-D7CB-475B-B55C-8E53B4CB55BF}" destId="{C4DF3DA2-459C-2941-8FA0-4875F5F8CB9F}" srcOrd="0" destOrd="0" presId="urn:microsoft.com/office/officeart/2005/8/layout/vProcess5"/>
    <dgm:cxn modelId="{1F1C1ADA-69E0-D44A-967E-965505E0434F}" type="presOf" srcId="{0D01970E-588E-B842-9B2F-165E15E337B7}" destId="{D6696B7C-0D11-B44D-9C50-8207F4F56C4A}" srcOrd="1" destOrd="0" presId="urn:microsoft.com/office/officeart/2005/8/layout/vProcess5"/>
    <dgm:cxn modelId="{8FA76358-60F0-2C4C-BEB6-CD682DC1836B}" type="presOf" srcId="{DD5C525E-F78D-46DE-A082-BC0B1FA43E70}" destId="{B6819AD0-9922-2E48-A452-E310CE95766C}" srcOrd="1" destOrd="0" presId="urn:microsoft.com/office/officeart/2005/8/layout/vProcess5"/>
    <dgm:cxn modelId="{3D145717-B789-D04E-943F-6F4EC9676D3A}" type="presOf" srcId="{132FF08C-A3D7-CD43-8DBC-1CA49D426A8A}" destId="{F4EECC12-CC69-BF4C-A116-A17BF44BB119}" srcOrd="0" destOrd="0" presId="urn:microsoft.com/office/officeart/2005/8/layout/vProcess5"/>
    <dgm:cxn modelId="{727BC383-BC0B-6448-B9E1-CB19A3C220A5}" type="presOf" srcId="{750AFE50-EB62-3844-898E-3BCAE5577302}" destId="{02DEDF95-ACBD-8D4D-BEE8-0F2E2B2296A1}" srcOrd="0" destOrd="0" presId="urn:microsoft.com/office/officeart/2005/8/layout/vProcess5"/>
    <dgm:cxn modelId="{53AE7354-86CA-41B3-AC5F-92BB2F4207D3}" srcId="{A1020B20-D7CB-475B-B55C-8E53B4CB55BF}" destId="{DD5C525E-F78D-46DE-A082-BC0B1FA43E70}" srcOrd="0" destOrd="0" parTransId="{7E80AB61-B799-4B79-9BE6-6A8A46F1BAD1}" sibTransId="{A7F1726F-47E1-40A1-AEC7-1C419C8ADBEB}"/>
    <dgm:cxn modelId="{8313A3A4-F4E9-E049-B9FB-3E7675361FFB}" type="presOf" srcId="{A7F1726F-47E1-40A1-AEC7-1C419C8ADBEB}" destId="{628CF514-B165-F447-87EB-BC90EB3C7BBF}" srcOrd="0" destOrd="0" presId="urn:microsoft.com/office/officeart/2005/8/layout/vProcess5"/>
    <dgm:cxn modelId="{2F6AA182-8D8F-5140-98E6-C00AA9C75CE1}" type="presOf" srcId="{750AFE50-EB62-3844-898E-3BCAE5577302}" destId="{2C193255-1605-8242-829D-4088C9B13947}" srcOrd="1" destOrd="0" presId="urn:microsoft.com/office/officeart/2005/8/layout/vProcess5"/>
    <dgm:cxn modelId="{0A22219C-C0D9-9147-9A92-145ECBBC3942}" type="presOf" srcId="{DD5C525E-F78D-46DE-A082-BC0B1FA43E70}" destId="{4A998299-CEB4-6648-8D75-D416AA914684}" srcOrd="0" destOrd="0" presId="urn:microsoft.com/office/officeart/2005/8/layout/vProcess5"/>
    <dgm:cxn modelId="{4275E635-1AFD-6D4C-9035-DC7BCEA07D3B}" srcId="{A1020B20-D7CB-475B-B55C-8E53B4CB55BF}" destId="{750AFE50-EB62-3844-898E-3BCAE5577302}" srcOrd="2" destOrd="0" parTransId="{B2F039F3-1FF2-F94B-88AD-021D814B8E36}" sibTransId="{3EF739E5-2D7E-4D42-8A91-5A291A9BBCE2}"/>
    <dgm:cxn modelId="{096F09C1-223A-6B47-B1F5-00E919A803DC}" type="presOf" srcId="{0D01970E-588E-B842-9B2F-165E15E337B7}" destId="{6C72DBB0-944F-FE41-A95E-887438C20DD6}" srcOrd="0" destOrd="0" presId="urn:microsoft.com/office/officeart/2005/8/layout/vProcess5"/>
    <dgm:cxn modelId="{BBC13823-BDB1-4C4C-A053-EC98FCC4BC03}" srcId="{A1020B20-D7CB-475B-B55C-8E53B4CB55BF}" destId="{0D01970E-588E-B842-9B2F-165E15E337B7}" srcOrd="1" destOrd="0" parTransId="{80226F6B-253D-2F4F-814A-638C6CEF2888}" sibTransId="{132FF08C-A3D7-CD43-8DBC-1CA49D426A8A}"/>
    <dgm:cxn modelId="{D785962B-F8A2-184E-8CFB-4D92D8FA2B06}" type="presParOf" srcId="{C4DF3DA2-459C-2941-8FA0-4875F5F8CB9F}" destId="{BA83F18B-FF2C-0743-8990-4DF348A6A112}" srcOrd="0" destOrd="0" presId="urn:microsoft.com/office/officeart/2005/8/layout/vProcess5"/>
    <dgm:cxn modelId="{94A56BB0-B3B3-6D4D-BEC4-E5904EB1DA0D}" type="presParOf" srcId="{C4DF3DA2-459C-2941-8FA0-4875F5F8CB9F}" destId="{4A998299-CEB4-6648-8D75-D416AA914684}" srcOrd="1" destOrd="0" presId="urn:microsoft.com/office/officeart/2005/8/layout/vProcess5"/>
    <dgm:cxn modelId="{DC5F5999-0CCE-BC4F-9921-2F5A13CF05EC}" type="presParOf" srcId="{C4DF3DA2-459C-2941-8FA0-4875F5F8CB9F}" destId="{6C72DBB0-944F-FE41-A95E-887438C20DD6}" srcOrd="2" destOrd="0" presId="urn:microsoft.com/office/officeart/2005/8/layout/vProcess5"/>
    <dgm:cxn modelId="{56F8A507-2607-6047-A8B7-42751A81E4C5}" type="presParOf" srcId="{C4DF3DA2-459C-2941-8FA0-4875F5F8CB9F}" destId="{02DEDF95-ACBD-8D4D-BEE8-0F2E2B2296A1}" srcOrd="3" destOrd="0" presId="urn:microsoft.com/office/officeart/2005/8/layout/vProcess5"/>
    <dgm:cxn modelId="{5B2E8BE8-B776-6D4A-B3D7-4B85DE1293CC}" type="presParOf" srcId="{C4DF3DA2-459C-2941-8FA0-4875F5F8CB9F}" destId="{628CF514-B165-F447-87EB-BC90EB3C7BBF}" srcOrd="4" destOrd="0" presId="urn:microsoft.com/office/officeart/2005/8/layout/vProcess5"/>
    <dgm:cxn modelId="{A2D26D56-9465-6D4D-A6FE-059093E98576}" type="presParOf" srcId="{C4DF3DA2-459C-2941-8FA0-4875F5F8CB9F}" destId="{F4EECC12-CC69-BF4C-A116-A17BF44BB119}" srcOrd="5" destOrd="0" presId="urn:microsoft.com/office/officeart/2005/8/layout/vProcess5"/>
    <dgm:cxn modelId="{3599EE21-51D1-1B4D-B069-97843D7C8EF6}" type="presParOf" srcId="{C4DF3DA2-459C-2941-8FA0-4875F5F8CB9F}" destId="{B6819AD0-9922-2E48-A452-E310CE95766C}" srcOrd="6" destOrd="0" presId="urn:microsoft.com/office/officeart/2005/8/layout/vProcess5"/>
    <dgm:cxn modelId="{35C3E18E-EE2A-A144-B528-74D90E06B64D}" type="presParOf" srcId="{C4DF3DA2-459C-2941-8FA0-4875F5F8CB9F}" destId="{D6696B7C-0D11-B44D-9C50-8207F4F56C4A}" srcOrd="7" destOrd="0" presId="urn:microsoft.com/office/officeart/2005/8/layout/vProcess5"/>
    <dgm:cxn modelId="{482ECD4C-947B-6347-A902-188F10FD738C}" type="presParOf" srcId="{C4DF3DA2-459C-2941-8FA0-4875F5F8CB9F}" destId="{2C193255-1605-8242-829D-4088C9B139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91541-AD97-4BBF-91AD-3930928DB925}" type="doc">
      <dgm:prSet loTypeId="urn:microsoft.com/office/officeart/2005/8/layout/matrix2" loCatId="matrix" qsTypeId="urn:microsoft.com/office/officeart/2005/8/quickstyle/simple1" qsCatId="simple" csTypeId="urn:microsoft.com/office/officeart/2005/8/colors/accent1_3" csCatId="accent1" phldr="1"/>
      <dgm:spPr/>
      <dgm:t>
        <a:bodyPr/>
        <a:lstStyle/>
        <a:p>
          <a:endParaRPr lang="en-US"/>
        </a:p>
      </dgm:t>
    </dgm:pt>
    <dgm:pt modelId="{4D345429-E293-42A4-BD5F-BF4CDF1B0194}">
      <dgm:prSet custT="1"/>
      <dgm:spPr>
        <a:solidFill>
          <a:srgbClr val="003566"/>
        </a:solidFill>
      </dgm:spPr>
      <dgm:t>
        <a:bodyPr/>
        <a:lstStyle/>
        <a:p>
          <a:r>
            <a:rPr lang="en-US" sz="1600" dirty="0">
              <a:latin typeface="+mj-lt"/>
            </a:rPr>
            <a:t>Reading is not the same as language development- reading is not natural </a:t>
          </a:r>
        </a:p>
      </dgm:t>
    </dgm:pt>
    <dgm:pt modelId="{39E51121-C2CC-4599-8150-7835D14A477D}" type="parTrans" cxnId="{41678039-EA5C-444A-A66E-C4CAAA783A56}">
      <dgm:prSet/>
      <dgm:spPr/>
      <dgm:t>
        <a:bodyPr/>
        <a:lstStyle/>
        <a:p>
          <a:endParaRPr lang="en-US"/>
        </a:p>
      </dgm:t>
    </dgm:pt>
    <dgm:pt modelId="{34924BBF-5C3F-456D-8CE5-9AFC17650A2B}" type="sibTrans" cxnId="{41678039-EA5C-444A-A66E-C4CAAA783A56}">
      <dgm:prSet/>
      <dgm:spPr/>
      <dgm:t>
        <a:bodyPr/>
        <a:lstStyle/>
        <a:p>
          <a:endParaRPr lang="en-US"/>
        </a:p>
      </dgm:t>
    </dgm:pt>
    <dgm:pt modelId="{34CDE1D5-8663-4C04-BF75-F058F9C38BA5}">
      <dgm:prSet custT="1"/>
      <dgm:spPr>
        <a:solidFill>
          <a:srgbClr val="195195"/>
        </a:solidFill>
      </dgm:spPr>
      <dgm:t>
        <a:bodyPr/>
        <a:lstStyle/>
        <a:p>
          <a:r>
            <a:rPr lang="en-US" sz="1600" dirty="0">
              <a:latin typeface="+mj-lt"/>
            </a:rPr>
            <a:t>When individuals are skilled readers, they automatically recognize words, but, this is not how early readers process words </a:t>
          </a:r>
        </a:p>
      </dgm:t>
    </dgm:pt>
    <dgm:pt modelId="{822722B6-3B5B-47AC-8D2E-06992C7D4E1A}" type="parTrans" cxnId="{26B5213B-9329-41AE-9875-6C238BF219D4}">
      <dgm:prSet/>
      <dgm:spPr/>
      <dgm:t>
        <a:bodyPr/>
        <a:lstStyle/>
        <a:p>
          <a:endParaRPr lang="en-US"/>
        </a:p>
      </dgm:t>
    </dgm:pt>
    <dgm:pt modelId="{D66C759F-D5D7-404E-8C80-BF0470766F31}" type="sibTrans" cxnId="{26B5213B-9329-41AE-9875-6C238BF219D4}">
      <dgm:prSet/>
      <dgm:spPr/>
      <dgm:t>
        <a:bodyPr/>
        <a:lstStyle/>
        <a:p>
          <a:endParaRPr lang="en-US"/>
        </a:p>
      </dgm:t>
    </dgm:pt>
    <dgm:pt modelId="{0DE608A7-C2E5-0143-B5D5-F2230B624B97}">
      <dgm:prSet custT="1"/>
      <dgm:spPr>
        <a:solidFill>
          <a:srgbClr val="959CAD"/>
        </a:solidFill>
      </dgm:spPr>
      <dgm:t>
        <a:bodyPr/>
        <a:lstStyle/>
        <a:p>
          <a:r>
            <a:rPr lang="en-US" sz="1600" dirty="0">
              <a:latin typeface="+mj-lt"/>
            </a:rPr>
            <a:t>Reading comprehension requires both adequate word reading (decoding) and linguistic or language comprehension </a:t>
          </a:r>
        </a:p>
      </dgm:t>
    </dgm:pt>
    <dgm:pt modelId="{1B5832AE-8F84-7247-A3A6-BB33D8F4D635}" type="parTrans" cxnId="{FB85DBAF-1F22-B441-933D-15B08869D5F2}">
      <dgm:prSet/>
      <dgm:spPr/>
      <dgm:t>
        <a:bodyPr/>
        <a:lstStyle/>
        <a:p>
          <a:endParaRPr lang="en-US"/>
        </a:p>
      </dgm:t>
    </dgm:pt>
    <dgm:pt modelId="{783055AE-3179-724B-BD88-0FE4082AF4B4}" type="sibTrans" cxnId="{FB85DBAF-1F22-B441-933D-15B08869D5F2}">
      <dgm:prSet/>
      <dgm:spPr/>
      <dgm:t>
        <a:bodyPr/>
        <a:lstStyle/>
        <a:p>
          <a:endParaRPr lang="en-US"/>
        </a:p>
      </dgm:t>
    </dgm:pt>
    <dgm:pt modelId="{9AD36B84-2AAA-7E46-AE7F-F70632364FD6}">
      <dgm:prSet custT="1"/>
      <dgm:spPr/>
      <dgm:t>
        <a:bodyPr/>
        <a:lstStyle/>
        <a:p>
          <a:r>
            <a:rPr lang="en-US" sz="1400" dirty="0">
              <a:latin typeface="+mj-lt"/>
            </a:rPr>
            <a:t>Explicit and systematic instruction of foundational reading skills (phonics, phonological awareness, orthographic mapping, etc.) with simultaneous high-quality language and meaning based instruction </a:t>
          </a:r>
        </a:p>
      </dgm:t>
    </dgm:pt>
    <dgm:pt modelId="{E88ECCCC-D57E-DC4F-8095-AFA0B1796870}" type="parTrans" cxnId="{A38912AC-B5C0-534D-B0F6-01F9D6C6F84E}">
      <dgm:prSet/>
      <dgm:spPr/>
      <dgm:t>
        <a:bodyPr/>
        <a:lstStyle/>
        <a:p>
          <a:endParaRPr lang="en-US"/>
        </a:p>
      </dgm:t>
    </dgm:pt>
    <dgm:pt modelId="{7721A9C8-125D-DC4C-94C7-799FAC492BA9}" type="sibTrans" cxnId="{A38912AC-B5C0-534D-B0F6-01F9D6C6F84E}">
      <dgm:prSet/>
      <dgm:spPr/>
      <dgm:t>
        <a:bodyPr/>
        <a:lstStyle/>
        <a:p>
          <a:endParaRPr lang="en-US"/>
        </a:p>
      </dgm:t>
    </dgm:pt>
    <dgm:pt modelId="{C946BEC9-1908-48E0-83DA-6FE0BAB51E41}" type="pres">
      <dgm:prSet presAssocID="{C3091541-AD97-4BBF-91AD-3930928DB925}" presName="matrix" presStyleCnt="0">
        <dgm:presLayoutVars>
          <dgm:chMax val="1"/>
          <dgm:dir/>
          <dgm:resizeHandles val="exact"/>
        </dgm:presLayoutVars>
      </dgm:prSet>
      <dgm:spPr/>
      <dgm:t>
        <a:bodyPr/>
        <a:lstStyle/>
        <a:p>
          <a:endParaRPr lang="en-US"/>
        </a:p>
      </dgm:t>
    </dgm:pt>
    <dgm:pt modelId="{784AA272-384B-4F65-BDAF-7705DE299E1E}" type="pres">
      <dgm:prSet presAssocID="{C3091541-AD97-4BBF-91AD-3930928DB925}" presName="axisShape" presStyleLbl="bgShp" presStyleIdx="0" presStyleCnt="1"/>
      <dgm:spPr/>
    </dgm:pt>
    <dgm:pt modelId="{3402F7EE-F052-4F2C-8AEA-0C70FFA73890}" type="pres">
      <dgm:prSet presAssocID="{C3091541-AD97-4BBF-91AD-3930928DB925}" presName="rect1" presStyleLbl="node1" presStyleIdx="0" presStyleCnt="4">
        <dgm:presLayoutVars>
          <dgm:chMax val="0"/>
          <dgm:chPref val="0"/>
          <dgm:bulletEnabled val="1"/>
        </dgm:presLayoutVars>
      </dgm:prSet>
      <dgm:spPr/>
      <dgm:t>
        <a:bodyPr/>
        <a:lstStyle/>
        <a:p>
          <a:endParaRPr lang="en-US"/>
        </a:p>
      </dgm:t>
    </dgm:pt>
    <dgm:pt modelId="{5612B21D-F646-48BF-8BF7-204467D418FA}" type="pres">
      <dgm:prSet presAssocID="{C3091541-AD97-4BBF-91AD-3930928DB925}" presName="rect2" presStyleLbl="node1" presStyleIdx="1" presStyleCnt="4">
        <dgm:presLayoutVars>
          <dgm:chMax val="0"/>
          <dgm:chPref val="0"/>
          <dgm:bulletEnabled val="1"/>
        </dgm:presLayoutVars>
      </dgm:prSet>
      <dgm:spPr/>
      <dgm:t>
        <a:bodyPr/>
        <a:lstStyle/>
        <a:p>
          <a:endParaRPr lang="en-US"/>
        </a:p>
      </dgm:t>
    </dgm:pt>
    <dgm:pt modelId="{7034CBF0-518F-4753-8F82-E1B9F25CF162}" type="pres">
      <dgm:prSet presAssocID="{C3091541-AD97-4BBF-91AD-3930928DB925}" presName="rect3" presStyleLbl="node1" presStyleIdx="2" presStyleCnt="4">
        <dgm:presLayoutVars>
          <dgm:chMax val="0"/>
          <dgm:chPref val="0"/>
          <dgm:bulletEnabled val="1"/>
        </dgm:presLayoutVars>
      </dgm:prSet>
      <dgm:spPr/>
      <dgm:t>
        <a:bodyPr/>
        <a:lstStyle/>
        <a:p>
          <a:endParaRPr lang="en-US"/>
        </a:p>
      </dgm:t>
    </dgm:pt>
    <dgm:pt modelId="{532722B8-4CDD-45F3-90A4-FC08A80A3C6D}" type="pres">
      <dgm:prSet presAssocID="{C3091541-AD97-4BBF-91AD-3930928DB925}" presName="rect4" presStyleLbl="node1" presStyleIdx="3" presStyleCnt="4">
        <dgm:presLayoutVars>
          <dgm:chMax val="0"/>
          <dgm:chPref val="0"/>
          <dgm:bulletEnabled val="1"/>
        </dgm:presLayoutVars>
      </dgm:prSet>
      <dgm:spPr/>
      <dgm:t>
        <a:bodyPr/>
        <a:lstStyle/>
        <a:p>
          <a:endParaRPr lang="en-US"/>
        </a:p>
      </dgm:t>
    </dgm:pt>
  </dgm:ptLst>
  <dgm:cxnLst>
    <dgm:cxn modelId="{FB85DBAF-1F22-B441-933D-15B08869D5F2}" srcId="{C3091541-AD97-4BBF-91AD-3930928DB925}" destId="{0DE608A7-C2E5-0143-B5D5-F2230B624B97}" srcOrd="3" destOrd="0" parTransId="{1B5832AE-8F84-7247-A3A6-BB33D8F4D635}" sibTransId="{783055AE-3179-724B-BD88-0FE4082AF4B4}"/>
    <dgm:cxn modelId="{D13EFC72-BCC4-4746-BF27-789164C028FB}" type="presOf" srcId="{0DE608A7-C2E5-0143-B5D5-F2230B624B97}" destId="{532722B8-4CDD-45F3-90A4-FC08A80A3C6D}" srcOrd="0" destOrd="0" presId="urn:microsoft.com/office/officeart/2005/8/layout/matrix2"/>
    <dgm:cxn modelId="{7FFBB7C4-5C5D-4E75-A565-0370335EA4D3}" type="presOf" srcId="{C3091541-AD97-4BBF-91AD-3930928DB925}" destId="{C946BEC9-1908-48E0-83DA-6FE0BAB51E41}" srcOrd="0" destOrd="0" presId="urn:microsoft.com/office/officeart/2005/8/layout/matrix2"/>
    <dgm:cxn modelId="{A38912AC-B5C0-534D-B0F6-01F9D6C6F84E}" srcId="{C3091541-AD97-4BBF-91AD-3930928DB925}" destId="{9AD36B84-2AAA-7E46-AE7F-F70632364FD6}" srcOrd="2" destOrd="0" parTransId="{E88ECCCC-D57E-DC4F-8095-AFA0B1796870}" sibTransId="{7721A9C8-125D-DC4C-94C7-799FAC492BA9}"/>
    <dgm:cxn modelId="{8022732F-816C-4D8E-BC1B-6232A73B8686}" type="presOf" srcId="{4D345429-E293-42A4-BD5F-BF4CDF1B0194}" destId="{3402F7EE-F052-4F2C-8AEA-0C70FFA73890}" srcOrd="0" destOrd="0" presId="urn:microsoft.com/office/officeart/2005/8/layout/matrix2"/>
    <dgm:cxn modelId="{41678039-EA5C-444A-A66E-C4CAAA783A56}" srcId="{C3091541-AD97-4BBF-91AD-3930928DB925}" destId="{4D345429-E293-42A4-BD5F-BF4CDF1B0194}" srcOrd="0" destOrd="0" parTransId="{39E51121-C2CC-4599-8150-7835D14A477D}" sibTransId="{34924BBF-5C3F-456D-8CE5-9AFC17650A2B}"/>
    <dgm:cxn modelId="{26B5213B-9329-41AE-9875-6C238BF219D4}" srcId="{C3091541-AD97-4BBF-91AD-3930928DB925}" destId="{34CDE1D5-8663-4C04-BF75-F058F9C38BA5}" srcOrd="1" destOrd="0" parTransId="{822722B6-3B5B-47AC-8D2E-06992C7D4E1A}" sibTransId="{D66C759F-D5D7-404E-8C80-BF0470766F31}"/>
    <dgm:cxn modelId="{BA4BE2C1-321D-4791-8505-9B2D8ADE89C5}" type="presOf" srcId="{34CDE1D5-8663-4C04-BF75-F058F9C38BA5}" destId="{5612B21D-F646-48BF-8BF7-204467D418FA}" srcOrd="0" destOrd="0" presId="urn:microsoft.com/office/officeart/2005/8/layout/matrix2"/>
    <dgm:cxn modelId="{941BB469-D8E4-4A8C-865E-8A184021FF85}" type="presOf" srcId="{9AD36B84-2AAA-7E46-AE7F-F70632364FD6}" destId="{7034CBF0-518F-4753-8F82-E1B9F25CF162}" srcOrd="0" destOrd="0" presId="urn:microsoft.com/office/officeart/2005/8/layout/matrix2"/>
    <dgm:cxn modelId="{AB1B8E1B-ADF6-43E5-B3CD-D53C67B3B5B7}" type="presParOf" srcId="{C946BEC9-1908-48E0-83DA-6FE0BAB51E41}" destId="{784AA272-384B-4F65-BDAF-7705DE299E1E}" srcOrd="0" destOrd="0" presId="urn:microsoft.com/office/officeart/2005/8/layout/matrix2"/>
    <dgm:cxn modelId="{82D0F314-B96D-48A1-83C6-96E041A96D65}" type="presParOf" srcId="{C946BEC9-1908-48E0-83DA-6FE0BAB51E41}" destId="{3402F7EE-F052-4F2C-8AEA-0C70FFA73890}" srcOrd="1" destOrd="0" presId="urn:microsoft.com/office/officeart/2005/8/layout/matrix2"/>
    <dgm:cxn modelId="{FE874910-E913-4812-B0BE-ABA9A761F4DF}" type="presParOf" srcId="{C946BEC9-1908-48E0-83DA-6FE0BAB51E41}" destId="{5612B21D-F646-48BF-8BF7-204467D418FA}" srcOrd="2" destOrd="0" presId="urn:microsoft.com/office/officeart/2005/8/layout/matrix2"/>
    <dgm:cxn modelId="{7C4B670D-2C22-444A-B9FD-AA52B7417AA6}" type="presParOf" srcId="{C946BEC9-1908-48E0-83DA-6FE0BAB51E41}" destId="{7034CBF0-518F-4753-8F82-E1B9F25CF162}" srcOrd="3" destOrd="0" presId="urn:microsoft.com/office/officeart/2005/8/layout/matrix2"/>
    <dgm:cxn modelId="{7868FC60-3CF3-449D-984E-AA2ABF4523E7}" type="presParOf" srcId="{C946BEC9-1908-48E0-83DA-6FE0BAB51E41}" destId="{532722B8-4CDD-45F3-90A4-FC08A80A3C6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98299-CEB4-6648-8D75-D416AA914684}">
      <dsp:nvSpPr>
        <dsp:cNvPr id="0" name=""/>
        <dsp:cNvSpPr/>
      </dsp:nvSpPr>
      <dsp:spPr>
        <a:xfrm>
          <a:off x="0" y="0"/>
          <a:ext cx="9565925" cy="125403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ts val="0"/>
            </a:spcAft>
          </a:pPr>
          <a:r>
            <a:rPr lang="en-US" sz="2300" kern="1200" dirty="0">
              <a:latin typeface="+mj-lt"/>
            </a:rPr>
            <a:t>Converging evidence, from multiple fields of study, over many decades has established the scientific evidence base</a:t>
          </a:r>
        </a:p>
      </dsp:txBody>
      <dsp:txXfrm>
        <a:off x="36729" y="36729"/>
        <a:ext cx="8212725" cy="1180576"/>
      </dsp:txXfrm>
    </dsp:sp>
    <dsp:sp modelId="{6C72DBB0-944F-FE41-A95E-887438C20DD6}">
      <dsp:nvSpPr>
        <dsp:cNvPr id="0" name=""/>
        <dsp:cNvSpPr/>
      </dsp:nvSpPr>
      <dsp:spPr>
        <a:xfrm>
          <a:off x="844052" y="1463040"/>
          <a:ext cx="9565925" cy="1254034"/>
        </a:xfrm>
        <a:prstGeom prst="roundRect">
          <a:avLst>
            <a:gd name="adj" fmla="val 10000"/>
          </a:avLst>
        </a:prstGeom>
        <a:solidFill>
          <a:schemeClr val="accent1">
            <a:shade val="80000"/>
            <a:hueOff val="417645"/>
            <a:satOff val="-43717"/>
            <a:lumOff val="21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ts val="0"/>
            </a:spcAft>
          </a:pPr>
          <a:r>
            <a:rPr lang="en-US" sz="2300" kern="1200" dirty="0">
              <a:latin typeface="+mj-lt"/>
            </a:rPr>
            <a:t>Explains how reading develops (neurologically and behaviorally), and why some people struggle to learn how to read and write </a:t>
          </a:r>
        </a:p>
      </dsp:txBody>
      <dsp:txXfrm>
        <a:off x="880781" y="1499769"/>
        <a:ext cx="7833292" cy="1180576"/>
      </dsp:txXfrm>
    </dsp:sp>
    <dsp:sp modelId="{02DEDF95-ACBD-8D4D-BEE8-0F2E2B2296A1}">
      <dsp:nvSpPr>
        <dsp:cNvPr id="0" name=""/>
        <dsp:cNvSpPr/>
      </dsp:nvSpPr>
      <dsp:spPr>
        <a:xfrm>
          <a:off x="1688104" y="2926080"/>
          <a:ext cx="9565925" cy="1254034"/>
        </a:xfrm>
        <a:prstGeom prst="roundRect">
          <a:avLst>
            <a:gd name="adj" fmla="val 10000"/>
          </a:avLst>
        </a:prstGeom>
        <a:solidFill>
          <a:schemeClr val="accent1">
            <a:shade val="80000"/>
            <a:hueOff val="835290"/>
            <a:satOff val="-87434"/>
            <a:lumOff val="43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100000"/>
            </a:lnSpc>
            <a:spcBef>
              <a:spcPct val="0"/>
            </a:spcBef>
            <a:spcAft>
              <a:spcPts val="0"/>
            </a:spcAft>
          </a:pPr>
          <a:r>
            <a:rPr lang="en-US" sz="2300" kern="1200" dirty="0">
              <a:latin typeface="+mj-lt"/>
            </a:rPr>
            <a:t>Informs evidence based early reading assessment and instruction to prevent reading difficulties </a:t>
          </a:r>
        </a:p>
      </dsp:txBody>
      <dsp:txXfrm>
        <a:off x="1724833" y="2962809"/>
        <a:ext cx="7833292" cy="1180576"/>
      </dsp:txXfrm>
    </dsp:sp>
    <dsp:sp modelId="{628CF514-B165-F447-87EB-BC90EB3C7BBF}">
      <dsp:nvSpPr>
        <dsp:cNvPr id="0" name=""/>
        <dsp:cNvSpPr/>
      </dsp:nvSpPr>
      <dsp:spPr>
        <a:xfrm>
          <a:off x="8750803" y="950976"/>
          <a:ext cx="815122" cy="8151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ts val="0"/>
            </a:spcAft>
          </a:pPr>
          <a:endParaRPr lang="en-US" sz="3600" kern="1200">
            <a:latin typeface="+mj-lt"/>
          </a:endParaRPr>
        </a:p>
      </dsp:txBody>
      <dsp:txXfrm>
        <a:off x="8934205" y="950976"/>
        <a:ext cx="448318" cy="613379"/>
      </dsp:txXfrm>
    </dsp:sp>
    <dsp:sp modelId="{F4EECC12-CC69-BF4C-A116-A17BF44BB119}">
      <dsp:nvSpPr>
        <dsp:cNvPr id="0" name=""/>
        <dsp:cNvSpPr/>
      </dsp:nvSpPr>
      <dsp:spPr>
        <a:xfrm>
          <a:off x="9594855" y="2405656"/>
          <a:ext cx="815122" cy="8151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ts val="0"/>
            </a:spcAft>
          </a:pPr>
          <a:endParaRPr lang="en-US" sz="3600" kern="1200">
            <a:latin typeface="+mj-lt"/>
          </a:endParaRPr>
        </a:p>
      </dsp:txBody>
      <dsp:txXfrm>
        <a:off x="9778257" y="2405656"/>
        <a:ext cx="448318" cy="613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AA272-384B-4F65-BDAF-7705DE299E1E}">
      <dsp:nvSpPr>
        <dsp:cNvPr id="0" name=""/>
        <dsp:cNvSpPr/>
      </dsp:nvSpPr>
      <dsp:spPr>
        <a:xfrm>
          <a:off x="348456" y="0"/>
          <a:ext cx="5572125" cy="557212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2F7EE-F052-4F2C-8AEA-0C70FFA73890}">
      <dsp:nvSpPr>
        <dsp:cNvPr id="0" name=""/>
        <dsp:cNvSpPr/>
      </dsp:nvSpPr>
      <dsp:spPr>
        <a:xfrm>
          <a:off x="710644" y="362188"/>
          <a:ext cx="2228850" cy="2228850"/>
        </a:xfrm>
        <a:prstGeom prst="roundRect">
          <a:avLst/>
        </a:prstGeom>
        <a:solidFill>
          <a:srgbClr val="0035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mj-lt"/>
            </a:rPr>
            <a:t>Reading is not the same as language development- reading is not natural </a:t>
          </a:r>
        </a:p>
      </dsp:txBody>
      <dsp:txXfrm>
        <a:off x="819447" y="470991"/>
        <a:ext cx="2011244" cy="2011244"/>
      </dsp:txXfrm>
    </dsp:sp>
    <dsp:sp modelId="{5612B21D-F646-48BF-8BF7-204467D418FA}">
      <dsp:nvSpPr>
        <dsp:cNvPr id="0" name=""/>
        <dsp:cNvSpPr/>
      </dsp:nvSpPr>
      <dsp:spPr>
        <a:xfrm>
          <a:off x="3329543" y="362188"/>
          <a:ext cx="2228850" cy="2228850"/>
        </a:xfrm>
        <a:prstGeom prst="roundRect">
          <a:avLst/>
        </a:prstGeom>
        <a:solidFill>
          <a:srgbClr val="195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mj-lt"/>
            </a:rPr>
            <a:t>When individuals are skilled readers, they automatically recognize words, but, this is not how early readers process words </a:t>
          </a:r>
        </a:p>
      </dsp:txBody>
      <dsp:txXfrm>
        <a:off x="3438346" y="470991"/>
        <a:ext cx="2011244" cy="2011244"/>
      </dsp:txXfrm>
    </dsp:sp>
    <dsp:sp modelId="{7034CBF0-518F-4753-8F82-E1B9F25CF162}">
      <dsp:nvSpPr>
        <dsp:cNvPr id="0" name=""/>
        <dsp:cNvSpPr/>
      </dsp:nvSpPr>
      <dsp:spPr>
        <a:xfrm>
          <a:off x="710644" y="2981086"/>
          <a:ext cx="2228850" cy="2228850"/>
        </a:xfrm>
        <a:prstGeom prst="roundRect">
          <a:avLst/>
        </a:prstGeom>
        <a:solidFill>
          <a:schemeClr val="accent1">
            <a:shade val="80000"/>
            <a:hueOff val="556860"/>
            <a:satOff val="-58289"/>
            <a:lumOff val="28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mj-lt"/>
            </a:rPr>
            <a:t>Explicit and systematic instruction of foundational reading skills (phonics, phonological awareness, orthographic mapping, etc.) with simultaneous high-quality language and meaning based instruction </a:t>
          </a:r>
        </a:p>
      </dsp:txBody>
      <dsp:txXfrm>
        <a:off x="819447" y="3089889"/>
        <a:ext cx="2011244" cy="2011244"/>
      </dsp:txXfrm>
    </dsp:sp>
    <dsp:sp modelId="{532722B8-4CDD-45F3-90A4-FC08A80A3C6D}">
      <dsp:nvSpPr>
        <dsp:cNvPr id="0" name=""/>
        <dsp:cNvSpPr/>
      </dsp:nvSpPr>
      <dsp:spPr>
        <a:xfrm>
          <a:off x="3329543" y="2981086"/>
          <a:ext cx="2228850" cy="2228850"/>
        </a:xfrm>
        <a:prstGeom prst="roundRect">
          <a:avLst/>
        </a:prstGeom>
        <a:solidFill>
          <a:srgbClr val="959C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mj-lt"/>
            </a:rPr>
            <a:t>Reading comprehension requires both adequate word reading (decoding) and linguistic or language comprehension </a:t>
          </a:r>
        </a:p>
      </dsp:txBody>
      <dsp:txXfrm>
        <a:off x="3438346" y="3089889"/>
        <a:ext cx="2011244" cy="20112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0.11054</cdr:x>
      <cdr:y>0.09034</cdr:y>
    </cdr:from>
    <cdr:to>
      <cdr:x>0.21758</cdr:x>
      <cdr:y>0.17002</cdr:y>
    </cdr:to>
    <cdr:sp macro="" textlink="">
      <cdr:nvSpPr>
        <cdr:cNvPr id="2" name="TextBox 1">
          <a:extLst xmlns:a="http://schemas.openxmlformats.org/drawingml/2006/main">
            <a:ext uri="{FF2B5EF4-FFF2-40B4-BE49-F238E27FC236}">
              <a16:creationId xmlns:a16="http://schemas.microsoft.com/office/drawing/2014/main" id="{2A2E8288-6934-3F45-CC76-4DA8CF2AB6D6}"/>
            </a:ext>
          </a:extLst>
        </cdr:cNvPr>
        <cdr:cNvSpPr txBox="1"/>
      </cdr:nvSpPr>
      <cdr:spPr>
        <a:xfrm xmlns:a="http://schemas.openxmlformats.org/drawingml/2006/main">
          <a:off x="966382" y="554567"/>
          <a:ext cx="935665" cy="4890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latin typeface="+mj-lt"/>
            </a:rPr>
            <a:t>85%</a:t>
          </a:r>
        </a:p>
      </cdr:txBody>
    </cdr:sp>
  </cdr:relSizeAnchor>
  <cdr:relSizeAnchor xmlns:cdr="http://schemas.openxmlformats.org/drawingml/2006/chartDrawing">
    <cdr:from>
      <cdr:x>0.8954</cdr:x>
      <cdr:y>0.23001</cdr:y>
    </cdr:from>
    <cdr:to>
      <cdr:x>1</cdr:x>
      <cdr:y>0.35473</cdr:y>
    </cdr:to>
    <cdr:sp macro="" textlink="">
      <cdr:nvSpPr>
        <cdr:cNvPr id="3" name="TextBox 2">
          <a:extLst xmlns:a="http://schemas.openxmlformats.org/drawingml/2006/main">
            <a:ext uri="{FF2B5EF4-FFF2-40B4-BE49-F238E27FC236}">
              <a16:creationId xmlns:a16="http://schemas.microsoft.com/office/drawing/2014/main" id="{8BE9B748-FBBE-A908-E2DA-84C2399EA3BA}"/>
            </a:ext>
          </a:extLst>
        </cdr:cNvPr>
        <cdr:cNvSpPr txBox="1"/>
      </cdr:nvSpPr>
      <cdr:spPr>
        <a:xfrm xmlns:a="http://schemas.openxmlformats.org/drawingml/2006/main">
          <a:off x="6790936" y="1181628"/>
          <a:ext cx="793313" cy="640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rgbClr val="C00000"/>
              </a:solidFill>
              <a:latin typeface="+mj-lt"/>
            </a:rPr>
            <a:t>68%</a:t>
          </a:r>
          <a:endParaRPr lang="en-US" sz="1600" b="1" dirty="0">
            <a:solidFill>
              <a:srgbClr val="C00000"/>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33</a:t>
            </a:fld>
            <a:endParaRPr lang="en-US"/>
          </a:p>
        </p:txBody>
      </p:sp>
    </p:spTree>
    <p:extLst>
      <p:ext uri="{BB962C8B-B14F-4D97-AF65-F5344CB8AC3E}">
        <p14:creationId xmlns:p14="http://schemas.microsoft.com/office/powerpoint/2010/main" val="324838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Virginia Literacy Act</a:t>
            </a:r>
            <a:endParaRPr lang="en-US" dirty="0"/>
          </a:p>
        </p:txBody>
      </p:sp>
      <p:sp>
        <p:nvSpPr>
          <p:cNvPr id="3" name="Subtitle 2"/>
          <p:cNvSpPr>
            <a:spLocks noGrp="1"/>
          </p:cNvSpPr>
          <p:nvPr>
            <p:ph type="subTitle" idx="1"/>
          </p:nvPr>
        </p:nvSpPr>
        <p:spPr>
          <a:xfrm>
            <a:off x="838199" y="3636221"/>
            <a:ext cx="6672943" cy="1655762"/>
          </a:xfrm>
        </p:spPr>
        <p:txBody>
          <a:bodyPr/>
          <a:lstStyle/>
          <a:p>
            <a:r>
              <a:rPr lang="en-US" dirty="0" smtClean="0">
                <a:latin typeface="Georgia" panose="02040502050405020303" pitchFamily="18" charset="0"/>
              </a:rPr>
              <a:t>Virginia Board of Education Work Session</a:t>
            </a:r>
            <a:endParaRPr lang="en-US" dirty="0">
              <a:latin typeface="Georgia" panose="02040502050405020303" pitchFamily="18" charset="0"/>
            </a:endParaRPr>
          </a:p>
        </p:txBody>
      </p:sp>
    </p:spTree>
    <p:extLst>
      <p:ext uri="{BB962C8B-B14F-4D97-AF65-F5344CB8AC3E}">
        <p14:creationId xmlns:p14="http://schemas.microsoft.com/office/powerpoint/2010/main" val="92014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NAEP Reading and Subgroups</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10</a:t>
            </a:fld>
            <a:endParaRPr lang="en-US"/>
          </a:p>
        </p:txBody>
      </p:sp>
      <p:sp>
        <p:nvSpPr>
          <p:cNvPr id="6" name="Google Shape;130;p21"/>
          <p:cNvSpPr txBox="1">
            <a:spLocks/>
          </p:cNvSpPr>
          <p:nvPr/>
        </p:nvSpPr>
        <p:spPr>
          <a:xfrm>
            <a:off x="598167" y="1568633"/>
            <a:ext cx="11431908"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en-US" sz="2400" dirty="0">
                <a:solidFill>
                  <a:schemeClr val="dk1"/>
                </a:solidFill>
                <a:latin typeface="Georgia" panose="02040502050405020303" pitchFamily="18" charset="0"/>
              </a:rPr>
              <a:t>4th graders from these sub-groups in Virginia have fared worse compared </a:t>
            </a:r>
            <a:r>
              <a:rPr lang="en-US" sz="2400" dirty="0" smtClean="0">
                <a:solidFill>
                  <a:schemeClr val="dk1"/>
                </a:solidFill>
                <a:latin typeface="Georgia" panose="02040502050405020303" pitchFamily="18" charset="0"/>
              </a:rPr>
              <a:t>to peers</a:t>
            </a:r>
            <a:r>
              <a:rPr lang="en-US" dirty="0">
                <a:solidFill>
                  <a:schemeClr val="dk1"/>
                </a:solidFill>
                <a:latin typeface="Georgia" panose="02040502050405020303" pitchFamily="18" charset="0"/>
              </a:rPr>
              <a:t>.</a:t>
            </a:r>
          </a:p>
          <a:p>
            <a:pPr marL="609585" indent="0">
              <a:lnSpc>
                <a:spcPct val="150000"/>
              </a:lnSpc>
              <a:spcBef>
                <a:spcPts val="0"/>
              </a:spcBef>
              <a:buFont typeface="Arial" panose="020B0604020202020204" pitchFamily="34" charset="0"/>
              <a:buNone/>
            </a:pPr>
            <a:endParaRPr lang="en-US" sz="2400" dirty="0" smtClean="0">
              <a:solidFill>
                <a:schemeClr val="dk1"/>
              </a:solidFill>
            </a:endParaRPr>
          </a:p>
          <a:p>
            <a:pPr marL="0" indent="0">
              <a:spcBef>
                <a:spcPts val="0"/>
              </a:spcBef>
              <a:spcAft>
                <a:spcPts val="2133"/>
              </a:spcAft>
              <a:buFont typeface="Arial" panose="020B0604020202020204" pitchFamily="34" charset="0"/>
              <a:buNone/>
            </a:pPr>
            <a:endParaRPr lang="en-US" dirty="0">
              <a:solidFill>
                <a:srgbClr val="1D7E74"/>
              </a:solidFill>
            </a:endParaRPr>
          </a:p>
        </p:txBody>
      </p:sp>
      <p:grpSp>
        <p:nvGrpSpPr>
          <p:cNvPr id="5" name="object 3"/>
          <p:cNvGrpSpPr/>
          <p:nvPr/>
        </p:nvGrpSpPr>
        <p:grpSpPr>
          <a:xfrm>
            <a:off x="935481" y="3621075"/>
            <a:ext cx="10337800" cy="1850389"/>
            <a:chOff x="935736" y="3253740"/>
            <a:chExt cx="10337800" cy="1850389"/>
          </a:xfrm>
        </p:grpSpPr>
        <p:sp>
          <p:nvSpPr>
            <p:cNvPr id="7" name="object 4"/>
            <p:cNvSpPr/>
            <p:nvPr/>
          </p:nvSpPr>
          <p:spPr>
            <a:xfrm>
              <a:off x="1181100" y="3253739"/>
              <a:ext cx="9846945" cy="1845945"/>
            </a:xfrm>
            <a:custGeom>
              <a:avLst/>
              <a:gdLst/>
              <a:ahLst/>
              <a:cxnLst/>
              <a:rect l="l" t="t" r="r" b="b"/>
              <a:pathLst>
                <a:path w="9846945" h="1845945">
                  <a:moveTo>
                    <a:pt x="984504" y="664464"/>
                  </a:moveTo>
                  <a:lnTo>
                    <a:pt x="0" y="664464"/>
                  </a:lnTo>
                  <a:lnTo>
                    <a:pt x="0" y="1845564"/>
                  </a:lnTo>
                  <a:lnTo>
                    <a:pt x="984504" y="1845564"/>
                  </a:lnTo>
                  <a:lnTo>
                    <a:pt x="984504" y="664464"/>
                  </a:lnTo>
                  <a:close/>
                </a:path>
                <a:path w="9846945" h="1845945">
                  <a:moveTo>
                    <a:pt x="3939540" y="0"/>
                  </a:moveTo>
                  <a:lnTo>
                    <a:pt x="2953512" y="0"/>
                  </a:lnTo>
                  <a:lnTo>
                    <a:pt x="2953512" y="1845564"/>
                  </a:lnTo>
                  <a:lnTo>
                    <a:pt x="3939540" y="1845564"/>
                  </a:lnTo>
                  <a:lnTo>
                    <a:pt x="3939540" y="0"/>
                  </a:lnTo>
                  <a:close/>
                </a:path>
                <a:path w="9846945" h="1845945">
                  <a:moveTo>
                    <a:pt x="5416296" y="332232"/>
                  </a:moveTo>
                  <a:lnTo>
                    <a:pt x="4431792" y="332232"/>
                  </a:lnTo>
                  <a:lnTo>
                    <a:pt x="4431792" y="1845564"/>
                  </a:lnTo>
                  <a:lnTo>
                    <a:pt x="5416296" y="1845564"/>
                  </a:lnTo>
                  <a:lnTo>
                    <a:pt x="5416296" y="332232"/>
                  </a:lnTo>
                  <a:close/>
                </a:path>
                <a:path w="9846945" h="1845945">
                  <a:moveTo>
                    <a:pt x="6893052" y="368808"/>
                  </a:moveTo>
                  <a:lnTo>
                    <a:pt x="5908548" y="368808"/>
                  </a:lnTo>
                  <a:lnTo>
                    <a:pt x="5908548" y="1845564"/>
                  </a:lnTo>
                  <a:lnTo>
                    <a:pt x="6893052" y="1845564"/>
                  </a:lnTo>
                  <a:lnTo>
                    <a:pt x="6893052" y="368808"/>
                  </a:lnTo>
                  <a:close/>
                </a:path>
                <a:path w="9846945" h="1845945">
                  <a:moveTo>
                    <a:pt x="8369808" y="1217676"/>
                  </a:moveTo>
                  <a:lnTo>
                    <a:pt x="7385304" y="1217676"/>
                  </a:lnTo>
                  <a:lnTo>
                    <a:pt x="7385304" y="1845564"/>
                  </a:lnTo>
                  <a:lnTo>
                    <a:pt x="8369808" y="1845564"/>
                  </a:lnTo>
                  <a:lnTo>
                    <a:pt x="8369808" y="1217676"/>
                  </a:lnTo>
                  <a:close/>
                </a:path>
                <a:path w="9846945" h="1845945">
                  <a:moveTo>
                    <a:pt x="9846564" y="1255776"/>
                  </a:moveTo>
                  <a:lnTo>
                    <a:pt x="8862060" y="1255776"/>
                  </a:lnTo>
                  <a:lnTo>
                    <a:pt x="8862060" y="1845564"/>
                  </a:lnTo>
                  <a:lnTo>
                    <a:pt x="9846564" y="1845564"/>
                  </a:lnTo>
                  <a:lnTo>
                    <a:pt x="9846564" y="1255776"/>
                  </a:lnTo>
                  <a:close/>
                </a:path>
              </a:pathLst>
            </a:custGeom>
            <a:solidFill>
              <a:srgbClr val="8FAADC"/>
            </a:solidFill>
          </p:spPr>
          <p:txBody>
            <a:bodyPr wrap="square" lIns="0" tIns="0" rIns="0" bIns="0" rtlCol="0"/>
            <a:lstStyle/>
            <a:p>
              <a:endParaRPr>
                <a:latin typeface="Georgia" panose="02040502050405020303" pitchFamily="18" charset="0"/>
              </a:endParaRPr>
            </a:p>
          </p:txBody>
        </p:sp>
        <p:sp>
          <p:nvSpPr>
            <p:cNvPr id="8" name="object 5"/>
            <p:cNvSpPr/>
            <p:nvPr/>
          </p:nvSpPr>
          <p:spPr>
            <a:xfrm>
              <a:off x="935736" y="5099304"/>
              <a:ext cx="10337800" cy="0"/>
            </a:xfrm>
            <a:custGeom>
              <a:avLst/>
              <a:gdLst/>
              <a:ahLst/>
              <a:cxnLst/>
              <a:rect l="l" t="t" r="r" b="b"/>
              <a:pathLst>
                <a:path w="10337800">
                  <a:moveTo>
                    <a:pt x="0" y="0"/>
                  </a:moveTo>
                  <a:lnTo>
                    <a:pt x="10337292" y="0"/>
                  </a:lnTo>
                </a:path>
              </a:pathLst>
            </a:custGeom>
            <a:ln w="9144">
              <a:solidFill>
                <a:srgbClr val="D9D9D9"/>
              </a:solidFill>
            </a:ln>
          </p:spPr>
          <p:txBody>
            <a:bodyPr wrap="square" lIns="0" tIns="0" rIns="0" bIns="0" rtlCol="0"/>
            <a:lstStyle/>
            <a:p>
              <a:endParaRPr>
                <a:latin typeface="Georgia" panose="02040502050405020303" pitchFamily="18" charset="0"/>
              </a:endParaRPr>
            </a:p>
          </p:txBody>
        </p:sp>
      </p:grpSp>
      <p:sp>
        <p:nvSpPr>
          <p:cNvPr id="9" name="object 6"/>
          <p:cNvSpPr txBox="1"/>
          <p:nvPr/>
        </p:nvSpPr>
        <p:spPr>
          <a:xfrm>
            <a:off x="1558288" y="3936491"/>
            <a:ext cx="384811"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Georgia" panose="02040502050405020303" pitchFamily="18" charset="0"/>
                <a:cs typeface="Times New Roman"/>
              </a:rPr>
              <a:t>32</a:t>
            </a:r>
          </a:p>
        </p:txBody>
      </p:sp>
      <p:sp>
        <p:nvSpPr>
          <p:cNvPr id="10" name="object 7"/>
          <p:cNvSpPr txBox="1"/>
          <p:nvPr/>
        </p:nvSpPr>
        <p:spPr>
          <a:xfrm>
            <a:off x="5989446" y="3604005"/>
            <a:ext cx="229870"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Georgia" panose="02040502050405020303" pitchFamily="18" charset="0"/>
                <a:cs typeface="Times New Roman"/>
              </a:rPr>
              <a:t>41</a:t>
            </a:r>
          </a:p>
        </p:txBody>
      </p:sp>
      <p:sp>
        <p:nvSpPr>
          <p:cNvPr id="11" name="object 8"/>
          <p:cNvSpPr txBox="1"/>
          <p:nvPr/>
        </p:nvSpPr>
        <p:spPr>
          <a:xfrm>
            <a:off x="7410450" y="3640836"/>
            <a:ext cx="286257"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Georgia" panose="02040502050405020303" pitchFamily="18" charset="0"/>
                <a:cs typeface="Times New Roman"/>
              </a:rPr>
              <a:t>40</a:t>
            </a:r>
            <a:endParaRPr sz="1600">
              <a:latin typeface="Georgia" panose="02040502050405020303" pitchFamily="18" charset="0"/>
              <a:cs typeface="Times New Roman"/>
            </a:endParaRPr>
          </a:p>
        </p:txBody>
      </p:sp>
      <p:sp>
        <p:nvSpPr>
          <p:cNvPr id="12" name="object 9"/>
          <p:cNvSpPr txBox="1"/>
          <p:nvPr/>
        </p:nvSpPr>
        <p:spPr>
          <a:xfrm>
            <a:off x="8943213" y="4490034"/>
            <a:ext cx="22987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17</a:t>
            </a:r>
            <a:endParaRPr sz="1600">
              <a:latin typeface="Georgia" panose="02040502050405020303" pitchFamily="18" charset="0"/>
              <a:cs typeface="Times New Roman"/>
            </a:endParaRPr>
          </a:p>
        </p:txBody>
      </p:sp>
      <p:sp>
        <p:nvSpPr>
          <p:cNvPr id="13" name="object 10"/>
          <p:cNvSpPr txBox="1"/>
          <p:nvPr/>
        </p:nvSpPr>
        <p:spPr>
          <a:xfrm>
            <a:off x="10420350" y="4527550"/>
            <a:ext cx="229870" cy="258404"/>
          </a:xfrm>
          <a:prstGeom prst="rect">
            <a:avLst/>
          </a:prstGeom>
        </p:spPr>
        <p:txBody>
          <a:bodyPr vert="horz" wrap="square" lIns="0" tIns="12065" rIns="0" bIns="0" rtlCol="0">
            <a:spAutoFit/>
          </a:bodyPr>
          <a:lstStyle/>
          <a:p>
            <a:pPr marL="12700">
              <a:lnSpc>
                <a:spcPct val="100000"/>
              </a:lnSpc>
              <a:spcBef>
                <a:spcPts val="95"/>
              </a:spcBef>
            </a:pPr>
            <a:r>
              <a:rPr sz="1600" dirty="0">
                <a:latin typeface="Georgia" panose="02040502050405020303" pitchFamily="18" charset="0"/>
                <a:cs typeface="Times New Roman"/>
              </a:rPr>
              <a:t>16</a:t>
            </a:r>
            <a:endParaRPr sz="1600">
              <a:latin typeface="Georgia" panose="02040502050405020303" pitchFamily="18" charset="0"/>
              <a:cs typeface="Times New Roman"/>
            </a:endParaRPr>
          </a:p>
        </p:txBody>
      </p:sp>
      <p:sp>
        <p:nvSpPr>
          <p:cNvPr id="14" name="object 11"/>
          <p:cNvSpPr txBox="1"/>
          <p:nvPr/>
        </p:nvSpPr>
        <p:spPr>
          <a:xfrm>
            <a:off x="1156207" y="5520816"/>
            <a:ext cx="1271523"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All</a:t>
            </a:r>
            <a:r>
              <a:rPr sz="1600" spc="-55" dirty="0">
                <a:latin typeface="Georgia" panose="02040502050405020303" pitchFamily="18" charset="0"/>
                <a:cs typeface="Times New Roman"/>
              </a:rPr>
              <a:t> </a:t>
            </a:r>
            <a:r>
              <a:rPr sz="1600" spc="-5" dirty="0">
                <a:latin typeface="Georgia" panose="02040502050405020303" pitchFamily="18" charset="0"/>
                <a:cs typeface="Times New Roman"/>
              </a:rPr>
              <a:t>Students</a:t>
            </a:r>
            <a:endParaRPr sz="1600" dirty="0">
              <a:latin typeface="Georgia" panose="02040502050405020303" pitchFamily="18" charset="0"/>
              <a:cs typeface="Times New Roman"/>
            </a:endParaRPr>
          </a:p>
        </p:txBody>
      </p:sp>
      <p:sp>
        <p:nvSpPr>
          <p:cNvPr id="15" name="object 12"/>
          <p:cNvSpPr txBox="1"/>
          <p:nvPr/>
        </p:nvSpPr>
        <p:spPr>
          <a:xfrm>
            <a:off x="4378578" y="5520816"/>
            <a:ext cx="794638"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Asian</a:t>
            </a:r>
            <a:endParaRPr sz="1600" dirty="0">
              <a:latin typeface="Georgia" panose="02040502050405020303" pitchFamily="18" charset="0"/>
              <a:cs typeface="Times New Roman"/>
            </a:endParaRPr>
          </a:p>
        </p:txBody>
      </p:sp>
      <p:sp>
        <p:nvSpPr>
          <p:cNvPr id="16" name="object 13"/>
          <p:cNvSpPr txBox="1"/>
          <p:nvPr/>
        </p:nvSpPr>
        <p:spPr>
          <a:xfrm>
            <a:off x="5550533" y="5520816"/>
            <a:ext cx="1393191" cy="490519"/>
          </a:xfrm>
          <a:prstGeom prst="rect">
            <a:avLst/>
          </a:prstGeom>
        </p:spPr>
        <p:txBody>
          <a:bodyPr vert="horz" wrap="square" lIns="0" tIns="28575" rIns="0" bIns="0" rtlCol="0">
            <a:spAutoFit/>
          </a:bodyPr>
          <a:lstStyle/>
          <a:p>
            <a:pPr marL="311785" marR="5080" indent="-299720">
              <a:lnSpc>
                <a:spcPts val="1839"/>
              </a:lnSpc>
              <a:spcBef>
                <a:spcPts val="225"/>
              </a:spcBef>
            </a:pPr>
            <a:r>
              <a:rPr sz="1600" dirty="0">
                <a:latin typeface="Georgia" panose="02040502050405020303" pitchFamily="18" charset="0"/>
                <a:cs typeface="Times New Roman"/>
              </a:rPr>
              <a:t>Two </a:t>
            </a:r>
            <a:r>
              <a:rPr sz="1600" spc="-5" dirty="0">
                <a:latin typeface="Georgia" panose="02040502050405020303" pitchFamily="18" charset="0"/>
                <a:cs typeface="Times New Roman"/>
              </a:rPr>
              <a:t>or</a:t>
            </a:r>
            <a:r>
              <a:rPr sz="1600" spc="-75" dirty="0">
                <a:latin typeface="Georgia" panose="02040502050405020303" pitchFamily="18" charset="0"/>
                <a:cs typeface="Times New Roman"/>
              </a:rPr>
              <a:t> </a:t>
            </a:r>
            <a:r>
              <a:rPr sz="1600" spc="-5" dirty="0">
                <a:latin typeface="Georgia" panose="02040502050405020303" pitchFamily="18" charset="0"/>
                <a:cs typeface="Times New Roman"/>
              </a:rPr>
              <a:t>More  Races</a:t>
            </a:r>
            <a:endParaRPr sz="1600" dirty="0">
              <a:latin typeface="Georgia" panose="02040502050405020303" pitchFamily="18" charset="0"/>
              <a:cs typeface="Times New Roman"/>
            </a:endParaRPr>
          </a:p>
        </p:txBody>
      </p:sp>
      <p:sp>
        <p:nvSpPr>
          <p:cNvPr id="17" name="object 14"/>
          <p:cNvSpPr txBox="1"/>
          <p:nvPr/>
        </p:nvSpPr>
        <p:spPr>
          <a:xfrm>
            <a:off x="7321041" y="5520816"/>
            <a:ext cx="803783"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White</a:t>
            </a:r>
            <a:endParaRPr sz="1600" dirty="0">
              <a:latin typeface="Georgia" panose="02040502050405020303" pitchFamily="18" charset="0"/>
              <a:cs typeface="Times New Roman"/>
            </a:endParaRPr>
          </a:p>
        </p:txBody>
      </p:sp>
      <p:sp>
        <p:nvSpPr>
          <p:cNvPr id="18" name="object 15"/>
          <p:cNvSpPr txBox="1"/>
          <p:nvPr/>
        </p:nvSpPr>
        <p:spPr>
          <a:xfrm>
            <a:off x="8809481" y="5520816"/>
            <a:ext cx="585344"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Black</a:t>
            </a:r>
            <a:endParaRPr sz="1600" dirty="0">
              <a:latin typeface="Georgia" panose="02040502050405020303" pitchFamily="18" charset="0"/>
              <a:cs typeface="Times New Roman"/>
            </a:endParaRPr>
          </a:p>
        </p:txBody>
      </p:sp>
      <p:sp>
        <p:nvSpPr>
          <p:cNvPr id="19" name="object 16"/>
          <p:cNvSpPr txBox="1"/>
          <p:nvPr/>
        </p:nvSpPr>
        <p:spPr>
          <a:xfrm>
            <a:off x="10162413" y="5520816"/>
            <a:ext cx="865632"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Georgia" panose="02040502050405020303" pitchFamily="18" charset="0"/>
                <a:cs typeface="Times New Roman"/>
              </a:rPr>
              <a:t>Hispanic</a:t>
            </a:r>
            <a:endParaRPr sz="1600" dirty="0">
              <a:latin typeface="Georgia" panose="02040502050405020303" pitchFamily="18" charset="0"/>
              <a:cs typeface="Times New Roman"/>
            </a:endParaRPr>
          </a:p>
        </p:txBody>
      </p:sp>
      <p:sp>
        <p:nvSpPr>
          <p:cNvPr id="20" name="object 17"/>
          <p:cNvSpPr txBox="1"/>
          <p:nvPr/>
        </p:nvSpPr>
        <p:spPr>
          <a:xfrm>
            <a:off x="1733550" y="2751510"/>
            <a:ext cx="9525000" cy="790601"/>
          </a:xfrm>
          <a:prstGeom prst="rect">
            <a:avLst/>
          </a:prstGeom>
        </p:spPr>
        <p:txBody>
          <a:bodyPr vert="horz" wrap="square" lIns="0" tIns="13335" rIns="0" bIns="0" rtlCol="0">
            <a:spAutoFit/>
          </a:bodyPr>
          <a:lstStyle/>
          <a:p>
            <a:pPr marL="12700">
              <a:lnSpc>
                <a:spcPct val="100000"/>
              </a:lnSpc>
              <a:spcBef>
                <a:spcPts val="105"/>
              </a:spcBef>
            </a:pPr>
            <a:r>
              <a:rPr sz="2000" b="1" spc="-30" dirty="0">
                <a:latin typeface="Georgia" panose="02040502050405020303" pitchFamily="18" charset="0"/>
                <a:cs typeface="Times New Roman"/>
              </a:rPr>
              <a:t>Virginia </a:t>
            </a:r>
            <a:r>
              <a:rPr sz="2000" b="1" dirty="0">
                <a:latin typeface="Georgia" panose="02040502050405020303" pitchFamily="18" charset="0"/>
                <a:cs typeface="Times New Roman"/>
              </a:rPr>
              <a:t>Grade-4 Reading </a:t>
            </a:r>
            <a:r>
              <a:rPr sz="2000" b="1" spc="-10" dirty="0">
                <a:latin typeface="Georgia" panose="02040502050405020303" pitchFamily="18" charset="0"/>
                <a:cs typeface="Times New Roman"/>
              </a:rPr>
              <a:t>Proficiency </a:t>
            </a:r>
            <a:r>
              <a:rPr sz="2000" b="1" spc="-5" dirty="0">
                <a:latin typeface="Georgia" panose="02040502050405020303" pitchFamily="18" charset="0"/>
                <a:cs typeface="Times New Roman"/>
              </a:rPr>
              <a:t>Levels </a:t>
            </a:r>
            <a:r>
              <a:rPr sz="2000" b="1" spc="-15" dirty="0">
                <a:latin typeface="Georgia" panose="02040502050405020303" pitchFamily="18" charset="0"/>
                <a:cs typeface="Times New Roman"/>
              </a:rPr>
              <a:t>Across </a:t>
            </a:r>
            <a:r>
              <a:rPr sz="2000" b="1" dirty="0">
                <a:latin typeface="Georgia" panose="02040502050405020303" pitchFamily="18" charset="0"/>
                <a:cs typeface="Times New Roman"/>
              </a:rPr>
              <a:t>Student</a:t>
            </a:r>
            <a:r>
              <a:rPr sz="2000" b="1" spc="-100" dirty="0">
                <a:latin typeface="Georgia" panose="02040502050405020303" pitchFamily="18" charset="0"/>
                <a:cs typeface="Times New Roman"/>
              </a:rPr>
              <a:t> </a:t>
            </a:r>
            <a:r>
              <a:rPr sz="2000" b="1" spc="-10" dirty="0">
                <a:latin typeface="Georgia" panose="02040502050405020303" pitchFamily="18" charset="0"/>
                <a:cs typeface="Times New Roman"/>
              </a:rPr>
              <a:t>Groups</a:t>
            </a:r>
            <a:endParaRPr sz="2000" b="1" dirty="0">
              <a:latin typeface="Georgia" panose="02040502050405020303" pitchFamily="18" charset="0"/>
              <a:cs typeface="Times New Roman"/>
            </a:endParaRPr>
          </a:p>
          <a:p>
            <a:pPr>
              <a:lnSpc>
                <a:spcPct val="100000"/>
              </a:lnSpc>
              <a:spcBef>
                <a:spcPts val="35"/>
              </a:spcBef>
            </a:pPr>
            <a:endParaRPr sz="3050" dirty="0">
              <a:latin typeface="Georgia" panose="02040502050405020303" pitchFamily="18" charset="0"/>
              <a:cs typeface="Times New Roman"/>
            </a:endParaRPr>
          </a:p>
        </p:txBody>
      </p:sp>
      <p:sp>
        <p:nvSpPr>
          <p:cNvPr id="21" name="object 7"/>
          <p:cNvSpPr txBox="1"/>
          <p:nvPr/>
        </p:nvSpPr>
        <p:spPr>
          <a:xfrm>
            <a:off x="4463793" y="3258293"/>
            <a:ext cx="316865" cy="258404"/>
          </a:xfrm>
          <a:prstGeom prst="rect">
            <a:avLst/>
          </a:prstGeom>
        </p:spPr>
        <p:txBody>
          <a:bodyPr vert="horz" wrap="square" lIns="0" tIns="12065" rIns="0" bIns="0" rtlCol="0">
            <a:spAutoFit/>
          </a:bodyPr>
          <a:lstStyle/>
          <a:p>
            <a:pPr marL="12700">
              <a:lnSpc>
                <a:spcPct val="100000"/>
              </a:lnSpc>
              <a:spcBef>
                <a:spcPts val="95"/>
              </a:spcBef>
            </a:pPr>
            <a:r>
              <a:rPr lang="en-US" sz="1600" dirty="0" smtClean="0">
                <a:latin typeface="Georgia" panose="02040502050405020303" pitchFamily="18" charset="0"/>
                <a:cs typeface="Times New Roman"/>
              </a:rPr>
              <a:t>50</a:t>
            </a:r>
            <a:endParaRPr sz="1600" dirty="0">
              <a:latin typeface="Georgia" panose="02040502050405020303" pitchFamily="18" charset="0"/>
              <a:cs typeface="Times New Roman"/>
            </a:endParaRPr>
          </a:p>
        </p:txBody>
      </p:sp>
    </p:spTree>
    <p:extLst>
      <p:ext uri="{BB962C8B-B14F-4D97-AF65-F5344CB8AC3E}">
        <p14:creationId xmlns:p14="http://schemas.microsoft.com/office/powerpoint/2010/main" val="4203734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Why Early Literacy Matters</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dk1"/>
              </a:buClr>
              <a:buSzPts val="1900"/>
            </a:pPr>
            <a:r>
              <a:rPr lang="en-US" sz="2533" dirty="0">
                <a:solidFill>
                  <a:schemeClr val="dk1"/>
                </a:solidFill>
                <a:latin typeface="+mj-lt"/>
              </a:rPr>
              <a:t>Third grade is the final year children are learning to read, rather than “reading to learn.” If they are not proficient readers when they begin fourth grade, as much as half of curriculum will be </a:t>
            </a:r>
            <a:r>
              <a:rPr lang="en-US" sz="2533" dirty="0" smtClean="0">
                <a:solidFill>
                  <a:schemeClr val="dk1"/>
                </a:solidFill>
                <a:latin typeface="+mj-lt"/>
              </a:rPr>
              <a:t>incomprehensible.</a:t>
            </a:r>
          </a:p>
          <a:p>
            <a:pPr>
              <a:lnSpc>
                <a:spcPct val="100000"/>
              </a:lnSpc>
              <a:spcBef>
                <a:spcPts val="600"/>
              </a:spcBef>
              <a:buClr>
                <a:schemeClr val="dk1"/>
              </a:buClr>
              <a:buSzPts val="1900"/>
            </a:pPr>
            <a:r>
              <a:rPr lang="en-US" sz="2533" dirty="0" smtClean="0">
                <a:solidFill>
                  <a:schemeClr val="dk1"/>
                </a:solidFill>
                <a:latin typeface="+mj-lt"/>
              </a:rPr>
              <a:t>Three </a:t>
            </a:r>
            <a:r>
              <a:rPr lang="en-US" sz="2533" dirty="0">
                <a:solidFill>
                  <a:schemeClr val="dk1"/>
                </a:solidFill>
                <a:latin typeface="+mj-lt"/>
              </a:rPr>
              <a:t>quarters of students who are poor readers in third grade will remain poor readers in high school; data shows they are more likely to have social and behavioral problems and to be retained. </a:t>
            </a:r>
            <a:endParaRPr lang="en-US" sz="2533" dirty="0" smtClean="0">
              <a:solidFill>
                <a:schemeClr val="dk1"/>
              </a:solidFill>
              <a:latin typeface="+mj-lt"/>
            </a:endParaRPr>
          </a:p>
          <a:p>
            <a:pPr>
              <a:lnSpc>
                <a:spcPct val="100000"/>
              </a:lnSpc>
              <a:spcBef>
                <a:spcPts val="600"/>
              </a:spcBef>
              <a:buClr>
                <a:schemeClr val="dk1"/>
              </a:buClr>
              <a:buSzPts val="1900"/>
            </a:pPr>
            <a:r>
              <a:rPr lang="en-US" sz="2533" dirty="0" smtClean="0">
                <a:solidFill>
                  <a:schemeClr val="dk1"/>
                </a:solidFill>
                <a:latin typeface="+mj-lt"/>
              </a:rPr>
              <a:t>Students </a:t>
            </a:r>
            <a:r>
              <a:rPr lang="en-US" sz="2533" dirty="0">
                <a:solidFill>
                  <a:schemeClr val="dk1"/>
                </a:solidFill>
                <a:latin typeface="+mj-lt"/>
              </a:rPr>
              <a:t>who are not proficient in reading by the end of third grade are four times more likely to drop out of high school than proficient </a:t>
            </a:r>
            <a:r>
              <a:rPr lang="en-US" sz="2533" dirty="0" smtClean="0">
                <a:solidFill>
                  <a:schemeClr val="dk1"/>
                </a:solidFill>
                <a:latin typeface="+mj-lt"/>
              </a:rPr>
              <a:t>readers.</a:t>
            </a:r>
          </a:p>
          <a:p>
            <a:pPr>
              <a:lnSpc>
                <a:spcPct val="100000"/>
              </a:lnSpc>
              <a:spcBef>
                <a:spcPts val="600"/>
              </a:spcBef>
              <a:buClr>
                <a:schemeClr val="dk1"/>
              </a:buClr>
              <a:buSzPts val="1900"/>
            </a:pPr>
            <a:r>
              <a:rPr lang="en-US" sz="2533" dirty="0" smtClean="0">
                <a:solidFill>
                  <a:schemeClr val="dk1"/>
                </a:solidFill>
                <a:latin typeface="+mj-lt"/>
              </a:rPr>
              <a:t>Low </a:t>
            </a:r>
            <a:r>
              <a:rPr lang="en-US" sz="2533" dirty="0">
                <a:solidFill>
                  <a:schemeClr val="dk1"/>
                </a:solidFill>
                <a:latin typeface="+mj-lt"/>
              </a:rPr>
              <a:t>achievement in reading has long-term consequences for individual earning potential, global competitiveness, and general productivity. </a:t>
            </a:r>
            <a:r>
              <a:rPr lang="en-US" sz="2667" dirty="0">
                <a:solidFill>
                  <a:schemeClr val="dk1"/>
                </a:solidFill>
                <a:latin typeface="+mj-lt"/>
              </a:rPr>
              <a:t> </a:t>
            </a: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endParaRPr>
          </a:p>
        </p:txBody>
      </p:sp>
      <p:sp>
        <p:nvSpPr>
          <p:cNvPr id="5" name="Google Shape;162;p24"/>
          <p:cNvSpPr txBox="1"/>
          <p:nvPr/>
        </p:nvSpPr>
        <p:spPr>
          <a:xfrm>
            <a:off x="0" y="6262176"/>
            <a:ext cx="12192000" cy="492402"/>
          </a:xfrm>
          <a:prstGeom prst="rect">
            <a:avLst/>
          </a:prstGeom>
          <a:noFill/>
          <a:ln>
            <a:noFill/>
          </a:ln>
        </p:spPr>
        <p:txBody>
          <a:bodyPr spcFirstLastPara="1" wrap="square" lIns="121900" tIns="121900" rIns="121900" bIns="121900" anchor="t" anchorCtr="0">
            <a:spAutoFit/>
          </a:bodyPr>
          <a:lstStyle/>
          <a:p>
            <a:pPr algn="ctr"/>
            <a:r>
              <a:rPr lang="en" sz="1600" dirty="0">
                <a:solidFill>
                  <a:schemeClr val="dk1"/>
                </a:solidFill>
                <a:latin typeface="Georgia" panose="02040502050405020303" pitchFamily="18" charset="0"/>
                <a:ea typeface="Josefin Sans"/>
                <a:cs typeface="Josefin Sans"/>
                <a:sym typeface="Josefin Sans"/>
              </a:rPr>
              <a:t>https://assets.aecf.org/m/resourcedoc/AECF-Early_Warning_Full_Report-2010.pdf</a:t>
            </a:r>
            <a:endParaRPr sz="1600" dirty="0">
              <a:solidFill>
                <a:schemeClr val="dk1"/>
              </a:solidFill>
              <a:latin typeface="Georgia" panose="02040502050405020303" pitchFamily="18" charset="0"/>
              <a:ea typeface="Josefin Sans"/>
              <a:cs typeface="Josefin Sans"/>
              <a:sym typeface="Josefin Sans"/>
            </a:endParaRPr>
          </a:p>
        </p:txBody>
      </p:sp>
    </p:spTree>
    <p:extLst>
      <p:ext uri="{BB962C8B-B14F-4D97-AF65-F5344CB8AC3E}">
        <p14:creationId xmlns:p14="http://schemas.microsoft.com/office/powerpoint/2010/main" val="66965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Background: Science of Reading</a:t>
            </a:r>
            <a:endParaRPr lang="en-US" sz="4800" dirty="0"/>
          </a:p>
        </p:txBody>
      </p:sp>
    </p:spTree>
    <p:extLst>
      <p:ext uri="{BB962C8B-B14F-4D97-AF65-F5344CB8AC3E}">
        <p14:creationId xmlns:p14="http://schemas.microsoft.com/office/powerpoint/2010/main" val="1097077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The Science of Reading</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13</a:t>
            </a:fld>
            <a:endParaRPr lang="en-US"/>
          </a:p>
        </p:txBody>
      </p:sp>
      <p:graphicFrame>
        <p:nvGraphicFramePr>
          <p:cNvPr id="7" name="Content Placeholder 2">
            <a:extLst>
              <a:ext uri="{FF2B5EF4-FFF2-40B4-BE49-F238E27FC236}">
                <a16:creationId xmlns:a16="http://schemas.microsoft.com/office/drawing/2014/main" id="{6F85D0FC-24A6-4B4B-8A7B-966652695EF8}"/>
              </a:ext>
            </a:extLst>
          </p:cNvPr>
          <p:cNvGraphicFramePr>
            <a:graphicFrameLocks noGrp="1"/>
          </p:cNvGraphicFramePr>
          <p:nvPr>
            <p:ph idx="1"/>
            <p:extLst>
              <p:ext uri="{D42A27DB-BD31-4B8C-83A1-F6EECF244321}">
                <p14:modId xmlns:p14="http://schemas.microsoft.com/office/powerpoint/2010/main" val="1173473835"/>
              </p:ext>
            </p:extLst>
          </p:nvPr>
        </p:nvGraphicFramePr>
        <p:xfrm>
          <a:off x="644056" y="1817914"/>
          <a:ext cx="11254030" cy="418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12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a:t>
            </a:r>
            <a:r>
              <a:rPr lang="en-US" dirty="0" smtClean="0">
                <a:solidFill>
                  <a:srgbClr val="FFFFFF"/>
                </a:solidFill>
              </a:rPr>
              <a:t>cience and Reading Development </a:t>
            </a:r>
            <a:r>
              <a:rPr lang="en-US" dirty="0">
                <a:solidFill>
                  <a:srgbClr val="FFFFFF"/>
                </a:solidFill>
              </a:rPr>
              <a:t>	</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14</a:t>
            </a:fld>
            <a:endParaRPr lang="en-US"/>
          </a:p>
        </p:txBody>
      </p:sp>
      <p:graphicFrame>
        <p:nvGraphicFramePr>
          <p:cNvPr id="5" name="Content Placeholder 2">
            <a:extLst>
              <a:ext uri="{FF2B5EF4-FFF2-40B4-BE49-F238E27FC236}">
                <a16:creationId xmlns:a16="http://schemas.microsoft.com/office/drawing/2014/main" id="{633FF7E8-66D0-464C-ACEF-03D74D499D62}"/>
              </a:ext>
            </a:extLst>
          </p:cNvPr>
          <p:cNvGraphicFramePr>
            <a:graphicFrameLocks/>
          </p:cNvGraphicFramePr>
          <p:nvPr>
            <p:extLst>
              <p:ext uri="{D42A27DB-BD31-4B8C-83A1-F6EECF244321}">
                <p14:modId xmlns:p14="http://schemas.microsoft.com/office/powerpoint/2010/main" val="1874511767"/>
              </p:ext>
            </p:extLst>
          </p:nvPr>
        </p:nvGraphicFramePr>
        <p:xfrm>
          <a:off x="2602139" y="1285875"/>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196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Simple View of Reading</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15</a:t>
            </a:fld>
            <a:endParaRPr lang="en-US"/>
          </a:p>
        </p:txBody>
      </p:sp>
      <p:sp>
        <p:nvSpPr>
          <p:cNvPr id="5" name="Rounded Rectangle 4">
            <a:extLst>
              <a:ext uri="{FF2B5EF4-FFF2-40B4-BE49-F238E27FC236}">
                <a16:creationId xmlns:a16="http://schemas.microsoft.com/office/drawing/2014/main" id="{8A8D52B2-E35F-CD4C-B737-2BBACC8A18C1}"/>
              </a:ext>
            </a:extLst>
          </p:cNvPr>
          <p:cNvSpPr/>
          <p:nvPr/>
        </p:nvSpPr>
        <p:spPr>
          <a:xfrm>
            <a:off x="248753" y="3190732"/>
            <a:ext cx="2126582" cy="1416700"/>
          </a:xfrm>
          <a:prstGeom prst="roundRect">
            <a:avLst/>
          </a:prstGeom>
          <a:solidFill>
            <a:srgbClr val="00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Decoding</a:t>
            </a:r>
          </a:p>
        </p:txBody>
      </p:sp>
      <p:sp>
        <p:nvSpPr>
          <p:cNvPr id="6" name="Rounded Rectangle 5">
            <a:extLst>
              <a:ext uri="{FF2B5EF4-FFF2-40B4-BE49-F238E27FC236}">
                <a16:creationId xmlns:a16="http://schemas.microsoft.com/office/drawing/2014/main" id="{A38F59CA-8471-9D41-9F17-4B2AB2CEE9E9}"/>
              </a:ext>
            </a:extLst>
          </p:cNvPr>
          <p:cNvSpPr/>
          <p:nvPr/>
        </p:nvSpPr>
        <p:spPr>
          <a:xfrm>
            <a:off x="3748166" y="3138717"/>
            <a:ext cx="2871709" cy="1468715"/>
          </a:xfrm>
          <a:prstGeom prst="roundRect">
            <a:avLst/>
          </a:prstGeom>
          <a:solidFill>
            <a:srgbClr val="19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Linguistic Comprehension </a:t>
            </a:r>
          </a:p>
        </p:txBody>
      </p:sp>
      <p:sp>
        <p:nvSpPr>
          <p:cNvPr id="7" name="Rounded Rectangle 6">
            <a:extLst>
              <a:ext uri="{FF2B5EF4-FFF2-40B4-BE49-F238E27FC236}">
                <a16:creationId xmlns:a16="http://schemas.microsoft.com/office/drawing/2014/main" id="{6106F362-C26D-A948-8F6D-40FAA0EF9BEC}"/>
              </a:ext>
            </a:extLst>
          </p:cNvPr>
          <p:cNvSpPr/>
          <p:nvPr/>
        </p:nvSpPr>
        <p:spPr>
          <a:xfrm>
            <a:off x="7482693" y="3138717"/>
            <a:ext cx="4460556" cy="1468715"/>
          </a:xfrm>
          <a:prstGeom prst="roundRect">
            <a:avLst/>
          </a:prstGeom>
          <a:solidFill>
            <a:srgbClr val="959CA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mj-lt"/>
              </a:rPr>
              <a:t>Reading</a:t>
            </a:r>
            <a:br>
              <a:rPr lang="en-US" sz="3200" b="1" dirty="0">
                <a:latin typeface="+mj-lt"/>
              </a:rPr>
            </a:br>
            <a:r>
              <a:rPr lang="en-US" sz="3200" b="1" dirty="0">
                <a:latin typeface="+mj-lt"/>
              </a:rPr>
              <a:t>Comprehension</a:t>
            </a:r>
          </a:p>
        </p:txBody>
      </p:sp>
      <p:sp>
        <p:nvSpPr>
          <p:cNvPr id="8" name="TextBox 7">
            <a:extLst>
              <a:ext uri="{FF2B5EF4-FFF2-40B4-BE49-F238E27FC236}">
                <a16:creationId xmlns:a16="http://schemas.microsoft.com/office/drawing/2014/main" id="{017AD21C-8A94-444E-BE68-05C80AA489F5}"/>
              </a:ext>
            </a:extLst>
          </p:cNvPr>
          <p:cNvSpPr txBox="1"/>
          <p:nvPr/>
        </p:nvSpPr>
        <p:spPr>
          <a:xfrm>
            <a:off x="2658435" y="3344619"/>
            <a:ext cx="806631" cy="1015663"/>
          </a:xfrm>
          <a:prstGeom prst="rect">
            <a:avLst/>
          </a:prstGeom>
          <a:noFill/>
        </p:spPr>
        <p:txBody>
          <a:bodyPr wrap="none" rtlCol="0">
            <a:spAutoFit/>
          </a:bodyPr>
          <a:lstStyle/>
          <a:p>
            <a:r>
              <a:rPr lang="en-US" sz="6000" b="1" dirty="0">
                <a:solidFill>
                  <a:srgbClr val="0F407A"/>
                </a:solidFill>
                <a:latin typeface="+mj-lt"/>
                <a:cs typeface="Arial Black" panose="020B0604020202020204" pitchFamily="34" charset="0"/>
              </a:rPr>
              <a:t>X</a:t>
            </a:r>
          </a:p>
        </p:txBody>
      </p:sp>
      <p:sp>
        <p:nvSpPr>
          <p:cNvPr id="9" name="TextBox 8">
            <a:extLst>
              <a:ext uri="{FF2B5EF4-FFF2-40B4-BE49-F238E27FC236}">
                <a16:creationId xmlns:a16="http://schemas.microsoft.com/office/drawing/2014/main" id="{E6186B1E-F89C-C547-8F9C-CBA1AF47AFC7}"/>
              </a:ext>
            </a:extLst>
          </p:cNvPr>
          <p:cNvSpPr txBox="1"/>
          <p:nvPr/>
        </p:nvSpPr>
        <p:spPr>
          <a:xfrm>
            <a:off x="6576676" y="3190732"/>
            <a:ext cx="906017" cy="1323439"/>
          </a:xfrm>
          <a:prstGeom prst="rect">
            <a:avLst/>
          </a:prstGeom>
          <a:noFill/>
        </p:spPr>
        <p:txBody>
          <a:bodyPr wrap="none" rtlCol="0">
            <a:spAutoFit/>
          </a:bodyPr>
          <a:lstStyle/>
          <a:p>
            <a:r>
              <a:rPr lang="en-US" sz="8000" b="1" dirty="0">
                <a:solidFill>
                  <a:srgbClr val="0F407A"/>
                </a:solidFill>
                <a:latin typeface="+mj-lt"/>
                <a:cs typeface="Arial Black" panose="020B0604020202020204" pitchFamily="34" charset="0"/>
              </a:rPr>
              <a:t>=</a:t>
            </a:r>
          </a:p>
        </p:txBody>
      </p:sp>
    </p:spTree>
    <p:extLst>
      <p:ext uri="{BB962C8B-B14F-4D97-AF65-F5344CB8AC3E}">
        <p14:creationId xmlns:p14="http://schemas.microsoft.com/office/powerpoint/2010/main" val="38796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With More Detail</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16</a:t>
            </a:fld>
            <a:endParaRPr lang="en-US"/>
          </a:p>
        </p:txBody>
      </p:sp>
      <p:cxnSp>
        <p:nvCxnSpPr>
          <p:cNvPr id="10" name="Straight Arrow Connector 9">
            <a:extLst>
              <a:ext uri="{FF2B5EF4-FFF2-40B4-BE49-F238E27FC236}">
                <a16:creationId xmlns:a16="http://schemas.microsoft.com/office/drawing/2014/main" id="{782C2761-5176-FB4F-AD99-11B77230B963}"/>
              </a:ext>
            </a:extLst>
          </p:cNvPr>
          <p:cNvCxnSpPr/>
          <p:nvPr/>
        </p:nvCxnSpPr>
        <p:spPr>
          <a:xfrm flipV="1">
            <a:off x="4508789" y="3862754"/>
            <a:ext cx="756745" cy="874460"/>
          </a:xfrm>
          <a:prstGeom prst="straightConnector1">
            <a:avLst/>
          </a:prstGeom>
          <a:ln w="57150">
            <a:solidFill>
              <a:srgbClr val="F5D06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10D2B2D-B42D-6148-9274-ECF99FA90EAB}"/>
              </a:ext>
            </a:extLst>
          </p:cNvPr>
          <p:cNvCxnSpPr>
            <a:cxnSpLocks/>
          </p:cNvCxnSpPr>
          <p:nvPr/>
        </p:nvCxnSpPr>
        <p:spPr>
          <a:xfrm flipH="1" flipV="1">
            <a:off x="6868999" y="2437575"/>
            <a:ext cx="2368392" cy="2299639"/>
          </a:xfrm>
          <a:prstGeom prst="straightConnector1">
            <a:avLst/>
          </a:prstGeom>
          <a:ln w="57150">
            <a:solidFill>
              <a:srgbClr val="489FB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63F617-E864-3F43-B443-254558A9B158}"/>
              </a:ext>
            </a:extLst>
          </p:cNvPr>
          <p:cNvCxnSpPr>
            <a:cxnSpLocks/>
          </p:cNvCxnSpPr>
          <p:nvPr/>
        </p:nvCxnSpPr>
        <p:spPr>
          <a:xfrm flipH="1" flipV="1">
            <a:off x="6798822" y="3734128"/>
            <a:ext cx="979357" cy="966911"/>
          </a:xfrm>
          <a:prstGeom prst="straightConnector1">
            <a:avLst/>
          </a:prstGeom>
          <a:ln w="57150">
            <a:solidFill>
              <a:srgbClr val="489FB5"/>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54870E9-5E78-DC46-BBDB-C4E960D9FC78}"/>
              </a:ext>
            </a:extLst>
          </p:cNvPr>
          <p:cNvSpPr/>
          <p:nvPr/>
        </p:nvSpPr>
        <p:spPr>
          <a:xfrm>
            <a:off x="4931448" y="2714930"/>
            <a:ext cx="2097872" cy="474579"/>
          </a:xfrm>
          <a:prstGeom prst="round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FLUENCY</a:t>
            </a:r>
          </a:p>
        </p:txBody>
      </p:sp>
      <p:sp>
        <p:nvSpPr>
          <p:cNvPr id="14" name="Rounded Rectangle 13">
            <a:extLst>
              <a:ext uri="{FF2B5EF4-FFF2-40B4-BE49-F238E27FC236}">
                <a16:creationId xmlns:a16="http://schemas.microsoft.com/office/drawing/2014/main" id="{8C8C2B37-8886-3A43-892C-7CFFAA61F77A}"/>
              </a:ext>
            </a:extLst>
          </p:cNvPr>
          <p:cNvSpPr/>
          <p:nvPr/>
        </p:nvSpPr>
        <p:spPr>
          <a:xfrm>
            <a:off x="5351861" y="3248944"/>
            <a:ext cx="1360632" cy="385591"/>
          </a:xfrm>
          <a:prstGeom prst="round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Prosody</a:t>
            </a:r>
          </a:p>
        </p:txBody>
      </p:sp>
      <p:sp>
        <p:nvSpPr>
          <p:cNvPr id="15" name="Rounded Rectangle 14">
            <a:extLst>
              <a:ext uri="{FF2B5EF4-FFF2-40B4-BE49-F238E27FC236}">
                <a16:creationId xmlns:a16="http://schemas.microsoft.com/office/drawing/2014/main" id="{9071DA9E-A3D5-0F40-96AE-7D50434AF45D}"/>
              </a:ext>
            </a:extLst>
          </p:cNvPr>
          <p:cNvSpPr/>
          <p:nvPr/>
        </p:nvSpPr>
        <p:spPr>
          <a:xfrm>
            <a:off x="5334191" y="3669959"/>
            <a:ext cx="1360632" cy="385591"/>
          </a:xfrm>
          <a:prstGeom prst="round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Accuracy</a:t>
            </a:r>
          </a:p>
        </p:txBody>
      </p:sp>
      <p:sp>
        <p:nvSpPr>
          <p:cNvPr id="16" name="Rounded Rectangle 15">
            <a:extLst>
              <a:ext uri="{FF2B5EF4-FFF2-40B4-BE49-F238E27FC236}">
                <a16:creationId xmlns:a16="http://schemas.microsoft.com/office/drawing/2014/main" id="{7496E29A-2E81-B84D-AB8B-E2B262B603FB}"/>
              </a:ext>
            </a:extLst>
          </p:cNvPr>
          <p:cNvSpPr/>
          <p:nvPr/>
        </p:nvSpPr>
        <p:spPr>
          <a:xfrm>
            <a:off x="5351861" y="4108890"/>
            <a:ext cx="1360632" cy="385591"/>
          </a:xfrm>
          <a:prstGeom prst="round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Rate</a:t>
            </a:r>
          </a:p>
        </p:txBody>
      </p:sp>
      <p:sp>
        <p:nvSpPr>
          <p:cNvPr id="17" name="Rounded Rectangle 16">
            <a:extLst>
              <a:ext uri="{FF2B5EF4-FFF2-40B4-BE49-F238E27FC236}">
                <a16:creationId xmlns:a16="http://schemas.microsoft.com/office/drawing/2014/main" id="{95936D28-44B8-4644-8725-17A188643841}"/>
              </a:ext>
            </a:extLst>
          </p:cNvPr>
          <p:cNvSpPr/>
          <p:nvPr/>
        </p:nvSpPr>
        <p:spPr>
          <a:xfrm>
            <a:off x="3564575" y="1616567"/>
            <a:ext cx="4919375" cy="708465"/>
          </a:xfrm>
          <a:prstGeom prst="roundRect">
            <a:avLst/>
          </a:prstGeom>
          <a:solidFill>
            <a:srgbClr val="959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READING COMPREHENSION</a:t>
            </a:r>
          </a:p>
        </p:txBody>
      </p:sp>
      <p:cxnSp>
        <p:nvCxnSpPr>
          <p:cNvPr id="18" name="Straight Arrow Connector 17">
            <a:extLst>
              <a:ext uri="{FF2B5EF4-FFF2-40B4-BE49-F238E27FC236}">
                <a16:creationId xmlns:a16="http://schemas.microsoft.com/office/drawing/2014/main" id="{F5A1F201-0BC7-A544-89F0-AA307785EB4E}"/>
              </a:ext>
            </a:extLst>
          </p:cNvPr>
          <p:cNvCxnSpPr/>
          <p:nvPr/>
        </p:nvCxnSpPr>
        <p:spPr>
          <a:xfrm flipV="1">
            <a:off x="6014507" y="2338249"/>
            <a:ext cx="0" cy="251121"/>
          </a:xfrm>
          <a:prstGeom prst="straightConnector1">
            <a:avLst/>
          </a:prstGeom>
          <a:ln w="76200">
            <a:solidFill>
              <a:srgbClr val="1A448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E7486E5-E6D0-3D48-9F11-F2D270CFF0C5}"/>
              </a:ext>
            </a:extLst>
          </p:cNvPr>
          <p:cNvPicPr>
            <a:picLocks noChangeAspect="1"/>
          </p:cNvPicPr>
          <p:nvPr/>
        </p:nvPicPr>
        <p:blipFill rotWithShape="1">
          <a:blip r:embed="rId2"/>
          <a:srcRect t="13937"/>
          <a:stretch/>
        </p:blipFill>
        <p:spPr>
          <a:xfrm>
            <a:off x="2213472" y="4655368"/>
            <a:ext cx="7602069" cy="1875805"/>
          </a:xfrm>
          <a:prstGeom prst="rect">
            <a:avLst/>
          </a:prstGeom>
        </p:spPr>
      </p:pic>
    </p:spTree>
    <p:extLst>
      <p:ext uri="{BB962C8B-B14F-4D97-AF65-F5344CB8AC3E}">
        <p14:creationId xmlns:p14="http://schemas.microsoft.com/office/powerpoint/2010/main" val="167939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Skilled Reading</a:t>
            </a:r>
            <a:endParaRPr lang="en-US" dirty="0"/>
          </a:p>
        </p:txBody>
      </p:sp>
      <p:pic>
        <p:nvPicPr>
          <p:cNvPr id="20" name="Picture 19">
            <a:extLst>
              <a:ext uri="{FF2B5EF4-FFF2-40B4-BE49-F238E27FC236}">
                <a16:creationId xmlns:a16="http://schemas.microsoft.com/office/drawing/2014/main" id="{743B83CC-B19E-4244-A7BB-4D1063F589E8}"/>
              </a:ext>
            </a:extLst>
          </p:cNvPr>
          <p:cNvPicPr>
            <a:picLocks noChangeAspect="1"/>
          </p:cNvPicPr>
          <p:nvPr/>
        </p:nvPicPr>
        <p:blipFill>
          <a:blip r:embed="rId2"/>
          <a:stretch>
            <a:fillRect/>
          </a:stretch>
        </p:blipFill>
        <p:spPr>
          <a:xfrm>
            <a:off x="5115183" y="1728654"/>
            <a:ext cx="6529972" cy="4311501"/>
          </a:xfrm>
          <a:prstGeom prst="rect">
            <a:avLst/>
          </a:prstGeom>
          <a:solidFill>
            <a:schemeClr val="bg1"/>
          </a:solidFill>
        </p:spPr>
      </p:pic>
      <p:sp>
        <p:nvSpPr>
          <p:cNvPr id="21" name="Rounded Rectangle 20">
            <a:extLst>
              <a:ext uri="{FF2B5EF4-FFF2-40B4-BE49-F238E27FC236}">
                <a16:creationId xmlns:a16="http://schemas.microsoft.com/office/drawing/2014/main" id="{99D9813B-29BE-7447-91EE-5D33FD2F6AE6}"/>
              </a:ext>
            </a:extLst>
          </p:cNvPr>
          <p:cNvSpPr/>
          <p:nvPr/>
        </p:nvSpPr>
        <p:spPr>
          <a:xfrm>
            <a:off x="423146" y="2228049"/>
            <a:ext cx="2252795" cy="1074721"/>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latin typeface="+mj-lt"/>
              </a:rPr>
              <a:t>LANGUAGE COMPREHENSION</a:t>
            </a:r>
          </a:p>
        </p:txBody>
      </p:sp>
      <p:sp>
        <p:nvSpPr>
          <p:cNvPr id="22" name="Rounded Rectangle 21">
            <a:extLst>
              <a:ext uri="{FF2B5EF4-FFF2-40B4-BE49-F238E27FC236}">
                <a16:creationId xmlns:a16="http://schemas.microsoft.com/office/drawing/2014/main" id="{741BAA76-23E0-4C42-BC5C-C588D62877F0}"/>
              </a:ext>
            </a:extLst>
          </p:cNvPr>
          <p:cNvSpPr/>
          <p:nvPr/>
        </p:nvSpPr>
        <p:spPr>
          <a:xfrm>
            <a:off x="598073" y="4840666"/>
            <a:ext cx="1902943" cy="1074721"/>
          </a:xfrm>
          <a:prstGeom prst="roundRect">
            <a:avLst/>
          </a:prstGeom>
          <a:solidFill>
            <a:srgbClr val="49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cap="all" dirty="0">
                <a:latin typeface="+mj-lt"/>
              </a:rPr>
              <a:t>WORD RECOGNITION</a:t>
            </a:r>
          </a:p>
        </p:txBody>
      </p:sp>
      <p:sp>
        <p:nvSpPr>
          <p:cNvPr id="23" name="Rounded Rectangle 22">
            <a:extLst>
              <a:ext uri="{FF2B5EF4-FFF2-40B4-BE49-F238E27FC236}">
                <a16:creationId xmlns:a16="http://schemas.microsoft.com/office/drawing/2014/main" id="{2162F4FB-669C-1347-B7EF-DA08BFBB2BA0}"/>
              </a:ext>
            </a:extLst>
          </p:cNvPr>
          <p:cNvSpPr/>
          <p:nvPr/>
        </p:nvSpPr>
        <p:spPr>
          <a:xfrm>
            <a:off x="3080113" y="1669282"/>
            <a:ext cx="1920283" cy="355607"/>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Background knowledge</a:t>
            </a:r>
          </a:p>
        </p:txBody>
      </p:sp>
      <p:sp>
        <p:nvSpPr>
          <p:cNvPr id="24" name="TextBox 23">
            <a:extLst>
              <a:ext uri="{FF2B5EF4-FFF2-40B4-BE49-F238E27FC236}">
                <a16:creationId xmlns:a16="http://schemas.microsoft.com/office/drawing/2014/main" id="{CDD14302-786F-5B44-9E73-276AB247F930}"/>
              </a:ext>
            </a:extLst>
          </p:cNvPr>
          <p:cNvSpPr txBox="1"/>
          <p:nvPr/>
        </p:nvSpPr>
        <p:spPr>
          <a:xfrm>
            <a:off x="10446762" y="6418953"/>
            <a:ext cx="1664557" cy="297454"/>
          </a:xfrm>
          <a:prstGeom prst="rect">
            <a:avLst/>
          </a:prstGeom>
          <a:noFill/>
        </p:spPr>
        <p:txBody>
          <a:bodyPr wrap="square" rtlCol="0">
            <a:spAutoFit/>
          </a:bodyPr>
          <a:lstStyle/>
          <a:p>
            <a:r>
              <a:rPr lang="en-US" sz="1333" dirty="0">
                <a:solidFill>
                  <a:schemeClr val="bg1">
                    <a:lumMod val="75000"/>
                  </a:schemeClr>
                </a:solidFill>
              </a:rPr>
              <a:t>Scarborough, 2001</a:t>
            </a:r>
          </a:p>
        </p:txBody>
      </p:sp>
      <p:sp>
        <p:nvSpPr>
          <p:cNvPr id="25" name="Rounded Rectangle 24">
            <a:extLst>
              <a:ext uri="{FF2B5EF4-FFF2-40B4-BE49-F238E27FC236}">
                <a16:creationId xmlns:a16="http://schemas.microsoft.com/office/drawing/2014/main" id="{4B14B30F-98BA-9940-8E6B-2D0BD976B2DB}"/>
              </a:ext>
            </a:extLst>
          </p:cNvPr>
          <p:cNvSpPr/>
          <p:nvPr/>
        </p:nvSpPr>
        <p:spPr>
          <a:xfrm>
            <a:off x="3069231" y="2128445"/>
            <a:ext cx="1920283" cy="355607"/>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Vocabulary</a:t>
            </a:r>
          </a:p>
        </p:txBody>
      </p:sp>
      <p:sp>
        <p:nvSpPr>
          <p:cNvPr id="26" name="Rounded Rectangle 25">
            <a:extLst>
              <a:ext uri="{FF2B5EF4-FFF2-40B4-BE49-F238E27FC236}">
                <a16:creationId xmlns:a16="http://schemas.microsoft.com/office/drawing/2014/main" id="{CADDA731-AFFE-EA48-A397-27C40D617C52}"/>
              </a:ext>
            </a:extLst>
          </p:cNvPr>
          <p:cNvSpPr/>
          <p:nvPr/>
        </p:nvSpPr>
        <p:spPr>
          <a:xfrm>
            <a:off x="3069229" y="2587607"/>
            <a:ext cx="1920283" cy="355607"/>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Language structures</a:t>
            </a:r>
          </a:p>
        </p:txBody>
      </p:sp>
      <p:sp>
        <p:nvSpPr>
          <p:cNvPr id="27" name="Rounded Rectangle 26">
            <a:extLst>
              <a:ext uri="{FF2B5EF4-FFF2-40B4-BE49-F238E27FC236}">
                <a16:creationId xmlns:a16="http://schemas.microsoft.com/office/drawing/2014/main" id="{BBA3BD11-96D4-BB4E-9ADF-0063D32D1026}"/>
              </a:ext>
            </a:extLst>
          </p:cNvPr>
          <p:cNvSpPr/>
          <p:nvPr/>
        </p:nvSpPr>
        <p:spPr>
          <a:xfrm>
            <a:off x="3069229" y="3044134"/>
            <a:ext cx="1920283" cy="355607"/>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Verbal reasoning</a:t>
            </a:r>
          </a:p>
        </p:txBody>
      </p:sp>
      <p:sp>
        <p:nvSpPr>
          <p:cNvPr id="28" name="Rounded Rectangle 27">
            <a:extLst>
              <a:ext uri="{FF2B5EF4-FFF2-40B4-BE49-F238E27FC236}">
                <a16:creationId xmlns:a16="http://schemas.microsoft.com/office/drawing/2014/main" id="{33CD4348-C01C-354E-AA86-4722C36F0701}"/>
              </a:ext>
            </a:extLst>
          </p:cNvPr>
          <p:cNvSpPr/>
          <p:nvPr/>
        </p:nvSpPr>
        <p:spPr>
          <a:xfrm>
            <a:off x="3069229" y="3549785"/>
            <a:ext cx="1942051" cy="355607"/>
          </a:xfrm>
          <a:prstGeom prst="roundRect">
            <a:avLst/>
          </a:prstGeom>
          <a:solidFill>
            <a:srgbClr val="FFA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Literacy Knowledge</a:t>
            </a:r>
          </a:p>
        </p:txBody>
      </p:sp>
      <p:sp>
        <p:nvSpPr>
          <p:cNvPr id="29" name="Rounded Rectangle 28">
            <a:extLst>
              <a:ext uri="{FF2B5EF4-FFF2-40B4-BE49-F238E27FC236}">
                <a16:creationId xmlns:a16="http://schemas.microsoft.com/office/drawing/2014/main" id="{F391A15A-370D-DF48-BE3C-96332FF6AE0F}"/>
              </a:ext>
            </a:extLst>
          </p:cNvPr>
          <p:cNvSpPr/>
          <p:nvPr/>
        </p:nvSpPr>
        <p:spPr>
          <a:xfrm>
            <a:off x="3047461" y="4618323"/>
            <a:ext cx="1942051" cy="355607"/>
          </a:xfrm>
          <a:prstGeom prst="roundRect">
            <a:avLst/>
          </a:prstGeom>
          <a:solidFill>
            <a:srgbClr val="49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Phonological awareness</a:t>
            </a:r>
          </a:p>
        </p:txBody>
      </p:sp>
      <p:sp>
        <p:nvSpPr>
          <p:cNvPr id="30" name="Rounded Rectangle 29">
            <a:extLst>
              <a:ext uri="{FF2B5EF4-FFF2-40B4-BE49-F238E27FC236}">
                <a16:creationId xmlns:a16="http://schemas.microsoft.com/office/drawing/2014/main" id="{85E6CEFE-1B5F-CD4F-BCA3-5547A7819D61}"/>
              </a:ext>
            </a:extLst>
          </p:cNvPr>
          <p:cNvSpPr/>
          <p:nvPr/>
        </p:nvSpPr>
        <p:spPr>
          <a:xfrm>
            <a:off x="3047461" y="5079150"/>
            <a:ext cx="1942051" cy="597756"/>
          </a:xfrm>
          <a:prstGeom prst="roundRect">
            <a:avLst/>
          </a:prstGeom>
          <a:solidFill>
            <a:srgbClr val="49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Decoding- alphabetic principle, spelling-sound  correspondences</a:t>
            </a:r>
          </a:p>
        </p:txBody>
      </p:sp>
      <p:sp>
        <p:nvSpPr>
          <p:cNvPr id="31" name="Rounded Rectangle 30">
            <a:extLst>
              <a:ext uri="{FF2B5EF4-FFF2-40B4-BE49-F238E27FC236}">
                <a16:creationId xmlns:a16="http://schemas.microsoft.com/office/drawing/2014/main" id="{D0A1F94D-B948-5F45-A314-8013734C9BEF}"/>
              </a:ext>
            </a:extLst>
          </p:cNvPr>
          <p:cNvSpPr/>
          <p:nvPr/>
        </p:nvSpPr>
        <p:spPr>
          <a:xfrm>
            <a:off x="3047461" y="5782126"/>
            <a:ext cx="1942051" cy="472596"/>
          </a:xfrm>
          <a:prstGeom prst="roundRect">
            <a:avLst/>
          </a:prstGeom>
          <a:solidFill>
            <a:srgbClr val="49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Sight recognition– </a:t>
            </a:r>
            <a:br>
              <a:rPr lang="en-US" sz="1200" dirty="0">
                <a:latin typeface="+mj-lt"/>
              </a:rPr>
            </a:br>
            <a:r>
              <a:rPr lang="en-US" sz="1200" dirty="0">
                <a:latin typeface="+mj-lt"/>
              </a:rPr>
              <a:t>of familiar words</a:t>
            </a:r>
          </a:p>
        </p:txBody>
      </p:sp>
      <p:pic>
        <p:nvPicPr>
          <p:cNvPr id="32" name="Picture 31">
            <a:extLst>
              <a:ext uri="{FF2B5EF4-FFF2-40B4-BE49-F238E27FC236}">
                <a16:creationId xmlns:a16="http://schemas.microsoft.com/office/drawing/2014/main" id="{FE317DC3-9E3E-E54A-B2B2-1B84C3B93227}"/>
              </a:ext>
            </a:extLst>
          </p:cNvPr>
          <p:cNvPicPr>
            <a:picLocks noChangeAspect="1"/>
          </p:cNvPicPr>
          <p:nvPr/>
        </p:nvPicPr>
        <p:blipFill>
          <a:blip r:embed="rId3"/>
          <a:stretch>
            <a:fillRect/>
          </a:stretch>
        </p:blipFill>
        <p:spPr>
          <a:xfrm rot="1809435" flipV="1">
            <a:off x="6195639" y="2419679"/>
            <a:ext cx="2683199" cy="335856"/>
          </a:xfrm>
          <a:prstGeom prst="rect">
            <a:avLst/>
          </a:prstGeom>
        </p:spPr>
      </p:pic>
      <p:pic>
        <p:nvPicPr>
          <p:cNvPr id="33" name="Picture 32">
            <a:extLst>
              <a:ext uri="{FF2B5EF4-FFF2-40B4-BE49-F238E27FC236}">
                <a16:creationId xmlns:a16="http://schemas.microsoft.com/office/drawing/2014/main" id="{3C7D19E5-6C59-AF46-9E7F-805FC6EF0D75}"/>
              </a:ext>
            </a:extLst>
          </p:cNvPr>
          <p:cNvPicPr>
            <a:picLocks noChangeAspect="1"/>
          </p:cNvPicPr>
          <p:nvPr/>
        </p:nvPicPr>
        <p:blipFill>
          <a:blip r:embed="rId3"/>
          <a:stretch>
            <a:fillRect/>
          </a:stretch>
        </p:blipFill>
        <p:spPr>
          <a:xfrm rot="20044981">
            <a:off x="6159867" y="5341123"/>
            <a:ext cx="2683199" cy="336213"/>
          </a:xfrm>
          <a:prstGeom prst="rect">
            <a:avLst/>
          </a:prstGeom>
          <a:noFill/>
        </p:spPr>
      </p:pic>
      <p:sp>
        <p:nvSpPr>
          <p:cNvPr id="34" name="Rectangle 33">
            <a:extLst>
              <a:ext uri="{FF2B5EF4-FFF2-40B4-BE49-F238E27FC236}">
                <a16:creationId xmlns:a16="http://schemas.microsoft.com/office/drawing/2014/main" id="{C20C4B26-D0FB-E641-A256-D67BBAF06B6B}"/>
              </a:ext>
            </a:extLst>
          </p:cNvPr>
          <p:cNvSpPr/>
          <p:nvPr/>
        </p:nvSpPr>
        <p:spPr>
          <a:xfrm rot="20146867">
            <a:off x="6382417" y="5689600"/>
            <a:ext cx="2614818" cy="338554"/>
          </a:xfrm>
          <a:prstGeom prst="rect">
            <a:avLst/>
          </a:prstGeom>
        </p:spPr>
        <p:txBody>
          <a:bodyPr wrap="none">
            <a:spAutoFit/>
          </a:bodyPr>
          <a:lstStyle/>
          <a:p>
            <a:pPr algn="ctr"/>
            <a:r>
              <a:rPr lang="en-US" sz="1600" b="1" dirty="0">
                <a:solidFill>
                  <a:srgbClr val="49A3B5"/>
                </a:solidFill>
                <a:latin typeface="+mj-lt"/>
              </a:rPr>
              <a:t>Increasingly automatic</a:t>
            </a:r>
          </a:p>
        </p:txBody>
      </p:sp>
      <p:sp>
        <p:nvSpPr>
          <p:cNvPr id="35" name="Rectangle 34">
            <a:extLst>
              <a:ext uri="{FF2B5EF4-FFF2-40B4-BE49-F238E27FC236}">
                <a16:creationId xmlns:a16="http://schemas.microsoft.com/office/drawing/2014/main" id="{1F8D3CBA-89DF-8D4A-98F4-006CD9508173}"/>
              </a:ext>
            </a:extLst>
          </p:cNvPr>
          <p:cNvSpPr/>
          <p:nvPr/>
        </p:nvSpPr>
        <p:spPr>
          <a:xfrm rot="1697929">
            <a:off x="6482942" y="1994999"/>
            <a:ext cx="2464137" cy="338554"/>
          </a:xfrm>
          <a:prstGeom prst="rect">
            <a:avLst/>
          </a:prstGeom>
        </p:spPr>
        <p:txBody>
          <a:bodyPr wrap="none">
            <a:spAutoFit/>
          </a:bodyPr>
          <a:lstStyle/>
          <a:p>
            <a:pPr algn="ctr"/>
            <a:r>
              <a:rPr lang="en-US" sz="1600" b="1" dirty="0">
                <a:solidFill>
                  <a:srgbClr val="FFA62B"/>
                </a:solidFill>
                <a:latin typeface="+mj-lt"/>
              </a:rPr>
              <a:t>Increasingly strategic</a:t>
            </a:r>
          </a:p>
        </p:txBody>
      </p:sp>
      <p:sp>
        <p:nvSpPr>
          <p:cNvPr id="36" name="Rounded Rectangle 35">
            <a:extLst>
              <a:ext uri="{FF2B5EF4-FFF2-40B4-BE49-F238E27FC236}">
                <a16:creationId xmlns:a16="http://schemas.microsoft.com/office/drawing/2014/main" id="{E3CCF7AA-8B9F-C748-9819-1F5754BDB6C0}"/>
              </a:ext>
            </a:extLst>
          </p:cNvPr>
          <p:cNvSpPr/>
          <p:nvPr/>
        </p:nvSpPr>
        <p:spPr>
          <a:xfrm>
            <a:off x="9481458" y="1768422"/>
            <a:ext cx="2382058" cy="1852448"/>
          </a:xfrm>
          <a:prstGeom prst="roundRect">
            <a:avLst/>
          </a:prstGeom>
          <a:solidFill>
            <a:srgbClr val="00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latin typeface="+mj-lt"/>
              </a:rPr>
              <a:t>SKILLED</a:t>
            </a:r>
            <a:br>
              <a:rPr lang="en-US" sz="1467" b="1" dirty="0">
                <a:latin typeface="+mj-lt"/>
              </a:rPr>
            </a:br>
            <a:r>
              <a:rPr lang="en-US" sz="1467" b="1" dirty="0">
                <a:latin typeface="+mj-lt"/>
              </a:rPr>
              <a:t>READING:</a:t>
            </a:r>
          </a:p>
          <a:p>
            <a:pPr algn="ctr"/>
            <a:r>
              <a:rPr lang="en-US" sz="1467" b="1" dirty="0">
                <a:latin typeface="+mj-lt"/>
              </a:rPr>
              <a:t>Fluent execution and coordination of word recognition and text comprehension </a:t>
            </a:r>
          </a:p>
        </p:txBody>
      </p:sp>
    </p:spTree>
    <p:extLst>
      <p:ext uri="{BB962C8B-B14F-4D97-AF65-F5344CB8AC3E}">
        <p14:creationId xmlns:p14="http://schemas.microsoft.com/office/powerpoint/2010/main" val="33126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strVal val="#ppt_x"/>
                                          </p:val>
                                        </p:tav>
                                        <p:tav tm="100000">
                                          <p:val>
                                            <p:strVal val="#ppt_x"/>
                                          </p:val>
                                        </p:tav>
                                      </p:tavLst>
                                    </p:anim>
                                    <p:anim calcmode="lin" valueType="num">
                                      <p:cBhvr>
                                        <p:cTn id="63" dur="5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10" presetClass="entr" presetSubtype="0" fill="hold" grpId="0" nodeType="afterEffect">
                                  <p:stCondLst>
                                    <p:cond delay="10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11500"/>
                            </p:stCondLst>
                            <p:childTnLst>
                              <p:par>
                                <p:cTn id="69" presetID="10" presetClass="entr" presetSubtype="0" fill="hold" grpId="0" nodeType="afterEffect">
                                  <p:stCondLst>
                                    <p:cond delay="50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2500"/>
                            </p:stCondLst>
                            <p:childTnLst>
                              <p:par>
                                <p:cTn id="73" presetID="10" presetClass="entr" presetSubtype="0" fill="hold" nodeType="afterEffect">
                                  <p:stCondLst>
                                    <p:cond delay="100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14000"/>
                            </p:stCondLst>
                            <p:childTnLst>
                              <p:par>
                                <p:cTn id="77" presetID="10" presetClass="entr" presetSubtype="0" fill="hold" nodeType="afterEffect">
                                  <p:stCondLst>
                                    <p:cond delay="100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100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4" grpId="0"/>
      <p:bldP spid="35" grpId="0"/>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Overview of the VLA</a:t>
            </a:r>
            <a:endParaRPr lang="en-US" sz="4800" dirty="0"/>
          </a:p>
        </p:txBody>
      </p:sp>
    </p:spTree>
    <p:extLst>
      <p:ext uri="{BB962C8B-B14F-4D97-AF65-F5344CB8AC3E}">
        <p14:creationId xmlns:p14="http://schemas.microsoft.com/office/powerpoint/2010/main" val="213196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What is the Virginia Literacy Act?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19</a:t>
            </a:fld>
            <a:endParaRPr lang="en-US"/>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4000"/>
              </a:lnSpc>
              <a:spcBef>
                <a:spcPts val="0"/>
              </a:spcBef>
              <a:buNone/>
            </a:pPr>
            <a:r>
              <a:rPr lang="en-US" sz="2400" dirty="0">
                <a:solidFill>
                  <a:schemeClr val="dk1"/>
                </a:solidFill>
                <a:latin typeface="Georgia" panose="02040502050405020303" pitchFamily="18" charset="0"/>
              </a:rPr>
              <a:t>The Virginia Literacy </a:t>
            </a:r>
            <a:r>
              <a:rPr lang="en-US" sz="2400" dirty="0" smtClean="0">
                <a:solidFill>
                  <a:schemeClr val="dk1"/>
                </a:solidFill>
                <a:latin typeface="Georgia" panose="02040502050405020303" pitchFamily="18" charset="0"/>
              </a:rPr>
              <a:t>Act (VLA) </a:t>
            </a:r>
            <a:r>
              <a:rPr lang="en-US" sz="2400" dirty="0">
                <a:solidFill>
                  <a:schemeClr val="dk1"/>
                </a:solidFill>
                <a:latin typeface="Georgia" panose="02040502050405020303" pitchFamily="18" charset="0"/>
              </a:rPr>
              <a:t>is a comprehensive, multi-pronged approach for ensuring evidence-based literacy instruction is implemented in all K-3 classrooms.</a:t>
            </a:r>
          </a:p>
          <a:p>
            <a:pPr marL="457200" lvl="0" indent="-342900">
              <a:lnSpc>
                <a:spcPct val="100000"/>
              </a:lnSpc>
              <a:spcBef>
                <a:spcPts val="600"/>
              </a:spcBef>
              <a:buClr>
                <a:schemeClr val="dk1"/>
              </a:buClr>
              <a:buSzPts val="1800"/>
              <a:buChar char="●"/>
            </a:pPr>
            <a:r>
              <a:rPr lang="en-US" sz="2400" dirty="0">
                <a:solidFill>
                  <a:schemeClr val="dk1"/>
                </a:solidFill>
                <a:latin typeface="Georgia" panose="02040502050405020303" pitchFamily="18" charset="0"/>
              </a:rPr>
              <a:t>House Bill 319 (</a:t>
            </a:r>
            <a:r>
              <a:rPr lang="en-US" sz="2400" dirty="0" err="1">
                <a:solidFill>
                  <a:schemeClr val="dk1"/>
                </a:solidFill>
                <a:latin typeface="Georgia" panose="02040502050405020303" pitchFamily="18" charset="0"/>
              </a:rPr>
              <a:t>Coyner</a:t>
            </a:r>
            <a:r>
              <a:rPr lang="en-US" sz="2400" dirty="0">
                <a:solidFill>
                  <a:schemeClr val="dk1"/>
                </a:solidFill>
                <a:latin typeface="Georgia" panose="02040502050405020303" pitchFamily="18" charset="0"/>
              </a:rPr>
              <a:t>) and Senate Bill 616 (Lucas), both known as the Virginia Literacy Act, passed unanimously out of the 2022 General Assembly.</a:t>
            </a:r>
          </a:p>
          <a:p>
            <a:pPr marL="457200" lvl="0" indent="-342900">
              <a:lnSpc>
                <a:spcPct val="100000"/>
              </a:lnSpc>
              <a:spcBef>
                <a:spcPts val="600"/>
              </a:spcBef>
              <a:buClr>
                <a:schemeClr val="dk1"/>
              </a:buClr>
              <a:buSzPts val="1800"/>
              <a:buChar char="●"/>
            </a:pPr>
            <a:r>
              <a:rPr lang="en-US" sz="2400" dirty="0">
                <a:solidFill>
                  <a:schemeClr val="dk1"/>
                </a:solidFill>
                <a:latin typeface="Georgia" panose="02040502050405020303" pitchFamily="18" charset="0"/>
              </a:rPr>
              <a:t>There is state funding to address the costs of these new initiatives.</a:t>
            </a:r>
          </a:p>
          <a:p>
            <a:pPr marL="457200" lvl="0" indent="-342900">
              <a:lnSpc>
                <a:spcPct val="100000"/>
              </a:lnSpc>
              <a:spcBef>
                <a:spcPts val="600"/>
              </a:spcBef>
              <a:buClr>
                <a:schemeClr val="dk1"/>
              </a:buClr>
              <a:buSzPts val="1800"/>
              <a:buChar char="●"/>
            </a:pPr>
            <a:r>
              <a:rPr lang="en-US" sz="2400" dirty="0">
                <a:solidFill>
                  <a:schemeClr val="dk1"/>
                </a:solidFill>
                <a:latin typeface="Georgia" panose="02040502050405020303" pitchFamily="18" charset="0"/>
              </a:rPr>
              <a:t>VLA provisions become effective beginning with the 2024-2025 school </a:t>
            </a:r>
            <a:r>
              <a:rPr lang="en-US" sz="2400" dirty="0" smtClean="0">
                <a:solidFill>
                  <a:schemeClr val="dk1"/>
                </a:solidFill>
                <a:latin typeface="Georgia" panose="02040502050405020303" pitchFamily="18" charset="0"/>
              </a:rPr>
              <a:t>year.*</a:t>
            </a:r>
            <a:endParaRPr lang="en-US" sz="2400" dirty="0">
              <a:solidFill>
                <a:schemeClr val="dk1"/>
              </a:solidFill>
              <a:latin typeface="Georgia" panose="02040502050405020303" pitchFamily="18" charset="0"/>
            </a:endParaRPr>
          </a:p>
          <a:p>
            <a:pPr marL="457200" lvl="0" indent="-342900">
              <a:lnSpc>
                <a:spcPct val="100000"/>
              </a:lnSpc>
              <a:spcBef>
                <a:spcPts val="600"/>
              </a:spcBef>
              <a:buClr>
                <a:schemeClr val="dk1"/>
              </a:buClr>
              <a:buSzPts val="1800"/>
              <a:buChar char="●"/>
            </a:pPr>
            <a:r>
              <a:rPr lang="en-US" sz="2400" dirty="0">
                <a:solidFill>
                  <a:schemeClr val="dk1"/>
                </a:solidFill>
                <a:latin typeface="Georgia" panose="02040502050405020303" pitchFamily="18" charset="0"/>
              </a:rPr>
              <a:t>Delegate Delaney’s HB418 and HB419 are both complements to the Act and address the allowable uses of Early Intervention Reading Initiative funds as well as the audit and approval of educator preparation programs.</a:t>
            </a:r>
          </a:p>
          <a:p>
            <a:pPr marL="0" lvl="0" indent="0">
              <a:spcBef>
                <a:spcPts val="0"/>
              </a:spcBef>
              <a:buNone/>
            </a:pPr>
            <a:endParaRPr lang="en-US" sz="2400" dirty="0">
              <a:solidFill>
                <a:schemeClr val="dk1"/>
              </a:solidFill>
              <a:latin typeface="Georgia" panose="02040502050405020303" pitchFamily="18" charset="0"/>
            </a:endParaRPr>
          </a:p>
          <a:p>
            <a:pPr marL="0" lvl="0" indent="0">
              <a:spcBef>
                <a:spcPts val="0"/>
              </a:spcBef>
              <a:buNone/>
            </a:pPr>
            <a:endParaRPr lang="en-US" sz="800" dirty="0">
              <a:solidFill>
                <a:schemeClr val="dk1"/>
              </a:solidFill>
              <a:latin typeface="Georgia" panose="02040502050405020303" pitchFamily="18" charset="0"/>
            </a:endParaRPr>
          </a:p>
          <a:p>
            <a:pPr marL="0" lvl="0" indent="0">
              <a:spcBef>
                <a:spcPts val="0"/>
              </a:spcBef>
              <a:buNone/>
            </a:pPr>
            <a:r>
              <a:rPr lang="en-US" sz="1600" i="1" dirty="0">
                <a:solidFill>
                  <a:schemeClr val="dk1"/>
                </a:solidFill>
                <a:latin typeface="Georgia" panose="02040502050405020303" pitchFamily="18" charset="0"/>
              </a:rPr>
              <a:t>*Staffing ratios for reading specialists go into effect for 2023-2024, with funding to support this goal and flexibility in who can meet this requirement. </a:t>
            </a:r>
          </a:p>
          <a:p>
            <a:pPr marL="0" indent="0">
              <a:lnSpc>
                <a:spcPct val="100000"/>
              </a:lnSpc>
              <a:spcBef>
                <a:spcPts val="600"/>
              </a:spcBef>
              <a:buNone/>
            </a:pPr>
            <a:endParaRPr lang="en-US" dirty="0">
              <a:solidFill>
                <a:schemeClr val="dk1"/>
              </a:solidFill>
              <a:latin typeface="Georgia" panose="02040502050405020303" pitchFamily="18" charset="0"/>
            </a:endParaRPr>
          </a:p>
          <a:p>
            <a:pPr marL="0" indent="0">
              <a:lnSpc>
                <a:spcPct val="100000"/>
              </a:lnSpc>
              <a:spcBef>
                <a:spcPts val="600"/>
              </a:spcBef>
              <a:buFont typeface="Arial" panose="020B0604020202020204" pitchFamily="34" charset="0"/>
              <a:buNone/>
            </a:pPr>
            <a:endParaRPr lang="en-US" sz="2400" dirty="0" smtClean="0">
              <a:solidFill>
                <a:schemeClr val="dk1"/>
              </a:solidFill>
              <a:latin typeface="Georgia" panose="02040502050405020303" pitchFamily="18" charset="0"/>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latin typeface="Georgia" panose="02040502050405020303" pitchFamily="18" charset="0"/>
            </a:endParaRPr>
          </a:p>
        </p:txBody>
      </p:sp>
    </p:spTree>
    <p:extLst>
      <p:ext uri="{BB962C8B-B14F-4D97-AF65-F5344CB8AC3E}">
        <p14:creationId xmlns:p14="http://schemas.microsoft.com/office/powerpoint/2010/main" val="179351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Objective and Agenda</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729343" y="1481146"/>
            <a:ext cx="10983686" cy="4718033"/>
          </a:xfrm>
        </p:spPr>
        <p:txBody>
          <a:bodyPr>
            <a:noAutofit/>
          </a:bodyPr>
          <a:lstStyle/>
          <a:p>
            <a:pPr marL="0" lvl="0" indent="0">
              <a:lnSpc>
                <a:spcPct val="110000"/>
              </a:lnSpc>
              <a:spcBef>
                <a:spcPts val="0"/>
              </a:spcBef>
              <a:buNone/>
            </a:pPr>
            <a:r>
              <a:rPr lang="en-US" dirty="0">
                <a:solidFill>
                  <a:schemeClr val="dk1"/>
                </a:solidFill>
                <a:latin typeface="Georgia" panose="02040502050405020303" pitchFamily="18" charset="0"/>
              </a:rPr>
              <a:t>Today’s presentation will </a:t>
            </a:r>
            <a:r>
              <a:rPr lang="en-US" dirty="0" smtClean="0">
                <a:solidFill>
                  <a:schemeClr val="dk1"/>
                </a:solidFill>
                <a:latin typeface="Georgia" panose="02040502050405020303" pitchFamily="18" charset="0"/>
              </a:rPr>
              <a:t>provide an </a:t>
            </a:r>
            <a:r>
              <a:rPr lang="en-US" dirty="0">
                <a:solidFill>
                  <a:schemeClr val="dk1"/>
                </a:solidFill>
                <a:latin typeface="Georgia" panose="02040502050405020303" pitchFamily="18" charset="0"/>
              </a:rPr>
              <a:t>overview of the Virginia Literacy Act (VLA</a:t>
            </a:r>
            <a:r>
              <a:rPr lang="en-US" dirty="0" smtClean="0">
                <a:solidFill>
                  <a:schemeClr val="dk1"/>
                </a:solidFill>
                <a:latin typeface="Georgia" panose="02040502050405020303" pitchFamily="18" charset="0"/>
              </a:rPr>
              <a:t>). </a:t>
            </a:r>
            <a:endParaRPr lang="en-US" dirty="0">
              <a:solidFill>
                <a:schemeClr val="dk1"/>
              </a:solidFill>
              <a:latin typeface="Georgia" panose="02040502050405020303" pitchFamily="18" charset="0"/>
            </a:endParaRPr>
          </a:p>
          <a:p>
            <a:pPr marL="571500" indent="-457200">
              <a:lnSpc>
                <a:spcPct val="150000"/>
              </a:lnSpc>
              <a:spcBef>
                <a:spcPts val="0"/>
              </a:spcBef>
              <a:buClr>
                <a:schemeClr val="dk1"/>
              </a:buClr>
              <a:buSzPts val="1800"/>
            </a:pPr>
            <a:r>
              <a:rPr lang="en-US" sz="2400" dirty="0">
                <a:solidFill>
                  <a:schemeClr val="dk1"/>
                </a:solidFill>
                <a:latin typeface="Georgia" panose="02040502050405020303" pitchFamily="18" charset="0"/>
              </a:rPr>
              <a:t>The Need: Current State of </a:t>
            </a:r>
            <a:r>
              <a:rPr lang="en-US" sz="2400" dirty="0" smtClean="0">
                <a:solidFill>
                  <a:schemeClr val="dk1"/>
                </a:solidFill>
                <a:latin typeface="Georgia" panose="02040502050405020303" pitchFamily="18" charset="0"/>
              </a:rPr>
              <a:t>Literacy in Virginia</a:t>
            </a:r>
            <a:endParaRPr lang="en-US" sz="2400" dirty="0">
              <a:solidFill>
                <a:schemeClr val="dk1"/>
              </a:solidFill>
              <a:latin typeface="Georgia" panose="02040502050405020303" pitchFamily="18" charset="0"/>
            </a:endParaRPr>
          </a:p>
          <a:p>
            <a:pPr marL="571500" indent="-457200">
              <a:lnSpc>
                <a:spcPct val="150000"/>
              </a:lnSpc>
              <a:spcBef>
                <a:spcPts val="0"/>
              </a:spcBef>
              <a:buClr>
                <a:schemeClr val="dk1"/>
              </a:buClr>
              <a:buSzPts val="1800"/>
            </a:pPr>
            <a:r>
              <a:rPr lang="en-US" sz="2400" dirty="0" smtClean="0">
                <a:solidFill>
                  <a:schemeClr val="dk1"/>
                </a:solidFill>
                <a:latin typeface="Georgia" panose="02040502050405020303" pitchFamily="18" charset="0"/>
              </a:rPr>
              <a:t>Background: Science of Reading</a:t>
            </a:r>
          </a:p>
          <a:p>
            <a:pPr marL="571500" indent="-457200">
              <a:lnSpc>
                <a:spcPct val="150000"/>
              </a:lnSpc>
              <a:spcBef>
                <a:spcPts val="0"/>
              </a:spcBef>
              <a:buClr>
                <a:schemeClr val="dk1"/>
              </a:buClr>
              <a:buSzPts val="1800"/>
            </a:pPr>
            <a:r>
              <a:rPr lang="en-US" sz="2400" dirty="0" smtClean="0">
                <a:solidFill>
                  <a:schemeClr val="dk1"/>
                </a:solidFill>
                <a:latin typeface="Georgia" panose="02040502050405020303" pitchFamily="18" charset="0"/>
              </a:rPr>
              <a:t>Overview </a:t>
            </a:r>
            <a:r>
              <a:rPr lang="en-US" sz="2400" dirty="0">
                <a:solidFill>
                  <a:schemeClr val="dk1"/>
                </a:solidFill>
                <a:latin typeface="Georgia" panose="02040502050405020303" pitchFamily="18" charset="0"/>
              </a:rPr>
              <a:t>of the </a:t>
            </a:r>
            <a:r>
              <a:rPr lang="en-US" sz="2400" dirty="0" smtClean="0">
                <a:solidFill>
                  <a:schemeClr val="dk1"/>
                </a:solidFill>
                <a:latin typeface="Georgia" panose="02040502050405020303" pitchFamily="18" charset="0"/>
              </a:rPr>
              <a:t>VLA</a:t>
            </a:r>
            <a:endParaRPr lang="en-US" sz="2400" dirty="0">
              <a:solidFill>
                <a:schemeClr val="dk1"/>
              </a:solidFill>
              <a:latin typeface="Georgia" panose="02040502050405020303" pitchFamily="18" charset="0"/>
            </a:endParaRPr>
          </a:p>
          <a:p>
            <a:pPr marL="571500" indent="-457200">
              <a:lnSpc>
                <a:spcPct val="150000"/>
              </a:lnSpc>
              <a:spcBef>
                <a:spcPts val="0"/>
              </a:spcBef>
              <a:buClr>
                <a:schemeClr val="dk1"/>
              </a:buClr>
              <a:buSzPts val="1800"/>
            </a:pPr>
            <a:r>
              <a:rPr lang="en-US" sz="2400" dirty="0">
                <a:solidFill>
                  <a:schemeClr val="dk1"/>
                </a:solidFill>
                <a:latin typeface="Georgia" panose="02040502050405020303" pitchFamily="18" charset="0"/>
              </a:rPr>
              <a:t>Big Picture: What Success Looks Like </a:t>
            </a:r>
          </a:p>
          <a:p>
            <a:pPr marL="571500" indent="-457200">
              <a:lnSpc>
                <a:spcPct val="150000"/>
              </a:lnSpc>
              <a:spcBef>
                <a:spcPts val="0"/>
              </a:spcBef>
              <a:buClr>
                <a:schemeClr val="dk1"/>
              </a:buClr>
              <a:buSzPts val="1800"/>
            </a:pPr>
            <a:r>
              <a:rPr lang="en-US" sz="2400" dirty="0" smtClean="0">
                <a:solidFill>
                  <a:schemeClr val="dk1"/>
                </a:solidFill>
                <a:latin typeface="Georgia" panose="02040502050405020303" pitchFamily="18" charset="0"/>
              </a:rPr>
              <a:t>High Level Timeline</a:t>
            </a:r>
            <a:r>
              <a:rPr lang="en-US" sz="2400" dirty="0">
                <a:solidFill>
                  <a:schemeClr val="dk1"/>
                </a:solidFill>
                <a:latin typeface="Georgia" panose="02040502050405020303" pitchFamily="18" charset="0"/>
              </a:rPr>
              <a:t>: What to Expect </a:t>
            </a:r>
            <a:r>
              <a:rPr lang="en-US" sz="2400" dirty="0" smtClean="0">
                <a:solidFill>
                  <a:schemeClr val="dk1"/>
                </a:solidFill>
                <a:latin typeface="Georgia" panose="02040502050405020303" pitchFamily="18" charset="0"/>
              </a:rPr>
              <a:t>When</a:t>
            </a:r>
          </a:p>
          <a:p>
            <a:pPr marL="571500" indent="-457200">
              <a:lnSpc>
                <a:spcPct val="150000"/>
              </a:lnSpc>
              <a:spcBef>
                <a:spcPts val="0"/>
              </a:spcBef>
              <a:buClr>
                <a:schemeClr val="dk1"/>
              </a:buClr>
              <a:buSzPts val="1800"/>
            </a:pPr>
            <a:r>
              <a:rPr lang="en-US" sz="2400" dirty="0" smtClean="0">
                <a:solidFill>
                  <a:schemeClr val="dk1"/>
                </a:solidFill>
                <a:latin typeface="Georgia" panose="02040502050405020303" pitchFamily="18" charset="0"/>
              </a:rPr>
              <a:t>Role of Virginia Literacy Partnerships</a:t>
            </a:r>
            <a:endParaRPr lang="en-US" sz="2400" dirty="0">
              <a:solidFill>
                <a:schemeClr val="dk1"/>
              </a:solidFill>
              <a:latin typeface="Georgia" panose="02040502050405020303" pitchFamily="18" charset="0"/>
            </a:endParaRPr>
          </a:p>
          <a:p>
            <a:pPr marL="571500" indent="-457200">
              <a:lnSpc>
                <a:spcPct val="150000"/>
              </a:lnSpc>
              <a:spcBef>
                <a:spcPts val="0"/>
              </a:spcBef>
              <a:buClr>
                <a:schemeClr val="dk1"/>
              </a:buClr>
              <a:buSzPts val="1800"/>
            </a:pPr>
            <a:r>
              <a:rPr lang="en-US" sz="2400" dirty="0" smtClean="0">
                <a:solidFill>
                  <a:schemeClr val="dk1"/>
                </a:solidFill>
                <a:latin typeface="Georgia" panose="02040502050405020303" pitchFamily="18" charset="0"/>
              </a:rPr>
              <a:t>Opportunities for Engagement</a:t>
            </a:r>
            <a:endParaRPr lang="en-US" sz="2400" dirty="0">
              <a:latin typeface="Georgia" panose="02040502050405020303" pitchFamily="18" charset="0"/>
            </a:endParaRPr>
          </a:p>
        </p:txBody>
      </p:sp>
    </p:spTree>
    <p:extLst>
      <p:ext uri="{BB962C8B-B14F-4D97-AF65-F5344CB8AC3E}">
        <p14:creationId xmlns:p14="http://schemas.microsoft.com/office/powerpoint/2010/main" val="1664294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How the VLA Will Improve Literacy</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20</a:t>
            </a:fld>
            <a:endParaRPr lang="en-US" dirty="0"/>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None/>
            </a:pPr>
            <a:r>
              <a:rPr lang="en-US" sz="2400" dirty="0" smtClean="0">
                <a:solidFill>
                  <a:schemeClr val="dk1"/>
                </a:solidFill>
                <a:latin typeface="Georgia" panose="02040502050405020303" pitchFamily="18" charset="0"/>
                <a:ea typeface="Josefin Sans"/>
                <a:cs typeface="Josefin Sans"/>
                <a:sym typeface="Josefin Sans"/>
              </a:rPr>
              <a:t>Virginia </a:t>
            </a:r>
            <a:r>
              <a:rPr lang="en-US" sz="2400" dirty="0">
                <a:solidFill>
                  <a:schemeClr val="dk1"/>
                </a:solidFill>
                <a:latin typeface="Georgia" panose="02040502050405020303" pitchFamily="18" charset="0"/>
                <a:ea typeface="Josefin Sans"/>
                <a:cs typeface="Josefin Sans"/>
                <a:sym typeface="Josefin Sans"/>
              </a:rPr>
              <a:t>is taking the lead nationwide to reverse these trends and improve early literacy outcomes for the Commonwealth’s youngest learners. </a:t>
            </a:r>
          </a:p>
        </p:txBody>
      </p:sp>
      <p:grpSp>
        <p:nvGrpSpPr>
          <p:cNvPr id="10" name="Google Shape;181;p27"/>
          <p:cNvGrpSpPr>
            <a:grpSpLocks noChangeAspect="1"/>
          </p:cNvGrpSpPr>
          <p:nvPr/>
        </p:nvGrpSpPr>
        <p:grpSpPr>
          <a:xfrm>
            <a:off x="3914524" y="2610848"/>
            <a:ext cx="4728085" cy="3990104"/>
            <a:chOff x="2633408" y="35903"/>
            <a:chExt cx="5566667" cy="5066854"/>
          </a:xfrm>
        </p:grpSpPr>
        <p:sp>
          <p:nvSpPr>
            <p:cNvPr id="11" name="Google Shape;182;p27"/>
            <p:cNvSpPr/>
            <p:nvPr/>
          </p:nvSpPr>
          <p:spPr>
            <a:xfrm>
              <a:off x="4285046" y="1611471"/>
              <a:ext cx="2201400" cy="2210400"/>
            </a:xfrm>
            <a:prstGeom prst="ellipse">
              <a:avLst/>
            </a:prstGeom>
            <a:solidFill>
              <a:srgbClr val="C00000"/>
            </a:solidFill>
            <a:ln w="1587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solidFill>
                  <a:schemeClr val="bg1"/>
                </a:solidFill>
                <a:latin typeface="Georgia" panose="02040502050405020303" pitchFamily="18" charset="0"/>
                <a:ea typeface="Josefin Sans"/>
                <a:cs typeface="Josefin Sans"/>
                <a:sym typeface="Josefin Sans"/>
              </a:endParaRPr>
            </a:p>
          </p:txBody>
        </p:sp>
        <p:sp>
          <p:nvSpPr>
            <p:cNvPr id="12" name="Google Shape;183;p27"/>
            <p:cNvSpPr txBox="1"/>
            <p:nvPr/>
          </p:nvSpPr>
          <p:spPr>
            <a:xfrm>
              <a:off x="4607439" y="1935189"/>
              <a:ext cx="1556700" cy="1563000"/>
            </a:xfrm>
            <a:prstGeom prst="rect">
              <a:avLst/>
            </a:prstGeom>
            <a:noFill/>
            <a:ln>
              <a:noFill/>
            </a:ln>
          </p:spPr>
          <p:txBody>
            <a:bodyPr spcFirstLastPara="1" wrap="square" lIns="26675" tIns="26675" rIns="26675" bIns="26675" anchor="ctr" anchorCtr="0">
              <a:noAutofit/>
            </a:bodyPr>
            <a:lstStyle/>
            <a:p>
              <a:pPr marL="0" marR="0" lvl="0" indent="0" algn="ctr" rtl="0">
                <a:lnSpc>
                  <a:spcPct val="90000"/>
                </a:lnSpc>
                <a:spcBef>
                  <a:spcPts val="0"/>
                </a:spcBef>
                <a:spcAft>
                  <a:spcPts val="0"/>
                </a:spcAft>
                <a:buClr>
                  <a:schemeClr val="dk1"/>
                </a:buClr>
                <a:buSzPts val="2100"/>
                <a:buFont typeface="Twentieth Century"/>
                <a:buNone/>
              </a:pPr>
              <a:r>
                <a:rPr lang="en" sz="1900" b="1" dirty="0">
                  <a:solidFill>
                    <a:schemeClr val="bg1"/>
                  </a:solidFill>
                  <a:latin typeface="Georgia" panose="02040502050405020303" pitchFamily="18" charset="0"/>
                  <a:ea typeface="Josefin Sans"/>
                  <a:cs typeface="Josefin Sans"/>
                  <a:sym typeface="Josefin Sans"/>
                </a:rPr>
                <a:t>The Virginia Literacy Act</a:t>
              </a:r>
              <a:endParaRPr sz="900" b="1" dirty="0">
                <a:solidFill>
                  <a:schemeClr val="bg1"/>
                </a:solidFill>
                <a:latin typeface="Georgia" panose="02040502050405020303" pitchFamily="18" charset="0"/>
                <a:ea typeface="Josefin Sans"/>
                <a:cs typeface="Josefin Sans"/>
                <a:sym typeface="Josefin Sans"/>
              </a:endParaRPr>
            </a:p>
          </p:txBody>
        </p:sp>
        <p:sp>
          <p:nvSpPr>
            <p:cNvPr id="13" name="Google Shape;184;p27"/>
            <p:cNvSpPr/>
            <p:nvPr/>
          </p:nvSpPr>
          <p:spPr>
            <a:xfrm rot="-7909481">
              <a:off x="4485190" y="1549104"/>
              <a:ext cx="149358" cy="485494"/>
            </a:xfrm>
            <a:prstGeom prst="rightArrow">
              <a:avLst>
                <a:gd name="adj1" fmla="val 60000"/>
                <a:gd name="adj2" fmla="val 50000"/>
              </a:avLst>
            </a:prstGeom>
            <a:solidFill>
              <a:srgbClr val="4ACAAD"/>
            </a:solidFill>
            <a:ln>
              <a:solidFill>
                <a:srgbClr val="1A4480"/>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15" name="Google Shape;186;p27"/>
            <p:cNvSpPr>
              <a:spLocks noChangeAspect="1"/>
            </p:cNvSpPr>
            <p:nvPr/>
          </p:nvSpPr>
          <p:spPr>
            <a:xfrm>
              <a:off x="2891065" y="35903"/>
              <a:ext cx="1887300" cy="1887300"/>
            </a:xfrm>
            <a:prstGeom prst="ellipse">
              <a:avLst/>
            </a:prstGeom>
            <a:solidFill>
              <a:srgbClr val="4ACAAD"/>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16" name="Google Shape;187;p27"/>
            <p:cNvSpPr txBox="1"/>
            <p:nvPr/>
          </p:nvSpPr>
          <p:spPr>
            <a:xfrm>
              <a:off x="3167468" y="312306"/>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b="1" dirty="0">
                  <a:latin typeface="Georgia" panose="02040502050405020303" pitchFamily="18" charset="0"/>
                  <a:ea typeface="Josefin Sans"/>
                  <a:cs typeface="Josefin Sans"/>
                  <a:sym typeface="Josefin Sans"/>
                </a:rPr>
                <a:t>Prepare Teachers</a:t>
              </a:r>
              <a:endParaRPr dirty="0">
                <a:latin typeface="Georgia" panose="02040502050405020303" pitchFamily="18" charset="0"/>
                <a:ea typeface="Josefin Sans"/>
                <a:cs typeface="Josefin Sans"/>
                <a:sym typeface="Josefin Sans"/>
              </a:endParaRPr>
            </a:p>
          </p:txBody>
        </p:sp>
        <p:sp>
          <p:nvSpPr>
            <p:cNvPr id="17" name="Google Shape;188;p27"/>
            <p:cNvSpPr/>
            <p:nvPr/>
          </p:nvSpPr>
          <p:spPr>
            <a:xfrm rot="-2714205">
              <a:off x="6191802" y="1556954"/>
              <a:ext cx="205346" cy="485576"/>
            </a:xfrm>
            <a:prstGeom prst="rightArrow">
              <a:avLst>
                <a:gd name="adj1" fmla="val 60000"/>
                <a:gd name="adj2" fmla="val 50000"/>
              </a:avLst>
            </a:prstGeom>
            <a:solidFill>
              <a:schemeClr val="bg1">
                <a:lumMod val="75000"/>
              </a:schemeClr>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19" name="Google Shape;190;p27"/>
            <p:cNvSpPr>
              <a:spLocks noChangeAspect="1"/>
            </p:cNvSpPr>
            <p:nvPr/>
          </p:nvSpPr>
          <p:spPr>
            <a:xfrm>
              <a:off x="6155371" y="43920"/>
              <a:ext cx="1887300" cy="1887301"/>
            </a:xfrm>
            <a:prstGeom prst="ellipse">
              <a:avLst/>
            </a:prstGeom>
            <a:solidFill>
              <a:schemeClr val="bg1">
                <a:lumMod val="75000"/>
              </a:schemeClr>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20" name="Google Shape;191;p27"/>
            <p:cNvSpPr txBox="1"/>
            <p:nvPr/>
          </p:nvSpPr>
          <p:spPr>
            <a:xfrm>
              <a:off x="6311486" y="155296"/>
              <a:ext cx="1556700" cy="1563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500" b="1" dirty="0">
                  <a:latin typeface="Georgia" panose="02040502050405020303" pitchFamily="18" charset="0"/>
                  <a:ea typeface="Josefin Sans"/>
                  <a:cs typeface="Josefin Sans"/>
                  <a:sym typeface="Josefin Sans"/>
                </a:rPr>
                <a:t>Align Curricula, Screening &amp; Intervention Methods</a:t>
              </a:r>
              <a:endParaRPr sz="1500" b="1" dirty="0">
                <a:latin typeface="Georgia" panose="02040502050405020303" pitchFamily="18" charset="0"/>
                <a:ea typeface="Josefin Sans"/>
                <a:cs typeface="Josefin Sans"/>
                <a:sym typeface="Josefin Sans"/>
              </a:endParaRPr>
            </a:p>
          </p:txBody>
        </p:sp>
        <p:sp>
          <p:nvSpPr>
            <p:cNvPr id="21" name="Google Shape;192;p27"/>
            <p:cNvSpPr/>
            <p:nvPr/>
          </p:nvSpPr>
          <p:spPr>
            <a:xfrm rot="2258997">
              <a:off x="6296451" y="3240756"/>
              <a:ext cx="167476" cy="485562"/>
            </a:xfrm>
            <a:prstGeom prst="rightArrow">
              <a:avLst>
                <a:gd name="adj1" fmla="val 60000"/>
                <a:gd name="adj2" fmla="val 50000"/>
              </a:avLst>
            </a:prstGeom>
            <a:solidFill>
              <a:srgbClr val="AAD9F8"/>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22" name="Google Shape;193;p27"/>
            <p:cNvSpPr txBox="1"/>
            <p:nvPr/>
          </p:nvSpPr>
          <p:spPr>
            <a:xfrm rot="2257864">
              <a:off x="6301632" y="3322520"/>
              <a:ext cx="117430" cy="2913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wentieth Century"/>
                <a:buNone/>
              </a:pPr>
              <a:endParaRPr sz="1400">
                <a:solidFill>
                  <a:schemeClr val="lt1"/>
                </a:solidFill>
                <a:latin typeface="Georgia" panose="02040502050405020303" pitchFamily="18" charset="0"/>
                <a:ea typeface="Josefin Sans"/>
                <a:cs typeface="Josefin Sans"/>
                <a:sym typeface="Josefin Sans"/>
              </a:endParaRPr>
            </a:p>
          </p:txBody>
        </p:sp>
        <p:sp>
          <p:nvSpPr>
            <p:cNvPr id="23" name="Google Shape;194;p27"/>
            <p:cNvSpPr>
              <a:spLocks noChangeAspect="1"/>
            </p:cNvSpPr>
            <p:nvPr/>
          </p:nvSpPr>
          <p:spPr>
            <a:xfrm>
              <a:off x="6312775" y="3215445"/>
              <a:ext cx="1887300" cy="1887300"/>
            </a:xfrm>
            <a:prstGeom prst="ellipse">
              <a:avLst/>
            </a:prstGeom>
            <a:solidFill>
              <a:srgbClr val="80C7F5"/>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24" name="Google Shape;195;p27"/>
            <p:cNvSpPr txBox="1"/>
            <p:nvPr/>
          </p:nvSpPr>
          <p:spPr>
            <a:xfrm>
              <a:off x="6485955" y="3326940"/>
              <a:ext cx="1556700" cy="149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sz="1400" b="1" dirty="0">
                  <a:latin typeface="Georgia" panose="02040502050405020303" pitchFamily="18" charset="0"/>
                  <a:ea typeface="Josefin Sans"/>
                  <a:cs typeface="Josefin Sans"/>
                  <a:sym typeface="Josefin Sans"/>
                </a:rPr>
                <a:t>Require Continuing Professional Development</a:t>
              </a:r>
              <a:endParaRPr sz="1400" b="1" dirty="0">
                <a:latin typeface="Georgia" panose="02040502050405020303" pitchFamily="18" charset="0"/>
                <a:ea typeface="Josefin Sans"/>
                <a:cs typeface="Josefin Sans"/>
                <a:sym typeface="Josefin Sans"/>
              </a:endParaRPr>
            </a:p>
          </p:txBody>
        </p:sp>
        <p:sp>
          <p:nvSpPr>
            <p:cNvPr id="25" name="Google Shape;196;p27"/>
            <p:cNvSpPr/>
            <p:nvPr/>
          </p:nvSpPr>
          <p:spPr>
            <a:xfrm rot="8487239">
              <a:off x="4351762" y="3242196"/>
              <a:ext cx="141541" cy="485435"/>
            </a:xfrm>
            <a:prstGeom prst="rightArrow">
              <a:avLst>
                <a:gd name="adj1" fmla="val 60000"/>
                <a:gd name="adj2" fmla="val 50000"/>
              </a:avLst>
            </a:prstGeom>
            <a:solidFill>
              <a:srgbClr val="EBC0AB"/>
            </a:solidFill>
            <a:ln>
              <a:solidFill>
                <a:srgbClr val="1A4480"/>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27" name="Google Shape;198;p27"/>
            <p:cNvSpPr>
              <a:spLocks noChangeAspect="1"/>
            </p:cNvSpPr>
            <p:nvPr/>
          </p:nvSpPr>
          <p:spPr>
            <a:xfrm>
              <a:off x="2633408" y="3215457"/>
              <a:ext cx="1887300" cy="1887300"/>
            </a:xfrm>
            <a:prstGeom prst="ellipse">
              <a:avLst/>
            </a:prstGeom>
            <a:solidFill>
              <a:srgbClr val="E1A283"/>
            </a:solidFill>
            <a:ln>
              <a:solidFill>
                <a:schemeClr val="accent1"/>
              </a:solidFill>
            </a:ln>
          </p:spPr>
          <p:txBody>
            <a:bodyPr spcFirstLastPara="1" wrap="square" lIns="68575" tIns="68575" rIns="68575" bIns="68575" anchor="ctr" anchorCtr="0">
              <a:noAutofit/>
            </a:bodyPr>
            <a:lstStyle/>
            <a:p>
              <a:pPr marL="0" lvl="0" indent="0" algn="l" rtl="0">
                <a:spcBef>
                  <a:spcPts val="0"/>
                </a:spcBef>
                <a:spcAft>
                  <a:spcPts val="0"/>
                </a:spcAft>
                <a:buNone/>
              </a:pPr>
              <a:endParaRPr>
                <a:latin typeface="Georgia" panose="02040502050405020303" pitchFamily="18" charset="0"/>
                <a:ea typeface="Josefin Sans"/>
                <a:cs typeface="Josefin Sans"/>
                <a:sym typeface="Josefin Sans"/>
              </a:endParaRPr>
            </a:p>
          </p:txBody>
        </p:sp>
        <p:sp>
          <p:nvSpPr>
            <p:cNvPr id="28" name="Google Shape;199;p27"/>
            <p:cNvSpPr txBox="1"/>
            <p:nvPr/>
          </p:nvSpPr>
          <p:spPr>
            <a:xfrm>
              <a:off x="2909811" y="3491860"/>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 b="1" dirty="0">
                  <a:latin typeface="Georgia" panose="02040502050405020303" pitchFamily="18" charset="0"/>
                  <a:ea typeface="Josefin Sans"/>
                  <a:cs typeface="Josefin Sans"/>
                  <a:sym typeface="Josefin Sans"/>
                </a:rPr>
                <a:t>Partner with Families</a:t>
              </a:r>
              <a:endParaRPr dirty="0">
                <a:latin typeface="Georgia" panose="02040502050405020303" pitchFamily="18" charset="0"/>
                <a:ea typeface="Josefin Sans"/>
                <a:cs typeface="Josefin Sans"/>
                <a:sym typeface="Josefin Sans"/>
              </a:endParaRPr>
            </a:p>
          </p:txBody>
        </p:sp>
      </p:grpSp>
      <p:sp>
        <p:nvSpPr>
          <p:cNvPr id="29" name="Google Shape;203;p27"/>
          <p:cNvSpPr>
            <a:spLocks noChangeAspect="1"/>
          </p:cNvSpPr>
          <p:nvPr/>
        </p:nvSpPr>
        <p:spPr>
          <a:xfrm>
            <a:off x="903514" y="3381155"/>
            <a:ext cx="3324011" cy="2449490"/>
          </a:xfrm>
          <a:prstGeom prst="homePlate">
            <a:avLst>
              <a:gd name="adj" fmla="val 50000"/>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n" sz="2000" b="1" dirty="0" smtClean="0">
                <a:solidFill>
                  <a:schemeClr val="lt1"/>
                </a:solidFill>
                <a:latin typeface="Georgia" panose="02040502050405020303" pitchFamily="18" charset="0"/>
                <a:ea typeface="Josefin Sans"/>
                <a:cs typeface="Josefin Sans"/>
                <a:sym typeface="Josefin Sans"/>
              </a:rPr>
              <a:t>Science-Based </a:t>
            </a:r>
            <a:r>
              <a:rPr lang="en" sz="2000" b="1" dirty="0">
                <a:solidFill>
                  <a:schemeClr val="lt1"/>
                </a:solidFill>
                <a:latin typeface="Georgia" panose="02040502050405020303" pitchFamily="18" charset="0"/>
                <a:ea typeface="Josefin Sans"/>
                <a:cs typeface="Josefin Sans"/>
                <a:sym typeface="Josefin Sans"/>
              </a:rPr>
              <a:t>Reading Research</a:t>
            </a:r>
            <a:endParaRPr sz="2000" dirty="0">
              <a:latin typeface="Georgia" panose="02040502050405020303" pitchFamily="18" charset="0"/>
              <a:ea typeface="Josefin Sans"/>
              <a:cs typeface="Josefin Sans"/>
              <a:sym typeface="Josefin Sans"/>
            </a:endParaRPr>
          </a:p>
        </p:txBody>
      </p:sp>
      <p:sp>
        <p:nvSpPr>
          <p:cNvPr id="30" name="Google Shape;204;p27"/>
          <p:cNvSpPr>
            <a:spLocks noChangeAspect="1"/>
          </p:cNvSpPr>
          <p:nvPr/>
        </p:nvSpPr>
        <p:spPr>
          <a:xfrm flipH="1">
            <a:off x="8435364" y="3397092"/>
            <a:ext cx="3329977" cy="2423920"/>
          </a:xfrm>
          <a:prstGeom prst="homePlate">
            <a:avLst>
              <a:gd name="adj" fmla="val 50000"/>
            </a:avLst>
          </a:prstGeom>
          <a:solidFill>
            <a:schemeClr val="tx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algn="l" rtl="0">
              <a:spcBef>
                <a:spcPts val="0"/>
              </a:spcBef>
              <a:spcAft>
                <a:spcPts val="0"/>
              </a:spcAft>
              <a:buNone/>
            </a:pPr>
            <a:r>
              <a:rPr lang="en" sz="2000" b="1" dirty="0" smtClean="0">
                <a:solidFill>
                  <a:schemeClr val="lt1"/>
                </a:solidFill>
                <a:latin typeface="Georgia" panose="02040502050405020303" pitchFamily="18" charset="0"/>
                <a:ea typeface="Josefin Sans"/>
                <a:cs typeface="Josefin Sans"/>
                <a:sym typeface="Josefin Sans"/>
              </a:rPr>
              <a:t>Evidence-Based      </a:t>
            </a:r>
            <a:endParaRPr sz="2000" b="1" dirty="0">
              <a:solidFill>
                <a:schemeClr val="lt1"/>
              </a:solidFill>
              <a:latin typeface="Georgia" panose="02040502050405020303" pitchFamily="18" charset="0"/>
              <a:ea typeface="Josefin Sans"/>
              <a:cs typeface="Josefin Sans"/>
              <a:sym typeface="Josefin Sans"/>
            </a:endParaRPr>
          </a:p>
          <a:p>
            <a:pPr marL="0" lvl="0" indent="0" algn="l" rtl="0">
              <a:spcBef>
                <a:spcPts val="0"/>
              </a:spcBef>
              <a:spcAft>
                <a:spcPts val="0"/>
              </a:spcAft>
              <a:buNone/>
            </a:pPr>
            <a:r>
              <a:rPr lang="en" sz="2000" b="1" dirty="0">
                <a:solidFill>
                  <a:schemeClr val="lt1"/>
                </a:solidFill>
                <a:latin typeface="Georgia" panose="02040502050405020303" pitchFamily="18" charset="0"/>
                <a:ea typeface="Josefin Sans"/>
                <a:cs typeface="Josefin Sans"/>
                <a:sym typeface="Josefin Sans"/>
              </a:rPr>
              <a:t>   </a:t>
            </a:r>
            <a:r>
              <a:rPr lang="en" sz="2000" b="1" dirty="0" smtClean="0">
                <a:solidFill>
                  <a:schemeClr val="lt1"/>
                </a:solidFill>
                <a:latin typeface="Georgia" panose="02040502050405020303" pitchFamily="18" charset="0"/>
                <a:ea typeface="Josefin Sans"/>
                <a:cs typeface="Josefin Sans"/>
                <a:sym typeface="Josefin Sans"/>
              </a:rPr>
              <a:t>Literacy </a:t>
            </a:r>
            <a:endParaRPr sz="2000" b="1" dirty="0">
              <a:solidFill>
                <a:schemeClr val="lt1"/>
              </a:solidFill>
              <a:latin typeface="Georgia" panose="02040502050405020303" pitchFamily="18" charset="0"/>
              <a:ea typeface="Josefin Sans"/>
              <a:cs typeface="Josefin Sans"/>
              <a:sym typeface="Josefin Sans"/>
            </a:endParaRPr>
          </a:p>
          <a:p>
            <a:pPr marL="0" lvl="0" indent="0" algn="l" rtl="0">
              <a:spcBef>
                <a:spcPts val="0"/>
              </a:spcBef>
              <a:spcAft>
                <a:spcPts val="0"/>
              </a:spcAft>
              <a:buNone/>
            </a:pPr>
            <a:r>
              <a:rPr lang="en" sz="2000" b="1" dirty="0">
                <a:solidFill>
                  <a:schemeClr val="lt1"/>
                </a:solidFill>
                <a:latin typeface="Georgia" panose="02040502050405020303" pitchFamily="18" charset="0"/>
                <a:ea typeface="Josefin Sans"/>
                <a:cs typeface="Josefin Sans"/>
                <a:sym typeface="Josefin Sans"/>
              </a:rPr>
              <a:t>   </a:t>
            </a:r>
            <a:r>
              <a:rPr lang="en" sz="2000" b="1" dirty="0" smtClean="0">
                <a:solidFill>
                  <a:schemeClr val="lt1"/>
                </a:solidFill>
                <a:latin typeface="Georgia" panose="02040502050405020303" pitchFamily="18" charset="0"/>
                <a:ea typeface="Josefin Sans"/>
                <a:cs typeface="Josefin Sans"/>
                <a:sym typeface="Josefin Sans"/>
              </a:rPr>
              <a:t>Instruction</a:t>
            </a:r>
            <a:endParaRPr sz="2000" b="1" dirty="0">
              <a:solidFill>
                <a:schemeClr val="lt1"/>
              </a:solidFill>
              <a:latin typeface="Georgia" panose="02040502050405020303" pitchFamily="18" charset="0"/>
              <a:ea typeface="Josefin Sans"/>
              <a:cs typeface="Josefin Sans"/>
              <a:sym typeface="Josefin Sans"/>
            </a:endParaRPr>
          </a:p>
        </p:txBody>
      </p:sp>
    </p:spTree>
    <p:extLst>
      <p:ext uri="{BB962C8B-B14F-4D97-AF65-F5344CB8AC3E}">
        <p14:creationId xmlns:p14="http://schemas.microsoft.com/office/powerpoint/2010/main" val="1932474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Key Components of the VLA (1 of 2)</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21</a:t>
            </a:fld>
            <a:endParaRPr lang="en-US"/>
          </a:p>
        </p:txBody>
      </p:sp>
      <p:sp>
        <p:nvSpPr>
          <p:cNvPr id="6" name="Google Shape;130;p21"/>
          <p:cNvSpPr txBox="1">
            <a:spLocks/>
          </p:cNvSpPr>
          <p:nvPr/>
        </p:nvSpPr>
        <p:spPr>
          <a:xfrm>
            <a:off x="598167" y="1568632"/>
            <a:ext cx="11360800" cy="5289367"/>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2000" dirty="0">
                <a:solidFill>
                  <a:srgbClr val="D50032"/>
                </a:solidFill>
                <a:latin typeface="Georgia" panose="02040502050405020303" pitchFamily="18" charset="0"/>
              </a:rPr>
              <a:t>Defines Key Terms</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Establishes the definition of evidence-based literacy instruction and science-based reading instruction.</a:t>
            </a:r>
          </a:p>
          <a:p>
            <a:pPr marL="0" lvl="0" indent="0">
              <a:spcBef>
                <a:spcPts val="0"/>
              </a:spcBef>
              <a:buNone/>
            </a:pPr>
            <a:endParaRPr lang="en-US" sz="2000" dirty="0">
              <a:solidFill>
                <a:srgbClr val="1D7E74"/>
              </a:solidFill>
              <a:latin typeface="Georgia" panose="02040502050405020303" pitchFamily="18" charset="0"/>
            </a:endParaRPr>
          </a:p>
          <a:p>
            <a:pPr marL="0" lvl="0" indent="0">
              <a:spcBef>
                <a:spcPts val="0"/>
              </a:spcBef>
              <a:buNone/>
            </a:pPr>
            <a:r>
              <a:rPr lang="en-US" sz="2000" dirty="0">
                <a:solidFill>
                  <a:srgbClr val="D50032"/>
                </a:solidFill>
                <a:latin typeface="Georgia" panose="02040502050405020303" pitchFamily="18" charset="0"/>
              </a:rPr>
              <a:t>Aligns </a:t>
            </a:r>
            <a:r>
              <a:rPr lang="en-US" sz="2000" dirty="0" smtClean="0">
                <a:solidFill>
                  <a:srgbClr val="D50032"/>
                </a:solidFill>
                <a:latin typeface="Georgia" panose="02040502050405020303" pitchFamily="18" charset="0"/>
              </a:rPr>
              <a:t>Core Curricula</a:t>
            </a:r>
            <a:r>
              <a:rPr lang="en-US" sz="2000" dirty="0">
                <a:solidFill>
                  <a:srgbClr val="D50032"/>
                </a:solidFill>
                <a:latin typeface="Georgia" panose="02040502050405020303" pitchFamily="18" charset="0"/>
              </a:rPr>
              <a:t>, Screening and Intervention Methods</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Requires both the </a:t>
            </a:r>
            <a:r>
              <a:rPr lang="en-US" sz="2000" dirty="0" smtClean="0">
                <a:solidFill>
                  <a:schemeClr val="dk1"/>
                </a:solidFill>
                <a:latin typeface="Georgia" panose="02040502050405020303" pitchFamily="18" charset="0"/>
              </a:rPr>
              <a:t>core instructional, supplemental </a:t>
            </a:r>
            <a:r>
              <a:rPr lang="en-US" sz="2000" dirty="0">
                <a:solidFill>
                  <a:schemeClr val="dk1"/>
                </a:solidFill>
                <a:latin typeface="Georgia" panose="02040502050405020303" pitchFamily="18" charset="0"/>
              </a:rPr>
              <a:t>and intervention programs in grades K-3 be aligned with science-based reading research, as set out in a division-wide literacy plan.</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Maintains the current screening model to identify students in need of intervention, and requires the development of reading plans for students below the benchmark.</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Adds a division-wide staffing ratio of one reading specialist per 550 students in K-3.</a:t>
            </a:r>
          </a:p>
          <a:p>
            <a:pPr marL="0" lvl="0" indent="0">
              <a:spcBef>
                <a:spcPts val="0"/>
              </a:spcBef>
              <a:buNone/>
            </a:pPr>
            <a:endParaRPr lang="en-US" sz="2000" dirty="0">
              <a:solidFill>
                <a:schemeClr val="dk1"/>
              </a:solidFill>
              <a:latin typeface="Georgia" panose="02040502050405020303" pitchFamily="18" charset="0"/>
            </a:endParaRPr>
          </a:p>
          <a:p>
            <a:pPr marL="0" lvl="0" indent="0">
              <a:spcBef>
                <a:spcPts val="0"/>
              </a:spcBef>
              <a:buNone/>
            </a:pPr>
            <a:r>
              <a:rPr lang="en-US" sz="2000" dirty="0">
                <a:solidFill>
                  <a:srgbClr val="D50032"/>
                </a:solidFill>
                <a:latin typeface="Georgia" panose="02040502050405020303" pitchFamily="18" charset="0"/>
              </a:rPr>
              <a:t>Requires Continuing Professional Development and Training</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Requires </a:t>
            </a:r>
            <a:r>
              <a:rPr lang="en-US" sz="2000" dirty="0" smtClean="0">
                <a:solidFill>
                  <a:schemeClr val="dk1"/>
                </a:solidFill>
                <a:latin typeface="Georgia" panose="02040502050405020303" pitchFamily="18" charset="0"/>
              </a:rPr>
              <a:t>principals, teachers and reading specialists be </a:t>
            </a:r>
            <a:r>
              <a:rPr lang="en-US" sz="2000" dirty="0">
                <a:solidFill>
                  <a:schemeClr val="dk1"/>
                </a:solidFill>
                <a:latin typeface="Georgia" panose="02040502050405020303" pitchFamily="18" charset="0"/>
              </a:rPr>
              <a:t>provided with professional development in science-based reading research and evidence-based literacy instruction.</a:t>
            </a:r>
            <a:endParaRPr lang="en-US" sz="2000" dirty="0">
              <a:solidFill>
                <a:srgbClr val="D50032"/>
              </a:solidFill>
              <a:latin typeface="Georgia" panose="02040502050405020303" pitchFamily="18" charset="0"/>
            </a:endParaRPr>
          </a:p>
          <a:p>
            <a:pPr marL="0" indent="0">
              <a:lnSpc>
                <a:spcPct val="100000"/>
              </a:lnSpc>
              <a:spcBef>
                <a:spcPts val="600"/>
              </a:spcBef>
              <a:buNone/>
            </a:pPr>
            <a:endParaRPr lang="en-US" sz="2000" dirty="0">
              <a:solidFill>
                <a:schemeClr val="dk1"/>
              </a:solidFill>
              <a:latin typeface="Georgia" panose="02040502050405020303" pitchFamily="18" charset="0"/>
            </a:endParaRPr>
          </a:p>
          <a:p>
            <a:pPr marL="0" indent="0">
              <a:lnSpc>
                <a:spcPct val="100000"/>
              </a:lnSpc>
              <a:spcBef>
                <a:spcPts val="600"/>
              </a:spcBef>
              <a:buFont typeface="Arial" panose="020B0604020202020204" pitchFamily="34" charset="0"/>
              <a:buNone/>
            </a:pPr>
            <a:endParaRPr lang="en-US" sz="2000" dirty="0" smtClean="0">
              <a:solidFill>
                <a:schemeClr val="dk1"/>
              </a:solidFill>
              <a:latin typeface="Georgia" panose="02040502050405020303" pitchFamily="18" charset="0"/>
            </a:endParaRPr>
          </a:p>
          <a:p>
            <a:pPr marL="0" indent="0">
              <a:lnSpc>
                <a:spcPct val="100000"/>
              </a:lnSpc>
              <a:spcBef>
                <a:spcPts val="600"/>
              </a:spcBef>
              <a:spcAft>
                <a:spcPts val="2133"/>
              </a:spcAft>
              <a:buFont typeface="Arial" panose="020B0604020202020204" pitchFamily="34" charset="0"/>
              <a:buNone/>
            </a:pPr>
            <a:endParaRPr lang="en-US" sz="2000" dirty="0">
              <a:solidFill>
                <a:srgbClr val="1D7E74"/>
              </a:solidFill>
              <a:latin typeface="Georgia" panose="02040502050405020303" pitchFamily="18" charset="0"/>
            </a:endParaRPr>
          </a:p>
        </p:txBody>
      </p:sp>
    </p:spTree>
    <p:extLst>
      <p:ext uri="{BB962C8B-B14F-4D97-AF65-F5344CB8AC3E}">
        <p14:creationId xmlns:p14="http://schemas.microsoft.com/office/powerpoint/2010/main" val="70003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Key Components of the VLA (2 of 2)</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22</a:t>
            </a:fld>
            <a:endParaRPr lang="en-US"/>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2000" dirty="0">
                <a:solidFill>
                  <a:srgbClr val="D50032"/>
                </a:solidFill>
                <a:latin typeface="Georgia" panose="02040502050405020303" pitchFamily="18" charset="0"/>
              </a:rPr>
              <a:t>Partners with Families</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Ensures parents are engaged in the development of student reading plans and have access to resources to support literacy development at home.</a:t>
            </a:r>
            <a:endParaRPr lang="en-US" sz="2000" dirty="0">
              <a:solidFill>
                <a:srgbClr val="D50032"/>
              </a:solidFill>
              <a:latin typeface="Georgia" panose="02040502050405020303" pitchFamily="18" charset="0"/>
            </a:endParaRPr>
          </a:p>
          <a:p>
            <a:pPr marL="0" lvl="0" indent="0">
              <a:spcBef>
                <a:spcPts val="0"/>
              </a:spcBef>
              <a:buNone/>
            </a:pPr>
            <a:endParaRPr lang="en-US" sz="2000" dirty="0">
              <a:solidFill>
                <a:srgbClr val="1D7E74"/>
              </a:solidFill>
              <a:latin typeface="Georgia" panose="02040502050405020303" pitchFamily="18" charset="0"/>
            </a:endParaRPr>
          </a:p>
          <a:p>
            <a:pPr marL="0" lvl="0" indent="0">
              <a:spcBef>
                <a:spcPts val="0"/>
              </a:spcBef>
              <a:buNone/>
            </a:pPr>
            <a:r>
              <a:rPr lang="en-US" sz="2000" dirty="0">
                <a:solidFill>
                  <a:srgbClr val="D50032"/>
                </a:solidFill>
                <a:latin typeface="Georgia" panose="02040502050405020303" pitchFamily="18" charset="0"/>
              </a:rPr>
              <a:t>Aligns Educator Preparation and Licensure</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Requires certain educator preparation programs to ensure candidates have a program of coursework and demonstrate mastery in science-based reading research and evidence-based literacy instruction.</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Stipulates that the literacy assessment for licensure or alternate route to licensure with certain endorsements include a test of science-based reading research and evidence-based literacy instruction.</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Requires every person seeking initial licensure with certain endorsements complete study in science-based reading research and evidence-based literacy instruction.</a:t>
            </a:r>
          </a:p>
          <a:p>
            <a:pPr marL="457200" lvl="0" indent="-330200">
              <a:lnSpc>
                <a:spcPct val="100000"/>
              </a:lnSpc>
              <a:spcBef>
                <a:spcPts val="600"/>
              </a:spcBef>
              <a:buClr>
                <a:schemeClr val="dk1"/>
              </a:buClr>
              <a:buSzPts val="1600"/>
              <a:buChar char="●"/>
            </a:pPr>
            <a:r>
              <a:rPr lang="en-US" sz="2000" dirty="0">
                <a:solidFill>
                  <a:schemeClr val="dk1"/>
                </a:solidFill>
                <a:latin typeface="Georgia" panose="02040502050405020303" pitchFamily="18" charset="0"/>
              </a:rPr>
              <a:t>Establishes a </a:t>
            </a:r>
            <a:r>
              <a:rPr lang="en-US" sz="2000" dirty="0" err="1">
                <a:solidFill>
                  <a:schemeClr val="dk1"/>
                </a:solidFill>
                <a:latin typeface="Georgia" panose="02040502050405020303" pitchFamily="18" charset="0"/>
              </a:rPr>
              <a:t>microcredential</a:t>
            </a:r>
            <a:r>
              <a:rPr lang="en-US" sz="2000" dirty="0">
                <a:solidFill>
                  <a:schemeClr val="dk1"/>
                </a:solidFill>
                <a:latin typeface="Georgia" panose="02040502050405020303" pitchFamily="18" charset="0"/>
              </a:rPr>
              <a:t> program for earning an add-on reading specialist endorsement (when needed).</a:t>
            </a:r>
          </a:p>
          <a:p>
            <a:pPr marL="0" indent="0">
              <a:lnSpc>
                <a:spcPct val="100000"/>
              </a:lnSpc>
              <a:spcBef>
                <a:spcPts val="600"/>
              </a:spcBef>
              <a:spcAft>
                <a:spcPts val="2133"/>
              </a:spcAft>
              <a:buFont typeface="Arial" panose="020B0604020202020204" pitchFamily="34" charset="0"/>
              <a:buNone/>
            </a:pPr>
            <a:endParaRPr lang="en-US" sz="2000" dirty="0">
              <a:solidFill>
                <a:srgbClr val="1D7E74"/>
              </a:solidFill>
              <a:latin typeface="Georgia" panose="02040502050405020303" pitchFamily="18" charset="0"/>
            </a:endParaRPr>
          </a:p>
        </p:txBody>
      </p:sp>
    </p:spTree>
    <p:extLst>
      <p:ext uri="{BB962C8B-B14F-4D97-AF65-F5344CB8AC3E}">
        <p14:creationId xmlns:p14="http://schemas.microsoft.com/office/powerpoint/2010/main" val="2709660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Big Picture: What Success Looks Like</a:t>
            </a:r>
            <a:endParaRPr lang="en-US" sz="4800" dirty="0"/>
          </a:p>
        </p:txBody>
      </p:sp>
    </p:spTree>
    <p:extLst>
      <p:ext uri="{BB962C8B-B14F-4D97-AF65-F5344CB8AC3E}">
        <p14:creationId xmlns:p14="http://schemas.microsoft.com/office/powerpoint/2010/main" val="172392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Who Will Benefit?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24</a:t>
            </a:fld>
            <a:endParaRPr lang="en-US"/>
          </a:p>
        </p:txBody>
      </p:sp>
      <p:sp>
        <p:nvSpPr>
          <p:cNvPr id="6" name="Google Shape;130;p21"/>
          <p:cNvSpPr txBox="1">
            <a:spLocks/>
          </p:cNvSpPr>
          <p:nvPr/>
        </p:nvSpPr>
        <p:spPr>
          <a:xfrm>
            <a:off x="413109" y="1742807"/>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endParaRPr>
          </a:p>
        </p:txBody>
      </p:sp>
      <p:sp>
        <p:nvSpPr>
          <p:cNvPr id="7" name="Google Shape;231;p31"/>
          <p:cNvSpPr>
            <a:spLocks noChangeAspect="1"/>
          </p:cNvSpPr>
          <p:nvPr/>
        </p:nvSpPr>
        <p:spPr>
          <a:xfrm>
            <a:off x="6906728" y="3887815"/>
            <a:ext cx="2208214" cy="1158709"/>
          </a:xfrm>
          <a:custGeom>
            <a:avLst/>
            <a:gdLst/>
            <a:ahLst/>
            <a:cxnLst/>
            <a:rect l="l" t="t" r="r" b="b"/>
            <a:pathLst>
              <a:path w="2717450" h="1355436" extrusionOk="0">
                <a:moveTo>
                  <a:pt x="0" y="0"/>
                </a:moveTo>
                <a:lnTo>
                  <a:pt x="144463" y="0"/>
                </a:lnTo>
                <a:lnTo>
                  <a:pt x="150558" y="120705"/>
                </a:lnTo>
                <a:cubicBezTo>
                  <a:pt x="212749" y="733093"/>
                  <a:pt x="729930" y="1210973"/>
                  <a:pt x="1358725" y="1210973"/>
                </a:cubicBezTo>
                <a:cubicBezTo>
                  <a:pt x="1987520" y="1210973"/>
                  <a:pt x="2504701" y="733093"/>
                  <a:pt x="2566892" y="120705"/>
                </a:cubicBezTo>
                <a:lnTo>
                  <a:pt x="2572987" y="0"/>
                </a:lnTo>
                <a:lnTo>
                  <a:pt x="2717450" y="0"/>
                </a:lnTo>
                <a:lnTo>
                  <a:pt x="2710609" y="135476"/>
                </a:lnTo>
                <a:cubicBezTo>
                  <a:pt x="2641020" y="820710"/>
                  <a:pt x="2062319" y="1355436"/>
                  <a:pt x="1358725" y="1355436"/>
                </a:cubicBezTo>
                <a:cubicBezTo>
                  <a:pt x="655131" y="1355436"/>
                  <a:pt x="76430" y="820710"/>
                  <a:pt x="6841" y="135476"/>
                </a:cubicBezTo>
                <a:lnTo>
                  <a:pt x="0" y="0"/>
                </a:lnTo>
                <a:close/>
              </a:path>
            </a:pathLst>
          </a:custGeom>
          <a:solidFill>
            <a:srgbClr val="38761D"/>
          </a:solidFill>
          <a:ln>
            <a:noFill/>
          </a:ln>
          <a:effectLst>
            <a:outerShdw blurRad="25400" dist="38100" dir="16200000" algn="l" rotWithShape="0">
              <a:srgbClr val="000000">
                <a:alpha val="2863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Twentieth Century"/>
              <a:cs typeface="Twentieth Century"/>
              <a:sym typeface="Twentieth Century"/>
            </a:endParaRPr>
          </a:p>
        </p:txBody>
      </p:sp>
      <p:sp>
        <p:nvSpPr>
          <p:cNvPr id="8" name="Google Shape;232;p31"/>
          <p:cNvSpPr>
            <a:spLocks noChangeAspect="1"/>
          </p:cNvSpPr>
          <p:nvPr/>
        </p:nvSpPr>
        <p:spPr>
          <a:xfrm>
            <a:off x="4817578" y="2786084"/>
            <a:ext cx="2208499" cy="1107065"/>
          </a:xfrm>
          <a:custGeom>
            <a:avLst/>
            <a:gdLst/>
            <a:ahLst/>
            <a:cxnLst/>
            <a:rect l="l" t="t" r="r" b="b"/>
            <a:pathLst>
              <a:path w="2717800" h="1362364" extrusionOk="0">
                <a:moveTo>
                  <a:pt x="1358900" y="0"/>
                </a:moveTo>
                <a:cubicBezTo>
                  <a:pt x="2109400" y="0"/>
                  <a:pt x="2717800" y="608400"/>
                  <a:pt x="2717800" y="1358900"/>
                </a:cubicBezTo>
                <a:lnTo>
                  <a:pt x="2717625" y="1362364"/>
                </a:lnTo>
                <a:lnTo>
                  <a:pt x="2573162" y="1362364"/>
                </a:lnTo>
                <a:lnTo>
                  <a:pt x="2573337" y="1358900"/>
                </a:lnTo>
                <a:cubicBezTo>
                  <a:pt x="2573337" y="688185"/>
                  <a:pt x="2029615" y="144463"/>
                  <a:pt x="1358900" y="144463"/>
                </a:cubicBezTo>
                <a:cubicBezTo>
                  <a:pt x="688185" y="144463"/>
                  <a:pt x="144463" y="688185"/>
                  <a:pt x="144463" y="1358900"/>
                </a:cubicBezTo>
                <a:lnTo>
                  <a:pt x="144638" y="1362364"/>
                </a:lnTo>
                <a:lnTo>
                  <a:pt x="175" y="1362364"/>
                </a:lnTo>
                <a:lnTo>
                  <a:pt x="0" y="1358900"/>
                </a:lnTo>
                <a:cubicBezTo>
                  <a:pt x="0" y="608400"/>
                  <a:pt x="608400" y="0"/>
                  <a:pt x="1358900" y="0"/>
                </a:cubicBezTo>
                <a:close/>
              </a:path>
            </a:pathLst>
          </a:custGeom>
          <a:solidFill>
            <a:srgbClr val="BF9000"/>
          </a:solidFill>
          <a:ln>
            <a:noFill/>
          </a:ln>
          <a:effectLst>
            <a:outerShdw blurRad="25400" dist="38100" dir="6600000" sx="101000" sy="101000" algn="l" rotWithShape="0">
              <a:srgbClr val="000000">
                <a:alpha val="2863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Twentieth Century"/>
              <a:cs typeface="Twentieth Century"/>
              <a:sym typeface="Twentieth Century"/>
            </a:endParaRPr>
          </a:p>
        </p:txBody>
      </p:sp>
      <p:sp>
        <p:nvSpPr>
          <p:cNvPr id="9" name="Google Shape;233;p31"/>
          <p:cNvSpPr>
            <a:spLocks noChangeAspect="1"/>
          </p:cNvSpPr>
          <p:nvPr/>
        </p:nvSpPr>
        <p:spPr>
          <a:xfrm>
            <a:off x="2723958" y="3909647"/>
            <a:ext cx="2208215" cy="1057378"/>
          </a:xfrm>
          <a:custGeom>
            <a:avLst/>
            <a:gdLst/>
            <a:ahLst/>
            <a:cxnLst/>
            <a:rect l="l" t="t" r="r" b="b"/>
            <a:pathLst>
              <a:path w="2717450" h="1355436" extrusionOk="0">
                <a:moveTo>
                  <a:pt x="0" y="0"/>
                </a:moveTo>
                <a:lnTo>
                  <a:pt x="144463" y="0"/>
                </a:lnTo>
                <a:lnTo>
                  <a:pt x="150558" y="120705"/>
                </a:lnTo>
                <a:cubicBezTo>
                  <a:pt x="212749" y="733093"/>
                  <a:pt x="729930" y="1210973"/>
                  <a:pt x="1358725" y="1210973"/>
                </a:cubicBezTo>
                <a:cubicBezTo>
                  <a:pt x="1987520" y="1210973"/>
                  <a:pt x="2504701" y="733093"/>
                  <a:pt x="2566892" y="120705"/>
                </a:cubicBezTo>
                <a:lnTo>
                  <a:pt x="2572987" y="0"/>
                </a:lnTo>
                <a:lnTo>
                  <a:pt x="2717450" y="0"/>
                </a:lnTo>
                <a:lnTo>
                  <a:pt x="2710609" y="135476"/>
                </a:lnTo>
                <a:cubicBezTo>
                  <a:pt x="2641020" y="820710"/>
                  <a:pt x="2062319" y="1355436"/>
                  <a:pt x="1358725" y="1355436"/>
                </a:cubicBezTo>
                <a:cubicBezTo>
                  <a:pt x="655131" y="1355436"/>
                  <a:pt x="76430" y="820710"/>
                  <a:pt x="6841" y="135476"/>
                </a:cubicBezTo>
                <a:lnTo>
                  <a:pt x="0" y="0"/>
                </a:lnTo>
                <a:close/>
              </a:path>
            </a:pathLst>
          </a:custGeom>
          <a:solidFill>
            <a:srgbClr val="0B5394"/>
          </a:solidFill>
          <a:ln>
            <a:noFill/>
          </a:ln>
          <a:effectLst>
            <a:outerShdw blurRad="25400" dist="38100" dir="16200000" algn="bl" rotWithShape="0">
              <a:srgbClr val="000000">
                <a:alpha val="2784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Twentieth Century"/>
              <a:cs typeface="Twentieth Century"/>
              <a:sym typeface="Twentieth Century"/>
            </a:endParaRPr>
          </a:p>
        </p:txBody>
      </p:sp>
      <p:sp>
        <p:nvSpPr>
          <p:cNvPr id="10" name="Google Shape;234;p31"/>
          <p:cNvSpPr>
            <a:spLocks noChangeAspect="1"/>
          </p:cNvSpPr>
          <p:nvPr/>
        </p:nvSpPr>
        <p:spPr>
          <a:xfrm>
            <a:off x="633643" y="2786052"/>
            <a:ext cx="2208499" cy="1107065"/>
          </a:xfrm>
          <a:custGeom>
            <a:avLst/>
            <a:gdLst/>
            <a:ahLst/>
            <a:cxnLst/>
            <a:rect l="l" t="t" r="r" b="b"/>
            <a:pathLst>
              <a:path w="2717800" h="1362364" extrusionOk="0">
                <a:moveTo>
                  <a:pt x="1358900" y="0"/>
                </a:moveTo>
                <a:cubicBezTo>
                  <a:pt x="2109400" y="0"/>
                  <a:pt x="2717800" y="608400"/>
                  <a:pt x="2717800" y="1358900"/>
                </a:cubicBezTo>
                <a:lnTo>
                  <a:pt x="2717625" y="1362364"/>
                </a:lnTo>
                <a:lnTo>
                  <a:pt x="2573162" y="1362364"/>
                </a:lnTo>
                <a:lnTo>
                  <a:pt x="2573337" y="1358900"/>
                </a:lnTo>
                <a:cubicBezTo>
                  <a:pt x="2573337" y="688185"/>
                  <a:pt x="2029615" y="144463"/>
                  <a:pt x="1358900" y="144463"/>
                </a:cubicBezTo>
                <a:cubicBezTo>
                  <a:pt x="688185" y="144463"/>
                  <a:pt x="144463" y="688185"/>
                  <a:pt x="144463" y="1358900"/>
                </a:cubicBezTo>
                <a:lnTo>
                  <a:pt x="144638" y="1362364"/>
                </a:lnTo>
                <a:lnTo>
                  <a:pt x="175" y="1362364"/>
                </a:lnTo>
                <a:lnTo>
                  <a:pt x="0" y="1358900"/>
                </a:lnTo>
                <a:cubicBezTo>
                  <a:pt x="0" y="608400"/>
                  <a:pt x="608400" y="0"/>
                  <a:pt x="1358900" y="0"/>
                </a:cubicBezTo>
                <a:close/>
              </a:path>
            </a:pathLst>
          </a:custGeom>
          <a:solidFill>
            <a:srgbClr val="990000"/>
          </a:solidFill>
          <a:ln>
            <a:noFill/>
          </a:ln>
          <a:effectLst>
            <a:outerShdw blurRad="25400" dist="101600" dir="2700000" sx="97000" sy="97000" algn="tl" rotWithShape="0">
              <a:srgbClr val="000000">
                <a:alpha val="2863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Twentieth Century"/>
              <a:cs typeface="Twentieth Century"/>
              <a:sym typeface="Twentieth Century"/>
            </a:endParaRPr>
          </a:p>
        </p:txBody>
      </p:sp>
      <p:sp>
        <p:nvSpPr>
          <p:cNvPr id="11" name="Google Shape;235;p31"/>
          <p:cNvSpPr txBox="1"/>
          <p:nvPr/>
        </p:nvSpPr>
        <p:spPr>
          <a:xfrm>
            <a:off x="999508" y="5032444"/>
            <a:ext cx="1550100" cy="37699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chemeClr val="dk1"/>
                </a:solidFill>
                <a:latin typeface="+mj-lt"/>
                <a:ea typeface="Poppins SemiBold"/>
                <a:cs typeface="Poppins SemiBold"/>
                <a:sym typeface="Poppins SemiBold"/>
              </a:rPr>
              <a:t>Students</a:t>
            </a:r>
            <a:endParaRPr sz="2000" b="1" dirty="0">
              <a:solidFill>
                <a:schemeClr val="dk1"/>
              </a:solidFill>
              <a:latin typeface="+mj-lt"/>
            </a:endParaRPr>
          </a:p>
        </p:txBody>
      </p:sp>
      <p:sp>
        <p:nvSpPr>
          <p:cNvPr id="12" name="Google Shape;236;p31"/>
          <p:cNvSpPr txBox="1"/>
          <p:nvPr/>
        </p:nvSpPr>
        <p:spPr>
          <a:xfrm>
            <a:off x="5135891" y="4944491"/>
            <a:ext cx="1550100" cy="68477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chemeClr val="dk1"/>
                </a:solidFill>
                <a:latin typeface="+mj-lt"/>
                <a:ea typeface="Poppins SemiBold"/>
                <a:cs typeface="Poppins SemiBold"/>
                <a:sym typeface="Poppins SemiBold"/>
              </a:rPr>
              <a:t>School Divisions</a:t>
            </a:r>
            <a:endParaRPr sz="2000" b="1" dirty="0">
              <a:solidFill>
                <a:schemeClr val="dk1"/>
              </a:solidFill>
              <a:latin typeface="+mj-lt"/>
            </a:endParaRPr>
          </a:p>
        </p:txBody>
      </p:sp>
      <p:sp>
        <p:nvSpPr>
          <p:cNvPr id="13" name="Google Shape;237;p31"/>
          <p:cNvSpPr txBox="1"/>
          <p:nvPr/>
        </p:nvSpPr>
        <p:spPr>
          <a:xfrm>
            <a:off x="2492374" y="2040705"/>
            <a:ext cx="2873822" cy="68477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chemeClr val="dk1"/>
                </a:solidFill>
                <a:latin typeface="+mj-lt"/>
                <a:ea typeface="Poppins SemiBold"/>
                <a:cs typeface="Poppins SemiBold"/>
                <a:sym typeface="Poppins SemiBold"/>
              </a:rPr>
              <a:t>Teachers and Reading Specialists</a:t>
            </a:r>
            <a:endParaRPr sz="2000" b="1" dirty="0">
              <a:solidFill>
                <a:schemeClr val="dk1"/>
              </a:solidFill>
              <a:latin typeface="+mj-lt"/>
            </a:endParaRPr>
          </a:p>
        </p:txBody>
      </p:sp>
      <p:sp>
        <p:nvSpPr>
          <p:cNvPr id="14" name="Google Shape;238;p31"/>
          <p:cNvSpPr txBox="1"/>
          <p:nvPr/>
        </p:nvSpPr>
        <p:spPr>
          <a:xfrm>
            <a:off x="7221573" y="2114461"/>
            <a:ext cx="1550100" cy="37699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chemeClr val="dk1"/>
                </a:solidFill>
                <a:latin typeface="+mj-lt"/>
                <a:ea typeface="Poppins SemiBold"/>
                <a:cs typeface="Poppins SemiBold"/>
                <a:sym typeface="Poppins SemiBold"/>
              </a:rPr>
              <a:t>Families</a:t>
            </a:r>
            <a:endParaRPr sz="2000" b="1" dirty="0">
              <a:solidFill>
                <a:schemeClr val="dk1"/>
              </a:solidFill>
              <a:latin typeface="+mj-lt"/>
            </a:endParaRPr>
          </a:p>
        </p:txBody>
      </p:sp>
      <p:pic>
        <p:nvPicPr>
          <p:cNvPr id="16" name="Google Shape;240;p31" descr="Schoolhouse"/>
          <p:cNvPicPr preferRelativeResize="0"/>
          <p:nvPr/>
        </p:nvPicPr>
        <p:blipFill rotWithShape="1">
          <a:blip r:embed="rId2">
            <a:alphaModFix/>
          </a:blip>
          <a:srcRect/>
          <a:stretch/>
        </p:blipFill>
        <p:spPr>
          <a:xfrm>
            <a:off x="5396993" y="3754900"/>
            <a:ext cx="696161" cy="696161"/>
          </a:xfrm>
          <a:prstGeom prst="rect">
            <a:avLst/>
          </a:prstGeom>
          <a:noFill/>
          <a:ln>
            <a:noFill/>
          </a:ln>
        </p:spPr>
      </p:pic>
      <p:pic>
        <p:nvPicPr>
          <p:cNvPr id="17" name="Google Shape;241;p31" descr="Family with two children"/>
          <p:cNvPicPr preferRelativeResize="0"/>
          <p:nvPr/>
        </p:nvPicPr>
        <p:blipFill rotWithShape="1">
          <a:blip r:embed="rId3">
            <a:alphaModFix/>
          </a:blip>
          <a:srcRect/>
          <a:stretch/>
        </p:blipFill>
        <p:spPr>
          <a:xfrm>
            <a:off x="7113771" y="3785159"/>
            <a:ext cx="692855" cy="692855"/>
          </a:xfrm>
          <a:prstGeom prst="rect">
            <a:avLst/>
          </a:prstGeom>
          <a:noFill/>
          <a:ln>
            <a:noFill/>
          </a:ln>
        </p:spPr>
      </p:pic>
      <p:sp>
        <p:nvSpPr>
          <p:cNvPr id="18" name="Google Shape;242;p31"/>
          <p:cNvSpPr>
            <a:spLocks noChangeAspect="1"/>
          </p:cNvSpPr>
          <p:nvPr/>
        </p:nvSpPr>
        <p:spPr>
          <a:xfrm>
            <a:off x="8990627" y="2765095"/>
            <a:ext cx="2208499" cy="1107065"/>
          </a:xfrm>
          <a:custGeom>
            <a:avLst/>
            <a:gdLst/>
            <a:ahLst/>
            <a:cxnLst/>
            <a:rect l="l" t="t" r="r" b="b"/>
            <a:pathLst>
              <a:path w="2717800" h="1362364" extrusionOk="0">
                <a:moveTo>
                  <a:pt x="1358900" y="0"/>
                </a:moveTo>
                <a:cubicBezTo>
                  <a:pt x="2109400" y="0"/>
                  <a:pt x="2717800" y="608400"/>
                  <a:pt x="2717800" y="1358900"/>
                </a:cubicBezTo>
                <a:lnTo>
                  <a:pt x="2717625" y="1362364"/>
                </a:lnTo>
                <a:lnTo>
                  <a:pt x="2573162" y="1362364"/>
                </a:lnTo>
                <a:lnTo>
                  <a:pt x="2573337" y="1358900"/>
                </a:lnTo>
                <a:cubicBezTo>
                  <a:pt x="2573337" y="688185"/>
                  <a:pt x="2029615" y="144463"/>
                  <a:pt x="1358900" y="144463"/>
                </a:cubicBezTo>
                <a:cubicBezTo>
                  <a:pt x="688185" y="144463"/>
                  <a:pt x="144463" y="688185"/>
                  <a:pt x="144463" y="1358900"/>
                </a:cubicBezTo>
                <a:lnTo>
                  <a:pt x="144638" y="1362364"/>
                </a:lnTo>
                <a:lnTo>
                  <a:pt x="175" y="1362364"/>
                </a:lnTo>
                <a:lnTo>
                  <a:pt x="0" y="1358900"/>
                </a:lnTo>
                <a:cubicBezTo>
                  <a:pt x="0" y="608400"/>
                  <a:pt x="608400" y="0"/>
                  <a:pt x="1358900" y="0"/>
                </a:cubicBezTo>
                <a:close/>
              </a:path>
            </a:pathLst>
          </a:custGeom>
          <a:solidFill>
            <a:schemeClr val="accent5"/>
          </a:solidFill>
          <a:ln>
            <a:noFill/>
          </a:ln>
          <a:effectLst>
            <a:outerShdw blurRad="25400" dist="38100" dir="6600000" sx="101000" sy="101000" algn="l" rotWithShape="0">
              <a:srgbClr val="000000">
                <a:alpha val="2863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mj-lt"/>
              <a:ea typeface="Twentieth Century"/>
              <a:cs typeface="Twentieth Century"/>
              <a:sym typeface="Twentieth Century"/>
            </a:endParaRPr>
          </a:p>
        </p:txBody>
      </p:sp>
      <p:sp>
        <p:nvSpPr>
          <p:cNvPr id="19" name="Google Shape;244;p31"/>
          <p:cNvSpPr txBox="1"/>
          <p:nvPr/>
        </p:nvSpPr>
        <p:spPr>
          <a:xfrm>
            <a:off x="9308940" y="4878555"/>
            <a:ext cx="1550100" cy="68477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chemeClr val="dk1"/>
                </a:solidFill>
                <a:latin typeface="+mj-lt"/>
                <a:ea typeface="Poppins SemiBold"/>
                <a:cs typeface="Poppins SemiBold"/>
                <a:sym typeface="Poppins SemiBold"/>
              </a:rPr>
              <a:t>Higher Education</a:t>
            </a:r>
            <a:endParaRPr sz="2000" b="1" dirty="0">
              <a:solidFill>
                <a:schemeClr val="dk1"/>
              </a:solidFill>
              <a:latin typeface="+mj-lt"/>
            </a:endParaRPr>
          </a:p>
        </p:txBody>
      </p:sp>
      <p:pic>
        <p:nvPicPr>
          <p:cNvPr id="20" name="Google Shape;245;p31"/>
          <p:cNvPicPr preferRelativeResize="0">
            <a:picLocks noChangeAspect="1"/>
          </p:cNvPicPr>
          <p:nvPr/>
        </p:nvPicPr>
        <p:blipFill>
          <a:blip r:embed="rId4">
            <a:alphaModFix/>
          </a:blip>
          <a:stretch>
            <a:fillRect/>
          </a:stretch>
        </p:blipFill>
        <p:spPr>
          <a:xfrm>
            <a:off x="1215348" y="3429380"/>
            <a:ext cx="1112846" cy="1112846"/>
          </a:xfrm>
          <a:prstGeom prst="rect">
            <a:avLst/>
          </a:prstGeom>
          <a:noFill/>
          <a:ln>
            <a:noFill/>
          </a:ln>
        </p:spPr>
      </p:pic>
      <p:pic>
        <p:nvPicPr>
          <p:cNvPr id="21" name="Google Shape;246;p31"/>
          <p:cNvPicPr preferRelativeResize="0">
            <a:picLocks noChangeAspect="1"/>
          </p:cNvPicPr>
          <p:nvPr/>
        </p:nvPicPr>
        <p:blipFill>
          <a:blip r:embed="rId5">
            <a:alphaModFix/>
          </a:blip>
          <a:stretch>
            <a:fillRect/>
          </a:stretch>
        </p:blipFill>
        <p:spPr>
          <a:xfrm>
            <a:off x="3300231" y="3116953"/>
            <a:ext cx="1260303" cy="958964"/>
          </a:xfrm>
          <a:prstGeom prst="rect">
            <a:avLst/>
          </a:prstGeom>
          <a:noFill/>
          <a:ln>
            <a:noFill/>
          </a:ln>
        </p:spPr>
      </p:pic>
      <p:pic>
        <p:nvPicPr>
          <p:cNvPr id="22" name="Google Shape;247;p31"/>
          <p:cNvPicPr preferRelativeResize="0">
            <a:picLocks noChangeAspect="1"/>
          </p:cNvPicPr>
          <p:nvPr/>
        </p:nvPicPr>
        <p:blipFill>
          <a:blip r:embed="rId6">
            <a:alphaModFix/>
          </a:blip>
          <a:stretch>
            <a:fillRect/>
          </a:stretch>
        </p:blipFill>
        <p:spPr>
          <a:xfrm>
            <a:off x="5309615" y="3490548"/>
            <a:ext cx="1260303" cy="967724"/>
          </a:xfrm>
          <a:prstGeom prst="rect">
            <a:avLst/>
          </a:prstGeom>
          <a:noFill/>
          <a:ln>
            <a:noFill/>
          </a:ln>
        </p:spPr>
      </p:pic>
      <p:pic>
        <p:nvPicPr>
          <p:cNvPr id="23" name="Google Shape;248;p31"/>
          <p:cNvPicPr preferRelativeResize="0">
            <a:picLocks noChangeAspect="1"/>
          </p:cNvPicPr>
          <p:nvPr/>
        </p:nvPicPr>
        <p:blipFill>
          <a:blip r:embed="rId7">
            <a:alphaModFix/>
          </a:blip>
          <a:stretch>
            <a:fillRect/>
          </a:stretch>
        </p:blipFill>
        <p:spPr>
          <a:xfrm>
            <a:off x="7440200" y="3011961"/>
            <a:ext cx="1112846" cy="1137063"/>
          </a:xfrm>
          <a:prstGeom prst="rect">
            <a:avLst/>
          </a:prstGeom>
          <a:noFill/>
          <a:ln>
            <a:noFill/>
          </a:ln>
        </p:spPr>
      </p:pic>
      <p:pic>
        <p:nvPicPr>
          <p:cNvPr id="24" name="Google Shape;249;p31"/>
          <p:cNvPicPr preferRelativeResize="0">
            <a:picLocks noChangeAspect="1"/>
          </p:cNvPicPr>
          <p:nvPr/>
        </p:nvPicPr>
        <p:blipFill rotWithShape="1">
          <a:blip r:embed="rId8">
            <a:alphaModFix/>
          </a:blip>
          <a:srcRect l="7956" r="15391"/>
          <a:stretch/>
        </p:blipFill>
        <p:spPr>
          <a:xfrm>
            <a:off x="9456826" y="3404260"/>
            <a:ext cx="1254328" cy="1140299"/>
          </a:xfrm>
          <a:prstGeom prst="rect">
            <a:avLst/>
          </a:prstGeom>
          <a:noFill/>
          <a:ln>
            <a:noFill/>
          </a:ln>
        </p:spPr>
      </p:pic>
    </p:spTree>
    <p:extLst>
      <p:ext uri="{BB962C8B-B14F-4D97-AF65-F5344CB8AC3E}">
        <p14:creationId xmlns:p14="http://schemas.microsoft.com/office/powerpoint/2010/main" val="2551934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K-3 Student…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25</a:t>
            </a:fld>
            <a:endParaRPr lang="en-US"/>
          </a:p>
        </p:txBody>
      </p:sp>
      <p:sp>
        <p:nvSpPr>
          <p:cNvPr id="6" name="Google Shape;130;p21"/>
          <p:cNvSpPr txBox="1">
            <a:spLocks/>
          </p:cNvSpPr>
          <p:nvPr/>
        </p:nvSpPr>
        <p:spPr>
          <a:xfrm>
            <a:off x="3695699" y="1968683"/>
            <a:ext cx="8053717"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55600">
              <a:lnSpc>
                <a:spcPct val="110000"/>
              </a:lnSpc>
              <a:buSzPts val="2000"/>
              <a:buFont typeface="Josefin Sans"/>
              <a:buChar char="✓"/>
            </a:pPr>
            <a:r>
              <a:rPr lang="en-US" dirty="0" smtClean="0">
                <a:solidFill>
                  <a:schemeClr val="tx1"/>
                </a:solidFill>
                <a:latin typeface="Georgia" panose="02040502050405020303" pitchFamily="18" charset="0"/>
                <a:ea typeface="Josefin Sans"/>
                <a:cs typeface="Josefin Sans"/>
                <a:sym typeface="Josefin Sans"/>
              </a:rPr>
              <a:t>Receives </a:t>
            </a:r>
            <a:r>
              <a:rPr lang="en-US" dirty="0">
                <a:solidFill>
                  <a:schemeClr val="tx1"/>
                </a:solidFill>
                <a:latin typeface="Georgia" panose="02040502050405020303" pitchFamily="18" charset="0"/>
                <a:ea typeface="Josefin Sans"/>
                <a:cs typeface="Josefin Sans"/>
                <a:sym typeface="Josefin Sans"/>
              </a:rPr>
              <a:t>core literacy instruction from an evidence-based literacy curriculum for the entire literacy block</a:t>
            </a:r>
          </a:p>
          <a:p>
            <a:pPr marL="457200" lvl="0" indent="-355600">
              <a:lnSpc>
                <a:spcPct val="110000"/>
              </a:lnSpc>
              <a:spcAft>
                <a:spcPts val="1000"/>
              </a:spcAft>
              <a:buSzPts val="2000"/>
              <a:buFont typeface="Josefin Sans"/>
              <a:buChar char="✓"/>
            </a:pPr>
            <a:r>
              <a:rPr lang="en-US" dirty="0">
                <a:solidFill>
                  <a:schemeClr val="tx1"/>
                </a:solidFill>
                <a:latin typeface="Georgia" panose="02040502050405020303" pitchFamily="18" charset="0"/>
                <a:ea typeface="Josefin Sans"/>
                <a:cs typeface="Josefin Sans"/>
                <a:sym typeface="Josefin Sans"/>
              </a:rPr>
              <a:t>Receives additional evidence-based instruction and intervention, as outlined in a student reading plan, if they do not meet literacy benchmarks</a:t>
            </a:r>
          </a:p>
          <a:p>
            <a:pPr>
              <a:lnSpc>
                <a:spcPct val="100000"/>
              </a:lnSpc>
              <a:spcBef>
                <a:spcPts val="600"/>
              </a:spcBef>
              <a:buClr>
                <a:schemeClr val="dk1"/>
              </a:buClr>
              <a:buSzPts val="1900"/>
            </a:pPr>
            <a:endParaRPr lang="en-US" sz="2667"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endParaRPr>
          </a:p>
        </p:txBody>
      </p:sp>
      <p:pic>
        <p:nvPicPr>
          <p:cNvPr id="5" name="Google Shape;245;p31"/>
          <p:cNvPicPr preferRelativeResize="0">
            <a:picLocks noChangeAspect="1"/>
          </p:cNvPicPr>
          <p:nvPr/>
        </p:nvPicPr>
        <p:blipFill>
          <a:blip r:embed="rId2">
            <a:alphaModFix/>
          </a:blip>
          <a:stretch>
            <a:fillRect/>
          </a:stretch>
        </p:blipFill>
        <p:spPr>
          <a:xfrm>
            <a:off x="1186542" y="2862268"/>
            <a:ext cx="2017354" cy="2017354"/>
          </a:xfrm>
          <a:prstGeom prst="rect">
            <a:avLst/>
          </a:prstGeom>
          <a:noFill/>
          <a:ln>
            <a:noFill/>
          </a:ln>
        </p:spPr>
      </p:pic>
    </p:spTree>
    <p:extLst>
      <p:ext uri="{BB962C8B-B14F-4D97-AF65-F5344CB8AC3E}">
        <p14:creationId xmlns:p14="http://schemas.microsoft.com/office/powerpoint/2010/main" val="1701616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K-3 Teacher…</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26</a:t>
            </a:fld>
            <a:endParaRPr lang="en-US"/>
          </a:p>
        </p:txBody>
      </p:sp>
      <p:sp>
        <p:nvSpPr>
          <p:cNvPr id="6" name="Google Shape;130;p21"/>
          <p:cNvSpPr txBox="1">
            <a:spLocks/>
          </p:cNvSpPr>
          <p:nvPr/>
        </p:nvSpPr>
        <p:spPr>
          <a:xfrm>
            <a:off x="2634343" y="1729197"/>
            <a:ext cx="9115073"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Uses evidence-based literacy curriculum for the entire literacy block</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Assesses student learning using approved literacy screeners routinely throughout the year</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Uses student-level data to inform both whole group instruction and individualized instruction and intervention</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Participates in pre-service preparation and/or in-service training in evidence-based literacy instruction</a:t>
            </a:r>
            <a:endParaRPr lang="en-US" sz="4400" dirty="0">
              <a:latin typeface="+mj-lt"/>
              <a:ea typeface="Josefin Sans"/>
              <a:cs typeface="Josefin Sans"/>
              <a:sym typeface="Josefin Sans"/>
            </a:endParaRPr>
          </a:p>
          <a:p>
            <a:pPr>
              <a:lnSpc>
                <a:spcPct val="100000"/>
              </a:lnSpc>
              <a:spcBef>
                <a:spcPts val="600"/>
              </a:spcBef>
              <a:buClr>
                <a:schemeClr val="dk1"/>
              </a:buClr>
              <a:buSzPts val="1900"/>
            </a:pPr>
            <a:endParaRPr lang="en-US" sz="2667"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latin typeface="+mj-lt"/>
            </a:endParaRPr>
          </a:p>
          <a:p>
            <a:pPr marL="0" indent="0">
              <a:lnSpc>
                <a:spcPct val="100000"/>
              </a:lnSpc>
              <a:spcBef>
                <a:spcPts val="600"/>
              </a:spcBef>
              <a:buFont typeface="Arial" panose="020B0604020202020204" pitchFamily="34" charset="0"/>
              <a:buNone/>
            </a:pPr>
            <a:endParaRPr lang="en-US" dirty="0">
              <a:solidFill>
                <a:srgbClr val="1D7E74"/>
              </a:solidFill>
              <a:latin typeface="+mj-lt"/>
            </a:endParaRPr>
          </a:p>
        </p:txBody>
      </p:sp>
      <p:pic>
        <p:nvPicPr>
          <p:cNvPr id="7" name="Google Shape;267;p33"/>
          <p:cNvPicPr preferRelativeResize="0">
            <a:picLocks noChangeAspect="1"/>
          </p:cNvPicPr>
          <p:nvPr/>
        </p:nvPicPr>
        <p:blipFill>
          <a:blip r:embed="rId2">
            <a:alphaModFix/>
          </a:blip>
          <a:stretch>
            <a:fillRect/>
          </a:stretch>
        </p:blipFill>
        <p:spPr>
          <a:xfrm>
            <a:off x="860447" y="2957883"/>
            <a:ext cx="1773896" cy="1773896"/>
          </a:xfrm>
          <a:prstGeom prst="rect">
            <a:avLst/>
          </a:prstGeom>
          <a:noFill/>
          <a:ln>
            <a:noFill/>
          </a:ln>
        </p:spPr>
      </p:pic>
    </p:spTree>
    <p:extLst>
      <p:ext uri="{BB962C8B-B14F-4D97-AF65-F5344CB8AC3E}">
        <p14:creationId xmlns:p14="http://schemas.microsoft.com/office/powerpoint/2010/main" val="21239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K-3 Reading Specialist…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27</a:t>
            </a:fld>
            <a:endParaRPr lang="en-US"/>
          </a:p>
        </p:txBody>
      </p:sp>
      <p:sp>
        <p:nvSpPr>
          <p:cNvPr id="6" name="Google Shape;130;p21"/>
          <p:cNvSpPr txBox="1">
            <a:spLocks/>
          </p:cNvSpPr>
          <p:nvPr/>
        </p:nvSpPr>
        <p:spPr>
          <a:xfrm>
            <a:off x="3695700" y="1968683"/>
            <a:ext cx="733153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55600">
              <a:lnSpc>
                <a:spcPct val="100000"/>
              </a:lnSpc>
              <a:spcBef>
                <a:spcPts val="600"/>
              </a:spcBef>
              <a:buClr>
                <a:schemeClr val="dk1"/>
              </a:buClr>
              <a:buSzPts val="2000"/>
              <a:buFont typeface="Josefin Sans"/>
              <a:buChar char="✓"/>
            </a:pPr>
            <a:r>
              <a:rPr lang="en-US" dirty="0">
                <a:solidFill>
                  <a:schemeClr val="dk1"/>
                </a:solidFill>
                <a:latin typeface="+mj-lt"/>
                <a:ea typeface="Josefin Sans"/>
                <a:cs typeface="Josefin Sans"/>
                <a:sym typeface="Josefin Sans"/>
              </a:rPr>
              <a:t>Coordinates intervention services for students not meeting literacy benchmarks</a:t>
            </a:r>
          </a:p>
          <a:p>
            <a:pPr marL="457200" lvl="0" indent="-355600">
              <a:lnSpc>
                <a:spcPct val="100000"/>
              </a:lnSpc>
              <a:spcBef>
                <a:spcPts val="600"/>
              </a:spcBef>
              <a:buClr>
                <a:schemeClr val="dk1"/>
              </a:buClr>
              <a:buSzPts val="2000"/>
              <a:buFont typeface="Josefin Sans"/>
              <a:buChar char="✓"/>
            </a:pPr>
            <a:r>
              <a:rPr lang="en-US" dirty="0">
                <a:solidFill>
                  <a:schemeClr val="dk1"/>
                </a:solidFill>
                <a:latin typeface="+mj-lt"/>
                <a:ea typeface="Josefin Sans"/>
                <a:cs typeface="Josefin Sans"/>
                <a:sym typeface="Josefin Sans"/>
              </a:rPr>
              <a:t>Develops</a:t>
            </a:r>
            <a:r>
              <a:rPr lang="en-US" dirty="0" smtClean="0">
                <a:solidFill>
                  <a:schemeClr val="dk1"/>
                </a:solidFill>
                <a:latin typeface="+mj-lt"/>
                <a:ea typeface="Josefin Sans"/>
                <a:cs typeface="Josefin Sans"/>
                <a:sym typeface="Josefin Sans"/>
              </a:rPr>
              <a:t>, oversees </a:t>
            </a:r>
            <a:r>
              <a:rPr lang="en-US" dirty="0">
                <a:solidFill>
                  <a:schemeClr val="dk1"/>
                </a:solidFill>
                <a:latin typeface="+mj-lt"/>
                <a:ea typeface="Josefin Sans"/>
                <a:cs typeface="Josefin Sans"/>
                <a:sym typeface="Josefin Sans"/>
              </a:rPr>
              <a:t>implementation of, and monitors student progress on student reading plans, in collaboration with teachers and families</a:t>
            </a:r>
            <a:endParaRPr lang="en-US" sz="4000" dirty="0">
              <a:latin typeface="+mj-lt"/>
              <a:ea typeface="Josefin Sans"/>
              <a:cs typeface="Josefin Sans"/>
              <a:sym typeface="Josefin Sans"/>
            </a:endParaRPr>
          </a:p>
          <a:p>
            <a:pPr>
              <a:lnSpc>
                <a:spcPct val="100000"/>
              </a:lnSpc>
              <a:spcBef>
                <a:spcPts val="600"/>
              </a:spcBef>
              <a:buClr>
                <a:schemeClr val="dk1"/>
              </a:buClr>
              <a:buSzPts val="1900"/>
            </a:pPr>
            <a:endParaRPr lang="en-US" sz="2667"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latin typeface="+mj-lt"/>
            </a:endParaRPr>
          </a:p>
          <a:p>
            <a:pPr marL="0" indent="0">
              <a:lnSpc>
                <a:spcPct val="100000"/>
              </a:lnSpc>
              <a:spcBef>
                <a:spcPts val="600"/>
              </a:spcBef>
              <a:buFont typeface="Arial" panose="020B0604020202020204" pitchFamily="34" charset="0"/>
              <a:buNone/>
            </a:pPr>
            <a:endParaRPr lang="en-US" dirty="0">
              <a:solidFill>
                <a:srgbClr val="1D7E74"/>
              </a:solidFill>
              <a:latin typeface="+mj-lt"/>
            </a:endParaRPr>
          </a:p>
        </p:txBody>
      </p:sp>
      <p:pic>
        <p:nvPicPr>
          <p:cNvPr id="7" name="Google Shape;246;p31"/>
          <p:cNvPicPr preferRelativeResize="0">
            <a:picLocks noChangeAspect="1"/>
          </p:cNvPicPr>
          <p:nvPr/>
        </p:nvPicPr>
        <p:blipFill>
          <a:blip r:embed="rId2">
            <a:alphaModFix/>
          </a:blip>
          <a:stretch>
            <a:fillRect/>
          </a:stretch>
        </p:blipFill>
        <p:spPr>
          <a:xfrm>
            <a:off x="1253067" y="3195462"/>
            <a:ext cx="1751389" cy="1332631"/>
          </a:xfrm>
          <a:prstGeom prst="rect">
            <a:avLst/>
          </a:prstGeom>
          <a:noFill/>
          <a:ln>
            <a:noFill/>
          </a:ln>
        </p:spPr>
      </p:pic>
    </p:spTree>
    <p:extLst>
      <p:ext uri="{BB962C8B-B14F-4D97-AF65-F5344CB8AC3E}">
        <p14:creationId xmlns:p14="http://schemas.microsoft.com/office/powerpoint/2010/main" val="3866415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School Division…</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28</a:t>
            </a:fld>
            <a:endParaRPr lang="en-US"/>
          </a:p>
        </p:txBody>
      </p:sp>
      <p:sp>
        <p:nvSpPr>
          <p:cNvPr id="6" name="Google Shape;130;p21"/>
          <p:cNvSpPr txBox="1">
            <a:spLocks/>
          </p:cNvSpPr>
          <p:nvPr/>
        </p:nvSpPr>
        <p:spPr>
          <a:xfrm>
            <a:off x="3092302" y="1646329"/>
            <a:ext cx="8755086"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Develops a division-wide literacy plan </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Ensures all kindergarten through grade 3 teachers have and use evidence-based literacy curriculum</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Staffs at least one reading specialist for every 550 students in kindergarten through grade 3</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Provides professional development in evidence-based literacy instruction to teachers, reading specialists and principals</a:t>
            </a:r>
          </a:p>
          <a:p>
            <a:pPr marL="457200" lvl="0" indent="-342900">
              <a:lnSpc>
                <a:spcPct val="100000"/>
              </a:lnSpc>
              <a:spcBef>
                <a:spcPts val="600"/>
              </a:spcBef>
              <a:buClr>
                <a:schemeClr val="dk1"/>
              </a:buClr>
              <a:buSzPts val="1800"/>
              <a:buFont typeface="Josefin Sans"/>
              <a:buChar char="✓"/>
            </a:pPr>
            <a:r>
              <a:rPr lang="en-US" dirty="0">
                <a:solidFill>
                  <a:schemeClr val="dk1"/>
                </a:solidFill>
                <a:latin typeface="+mj-lt"/>
                <a:ea typeface="Josefin Sans"/>
                <a:cs typeface="Josefin Sans"/>
                <a:sym typeface="Josefin Sans"/>
              </a:rPr>
              <a:t>Receives coaching and support from regional literacy coaches</a:t>
            </a:r>
          </a:p>
          <a:p>
            <a:pPr>
              <a:lnSpc>
                <a:spcPct val="100000"/>
              </a:lnSpc>
              <a:spcBef>
                <a:spcPts val="600"/>
              </a:spcBef>
              <a:buClr>
                <a:schemeClr val="dk1"/>
              </a:buClr>
              <a:buSzPts val="1900"/>
            </a:pPr>
            <a:endParaRPr lang="en-US" sz="2667"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latin typeface="+mj-lt"/>
            </a:endParaRPr>
          </a:p>
          <a:p>
            <a:pPr marL="0" indent="0">
              <a:lnSpc>
                <a:spcPct val="100000"/>
              </a:lnSpc>
              <a:spcBef>
                <a:spcPts val="600"/>
              </a:spcBef>
              <a:buFont typeface="Arial" panose="020B0604020202020204" pitchFamily="34" charset="0"/>
              <a:buNone/>
            </a:pPr>
            <a:endParaRPr lang="en-US" dirty="0">
              <a:solidFill>
                <a:srgbClr val="1D7E74"/>
              </a:solidFill>
              <a:latin typeface="+mj-lt"/>
            </a:endParaRPr>
          </a:p>
        </p:txBody>
      </p:sp>
      <p:pic>
        <p:nvPicPr>
          <p:cNvPr id="7" name="Google Shape;247;p31"/>
          <p:cNvPicPr preferRelativeResize="0">
            <a:picLocks noChangeAspect="1"/>
          </p:cNvPicPr>
          <p:nvPr/>
        </p:nvPicPr>
        <p:blipFill>
          <a:blip r:embed="rId2">
            <a:alphaModFix/>
          </a:blip>
          <a:stretch>
            <a:fillRect/>
          </a:stretch>
        </p:blipFill>
        <p:spPr>
          <a:xfrm>
            <a:off x="985125" y="2957883"/>
            <a:ext cx="2009205" cy="1542769"/>
          </a:xfrm>
          <a:prstGeom prst="rect">
            <a:avLst/>
          </a:prstGeom>
          <a:noFill/>
          <a:ln>
            <a:noFill/>
          </a:ln>
        </p:spPr>
      </p:pic>
    </p:spTree>
    <p:extLst>
      <p:ext uri="{BB962C8B-B14F-4D97-AF65-F5344CB8AC3E}">
        <p14:creationId xmlns:p14="http://schemas.microsoft.com/office/powerpoint/2010/main" val="818518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Family of a K-3 Student…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29</a:t>
            </a:fld>
            <a:endParaRPr lang="en-US"/>
          </a:p>
        </p:txBody>
      </p:sp>
      <p:sp>
        <p:nvSpPr>
          <p:cNvPr id="6" name="Google Shape;130;p21"/>
          <p:cNvSpPr txBox="1">
            <a:spLocks/>
          </p:cNvSpPr>
          <p:nvPr/>
        </p:nvSpPr>
        <p:spPr>
          <a:xfrm>
            <a:off x="3695699" y="1968683"/>
            <a:ext cx="8053717"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55600">
              <a:lnSpc>
                <a:spcPct val="100000"/>
              </a:lnSpc>
              <a:spcBef>
                <a:spcPts val="600"/>
              </a:spcBef>
              <a:buSzPts val="2000"/>
              <a:buFont typeface="Josefin Sans"/>
              <a:buChar char="✓"/>
            </a:pPr>
            <a:r>
              <a:rPr lang="en-US" dirty="0">
                <a:solidFill>
                  <a:schemeClr val="tx1"/>
                </a:solidFill>
                <a:latin typeface="+mj-lt"/>
                <a:ea typeface="Josefin Sans"/>
                <a:cs typeface="Josefin Sans"/>
                <a:sym typeface="Josefin Sans"/>
              </a:rPr>
              <a:t>Has access to free online evidence-based literacy instruction resources to support their child’s literacy development at home </a:t>
            </a:r>
          </a:p>
          <a:p>
            <a:pPr marL="457200" lvl="0" indent="-355600">
              <a:lnSpc>
                <a:spcPct val="100000"/>
              </a:lnSpc>
              <a:spcBef>
                <a:spcPts val="600"/>
              </a:spcBef>
              <a:buSzPts val="2000"/>
              <a:buFont typeface="Josefin Sans"/>
              <a:buChar char="✓"/>
            </a:pPr>
            <a:r>
              <a:rPr lang="en-US" dirty="0">
                <a:solidFill>
                  <a:schemeClr val="tx1"/>
                </a:solidFill>
                <a:latin typeface="+mj-lt"/>
                <a:ea typeface="Josefin Sans"/>
                <a:cs typeface="Josefin Sans"/>
                <a:sym typeface="Josefin Sans"/>
              </a:rPr>
              <a:t>Can participate in the development of their child’s student reading plan, if they do not meet literacy benchmarks</a:t>
            </a:r>
          </a:p>
          <a:p>
            <a:pPr marL="0" indent="0">
              <a:lnSpc>
                <a:spcPct val="100000"/>
              </a:lnSpc>
              <a:spcBef>
                <a:spcPts val="600"/>
              </a:spcBef>
              <a:buClr>
                <a:schemeClr val="dk1"/>
              </a:buClr>
              <a:buSzPts val="1900"/>
              <a:buNone/>
            </a:pPr>
            <a:endParaRPr lang="en-US" sz="2667" dirty="0">
              <a:solidFill>
                <a:schemeClr val="tx1"/>
              </a:solidFill>
              <a:latin typeface="+mj-lt"/>
            </a:endParaRPr>
          </a:p>
          <a:p>
            <a:pPr marL="0" indent="0">
              <a:lnSpc>
                <a:spcPct val="100000"/>
              </a:lnSpc>
              <a:spcBef>
                <a:spcPts val="600"/>
              </a:spcBef>
              <a:buNone/>
            </a:pPr>
            <a:endParaRPr lang="en-US" dirty="0">
              <a:solidFill>
                <a:schemeClr val="tx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tx1"/>
              </a:solidFill>
              <a:latin typeface="+mj-lt"/>
            </a:endParaRPr>
          </a:p>
          <a:p>
            <a:pPr marL="0" indent="0">
              <a:lnSpc>
                <a:spcPct val="100000"/>
              </a:lnSpc>
              <a:spcBef>
                <a:spcPts val="600"/>
              </a:spcBef>
              <a:buFont typeface="Arial" panose="020B0604020202020204" pitchFamily="34" charset="0"/>
              <a:buNone/>
            </a:pPr>
            <a:endParaRPr lang="en-US" dirty="0">
              <a:solidFill>
                <a:schemeClr val="tx1"/>
              </a:solidFill>
              <a:latin typeface="+mj-lt"/>
            </a:endParaRPr>
          </a:p>
        </p:txBody>
      </p:sp>
      <p:pic>
        <p:nvPicPr>
          <p:cNvPr id="8" name="Google Shape;248;p31"/>
          <p:cNvPicPr preferRelativeResize="0">
            <a:picLocks noChangeAspect="1"/>
          </p:cNvPicPr>
          <p:nvPr/>
        </p:nvPicPr>
        <p:blipFill>
          <a:blip r:embed="rId2">
            <a:alphaModFix/>
          </a:blip>
          <a:stretch>
            <a:fillRect/>
          </a:stretch>
        </p:blipFill>
        <p:spPr>
          <a:xfrm>
            <a:off x="931073" y="2675318"/>
            <a:ext cx="2073384" cy="2118504"/>
          </a:xfrm>
          <a:prstGeom prst="rect">
            <a:avLst/>
          </a:prstGeom>
          <a:noFill/>
          <a:ln>
            <a:noFill/>
          </a:ln>
        </p:spPr>
      </p:pic>
    </p:spTree>
    <p:extLst>
      <p:ext uri="{BB962C8B-B14F-4D97-AF65-F5344CB8AC3E}">
        <p14:creationId xmlns:p14="http://schemas.microsoft.com/office/powerpoint/2010/main" val="250970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The Need: Current State of Literacy</a:t>
            </a:r>
            <a:endParaRPr lang="en-US" sz="4800" dirty="0"/>
          </a:p>
        </p:txBody>
      </p:sp>
    </p:spTree>
    <p:extLst>
      <p:ext uri="{BB962C8B-B14F-4D97-AF65-F5344CB8AC3E}">
        <p14:creationId xmlns:p14="http://schemas.microsoft.com/office/powerpoint/2010/main" val="393545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Every K-3 Educator Prep Program</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30</a:t>
            </a:fld>
            <a:endParaRPr lang="en-US"/>
          </a:p>
        </p:txBody>
      </p:sp>
      <p:sp>
        <p:nvSpPr>
          <p:cNvPr id="6" name="Google Shape;130;p21"/>
          <p:cNvSpPr txBox="1">
            <a:spLocks/>
          </p:cNvSpPr>
          <p:nvPr/>
        </p:nvSpPr>
        <p:spPr>
          <a:xfrm>
            <a:off x="3695699" y="1968683"/>
            <a:ext cx="8053717"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55600">
              <a:lnSpc>
                <a:spcPct val="110000"/>
              </a:lnSpc>
              <a:buClr>
                <a:schemeClr val="dk1"/>
              </a:buClr>
              <a:buSzPts val="2000"/>
              <a:buFont typeface="Josefin Sans"/>
              <a:buChar char="✓"/>
            </a:pPr>
            <a:r>
              <a:rPr lang="en-US" dirty="0">
                <a:solidFill>
                  <a:schemeClr val="dk1"/>
                </a:solidFill>
                <a:latin typeface="+mj-lt"/>
                <a:ea typeface="Josefin Sans"/>
                <a:cs typeface="Josefin Sans"/>
                <a:sym typeface="Josefin Sans"/>
              </a:rPr>
              <a:t>Requires aspiring teachers and reading specialists to complete coursework in and demonstrate a mastery of evidence-based literacy instruction</a:t>
            </a:r>
            <a:endParaRPr lang="en-US" dirty="0">
              <a:latin typeface="+mj-lt"/>
              <a:ea typeface="Josefin Sans"/>
              <a:cs typeface="Josefin Sans"/>
              <a:sym typeface="Josefin Sans"/>
            </a:endParaRPr>
          </a:p>
          <a:p>
            <a:pPr>
              <a:lnSpc>
                <a:spcPct val="100000"/>
              </a:lnSpc>
              <a:spcBef>
                <a:spcPts val="600"/>
              </a:spcBef>
              <a:buClr>
                <a:schemeClr val="dk1"/>
              </a:buClr>
              <a:buSzPts val="1900"/>
            </a:pPr>
            <a:endParaRPr lang="en-US"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dirty="0" smtClean="0">
              <a:solidFill>
                <a:schemeClr val="dk1"/>
              </a:solidFill>
              <a:latin typeface="+mj-lt"/>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latin typeface="+mj-lt"/>
            </a:endParaRPr>
          </a:p>
        </p:txBody>
      </p:sp>
      <p:pic>
        <p:nvPicPr>
          <p:cNvPr id="8" name="Google Shape;249;p31"/>
          <p:cNvPicPr preferRelativeResize="0">
            <a:picLocks noChangeAspect="1"/>
          </p:cNvPicPr>
          <p:nvPr/>
        </p:nvPicPr>
        <p:blipFill rotWithShape="1">
          <a:blip r:embed="rId2">
            <a:alphaModFix/>
          </a:blip>
          <a:srcRect l="7956" r="15391"/>
          <a:stretch/>
        </p:blipFill>
        <p:spPr>
          <a:xfrm>
            <a:off x="1091227" y="2816002"/>
            <a:ext cx="1597543" cy="1452313"/>
          </a:xfrm>
          <a:prstGeom prst="rect">
            <a:avLst/>
          </a:prstGeom>
          <a:noFill/>
          <a:ln>
            <a:noFill/>
          </a:ln>
        </p:spPr>
      </p:pic>
    </p:spTree>
    <p:extLst>
      <p:ext uri="{BB962C8B-B14F-4D97-AF65-F5344CB8AC3E}">
        <p14:creationId xmlns:p14="http://schemas.microsoft.com/office/powerpoint/2010/main" val="1686994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r>
              <a:rPr lang="en-US" sz="4400" dirty="0" smtClean="0"/>
              <a:t>VLA = Comprehensive Supports for All</a:t>
            </a:r>
            <a:endParaRPr lang="en-US" sz="4400"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31</a:t>
            </a:fld>
            <a:endParaRPr lang="en-US"/>
          </a:p>
        </p:txBody>
      </p:sp>
      <p:sp>
        <p:nvSpPr>
          <p:cNvPr id="6" name="Google Shape;130;p21"/>
          <p:cNvSpPr txBox="1">
            <a:spLocks/>
          </p:cNvSpPr>
          <p:nvPr/>
        </p:nvSpPr>
        <p:spPr>
          <a:xfrm>
            <a:off x="554623" y="1601289"/>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
                <a:schemeClr val="dk1"/>
              </a:buClr>
              <a:buSzPts val="1900"/>
              <a:buNone/>
            </a:pPr>
            <a:r>
              <a:rPr lang="en-US" dirty="0">
                <a:solidFill>
                  <a:schemeClr val="dk1"/>
                </a:solidFill>
                <a:latin typeface="Georgia" panose="02040502050405020303" pitchFamily="18" charset="0"/>
              </a:rPr>
              <a:t>Working together we can improve literacy for </a:t>
            </a:r>
            <a:r>
              <a:rPr lang="en-US" u="sng" dirty="0">
                <a:solidFill>
                  <a:schemeClr val="dk1"/>
                </a:solidFill>
                <a:latin typeface="Georgia" panose="02040502050405020303" pitchFamily="18" charset="0"/>
              </a:rPr>
              <a:t>all</a:t>
            </a:r>
            <a:r>
              <a:rPr lang="en-US" dirty="0">
                <a:solidFill>
                  <a:schemeClr val="dk1"/>
                </a:solidFill>
                <a:latin typeface="Georgia" panose="02040502050405020303" pitchFamily="18" charset="0"/>
              </a:rPr>
              <a:t> students in Virginia.</a:t>
            </a:r>
          </a:p>
          <a:p>
            <a:pPr marL="0" indent="0">
              <a:lnSpc>
                <a:spcPct val="100000"/>
              </a:lnSpc>
              <a:spcBef>
                <a:spcPts val="600"/>
              </a:spcBef>
              <a:buClr>
                <a:schemeClr val="dk1"/>
              </a:buClr>
              <a:buSzPts val="1900"/>
              <a:buNone/>
            </a:pPr>
            <a:endParaRPr lang="en-US" sz="2667" dirty="0">
              <a:solidFill>
                <a:schemeClr val="dk1"/>
              </a:solidFill>
              <a:latin typeface="+mj-lt"/>
            </a:endParaRPr>
          </a:p>
          <a:p>
            <a:pPr marL="0" indent="0">
              <a:lnSpc>
                <a:spcPct val="100000"/>
              </a:lnSpc>
              <a:spcBef>
                <a:spcPts val="600"/>
              </a:spcBef>
              <a:buNone/>
            </a:pPr>
            <a:endParaRPr lang="en-US" dirty="0">
              <a:solidFill>
                <a:schemeClr val="dk1"/>
              </a:solidFill>
              <a:latin typeface="+mj-lt"/>
            </a:endParaRPr>
          </a:p>
          <a:p>
            <a:pPr marL="0" indent="0">
              <a:lnSpc>
                <a:spcPct val="100000"/>
              </a:lnSpc>
              <a:spcBef>
                <a:spcPts val="600"/>
              </a:spcBef>
              <a:buFont typeface="Arial" panose="020B0604020202020204" pitchFamily="34" charset="0"/>
              <a:buNone/>
            </a:pPr>
            <a:endParaRPr lang="en-US" sz="24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dirty="0">
              <a:solidFill>
                <a:srgbClr val="1D7E74"/>
              </a:solidFill>
            </a:endParaRPr>
          </a:p>
        </p:txBody>
      </p:sp>
      <p:grpSp>
        <p:nvGrpSpPr>
          <p:cNvPr id="7" name="Google Shape;311;p38"/>
          <p:cNvGrpSpPr>
            <a:grpSpLocks noChangeAspect="1"/>
          </p:cNvGrpSpPr>
          <p:nvPr/>
        </p:nvGrpSpPr>
        <p:grpSpPr>
          <a:xfrm>
            <a:off x="520428" y="2437469"/>
            <a:ext cx="4035563" cy="3512623"/>
            <a:chOff x="2935288" y="679451"/>
            <a:chExt cx="6321426" cy="5502277"/>
          </a:xfrm>
        </p:grpSpPr>
        <p:sp>
          <p:nvSpPr>
            <p:cNvPr id="8" name="Google Shape;312;p38"/>
            <p:cNvSpPr/>
            <p:nvPr/>
          </p:nvSpPr>
          <p:spPr>
            <a:xfrm>
              <a:off x="6354763" y="3222626"/>
              <a:ext cx="2901951" cy="2336801"/>
            </a:xfrm>
            <a:custGeom>
              <a:avLst/>
              <a:gdLst/>
              <a:ahLst/>
              <a:cxnLst/>
              <a:rect l="l" t="t" r="r" b="b"/>
              <a:pathLst>
                <a:path w="1748" h="1408" extrusionOk="0">
                  <a:moveTo>
                    <a:pt x="943" y="21"/>
                  </a:moveTo>
                  <a:cubicBezTo>
                    <a:pt x="702" y="60"/>
                    <a:pt x="464" y="157"/>
                    <a:pt x="254" y="301"/>
                  </a:cubicBezTo>
                  <a:cubicBezTo>
                    <a:pt x="235" y="314"/>
                    <a:pt x="235" y="314"/>
                    <a:pt x="235" y="314"/>
                  </a:cubicBezTo>
                  <a:cubicBezTo>
                    <a:pt x="152" y="372"/>
                    <a:pt x="74" y="438"/>
                    <a:pt x="0" y="510"/>
                  </a:cubicBezTo>
                  <a:cubicBezTo>
                    <a:pt x="145" y="586"/>
                    <a:pt x="276" y="678"/>
                    <a:pt x="393" y="785"/>
                  </a:cubicBezTo>
                  <a:cubicBezTo>
                    <a:pt x="394" y="787"/>
                    <a:pt x="396" y="788"/>
                    <a:pt x="397" y="790"/>
                  </a:cubicBezTo>
                  <a:cubicBezTo>
                    <a:pt x="410" y="801"/>
                    <a:pt x="422" y="813"/>
                    <a:pt x="433" y="824"/>
                  </a:cubicBezTo>
                  <a:cubicBezTo>
                    <a:pt x="433" y="824"/>
                    <a:pt x="433" y="824"/>
                    <a:pt x="434" y="824"/>
                  </a:cubicBezTo>
                  <a:cubicBezTo>
                    <a:pt x="438" y="829"/>
                    <a:pt x="443" y="834"/>
                    <a:pt x="447" y="838"/>
                  </a:cubicBezTo>
                  <a:cubicBezTo>
                    <a:pt x="451" y="841"/>
                    <a:pt x="454" y="845"/>
                    <a:pt x="457" y="848"/>
                  </a:cubicBezTo>
                  <a:cubicBezTo>
                    <a:pt x="461" y="852"/>
                    <a:pt x="466" y="857"/>
                    <a:pt x="470" y="861"/>
                  </a:cubicBezTo>
                  <a:cubicBezTo>
                    <a:pt x="473" y="865"/>
                    <a:pt x="476" y="868"/>
                    <a:pt x="479" y="871"/>
                  </a:cubicBezTo>
                  <a:cubicBezTo>
                    <a:pt x="483" y="875"/>
                    <a:pt x="487" y="880"/>
                    <a:pt x="491" y="884"/>
                  </a:cubicBezTo>
                  <a:cubicBezTo>
                    <a:pt x="620" y="1023"/>
                    <a:pt x="721" y="1177"/>
                    <a:pt x="793" y="1344"/>
                  </a:cubicBezTo>
                  <a:cubicBezTo>
                    <a:pt x="794" y="1344"/>
                    <a:pt x="794" y="1344"/>
                    <a:pt x="794" y="1344"/>
                  </a:cubicBezTo>
                  <a:cubicBezTo>
                    <a:pt x="797" y="1352"/>
                    <a:pt x="800" y="1359"/>
                    <a:pt x="803" y="1366"/>
                  </a:cubicBezTo>
                  <a:cubicBezTo>
                    <a:pt x="805" y="1371"/>
                    <a:pt x="807" y="1376"/>
                    <a:pt x="809" y="1381"/>
                  </a:cubicBezTo>
                  <a:cubicBezTo>
                    <a:pt x="810" y="1382"/>
                    <a:pt x="810" y="1384"/>
                    <a:pt x="811" y="1385"/>
                  </a:cubicBezTo>
                  <a:cubicBezTo>
                    <a:pt x="814" y="1393"/>
                    <a:pt x="817" y="1400"/>
                    <a:pt x="820" y="1408"/>
                  </a:cubicBezTo>
                  <a:cubicBezTo>
                    <a:pt x="873" y="957"/>
                    <a:pt x="1237" y="369"/>
                    <a:pt x="1748" y="108"/>
                  </a:cubicBezTo>
                  <a:cubicBezTo>
                    <a:pt x="1718" y="96"/>
                    <a:pt x="1688" y="85"/>
                    <a:pt x="1658" y="75"/>
                  </a:cubicBezTo>
                  <a:cubicBezTo>
                    <a:pt x="1645" y="70"/>
                    <a:pt x="1645" y="70"/>
                    <a:pt x="1645" y="70"/>
                  </a:cubicBezTo>
                  <a:cubicBezTo>
                    <a:pt x="1501" y="24"/>
                    <a:pt x="1348" y="0"/>
                    <a:pt x="1193" y="0"/>
                  </a:cubicBezTo>
                  <a:cubicBezTo>
                    <a:pt x="1110" y="0"/>
                    <a:pt x="1026" y="7"/>
                    <a:pt x="943" y="21"/>
                  </a:cubicBezTo>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9" name="Google Shape;313;p38"/>
            <p:cNvSpPr/>
            <p:nvPr/>
          </p:nvSpPr>
          <p:spPr>
            <a:xfrm>
              <a:off x="6656388" y="679451"/>
              <a:ext cx="2093913" cy="2844799"/>
            </a:xfrm>
            <a:custGeom>
              <a:avLst/>
              <a:gdLst/>
              <a:ahLst/>
              <a:cxnLst/>
              <a:rect l="l" t="t" r="r" b="b"/>
              <a:pathLst>
                <a:path w="1261" h="1714" extrusionOk="0">
                  <a:moveTo>
                    <a:pt x="525" y="61"/>
                  </a:moveTo>
                  <a:cubicBezTo>
                    <a:pt x="515" y="70"/>
                    <a:pt x="515" y="70"/>
                    <a:pt x="515" y="70"/>
                  </a:cubicBezTo>
                  <a:cubicBezTo>
                    <a:pt x="343" y="226"/>
                    <a:pt x="206" y="427"/>
                    <a:pt x="121" y="653"/>
                  </a:cubicBezTo>
                  <a:cubicBezTo>
                    <a:pt x="35" y="881"/>
                    <a:pt x="0" y="1136"/>
                    <a:pt x="19" y="1390"/>
                  </a:cubicBezTo>
                  <a:cubicBezTo>
                    <a:pt x="21" y="1413"/>
                    <a:pt x="21" y="1413"/>
                    <a:pt x="21" y="1413"/>
                  </a:cubicBezTo>
                  <a:cubicBezTo>
                    <a:pt x="30" y="1514"/>
                    <a:pt x="48" y="1614"/>
                    <a:pt x="73" y="1714"/>
                  </a:cubicBezTo>
                  <a:cubicBezTo>
                    <a:pt x="247" y="1604"/>
                    <a:pt x="435" y="1524"/>
                    <a:pt x="632" y="1478"/>
                  </a:cubicBezTo>
                  <a:cubicBezTo>
                    <a:pt x="844" y="1429"/>
                    <a:pt x="1057" y="1421"/>
                    <a:pt x="1261" y="1453"/>
                  </a:cubicBezTo>
                  <a:cubicBezTo>
                    <a:pt x="898" y="1182"/>
                    <a:pt x="570" y="572"/>
                    <a:pt x="600" y="0"/>
                  </a:cubicBezTo>
                  <a:cubicBezTo>
                    <a:pt x="574" y="19"/>
                    <a:pt x="549" y="40"/>
                    <a:pt x="525" y="61"/>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0" name="Google Shape;314;p38"/>
            <p:cNvSpPr/>
            <p:nvPr/>
          </p:nvSpPr>
          <p:spPr>
            <a:xfrm>
              <a:off x="4491038" y="706438"/>
              <a:ext cx="2641601" cy="2179639"/>
            </a:xfrm>
            <a:custGeom>
              <a:avLst/>
              <a:gdLst/>
              <a:ahLst/>
              <a:cxnLst/>
              <a:rect l="l" t="t" r="r" b="b"/>
              <a:pathLst>
                <a:path w="1591" h="1313" extrusionOk="0">
                  <a:moveTo>
                    <a:pt x="0" y="0"/>
                  </a:moveTo>
                  <a:cubicBezTo>
                    <a:pt x="5" y="36"/>
                    <a:pt x="11" y="71"/>
                    <a:pt x="19" y="107"/>
                  </a:cubicBezTo>
                  <a:cubicBezTo>
                    <a:pt x="19" y="109"/>
                    <a:pt x="19" y="109"/>
                    <a:pt x="19" y="109"/>
                  </a:cubicBezTo>
                  <a:cubicBezTo>
                    <a:pt x="20" y="113"/>
                    <a:pt x="21" y="118"/>
                    <a:pt x="22" y="122"/>
                  </a:cubicBezTo>
                  <a:cubicBezTo>
                    <a:pt x="23" y="127"/>
                    <a:pt x="25" y="133"/>
                    <a:pt x="26" y="138"/>
                  </a:cubicBezTo>
                  <a:cubicBezTo>
                    <a:pt x="27" y="144"/>
                    <a:pt x="28" y="149"/>
                    <a:pt x="30" y="154"/>
                  </a:cubicBezTo>
                  <a:cubicBezTo>
                    <a:pt x="32" y="162"/>
                    <a:pt x="34" y="170"/>
                    <a:pt x="36" y="177"/>
                  </a:cubicBezTo>
                  <a:cubicBezTo>
                    <a:pt x="37" y="184"/>
                    <a:pt x="39" y="190"/>
                    <a:pt x="41" y="196"/>
                  </a:cubicBezTo>
                  <a:cubicBezTo>
                    <a:pt x="42" y="200"/>
                    <a:pt x="43" y="204"/>
                    <a:pt x="44" y="208"/>
                  </a:cubicBezTo>
                  <a:cubicBezTo>
                    <a:pt x="47" y="218"/>
                    <a:pt x="50" y="227"/>
                    <a:pt x="53" y="237"/>
                  </a:cubicBezTo>
                  <a:cubicBezTo>
                    <a:pt x="54" y="241"/>
                    <a:pt x="55" y="245"/>
                    <a:pt x="57" y="248"/>
                  </a:cubicBezTo>
                  <a:cubicBezTo>
                    <a:pt x="58" y="254"/>
                    <a:pt x="60" y="260"/>
                    <a:pt x="62" y="266"/>
                  </a:cubicBezTo>
                  <a:cubicBezTo>
                    <a:pt x="64" y="270"/>
                    <a:pt x="65" y="274"/>
                    <a:pt x="66" y="278"/>
                  </a:cubicBezTo>
                  <a:cubicBezTo>
                    <a:pt x="68" y="283"/>
                    <a:pt x="70" y="287"/>
                    <a:pt x="71" y="292"/>
                  </a:cubicBezTo>
                  <a:cubicBezTo>
                    <a:pt x="84" y="326"/>
                    <a:pt x="97" y="360"/>
                    <a:pt x="112" y="394"/>
                  </a:cubicBezTo>
                  <a:cubicBezTo>
                    <a:pt x="113" y="396"/>
                    <a:pt x="115" y="399"/>
                    <a:pt x="116" y="402"/>
                  </a:cubicBezTo>
                  <a:cubicBezTo>
                    <a:pt x="120" y="411"/>
                    <a:pt x="124" y="420"/>
                    <a:pt x="128" y="428"/>
                  </a:cubicBezTo>
                  <a:cubicBezTo>
                    <a:pt x="131" y="434"/>
                    <a:pt x="133" y="440"/>
                    <a:pt x="136" y="446"/>
                  </a:cubicBezTo>
                  <a:cubicBezTo>
                    <a:pt x="138" y="448"/>
                    <a:pt x="139" y="451"/>
                    <a:pt x="140" y="453"/>
                  </a:cubicBezTo>
                  <a:cubicBezTo>
                    <a:pt x="190" y="553"/>
                    <a:pt x="252" y="648"/>
                    <a:pt x="323" y="737"/>
                  </a:cubicBezTo>
                  <a:cubicBezTo>
                    <a:pt x="326" y="740"/>
                    <a:pt x="329" y="744"/>
                    <a:pt x="332" y="747"/>
                  </a:cubicBezTo>
                  <a:cubicBezTo>
                    <a:pt x="335" y="751"/>
                    <a:pt x="339" y="756"/>
                    <a:pt x="342" y="760"/>
                  </a:cubicBezTo>
                  <a:cubicBezTo>
                    <a:pt x="349" y="768"/>
                    <a:pt x="356" y="776"/>
                    <a:pt x="363" y="783"/>
                  </a:cubicBezTo>
                  <a:cubicBezTo>
                    <a:pt x="365" y="786"/>
                    <a:pt x="366" y="788"/>
                    <a:pt x="368" y="790"/>
                  </a:cubicBezTo>
                  <a:cubicBezTo>
                    <a:pt x="376" y="799"/>
                    <a:pt x="384" y="807"/>
                    <a:pt x="392" y="816"/>
                  </a:cubicBezTo>
                  <a:cubicBezTo>
                    <a:pt x="400" y="825"/>
                    <a:pt x="409" y="835"/>
                    <a:pt x="418" y="844"/>
                  </a:cubicBezTo>
                  <a:cubicBezTo>
                    <a:pt x="419" y="845"/>
                    <a:pt x="420" y="845"/>
                    <a:pt x="420" y="846"/>
                  </a:cubicBezTo>
                  <a:cubicBezTo>
                    <a:pt x="438" y="864"/>
                    <a:pt x="456" y="882"/>
                    <a:pt x="475" y="899"/>
                  </a:cubicBezTo>
                  <a:cubicBezTo>
                    <a:pt x="476" y="900"/>
                    <a:pt x="477" y="901"/>
                    <a:pt x="478" y="903"/>
                  </a:cubicBezTo>
                  <a:cubicBezTo>
                    <a:pt x="487" y="911"/>
                    <a:pt x="496" y="919"/>
                    <a:pt x="505" y="927"/>
                  </a:cubicBezTo>
                  <a:cubicBezTo>
                    <a:pt x="507" y="928"/>
                    <a:pt x="508" y="930"/>
                    <a:pt x="510" y="932"/>
                  </a:cubicBezTo>
                  <a:cubicBezTo>
                    <a:pt x="517" y="938"/>
                    <a:pt x="525" y="944"/>
                    <a:pt x="532" y="951"/>
                  </a:cubicBezTo>
                  <a:cubicBezTo>
                    <a:pt x="534" y="953"/>
                    <a:pt x="537" y="955"/>
                    <a:pt x="539" y="957"/>
                  </a:cubicBezTo>
                  <a:cubicBezTo>
                    <a:pt x="547" y="963"/>
                    <a:pt x="554" y="969"/>
                    <a:pt x="562" y="975"/>
                  </a:cubicBezTo>
                  <a:cubicBezTo>
                    <a:pt x="566" y="979"/>
                    <a:pt x="571" y="983"/>
                    <a:pt x="576" y="987"/>
                  </a:cubicBezTo>
                  <a:cubicBezTo>
                    <a:pt x="579" y="989"/>
                    <a:pt x="582" y="991"/>
                    <a:pt x="585" y="994"/>
                  </a:cubicBezTo>
                  <a:cubicBezTo>
                    <a:pt x="595" y="1002"/>
                    <a:pt x="606" y="1010"/>
                    <a:pt x="617" y="1018"/>
                  </a:cubicBezTo>
                  <a:cubicBezTo>
                    <a:pt x="617" y="1018"/>
                    <a:pt x="617" y="1018"/>
                    <a:pt x="617" y="1019"/>
                  </a:cubicBezTo>
                  <a:cubicBezTo>
                    <a:pt x="794" y="1151"/>
                    <a:pt x="1001" y="1252"/>
                    <a:pt x="1222" y="1313"/>
                  </a:cubicBezTo>
                  <a:cubicBezTo>
                    <a:pt x="1214" y="1108"/>
                    <a:pt x="1239" y="905"/>
                    <a:pt x="1297" y="712"/>
                  </a:cubicBezTo>
                  <a:cubicBezTo>
                    <a:pt x="1360" y="503"/>
                    <a:pt x="1460" y="314"/>
                    <a:pt x="1591" y="154"/>
                  </a:cubicBezTo>
                  <a:cubicBezTo>
                    <a:pt x="1174" y="333"/>
                    <a:pt x="482" y="312"/>
                    <a:pt x="1" y="0"/>
                  </a:cubicBezTo>
                  <a:cubicBezTo>
                    <a:pt x="1" y="0"/>
                    <a:pt x="1" y="0"/>
                    <a:pt x="0" y="0"/>
                  </a:cubicBezTo>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1" name="Google Shape;315;p38"/>
            <p:cNvSpPr/>
            <p:nvPr/>
          </p:nvSpPr>
          <p:spPr>
            <a:xfrm>
              <a:off x="2935288" y="1298576"/>
              <a:ext cx="2901951" cy="2370137"/>
            </a:xfrm>
            <a:custGeom>
              <a:avLst/>
              <a:gdLst/>
              <a:ahLst/>
              <a:cxnLst/>
              <a:rect l="l" t="t" r="r" b="b"/>
              <a:pathLst>
                <a:path w="1748" h="1428" extrusionOk="0">
                  <a:moveTo>
                    <a:pt x="0" y="1300"/>
                  </a:moveTo>
                  <a:cubicBezTo>
                    <a:pt x="0" y="1300"/>
                    <a:pt x="0" y="1300"/>
                    <a:pt x="0" y="1301"/>
                  </a:cubicBezTo>
                  <a:cubicBezTo>
                    <a:pt x="29" y="1313"/>
                    <a:pt x="59" y="1324"/>
                    <a:pt x="89" y="1334"/>
                  </a:cubicBezTo>
                  <a:cubicBezTo>
                    <a:pt x="103" y="1339"/>
                    <a:pt x="103" y="1339"/>
                    <a:pt x="103" y="1339"/>
                  </a:cubicBezTo>
                  <a:cubicBezTo>
                    <a:pt x="324" y="1410"/>
                    <a:pt x="567" y="1428"/>
                    <a:pt x="805" y="1389"/>
                  </a:cubicBezTo>
                  <a:cubicBezTo>
                    <a:pt x="1046" y="1349"/>
                    <a:pt x="1284" y="1252"/>
                    <a:pt x="1494" y="1108"/>
                  </a:cubicBezTo>
                  <a:cubicBezTo>
                    <a:pt x="1513" y="1095"/>
                    <a:pt x="1513" y="1095"/>
                    <a:pt x="1513" y="1095"/>
                  </a:cubicBezTo>
                  <a:cubicBezTo>
                    <a:pt x="1596" y="1037"/>
                    <a:pt x="1674" y="972"/>
                    <a:pt x="1748" y="899"/>
                  </a:cubicBezTo>
                  <a:cubicBezTo>
                    <a:pt x="1638" y="842"/>
                    <a:pt x="1536" y="774"/>
                    <a:pt x="1442" y="698"/>
                  </a:cubicBezTo>
                  <a:cubicBezTo>
                    <a:pt x="1439" y="696"/>
                    <a:pt x="1436" y="694"/>
                    <a:pt x="1433" y="691"/>
                  </a:cubicBezTo>
                  <a:cubicBezTo>
                    <a:pt x="1428" y="687"/>
                    <a:pt x="1423" y="683"/>
                    <a:pt x="1418" y="679"/>
                  </a:cubicBezTo>
                  <a:cubicBezTo>
                    <a:pt x="1412" y="674"/>
                    <a:pt x="1406" y="669"/>
                    <a:pt x="1400" y="664"/>
                  </a:cubicBezTo>
                  <a:cubicBezTo>
                    <a:pt x="1398" y="661"/>
                    <a:pt x="1395" y="659"/>
                    <a:pt x="1392" y="657"/>
                  </a:cubicBezTo>
                  <a:cubicBezTo>
                    <a:pt x="1384" y="650"/>
                    <a:pt x="1376" y="643"/>
                    <a:pt x="1369" y="636"/>
                  </a:cubicBezTo>
                  <a:cubicBezTo>
                    <a:pt x="1367" y="634"/>
                    <a:pt x="1365" y="632"/>
                    <a:pt x="1363" y="630"/>
                  </a:cubicBezTo>
                  <a:cubicBezTo>
                    <a:pt x="1355" y="623"/>
                    <a:pt x="1347" y="616"/>
                    <a:pt x="1339" y="609"/>
                  </a:cubicBezTo>
                  <a:cubicBezTo>
                    <a:pt x="1338" y="608"/>
                    <a:pt x="1338" y="607"/>
                    <a:pt x="1337" y="607"/>
                  </a:cubicBezTo>
                  <a:cubicBezTo>
                    <a:pt x="1328" y="598"/>
                    <a:pt x="1319" y="590"/>
                    <a:pt x="1310" y="581"/>
                  </a:cubicBezTo>
                  <a:cubicBezTo>
                    <a:pt x="1310" y="580"/>
                    <a:pt x="1310" y="580"/>
                    <a:pt x="1309" y="580"/>
                  </a:cubicBezTo>
                  <a:cubicBezTo>
                    <a:pt x="1301" y="571"/>
                    <a:pt x="1293" y="563"/>
                    <a:pt x="1285" y="555"/>
                  </a:cubicBezTo>
                  <a:cubicBezTo>
                    <a:pt x="1284" y="554"/>
                    <a:pt x="1283" y="553"/>
                    <a:pt x="1282" y="552"/>
                  </a:cubicBezTo>
                  <a:cubicBezTo>
                    <a:pt x="1273" y="543"/>
                    <a:pt x="1265" y="534"/>
                    <a:pt x="1257" y="525"/>
                  </a:cubicBezTo>
                  <a:cubicBezTo>
                    <a:pt x="1257" y="525"/>
                    <a:pt x="1257" y="525"/>
                    <a:pt x="1257" y="525"/>
                  </a:cubicBezTo>
                  <a:cubicBezTo>
                    <a:pt x="1251" y="520"/>
                    <a:pt x="1246" y="514"/>
                    <a:pt x="1241" y="508"/>
                  </a:cubicBezTo>
                  <a:cubicBezTo>
                    <a:pt x="1240" y="507"/>
                    <a:pt x="1239" y="506"/>
                    <a:pt x="1237" y="504"/>
                  </a:cubicBezTo>
                  <a:cubicBezTo>
                    <a:pt x="1233" y="499"/>
                    <a:pt x="1228" y="493"/>
                    <a:pt x="1223" y="488"/>
                  </a:cubicBezTo>
                  <a:cubicBezTo>
                    <a:pt x="1223" y="487"/>
                    <a:pt x="1222" y="487"/>
                    <a:pt x="1222" y="486"/>
                  </a:cubicBezTo>
                  <a:cubicBezTo>
                    <a:pt x="1110" y="359"/>
                    <a:pt x="1021" y="218"/>
                    <a:pt x="956" y="68"/>
                  </a:cubicBezTo>
                  <a:cubicBezTo>
                    <a:pt x="955" y="67"/>
                    <a:pt x="954" y="65"/>
                    <a:pt x="954" y="64"/>
                  </a:cubicBezTo>
                  <a:cubicBezTo>
                    <a:pt x="951" y="58"/>
                    <a:pt x="949" y="52"/>
                    <a:pt x="946" y="46"/>
                  </a:cubicBezTo>
                  <a:cubicBezTo>
                    <a:pt x="944" y="40"/>
                    <a:pt x="941" y="33"/>
                    <a:pt x="938" y="26"/>
                  </a:cubicBezTo>
                  <a:cubicBezTo>
                    <a:pt x="938" y="26"/>
                    <a:pt x="938" y="25"/>
                    <a:pt x="938" y="25"/>
                  </a:cubicBezTo>
                  <a:cubicBezTo>
                    <a:pt x="934" y="17"/>
                    <a:pt x="931" y="8"/>
                    <a:pt x="928" y="0"/>
                  </a:cubicBezTo>
                  <a:cubicBezTo>
                    <a:pt x="875" y="450"/>
                    <a:pt x="510" y="1039"/>
                    <a:pt x="0" y="1300"/>
                  </a:cubicBezTo>
                </a:path>
              </a:pathLst>
            </a:custGeom>
            <a:solidFill>
              <a:srgbClr val="80C7F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2" name="Google Shape;316;p38"/>
            <p:cNvSpPr/>
            <p:nvPr/>
          </p:nvSpPr>
          <p:spPr>
            <a:xfrm>
              <a:off x="3443288" y="3335338"/>
              <a:ext cx="2092325" cy="2846390"/>
            </a:xfrm>
            <a:custGeom>
              <a:avLst/>
              <a:gdLst/>
              <a:ahLst/>
              <a:cxnLst/>
              <a:rect l="l" t="t" r="r" b="b"/>
              <a:pathLst>
                <a:path w="1260" h="1715" extrusionOk="0">
                  <a:moveTo>
                    <a:pt x="628" y="236"/>
                  </a:moveTo>
                  <a:cubicBezTo>
                    <a:pt x="416" y="285"/>
                    <a:pt x="204" y="294"/>
                    <a:pt x="0" y="261"/>
                  </a:cubicBezTo>
                  <a:cubicBezTo>
                    <a:pt x="363" y="533"/>
                    <a:pt x="689" y="1142"/>
                    <a:pt x="660" y="1714"/>
                  </a:cubicBezTo>
                  <a:cubicBezTo>
                    <a:pt x="660" y="1714"/>
                    <a:pt x="660" y="1715"/>
                    <a:pt x="660" y="1715"/>
                  </a:cubicBezTo>
                  <a:cubicBezTo>
                    <a:pt x="686" y="1695"/>
                    <a:pt x="711" y="1675"/>
                    <a:pt x="735" y="1653"/>
                  </a:cubicBezTo>
                  <a:cubicBezTo>
                    <a:pt x="745" y="1644"/>
                    <a:pt x="745" y="1644"/>
                    <a:pt x="745" y="1644"/>
                  </a:cubicBezTo>
                  <a:cubicBezTo>
                    <a:pt x="917" y="1489"/>
                    <a:pt x="1054" y="1287"/>
                    <a:pt x="1139" y="1061"/>
                  </a:cubicBezTo>
                  <a:cubicBezTo>
                    <a:pt x="1225" y="833"/>
                    <a:pt x="1260" y="578"/>
                    <a:pt x="1241" y="324"/>
                  </a:cubicBezTo>
                  <a:cubicBezTo>
                    <a:pt x="1239" y="301"/>
                    <a:pt x="1239" y="301"/>
                    <a:pt x="1239" y="301"/>
                  </a:cubicBezTo>
                  <a:cubicBezTo>
                    <a:pt x="1230" y="201"/>
                    <a:pt x="1213" y="100"/>
                    <a:pt x="1187" y="0"/>
                  </a:cubicBezTo>
                  <a:cubicBezTo>
                    <a:pt x="1013" y="110"/>
                    <a:pt x="825" y="190"/>
                    <a:pt x="628" y="236"/>
                  </a:cubicBezTo>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3" name="Google Shape;317;p38"/>
            <p:cNvSpPr/>
            <p:nvPr/>
          </p:nvSpPr>
          <p:spPr>
            <a:xfrm>
              <a:off x="5064125" y="3973513"/>
              <a:ext cx="2636838" cy="2179639"/>
            </a:xfrm>
            <a:custGeom>
              <a:avLst/>
              <a:gdLst/>
              <a:ahLst/>
              <a:cxnLst/>
              <a:rect l="l" t="t" r="r" b="b"/>
              <a:pathLst>
                <a:path w="1589" h="1313" extrusionOk="0">
                  <a:moveTo>
                    <a:pt x="292" y="601"/>
                  </a:moveTo>
                  <a:cubicBezTo>
                    <a:pt x="229" y="810"/>
                    <a:pt x="130" y="997"/>
                    <a:pt x="0" y="1158"/>
                  </a:cubicBezTo>
                  <a:cubicBezTo>
                    <a:pt x="417" y="979"/>
                    <a:pt x="1108" y="1001"/>
                    <a:pt x="1589" y="1313"/>
                  </a:cubicBezTo>
                  <a:cubicBezTo>
                    <a:pt x="1584" y="1278"/>
                    <a:pt x="1578" y="1242"/>
                    <a:pt x="1570" y="1207"/>
                  </a:cubicBezTo>
                  <a:cubicBezTo>
                    <a:pt x="1570" y="1204"/>
                    <a:pt x="1570" y="1204"/>
                    <a:pt x="1570" y="1204"/>
                  </a:cubicBezTo>
                  <a:cubicBezTo>
                    <a:pt x="1569" y="1200"/>
                    <a:pt x="1568" y="1195"/>
                    <a:pt x="1567" y="1190"/>
                  </a:cubicBezTo>
                  <a:cubicBezTo>
                    <a:pt x="1566" y="1185"/>
                    <a:pt x="1564" y="1180"/>
                    <a:pt x="1563" y="1176"/>
                  </a:cubicBezTo>
                  <a:cubicBezTo>
                    <a:pt x="1562" y="1170"/>
                    <a:pt x="1561" y="1164"/>
                    <a:pt x="1559" y="1159"/>
                  </a:cubicBezTo>
                  <a:cubicBezTo>
                    <a:pt x="1558" y="1153"/>
                    <a:pt x="1556" y="1147"/>
                    <a:pt x="1555" y="1141"/>
                  </a:cubicBezTo>
                  <a:cubicBezTo>
                    <a:pt x="1552" y="1133"/>
                    <a:pt x="1550" y="1125"/>
                    <a:pt x="1548" y="1117"/>
                  </a:cubicBezTo>
                  <a:cubicBezTo>
                    <a:pt x="1547" y="1113"/>
                    <a:pt x="1546" y="1110"/>
                    <a:pt x="1545" y="1106"/>
                  </a:cubicBezTo>
                  <a:cubicBezTo>
                    <a:pt x="1542" y="1095"/>
                    <a:pt x="1539" y="1085"/>
                    <a:pt x="1535" y="1074"/>
                  </a:cubicBezTo>
                  <a:cubicBezTo>
                    <a:pt x="1534" y="1071"/>
                    <a:pt x="1534" y="1068"/>
                    <a:pt x="1533" y="1065"/>
                  </a:cubicBezTo>
                  <a:cubicBezTo>
                    <a:pt x="1531" y="1059"/>
                    <a:pt x="1529" y="1053"/>
                    <a:pt x="1527" y="1047"/>
                  </a:cubicBezTo>
                  <a:cubicBezTo>
                    <a:pt x="1525" y="1043"/>
                    <a:pt x="1524" y="1039"/>
                    <a:pt x="1523" y="1036"/>
                  </a:cubicBezTo>
                  <a:cubicBezTo>
                    <a:pt x="1521" y="1031"/>
                    <a:pt x="1519" y="1026"/>
                    <a:pt x="1518" y="1021"/>
                  </a:cubicBezTo>
                  <a:cubicBezTo>
                    <a:pt x="1509" y="997"/>
                    <a:pt x="1500" y="973"/>
                    <a:pt x="1490" y="950"/>
                  </a:cubicBezTo>
                  <a:cubicBezTo>
                    <a:pt x="1490" y="950"/>
                    <a:pt x="1490" y="950"/>
                    <a:pt x="1490" y="949"/>
                  </a:cubicBezTo>
                  <a:cubicBezTo>
                    <a:pt x="1486" y="940"/>
                    <a:pt x="1482" y="930"/>
                    <a:pt x="1477" y="921"/>
                  </a:cubicBezTo>
                  <a:cubicBezTo>
                    <a:pt x="1476" y="917"/>
                    <a:pt x="1474" y="914"/>
                    <a:pt x="1473" y="910"/>
                  </a:cubicBezTo>
                  <a:cubicBezTo>
                    <a:pt x="1470" y="903"/>
                    <a:pt x="1467" y="897"/>
                    <a:pt x="1463" y="890"/>
                  </a:cubicBezTo>
                  <a:cubicBezTo>
                    <a:pt x="1459" y="882"/>
                    <a:pt x="1456" y="873"/>
                    <a:pt x="1452" y="865"/>
                  </a:cubicBezTo>
                  <a:cubicBezTo>
                    <a:pt x="1451" y="864"/>
                    <a:pt x="1450" y="863"/>
                    <a:pt x="1450" y="862"/>
                  </a:cubicBezTo>
                  <a:cubicBezTo>
                    <a:pt x="1389" y="739"/>
                    <a:pt x="1310" y="623"/>
                    <a:pt x="1216" y="518"/>
                  </a:cubicBezTo>
                  <a:cubicBezTo>
                    <a:pt x="1213" y="515"/>
                    <a:pt x="1210" y="511"/>
                    <a:pt x="1207" y="508"/>
                  </a:cubicBezTo>
                  <a:cubicBezTo>
                    <a:pt x="1201" y="502"/>
                    <a:pt x="1196" y="496"/>
                    <a:pt x="1190" y="490"/>
                  </a:cubicBezTo>
                  <a:cubicBezTo>
                    <a:pt x="1185" y="485"/>
                    <a:pt x="1180" y="479"/>
                    <a:pt x="1175" y="474"/>
                  </a:cubicBezTo>
                  <a:cubicBezTo>
                    <a:pt x="1172" y="470"/>
                    <a:pt x="1168" y="466"/>
                    <a:pt x="1164" y="463"/>
                  </a:cubicBezTo>
                  <a:cubicBezTo>
                    <a:pt x="1159" y="458"/>
                    <a:pt x="1154" y="453"/>
                    <a:pt x="1149" y="448"/>
                  </a:cubicBezTo>
                  <a:cubicBezTo>
                    <a:pt x="1144" y="442"/>
                    <a:pt x="1138" y="436"/>
                    <a:pt x="1132" y="431"/>
                  </a:cubicBezTo>
                  <a:cubicBezTo>
                    <a:pt x="1128" y="427"/>
                    <a:pt x="1124" y="423"/>
                    <a:pt x="1120" y="420"/>
                  </a:cubicBezTo>
                  <a:cubicBezTo>
                    <a:pt x="1116" y="415"/>
                    <a:pt x="1111" y="411"/>
                    <a:pt x="1106" y="406"/>
                  </a:cubicBezTo>
                  <a:cubicBezTo>
                    <a:pt x="1105" y="405"/>
                    <a:pt x="1103" y="404"/>
                    <a:pt x="1102" y="402"/>
                  </a:cubicBezTo>
                  <a:cubicBezTo>
                    <a:pt x="1091" y="392"/>
                    <a:pt x="1080" y="383"/>
                    <a:pt x="1069" y="373"/>
                  </a:cubicBezTo>
                  <a:cubicBezTo>
                    <a:pt x="1068" y="372"/>
                    <a:pt x="1067" y="371"/>
                    <a:pt x="1066" y="371"/>
                  </a:cubicBezTo>
                  <a:cubicBezTo>
                    <a:pt x="870" y="201"/>
                    <a:pt x="629" y="73"/>
                    <a:pt x="367" y="0"/>
                  </a:cubicBezTo>
                  <a:cubicBezTo>
                    <a:pt x="375" y="205"/>
                    <a:pt x="350" y="408"/>
                    <a:pt x="292" y="601"/>
                  </a:cubicBezTo>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grpSp>
      <p:sp>
        <p:nvSpPr>
          <p:cNvPr id="14" name="Google Shape;318;p38"/>
          <p:cNvSpPr>
            <a:spLocks noChangeAspect="1"/>
          </p:cNvSpPr>
          <p:nvPr/>
        </p:nvSpPr>
        <p:spPr>
          <a:xfrm>
            <a:off x="3129052" y="3367609"/>
            <a:ext cx="378221" cy="346302"/>
          </a:xfrm>
          <a:custGeom>
            <a:avLst/>
            <a:gdLst/>
            <a:ahLst/>
            <a:cxnLst/>
            <a:rect l="l" t="t" r="r" b="b"/>
            <a:pathLst>
              <a:path w="134" h="115" extrusionOk="0">
                <a:moveTo>
                  <a:pt x="17" y="101"/>
                </a:moveTo>
                <a:cubicBezTo>
                  <a:pt x="17" y="0"/>
                  <a:pt x="17" y="0"/>
                  <a:pt x="17" y="0"/>
                </a:cubicBezTo>
                <a:cubicBezTo>
                  <a:pt x="0" y="0"/>
                  <a:pt x="0" y="0"/>
                  <a:pt x="0" y="0"/>
                </a:cubicBezTo>
                <a:cubicBezTo>
                  <a:pt x="0" y="108"/>
                  <a:pt x="0" y="108"/>
                  <a:pt x="0" y="108"/>
                </a:cubicBezTo>
                <a:cubicBezTo>
                  <a:pt x="0" y="112"/>
                  <a:pt x="4" y="115"/>
                  <a:pt x="9" y="115"/>
                </a:cubicBezTo>
                <a:cubicBezTo>
                  <a:pt x="134" y="115"/>
                  <a:pt x="134" y="115"/>
                  <a:pt x="134" y="115"/>
                </a:cubicBezTo>
                <a:cubicBezTo>
                  <a:pt x="134" y="101"/>
                  <a:pt x="134" y="101"/>
                  <a:pt x="134" y="101"/>
                </a:cubicBezTo>
                <a:lnTo>
                  <a:pt x="17" y="101"/>
                </a:lnTo>
                <a:close/>
                <a:moveTo>
                  <a:pt x="38" y="86"/>
                </a:moveTo>
                <a:cubicBezTo>
                  <a:pt x="46" y="86"/>
                  <a:pt x="46" y="86"/>
                  <a:pt x="46" y="86"/>
                </a:cubicBezTo>
                <a:cubicBezTo>
                  <a:pt x="49" y="86"/>
                  <a:pt x="50" y="85"/>
                  <a:pt x="50" y="83"/>
                </a:cubicBezTo>
                <a:cubicBezTo>
                  <a:pt x="50" y="47"/>
                  <a:pt x="50" y="47"/>
                  <a:pt x="50" y="47"/>
                </a:cubicBezTo>
                <a:cubicBezTo>
                  <a:pt x="50" y="45"/>
                  <a:pt x="49" y="43"/>
                  <a:pt x="46" y="43"/>
                </a:cubicBezTo>
                <a:cubicBezTo>
                  <a:pt x="38" y="43"/>
                  <a:pt x="38" y="43"/>
                  <a:pt x="38" y="43"/>
                </a:cubicBezTo>
                <a:cubicBezTo>
                  <a:pt x="36" y="43"/>
                  <a:pt x="34" y="45"/>
                  <a:pt x="34" y="47"/>
                </a:cubicBezTo>
                <a:cubicBezTo>
                  <a:pt x="34" y="83"/>
                  <a:pt x="34" y="83"/>
                  <a:pt x="34" y="83"/>
                </a:cubicBezTo>
                <a:cubicBezTo>
                  <a:pt x="34" y="85"/>
                  <a:pt x="36" y="86"/>
                  <a:pt x="38" y="86"/>
                </a:cubicBezTo>
                <a:close/>
                <a:moveTo>
                  <a:pt x="63" y="86"/>
                </a:moveTo>
                <a:cubicBezTo>
                  <a:pt x="71" y="86"/>
                  <a:pt x="71" y="86"/>
                  <a:pt x="71" y="86"/>
                </a:cubicBezTo>
                <a:cubicBezTo>
                  <a:pt x="74" y="86"/>
                  <a:pt x="75" y="85"/>
                  <a:pt x="75" y="83"/>
                </a:cubicBezTo>
                <a:cubicBezTo>
                  <a:pt x="75" y="18"/>
                  <a:pt x="75" y="18"/>
                  <a:pt x="75" y="18"/>
                </a:cubicBezTo>
                <a:cubicBezTo>
                  <a:pt x="75" y="16"/>
                  <a:pt x="74" y="14"/>
                  <a:pt x="71" y="14"/>
                </a:cubicBezTo>
                <a:cubicBezTo>
                  <a:pt x="63" y="14"/>
                  <a:pt x="63" y="14"/>
                  <a:pt x="63" y="14"/>
                </a:cubicBezTo>
                <a:cubicBezTo>
                  <a:pt x="61" y="14"/>
                  <a:pt x="59" y="16"/>
                  <a:pt x="59" y="18"/>
                </a:cubicBezTo>
                <a:cubicBezTo>
                  <a:pt x="59" y="83"/>
                  <a:pt x="59" y="83"/>
                  <a:pt x="59" y="83"/>
                </a:cubicBezTo>
                <a:cubicBezTo>
                  <a:pt x="59" y="85"/>
                  <a:pt x="61" y="86"/>
                  <a:pt x="63" y="86"/>
                </a:cubicBezTo>
                <a:close/>
                <a:moveTo>
                  <a:pt x="88" y="86"/>
                </a:moveTo>
                <a:cubicBezTo>
                  <a:pt x="96" y="86"/>
                  <a:pt x="96" y="86"/>
                  <a:pt x="96" y="86"/>
                </a:cubicBezTo>
                <a:cubicBezTo>
                  <a:pt x="99" y="86"/>
                  <a:pt x="100" y="85"/>
                  <a:pt x="100" y="83"/>
                </a:cubicBezTo>
                <a:cubicBezTo>
                  <a:pt x="100" y="61"/>
                  <a:pt x="100" y="61"/>
                  <a:pt x="100" y="61"/>
                </a:cubicBezTo>
                <a:cubicBezTo>
                  <a:pt x="100" y="59"/>
                  <a:pt x="99" y="57"/>
                  <a:pt x="96" y="57"/>
                </a:cubicBezTo>
                <a:cubicBezTo>
                  <a:pt x="88" y="57"/>
                  <a:pt x="88" y="57"/>
                  <a:pt x="88" y="57"/>
                </a:cubicBezTo>
                <a:cubicBezTo>
                  <a:pt x="86" y="57"/>
                  <a:pt x="84" y="59"/>
                  <a:pt x="84" y="61"/>
                </a:cubicBezTo>
                <a:cubicBezTo>
                  <a:pt x="84" y="83"/>
                  <a:pt x="84" y="83"/>
                  <a:pt x="84" y="83"/>
                </a:cubicBezTo>
                <a:cubicBezTo>
                  <a:pt x="84" y="85"/>
                  <a:pt x="86" y="86"/>
                  <a:pt x="88" y="86"/>
                </a:cubicBezTo>
                <a:close/>
                <a:moveTo>
                  <a:pt x="113" y="86"/>
                </a:moveTo>
                <a:cubicBezTo>
                  <a:pt x="121" y="86"/>
                  <a:pt x="121" y="86"/>
                  <a:pt x="121" y="86"/>
                </a:cubicBezTo>
                <a:cubicBezTo>
                  <a:pt x="124" y="86"/>
                  <a:pt x="126" y="85"/>
                  <a:pt x="126" y="83"/>
                </a:cubicBezTo>
                <a:cubicBezTo>
                  <a:pt x="126" y="32"/>
                  <a:pt x="126" y="32"/>
                  <a:pt x="126" y="32"/>
                </a:cubicBezTo>
                <a:cubicBezTo>
                  <a:pt x="126" y="30"/>
                  <a:pt x="124" y="29"/>
                  <a:pt x="121" y="29"/>
                </a:cubicBezTo>
                <a:cubicBezTo>
                  <a:pt x="113" y="29"/>
                  <a:pt x="113" y="29"/>
                  <a:pt x="113" y="29"/>
                </a:cubicBezTo>
                <a:cubicBezTo>
                  <a:pt x="111" y="29"/>
                  <a:pt x="109" y="30"/>
                  <a:pt x="109" y="32"/>
                </a:cubicBezTo>
                <a:cubicBezTo>
                  <a:pt x="109" y="83"/>
                  <a:pt x="109" y="83"/>
                  <a:pt x="109" y="83"/>
                </a:cubicBezTo>
                <a:cubicBezTo>
                  <a:pt x="109" y="85"/>
                  <a:pt x="111" y="86"/>
                  <a:pt x="113" y="86"/>
                </a:cubicBezTo>
                <a:close/>
                <a:moveTo>
                  <a:pt x="113" y="86"/>
                </a:moveTo>
                <a:cubicBezTo>
                  <a:pt x="113" y="86"/>
                  <a:pt x="113" y="86"/>
                  <a:pt x="113" y="86"/>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grpSp>
        <p:nvGrpSpPr>
          <p:cNvPr id="15" name="Google Shape;319;p38"/>
          <p:cNvGrpSpPr>
            <a:grpSpLocks noChangeAspect="1"/>
          </p:cNvGrpSpPr>
          <p:nvPr/>
        </p:nvGrpSpPr>
        <p:grpSpPr>
          <a:xfrm>
            <a:off x="1430256" y="3521455"/>
            <a:ext cx="278797" cy="432137"/>
            <a:chOff x="9229725" y="96838"/>
            <a:chExt cx="285750" cy="442913"/>
          </a:xfrm>
        </p:grpSpPr>
        <p:sp>
          <p:nvSpPr>
            <p:cNvPr id="16" name="Google Shape;320;p38"/>
            <p:cNvSpPr/>
            <p:nvPr/>
          </p:nvSpPr>
          <p:spPr>
            <a:xfrm>
              <a:off x="9293225" y="455613"/>
              <a:ext cx="157163" cy="36513"/>
            </a:xfrm>
            <a:custGeom>
              <a:avLst/>
              <a:gdLst/>
              <a:ahLst/>
              <a:cxnLst/>
              <a:rect l="l" t="t" r="r" b="b"/>
              <a:pathLst>
                <a:path w="56" h="12" extrusionOk="0">
                  <a:moveTo>
                    <a:pt x="49" y="0"/>
                  </a:moveTo>
                  <a:cubicBezTo>
                    <a:pt x="7" y="0"/>
                    <a:pt x="7" y="0"/>
                    <a:pt x="7" y="0"/>
                  </a:cubicBezTo>
                  <a:cubicBezTo>
                    <a:pt x="3" y="0"/>
                    <a:pt x="0" y="3"/>
                    <a:pt x="0" y="6"/>
                  </a:cubicBezTo>
                  <a:cubicBezTo>
                    <a:pt x="0" y="9"/>
                    <a:pt x="3" y="12"/>
                    <a:pt x="7" y="12"/>
                  </a:cubicBezTo>
                  <a:cubicBezTo>
                    <a:pt x="49" y="12"/>
                    <a:pt x="49" y="12"/>
                    <a:pt x="49" y="12"/>
                  </a:cubicBezTo>
                  <a:cubicBezTo>
                    <a:pt x="53" y="12"/>
                    <a:pt x="56" y="9"/>
                    <a:pt x="56" y="6"/>
                  </a:cubicBezTo>
                  <a:cubicBezTo>
                    <a:pt x="56" y="3"/>
                    <a:pt x="53" y="0"/>
                    <a:pt x="49" y="0"/>
                  </a:cubicBezTo>
                  <a:close/>
                  <a:moveTo>
                    <a:pt x="49" y="0"/>
                  </a:moveTo>
                  <a:cubicBezTo>
                    <a:pt x="49" y="0"/>
                    <a:pt x="49" y="0"/>
                    <a:pt x="49" y="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7" name="Google Shape;321;p38"/>
            <p:cNvSpPr/>
            <p:nvPr/>
          </p:nvSpPr>
          <p:spPr>
            <a:xfrm>
              <a:off x="9293225" y="508001"/>
              <a:ext cx="157163" cy="31750"/>
            </a:xfrm>
            <a:custGeom>
              <a:avLst/>
              <a:gdLst/>
              <a:ahLst/>
              <a:cxnLst/>
              <a:rect l="l" t="t" r="r" b="b"/>
              <a:pathLst>
                <a:path w="56" h="11" extrusionOk="0">
                  <a:moveTo>
                    <a:pt x="49" y="0"/>
                  </a:moveTo>
                  <a:cubicBezTo>
                    <a:pt x="7" y="0"/>
                    <a:pt x="7" y="0"/>
                    <a:pt x="7" y="0"/>
                  </a:cubicBezTo>
                  <a:cubicBezTo>
                    <a:pt x="3" y="0"/>
                    <a:pt x="0" y="3"/>
                    <a:pt x="0" y="6"/>
                  </a:cubicBezTo>
                  <a:cubicBezTo>
                    <a:pt x="0" y="9"/>
                    <a:pt x="3" y="11"/>
                    <a:pt x="7" y="11"/>
                  </a:cubicBezTo>
                  <a:cubicBezTo>
                    <a:pt x="49" y="11"/>
                    <a:pt x="49" y="11"/>
                    <a:pt x="49" y="11"/>
                  </a:cubicBezTo>
                  <a:cubicBezTo>
                    <a:pt x="53" y="11"/>
                    <a:pt x="56" y="9"/>
                    <a:pt x="56" y="6"/>
                  </a:cubicBezTo>
                  <a:cubicBezTo>
                    <a:pt x="56" y="3"/>
                    <a:pt x="53" y="0"/>
                    <a:pt x="49" y="0"/>
                  </a:cubicBezTo>
                  <a:close/>
                  <a:moveTo>
                    <a:pt x="49" y="0"/>
                  </a:moveTo>
                  <a:cubicBezTo>
                    <a:pt x="49" y="0"/>
                    <a:pt x="49" y="0"/>
                    <a:pt x="49" y="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8" name="Google Shape;322;p38"/>
            <p:cNvSpPr/>
            <p:nvPr/>
          </p:nvSpPr>
          <p:spPr>
            <a:xfrm>
              <a:off x="9229725" y="96838"/>
              <a:ext cx="285750" cy="344488"/>
            </a:xfrm>
            <a:custGeom>
              <a:avLst/>
              <a:gdLst/>
              <a:ahLst/>
              <a:cxnLst/>
              <a:rect l="l" t="t" r="r" b="b"/>
              <a:pathLst>
                <a:path w="102" h="115" extrusionOk="0">
                  <a:moveTo>
                    <a:pt x="84" y="109"/>
                  </a:moveTo>
                  <a:cubicBezTo>
                    <a:pt x="85" y="107"/>
                    <a:pt x="85" y="104"/>
                    <a:pt x="85" y="102"/>
                  </a:cubicBezTo>
                  <a:cubicBezTo>
                    <a:pt x="85" y="102"/>
                    <a:pt x="85" y="102"/>
                    <a:pt x="85" y="102"/>
                  </a:cubicBezTo>
                  <a:cubicBezTo>
                    <a:pt x="87" y="92"/>
                    <a:pt x="90" y="86"/>
                    <a:pt x="93" y="81"/>
                  </a:cubicBezTo>
                  <a:cubicBezTo>
                    <a:pt x="97" y="73"/>
                    <a:pt x="102" y="65"/>
                    <a:pt x="102" y="51"/>
                  </a:cubicBezTo>
                  <a:cubicBezTo>
                    <a:pt x="102" y="23"/>
                    <a:pt x="79" y="0"/>
                    <a:pt x="51" y="0"/>
                  </a:cubicBezTo>
                  <a:cubicBezTo>
                    <a:pt x="23" y="0"/>
                    <a:pt x="0" y="23"/>
                    <a:pt x="0" y="51"/>
                  </a:cubicBezTo>
                  <a:cubicBezTo>
                    <a:pt x="0" y="65"/>
                    <a:pt x="5" y="73"/>
                    <a:pt x="9" y="80"/>
                  </a:cubicBezTo>
                  <a:cubicBezTo>
                    <a:pt x="12" y="87"/>
                    <a:pt x="16" y="93"/>
                    <a:pt x="17" y="103"/>
                  </a:cubicBezTo>
                  <a:cubicBezTo>
                    <a:pt x="17" y="110"/>
                    <a:pt x="23" y="115"/>
                    <a:pt x="29" y="115"/>
                  </a:cubicBezTo>
                  <a:cubicBezTo>
                    <a:pt x="73" y="115"/>
                    <a:pt x="73" y="115"/>
                    <a:pt x="73" y="115"/>
                  </a:cubicBezTo>
                  <a:cubicBezTo>
                    <a:pt x="78" y="115"/>
                    <a:pt x="81" y="113"/>
                    <a:pt x="84" y="109"/>
                  </a:cubicBezTo>
                  <a:close/>
                  <a:moveTo>
                    <a:pt x="77" y="105"/>
                  </a:moveTo>
                  <a:cubicBezTo>
                    <a:pt x="76" y="106"/>
                    <a:pt x="75" y="107"/>
                    <a:pt x="73" y="107"/>
                  </a:cubicBezTo>
                  <a:cubicBezTo>
                    <a:pt x="29" y="107"/>
                    <a:pt x="29" y="107"/>
                    <a:pt x="29" y="107"/>
                  </a:cubicBezTo>
                  <a:cubicBezTo>
                    <a:pt x="27" y="107"/>
                    <a:pt x="25" y="105"/>
                    <a:pt x="25" y="103"/>
                  </a:cubicBezTo>
                  <a:cubicBezTo>
                    <a:pt x="22" y="77"/>
                    <a:pt x="8" y="74"/>
                    <a:pt x="8" y="51"/>
                  </a:cubicBezTo>
                  <a:cubicBezTo>
                    <a:pt x="8" y="27"/>
                    <a:pt x="27" y="7"/>
                    <a:pt x="51" y="7"/>
                  </a:cubicBezTo>
                  <a:cubicBezTo>
                    <a:pt x="75" y="7"/>
                    <a:pt x="95" y="27"/>
                    <a:pt x="95" y="51"/>
                  </a:cubicBezTo>
                  <a:cubicBezTo>
                    <a:pt x="95" y="74"/>
                    <a:pt x="81" y="77"/>
                    <a:pt x="78" y="101"/>
                  </a:cubicBezTo>
                  <a:cubicBezTo>
                    <a:pt x="78" y="102"/>
                    <a:pt x="78" y="104"/>
                    <a:pt x="77" y="105"/>
                  </a:cubicBezTo>
                  <a:close/>
                  <a:moveTo>
                    <a:pt x="77" y="105"/>
                  </a:moveTo>
                  <a:cubicBezTo>
                    <a:pt x="77" y="105"/>
                    <a:pt x="77" y="105"/>
                    <a:pt x="77" y="105"/>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19" name="Google Shape;323;p38"/>
            <p:cNvSpPr/>
            <p:nvPr/>
          </p:nvSpPr>
          <p:spPr>
            <a:xfrm>
              <a:off x="9321800" y="157163"/>
              <a:ext cx="98425" cy="163513"/>
            </a:xfrm>
            <a:custGeom>
              <a:avLst/>
              <a:gdLst/>
              <a:ahLst/>
              <a:cxnLst/>
              <a:rect l="l" t="t" r="r" b="b"/>
              <a:pathLst>
                <a:path w="35" h="55" extrusionOk="0">
                  <a:moveTo>
                    <a:pt x="13" y="40"/>
                  </a:moveTo>
                  <a:cubicBezTo>
                    <a:pt x="19" y="33"/>
                    <a:pt x="26" y="27"/>
                    <a:pt x="31" y="18"/>
                  </a:cubicBezTo>
                  <a:cubicBezTo>
                    <a:pt x="34" y="13"/>
                    <a:pt x="35" y="8"/>
                    <a:pt x="35" y="2"/>
                  </a:cubicBezTo>
                  <a:cubicBezTo>
                    <a:pt x="35" y="0"/>
                    <a:pt x="35" y="0"/>
                    <a:pt x="34" y="2"/>
                  </a:cubicBezTo>
                  <a:cubicBezTo>
                    <a:pt x="32" y="6"/>
                    <a:pt x="28" y="9"/>
                    <a:pt x="24" y="12"/>
                  </a:cubicBezTo>
                  <a:cubicBezTo>
                    <a:pt x="18" y="17"/>
                    <a:pt x="12" y="21"/>
                    <a:pt x="7" y="27"/>
                  </a:cubicBezTo>
                  <a:cubicBezTo>
                    <a:pt x="1" y="34"/>
                    <a:pt x="0" y="44"/>
                    <a:pt x="3" y="53"/>
                  </a:cubicBezTo>
                  <a:cubicBezTo>
                    <a:pt x="3" y="55"/>
                    <a:pt x="4" y="55"/>
                    <a:pt x="5" y="53"/>
                  </a:cubicBezTo>
                  <a:cubicBezTo>
                    <a:pt x="7" y="48"/>
                    <a:pt x="9" y="44"/>
                    <a:pt x="13" y="4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0" name="Google Shape;324;p38"/>
            <p:cNvSpPr/>
            <p:nvPr/>
          </p:nvSpPr>
          <p:spPr>
            <a:xfrm>
              <a:off x="9336088" y="201613"/>
              <a:ext cx="95250" cy="188913"/>
            </a:xfrm>
            <a:custGeom>
              <a:avLst/>
              <a:gdLst/>
              <a:ahLst/>
              <a:cxnLst/>
              <a:rect l="l" t="t" r="r" b="b"/>
              <a:pathLst>
                <a:path w="34" h="63" extrusionOk="0">
                  <a:moveTo>
                    <a:pt x="33" y="2"/>
                  </a:moveTo>
                  <a:cubicBezTo>
                    <a:pt x="32" y="0"/>
                    <a:pt x="32" y="0"/>
                    <a:pt x="31" y="2"/>
                  </a:cubicBezTo>
                  <a:cubicBezTo>
                    <a:pt x="27" y="12"/>
                    <a:pt x="18" y="19"/>
                    <a:pt x="11" y="27"/>
                  </a:cubicBezTo>
                  <a:cubicBezTo>
                    <a:pt x="7" y="31"/>
                    <a:pt x="5" y="36"/>
                    <a:pt x="3" y="42"/>
                  </a:cubicBezTo>
                  <a:cubicBezTo>
                    <a:pt x="1" y="48"/>
                    <a:pt x="0" y="54"/>
                    <a:pt x="1" y="61"/>
                  </a:cubicBezTo>
                  <a:cubicBezTo>
                    <a:pt x="1" y="63"/>
                    <a:pt x="5" y="62"/>
                    <a:pt x="5" y="60"/>
                  </a:cubicBezTo>
                  <a:cubicBezTo>
                    <a:pt x="4" y="55"/>
                    <a:pt x="4" y="49"/>
                    <a:pt x="6" y="45"/>
                  </a:cubicBezTo>
                  <a:cubicBezTo>
                    <a:pt x="10" y="41"/>
                    <a:pt x="16" y="39"/>
                    <a:pt x="21" y="35"/>
                  </a:cubicBezTo>
                  <a:cubicBezTo>
                    <a:pt x="28" y="30"/>
                    <a:pt x="33" y="23"/>
                    <a:pt x="33" y="14"/>
                  </a:cubicBezTo>
                  <a:cubicBezTo>
                    <a:pt x="34" y="10"/>
                    <a:pt x="34" y="6"/>
                    <a:pt x="33" y="2"/>
                  </a:cubicBezTo>
                  <a:close/>
                  <a:moveTo>
                    <a:pt x="33" y="2"/>
                  </a:moveTo>
                  <a:cubicBezTo>
                    <a:pt x="33" y="2"/>
                    <a:pt x="33" y="2"/>
                    <a:pt x="33" y="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grpSp>
      <p:grpSp>
        <p:nvGrpSpPr>
          <p:cNvPr id="21" name="Google Shape;325;p38"/>
          <p:cNvGrpSpPr>
            <a:grpSpLocks noChangeAspect="1"/>
          </p:cNvGrpSpPr>
          <p:nvPr/>
        </p:nvGrpSpPr>
        <p:grpSpPr>
          <a:xfrm>
            <a:off x="2459573" y="5005897"/>
            <a:ext cx="306911" cy="346287"/>
            <a:chOff x="10406063" y="6330950"/>
            <a:chExt cx="346075" cy="390525"/>
          </a:xfrm>
        </p:grpSpPr>
        <p:sp>
          <p:nvSpPr>
            <p:cNvPr id="22" name="Google Shape;326;p38"/>
            <p:cNvSpPr/>
            <p:nvPr/>
          </p:nvSpPr>
          <p:spPr>
            <a:xfrm>
              <a:off x="10507663" y="6330950"/>
              <a:ext cx="127000" cy="71438"/>
            </a:xfrm>
            <a:custGeom>
              <a:avLst/>
              <a:gdLst/>
              <a:ahLst/>
              <a:cxnLst/>
              <a:rect l="l" t="t" r="r" b="b"/>
              <a:pathLst>
                <a:path w="45" h="24" extrusionOk="0">
                  <a:moveTo>
                    <a:pt x="6" y="12"/>
                  </a:moveTo>
                  <a:cubicBezTo>
                    <a:pt x="11" y="9"/>
                    <a:pt x="16" y="8"/>
                    <a:pt x="21" y="9"/>
                  </a:cubicBezTo>
                  <a:cubicBezTo>
                    <a:pt x="24" y="9"/>
                    <a:pt x="27" y="10"/>
                    <a:pt x="30" y="12"/>
                  </a:cubicBezTo>
                  <a:cubicBezTo>
                    <a:pt x="30" y="12"/>
                    <a:pt x="25" y="14"/>
                    <a:pt x="23" y="15"/>
                  </a:cubicBezTo>
                  <a:cubicBezTo>
                    <a:pt x="22" y="15"/>
                    <a:pt x="22" y="15"/>
                    <a:pt x="22" y="16"/>
                  </a:cubicBezTo>
                  <a:cubicBezTo>
                    <a:pt x="22" y="17"/>
                    <a:pt x="22" y="17"/>
                    <a:pt x="23" y="17"/>
                  </a:cubicBezTo>
                  <a:cubicBezTo>
                    <a:pt x="41" y="24"/>
                    <a:pt x="41" y="24"/>
                    <a:pt x="41" y="24"/>
                  </a:cubicBezTo>
                  <a:cubicBezTo>
                    <a:pt x="42" y="24"/>
                    <a:pt x="43" y="24"/>
                    <a:pt x="44" y="24"/>
                  </a:cubicBezTo>
                  <a:cubicBezTo>
                    <a:pt x="44" y="23"/>
                    <a:pt x="45" y="22"/>
                    <a:pt x="45" y="21"/>
                  </a:cubicBezTo>
                  <a:cubicBezTo>
                    <a:pt x="44" y="2"/>
                    <a:pt x="44" y="2"/>
                    <a:pt x="44" y="2"/>
                  </a:cubicBezTo>
                  <a:cubicBezTo>
                    <a:pt x="44" y="1"/>
                    <a:pt x="43" y="1"/>
                    <a:pt x="43" y="0"/>
                  </a:cubicBezTo>
                  <a:cubicBezTo>
                    <a:pt x="42" y="0"/>
                    <a:pt x="42" y="1"/>
                    <a:pt x="41" y="1"/>
                  </a:cubicBezTo>
                  <a:cubicBezTo>
                    <a:pt x="39" y="4"/>
                    <a:pt x="36" y="8"/>
                    <a:pt x="36" y="8"/>
                  </a:cubicBezTo>
                  <a:cubicBezTo>
                    <a:pt x="32" y="5"/>
                    <a:pt x="27" y="3"/>
                    <a:pt x="22" y="2"/>
                  </a:cubicBezTo>
                  <a:cubicBezTo>
                    <a:pt x="15" y="1"/>
                    <a:pt x="8" y="3"/>
                    <a:pt x="2" y="7"/>
                  </a:cubicBezTo>
                  <a:cubicBezTo>
                    <a:pt x="1" y="8"/>
                    <a:pt x="0" y="10"/>
                    <a:pt x="2" y="12"/>
                  </a:cubicBezTo>
                  <a:cubicBezTo>
                    <a:pt x="3" y="13"/>
                    <a:pt x="5" y="13"/>
                    <a:pt x="6" y="12"/>
                  </a:cubicBezTo>
                  <a:close/>
                  <a:moveTo>
                    <a:pt x="6" y="12"/>
                  </a:moveTo>
                  <a:cubicBezTo>
                    <a:pt x="6" y="12"/>
                    <a:pt x="6" y="12"/>
                    <a:pt x="6" y="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3" name="Google Shape;327;p38"/>
            <p:cNvSpPr/>
            <p:nvPr/>
          </p:nvSpPr>
          <p:spPr>
            <a:xfrm>
              <a:off x="10563225" y="6411913"/>
              <a:ext cx="149225" cy="174625"/>
            </a:xfrm>
            <a:custGeom>
              <a:avLst/>
              <a:gdLst/>
              <a:ahLst/>
              <a:cxnLst/>
              <a:rect l="l" t="t" r="r" b="b"/>
              <a:pathLst>
                <a:path w="53" h="58" extrusionOk="0">
                  <a:moveTo>
                    <a:pt x="0" y="27"/>
                  </a:moveTo>
                  <a:cubicBezTo>
                    <a:pt x="0" y="41"/>
                    <a:pt x="12" y="58"/>
                    <a:pt x="26" y="58"/>
                  </a:cubicBezTo>
                  <a:cubicBezTo>
                    <a:pt x="41" y="58"/>
                    <a:pt x="53" y="41"/>
                    <a:pt x="53" y="27"/>
                  </a:cubicBezTo>
                  <a:cubicBezTo>
                    <a:pt x="53" y="12"/>
                    <a:pt x="41" y="0"/>
                    <a:pt x="26" y="0"/>
                  </a:cubicBezTo>
                  <a:cubicBezTo>
                    <a:pt x="12" y="0"/>
                    <a:pt x="0" y="12"/>
                    <a:pt x="0" y="27"/>
                  </a:cubicBezTo>
                  <a:close/>
                  <a:moveTo>
                    <a:pt x="26" y="10"/>
                  </a:moveTo>
                  <a:cubicBezTo>
                    <a:pt x="36" y="10"/>
                    <a:pt x="43" y="17"/>
                    <a:pt x="43" y="27"/>
                  </a:cubicBezTo>
                  <a:cubicBezTo>
                    <a:pt x="43" y="36"/>
                    <a:pt x="36" y="48"/>
                    <a:pt x="26" y="48"/>
                  </a:cubicBezTo>
                  <a:cubicBezTo>
                    <a:pt x="17" y="48"/>
                    <a:pt x="10" y="36"/>
                    <a:pt x="10" y="27"/>
                  </a:cubicBezTo>
                  <a:cubicBezTo>
                    <a:pt x="10" y="17"/>
                    <a:pt x="17" y="10"/>
                    <a:pt x="26" y="10"/>
                  </a:cubicBezTo>
                  <a:close/>
                  <a:moveTo>
                    <a:pt x="26" y="10"/>
                  </a:moveTo>
                  <a:cubicBezTo>
                    <a:pt x="26" y="10"/>
                    <a:pt x="26" y="10"/>
                    <a:pt x="26" y="1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4" name="Google Shape;328;p38"/>
            <p:cNvSpPr/>
            <p:nvPr/>
          </p:nvSpPr>
          <p:spPr>
            <a:xfrm>
              <a:off x="10523538" y="6546850"/>
              <a:ext cx="228600" cy="174625"/>
            </a:xfrm>
            <a:custGeom>
              <a:avLst/>
              <a:gdLst/>
              <a:ahLst/>
              <a:cxnLst/>
              <a:rect l="l" t="t" r="r" b="b"/>
              <a:pathLst>
                <a:path w="81" h="58" extrusionOk="0">
                  <a:moveTo>
                    <a:pt x="66" y="0"/>
                  </a:moveTo>
                  <a:cubicBezTo>
                    <a:pt x="66" y="1"/>
                    <a:pt x="66" y="1"/>
                    <a:pt x="66" y="1"/>
                  </a:cubicBezTo>
                  <a:cubicBezTo>
                    <a:pt x="66" y="9"/>
                    <a:pt x="55" y="27"/>
                    <a:pt x="47" y="38"/>
                  </a:cubicBezTo>
                  <a:cubicBezTo>
                    <a:pt x="44" y="23"/>
                    <a:pt x="44" y="23"/>
                    <a:pt x="44" y="23"/>
                  </a:cubicBezTo>
                  <a:cubicBezTo>
                    <a:pt x="47" y="20"/>
                    <a:pt x="47" y="20"/>
                    <a:pt x="47" y="20"/>
                  </a:cubicBezTo>
                  <a:cubicBezTo>
                    <a:pt x="47" y="19"/>
                    <a:pt x="47" y="18"/>
                    <a:pt x="47" y="18"/>
                  </a:cubicBezTo>
                  <a:cubicBezTo>
                    <a:pt x="45" y="16"/>
                    <a:pt x="45" y="16"/>
                    <a:pt x="45" y="16"/>
                  </a:cubicBezTo>
                  <a:cubicBezTo>
                    <a:pt x="45" y="16"/>
                    <a:pt x="44" y="15"/>
                    <a:pt x="44" y="15"/>
                  </a:cubicBezTo>
                  <a:cubicBezTo>
                    <a:pt x="37" y="15"/>
                    <a:pt x="37" y="15"/>
                    <a:pt x="37" y="15"/>
                  </a:cubicBezTo>
                  <a:cubicBezTo>
                    <a:pt x="37" y="15"/>
                    <a:pt x="36" y="16"/>
                    <a:pt x="36" y="16"/>
                  </a:cubicBezTo>
                  <a:cubicBezTo>
                    <a:pt x="34" y="18"/>
                    <a:pt x="34" y="18"/>
                    <a:pt x="34" y="18"/>
                  </a:cubicBezTo>
                  <a:cubicBezTo>
                    <a:pt x="34" y="18"/>
                    <a:pt x="34" y="19"/>
                    <a:pt x="34" y="20"/>
                  </a:cubicBezTo>
                  <a:cubicBezTo>
                    <a:pt x="37" y="23"/>
                    <a:pt x="37" y="23"/>
                    <a:pt x="37" y="23"/>
                  </a:cubicBezTo>
                  <a:cubicBezTo>
                    <a:pt x="34" y="38"/>
                    <a:pt x="34" y="38"/>
                    <a:pt x="34" y="38"/>
                  </a:cubicBezTo>
                  <a:cubicBezTo>
                    <a:pt x="26" y="27"/>
                    <a:pt x="15" y="9"/>
                    <a:pt x="15" y="1"/>
                  </a:cubicBezTo>
                  <a:cubicBezTo>
                    <a:pt x="15" y="1"/>
                    <a:pt x="15" y="1"/>
                    <a:pt x="15" y="0"/>
                  </a:cubicBezTo>
                  <a:cubicBezTo>
                    <a:pt x="6" y="5"/>
                    <a:pt x="0" y="15"/>
                    <a:pt x="0" y="26"/>
                  </a:cubicBezTo>
                  <a:cubicBezTo>
                    <a:pt x="0" y="46"/>
                    <a:pt x="0" y="46"/>
                    <a:pt x="0" y="46"/>
                  </a:cubicBezTo>
                  <a:cubicBezTo>
                    <a:pt x="0" y="53"/>
                    <a:pt x="5" y="58"/>
                    <a:pt x="12" y="58"/>
                  </a:cubicBezTo>
                  <a:cubicBezTo>
                    <a:pt x="69" y="58"/>
                    <a:pt x="69" y="58"/>
                    <a:pt x="69" y="58"/>
                  </a:cubicBezTo>
                  <a:cubicBezTo>
                    <a:pt x="76" y="58"/>
                    <a:pt x="81" y="53"/>
                    <a:pt x="81" y="46"/>
                  </a:cubicBezTo>
                  <a:cubicBezTo>
                    <a:pt x="81" y="26"/>
                    <a:pt x="81" y="26"/>
                    <a:pt x="81" y="26"/>
                  </a:cubicBezTo>
                  <a:cubicBezTo>
                    <a:pt x="81" y="15"/>
                    <a:pt x="75" y="5"/>
                    <a:pt x="66" y="0"/>
                  </a:cubicBezTo>
                  <a:close/>
                  <a:moveTo>
                    <a:pt x="66" y="0"/>
                  </a:moveTo>
                  <a:cubicBezTo>
                    <a:pt x="66" y="0"/>
                    <a:pt x="66" y="0"/>
                    <a:pt x="66" y="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5" name="Google Shape;329;p38"/>
            <p:cNvSpPr/>
            <p:nvPr/>
          </p:nvSpPr>
          <p:spPr>
            <a:xfrm>
              <a:off x="10406063" y="6502400"/>
              <a:ext cx="130175" cy="169863"/>
            </a:xfrm>
            <a:custGeom>
              <a:avLst/>
              <a:gdLst/>
              <a:ahLst/>
              <a:cxnLst/>
              <a:rect l="l" t="t" r="r" b="b"/>
              <a:pathLst>
                <a:path w="46" h="57" extrusionOk="0">
                  <a:moveTo>
                    <a:pt x="36" y="21"/>
                  </a:moveTo>
                  <a:cubicBezTo>
                    <a:pt x="25" y="21"/>
                    <a:pt x="16" y="14"/>
                    <a:pt x="16" y="5"/>
                  </a:cubicBezTo>
                  <a:cubicBezTo>
                    <a:pt x="16" y="3"/>
                    <a:pt x="16" y="2"/>
                    <a:pt x="16" y="0"/>
                  </a:cubicBezTo>
                  <a:cubicBezTo>
                    <a:pt x="7" y="4"/>
                    <a:pt x="0" y="14"/>
                    <a:pt x="0" y="24"/>
                  </a:cubicBezTo>
                  <a:cubicBezTo>
                    <a:pt x="0" y="48"/>
                    <a:pt x="0" y="48"/>
                    <a:pt x="0" y="48"/>
                  </a:cubicBezTo>
                  <a:cubicBezTo>
                    <a:pt x="0" y="53"/>
                    <a:pt x="4" y="57"/>
                    <a:pt x="9" y="57"/>
                  </a:cubicBezTo>
                  <a:cubicBezTo>
                    <a:pt x="37" y="57"/>
                    <a:pt x="37" y="57"/>
                    <a:pt x="37" y="57"/>
                  </a:cubicBezTo>
                  <a:cubicBezTo>
                    <a:pt x="37" y="41"/>
                    <a:pt x="37" y="41"/>
                    <a:pt x="37" y="41"/>
                  </a:cubicBezTo>
                  <a:cubicBezTo>
                    <a:pt x="37" y="33"/>
                    <a:pt x="40" y="25"/>
                    <a:pt x="46" y="19"/>
                  </a:cubicBezTo>
                  <a:cubicBezTo>
                    <a:pt x="43" y="20"/>
                    <a:pt x="39" y="21"/>
                    <a:pt x="36" y="21"/>
                  </a:cubicBezTo>
                  <a:close/>
                  <a:moveTo>
                    <a:pt x="36" y="21"/>
                  </a:moveTo>
                  <a:cubicBezTo>
                    <a:pt x="36" y="21"/>
                    <a:pt x="36" y="21"/>
                    <a:pt x="36" y="21"/>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6" name="Google Shape;330;p38"/>
            <p:cNvSpPr/>
            <p:nvPr/>
          </p:nvSpPr>
          <p:spPr>
            <a:xfrm>
              <a:off x="10442575" y="6391275"/>
              <a:ext cx="127000" cy="149225"/>
            </a:xfrm>
            <a:custGeom>
              <a:avLst/>
              <a:gdLst/>
              <a:ahLst/>
              <a:cxnLst/>
              <a:rect l="l" t="t" r="r" b="b"/>
              <a:pathLst>
                <a:path w="45" h="50" extrusionOk="0">
                  <a:moveTo>
                    <a:pt x="4" y="37"/>
                  </a:moveTo>
                  <a:cubicBezTo>
                    <a:pt x="8" y="44"/>
                    <a:pt x="15" y="50"/>
                    <a:pt x="23" y="50"/>
                  </a:cubicBezTo>
                  <a:cubicBezTo>
                    <a:pt x="30" y="50"/>
                    <a:pt x="35" y="46"/>
                    <a:pt x="40" y="40"/>
                  </a:cubicBezTo>
                  <a:cubicBezTo>
                    <a:pt x="39" y="38"/>
                    <a:pt x="39" y="36"/>
                    <a:pt x="39" y="34"/>
                  </a:cubicBezTo>
                  <a:cubicBezTo>
                    <a:pt x="39" y="27"/>
                    <a:pt x="41" y="21"/>
                    <a:pt x="45" y="16"/>
                  </a:cubicBezTo>
                  <a:cubicBezTo>
                    <a:pt x="42" y="7"/>
                    <a:pt x="33" y="0"/>
                    <a:pt x="23" y="0"/>
                  </a:cubicBezTo>
                  <a:cubicBezTo>
                    <a:pt x="10" y="0"/>
                    <a:pt x="0" y="10"/>
                    <a:pt x="0" y="23"/>
                  </a:cubicBezTo>
                  <a:cubicBezTo>
                    <a:pt x="0" y="26"/>
                    <a:pt x="1" y="30"/>
                    <a:pt x="2" y="33"/>
                  </a:cubicBezTo>
                  <a:cubicBezTo>
                    <a:pt x="2" y="35"/>
                    <a:pt x="3" y="36"/>
                    <a:pt x="4" y="37"/>
                  </a:cubicBezTo>
                  <a:close/>
                  <a:moveTo>
                    <a:pt x="23" y="8"/>
                  </a:moveTo>
                  <a:cubicBezTo>
                    <a:pt x="31" y="8"/>
                    <a:pt x="37" y="15"/>
                    <a:pt x="37" y="23"/>
                  </a:cubicBezTo>
                  <a:cubicBezTo>
                    <a:pt x="37" y="31"/>
                    <a:pt x="31" y="41"/>
                    <a:pt x="23" y="41"/>
                  </a:cubicBezTo>
                  <a:cubicBezTo>
                    <a:pt x="15" y="41"/>
                    <a:pt x="8" y="31"/>
                    <a:pt x="8" y="23"/>
                  </a:cubicBezTo>
                  <a:cubicBezTo>
                    <a:pt x="8" y="15"/>
                    <a:pt x="15" y="8"/>
                    <a:pt x="23" y="8"/>
                  </a:cubicBezTo>
                  <a:close/>
                  <a:moveTo>
                    <a:pt x="23" y="8"/>
                  </a:moveTo>
                  <a:cubicBezTo>
                    <a:pt x="23" y="8"/>
                    <a:pt x="23" y="8"/>
                    <a:pt x="23" y="8"/>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grpSp>
      <p:grpSp>
        <p:nvGrpSpPr>
          <p:cNvPr id="27" name="Google Shape;331;p38"/>
          <p:cNvGrpSpPr/>
          <p:nvPr/>
        </p:nvGrpSpPr>
        <p:grpSpPr>
          <a:xfrm>
            <a:off x="1535448" y="4619121"/>
            <a:ext cx="306938" cy="344460"/>
            <a:chOff x="3355975" y="107950"/>
            <a:chExt cx="309563" cy="334963"/>
          </a:xfrm>
        </p:grpSpPr>
        <p:sp>
          <p:nvSpPr>
            <p:cNvPr id="28" name="Google Shape;332;p38"/>
            <p:cNvSpPr/>
            <p:nvPr/>
          </p:nvSpPr>
          <p:spPr>
            <a:xfrm>
              <a:off x="3355975" y="107950"/>
              <a:ext cx="309563" cy="334963"/>
            </a:xfrm>
            <a:custGeom>
              <a:avLst/>
              <a:gdLst/>
              <a:ahLst/>
              <a:cxnLst/>
              <a:rect l="l" t="t" r="r" b="b"/>
              <a:pathLst>
                <a:path w="110" h="112" extrusionOk="0">
                  <a:moveTo>
                    <a:pt x="7" y="76"/>
                  </a:moveTo>
                  <a:cubicBezTo>
                    <a:pt x="30" y="76"/>
                    <a:pt x="30" y="76"/>
                    <a:pt x="30" y="76"/>
                  </a:cubicBezTo>
                  <a:cubicBezTo>
                    <a:pt x="25" y="104"/>
                    <a:pt x="25" y="104"/>
                    <a:pt x="25" y="104"/>
                  </a:cubicBezTo>
                  <a:cubicBezTo>
                    <a:pt x="24" y="108"/>
                    <a:pt x="26" y="111"/>
                    <a:pt x="30" y="111"/>
                  </a:cubicBezTo>
                  <a:cubicBezTo>
                    <a:pt x="30" y="111"/>
                    <a:pt x="30" y="112"/>
                    <a:pt x="31" y="112"/>
                  </a:cubicBezTo>
                  <a:cubicBezTo>
                    <a:pt x="34" y="112"/>
                    <a:pt x="36" y="109"/>
                    <a:pt x="37" y="107"/>
                  </a:cubicBezTo>
                  <a:cubicBezTo>
                    <a:pt x="42" y="76"/>
                    <a:pt x="42" y="76"/>
                    <a:pt x="42" y="76"/>
                  </a:cubicBezTo>
                  <a:cubicBezTo>
                    <a:pt x="68" y="76"/>
                    <a:pt x="68" y="76"/>
                    <a:pt x="68" y="76"/>
                  </a:cubicBezTo>
                  <a:cubicBezTo>
                    <a:pt x="74" y="107"/>
                    <a:pt x="74" y="107"/>
                    <a:pt x="74" y="107"/>
                  </a:cubicBezTo>
                  <a:cubicBezTo>
                    <a:pt x="74" y="109"/>
                    <a:pt x="77" y="112"/>
                    <a:pt x="79" y="112"/>
                  </a:cubicBezTo>
                  <a:cubicBezTo>
                    <a:pt x="80" y="112"/>
                    <a:pt x="80" y="111"/>
                    <a:pt x="81" y="111"/>
                  </a:cubicBezTo>
                  <a:cubicBezTo>
                    <a:pt x="84" y="111"/>
                    <a:pt x="86" y="108"/>
                    <a:pt x="85" y="104"/>
                  </a:cubicBezTo>
                  <a:cubicBezTo>
                    <a:pt x="80" y="76"/>
                    <a:pt x="80" y="76"/>
                    <a:pt x="80" y="76"/>
                  </a:cubicBezTo>
                  <a:cubicBezTo>
                    <a:pt x="103" y="76"/>
                    <a:pt x="103" y="76"/>
                    <a:pt x="103" y="76"/>
                  </a:cubicBezTo>
                  <a:cubicBezTo>
                    <a:pt x="107" y="76"/>
                    <a:pt x="110" y="73"/>
                    <a:pt x="110" y="69"/>
                  </a:cubicBezTo>
                  <a:cubicBezTo>
                    <a:pt x="110" y="7"/>
                    <a:pt x="110" y="7"/>
                    <a:pt x="110" y="7"/>
                  </a:cubicBezTo>
                  <a:cubicBezTo>
                    <a:pt x="110" y="3"/>
                    <a:pt x="107" y="0"/>
                    <a:pt x="103" y="0"/>
                  </a:cubicBezTo>
                  <a:cubicBezTo>
                    <a:pt x="7" y="0"/>
                    <a:pt x="7" y="0"/>
                    <a:pt x="7" y="0"/>
                  </a:cubicBezTo>
                  <a:cubicBezTo>
                    <a:pt x="3" y="0"/>
                    <a:pt x="0" y="3"/>
                    <a:pt x="0" y="7"/>
                  </a:cubicBezTo>
                  <a:cubicBezTo>
                    <a:pt x="0" y="69"/>
                    <a:pt x="0" y="69"/>
                    <a:pt x="0" y="69"/>
                  </a:cubicBezTo>
                  <a:cubicBezTo>
                    <a:pt x="0" y="73"/>
                    <a:pt x="3" y="76"/>
                    <a:pt x="7" y="76"/>
                  </a:cubicBezTo>
                  <a:close/>
                  <a:moveTo>
                    <a:pt x="12" y="13"/>
                  </a:moveTo>
                  <a:cubicBezTo>
                    <a:pt x="98" y="13"/>
                    <a:pt x="98" y="13"/>
                    <a:pt x="98" y="13"/>
                  </a:cubicBezTo>
                  <a:cubicBezTo>
                    <a:pt x="98" y="62"/>
                    <a:pt x="98" y="62"/>
                    <a:pt x="98" y="62"/>
                  </a:cubicBezTo>
                  <a:cubicBezTo>
                    <a:pt x="12" y="62"/>
                    <a:pt x="12" y="62"/>
                    <a:pt x="12" y="62"/>
                  </a:cubicBezTo>
                  <a:lnTo>
                    <a:pt x="12" y="13"/>
                  </a:lnTo>
                  <a:close/>
                  <a:moveTo>
                    <a:pt x="12" y="13"/>
                  </a:moveTo>
                  <a:cubicBezTo>
                    <a:pt x="12" y="13"/>
                    <a:pt x="12" y="13"/>
                    <a:pt x="12" y="13"/>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sp>
          <p:nvSpPr>
            <p:cNvPr id="29" name="Google Shape;333;p38"/>
            <p:cNvSpPr/>
            <p:nvPr/>
          </p:nvSpPr>
          <p:spPr>
            <a:xfrm>
              <a:off x="3425825" y="176213"/>
              <a:ext cx="160338" cy="84138"/>
            </a:xfrm>
            <a:custGeom>
              <a:avLst/>
              <a:gdLst/>
              <a:ahLst/>
              <a:cxnLst/>
              <a:rect l="l" t="t" r="r" b="b"/>
              <a:pathLst>
                <a:path w="57" h="28" extrusionOk="0">
                  <a:moveTo>
                    <a:pt x="51" y="1"/>
                  </a:moveTo>
                  <a:cubicBezTo>
                    <a:pt x="48" y="1"/>
                    <a:pt x="45" y="4"/>
                    <a:pt x="45" y="7"/>
                  </a:cubicBezTo>
                  <a:cubicBezTo>
                    <a:pt x="45" y="8"/>
                    <a:pt x="46" y="9"/>
                    <a:pt x="46" y="9"/>
                  </a:cubicBezTo>
                  <a:cubicBezTo>
                    <a:pt x="35" y="14"/>
                    <a:pt x="35" y="14"/>
                    <a:pt x="35" y="14"/>
                  </a:cubicBezTo>
                  <a:cubicBezTo>
                    <a:pt x="17" y="11"/>
                    <a:pt x="17" y="11"/>
                    <a:pt x="17" y="11"/>
                  </a:cubicBezTo>
                  <a:cubicBezTo>
                    <a:pt x="18" y="10"/>
                    <a:pt x="19" y="9"/>
                    <a:pt x="19" y="7"/>
                  </a:cubicBezTo>
                  <a:cubicBezTo>
                    <a:pt x="19" y="3"/>
                    <a:pt x="16" y="0"/>
                    <a:pt x="12" y="0"/>
                  </a:cubicBezTo>
                  <a:cubicBezTo>
                    <a:pt x="8" y="0"/>
                    <a:pt x="5" y="3"/>
                    <a:pt x="5" y="7"/>
                  </a:cubicBezTo>
                  <a:cubicBezTo>
                    <a:pt x="5" y="10"/>
                    <a:pt x="6" y="12"/>
                    <a:pt x="9" y="13"/>
                  </a:cubicBezTo>
                  <a:cubicBezTo>
                    <a:pt x="4" y="20"/>
                    <a:pt x="4" y="20"/>
                    <a:pt x="4" y="20"/>
                  </a:cubicBezTo>
                  <a:cubicBezTo>
                    <a:pt x="4" y="20"/>
                    <a:pt x="4" y="20"/>
                    <a:pt x="4" y="20"/>
                  </a:cubicBezTo>
                  <a:cubicBezTo>
                    <a:pt x="2" y="20"/>
                    <a:pt x="0" y="22"/>
                    <a:pt x="0" y="24"/>
                  </a:cubicBezTo>
                  <a:cubicBezTo>
                    <a:pt x="0" y="26"/>
                    <a:pt x="2" y="28"/>
                    <a:pt x="4" y="28"/>
                  </a:cubicBezTo>
                  <a:cubicBezTo>
                    <a:pt x="6" y="28"/>
                    <a:pt x="8" y="26"/>
                    <a:pt x="8" y="24"/>
                  </a:cubicBezTo>
                  <a:cubicBezTo>
                    <a:pt x="8" y="23"/>
                    <a:pt x="8" y="23"/>
                    <a:pt x="7" y="22"/>
                  </a:cubicBezTo>
                  <a:cubicBezTo>
                    <a:pt x="13" y="14"/>
                    <a:pt x="13" y="14"/>
                    <a:pt x="13" y="14"/>
                  </a:cubicBezTo>
                  <a:cubicBezTo>
                    <a:pt x="30" y="17"/>
                    <a:pt x="30" y="17"/>
                    <a:pt x="30" y="17"/>
                  </a:cubicBezTo>
                  <a:cubicBezTo>
                    <a:pt x="30" y="18"/>
                    <a:pt x="30" y="19"/>
                    <a:pt x="30" y="20"/>
                  </a:cubicBezTo>
                  <a:cubicBezTo>
                    <a:pt x="30" y="23"/>
                    <a:pt x="32" y="26"/>
                    <a:pt x="36" y="26"/>
                  </a:cubicBezTo>
                  <a:cubicBezTo>
                    <a:pt x="39" y="26"/>
                    <a:pt x="41" y="23"/>
                    <a:pt x="41" y="20"/>
                  </a:cubicBezTo>
                  <a:cubicBezTo>
                    <a:pt x="41" y="19"/>
                    <a:pt x="41" y="17"/>
                    <a:pt x="40" y="16"/>
                  </a:cubicBezTo>
                  <a:cubicBezTo>
                    <a:pt x="49" y="12"/>
                    <a:pt x="49" y="12"/>
                    <a:pt x="49" y="12"/>
                  </a:cubicBezTo>
                  <a:cubicBezTo>
                    <a:pt x="49" y="13"/>
                    <a:pt x="50" y="13"/>
                    <a:pt x="51" y="13"/>
                  </a:cubicBezTo>
                  <a:cubicBezTo>
                    <a:pt x="54" y="13"/>
                    <a:pt x="57" y="10"/>
                    <a:pt x="57" y="7"/>
                  </a:cubicBezTo>
                  <a:cubicBezTo>
                    <a:pt x="57" y="4"/>
                    <a:pt x="54" y="1"/>
                    <a:pt x="51" y="1"/>
                  </a:cubicBezTo>
                  <a:close/>
                  <a:moveTo>
                    <a:pt x="12" y="10"/>
                  </a:moveTo>
                  <a:cubicBezTo>
                    <a:pt x="10" y="10"/>
                    <a:pt x="9" y="9"/>
                    <a:pt x="9" y="7"/>
                  </a:cubicBezTo>
                  <a:cubicBezTo>
                    <a:pt x="9" y="5"/>
                    <a:pt x="10" y="4"/>
                    <a:pt x="12" y="4"/>
                  </a:cubicBezTo>
                  <a:cubicBezTo>
                    <a:pt x="13" y="4"/>
                    <a:pt x="15" y="5"/>
                    <a:pt x="15" y="7"/>
                  </a:cubicBezTo>
                  <a:cubicBezTo>
                    <a:pt x="15" y="9"/>
                    <a:pt x="13" y="10"/>
                    <a:pt x="12" y="10"/>
                  </a:cubicBezTo>
                  <a:close/>
                  <a:moveTo>
                    <a:pt x="36" y="22"/>
                  </a:moveTo>
                  <a:cubicBezTo>
                    <a:pt x="35" y="22"/>
                    <a:pt x="34" y="21"/>
                    <a:pt x="34" y="20"/>
                  </a:cubicBezTo>
                  <a:cubicBezTo>
                    <a:pt x="34" y="19"/>
                    <a:pt x="35" y="18"/>
                    <a:pt x="36" y="18"/>
                  </a:cubicBezTo>
                  <a:cubicBezTo>
                    <a:pt x="37" y="18"/>
                    <a:pt x="37" y="19"/>
                    <a:pt x="37" y="20"/>
                  </a:cubicBezTo>
                  <a:cubicBezTo>
                    <a:pt x="37" y="21"/>
                    <a:pt x="37" y="22"/>
                    <a:pt x="36" y="22"/>
                  </a:cubicBezTo>
                  <a:close/>
                  <a:moveTo>
                    <a:pt x="51" y="9"/>
                  </a:moveTo>
                  <a:cubicBezTo>
                    <a:pt x="50" y="9"/>
                    <a:pt x="49" y="8"/>
                    <a:pt x="49" y="7"/>
                  </a:cubicBezTo>
                  <a:cubicBezTo>
                    <a:pt x="49" y="6"/>
                    <a:pt x="50" y="5"/>
                    <a:pt x="51" y="5"/>
                  </a:cubicBezTo>
                  <a:cubicBezTo>
                    <a:pt x="52" y="5"/>
                    <a:pt x="53" y="6"/>
                    <a:pt x="53" y="7"/>
                  </a:cubicBezTo>
                  <a:cubicBezTo>
                    <a:pt x="53" y="8"/>
                    <a:pt x="52" y="9"/>
                    <a:pt x="51" y="9"/>
                  </a:cubicBezTo>
                  <a:close/>
                  <a:moveTo>
                    <a:pt x="51" y="9"/>
                  </a:moveTo>
                  <a:cubicBezTo>
                    <a:pt x="51" y="9"/>
                    <a:pt x="51" y="9"/>
                    <a:pt x="51" y="9"/>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Twentieth Century"/>
                <a:ea typeface="Twentieth Century"/>
                <a:cs typeface="Twentieth Century"/>
                <a:sym typeface="Twentieth Century"/>
              </a:endParaRPr>
            </a:p>
          </p:txBody>
        </p:sp>
      </p:grpSp>
      <p:pic>
        <p:nvPicPr>
          <p:cNvPr id="30" name="Google Shape;334;p38" descr="Graduation cap with solid fill"/>
          <p:cNvPicPr preferRelativeResize="0">
            <a:picLocks noChangeAspect="1"/>
          </p:cNvPicPr>
          <p:nvPr/>
        </p:nvPicPr>
        <p:blipFill rotWithShape="1">
          <a:blip r:embed="rId2">
            <a:alphaModFix/>
          </a:blip>
          <a:srcRect/>
          <a:stretch/>
        </p:blipFill>
        <p:spPr>
          <a:xfrm>
            <a:off x="3294911" y="4310128"/>
            <a:ext cx="450000" cy="450000"/>
          </a:xfrm>
          <a:prstGeom prst="rect">
            <a:avLst/>
          </a:prstGeom>
          <a:noFill/>
          <a:ln>
            <a:noFill/>
          </a:ln>
        </p:spPr>
      </p:pic>
      <p:pic>
        <p:nvPicPr>
          <p:cNvPr id="31" name="Google Shape;335;p38" descr="Classroom with solid fill"/>
          <p:cNvPicPr preferRelativeResize="0">
            <a:picLocks noChangeAspect="1"/>
          </p:cNvPicPr>
          <p:nvPr/>
        </p:nvPicPr>
        <p:blipFill rotWithShape="1">
          <a:blip r:embed="rId3">
            <a:alphaModFix/>
          </a:blip>
          <a:srcRect/>
          <a:stretch/>
        </p:blipFill>
        <p:spPr>
          <a:xfrm>
            <a:off x="2128296" y="2879843"/>
            <a:ext cx="538474" cy="538474"/>
          </a:xfrm>
          <a:prstGeom prst="rect">
            <a:avLst/>
          </a:prstGeom>
          <a:noFill/>
          <a:ln>
            <a:noFill/>
          </a:ln>
        </p:spPr>
      </p:pic>
      <p:grpSp>
        <p:nvGrpSpPr>
          <p:cNvPr id="32" name="Google Shape;337;p38"/>
          <p:cNvGrpSpPr/>
          <p:nvPr/>
        </p:nvGrpSpPr>
        <p:grpSpPr>
          <a:xfrm>
            <a:off x="5442032" y="2602854"/>
            <a:ext cx="330261" cy="287876"/>
            <a:chOff x="5848350" y="3238500"/>
            <a:chExt cx="466800" cy="466800"/>
          </a:xfrm>
        </p:grpSpPr>
        <p:sp>
          <p:nvSpPr>
            <p:cNvPr id="33" name="Google Shape;338;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1"/>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34" name="Google Shape;339;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sp>
        <p:nvSpPr>
          <p:cNvPr id="35" name="Google Shape;340;p38"/>
          <p:cNvSpPr txBox="1"/>
          <p:nvPr/>
        </p:nvSpPr>
        <p:spPr>
          <a:xfrm>
            <a:off x="5994187" y="2493774"/>
            <a:ext cx="2674623"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Policymakers</a:t>
            </a:r>
            <a:endParaRPr sz="2800" b="1" dirty="0">
              <a:latin typeface="Georgia" panose="02040502050405020303" pitchFamily="18" charset="0"/>
              <a:ea typeface="Josefin Sans"/>
              <a:cs typeface="Josefin Sans"/>
              <a:sym typeface="Josefin Sans"/>
            </a:endParaRPr>
          </a:p>
        </p:txBody>
      </p:sp>
      <p:grpSp>
        <p:nvGrpSpPr>
          <p:cNvPr id="36" name="Google Shape;341;p38"/>
          <p:cNvGrpSpPr/>
          <p:nvPr/>
        </p:nvGrpSpPr>
        <p:grpSpPr>
          <a:xfrm>
            <a:off x="5442032" y="3113001"/>
            <a:ext cx="330261" cy="287876"/>
            <a:chOff x="5848350" y="3238500"/>
            <a:chExt cx="466800" cy="466800"/>
          </a:xfrm>
        </p:grpSpPr>
        <p:sp>
          <p:nvSpPr>
            <p:cNvPr id="37" name="Google Shape;342;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2"/>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38" name="Google Shape;343;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grpSp>
        <p:nvGrpSpPr>
          <p:cNvPr id="39" name="Google Shape;344;p38"/>
          <p:cNvGrpSpPr/>
          <p:nvPr/>
        </p:nvGrpSpPr>
        <p:grpSpPr>
          <a:xfrm>
            <a:off x="5444994" y="4144446"/>
            <a:ext cx="330261" cy="287876"/>
            <a:chOff x="5848350" y="3238500"/>
            <a:chExt cx="466800" cy="466800"/>
          </a:xfrm>
        </p:grpSpPr>
        <p:sp>
          <p:nvSpPr>
            <p:cNvPr id="40" name="Google Shape;345;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41" name="Google Shape;346;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grpSp>
        <p:nvGrpSpPr>
          <p:cNvPr id="42" name="Google Shape;347;p38"/>
          <p:cNvGrpSpPr/>
          <p:nvPr/>
        </p:nvGrpSpPr>
        <p:grpSpPr>
          <a:xfrm>
            <a:off x="5442032" y="5144226"/>
            <a:ext cx="330261" cy="287876"/>
            <a:chOff x="5848350" y="3238500"/>
            <a:chExt cx="466800" cy="466800"/>
          </a:xfrm>
        </p:grpSpPr>
        <p:sp>
          <p:nvSpPr>
            <p:cNvPr id="43" name="Google Shape;348;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44" name="Google Shape;349;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grpSp>
        <p:nvGrpSpPr>
          <p:cNvPr id="45" name="Google Shape;350;p38"/>
          <p:cNvGrpSpPr/>
          <p:nvPr/>
        </p:nvGrpSpPr>
        <p:grpSpPr>
          <a:xfrm>
            <a:off x="5459506" y="5618508"/>
            <a:ext cx="330261" cy="287876"/>
            <a:chOff x="5848350" y="3238500"/>
            <a:chExt cx="466800" cy="466800"/>
          </a:xfrm>
        </p:grpSpPr>
        <p:sp>
          <p:nvSpPr>
            <p:cNvPr id="46" name="Google Shape;351;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47" name="Google Shape;352;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grpSp>
        <p:nvGrpSpPr>
          <p:cNvPr id="48" name="Google Shape;353;p38"/>
          <p:cNvGrpSpPr/>
          <p:nvPr/>
        </p:nvGrpSpPr>
        <p:grpSpPr>
          <a:xfrm>
            <a:off x="5459506" y="4647436"/>
            <a:ext cx="330261" cy="287876"/>
            <a:chOff x="5848350" y="3238500"/>
            <a:chExt cx="466800" cy="466800"/>
          </a:xfrm>
        </p:grpSpPr>
        <p:sp>
          <p:nvSpPr>
            <p:cNvPr id="49" name="Google Shape;354;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50" name="Google Shape;355;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sp>
        <p:nvSpPr>
          <p:cNvPr id="51" name="Google Shape;356;p38"/>
          <p:cNvSpPr txBox="1"/>
          <p:nvPr/>
        </p:nvSpPr>
        <p:spPr>
          <a:xfrm>
            <a:off x="5994190" y="2988895"/>
            <a:ext cx="5659737"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Partners</a:t>
            </a:r>
            <a:endParaRPr sz="2800" b="1" dirty="0">
              <a:latin typeface="Georgia" panose="02040502050405020303" pitchFamily="18" charset="0"/>
              <a:ea typeface="Josefin Sans"/>
              <a:cs typeface="Josefin Sans"/>
              <a:sym typeface="Josefin Sans"/>
            </a:endParaRPr>
          </a:p>
        </p:txBody>
      </p:sp>
      <p:sp>
        <p:nvSpPr>
          <p:cNvPr id="52" name="Google Shape;357;p38"/>
          <p:cNvSpPr txBox="1"/>
          <p:nvPr/>
        </p:nvSpPr>
        <p:spPr>
          <a:xfrm>
            <a:off x="5994189" y="4012299"/>
            <a:ext cx="4260381"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Reading Specialists</a:t>
            </a:r>
            <a:endParaRPr sz="2800" b="1" dirty="0">
              <a:latin typeface="Georgia" panose="02040502050405020303" pitchFamily="18" charset="0"/>
              <a:ea typeface="Josefin Sans"/>
              <a:cs typeface="Josefin Sans"/>
              <a:sym typeface="Josefin Sans"/>
            </a:endParaRPr>
          </a:p>
        </p:txBody>
      </p:sp>
      <p:sp>
        <p:nvSpPr>
          <p:cNvPr id="53" name="Google Shape;358;p38"/>
          <p:cNvSpPr txBox="1"/>
          <p:nvPr/>
        </p:nvSpPr>
        <p:spPr>
          <a:xfrm>
            <a:off x="5994186" y="4518120"/>
            <a:ext cx="2674623"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Teachers</a:t>
            </a:r>
            <a:endParaRPr sz="2800" b="1" dirty="0">
              <a:latin typeface="Georgia" panose="02040502050405020303" pitchFamily="18" charset="0"/>
              <a:ea typeface="Josefin Sans"/>
              <a:cs typeface="Josefin Sans"/>
              <a:sym typeface="Josefin Sans"/>
            </a:endParaRPr>
          </a:p>
        </p:txBody>
      </p:sp>
      <p:sp>
        <p:nvSpPr>
          <p:cNvPr id="54" name="Google Shape;359;p38"/>
          <p:cNvSpPr txBox="1"/>
          <p:nvPr/>
        </p:nvSpPr>
        <p:spPr>
          <a:xfrm>
            <a:off x="5994186" y="5018403"/>
            <a:ext cx="2674623"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Families</a:t>
            </a:r>
            <a:endParaRPr sz="2800" b="1" dirty="0">
              <a:latin typeface="Georgia" panose="02040502050405020303" pitchFamily="18" charset="0"/>
              <a:ea typeface="Josefin Sans"/>
              <a:cs typeface="Josefin Sans"/>
              <a:sym typeface="Josefin Sans"/>
            </a:endParaRPr>
          </a:p>
        </p:txBody>
      </p:sp>
      <p:sp>
        <p:nvSpPr>
          <p:cNvPr id="55" name="Google Shape;360;p38"/>
          <p:cNvSpPr txBox="1"/>
          <p:nvPr/>
        </p:nvSpPr>
        <p:spPr>
          <a:xfrm>
            <a:off x="5994185" y="5473519"/>
            <a:ext cx="2674623"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Students</a:t>
            </a:r>
            <a:endParaRPr sz="2800" b="1" dirty="0">
              <a:latin typeface="Georgia" panose="02040502050405020303" pitchFamily="18" charset="0"/>
              <a:ea typeface="Josefin Sans"/>
              <a:cs typeface="Josefin Sans"/>
              <a:sym typeface="Josefin Sans"/>
            </a:endParaRPr>
          </a:p>
        </p:txBody>
      </p:sp>
      <p:grpSp>
        <p:nvGrpSpPr>
          <p:cNvPr id="56" name="Google Shape;361;p38"/>
          <p:cNvGrpSpPr/>
          <p:nvPr/>
        </p:nvGrpSpPr>
        <p:grpSpPr>
          <a:xfrm>
            <a:off x="5442032" y="3615991"/>
            <a:ext cx="330261" cy="287876"/>
            <a:chOff x="5848350" y="3238500"/>
            <a:chExt cx="466800" cy="466800"/>
          </a:xfrm>
        </p:grpSpPr>
        <p:sp>
          <p:nvSpPr>
            <p:cNvPr id="57" name="Google Shape;362;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Twentieth Century"/>
                <a:ea typeface="Twentieth Century"/>
                <a:cs typeface="Twentieth Century"/>
                <a:sym typeface="Twentieth Century"/>
              </a:endParaRPr>
            </a:p>
          </p:txBody>
        </p:sp>
        <p:sp>
          <p:nvSpPr>
            <p:cNvPr id="58" name="Google Shape;363;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Twentieth Century"/>
                <a:ea typeface="Twentieth Century"/>
                <a:cs typeface="Twentieth Century"/>
                <a:sym typeface="Twentieth Century"/>
              </a:endParaRPr>
            </a:p>
          </p:txBody>
        </p:sp>
      </p:grpSp>
      <p:sp>
        <p:nvSpPr>
          <p:cNvPr id="59" name="Google Shape;364;p38"/>
          <p:cNvSpPr txBox="1"/>
          <p:nvPr/>
        </p:nvSpPr>
        <p:spPr>
          <a:xfrm>
            <a:off x="5994189" y="3489713"/>
            <a:ext cx="4260381"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Division Leaders</a:t>
            </a:r>
            <a:endParaRPr sz="2800" b="1" dirty="0">
              <a:latin typeface="Georgia" panose="02040502050405020303" pitchFamily="18" charset="0"/>
              <a:ea typeface="Josefin Sans"/>
              <a:cs typeface="Josefin Sans"/>
              <a:sym typeface="Josefin Sans"/>
            </a:endParaRPr>
          </a:p>
        </p:txBody>
      </p:sp>
      <p:grpSp>
        <p:nvGrpSpPr>
          <p:cNvPr id="60" name="Google Shape;365;p38"/>
          <p:cNvGrpSpPr/>
          <p:nvPr/>
        </p:nvGrpSpPr>
        <p:grpSpPr>
          <a:xfrm>
            <a:off x="5459478" y="6099775"/>
            <a:ext cx="330261" cy="287876"/>
            <a:chOff x="5848350" y="3238500"/>
            <a:chExt cx="466800" cy="466800"/>
          </a:xfrm>
        </p:grpSpPr>
        <p:sp>
          <p:nvSpPr>
            <p:cNvPr id="61" name="Google Shape;366;p38"/>
            <p:cNvSpPr/>
            <p:nvPr/>
          </p:nvSpPr>
          <p:spPr>
            <a:xfrm>
              <a:off x="5948362" y="3365500"/>
              <a:ext cx="266700" cy="212725"/>
            </a:xfrm>
            <a:custGeom>
              <a:avLst/>
              <a:gdLst/>
              <a:ahLst/>
              <a:cxnLst/>
              <a:rect l="l" t="t" r="r" b="b"/>
              <a:pathLst>
                <a:path w="85" h="68" extrusionOk="0">
                  <a:moveTo>
                    <a:pt x="84" y="13"/>
                  </a:moveTo>
                  <a:cubicBezTo>
                    <a:pt x="72" y="1"/>
                    <a:pt x="72" y="1"/>
                    <a:pt x="72" y="1"/>
                  </a:cubicBezTo>
                  <a:cubicBezTo>
                    <a:pt x="71" y="0"/>
                    <a:pt x="70" y="0"/>
                    <a:pt x="69" y="0"/>
                  </a:cubicBezTo>
                  <a:cubicBezTo>
                    <a:pt x="67" y="0"/>
                    <a:pt x="66" y="1"/>
                    <a:pt x="65" y="1"/>
                  </a:cubicBezTo>
                  <a:cubicBezTo>
                    <a:pt x="34" y="33"/>
                    <a:pt x="34" y="33"/>
                    <a:pt x="34" y="33"/>
                  </a:cubicBezTo>
                  <a:cubicBezTo>
                    <a:pt x="20" y="19"/>
                    <a:pt x="20" y="19"/>
                    <a:pt x="20" y="19"/>
                  </a:cubicBezTo>
                  <a:cubicBezTo>
                    <a:pt x="19" y="18"/>
                    <a:pt x="18" y="18"/>
                    <a:pt x="17" y="18"/>
                  </a:cubicBezTo>
                  <a:cubicBezTo>
                    <a:pt x="15" y="18"/>
                    <a:pt x="14" y="18"/>
                    <a:pt x="13" y="19"/>
                  </a:cubicBezTo>
                  <a:cubicBezTo>
                    <a:pt x="2" y="31"/>
                    <a:pt x="2" y="31"/>
                    <a:pt x="2" y="31"/>
                  </a:cubicBezTo>
                  <a:cubicBezTo>
                    <a:pt x="0" y="33"/>
                    <a:pt x="0" y="36"/>
                    <a:pt x="2" y="38"/>
                  </a:cubicBezTo>
                  <a:cubicBezTo>
                    <a:pt x="30" y="66"/>
                    <a:pt x="30" y="66"/>
                    <a:pt x="30" y="66"/>
                  </a:cubicBezTo>
                  <a:cubicBezTo>
                    <a:pt x="31" y="67"/>
                    <a:pt x="32" y="68"/>
                    <a:pt x="34" y="68"/>
                  </a:cubicBezTo>
                  <a:cubicBezTo>
                    <a:pt x="35" y="68"/>
                    <a:pt x="36" y="67"/>
                    <a:pt x="37" y="66"/>
                  </a:cubicBezTo>
                  <a:cubicBezTo>
                    <a:pt x="84" y="20"/>
                    <a:pt x="84" y="20"/>
                    <a:pt x="84" y="20"/>
                  </a:cubicBezTo>
                  <a:cubicBezTo>
                    <a:pt x="85" y="19"/>
                    <a:pt x="85" y="18"/>
                    <a:pt x="85" y="16"/>
                  </a:cubicBezTo>
                  <a:cubicBezTo>
                    <a:pt x="85" y="15"/>
                    <a:pt x="85" y="14"/>
                    <a:pt x="84" y="13"/>
                  </a:cubicBezTo>
                  <a:close/>
                  <a:moveTo>
                    <a:pt x="34" y="63"/>
                  </a:moveTo>
                  <a:cubicBezTo>
                    <a:pt x="5" y="34"/>
                    <a:pt x="5" y="34"/>
                    <a:pt x="5" y="34"/>
                  </a:cubicBezTo>
                  <a:cubicBezTo>
                    <a:pt x="17" y="23"/>
                    <a:pt x="17" y="23"/>
                    <a:pt x="17" y="23"/>
                  </a:cubicBezTo>
                  <a:cubicBezTo>
                    <a:pt x="34" y="40"/>
                    <a:pt x="34" y="40"/>
                    <a:pt x="34" y="40"/>
                  </a:cubicBezTo>
                  <a:cubicBezTo>
                    <a:pt x="69" y="5"/>
                    <a:pt x="69" y="5"/>
                    <a:pt x="69" y="5"/>
                  </a:cubicBezTo>
                  <a:cubicBezTo>
                    <a:pt x="80" y="16"/>
                    <a:pt x="80" y="16"/>
                    <a:pt x="80" y="16"/>
                  </a:cubicBezTo>
                  <a:lnTo>
                    <a:pt x="34" y="63"/>
                  </a:lnTo>
                  <a:close/>
                </a:path>
              </a:pathLst>
            </a:custGeom>
            <a:solidFill>
              <a:schemeClr val="accent3"/>
            </a:solidFill>
            <a:ln w="9525" cap="flat" cmpd="sng">
              <a:solidFill>
                <a:srgbClr val="D5003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300">
                <a:solidFill>
                  <a:schemeClr val="dk1"/>
                </a:solidFill>
                <a:latin typeface="Twentieth Century"/>
                <a:ea typeface="Twentieth Century"/>
                <a:cs typeface="Twentieth Century"/>
                <a:sym typeface="Twentieth Century"/>
              </a:endParaRPr>
            </a:p>
          </p:txBody>
        </p:sp>
        <p:sp>
          <p:nvSpPr>
            <p:cNvPr id="62" name="Google Shape;367;p38"/>
            <p:cNvSpPr/>
            <p:nvPr/>
          </p:nvSpPr>
          <p:spPr>
            <a:xfrm>
              <a:off x="5848350" y="3238500"/>
              <a:ext cx="466800" cy="466800"/>
            </a:xfrm>
            <a:prstGeom prst="ellipse">
              <a:avLst/>
            </a:prstGeom>
            <a:noFill/>
            <a:ln w="19050" cap="flat" cmpd="sng">
              <a:solidFill>
                <a:srgbClr val="D5003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a:solidFill>
                  <a:schemeClr val="lt1"/>
                </a:solidFill>
                <a:latin typeface="Twentieth Century"/>
                <a:ea typeface="Twentieth Century"/>
                <a:cs typeface="Twentieth Century"/>
                <a:sym typeface="Twentieth Century"/>
              </a:endParaRPr>
            </a:p>
          </p:txBody>
        </p:sp>
      </p:grpSp>
      <p:sp>
        <p:nvSpPr>
          <p:cNvPr id="63" name="Google Shape;368;p38"/>
          <p:cNvSpPr txBox="1"/>
          <p:nvPr/>
        </p:nvSpPr>
        <p:spPr>
          <a:xfrm>
            <a:off x="5983304" y="5974267"/>
            <a:ext cx="3467502"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800" b="1" dirty="0">
                <a:latin typeface="Georgia" panose="02040502050405020303" pitchFamily="18" charset="0"/>
                <a:ea typeface="Josefin Sans"/>
                <a:cs typeface="Josefin Sans"/>
                <a:sym typeface="Josefin Sans"/>
              </a:rPr>
              <a:t>Higher Education</a:t>
            </a:r>
            <a:endParaRPr sz="2800" b="1" dirty="0">
              <a:latin typeface="Georgia" panose="02040502050405020303" pitchFamily="18" charset="0"/>
              <a:ea typeface="Josefin Sans"/>
              <a:cs typeface="Josefin Sans"/>
              <a:sym typeface="Josefin Sans"/>
            </a:endParaRPr>
          </a:p>
        </p:txBody>
      </p:sp>
    </p:spTree>
    <p:extLst>
      <p:ext uri="{BB962C8B-B14F-4D97-AF65-F5344CB8AC3E}">
        <p14:creationId xmlns:p14="http://schemas.microsoft.com/office/powerpoint/2010/main" val="249592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Timeline: What to Expect When</a:t>
            </a:r>
            <a:endParaRPr lang="en-US" sz="4800" dirty="0"/>
          </a:p>
        </p:txBody>
      </p:sp>
    </p:spTree>
    <p:extLst>
      <p:ext uri="{BB962C8B-B14F-4D97-AF65-F5344CB8AC3E}">
        <p14:creationId xmlns:p14="http://schemas.microsoft.com/office/powerpoint/2010/main" val="2472307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Key Activities for the VDOE in 22-23</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33</a:t>
            </a:fld>
            <a:endParaRPr lang="en-US"/>
          </a:p>
        </p:txBody>
      </p:sp>
      <p:sp>
        <p:nvSpPr>
          <p:cNvPr id="6" name="Google Shape;130;p21"/>
          <p:cNvSpPr txBox="1">
            <a:spLocks/>
          </p:cNvSpPr>
          <p:nvPr/>
        </p:nvSpPr>
        <p:spPr>
          <a:xfrm>
            <a:off x="598167" y="1568632"/>
            <a:ext cx="11360800" cy="446205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500" dirty="0">
                <a:solidFill>
                  <a:schemeClr val="dk1"/>
                </a:solidFill>
                <a:latin typeface="Georgia" panose="02040502050405020303" pitchFamily="18" charset="0"/>
              </a:rPr>
              <a:t>In 2022-2023, the VDOE will support divisions to prepare for VLA implementation by: </a:t>
            </a: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Building and running a </a:t>
            </a:r>
            <a:r>
              <a:rPr lang="en-US" sz="2500" dirty="0" smtClean="0">
                <a:solidFill>
                  <a:schemeClr val="dk1"/>
                </a:solidFill>
                <a:latin typeface="Georgia" panose="02040502050405020303" pitchFamily="18" charset="0"/>
              </a:rPr>
              <a:t>rigorous, multi-phase process that engages Virginia experts/educators to </a:t>
            </a:r>
            <a:r>
              <a:rPr lang="en-US" sz="2500" dirty="0">
                <a:solidFill>
                  <a:schemeClr val="dk1"/>
                </a:solidFill>
                <a:latin typeface="Georgia" panose="02040502050405020303" pitchFamily="18" charset="0"/>
              </a:rPr>
              <a:t>identify best-in-class </a:t>
            </a:r>
            <a:r>
              <a:rPr lang="en-US" sz="2500" dirty="0" smtClean="0">
                <a:solidFill>
                  <a:schemeClr val="dk1"/>
                </a:solidFill>
                <a:latin typeface="Georgia" panose="02040502050405020303" pitchFamily="18" charset="0"/>
              </a:rPr>
              <a:t>K-3 core curriculum, supplemental and intervention materials and </a:t>
            </a:r>
            <a:r>
              <a:rPr lang="en-US" sz="2500" dirty="0">
                <a:solidFill>
                  <a:schemeClr val="dk1"/>
                </a:solidFill>
                <a:latin typeface="Georgia" panose="02040502050405020303" pitchFamily="18" charset="0"/>
              </a:rPr>
              <a:t>professional development providers</a:t>
            </a:r>
            <a:r>
              <a:rPr lang="en-US" sz="2500" dirty="0" smtClean="0">
                <a:solidFill>
                  <a:schemeClr val="dk1"/>
                </a:solidFill>
                <a:latin typeface="Georgia" panose="02040502050405020303" pitchFamily="18" charset="0"/>
              </a:rPr>
              <a:t>. </a:t>
            </a:r>
            <a:endParaRPr lang="en-US" sz="2500" dirty="0">
              <a:solidFill>
                <a:schemeClr val="dk1"/>
              </a:solidFill>
              <a:latin typeface="Georgia" panose="02040502050405020303" pitchFamily="18" charset="0"/>
            </a:endParaRP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Developing </a:t>
            </a:r>
            <a:r>
              <a:rPr lang="en-US" sz="2500" dirty="0" smtClean="0">
                <a:solidFill>
                  <a:schemeClr val="dk1"/>
                </a:solidFill>
                <a:latin typeface="Georgia" panose="02040502050405020303" pitchFamily="18" charset="0"/>
              </a:rPr>
              <a:t>guidelines </a:t>
            </a:r>
            <a:r>
              <a:rPr lang="en-US" sz="2500" dirty="0">
                <a:solidFill>
                  <a:schemeClr val="dk1"/>
                </a:solidFill>
                <a:latin typeface="Georgia" panose="02040502050405020303" pitchFamily="18" charset="0"/>
              </a:rPr>
              <a:t>and tools for supporting students who have not yet met reading benchmarks using a </a:t>
            </a:r>
            <a:r>
              <a:rPr lang="en-US" sz="2500" dirty="0" smtClean="0">
                <a:solidFill>
                  <a:schemeClr val="dk1"/>
                </a:solidFill>
                <a:latin typeface="Georgia" panose="02040502050405020303" pitchFamily="18" charset="0"/>
              </a:rPr>
              <a:t>student-specific </a:t>
            </a:r>
            <a:r>
              <a:rPr lang="en-US" sz="2500" dirty="0">
                <a:solidFill>
                  <a:schemeClr val="dk1"/>
                </a:solidFill>
                <a:latin typeface="Georgia" panose="02040502050405020303" pitchFamily="18" charset="0"/>
              </a:rPr>
              <a:t>reading plan. </a:t>
            </a: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Providing statewide training for reading specialists, beginning in Summer 2023.</a:t>
            </a: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Developing guidance and tools for divisions to build </a:t>
            </a:r>
            <a:r>
              <a:rPr lang="en-US" sz="2500" dirty="0" smtClean="0">
                <a:solidFill>
                  <a:schemeClr val="dk1"/>
                </a:solidFill>
                <a:latin typeface="Georgia" panose="02040502050405020303" pitchFamily="18" charset="0"/>
              </a:rPr>
              <a:t>literacy </a:t>
            </a:r>
            <a:r>
              <a:rPr lang="en-US" sz="2500" dirty="0">
                <a:solidFill>
                  <a:schemeClr val="dk1"/>
                </a:solidFill>
                <a:latin typeface="Georgia" panose="02040502050405020303" pitchFamily="18" charset="0"/>
              </a:rPr>
              <a:t>plans. </a:t>
            </a:r>
          </a:p>
          <a:p>
            <a:pPr>
              <a:lnSpc>
                <a:spcPct val="100000"/>
              </a:lnSpc>
              <a:spcBef>
                <a:spcPts val="600"/>
              </a:spcBef>
              <a:buClr>
                <a:schemeClr val="dk1"/>
              </a:buClr>
              <a:buSzPts val="1900"/>
            </a:pPr>
            <a:endParaRPr lang="en-US" sz="2500" dirty="0">
              <a:solidFill>
                <a:schemeClr val="dk1"/>
              </a:solidFill>
              <a:latin typeface="+mj-lt"/>
            </a:endParaRPr>
          </a:p>
          <a:p>
            <a:pPr marL="0" indent="0">
              <a:lnSpc>
                <a:spcPct val="100000"/>
              </a:lnSpc>
              <a:spcBef>
                <a:spcPts val="600"/>
              </a:spcBef>
              <a:buNone/>
            </a:pPr>
            <a:endParaRPr lang="en-US" sz="2500" dirty="0">
              <a:solidFill>
                <a:schemeClr val="dk1"/>
              </a:solidFill>
              <a:latin typeface="+mj-lt"/>
            </a:endParaRPr>
          </a:p>
          <a:p>
            <a:pPr marL="0" indent="0">
              <a:lnSpc>
                <a:spcPct val="100000"/>
              </a:lnSpc>
              <a:spcBef>
                <a:spcPts val="600"/>
              </a:spcBef>
              <a:buFont typeface="Arial" panose="020B0604020202020204" pitchFamily="34" charset="0"/>
              <a:buNone/>
            </a:pPr>
            <a:endParaRPr lang="en-US" sz="25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sz="2500" dirty="0">
              <a:solidFill>
                <a:srgbClr val="1D7E74"/>
              </a:solidFill>
            </a:endParaRPr>
          </a:p>
        </p:txBody>
      </p:sp>
    </p:spTree>
    <p:extLst>
      <p:ext uri="{BB962C8B-B14F-4D97-AF65-F5344CB8AC3E}">
        <p14:creationId xmlns:p14="http://schemas.microsoft.com/office/powerpoint/2010/main" val="3292022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Key Activities for </a:t>
            </a:r>
            <a:r>
              <a:rPr lang="en-US" dirty="0" smtClean="0"/>
              <a:t>the Board in </a:t>
            </a:r>
            <a:r>
              <a:rPr lang="en-US" dirty="0"/>
              <a:t>22-23</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34</a:t>
            </a:fld>
            <a:endParaRPr lang="en-US"/>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500" dirty="0">
                <a:solidFill>
                  <a:srgbClr val="1A4480"/>
                </a:solidFill>
                <a:latin typeface="+mj-lt"/>
              </a:rPr>
              <a:t>In 2022-2023, </a:t>
            </a:r>
            <a:r>
              <a:rPr lang="en-US" sz="2500" dirty="0" smtClean="0">
                <a:solidFill>
                  <a:srgbClr val="1A4480"/>
                </a:solidFill>
                <a:latin typeface="+mj-lt"/>
              </a:rPr>
              <a:t>the VBOE will be asked to: </a:t>
            </a:r>
            <a:endParaRPr lang="en-US" sz="2500" dirty="0">
              <a:solidFill>
                <a:srgbClr val="1A4480"/>
              </a:solidFill>
              <a:latin typeface="+mj-lt"/>
            </a:endParaRPr>
          </a:p>
          <a:p>
            <a:pPr marL="457200" lvl="0" indent="-342900">
              <a:lnSpc>
                <a:spcPct val="100000"/>
              </a:lnSpc>
              <a:spcBef>
                <a:spcPts val="600"/>
              </a:spcBef>
              <a:buClr>
                <a:schemeClr val="dk1"/>
              </a:buClr>
              <a:buSzPts val="1800"/>
              <a:buChar char="●"/>
            </a:pPr>
            <a:r>
              <a:rPr lang="en-US" sz="2500" dirty="0" smtClean="0">
                <a:solidFill>
                  <a:srgbClr val="1A4480"/>
                </a:solidFill>
                <a:latin typeface="+mj-lt"/>
              </a:rPr>
              <a:t>Become familiar with the VLA and key timelines and activities.</a:t>
            </a:r>
          </a:p>
          <a:p>
            <a:pPr marL="457200" lvl="0" indent="-342900">
              <a:lnSpc>
                <a:spcPct val="100000"/>
              </a:lnSpc>
              <a:spcBef>
                <a:spcPts val="600"/>
              </a:spcBef>
              <a:buClr>
                <a:schemeClr val="dk1"/>
              </a:buClr>
              <a:buSzPts val="1800"/>
              <a:buChar char="●"/>
            </a:pPr>
            <a:r>
              <a:rPr lang="en-US" sz="2500" dirty="0" smtClean="0">
                <a:solidFill>
                  <a:srgbClr val="1A4480"/>
                </a:solidFill>
                <a:latin typeface="+mj-lt"/>
              </a:rPr>
              <a:t>Begin to approve best-in-class K-3 core literacy curriculum (</a:t>
            </a:r>
            <a:r>
              <a:rPr lang="en-US" sz="2500" i="1" dirty="0">
                <a:solidFill>
                  <a:srgbClr val="1A4480"/>
                </a:solidFill>
                <a:latin typeface="+mj-lt"/>
              </a:rPr>
              <a:t>Recommended Core Instructional Program </a:t>
            </a:r>
            <a:r>
              <a:rPr lang="en-US" sz="2500" i="1" dirty="0" smtClean="0">
                <a:solidFill>
                  <a:srgbClr val="1A4480"/>
                </a:solidFill>
                <a:latin typeface="+mj-lt"/>
              </a:rPr>
              <a:t>Guide</a:t>
            </a:r>
            <a:r>
              <a:rPr lang="en-US" sz="2500" dirty="0" smtClean="0">
                <a:solidFill>
                  <a:srgbClr val="1A4480"/>
                </a:solidFill>
                <a:latin typeface="+mj-lt"/>
              </a:rPr>
              <a:t>).</a:t>
            </a:r>
          </a:p>
          <a:p>
            <a:pPr marL="457200" lvl="0" indent="-342900">
              <a:lnSpc>
                <a:spcPct val="100000"/>
              </a:lnSpc>
              <a:spcBef>
                <a:spcPts val="600"/>
              </a:spcBef>
              <a:buClr>
                <a:schemeClr val="dk1"/>
              </a:buClr>
              <a:buSzPts val="1800"/>
              <a:buChar char="●"/>
            </a:pPr>
            <a:r>
              <a:rPr lang="en-US" sz="2500" dirty="0" smtClean="0">
                <a:solidFill>
                  <a:srgbClr val="1A4480"/>
                </a:solidFill>
                <a:latin typeface="+mj-lt"/>
              </a:rPr>
              <a:t>Begin to approve certain knowledge-based professional development vendors. </a:t>
            </a:r>
          </a:p>
          <a:p>
            <a:pPr marL="457200" lvl="0" indent="-342900">
              <a:lnSpc>
                <a:spcPct val="100000"/>
              </a:lnSpc>
              <a:spcBef>
                <a:spcPts val="600"/>
              </a:spcBef>
              <a:buClr>
                <a:schemeClr val="dk1"/>
              </a:buClr>
              <a:buSzPts val="1800"/>
              <a:buChar char="●"/>
            </a:pPr>
            <a:r>
              <a:rPr lang="en-US" sz="2500" dirty="0" smtClean="0">
                <a:solidFill>
                  <a:srgbClr val="1A4480"/>
                </a:solidFill>
                <a:latin typeface="+mj-lt"/>
              </a:rPr>
              <a:t>Approve guidance for student-specific reading plans and division-wide literacy plans.</a:t>
            </a:r>
          </a:p>
          <a:p>
            <a:pPr marL="114300" lvl="0" indent="0">
              <a:lnSpc>
                <a:spcPct val="100000"/>
              </a:lnSpc>
              <a:spcBef>
                <a:spcPts val="600"/>
              </a:spcBef>
              <a:buClr>
                <a:schemeClr val="dk1"/>
              </a:buClr>
              <a:buSzPts val="1800"/>
              <a:buNone/>
            </a:pPr>
            <a:endParaRPr lang="en-US" sz="600" dirty="0" smtClean="0">
              <a:solidFill>
                <a:srgbClr val="1A4480"/>
              </a:solidFill>
              <a:latin typeface="+mj-lt"/>
            </a:endParaRPr>
          </a:p>
          <a:p>
            <a:pPr marL="114300" lvl="0" indent="0">
              <a:lnSpc>
                <a:spcPct val="100000"/>
              </a:lnSpc>
              <a:spcBef>
                <a:spcPts val="600"/>
              </a:spcBef>
              <a:buClr>
                <a:schemeClr val="dk1"/>
              </a:buClr>
              <a:buSzPts val="1800"/>
              <a:buNone/>
            </a:pPr>
            <a:r>
              <a:rPr lang="en-US" sz="2500" dirty="0" smtClean="0">
                <a:solidFill>
                  <a:srgbClr val="1A4480"/>
                </a:solidFill>
                <a:latin typeface="+mj-lt"/>
              </a:rPr>
              <a:t>Note: It is expected that there will be multiple rounds of reviews for core, supplemental and intervention materials with each requiring Board approval. </a:t>
            </a:r>
            <a:endParaRPr lang="en-US" sz="2500" dirty="0">
              <a:solidFill>
                <a:srgbClr val="1A4480"/>
              </a:solidFill>
              <a:latin typeface="+mj-lt"/>
            </a:endParaRPr>
          </a:p>
          <a:p>
            <a:pPr marL="0" indent="0">
              <a:lnSpc>
                <a:spcPct val="100000"/>
              </a:lnSpc>
              <a:spcBef>
                <a:spcPts val="600"/>
              </a:spcBef>
              <a:buNone/>
            </a:pPr>
            <a:endParaRPr lang="en-US" dirty="0">
              <a:solidFill>
                <a:srgbClr val="FF0000"/>
              </a:solidFill>
              <a:latin typeface="+mj-lt"/>
            </a:endParaRPr>
          </a:p>
          <a:p>
            <a:pPr marL="0" indent="0">
              <a:lnSpc>
                <a:spcPct val="100000"/>
              </a:lnSpc>
              <a:spcBef>
                <a:spcPts val="600"/>
              </a:spcBef>
              <a:buFont typeface="Arial" panose="020B0604020202020204" pitchFamily="34" charset="0"/>
              <a:buNone/>
            </a:pPr>
            <a:endParaRPr lang="en-US" sz="2400" dirty="0" smtClean="0">
              <a:solidFill>
                <a:srgbClr val="FF0000"/>
              </a:solidFill>
            </a:endParaRPr>
          </a:p>
          <a:p>
            <a:pPr marL="0" indent="0">
              <a:lnSpc>
                <a:spcPct val="100000"/>
              </a:lnSpc>
              <a:spcBef>
                <a:spcPts val="600"/>
              </a:spcBef>
              <a:spcAft>
                <a:spcPts val="2133"/>
              </a:spcAft>
              <a:buFont typeface="Arial" panose="020B0604020202020204" pitchFamily="34" charset="0"/>
              <a:buNone/>
            </a:pPr>
            <a:endParaRPr lang="en-US" dirty="0">
              <a:solidFill>
                <a:srgbClr val="FF0000"/>
              </a:solidFill>
            </a:endParaRPr>
          </a:p>
        </p:txBody>
      </p:sp>
    </p:spTree>
    <p:extLst>
      <p:ext uri="{BB962C8B-B14F-4D97-AF65-F5344CB8AC3E}">
        <p14:creationId xmlns:p14="http://schemas.microsoft.com/office/powerpoint/2010/main" val="2369002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Key Activities for </a:t>
            </a:r>
            <a:r>
              <a:rPr lang="en-US" dirty="0" smtClean="0"/>
              <a:t>Divisions in </a:t>
            </a:r>
            <a:r>
              <a:rPr lang="en-US" dirty="0"/>
              <a:t>22-23</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35</a:t>
            </a:fld>
            <a:endParaRPr lang="en-US"/>
          </a:p>
        </p:txBody>
      </p:sp>
      <p:sp>
        <p:nvSpPr>
          <p:cNvPr id="6" name="Google Shape;130;p21"/>
          <p:cNvSpPr txBox="1">
            <a:spLocks/>
          </p:cNvSpPr>
          <p:nvPr/>
        </p:nvSpPr>
        <p:spPr>
          <a:xfrm>
            <a:off x="569592"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500" dirty="0">
                <a:solidFill>
                  <a:schemeClr val="dk1"/>
                </a:solidFill>
                <a:latin typeface="Georgia" panose="02040502050405020303" pitchFamily="18" charset="0"/>
              </a:rPr>
              <a:t>In 2022-2023, school divisions can prepare by: </a:t>
            </a:r>
          </a:p>
          <a:p>
            <a:pPr marL="457200" indent="-342900">
              <a:lnSpc>
                <a:spcPct val="100000"/>
              </a:lnSpc>
              <a:spcBef>
                <a:spcPts val="600"/>
              </a:spcBef>
              <a:buClr>
                <a:schemeClr val="dk1"/>
              </a:buClr>
              <a:buSzPts val="1800"/>
              <a:buFont typeface="Arial" panose="020B0604020202020204" pitchFamily="34" charset="0"/>
              <a:buChar char="●"/>
            </a:pPr>
            <a:r>
              <a:rPr lang="en-US" sz="2500" dirty="0" smtClean="0">
                <a:solidFill>
                  <a:schemeClr val="dk1"/>
                </a:solidFill>
                <a:latin typeface="Georgia" panose="02040502050405020303" pitchFamily="18" charset="0"/>
              </a:rPr>
              <a:t>Building awareness of the VLA and why evidence-based literacy instruction </a:t>
            </a:r>
            <a:r>
              <a:rPr lang="en-US" sz="2500" dirty="0">
                <a:solidFill>
                  <a:schemeClr val="dk1"/>
                </a:solidFill>
                <a:latin typeface="Georgia" panose="02040502050405020303" pitchFamily="18" charset="0"/>
              </a:rPr>
              <a:t>matters </a:t>
            </a:r>
            <a:r>
              <a:rPr lang="en-US" sz="2500" dirty="0" smtClean="0">
                <a:solidFill>
                  <a:schemeClr val="dk1"/>
                </a:solidFill>
                <a:latin typeface="Georgia" panose="02040502050405020303" pitchFamily="18" charset="0"/>
              </a:rPr>
              <a:t>for students, focusing on principals, reading specialists and K-3 educators. </a:t>
            </a:r>
          </a:p>
          <a:p>
            <a:pPr marL="457200" indent="-342900">
              <a:lnSpc>
                <a:spcPct val="100000"/>
              </a:lnSpc>
              <a:spcBef>
                <a:spcPts val="600"/>
              </a:spcBef>
              <a:buClr>
                <a:schemeClr val="dk1"/>
              </a:buClr>
              <a:buSzPts val="1800"/>
              <a:buFont typeface="Arial" panose="020B0604020202020204" pitchFamily="34" charset="0"/>
              <a:buChar char="●"/>
            </a:pPr>
            <a:r>
              <a:rPr lang="en-US" sz="2500" dirty="0" smtClean="0">
                <a:solidFill>
                  <a:schemeClr val="dk1"/>
                </a:solidFill>
                <a:latin typeface="Georgia" panose="02040502050405020303" pitchFamily="18" charset="0"/>
              </a:rPr>
              <a:t>Submitting </a:t>
            </a:r>
            <a:r>
              <a:rPr lang="en-US" sz="2500" dirty="0">
                <a:solidFill>
                  <a:schemeClr val="dk1"/>
                </a:solidFill>
                <a:latin typeface="Georgia" panose="02040502050405020303" pitchFamily="18" charset="0"/>
              </a:rPr>
              <a:t>curricula </a:t>
            </a:r>
            <a:r>
              <a:rPr lang="en-US" sz="2500" dirty="0" smtClean="0">
                <a:solidFill>
                  <a:schemeClr val="dk1"/>
                </a:solidFill>
                <a:latin typeface="Georgia" panose="02040502050405020303" pitchFamily="18" charset="0"/>
              </a:rPr>
              <a:t>or </a:t>
            </a:r>
            <a:r>
              <a:rPr lang="en-US" sz="2500" dirty="0">
                <a:solidFill>
                  <a:schemeClr val="dk1"/>
                </a:solidFill>
                <a:latin typeface="Georgia" panose="02040502050405020303" pitchFamily="18" charset="0"/>
              </a:rPr>
              <a:t>ensuring curriculum vendors submit their materials for review. </a:t>
            </a:r>
            <a:endParaRPr lang="en-US" sz="2500" dirty="0" smtClean="0">
              <a:solidFill>
                <a:schemeClr val="dk1"/>
              </a:solidFill>
              <a:latin typeface="Georgia" panose="02040502050405020303" pitchFamily="18" charset="0"/>
            </a:endParaRPr>
          </a:p>
          <a:p>
            <a:pPr marL="457200" lvl="0" indent="-342900">
              <a:lnSpc>
                <a:spcPct val="100000"/>
              </a:lnSpc>
              <a:spcBef>
                <a:spcPts val="600"/>
              </a:spcBef>
              <a:buClr>
                <a:schemeClr val="dk1"/>
              </a:buClr>
              <a:buSzPts val="1800"/>
              <a:buChar char="●"/>
            </a:pPr>
            <a:r>
              <a:rPr lang="en-US" sz="2500" dirty="0" smtClean="0">
                <a:solidFill>
                  <a:schemeClr val="dk1"/>
                </a:solidFill>
                <a:latin typeface="Georgia" panose="02040502050405020303" pitchFamily="18" charset="0"/>
              </a:rPr>
              <a:t>Evaluating </a:t>
            </a:r>
            <a:r>
              <a:rPr lang="en-US" sz="2500" dirty="0">
                <a:solidFill>
                  <a:schemeClr val="dk1"/>
                </a:solidFill>
                <a:latin typeface="Georgia" panose="02040502050405020303" pitchFamily="18" charset="0"/>
              </a:rPr>
              <a:t>which students are not yet meeting reading </a:t>
            </a:r>
            <a:r>
              <a:rPr lang="en-US" sz="2500" dirty="0" smtClean="0">
                <a:solidFill>
                  <a:schemeClr val="dk1"/>
                </a:solidFill>
                <a:latin typeface="Georgia" panose="02040502050405020303" pitchFamily="18" charset="0"/>
              </a:rPr>
              <a:t>benchmarks and introduce </a:t>
            </a:r>
            <a:r>
              <a:rPr lang="en-US" sz="2500" dirty="0">
                <a:solidFill>
                  <a:schemeClr val="dk1"/>
                </a:solidFill>
                <a:latin typeface="Georgia" panose="02040502050405020303" pitchFamily="18" charset="0"/>
              </a:rPr>
              <a:t>the concept of using student specific reading </a:t>
            </a:r>
            <a:r>
              <a:rPr lang="en-US" sz="2500" dirty="0" smtClean="0">
                <a:solidFill>
                  <a:schemeClr val="dk1"/>
                </a:solidFill>
                <a:latin typeface="Georgia" panose="02040502050405020303" pitchFamily="18" charset="0"/>
              </a:rPr>
              <a:t>plans.  </a:t>
            </a:r>
            <a:endParaRPr lang="en-US" sz="2500" dirty="0">
              <a:solidFill>
                <a:schemeClr val="dk1"/>
              </a:solidFill>
              <a:latin typeface="Georgia" panose="02040502050405020303" pitchFamily="18" charset="0"/>
            </a:endParaRP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Calculating reading specialist ratios and adding staff if needed.</a:t>
            </a:r>
          </a:p>
          <a:p>
            <a:pPr marL="457200" lvl="0" indent="-342900">
              <a:lnSpc>
                <a:spcPct val="100000"/>
              </a:lnSpc>
              <a:spcBef>
                <a:spcPts val="600"/>
              </a:spcBef>
              <a:buClr>
                <a:schemeClr val="dk1"/>
              </a:buClr>
              <a:buSzPts val="1800"/>
              <a:buChar char="●"/>
            </a:pPr>
            <a:r>
              <a:rPr lang="en-US" sz="2500" dirty="0">
                <a:solidFill>
                  <a:schemeClr val="dk1"/>
                </a:solidFill>
                <a:latin typeface="Georgia" panose="02040502050405020303" pitchFamily="18" charset="0"/>
              </a:rPr>
              <a:t>Ensuring that </a:t>
            </a:r>
            <a:r>
              <a:rPr lang="en-US" sz="2500" dirty="0" smtClean="0">
                <a:solidFill>
                  <a:schemeClr val="dk1"/>
                </a:solidFill>
                <a:latin typeface="Georgia" panose="02040502050405020303" pitchFamily="18" charset="0"/>
              </a:rPr>
              <a:t>reading specialists can </a:t>
            </a:r>
            <a:r>
              <a:rPr lang="en-US" sz="2500" dirty="0">
                <a:solidFill>
                  <a:schemeClr val="dk1"/>
                </a:solidFill>
                <a:latin typeface="Georgia" panose="02040502050405020303" pitchFamily="18" charset="0"/>
              </a:rPr>
              <a:t>participate in statewide training beginning in Summer 2023.</a:t>
            </a:r>
          </a:p>
          <a:p>
            <a:pPr marL="0" indent="0">
              <a:lnSpc>
                <a:spcPct val="100000"/>
              </a:lnSpc>
              <a:spcBef>
                <a:spcPts val="600"/>
              </a:spcBef>
              <a:buNone/>
            </a:pPr>
            <a:endParaRPr lang="en-US" sz="2500" dirty="0">
              <a:solidFill>
                <a:schemeClr val="dk1"/>
              </a:solidFill>
              <a:latin typeface="+mj-lt"/>
            </a:endParaRPr>
          </a:p>
          <a:p>
            <a:pPr marL="0" indent="0">
              <a:lnSpc>
                <a:spcPct val="100000"/>
              </a:lnSpc>
              <a:spcBef>
                <a:spcPts val="600"/>
              </a:spcBef>
              <a:buFont typeface="Arial" panose="020B0604020202020204" pitchFamily="34" charset="0"/>
              <a:buNone/>
            </a:pPr>
            <a:endParaRPr lang="en-US" sz="2500" dirty="0" smtClean="0">
              <a:solidFill>
                <a:schemeClr val="dk1"/>
              </a:solidFill>
            </a:endParaRPr>
          </a:p>
          <a:p>
            <a:pPr marL="0" indent="0">
              <a:lnSpc>
                <a:spcPct val="100000"/>
              </a:lnSpc>
              <a:spcBef>
                <a:spcPts val="600"/>
              </a:spcBef>
              <a:spcAft>
                <a:spcPts val="2133"/>
              </a:spcAft>
              <a:buFont typeface="Arial" panose="020B0604020202020204" pitchFamily="34" charset="0"/>
              <a:buNone/>
            </a:pPr>
            <a:endParaRPr lang="en-US" sz="2500" dirty="0">
              <a:solidFill>
                <a:srgbClr val="1D7E74"/>
              </a:solidFill>
            </a:endParaRPr>
          </a:p>
        </p:txBody>
      </p:sp>
    </p:spTree>
    <p:extLst>
      <p:ext uri="{BB962C8B-B14F-4D97-AF65-F5344CB8AC3E}">
        <p14:creationId xmlns:p14="http://schemas.microsoft.com/office/powerpoint/2010/main" val="528890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Timeline for 2023-2024</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36</a:t>
            </a:fld>
            <a:endParaRPr lang="en-US"/>
          </a:p>
        </p:txBody>
      </p:sp>
      <p:sp>
        <p:nvSpPr>
          <p:cNvPr id="4" name="Content Placeholder 3"/>
          <p:cNvSpPr>
            <a:spLocks noGrp="1"/>
          </p:cNvSpPr>
          <p:nvPr>
            <p:ph idx="1"/>
          </p:nvPr>
        </p:nvSpPr>
        <p:spPr>
          <a:xfrm>
            <a:off x="424543" y="1458930"/>
            <a:ext cx="11321143" cy="4718033"/>
          </a:xfrm>
        </p:spPr>
        <p:txBody>
          <a:bodyPr>
            <a:noAutofit/>
          </a:bodyPr>
          <a:lstStyle/>
          <a:p>
            <a:pPr marL="0" indent="0">
              <a:lnSpc>
                <a:spcPct val="100000"/>
              </a:lnSpc>
              <a:spcBef>
                <a:spcPts val="600"/>
              </a:spcBef>
              <a:buNone/>
            </a:pPr>
            <a:r>
              <a:rPr lang="en-US" sz="2500" dirty="0">
                <a:solidFill>
                  <a:schemeClr val="dk1"/>
                </a:solidFill>
                <a:latin typeface="Georgia" panose="02040502050405020303" pitchFamily="18" charset="0"/>
              </a:rPr>
              <a:t>In 2023-2024, the VDOE and divisions will take additional steps to prepare for full implementation of the VLA by 2024-2025.  </a:t>
            </a:r>
            <a:endParaRPr lang="en-US" sz="2500" dirty="0" smtClean="0">
              <a:solidFill>
                <a:schemeClr val="dk1"/>
              </a:solidFill>
              <a:latin typeface="Georgia" panose="02040502050405020303" pitchFamily="18" charset="0"/>
            </a:endParaRPr>
          </a:p>
          <a:p>
            <a:pPr marL="347663" indent="-347663">
              <a:lnSpc>
                <a:spcPct val="100000"/>
              </a:lnSpc>
              <a:spcBef>
                <a:spcPts val="600"/>
              </a:spcBef>
            </a:pPr>
            <a:r>
              <a:rPr lang="en-US" sz="2500" dirty="0" smtClean="0">
                <a:solidFill>
                  <a:schemeClr val="dk1"/>
                </a:solidFill>
                <a:latin typeface="Georgia" panose="02040502050405020303" pitchFamily="18" charset="0"/>
              </a:rPr>
              <a:t>There </a:t>
            </a:r>
            <a:r>
              <a:rPr lang="en-US" sz="2500" dirty="0">
                <a:solidFill>
                  <a:schemeClr val="dk1"/>
                </a:solidFill>
                <a:latin typeface="Georgia" panose="02040502050405020303" pitchFamily="18" charset="0"/>
              </a:rPr>
              <a:t>will be </a:t>
            </a:r>
            <a:r>
              <a:rPr lang="en-US" sz="2500" dirty="0" smtClean="0">
                <a:solidFill>
                  <a:schemeClr val="dk1"/>
                </a:solidFill>
                <a:latin typeface="Georgia" panose="02040502050405020303" pitchFamily="18" charset="0"/>
              </a:rPr>
              <a:t>additional rounds </a:t>
            </a:r>
            <a:r>
              <a:rPr lang="en-US" sz="2500" dirty="0">
                <a:solidFill>
                  <a:schemeClr val="dk1"/>
                </a:solidFill>
                <a:latin typeface="Georgia" panose="02040502050405020303" pitchFamily="18" charset="0"/>
              </a:rPr>
              <a:t>to identify best-in-class literacy instructional materials focused on supplemental and intervention materials. </a:t>
            </a:r>
            <a:endParaRPr lang="en-US" sz="2500" dirty="0" smtClean="0">
              <a:solidFill>
                <a:schemeClr val="dk1"/>
              </a:solidFill>
              <a:latin typeface="Georgia" panose="02040502050405020303" pitchFamily="18" charset="0"/>
            </a:endParaRPr>
          </a:p>
          <a:p>
            <a:pPr marL="347663" indent="-347663">
              <a:lnSpc>
                <a:spcPct val="100000"/>
              </a:lnSpc>
              <a:spcBef>
                <a:spcPts val="600"/>
              </a:spcBef>
            </a:pPr>
            <a:r>
              <a:rPr lang="en-US" sz="2500" dirty="0" smtClean="0">
                <a:solidFill>
                  <a:schemeClr val="dk1"/>
                </a:solidFill>
                <a:latin typeface="Georgia" panose="02040502050405020303" pitchFamily="18" charset="0"/>
              </a:rPr>
              <a:t>Statewide </a:t>
            </a:r>
            <a:r>
              <a:rPr lang="en-US" sz="2500" dirty="0">
                <a:solidFill>
                  <a:schemeClr val="dk1"/>
                </a:solidFill>
                <a:latin typeface="Georgia" panose="02040502050405020303" pitchFamily="18" charset="0"/>
              </a:rPr>
              <a:t>training options in evidence-based literacy instruction and science based reading research will be available for teachers and principals, beginning Summer </a:t>
            </a:r>
            <a:r>
              <a:rPr lang="en-US" sz="2500" dirty="0" smtClean="0">
                <a:solidFill>
                  <a:schemeClr val="dk1"/>
                </a:solidFill>
                <a:latin typeface="Georgia" panose="02040502050405020303" pitchFamily="18" charset="0"/>
              </a:rPr>
              <a:t>2024.</a:t>
            </a:r>
          </a:p>
          <a:p>
            <a:pPr marL="347663" indent="-347663">
              <a:lnSpc>
                <a:spcPct val="100000"/>
              </a:lnSpc>
              <a:spcBef>
                <a:spcPts val="600"/>
              </a:spcBef>
            </a:pPr>
            <a:r>
              <a:rPr lang="en-US" sz="2500" dirty="0">
                <a:solidFill>
                  <a:schemeClr val="dk1"/>
                </a:solidFill>
                <a:latin typeface="Georgia" panose="02040502050405020303" pitchFamily="18" charset="0"/>
              </a:rPr>
              <a:t>VDOE will </a:t>
            </a:r>
            <a:r>
              <a:rPr lang="en-US" sz="2500" dirty="0" smtClean="0">
                <a:solidFill>
                  <a:schemeClr val="dk1"/>
                </a:solidFill>
                <a:latin typeface="Georgia" panose="02040502050405020303" pitchFamily="18" charset="0"/>
              </a:rPr>
              <a:t>release templates, tools and guidance for literacy plans and student-specific reading plans along with a proposed </a:t>
            </a:r>
            <a:r>
              <a:rPr lang="en-US" sz="2500" dirty="0">
                <a:solidFill>
                  <a:schemeClr val="dk1"/>
                </a:solidFill>
                <a:latin typeface="Georgia" panose="02040502050405020303" pitchFamily="18" charset="0"/>
              </a:rPr>
              <a:t>calendar </a:t>
            </a:r>
            <a:r>
              <a:rPr lang="en-US" sz="2500" dirty="0" smtClean="0">
                <a:solidFill>
                  <a:schemeClr val="dk1"/>
                </a:solidFill>
                <a:latin typeface="Georgia" panose="02040502050405020303" pitchFamily="18" charset="0"/>
              </a:rPr>
              <a:t>for </a:t>
            </a:r>
            <a:r>
              <a:rPr lang="en-US" sz="2500" dirty="0">
                <a:solidFill>
                  <a:schemeClr val="dk1"/>
                </a:solidFill>
                <a:latin typeface="Georgia" panose="02040502050405020303" pitchFamily="18" charset="0"/>
              </a:rPr>
              <a:t>annual VLA data collection and </a:t>
            </a:r>
            <a:r>
              <a:rPr lang="en-US" sz="2500" dirty="0" smtClean="0">
                <a:solidFill>
                  <a:schemeClr val="dk1"/>
                </a:solidFill>
                <a:latin typeface="Georgia" panose="02040502050405020303" pitchFamily="18" charset="0"/>
              </a:rPr>
              <a:t>reporting.  </a:t>
            </a:r>
          </a:p>
          <a:p>
            <a:pPr marL="347663" indent="-347663">
              <a:lnSpc>
                <a:spcPct val="100000"/>
              </a:lnSpc>
              <a:spcBef>
                <a:spcPts val="600"/>
              </a:spcBef>
            </a:pPr>
            <a:r>
              <a:rPr lang="en-US" sz="2500" dirty="0" smtClean="0">
                <a:solidFill>
                  <a:schemeClr val="dk1"/>
                </a:solidFill>
                <a:latin typeface="Georgia" panose="02040502050405020303" pitchFamily="18" charset="0"/>
              </a:rPr>
              <a:t>VDOE will also work closely with educator </a:t>
            </a:r>
            <a:r>
              <a:rPr lang="en-US" sz="2500" dirty="0">
                <a:solidFill>
                  <a:schemeClr val="dk1"/>
                </a:solidFill>
                <a:latin typeface="Georgia" panose="02040502050405020303" pitchFamily="18" charset="0"/>
              </a:rPr>
              <a:t>preparation programs </a:t>
            </a:r>
            <a:r>
              <a:rPr lang="en-US" sz="2500" dirty="0" smtClean="0">
                <a:solidFill>
                  <a:schemeClr val="dk1"/>
                </a:solidFill>
                <a:latin typeface="Georgia" panose="02040502050405020303" pitchFamily="18" charset="0"/>
              </a:rPr>
              <a:t>to </a:t>
            </a:r>
            <a:r>
              <a:rPr lang="en-US" sz="2500" dirty="0">
                <a:solidFill>
                  <a:schemeClr val="dk1"/>
                </a:solidFill>
                <a:latin typeface="Georgia" panose="02040502050405020303" pitchFamily="18" charset="0"/>
              </a:rPr>
              <a:t>begin to institute </a:t>
            </a:r>
            <a:r>
              <a:rPr lang="en-US" sz="2500" dirty="0" smtClean="0">
                <a:solidFill>
                  <a:schemeClr val="dk1"/>
                </a:solidFill>
                <a:latin typeface="Georgia" panose="02040502050405020303" pitchFamily="18" charset="0"/>
              </a:rPr>
              <a:t>the shifts required by the VLA.</a:t>
            </a:r>
          </a:p>
          <a:p>
            <a:pPr marL="347663" indent="-347663">
              <a:lnSpc>
                <a:spcPct val="100000"/>
              </a:lnSpc>
              <a:spcBef>
                <a:spcPts val="600"/>
              </a:spcBef>
            </a:pPr>
            <a:endParaRPr lang="en-US" sz="2500" dirty="0">
              <a:solidFill>
                <a:schemeClr val="dk1"/>
              </a:solidFill>
              <a:latin typeface="Georgia" panose="02040502050405020303" pitchFamily="18" charset="0"/>
            </a:endParaRPr>
          </a:p>
          <a:p>
            <a:pPr>
              <a:lnSpc>
                <a:spcPct val="100000"/>
              </a:lnSpc>
            </a:pPr>
            <a:endParaRPr lang="en-US" sz="2500" dirty="0"/>
          </a:p>
        </p:txBody>
      </p:sp>
    </p:spTree>
    <p:extLst>
      <p:ext uri="{BB962C8B-B14F-4D97-AF65-F5344CB8AC3E}">
        <p14:creationId xmlns:p14="http://schemas.microsoft.com/office/powerpoint/2010/main" val="263266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Role of Virginia Literacy Partnerships</a:t>
            </a:r>
            <a:endParaRPr lang="en-US" sz="4800" dirty="0"/>
          </a:p>
        </p:txBody>
      </p:sp>
    </p:spTree>
    <p:extLst>
      <p:ext uri="{BB962C8B-B14F-4D97-AF65-F5344CB8AC3E}">
        <p14:creationId xmlns:p14="http://schemas.microsoft.com/office/powerpoint/2010/main" val="1865544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Virginia Literacy Partnerships</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38</a:t>
            </a:fld>
            <a:endParaRPr lang="en-US"/>
          </a:p>
        </p:txBody>
      </p:sp>
      <p:sp>
        <p:nvSpPr>
          <p:cNvPr id="4" name="Content Placeholder 3"/>
          <p:cNvSpPr>
            <a:spLocks noGrp="1"/>
          </p:cNvSpPr>
          <p:nvPr>
            <p:ph idx="1"/>
          </p:nvPr>
        </p:nvSpPr>
        <p:spPr>
          <a:xfrm>
            <a:off x="424543" y="1458930"/>
            <a:ext cx="11321143" cy="4718033"/>
          </a:xfrm>
        </p:spPr>
        <p:txBody>
          <a:bodyPr>
            <a:noAutofit/>
          </a:bodyPr>
          <a:lstStyle/>
          <a:p>
            <a:pPr marL="0" indent="0">
              <a:lnSpc>
                <a:spcPct val="100000"/>
              </a:lnSpc>
              <a:spcBef>
                <a:spcPts val="600"/>
              </a:spcBef>
              <a:buNone/>
            </a:pPr>
            <a:r>
              <a:rPr lang="en-US" sz="2200" dirty="0" smtClean="0">
                <a:solidFill>
                  <a:srgbClr val="1A4480"/>
                </a:solidFill>
                <a:latin typeface="+mj-lt"/>
              </a:rPr>
              <a:t>In partnership with VDOE, the Virginia Literacy Partnerships (VLP) at UVA will:</a:t>
            </a:r>
          </a:p>
          <a:p>
            <a:pPr lvl="0"/>
            <a:r>
              <a:rPr lang="en-US" sz="2200" dirty="0" smtClean="0">
                <a:solidFill>
                  <a:srgbClr val="1A4480"/>
                </a:solidFill>
                <a:latin typeface="+mj-lt"/>
              </a:rPr>
              <a:t>Develop </a:t>
            </a:r>
            <a:r>
              <a:rPr lang="en-US" sz="2200" dirty="0">
                <a:solidFill>
                  <a:srgbClr val="1A4480"/>
                </a:solidFill>
                <a:latin typeface="+mj-lt"/>
              </a:rPr>
              <a:t>a process for vetting K-3 core literacy curricula, supplemental instruction practices and programs, intervention programs, knowledge-building professional development, and curriculum-embedded professional development </a:t>
            </a:r>
            <a:endParaRPr lang="en-US" sz="2200" dirty="0" smtClean="0">
              <a:solidFill>
                <a:srgbClr val="1A4480"/>
              </a:solidFill>
              <a:latin typeface="+mj-lt"/>
            </a:endParaRPr>
          </a:p>
          <a:p>
            <a:pPr lvl="0"/>
            <a:r>
              <a:rPr lang="en-US" sz="2200" dirty="0" smtClean="0">
                <a:solidFill>
                  <a:srgbClr val="1A4480"/>
                </a:solidFill>
                <a:latin typeface="+mj-lt"/>
              </a:rPr>
              <a:t>Develop </a:t>
            </a:r>
            <a:r>
              <a:rPr lang="en-US" sz="2200" dirty="0">
                <a:solidFill>
                  <a:srgbClr val="1A4480"/>
                </a:solidFill>
                <a:latin typeface="+mj-lt"/>
              </a:rPr>
              <a:t>and execute a statewide training series </a:t>
            </a:r>
            <a:r>
              <a:rPr lang="en-US" sz="2200" dirty="0" smtClean="0">
                <a:solidFill>
                  <a:srgbClr val="1A4480"/>
                </a:solidFill>
                <a:latin typeface="+mj-lt"/>
              </a:rPr>
              <a:t>available </a:t>
            </a:r>
            <a:r>
              <a:rPr lang="en-US" sz="2200" dirty="0">
                <a:solidFill>
                  <a:srgbClr val="1A4480"/>
                </a:solidFill>
                <a:latin typeface="+mj-lt"/>
              </a:rPr>
              <a:t>to all reading specialists and K-3 teachers, special education teachers, and principals. </a:t>
            </a:r>
          </a:p>
          <a:p>
            <a:r>
              <a:rPr lang="en-US" sz="2200" dirty="0">
                <a:solidFill>
                  <a:srgbClr val="1A4480"/>
                </a:solidFill>
                <a:latin typeface="+mj-lt"/>
              </a:rPr>
              <a:t>Develop a template for a student reading plan and provide technical assistance to </a:t>
            </a:r>
            <a:r>
              <a:rPr lang="en-US" sz="2200" dirty="0" smtClean="0">
                <a:solidFill>
                  <a:srgbClr val="1A4480"/>
                </a:solidFill>
                <a:latin typeface="+mj-lt"/>
              </a:rPr>
              <a:t>divisions.</a:t>
            </a:r>
          </a:p>
          <a:p>
            <a:r>
              <a:rPr lang="en-US" sz="2200" dirty="0" smtClean="0">
                <a:solidFill>
                  <a:srgbClr val="1A4480"/>
                </a:solidFill>
                <a:latin typeface="+mj-lt"/>
              </a:rPr>
              <a:t>Hire and supervise literacy coaches who will support all training and implementation efforts, primarily through collaboration with reading specialists.</a:t>
            </a:r>
            <a:endParaRPr lang="en-US" sz="2200" dirty="0">
              <a:solidFill>
                <a:srgbClr val="1A4480"/>
              </a:solidFill>
              <a:latin typeface="+mj-lt"/>
            </a:endParaRPr>
          </a:p>
          <a:p>
            <a:pPr lvl="0"/>
            <a:r>
              <a:rPr lang="en-US" sz="2200" dirty="0">
                <a:solidFill>
                  <a:srgbClr val="1A4480"/>
                </a:solidFill>
                <a:latin typeface="+mj-lt"/>
              </a:rPr>
              <a:t>Produce a list of aligned literacy resources for families </a:t>
            </a:r>
            <a:r>
              <a:rPr lang="en-US" sz="2200" dirty="0" smtClean="0">
                <a:solidFill>
                  <a:srgbClr val="1A4480"/>
                </a:solidFill>
                <a:latin typeface="+mj-lt"/>
              </a:rPr>
              <a:t>that are </a:t>
            </a:r>
            <a:r>
              <a:rPr lang="en-US" sz="2200" dirty="0">
                <a:solidFill>
                  <a:srgbClr val="1A4480"/>
                </a:solidFill>
                <a:latin typeface="+mj-lt"/>
              </a:rPr>
              <a:t>culturally-responsive and available in multiple formats (e.g., online, </a:t>
            </a:r>
            <a:r>
              <a:rPr lang="en-US" sz="2200" dirty="0" smtClean="0">
                <a:solidFill>
                  <a:srgbClr val="1A4480"/>
                </a:solidFill>
                <a:latin typeface="+mj-lt"/>
              </a:rPr>
              <a:t>paper). </a:t>
            </a:r>
          </a:p>
          <a:p>
            <a:pPr marL="0" lvl="0" indent="0">
              <a:buNone/>
            </a:pPr>
            <a:r>
              <a:rPr lang="en-US" sz="2200" dirty="0" smtClean="0">
                <a:solidFill>
                  <a:srgbClr val="1A4480"/>
                </a:solidFill>
                <a:latin typeface="+mj-lt"/>
              </a:rPr>
              <a:t>Note: VLP will also continue to support the state’s universal literacy screener,</a:t>
            </a:r>
            <a:r>
              <a:rPr lang="en-US" sz="2200" dirty="0">
                <a:solidFill>
                  <a:srgbClr val="1A4480"/>
                </a:solidFill>
                <a:latin typeface="+mj-lt"/>
              </a:rPr>
              <a:t> </a:t>
            </a:r>
            <a:r>
              <a:rPr lang="en-US" sz="2200" dirty="0" smtClean="0">
                <a:solidFill>
                  <a:srgbClr val="1A4480"/>
                </a:solidFill>
                <a:latin typeface="+mj-lt"/>
              </a:rPr>
              <a:t>including developing a new and </a:t>
            </a:r>
            <a:r>
              <a:rPr lang="en-US" sz="2200" dirty="0">
                <a:solidFill>
                  <a:srgbClr val="1A4480"/>
                </a:solidFill>
                <a:latin typeface="+mj-lt"/>
              </a:rPr>
              <a:t>improved screener </a:t>
            </a:r>
            <a:r>
              <a:rPr lang="en-US" sz="2200" dirty="0" smtClean="0">
                <a:solidFill>
                  <a:srgbClr val="1A4480"/>
                </a:solidFill>
                <a:latin typeface="+mj-lt"/>
              </a:rPr>
              <a:t>with a </a:t>
            </a:r>
            <a:r>
              <a:rPr lang="en-US" sz="2200" dirty="0">
                <a:solidFill>
                  <a:srgbClr val="1A4480"/>
                </a:solidFill>
                <a:latin typeface="+mj-lt"/>
              </a:rPr>
              <a:t>parallel screener in </a:t>
            </a:r>
            <a:r>
              <a:rPr lang="en-US" sz="2200" dirty="0" smtClean="0">
                <a:solidFill>
                  <a:srgbClr val="1A4480"/>
                </a:solidFill>
                <a:latin typeface="+mj-lt"/>
              </a:rPr>
              <a:t>Spanish.</a:t>
            </a:r>
            <a:endParaRPr lang="en-US" sz="2200" dirty="0">
              <a:solidFill>
                <a:srgbClr val="1A4480"/>
              </a:solidFill>
              <a:latin typeface="+mj-lt"/>
            </a:endParaRPr>
          </a:p>
        </p:txBody>
      </p:sp>
    </p:spTree>
    <p:extLst>
      <p:ext uri="{BB962C8B-B14F-4D97-AF65-F5344CB8AC3E}">
        <p14:creationId xmlns:p14="http://schemas.microsoft.com/office/powerpoint/2010/main" val="3669468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Opportunities for Engagement </a:t>
            </a:r>
            <a:endParaRPr lang="en-US" sz="4800" dirty="0"/>
          </a:p>
        </p:txBody>
      </p:sp>
    </p:spTree>
    <p:extLst>
      <p:ext uri="{BB962C8B-B14F-4D97-AF65-F5344CB8AC3E}">
        <p14:creationId xmlns:p14="http://schemas.microsoft.com/office/powerpoint/2010/main" val="2440261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Why We Need the VLA</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4</a:t>
            </a:fld>
            <a:endParaRPr lang="en-US"/>
          </a:p>
        </p:txBody>
      </p:sp>
      <p:sp>
        <p:nvSpPr>
          <p:cNvPr id="6" name="Google Shape;83;p18"/>
          <p:cNvSpPr/>
          <p:nvPr/>
        </p:nvSpPr>
        <p:spPr>
          <a:xfrm>
            <a:off x="2787799" y="4199425"/>
            <a:ext cx="2944400" cy="2247200"/>
          </a:xfrm>
          <a:prstGeom prst="rect">
            <a:avLst/>
          </a:prstGeom>
          <a:solidFill>
            <a:srgbClr val="DCE4EE"/>
          </a:solidFill>
          <a:ln>
            <a:noFill/>
          </a:ln>
        </p:spPr>
        <p:txBody>
          <a:bodyPr spcFirstLastPara="1" wrap="square" lIns="91433" tIns="45700" rIns="91433" bIns="45700" anchor="ctr" anchorCtr="0">
            <a:noAutofit/>
          </a:bodyPr>
          <a:lstStyle/>
          <a:p>
            <a:pPr algn="ctr"/>
            <a:endParaRPr sz="1867">
              <a:solidFill>
                <a:srgbClr val="DCE4EE"/>
              </a:solidFill>
              <a:latin typeface="Twentieth Century"/>
              <a:ea typeface="Twentieth Century"/>
              <a:cs typeface="Twentieth Century"/>
              <a:sym typeface="Twentieth Century"/>
            </a:endParaRPr>
          </a:p>
        </p:txBody>
      </p:sp>
      <p:sp>
        <p:nvSpPr>
          <p:cNvPr id="7" name="Google Shape;84;p18"/>
          <p:cNvSpPr/>
          <p:nvPr/>
        </p:nvSpPr>
        <p:spPr>
          <a:xfrm>
            <a:off x="6801515" y="4185385"/>
            <a:ext cx="2944400" cy="2247200"/>
          </a:xfrm>
          <a:prstGeom prst="rect">
            <a:avLst/>
          </a:prstGeom>
          <a:solidFill>
            <a:srgbClr val="ECDEF5"/>
          </a:solidFill>
          <a:ln>
            <a:noFill/>
          </a:ln>
        </p:spPr>
        <p:txBody>
          <a:bodyPr spcFirstLastPara="1" wrap="square" lIns="91433" tIns="45700" rIns="91433" bIns="45700" anchor="ctr" anchorCtr="0">
            <a:noAutofit/>
          </a:bodyPr>
          <a:lstStyle/>
          <a:p>
            <a:pPr algn="ctr"/>
            <a:endParaRPr sz="1867">
              <a:solidFill>
                <a:schemeClr val="lt1"/>
              </a:solidFill>
              <a:latin typeface="Twentieth Century"/>
              <a:ea typeface="Twentieth Century"/>
              <a:cs typeface="Twentieth Century"/>
              <a:sym typeface="Twentieth Century"/>
            </a:endParaRPr>
          </a:p>
        </p:txBody>
      </p:sp>
      <p:sp>
        <p:nvSpPr>
          <p:cNvPr id="8" name="Google Shape;85;p18"/>
          <p:cNvSpPr/>
          <p:nvPr/>
        </p:nvSpPr>
        <p:spPr>
          <a:xfrm>
            <a:off x="8606455" y="1487779"/>
            <a:ext cx="2944400" cy="2247200"/>
          </a:xfrm>
          <a:prstGeom prst="rect">
            <a:avLst/>
          </a:prstGeom>
          <a:solidFill>
            <a:srgbClr val="F7EAD7"/>
          </a:solidFill>
          <a:ln>
            <a:noFill/>
          </a:ln>
        </p:spPr>
        <p:txBody>
          <a:bodyPr spcFirstLastPara="1" wrap="square" lIns="91433" tIns="45700" rIns="91433" bIns="45700" anchor="ctr" anchorCtr="0">
            <a:noAutofit/>
          </a:bodyPr>
          <a:lstStyle/>
          <a:p>
            <a:pPr algn="ctr"/>
            <a:endParaRPr sz="1700">
              <a:solidFill>
                <a:schemeClr val="lt1"/>
              </a:solidFill>
              <a:latin typeface="Twentieth Century"/>
              <a:ea typeface="Twentieth Century"/>
              <a:cs typeface="Twentieth Century"/>
              <a:sym typeface="Twentieth Century"/>
            </a:endParaRPr>
          </a:p>
        </p:txBody>
      </p:sp>
      <p:sp>
        <p:nvSpPr>
          <p:cNvPr id="9" name="Google Shape;86;p18"/>
          <p:cNvSpPr/>
          <p:nvPr/>
        </p:nvSpPr>
        <p:spPr>
          <a:xfrm>
            <a:off x="674989" y="1487779"/>
            <a:ext cx="2944400" cy="2247200"/>
          </a:xfrm>
          <a:prstGeom prst="rect">
            <a:avLst/>
          </a:prstGeom>
          <a:solidFill>
            <a:srgbClr val="D4ECFB"/>
          </a:solidFill>
          <a:ln>
            <a:noFill/>
          </a:ln>
        </p:spPr>
        <p:txBody>
          <a:bodyPr spcFirstLastPara="1" wrap="square" lIns="91433" tIns="45700" rIns="91433" bIns="45700" anchor="ctr" anchorCtr="0">
            <a:noAutofit/>
          </a:bodyPr>
          <a:lstStyle/>
          <a:p>
            <a:pPr algn="ctr"/>
            <a:endParaRPr sz="1867">
              <a:solidFill>
                <a:schemeClr val="lt1"/>
              </a:solidFill>
              <a:latin typeface="Twentieth Century"/>
              <a:ea typeface="Twentieth Century"/>
              <a:cs typeface="Twentieth Century"/>
              <a:sym typeface="Twentieth Century"/>
            </a:endParaRPr>
          </a:p>
        </p:txBody>
      </p:sp>
      <p:sp>
        <p:nvSpPr>
          <p:cNvPr id="10" name="Google Shape;87;p18"/>
          <p:cNvSpPr/>
          <p:nvPr/>
        </p:nvSpPr>
        <p:spPr>
          <a:xfrm>
            <a:off x="4677936" y="1478579"/>
            <a:ext cx="2944400" cy="2247200"/>
          </a:xfrm>
          <a:prstGeom prst="rect">
            <a:avLst/>
          </a:prstGeom>
          <a:solidFill>
            <a:srgbClr val="D9F4EE"/>
          </a:solidFill>
          <a:ln>
            <a:noFill/>
          </a:ln>
        </p:spPr>
        <p:txBody>
          <a:bodyPr spcFirstLastPara="1" wrap="square" lIns="91433" tIns="45700" rIns="91433" bIns="45700" anchor="ctr" anchorCtr="0">
            <a:noAutofit/>
          </a:bodyPr>
          <a:lstStyle/>
          <a:p>
            <a:pPr algn="ctr"/>
            <a:endParaRPr sz="1867">
              <a:solidFill>
                <a:schemeClr val="lt1"/>
              </a:solidFill>
              <a:latin typeface="Twentieth Century"/>
              <a:ea typeface="Twentieth Century"/>
              <a:cs typeface="Twentieth Century"/>
              <a:sym typeface="Twentieth Century"/>
            </a:endParaRPr>
          </a:p>
        </p:txBody>
      </p:sp>
      <p:sp>
        <p:nvSpPr>
          <p:cNvPr id="11" name="Google Shape;88;p18"/>
          <p:cNvSpPr txBox="1"/>
          <p:nvPr/>
        </p:nvSpPr>
        <p:spPr>
          <a:xfrm>
            <a:off x="1059424" y="1623180"/>
            <a:ext cx="2184400" cy="660400"/>
          </a:xfrm>
          <a:prstGeom prst="rect">
            <a:avLst/>
          </a:prstGeom>
          <a:noFill/>
          <a:ln>
            <a:noFill/>
          </a:ln>
        </p:spPr>
        <p:txBody>
          <a:bodyPr spcFirstLastPara="1" wrap="square" lIns="0" tIns="45700" rIns="0" bIns="45700" anchor="t" anchorCtr="0">
            <a:noAutofit/>
          </a:bodyPr>
          <a:lstStyle/>
          <a:p>
            <a:pPr algn="ctr">
              <a:lnSpc>
                <a:spcPct val="120000"/>
              </a:lnSpc>
              <a:buClr>
                <a:schemeClr val="dk1"/>
              </a:buClr>
              <a:buSzPts val="1500"/>
            </a:pPr>
            <a:r>
              <a:rPr lang="en" sz="1700" b="1" dirty="0">
                <a:solidFill>
                  <a:schemeClr val="dk1"/>
                </a:solidFill>
                <a:latin typeface="+mj-lt"/>
                <a:ea typeface="Twentieth Century"/>
                <a:cs typeface="Twentieth Century"/>
                <a:sym typeface="Twentieth Century"/>
              </a:rPr>
              <a:t>To reverse the trend in literacy levels</a:t>
            </a:r>
            <a:endParaRPr sz="1700" dirty="0">
              <a:latin typeface="+mj-lt"/>
            </a:endParaRPr>
          </a:p>
        </p:txBody>
      </p:sp>
      <p:sp>
        <p:nvSpPr>
          <p:cNvPr id="12" name="Google Shape;89;p18"/>
          <p:cNvSpPr txBox="1"/>
          <p:nvPr/>
        </p:nvSpPr>
        <p:spPr>
          <a:xfrm>
            <a:off x="4903947" y="1567796"/>
            <a:ext cx="2492000" cy="1436000"/>
          </a:xfrm>
          <a:prstGeom prst="rect">
            <a:avLst/>
          </a:prstGeom>
          <a:noFill/>
          <a:ln>
            <a:noFill/>
          </a:ln>
        </p:spPr>
        <p:txBody>
          <a:bodyPr spcFirstLastPara="1" wrap="square" lIns="0" tIns="45700" rIns="0" bIns="45700" anchor="t" anchorCtr="0">
            <a:noAutofit/>
          </a:bodyPr>
          <a:lstStyle/>
          <a:p>
            <a:pPr algn="ctr">
              <a:lnSpc>
                <a:spcPct val="120000"/>
              </a:lnSpc>
              <a:buClr>
                <a:schemeClr val="dk1"/>
              </a:buClr>
              <a:buSzPts val="1500"/>
            </a:pPr>
            <a:r>
              <a:rPr lang="en" sz="1700" b="1" dirty="0">
                <a:solidFill>
                  <a:schemeClr val="dk1"/>
                </a:solidFill>
                <a:latin typeface="+mj-lt"/>
                <a:ea typeface="Twentieth Century"/>
                <a:cs typeface="Twentieth Century"/>
                <a:sym typeface="Twentieth Century"/>
              </a:rPr>
              <a:t>To address learning loss from the </a:t>
            </a:r>
            <a:r>
              <a:rPr lang="en" sz="1700" b="1" dirty="0" smtClean="0">
                <a:solidFill>
                  <a:schemeClr val="dk1"/>
                </a:solidFill>
                <a:latin typeface="+mj-lt"/>
                <a:ea typeface="Twentieth Century"/>
                <a:cs typeface="Twentieth Century"/>
                <a:sym typeface="Twentieth Century"/>
              </a:rPr>
              <a:t>pandemic</a:t>
            </a:r>
            <a:endParaRPr sz="1700" dirty="0">
              <a:latin typeface="+mj-lt"/>
            </a:endParaRPr>
          </a:p>
        </p:txBody>
      </p:sp>
      <p:sp>
        <p:nvSpPr>
          <p:cNvPr id="13" name="Google Shape;90;p18"/>
          <p:cNvSpPr txBox="1"/>
          <p:nvPr/>
        </p:nvSpPr>
        <p:spPr>
          <a:xfrm>
            <a:off x="6877049" y="4251432"/>
            <a:ext cx="2730571" cy="684800"/>
          </a:xfrm>
          <a:prstGeom prst="rect">
            <a:avLst/>
          </a:prstGeom>
          <a:noFill/>
          <a:ln>
            <a:noFill/>
          </a:ln>
        </p:spPr>
        <p:txBody>
          <a:bodyPr spcFirstLastPara="1" wrap="square" lIns="0" tIns="45700" rIns="0" bIns="45700" anchor="t" anchorCtr="0">
            <a:noAutofit/>
          </a:bodyPr>
          <a:lstStyle/>
          <a:p>
            <a:pPr algn="ctr">
              <a:lnSpc>
                <a:spcPct val="120000"/>
              </a:lnSpc>
              <a:buClr>
                <a:schemeClr val="dk1"/>
              </a:buClr>
              <a:buSzPts val="1500"/>
            </a:pPr>
            <a:r>
              <a:rPr lang="en" sz="1700" b="1" dirty="0">
                <a:solidFill>
                  <a:schemeClr val="dk1"/>
                </a:solidFill>
                <a:latin typeface="+mj-lt"/>
                <a:ea typeface="Twentieth Century"/>
                <a:cs typeface="Twentieth Century"/>
                <a:sym typeface="Twentieth Century"/>
              </a:rPr>
              <a:t>To provide teachers with evidence-based instructional strategies and curricula</a:t>
            </a:r>
            <a:endParaRPr sz="1700" dirty="0">
              <a:latin typeface="+mj-lt"/>
            </a:endParaRPr>
          </a:p>
        </p:txBody>
      </p:sp>
      <p:sp>
        <p:nvSpPr>
          <p:cNvPr id="14" name="Google Shape;91;p18"/>
          <p:cNvSpPr txBox="1"/>
          <p:nvPr/>
        </p:nvSpPr>
        <p:spPr>
          <a:xfrm>
            <a:off x="8682411" y="1841941"/>
            <a:ext cx="2785200" cy="652400"/>
          </a:xfrm>
          <a:prstGeom prst="rect">
            <a:avLst/>
          </a:prstGeom>
          <a:noFill/>
          <a:ln>
            <a:noFill/>
          </a:ln>
        </p:spPr>
        <p:txBody>
          <a:bodyPr spcFirstLastPara="1" wrap="square" lIns="0" tIns="45700" rIns="0" bIns="45700" anchor="t" anchorCtr="0">
            <a:noAutofit/>
          </a:bodyPr>
          <a:lstStyle/>
          <a:p>
            <a:pPr algn="ctr">
              <a:lnSpc>
                <a:spcPct val="120000"/>
              </a:lnSpc>
              <a:buClr>
                <a:schemeClr val="dk1"/>
              </a:buClr>
              <a:buSzPts val="1500"/>
            </a:pPr>
            <a:r>
              <a:rPr lang="en" b="1" dirty="0">
                <a:solidFill>
                  <a:schemeClr val="dk1"/>
                </a:solidFill>
                <a:latin typeface="+mj-lt"/>
                <a:ea typeface="Twentieth Century"/>
                <a:cs typeface="Twentieth Century"/>
                <a:sym typeface="Twentieth Century"/>
              </a:rPr>
              <a:t>To ensure all children read at benchmark in K-3</a:t>
            </a:r>
            <a:endParaRPr dirty="0">
              <a:latin typeface="+mj-lt"/>
            </a:endParaRPr>
          </a:p>
        </p:txBody>
      </p:sp>
      <p:pic>
        <p:nvPicPr>
          <p:cNvPr id="15" name="Google Shape;92;p18"/>
          <p:cNvPicPr preferRelativeResize="0"/>
          <p:nvPr/>
        </p:nvPicPr>
        <p:blipFill rotWithShape="1">
          <a:blip r:embed="rId2">
            <a:alphaModFix/>
          </a:blip>
          <a:srcRect t="514" b="514"/>
          <a:stretch/>
        </p:blipFill>
        <p:spPr>
          <a:xfrm>
            <a:off x="5681748" y="2705507"/>
            <a:ext cx="914400" cy="914400"/>
          </a:xfrm>
          <a:prstGeom prst="rect">
            <a:avLst/>
          </a:prstGeom>
          <a:noFill/>
          <a:ln>
            <a:noFill/>
          </a:ln>
        </p:spPr>
      </p:pic>
      <p:pic>
        <p:nvPicPr>
          <p:cNvPr id="16" name="Google Shape;93;p18" descr="Books on shelf"/>
          <p:cNvPicPr preferRelativeResize="0"/>
          <p:nvPr/>
        </p:nvPicPr>
        <p:blipFill rotWithShape="1">
          <a:blip r:embed="rId3">
            <a:alphaModFix/>
          </a:blip>
          <a:srcRect/>
          <a:stretch/>
        </p:blipFill>
        <p:spPr>
          <a:xfrm>
            <a:off x="3733429" y="5405709"/>
            <a:ext cx="914400" cy="914400"/>
          </a:xfrm>
          <a:prstGeom prst="rect">
            <a:avLst/>
          </a:prstGeom>
          <a:noFill/>
          <a:ln>
            <a:noFill/>
          </a:ln>
        </p:spPr>
      </p:pic>
      <p:pic>
        <p:nvPicPr>
          <p:cNvPr id="17" name="Google Shape;94;p18" descr="Podium"/>
          <p:cNvPicPr preferRelativeResize="0"/>
          <p:nvPr/>
        </p:nvPicPr>
        <p:blipFill rotWithShape="1">
          <a:blip r:embed="rId4">
            <a:alphaModFix/>
          </a:blip>
          <a:srcRect/>
          <a:stretch/>
        </p:blipFill>
        <p:spPr>
          <a:xfrm>
            <a:off x="9607621" y="2819807"/>
            <a:ext cx="914400" cy="914400"/>
          </a:xfrm>
          <a:prstGeom prst="rect">
            <a:avLst/>
          </a:prstGeom>
          <a:noFill/>
          <a:ln>
            <a:noFill/>
          </a:ln>
        </p:spPr>
      </p:pic>
      <p:pic>
        <p:nvPicPr>
          <p:cNvPr id="18" name="Google Shape;95;p18" descr="Ribbon"/>
          <p:cNvPicPr preferRelativeResize="0">
            <a:picLocks noChangeAspect="1"/>
          </p:cNvPicPr>
          <p:nvPr/>
        </p:nvPicPr>
        <p:blipFill rotWithShape="1">
          <a:blip r:embed="rId5">
            <a:alphaModFix/>
          </a:blip>
          <a:srcRect/>
          <a:stretch/>
        </p:blipFill>
        <p:spPr>
          <a:xfrm>
            <a:off x="7674430" y="5578578"/>
            <a:ext cx="761436" cy="761436"/>
          </a:xfrm>
          <a:prstGeom prst="rect">
            <a:avLst/>
          </a:prstGeom>
          <a:noFill/>
          <a:ln>
            <a:noFill/>
          </a:ln>
        </p:spPr>
      </p:pic>
      <p:sp>
        <p:nvSpPr>
          <p:cNvPr id="19" name="Google Shape;96;p18"/>
          <p:cNvSpPr txBox="1"/>
          <p:nvPr/>
        </p:nvSpPr>
        <p:spPr>
          <a:xfrm>
            <a:off x="2874168" y="4207668"/>
            <a:ext cx="2762400" cy="1138733"/>
          </a:xfrm>
          <a:prstGeom prst="rect">
            <a:avLst/>
          </a:prstGeom>
          <a:noFill/>
          <a:ln>
            <a:noFill/>
          </a:ln>
        </p:spPr>
        <p:txBody>
          <a:bodyPr spcFirstLastPara="1" wrap="square" lIns="91433" tIns="45700" rIns="91433" bIns="45700" anchor="t" anchorCtr="0">
            <a:spAutoFit/>
          </a:bodyPr>
          <a:lstStyle/>
          <a:p>
            <a:pPr algn="ctr"/>
            <a:r>
              <a:rPr lang="en" sz="1700" b="1" dirty="0">
                <a:solidFill>
                  <a:schemeClr val="dk1"/>
                </a:solidFill>
                <a:latin typeface="+mj-lt"/>
                <a:ea typeface="Twentieth Century"/>
                <a:cs typeface="Twentieth Century"/>
                <a:sym typeface="Twentieth Century"/>
              </a:rPr>
              <a:t>To provide support for increasing </a:t>
            </a:r>
            <a:endParaRPr lang="en" sz="1700" b="1" dirty="0" smtClean="0">
              <a:solidFill>
                <a:schemeClr val="dk1"/>
              </a:solidFill>
              <a:latin typeface="+mj-lt"/>
              <a:ea typeface="Twentieth Century"/>
              <a:cs typeface="Twentieth Century"/>
              <a:sym typeface="Twentieth Century"/>
            </a:endParaRPr>
          </a:p>
          <a:p>
            <a:pPr algn="ctr"/>
            <a:r>
              <a:rPr lang="en" sz="1700" b="1" dirty="0" smtClean="0">
                <a:solidFill>
                  <a:schemeClr val="dk1"/>
                </a:solidFill>
                <a:latin typeface="+mj-lt"/>
                <a:ea typeface="Twentieth Century"/>
                <a:cs typeface="Twentieth Century"/>
                <a:sym typeface="Twentieth Century"/>
              </a:rPr>
              <a:t>numbers</a:t>
            </a:r>
            <a:r>
              <a:rPr lang="en" sz="1700" b="1" dirty="0">
                <a:solidFill>
                  <a:schemeClr val="dk1"/>
                </a:solidFill>
                <a:latin typeface="+mj-lt"/>
                <a:ea typeface="Twentieth Century"/>
                <a:cs typeface="Twentieth Century"/>
                <a:sym typeface="Twentieth Century"/>
              </a:rPr>
              <a:t> of at-risk readers</a:t>
            </a:r>
            <a:endParaRPr sz="1700" dirty="0">
              <a:solidFill>
                <a:schemeClr val="dk1"/>
              </a:solidFill>
              <a:latin typeface="+mj-lt"/>
              <a:ea typeface="Twentieth Century"/>
              <a:cs typeface="Twentieth Century"/>
              <a:sym typeface="Twentieth Century"/>
            </a:endParaRPr>
          </a:p>
        </p:txBody>
      </p:sp>
      <p:pic>
        <p:nvPicPr>
          <p:cNvPr id="20" name="Google Shape;97;p18" descr="Exponential Graph with solid fill"/>
          <p:cNvPicPr preferRelativeResize="0"/>
          <p:nvPr/>
        </p:nvPicPr>
        <p:blipFill rotWithShape="1">
          <a:blip r:embed="rId6">
            <a:alphaModFix/>
          </a:blip>
          <a:srcRect/>
          <a:stretch/>
        </p:blipFill>
        <p:spPr>
          <a:xfrm>
            <a:off x="1691811" y="2804845"/>
            <a:ext cx="914400" cy="914400"/>
          </a:xfrm>
          <a:prstGeom prst="rect">
            <a:avLst/>
          </a:prstGeom>
          <a:noFill/>
          <a:ln>
            <a:noFill/>
          </a:ln>
        </p:spPr>
      </p:pic>
    </p:spTree>
    <p:extLst>
      <p:ext uri="{BB962C8B-B14F-4D97-AF65-F5344CB8AC3E}">
        <p14:creationId xmlns:p14="http://schemas.microsoft.com/office/powerpoint/2010/main" val="1903973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Opportunities for Engagement</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40</a:t>
            </a:fld>
            <a:endParaRPr lang="en-US"/>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400" dirty="0">
                <a:solidFill>
                  <a:schemeClr val="dk1"/>
                </a:solidFill>
                <a:latin typeface="Georgia" panose="02040502050405020303" pitchFamily="18" charset="0"/>
              </a:rPr>
              <a:t>Implementing the VLA successfully will require building partnerships, securing buy-in and ensuring the perspectives of leaders, educators, experts and families are fully included. </a:t>
            </a:r>
            <a:r>
              <a:rPr lang="en-US" sz="2400" dirty="0" smtClean="0">
                <a:solidFill>
                  <a:schemeClr val="dk1"/>
                </a:solidFill>
                <a:latin typeface="Georgia" panose="02040502050405020303" pitchFamily="18" charset="0"/>
              </a:rPr>
              <a:t>Here are key ways in which the VDOE will engage stakeholders:</a:t>
            </a:r>
            <a:endParaRPr lang="en-US" sz="2400" dirty="0">
              <a:solidFill>
                <a:schemeClr val="dk1"/>
              </a:solidFill>
              <a:latin typeface="Georgia" panose="02040502050405020303" pitchFamily="18" charset="0"/>
            </a:endParaRPr>
          </a:p>
          <a:p>
            <a:pPr marL="457200" indent="-336550">
              <a:lnSpc>
                <a:spcPct val="100000"/>
              </a:lnSpc>
              <a:spcBef>
                <a:spcPts val="600"/>
              </a:spcBef>
              <a:buClr>
                <a:schemeClr val="dk1"/>
              </a:buClr>
              <a:buSzPts val="1700"/>
              <a:buFont typeface="Arial" panose="020B0604020202020204" pitchFamily="34" charset="0"/>
              <a:buChar char="●"/>
            </a:pPr>
            <a:r>
              <a:rPr lang="en-US" sz="2400" dirty="0" smtClean="0">
                <a:solidFill>
                  <a:schemeClr val="dk1"/>
                </a:solidFill>
                <a:latin typeface="Georgia" panose="02040502050405020303" pitchFamily="18" charset="0"/>
              </a:rPr>
              <a:t>Launch a Virginia </a:t>
            </a:r>
            <a:r>
              <a:rPr lang="en-US" sz="2400" dirty="0">
                <a:solidFill>
                  <a:schemeClr val="dk1"/>
                </a:solidFill>
                <a:latin typeface="Georgia" panose="02040502050405020303" pitchFamily="18" charset="0"/>
              </a:rPr>
              <a:t>Literacy Act Advisory Work </a:t>
            </a:r>
            <a:r>
              <a:rPr lang="en-US" sz="2400" dirty="0" smtClean="0">
                <a:solidFill>
                  <a:schemeClr val="dk1"/>
                </a:solidFill>
                <a:latin typeface="Georgia" panose="02040502050405020303" pitchFamily="18" charset="0"/>
              </a:rPr>
              <a:t>Group that will include a broad set of stakeholders and will meet quarterly to provide insights and feedback. </a:t>
            </a:r>
            <a:endParaRPr lang="en-US" sz="2400" dirty="0">
              <a:solidFill>
                <a:schemeClr val="dk1"/>
              </a:solidFill>
              <a:latin typeface="Georgia" panose="02040502050405020303" pitchFamily="18" charset="0"/>
            </a:endParaRPr>
          </a:p>
          <a:p>
            <a:pPr marL="457200" lvl="0" indent="-336550">
              <a:lnSpc>
                <a:spcPct val="100000"/>
              </a:lnSpc>
              <a:spcBef>
                <a:spcPts val="600"/>
              </a:spcBef>
              <a:buClr>
                <a:schemeClr val="dk1"/>
              </a:buClr>
              <a:buSzPts val="1700"/>
              <a:buChar char="●"/>
            </a:pPr>
            <a:r>
              <a:rPr lang="en-US" sz="2400" dirty="0" smtClean="0">
                <a:solidFill>
                  <a:schemeClr val="dk1"/>
                </a:solidFill>
                <a:latin typeface="Georgia" panose="02040502050405020303" pitchFamily="18" charset="0"/>
              </a:rPr>
              <a:t>Engage Virginia literacy experts and educators through the instructional materials review process. </a:t>
            </a:r>
          </a:p>
          <a:p>
            <a:pPr marL="457200" lvl="0" indent="-336550">
              <a:lnSpc>
                <a:spcPct val="100000"/>
              </a:lnSpc>
              <a:spcBef>
                <a:spcPts val="600"/>
              </a:spcBef>
              <a:buClr>
                <a:schemeClr val="dk1"/>
              </a:buClr>
              <a:buSzPts val="1700"/>
              <a:buChar char="●"/>
            </a:pPr>
            <a:r>
              <a:rPr lang="en-US" sz="2400" dirty="0" smtClean="0">
                <a:solidFill>
                  <a:schemeClr val="dk1"/>
                </a:solidFill>
                <a:latin typeface="Georgia" panose="02040502050405020303" pitchFamily="18" charset="0"/>
              </a:rPr>
              <a:t>Continue to engage a separate taskforce that is advising the pilot of Virginia’s </a:t>
            </a:r>
            <a:r>
              <a:rPr lang="en-US" sz="2400" dirty="0">
                <a:solidFill>
                  <a:schemeClr val="dk1"/>
                </a:solidFill>
                <a:latin typeface="Georgia" panose="02040502050405020303" pitchFamily="18" charset="0"/>
              </a:rPr>
              <a:t>New Literacy </a:t>
            </a:r>
            <a:r>
              <a:rPr lang="en-US" sz="2400" dirty="0" smtClean="0">
                <a:solidFill>
                  <a:schemeClr val="dk1"/>
                </a:solidFill>
                <a:latin typeface="Georgia" panose="02040502050405020303" pitchFamily="18" charset="0"/>
              </a:rPr>
              <a:t>Screener. </a:t>
            </a:r>
          </a:p>
          <a:p>
            <a:pPr marL="457200" lvl="0" indent="-336550">
              <a:lnSpc>
                <a:spcPct val="100000"/>
              </a:lnSpc>
              <a:spcBef>
                <a:spcPts val="600"/>
              </a:spcBef>
              <a:buClr>
                <a:schemeClr val="dk1"/>
              </a:buClr>
              <a:buSzPts val="1700"/>
              <a:buChar char="●"/>
            </a:pPr>
            <a:r>
              <a:rPr lang="en-US" sz="2400" dirty="0" smtClean="0">
                <a:solidFill>
                  <a:schemeClr val="dk1"/>
                </a:solidFill>
                <a:latin typeface="Georgia" panose="02040502050405020303" pitchFamily="18" charset="0"/>
              </a:rPr>
              <a:t>Conducting outreach within existing structures including conferences, webinars, regional meetings and other events and activities. </a:t>
            </a:r>
            <a:endParaRPr lang="en-US" sz="2400" dirty="0">
              <a:solidFill>
                <a:schemeClr val="dk1"/>
              </a:solidFill>
              <a:latin typeface="Georgia" panose="02040502050405020303" pitchFamily="18" charset="0"/>
            </a:endParaRPr>
          </a:p>
          <a:p>
            <a:pPr marL="0" indent="0">
              <a:lnSpc>
                <a:spcPct val="100000"/>
              </a:lnSpc>
              <a:spcBef>
                <a:spcPts val="600"/>
              </a:spcBef>
              <a:buNone/>
            </a:pPr>
            <a:endParaRPr lang="en-US" sz="2400" dirty="0">
              <a:solidFill>
                <a:schemeClr val="dk1"/>
              </a:solidFill>
              <a:latin typeface="Georgia" panose="02040502050405020303" pitchFamily="18" charset="0"/>
            </a:endParaRPr>
          </a:p>
          <a:p>
            <a:pPr marL="0" indent="0">
              <a:lnSpc>
                <a:spcPct val="100000"/>
              </a:lnSpc>
              <a:spcBef>
                <a:spcPts val="600"/>
              </a:spcBef>
              <a:buFont typeface="Arial" panose="020B0604020202020204" pitchFamily="34" charset="0"/>
              <a:buNone/>
            </a:pPr>
            <a:endParaRPr lang="en-US" sz="2400" dirty="0" smtClean="0">
              <a:solidFill>
                <a:schemeClr val="dk1"/>
              </a:solidFill>
              <a:latin typeface="Georgia" panose="02040502050405020303" pitchFamily="18" charset="0"/>
            </a:endParaRPr>
          </a:p>
          <a:p>
            <a:pPr marL="0" indent="0">
              <a:lnSpc>
                <a:spcPct val="100000"/>
              </a:lnSpc>
              <a:spcBef>
                <a:spcPts val="600"/>
              </a:spcBef>
              <a:spcAft>
                <a:spcPts val="2133"/>
              </a:spcAft>
              <a:buFont typeface="Arial" panose="020B0604020202020204" pitchFamily="34" charset="0"/>
              <a:buNone/>
            </a:pPr>
            <a:endParaRPr lang="en-US" sz="2400" dirty="0">
              <a:solidFill>
                <a:srgbClr val="1D7E74"/>
              </a:solidFill>
              <a:latin typeface="Georgia" panose="02040502050405020303" pitchFamily="18" charset="0"/>
            </a:endParaRPr>
          </a:p>
        </p:txBody>
      </p:sp>
    </p:spTree>
    <p:extLst>
      <p:ext uri="{BB962C8B-B14F-4D97-AF65-F5344CB8AC3E}">
        <p14:creationId xmlns:p14="http://schemas.microsoft.com/office/powerpoint/2010/main" val="3843828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p:txBody>
          <a:bodyPr>
            <a:normAutofit/>
          </a:bodyPr>
          <a:lstStyle/>
          <a:p>
            <a:r>
              <a:rPr lang="en-US" sz="4800" dirty="0" smtClean="0"/>
              <a:t>Questions </a:t>
            </a:r>
            <a:endParaRPr lang="en-US" sz="4800" dirty="0"/>
          </a:p>
        </p:txBody>
      </p:sp>
    </p:spTree>
    <p:extLst>
      <p:ext uri="{BB962C8B-B14F-4D97-AF65-F5344CB8AC3E}">
        <p14:creationId xmlns:p14="http://schemas.microsoft.com/office/powerpoint/2010/main" val="3383904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Overall K-2 Literacy Results</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5</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304801" y="1458930"/>
            <a:ext cx="11401424" cy="4718033"/>
          </a:xfrm>
        </p:spPr>
        <p:txBody>
          <a:bodyPr/>
          <a:lstStyle/>
          <a:p>
            <a:pPr marL="0" indent="0">
              <a:lnSpc>
                <a:spcPct val="115000"/>
              </a:lnSpc>
              <a:spcBef>
                <a:spcPts val="0"/>
              </a:spcBef>
              <a:buNone/>
            </a:pPr>
            <a:r>
              <a:rPr lang="en-US" dirty="0">
                <a:solidFill>
                  <a:schemeClr val="dk1"/>
                </a:solidFill>
                <a:latin typeface="Georgia" panose="02040502050405020303" pitchFamily="18" charset="0"/>
              </a:rPr>
              <a:t>Recent Virginia data reveals concerning trends in literacy with historically high numbers of K-2 students at risk of reading difficulties. </a:t>
            </a:r>
          </a:p>
          <a:p>
            <a:pPr marL="0" lvl="0" indent="0">
              <a:spcBef>
                <a:spcPts val="0"/>
              </a:spcBef>
              <a:buNone/>
            </a:pPr>
            <a:endParaRPr lang="en-US" dirty="0">
              <a:solidFill>
                <a:schemeClr val="dk1"/>
              </a:solidFill>
              <a:latin typeface="Georgia" panose="02040502050405020303" pitchFamily="18" charset="0"/>
            </a:endParaRPr>
          </a:p>
        </p:txBody>
      </p:sp>
      <p:sp>
        <p:nvSpPr>
          <p:cNvPr id="5" name="Google Shape;105;p19"/>
          <p:cNvSpPr/>
          <p:nvPr/>
        </p:nvSpPr>
        <p:spPr>
          <a:xfrm>
            <a:off x="2125033" y="2979558"/>
            <a:ext cx="2076000" cy="1887200"/>
          </a:xfrm>
          <a:prstGeom prst="flowChartConnector">
            <a:avLst/>
          </a:prstGeom>
          <a:solidFill>
            <a:schemeClr val="lt1"/>
          </a:solidFill>
          <a:ln w="38100" cap="flat" cmpd="sng">
            <a:solidFill>
              <a:srgbClr val="D50032"/>
            </a:solidFill>
            <a:prstDash val="solid"/>
            <a:round/>
            <a:headEnd type="none" w="sm" len="sm"/>
            <a:tailEnd type="none" w="sm" len="sm"/>
          </a:ln>
        </p:spPr>
        <p:txBody>
          <a:bodyPr spcFirstLastPara="1" wrap="square" lIns="91433" tIns="45700" rIns="91433" bIns="45700" anchor="ctr" anchorCtr="0">
            <a:noAutofit/>
          </a:bodyPr>
          <a:lstStyle/>
          <a:p>
            <a:pPr algn="ctr"/>
            <a:r>
              <a:rPr lang="en" sz="4133" b="1" dirty="0">
                <a:solidFill>
                  <a:srgbClr val="D50032"/>
                </a:solidFill>
                <a:latin typeface="Georgia" panose="02040502050405020303" pitchFamily="18" charset="0"/>
                <a:ea typeface="Josefin Sans"/>
                <a:cs typeface="Josefin Sans"/>
                <a:sym typeface="Josefin Sans"/>
              </a:rPr>
              <a:t>29%</a:t>
            </a:r>
            <a:endParaRPr sz="2800" dirty="0">
              <a:solidFill>
                <a:srgbClr val="D50032"/>
              </a:solidFill>
              <a:latin typeface="Georgia" panose="02040502050405020303" pitchFamily="18" charset="0"/>
              <a:ea typeface="Josefin Sans"/>
              <a:cs typeface="Josefin Sans"/>
              <a:sym typeface="Josefin Sans"/>
            </a:endParaRPr>
          </a:p>
        </p:txBody>
      </p:sp>
      <p:sp>
        <p:nvSpPr>
          <p:cNvPr id="6" name="Google Shape;106;p19"/>
          <p:cNvSpPr txBox="1"/>
          <p:nvPr/>
        </p:nvSpPr>
        <p:spPr>
          <a:xfrm>
            <a:off x="963033" y="5129734"/>
            <a:ext cx="4615200" cy="840703"/>
          </a:xfrm>
          <a:prstGeom prst="rect">
            <a:avLst/>
          </a:prstGeom>
          <a:noFill/>
          <a:ln>
            <a:noFill/>
          </a:ln>
        </p:spPr>
        <p:txBody>
          <a:bodyPr spcFirstLastPara="1" wrap="square" lIns="91433" tIns="45700" rIns="91433" bIns="45700" anchor="t" anchorCtr="0">
            <a:spAutoFit/>
          </a:bodyPr>
          <a:lstStyle/>
          <a:p>
            <a:pPr marL="0" lvl="1">
              <a:lnSpc>
                <a:spcPct val="114000"/>
              </a:lnSpc>
            </a:pPr>
            <a:r>
              <a:rPr lang="en" sz="2133" dirty="0">
                <a:solidFill>
                  <a:schemeClr val="dk1"/>
                </a:solidFill>
                <a:latin typeface="Georgia" panose="02040502050405020303" pitchFamily="18" charset="0"/>
                <a:ea typeface="Josefin Sans"/>
                <a:cs typeface="Josefin Sans"/>
                <a:sym typeface="Josefin Sans"/>
              </a:rPr>
              <a:t>Spring 2022 percentage of K-2 students scoring </a:t>
            </a:r>
            <a:r>
              <a:rPr lang="en" sz="2133" b="1" dirty="0">
                <a:solidFill>
                  <a:schemeClr val="dk1"/>
                </a:solidFill>
                <a:latin typeface="Georgia" panose="02040502050405020303" pitchFamily="18" charset="0"/>
                <a:ea typeface="Josefin Sans"/>
                <a:cs typeface="Josefin Sans"/>
                <a:sym typeface="Josefin Sans"/>
              </a:rPr>
              <a:t>below</a:t>
            </a:r>
            <a:r>
              <a:rPr lang="en" sz="2133" dirty="0">
                <a:solidFill>
                  <a:schemeClr val="dk1"/>
                </a:solidFill>
                <a:latin typeface="Georgia" panose="02040502050405020303" pitchFamily="18" charset="0"/>
                <a:ea typeface="Josefin Sans"/>
                <a:cs typeface="Josefin Sans"/>
                <a:sym typeface="Josefin Sans"/>
              </a:rPr>
              <a:t> benchmark.</a:t>
            </a:r>
            <a:endParaRPr sz="2000" dirty="0">
              <a:latin typeface="Georgia" panose="02040502050405020303" pitchFamily="18" charset="0"/>
              <a:ea typeface="Josefin Sans"/>
              <a:cs typeface="Josefin Sans"/>
              <a:sym typeface="Josefin Sans"/>
            </a:endParaRPr>
          </a:p>
        </p:txBody>
      </p:sp>
      <p:sp>
        <p:nvSpPr>
          <p:cNvPr id="7" name="Google Shape;107;p19"/>
          <p:cNvSpPr txBox="1"/>
          <p:nvPr/>
        </p:nvSpPr>
        <p:spPr>
          <a:xfrm>
            <a:off x="6191667" y="5129734"/>
            <a:ext cx="5767200" cy="1214908"/>
          </a:xfrm>
          <a:prstGeom prst="rect">
            <a:avLst/>
          </a:prstGeom>
          <a:noFill/>
          <a:ln>
            <a:noFill/>
          </a:ln>
        </p:spPr>
        <p:txBody>
          <a:bodyPr spcFirstLastPara="1" wrap="square" lIns="91433" tIns="45700" rIns="91433" bIns="45700" anchor="t" anchorCtr="0">
            <a:spAutoFit/>
          </a:bodyPr>
          <a:lstStyle/>
          <a:p>
            <a:pPr marL="50799" lvl="1">
              <a:lnSpc>
                <a:spcPct val="114000"/>
              </a:lnSpc>
            </a:pPr>
            <a:r>
              <a:rPr lang="en" sz="2133" dirty="0">
                <a:solidFill>
                  <a:schemeClr val="dk1"/>
                </a:solidFill>
                <a:latin typeface="Georgia" panose="02040502050405020303" pitchFamily="18" charset="0"/>
                <a:ea typeface="Josefin Sans"/>
                <a:cs typeface="Josefin Sans"/>
                <a:sym typeface="Josefin Sans"/>
              </a:rPr>
              <a:t>74% of K-2 students fall in the </a:t>
            </a:r>
            <a:r>
              <a:rPr lang="en" sz="2133" b="1" dirty="0">
                <a:solidFill>
                  <a:schemeClr val="dk1"/>
                </a:solidFill>
                <a:latin typeface="Georgia" panose="02040502050405020303" pitchFamily="18" charset="0"/>
                <a:ea typeface="Josefin Sans"/>
                <a:cs typeface="Josefin Sans"/>
                <a:sym typeface="Josefin Sans"/>
              </a:rPr>
              <a:t>high-risk and medium-risk </a:t>
            </a:r>
            <a:r>
              <a:rPr lang="en" sz="2133" dirty="0">
                <a:solidFill>
                  <a:schemeClr val="dk1"/>
                </a:solidFill>
                <a:latin typeface="Georgia" panose="02040502050405020303" pitchFamily="18" charset="0"/>
                <a:ea typeface="Josefin Sans"/>
                <a:cs typeface="Josefin Sans"/>
                <a:sym typeface="Josefin Sans"/>
              </a:rPr>
              <a:t>groups for reading difficulties. Only 26% are considered low-risk. </a:t>
            </a:r>
            <a:endParaRPr sz="2133" dirty="0">
              <a:solidFill>
                <a:schemeClr val="dk1"/>
              </a:solidFill>
              <a:latin typeface="Georgia" panose="02040502050405020303" pitchFamily="18" charset="0"/>
              <a:ea typeface="Josefin Sans"/>
              <a:cs typeface="Josefin Sans"/>
              <a:sym typeface="Josefin Sans"/>
            </a:endParaRPr>
          </a:p>
        </p:txBody>
      </p:sp>
      <p:pic>
        <p:nvPicPr>
          <p:cNvPr id="8" name="Google Shape;113;p19" title="Points scored"/>
          <p:cNvPicPr preferRelativeResize="0"/>
          <p:nvPr/>
        </p:nvPicPr>
        <p:blipFill rotWithShape="1">
          <a:blip r:embed="rId2">
            <a:alphaModFix/>
          </a:blip>
          <a:srcRect l="18444" r="17974"/>
          <a:stretch/>
        </p:blipFill>
        <p:spPr>
          <a:xfrm>
            <a:off x="7512399" y="2639834"/>
            <a:ext cx="2524668" cy="2387935"/>
          </a:xfrm>
          <a:prstGeom prst="rect">
            <a:avLst/>
          </a:prstGeom>
          <a:noFill/>
          <a:ln>
            <a:noFill/>
          </a:ln>
        </p:spPr>
      </p:pic>
    </p:spTree>
    <p:extLst>
      <p:ext uri="{BB962C8B-B14F-4D97-AF65-F5344CB8AC3E}">
        <p14:creationId xmlns:p14="http://schemas.microsoft.com/office/powerpoint/2010/main" val="800295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Disparities in K-2 Literacy</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6</a:t>
            </a:fld>
            <a:endParaRPr lang="en-US"/>
          </a:p>
        </p:txBody>
      </p:sp>
      <p:graphicFrame>
        <p:nvGraphicFramePr>
          <p:cNvPr id="10" name="Google Shape;121;p20"/>
          <p:cNvGraphicFramePr/>
          <p:nvPr>
            <p:extLst>
              <p:ext uri="{D42A27DB-BD31-4B8C-83A1-F6EECF244321}">
                <p14:modId xmlns:p14="http://schemas.microsoft.com/office/powerpoint/2010/main" val="3525280921"/>
              </p:ext>
            </p:extLst>
          </p:nvPr>
        </p:nvGraphicFramePr>
        <p:xfrm>
          <a:off x="316933" y="2804792"/>
          <a:ext cx="11642000" cy="2916109"/>
        </p:xfrm>
        <a:graphic>
          <a:graphicData uri="http://schemas.openxmlformats.org/drawingml/2006/table">
            <a:tbl>
              <a:tblPr firstRow="1" bandRow="1">
                <a:noFill/>
              </a:tblPr>
              <a:tblGrid>
                <a:gridCol w="4948633">
                  <a:extLst>
                    <a:ext uri="{9D8B030D-6E8A-4147-A177-3AD203B41FA5}">
                      <a16:colId xmlns:a16="http://schemas.microsoft.com/office/drawing/2014/main" val="20000"/>
                    </a:ext>
                  </a:extLst>
                </a:gridCol>
                <a:gridCol w="1768833">
                  <a:extLst>
                    <a:ext uri="{9D8B030D-6E8A-4147-A177-3AD203B41FA5}">
                      <a16:colId xmlns:a16="http://schemas.microsoft.com/office/drawing/2014/main" val="20001"/>
                    </a:ext>
                  </a:extLst>
                </a:gridCol>
                <a:gridCol w="2462267">
                  <a:extLst>
                    <a:ext uri="{9D8B030D-6E8A-4147-A177-3AD203B41FA5}">
                      <a16:colId xmlns:a16="http://schemas.microsoft.com/office/drawing/2014/main" val="20002"/>
                    </a:ext>
                  </a:extLst>
                </a:gridCol>
                <a:gridCol w="2462267">
                  <a:extLst>
                    <a:ext uri="{9D8B030D-6E8A-4147-A177-3AD203B41FA5}">
                      <a16:colId xmlns:a16="http://schemas.microsoft.com/office/drawing/2014/main" val="20003"/>
                    </a:ext>
                  </a:extLst>
                </a:gridCol>
              </a:tblGrid>
              <a:tr h="416587">
                <a:tc gridSpan="4">
                  <a:txBody>
                    <a:bodyPr/>
                    <a:lstStyle/>
                    <a:p>
                      <a:pPr marL="0" marR="0" lvl="0" indent="0" algn="l" rtl="0">
                        <a:lnSpc>
                          <a:spcPct val="100000"/>
                        </a:lnSpc>
                        <a:spcBef>
                          <a:spcPts val="0"/>
                        </a:spcBef>
                        <a:spcAft>
                          <a:spcPts val="0"/>
                        </a:spcAft>
                        <a:buClr>
                          <a:schemeClr val="dk1"/>
                        </a:buClr>
                        <a:buSzPts val="900"/>
                        <a:buFont typeface="Twentieth Century"/>
                        <a:buNone/>
                      </a:pPr>
                      <a:r>
                        <a:rPr lang="en" sz="2100" b="1" u="none" strike="noStrike" cap="none" dirty="0">
                          <a:solidFill>
                            <a:schemeClr val="bg1"/>
                          </a:solidFill>
                          <a:latin typeface="Georgia" panose="02040502050405020303" pitchFamily="18" charset="0"/>
                          <a:ea typeface="Josefin Sans"/>
                          <a:cs typeface="Josefin Sans"/>
                          <a:sym typeface="Josefin Sans"/>
                        </a:rPr>
                        <a:t>Rate at </a:t>
                      </a:r>
                      <a:r>
                        <a:rPr lang="en" sz="2100" b="1" dirty="0">
                          <a:solidFill>
                            <a:schemeClr val="bg1"/>
                          </a:solidFill>
                          <a:latin typeface="Georgia" panose="02040502050405020303" pitchFamily="18" charset="0"/>
                          <a:ea typeface="Josefin Sans"/>
                          <a:cs typeface="Josefin Sans"/>
                          <a:sym typeface="Josefin Sans"/>
                        </a:rPr>
                        <a:t>which</a:t>
                      </a:r>
                      <a:r>
                        <a:rPr lang="en" sz="2100" b="1" u="none" strike="noStrike" cap="none" dirty="0">
                          <a:solidFill>
                            <a:schemeClr val="bg1"/>
                          </a:solidFill>
                          <a:latin typeface="Georgia" panose="02040502050405020303" pitchFamily="18" charset="0"/>
                          <a:ea typeface="Josefin Sans"/>
                          <a:cs typeface="Josefin Sans"/>
                          <a:sym typeface="Josefin Sans"/>
                        </a:rPr>
                        <a:t> </a:t>
                      </a:r>
                      <a:r>
                        <a:rPr lang="en" sz="2100" b="1" dirty="0">
                          <a:solidFill>
                            <a:schemeClr val="bg1"/>
                          </a:solidFill>
                          <a:latin typeface="Georgia" panose="02040502050405020303" pitchFamily="18" charset="0"/>
                          <a:ea typeface="Josefin Sans"/>
                          <a:cs typeface="Josefin Sans"/>
                          <a:sym typeface="Josefin Sans"/>
                        </a:rPr>
                        <a:t>S</a:t>
                      </a:r>
                      <a:r>
                        <a:rPr lang="en" sz="2100" b="1" u="none" strike="noStrike" cap="none" dirty="0">
                          <a:solidFill>
                            <a:schemeClr val="bg1"/>
                          </a:solidFill>
                          <a:latin typeface="Georgia" panose="02040502050405020303" pitchFamily="18" charset="0"/>
                          <a:ea typeface="Josefin Sans"/>
                          <a:cs typeface="Josefin Sans"/>
                          <a:sym typeface="Josefin Sans"/>
                        </a:rPr>
                        <a:t>ub-groups </a:t>
                      </a:r>
                      <a:r>
                        <a:rPr lang="en" sz="2100" b="1" dirty="0">
                          <a:solidFill>
                            <a:schemeClr val="bg1"/>
                          </a:solidFill>
                          <a:latin typeface="Georgia" panose="02040502050405020303" pitchFamily="18" charset="0"/>
                          <a:ea typeface="Josefin Sans"/>
                          <a:cs typeface="Josefin Sans"/>
                          <a:sym typeface="Josefin Sans"/>
                        </a:rPr>
                        <a:t>S</a:t>
                      </a:r>
                      <a:r>
                        <a:rPr lang="en" sz="2100" b="1" u="none" strike="noStrike" cap="none" dirty="0">
                          <a:solidFill>
                            <a:schemeClr val="bg1"/>
                          </a:solidFill>
                          <a:latin typeface="Georgia" panose="02040502050405020303" pitchFamily="18" charset="0"/>
                          <a:ea typeface="Josefin Sans"/>
                          <a:cs typeface="Josefin Sans"/>
                          <a:sym typeface="Josefin Sans"/>
                        </a:rPr>
                        <a:t>core </a:t>
                      </a:r>
                      <a:r>
                        <a:rPr lang="en" sz="2100" b="1" dirty="0">
                          <a:solidFill>
                            <a:schemeClr val="bg1"/>
                          </a:solidFill>
                          <a:latin typeface="Georgia" panose="02040502050405020303" pitchFamily="18" charset="0"/>
                          <a:ea typeface="Josefin Sans"/>
                          <a:cs typeface="Josefin Sans"/>
                          <a:sym typeface="Josefin Sans"/>
                        </a:rPr>
                        <a:t>At Risk</a:t>
                      </a:r>
                      <a:r>
                        <a:rPr lang="en" sz="2100" b="1" u="none" strike="noStrike" cap="none" dirty="0">
                          <a:solidFill>
                            <a:schemeClr val="bg1"/>
                          </a:solidFill>
                          <a:latin typeface="Georgia" panose="02040502050405020303" pitchFamily="18" charset="0"/>
                          <a:ea typeface="Josefin Sans"/>
                          <a:cs typeface="Josefin Sans"/>
                          <a:sym typeface="Josefin Sans"/>
                        </a:rPr>
                        <a:t> </a:t>
                      </a:r>
                      <a:r>
                        <a:rPr lang="en" sz="2100" b="1" dirty="0">
                          <a:solidFill>
                            <a:schemeClr val="bg1"/>
                          </a:solidFill>
                          <a:latin typeface="Georgia" panose="02040502050405020303" pitchFamily="18" charset="0"/>
                          <a:ea typeface="Josefin Sans"/>
                          <a:cs typeface="Josefin Sans"/>
                          <a:sym typeface="Josefin Sans"/>
                        </a:rPr>
                        <a:t>C</a:t>
                      </a:r>
                      <a:r>
                        <a:rPr lang="en" sz="2100" b="1" u="none" strike="noStrike" cap="none" dirty="0">
                          <a:solidFill>
                            <a:schemeClr val="bg1"/>
                          </a:solidFill>
                          <a:latin typeface="Georgia" panose="02040502050405020303" pitchFamily="18" charset="0"/>
                          <a:ea typeface="Josefin Sans"/>
                          <a:cs typeface="Josefin Sans"/>
                          <a:sym typeface="Josefin Sans"/>
                        </a:rPr>
                        <a:t>ompared with </a:t>
                      </a:r>
                      <a:r>
                        <a:rPr lang="en" sz="2100" b="1" dirty="0">
                          <a:solidFill>
                            <a:schemeClr val="bg1"/>
                          </a:solidFill>
                          <a:latin typeface="Georgia" panose="02040502050405020303" pitchFamily="18" charset="0"/>
                          <a:ea typeface="Josefin Sans"/>
                          <a:cs typeface="Josefin Sans"/>
                          <a:sym typeface="Josefin Sans"/>
                        </a:rPr>
                        <a:t>O</a:t>
                      </a:r>
                      <a:r>
                        <a:rPr lang="en" sz="2100" b="1" u="none" strike="noStrike" cap="none" dirty="0">
                          <a:solidFill>
                            <a:schemeClr val="bg1"/>
                          </a:solidFill>
                          <a:latin typeface="Georgia" panose="02040502050405020303" pitchFamily="18" charset="0"/>
                          <a:ea typeface="Josefin Sans"/>
                          <a:cs typeface="Josefin Sans"/>
                          <a:sym typeface="Josefin Sans"/>
                        </a:rPr>
                        <a:t>verall </a:t>
                      </a:r>
                      <a:r>
                        <a:rPr lang="en" sz="2100" b="1" dirty="0">
                          <a:solidFill>
                            <a:schemeClr val="bg1"/>
                          </a:solidFill>
                          <a:latin typeface="Georgia" panose="02040502050405020303" pitchFamily="18" charset="0"/>
                          <a:ea typeface="Josefin Sans"/>
                          <a:cs typeface="Josefin Sans"/>
                          <a:sym typeface="Josefin Sans"/>
                        </a:rPr>
                        <a:t>G</a:t>
                      </a:r>
                      <a:r>
                        <a:rPr lang="en" sz="2100" b="1" u="none" strike="noStrike" cap="none" dirty="0">
                          <a:solidFill>
                            <a:schemeClr val="bg1"/>
                          </a:solidFill>
                          <a:latin typeface="Georgia" panose="02040502050405020303" pitchFamily="18" charset="0"/>
                          <a:ea typeface="Josefin Sans"/>
                          <a:cs typeface="Josefin Sans"/>
                          <a:sym typeface="Josefin Sans"/>
                        </a:rPr>
                        <a:t>rade </a:t>
                      </a:r>
                      <a:r>
                        <a:rPr lang="en" sz="2100" b="1" dirty="0">
                          <a:solidFill>
                            <a:schemeClr val="bg1"/>
                          </a:solidFill>
                          <a:latin typeface="Georgia" panose="02040502050405020303" pitchFamily="18" charset="0"/>
                          <a:ea typeface="Josefin Sans"/>
                          <a:cs typeface="Josefin Sans"/>
                          <a:sym typeface="Josefin Sans"/>
                        </a:rPr>
                        <a:t>L</a:t>
                      </a:r>
                      <a:r>
                        <a:rPr lang="en" sz="2100" b="1" u="none" strike="noStrike" cap="none" dirty="0">
                          <a:solidFill>
                            <a:schemeClr val="bg1"/>
                          </a:solidFill>
                          <a:latin typeface="Georgia" panose="02040502050405020303" pitchFamily="18" charset="0"/>
                          <a:ea typeface="Josefin Sans"/>
                          <a:cs typeface="Josefin Sans"/>
                          <a:sym typeface="Josefin Sans"/>
                        </a:rPr>
                        <a:t>evel </a:t>
                      </a:r>
                      <a:endParaRPr sz="2100" b="1" u="none" strike="noStrike" cap="none" dirty="0">
                        <a:solidFill>
                          <a:schemeClr val="bg1"/>
                        </a:solidFill>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A448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6587">
                <a:tc>
                  <a:txBody>
                    <a:bodyPr/>
                    <a:lstStyle/>
                    <a:p>
                      <a:pPr marL="0" marR="0" lvl="0" indent="0" algn="l" rtl="0">
                        <a:spcBef>
                          <a:spcPts val="0"/>
                        </a:spcBef>
                        <a:spcAft>
                          <a:spcPts val="0"/>
                        </a:spcAft>
                        <a:buNone/>
                      </a:pPr>
                      <a:r>
                        <a:rPr lang="en" sz="2100" b="1" u="none" strike="noStrike" cap="none">
                          <a:solidFill>
                            <a:schemeClr val="lt1"/>
                          </a:solidFill>
                          <a:latin typeface="Georgia" panose="02040502050405020303" pitchFamily="18" charset="0"/>
                          <a:ea typeface="Josefin Sans"/>
                          <a:cs typeface="Josefin Sans"/>
                          <a:sym typeface="Josefin Sans"/>
                        </a:rPr>
                        <a:t>Sub-Group</a:t>
                      </a:r>
                      <a:endParaRPr sz="210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 sz="2100" b="1" dirty="0">
                          <a:solidFill>
                            <a:schemeClr val="lt1"/>
                          </a:solidFill>
                          <a:latin typeface="Georgia" panose="02040502050405020303" pitchFamily="18" charset="0"/>
                          <a:ea typeface="Josefin Sans"/>
                          <a:cs typeface="Josefin Sans"/>
                          <a:sym typeface="Josefin Sans"/>
                        </a:rPr>
                        <a:t>K</a:t>
                      </a:r>
                      <a:endParaRPr sz="210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 sz="2100" b="1" dirty="0">
                          <a:solidFill>
                            <a:schemeClr val="lt1"/>
                          </a:solidFill>
                          <a:latin typeface="Georgia" panose="02040502050405020303" pitchFamily="18" charset="0"/>
                          <a:ea typeface="Josefin Sans"/>
                          <a:cs typeface="Josefin Sans"/>
                          <a:sym typeface="Josefin Sans"/>
                        </a:rPr>
                        <a:t>1</a:t>
                      </a:r>
                      <a:r>
                        <a:rPr lang="en" sz="2100" b="1" baseline="30000" dirty="0">
                          <a:solidFill>
                            <a:schemeClr val="lt1"/>
                          </a:solidFill>
                          <a:latin typeface="Georgia" panose="02040502050405020303" pitchFamily="18" charset="0"/>
                          <a:ea typeface="Josefin Sans"/>
                          <a:cs typeface="Josefin Sans"/>
                          <a:sym typeface="Josefin Sans"/>
                        </a:rPr>
                        <a:t>st</a:t>
                      </a:r>
                      <a:r>
                        <a:rPr lang="en" sz="2100" b="1" dirty="0">
                          <a:solidFill>
                            <a:schemeClr val="lt1"/>
                          </a:solidFill>
                          <a:latin typeface="Georgia" panose="02040502050405020303" pitchFamily="18" charset="0"/>
                          <a:ea typeface="Josefin Sans"/>
                          <a:cs typeface="Josefin Sans"/>
                          <a:sym typeface="Josefin Sans"/>
                        </a:rPr>
                        <a:t> Grade</a:t>
                      </a:r>
                      <a:endParaRPr sz="210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tc>
                  <a:txBody>
                    <a:bodyPr/>
                    <a:lstStyle/>
                    <a:p>
                      <a:pPr marL="0" marR="0" lvl="0" indent="0" algn="ctr" rtl="0">
                        <a:spcBef>
                          <a:spcPts val="0"/>
                        </a:spcBef>
                        <a:spcAft>
                          <a:spcPts val="0"/>
                        </a:spcAft>
                        <a:buNone/>
                      </a:pPr>
                      <a:r>
                        <a:rPr lang="en" sz="2100" b="1" dirty="0">
                          <a:solidFill>
                            <a:schemeClr val="lt1"/>
                          </a:solidFill>
                          <a:latin typeface="Georgia" panose="02040502050405020303" pitchFamily="18" charset="0"/>
                          <a:ea typeface="Josefin Sans"/>
                          <a:cs typeface="Josefin Sans"/>
                          <a:sym typeface="Josefin Sans"/>
                        </a:rPr>
                        <a:t>2</a:t>
                      </a:r>
                      <a:r>
                        <a:rPr lang="en" sz="2100" b="1" baseline="30000" dirty="0">
                          <a:solidFill>
                            <a:schemeClr val="lt1"/>
                          </a:solidFill>
                          <a:latin typeface="Georgia" panose="02040502050405020303" pitchFamily="18" charset="0"/>
                          <a:ea typeface="Josefin Sans"/>
                          <a:cs typeface="Josefin Sans"/>
                          <a:sym typeface="Josefin Sans"/>
                        </a:rPr>
                        <a:t>nd</a:t>
                      </a:r>
                      <a:r>
                        <a:rPr lang="en" sz="2100" b="1" dirty="0">
                          <a:solidFill>
                            <a:schemeClr val="lt1"/>
                          </a:solidFill>
                          <a:latin typeface="Georgia" panose="02040502050405020303" pitchFamily="18" charset="0"/>
                          <a:ea typeface="Josefin Sans"/>
                          <a:cs typeface="Josefin Sans"/>
                          <a:sym typeface="Josefin Sans"/>
                        </a:rPr>
                        <a:t> Grade</a:t>
                      </a:r>
                      <a:endParaRPr sz="210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00000"/>
                    </a:solidFill>
                  </a:tcPr>
                </a:tc>
                <a:extLst>
                  <a:ext uri="{0D108BD9-81ED-4DB2-BD59-A6C34878D82A}">
                    <a16:rowId xmlns:a16="http://schemas.microsoft.com/office/drawing/2014/main" val="10001"/>
                  </a:ext>
                </a:extLst>
              </a:tr>
              <a:tr h="416587">
                <a:tc>
                  <a:txBody>
                    <a:bodyPr/>
                    <a:lstStyle/>
                    <a:p>
                      <a:pPr marL="0" marR="0" lvl="0" indent="0" algn="l" rtl="0">
                        <a:spcBef>
                          <a:spcPts val="0"/>
                        </a:spcBef>
                        <a:spcAft>
                          <a:spcPts val="0"/>
                        </a:spcAft>
                        <a:buNone/>
                      </a:pPr>
                      <a:r>
                        <a:rPr lang="en" sz="2100" b="0" dirty="0">
                          <a:latin typeface="Georgia" panose="02040502050405020303" pitchFamily="18" charset="0"/>
                          <a:ea typeface="Josefin Sans"/>
                          <a:cs typeface="Josefin Sans"/>
                          <a:sym typeface="Josefin Sans"/>
                        </a:rPr>
                        <a:t>Black</a:t>
                      </a:r>
                      <a:endParaRPr sz="2100" b="0" dirty="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1.4x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1.4x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1.3x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6587">
                <a:tc>
                  <a:txBody>
                    <a:bodyPr/>
                    <a:lstStyle/>
                    <a:p>
                      <a:pPr marL="0" marR="0" lvl="0" indent="0" algn="l" rtl="0">
                        <a:spcBef>
                          <a:spcPts val="0"/>
                        </a:spcBef>
                        <a:spcAft>
                          <a:spcPts val="0"/>
                        </a:spcAft>
                        <a:buNone/>
                      </a:pPr>
                      <a:r>
                        <a:rPr lang="en" sz="2100" b="0" dirty="0">
                          <a:latin typeface="Georgia" panose="02040502050405020303" pitchFamily="18" charset="0"/>
                          <a:ea typeface="Josefin Sans"/>
                          <a:cs typeface="Josefin Sans"/>
                          <a:sym typeface="Josefin Sans"/>
                        </a:rPr>
                        <a:t>Hispanic</a:t>
                      </a:r>
                      <a:endParaRPr sz="2100" b="0" dirty="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1.6x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1.5x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1.4x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6587">
                <a:tc>
                  <a:txBody>
                    <a:bodyPr/>
                    <a:lstStyle/>
                    <a:p>
                      <a:pPr marL="0" marR="0" lvl="0" indent="0" algn="l" rtl="0">
                        <a:spcBef>
                          <a:spcPts val="0"/>
                        </a:spcBef>
                        <a:spcAft>
                          <a:spcPts val="0"/>
                        </a:spcAft>
                        <a:buNone/>
                      </a:pPr>
                      <a:r>
                        <a:rPr lang="en" sz="2100" b="0" dirty="0">
                          <a:latin typeface="Georgia" panose="02040502050405020303" pitchFamily="18" charset="0"/>
                          <a:ea typeface="Josefin Sans"/>
                          <a:cs typeface="Josefin Sans"/>
                          <a:sym typeface="Josefin Sans"/>
                        </a:rPr>
                        <a:t>ESL</a:t>
                      </a:r>
                      <a:endParaRPr sz="2100" b="0" dirty="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1.9x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1.6x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1.4x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6587">
                <a:tc>
                  <a:txBody>
                    <a:bodyPr/>
                    <a:lstStyle/>
                    <a:p>
                      <a:pPr marL="0" marR="0" lvl="0" indent="0" algn="l" rtl="0">
                        <a:spcBef>
                          <a:spcPts val="0"/>
                        </a:spcBef>
                        <a:spcAft>
                          <a:spcPts val="0"/>
                        </a:spcAft>
                        <a:buNone/>
                      </a:pPr>
                      <a:r>
                        <a:rPr lang="en" sz="2100" b="0" dirty="0">
                          <a:latin typeface="Georgia" panose="02040502050405020303" pitchFamily="18" charset="0"/>
                          <a:ea typeface="Josefin Sans"/>
                          <a:cs typeface="Josefin Sans"/>
                          <a:sym typeface="Josefin Sans"/>
                        </a:rPr>
                        <a:t>Economically-Disadvantaged</a:t>
                      </a:r>
                      <a:endParaRPr sz="2100" b="0" dirty="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1.4x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1.4x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 sz="2100" b="0">
                          <a:latin typeface="Georgia" panose="02040502050405020303" pitchFamily="18" charset="0"/>
                          <a:ea typeface="Josefin Sans"/>
                          <a:cs typeface="Josefin Sans"/>
                          <a:sym typeface="Josefin Sans"/>
                        </a:rPr>
                        <a:t>1.3x</a:t>
                      </a:r>
                      <a:endParaRPr sz="2100" b="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6587">
                <a:tc>
                  <a:txBody>
                    <a:bodyPr/>
                    <a:lstStyle/>
                    <a:p>
                      <a:pPr marL="0" marR="0" lvl="0" indent="0" algn="l" rtl="0">
                        <a:spcBef>
                          <a:spcPts val="0"/>
                        </a:spcBef>
                        <a:spcAft>
                          <a:spcPts val="0"/>
                        </a:spcAft>
                        <a:buNone/>
                      </a:pPr>
                      <a:r>
                        <a:rPr lang="en" sz="2100" b="0" dirty="0">
                          <a:latin typeface="Georgia" panose="02040502050405020303" pitchFamily="18" charset="0"/>
                          <a:ea typeface="Josefin Sans"/>
                          <a:cs typeface="Josefin Sans"/>
                          <a:sym typeface="Josefin Sans"/>
                        </a:rPr>
                        <a:t>Disabilities</a:t>
                      </a:r>
                      <a:endParaRPr sz="2100" b="0" dirty="0">
                        <a:latin typeface="Georgia" panose="02040502050405020303" pitchFamily="18" charset="0"/>
                        <a:ea typeface="Josefin Sans"/>
                        <a:cs typeface="Josefin Sans"/>
                        <a:sym typeface="Josefin Sans"/>
                      </a:endParaRPr>
                    </a:p>
                  </a:txBody>
                  <a:tcPr marL="91467" marR="91467" marT="45733" marB="45733">
                    <a:lnL w="381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1.9x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1.7x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100" b="0" dirty="0">
                          <a:latin typeface="Georgia" panose="02040502050405020303" pitchFamily="18" charset="0"/>
                          <a:ea typeface="Josefin Sans"/>
                          <a:cs typeface="Josefin Sans"/>
                          <a:sym typeface="Josefin Sans"/>
                        </a:rPr>
                        <a:t>1.7x</a:t>
                      </a:r>
                      <a:endParaRPr sz="2100" b="0" dirty="0">
                        <a:latin typeface="Georgia" panose="02040502050405020303" pitchFamily="18" charset="0"/>
                        <a:ea typeface="Josefin Sans"/>
                        <a:cs typeface="Josefin Sans"/>
                        <a:sym typeface="Josefin Sans"/>
                      </a:endParaRPr>
                    </a:p>
                  </a:txBody>
                  <a:tcPr marL="91467" marR="91467" marT="45733" marB="45733">
                    <a:lnL w="127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1" name="Google Shape;122;p20"/>
          <p:cNvSpPr txBox="1">
            <a:spLocks/>
          </p:cNvSpPr>
          <p:nvPr/>
        </p:nvSpPr>
        <p:spPr>
          <a:xfrm>
            <a:off x="598167" y="14670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2400" dirty="0" smtClean="0">
                <a:solidFill>
                  <a:schemeClr val="dk1"/>
                </a:solidFill>
                <a:latin typeface="Georgia" panose="02040502050405020303" pitchFamily="18" charset="0"/>
              </a:rPr>
              <a:t>Historically marginalized populations are more likely to be at risk of reading difficulties on the PALS relative to the overall student population. </a:t>
            </a:r>
          </a:p>
          <a:p>
            <a:pPr marL="609585" indent="0">
              <a:lnSpc>
                <a:spcPct val="150000"/>
              </a:lnSpc>
              <a:spcBef>
                <a:spcPts val="0"/>
              </a:spcBef>
              <a:buFont typeface="Arial" panose="020B0604020202020204" pitchFamily="34" charset="0"/>
              <a:buNone/>
            </a:pPr>
            <a:endParaRPr lang="en-US" sz="2400" dirty="0" smtClean="0">
              <a:solidFill>
                <a:schemeClr val="dk1"/>
              </a:solidFill>
              <a:latin typeface="Georgia" panose="02040502050405020303" pitchFamily="18" charset="0"/>
            </a:endParaRPr>
          </a:p>
          <a:p>
            <a:pPr marL="0" indent="0">
              <a:spcBef>
                <a:spcPts val="0"/>
              </a:spcBef>
              <a:spcAft>
                <a:spcPts val="2133"/>
              </a:spcAft>
              <a:buFont typeface="Arial" panose="020B0604020202020204" pitchFamily="34" charset="0"/>
              <a:buNone/>
            </a:pPr>
            <a:endParaRPr lang="en-US" dirty="0">
              <a:solidFill>
                <a:srgbClr val="1D7E74"/>
              </a:solidFill>
              <a:latin typeface="Georgia" panose="02040502050405020303" pitchFamily="18" charset="0"/>
            </a:endParaRPr>
          </a:p>
        </p:txBody>
      </p:sp>
    </p:spTree>
    <p:extLst>
      <p:ext uri="{BB962C8B-B14F-4D97-AF65-F5344CB8AC3E}">
        <p14:creationId xmlns:p14="http://schemas.microsoft.com/office/powerpoint/2010/main" val="116407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Grade 3 Reading SOL Trends</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6" name="Google Shape;130;p21"/>
          <p:cNvSpPr txBox="1">
            <a:spLocks/>
          </p:cNvSpPr>
          <p:nvPr/>
        </p:nvSpPr>
        <p:spPr>
          <a:xfrm>
            <a:off x="478423" y="1525089"/>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5000"/>
              </a:lnSpc>
              <a:spcBef>
                <a:spcPts val="0"/>
              </a:spcBef>
              <a:buClr>
                <a:schemeClr val="dk1"/>
              </a:buClr>
              <a:buFont typeface="Calibri" panose="020F0502020204030204" pitchFamily="34" charset="0"/>
              <a:buNone/>
            </a:pPr>
            <a:r>
              <a:rPr lang="en-US" dirty="0" smtClean="0">
                <a:solidFill>
                  <a:schemeClr val="dk1"/>
                </a:solidFill>
                <a:latin typeface="+mj-lt"/>
              </a:rPr>
              <a:t>The third grade passage rate on the Reading SOL has continued to fall over the last decade and has dropped to historic lows during the pandemic. </a:t>
            </a:r>
          </a:p>
          <a:p>
            <a:pPr marL="609585" indent="0">
              <a:lnSpc>
                <a:spcPct val="150000"/>
              </a:lnSpc>
              <a:spcBef>
                <a:spcPts val="0"/>
              </a:spcBef>
              <a:buFont typeface="Arial" panose="020B0604020202020204" pitchFamily="34" charset="0"/>
              <a:buNone/>
            </a:pPr>
            <a:endParaRPr lang="en-US" sz="2400" dirty="0" smtClean="0">
              <a:solidFill>
                <a:schemeClr val="dk1"/>
              </a:solidFill>
            </a:endParaRPr>
          </a:p>
          <a:p>
            <a:pPr marL="0" indent="0">
              <a:spcBef>
                <a:spcPts val="0"/>
              </a:spcBef>
              <a:spcAft>
                <a:spcPts val="2133"/>
              </a:spcAft>
              <a:buFont typeface="Arial" panose="020B0604020202020204" pitchFamily="34" charset="0"/>
              <a:buNone/>
            </a:pPr>
            <a:endParaRPr lang="en-US" dirty="0">
              <a:solidFill>
                <a:srgbClr val="1D7E74"/>
              </a:solidFill>
            </a:endParaRPr>
          </a:p>
        </p:txBody>
      </p:sp>
      <p:graphicFrame>
        <p:nvGraphicFramePr>
          <p:cNvPr id="8" name="Chart 7">
            <a:extLst>
              <a:ext uri="{FF2B5EF4-FFF2-40B4-BE49-F238E27FC236}">
                <a16:creationId xmlns:a16="http://schemas.microsoft.com/office/drawing/2014/main" id="{CEF8EB52-9138-5B68-54B0-6218DA7DE78A}"/>
              </a:ext>
            </a:extLst>
          </p:cNvPr>
          <p:cNvGraphicFramePr/>
          <p:nvPr>
            <p:extLst>
              <p:ext uri="{D42A27DB-BD31-4B8C-83A1-F6EECF244321}">
                <p14:modId xmlns:p14="http://schemas.microsoft.com/office/powerpoint/2010/main" val="2909193639"/>
              </p:ext>
            </p:extLst>
          </p:nvPr>
        </p:nvGraphicFramePr>
        <p:xfrm>
          <a:off x="2710543" y="2590800"/>
          <a:ext cx="6270171" cy="413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10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smtClean="0"/>
              <a:t>Significant Drops in NAEP Reading</a:t>
            </a:r>
            <a:endParaRPr lang="en-US"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latin typeface="+mj-lt"/>
              </a:rPr>
              <a:t>8</a:t>
            </a:fld>
            <a:endParaRPr lang="en-US">
              <a:latin typeface="+mj-lt"/>
            </a:endParaRPr>
          </a:p>
        </p:txBody>
      </p:sp>
      <p:sp>
        <p:nvSpPr>
          <p:cNvPr id="6" name="Google Shape;130;p21"/>
          <p:cNvSpPr txBox="1">
            <a:spLocks/>
          </p:cNvSpPr>
          <p:nvPr/>
        </p:nvSpPr>
        <p:spPr>
          <a:xfrm>
            <a:off x="598167" y="1568633"/>
            <a:ext cx="11360800" cy="989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5000"/>
              </a:lnSpc>
              <a:spcBef>
                <a:spcPts val="0"/>
              </a:spcBef>
              <a:buClr>
                <a:schemeClr val="dk1"/>
              </a:buClr>
              <a:buFont typeface="Calibri" panose="020F0502020204030204" pitchFamily="34" charset="0"/>
              <a:buNone/>
            </a:pPr>
            <a:r>
              <a:rPr lang="en-US" dirty="0" smtClean="0">
                <a:solidFill>
                  <a:schemeClr val="dk1"/>
                </a:solidFill>
                <a:latin typeface="+mj-lt"/>
              </a:rPr>
              <a:t>Virginia experienced one of the largest drops in 4</a:t>
            </a:r>
            <a:r>
              <a:rPr lang="en-US" baseline="30000" dirty="0" smtClean="0">
                <a:solidFill>
                  <a:schemeClr val="dk1"/>
                </a:solidFill>
                <a:latin typeface="+mj-lt"/>
              </a:rPr>
              <a:t>th</a:t>
            </a:r>
            <a:r>
              <a:rPr lang="en-US" dirty="0" smtClean="0">
                <a:solidFill>
                  <a:schemeClr val="dk1"/>
                </a:solidFill>
                <a:latin typeface="+mj-lt"/>
              </a:rPr>
              <a:t> Grade Reading in the nation. </a:t>
            </a:r>
          </a:p>
          <a:p>
            <a:pPr marL="609585" indent="0">
              <a:lnSpc>
                <a:spcPct val="150000"/>
              </a:lnSpc>
              <a:spcBef>
                <a:spcPts val="0"/>
              </a:spcBef>
              <a:buFont typeface="Arial" panose="020B0604020202020204" pitchFamily="34" charset="0"/>
              <a:buNone/>
            </a:pPr>
            <a:endParaRPr lang="en-US" sz="2400" dirty="0" smtClean="0">
              <a:solidFill>
                <a:schemeClr val="dk1"/>
              </a:solidFill>
            </a:endParaRPr>
          </a:p>
          <a:p>
            <a:pPr marL="0" indent="0">
              <a:spcBef>
                <a:spcPts val="0"/>
              </a:spcBef>
              <a:spcAft>
                <a:spcPts val="2133"/>
              </a:spcAft>
              <a:buFont typeface="Arial" panose="020B0604020202020204" pitchFamily="34" charset="0"/>
              <a:buNone/>
            </a:pPr>
            <a:endParaRPr lang="en-US" dirty="0">
              <a:solidFill>
                <a:srgbClr val="1D7E74"/>
              </a:solidFill>
            </a:endParaRPr>
          </a:p>
        </p:txBody>
      </p:sp>
      <p:grpSp>
        <p:nvGrpSpPr>
          <p:cNvPr id="8" name="object 3"/>
          <p:cNvGrpSpPr/>
          <p:nvPr/>
        </p:nvGrpSpPr>
        <p:grpSpPr>
          <a:xfrm>
            <a:off x="1851660" y="2968076"/>
            <a:ext cx="9229725" cy="2991230"/>
            <a:chOff x="1851660" y="2060829"/>
            <a:chExt cx="9229725" cy="2991230"/>
          </a:xfrm>
        </p:grpSpPr>
        <p:sp>
          <p:nvSpPr>
            <p:cNvPr id="11" name="object 8"/>
            <p:cNvSpPr/>
            <p:nvPr/>
          </p:nvSpPr>
          <p:spPr>
            <a:xfrm>
              <a:off x="1851660" y="5052059"/>
              <a:ext cx="9229725" cy="0"/>
            </a:xfrm>
            <a:custGeom>
              <a:avLst/>
              <a:gdLst/>
              <a:ahLst/>
              <a:cxnLst/>
              <a:rect l="l" t="t" r="r" b="b"/>
              <a:pathLst>
                <a:path w="9229725">
                  <a:moveTo>
                    <a:pt x="0" y="0"/>
                  </a:moveTo>
                  <a:lnTo>
                    <a:pt x="9229344" y="0"/>
                  </a:lnTo>
                </a:path>
              </a:pathLst>
            </a:custGeom>
            <a:ln w="9144">
              <a:solidFill>
                <a:srgbClr val="D9D9D9"/>
              </a:solidFill>
            </a:ln>
          </p:spPr>
          <p:txBody>
            <a:bodyPr wrap="square" lIns="0" tIns="0" rIns="0" bIns="0" rtlCol="0"/>
            <a:lstStyle/>
            <a:p>
              <a:endParaRPr>
                <a:latin typeface="+mj-lt"/>
              </a:endParaRPr>
            </a:p>
          </p:txBody>
        </p:sp>
        <p:sp>
          <p:nvSpPr>
            <p:cNvPr id="12" name="object 9"/>
            <p:cNvSpPr/>
            <p:nvPr/>
          </p:nvSpPr>
          <p:spPr>
            <a:xfrm>
              <a:off x="2620518" y="3915917"/>
              <a:ext cx="7691755" cy="669290"/>
            </a:xfrm>
            <a:custGeom>
              <a:avLst/>
              <a:gdLst/>
              <a:ahLst/>
              <a:cxnLst/>
              <a:rect l="l" t="t" r="r" b="b"/>
              <a:pathLst>
                <a:path w="7691755" h="669289">
                  <a:moveTo>
                    <a:pt x="0" y="589787"/>
                  </a:moveTo>
                  <a:lnTo>
                    <a:pt x="1537716" y="227075"/>
                  </a:lnTo>
                  <a:lnTo>
                    <a:pt x="3076956" y="0"/>
                  </a:lnTo>
                  <a:lnTo>
                    <a:pt x="4614672" y="0"/>
                  </a:lnTo>
                  <a:lnTo>
                    <a:pt x="6152387" y="227075"/>
                  </a:lnTo>
                  <a:lnTo>
                    <a:pt x="7691628" y="669035"/>
                  </a:lnTo>
                </a:path>
              </a:pathLst>
            </a:custGeom>
            <a:ln w="28956">
              <a:solidFill>
                <a:srgbClr val="8FAADC"/>
              </a:solidFill>
            </a:ln>
          </p:spPr>
          <p:txBody>
            <a:bodyPr wrap="square" lIns="0" tIns="0" rIns="0" bIns="0" rtlCol="0"/>
            <a:lstStyle/>
            <a:p>
              <a:endParaRPr>
                <a:latin typeface="+mj-lt"/>
              </a:endParaRPr>
            </a:p>
          </p:txBody>
        </p:sp>
        <p:sp>
          <p:nvSpPr>
            <p:cNvPr id="13" name="object 10"/>
            <p:cNvSpPr/>
            <p:nvPr/>
          </p:nvSpPr>
          <p:spPr>
            <a:xfrm>
              <a:off x="2582926" y="4468748"/>
              <a:ext cx="73152" cy="73152"/>
            </a:xfrm>
            <a:prstGeom prst="rect">
              <a:avLst/>
            </a:prstGeom>
            <a:blipFill>
              <a:blip r:embed="rId2" cstate="print"/>
              <a:stretch>
                <a:fillRect/>
              </a:stretch>
            </a:blipFill>
          </p:spPr>
          <p:txBody>
            <a:bodyPr wrap="square" lIns="0" tIns="0" rIns="0" bIns="0" rtlCol="0"/>
            <a:lstStyle/>
            <a:p>
              <a:endParaRPr>
                <a:latin typeface="+mj-lt"/>
              </a:endParaRPr>
            </a:p>
          </p:txBody>
        </p:sp>
        <p:sp>
          <p:nvSpPr>
            <p:cNvPr id="14" name="object 11"/>
            <p:cNvSpPr/>
            <p:nvPr/>
          </p:nvSpPr>
          <p:spPr>
            <a:xfrm>
              <a:off x="4122166" y="4106036"/>
              <a:ext cx="73152" cy="73152"/>
            </a:xfrm>
            <a:prstGeom prst="rect">
              <a:avLst/>
            </a:prstGeom>
            <a:blipFill>
              <a:blip r:embed="rId3" cstate="print"/>
              <a:stretch>
                <a:fillRect/>
              </a:stretch>
            </a:blipFill>
          </p:spPr>
          <p:txBody>
            <a:bodyPr wrap="square" lIns="0" tIns="0" rIns="0" bIns="0" rtlCol="0"/>
            <a:lstStyle/>
            <a:p>
              <a:endParaRPr>
                <a:latin typeface="+mj-lt"/>
              </a:endParaRPr>
            </a:p>
          </p:txBody>
        </p:sp>
        <p:sp>
          <p:nvSpPr>
            <p:cNvPr id="15" name="object 12"/>
            <p:cNvSpPr/>
            <p:nvPr/>
          </p:nvSpPr>
          <p:spPr>
            <a:xfrm>
              <a:off x="5659881" y="3878960"/>
              <a:ext cx="73152" cy="73152"/>
            </a:xfrm>
            <a:prstGeom prst="rect">
              <a:avLst/>
            </a:prstGeom>
            <a:blipFill>
              <a:blip r:embed="rId2" cstate="print"/>
              <a:stretch>
                <a:fillRect/>
              </a:stretch>
            </a:blipFill>
          </p:spPr>
          <p:txBody>
            <a:bodyPr wrap="square" lIns="0" tIns="0" rIns="0" bIns="0" rtlCol="0"/>
            <a:lstStyle/>
            <a:p>
              <a:endParaRPr>
                <a:latin typeface="+mj-lt"/>
              </a:endParaRPr>
            </a:p>
          </p:txBody>
        </p:sp>
        <p:sp>
          <p:nvSpPr>
            <p:cNvPr id="16" name="object 13"/>
            <p:cNvSpPr/>
            <p:nvPr/>
          </p:nvSpPr>
          <p:spPr>
            <a:xfrm>
              <a:off x="7197598" y="3878960"/>
              <a:ext cx="73151" cy="73152"/>
            </a:xfrm>
            <a:prstGeom prst="rect">
              <a:avLst/>
            </a:prstGeom>
            <a:blipFill>
              <a:blip r:embed="rId2" cstate="print"/>
              <a:stretch>
                <a:fillRect/>
              </a:stretch>
            </a:blipFill>
          </p:spPr>
          <p:txBody>
            <a:bodyPr wrap="square" lIns="0" tIns="0" rIns="0" bIns="0" rtlCol="0"/>
            <a:lstStyle/>
            <a:p>
              <a:endParaRPr>
                <a:latin typeface="+mj-lt"/>
              </a:endParaRPr>
            </a:p>
          </p:txBody>
        </p:sp>
        <p:sp>
          <p:nvSpPr>
            <p:cNvPr id="17" name="object 14"/>
            <p:cNvSpPr/>
            <p:nvPr/>
          </p:nvSpPr>
          <p:spPr>
            <a:xfrm>
              <a:off x="8736838" y="4106036"/>
              <a:ext cx="73152" cy="73152"/>
            </a:xfrm>
            <a:prstGeom prst="rect">
              <a:avLst/>
            </a:prstGeom>
            <a:blipFill>
              <a:blip r:embed="rId3" cstate="print"/>
              <a:stretch>
                <a:fillRect/>
              </a:stretch>
            </a:blipFill>
          </p:spPr>
          <p:txBody>
            <a:bodyPr wrap="square" lIns="0" tIns="0" rIns="0" bIns="0" rtlCol="0"/>
            <a:lstStyle/>
            <a:p>
              <a:endParaRPr>
                <a:latin typeface="+mj-lt"/>
              </a:endParaRPr>
            </a:p>
          </p:txBody>
        </p:sp>
        <p:sp>
          <p:nvSpPr>
            <p:cNvPr id="18" name="object 15"/>
            <p:cNvSpPr/>
            <p:nvPr/>
          </p:nvSpPr>
          <p:spPr>
            <a:xfrm>
              <a:off x="10274553" y="4547997"/>
              <a:ext cx="73151" cy="73152"/>
            </a:xfrm>
            <a:prstGeom prst="rect">
              <a:avLst/>
            </a:prstGeom>
            <a:blipFill>
              <a:blip r:embed="rId4" cstate="print"/>
              <a:stretch>
                <a:fillRect/>
              </a:stretch>
            </a:blipFill>
          </p:spPr>
          <p:txBody>
            <a:bodyPr wrap="square" lIns="0" tIns="0" rIns="0" bIns="0" rtlCol="0"/>
            <a:lstStyle/>
            <a:p>
              <a:endParaRPr>
                <a:latin typeface="+mj-lt"/>
              </a:endParaRPr>
            </a:p>
          </p:txBody>
        </p:sp>
        <p:sp>
          <p:nvSpPr>
            <p:cNvPr id="19" name="object 16"/>
            <p:cNvSpPr/>
            <p:nvPr/>
          </p:nvSpPr>
          <p:spPr>
            <a:xfrm>
              <a:off x="2620518" y="2096262"/>
              <a:ext cx="7691755" cy="2501265"/>
            </a:xfrm>
            <a:custGeom>
              <a:avLst/>
              <a:gdLst/>
              <a:ahLst/>
              <a:cxnLst/>
              <a:rect l="l" t="t" r="r" b="b"/>
              <a:pathLst>
                <a:path w="7691755" h="2501265">
                  <a:moveTo>
                    <a:pt x="0" y="909827"/>
                  </a:moveTo>
                  <a:lnTo>
                    <a:pt x="1537716" y="0"/>
                  </a:lnTo>
                  <a:lnTo>
                    <a:pt x="3076956" y="0"/>
                  </a:lnTo>
                  <a:lnTo>
                    <a:pt x="4614672" y="0"/>
                  </a:lnTo>
                  <a:lnTo>
                    <a:pt x="6152387" y="1136903"/>
                  </a:lnTo>
                  <a:lnTo>
                    <a:pt x="7691628" y="2500884"/>
                  </a:lnTo>
                </a:path>
              </a:pathLst>
            </a:custGeom>
            <a:ln w="28956">
              <a:solidFill>
                <a:srgbClr val="C00000"/>
              </a:solidFill>
            </a:ln>
          </p:spPr>
          <p:txBody>
            <a:bodyPr wrap="square" lIns="0" tIns="0" rIns="0" bIns="0" rtlCol="0"/>
            <a:lstStyle/>
            <a:p>
              <a:endParaRPr>
                <a:latin typeface="+mj-lt"/>
              </a:endParaRPr>
            </a:p>
          </p:txBody>
        </p:sp>
        <p:sp>
          <p:nvSpPr>
            <p:cNvPr id="20" name="object 17"/>
            <p:cNvSpPr/>
            <p:nvPr/>
          </p:nvSpPr>
          <p:spPr>
            <a:xfrm>
              <a:off x="2582926" y="2969133"/>
              <a:ext cx="73152" cy="73152"/>
            </a:xfrm>
            <a:prstGeom prst="rect">
              <a:avLst/>
            </a:prstGeom>
            <a:solidFill>
              <a:srgbClr val="C00000"/>
            </a:solidFill>
          </p:spPr>
          <p:txBody>
            <a:bodyPr wrap="square" lIns="0" tIns="0" rIns="0" bIns="0" rtlCol="0"/>
            <a:lstStyle/>
            <a:p>
              <a:endParaRPr>
                <a:latin typeface="+mj-lt"/>
              </a:endParaRPr>
            </a:p>
          </p:txBody>
        </p:sp>
        <p:sp>
          <p:nvSpPr>
            <p:cNvPr id="21" name="object 18"/>
            <p:cNvSpPr/>
            <p:nvPr/>
          </p:nvSpPr>
          <p:spPr>
            <a:xfrm>
              <a:off x="4122166" y="2060829"/>
              <a:ext cx="73152" cy="73152"/>
            </a:xfrm>
            <a:prstGeom prst="rect">
              <a:avLst/>
            </a:prstGeom>
            <a:solidFill>
              <a:srgbClr val="C00000"/>
            </a:solidFill>
          </p:spPr>
          <p:txBody>
            <a:bodyPr wrap="square" lIns="0" tIns="0" rIns="0" bIns="0" rtlCol="0"/>
            <a:lstStyle/>
            <a:p>
              <a:endParaRPr>
                <a:latin typeface="+mj-lt"/>
              </a:endParaRPr>
            </a:p>
          </p:txBody>
        </p:sp>
        <p:sp>
          <p:nvSpPr>
            <p:cNvPr id="22" name="object 19"/>
            <p:cNvSpPr/>
            <p:nvPr/>
          </p:nvSpPr>
          <p:spPr>
            <a:xfrm>
              <a:off x="5659881" y="2060829"/>
              <a:ext cx="73152" cy="73152"/>
            </a:xfrm>
            <a:prstGeom prst="rect">
              <a:avLst/>
            </a:prstGeom>
            <a:solidFill>
              <a:srgbClr val="C00000"/>
            </a:solidFill>
          </p:spPr>
          <p:txBody>
            <a:bodyPr wrap="square" lIns="0" tIns="0" rIns="0" bIns="0" rtlCol="0"/>
            <a:lstStyle/>
            <a:p>
              <a:endParaRPr>
                <a:latin typeface="+mj-lt"/>
              </a:endParaRPr>
            </a:p>
          </p:txBody>
        </p:sp>
        <p:sp>
          <p:nvSpPr>
            <p:cNvPr id="23" name="object 20"/>
            <p:cNvSpPr/>
            <p:nvPr/>
          </p:nvSpPr>
          <p:spPr>
            <a:xfrm>
              <a:off x="7197598" y="2060829"/>
              <a:ext cx="73151" cy="73152"/>
            </a:xfrm>
            <a:prstGeom prst="rect">
              <a:avLst/>
            </a:prstGeom>
            <a:solidFill>
              <a:srgbClr val="C00000"/>
            </a:solidFill>
          </p:spPr>
          <p:txBody>
            <a:bodyPr wrap="square" lIns="0" tIns="0" rIns="0" bIns="0" rtlCol="0"/>
            <a:lstStyle/>
            <a:p>
              <a:endParaRPr>
                <a:latin typeface="+mj-lt"/>
              </a:endParaRPr>
            </a:p>
          </p:txBody>
        </p:sp>
        <p:sp>
          <p:nvSpPr>
            <p:cNvPr id="24" name="object 21"/>
            <p:cNvSpPr/>
            <p:nvPr/>
          </p:nvSpPr>
          <p:spPr>
            <a:xfrm>
              <a:off x="8736838" y="3197732"/>
              <a:ext cx="73152" cy="73152"/>
            </a:xfrm>
            <a:prstGeom prst="rect">
              <a:avLst/>
            </a:prstGeom>
            <a:solidFill>
              <a:srgbClr val="C00000"/>
            </a:solidFill>
          </p:spPr>
          <p:txBody>
            <a:bodyPr wrap="square" lIns="0" tIns="0" rIns="0" bIns="0" rtlCol="0"/>
            <a:lstStyle/>
            <a:p>
              <a:endParaRPr>
                <a:latin typeface="+mj-lt"/>
              </a:endParaRPr>
            </a:p>
          </p:txBody>
        </p:sp>
        <p:sp>
          <p:nvSpPr>
            <p:cNvPr id="25" name="object 22"/>
            <p:cNvSpPr/>
            <p:nvPr/>
          </p:nvSpPr>
          <p:spPr>
            <a:xfrm>
              <a:off x="10274553" y="4561713"/>
              <a:ext cx="73151" cy="73152"/>
            </a:xfrm>
            <a:prstGeom prst="rect">
              <a:avLst/>
            </a:prstGeom>
            <a:solidFill>
              <a:srgbClr val="C00000"/>
            </a:solidFill>
          </p:spPr>
          <p:txBody>
            <a:bodyPr wrap="square" lIns="0" tIns="0" rIns="0" bIns="0" rtlCol="0"/>
            <a:lstStyle/>
            <a:p>
              <a:endParaRPr>
                <a:latin typeface="+mj-lt"/>
              </a:endParaRPr>
            </a:p>
          </p:txBody>
        </p:sp>
      </p:grpSp>
      <p:sp>
        <p:nvSpPr>
          <p:cNvPr id="26" name="object 23"/>
          <p:cNvSpPr txBox="1"/>
          <p:nvPr/>
        </p:nvSpPr>
        <p:spPr>
          <a:xfrm>
            <a:off x="4044441" y="5182108"/>
            <a:ext cx="398780"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34</a:t>
            </a:r>
            <a:endParaRPr sz="1600" dirty="0">
              <a:latin typeface="+mj-lt"/>
              <a:cs typeface="Trebuchet MS"/>
            </a:endParaRPr>
          </a:p>
        </p:txBody>
      </p:sp>
      <p:sp>
        <p:nvSpPr>
          <p:cNvPr id="27" name="object 24"/>
          <p:cNvSpPr txBox="1"/>
          <p:nvPr/>
        </p:nvSpPr>
        <p:spPr>
          <a:xfrm>
            <a:off x="5582792" y="4954778"/>
            <a:ext cx="229870"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35</a:t>
            </a:r>
            <a:endParaRPr sz="1600">
              <a:latin typeface="+mj-lt"/>
              <a:cs typeface="Trebuchet MS"/>
            </a:endParaRPr>
          </a:p>
        </p:txBody>
      </p:sp>
      <p:sp>
        <p:nvSpPr>
          <p:cNvPr id="28" name="object 25"/>
          <p:cNvSpPr txBox="1"/>
          <p:nvPr/>
        </p:nvSpPr>
        <p:spPr>
          <a:xfrm>
            <a:off x="7133843" y="4954778"/>
            <a:ext cx="217170" cy="258404"/>
          </a:xfrm>
          <a:prstGeom prst="rect">
            <a:avLst/>
          </a:prstGeom>
        </p:spPr>
        <p:txBody>
          <a:bodyPr vert="horz" wrap="square" lIns="0" tIns="12065" rIns="0" bIns="0" rtlCol="0">
            <a:spAutoFit/>
          </a:bodyPr>
          <a:lstStyle/>
          <a:p>
            <a:pPr>
              <a:lnSpc>
                <a:spcPct val="100000"/>
              </a:lnSpc>
              <a:spcBef>
                <a:spcPts val="95"/>
              </a:spcBef>
            </a:pPr>
            <a:r>
              <a:rPr sz="1600" spc="-40" dirty="0">
                <a:latin typeface="+mj-lt"/>
                <a:cs typeface="Trebuchet MS"/>
              </a:rPr>
              <a:t>35</a:t>
            </a:r>
            <a:endParaRPr sz="1600">
              <a:latin typeface="+mj-lt"/>
              <a:cs typeface="Trebuchet MS"/>
            </a:endParaRPr>
          </a:p>
        </p:txBody>
      </p:sp>
      <p:sp>
        <p:nvSpPr>
          <p:cNvPr id="29" name="object 26"/>
          <p:cNvSpPr txBox="1"/>
          <p:nvPr/>
        </p:nvSpPr>
        <p:spPr>
          <a:xfrm>
            <a:off x="8659748" y="5182108"/>
            <a:ext cx="333248"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34</a:t>
            </a:r>
            <a:endParaRPr sz="1600" dirty="0">
              <a:latin typeface="+mj-lt"/>
              <a:cs typeface="Trebuchet MS"/>
            </a:endParaRPr>
          </a:p>
        </p:txBody>
      </p:sp>
      <p:sp>
        <p:nvSpPr>
          <p:cNvPr id="30" name="object 27"/>
          <p:cNvSpPr txBox="1"/>
          <p:nvPr/>
        </p:nvSpPr>
        <p:spPr>
          <a:xfrm>
            <a:off x="10198100" y="5623509"/>
            <a:ext cx="455168"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32</a:t>
            </a:r>
            <a:endParaRPr sz="1600" dirty="0">
              <a:latin typeface="+mj-lt"/>
              <a:cs typeface="Trebuchet MS"/>
            </a:endParaRPr>
          </a:p>
        </p:txBody>
      </p:sp>
      <p:sp>
        <p:nvSpPr>
          <p:cNvPr id="31" name="object 28"/>
          <p:cNvSpPr txBox="1"/>
          <p:nvPr/>
        </p:nvSpPr>
        <p:spPr>
          <a:xfrm>
            <a:off x="2275114" y="3619118"/>
            <a:ext cx="460592"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39</a:t>
            </a:r>
            <a:endParaRPr sz="1600" dirty="0">
              <a:latin typeface="+mj-lt"/>
              <a:cs typeface="Trebuchet MS"/>
            </a:endParaRPr>
          </a:p>
        </p:txBody>
      </p:sp>
      <p:sp>
        <p:nvSpPr>
          <p:cNvPr id="32" name="object 29"/>
          <p:cNvSpPr txBox="1"/>
          <p:nvPr/>
        </p:nvSpPr>
        <p:spPr>
          <a:xfrm>
            <a:off x="3907971" y="2709672"/>
            <a:ext cx="416379" cy="258404"/>
          </a:xfrm>
          <a:prstGeom prst="rect">
            <a:avLst/>
          </a:prstGeom>
        </p:spPr>
        <p:txBody>
          <a:bodyPr vert="horz" wrap="square" lIns="0" tIns="12065" rIns="0" bIns="0" rtlCol="0">
            <a:spAutoFit/>
          </a:bodyPr>
          <a:lstStyle/>
          <a:p>
            <a:pPr marL="12700">
              <a:lnSpc>
                <a:spcPct val="100000"/>
              </a:lnSpc>
              <a:spcBef>
                <a:spcPts val="95"/>
              </a:spcBef>
            </a:pPr>
            <a:r>
              <a:rPr sz="1600" spc="40" dirty="0" smtClean="0">
                <a:latin typeface="+mj-lt"/>
                <a:cs typeface="Trebuchet MS"/>
              </a:rPr>
              <a:t>43</a:t>
            </a:r>
            <a:endParaRPr sz="1600" dirty="0">
              <a:latin typeface="+mj-lt"/>
              <a:cs typeface="Trebuchet MS"/>
            </a:endParaRPr>
          </a:p>
        </p:txBody>
      </p:sp>
      <p:sp>
        <p:nvSpPr>
          <p:cNvPr id="33" name="object 30"/>
          <p:cNvSpPr txBox="1"/>
          <p:nvPr/>
        </p:nvSpPr>
        <p:spPr>
          <a:xfrm>
            <a:off x="5582792" y="2709672"/>
            <a:ext cx="341758"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43</a:t>
            </a:r>
            <a:endParaRPr sz="1600" dirty="0">
              <a:latin typeface="+mj-lt"/>
              <a:cs typeface="Trebuchet MS"/>
            </a:endParaRPr>
          </a:p>
        </p:txBody>
      </p:sp>
      <p:sp>
        <p:nvSpPr>
          <p:cNvPr id="34" name="object 31"/>
          <p:cNvSpPr txBox="1"/>
          <p:nvPr/>
        </p:nvSpPr>
        <p:spPr>
          <a:xfrm>
            <a:off x="7083552" y="2709672"/>
            <a:ext cx="472694" cy="258404"/>
          </a:xfrm>
          <a:prstGeom prst="rect">
            <a:avLst/>
          </a:prstGeom>
        </p:spPr>
        <p:txBody>
          <a:bodyPr vert="horz" wrap="square" lIns="0" tIns="12065" rIns="0" bIns="0" rtlCol="0">
            <a:spAutoFit/>
          </a:bodyPr>
          <a:lstStyle/>
          <a:p>
            <a:pPr>
              <a:lnSpc>
                <a:spcPct val="100000"/>
              </a:lnSpc>
              <a:spcBef>
                <a:spcPts val="95"/>
              </a:spcBef>
            </a:pPr>
            <a:r>
              <a:rPr sz="1600" spc="-40" dirty="0" smtClean="0">
                <a:latin typeface="+mj-lt"/>
                <a:cs typeface="Trebuchet MS"/>
              </a:rPr>
              <a:t>43</a:t>
            </a:r>
            <a:endParaRPr sz="1600" dirty="0">
              <a:latin typeface="+mj-lt"/>
              <a:cs typeface="Trebuchet MS"/>
            </a:endParaRPr>
          </a:p>
        </p:txBody>
      </p:sp>
      <p:sp>
        <p:nvSpPr>
          <p:cNvPr id="35" name="object 32"/>
          <p:cNvSpPr txBox="1"/>
          <p:nvPr/>
        </p:nvSpPr>
        <p:spPr>
          <a:xfrm>
            <a:off x="8823830" y="3821665"/>
            <a:ext cx="320170"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38</a:t>
            </a:r>
            <a:endParaRPr sz="1600" dirty="0">
              <a:latin typeface="+mj-lt"/>
              <a:cs typeface="Trebuchet MS"/>
            </a:endParaRPr>
          </a:p>
        </p:txBody>
      </p:sp>
      <p:sp>
        <p:nvSpPr>
          <p:cNvPr id="36" name="object 33"/>
          <p:cNvSpPr txBox="1"/>
          <p:nvPr/>
        </p:nvSpPr>
        <p:spPr>
          <a:xfrm>
            <a:off x="10310113" y="5092125"/>
            <a:ext cx="538861" cy="258404"/>
          </a:xfrm>
          <a:prstGeom prst="rect">
            <a:avLst/>
          </a:prstGeom>
        </p:spPr>
        <p:txBody>
          <a:bodyPr vert="horz" wrap="square" lIns="0" tIns="12065" rIns="0" bIns="0" rtlCol="0">
            <a:spAutoFit/>
          </a:bodyPr>
          <a:lstStyle/>
          <a:p>
            <a:pPr marL="12700">
              <a:lnSpc>
                <a:spcPct val="100000"/>
              </a:lnSpc>
              <a:spcBef>
                <a:spcPts val="95"/>
              </a:spcBef>
            </a:pPr>
            <a:r>
              <a:rPr sz="1600" spc="-40" dirty="0">
                <a:latin typeface="+mj-lt"/>
                <a:cs typeface="Trebuchet MS"/>
              </a:rPr>
              <a:t>32</a:t>
            </a:r>
            <a:r>
              <a:rPr sz="1600" spc="204" dirty="0">
                <a:latin typeface="+mj-lt"/>
                <a:cs typeface="Trebuchet MS"/>
              </a:rPr>
              <a:t>*</a:t>
            </a:r>
            <a:endParaRPr sz="1600" dirty="0">
              <a:latin typeface="+mj-lt"/>
              <a:cs typeface="Trebuchet MS"/>
            </a:endParaRPr>
          </a:p>
        </p:txBody>
      </p:sp>
      <p:sp>
        <p:nvSpPr>
          <p:cNvPr id="37" name="object 34"/>
          <p:cNvSpPr txBox="1"/>
          <p:nvPr/>
        </p:nvSpPr>
        <p:spPr>
          <a:xfrm>
            <a:off x="1443989" y="5867653"/>
            <a:ext cx="308611"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30</a:t>
            </a:r>
            <a:endParaRPr sz="1600" dirty="0">
              <a:latin typeface="+mj-lt"/>
              <a:cs typeface="Trebuchet MS"/>
            </a:endParaRPr>
          </a:p>
        </p:txBody>
      </p:sp>
      <p:sp>
        <p:nvSpPr>
          <p:cNvPr id="38" name="object 35"/>
          <p:cNvSpPr txBox="1"/>
          <p:nvPr/>
        </p:nvSpPr>
        <p:spPr>
          <a:xfrm>
            <a:off x="1443989" y="5412866"/>
            <a:ext cx="407671"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32</a:t>
            </a:r>
            <a:endParaRPr sz="1600">
              <a:latin typeface="+mj-lt"/>
              <a:cs typeface="Trebuchet MS"/>
            </a:endParaRPr>
          </a:p>
        </p:txBody>
      </p:sp>
      <p:sp>
        <p:nvSpPr>
          <p:cNvPr id="39" name="object 36"/>
          <p:cNvSpPr txBox="1"/>
          <p:nvPr/>
        </p:nvSpPr>
        <p:spPr>
          <a:xfrm>
            <a:off x="1443989" y="4958079"/>
            <a:ext cx="407671"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34</a:t>
            </a:r>
            <a:endParaRPr sz="1600" dirty="0">
              <a:latin typeface="+mj-lt"/>
              <a:cs typeface="Trebuchet MS"/>
            </a:endParaRPr>
          </a:p>
        </p:txBody>
      </p:sp>
      <p:sp>
        <p:nvSpPr>
          <p:cNvPr id="40" name="object 37"/>
          <p:cNvSpPr txBox="1"/>
          <p:nvPr/>
        </p:nvSpPr>
        <p:spPr>
          <a:xfrm>
            <a:off x="1443989" y="4048251"/>
            <a:ext cx="308611" cy="720069"/>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38</a:t>
            </a:r>
            <a:endParaRPr sz="1600" dirty="0">
              <a:latin typeface="+mj-lt"/>
              <a:cs typeface="Trebuchet MS"/>
            </a:endParaRPr>
          </a:p>
          <a:p>
            <a:pPr>
              <a:lnSpc>
                <a:spcPct val="100000"/>
              </a:lnSpc>
              <a:spcBef>
                <a:spcPts val="35"/>
              </a:spcBef>
            </a:pPr>
            <a:endParaRPr sz="1400" dirty="0">
              <a:latin typeface="+mj-lt"/>
              <a:cs typeface="Trebuchet MS"/>
            </a:endParaRPr>
          </a:p>
          <a:p>
            <a:pPr marL="12700">
              <a:lnSpc>
                <a:spcPct val="100000"/>
              </a:lnSpc>
            </a:pPr>
            <a:r>
              <a:rPr sz="1600" spc="-25" dirty="0">
                <a:latin typeface="+mj-lt"/>
                <a:cs typeface="Trebuchet MS"/>
              </a:rPr>
              <a:t>36</a:t>
            </a:r>
            <a:endParaRPr sz="1600" dirty="0">
              <a:latin typeface="+mj-lt"/>
              <a:cs typeface="Trebuchet MS"/>
            </a:endParaRPr>
          </a:p>
        </p:txBody>
      </p:sp>
      <p:sp>
        <p:nvSpPr>
          <p:cNvPr id="41" name="object 38"/>
          <p:cNvSpPr txBox="1"/>
          <p:nvPr/>
        </p:nvSpPr>
        <p:spPr>
          <a:xfrm>
            <a:off x="1443989" y="3593592"/>
            <a:ext cx="407671"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40</a:t>
            </a:r>
            <a:endParaRPr sz="1600" dirty="0">
              <a:latin typeface="+mj-lt"/>
              <a:cs typeface="Trebuchet MS"/>
            </a:endParaRPr>
          </a:p>
        </p:txBody>
      </p:sp>
      <p:sp>
        <p:nvSpPr>
          <p:cNvPr id="42" name="object 39"/>
          <p:cNvSpPr txBox="1"/>
          <p:nvPr/>
        </p:nvSpPr>
        <p:spPr>
          <a:xfrm>
            <a:off x="1443989" y="3138804"/>
            <a:ext cx="282352"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42</a:t>
            </a:r>
            <a:endParaRPr sz="1600" dirty="0">
              <a:latin typeface="+mj-lt"/>
              <a:cs typeface="Trebuchet MS"/>
            </a:endParaRPr>
          </a:p>
        </p:txBody>
      </p:sp>
      <p:sp>
        <p:nvSpPr>
          <p:cNvPr id="43" name="object 40"/>
          <p:cNvSpPr txBox="1"/>
          <p:nvPr/>
        </p:nvSpPr>
        <p:spPr>
          <a:xfrm>
            <a:off x="1443989" y="2684017"/>
            <a:ext cx="308611"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44</a:t>
            </a:r>
            <a:endParaRPr sz="1600" dirty="0">
              <a:latin typeface="+mj-lt"/>
              <a:cs typeface="Trebuchet MS"/>
            </a:endParaRPr>
          </a:p>
        </p:txBody>
      </p:sp>
      <p:sp>
        <p:nvSpPr>
          <p:cNvPr id="44" name="object 41"/>
          <p:cNvSpPr txBox="1"/>
          <p:nvPr/>
        </p:nvSpPr>
        <p:spPr>
          <a:xfrm>
            <a:off x="2401951" y="5544515"/>
            <a:ext cx="5154295" cy="856615"/>
          </a:xfrm>
          <a:prstGeom prst="rect">
            <a:avLst/>
          </a:prstGeom>
        </p:spPr>
        <p:txBody>
          <a:bodyPr vert="horz" wrap="square" lIns="0" tIns="12065" rIns="0" bIns="0" rtlCol="0">
            <a:spAutoFit/>
          </a:bodyPr>
          <a:lstStyle/>
          <a:p>
            <a:pPr marL="116205">
              <a:lnSpc>
                <a:spcPct val="100000"/>
              </a:lnSpc>
              <a:spcBef>
                <a:spcPts val="95"/>
              </a:spcBef>
            </a:pPr>
            <a:r>
              <a:rPr sz="1600" spc="-40" dirty="0">
                <a:latin typeface="+mj-lt"/>
                <a:cs typeface="Trebuchet MS"/>
              </a:rPr>
              <a:t>32</a:t>
            </a:r>
            <a:endParaRPr sz="1600" dirty="0">
              <a:latin typeface="+mj-lt"/>
              <a:cs typeface="Trebuchet MS"/>
            </a:endParaRPr>
          </a:p>
          <a:p>
            <a:pPr>
              <a:lnSpc>
                <a:spcPct val="100000"/>
              </a:lnSpc>
              <a:spcBef>
                <a:spcPts val="35"/>
              </a:spcBef>
            </a:pPr>
            <a:endParaRPr sz="2300" dirty="0">
              <a:latin typeface="+mj-lt"/>
              <a:cs typeface="Trebuchet MS"/>
            </a:endParaRPr>
          </a:p>
          <a:p>
            <a:pPr marL="12700">
              <a:lnSpc>
                <a:spcPct val="100000"/>
              </a:lnSpc>
              <a:tabLst>
                <a:tab pos="1550670" algn="l"/>
                <a:tab pos="3088640" algn="l"/>
                <a:tab pos="4627880" algn="l"/>
              </a:tabLst>
            </a:pPr>
            <a:r>
              <a:rPr sz="1600" spc="-30" dirty="0">
                <a:latin typeface="+mj-lt"/>
                <a:cs typeface="Trebuchet MS"/>
              </a:rPr>
              <a:t>2011	2013	2015	2017</a:t>
            </a:r>
            <a:endParaRPr sz="1600" dirty="0">
              <a:latin typeface="+mj-lt"/>
              <a:cs typeface="Trebuchet MS"/>
            </a:endParaRPr>
          </a:p>
        </p:txBody>
      </p:sp>
      <p:sp>
        <p:nvSpPr>
          <p:cNvPr id="45" name="object 42"/>
          <p:cNvSpPr txBox="1"/>
          <p:nvPr/>
        </p:nvSpPr>
        <p:spPr>
          <a:xfrm>
            <a:off x="8555481" y="6131940"/>
            <a:ext cx="588519"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2</a:t>
            </a:r>
            <a:r>
              <a:rPr sz="1600" spc="-40" dirty="0">
                <a:latin typeface="+mj-lt"/>
                <a:cs typeface="Trebuchet MS"/>
              </a:rPr>
              <a:t>0</a:t>
            </a:r>
            <a:r>
              <a:rPr sz="1600" spc="-30" dirty="0">
                <a:latin typeface="+mj-lt"/>
                <a:cs typeface="Trebuchet MS"/>
              </a:rPr>
              <a:t>1</a:t>
            </a:r>
            <a:r>
              <a:rPr sz="1600" spc="-35" dirty="0">
                <a:latin typeface="+mj-lt"/>
                <a:cs typeface="Trebuchet MS"/>
              </a:rPr>
              <a:t>9</a:t>
            </a:r>
            <a:endParaRPr sz="1600" dirty="0">
              <a:latin typeface="+mj-lt"/>
              <a:cs typeface="Trebuchet MS"/>
            </a:endParaRPr>
          </a:p>
        </p:txBody>
      </p:sp>
      <p:sp>
        <p:nvSpPr>
          <p:cNvPr id="46" name="object 43"/>
          <p:cNvSpPr txBox="1"/>
          <p:nvPr/>
        </p:nvSpPr>
        <p:spPr>
          <a:xfrm>
            <a:off x="10094214" y="6131940"/>
            <a:ext cx="559054" cy="258404"/>
          </a:xfrm>
          <a:prstGeom prst="rect">
            <a:avLst/>
          </a:prstGeom>
        </p:spPr>
        <p:txBody>
          <a:bodyPr vert="horz" wrap="square" lIns="0" tIns="12065" rIns="0" bIns="0" rtlCol="0">
            <a:spAutoFit/>
          </a:bodyPr>
          <a:lstStyle/>
          <a:p>
            <a:pPr marL="12700">
              <a:lnSpc>
                <a:spcPct val="100000"/>
              </a:lnSpc>
              <a:spcBef>
                <a:spcPts val="95"/>
              </a:spcBef>
            </a:pPr>
            <a:r>
              <a:rPr sz="1600" spc="-30" dirty="0">
                <a:latin typeface="+mj-lt"/>
                <a:cs typeface="Trebuchet MS"/>
              </a:rPr>
              <a:t>2</a:t>
            </a:r>
            <a:r>
              <a:rPr sz="1600" spc="-40" dirty="0">
                <a:latin typeface="+mj-lt"/>
                <a:cs typeface="Trebuchet MS"/>
              </a:rPr>
              <a:t>0</a:t>
            </a:r>
            <a:r>
              <a:rPr sz="1600" spc="-30" dirty="0">
                <a:latin typeface="+mj-lt"/>
                <a:cs typeface="Trebuchet MS"/>
              </a:rPr>
              <a:t>2</a:t>
            </a:r>
            <a:r>
              <a:rPr sz="1600" spc="-35" dirty="0">
                <a:latin typeface="+mj-lt"/>
                <a:cs typeface="Trebuchet MS"/>
              </a:rPr>
              <a:t>2</a:t>
            </a:r>
            <a:endParaRPr sz="1600" dirty="0">
              <a:latin typeface="+mj-lt"/>
              <a:cs typeface="Trebuchet MS"/>
            </a:endParaRPr>
          </a:p>
        </p:txBody>
      </p:sp>
      <p:sp>
        <p:nvSpPr>
          <p:cNvPr id="47" name="object 44"/>
          <p:cNvSpPr txBox="1"/>
          <p:nvPr/>
        </p:nvSpPr>
        <p:spPr>
          <a:xfrm>
            <a:off x="926312" y="3084724"/>
            <a:ext cx="205184" cy="2477770"/>
          </a:xfrm>
          <a:prstGeom prst="rect">
            <a:avLst/>
          </a:prstGeom>
        </p:spPr>
        <p:txBody>
          <a:bodyPr vert="vert270" wrap="square" lIns="0" tIns="0" rIns="0" bIns="0" rtlCol="0">
            <a:spAutoFit/>
          </a:bodyPr>
          <a:lstStyle/>
          <a:p>
            <a:pPr marL="12700">
              <a:lnSpc>
                <a:spcPts val="1614"/>
              </a:lnSpc>
            </a:pPr>
            <a:r>
              <a:rPr sz="1600" spc="-95" dirty="0">
                <a:latin typeface="+mj-lt"/>
                <a:cs typeface="Trebuchet MS"/>
              </a:rPr>
              <a:t>Percent </a:t>
            </a:r>
            <a:r>
              <a:rPr sz="1600" spc="-100" dirty="0">
                <a:latin typeface="+mj-lt"/>
                <a:cs typeface="Trebuchet MS"/>
              </a:rPr>
              <a:t>At </a:t>
            </a:r>
            <a:r>
              <a:rPr sz="1600" spc="-55" dirty="0">
                <a:latin typeface="+mj-lt"/>
                <a:cs typeface="Trebuchet MS"/>
              </a:rPr>
              <a:t>or </a:t>
            </a:r>
            <a:r>
              <a:rPr sz="1600" spc="-70" dirty="0">
                <a:latin typeface="+mj-lt"/>
                <a:cs typeface="Trebuchet MS"/>
              </a:rPr>
              <a:t>Above</a:t>
            </a:r>
            <a:r>
              <a:rPr sz="1600" spc="-280" dirty="0">
                <a:latin typeface="+mj-lt"/>
                <a:cs typeface="Trebuchet MS"/>
              </a:rPr>
              <a:t> </a:t>
            </a:r>
            <a:r>
              <a:rPr sz="1600" spc="-95" dirty="0">
                <a:latin typeface="+mj-lt"/>
                <a:cs typeface="Trebuchet MS"/>
              </a:rPr>
              <a:t>Proficient</a:t>
            </a:r>
            <a:endParaRPr sz="1600" dirty="0">
              <a:latin typeface="+mj-lt"/>
              <a:cs typeface="Trebuchet MS"/>
            </a:endParaRPr>
          </a:p>
        </p:txBody>
      </p:sp>
      <p:sp>
        <p:nvSpPr>
          <p:cNvPr id="48" name="object 45"/>
          <p:cNvSpPr/>
          <p:nvPr/>
        </p:nvSpPr>
        <p:spPr>
          <a:xfrm>
            <a:off x="8205978" y="6555485"/>
            <a:ext cx="243840" cy="73151"/>
          </a:xfrm>
          <a:prstGeom prst="rect">
            <a:avLst/>
          </a:prstGeom>
          <a:solidFill>
            <a:schemeClr val="accent5">
              <a:lumMod val="40000"/>
              <a:lumOff val="60000"/>
            </a:schemeClr>
          </a:solidFill>
        </p:spPr>
        <p:txBody>
          <a:bodyPr wrap="square" lIns="0" tIns="0" rIns="0" bIns="0" rtlCol="0"/>
          <a:lstStyle/>
          <a:p>
            <a:endParaRPr>
              <a:latin typeface="+mj-lt"/>
            </a:endParaRPr>
          </a:p>
        </p:txBody>
      </p:sp>
      <p:sp>
        <p:nvSpPr>
          <p:cNvPr id="49" name="object 46"/>
          <p:cNvSpPr txBox="1"/>
          <p:nvPr/>
        </p:nvSpPr>
        <p:spPr>
          <a:xfrm>
            <a:off x="8463153" y="6437629"/>
            <a:ext cx="915924" cy="258404"/>
          </a:xfrm>
          <a:prstGeom prst="rect">
            <a:avLst/>
          </a:prstGeom>
        </p:spPr>
        <p:txBody>
          <a:bodyPr vert="horz" wrap="square" lIns="0" tIns="12065" rIns="0" bIns="0" rtlCol="0">
            <a:spAutoFit/>
          </a:bodyPr>
          <a:lstStyle/>
          <a:p>
            <a:pPr marL="12700">
              <a:lnSpc>
                <a:spcPct val="100000"/>
              </a:lnSpc>
              <a:spcBef>
                <a:spcPts val="95"/>
              </a:spcBef>
            </a:pPr>
            <a:r>
              <a:rPr sz="1600" spc="-60" dirty="0">
                <a:latin typeface="+mj-lt"/>
                <a:cs typeface="Trebuchet MS"/>
              </a:rPr>
              <a:t>N</a:t>
            </a:r>
            <a:r>
              <a:rPr sz="1600" spc="-45" dirty="0">
                <a:latin typeface="+mj-lt"/>
                <a:cs typeface="Trebuchet MS"/>
              </a:rPr>
              <a:t>a</a:t>
            </a:r>
            <a:r>
              <a:rPr sz="1600" spc="-70" dirty="0">
                <a:latin typeface="+mj-lt"/>
                <a:cs typeface="Trebuchet MS"/>
              </a:rPr>
              <a:t>ti</a:t>
            </a:r>
            <a:r>
              <a:rPr sz="1600" spc="-105" dirty="0">
                <a:latin typeface="+mj-lt"/>
                <a:cs typeface="Trebuchet MS"/>
              </a:rPr>
              <a:t>o</a:t>
            </a:r>
            <a:r>
              <a:rPr sz="1600" spc="-85" dirty="0">
                <a:latin typeface="+mj-lt"/>
                <a:cs typeface="Trebuchet MS"/>
              </a:rPr>
              <a:t>nal</a:t>
            </a:r>
            <a:endParaRPr sz="1600" dirty="0">
              <a:latin typeface="+mj-lt"/>
              <a:cs typeface="Trebuchet MS"/>
            </a:endParaRPr>
          </a:p>
        </p:txBody>
      </p:sp>
      <p:sp>
        <p:nvSpPr>
          <p:cNvPr id="50" name="object 47"/>
          <p:cNvSpPr/>
          <p:nvPr/>
        </p:nvSpPr>
        <p:spPr>
          <a:xfrm>
            <a:off x="9664445" y="6555485"/>
            <a:ext cx="243839" cy="73151"/>
          </a:xfrm>
          <a:prstGeom prst="rect">
            <a:avLst/>
          </a:prstGeom>
          <a:solidFill>
            <a:srgbClr val="C00000"/>
          </a:solidFill>
          <a:ln>
            <a:noFill/>
          </a:ln>
        </p:spPr>
        <p:txBody>
          <a:bodyPr wrap="square" lIns="0" tIns="0" rIns="0" bIns="0" rtlCol="0"/>
          <a:lstStyle/>
          <a:p>
            <a:endParaRPr>
              <a:latin typeface="+mj-lt"/>
            </a:endParaRPr>
          </a:p>
        </p:txBody>
      </p:sp>
      <p:sp>
        <p:nvSpPr>
          <p:cNvPr id="51" name="object 48"/>
          <p:cNvSpPr txBox="1"/>
          <p:nvPr/>
        </p:nvSpPr>
        <p:spPr>
          <a:xfrm>
            <a:off x="9922255" y="6437629"/>
            <a:ext cx="926719" cy="258404"/>
          </a:xfrm>
          <a:prstGeom prst="rect">
            <a:avLst/>
          </a:prstGeom>
        </p:spPr>
        <p:txBody>
          <a:bodyPr vert="horz" wrap="square" lIns="0" tIns="12065" rIns="0" bIns="0" rtlCol="0">
            <a:spAutoFit/>
          </a:bodyPr>
          <a:lstStyle/>
          <a:p>
            <a:pPr marL="12700">
              <a:lnSpc>
                <a:spcPct val="100000"/>
              </a:lnSpc>
              <a:spcBef>
                <a:spcPts val="95"/>
              </a:spcBef>
            </a:pPr>
            <a:r>
              <a:rPr sz="1600" spc="-85" dirty="0">
                <a:latin typeface="+mj-lt"/>
                <a:cs typeface="Trebuchet MS"/>
              </a:rPr>
              <a:t>Virginia</a:t>
            </a:r>
            <a:endParaRPr sz="1600" dirty="0">
              <a:latin typeface="+mj-lt"/>
              <a:cs typeface="Trebuchet MS"/>
            </a:endParaRPr>
          </a:p>
        </p:txBody>
      </p:sp>
      <p:sp>
        <p:nvSpPr>
          <p:cNvPr id="4" name="Rectangle 3"/>
          <p:cNvSpPr/>
          <p:nvPr/>
        </p:nvSpPr>
        <p:spPr>
          <a:xfrm>
            <a:off x="2937952" y="2234684"/>
            <a:ext cx="6322244" cy="369332"/>
          </a:xfrm>
          <a:prstGeom prst="rect">
            <a:avLst/>
          </a:prstGeom>
        </p:spPr>
        <p:txBody>
          <a:bodyPr wrap="none">
            <a:spAutoFit/>
          </a:bodyPr>
          <a:lstStyle/>
          <a:p>
            <a:r>
              <a:rPr lang="en-US" b="1" dirty="0">
                <a:latin typeface="+mj-lt"/>
              </a:rPr>
              <a:t>NAEP </a:t>
            </a:r>
            <a:r>
              <a:rPr lang="en-US" b="1" spc="-5" dirty="0">
                <a:latin typeface="+mj-lt"/>
              </a:rPr>
              <a:t>Grade-4 </a:t>
            </a:r>
            <a:r>
              <a:rPr lang="en-US" b="1" dirty="0">
                <a:latin typeface="+mj-lt"/>
              </a:rPr>
              <a:t>Reading: Percent </a:t>
            </a:r>
            <a:r>
              <a:rPr lang="en-US" b="1" spc="-5" dirty="0">
                <a:latin typeface="+mj-lt"/>
              </a:rPr>
              <a:t>Proficient </a:t>
            </a:r>
            <a:r>
              <a:rPr lang="en-US" b="1" dirty="0">
                <a:latin typeface="+mj-lt"/>
              </a:rPr>
              <a:t>or</a:t>
            </a:r>
            <a:r>
              <a:rPr lang="en-US" b="1" spc="-345" dirty="0">
                <a:latin typeface="+mj-lt"/>
              </a:rPr>
              <a:t> </a:t>
            </a:r>
            <a:r>
              <a:rPr lang="en-US" b="1" dirty="0">
                <a:latin typeface="+mj-lt"/>
              </a:rPr>
              <a:t>Above</a:t>
            </a:r>
          </a:p>
        </p:txBody>
      </p:sp>
    </p:spTree>
    <p:extLst>
      <p:ext uri="{BB962C8B-B14F-4D97-AF65-F5344CB8AC3E}">
        <p14:creationId xmlns:p14="http://schemas.microsoft.com/office/powerpoint/2010/main" val="758907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Virginia to the Nation</a:t>
            </a:r>
            <a:endParaRPr lang="en-US" dirty="0"/>
          </a:p>
        </p:txBody>
      </p:sp>
      <p:sp>
        <p:nvSpPr>
          <p:cNvPr id="3" name="Slide Number Placeholder 2"/>
          <p:cNvSpPr>
            <a:spLocks noGrp="1"/>
          </p:cNvSpPr>
          <p:nvPr>
            <p:ph type="sldNum" sz="quarter" idx="12"/>
          </p:nvPr>
        </p:nvSpPr>
        <p:spPr/>
        <p:txBody>
          <a:bodyPr/>
          <a:lstStyle/>
          <a:p>
            <a:fld id="{B2102BAA-C61A-4A39-BDF1-4340D572B82C}" type="slidenum">
              <a:rPr lang="en-US" smtClean="0"/>
              <a:t>9</a:t>
            </a:fld>
            <a:endParaRPr lang="en-US"/>
          </a:p>
        </p:txBody>
      </p:sp>
      <p:sp>
        <p:nvSpPr>
          <p:cNvPr id="4" name="Content Placeholder 3"/>
          <p:cNvSpPr>
            <a:spLocks noGrp="1"/>
          </p:cNvSpPr>
          <p:nvPr>
            <p:ph idx="1"/>
          </p:nvPr>
        </p:nvSpPr>
        <p:spPr>
          <a:xfrm>
            <a:off x="752475" y="1687530"/>
            <a:ext cx="10877550" cy="4718033"/>
          </a:xfrm>
        </p:spPr>
        <p:txBody>
          <a:bodyPr>
            <a:normAutofit/>
          </a:bodyPr>
          <a:lstStyle/>
          <a:p>
            <a:pPr marL="0" indent="0">
              <a:buNone/>
            </a:pPr>
            <a:r>
              <a:rPr lang="en-US" sz="2400" dirty="0" smtClean="0">
                <a:solidFill>
                  <a:schemeClr val="tx1"/>
                </a:solidFill>
                <a:latin typeface="Georgia" panose="02040502050405020303" pitchFamily="18" charset="0"/>
              </a:rPr>
              <a:t>Virginia experienced a </a:t>
            </a:r>
            <a:r>
              <a:rPr lang="en-US" sz="2400" spc="-5" dirty="0" smtClean="0">
                <a:solidFill>
                  <a:schemeClr val="tx1"/>
                </a:solidFill>
                <a:latin typeface="Georgia" panose="02040502050405020303" pitchFamily="18" charset="0"/>
                <a:cs typeface="Times New Roman"/>
              </a:rPr>
              <a:t>13.6 point decrease in average score since 2017.</a:t>
            </a:r>
            <a:endParaRPr lang="en-US" sz="2400" dirty="0">
              <a:solidFill>
                <a:schemeClr val="tx1"/>
              </a:solidFill>
              <a:latin typeface="Georgia" panose="02040502050405020303" pitchFamily="18" charset="0"/>
            </a:endParaRPr>
          </a:p>
        </p:txBody>
      </p:sp>
      <p:sp>
        <p:nvSpPr>
          <p:cNvPr id="5" name="object 3"/>
          <p:cNvSpPr txBox="1"/>
          <p:nvPr/>
        </p:nvSpPr>
        <p:spPr>
          <a:xfrm>
            <a:off x="1612305" y="2531840"/>
            <a:ext cx="8788526" cy="602729"/>
          </a:xfrm>
          <a:prstGeom prst="rect">
            <a:avLst/>
          </a:prstGeom>
        </p:spPr>
        <p:txBody>
          <a:bodyPr vert="horz" wrap="square" lIns="0" tIns="12700" rIns="0" bIns="0" rtlCol="0">
            <a:spAutoFit/>
          </a:bodyPr>
          <a:lstStyle/>
          <a:p>
            <a:pPr algn="ctr">
              <a:lnSpc>
                <a:spcPts val="4560"/>
              </a:lnSpc>
              <a:spcBef>
                <a:spcPts val="95"/>
              </a:spcBef>
            </a:pPr>
            <a:r>
              <a:rPr lang="en-US" sz="2000" b="1" spc="-5" dirty="0">
                <a:latin typeface="Georgia" panose="02040502050405020303" pitchFamily="18" charset="0"/>
              </a:rPr>
              <a:t>NAEP Grade-4</a:t>
            </a:r>
            <a:r>
              <a:rPr lang="en-US" sz="2000" b="1" spc="-125" dirty="0">
                <a:latin typeface="Georgia" panose="02040502050405020303" pitchFamily="18" charset="0"/>
              </a:rPr>
              <a:t> </a:t>
            </a:r>
            <a:r>
              <a:rPr lang="en-US" sz="2000" b="1" dirty="0" smtClean="0">
                <a:latin typeface="Georgia" panose="02040502050405020303" pitchFamily="18" charset="0"/>
              </a:rPr>
              <a:t>Reading: </a:t>
            </a:r>
            <a:r>
              <a:rPr lang="en-US" sz="2000" b="1" spc="-5" dirty="0" smtClean="0">
                <a:latin typeface="Georgia" panose="02040502050405020303" pitchFamily="18" charset="0"/>
              </a:rPr>
              <a:t>Change </a:t>
            </a:r>
            <a:r>
              <a:rPr lang="en-US" sz="2000" b="1" spc="-5" dirty="0">
                <a:latin typeface="Georgia" panose="02040502050405020303" pitchFamily="18" charset="0"/>
              </a:rPr>
              <a:t>in </a:t>
            </a:r>
            <a:r>
              <a:rPr lang="en-US" sz="2000" b="1" spc="-45" dirty="0">
                <a:latin typeface="Georgia" panose="02040502050405020303" pitchFamily="18" charset="0"/>
              </a:rPr>
              <a:t>Average </a:t>
            </a:r>
            <a:r>
              <a:rPr lang="en-US" sz="2000" b="1" spc="-5" dirty="0">
                <a:latin typeface="Georgia" panose="02040502050405020303" pitchFamily="18" charset="0"/>
              </a:rPr>
              <a:t>Scale Score</a:t>
            </a:r>
            <a:r>
              <a:rPr lang="en-US" sz="2000" b="1" spc="-200" dirty="0">
                <a:latin typeface="Georgia" panose="02040502050405020303" pitchFamily="18" charset="0"/>
              </a:rPr>
              <a:t> </a:t>
            </a:r>
            <a:r>
              <a:rPr lang="en-US" sz="2000" b="1" spc="5" dirty="0">
                <a:latin typeface="Georgia" panose="02040502050405020303" pitchFamily="18" charset="0"/>
              </a:rPr>
              <a:t>2017-2022</a:t>
            </a:r>
            <a:endParaRPr sz="2000" b="1" dirty="0">
              <a:latin typeface="Georgia" panose="02040502050405020303" pitchFamily="18" charset="0"/>
              <a:cs typeface="Times New Roman"/>
            </a:endParaRPr>
          </a:p>
        </p:txBody>
      </p:sp>
      <p:sp>
        <p:nvSpPr>
          <p:cNvPr id="6" name="object 4"/>
          <p:cNvSpPr/>
          <p:nvPr/>
        </p:nvSpPr>
        <p:spPr>
          <a:xfrm>
            <a:off x="1379219" y="3883532"/>
            <a:ext cx="121920" cy="1976755"/>
          </a:xfrm>
          <a:custGeom>
            <a:avLst/>
            <a:gdLst/>
            <a:ahLst/>
            <a:cxnLst/>
            <a:rect l="l" t="t" r="r" b="b"/>
            <a:pathLst>
              <a:path w="121919" h="1976754">
                <a:moveTo>
                  <a:pt x="121919" y="0"/>
                </a:moveTo>
                <a:lnTo>
                  <a:pt x="0" y="0"/>
                </a:lnTo>
                <a:lnTo>
                  <a:pt x="0" y="1976627"/>
                </a:lnTo>
                <a:lnTo>
                  <a:pt x="121919" y="1976627"/>
                </a:lnTo>
                <a:lnTo>
                  <a:pt x="121919" y="0"/>
                </a:lnTo>
                <a:close/>
              </a:path>
            </a:pathLst>
          </a:custGeom>
          <a:solidFill>
            <a:srgbClr val="C00000"/>
          </a:solidFill>
        </p:spPr>
        <p:txBody>
          <a:bodyPr wrap="square" lIns="0" tIns="0" rIns="0" bIns="0" rtlCol="0"/>
          <a:lstStyle/>
          <a:p>
            <a:endParaRPr>
              <a:latin typeface="+mj-lt"/>
            </a:endParaRPr>
          </a:p>
        </p:txBody>
      </p:sp>
      <p:sp>
        <p:nvSpPr>
          <p:cNvPr id="7" name="object 5"/>
          <p:cNvSpPr/>
          <p:nvPr/>
        </p:nvSpPr>
        <p:spPr>
          <a:xfrm>
            <a:off x="6804659" y="3883532"/>
            <a:ext cx="121920" cy="685800"/>
          </a:xfrm>
          <a:custGeom>
            <a:avLst/>
            <a:gdLst/>
            <a:ahLst/>
            <a:cxnLst/>
            <a:rect l="l" t="t" r="r" b="b"/>
            <a:pathLst>
              <a:path w="121920" h="685800">
                <a:moveTo>
                  <a:pt x="121920" y="0"/>
                </a:moveTo>
                <a:lnTo>
                  <a:pt x="0" y="0"/>
                </a:lnTo>
                <a:lnTo>
                  <a:pt x="0" y="685800"/>
                </a:lnTo>
                <a:lnTo>
                  <a:pt x="121920" y="685800"/>
                </a:lnTo>
                <a:lnTo>
                  <a:pt x="121920" y="0"/>
                </a:lnTo>
                <a:close/>
              </a:path>
            </a:pathLst>
          </a:custGeom>
          <a:solidFill>
            <a:srgbClr val="FFC000"/>
          </a:solidFill>
        </p:spPr>
        <p:txBody>
          <a:bodyPr wrap="square" lIns="0" tIns="0" rIns="0" bIns="0" rtlCol="0"/>
          <a:lstStyle/>
          <a:p>
            <a:endParaRPr>
              <a:latin typeface="+mj-lt"/>
            </a:endParaRPr>
          </a:p>
        </p:txBody>
      </p:sp>
      <p:sp>
        <p:nvSpPr>
          <p:cNvPr id="8" name="object 6"/>
          <p:cNvSpPr/>
          <p:nvPr/>
        </p:nvSpPr>
        <p:spPr>
          <a:xfrm>
            <a:off x="1566672" y="3883532"/>
            <a:ext cx="121920" cy="1922145"/>
          </a:xfrm>
          <a:custGeom>
            <a:avLst/>
            <a:gdLst/>
            <a:ahLst/>
            <a:cxnLst/>
            <a:rect l="l" t="t" r="r" b="b"/>
            <a:pathLst>
              <a:path w="121919" h="1922145">
                <a:moveTo>
                  <a:pt x="121920" y="0"/>
                </a:moveTo>
                <a:lnTo>
                  <a:pt x="0" y="0"/>
                </a:lnTo>
                <a:lnTo>
                  <a:pt x="0" y="1921764"/>
                </a:lnTo>
                <a:lnTo>
                  <a:pt x="121920" y="1921764"/>
                </a:lnTo>
                <a:lnTo>
                  <a:pt x="121920" y="0"/>
                </a:lnTo>
                <a:close/>
              </a:path>
            </a:pathLst>
          </a:custGeom>
          <a:solidFill>
            <a:srgbClr val="8FAADC"/>
          </a:solidFill>
        </p:spPr>
        <p:txBody>
          <a:bodyPr wrap="square" lIns="0" tIns="0" rIns="0" bIns="0" rtlCol="0"/>
          <a:lstStyle/>
          <a:p>
            <a:endParaRPr>
              <a:latin typeface="+mj-lt"/>
            </a:endParaRPr>
          </a:p>
        </p:txBody>
      </p:sp>
      <p:sp>
        <p:nvSpPr>
          <p:cNvPr id="9" name="object 7"/>
          <p:cNvSpPr/>
          <p:nvPr/>
        </p:nvSpPr>
        <p:spPr>
          <a:xfrm>
            <a:off x="1754123" y="3883532"/>
            <a:ext cx="121920" cy="1831975"/>
          </a:xfrm>
          <a:custGeom>
            <a:avLst/>
            <a:gdLst/>
            <a:ahLst/>
            <a:cxnLst/>
            <a:rect l="l" t="t" r="r" b="b"/>
            <a:pathLst>
              <a:path w="121919" h="1831975">
                <a:moveTo>
                  <a:pt x="121919" y="0"/>
                </a:moveTo>
                <a:lnTo>
                  <a:pt x="0" y="0"/>
                </a:lnTo>
                <a:lnTo>
                  <a:pt x="0" y="1831847"/>
                </a:lnTo>
                <a:lnTo>
                  <a:pt x="121919" y="1831847"/>
                </a:lnTo>
                <a:lnTo>
                  <a:pt x="121919" y="0"/>
                </a:lnTo>
                <a:close/>
              </a:path>
            </a:pathLst>
          </a:custGeom>
          <a:solidFill>
            <a:srgbClr val="8FAADC"/>
          </a:solidFill>
        </p:spPr>
        <p:txBody>
          <a:bodyPr wrap="square" lIns="0" tIns="0" rIns="0" bIns="0" rtlCol="0"/>
          <a:lstStyle/>
          <a:p>
            <a:endParaRPr>
              <a:latin typeface="+mj-lt"/>
            </a:endParaRPr>
          </a:p>
        </p:txBody>
      </p:sp>
      <p:sp>
        <p:nvSpPr>
          <p:cNvPr id="10" name="object 8"/>
          <p:cNvSpPr/>
          <p:nvPr/>
        </p:nvSpPr>
        <p:spPr>
          <a:xfrm>
            <a:off x="1941576" y="3883532"/>
            <a:ext cx="120650" cy="1750060"/>
          </a:xfrm>
          <a:custGeom>
            <a:avLst/>
            <a:gdLst/>
            <a:ahLst/>
            <a:cxnLst/>
            <a:rect l="l" t="t" r="r" b="b"/>
            <a:pathLst>
              <a:path w="120650" h="1750060">
                <a:moveTo>
                  <a:pt x="120396" y="0"/>
                </a:moveTo>
                <a:lnTo>
                  <a:pt x="0" y="0"/>
                </a:lnTo>
                <a:lnTo>
                  <a:pt x="0" y="1749552"/>
                </a:lnTo>
                <a:lnTo>
                  <a:pt x="120396" y="1749552"/>
                </a:lnTo>
                <a:lnTo>
                  <a:pt x="120396" y="0"/>
                </a:lnTo>
                <a:close/>
              </a:path>
            </a:pathLst>
          </a:custGeom>
          <a:solidFill>
            <a:srgbClr val="8FAADC"/>
          </a:solidFill>
        </p:spPr>
        <p:txBody>
          <a:bodyPr wrap="square" lIns="0" tIns="0" rIns="0" bIns="0" rtlCol="0"/>
          <a:lstStyle/>
          <a:p>
            <a:endParaRPr>
              <a:latin typeface="+mj-lt"/>
            </a:endParaRPr>
          </a:p>
        </p:txBody>
      </p:sp>
      <p:sp>
        <p:nvSpPr>
          <p:cNvPr id="11" name="object 9"/>
          <p:cNvSpPr/>
          <p:nvPr/>
        </p:nvSpPr>
        <p:spPr>
          <a:xfrm>
            <a:off x="2127504" y="3883532"/>
            <a:ext cx="121920" cy="1489075"/>
          </a:xfrm>
          <a:custGeom>
            <a:avLst/>
            <a:gdLst/>
            <a:ahLst/>
            <a:cxnLst/>
            <a:rect l="l" t="t" r="r" b="b"/>
            <a:pathLst>
              <a:path w="121919" h="1489075">
                <a:moveTo>
                  <a:pt x="121919" y="0"/>
                </a:moveTo>
                <a:lnTo>
                  <a:pt x="0" y="0"/>
                </a:lnTo>
                <a:lnTo>
                  <a:pt x="0" y="1488947"/>
                </a:lnTo>
                <a:lnTo>
                  <a:pt x="121919" y="1488947"/>
                </a:lnTo>
                <a:lnTo>
                  <a:pt x="121919" y="0"/>
                </a:lnTo>
                <a:close/>
              </a:path>
            </a:pathLst>
          </a:custGeom>
          <a:solidFill>
            <a:srgbClr val="8FAADC"/>
          </a:solidFill>
        </p:spPr>
        <p:txBody>
          <a:bodyPr wrap="square" lIns="0" tIns="0" rIns="0" bIns="0" rtlCol="0"/>
          <a:lstStyle/>
          <a:p>
            <a:endParaRPr>
              <a:latin typeface="+mj-lt"/>
            </a:endParaRPr>
          </a:p>
        </p:txBody>
      </p:sp>
      <p:sp>
        <p:nvSpPr>
          <p:cNvPr id="12" name="object 10"/>
          <p:cNvSpPr/>
          <p:nvPr/>
        </p:nvSpPr>
        <p:spPr>
          <a:xfrm>
            <a:off x="2314955" y="3883532"/>
            <a:ext cx="121920" cy="1379220"/>
          </a:xfrm>
          <a:custGeom>
            <a:avLst/>
            <a:gdLst/>
            <a:ahLst/>
            <a:cxnLst/>
            <a:rect l="l" t="t" r="r" b="b"/>
            <a:pathLst>
              <a:path w="121919" h="1379220">
                <a:moveTo>
                  <a:pt x="121919" y="0"/>
                </a:moveTo>
                <a:lnTo>
                  <a:pt x="0" y="0"/>
                </a:lnTo>
                <a:lnTo>
                  <a:pt x="0" y="1379219"/>
                </a:lnTo>
                <a:lnTo>
                  <a:pt x="121919" y="1379219"/>
                </a:lnTo>
                <a:lnTo>
                  <a:pt x="121919" y="0"/>
                </a:lnTo>
                <a:close/>
              </a:path>
            </a:pathLst>
          </a:custGeom>
          <a:solidFill>
            <a:srgbClr val="8FAADC"/>
          </a:solidFill>
        </p:spPr>
        <p:txBody>
          <a:bodyPr wrap="square" lIns="0" tIns="0" rIns="0" bIns="0" rtlCol="0"/>
          <a:lstStyle/>
          <a:p>
            <a:endParaRPr>
              <a:latin typeface="+mj-lt"/>
            </a:endParaRPr>
          </a:p>
        </p:txBody>
      </p:sp>
      <p:sp>
        <p:nvSpPr>
          <p:cNvPr id="13" name="object 11"/>
          <p:cNvSpPr/>
          <p:nvPr/>
        </p:nvSpPr>
        <p:spPr>
          <a:xfrm>
            <a:off x="2502407" y="3883532"/>
            <a:ext cx="121920" cy="1359535"/>
          </a:xfrm>
          <a:custGeom>
            <a:avLst/>
            <a:gdLst/>
            <a:ahLst/>
            <a:cxnLst/>
            <a:rect l="l" t="t" r="r" b="b"/>
            <a:pathLst>
              <a:path w="121919" h="1359535">
                <a:moveTo>
                  <a:pt x="121919" y="0"/>
                </a:moveTo>
                <a:lnTo>
                  <a:pt x="0" y="0"/>
                </a:lnTo>
                <a:lnTo>
                  <a:pt x="0" y="1359408"/>
                </a:lnTo>
                <a:lnTo>
                  <a:pt x="121919" y="1359408"/>
                </a:lnTo>
                <a:lnTo>
                  <a:pt x="121919" y="0"/>
                </a:lnTo>
                <a:close/>
              </a:path>
            </a:pathLst>
          </a:custGeom>
          <a:solidFill>
            <a:srgbClr val="8FAADC"/>
          </a:solidFill>
        </p:spPr>
        <p:txBody>
          <a:bodyPr wrap="square" lIns="0" tIns="0" rIns="0" bIns="0" rtlCol="0"/>
          <a:lstStyle/>
          <a:p>
            <a:endParaRPr>
              <a:latin typeface="+mj-lt"/>
            </a:endParaRPr>
          </a:p>
        </p:txBody>
      </p:sp>
      <p:sp>
        <p:nvSpPr>
          <p:cNvPr id="14" name="object 12"/>
          <p:cNvSpPr/>
          <p:nvPr/>
        </p:nvSpPr>
        <p:spPr>
          <a:xfrm>
            <a:off x="2689860" y="3883532"/>
            <a:ext cx="120650" cy="1343025"/>
          </a:xfrm>
          <a:custGeom>
            <a:avLst/>
            <a:gdLst/>
            <a:ahLst/>
            <a:cxnLst/>
            <a:rect l="l" t="t" r="r" b="b"/>
            <a:pathLst>
              <a:path w="120650" h="1343025">
                <a:moveTo>
                  <a:pt x="120395" y="0"/>
                </a:moveTo>
                <a:lnTo>
                  <a:pt x="0" y="0"/>
                </a:lnTo>
                <a:lnTo>
                  <a:pt x="0" y="1342643"/>
                </a:lnTo>
                <a:lnTo>
                  <a:pt x="120395" y="1342643"/>
                </a:lnTo>
                <a:lnTo>
                  <a:pt x="120395" y="0"/>
                </a:lnTo>
                <a:close/>
              </a:path>
            </a:pathLst>
          </a:custGeom>
          <a:solidFill>
            <a:srgbClr val="8FAADC"/>
          </a:solidFill>
        </p:spPr>
        <p:txBody>
          <a:bodyPr wrap="square" lIns="0" tIns="0" rIns="0" bIns="0" rtlCol="0"/>
          <a:lstStyle/>
          <a:p>
            <a:endParaRPr>
              <a:latin typeface="+mj-lt"/>
            </a:endParaRPr>
          </a:p>
        </p:txBody>
      </p:sp>
      <p:sp>
        <p:nvSpPr>
          <p:cNvPr id="15" name="object 13"/>
          <p:cNvSpPr/>
          <p:nvPr/>
        </p:nvSpPr>
        <p:spPr>
          <a:xfrm>
            <a:off x="2875788" y="3883532"/>
            <a:ext cx="121920" cy="1323340"/>
          </a:xfrm>
          <a:custGeom>
            <a:avLst/>
            <a:gdLst/>
            <a:ahLst/>
            <a:cxnLst/>
            <a:rect l="l" t="t" r="r" b="b"/>
            <a:pathLst>
              <a:path w="121919" h="1323339">
                <a:moveTo>
                  <a:pt x="121919" y="0"/>
                </a:moveTo>
                <a:lnTo>
                  <a:pt x="0" y="0"/>
                </a:lnTo>
                <a:lnTo>
                  <a:pt x="0" y="1322831"/>
                </a:lnTo>
                <a:lnTo>
                  <a:pt x="121919" y="1322831"/>
                </a:lnTo>
                <a:lnTo>
                  <a:pt x="121919" y="0"/>
                </a:lnTo>
                <a:close/>
              </a:path>
            </a:pathLst>
          </a:custGeom>
          <a:solidFill>
            <a:srgbClr val="8FAADC"/>
          </a:solidFill>
        </p:spPr>
        <p:txBody>
          <a:bodyPr wrap="square" lIns="0" tIns="0" rIns="0" bIns="0" rtlCol="0"/>
          <a:lstStyle/>
          <a:p>
            <a:endParaRPr>
              <a:latin typeface="+mj-lt"/>
            </a:endParaRPr>
          </a:p>
        </p:txBody>
      </p:sp>
      <p:sp>
        <p:nvSpPr>
          <p:cNvPr id="16" name="object 14"/>
          <p:cNvSpPr/>
          <p:nvPr/>
        </p:nvSpPr>
        <p:spPr>
          <a:xfrm>
            <a:off x="3063239" y="3883532"/>
            <a:ext cx="121920" cy="1320165"/>
          </a:xfrm>
          <a:custGeom>
            <a:avLst/>
            <a:gdLst/>
            <a:ahLst/>
            <a:cxnLst/>
            <a:rect l="l" t="t" r="r" b="b"/>
            <a:pathLst>
              <a:path w="121919" h="1320164">
                <a:moveTo>
                  <a:pt x="121920" y="0"/>
                </a:moveTo>
                <a:lnTo>
                  <a:pt x="0" y="0"/>
                </a:lnTo>
                <a:lnTo>
                  <a:pt x="0" y="1319783"/>
                </a:lnTo>
                <a:lnTo>
                  <a:pt x="121920" y="1319783"/>
                </a:lnTo>
                <a:lnTo>
                  <a:pt x="121920" y="0"/>
                </a:lnTo>
                <a:close/>
              </a:path>
            </a:pathLst>
          </a:custGeom>
          <a:solidFill>
            <a:srgbClr val="8FAADC"/>
          </a:solidFill>
        </p:spPr>
        <p:txBody>
          <a:bodyPr wrap="square" lIns="0" tIns="0" rIns="0" bIns="0" rtlCol="0"/>
          <a:lstStyle/>
          <a:p>
            <a:endParaRPr>
              <a:latin typeface="+mj-lt"/>
            </a:endParaRPr>
          </a:p>
        </p:txBody>
      </p:sp>
      <p:sp>
        <p:nvSpPr>
          <p:cNvPr id="17" name="object 15"/>
          <p:cNvSpPr/>
          <p:nvPr/>
        </p:nvSpPr>
        <p:spPr>
          <a:xfrm>
            <a:off x="3250692" y="3883532"/>
            <a:ext cx="121920" cy="1297305"/>
          </a:xfrm>
          <a:custGeom>
            <a:avLst/>
            <a:gdLst/>
            <a:ahLst/>
            <a:cxnLst/>
            <a:rect l="l" t="t" r="r" b="b"/>
            <a:pathLst>
              <a:path w="121920" h="1297304">
                <a:moveTo>
                  <a:pt x="121919" y="0"/>
                </a:moveTo>
                <a:lnTo>
                  <a:pt x="0" y="0"/>
                </a:lnTo>
                <a:lnTo>
                  <a:pt x="0" y="1296923"/>
                </a:lnTo>
                <a:lnTo>
                  <a:pt x="121919" y="1296923"/>
                </a:lnTo>
                <a:lnTo>
                  <a:pt x="121919" y="0"/>
                </a:lnTo>
                <a:close/>
              </a:path>
            </a:pathLst>
          </a:custGeom>
          <a:solidFill>
            <a:srgbClr val="8FAADC"/>
          </a:solidFill>
        </p:spPr>
        <p:txBody>
          <a:bodyPr wrap="square" lIns="0" tIns="0" rIns="0" bIns="0" rtlCol="0"/>
          <a:lstStyle/>
          <a:p>
            <a:endParaRPr>
              <a:latin typeface="+mj-lt"/>
            </a:endParaRPr>
          </a:p>
        </p:txBody>
      </p:sp>
      <p:sp>
        <p:nvSpPr>
          <p:cNvPr id="18" name="object 16"/>
          <p:cNvSpPr/>
          <p:nvPr/>
        </p:nvSpPr>
        <p:spPr>
          <a:xfrm>
            <a:off x="3438144" y="3883532"/>
            <a:ext cx="120650" cy="1251585"/>
          </a:xfrm>
          <a:custGeom>
            <a:avLst/>
            <a:gdLst/>
            <a:ahLst/>
            <a:cxnLst/>
            <a:rect l="l" t="t" r="r" b="b"/>
            <a:pathLst>
              <a:path w="120650" h="1251585">
                <a:moveTo>
                  <a:pt x="120395" y="0"/>
                </a:moveTo>
                <a:lnTo>
                  <a:pt x="0" y="0"/>
                </a:lnTo>
                <a:lnTo>
                  <a:pt x="0" y="1251203"/>
                </a:lnTo>
                <a:lnTo>
                  <a:pt x="120395" y="1251203"/>
                </a:lnTo>
                <a:lnTo>
                  <a:pt x="120395" y="0"/>
                </a:lnTo>
                <a:close/>
              </a:path>
            </a:pathLst>
          </a:custGeom>
          <a:solidFill>
            <a:srgbClr val="8FAADC"/>
          </a:solidFill>
        </p:spPr>
        <p:txBody>
          <a:bodyPr wrap="square" lIns="0" tIns="0" rIns="0" bIns="0" rtlCol="0"/>
          <a:lstStyle/>
          <a:p>
            <a:endParaRPr>
              <a:latin typeface="+mj-lt"/>
            </a:endParaRPr>
          </a:p>
        </p:txBody>
      </p:sp>
      <p:sp>
        <p:nvSpPr>
          <p:cNvPr id="19" name="object 17"/>
          <p:cNvSpPr/>
          <p:nvPr/>
        </p:nvSpPr>
        <p:spPr>
          <a:xfrm>
            <a:off x="3624071" y="3883532"/>
            <a:ext cx="121920" cy="1249680"/>
          </a:xfrm>
          <a:custGeom>
            <a:avLst/>
            <a:gdLst/>
            <a:ahLst/>
            <a:cxnLst/>
            <a:rect l="l" t="t" r="r" b="b"/>
            <a:pathLst>
              <a:path w="121920" h="1249679">
                <a:moveTo>
                  <a:pt x="121919" y="0"/>
                </a:moveTo>
                <a:lnTo>
                  <a:pt x="0" y="0"/>
                </a:lnTo>
                <a:lnTo>
                  <a:pt x="0" y="1249679"/>
                </a:lnTo>
                <a:lnTo>
                  <a:pt x="121919" y="1249679"/>
                </a:lnTo>
                <a:lnTo>
                  <a:pt x="121919" y="0"/>
                </a:lnTo>
                <a:close/>
              </a:path>
            </a:pathLst>
          </a:custGeom>
          <a:solidFill>
            <a:srgbClr val="8FAADC"/>
          </a:solidFill>
        </p:spPr>
        <p:txBody>
          <a:bodyPr wrap="square" lIns="0" tIns="0" rIns="0" bIns="0" rtlCol="0"/>
          <a:lstStyle/>
          <a:p>
            <a:endParaRPr>
              <a:latin typeface="+mj-lt"/>
            </a:endParaRPr>
          </a:p>
        </p:txBody>
      </p:sp>
      <p:sp>
        <p:nvSpPr>
          <p:cNvPr id="20" name="object 18"/>
          <p:cNvSpPr/>
          <p:nvPr/>
        </p:nvSpPr>
        <p:spPr>
          <a:xfrm>
            <a:off x="3811523" y="3883532"/>
            <a:ext cx="121920" cy="1236345"/>
          </a:xfrm>
          <a:custGeom>
            <a:avLst/>
            <a:gdLst/>
            <a:ahLst/>
            <a:cxnLst/>
            <a:rect l="l" t="t" r="r" b="b"/>
            <a:pathLst>
              <a:path w="121920" h="1236345">
                <a:moveTo>
                  <a:pt x="121920" y="0"/>
                </a:moveTo>
                <a:lnTo>
                  <a:pt x="0" y="0"/>
                </a:lnTo>
                <a:lnTo>
                  <a:pt x="0" y="1235964"/>
                </a:lnTo>
                <a:lnTo>
                  <a:pt x="121920" y="1235964"/>
                </a:lnTo>
                <a:lnTo>
                  <a:pt x="121920" y="0"/>
                </a:lnTo>
                <a:close/>
              </a:path>
            </a:pathLst>
          </a:custGeom>
          <a:solidFill>
            <a:srgbClr val="8FAADC"/>
          </a:solidFill>
        </p:spPr>
        <p:txBody>
          <a:bodyPr wrap="square" lIns="0" tIns="0" rIns="0" bIns="0" rtlCol="0"/>
          <a:lstStyle/>
          <a:p>
            <a:endParaRPr>
              <a:latin typeface="+mj-lt"/>
            </a:endParaRPr>
          </a:p>
        </p:txBody>
      </p:sp>
      <p:sp>
        <p:nvSpPr>
          <p:cNvPr id="21" name="object 19"/>
          <p:cNvSpPr/>
          <p:nvPr/>
        </p:nvSpPr>
        <p:spPr>
          <a:xfrm>
            <a:off x="3998976" y="3883532"/>
            <a:ext cx="120650" cy="1211580"/>
          </a:xfrm>
          <a:custGeom>
            <a:avLst/>
            <a:gdLst/>
            <a:ahLst/>
            <a:cxnLst/>
            <a:rect l="l" t="t" r="r" b="b"/>
            <a:pathLst>
              <a:path w="120650" h="1211579">
                <a:moveTo>
                  <a:pt x="120396" y="0"/>
                </a:moveTo>
                <a:lnTo>
                  <a:pt x="0" y="0"/>
                </a:lnTo>
                <a:lnTo>
                  <a:pt x="0" y="1211579"/>
                </a:lnTo>
                <a:lnTo>
                  <a:pt x="120396" y="1211579"/>
                </a:lnTo>
                <a:lnTo>
                  <a:pt x="120396" y="0"/>
                </a:lnTo>
                <a:close/>
              </a:path>
            </a:pathLst>
          </a:custGeom>
          <a:solidFill>
            <a:srgbClr val="8FAADC"/>
          </a:solidFill>
        </p:spPr>
        <p:txBody>
          <a:bodyPr wrap="square" lIns="0" tIns="0" rIns="0" bIns="0" rtlCol="0"/>
          <a:lstStyle/>
          <a:p>
            <a:endParaRPr>
              <a:latin typeface="+mj-lt"/>
            </a:endParaRPr>
          </a:p>
        </p:txBody>
      </p:sp>
      <p:sp>
        <p:nvSpPr>
          <p:cNvPr id="22" name="object 20"/>
          <p:cNvSpPr/>
          <p:nvPr/>
        </p:nvSpPr>
        <p:spPr>
          <a:xfrm>
            <a:off x="4186428" y="3883532"/>
            <a:ext cx="120650" cy="1152525"/>
          </a:xfrm>
          <a:custGeom>
            <a:avLst/>
            <a:gdLst/>
            <a:ahLst/>
            <a:cxnLst/>
            <a:rect l="l" t="t" r="r" b="b"/>
            <a:pathLst>
              <a:path w="120650" h="1152525">
                <a:moveTo>
                  <a:pt x="120396" y="0"/>
                </a:moveTo>
                <a:lnTo>
                  <a:pt x="0" y="0"/>
                </a:lnTo>
                <a:lnTo>
                  <a:pt x="0" y="1152143"/>
                </a:lnTo>
                <a:lnTo>
                  <a:pt x="120396" y="1152143"/>
                </a:lnTo>
                <a:lnTo>
                  <a:pt x="120396" y="0"/>
                </a:lnTo>
                <a:close/>
              </a:path>
            </a:pathLst>
          </a:custGeom>
          <a:solidFill>
            <a:srgbClr val="8FAADC"/>
          </a:solidFill>
        </p:spPr>
        <p:txBody>
          <a:bodyPr wrap="square" lIns="0" tIns="0" rIns="0" bIns="0" rtlCol="0"/>
          <a:lstStyle/>
          <a:p>
            <a:endParaRPr>
              <a:latin typeface="+mj-lt"/>
            </a:endParaRPr>
          </a:p>
        </p:txBody>
      </p:sp>
      <p:sp>
        <p:nvSpPr>
          <p:cNvPr id="23" name="object 21"/>
          <p:cNvSpPr/>
          <p:nvPr/>
        </p:nvSpPr>
        <p:spPr>
          <a:xfrm>
            <a:off x="4372355" y="3883532"/>
            <a:ext cx="121920" cy="1137285"/>
          </a:xfrm>
          <a:custGeom>
            <a:avLst/>
            <a:gdLst/>
            <a:ahLst/>
            <a:cxnLst/>
            <a:rect l="l" t="t" r="r" b="b"/>
            <a:pathLst>
              <a:path w="121920" h="1137285">
                <a:moveTo>
                  <a:pt x="121920" y="0"/>
                </a:moveTo>
                <a:lnTo>
                  <a:pt x="0" y="0"/>
                </a:lnTo>
                <a:lnTo>
                  <a:pt x="0" y="1136903"/>
                </a:lnTo>
                <a:lnTo>
                  <a:pt x="121920" y="1136903"/>
                </a:lnTo>
                <a:lnTo>
                  <a:pt x="121920" y="0"/>
                </a:lnTo>
                <a:close/>
              </a:path>
            </a:pathLst>
          </a:custGeom>
          <a:solidFill>
            <a:srgbClr val="8FAADC"/>
          </a:solidFill>
        </p:spPr>
        <p:txBody>
          <a:bodyPr wrap="square" lIns="0" tIns="0" rIns="0" bIns="0" rtlCol="0"/>
          <a:lstStyle/>
          <a:p>
            <a:endParaRPr>
              <a:latin typeface="+mj-lt"/>
            </a:endParaRPr>
          </a:p>
        </p:txBody>
      </p:sp>
      <p:sp>
        <p:nvSpPr>
          <p:cNvPr id="24" name="object 22"/>
          <p:cNvSpPr/>
          <p:nvPr/>
        </p:nvSpPr>
        <p:spPr>
          <a:xfrm>
            <a:off x="4559808" y="3883532"/>
            <a:ext cx="121920" cy="1091565"/>
          </a:xfrm>
          <a:custGeom>
            <a:avLst/>
            <a:gdLst/>
            <a:ahLst/>
            <a:cxnLst/>
            <a:rect l="l" t="t" r="r" b="b"/>
            <a:pathLst>
              <a:path w="121920" h="1091564">
                <a:moveTo>
                  <a:pt x="121919" y="0"/>
                </a:moveTo>
                <a:lnTo>
                  <a:pt x="0" y="0"/>
                </a:lnTo>
                <a:lnTo>
                  <a:pt x="0" y="1091183"/>
                </a:lnTo>
                <a:lnTo>
                  <a:pt x="121919" y="1091183"/>
                </a:lnTo>
                <a:lnTo>
                  <a:pt x="121919" y="0"/>
                </a:lnTo>
                <a:close/>
              </a:path>
            </a:pathLst>
          </a:custGeom>
          <a:solidFill>
            <a:srgbClr val="8FAADC"/>
          </a:solidFill>
        </p:spPr>
        <p:txBody>
          <a:bodyPr wrap="square" lIns="0" tIns="0" rIns="0" bIns="0" rtlCol="0"/>
          <a:lstStyle/>
          <a:p>
            <a:endParaRPr>
              <a:latin typeface="+mj-lt"/>
            </a:endParaRPr>
          </a:p>
        </p:txBody>
      </p:sp>
      <p:sp>
        <p:nvSpPr>
          <p:cNvPr id="25" name="object 23"/>
          <p:cNvSpPr/>
          <p:nvPr/>
        </p:nvSpPr>
        <p:spPr>
          <a:xfrm>
            <a:off x="4747259" y="3883532"/>
            <a:ext cx="120650" cy="1053465"/>
          </a:xfrm>
          <a:custGeom>
            <a:avLst/>
            <a:gdLst/>
            <a:ahLst/>
            <a:cxnLst/>
            <a:rect l="l" t="t" r="r" b="b"/>
            <a:pathLst>
              <a:path w="120650" h="1053464">
                <a:moveTo>
                  <a:pt x="120395" y="0"/>
                </a:moveTo>
                <a:lnTo>
                  <a:pt x="0" y="0"/>
                </a:lnTo>
                <a:lnTo>
                  <a:pt x="0" y="1053083"/>
                </a:lnTo>
                <a:lnTo>
                  <a:pt x="120395" y="1053083"/>
                </a:lnTo>
                <a:lnTo>
                  <a:pt x="120395" y="0"/>
                </a:lnTo>
                <a:close/>
              </a:path>
            </a:pathLst>
          </a:custGeom>
          <a:solidFill>
            <a:srgbClr val="8FAADC"/>
          </a:solidFill>
        </p:spPr>
        <p:txBody>
          <a:bodyPr wrap="square" lIns="0" tIns="0" rIns="0" bIns="0" rtlCol="0"/>
          <a:lstStyle/>
          <a:p>
            <a:endParaRPr>
              <a:latin typeface="+mj-lt"/>
            </a:endParaRPr>
          </a:p>
        </p:txBody>
      </p:sp>
      <p:sp>
        <p:nvSpPr>
          <p:cNvPr id="26" name="object 24"/>
          <p:cNvSpPr/>
          <p:nvPr/>
        </p:nvSpPr>
        <p:spPr>
          <a:xfrm>
            <a:off x="4933188" y="3883532"/>
            <a:ext cx="121920" cy="977265"/>
          </a:xfrm>
          <a:custGeom>
            <a:avLst/>
            <a:gdLst/>
            <a:ahLst/>
            <a:cxnLst/>
            <a:rect l="l" t="t" r="r" b="b"/>
            <a:pathLst>
              <a:path w="121920" h="977264">
                <a:moveTo>
                  <a:pt x="121920" y="0"/>
                </a:moveTo>
                <a:lnTo>
                  <a:pt x="0" y="0"/>
                </a:lnTo>
                <a:lnTo>
                  <a:pt x="0" y="976883"/>
                </a:lnTo>
                <a:lnTo>
                  <a:pt x="121920" y="976883"/>
                </a:lnTo>
                <a:lnTo>
                  <a:pt x="121920" y="0"/>
                </a:lnTo>
                <a:close/>
              </a:path>
            </a:pathLst>
          </a:custGeom>
          <a:solidFill>
            <a:srgbClr val="8FAADC"/>
          </a:solidFill>
        </p:spPr>
        <p:txBody>
          <a:bodyPr wrap="square" lIns="0" tIns="0" rIns="0" bIns="0" rtlCol="0"/>
          <a:lstStyle/>
          <a:p>
            <a:endParaRPr>
              <a:latin typeface="+mj-lt"/>
            </a:endParaRPr>
          </a:p>
        </p:txBody>
      </p:sp>
      <p:sp>
        <p:nvSpPr>
          <p:cNvPr id="27" name="object 25"/>
          <p:cNvSpPr/>
          <p:nvPr/>
        </p:nvSpPr>
        <p:spPr>
          <a:xfrm>
            <a:off x="5120640" y="3883532"/>
            <a:ext cx="121920" cy="966469"/>
          </a:xfrm>
          <a:custGeom>
            <a:avLst/>
            <a:gdLst/>
            <a:ahLst/>
            <a:cxnLst/>
            <a:rect l="l" t="t" r="r" b="b"/>
            <a:pathLst>
              <a:path w="121920" h="966470">
                <a:moveTo>
                  <a:pt x="121920" y="0"/>
                </a:moveTo>
                <a:lnTo>
                  <a:pt x="0" y="0"/>
                </a:lnTo>
                <a:lnTo>
                  <a:pt x="0" y="966215"/>
                </a:lnTo>
                <a:lnTo>
                  <a:pt x="121920" y="966215"/>
                </a:lnTo>
                <a:lnTo>
                  <a:pt x="121920" y="0"/>
                </a:lnTo>
                <a:close/>
              </a:path>
            </a:pathLst>
          </a:custGeom>
          <a:solidFill>
            <a:srgbClr val="8FAADC"/>
          </a:solidFill>
        </p:spPr>
        <p:txBody>
          <a:bodyPr wrap="square" lIns="0" tIns="0" rIns="0" bIns="0" rtlCol="0"/>
          <a:lstStyle/>
          <a:p>
            <a:endParaRPr>
              <a:latin typeface="+mj-lt"/>
            </a:endParaRPr>
          </a:p>
        </p:txBody>
      </p:sp>
      <p:sp>
        <p:nvSpPr>
          <p:cNvPr id="28" name="object 26"/>
          <p:cNvSpPr/>
          <p:nvPr/>
        </p:nvSpPr>
        <p:spPr>
          <a:xfrm>
            <a:off x="5308091" y="3883532"/>
            <a:ext cx="121920" cy="937260"/>
          </a:xfrm>
          <a:custGeom>
            <a:avLst/>
            <a:gdLst/>
            <a:ahLst/>
            <a:cxnLst/>
            <a:rect l="l" t="t" r="r" b="b"/>
            <a:pathLst>
              <a:path w="121920" h="937260">
                <a:moveTo>
                  <a:pt x="121920" y="0"/>
                </a:moveTo>
                <a:lnTo>
                  <a:pt x="0" y="0"/>
                </a:lnTo>
                <a:lnTo>
                  <a:pt x="0" y="937259"/>
                </a:lnTo>
                <a:lnTo>
                  <a:pt x="121920" y="937259"/>
                </a:lnTo>
                <a:lnTo>
                  <a:pt x="121920" y="0"/>
                </a:lnTo>
                <a:close/>
              </a:path>
            </a:pathLst>
          </a:custGeom>
          <a:solidFill>
            <a:srgbClr val="8FAADC"/>
          </a:solidFill>
        </p:spPr>
        <p:txBody>
          <a:bodyPr wrap="square" lIns="0" tIns="0" rIns="0" bIns="0" rtlCol="0"/>
          <a:lstStyle/>
          <a:p>
            <a:endParaRPr>
              <a:latin typeface="+mj-lt"/>
            </a:endParaRPr>
          </a:p>
        </p:txBody>
      </p:sp>
      <p:sp>
        <p:nvSpPr>
          <p:cNvPr id="29" name="object 27"/>
          <p:cNvSpPr/>
          <p:nvPr/>
        </p:nvSpPr>
        <p:spPr>
          <a:xfrm>
            <a:off x="5495544" y="3883532"/>
            <a:ext cx="120650" cy="928369"/>
          </a:xfrm>
          <a:custGeom>
            <a:avLst/>
            <a:gdLst/>
            <a:ahLst/>
            <a:cxnLst/>
            <a:rect l="l" t="t" r="r" b="b"/>
            <a:pathLst>
              <a:path w="120650" h="928370">
                <a:moveTo>
                  <a:pt x="120395" y="0"/>
                </a:moveTo>
                <a:lnTo>
                  <a:pt x="0" y="0"/>
                </a:lnTo>
                <a:lnTo>
                  <a:pt x="0" y="928115"/>
                </a:lnTo>
                <a:lnTo>
                  <a:pt x="120395" y="928115"/>
                </a:lnTo>
                <a:lnTo>
                  <a:pt x="120395" y="0"/>
                </a:lnTo>
                <a:close/>
              </a:path>
            </a:pathLst>
          </a:custGeom>
          <a:solidFill>
            <a:srgbClr val="8FAADC"/>
          </a:solidFill>
        </p:spPr>
        <p:txBody>
          <a:bodyPr wrap="square" lIns="0" tIns="0" rIns="0" bIns="0" rtlCol="0"/>
          <a:lstStyle/>
          <a:p>
            <a:endParaRPr>
              <a:latin typeface="+mj-lt"/>
            </a:endParaRPr>
          </a:p>
        </p:txBody>
      </p:sp>
      <p:sp>
        <p:nvSpPr>
          <p:cNvPr id="30" name="object 28"/>
          <p:cNvSpPr/>
          <p:nvPr/>
        </p:nvSpPr>
        <p:spPr>
          <a:xfrm>
            <a:off x="5681471" y="3883532"/>
            <a:ext cx="121920" cy="889000"/>
          </a:xfrm>
          <a:custGeom>
            <a:avLst/>
            <a:gdLst/>
            <a:ahLst/>
            <a:cxnLst/>
            <a:rect l="l" t="t" r="r" b="b"/>
            <a:pathLst>
              <a:path w="121920" h="889000">
                <a:moveTo>
                  <a:pt x="121919" y="0"/>
                </a:moveTo>
                <a:lnTo>
                  <a:pt x="0" y="0"/>
                </a:lnTo>
                <a:lnTo>
                  <a:pt x="0" y="888491"/>
                </a:lnTo>
                <a:lnTo>
                  <a:pt x="121919" y="888491"/>
                </a:lnTo>
                <a:lnTo>
                  <a:pt x="121919" y="0"/>
                </a:lnTo>
                <a:close/>
              </a:path>
            </a:pathLst>
          </a:custGeom>
          <a:solidFill>
            <a:srgbClr val="8FAADC"/>
          </a:solidFill>
        </p:spPr>
        <p:txBody>
          <a:bodyPr wrap="square" lIns="0" tIns="0" rIns="0" bIns="0" rtlCol="0"/>
          <a:lstStyle/>
          <a:p>
            <a:endParaRPr>
              <a:latin typeface="+mj-lt"/>
            </a:endParaRPr>
          </a:p>
        </p:txBody>
      </p:sp>
      <p:sp>
        <p:nvSpPr>
          <p:cNvPr id="31" name="object 29"/>
          <p:cNvSpPr/>
          <p:nvPr/>
        </p:nvSpPr>
        <p:spPr>
          <a:xfrm>
            <a:off x="5868923" y="3883532"/>
            <a:ext cx="121920" cy="879475"/>
          </a:xfrm>
          <a:custGeom>
            <a:avLst/>
            <a:gdLst/>
            <a:ahLst/>
            <a:cxnLst/>
            <a:rect l="l" t="t" r="r" b="b"/>
            <a:pathLst>
              <a:path w="121920" h="879475">
                <a:moveTo>
                  <a:pt x="121920" y="0"/>
                </a:moveTo>
                <a:lnTo>
                  <a:pt x="0" y="0"/>
                </a:lnTo>
                <a:lnTo>
                  <a:pt x="0" y="879347"/>
                </a:lnTo>
                <a:lnTo>
                  <a:pt x="121920" y="879347"/>
                </a:lnTo>
                <a:lnTo>
                  <a:pt x="121920" y="0"/>
                </a:lnTo>
                <a:close/>
              </a:path>
            </a:pathLst>
          </a:custGeom>
          <a:solidFill>
            <a:srgbClr val="8FAADC"/>
          </a:solidFill>
        </p:spPr>
        <p:txBody>
          <a:bodyPr wrap="square" lIns="0" tIns="0" rIns="0" bIns="0" rtlCol="0"/>
          <a:lstStyle/>
          <a:p>
            <a:endParaRPr>
              <a:latin typeface="+mj-lt"/>
            </a:endParaRPr>
          </a:p>
        </p:txBody>
      </p:sp>
      <p:sp>
        <p:nvSpPr>
          <p:cNvPr id="32" name="object 30"/>
          <p:cNvSpPr/>
          <p:nvPr/>
        </p:nvSpPr>
        <p:spPr>
          <a:xfrm>
            <a:off x="6056376" y="3883532"/>
            <a:ext cx="121920" cy="862965"/>
          </a:xfrm>
          <a:custGeom>
            <a:avLst/>
            <a:gdLst/>
            <a:ahLst/>
            <a:cxnLst/>
            <a:rect l="l" t="t" r="r" b="b"/>
            <a:pathLst>
              <a:path w="121920" h="862964">
                <a:moveTo>
                  <a:pt x="121920" y="0"/>
                </a:moveTo>
                <a:lnTo>
                  <a:pt x="0" y="0"/>
                </a:lnTo>
                <a:lnTo>
                  <a:pt x="0" y="862583"/>
                </a:lnTo>
                <a:lnTo>
                  <a:pt x="121920" y="862583"/>
                </a:lnTo>
                <a:lnTo>
                  <a:pt x="121920" y="0"/>
                </a:lnTo>
                <a:close/>
              </a:path>
            </a:pathLst>
          </a:custGeom>
          <a:solidFill>
            <a:srgbClr val="8FAADC"/>
          </a:solidFill>
        </p:spPr>
        <p:txBody>
          <a:bodyPr wrap="square" lIns="0" tIns="0" rIns="0" bIns="0" rtlCol="0"/>
          <a:lstStyle/>
          <a:p>
            <a:endParaRPr>
              <a:latin typeface="+mj-lt"/>
            </a:endParaRPr>
          </a:p>
        </p:txBody>
      </p:sp>
      <p:sp>
        <p:nvSpPr>
          <p:cNvPr id="33" name="object 31"/>
          <p:cNvSpPr/>
          <p:nvPr/>
        </p:nvSpPr>
        <p:spPr>
          <a:xfrm>
            <a:off x="6243828" y="3883532"/>
            <a:ext cx="120650" cy="820419"/>
          </a:xfrm>
          <a:custGeom>
            <a:avLst/>
            <a:gdLst/>
            <a:ahLst/>
            <a:cxnLst/>
            <a:rect l="l" t="t" r="r" b="b"/>
            <a:pathLst>
              <a:path w="120650" h="820420">
                <a:moveTo>
                  <a:pt x="120396" y="0"/>
                </a:moveTo>
                <a:lnTo>
                  <a:pt x="0" y="0"/>
                </a:lnTo>
                <a:lnTo>
                  <a:pt x="0" y="819912"/>
                </a:lnTo>
                <a:lnTo>
                  <a:pt x="120396" y="819912"/>
                </a:lnTo>
                <a:lnTo>
                  <a:pt x="120396" y="0"/>
                </a:lnTo>
                <a:close/>
              </a:path>
            </a:pathLst>
          </a:custGeom>
          <a:solidFill>
            <a:srgbClr val="8FAADC"/>
          </a:solidFill>
        </p:spPr>
        <p:txBody>
          <a:bodyPr wrap="square" lIns="0" tIns="0" rIns="0" bIns="0" rtlCol="0"/>
          <a:lstStyle/>
          <a:p>
            <a:endParaRPr>
              <a:latin typeface="+mj-lt"/>
            </a:endParaRPr>
          </a:p>
        </p:txBody>
      </p:sp>
      <p:sp>
        <p:nvSpPr>
          <p:cNvPr id="34" name="object 32"/>
          <p:cNvSpPr/>
          <p:nvPr/>
        </p:nvSpPr>
        <p:spPr>
          <a:xfrm>
            <a:off x="6429755" y="3883532"/>
            <a:ext cx="121920" cy="800100"/>
          </a:xfrm>
          <a:custGeom>
            <a:avLst/>
            <a:gdLst/>
            <a:ahLst/>
            <a:cxnLst/>
            <a:rect l="l" t="t" r="r" b="b"/>
            <a:pathLst>
              <a:path w="121920" h="800100">
                <a:moveTo>
                  <a:pt x="121920" y="0"/>
                </a:moveTo>
                <a:lnTo>
                  <a:pt x="0" y="0"/>
                </a:lnTo>
                <a:lnTo>
                  <a:pt x="0" y="800100"/>
                </a:lnTo>
                <a:lnTo>
                  <a:pt x="121920" y="800100"/>
                </a:lnTo>
                <a:lnTo>
                  <a:pt x="121920" y="0"/>
                </a:lnTo>
                <a:close/>
              </a:path>
            </a:pathLst>
          </a:custGeom>
          <a:solidFill>
            <a:srgbClr val="8FAADC"/>
          </a:solidFill>
        </p:spPr>
        <p:txBody>
          <a:bodyPr wrap="square" lIns="0" tIns="0" rIns="0" bIns="0" rtlCol="0"/>
          <a:lstStyle/>
          <a:p>
            <a:endParaRPr>
              <a:latin typeface="+mj-lt"/>
            </a:endParaRPr>
          </a:p>
        </p:txBody>
      </p:sp>
      <p:sp>
        <p:nvSpPr>
          <p:cNvPr id="35" name="object 33"/>
          <p:cNvSpPr/>
          <p:nvPr/>
        </p:nvSpPr>
        <p:spPr>
          <a:xfrm>
            <a:off x="6617207" y="3883532"/>
            <a:ext cx="121920" cy="722630"/>
          </a:xfrm>
          <a:custGeom>
            <a:avLst/>
            <a:gdLst/>
            <a:ahLst/>
            <a:cxnLst/>
            <a:rect l="l" t="t" r="r" b="b"/>
            <a:pathLst>
              <a:path w="121920" h="722629">
                <a:moveTo>
                  <a:pt x="121920" y="0"/>
                </a:moveTo>
                <a:lnTo>
                  <a:pt x="0" y="0"/>
                </a:lnTo>
                <a:lnTo>
                  <a:pt x="0" y="722376"/>
                </a:lnTo>
                <a:lnTo>
                  <a:pt x="121920" y="722376"/>
                </a:lnTo>
                <a:lnTo>
                  <a:pt x="121920" y="0"/>
                </a:lnTo>
                <a:close/>
              </a:path>
            </a:pathLst>
          </a:custGeom>
          <a:solidFill>
            <a:srgbClr val="8FAADC"/>
          </a:solidFill>
        </p:spPr>
        <p:txBody>
          <a:bodyPr wrap="square" lIns="0" tIns="0" rIns="0" bIns="0" rtlCol="0"/>
          <a:lstStyle/>
          <a:p>
            <a:endParaRPr>
              <a:latin typeface="+mj-lt"/>
            </a:endParaRPr>
          </a:p>
        </p:txBody>
      </p:sp>
      <p:sp>
        <p:nvSpPr>
          <p:cNvPr id="36" name="object 34"/>
          <p:cNvSpPr/>
          <p:nvPr/>
        </p:nvSpPr>
        <p:spPr>
          <a:xfrm>
            <a:off x="6992111" y="3883532"/>
            <a:ext cx="120650" cy="607060"/>
          </a:xfrm>
          <a:custGeom>
            <a:avLst/>
            <a:gdLst/>
            <a:ahLst/>
            <a:cxnLst/>
            <a:rect l="l" t="t" r="r" b="b"/>
            <a:pathLst>
              <a:path w="120650" h="607060">
                <a:moveTo>
                  <a:pt x="120396" y="0"/>
                </a:moveTo>
                <a:lnTo>
                  <a:pt x="0" y="0"/>
                </a:lnTo>
                <a:lnTo>
                  <a:pt x="0" y="606551"/>
                </a:lnTo>
                <a:lnTo>
                  <a:pt x="120396" y="606551"/>
                </a:lnTo>
                <a:lnTo>
                  <a:pt x="120396" y="0"/>
                </a:lnTo>
                <a:close/>
              </a:path>
            </a:pathLst>
          </a:custGeom>
          <a:solidFill>
            <a:srgbClr val="8FAADC"/>
          </a:solidFill>
        </p:spPr>
        <p:txBody>
          <a:bodyPr wrap="square" lIns="0" tIns="0" rIns="0" bIns="0" rtlCol="0"/>
          <a:lstStyle/>
          <a:p>
            <a:endParaRPr>
              <a:latin typeface="+mj-lt"/>
            </a:endParaRPr>
          </a:p>
        </p:txBody>
      </p:sp>
      <p:sp>
        <p:nvSpPr>
          <p:cNvPr id="37" name="object 35"/>
          <p:cNvSpPr/>
          <p:nvPr/>
        </p:nvSpPr>
        <p:spPr>
          <a:xfrm>
            <a:off x="7178040" y="3883532"/>
            <a:ext cx="121920" cy="594360"/>
          </a:xfrm>
          <a:custGeom>
            <a:avLst/>
            <a:gdLst/>
            <a:ahLst/>
            <a:cxnLst/>
            <a:rect l="l" t="t" r="r" b="b"/>
            <a:pathLst>
              <a:path w="121920" h="594360">
                <a:moveTo>
                  <a:pt x="121919" y="0"/>
                </a:moveTo>
                <a:lnTo>
                  <a:pt x="0" y="0"/>
                </a:lnTo>
                <a:lnTo>
                  <a:pt x="0" y="594359"/>
                </a:lnTo>
                <a:lnTo>
                  <a:pt x="121919" y="594359"/>
                </a:lnTo>
                <a:lnTo>
                  <a:pt x="121919" y="0"/>
                </a:lnTo>
                <a:close/>
              </a:path>
            </a:pathLst>
          </a:custGeom>
          <a:solidFill>
            <a:srgbClr val="8FAADC"/>
          </a:solidFill>
        </p:spPr>
        <p:txBody>
          <a:bodyPr wrap="square" lIns="0" tIns="0" rIns="0" bIns="0" rtlCol="0"/>
          <a:lstStyle/>
          <a:p>
            <a:endParaRPr>
              <a:latin typeface="+mj-lt"/>
            </a:endParaRPr>
          </a:p>
        </p:txBody>
      </p:sp>
      <p:sp>
        <p:nvSpPr>
          <p:cNvPr id="38" name="object 36"/>
          <p:cNvSpPr/>
          <p:nvPr/>
        </p:nvSpPr>
        <p:spPr>
          <a:xfrm>
            <a:off x="7365492" y="3883532"/>
            <a:ext cx="121920" cy="581025"/>
          </a:xfrm>
          <a:custGeom>
            <a:avLst/>
            <a:gdLst/>
            <a:ahLst/>
            <a:cxnLst/>
            <a:rect l="l" t="t" r="r" b="b"/>
            <a:pathLst>
              <a:path w="121920" h="581025">
                <a:moveTo>
                  <a:pt x="121919" y="0"/>
                </a:moveTo>
                <a:lnTo>
                  <a:pt x="0" y="0"/>
                </a:lnTo>
                <a:lnTo>
                  <a:pt x="0" y="580643"/>
                </a:lnTo>
                <a:lnTo>
                  <a:pt x="121919" y="580643"/>
                </a:lnTo>
                <a:lnTo>
                  <a:pt x="121919" y="0"/>
                </a:lnTo>
                <a:close/>
              </a:path>
            </a:pathLst>
          </a:custGeom>
          <a:solidFill>
            <a:srgbClr val="8FAADC"/>
          </a:solidFill>
        </p:spPr>
        <p:txBody>
          <a:bodyPr wrap="square" lIns="0" tIns="0" rIns="0" bIns="0" rtlCol="0"/>
          <a:lstStyle/>
          <a:p>
            <a:endParaRPr>
              <a:latin typeface="+mj-lt"/>
            </a:endParaRPr>
          </a:p>
        </p:txBody>
      </p:sp>
      <p:sp>
        <p:nvSpPr>
          <p:cNvPr id="39" name="object 37"/>
          <p:cNvSpPr/>
          <p:nvPr/>
        </p:nvSpPr>
        <p:spPr>
          <a:xfrm>
            <a:off x="7552943" y="3883532"/>
            <a:ext cx="121920" cy="554990"/>
          </a:xfrm>
          <a:custGeom>
            <a:avLst/>
            <a:gdLst/>
            <a:ahLst/>
            <a:cxnLst/>
            <a:rect l="l" t="t" r="r" b="b"/>
            <a:pathLst>
              <a:path w="121920" h="554989">
                <a:moveTo>
                  <a:pt x="121920" y="0"/>
                </a:moveTo>
                <a:lnTo>
                  <a:pt x="0" y="0"/>
                </a:lnTo>
                <a:lnTo>
                  <a:pt x="0" y="554736"/>
                </a:lnTo>
                <a:lnTo>
                  <a:pt x="121920" y="554736"/>
                </a:lnTo>
                <a:lnTo>
                  <a:pt x="121920" y="0"/>
                </a:lnTo>
                <a:close/>
              </a:path>
            </a:pathLst>
          </a:custGeom>
          <a:solidFill>
            <a:srgbClr val="8FAADC"/>
          </a:solidFill>
        </p:spPr>
        <p:txBody>
          <a:bodyPr wrap="square" lIns="0" tIns="0" rIns="0" bIns="0" rtlCol="0"/>
          <a:lstStyle/>
          <a:p>
            <a:endParaRPr>
              <a:latin typeface="+mj-lt"/>
            </a:endParaRPr>
          </a:p>
        </p:txBody>
      </p:sp>
      <p:sp>
        <p:nvSpPr>
          <p:cNvPr id="40" name="object 38"/>
          <p:cNvSpPr/>
          <p:nvPr/>
        </p:nvSpPr>
        <p:spPr>
          <a:xfrm>
            <a:off x="7740395" y="3883532"/>
            <a:ext cx="120650" cy="544195"/>
          </a:xfrm>
          <a:custGeom>
            <a:avLst/>
            <a:gdLst/>
            <a:ahLst/>
            <a:cxnLst/>
            <a:rect l="l" t="t" r="r" b="b"/>
            <a:pathLst>
              <a:path w="120650" h="544195">
                <a:moveTo>
                  <a:pt x="120396" y="0"/>
                </a:moveTo>
                <a:lnTo>
                  <a:pt x="0" y="0"/>
                </a:lnTo>
                <a:lnTo>
                  <a:pt x="0" y="544067"/>
                </a:lnTo>
                <a:lnTo>
                  <a:pt x="120396" y="544067"/>
                </a:lnTo>
                <a:lnTo>
                  <a:pt x="120396" y="0"/>
                </a:lnTo>
                <a:close/>
              </a:path>
            </a:pathLst>
          </a:custGeom>
          <a:solidFill>
            <a:srgbClr val="8FAADC"/>
          </a:solidFill>
        </p:spPr>
        <p:txBody>
          <a:bodyPr wrap="square" lIns="0" tIns="0" rIns="0" bIns="0" rtlCol="0"/>
          <a:lstStyle/>
          <a:p>
            <a:endParaRPr>
              <a:latin typeface="+mj-lt"/>
            </a:endParaRPr>
          </a:p>
        </p:txBody>
      </p:sp>
      <p:sp>
        <p:nvSpPr>
          <p:cNvPr id="41" name="object 39"/>
          <p:cNvSpPr/>
          <p:nvPr/>
        </p:nvSpPr>
        <p:spPr>
          <a:xfrm>
            <a:off x="7926323" y="3883532"/>
            <a:ext cx="121920" cy="538480"/>
          </a:xfrm>
          <a:custGeom>
            <a:avLst/>
            <a:gdLst/>
            <a:ahLst/>
            <a:cxnLst/>
            <a:rect l="l" t="t" r="r" b="b"/>
            <a:pathLst>
              <a:path w="121920" h="538479">
                <a:moveTo>
                  <a:pt x="121920" y="0"/>
                </a:moveTo>
                <a:lnTo>
                  <a:pt x="0" y="0"/>
                </a:lnTo>
                <a:lnTo>
                  <a:pt x="0" y="537971"/>
                </a:lnTo>
                <a:lnTo>
                  <a:pt x="121920" y="537971"/>
                </a:lnTo>
                <a:lnTo>
                  <a:pt x="121920" y="0"/>
                </a:lnTo>
                <a:close/>
              </a:path>
            </a:pathLst>
          </a:custGeom>
          <a:solidFill>
            <a:srgbClr val="8FAADC"/>
          </a:solidFill>
        </p:spPr>
        <p:txBody>
          <a:bodyPr wrap="square" lIns="0" tIns="0" rIns="0" bIns="0" rtlCol="0"/>
          <a:lstStyle/>
          <a:p>
            <a:endParaRPr>
              <a:latin typeface="+mj-lt"/>
            </a:endParaRPr>
          </a:p>
        </p:txBody>
      </p:sp>
      <p:sp>
        <p:nvSpPr>
          <p:cNvPr id="42" name="object 40"/>
          <p:cNvSpPr/>
          <p:nvPr/>
        </p:nvSpPr>
        <p:spPr>
          <a:xfrm>
            <a:off x="8113776" y="3883532"/>
            <a:ext cx="121920" cy="525780"/>
          </a:xfrm>
          <a:custGeom>
            <a:avLst/>
            <a:gdLst/>
            <a:ahLst/>
            <a:cxnLst/>
            <a:rect l="l" t="t" r="r" b="b"/>
            <a:pathLst>
              <a:path w="121920" h="525779">
                <a:moveTo>
                  <a:pt x="121920" y="0"/>
                </a:moveTo>
                <a:lnTo>
                  <a:pt x="0" y="0"/>
                </a:lnTo>
                <a:lnTo>
                  <a:pt x="0" y="525779"/>
                </a:lnTo>
                <a:lnTo>
                  <a:pt x="121920" y="525779"/>
                </a:lnTo>
                <a:lnTo>
                  <a:pt x="121920" y="0"/>
                </a:lnTo>
                <a:close/>
              </a:path>
            </a:pathLst>
          </a:custGeom>
          <a:solidFill>
            <a:srgbClr val="8FAADC"/>
          </a:solidFill>
        </p:spPr>
        <p:txBody>
          <a:bodyPr wrap="square" lIns="0" tIns="0" rIns="0" bIns="0" rtlCol="0"/>
          <a:lstStyle/>
          <a:p>
            <a:endParaRPr>
              <a:latin typeface="+mj-lt"/>
            </a:endParaRPr>
          </a:p>
        </p:txBody>
      </p:sp>
      <p:sp>
        <p:nvSpPr>
          <p:cNvPr id="43" name="object 41"/>
          <p:cNvSpPr/>
          <p:nvPr/>
        </p:nvSpPr>
        <p:spPr>
          <a:xfrm>
            <a:off x="8301228" y="3883532"/>
            <a:ext cx="121920" cy="515620"/>
          </a:xfrm>
          <a:custGeom>
            <a:avLst/>
            <a:gdLst/>
            <a:ahLst/>
            <a:cxnLst/>
            <a:rect l="l" t="t" r="r" b="b"/>
            <a:pathLst>
              <a:path w="121920" h="515620">
                <a:moveTo>
                  <a:pt x="121920" y="0"/>
                </a:moveTo>
                <a:lnTo>
                  <a:pt x="0" y="0"/>
                </a:lnTo>
                <a:lnTo>
                  <a:pt x="0" y="515112"/>
                </a:lnTo>
                <a:lnTo>
                  <a:pt x="121920" y="515112"/>
                </a:lnTo>
                <a:lnTo>
                  <a:pt x="121920" y="0"/>
                </a:lnTo>
                <a:close/>
              </a:path>
            </a:pathLst>
          </a:custGeom>
          <a:solidFill>
            <a:srgbClr val="8FAADC"/>
          </a:solidFill>
        </p:spPr>
        <p:txBody>
          <a:bodyPr wrap="square" lIns="0" tIns="0" rIns="0" bIns="0" rtlCol="0"/>
          <a:lstStyle/>
          <a:p>
            <a:endParaRPr>
              <a:latin typeface="+mj-lt"/>
            </a:endParaRPr>
          </a:p>
        </p:txBody>
      </p:sp>
      <p:sp>
        <p:nvSpPr>
          <p:cNvPr id="44" name="object 42"/>
          <p:cNvSpPr/>
          <p:nvPr/>
        </p:nvSpPr>
        <p:spPr>
          <a:xfrm>
            <a:off x="8488680" y="3883532"/>
            <a:ext cx="120650" cy="485140"/>
          </a:xfrm>
          <a:custGeom>
            <a:avLst/>
            <a:gdLst/>
            <a:ahLst/>
            <a:cxnLst/>
            <a:rect l="l" t="t" r="r" b="b"/>
            <a:pathLst>
              <a:path w="120650" h="485139">
                <a:moveTo>
                  <a:pt x="120396" y="0"/>
                </a:moveTo>
                <a:lnTo>
                  <a:pt x="0" y="0"/>
                </a:lnTo>
                <a:lnTo>
                  <a:pt x="0" y="484631"/>
                </a:lnTo>
                <a:lnTo>
                  <a:pt x="120396" y="484631"/>
                </a:lnTo>
                <a:lnTo>
                  <a:pt x="120396" y="0"/>
                </a:lnTo>
                <a:close/>
              </a:path>
            </a:pathLst>
          </a:custGeom>
          <a:solidFill>
            <a:srgbClr val="8FAADC"/>
          </a:solidFill>
        </p:spPr>
        <p:txBody>
          <a:bodyPr wrap="square" lIns="0" tIns="0" rIns="0" bIns="0" rtlCol="0"/>
          <a:lstStyle/>
          <a:p>
            <a:endParaRPr>
              <a:latin typeface="+mj-lt"/>
            </a:endParaRPr>
          </a:p>
        </p:txBody>
      </p:sp>
      <p:sp>
        <p:nvSpPr>
          <p:cNvPr id="45" name="object 43"/>
          <p:cNvSpPr/>
          <p:nvPr/>
        </p:nvSpPr>
        <p:spPr>
          <a:xfrm>
            <a:off x="8674607" y="3883532"/>
            <a:ext cx="121920" cy="467995"/>
          </a:xfrm>
          <a:custGeom>
            <a:avLst/>
            <a:gdLst/>
            <a:ahLst/>
            <a:cxnLst/>
            <a:rect l="l" t="t" r="r" b="b"/>
            <a:pathLst>
              <a:path w="121920" h="467994">
                <a:moveTo>
                  <a:pt x="121920" y="0"/>
                </a:moveTo>
                <a:lnTo>
                  <a:pt x="0" y="0"/>
                </a:lnTo>
                <a:lnTo>
                  <a:pt x="0" y="467867"/>
                </a:lnTo>
                <a:lnTo>
                  <a:pt x="121920" y="467867"/>
                </a:lnTo>
                <a:lnTo>
                  <a:pt x="121920" y="0"/>
                </a:lnTo>
                <a:close/>
              </a:path>
            </a:pathLst>
          </a:custGeom>
          <a:solidFill>
            <a:srgbClr val="8FAADC"/>
          </a:solidFill>
        </p:spPr>
        <p:txBody>
          <a:bodyPr wrap="square" lIns="0" tIns="0" rIns="0" bIns="0" rtlCol="0"/>
          <a:lstStyle/>
          <a:p>
            <a:endParaRPr>
              <a:latin typeface="+mj-lt"/>
            </a:endParaRPr>
          </a:p>
        </p:txBody>
      </p:sp>
      <p:sp>
        <p:nvSpPr>
          <p:cNvPr id="46" name="object 44"/>
          <p:cNvSpPr/>
          <p:nvPr/>
        </p:nvSpPr>
        <p:spPr>
          <a:xfrm>
            <a:off x="8862059" y="3883532"/>
            <a:ext cx="121920" cy="454659"/>
          </a:xfrm>
          <a:custGeom>
            <a:avLst/>
            <a:gdLst/>
            <a:ahLst/>
            <a:cxnLst/>
            <a:rect l="l" t="t" r="r" b="b"/>
            <a:pathLst>
              <a:path w="121920" h="454660">
                <a:moveTo>
                  <a:pt x="121920" y="0"/>
                </a:moveTo>
                <a:lnTo>
                  <a:pt x="0" y="0"/>
                </a:lnTo>
                <a:lnTo>
                  <a:pt x="0" y="454151"/>
                </a:lnTo>
                <a:lnTo>
                  <a:pt x="121920" y="454151"/>
                </a:lnTo>
                <a:lnTo>
                  <a:pt x="121920" y="0"/>
                </a:lnTo>
                <a:close/>
              </a:path>
            </a:pathLst>
          </a:custGeom>
          <a:solidFill>
            <a:srgbClr val="8FAADC"/>
          </a:solidFill>
        </p:spPr>
        <p:txBody>
          <a:bodyPr wrap="square" lIns="0" tIns="0" rIns="0" bIns="0" rtlCol="0"/>
          <a:lstStyle/>
          <a:p>
            <a:endParaRPr>
              <a:latin typeface="+mj-lt"/>
            </a:endParaRPr>
          </a:p>
        </p:txBody>
      </p:sp>
      <p:sp>
        <p:nvSpPr>
          <p:cNvPr id="47" name="object 45"/>
          <p:cNvSpPr/>
          <p:nvPr/>
        </p:nvSpPr>
        <p:spPr>
          <a:xfrm>
            <a:off x="9049511" y="3883532"/>
            <a:ext cx="121920" cy="378460"/>
          </a:xfrm>
          <a:custGeom>
            <a:avLst/>
            <a:gdLst/>
            <a:ahLst/>
            <a:cxnLst/>
            <a:rect l="l" t="t" r="r" b="b"/>
            <a:pathLst>
              <a:path w="121920" h="378460">
                <a:moveTo>
                  <a:pt x="121920" y="0"/>
                </a:moveTo>
                <a:lnTo>
                  <a:pt x="0" y="0"/>
                </a:lnTo>
                <a:lnTo>
                  <a:pt x="0" y="377951"/>
                </a:lnTo>
                <a:lnTo>
                  <a:pt x="121920" y="377951"/>
                </a:lnTo>
                <a:lnTo>
                  <a:pt x="121920" y="0"/>
                </a:lnTo>
                <a:close/>
              </a:path>
            </a:pathLst>
          </a:custGeom>
          <a:solidFill>
            <a:srgbClr val="8FAADC"/>
          </a:solidFill>
        </p:spPr>
        <p:txBody>
          <a:bodyPr wrap="square" lIns="0" tIns="0" rIns="0" bIns="0" rtlCol="0"/>
          <a:lstStyle/>
          <a:p>
            <a:endParaRPr>
              <a:latin typeface="+mj-lt"/>
            </a:endParaRPr>
          </a:p>
        </p:txBody>
      </p:sp>
      <p:sp>
        <p:nvSpPr>
          <p:cNvPr id="48" name="object 46"/>
          <p:cNvSpPr/>
          <p:nvPr/>
        </p:nvSpPr>
        <p:spPr>
          <a:xfrm>
            <a:off x="9236964" y="3883532"/>
            <a:ext cx="120650" cy="326390"/>
          </a:xfrm>
          <a:custGeom>
            <a:avLst/>
            <a:gdLst/>
            <a:ahLst/>
            <a:cxnLst/>
            <a:rect l="l" t="t" r="r" b="b"/>
            <a:pathLst>
              <a:path w="120650" h="326389">
                <a:moveTo>
                  <a:pt x="120395" y="0"/>
                </a:moveTo>
                <a:lnTo>
                  <a:pt x="0" y="0"/>
                </a:lnTo>
                <a:lnTo>
                  <a:pt x="0" y="326136"/>
                </a:lnTo>
                <a:lnTo>
                  <a:pt x="120395" y="326136"/>
                </a:lnTo>
                <a:lnTo>
                  <a:pt x="120395" y="0"/>
                </a:lnTo>
                <a:close/>
              </a:path>
            </a:pathLst>
          </a:custGeom>
          <a:solidFill>
            <a:srgbClr val="8FAADC"/>
          </a:solidFill>
        </p:spPr>
        <p:txBody>
          <a:bodyPr wrap="square" lIns="0" tIns="0" rIns="0" bIns="0" rtlCol="0"/>
          <a:lstStyle/>
          <a:p>
            <a:endParaRPr>
              <a:latin typeface="+mj-lt"/>
            </a:endParaRPr>
          </a:p>
        </p:txBody>
      </p:sp>
      <p:sp>
        <p:nvSpPr>
          <p:cNvPr id="49" name="object 47"/>
          <p:cNvSpPr/>
          <p:nvPr/>
        </p:nvSpPr>
        <p:spPr>
          <a:xfrm>
            <a:off x="9422892" y="3883532"/>
            <a:ext cx="121920" cy="297180"/>
          </a:xfrm>
          <a:custGeom>
            <a:avLst/>
            <a:gdLst/>
            <a:ahLst/>
            <a:cxnLst/>
            <a:rect l="l" t="t" r="r" b="b"/>
            <a:pathLst>
              <a:path w="121920" h="297180">
                <a:moveTo>
                  <a:pt x="121919" y="0"/>
                </a:moveTo>
                <a:lnTo>
                  <a:pt x="0" y="0"/>
                </a:lnTo>
                <a:lnTo>
                  <a:pt x="0" y="297179"/>
                </a:lnTo>
                <a:lnTo>
                  <a:pt x="121919" y="297179"/>
                </a:lnTo>
                <a:lnTo>
                  <a:pt x="121919" y="0"/>
                </a:lnTo>
                <a:close/>
              </a:path>
            </a:pathLst>
          </a:custGeom>
          <a:solidFill>
            <a:srgbClr val="8FAADC"/>
          </a:solidFill>
        </p:spPr>
        <p:txBody>
          <a:bodyPr wrap="square" lIns="0" tIns="0" rIns="0" bIns="0" rtlCol="0"/>
          <a:lstStyle/>
          <a:p>
            <a:endParaRPr>
              <a:latin typeface="+mj-lt"/>
            </a:endParaRPr>
          </a:p>
        </p:txBody>
      </p:sp>
      <p:sp>
        <p:nvSpPr>
          <p:cNvPr id="50" name="object 48"/>
          <p:cNvSpPr/>
          <p:nvPr/>
        </p:nvSpPr>
        <p:spPr>
          <a:xfrm>
            <a:off x="9610343" y="3883532"/>
            <a:ext cx="121920" cy="268605"/>
          </a:xfrm>
          <a:custGeom>
            <a:avLst/>
            <a:gdLst/>
            <a:ahLst/>
            <a:cxnLst/>
            <a:rect l="l" t="t" r="r" b="b"/>
            <a:pathLst>
              <a:path w="121920" h="268605">
                <a:moveTo>
                  <a:pt x="121920" y="0"/>
                </a:moveTo>
                <a:lnTo>
                  <a:pt x="0" y="0"/>
                </a:lnTo>
                <a:lnTo>
                  <a:pt x="0" y="268224"/>
                </a:lnTo>
                <a:lnTo>
                  <a:pt x="121920" y="268224"/>
                </a:lnTo>
                <a:lnTo>
                  <a:pt x="121920" y="0"/>
                </a:lnTo>
                <a:close/>
              </a:path>
            </a:pathLst>
          </a:custGeom>
          <a:solidFill>
            <a:srgbClr val="8FAADC"/>
          </a:solidFill>
        </p:spPr>
        <p:txBody>
          <a:bodyPr wrap="square" lIns="0" tIns="0" rIns="0" bIns="0" rtlCol="0"/>
          <a:lstStyle/>
          <a:p>
            <a:endParaRPr>
              <a:latin typeface="+mj-lt"/>
            </a:endParaRPr>
          </a:p>
        </p:txBody>
      </p:sp>
      <p:sp>
        <p:nvSpPr>
          <p:cNvPr id="51" name="object 49"/>
          <p:cNvSpPr/>
          <p:nvPr/>
        </p:nvSpPr>
        <p:spPr>
          <a:xfrm>
            <a:off x="9797795" y="3883532"/>
            <a:ext cx="121920" cy="151130"/>
          </a:xfrm>
          <a:custGeom>
            <a:avLst/>
            <a:gdLst/>
            <a:ahLst/>
            <a:cxnLst/>
            <a:rect l="l" t="t" r="r" b="b"/>
            <a:pathLst>
              <a:path w="121920" h="151130">
                <a:moveTo>
                  <a:pt x="121920" y="0"/>
                </a:moveTo>
                <a:lnTo>
                  <a:pt x="0" y="0"/>
                </a:lnTo>
                <a:lnTo>
                  <a:pt x="0" y="150875"/>
                </a:lnTo>
                <a:lnTo>
                  <a:pt x="121920" y="150875"/>
                </a:lnTo>
                <a:lnTo>
                  <a:pt x="121920" y="0"/>
                </a:lnTo>
                <a:close/>
              </a:path>
            </a:pathLst>
          </a:custGeom>
          <a:solidFill>
            <a:srgbClr val="8FAADC"/>
          </a:solidFill>
        </p:spPr>
        <p:txBody>
          <a:bodyPr wrap="square" lIns="0" tIns="0" rIns="0" bIns="0" rtlCol="0"/>
          <a:lstStyle/>
          <a:p>
            <a:endParaRPr>
              <a:latin typeface="+mj-lt"/>
            </a:endParaRPr>
          </a:p>
        </p:txBody>
      </p:sp>
      <p:sp>
        <p:nvSpPr>
          <p:cNvPr id="52" name="object 50"/>
          <p:cNvSpPr/>
          <p:nvPr/>
        </p:nvSpPr>
        <p:spPr>
          <a:xfrm>
            <a:off x="9985247" y="3883532"/>
            <a:ext cx="120650" cy="99060"/>
          </a:xfrm>
          <a:custGeom>
            <a:avLst/>
            <a:gdLst/>
            <a:ahLst/>
            <a:cxnLst/>
            <a:rect l="l" t="t" r="r" b="b"/>
            <a:pathLst>
              <a:path w="120650" h="99060">
                <a:moveTo>
                  <a:pt x="120396" y="0"/>
                </a:moveTo>
                <a:lnTo>
                  <a:pt x="0" y="0"/>
                </a:lnTo>
                <a:lnTo>
                  <a:pt x="0" y="99059"/>
                </a:lnTo>
                <a:lnTo>
                  <a:pt x="120396" y="99059"/>
                </a:lnTo>
                <a:lnTo>
                  <a:pt x="120396" y="0"/>
                </a:lnTo>
                <a:close/>
              </a:path>
            </a:pathLst>
          </a:custGeom>
          <a:solidFill>
            <a:srgbClr val="8FAADC"/>
          </a:solidFill>
        </p:spPr>
        <p:txBody>
          <a:bodyPr wrap="square" lIns="0" tIns="0" rIns="0" bIns="0" rtlCol="0"/>
          <a:lstStyle/>
          <a:p>
            <a:endParaRPr>
              <a:latin typeface="+mj-lt"/>
            </a:endParaRPr>
          </a:p>
        </p:txBody>
      </p:sp>
      <p:sp>
        <p:nvSpPr>
          <p:cNvPr id="53" name="object 51"/>
          <p:cNvSpPr/>
          <p:nvPr/>
        </p:nvSpPr>
        <p:spPr>
          <a:xfrm>
            <a:off x="10171176" y="3882008"/>
            <a:ext cx="121920" cy="1905"/>
          </a:xfrm>
          <a:custGeom>
            <a:avLst/>
            <a:gdLst/>
            <a:ahLst/>
            <a:cxnLst/>
            <a:rect l="l" t="t" r="r" b="b"/>
            <a:pathLst>
              <a:path w="121920" h="1905">
                <a:moveTo>
                  <a:pt x="121920" y="0"/>
                </a:moveTo>
                <a:lnTo>
                  <a:pt x="0" y="0"/>
                </a:lnTo>
                <a:lnTo>
                  <a:pt x="0" y="1524"/>
                </a:lnTo>
                <a:lnTo>
                  <a:pt x="121920" y="1524"/>
                </a:lnTo>
                <a:lnTo>
                  <a:pt x="121920" y="0"/>
                </a:lnTo>
                <a:close/>
              </a:path>
            </a:pathLst>
          </a:custGeom>
          <a:solidFill>
            <a:srgbClr val="8FAADC"/>
          </a:solidFill>
        </p:spPr>
        <p:txBody>
          <a:bodyPr wrap="square" lIns="0" tIns="0" rIns="0" bIns="0" rtlCol="0"/>
          <a:lstStyle/>
          <a:p>
            <a:endParaRPr>
              <a:latin typeface="+mj-lt"/>
            </a:endParaRPr>
          </a:p>
        </p:txBody>
      </p:sp>
      <p:sp>
        <p:nvSpPr>
          <p:cNvPr id="54" name="object 52"/>
          <p:cNvSpPr/>
          <p:nvPr/>
        </p:nvSpPr>
        <p:spPr>
          <a:xfrm>
            <a:off x="10358628" y="3789045"/>
            <a:ext cx="121920" cy="94615"/>
          </a:xfrm>
          <a:custGeom>
            <a:avLst/>
            <a:gdLst/>
            <a:ahLst/>
            <a:cxnLst/>
            <a:rect l="l" t="t" r="r" b="b"/>
            <a:pathLst>
              <a:path w="121920" h="94614">
                <a:moveTo>
                  <a:pt x="121920" y="0"/>
                </a:moveTo>
                <a:lnTo>
                  <a:pt x="0" y="0"/>
                </a:lnTo>
                <a:lnTo>
                  <a:pt x="0" y="94487"/>
                </a:lnTo>
                <a:lnTo>
                  <a:pt x="121920" y="94487"/>
                </a:lnTo>
                <a:lnTo>
                  <a:pt x="121920" y="0"/>
                </a:lnTo>
                <a:close/>
              </a:path>
            </a:pathLst>
          </a:custGeom>
          <a:solidFill>
            <a:srgbClr val="8FAADC"/>
          </a:solidFill>
        </p:spPr>
        <p:txBody>
          <a:bodyPr wrap="square" lIns="0" tIns="0" rIns="0" bIns="0" rtlCol="0"/>
          <a:lstStyle/>
          <a:p>
            <a:endParaRPr>
              <a:latin typeface="+mj-lt"/>
            </a:endParaRPr>
          </a:p>
        </p:txBody>
      </p:sp>
      <p:sp>
        <p:nvSpPr>
          <p:cNvPr id="55" name="object 53"/>
          <p:cNvSpPr/>
          <p:nvPr/>
        </p:nvSpPr>
        <p:spPr>
          <a:xfrm>
            <a:off x="10546080" y="3776852"/>
            <a:ext cx="120650" cy="106680"/>
          </a:xfrm>
          <a:custGeom>
            <a:avLst/>
            <a:gdLst/>
            <a:ahLst/>
            <a:cxnLst/>
            <a:rect l="l" t="t" r="r" b="b"/>
            <a:pathLst>
              <a:path w="120650" h="106680">
                <a:moveTo>
                  <a:pt x="120396" y="0"/>
                </a:moveTo>
                <a:lnTo>
                  <a:pt x="0" y="0"/>
                </a:lnTo>
                <a:lnTo>
                  <a:pt x="0" y="106680"/>
                </a:lnTo>
                <a:lnTo>
                  <a:pt x="120396" y="106680"/>
                </a:lnTo>
                <a:lnTo>
                  <a:pt x="120396" y="0"/>
                </a:lnTo>
                <a:close/>
              </a:path>
            </a:pathLst>
          </a:custGeom>
          <a:solidFill>
            <a:srgbClr val="8FAADC"/>
          </a:solidFill>
        </p:spPr>
        <p:txBody>
          <a:bodyPr wrap="square" lIns="0" tIns="0" rIns="0" bIns="0" rtlCol="0"/>
          <a:lstStyle/>
          <a:p>
            <a:endParaRPr>
              <a:latin typeface="+mj-lt"/>
            </a:endParaRPr>
          </a:p>
        </p:txBody>
      </p:sp>
      <p:sp>
        <p:nvSpPr>
          <p:cNvPr id="56" name="object 54"/>
          <p:cNvSpPr/>
          <p:nvPr/>
        </p:nvSpPr>
        <p:spPr>
          <a:xfrm>
            <a:off x="10733531" y="3598545"/>
            <a:ext cx="120650" cy="285115"/>
          </a:xfrm>
          <a:custGeom>
            <a:avLst/>
            <a:gdLst/>
            <a:ahLst/>
            <a:cxnLst/>
            <a:rect l="l" t="t" r="r" b="b"/>
            <a:pathLst>
              <a:path w="120650" h="285114">
                <a:moveTo>
                  <a:pt x="120396" y="0"/>
                </a:moveTo>
                <a:lnTo>
                  <a:pt x="0" y="0"/>
                </a:lnTo>
                <a:lnTo>
                  <a:pt x="0" y="284988"/>
                </a:lnTo>
                <a:lnTo>
                  <a:pt x="120396" y="284988"/>
                </a:lnTo>
                <a:lnTo>
                  <a:pt x="120396" y="0"/>
                </a:lnTo>
                <a:close/>
              </a:path>
            </a:pathLst>
          </a:custGeom>
          <a:solidFill>
            <a:srgbClr val="8FAADC"/>
          </a:solidFill>
        </p:spPr>
        <p:txBody>
          <a:bodyPr wrap="square" lIns="0" tIns="0" rIns="0" bIns="0" rtlCol="0"/>
          <a:lstStyle/>
          <a:p>
            <a:endParaRPr>
              <a:latin typeface="+mj-lt"/>
            </a:endParaRPr>
          </a:p>
        </p:txBody>
      </p:sp>
      <p:sp>
        <p:nvSpPr>
          <p:cNvPr id="57" name="object 55"/>
          <p:cNvSpPr/>
          <p:nvPr/>
        </p:nvSpPr>
        <p:spPr>
          <a:xfrm>
            <a:off x="10919459" y="3526917"/>
            <a:ext cx="121920" cy="356870"/>
          </a:xfrm>
          <a:custGeom>
            <a:avLst/>
            <a:gdLst/>
            <a:ahLst/>
            <a:cxnLst/>
            <a:rect l="l" t="t" r="r" b="b"/>
            <a:pathLst>
              <a:path w="121920" h="356869">
                <a:moveTo>
                  <a:pt x="121920" y="0"/>
                </a:moveTo>
                <a:lnTo>
                  <a:pt x="0" y="0"/>
                </a:lnTo>
                <a:lnTo>
                  <a:pt x="0" y="356616"/>
                </a:lnTo>
                <a:lnTo>
                  <a:pt x="121920" y="356616"/>
                </a:lnTo>
                <a:lnTo>
                  <a:pt x="121920" y="0"/>
                </a:lnTo>
                <a:close/>
              </a:path>
            </a:pathLst>
          </a:custGeom>
          <a:solidFill>
            <a:srgbClr val="8FAADC"/>
          </a:solidFill>
        </p:spPr>
        <p:txBody>
          <a:bodyPr wrap="square" lIns="0" tIns="0" rIns="0" bIns="0" rtlCol="0"/>
          <a:lstStyle/>
          <a:p>
            <a:endParaRPr>
              <a:latin typeface="+mj-lt"/>
            </a:endParaRPr>
          </a:p>
        </p:txBody>
      </p:sp>
      <p:sp>
        <p:nvSpPr>
          <p:cNvPr id="58" name="object 56"/>
          <p:cNvSpPr/>
          <p:nvPr/>
        </p:nvSpPr>
        <p:spPr>
          <a:xfrm>
            <a:off x="11106911" y="3409569"/>
            <a:ext cx="121920" cy="474345"/>
          </a:xfrm>
          <a:custGeom>
            <a:avLst/>
            <a:gdLst/>
            <a:ahLst/>
            <a:cxnLst/>
            <a:rect l="l" t="t" r="r" b="b"/>
            <a:pathLst>
              <a:path w="121920" h="474344">
                <a:moveTo>
                  <a:pt x="121920" y="0"/>
                </a:moveTo>
                <a:lnTo>
                  <a:pt x="0" y="0"/>
                </a:lnTo>
                <a:lnTo>
                  <a:pt x="0" y="473963"/>
                </a:lnTo>
                <a:lnTo>
                  <a:pt x="121920" y="473963"/>
                </a:lnTo>
                <a:lnTo>
                  <a:pt x="121920" y="0"/>
                </a:lnTo>
                <a:close/>
              </a:path>
            </a:pathLst>
          </a:custGeom>
          <a:solidFill>
            <a:srgbClr val="8FAADC"/>
          </a:solidFill>
        </p:spPr>
        <p:txBody>
          <a:bodyPr wrap="square" lIns="0" tIns="0" rIns="0" bIns="0" rtlCol="0"/>
          <a:lstStyle/>
          <a:p>
            <a:endParaRPr>
              <a:latin typeface="+mj-lt"/>
            </a:endParaRPr>
          </a:p>
        </p:txBody>
      </p:sp>
      <p:sp>
        <p:nvSpPr>
          <p:cNvPr id="59" name="object 57"/>
          <p:cNvSpPr txBox="1"/>
          <p:nvPr/>
        </p:nvSpPr>
        <p:spPr>
          <a:xfrm>
            <a:off x="1346538" y="5697524"/>
            <a:ext cx="744691" cy="473075"/>
          </a:xfrm>
          <a:prstGeom prst="rect">
            <a:avLst/>
          </a:prstGeom>
        </p:spPr>
        <p:txBody>
          <a:bodyPr vert="vert270" wrap="square" lIns="0" tIns="0" rIns="0" bIns="0" rtlCol="0">
            <a:spAutoFit/>
          </a:bodyPr>
          <a:lstStyle/>
          <a:p>
            <a:pPr marL="12700">
              <a:lnSpc>
                <a:spcPts val="1410"/>
              </a:lnSpc>
            </a:pPr>
            <a:r>
              <a:rPr sz="1200" spc="-10" dirty="0">
                <a:latin typeface="+mj-lt"/>
                <a:cs typeface="Times New Roman"/>
              </a:rPr>
              <a:t>VA</a:t>
            </a:r>
            <a:endParaRPr sz="1200">
              <a:latin typeface="+mj-lt"/>
              <a:cs typeface="Times New Roman"/>
            </a:endParaRPr>
          </a:p>
          <a:p>
            <a:pPr marL="130810" marR="5080" indent="-46355">
              <a:lnSpc>
                <a:spcPct val="102200"/>
              </a:lnSpc>
            </a:pPr>
            <a:r>
              <a:rPr sz="1200" spc="-10" dirty="0">
                <a:latin typeface="+mj-lt"/>
                <a:cs typeface="Times New Roman"/>
              </a:rPr>
              <a:t>DE  </a:t>
            </a:r>
            <a:r>
              <a:rPr sz="1200" spc="-5" dirty="0">
                <a:latin typeface="+mj-lt"/>
                <a:cs typeface="Times New Roman"/>
              </a:rPr>
              <a:t>MD  </a:t>
            </a:r>
            <a:r>
              <a:rPr sz="1200" dirty="0">
                <a:latin typeface="+mj-lt"/>
                <a:cs typeface="Times New Roman"/>
              </a:rPr>
              <a:t>WV</a:t>
            </a:r>
            <a:endParaRPr sz="1200">
              <a:latin typeface="+mj-lt"/>
              <a:cs typeface="Times New Roman"/>
            </a:endParaRPr>
          </a:p>
        </p:txBody>
      </p:sp>
      <p:sp>
        <p:nvSpPr>
          <p:cNvPr id="60" name="object 58"/>
          <p:cNvSpPr txBox="1"/>
          <p:nvPr/>
        </p:nvSpPr>
        <p:spPr>
          <a:xfrm>
            <a:off x="2094822" y="4048099"/>
            <a:ext cx="8159285" cy="1584960"/>
          </a:xfrm>
          <a:prstGeom prst="rect">
            <a:avLst/>
          </a:prstGeom>
        </p:spPr>
        <p:txBody>
          <a:bodyPr vert="vert270" wrap="square" lIns="0" tIns="0" rIns="0" bIns="0" rtlCol="0">
            <a:spAutoFit/>
          </a:bodyPr>
          <a:lstStyle/>
          <a:p>
            <a:pPr marL="12700">
              <a:lnSpc>
                <a:spcPts val="1410"/>
              </a:lnSpc>
            </a:pPr>
            <a:r>
              <a:rPr sz="1200" spc="-10" dirty="0">
                <a:latin typeface="+mj-lt"/>
                <a:cs typeface="Times New Roman"/>
              </a:rPr>
              <a:t>NJ</a:t>
            </a:r>
            <a:endParaRPr sz="1200" dirty="0">
              <a:latin typeface="+mj-lt"/>
              <a:cs typeface="Times New Roman"/>
            </a:endParaRPr>
          </a:p>
          <a:p>
            <a:pPr marL="66040" marR="1202055" indent="22860" algn="r">
              <a:lnSpc>
                <a:spcPct val="102299"/>
              </a:lnSpc>
            </a:pPr>
            <a:r>
              <a:rPr sz="1200" spc="-5" dirty="0">
                <a:latin typeface="+mj-lt"/>
                <a:cs typeface="Times New Roman"/>
              </a:rPr>
              <a:t>VT  </a:t>
            </a:r>
            <a:r>
              <a:rPr sz="1200" dirty="0">
                <a:latin typeface="+mj-lt"/>
                <a:cs typeface="Times New Roman"/>
              </a:rPr>
              <a:t>MO  CT  MN  </a:t>
            </a:r>
            <a:r>
              <a:rPr sz="1200" spc="-30" dirty="0">
                <a:latin typeface="+mj-lt"/>
                <a:cs typeface="Times New Roman"/>
              </a:rPr>
              <a:t>IN  </a:t>
            </a:r>
            <a:r>
              <a:rPr sz="1200" dirty="0">
                <a:latin typeface="+mj-lt"/>
                <a:cs typeface="Times New Roman"/>
              </a:rPr>
              <a:t>MA</a:t>
            </a:r>
          </a:p>
          <a:p>
            <a:pPr marL="193040" marR="1116965" indent="31750" algn="just">
              <a:lnSpc>
                <a:spcPct val="102299"/>
              </a:lnSpc>
            </a:pPr>
            <a:r>
              <a:rPr sz="1200" spc="-5" dirty="0">
                <a:latin typeface="+mj-lt"/>
                <a:cs typeface="Times New Roman"/>
              </a:rPr>
              <a:t>KS  ME  </a:t>
            </a:r>
            <a:r>
              <a:rPr sz="1200" spc="-10" dirty="0">
                <a:latin typeface="+mj-lt"/>
                <a:cs typeface="Times New Roman"/>
              </a:rPr>
              <a:t>OK  NY</a:t>
            </a:r>
            <a:endParaRPr sz="1200" dirty="0">
              <a:latin typeface="+mj-lt"/>
              <a:cs typeface="Times New Roman"/>
            </a:endParaRPr>
          </a:p>
          <a:p>
            <a:pPr marL="321945" marR="958215" indent="37465">
              <a:lnSpc>
                <a:spcPct val="102299"/>
              </a:lnSpc>
            </a:pPr>
            <a:r>
              <a:rPr sz="1200" spc="-35" dirty="0">
                <a:latin typeface="+mj-lt"/>
                <a:cs typeface="Times New Roman"/>
              </a:rPr>
              <a:t>ID  </a:t>
            </a:r>
            <a:r>
              <a:rPr sz="1200" spc="-10" dirty="0">
                <a:latin typeface="+mj-lt"/>
                <a:cs typeface="Times New Roman"/>
              </a:rPr>
              <a:t>NC  </a:t>
            </a:r>
            <a:r>
              <a:rPr sz="1200" spc="-5" dirty="0">
                <a:latin typeface="+mj-lt"/>
                <a:cs typeface="Times New Roman"/>
              </a:rPr>
              <a:t>KY  </a:t>
            </a:r>
            <a:r>
              <a:rPr sz="1200" spc="-10" dirty="0">
                <a:latin typeface="+mj-lt"/>
                <a:cs typeface="Times New Roman"/>
              </a:rPr>
              <a:t>OR</a:t>
            </a:r>
            <a:endParaRPr sz="1200" dirty="0">
              <a:latin typeface="+mj-lt"/>
              <a:cs typeface="Times New Roman"/>
            </a:endParaRPr>
          </a:p>
          <a:p>
            <a:pPr marL="478790" marR="832485" indent="-4445" algn="just">
              <a:lnSpc>
                <a:spcPct val="102299"/>
              </a:lnSpc>
            </a:pPr>
            <a:r>
              <a:rPr sz="1200" spc="-10" dirty="0">
                <a:latin typeface="+mj-lt"/>
                <a:cs typeface="Times New Roman"/>
              </a:rPr>
              <a:t>OH  DC  </a:t>
            </a:r>
            <a:r>
              <a:rPr sz="1200" spc="5" dirty="0">
                <a:latin typeface="+mj-lt"/>
                <a:cs typeface="Times New Roman"/>
              </a:rPr>
              <a:t>WA  </a:t>
            </a:r>
            <a:r>
              <a:rPr sz="1200" spc="-10" dirty="0">
                <a:latin typeface="+mj-lt"/>
                <a:cs typeface="Times New Roman"/>
              </a:rPr>
              <a:t>NH</a:t>
            </a:r>
            <a:endParaRPr sz="1200" dirty="0">
              <a:latin typeface="+mj-lt"/>
              <a:cs typeface="Times New Roman"/>
            </a:endParaRPr>
          </a:p>
          <a:p>
            <a:pPr marL="597535" marR="705485" indent="34290" algn="just">
              <a:lnSpc>
                <a:spcPct val="102299"/>
              </a:lnSpc>
              <a:spcBef>
                <a:spcPts val="5"/>
              </a:spcBef>
            </a:pPr>
            <a:r>
              <a:rPr sz="1200" dirty="0">
                <a:latin typeface="+mj-lt"/>
                <a:cs typeface="Times New Roman"/>
              </a:rPr>
              <a:t>RI  </a:t>
            </a:r>
            <a:r>
              <a:rPr sz="1200" spc="-5" dirty="0">
                <a:latin typeface="+mj-lt"/>
                <a:cs typeface="Times New Roman"/>
              </a:rPr>
              <a:t>PA  MI  </a:t>
            </a:r>
            <a:r>
              <a:rPr sz="1200" spc="-10" dirty="0">
                <a:latin typeface="+mj-lt"/>
                <a:cs typeface="Times New Roman"/>
              </a:rPr>
              <a:t>NM  NE</a:t>
            </a:r>
            <a:endParaRPr sz="1200" dirty="0">
              <a:latin typeface="+mj-lt"/>
              <a:cs typeface="Times New Roman"/>
            </a:endParaRPr>
          </a:p>
          <a:p>
            <a:pPr marL="746125" marR="590550" indent="-36830" algn="ctr">
              <a:lnSpc>
                <a:spcPts val="1470"/>
              </a:lnSpc>
              <a:spcBef>
                <a:spcPts val="55"/>
              </a:spcBef>
            </a:pPr>
            <a:r>
              <a:rPr sz="1200" spc="-10" dirty="0">
                <a:latin typeface="+mj-lt"/>
                <a:cs typeface="Times New Roman"/>
              </a:rPr>
              <a:t>TN  NP</a:t>
            </a:r>
            <a:endParaRPr sz="1200" dirty="0">
              <a:latin typeface="+mj-lt"/>
              <a:cs typeface="Times New Roman"/>
            </a:endParaRPr>
          </a:p>
          <a:p>
            <a:pPr marL="870585" marR="454025" indent="-17780" algn="r">
              <a:lnSpc>
                <a:spcPts val="1470"/>
              </a:lnSpc>
              <a:spcBef>
                <a:spcPts val="5"/>
              </a:spcBef>
            </a:pPr>
            <a:r>
              <a:rPr sz="1200" spc="-5" dirty="0">
                <a:latin typeface="+mj-lt"/>
                <a:cs typeface="Times New Roman"/>
              </a:rPr>
              <a:t>AR  UT  </a:t>
            </a:r>
            <a:r>
              <a:rPr sz="1200" dirty="0">
                <a:latin typeface="+mj-lt"/>
                <a:cs typeface="Times New Roman"/>
              </a:rPr>
              <a:t>ND  GA</a:t>
            </a:r>
          </a:p>
          <a:p>
            <a:pPr marL="918210" marR="429259" indent="50165" algn="just">
              <a:lnSpc>
                <a:spcPts val="1470"/>
              </a:lnSpc>
              <a:spcBef>
                <a:spcPts val="15"/>
              </a:spcBef>
            </a:pPr>
            <a:r>
              <a:rPr sz="1200" spc="-35" dirty="0">
                <a:latin typeface="+mj-lt"/>
                <a:cs typeface="Times New Roman"/>
              </a:rPr>
              <a:t>IA  </a:t>
            </a:r>
            <a:r>
              <a:rPr sz="1200" spc="-5" dirty="0">
                <a:latin typeface="+mj-lt"/>
                <a:cs typeface="Times New Roman"/>
              </a:rPr>
              <a:t>SD  </a:t>
            </a:r>
            <a:r>
              <a:rPr sz="1200" dirty="0">
                <a:latin typeface="+mj-lt"/>
                <a:cs typeface="Times New Roman"/>
              </a:rPr>
              <a:t>MT</a:t>
            </a:r>
          </a:p>
          <a:p>
            <a:pPr marL="968375" marR="372110" indent="-35560" algn="ctr">
              <a:lnSpc>
                <a:spcPts val="1470"/>
              </a:lnSpc>
              <a:spcBef>
                <a:spcPts val="10"/>
              </a:spcBef>
            </a:pPr>
            <a:r>
              <a:rPr sz="1200" spc="-15" dirty="0">
                <a:latin typeface="+mj-lt"/>
                <a:cs typeface="Times New Roman"/>
              </a:rPr>
              <a:t>FL  </a:t>
            </a:r>
            <a:r>
              <a:rPr sz="1200" spc="-5" dirty="0">
                <a:latin typeface="+mj-lt"/>
                <a:cs typeface="Times New Roman"/>
              </a:rPr>
              <a:t>NV</a:t>
            </a:r>
            <a:endParaRPr sz="1200" dirty="0">
              <a:latin typeface="+mj-lt"/>
              <a:cs typeface="Times New Roman"/>
            </a:endParaRPr>
          </a:p>
          <a:p>
            <a:pPr marL="984885" marR="358775" indent="-13970" algn="ctr">
              <a:lnSpc>
                <a:spcPts val="1470"/>
              </a:lnSpc>
              <a:spcBef>
                <a:spcPts val="5"/>
              </a:spcBef>
            </a:pPr>
            <a:r>
              <a:rPr sz="1200" spc="-5" dirty="0">
                <a:latin typeface="+mj-lt"/>
                <a:cs typeface="Times New Roman"/>
              </a:rPr>
              <a:t>AK  AL</a:t>
            </a:r>
            <a:endParaRPr sz="1200" dirty="0">
              <a:latin typeface="+mj-lt"/>
              <a:cs typeface="Times New Roman"/>
            </a:endParaRPr>
          </a:p>
          <a:p>
            <a:pPr marL="1119505" marR="200660" indent="-51435" algn="ctr">
              <a:lnSpc>
                <a:spcPts val="1470"/>
              </a:lnSpc>
              <a:spcBef>
                <a:spcPts val="5"/>
              </a:spcBef>
            </a:pPr>
            <a:r>
              <a:rPr sz="1200" spc="-30" dirty="0">
                <a:latin typeface="+mj-lt"/>
                <a:cs typeface="Times New Roman"/>
              </a:rPr>
              <a:t>IL  </a:t>
            </a:r>
            <a:r>
              <a:rPr sz="1200" spc="5" dirty="0">
                <a:latin typeface="+mj-lt"/>
                <a:cs typeface="Times New Roman"/>
              </a:rPr>
              <a:t>WI  WY</a:t>
            </a:r>
            <a:endParaRPr sz="1200" dirty="0">
              <a:latin typeface="+mj-lt"/>
              <a:cs typeface="Times New Roman"/>
            </a:endParaRPr>
          </a:p>
          <a:p>
            <a:pPr marL="1010285" algn="ctr">
              <a:lnSpc>
                <a:spcPts val="1425"/>
              </a:lnSpc>
            </a:pPr>
            <a:r>
              <a:rPr sz="1200" dirty="0">
                <a:latin typeface="+mj-lt"/>
                <a:cs typeface="Times New Roman"/>
              </a:rPr>
              <a:t>CO</a:t>
            </a:r>
          </a:p>
          <a:p>
            <a:pPr marL="1368425" marR="5080" indent="-60960">
              <a:lnSpc>
                <a:spcPct val="102400"/>
              </a:lnSpc>
            </a:pPr>
            <a:r>
              <a:rPr sz="1200" dirty="0">
                <a:latin typeface="+mj-lt"/>
                <a:cs typeface="Times New Roman"/>
              </a:rPr>
              <a:t>CA  </a:t>
            </a:r>
            <a:r>
              <a:rPr sz="1200" spc="-5" dirty="0">
                <a:latin typeface="+mj-lt"/>
                <a:cs typeface="Times New Roman"/>
              </a:rPr>
              <a:t>TX</a:t>
            </a:r>
            <a:endParaRPr sz="1200" dirty="0">
              <a:latin typeface="+mj-lt"/>
              <a:cs typeface="Times New Roman"/>
            </a:endParaRPr>
          </a:p>
        </p:txBody>
      </p:sp>
      <p:sp>
        <p:nvSpPr>
          <p:cNvPr id="61" name="object 59"/>
          <p:cNvSpPr txBox="1"/>
          <p:nvPr/>
        </p:nvSpPr>
        <p:spPr>
          <a:xfrm>
            <a:off x="10139383" y="3012592"/>
            <a:ext cx="1117742" cy="806527"/>
          </a:xfrm>
          <a:prstGeom prst="rect">
            <a:avLst/>
          </a:prstGeom>
        </p:spPr>
        <p:txBody>
          <a:bodyPr vert="vert270" wrap="square" lIns="0" tIns="0" rIns="0" bIns="0" rtlCol="0">
            <a:spAutoFit/>
          </a:bodyPr>
          <a:lstStyle/>
          <a:p>
            <a:pPr marL="12700">
              <a:lnSpc>
                <a:spcPts val="1410"/>
              </a:lnSpc>
            </a:pPr>
            <a:r>
              <a:rPr sz="1200" spc="-10" dirty="0">
                <a:latin typeface="+mj-lt"/>
                <a:cs typeface="Times New Roman"/>
              </a:rPr>
              <a:t>AZ</a:t>
            </a:r>
            <a:endParaRPr sz="1200" dirty="0">
              <a:latin typeface="+mj-lt"/>
              <a:cs typeface="Times New Roman"/>
            </a:endParaRPr>
          </a:p>
          <a:p>
            <a:pPr marL="118110" marR="352425" indent="-13970">
              <a:lnSpc>
                <a:spcPct val="102200"/>
              </a:lnSpc>
            </a:pPr>
            <a:r>
              <a:rPr sz="1200" spc="-5" dirty="0">
                <a:latin typeface="+mj-lt"/>
                <a:cs typeface="Times New Roman"/>
              </a:rPr>
              <a:t>DD  </a:t>
            </a:r>
            <a:r>
              <a:rPr sz="1200" spc="-30" dirty="0">
                <a:latin typeface="+mj-lt"/>
                <a:cs typeface="Times New Roman"/>
              </a:rPr>
              <a:t>LA</a:t>
            </a:r>
            <a:endParaRPr sz="1200" dirty="0">
              <a:latin typeface="+mj-lt"/>
              <a:cs typeface="Times New Roman"/>
            </a:endParaRPr>
          </a:p>
          <a:p>
            <a:pPr marL="368300" marR="147955" indent="-74295">
              <a:lnSpc>
                <a:spcPct val="102299"/>
              </a:lnSpc>
            </a:pPr>
            <a:r>
              <a:rPr sz="1200" dirty="0">
                <a:latin typeface="+mj-lt"/>
                <a:cs typeface="Times New Roman"/>
              </a:rPr>
              <a:t>MS  </a:t>
            </a:r>
            <a:r>
              <a:rPr sz="1200" spc="-5" dirty="0">
                <a:latin typeface="+mj-lt"/>
                <a:cs typeface="Times New Roman"/>
              </a:rPr>
              <a:t>HI</a:t>
            </a:r>
            <a:endParaRPr sz="1200" dirty="0">
              <a:latin typeface="+mj-lt"/>
              <a:cs typeface="Times New Roman"/>
            </a:endParaRPr>
          </a:p>
          <a:p>
            <a:pPr marL="483870">
              <a:lnSpc>
                <a:spcPct val="100000"/>
              </a:lnSpc>
              <a:spcBef>
                <a:spcPts val="35"/>
              </a:spcBef>
            </a:pPr>
            <a:r>
              <a:rPr sz="1200" dirty="0">
                <a:latin typeface="+mj-lt"/>
                <a:cs typeface="Times New Roman"/>
              </a:rPr>
              <a:t>SC</a:t>
            </a:r>
          </a:p>
        </p:txBody>
      </p:sp>
      <p:sp>
        <p:nvSpPr>
          <p:cNvPr id="62" name="object 60"/>
          <p:cNvSpPr txBox="1"/>
          <p:nvPr/>
        </p:nvSpPr>
        <p:spPr>
          <a:xfrm>
            <a:off x="1002588" y="3038094"/>
            <a:ext cx="228600" cy="3124200"/>
          </a:xfrm>
          <a:prstGeom prst="rect">
            <a:avLst/>
          </a:prstGeom>
        </p:spPr>
        <p:txBody>
          <a:bodyPr vert="horz" wrap="square" lIns="0" tIns="12700" rIns="0" bIns="0" rtlCol="0">
            <a:spAutoFit/>
          </a:bodyPr>
          <a:lstStyle/>
          <a:p>
            <a:pPr marR="5080" algn="r">
              <a:lnSpc>
                <a:spcPts val="1295"/>
              </a:lnSpc>
              <a:spcBef>
                <a:spcPts val="100"/>
              </a:spcBef>
            </a:pPr>
            <a:r>
              <a:rPr sz="1200" dirty="0">
                <a:latin typeface="+mj-lt"/>
                <a:cs typeface="Times New Roman"/>
              </a:rPr>
              <a:t>5</a:t>
            </a:r>
            <a:endParaRPr sz="1200">
              <a:latin typeface="+mj-lt"/>
              <a:cs typeface="Times New Roman"/>
            </a:endParaRPr>
          </a:p>
          <a:p>
            <a:pPr marR="5080" algn="r">
              <a:lnSpc>
                <a:spcPts val="1150"/>
              </a:lnSpc>
            </a:pPr>
            <a:r>
              <a:rPr sz="1200" dirty="0">
                <a:latin typeface="+mj-lt"/>
                <a:cs typeface="Times New Roman"/>
              </a:rPr>
              <a:t>4</a:t>
            </a:r>
            <a:endParaRPr sz="1200">
              <a:latin typeface="+mj-lt"/>
              <a:cs typeface="Times New Roman"/>
            </a:endParaRPr>
          </a:p>
          <a:p>
            <a:pPr marR="5080" algn="r">
              <a:lnSpc>
                <a:spcPts val="1150"/>
              </a:lnSpc>
            </a:pPr>
            <a:r>
              <a:rPr sz="1200" dirty="0">
                <a:latin typeface="+mj-lt"/>
                <a:cs typeface="Times New Roman"/>
              </a:rPr>
              <a:t>3</a:t>
            </a:r>
            <a:endParaRPr sz="1200">
              <a:latin typeface="+mj-lt"/>
              <a:cs typeface="Times New Roman"/>
            </a:endParaRPr>
          </a:p>
          <a:p>
            <a:pPr marR="5080" algn="r">
              <a:lnSpc>
                <a:spcPts val="1150"/>
              </a:lnSpc>
            </a:pPr>
            <a:r>
              <a:rPr sz="1200" dirty="0">
                <a:latin typeface="+mj-lt"/>
                <a:cs typeface="Times New Roman"/>
              </a:rPr>
              <a:t>2</a:t>
            </a:r>
            <a:endParaRPr sz="1200">
              <a:latin typeface="+mj-lt"/>
              <a:cs typeface="Times New Roman"/>
            </a:endParaRPr>
          </a:p>
          <a:p>
            <a:pPr marR="5080" algn="r">
              <a:lnSpc>
                <a:spcPts val="1145"/>
              </a:lnSpc>
            </a:pPr>
            <a:r>
              <a:rPr sz="1200" dirty="0">
                <a:latin typeface="+mj-lt"/>
                <a:cs typeface="Times New Roman"/>
              </a:rPr>
              <a:t>1</a:t>
            </a:r>
            <a:endParaRPr sz="1200">
              <a:latin typeface="+mj-lt"/>
              <a:cs typeface="Times New Roman"/>
            </a:endParaRPr>
          </a:p>
          <a:p>
            <a:pPr marR="5080" algn="r">
              <a:lnSpc>
                <a:spcPts val="1145"/>
              </a:lnSpc>
            </a:pPr>
            <a:r>
              <a:rPr sz="1200" dirty="0">
                <a:latin typeface="+mj-lt"/>
                <a:cs typeface="Times New Roman"/>
              </a:rPr>
              <a:t>0</a:t>
            </a:r>
            <a:endParaRPr sz="1200">
              <a:latin typeface="+mj-lt"/>
              <a:cs typeface="Times New Roman"/>
            </a:endParaRPr>
          </a:p>
          <a:p>
            <a:pPr marR="5715" algn="r">
              <a:lnSpc>
                <a:spcPts val="1150"/>
              </a:lnSpc>
            </a:pPr>
            <a:r>
              <a:rPr sz="1200" spc="-5" dirty="0">
                <a:latin typeface="+mj-lt"/>
                <a:cs typeface="Times New Roman"/>
              </a:rPr>
              <a:t>-1</a:t>
            </a:r>
            <a:endParaRPr sz="1200">
              <a:latin typeface="+mj-lt"/>
              <a:cs typeface="Times New Roman"/>
            </a:endParaRPr>
          </a:p>
          <a:p>
            <a:pPr marR="5715" algn="r">
              <a:lnSpc>
                <a:spcPts val="1150"/>
              </a:lnSpc>
            </a:pPr>
            <a:r>
              <a:rPr sz="1200" spc="-5" dirty="0">
                <a:latin typeface="+mj-lt"/>
                <a:cs typeface="Times New Roman"/>
              </a:rPr>
              <a:t>-2</a:t>
            </a:r>
            <a:endParaRPr sz="1200">
              <a:latin typeface="+mj-lt"/>
              <a:cs typeface="Times New Roman"/>
            </a:endParaRPr>
          </a:p>
          <a:p>
            <a:pPr marR="5715" algn="r">
              <a:lnSpc>
                <a:spcPts val="1145"/>
              </a:lnSpc>
            </a:pPr>
            <a:r>
              <a:rPr sz="1200" spc="-5" dirty="0">
                <a:latin typeface="+mj-lt"/>
                <a:cs typeface="Times New Roman"/>
              </a:rPr>
              <a:t>-3</a:t>
            </a:r>
            <a:endParaRPr sz="1200">
              <a:latin typeface="+mj-lt"/>
              <a:cs typeface="Times New Roman"/>
            </a:endParaRPr>
          </a:p>
          <a:p>
            <a:pPr marR="5715" algn="r">
              <a:lnSpc>
                <a:spcPts val="1145"/>
              </a:lnSpc>
            </a:pPr>
            <a:r>
              <a:rPr sz="1200" spc="-5" dirty="0">
                <a:latin typeface="+mj-lt"/>
                <a:cs typeface="Times New Roman"/>
              </a:rPr>
              <a:t>-4</a:t>
            </a:r>
            <a:endParaRPr sz="1200">
              <a:latin typeface="+mj-lt"/>
              <a:cs typeface="Times New Roman"/>
            </a:endParaRPr>
          </a:p>
          <a:p>
            <a:pPr marR="5715" algn="r">
              <a:lnSpc>
                <a:spcPts val="1150"/>
              </a:lnSpc>
            </a:pPr>
            <a:r>
              <a:rPr sz="1200" spc="-5" dirty="0">
                <a:latin typeface="+mj-lt"/>
                <a:cs typeface="Times New Roman"/>
              </a:rPr>
              <a:t>-5</a:t>
            </a:r>
            <a:endParaRPr sz="1200">
              <a:latin typeface="+mj-lt"/>
              <a:cs typeface="Times New Roman"/>
            </a:endParaRPr>
          </a:p>
          <a:p>
            <a:pPr marR="5715" algn="r">
              <a:lnSpc>
                <a:spcPts val="1150"/>
              </a:lnSpc>
            </a:pPr>
            <a:r>
              <a:rPr sz="1200" spc="-5" dirty="0">
                <a:latin typeface="+mj-lt"/>
                <a:cs typeface="Times New Roman"/>
              </a:rPr>
              <a:t>-6</a:t>
            </a:r>
            <a:endParaRPr sz="1200">
              <a:latin typeface="+mj-lt"/>
              <a:cs typeface="Times New Roman"/>
            </a:endParaRPr>
          </a:p>
          <a:p>
            <a:pPr marR="5715" algn="r">
              <a:lnSpc>
                <a:spcPts val="1145"/>
              </a:lnSpc>
            </a:pPr>
            <a:r>
              <a:rPr sz="1200" spc="-5" dirty="0">
                <a:latin typeface="+mj-lt"/>
                <a:cs typeface="Times New Roman"/>
              </a:rPr>
              <a:t>-7</a:t>
            </a:r>
            <a:endParaRPr sz="1200">
              <a:latin typeface="+mj-lt"/>
              <a:cs typeface="Times New Roman"/>
            </a:endParaRPr>
          </a:p>
          <a:p>
            <a:pPr marR="5715" algn="r">
              <a:lnSpc>
                <a:spcPts val="1145"/>
              </a:lnSpc>
            </a:pPr>
            <a:r>
              <a:rPr sz="1200" spc="-5" dirty="0">
                <a:latin typeface="+mj-lt"/>
                <a:cs typeface="Times New Roman"/>
              </a:rPr>
              <a:t>-8</a:t>
            </a:r>
            <a:endParaRPr sz="1200">
              <a:latin typeface="+mj-lt"/>
              <a:cs typeface="Times New Roman"/>
            </a:endParaRPr>
          </a:p>
          <a:p>
            <a:pPr marR="5715" algn="r">
              <a:lnSpc>
                <a:spcPts val="1150"/>
              </a:lnSpc>
            </a:pPr>
            <a:r>
              <a:rPr sz="1200" spc="-5" dirty="0">
                <a:latin typeface="+mj-lt"/>
                <a:cs typeface="Times New Roman"/>
              </a:rPr>
              <a:t>-9</a:t>
            </a:r>
            <a:endParaRPr sz="1200">
              <a:latin typeface="+mj-lt"/>
              <a:cs typeface="Times New Roman"/>
            </a:endParaRPr>
          </a:p>
          <a:p>
            <a:pPr marR="5080" algn="r">
              <a:lnSpc>
                <a:spcPts val="1150"/>
              </a:lnSpc>
            </a:pPr>
            <a:r>
              <a:rPr sz="1200" dirty="0">
                <a:latin typeface="+mj-lt"/>
                <a:cs typeface="Times New Roman"/>
              </a:rPr>
              <a:t>-10</a:t>
            </a:r>
            <a:endParaRPr sz="1200">
              <a:latin typeface="+mj-lt"/>
              <a:cs typeface="Times New Roman"/>
            </a:endParaRPr>
          </a:p>
          <a:p>
            <a:pPr marR="5080" algn="r">
              <a:lnSpc>
                <a:spcPts val="1145"/>
              </a:lnSpc>
            </a:pPr>
            <a:r>
              <a:rPr sz="1200" dirty="0">
                <a:latin typeface="+mj-lt"/>
                <a:cs typeface="Times New Roman"/>
              </a:rPr>
              <a:t>-11</a:t>
            </a:r>
            <a:endParaRPr sz="1200">
              <a:latin typeface="+mj-lt"/>
              <a:cs typeface="Times New Roman"/>
            </a:endParaRPr>
          </a:p>
          <a:p>
            <a:pPr marR="5080" algn="r">
              <a:lnSpc>
                <a:spcPts val="1145"/>
              </a:lnSpc>
            </a:pPr>
            <a:r>
              <a:rPr sz="1200" dirty="0">
                <a:latin typeface="+mj-lt"/>
                <a:cs typeface="Times New Roman"/>
              </a:rPr>
              <a:t>-12</a:t>
            </a:r>
            <a:endParaRPr sz="1200">
              <a:latin typeface="+mj-lt"/>
              <a:cs typeface="Times New Roman"/>
            </a:endParaRPr>
          </a:p>
          <a:p>
            <a:pPr marR="5080" algn="r">
              <a:lnSpc>
                <a:spcPts val="1145"/>
              </a:lnSpc>
            </a:pPr>
            <a:r>
              <a:rPr sz="1200" dirty="0">
                <a:latin typeface="+mj-lt"/>
                <a:cs typeface="Times New Roman"/>
              </a:rPr>
              <a:t>-13</a:t>
            </a:r>
            <a:endParaRPr sz="1200">
              <a:latin typeface="+mj-lt"/>
              <a:cs typeface="Times New Roman"/>
            </a:endParaRPr>
          </a:p>
          <a:p>
            <a:pPr marR="5080" algn="r">
              <a:lnSpc>
                <a:spcPts val="1150"/>
              </a:lnSpc>
            </a:pPr>
            <a:r>
              <a:rPr sz="1200" spc="-5" dirty="0">
                <a:latin typeface="+mj-lt"/>
                <a:cs typeface="Times New Roman"/>
              </a:rPr>
              <a:t>-</a:t>
            </a:r>
            <a:r>
              <a:rPr sz="1200" dirty="0">
                <a:latin typeface="+mj-lt"/>
                <a:cs typeface="Times New Roman"/>
              </a:rPr>
              <a:t>14</a:t>
            </a:r>
            <a:endParaRPr sz="1200">
              <a:latin typeface="+mj-lt"/>
              <a:cs typeface="Times New Roman"/>
            </a:endParaRPr>
          </a:p>
          <a:p>
            <a:pPr marR="5080" algn="r">
              <a:lnSpc>
                <a:spcPts val="1295"/>
              </a:lnSpc>
            </a:pPr>
            <a:r>
              <a:rPr sz="1200" dirty="0">
                <a:latin typeface="+mj-lt"/>
                <a:cs typeface="Times New Roman"/>
              </a:rPr>
              <a:t>-15</a:t>
            </a:r>
            <a:endParaRPr sz="1200">
              <a:latin typeface="+mj-lt"/>
              <a:cs typeface="Times New Roman"/>
            </a:endParaRPr>
          </a:p>
        </p:txBody>
      </p:sp>
      <p:sp>
        <p:nvSpPr>
          <p:cNvPr id="63" name="object 61"/>
          <p:cNvSpPr txBox="1"/>
          <p:nvPr/>
        </p:nvSpPr>
        <p:spPr>
          <a:xfrm>
            <a:off x="709380" y="3307442"/>
            <a:ext cx="192360" cy="2426608"/>
          </a:xfrm>
          <a:prstGeom prst="rect">
            <a:avLst/>
          </a:prstGeom>
        </p:spPr>
        <p:txBody>
          <a:bodyPr vert="vert270" wrap="square" lIns="0" tIns="0" rIns="0" bIns="0" rtlCol="0">
            <a:spAutoFit/>
          </a:bodyPr>
          <a:lstStyle/>
          <a:p>
            <a:pPr marL="12700">
              <a:lnSpc>
                <a:spcPts val="1545"/>
              </a:lnSpc>
            </a:pPr>
            <a:r>
              <a:rPr sz="1300" spc="15" dirty="0">
                <a:latin typeface="+mj-lt"/>
                <a:cs typeface="Times New Roman"/>
              </a:rPr>
              <a:t>Change </a:t>
            </a:r>
            <a:r>
              <a:rPr sz="1300" spc="10" dirty="0">
                <a:latin typeface="+mj-lt"/>
                <a:cs typeface="Times New Roman"/>
              </a:rPr>
              <a:t>in </a:t>
            </a:r>
            <a:r>
              <a:rPr sz="1300" dirty="0">
                <a:latin typeface="+mj-lt"/>
                <a:cs typeface="Times New Roman"/>
              </a:rPr>
              <a:t>Average </a:t>
            </a:r>
            <a:r>
              <a:rPr sz="1300" spc="10" dirty="0">
                <a:latin typeface="+mj-lt"/>
                <a:cs typeface="Times New Roman"/>
              </a:rPr>
              <a:t>Scale</a:t>
            </a:r>
            <a:r>
              <a:rPr sz="1300" spc="-170" dirty="0">
                <a:latin typeface="+mj-lt"/>
                <a:cs typeface="Times New Roman"/>
              </a:rPr>
              <a:t> </a:t>
            </a:r>
            <a:r>
              <a:rPr sz="1300" spc="15" dirty="0">
                <a:latin typeface="+mj-lt"/>
                <a:cs typeface="Times New Roman"/>
              </a:rPr>
              <a:t>Score</a:t>
            </a:r>
            <a:endParaRPr sz="1300" dirty="0">
              <a:latin typeface="+mj-lt"/>
              <a:cs typeface="Times New Roman"/>
            </a:endParaRPr>
          </a:p>
        </p:txBody>
      </p:sp>
    </p:spTree>
    <p:extLst>
      <p:ext uri="{BB962C8B-B14F-4D97-AF65-F5344CB8AC3E}">
        <p14:creationId xmlns:p14="http://schemas.microsoft.com/office/powerpoint/2010/main" val="426875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7718</TotalTime>
  <Words>2347</Words>
  <Application>Microsoft Office PowerPoint</Application>
  <PresentationFormat>Widescreen</PresentationFormat>
  <Paragraphs>371</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Black</vt:lpstr>
      <vt:lpstr>Calibri</vt:lpstr>
      <vt:lpstr>Courier New</vt:lpstr>
      <vt:lpstr>Georgia</vt:lpstr>
      <vt:lpstr>Josefin Sans</vt:lpstr>
      <vt:lpstr>Poppins SemiBold</vt:lpstr>
      <vt:lpstr>Times New Roman</vt:lpstr>
      <vt:lpstr>Trebuchet MS</vt:lpstr>
      <vt:lpstr>Twentieth Century</vt:lpstr>
      <vt:lpstr>Office Theme</vt:lpstr>
      <vt:lpstr>The Virginia Literacy Act</vt:lpstr>
      <vt:lpstr>Objective and Agenda</vt:lpstr>
      <vt:lpstr>The Need: Current State of Literacy</vt:lpstr>
      <vt:lpstr>Why We Need the VLA</vt:lpstr>
      <vt:lpstr>Overall K-2 Literacy Results</vt:lpstr>
      <vt:lpstr>Disparities in K-2 Literacy</vt:lpstr>
      <vt:lpstr>Grade 3 Reading SOL Trends</vt:lpstr>
      <vt:lpstr>Significant Drops in NAEP Reading</vt:lpstr>
      <vt:lpstr>Comparing Virginia to the Nation</vt:lpstr>
      <vt:lpstr>NAEP Reading and Subgroups</vt:lpstr>
      <vt:lpstr>Why Early Literacy Matters</vt:lpstr>
      <vt:lpstr>Background: Science of Reading</vt:lpstr>
      <vt:lpstr>The Science of Reading</vt:lpstr>
      <vt:lpstr>Science and Reading Development  </vt:lpstr>
      <vt:lpstr>The Simple View of Reading</vt:lpstr>
      <vt:lpstr>With More Detail</vt:lpstr>
      <vt:lpstr>Skilled Reading</vt:lpstr>
      <vt:lpstr>Overview of the VLA</vt:lpstr>
      <vt:lpstr>What is the Virginia Literacy Act?</vt:lpstr>
      <vt:lpstr>How the VLA Will Improve Literacy</vt:lpstr>
      <vt:lpstr>Key Components of the VLA (1 of 2)</vt:lpstr>
      <vt:lpstr>Key Components of the VLA (2 of 2)</vt:lpstr>
      <vt:lpstr>Big Picture: What Success Looks Like</vt:lpstr>
      <vt:lpstr>Who Will Benefit?</vt:lpstr>
      <vt:lpstr>Every K-3 Student…</vt:lpstr>
      <vt:lpstr>Every K-3 Teacher…</vt:lpstr>
      <vt:lpstr>Every K-3 Reading Specialist…</vt:lpstr>
      <vt:lpstr>Every School Division…</vt:lpstr>
      <vt:lpstr>Every Family of a K-3 Student…</vt:lpstr>
      <vt:lpstr>Every K-3 Educator Prep Program</vt:lpstr>
      <vt:lpstr>VLA = Comprehensive Supports for All</vt:lpstr>
      <vt:lpstr>Timeline: What to Expect When</vt:lpstr>
      <vt:lpstr>Key Activities for the VDOE in 22-23</vt:lpstr>
      <vt:lpstr>Key Activities for the Board in 22-23</vt:lpstr>
      <vt:lpstr>Key Activities for Divisions in 22-23</vt:lpstr>
      <vt:lpstr>High Level Timeline for 2023-2024</vt:lpstr>
      <vt:lpstr>Role of Virginia Literacy Partnerships</vt:lpstr>
      <vt:lpstr>Role of Virginia Literacy Partnerships</vt:lpstr>
      <vt:lpstr>Opportunities for Engagement </vt:lpstr>
      <vt:lpstr>Opportunities for Engagement</vt:lpstr>
      <vt:lpstr>Questions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Emily V. Webb</cp:lastModifiedBy>
  <cp:revision>96</cp:revision>
  <dcterms:created xsi:type="dcterms:W3CDTF">2022-07-20T12:39:39Z</dcterms:created>
  <dcterms:modified xsi:type="dcterms:W3CDTF">2022-11-15T17:50:00Z</dcterms:modified>
</cp:coreProperties>
</file>