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84" r:id="rId2"/>
    <p:sldId id="286" r:id="rId3"/>
    <p:sldId id="288" r:id="rId4"/>
    <p:sldId id="295" r:id="rId5"/>
    <p:sldId id="278" r:id="rId6"/>
    <p:sldId id="298" r:id="rId7"/>
    <p:sldId id="345" r:id="rId8"/>
    <p:sldId id="314" r:id="rId9"/>
    <p:sldId id="346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DEEBF7"/>
    <a:srgbClr val="21386E"/>
    <a:srgbClr val="8FA9D7"/>
    <a:srgbClr val="F05A28"/>
    <a:srgbClr val="3E7796"/>
    <a:srgbClr val="093C71"/>
    <a:srgbClr val="3762A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4615" autoAdjust="0"/>
  </p:normalViewPr>
  <p:slideViewPr>
    <p:cSldViewPr snapToGrid="0" snapToObjects="1">
      <p:cViewPr varScale="1">
        <p:scale>
          <a:sx n="65" d="100"/>
          <a:sy n="65" d="100"/>
        </p:scale>
        <p:origin x="11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88388293568562E-2"/>
          <c:y val="5.8823529411764705E-2"/>
          <c:w val="0.92042715055354918"/>
          <c:h val="0.71231234503991503"/>
        </c:manualLayout>
      </c:layout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7D-4B45-AF97-FFD1F1E53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'Reading Combined'!$A$2:$A$15</c:f>
              <c:numCache>
                <c:formatCode>General</c:formatCode>
                <c:ptCount val="1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  <c:pt idx="12">
                  <c:v>2019</c:v>
                </c:pt>
                <c:pt idx="13">
                  <c:v>2022</c:v>
                </c:pt>
              </c:numCache>
            </c:numRef>
          </c:cat>
          <c:val>
            <c:numRef>
              <c:f>'Reading Combined'!$B$2:$B$15</c:f>
              <c:numCache>
                <c:formatCode>General</c:formatCode>
                <c:ptCount val="1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 formatCode="#,##0">
                  <c:v>31.6829289746981</c:v>
                </c:pt>
                <c:pt idx="7" formatCode="#,##0">
                  <c:v>31.5460361597905</c:v>
                </c:pt>
                <c:pt idx="8" formatCode="#,##0">
                  <c:v>32.404432944274603</c:v>
                </c:pt>
                <c:pt idx="9">
                  <c:v>34</c:v>
                </c:pt>
                <c:pt idx="10">
                  <c:v>35</c:v>
                </c:pt>
                <c:pt idx="11">
                  <c:v>35</c:v>
                </c:pt>
                <c:pt idx="12">
                  <c:v>34</c:v>
                </c:pt>
                <c:pt idx="13" formatCode="#,##0">
                  <c:v>32.057272196939003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7D-4B45-AF97-FFD1F1E53BBD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28*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7D-4B45-AF97-FFD1F1E53B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D312047-D5F8-48DE-BB7D-BF772106987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7D-4B45-AF97-FFD1F1E53BB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62EFCF3-AFF3-45FF-8D08-011B3C8DBC59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7D-4B45-AF97-FFD1F1E53BB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5C33371-4FFB-44E8-A6D7-F6C17ACC1CFD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7D-4B45-AF97-FFD1F1E53BB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7FA07F0-27F5-4AFC-AA1D-36E243F0EBD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7D-4B45-AF97-FFD1F1E53BB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39*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7D-4B45-AF97-FFD1F1E53BB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43*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7D-4B45-AF97-FFD1F1E53BB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18C671A-CC48-45CB-9480-0C60BCAF6DD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07D-4B45-AF97-FFD1F1E53BB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D820EF81-E696-49E2-9785-B9328D3B1FE5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07D-4B45-AF97-FFD1F1E53BBD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7BF188BF-9350-4CE2-AE42-230911FD9981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07D-4B45-AF97-FFD1F1E53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'Reading Combined'!$C$2:$C$15</c:f>
              <c:numCache>
                <c:formatCode>General</c:formatCode>
                <c:ptCount val="14"/>
                <c:pt idx="0">
                  <c:v>31</c:v>
                </c:pt>
                <c:pt idx="1">
                  <c:v>26</c:v>
                </c:pt>
                <c:pt idx="2">
                  <c:v>30</c:v>
                </c:pt>
                <c:pt idx="3">
                  <c:v>37</c:v>
                </c:pt>
                <c:pt idx="4">
                  <c:v>35</c:v>
                </c:pt>
                <c:pt idx="5">
                  <c:v>37</c:v>
                </c:pt>
                <c:pt idx="6">
                  <c:v>38</c:v>
                </c:pt>
                <c:pt idx="7">
                  <c:v>38</c:v>
                </c:pt>
                <c:pt idx="8">
                  <c:v>39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38</c:v>
                </c:pt>
                <c:pt idx="1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07D-4B45-AF97-FFD1F1E53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351760"/>
        <c:axId val="723355504"/>
      </c:lineChart>
      <c:catAx>
        <c:axId val="72335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5504"/>
        <c:crosses val="autoZero"/>
        <c:auto val="1"/>
        <c:lblAlgn val="ctr"/>
        <c:lblOffset val="100"/>
        <c:noMultiLvlLbl val="0"/>
      </c:catAx>
      <c:valAx>
        <c:axId val="723355504"/>
        <c:scaling>
          <c:orientation val="minMax"/>
          <c:max val="45"/>
          <c:min val="2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Percent At or Above Proficient</a:t>
                </a:r>
              </a:p>
            </c:rich>
          </c:tx>
          <c:layout>
            <c:manualLayout>
              <c:xMode val="edge"/>
              <c:yMode val="edge"/>
              <c:x val="0"/>
              <c:y val="0.105957006239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421966484958616"/>
          <c:y val="0.90198582677165351"/>
          <c:w val="0.32403930277946025"/>
          <c:h val="8.201417322834646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2D-4061-A246-833DCEB15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'Reading Combined'!$A$2:$A$7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2022</c:v>
                </c:pt>
              </c:numCache>
            </c:numRef>
          </c:cat>
          <c:val>
            <c:numRef>
              <c:f>'Reading Combined'!$B$2:$B$7</c:f>
              <c:numCache>
                <c:formatCode>General</c:formatCode>
                <c:ptCount val="6"/>
                <c:pt idx="0" formatCode="#,##0">
                  <c:v>32.404432944274603</c:v>
                </c:pt>
                <c:pt idx="1">
                  <c:v>34</c:v>
                </c:pt>
                <c:pt idx="2">
                  <c:v>35</c:v>
                </c:pt>
                <c:pt idx="3">
                  <c:v>35</c:v>
                </c:pt>
                <c:pt idx="4">
                  <c:v>34</c:v>
                </c:pt>
                <c:pt idx="5" formatCode="#,##0">
                  <c:v>32.057272196939003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2D-4061-A246-833DCEB15F84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43*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2D-4061-A246-833DCEB15F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D312047-D5F8-48DE-BB7D-BF772106987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2D-4061-A246-833DCEB15F8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62EFCF3-AFF3-45FF-8D08-011B3C8DBC59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2D-4061-A246-833DCEB15F8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5C33371-4FFB-44E8-A6D7-F6C17ACC1CFD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2D-4061-A246-833DCEB15F8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7FA07F0-27F5-4AFC-AA1D-36E243F0EBD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52D-4061-A246-833DCEB15F8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39*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2D-4061-A246-833DCEB15F8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43*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2D-4061-A246-833DCEB15F8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18C671A-CC48-45CB-9480-0C60BCAF6DD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2D-4061-A246-833DCEB15F8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820EF81-E696-49E2-9785-B9328D3B1FE5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52D-4061-A246-833DCEB15F8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BF188BF-9350-4CE2-AE42-230911FD9981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52D-4061-A246-833DCEB15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'Reading Combined'!$C$2:$C$7</c:f>
              <c:numCache>
                <c:formatCode>General</c:formatCode>
                <c:ptCount val="6"/>
                <c:pt idx="0">
                  <c:v>39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38</c:v>
                </c:pt>
                <c:pt idx="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52D-4061-A246-833DCEB1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351760"/>
        <c:axId val="723355504"/>
      </c:lineChart>
      <c:catAx>
        <c:axId val="72335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5504"/>
        <c:crosses val="autoZero"/>
        <c:auto val="1"/>
        <c:lblAlgn val="ctr"/>
        <c:lblOffset val="100"/>
        <c:noMultiLvlLbl val="0"/>
      </c:catAx>
      <c:valAx>
        <c:axId val="723355504"/>
        <c:scaling>
          <c:orientation val="minMax"/>
          <c:max val="45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Percent At or Above Proficient</a:t>
                </a:r>
              </a:p>
            </c:rich>
          </c:tx>
          <c:layout>
            <c:manualLayout>
              <c:xMode val="edge"/>
              <c:yMode val="edge"/>
              <c:x val="0"/>
              <c:y val="5.86821240770509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421966484958616"/>
          <c:y val="0.90198582677165351"/>
          <c:w val="0.32403930277946025"/>
          <c:h val="8.201417322834646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84017758046785E-2"/>
          <c:y val="0.10331702011963018"/>
          <c:w val="0.93007769145394004"/>
          <c:h val="0.85970636215334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17-4910-BD2A-B38E5690DF18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17-4910-BD2A-B38E5690DF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Table!$I$2:$I$54</c:f>
              <c:strCache>
                <c:ptCount val="53"/>
                <c:pt idx="0">
                  <c:v>VA</c:v>
                </c:pt>
                <c:pt idx="1">
                  <c:v>DE</c:v>
                </c:pt>
                <c:pt idx="2">
                  <c:v>MD</c:v>
                </c:pt>
                <c:pt idx="3">
                  <c:v>WV</c:v>
                </c:pt>
                <c:pt idx="4">
                  <c:v>NJ</c:v>
                </c:pt>
                <c:pt idx="5">
                  <c:v>VT</c:v>
                </c:pt>
                <c:pt idx="6">
                  <c:v>MO</c:v>
                </c:pt>
                <c:pt idx="7">
                  <c:v>CT</c:v>
                </c:pt>
                <c:pt idx="8">
                  <c:v>MN</c:v>
                </c:pt>
                <c:pt idx="9">
                  <c:v>IN</c:v>
                </c:pt>
                <c:pt idx="10">
                  <c:v>MA</c:v>
                </c:pt>
                <c:pt idx="11">
                  <c:v>KS</c:v>
                </c:pt>
                <c:pt idx="12">
                  <c:v>ME</c:v>
                </c:pt>
                <c:pt idx="13">
                  <c:v>OK</c:v>
                </c:pt>
                <c:pt idx="14">
                  <c:v>NY</c:v>
                </c:pt>
                <c:pt idx="15">
                  <c:v>ID</c:v>
                </c:pt>
                <c:pt idx="16">
                  <c:v>NC</c:v>
                </c:pt>
                <c:pt idx="17">
                  <c:v>KY</c:v>
                </c:pt>
                <c:pt idx="18">
                  <c:v>OR</c:v>
                </c:pt>
                <c:pt idx="19">
                  <c:v>OH</c:v>
                </c:pt>
                <c:pt idx="20">
                  <c:v>DC</c:v>
                </c:pt>
                <c:pt idx="21">
                  <c:v>WA</c:v>
                </c:pt>
                <c:pt idx="22">
                  <c:v>NH</c:v>
                </c:pt>
                <c:pt idx="23">
                  <c:v>RI</c:v>
                </c:pt>
                <c:pt idx="24">
                  <c:v>PA</c:v>
                </c:pt>
                <c:pt idx="25">
                  <c:v>MI</c:v>
                </c:pt>
                <c:pt idx="26">
                  <c:v>NM</c:v>
                </c:pt>
                <c:pt idx="27">
                  <c:v>NE</c:v>
                </c:pt>
                <c:pt idx="28">
                  <c:v>TN</c:v>
                </c:pt>
                <c:pt idx="29">
                  <c:v>NP</c:v>
                </c:pt>
                <c:pt idx="30">
                  <c:v>AR</c:v>
                </c:pt>
                <c:pt idx="31">
                  <c:v>UT</c:v>
                </c:pt>
                <c:pt idx="32">
                  <c:v>ND</c:v>
                </c:pt>
                <c:pt idx="33">
                  <c:v>GA</c:v>
                </c:pt>
                <c:pt idx="34">
                  <c:v>IA</c:v>
                </c:pt>
                <c:pt idx="35">
                  <c:v>SD</c:v>
                </c:pt>
                <c:pt idx="36">
                  <c:v>MT</c:v>
                </c:pt>
                <c:pt idx="37">
                  <c:v>FL</c:v>
                </c:pt>
                <c:pt idx="38">
                  <c:v>NV</c:v>
                </c:pt>
                <c:pt idx="39">
                  <c:v>AK</c:v>
                </c:pt>
                <c:pt idx="40">
                  <c:v>AL</c:v>
                </c:pt>
                <c:pt idx="41">
                  <c:v>IL</c:v>
                </c:pt>
                <c:pt idx="42">
                  <c:v>WI</c:v>
                </c:pt>
                <c:pt idx="43">
                  <c:v>WY</c:v>
                </c:pt>
                <c:pt idx="44">
                  <c:v>CO</c:v>
                </c:pt>
                <c:pt idx="45">
                  <c:v>CA</c:v>
                </c:pt>
                <c:pt idx="46">
                  <c:v>TX</c:v>
                </c:pt>
                <c:pt idx="47">
                  <c:v>AZ</c:v>
                </c:pt>
                <c:pt idx="48">
                  <c:v>DD</c:v>
                </c:pt>
                <c:pt idx="49">
                  <c:v>LA</c:v>
                </c:pt>
                <c:pt idx="50">
                  <c:v>MS</c:v>
                </c:pt>
                <c:pt idx="51">
                  <c:v>HI</c:v>
                </c:pt>
                <c:pt idx="52">
                  <c:v>SC</c:v>
                </c:pt>
              </c:strCache>
            </c:strRef>
          </c:cat>
          <c:val>
            <c:numRef>
              <c:f>Table!$J$2:$J$54</c:f>
              <c:numCache>
                <c:formatCode>0.00</c:formatCode>
                <c:ptCount val="53"/>
                <c:pt idx="0">
                  <c:v>-13.562774233645996</c:v>
                </c:pt>
                <c:pt idx="1">
                  <c:v>-13.180646929836001</c:v>
                </c:pt>
                <c:pt idx="2">
                  <c:v>-12.569193255914001</c:v>
                </c:pt>
                <c:pt idx="3">
                  <c:v>-12.005942568115984</c:v>
                </c:pt>
                <c:pt idx="4">
                  <c:v>-10.215036865623006</c:v>
                </c:pt>
                <c:pt idx="5">
                  <c:v>-9.4624454097020134</c:v>
                </c:pt>
                <c:pt idx="6">
                  <c:v>-9.3258494293839931</c:v>
                </c:pt>
                <c:pt idx="7">
                  <c:v>-9.2073336752459909</c:v>
                </c:pt>
                <c:pt idx="8">
                  <c:v>-9.070128119361982</c:v>
                </c:pt>
                <c:pt idx="9">
                  <c:v>-9.0544947570859904</c:v>
                </c:pt>
                <c:pt idx="10">
                  <c:v>-8.8960923577739948</c:v>
                </c:pt>
                <c:pt idx="11">
                  <c:v>-8.585987698307008</c:v>
                </c:pt>
                <c:pt idx="12">
                  <c:v>-8.5755270688789835</c:v>
                </c:pt>
                <c:pt idx="13">
                  <c:v>-8.4794666408599824</c:v>
                </c:pt>
                <c:pt idx="14">
                  <c:v>-8.3113840379060093</c:v>
                </c:pt>
                <c:pt idx="15">
                  <c:v>-7.9058305677810097</c:v>
                </c:pt>
                <c:pt idx="16">
                  <c:v>-7.8007649991830021</c:v>
                </c:pt>
                <c:pt idx="17">
                  <c:v>-7.482930134667015</c:v>
                </c:pt>
                <c:pt idx="18">
                  <c:v>-7.2170185807029839</c:v>
                </c:pt>
                <c:pt idx="19">
                  <c:v>-6.6994217024399916</c:v>
                </c:pt>
                <c:pt idx="20">
                  <c:v>-6.628867461195</c:v>
                </c:pt>
                <c:pt idx="21">
                  <c:v>-6.4327161109070232</c:v>
                </c:pt>
                <c:pt idx="22">
                  <c:v>-6.3633615043359839</c:v>
                </c:pt>
                <c:pt idx="23">
                  <c:v>-6.0922786906629938</c:v>
                </c:pt>
                <c:pt idx="24">
                  <c:v>-6.0302296968829978</c:v>
                </c:pt>
                <c:pt idx="25">
                  <c:v>-5.9117637766489963</c:v>
                </c:pt>
                <c:pt idx="26">
                  <c:v>-5.6233559206160066</c:v>
                </c:pt>
                <c:pt idx="27">
                  <c:v>-5.4825713609370155</c:v>
                </c:pt>
                <c:pt idx="28">
                  <c:v>-4.9519553280809987</c:v>
                </c:pt>
                <c:pt idx="29">
                  <c:v>-4.6988611913830027</c:v>
                </c:pt>
                <c:pt idx="30">
                  <c:v>-4.1556240285669901</c:v>
                </c:pt>
                <c:pt idx="31">
                  <c:v>-4.0732691791360196</c:v>
                </c:pt>
                <c:pt idx="32">
                  <c:v>-3.9847023134699953</c:v>
                </c:pt>
                <c:pt idx="33">
                  <c:v>-3.8006327491740137</c:v>
                </c:pt>
                <c:pt idx="34">
                  <c:v>-3.727476782716991</c:v>
                </c:pt>
                <c:pt idx="35">
                  <c:v>-3.6827240041430116</c:v>
                </c:pt>
                <c:pt idx="36">
                  <c:v>-3.6006007208579831</c:v>
                </c:pt>
                <c:pt idx="37">
                  <c:v>-3.5331439233560218</c:v>
                </c:pt>
                <c:pt idx="38">
                  <c:v>-3.3166174514160218</c:v>
                </c:pt>
                <c:pt idx="39">
                  <c:v>-3.2032366115490163</c:v>
                </c:pt>
                <c:pt idx="40">
                  <c:v>-3.1150100455220127</c:v>
                </c:pt>
                <c:pt idx="41">
                  <c:v>-2.5883137090949901</c:v>
                </c:pt>
                <c:pt idx="42">
                  <c:v>-2.2390877500770046</c:v>
                </c:pt>
                <c:pt idx="43">
                  <c:v>-2.0376419833999933</c:v>
                </c:pt>
                <c:pt idx="44">
                  <c:v>-1.8377267542720119</c:v>
                </c:pt>
                <c:pt idx="45">
                  <c:v>-1.0336799084900008</c:v>
                </c:pt>
                <c:pt idx="46">
                  <c:v>-0.6802503112729994</c:v>
                </c:pt>
                <c:pt idx="47">
                  <c:v>1.296308888501585E-2</c:v>
                </c:pt>
                <c:pt idx="48">
                  <c:v>0.64804108279201955</c:v>
                </c:pt>
                <c:pt idx="49">
                  <c:v>0.73517255331199749</c:v>
                </c:pt>
                <c:pt idx="50">
                  <c:v>1.9571940799580148</c:v>
                </c:pt>
                <c:pt idx="51">
                  <c:v>2.4505426718149863</c:v>
                </c:pt>
                <c:pt idx="52">
                  <c:v>3.260959375541006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17-4910-BD2A-B38E5690DF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7"/>
        <c:axId val="340098408"/>
        <c:axId val="340097232"/>
      </c:barChart>
      <c:catAx>
        <c:axId val="340098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40097232"/>
        <c:crosses val="autoZero"/>
        <c:auto val="1"/>
        <c:lblAlgn val="ctr"/>
        <c:lblOffset val="100"/>
        <c:noMultiLvlLbl val="0"/>
      </c:catAx>
      <c:valAx>
        <c:axId val="340097232"/>
        <c:scaling>
          <c:orientation val="minMax"/>
          <c:max val="5"/>
          <c:min val="-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Change in Average Scale Score</a:t>
                </a:r>
              </a:p>
            </c:rich>
          </c:tx>
          <c:layout>
            <c:manualLayout>
              <c:xMode val="edge"/>
              <c:yMode val="edge"/>
              <c:x val="0"/>
              <c:y val="0.2443531833952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400984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41*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E-48DF-8AC2-9EC3D6895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2022</c:v>
                </c:pt>
              </c:numCache>
            </c:numRef>
          </c:cat>
          <c:val>
            <c:numRef>
              <c:f>Sheet3!$B$2:$B$7</c:f>
              <c:numCache>
                <c:formatCode>General</c:formatCode>
                <c:ptCount val="6"/>
                <c:pt idx="0">
                  <c:v>40</c:v>
                </c:pt>
                <c:pt idx="1">
                  <c:v>41</c:v>
                </c:pt>
                <c:pt idx="2">
                  <c:v>39</c:v>
                </c:pt>
                <c:pt idx="3">
                  <c:v>40</c:v>
                </c:pt>
                <c:pt idx="4">
                  <c:v>40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3E-48DF-8AC2-9EC3D6895560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EA3E4AD-12B5-4360-B94C-24466FDE43E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23E-48DF-8AC2-9EC3D6895560}"/>
                </c:ext>
              </c:extLst>
            </c:dLbl>
            <c:dLbl>
              <c:idx val="1"/>
              <c:layout>
                <c:manualLayout>
                  <c:x val="-2.9112128646962609E-2"/>
                  <c:y val="-4.53832821077103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05469996801824E-2"/>
                      <c:h val="6.1744331658596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3E-48DF-8AC2-9EC3D68955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3B89DC-F009-45D6-B318-FF4B1CAE336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3E-48DF-8AC2-9EC3D689556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27B3D6E-86D1-4A2B-9596-E58A0A444CA7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3E-48DF-8AC2-9EC3D689556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E662DB5-30CC-4688-B487-405BC89434D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23E-48DF-8AC2-9EC3D689556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FE902E1-8FF0-4A7C-A82C-D42762EF5E2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23E-48DF-8AC2-9EC3D689556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44B5F78-E659-4434-8115-0641742A8554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23E-48DF-8AC2-9EC3D689556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C5BF816-61D4-47E7-A834-DC4F95264C9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23E-48DF-8AC2-9EC3D6895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Sheet3!$C$2:$C$7</c:f>
              <c:numCache>
                <c:formatCode>General</c:formatCode>
                <c:ptCount val="6"/>
                <c:pt idx="0">
                  <c:v>46</c:v>
                </c:pt>
                <c:pt idx="1">
                  <c:v>47</c:v>
                </c:pt>
                <c:pt idx="2">
                  <c:v>47</c:v>
                </c:pt>
                <c:pt idx="3">
                  <c:v>50</c:v>
                </c:pt>
                <c:pt idx="4">
                  <c:v>48</c:v>
                </c:pt>
                <c:pt idx="5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23E-48DF-8AC2-9EC3D68955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0233280"/>
        <c:axId val="780234944"/>
      </c:lineChart>
      <c:catAx>
        <c:axId val="78023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80234944"/>
        <c:crosses val="autoZero"/>
        <c:auto val="1"/>
        <c:lblAlgn val="ctr"/>
        <c:lblOffset val="100"/>
        <c:noMultiLvlLbl val="0"/>
      </c:catAx>
      <c:valAx>
        <c:axId val="780234944"/>
        <c:scaling>
          <c:orientation val="minMax"/>
          <c:max val="52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Percent At or Above Proficient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802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5797168017041342"/>
          <c:y val="0.86612715445226274"/>
          <c:w val="0.33202056639471789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84017758046847E-2"/>
          <c:y val="0.10331702011963018"/>
          <c:w val="0.93007769145394004"/>
          <c:h val="0.85970636215334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0E0-4693-B073-E2E584135A10}"/>
              </c:ext>
            </c:extLst>
          </c:dPt>
          <c:dPt>
            <c:idx val="1"/>
            <c:invertIfNegative val="0"/>
            <c:bubble3D val="0"/>
            <c:spPr>
              <a:solidFill>
                <a:srgbClr val="8FAADC"/>
              </a:solidFill>
            </c:spPr>
            <c:extLst>
              <c:ext xmlns:c16="http://schemas.microsoft.com/office/drawing/2014/chart" uri="{C3380CC4-5D6E-409C-BE32-E72D297353CC}">
                <c16:uniqueId val="{00000002-E0E0-4693-B073-E2E584135A10}"/>
              </c:ext>
            </c:extLst>
          </c:dPt>
          <c:dPt>
            <c:idx val="2"/>
            <c:invertIfNegative val="0"/>
            <c:bubble3D val="0"/>
            <c:spPr>
              <a:solidFill>
                <a:srgbClr val="8FAADC"/>
              </a:solidFill>
            </c:spPr>
            <c:extLst>
              <c:ext xmlns:c16="http://schemas.microsoft.com/office/drawing/2014/chart" uri="{C3380CC4-5D6E-409C-BE32-E72D297353CC}">
                <c16:uniqueId val="{00000003-E0E0-4693-B073-E2E584135A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E0-4693-B073-E2E584135A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E0-4693-B073-E2E584135A10}"/>
              </c:ext>
            </c:extLst>
          </c:dPt>
          <c:dPt>
            <c:idx val="5"/>
            <c:invertIfNegative val="0"/>
            <c:bubble3D val="0"/>
            <c:spPr>
              <a:solidFill>
                <a:srgbClr val="8FAADC"/>
              </a:solidFill>
            </c:spPr>
            <c:extLst>
              <c:ext xmlns:c16="http://schemas.microsoft.com/office/drawing/2014/chart" uri="{C3380CC4-5D6E-409C-BE32-E72D297353CC}">
                <c16:uniqueId val="{00000007-E0E0-4693-B073-E2E584135A1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E0-4693-B073-E2E584135A1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0E0-4693-B073-E2E584135A1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0E0-4693-B073-E2E584135A1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0E0-4693-B073-E2E584135A1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0E0-4693-B073-E2E584135A1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0E0-4693-B073-E2E584135A1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0E0-4693-B073-E2E584135A1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0E0-4693-B073-E2E584135A1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ECC-DF43-8881-7A701CABE68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ECC-DF43-8881-7A701CABE68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ECC-DF43-8881-7A701CABE684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E0E0-4693-B073-E2E584135A10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E0E0-4693-B073-E2E584135A10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E0E0-4693-B073-E2E584135A10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0E0-4693-B073-E2E584135A10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E0E0-4693-B073-E2E584135A10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ECC-DF43-8881-7A701CABE684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E0E0-4693-B073-E2E584135A10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E0E0-4693-B073-E2E584135A10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E0E0-4693-B073-E2E584135A10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E0E0-4693-B073-E2E584135A10}"/>
              </c:ext>
            </c:extLst>
          </c:dPt>
          <c:dPt>
            <c:idx val="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E0E0-4693-B073-E2E584135A10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E0E0-4693-B073-E2E584135A10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E0E0-4693-B073-E2E584135A10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E0E0-4693-B073-E2E584135A10}"/>
              </c:ext>
            </c:extLst>
          </c:dPt>
          <c:dPt>
            <c:idx val="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E0E0-4693-B073-E2E584135A10}"/>
              </c:ext>
            </c:extLst>
          </c:dPt>
          <c:dPt>
            <c:idx val="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E0E0-4693-B073-E2E584135A10}"/>
              </c:ext>
            </c:extLst>
          </c:dPt>
          <c:dPt>
            <c:idx val="4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E0E0-4693-B073-E2E584135A10}"/>
              </c:ext>
            </c:extLst>
          </c:dPt>
          <c:dPt>
            <c:idx val="4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E0E0-4693-B073-E2E584135A10}"/>
              </c:ext>
            </c:extLst>
          </c:dPt>
          <c:dPt>
            <c:idx val="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E0E0-4693-B073-E2E584135A10}"/>
              </c:ext>
            </c:extLst>
          </c:dPt>
          <c:dPt>
            <c:idx val="5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E0E0-4693-B073-E2E584135A10}"/>
              </c:ext>
            </c:extLst>
          </c:dPt>
          <c:dPt>
            <c:idx val="5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E0E0-4693-B073-E2E584135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Table!$I$2:$I$54</c:f>
              <c:strCache>
                <c:ptCount val="53"/>
                <c:pt idx="0">
                  <c:v>VA</c:v>
                </c:pt>
                <c:pt idx="1">
                  <c:v>MD</c:v>
                </c:pt>
                <c:pt idx="2">
                  <c:v>DE</c:v>
                </c:pt>
                <c:pt idx="3">
                  <c:v>WV</c:v>
                </c:pt>
                <c:pt idx="4">
                  <c:v>MN</c:v>
                </c:pt>
                <c:pt idx="5">
                  <c:v>DC</c:v>
                </c:pt>
                <c:pt idx="6">
                  <c:v>NJ</c:v>
                </c:pt>
                <c:pt idx="7">
                  <c:v>NY</c:v>
                </c:pt>
                <c:pt idx="8">
                  <c:v>NM</c:v>
                </c:pt>
                <c:pt idx="9">
                  <c:v>OK</c:v>
                </c:pt>
                <c:pt idx="10">
                  <c:v>MA</c:v>
                </c:pt>
                <c:pt idx="11">
                  <c:v>IN</c:v>
                </c:pt>
                <c:pt idx="12">
                  <c:v>MO</c:v>
                </c:pt>
                <c:pt idx="13">
                  <c:v>ME</c:v>
                </c:pt>
                <c:pt idx="14">
                  <c:v>WA</c:v>
                </c:pt>
                <c:pt idx="15">
                  <c:v>VT</c:v>
                </c:pt>
                <c:pt idx="16">
                  <c:v>KS</c:v>
                </c:pt>
                <c:pt idx="17">
                  <c:v>NH</c:v>
                </c:pt>
                <c:pt idx="18">
                  <c:v>AR</c:v>
                </c:pt>
                <c:pt idx="19">
                  <c:v>FL</c:v>
                </c:pt>
                <c:pt idx="20">
                  <c:v>KY</c:v>
                </c:pt>
                <c:pt idx="21">
                  <c:v>NC</c:v>
                </c:pt>
                <c:pt idx="22">
                  <c:v>OR</c:v>
                </c:pt>
                <c:pt idx="23">
                  <c:v>WY</c:v>
                </c:pt>
                <c:pt idx="24">
                  <c:v>AK</c:v>
                </c:pt>
                <c:pt idx="25">
                  <c:v>CO</c:v>
                </c:pt>
                <c:pt idx="26">
                  <c:v>NP</c:v>
                </c:pt>
                <c:pt idx="27">
                  <c:v>ND</c:v>
                </c:pt>
                <c:pt idx="28">
                  <c:v>PA</c:v>
                </c:pt>
                <c:pt idx="29">
                  <c:v>NE</c:v>
                </c:pt>
                <c:pt idx="30">
                  <c:v>ID</c:v>
                </c:pt>
                <c:pt idx="31">
                  <c:v>RI</c:v>
                </c:pt>
                <c:pt idx="32">
                  <c:v>MI</c:v>
                </c:pt>
                <c:pt idx="33">
                  <c:v>IA</c:v>
                </c:pt>
                <c:pt idx="34">
                  <c:v>OH</c:v>
                </c:pt>
                <c:pt idx="35">
                  <c:v>CT</c:v>
                </c:pt>
                <c:pt idx="36">
                  <c:v>UT</c:v>
                </c:pt>
                <c:pt idx="37">
                  <c:v>SD</c:v>
                </c:pt>
                <c:pt idx="38">
                  <c:v>AZ</c:v>
                </c:pt>
                <c:pt idx="39">
                  <c:v>TX</c:v>
                </c:pt>
                <c:pt idx="40">
                  <c:v>NV</c:v>
                </c:pt>
                <c:pt idx="41">
                  <c:v>MT</c:v>
                </c:pt>
                <c:pt idx="42">
                  <c:v>AL</c:v>
                </c:pt>
                <c:pt idx="43">
                  <c:v>CA</c:v>
                </c:pt>
                <c:pt idx="44">
                  <c:v>GA</c:v>
                </c:pt>
                <c:pt idx="45">
                  <c:v>HI</c:v>
                </c:pt>
                <c:pt idx="46">
                  <c:v>MS</c:v>
                </c:pt>
                <c:pt idx="47">
                  <c:v>IL</c:v>
                </c:pt>
                <c:pt idx="48">
                  <c:v>LA</c:v>
                </c:pt>
                <c:pt idx="49">
                  <c:v>TN</c:v>
                </c:pt>
                <c:pt idx="50">
                  <c:v>WI</c:v>
                </c:pt>
                <c:pt idx="51">
                  <c:v>SC</c:v>
                </c:pt>
                <c:pt idx="52">
                  <c:v>DD</c:v>
                </c:pt>
              </c:strCache>
            </c:strRef>
          </c:cat>
          <c:val>
            <c:numRef>
              <c:f>Table!$J$2:$J$54</c:f>
              <c:numCache>
                <c:formatCode>0</c:formatCode>
                <c:ptCount val="53"/>
                <c:pt idx="0">
                  <c:v>-12</c:v>
                </c:pt>
                <c:pt idx="1">
                  <c:v>-12</c:v>
                </c:pt>
                <c:pt idx="2">
                  <c:v>-10.548959791865002</c:v>
                </c:pt>
                <c:pt idx="3">
                  <c:v>-10.089456888487007</c:v>
                </c:pt>
                <c:pt idx="4">
                  <c:v>-9.7965624219430083</c:v>
                </c:pt>
                <c:pt idx="5">
                  <c:v>-8.6742594376540012</c:v>
                </c:pt>
                <c:pt idx="6">
                  <c:v>-8.624621743397995</c:v>
                </c:pt>
                <c:pt idx="7">
                  <c:v>-8.4583228312069991</c:v>
                </c:pt>
                <c:pt idx="8">
                  <c:v>-8.4506925382009968</c:v>
                </c:pt>
                <c:pt idx="9">
                  <c:v>-7.8386707328500052</c:v>
                </c:pt>
                <c:pt idx="10">
                  <c:v>-7.3709117553560191</c:v>
                </c:pt>
                <c:pt idx="11">
                  <c:v>-7.3604561909609743</c:v>
                </c:pt>
                <c:pt idx="12">
                  <c:v>-7.1229907711559974</c:v>
                </c:pt>
                <c:pt idx="13">
                  <c:v>-6.8256795921590196</c:v>
                </c:pt>
                <c:pt idx="14">
                  <c:v>-6.7682023655689818</c:v>
                </c:pt>
                <c:pt idx="15">
                  <c:v>-6.5989356884549863</c:v>
                </c:pt>
                <c:pt idx="16">
                  <c:v>-6.1795971345890166</c:v>
                </c:pt>
                <c:pt idx="17">
                  <c:v>-5.9256870693530175</c:v>
                </c:pt>
                <c:pt idx="18">
                  <c:v>-5.7088100145179794</c:v>
                </c:pt>
                <c:pt idx="19">
                  <c:v>-5.5372001067989913</c:v>
                </c:pt>
                <c:pt idx="20">
                  <c:v>-5.3747759820790009</c:v>
                </c:pt>
                <c:pt idx="21">
                  <c:v>-4.9937653597239944</c:v>
                </c:pt>
                <c:pt idx="22">
                  <c:v>-4.9407338089030191</c:v>
                </c:pt>
                <c:pt idx="23">
                  <c:v>-4.674877427752989</c:v>
                </c:pt>
                <c:pt idx="24">
                  <c:v>-4.5336790411649872</c:v>
                </c:pt>
                <c:pt idx="25">
                  <c:v>-4.5222086633640117</c:v>
                </c:pt>
                <c:pt idx="26">
                  <c:v>-4.3039150172719758</c:v>
                </c:pt>
                <c:pt idx="27">
                  <c:v>-4.1623909300350022</c:v>
                </c:pt>
                <c:pt idx="28">
                  <c:v>-4.1335553980800057</c:v>
                </c:pt>
                <c:pt idx="29">
                  <c:v>-4.0319651101609963</c:v>
                </c:pt>
                <c:pt idx="30">
                  <c:v>-3.7722817160770035</c:v>
                </c:pt>
                <c:pt idx="31">
                  <c:v>-3.4250819383929922</c:v>
                </c:pt>
                <c:pt idx="32">
                  <c:v>-3.3580697748739965</c:v>
                </c:pt>
                <c:pt idx="33">
                  <c:v>-3.274063789749988</c:v>
                </c:pt>
                <c:pt idx="34">
                  <c:v>-3.1695153653439831</c:v>
                </c:pt>
                <c:pt idx="35">
                  <c:v>-2.8813276349499972</c:v>
                </c:pt>
                <c:pt idx="36">
                  <c:v>-2.8666801225609788</c:v>
                </c:pt>
                <c:pt idx="37">
                  <c:v>-2.5822754054809991</c:v>
                </c:pt>
                <c:pt idx="38">
                  <c:v>-2.4552285032779935</c:v>
                </c:pt>
                <c:pt idx="39">
                  <c:v>-2.3678470531980054</c:v>
                </c:pt>
                <c:pt idx="40">
                  <c:v>-2.3369189765249985</c:v>
                </c:pt>
                <c:pt idx="41">
                  <c:v>-2.20273947965498</c:v>
                </c:pt>
                <c:pt idx="42">
                  <c:v>-2.1302960273389999</c:v>
                </c:pt>
                <c:pt idx="43">
                  <c:v>-1.9035258598460132</c:v>
                </c:pt>
                <c:pt idx="44">
                  <c:v>-1.4740790533680013</c:v>
                </c:pt>
                <c:pt idx="45">
                  <c:v>-1.4160883296090105</c:v>
                </c:pt>
                <c:pt idx="46">
                  <c:v>-1.1352335079400007</c:v>
                </c:pt>
                <c:pt idx="47">
                  <c:v>-1.0431565053870031</c:v>
                </c:pt>
                <c:pt idx="48">
                  <c:v>-0.40163788847200976</c:v>
                </c:pt>
                <c:pt idx="49">
                  <c:v>-0.33841033031799839</c:v>
                </c:pt>
                <c:pt idx="50">
                  <c:v>-0.13142689277302111</c:v>
                </c:pt>
                <c:pt idx="51">
                  <c:v>0.17964887424298581</c:v>
                </c:pt>
                <c:pt idx="52">
                  <c:v>1.0091830288259871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E0E0-4693-B073-E2E584135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7846784"/>
        <c:axId val="407851880"/>
      </c:barChart>
      <c:catAx>
        <c:axId val="40784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7851880"/>
        <c:crosses val="autoZero"/>
        <c:auto val="1"/>
        <c:lblAlgn val="ctr"/>
        <c:lblOffset val="100"/>
        <c:noMultiLvlLbl val="0"/>
      </c:catAx>
      <c:valAx>
        <c:axId val="407851880"/>
        <c:scaling>
          <c:orientation val="minMax"/>
          <c:max val="2"/>
          <c:min val="-16"/>
        </c:scaling>
        <c:delete val="0"/>
        <c:axPos val="l"/>
        <c:majorGridlines>
          <c:spPr>
            <a:ln>
              <a:noFill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Change in Average Scale Score</a:t>
                </a:r>
              </a:p>
            </c:rich>
          </c:tx>
          <c:layout>
            <c:manualLayout>
              <c:xMode val="edge"/>
              <c:yMode val="edge"/>
              <c:x val="1.1160714285714285E-3"/>
              <c:y val="0.1868192678906014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0784678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  <a:latin typeface="+mj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76276248551007"/>
          <c:y val="4.3432038018667463E-2"/>
          <c:w val="0.82064631996377335"/>
          <c:h val="0.76773018692746975"/>
        </c:manualLayout>
      </c:layout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Combined!$A$2:$A$15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2022</c:v>
                </c:pt>
              </c:numCache>
            </c:numRef>
          </c:cat>
          <c:val>
            <c:numRef>
              <c:f>Combined!$D$2:$D$15</c:f>
              <c:numCache>
                <c:formatCode>General</c:formatCode>
                <c:ptCount val="6"/>
                <c:pt idx="0">
                  <c:v>32</c:v>
                </c:pt>
                <c:pt idx="1">
                  <c:v>34</c:v>
                </c:pt>
                <c:pt idx="2">
                  <c:v>33</c:v>
                </c:pt>
                <c:pt idx="3">
                  <c:v>35</c:v>
                </c:pt>
                <c:pt idx="4">
                  <c:v>32</c:v>
                </c:pt>
                <c:pt idx="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9-45F0-9A3C-2BA60F5F8711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fld id="{19BF9371-24C7-4A6B-8226-C6F6B9FFC71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C9-45F0-9A3C-2BA60F5F87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13910AA-45E9-47A7-A125-31B2DE7F044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5C9-45F0-9A3C-2BA60F5F8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2011</c:v>
              </c:pt>
              <c:pt idx="1">
                <c:v>2013</c:v>
              </c:pt>
              <c:pt idx="2">
                <c:v>2015</c:v>
              </c:pt>
              <c:pt idx="3">
                <c:v>2017</c:v>
              </c:pt>
              <c:pt idx="4">
                <c:v>2019</c:v>
              </c:pt>
              <c:pt idx="5">
                <c:v>2022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Combined!$E$2:$E$15</c:f>
              <c:numCache>
                <c:formatCode>General</c:formatCode>
                <c:ptCount val="6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37</c:v>
                </c:pt>
                <c:pt idx="4">
                  <c:v>33</c:v>
                </c:pt>
                <c:pt idx="5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C9-45F0-9A3C-2BA60F5F871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23362576"/>
        <c:axId val="723356752"/>
      </c:lineChart>
      <c:catAx>
        <c:axId val="7233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6752"/>
        <c:crosses val="autoZero"/>
        <c:auto val="1"/>
        <c:lblAlgn val="ctr"/>
        <c:lblOffset val="100"/>
        <c:noMultiLvlLbl val="0"/>
      </c:catAx>
      <c:valAx>
        <c:axId val="723356752"/>
        <c:scaling>
          <c:orientation val="minMax"/>
          <c:max val="40"/>
          <c:min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Percent At or Above Proficient</a:t>
                </a:r>
              </a:p>
            </c:rich>
          </c:tx>
          <c:layout>
            <c:manualLayout>
              <c:xMode val="edge"/>
              <c:yMode val="edge"/>
              <c:x val="1.8648213361939473E-3"/>
              <c:y val="0.17874661432722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625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18499668726837"/>
          <c:y val="0.90891552127940645"/>
          <c:w val="0.54595154248934963"/>
          <c:h val="6.3288169223222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95387260009583"/>
          <c:y val="0.12121122284685767"/>
          <c:w val="0.84432790227017263"/>
          <c:h val="0.67767439424944764"/>
        </c:manualLayout>
      </c:layout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Sheet3!$A$2:$A$14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2022</c:v>
                </c:pt>
              </c:numCache>
            </c:numRef>
          </c:cat>
          <c:val>
            <c:numRef>
              <c:f>Sheet3!$D$2:$D$14</c:f>
              <c:numCache>
                <c:formatCode>General</c:formatCode>
                <c:ptCount val="6"/>
                <c:pt idx="0">
                  <c:v>34</c:v>
                </c:pt>
                <c:pt idx="1">
                  <c:v>34</c:v>
                </c:pt>
                <c:pt idx="2">
                  <c:v>32</c:v>
                </c:pt>
                <c:pt idx="3">
                  <c:v>33</c:v>
                </c:pt>
                <c:pt idx="4">
                  <c:v>33</c:v>
                </c:pt>
                <c:pt idx="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27-47AF-95B3-EBC87A6B786A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DC912FA-DF10-489D-B28E-8E39E3E73198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27-47AF-95B3-EBC87A6B78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A72295-6903-4437-AD81-8F3EBAF5616B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27-47AF-95B3-EBC87A6B78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EE634E-2193-4708-81FD-F835EB0A9553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27-47AF-95B3-EBC87A6B78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F374C1E-FB12-4EBD-ADB6-6817027225C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27-47AF-95B3-EBC87A6B78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967B78B-7435-4CD1-8768-39E39A3531B0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27-47AF-95B3-EBC87A6B7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2011</c:v>
              </c:pt>
              <c:pt idx="1">
                <c:v>2013</c:v>
              </c:pt>
              <c:pt idx="2">
                <c:v>2015</c:v>
              </c:pt>
              <c:pt idx="3">
                <c:v>2017</c:v>
              </c:pt>
              <c:pt idx="4">
                <c:v>2019</c:v>
              </c:pt>
              <c:pt idx="5">
                <c:v>2022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Sheet3!$E$2:$E$14</c:f>
              <c:numCache>
                <c:formatCode>General</c:formatCode>
                <c:ptCount val="6"/>
                <c:pt idx="0">
                  <c:v>40</c:v>
                </c:pt>
                <c:pt idx="1">
                  <c:v>38</c:v>
                </c:pt>
                <c:pt idx="2">
                  <c:v>38</c:v>
                </c:pt>
                <c:pt idx="3">
                  <c:v>40</c:v>
                </c:pt>
                <c:pt idx="4">
                  <c:v>38</c:v>
                </c:pt>
                <c:pt idx="5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27-47AF-95B3-EBC87A6B7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358416"/>
        <c:axId val="723359664"/>
      </c:lineChart>
      <c:catAx>
        <c:axId val="7233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23359664"/>
        <c:crosses val="autoZero"/>
        <c:auto val="1"/>
        <c:lblAlgn val="ctr"/>
        <c:lblOffset val="100"/>
        <c:noMultiLvlLbl val="0"/>
      </c:catAx>
      <c:valAx>
        <c:axId val="723359664"/>
        <c:scaling>
          <c:orientation val="minMax"/>
          <c:max val="40"/>
          <c:min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Percent At or Above Proficient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233584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ayout>
        <c:manualLayout>
          <c:xMode val="edge"/>
          <c:yMode val="edge"/>
          <c:x val="0.18619746442917415"/>
          <c:y val="0.90406950689649945"/>
          <c:w val="0.78197252667537165"/>
          <c:h val="9.593049310350057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9DAC3-CA34-425E-B145-5FE9C178239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FE86-AD9F-447A-9527-3ECE3CF8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248B22-A300-AC42-85DB-9FED31E05E9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D278224-7435-A745-83EB-969078B2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78224-7435-A745-83EB-969078B2EA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1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1815-C27D-B849-A0C6-C899D426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488" y="4674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2A91C-08AA-AC44-A850-C7C19E342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822" y="53061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E5A85-234C-FB4F-85A2-CB356C11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2F04-C32B-4A47-A065-CB3AED3CB203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C5766-7F11-8C42-A1C0-E34A501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351A-EAEB-8E4C-9113-3CB3E143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BDC5-82AD-7948-9036-940EAAA9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ACA88-B5CE-AA4F-8C9C-8208BF1C2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B8536-9CFE-0443-A097-0F67C5D5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E1A-705E-4D3B-BA5B-85FA49F565ED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94525-2F1E-5D4F-8310-CF9D45EA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7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825E7-8349-824E-AAE3-F742ABC07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BA535-C7DE-5847-BA24-DBAE431EE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8172F-C26F-4248-AA5C-94713C76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614-CB37-4151-A232-6EB07EBA168A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0C936-2E94-5B41-AC93-4C549946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2C29-AE4E-F744-941D-C1BA532A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FD75-356B-C343-8111-7F6871DF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513B9-B78A-1643-80C8-E344773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47D-52B9-4019-AE40-260B56C46196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12A7D-3044-7A47-99C0-80C49397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D094-38E8-894B-9CC2-3C23CCB0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CD922-6D5C-A345-A3FC-4B49B604D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24DD-DAE5-BC4D-ABF7-EBEC343E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C3E0-0AD4-40F2-868C-44409A3EA30B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18A6D-99D8-6C46-8C9D-D5ADB911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CDD5-6CC9-D64C-B4A9-85BEB4AB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B23A-94B8-6D49-8791-7A924328A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C325F-1697-334D-B29A-C0F675614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7A7FC-DE78-3149-AFED-09D517C8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DC15-BE76-4B25-A249-D2B2B2EC8B88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D6D9D-FBEB-0F44-A6B6-F7B739AD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837A-EFA6-E94C-8363-41178E4C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09DA-167C-2D4C-82A6-38C02B3F9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9FE8C-033A-E84E-8404-ACC730684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A3F36-BADC-4443-BDD1-686714259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19B7E-ACA3-AE46-B4C9-D202D6CBA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7E3C2-5BDE-7E44-B695-FCC5E8C4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EE49-F647-40CF-BC1A-2B51923C4EDB}" type="datetime1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D6ABDE-5037-624D-9878-544E3D09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9B81-81CD-2A46-BDE7-3B2350CE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42F1A-9D68-1C48-87B8-D5A2CB4A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ED39-7932-40E9-B7A3-900F7F56A58E}" type="datetime1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73043-6F63-574A-8788-54EE5A4A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2CB34-E809-3342-99BC-3AE824B1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319C-6A45-4DA0-98CE-F40A5AE351C5}" type="datetime1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DB4DE-626B-1643-BB98-7508B074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98B2-3EB4-364C-A2A8-4345FEF4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C6EB-A27C-FB4F-B7ED-AA9C6B29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103C9-6535-A54F-8BF3-A65FCAE42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990E4-3FC2-9F4B-A7FC-27C07E97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74-37A4-4DDB-81B5-CF7922C7B3D6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1E943-CE05-024B-BCF4-071CFB5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7BE9-2267-6E47-A431-EA1C1CD4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DEF69-3A54-BD46-A7E0-0648A8E87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BFCA7-3FDA-F04B-B095-3D58FBE28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B11C9-9FAE-804B-8581-EFD6DB77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36D5-C954-46A8-A5E9-003420327048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C6EFE-3D01-3C44-BCEB-11C1C32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CC9DFC-61A0-F242-9C8B-264B9FC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9ECCF23-F20F-7944-A5BC-53E576772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3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34981-7F22-DD4E-B8BD-7897803B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19E4B-8B0A-9C4E-8213-73F927BC1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FCB7B-D014-6A4B-A87D-7CD7E40A9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2A94-882C-4C0B-9D94-A484C44EAEF7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53CB-31D8-D044-860B-0AEB5E7E1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9358D-C9F5-2542-B468-57B88DD84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CF23-F20F-7944-A5BC-53E576772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or.virginia.gov/media/governorvirginiagov/governor-of-virginia/pdf/V14-NAEP-Presentation.pdf" TargetMode="External"/><Relationship Id="rId2" Type="http://schemas.openxmlformats.org/officeDocument/2006/relationships/hyperlink" Target="https://www.governor.virginia.gov/newsroom/news-releases/2022/october/name-941581-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ionsreportcard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77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2022</a:t>
            </a:r>
            <a:br>
              <a:rPr lang="en-US" dirty="0"/>
            </a:br>
            <a:r>
              <a:rPr lang="en-US" dirty="0"/>
              <a:t>National Assessment of </a:t>
            </a:r>
            <a:br>
              <a:rPr lang="en-US" dirty="0"/>
            </a:br>
            <a:r>
              <a:rPr lang="en-US" dirty="0"/>
              <a:t>Educational Progress</a:t>
            </a:r>
            <a:br>
              <a:rPr lang="en-US" dirty="0"/>
            </a:br>
            <a:r>
              <a:rPr lang="en-US" sz="4800" dirty="0"/>
              <a:t>(NAEP)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7388"/>
            <a:ext cx="9144000" cy="87471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i="1" dirty="0">
                <a:solidFill>
                  <a:prstClr val="white"/>
                </a:solidFill>
                <a:latin typeface="Times New Roman"/>
                <a:cs typeface="+mn-cs"/>
              </a:rPr>
              <a:t>Virginia Results and Analysis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7308" y="593124"/>
            <a:ext cx="10577384" cy="56223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DE64344-1883-A24F-927F-70688169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3" y="5670134"/>
            <a:ext cx="994950" cy="994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z="1400" b="1" smtClean="0">
                <a:solidFill>
                  <a:schemeClr val="bg1"/>
                </a:solidFill>
              </a:r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8578028-52ED-AC45-55B9-0C5CED5C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608" y="5771149"/>
            <a:ext cx="1082611" cy="7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45948" y="1684724"/>
            <a:ext cx="640080" cy="3931433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NAEP Grade-4 Reading: Percent Proficient or Above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3600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308" y="593124"/>
            <a:ext cx="10577384" cy="56223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DE64344-1883-A24F-927F-70688169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" y="5670134"/>
            <a:ext cx="994950" cy="99495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8C97A06-376D-54DD-F144-C3F15E398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608" y="5771149"/>
            <a:ext cx="1082611" cy="7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NAEP Grade-4 Reading: Percent Proficient or Above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21994" y="1524072"/>
            <a:ext cx="640080" cy="3862315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0746" y="1542647"/>
            <a:ext cx="640080" cy="3862315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44275045"/>
              </p:ext>
            </p:extLst>
          </p:nvPr>
        </p:nvGraphicFramePr>
        <p:xfrm>
          <a:off x="1011696" y="1454246"/>
          <a:ext cx="10208753" cy="441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4246" y="6060710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Board of Education Lowers Reading SOL Cut Scores </a:t>
            </a:r>
          </a:p>
        </p:txBody>
      </p:sp>
      <p:sp>
        <p:nvSpPr>
          <p:cNvPr id="6" name="Right Arrow 5"/>
          <p:cNvSpPr/>
          <p:nvPr/>
        </p:nvSpPr>
        <p:spPr>
          <a:xfrm rot="16200000">
            <a:off x="6998244" y="5580553"/>
            <a:ext cx="487581" cy="2415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8896481" y="5824343"/>
            <a:ext cx="908435" cy="2415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644259"/>
            <a:ext cx="648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Board of Education Lowers Standards of Accreditation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297"/>
            <a:ext cx="10515600" cy="8813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/>
              <a:t>NAEP Grade-4 Reading: </a:t>
            </a:r>
            <a:br>
              <a:rPr lang="en-US" b="0" dirty="0"/>
            </a:br>
            <a:r>
              <a:rPr lang="it-IT" b="0" dirty="0"/>
              <a:t>Change in Average Scale Score 2017-2022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044" y="5375129"/>
            <a:ext cx="1088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-13.6 Point Change for Virginia Since 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03639"/>
              </p:ext>
            </p:extLst>
          </p:nvPr>
        </p:nvGraphicFramePr>
        <p:xfrm>
          <a:off x="767293" y="1690688"/>
          <a:ext cx="10659532" cy="339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/>
              <a:t>NAEP Grade-4 Math: Percent Proficient or Above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86634" y="1181100"/>
            <a:ext cx="640080" cy="3862315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52614"/>
              </p:ext>
            </p:extLst>
          </p:nvPr>
        </p:nvGraphicFramePr>
        <p:xfrm>
          <a:off x="838200" y="14827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12541" y="5689395"/>
            <a:ext cx="591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Board of Education Lowers Math SOL cut scores 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8352456" y="5412522"/>
            <a:ext cx="908435" cy="2415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8483"/>
            <a:ext cx="10515600" cy="6922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/>
              <a:t>NAEP Grade-4 Math: </a:t>
            </a:r>
            <a:br>
              <a:rPr lang="en-US" b="0" dirty="0"/>
            </a:br>
            <a:r>
              <a:rPr lang="it-IT" b="0" dirty="0"/>
              <a:t>Change in Average Scale Score 2017-2022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83126"/>
            <a:ext cx="1088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-12.0 Point Change for Virginia Since 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13825"/>
              </p:ext>
            </p:extLst>
          </p:nvPr>
        </p:nvGraphicFramePr>
        <p:xfrm>
          <a:off x="481905" y="1597467"/>
          <a:ext cx="11379200" cy="379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84718" y="1851532"/>
            <a:ext cx="460203" cy="3794760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8797" y="1851532"/>
            <a:ext cx="460203" cy="3794760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772"/>
            <a:ext cx="10515600" cy="881391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NAEP Grade-8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049" y="1187589"/>
            <a:ext cx="596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Reading: Percent Proficient or Above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249" y="6309058"/>
            <a:ext cx="4999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Board of Education Lowers Reading SOL Cut Scores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249" y="5995713"/>
            <a:ext cx="522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Board of Education Lowers Standards of Accreditation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32411728"/>
              </p:ext>
            </p:extLst>
          </p:nvPr>
        </p:nvGraphicFramePr>
        <p:xfrm>
          <a:off x="176049" y="1649253"/>
          <a:ext cx="5458968" cy="446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34752" y="1187589"/>
            <a:ext cx="596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Math: Percent Proficient or Above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3880" y="1912604"/>
            <a:ext cx="460203" cy="3794760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68137" y="1912604"/>
            <a:ext cx="460203" cy="3794760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985768"/>
              </p:ext>
            </p:extLst>
          </p:nvPr>
        </p:nvGraphicFramePr>
        <p:xfrm>
          <a:off x="6534752" y="1795605"/>
          <a:ext cx="545896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712337" y="6309058"/>
            <a:ext cx="4774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Board of Education Lowers Math SOL Cut Scores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337" y="5995713"/>
            <a:ext cx="522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Board of Education Lowers Standards of Accreditation</a:t>
            </a:r>
          </a:p>
        </p:txBody>
      </p:sp>
    </p:spTree>
    <p:extLst>
      <p:ext uri="{BB962C8B-B14F-4D97-AF65-F5344CB8AC3E}">
        <p14:creationId xmlns:p14="http://schemas.microsoft.com/office/powerpoint/2010/main" val="33302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3049" y="3297676"/>
            <a:ext cx="9780845" cy="1045723"/>
          </a:xfrm>
          <a:prstGeom prst="rect">
            <a:avLst/>
          </a:prstGeom>
          <a:solidFill>
            <a:srgbClr val="DEEBF7">
              <a:alpha val="2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543050" y="1857375"/>
            <a:ext cx="198694" cy="442781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05" y="2042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latin typeface="+mj-lt"/>
                <a:cs typeface="Calibri" panose="020F0502020204030204" pitchFamily="34" charset="0"/>
              </a:rPr>
              <a:t>State Grade-4 Reading Proficiency Standards Compared with NAEP Proficiency Levels by state: 2019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4" y="1435636"/>
            <a:ext cx="10455790" cy="52278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4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D213-EAE5-0E44-A605-C74D62BB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7832-22EB-4CFF-DD55-1DA2C055C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3697" cy="4351338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October 24 Media </a:t>
            </a:r>
            <a:r>
              <a:rPr lang="en-US" sz="3600" dirty="0" smtClean="0">
                <a:hlinkClick r:id="rId2"/>
              </a:rPr>
              <a:t>Release</a:t>
            </a:r>
            <a:r>
              <a:rPr lang="en-US" sz="3600" dirty="0" smtClean="0"/>
              <a:t> on Virginia’s NAEP scores </a:t>
            </a:r>
            <a:endParaRPr lang="en-US" sz="3600" dirty="0"/>
          </a:p>
          <a:p>
            <a:endParaRPr lang="en-US" sz="3600" dirty="0">
              <a:hlinkClick r:id="rId3"/>
            </a:endParaRPr>
          </a:p>
          <a:p>
            <a:r>
              <a:rPr lang="en-US" sz="3600" dirty="0">
                <a:hlinkClick r:id="rId3"/>
              </a:rPr>
              <a:t>October 24 Slide Deck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The Full Report is available at  </a:t>
            </a:r>
            <a:r>
              <a:rPr lang="en-US" sz="3600" dirty="0">
                <a:hlinkClick r:id="rId4"/>
              </a:rPr>
              <a:t>https://www.nationsreportcard.gov/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3E530-9474-9C03-F8DE-A453A403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0032"/>
      </p:ext>
    </p:extLst>
  </p:cSld>
  <p:clrMapOvr>
    <a:masterClrMapping/>
  </p:clrMapOvr>
</p:sld>
</file>

<file path=ppt/theme/theme1.xml><?xml version="1.0" encoding="utf-8"?>
<a:theme xmlns:a="http://schemas.openxmlformats.org/drawingml/2006/main" name="GO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O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" id="{82182E38-AAA5-4320-97BC-49D544D00201}" vid="{D591B7C3-96B5-4DCA-8A17-5D1BDC9196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314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GOV</vt:lpstr>
      <vt:lpstr>2022 National Assessment of  Educational Progress (NAEP)</vt:lpstr>
      <vt:lpstr>NAEP Grade-4 Reading: Percent Proficient or Above</vt:lpstr>
      <vt:lpstr>NAEP Grade-4 Reading: Percent Proficient or Above</vt:lpstr>
      <vt:lpstr>NAEP Grade-4 Reading:  Change in Average Scale Score 2017-2022 </vt:lpstr>
      <vt:lpstr>NAEP Grade-4 Math: Percent Proficient or Above </vt:lpstr>
      <vt:lpstr>NAEP Grade-4 Math:  Change in Average Scale Score 2017-2022 </vt:lpstr>
      <vt:lpstr>NAEP Grade-8 Performance</vt:lpstr>
      <vt:lpstr>State Grade-4 Reading Proficiency Standards Compared with NAEP Proficiency Levels by state: 2019</vt:lpstr>
      <vt:lpstr>Additional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Nuthall</dc:creator>
  <cp:lastModifiedBy>Emily V. Webb</cp:lastModifiedBy>
  <cp:revision>158</cp:revision>
  <cp:lastPrinted>2022-10-24T03:36:00Z</cp:lastPrinted>
  <dcterms:created xsi:type="dcterms:W3CDTF">2022-04-08T12:46:28Z</dcterms:created>
  <dcterms:modified xsi:type="dcterms:W3CDTF">2022-11-11T16:51:50Z</dcterms:modified>
</cp:coreProperties>
</file>