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D80033"/>
    <a:srgbClr val="F3F3F3"/>
    <a:srgbClr val="DA0436"/>
    <a:srgbClr val="D70738"/>
    <a:srgbClr val="DE0034"/>
    <a:srgbClr val="D60032"/>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4"/>
    <p:restoredTop sz="93959" autoAdjust="0"/>
  </p:normalViewPr>
  <p:slideViewPr>
    <p:cSldViewPr snapToGrid="0" snapToObjects="1">
      <p:cViewPr varScale="1">
        <p:scale>
          <a:sx n="97" d="100"/>
          <a:sy n="97" d="100"/>
        </p:scale>
        <p:origin x="1048" y="192"/>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3/31/22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3/31/22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2B8D7-5F13-4DFF-B2C6-20B16DA6F4A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2451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10</a:t>
            </a:fld>
            <a:endParaRPr lang="en-US" dirty="0"/>
          </a:p>
        </p:txBody>
      </p:sp>
    </p:spTree>
    <p:extLst>
      <p:ext uri="{BB962C8B-B14F-4D97-AF65-F5344CB8AC3E}">
        <p14:creationId xmlns:p14="http://schemas.microsoft.com/office/powerpoint/2010/main" val="380295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11</a:t>
            </a:fld>
            <a:endParaRPr lang="en-US" dirty="0"/>
          </a:p>
        </p:txBody>
      </p:sp>
    </p:spTree>
    <p:extLst>
      <p:ext uri="{BB962C8B-B14F-4D97-AF65-F5344CB8AC3E}">
        <p14:creationId xmlns:p14="http://schemas.microsoft.com/office/powerpoint/2010/main" val="386612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12</a:t>
            </a:fld>
            <a:endParaRPr lang="en-US" dirty="0"/>
          </a:p>
        </p:txBody>
      </p:sp>
    </p:spTree>
    <p:extLst>
      <p:ext uri="{BB962C8B-B14F-4D97-AF65-F5344CB8AC3E}">
        <p14:creationId xmlns:p14="http://schemas.microsoft.com/office/powerpoint/2010/main" val="137236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13</a:t>
            </a:fld>
            <a:endParaRPr lang="en-US" dirty="0"/>
          </a:p>
        </p:txBody>
      </p:sp>
    </p:spTree>
    <p:extLst>
      <p:ext uri="{BB962C8B-B14F-4D97-AF65-F5344CB8AC3E}">
        <p14:creationId xmlns:p14="http://schemas.microsoft.com/office/powerpoint/2010/main" val="393780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14</a:t>
            </a:fld>
            <a:endParaRPr lang="en-US" dirty="0"/>
          </a:p>
        </p:txBody>
      </p:sp>
    </p:spTree>
    <p:extLst>
      <p:ext uri="{BB962C8B-B14F-4D97-AF65-F5344CB8AC3E}">
        <p14:creationId xmlns:p14="http://schemas.microsoft.com/office/powerpoint/2010/main" val="405169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15</a:t>
            </a:fld>
            <a:endParaRPr lang="en-US" dirty="0"/>
          </a:p>
        </p:txBody>
      </p:sp>
    </p:spTree>
    <p:extLst>
      <p:ext uri="{BB962C8B-B14F-4D97-AF65-F5344CB8AC3E}">
        <p14:creationId xmlns:p14="http://schemas.microsoft.com/office/powerpoint/2010/main" val="1152556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16</a:t>
            </a:fld>
            <a:endParaRPr lang="en-US" dirty="0"/>
          </a:p>
        </p:txBody>
      </p:sp>
    </p:spTree>
    <p:extLst>
      <p:ext uri="{BB962C8B-B14F-4D97-AF65-F5344CB8AC3E}">
        <p14:creationId xmlns:p14="http://schemas.microsoft.com/office/powerpoint/2010/main" val="140041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17</a:t>
            </a:fld>
            <a:endParaRPr lang="en-US" dirty="0"/>
          </a:p>
        </p:txBody>
      </p:sp>
    </p:spTree>
    <p:extLst>
      <p:ext uri="{BB962C8B-B14F-4D97-AF65-F5344CB8AC3E}">
        <p14:creationId xmlns:p14="http://schemas.microsoft.com/office/powerpoint/2010/main" val="1535348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18</a:t>
            </a:fld>
            <a:endParaRPr lang="en-US" dirty="0"/>
          </a:p>
        </p:txBody>
      </p:sp>
    </p:spTree>
    <p:extLst>
      <p:ext uri="{BB962C8B-B14F-4D97-AF65-F5344CB8AC3E}">
        <p14:creationId xmlns:p14="http://schemas.microsoft.com/office/powerpoint/2010/main" val="184155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19</a:t>
            </a:fld>
            <a:endParaRPr lang="en-US" dirty="0"/>
          </a:p>
        </p:txBody>
      </p:sp>
    </p:spTree>
    <p:extLst>
      <p:ext uri="{BB962C8B-B14F-4D97-AF65-F5344CB8AC3E}">
        <p14:creationId xmlns:p14="http://schemas.microsoft.com/office/powerpoint/2010/main" val="8291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a:t>
            </a:fld>
            <a:endParaRPr lang="en-US" dirty="0"/>
          </a:p>
        </p:txBody>
      </p:sp>
    </p:spTree>
    <p:extLst>
      <p:ext uri="{BB962C8B-B14F-4D97-AF65-F5344CB8AC3E}">
        <p14:creationId xmlns:p14="http://schemas.microsoft.com/office/powerpoint/2010/main" val="205499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20</a:t>
            </a:fld>
            <a:endParaRPr lang="en-US" dirty="0"/>
          </a:p>
        </p:txBody>
      </p:sp>
    </p:spTree>
    <p:extLst>
      <p:ext uri="{BB962C8B-B14F-4D97-AF65-F5344CB8AC3E}">
        <p14:creationId xmlns:p14="http://schemas.microsoft.com/office/powerpoint/2010/main" val="1895220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21</a:t>
            </a:fld>
            <a:endParaRPr lang="en-US" dirty="0"/>
          </a:p>
        </p:txBody>
      </p:sp>
    </p:spTree>
    <p:extLst>
      <p:ext uri="{BB962C8B-B14F-4D97-AF65-F5344CB8AC3E}">
        <p14:creationId xmlns:p14="http://schemas.microsoft.com/office/powerpoint/2010/main" val="343295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22</a:t>
            </a:fld>
            <a:endParaRPr lang="en-US" dirty="0"/>
          </a:p>
        </p:txBody>
      </p:sp>
    </p:spTree>
    <p:extLst>
      <p:ext uri="{BB962C8B-B14F-4D97-AF65-F5344CB8AC3E}">
        <p14:creationId xmlns:p14="http://schemas.microsoft.com/office/powerpoint/2010/main" val="362314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23</a:t>
            </a:fld>
            <a:endParaRPr lang="en-US" dirty="0"/>
          </a:p>
        </p:txBody>
      </p:sp>
    </p:spTree>
    <p:extLst>
      <p:ext uri="{BB962C8B-B14F-4D97-AF65-F5344CB8AC3E}">
        <p14:creationId xmlns:p14="http://schemas.microsoft.com/office/powerpoint/2010/main" val="363597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24</a:t>
            </a:fld>
            <a:endParaRPr lang="en-US" dirty="0"/>
          </a:p>
        </p:txBody>
      </p:sp>
    </p:spTree>
    <p:extLst>
      <p:ext uri="{BB962C8B-B14F-4D97-AF65-F5344CB8AC3E}">
        <p14:creationId xmlns:p14="http://schemas.microsoft.com/office/powerpoint/2010/main" val="2477654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25</a:t>
            </a:fld>
            <a:endParaRPr lang="en-US" dirty="0"/>
          </a:p>
        </p:txBody>
      </p:sp>
    </p:spTree>
    <p:extLst>
      <p:ext uri="{BB962C8B-B14F-4D97-AF65-F5344CB8AC3E}">
        <p14:creationId xmlns:p14="http://schemas.microsoft.com/office/powerpoint/2010/main" val="231102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26</a:t>
            </a:fld>
            <a:endParaRPr lang="en-US" dirty="0"/>
          </a:p>
        </p:txBody>
      </p:sp>
    </p:spTree>
    <p:extLst>
      <p:ext uri="{BB962C8B-B14F-4D97-AF65-F5344CB8AC3E}">
        <p14:creationId xmlns:p14="http://schemas.microsoft.com/office/powerpoint/2010/main" val="436966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27</a:t>
            </a:fld>
            <a:endParaRPr lang="en-US" dirty="0"/>
          </a:p>
        </p:txBody>
      </p:sp>
    </p:spTree>
    <p:extLst>
      <p:ext uri="{BB962C8B-B14F-4D97-AF65-F5344CB8AC3E}">
        <p14:creationId xmlns:p14="http://schemas.microsoft.com/office/powerpoint/2010/main" val="4109037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28</a:t>
            </a:fld>
            <a:endParaRPr lang="en-US" dirty="0"/>
          </a:p>
        </p:txBody>
      </p:sp>
    </p:spTree>
    <p:extLst>
      <p:ext uri="{BB962C8B-B14F-4D97-AF65-F5344CB8AC3E}">
        <p14:creationId xmlns:p14="http://schemas.microsoft.com/office/powerpoint/2010/main" val="3937440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29</a:t>
            </a:fld>
            <a:endParaRPr lang="en-US" dirty="0"/>
          </a:p>
        </p:txBody>
      </p:sp>
    </p:spTree>
    <p:extLst>
      <p:ext uri="{BB962C8B-B14F-4D97-AF65-F5344CB8AC3E}">
        <p14:creationId xmlns:p14="http://schemas.microsoft.com/office/powerpoint/2010/main" val="397829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a:t>
            </a:fld>
            <a:endParaRPr lang="en-US" dirty="0"/>
          </a:p>
        </p:txBody>
      </p:sp>
    </p:spTree>
    <p:extLst>
      <p:ext uri="{BB962C8B-B14F-4D97-AF65-F5344CB8AC3E}">
        <p14:creationId xmlns:p14="http://schemas.microsoft.com/office/powerpoint/2010/main" val="804666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30</a:t>
            </a:fld>
            <a:endParaRPr lang="en-US" dirty="0"/>
          </a:p>
        </p:txBody>
      </p:sp>
    </p:spTree>
    <p:extLst>
      <p:ext uri="{BB962C8B-B14F-4D97-AF65-F5344CB8AC3E}">
        <p14:creationId xmlns:p14="http://schemas.microsoft.com/office/powerpoint/2010/main" val="1168229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31</a:t>
            </a:fld>
            <a:endParaRPr lang="en-US" dirty="0"/>
          </a:p>
        </p:txBody>
      </p:sp>
    </p:spTree>
    <p:extLst>
      <p:ext uri="{BB962C8B-B14F-4D97-AF65-F5344CB8AC3E}">
        <p14:creationId xmlns:p14="http://schemas.microsoft.com/office/powerpoint/2010/main" val="20517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32</a:t>
            </a:fld>
            <a:endParaRPr lang="en-US" dirty="0"/>
          </a:p>
        </p:txBody>
      </p:sp>
    </p:spTree>
    <p:extLst>
      <p:ext uri="{BB962C8B-B14F-4D97-AF65-F5344CB8AC3E}">
        <p14:creationId xmlns:p14="http://schemas.microsoft.com/office/powerpoint/2010/main" val="127973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33</a:t>
            </a:fld>
            <a:endParaRPr lang="en-US" dirty="0"/>
          </a:p>
        </p:txBody>
      </p:sp>
    </p:spTree>
    <p:extLst>
      <p:ext uri="{BB962C8B-B14F-4D97-AF65-F5344CB8AC3E}">
        <p14:creationId xmlns:p14="http://schemas.microsoft.com/office/powerpoint/2010/main" val="1105823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34</a:t>
            </a:fld>
            <a:endParaRPr lang="en-US" dirty="0"/>
          </a:p>
        </p:txBody>
      </p:sp>
    </p:spTree>
    <p:extLst>
      <p:ext uri="{BB962C8B-B14F-4D97-AF65-F5344CB8AC3E}">
        <p14:creationId xmlns:p14="http://schemas.microsoft.com/office/powerpoint/2010/main" val="3762564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35</a:t>
            </a:fld>
            <a:endParaRPr lang="en-US" dirty="0"/>
          </a:p>
        </p:txBody>
      </p:sp>
    </p:spTree>
    <p:extLst>
      <p:ext uri="{BB962C8B-B14F-4D97-AF65-F5344CB8AC3E}">
        <p14:creationId xmlns:p14="http://schemas.microsoft.com/office/powerpoint/2010/main" val="4091335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36</a:t>
            </a:fld>
            <a:endParaRPr lang="en-US" dirty="0"/>
          </a:p>
        </p:txBody>
      </p:sp>
    </p:spTree>
    <p:extLst>
      <p:ext uri="{BB962C8B-B14F-4D97-AF65-F5344CB8AC3E}">
        <p14:creationId xmlns:p14="http://schemas.microsoft.com/office/powerpoint/2010/main" val="734018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37</a:t>
            </a:fld>
            <a:endParaRPr lang="en-US" dirty="0"/>
          </a:p>
        </p:txBody>
      </p:sp>
    </p:spTree>
    <p:extLst>
      <p:ext uri="{BB962C8B-B14F-4D97-AF65-F5344CB8AC3E}">
        <p14:creationId xmlns:p14="http://schemas.microsoft.com/office/powerpoint/2010/main" val="415336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38</a:t>
            </a:fld>
            <a:endParaRPr lang="en-US" dirty="0"/>
          </a:p>
        </p:txBody>
      </p:sp>
    </p:spTree>
    <p:extLst>
      <p:ext uri="{BB962C8B-B14F-4D97-AF65-F5344CB8AC3E}">
        <p14:creationId xmlns:p14="http://schemas.microsoft.com/office/powerpoint/2010/main" val="1582297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39</a:t>
            </a:fld>
            <a:endParaRPr lang="en-US" dirty="0"/>
          </a:p>
        </p:txBody>
      </p:sp>
    </p:spTree>
    <p:extLst>
      <p:ext uri="{BB962C8B-B14F-4D97-AF65-F5344CB8AC3E}">
        <p14:creationId xmlns:p14="http://schemas.microsoft.com/office/powerpoint/2010/main" val="189242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a:t>
            </a:fld>
            <a:endParaRPr lang="en-US" dirty="0"/>
          </a:p>
        </p:txBody>
      </p:sp>
    </p:spTree>
    <p:extLst>
      <p:ext uri="{BB962C8B-B14F-4D97-AF65-F5344CB8AC3E}">
        <p14:creationId xmlns:p14="http://schemas.microsoft.com/office/powerpoint/2010/main" val="660435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40</a:t>
            </a:fld>
            <a:endParaRPr lang="en-US" dirty="0"/>
          </a:p>
        </p:txBody>
      </p:sp>
    </p:spTree>
    <p:extLst>
      <p:ext uri="{BB962C8B-B14F-4D97-AF65-F5344CB8AC3E}">
        <p14:creationId xmlns:p14="http://schemas.microsoft.com/office/powerpoint/2010/main" val="53218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41</a:t>
            </a:fld>
            <a:endParaRPr lang="en-US" dirty="0"/>
          </a:p>
        </p:txBody>
      </p:sp>
    </p:spTree>
    <p:extLst>
      <p:ext uri="{BB962C8B-B14F-4D97-AF65-F5344CB8AC3E}">
        <p14:creationId xmlns:p14="http://schemas.microsoft.com/office/powerpoint/2010/main" val="2440297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42</a:t>
            </a:fld>
            <a:endParaRPr lang="en-US" dirty="0"/>
          </a:p>
        </p:txBody>
      </p:sp>
    </p:spTree>
    <p:extLst>
      <p:ext uri="{BB962C8B-B14F-4D97-AF65-F5344CB8AC3E}">
        <p14:creationId xmlns:p14="http://schemas.microsoft.com/office/powerpoint/2010/main" val="1351392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43</a:t>
            </a:fld>
            <a:endParaRPr lang="en-US" dirty="0"/>
          </a:p>
        </p:txBody>
      </p:sp>
    </p:spTree>
    <p:extLst>
      <p:ext uri="{BB962C8B-B14F-4D97-AF65-F5344CB8AC3E}">
        <p14:creationId xmlns:p14="http://schemas.microsoft.com/office/powerpoint/2010/main" val="3038562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44</a:t>
            </a:fld>
            <a:endParaRPr lang="en-US" dirty="0"/>
          </a:p>
        </p:txBody>
      </p:sp>
    </p:spTree>
    <p:extLst>
      <p:ext uri="{BB962C8B-B14F-4D97-AF65-F5344CB8AC3E}">
        <p14:creationId xmlns:p14="http://schemas.microsoft.com/office/powerpoint/2010/main" val="4259436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45</a:t>
            </a:fld>
            <a:endParaRPr lang="en-US" dirty="0"/>
          </a:p>
        </p:txBody>
      </p:sp>
    </p:spTree>
    <p:extLst>
      <p:ext uri="{BB962C8B-B14F-4D97-AF65-F5344CB8AC3E}">
        <p14:creationId xmlns:p14="http://schemas.microsoft.com/office/powerpoint/2010/main" val="3614541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46</a:t>
            </a:fld>
            <a:endParaRPr lang="en-US" dirty="0"/>
          </a:p>
        </p:txBody>
      </p:sp>
    </p:spTree>
    <p:extLst>
      <p:ext uri="{BB962C8B-B14F-4D97-AF65-F5344CB8AC3E}">
        <p14:creationId xmlns:p14="http://schemas.microsoft.com/office/powerpoint/2010/main" val="230470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47</a:t>
            </a:fld>
            <a:endParaRPr lang="en-US" dirty="0"/>
          </a:p>
        </p:txBody>
      </p:sp>
    </p:spTree>
    <p:extLst>
      <p:ext uri="{BB962C8B-B14F-4D97-AF65-F5344CB8AC3E}">
        <p14:creationId xmlns:p14="http://schemas.microsoft.com/office/powerpoint/2010/main" val="2555223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2500"/>
          </a:xfrm>
        </p:spPr>
      </p:sp>
      <p:sp>
        <p:nvSpPr>
          <p:cNvPr id="4" name="Slide Number Placeholder 3"/>
          <p:cNvSpPr>
            <a:spLocks noGrp="1"/>
          </p:cNvSpPr>
          <p:nvPr>
            <p:ph type="sldNum" sz="quarter" idx="10"/>
          </p:nvPr>
        </p:nvSpPr>
        <p:spPr/>
        <p:txBody>
          <a:bodyPr/>
          <a:lstStyle/>
          <a:p>
            <a:pPr>
              <a:defRPr/>
            </a:pPr>
            <a:fld id="{C000DCEC-3D8C-478B-BAE1-EDEB0BEA549C}" type="slidenum">
              <a:rPr lang="en-US" smtClean="0">
                <a:solidFill>
                  <a:prstClr val="black"/>
                </a:solidFill>
              </a:rPr>
              <a:pPr>
                <a:defRPr/>
              </a:pPr>
              <a:t>48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1927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5</a:t>
            </a:fld>
            <a:endParaRPr lang="en-US" dirty="0"/>
          </a:p>
        </p:txBody>
      </p:sp>
    </p:spTree>
    <p:extLst>
      <p:ext uri="{BB962C8B-B14F-4D97-AF65-F5344CB8AC3E}">
        <p14:creationId xmlns:p14="http://schemas.microsoft.com/office/powerpoint/2010/main" val="139224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6</a:t>
            </a:fld>
            <a:endParaRPr lang="en-US" dirty="0"/>
          </a:p>
        </p:txBody>
      </p:sp>
    </p:spTree>
    <p:extLst>
      <p:ext uri="{BB962C8B-B14F-4D97-AF65-F5344CB8AC3E}">
        <p14:creationId xmlns:p14="http://schemas.microsoft.com/office/powerpoint/2010/main" val="246890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7</a:t>
            </a:fld>
            <a:endParaRPr lang="en-US" dirty="0"/>
          </a:p>
        </p:txBody>
      </p:sp>
    </p:spTree>
    <p:extLst>
      <p:ext uri="{BB962C8B-B14F-4D97-AF65-F5344CB8AC3E}">
        <p14:creationId xmlns:p14="http://schemas.microsoft.com/office/powerpoint/2010/main" val="221393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8</a:t>
            </a:fld>
            <a:endParaRPr lang="en-US" dirty="0"/>
          </a:p>
        </p:txBody>
      </p:sp>
    </p:spTree>
    <p:extLst>
      <p:ext uri="{BB962C8B-B14F-4D97-AF65-F5344CB8AC3E}">
        <p14:creationId xmlns:p14="http://schemas.microsoft.com/office/powerpoint/2010/main" val="286046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F47D-086A-418C-A864-090789ED2A38}" type="slidenum">
              <a:rPr lang="en-US" smtClean="0"/>
              <a:t>9</a:t>
            </a:fld>
            <a:endParaRPr lang="en-US" dirty="0"/>
          </a:p>
        </p:txBody>
      </p:sp>
    </p:spTree>
    <p:extLst>
      <p:ext uri="{BB962C8B-B14F-4D97-AF65-F5344CB8AC3E}">
        <p14:creationId xmlns:p14="http://schemas.microsoft.com/office/powerpoint/2010/main" val="1695153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D539D-A897-6B49-ABFF-326C0DF1032F}"/>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10;">
            <a:extLst>
              <a:ext uri="{FF2B5EF4-FFF2-40B4-BE49-F238E27FC236}">
                <a16:creationId xmlns:a16="http://schemas.microsoft.com/office/drawing/2014/main" id="{399D15A6-7F28-8540-BB2C-B16B13EDDC9B}"/>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74370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33516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1A88-AFE8-A54C-B51A-2D647978F1B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FC7F50-58AA-DF45-B32D-87AE2232A74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7BEC63D-5DB8-2549-A6DC-3AE4FFC82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BDF3F-63C7-194E-90BB-2FFE901799F1}"/>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6" name="Footer Placeholder 5">
            <a:extLst>
              <a:ext uri="{FF2B5EF4-FFF2-40B4-BE49-F238E27FC236}">
                <a16:creationId xmlns:a16="http://schemas.microsoft.com/office/drawing/2014/main" id="{B3B007A3-0D7A-FE4A-BD36-A3814A977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23BB4-D04E-4D47-AE43-AC43E4893AF5}"/>
              </a:ext>
            </a:extLst>
          </p:cNvPr>
          <p:cNvSpPr>
            <a:spLocks noGrp="1"/>
          </p:cNvSpPr>
          <p:nvPr>
            <p:ph type="sldNum" sz="quarter" idx="12"/>
          </p:nvPr>
        </p:nvSpPr>
        <p:spPr>
          <a:xfrm>
            <a:off x="8610601" y="6356350"/>
            <a:ext cx="1011740"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75325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0FAC-A966-EB40-B718-B36C3AA431C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CA688B-0B10-5347-AC86-08C5918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F3FAED0-9BFB-F945-9335-961186608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0F83F-0B12-314D-A137-CCE170591F6F}"/>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6" name="Footer Placeholder 5">
            <a:extLst>
              <a:ext uri="{FF2B5EF4-FFF2-40B4-BE49-F238E27FC236}">
                <a16:creationId xmlns:a16="http://schemas.microsoft.com/office/drawing/2014/main" id="{ABB1EA84-6206-0348-B9EE-477BCC9EE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C2C83-7EB9-B04A-A394-EB1EDAC2F4F3}"/>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2844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7536-2E25-2F45-9661-BB75AE31D1F6}"/>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2D02BC5-43A8-0F44-A88C-BAC7C865B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541D-046D-E646-8667-7861921E09CE}"/>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5" name="Footer Placeholder 4">
            <a:extLst>
              <a:ext uri="{FF2B5EF4-FFF2-40B4-BE49-F238E27FC236}">
                <a16:creationId xmlns:a16="http://schemas.microsoft.com/office/drawing/2014/main" id="{7BE8590C-D18E-7C45-B268-C1357BA4E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12B81-246B-EE4E-9D91-3137518F6F2D}"/>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6569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CCD4F-E8A2-CD4A-8502-87185309A2B5}"/>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6AF95DD-0E52-554A-BB8B-00B1FD995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471DC-CACF-994C-A9F6-F80360817877}"/>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5" name="Footer Placeholder 4">
            <a:extLst>
              <a:ext uri="{FF2B5EF4-FFF2-40B4-BE49-F238E27FC236}">
                <a16:creationId xmlns:a16="http://schemas.microsoft.com/office/drawing/2014/main" id="{B07BC845-AD43-F143-AD7E-C9DCC6461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A7573-B410-BF4A-9E0C-4619F131373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756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9" name="Picture 8" descr="A picture containing photo, newspaper, different, many&#10;&#10;Description automatically generated">
            <a:extLst>
              <a:ext uri="{FF2B5EF4-FFF2-40B4-BE49-F238E27FC236}">
                <a16:creationId xmlns:a16="http://schemas.microsoft.com/office/drawing/2014/main" id="{A4E9C55D-20C8-F142-843E-CEDBD8321DE5}"/>
              </a:ext>
            </a:extLst>
          </p:cNvPr>
          <p:cNvPicPr>
            <a:picLocks noChangeAspect="1"/>
          </p:cNvPicPr>
          <p:nvPr userDrawn="1"/>
        </p:nvPicPr>
        <p:blipFill>
          <a:blip r:embed="rId2">
            <a:alphaModFix amt="20000"/>
          </a:blip>
          <a:stretch>
            <a:fillRect/>
          </a:stretch>
        </p:blipFill>
        <p:spPr>
          <a:xfrm>
            <a:off x="0" y="1673"/>
            <a:ext cx="12192000" cy="6854653"/>
          </a:xfrm>
          <a:prstGeom prst="rect">
            <a:avLst/>
          </a:prstGeom>
        </p:spPr>
      </p:pic>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4352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0" name="Picture 9"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648984542"/>
      </p:ext>
    </p:extLst>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34520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9" name="Picture 8" descr="VDOE LOGO">
            <a:extLst>
              <a:ext uri="{FF2B5EF4-FFF2-40B4-BE49-F238E27FC236}">
                <a16:creationId xmlns:a16="http://schemas.microsoft.com/office/drawing/2014/main" id="{C57264E4-1543-EF49-B280-9D8B3A43B8F7}"/>
              </a:ext>
            </a:extLst>
          </p:cNvPr>
          <p:cNvPicPr>
            <a:picLocks noChangeAspect="1"/>
          </p:cNvPicPr>
          <p:nvPr userDrawn="1"/>
        </p:nvPicPr>
        <p:blipFill>
          <a:blip r:embed="rId2"/>
          <a:stretch>
            <a:fillRect/>
          </a:stretch>
        </p:blipFill>
        <p:spPr>
          <a:xfrm>
            <a:off x="9729374" y="6116638"/>
            <a:ext cx="2462625" cy="820875"/>
          </a:xfrm>
          <a:prstGeom prst="rect">
            <a:avLst/>
          </a:prstGeom>
        </p:spPr>
      </p:pic>
    </p:spTree>
    <p:extLst>
      <p:ext uri="{BB962C8B-B14F-4D97-AF65-F5344CB8AC3E}">
        <p14:creationId xmlns:p14="http://schemas.microsoft.com/office/powerpoint/2010/main" val="51157769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RE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
            <a:extLst>
              <a:ext uri="{FF2B5EF4-FFF2-40B4-BE49-F238E27FC236}">
                <a16:creationId xmlns:a16="http://schemas.microsoft.com/office/drawing/2014/main" id="{5F227AE2-8874-7A40-9831-19C57F464528}"/>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colorTemperature colorTemp="4161"/>
                    </a14:imgEffect>
                    <a14:imgEffect>
                      <a14:saturation sat="0"/>
                    </a14:imgEffect>
                  </a14:imgLayer>
                </a14:imgProps>
              </a:ext>
            </a:extLst>
          </a:blip>
          <a:stretch>
            <a:fillRect/>
          </a:stretch>
        </p:blipFill>
        <p:spPr>
          <a:xfrm>
            <a:off x="9622340" y="6089650"/>
            <a:ext cx="2531806" cy="843935"/>
          </a:xfrm>
          <a:prstGeom prst="rect">
            <a:avLst/>
          </a:prstGeom>
        </p:spPr>
      </p:pic>
    </p:spTree>
    <p:extLst>
      <p:ext uri="{BB962C8B-B14F-4D97-AF65-F5344CB8AC3E}">
        <p14:creationId xmlns:p14="http://schemas.microsoft.com/office/powerpoint/2010/main" val="398429855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6C33-E047-8042-B9FD-EEA89DEE013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C93FE7-9A64-794B-B4F1-97A19EA9E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474B55-E1F1-3B4A-ABC6-A4E955E285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02E4F-B545-794E-A7DA-C4DB4113AF97}"/>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6" name="Footer Placeholder 5">
            <a:extLst>
              <a:ext uri="{FF2B5EF4-FFF2-40B4-BE49-F238E27FC236}">
                <a16:creationId xmlns:a16="http://schemas.microsoft.com/office/drawing/2014/main" id="{AD2F9B49-F6CF-B045-A923-F32066B63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DE6A1-D218-924D-B299-0C020BE59DE9}"/>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71953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C07E-7C7E-B547-85FD-31EA3032136A}"/>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823DEE-DD0F-CD41-AB02-3601C77041E9}"/>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3D6200-416C-4347-9D0F-06E7BB0B7F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05453-E146-5E40-BFA4-6C0D1771F6F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C7AAB-57E5-A244-A9E2-9BB60A086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939773-C6DB-8744-9611-FD786BDF6DEB}"/>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8" name="Footer Placeholder 7">
            <a:extLst>
              <a:ext uri="{FF2B5EF4-FFF2-40B4-BE49-F238E27FC236}">
                <a16:creationId xmlns:a16="http://schemas.microsoft.com/office/drawing/2014/main" id="{B5D21116-DE87-5D4D-9156-D18A0F548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294A27-86D2-D846-8D27-41A8FE9A202E}"/>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a:p>
        </p:txBody>
      </p:sp>
      <p:pic>
        <p:nvPicPr>
          <p:cNvPr id="12" name="Picture 11"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3" name="Picture 12"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20721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F210-A759-0846-8760-CEF7526727E0}"/>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E47EAE-B3E1-914A-A9EA-B67F2957269E}"/>
              </a:ext>
            </a:extLst>
          </p:cNvPr>
          <p:cNvSpPr>
            <a:spLocks noGrp="1"/>
          </p:cNvSpPr>
          <p:nvPr>
            <p:ph type="dt" sz="half" idx="10"/>
          </p:nvPr>
        </p:nvSpPr>
        <p:spPr/>
        <p:txBody>
          <a:bodyPr/>
          <a:lstStyle/>
          <a:p>
            <a:fld id="{60D43C1D-525C-4B48-A8BF-8449553F6BCB}" type="datetimeFigureOut">
              <a:rPr lang="en-US" smtClean="0"/>
              <a:t>3/31/22</a:t>
            </a:fld>
            <a:endParaRPr lang="en-US"/>
          </a:p>
        </p:txBody>
      </p:sp>
      <p:sp>
        <p:nvSpPr>
          <p:cNvPr id="4" name="Footer Placeholder 3">
            <a:extLst>
              <a:ext uri="{FF2B5EF4-FFF2-40B4-BE49-F238E27FC236}">
                <a16:creationId xmlns:a16="http://schemas.microsoft.com/office/drawing/2014/main" id="{345CF8E0-6DD4-E04A-BADF-0BFE18912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9EDF7F-92FD-6C47-BC15-A1988B0A05E8}"/>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42727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4DF6F0-8869-1746-A86E-208BAF334816}"/>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A53AB0E-A9BC-604D-8351-C5AA74114405}"/>
              </a:ext>
            </a:extLst>
          </p:cNvPr>
          <p:cNvSpPr>
            <a:spLocks noGrp="1"/>
          </p:cNvSpPr>
          <p:nvPr>
            <p:ph type="title"/>
          </p:nvPr>
        </p:nvSpPr>
        <p:spPr>
          <a:xfrm>
            <a:off x="838200" y="365124"/>
            <a:ext cx="10515600" cy="13258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63969AE-B29A-1B40-B153-8430374BD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CA7ED8-273B-C149-B525-6793764CF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43C1D-525C-4B48-A8BF-8449553F6BCB}" type="datetimeFigureOut">
              <a:rPr lang="en-US" smtClean="0"/>
              <a:t>3/31/22</a:t>
            </a:fld>
            <a:endParaRPr lang="en-US"/>
          </a:p>
        </p:txBody>
      </p:sp>
      <p:sp>
        <p:nvSpPr>
          <p:cNvPr id="5" name="Footer Placeholder 4">
            <a:extLst>
              <a:ext uri="{FF2B5EF4-FFF2-40B4-BE49-F238E27FC236}">
                <a16:creationId xmlns:a16="http://schemas.microsoft.com/office/drawing/2014/main" id="{322E0AB7-5C2B-F248-A0F3-AE0DF36B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42EE-07A5-BF42-B259-F0753968FB43}" type="slidenum">
              <a:rPr lang="en-US" smtClean="0"/>
              <a:t>‹#›</a:t>
            </a:fld>
            <a:endParaRPr lang="en-US"/>
          </a:p>
        </p:txBody>
      </p:sp>
    </p:spTree>
    <p:extLst>
      <p:ext uri="{BB962C8B-B14F-4D97-AF65-F5344CB8AC3E}">
        <p14:creationId xmlns:p14="http://schemas.microsoft.com/office/powerpoint/2010/main" val="5877770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2253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chemeClr val="bg2">
                <a:lumMod val="50000"/>
              </a:schemeClr>
            </a:solidFill>
          </a:ln>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hyperlink" Target="https://www.ocio.usda.gov/sites/default/files/docs/2012/Spanish_Form_508_Compliant_6_8_12_0.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ns.usda.gov/cr/fns-nondiscrimination-statemen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gcc02.safelinks.protection.outlook.com/?url=https%3A%2F%2Fwww.ocio.usda.gov%2Fsites%2Fdefault%2Ffiles%2Fdocs%2F2012%2FSpanish_Form_508_Compliant_6_8_12_0.pdf&amp;data=02%7C01%7C%7C2a5a76f1bcb34bc705e508d84e703e27%7Ced5b36e701ee4ebc867ee03cfa0d4697%7C0%7C0%7C637345591276696018&amp;sdata=p9q1yV1lFxHRnIxzC1DZ6VuNQ4R3hmiQwVttYWeQsQs%3D&amp;reserved=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lep.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www.migrationpolicy.org/" TargetMode="External"/><Relationship Id="rId5" Type="http://schemas.openxmlformats.org/officeDocument/2006/relationships/hyperlink" Target="http://www.census.gov/acs/" TargetMode="External"/><Relationship Id="rId4" Type="http://schemas.openxmlformats.org/officeDocument/2006/relationships/hyperlink" Target="http://www.census.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ichele.Sazo@usda.gov"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51" y="2314828"/>
            <a:ext cx="10758486" cy="2221313"/>
          </a:xfrm>
        </p:spPr>
        <p:txBody>
          <a:bodyPr>
            <a:normAutofit fontScale="90000"/>
          </a:bodyPr>
          <a:lstStyle/>
          <a:p>
            <a:pPr algn="ctr">
              <a:lnSpc>
                <a:spcPct val="100000"/>
              </a:lnSpc>
            </a:pPr>
            <a:br>
              <a:rPr lang="en-US" sz="3600" dirty="0"/>
            </a:br>
            <a:br>
              <a:rPr lang="en-US" sz="3600" dirty="0"/>
            </a:br>
            <a:br>
              <a:rPr lang="en-US" sz="3600" dirty="0"/>
            </a:br>
            <a:br>
              <a:rPr lang="en-US" sz="3600" dirty="0"/>
            </a:br>
            <a:br>
              <a:rPr lang="en-US" sz="3600" dirty="0"/>
            </a:br>
            <a:r>
              <a:rPr lang="en-US" sz="7300" cap="small" dirty="0">
                <a:solidFill>
                  <a:srgbClr val="D50032"/>
                </a:solidFill>
              </a:rPr>
              <a:t>Annual</a:t>
            </a:r>
            <a:br>
              <a:rPr lang="en-US" sz="4900" dirty="0"/>
            </a:br>
            <a:r>
              <a:rPr lang="en-US" sz="7300" cap="small" dirty="0">
                <a:solidFill>
                  <a:srgbClr val="D50032"/>
                </a:solidFill>
                <a:cs typeface="Helvetica" panose="020B0604020202020204" pitchFamily="34" charset="0"/>
              </a:rPr>
              <a:t>Civil Rights Training</a:t>
            </a:r>
            <a:endParaRPr lang="en-US" sz="7300" dirty="0">
              <a:solidFill>
                <a:srgbClr val="D50032"/>
              </a:solidFill>
              <a:cs typeface="Helvetica" panose="020B0604020202020204" pitchFamily="34" charset="0"/>
            </a:endParaRPr>
          </a:p>
        </p:txBody>
      </p:sp>
      <p:sp>
        <p:nvSpPr>
          <p:cNvPr id="3" name="Subtitle 2"/>
          <p:cNvSpPr>
            <a:spLocks noGrp="1"/>
          </p:cNvSpPr>
          <p:nvPr>
            <p:ph type="subTitle" idx="1"/>
          </p:nvPr>
        </p:nvSpPr>
        <p:spPr>
          <a:xfrm>
            <a:off x="2895600" y="4286700"/>
            <a:ext cx="6400800" cy="1483649"/>
          </a:xfrm>
        </p:spPr>
        <p:txBody>
          <a:bodyPr/>
          <a:lstStyle/>
          <a:p>
            <a:endParaRPr lang="en-US" dirty="0"/>
          </a:p>
          <a:p>
            <a:r>
              <a:rPr lang="en-US" b="1" dirty="0">
                <a:cs typeface="Helvetica" panose="020B0604020202020204" pitchFamily="34" charset="0"/>
              </a:rPr>
              <a:t>Civil Rights Division</a:t>
            </a:r>
          </a:p>
          <a:p>
            <a:r>
              <a:rPr lang="en-US" b="1" dirty="0">
                <a:cs typeface="Helvetica" panose="020B0604020202020204" pitchFamily="34" charset="0"/>
              </a:rPr>
              <a:t>USDA, Food and Nutrition Service</a:t>
            </a:r>
          </a:p>
        </p:txBody>
      </p:sp>
      <p:sp>
        <p:nvSpPr>
          <p:cNvPr id="4" name="TextBox 3"/>
          <p:cNvSpPr txBox="1"/>
          <p:nvPr/>
        </p:nvSpPr>
        <p:spPr>
          <a:xfrm>
            <a:off x="1524000" y="5516597"/>
            <a:ext cx="9144000" cy="954107"/>
          </a:xfrm>
          <a:prstGeom prst="rect">
            <a:avLst/>
          </a:prstGeom>
          <a:noFill/>
        </p:spPr>
        <p:txBody>
          <a:bodyPr wrap="square" rtlCol="0">
            <a:spAutoFit/>
          </a:bodyPr>
          <a:lstStyle/>
          <a:p>
            <a:pPr algn="ctr" defTabSz="457200"/>
            <a:endParaRPr lang="en-US" sz="1200" b="1" dirty="0">
              <a:solidFill>
                <a:srgbClr val="000000"/>
              </a:solidFill>
              <a:effectLst>
                <a:innerShdw blurRad="63500" dist="50800" dir="18900000">
                  <a:prstClr val="black">
                    <a:alpha val="50000"/>
                  </a:prstClr>
                </a:innerShdw>
              </a:effectLst>
              <a:latin typeface="Helvetica" pitchFamily="34" charset="0"/>
            </a:endParaRPr>
          </a:p>
          <a:p>
            <a:pPr algn="ctr" defTabSz="457200"/>
            <a:r>
              <a:rPr lang="en-US" sz="3200" b="1" dirty="0">
                <a:solidFill>
                  <a:srgbClr val="000000"/>
                </a:solidFill>
                <a:effectLst>
                  <a:innerShdw blurRad="63500" dist="50800" dir="18900000">
                    <a:prstClr val="black">
                      <a:alpha val="50000"/>
                    </a:prstClr>
                  </a:innerShdw>
                </a:effectLst>
              </a:rPr>
              <a:t>March 2022</a:t>
            </a:r>
          </a:p>
          <a:p>
            <a:pPr algn="ctr" defTabSz="457200"/>
            <a:endParaRPr lang="en-US" sz="1200" b="1" dirty="0">
              <a:solidFill>
                <a:srgbClr val="000000"/>
              </a:solidFill>
              <a:effectLst>
                <a:innerShdw blurRad="63500" dist="50800" dir="18900000">
                  <a:prstClr val="black">
                    <a:alpha val="50000"/>
                  </a:prstClr>
                </a:innerShdw>
              </a:effectLst>
              <a:latin typeface="Helvetica" pitchFamily="34" charset="0"/>
            </a:endParaRPr>
          </a:p>
        </p:txBody>
      </p:sp>
      <p:sp>
        <p:nvSpPr>
          <p:cNvPr id="5" name="Rectangle 4"/>
          <p:cNvSpPr/>
          <p:nvPr/>
        </p:nvSpPr>
        <p:spPr>
          <a:xfrm>
            <a:off x="2286000" y="6376478"/>
            <a:ext cx="7620000" cy="369332"/>
          </a:xfrm>
          <a:prstGeom prst="rect">
            <a:avLst/>
          </a:prstGeom>
        </p:spPr>
        <p:txBody>
          <a:bodyPr wrap="square">
            <a:spAutoFit/>
          </a:bodyPr>
          <a:lstStyle/>
          <a:p>
            <a:pPr algn="ctr" defTabSz="685800">
              <a:spcBef>
                <a:spcPts val="3600"/>
              </a:spcBef>
              <a:buClr>
                <a:srgbClr val="DDDDDD"/>
              </a:buClr>
            </a:pPr>
            <a:r>
              <a:rPr lang="en-US" i="1" dirty="0">
                <a:solidFill>
                  <a:prstClr val="black"/>
                </a:solidFill>
              </a:rPr>
              <a:t>Adapted from USDA-FNS Civil Rights Division Training Presentation</a:t>
            </a:r>
          </a:p>
        </p:txBody>
      </p:sp>
      <p:pic>
        <p:nvPicPr>
          <p:cNvPr id="6" name="Picture 5" descr="A picture containing diagram&#10;&#10;Description automatically generated">
            <a:extLst>
              <a:ext uri="{FF2B5EF4-FFF2-40B4-BE49-F238E27FC236}">
                <a16:creationId xmlns:a16="http://schemas.microsoft.com/office/drawing/2014/main" id="{2A482BCC-5DF8-C14E-AD9A-B06942D35479}"/>
              </a:ext>
            </a:extLst>
          </p:cNvPr>
          <p:cNvPicPr>
            <a:picLocks noChangeAspect="1"/>
          </p:cNvPicPr>
          <p:nvPr/>
        </p:nvPicPr>
        <p:blipFill>
          <a:blip r:embed="rId3"/>
          <a:stretch>
            <a:fillRect/>
          </a:stretch>
        </p:blipFill>
        <p:spPr>
          <a:xfrm>
            <a:off x="47309" y="5260660"/>
            <a:ext cx="2666073" cy="1388709"/>
          </a:xfrm>
          <a:prstGeom prst="rect">
            <a:avLst/>
          </a:prstGeom>
        </p:spPr>
      </p:pic>
    </p:spTree>
    <p:extLst>
      <p:ext uri="{BB962C8B-B14F-4D97-AF65-F5344CB8AC3E}">
        <p14:creationId xmlns:p14="http://schemas.microsoft.com/office/powerpoint/2010/main" val="257716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01040" y="494079"/>
            <a:ext cx="6208522"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PUBLIC</a:t>
            </a:r>
            <a:r>
              <a:rPr lang="en-US" spc="-15" dirty="0">
                <a:solidFill>
                  <a:srgbClr val="D50032"/>
                </a:solidFill>
              </a:rPr>
              <a:t> </a:t>
            </a:r>
            <a:r>
              <a:rPr lang="en-US" spc="-5" dirty="0">
                <a:solidFill>
                  <a:srgbClr val="D50032"/>
                </a:solidFill>
              </a:rPr>
              <a:t>NOTIFICATION</a:t>
            </a:r>
          </a:p>
        </p:txBody>
      </p:sp>
      <p:sp>
        <p:nvSpPr>
          <p:cNvPr id="13" name="object 13"/>
          <p:cNvSpPr txBox="1"/>
          <p:nvPr/>
        </p:nvSpPr>
        <p:spPr>
          <a:xfrm>
            <a:off x="701040" y="1360327"/>
            <a:ext cx="10099040" cy="2864246"/>
          </a:xfrm>
          <a:prstGeom prst="rect">
            <a:avLst/>
          </a:prstGeom>
        </p:spPr>
        <p:txBody>
          <a:bodyPr vert="horz" wrap="square" lIns="0" tIns="47625" rIns="0" bIns="0" rtlCol="0">
            <a:spAutoFit/>
          </a:bodyPr>
          <a:lstStyle/>
          <a:p>
            <a:pPr marL="469900" marR="233679" indent="-457200">
              <a:spcAft>
                <a:spcPts val="1800"/>
              </a:spcAft>
              <a:buFont typeface="Arial" panose="020B0604020202020204" pitchFamily="34" charset="0"/>
              <a:buChar char="•"/>
            </a:pPr>
            <a:r>
              <a:rPr sz="2400" dirty="0">
                <a:cs typeface="Verdana"/>
              </a:rPr>
              <a:t>All FNS assistance </a:t>
            </a:r>
            <a:r>
              <a:rPr sz="2400" spc="-5" dirty="0">
                <a:cs typeface="Verdana"/>
              </a:rPr>
              <a:t>programs</a:t>
            </a:r>
            <a:r>
              <a:rPr lang="en-US" sz="2400" spc="-5" dirty="0">
                <a:cs typeface="Verdana"/>
              </a:rPr>
              <a:t> </a:t>
            </a:r>
            <a:r>
              <a:rPr sz="2400" dirty="0">
                <a:cs typeface="Verdana"/>
              </a:rPr>
              <a:t>must </a:t>
            </a:r>
            <a:r>
              <a:rPr sz="2400" spc="-10" dirty="0">
                <a:cs typeface="Verdana"/>
              </a:rPr>
              <a:t>include </a:t>
            </a:r>
            <a:r>
              <a:rPr sz="2400" dirty="0">
                <a:cs typeface="Verdana"/>
              </a:rPr>
              <a:t>a </a:t>
            </a:r>
            <a:r>
              <a:rPr sz="2400" spc="-5" dirty="0">
                <a:cs typeface="Verdana"/>
              </a:rPr>
              <a:t>public </a:t>
            </a:r>
            <a:r>
              <a:rPr sz="2400" dirty="0">
                <a:cs typeface="Verdana"/>
              </a:rPr>
              <a:t>notification system.</a:t>
            </a:r>
            <a:endParaRPr sz="2800" dirty="0">
              <a:ea typeface="Verdana" panose="020B0604030504040204" pitchFamily="34" charset="0"/>
              <a:cs typeface="Verdana" panose="020B0604030504040204" pitchFamily="34" charset="0"/>
            </a:endParaRPr>
          </a:p>
          <a:p>
            <a:pPr marL="469900" marR="5080" indent="-457200">
              <a:buFont typeface="Arial" panose="020B0604020202020204" pitchFamily="34" charset="0"/>
              <a:buChar char="•"/>
            </a:pPr>
            <a:r>
              <a:rPr sz="2400" dirty="0">
                <a:cs typeface="Verdana"/>
              </a:rPr>
              <a:t>The purpose of </a:t>
            </a:r>
            <a:r>
              <a:rPr sz="2400" spc="-5" dirty="0">
                <a:cs typeface="Verdana"/>
              </a:rPr>
              <a:t>this </a:t>
            </a:r>
            <a:r>
              <a:rPr sz="2400" dirty="0">
                <a:cs typeface="Verdana"/>
              </a:rPr>
              <a:t>system </a:t>
            </a:r>
            <a:r>
              <a:rPr sz="2400" spc="-5" dirty="0">
                <a:cs typeface="Verdana"/>
              </a:rPr>
              <a:t>is to </a:t>
            </a:r>
            <a:r>
              <a:rPr sz="2400" spc="-10" dirty="0">
                <a:cs typeface="Verdana"/>
              </a:rPr>
              <a:t>inform </a:t>
            </a:r>
            <a:r>
              <a:rPr sz="2400" dirty="0">
                <a:cs typeface="Verdana"/>
              </a:rPr>
              <a:t>applicants, </a:t>
            </a:r>
            <a:r>
              <a:rPr sz="2400" spc="-5" dirty="0">
                <a:cs typeface="Verdana"/>
              </a:rPr>
              <a:t>participants,  </a:t>
            </a:r>
            <a:r>
              <a:rPr sz="2400" dirty="0">
                <a:cs typeface="Verdana"/>
              </a:rPr>
              <a:t>and </a:t>
            </a:r>
            <a:r>
              <a:rPr sz="2400" spc="-10" dirty="0">
                <a:cs typeface="Verdana"/>
              </a:rPr>
              <a:t>potentially</a:t>
            </a:r>
            <a:r>
              <a:rPr sz="2400" b="1" spc="-10" dirty="0">
                <a:cs typeface="Verdana"/>
              </a:rPr>
              <a:t>-</a:t>
            </a:r>
            <a:r>
              <a:rPr sz="2400" spc="-10" dirty="0">
                <a:cs typeface="Verdana"/>
              </a:rPr>
              <a:t>eligible </a:t>
            </a:r>
            <a:r>
              <a:rPr sz="2400" spc="-5" dirty="0">
                <a:cs typeface="Verdana"/>
              </a:rPr>
              <a:t>persons</a:t>
            </a:r>
            <a:r>
              <a:rPr sz="2400" spc="5" dirty="0">
                <a:cs typeface="Verdana"/>
              </a:rPr>
              <a:t> </a:t>
            </a:r>
            <a:r>
              <a:rPr lang="en-US" sz="2400" dirty="0">
                <a:cs typeface="Verdana"/>
              </a:rPr>
              <a:t>of</a:t>
            </a:r>
            <a:endParaRPr sz="2400" dirty="0">
              <a:cs typeface="Verdana"/>
            </a:endParaRPr>
          </a:p>
          <a:p>
            <a:pPr marL="984885" indent="-342900">
              <a:buFont typeface="Arial" panose="020B0604020202020204" pitchFamily="34" charset="0"/>
              <a:buChar char="•"/>
              <a:tabLst>
                <a:tab pos="984885" algn="l"/>
                <a:tab pos="985519" algn="l"/>
              </a:tabLst>
            </a:pPr>
            <a:r>
              <a:rPr spc="-5" dirty="0">
                <a:cs typeface="Verdana"/>
              </a:rPr>
              <a:t>Program</a:t>
            </a:r>
            <a:r>
              <a:rPr spc="-20" dirty="0">
                <a:cs typeface="Verdana"/>
              </a:rPr>
              <a:t> </a:t>
            </a:r>
            <a:r>
              <a:rPr lang="en-US" spc="-10" dirty="0">
                <a:cs typeface="Verdana"/>
              </a:rPr>
              <a:t>a</a:t>
            </a:r>
            <a:r>
              <a:rPr spc="-10" dirty="0">
                <a:cs typeface="Verdana"/>
              </a:rPr>
              <a:t>vailability</a:t>
            </a:r>
            <a:endParaRPr dirty="0">
              <a:cs typeface="Verdana"/>
            </a:endParaRPr>
          </a:p>
          <a:p>
            <a:pPr marL="984885" indent="-342900">
              <a:buFont typeface="Arial" panose="020B0604020202020204" pitchFamily="34" charset="0"/>
              <a:buChar char="•"/>
              <a:tabLst>
                <a:tab pos="984885" algn="l"/>
                <a:tab pos="985519" algn="l"/>
              </a:tabLst>
            </a:pPr>
            <a:r>
              <a:rPr spc="-5" dirty="0">
                <a:cs typeface="Verdana"/>
              </a:rPr>
              <a:t>Program </a:t>
            </a:r>
            <a:r>
              <a:rPr lang="en-US" spc="-10" dirty="0">
                <a:cs typeface="Verdana"/>
              </a:rPr>
              <a:t>r</a:t>
            </a:r>
            <a:r>
              <a:rPr spc="-10" dirty="0">
                <a:cs typeface="Verdana"/>
              </a:rPr>
              <a:t>ights </a:t>
            </a:r>
            <a:r>
              <a:rPr dirty="0">
                <a:cs typeface="Verdana"/>
              </a:rPr>
              <a:t>and</a:t>
            </a:r>
            <a:r>
              <a:rPr spc="-40" dirty="0">
                <a:cs typeface="Verdana"/>
              </a:rPr>
              <a:t> </a:t>
            </a:r>
            <a:r>
              <a:rPr lang="en-US" spc="-5" dirty="0">
                <a:cs typeface="Verdana"/>
              </a:rPr>
              <a:t>r</a:t>
            </a:r>
            <a:r>
              <a:rPr spc="-5" dirty="0">
                <a:cs typeface="Verdana"/>
              </a:rPr>
              <a:t>esponsibilities</a:t>
            </a:r>
            <a:endParaRPr dirty="0">
              <a:cs typeface="Verdana"/>
            </a:endParaRPr>
          </a:p>
          <a:p>
            <a:pPr marL="984885" indent="-342900">
              <a:buFont typeface="Arial" panose="020B0604020202020204" pitchFamily="34" charset="0"/>
              <a:buChar char="•"/>
              <a:tabLst>
                <a:tab pos="984885" algn="l"/>
                <a:tab pos="985519" algn="l"/>
              </a:tabLst>
            </a:pPr>
            <a:r>
              <a:rPr spc="-5" dirty="0">
                <a:cs typeface="Verdana"/>
              </a:rPr>
              <a:t>The </a:t>
            </a:r>
            <a:r>
              <a:rPr lang="en-US" spc="-5" dirty="0">
                <a:cs typeface="Verdana"/>
              </a:rPr>
              <a:t>p</a:t>
            </a:r>
            <a:r>
              <a:rPr spc="-5" dirty="0">
                <a:cs typeface="Verdana"/>
              </a:rPr>
              <a:t>olicy </a:t>
            </a:r>
            <a:r>
              <a:rPr dirty="0">
                <a:cs typeface="Verdana"/>
              </a:rPr>
              <a:t>of</a:t>
            </a:r>
            <a:r>
              <a:rPr spc="-35" dirty="0">
                <a:cs typeface="Verdana"/>
              </a:rPr>
              <a:t> </a:t>
            </a:r>
            <a:r>
              <a:rPr lang="en-US" spc="-5" dirty="0">
                <a:cs typeface="Verdana"/>
              </a:rPr>
              <a:t>n</a:t>
            </a:r>
            <a:r>
              <a:rPr spc="-5" dirty="0">
                <a:cs typeface="Verdana"/>
              </a:rPr>
              <a:t>ondiscrimination</a:t>
            </a:r>
            <a:endParaRPr dirty="0">
              <a:cs typeface="Verdana"/>
            </a:endParaRPr>
          </a:p>
          <a:p>
            <a:pPr marL="984885" indent="-342900">
              <a:buFont typeface="Arial" panose="020B0604020202020204" pitchFamily="34" charset="0"/>
              <a:buChar char="•"/>
              <a:tabLst>
                <a:tab pos="984885" algn="l"/>
                <a:tab pos="985519" algn="l"/>
              </a:tabLst>
            </a:pPr>
            <a:r>
              <a:rPr dirty="0">
                <a:cs typeface="Verdana"/>
              </a:rPr>
              <a:t>The </a:t>
            </a:r>
            <a:r>
              <a:rPr lang="en-US" spc="-5" dirty="0">
                <a:cs typeface="Verdana"/>
              </a:rPr>
              <a:t>p</a:t>
            </a:r>
            <a:r>
              <a:rPr spc="-5" dirty="0">
                <a:cs typeface="Verdana"/>
              </a:rPr>
              <a:t>rocedure </a:t>
            </a:r>
            <a:r>
              <a:rPr dirty="0">
                <a:cs typeface="Verdana"/>
              </a:rPr>
              <a:t>for </a:t>
            </a:r>
            <a:r>
              <a:rPr lang="en-US" spc="-5" dirty="0">
                <a:cs typeface="Verdana"/>
              </a:rPr>
              <a:t>f</a:t>
            </a:r>
            <a:r>
              <a:rPr spc="-5" dirty="0">
                <a:cs typeface="Verdana"/>
              </a:rPr>
              <a:t>iling </a:t>
            </a:r>
            <a:r>
              <a:rPr dirty="0">
                <a:cs typeface="Verdana"/>
              </a:rPr>
              <a:t>a</a:t>
            </a:r>
            <a:r>
              <a:rPr spc="-85" dirty="0">
                <a:cs typeface="Verdana"/>
              </a:rPr>
              <a:t> </a:t>
            </a:r>
            <a:r>
              <a:rPr lang="en-US" spc="-5" dirty="0">
                <a:cs typeface="Verdana"/>
              </a:rPr>
              <a:t>c</a:t>
            </a:r>
            <a:r>
              <a:rPr spc="-5" dirty="0">
                <a:cs typeface="Verdana"/>
              </a:rPr>
              <a:t>omplaint</a:t>
            </a:r>
            <a:endParaRPr dirty="0">
              <a:cs typeface="Verdana"/>
            </a:endParaRPr>
          </a:p>
        </p:txBody>
      </p:sp>
    </p:spTree>
    <p:extLst>
      <p:ext uri="{BB962C8B-B14F-4D97-AF65-F5344CB8AC3E}">
        <p14:creationId xmlns:p14="http://schemas.microsoft.com/office/powerpoint/2010/main" val="349477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599440" y="591295"/>
            <a:ext cx="10149839"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ELEMENTS </a:t>
            </a:r>
            <a:r>
              <a:rPr lang="en-US" spc="-5" dirty="0">
                <a:solidFill>
                  <a:srgbClr val="D50032"/>
                </a:solidFill>
              </a:rPr>
              <a:t>OF PUBLIC</a:t>
            </a:r>
            <a:r>
              <a:rPr lang="en-US" spc="75" dirty="0">
                <a:solidFill>
                  <a:srgbClr val="D50032"/>
                </a:solidFill>
              </a:rPr>
              <a:t> </a:t>
            </a:r>
            <a:r>
              <a:rPr lang="en-US" spc="-5" dirty="0">
                <a:solidFill>
                  <a:srgbClr val="D50032"/>
                </a:solidFill>
              </a:rPr>
              <a:t>NOTIFICATION</a:t>
            </a:r>
          </a:p>
        </p:txBody>
      </p:sp>
      <p:sp>
        <p:nvSpPr>
          <p:cNvPr id="13" name="object 13"/>
          <p:cNvSpPr txBox="1"/>
          <p:nvPr/>
        </p:nvSpPr>
        <p:spPr>
          <a:xfrm>
            <a:off x="787324" y="1446215"/>
            <a:ext cx="10683315" cy="3923510"/>
          </a:xfrm>
          <a:prstGeom prst="rect">
            <a:avLst/>
          </a:prstGeom>
        </p:spPr>
        <p:txBody>
          <a:bodyPr vert="horz" wrap="square" lIns="0" tIns="136525" rIns="0" bIns="0" rtlCol="0">
            <a:spAutoFit/>
          </a:bodyPr>
          <a:lstStyle/>
          <a:p>
            <a:pPr marL="355600" indent="-342900">
              <a:buFont typeface="Arial" panose="020B0604020202020204" pitchFamily="34" charset="0"/>
              <a:buChar char="•"/>
            </a:pPr>
            <a:r>
              <a:rPr sz="2400" dirty="0">
                <a:cs typeface="Verdana"/>
              </a:rPr>
              <a:t>Program</a:t>
            </a:r>
            <a:r>
              <a:rPr sz="2400" spc="-30" dirty="0">
                <a:cs typeface="Verdana"/>
              </a:rPr>
              <a:t> </a:t>
            </a:r>
            <a:r>
              <a:rPr sz="2400" spc="-5" dirty="0">
                <a:cs typeface="Verdana"/>
              </a:rPr>
              <a:t>Availability</a:t>
            </a:r>
            <a:endParaRPr sz="2400" dirty="0">
              <a:cs typeface="Verdana"/>
            </a:endParaRPr>
          </a:p>
          <a:p>
            <a:pPr marL="918845" marR="120650" indent="-285750">
              <a:spcAft>
                <a:spcPts val="1800"/>
              </a:spcAft>
              <a:buFont typeface="Arial" panose="020B0604020202020204" pitchFamily="34" charset="0"/>
              <a:buChar char="•"/>
            </a:pPr>
            <a:r>
              <a:rPr dirty="0">
                <a:cs typeface="Verdana"/>
              </a:rPr>
              <a:t>Inform </a:t>
            </a:r>
            <a:r>
              <a:rPr spc="-5" dirty="0">
                <a:cs typeface="Verdana"/>
              </a:rPr>
              <a:t>applicants, </a:t>
            </a:r>
            <a:r>
              <a:rPr dirty="0">
                <a:cs typeface="Verdana"/>
              </a:rPr>
              <a:t>participants, and potentially </a:t>
            </a:r>
            <a:r>
              <a:rPr spc="-5" dirty="0">
                <a:cs typeface="Verdana"/>
              </a:rPr>
              <a:t>eligible </a:t>
            </a:r>
            <a:r>
              <a:rPr dirty="0">
                <a:cs typeface="Verdana"/>
              </a:rPr>
              <a:t>persons of </a:t>
            </a:r>
            <a:r>
              <a:rPr spc="-5" dirty="0">
                <a:cs typeface="Verdana"/>
              </a:rPr>
              <a:t>their </a:t>
            </a:r>
            <a:r>
              <a:rPr dirty="0">
                <a:cs typeface="Verdana"/>
              </a:rPr>
              <a:t>program rights and responsibilities and </a:t>
            </a:r>
            <a:r>
              <a:rPr spc="-5" dirty="0">
                <a:cs typeface="Verdana"/>
              </a:rPr>
              <a:t>the </a:t>
            </a:r>
            <a:r>
              <a:rPr dirty="0">
                <a:cs typeface="Verdana"/>
              </a:rPr>
              <a:t>steps necessary for</a:t>
            </a:r>
            <a:r>
              <a:rPr spc="-5" dirty="0">
                <a:cs typeface="Verdana"/>
              </a:rPr>
              <a:t> </a:t>
            </a:r>
            <a:r>
              <a:rPr dirty="0">
                <a:cs typeface="Verdana"/>
              </a:rPr>
              <a:t>participation</a:t>
            </a:r>
          </a:p>
          <a:p>
            <a:pPr marL="355600" indent="-342900">
              <a:buFont typeface="Arial" panose="020B0604020202020204" pitchFamily="34" charset="0"/>
              <a:buChar char="•"/>
            </a:pPr>
            <a:r>
              <a:rPr sz="2400" spc="-5" dirty="0">
                <a:cs typeface="Verdana"/>
              </a:rPr>
              <a:t>Complaint</a:t>
            </a:r>
            <a:r>
              <a:rPr sz="2400" spc="-60" dirty="0">
                <a:cs typeface="Verdana"/>
              </a:rPr>
              <a:t> </a:t>
            </a:r>
            <a:r>
              <a:rPr sz="2400" spc="-5" dirty="0">
                <a:cs typeface="Verdana"/>
              </a:rPr>
              <a:t>Information</a:t>
            </a:r>
            <a:endParaRPr sz="2400" dirty="0">
              <a:cs typeface="Verdana"/>
            </a:endParaRPr>
          </a:p>
          <a:p>
            <a:pPr marL="929640" marR="46990" indent="-285750">
              <a:spcAft>
                <a:spcPts val="1800"/>
              </a:spcAft>
              <a:buFont typeface="Arial" panose="020B0604020202020204" pitchFamily="34" charset="0"/>
              <a:buChar char="•"/>
            </a:pPr>
            <a:r>
              <a:rPr dirty="0">
                <a:cs typeface="Verdana"/>
              </a:rPr>
              <a:t>Must advise </a:t>
            </a:r>
            <a:r>
              <a:rPr spc="-5" dirty="0">
                <a:cs typeface="Verdana"/>
              </a:rPr>
              <a:t>applicants </a:t>
            </a:r>
            <a:r>
              <a:rPr dirty="0">
                <a:cs typeface="Verdana"/>
              </a:rPr>
              <a:t>and participants </a:t>
            </a:r>
            <a:r>
              <a:rPr spc="-5" dirty="0">
                <a:cs typeface="Verdana"/>
              </a:rPr>
              <a:t>at the </a:t>
            </a:r>
            <a:r>
              <a:rPr dirty="0">
                <a:cs typeface="Verdana"/>
              </a:rPr>
              <a:t>service </a:t>
            </a:r>
            <a:r>
              <a:rPr spc="-5" dirty="0">
                <a:cs typeface="Verdana"/>
              </a:rPr>
              <a:t>delivery </a:t>
            </a:r>
            <a:r>
              <a:rPr dirty="0">
                <a:cs typeface="Verdana"/>
              </a:rPr>
              <a:t>point of </a:t>
            </a:r>
            <a:r>
              <a:rPr spc="-5" dirty="0">
                <a:cs typeface="Verdana"/>
              </a:rPr>
              <a:t>their right to </a:t>
            </a:r>
            <a:r>
              <a:rPr dirty="0">
                <a:cs typeface="Verdana"/>
              </a:rPr>
              <a:t>file a </a:t>
            </a:r>
            <a:r>
              <a:rPr spc="-5" dirty="0">
                <a:cs typeface="Verdana"/>
              </a:rPr>
              <a:t>complaint, </a:t>
            </a:r>
            <a:r>
              <a:rPr dirty="0">
                <a:cs typeface="Verdana"/>
              </a:rPr>
              <a:t>how </a:t>
            </a:r>
            <a:r>
              <a:rPr spc="-5" dirty="0">
                <a:cs typeface="Verdana"/>
              </a:rPr>
              <a:t>to </a:t>
            </a:r>
            <a:r>
              <a:rPr dirty="0">
                <a:cs typeface="Verdana"/>
              </a:rPr>
              <a:t>file a </a:t>
            </a:r>
            <a:r>
              <a:rPr spc="-5" dirty="0">
                <a:cs typeface="Verdana"/>
              </a:rPr>
              <a:t>complaint, </a:t>
            </a:r>
            <a:r>
              <a:rPr dirty="0">
                <a:cs typeface="Verdana"/>
              </a:rPr>
              <a:t>and </a:t>
            </a:r>
            <a:r>
              <a:rPr spc="-5" dirty="0">
                <a:cs typeface="Verdana"/>
              </a:rPr>
              <a:t>the complaint procedures</a:t>
            </a:r>
            <a:endParaRPr dirty="0">
              <a:cs typeface="Verdana"/>
            </a:endParaRPr>
          </a:p>
          <a:p>
            <a:pPr marL="355600" indent="-342900">
              <a:buFont typeface="Arial" panose="020B0604020202020204" pitchFamily="34" charset="0"/>
              <a:buChar char="•"/>
            </a:pPr>
            <a:r>
              <a:rPr sz="2400" spc="-5" dirty="0">
                <a:cs typeface="Verdana"/>
              </a:rPr>
              <a:t>Nondiscrimination</a:t>
            </a:r>
            <a:r>
              <a:rPr sz="2400" spc="-50" dirty="0">
                <a:cs typeface="Verdana"/>
              </a:rPr>
              <a:t> </a:t>
            </a:r>
            <a:r>
              <a:rPr sz="2400" spc="-5" dirty="0">
                <a:cs typeface="Verdana"/>
              </a:rPr>
              <a:t>Statement</a:t>
            </a:r>
            <a:endParaRPr sz="2400" dirty="0">
              <a:cs typeface="Verdana"/>
            </a:endParaRPr>
          </a:p>
          <a:p>
            <a:pPr marL="927735" marR="5080" indent="-285750">
              <a:spcAft>
                <a:spcPts val="1800"/>
              </a:spcAft>
              <a:buFont typeface="Arial" panose="020B0604020202020204" pitchFamily="34" charset="0"/>
              <a:buChar char="•"/>
              <a:tabLst>
                <a:tab pos="5047615" algn="l"/>
                <a:tab pos="7633334" algn="l"/>
              </a:tabLst>
            </a:pPr>
            <a:r>
              <a:rPr dirty="0">
                <a:cs typeface="Verdana"/>
              </a:rPr>
              <a:t>All information </a:t>
            </a:r>
            <a:r>
              <a:rPr spc="-5" dirty="0">
                <a:cs typeface="Verdana"/>
              </a:rPr>
              <a:t>materials </a:t>
            </a:r>
            <a:r>
              <a:rPr dirty="0">
                <a:cs typeface="Verdana"/>
              </a:rPr>
              <a:t>and sources, </a:t>
            </a:r>
            <a:r>
              <a:rPr spc="-5" dirty="0">
                <a:cs typeface="Verdana"/>
              </a:rPr>
              <a:t>including websites, </a:t>
            </a:r>
            <a:r>
              <a:rPr dirty="0">
                <a:cs typeface="Verdana"/>
              </a:rPr>
              <a:t>must  contain a</a:t>
            </a:r>
            <a:r>
              <a:rPr spc="5" dirty="0">
                <a:cs typeface="Verdana"/>
              </a:rPr>
              <a:t> </a:t>
            </a:r>
            <a:r>
              <a:rPr dirty="0">
                <a:cs typeface="Verdana"/>
              </a:rPr>
              <a:t>nondiscrimination</a:t>
            </a:r>
            <a:r>
              <a:rPr spc="-15" dirty="0">
                <a:cs typeface="Verdana"/>
              </a:rPr>
              <a:t> </a:t>
            </a:r>
            <a:r>
              <a:rPr dirty="0">
                <a:cs typeface="Verdana"/>
              </a:rPr>
              <a:t>statement</a:t>
            </a:r>
            <a:r>
              <a:rPr lang="en-US" dirty="0">
                <a:cs typeface="Verdana"/>
              </a:rPr>
              <a:t>. </a:t>
            </a:r>
            <a:r>
              <a:rPr dirty="0">
                <a:cs typeface="Verdana"/>
              </a:rPr>
              <a:t>The statement </a:t>
            </a:r>
            <a:r>
              <a:rPr spc="-5" dirty="0">
                <a:cs typeface="Verdana"/>
              </a:rPr>
              <a:t>is </a:t>
            </a:r>
            <a:r>
              <a:rPr dirty="0">
                <a:cs typeface="Verdana"/>
              </a:rPr>
              <a:t>not required </a:t>
            </a:r>
            <a:r>
              <a:rPr spc="-5" dirty="0">
                <a:cs typeface="Verdana"/>
              </a:rPr>
              <a:t>to be </a:t>
            </a:r>
            <a:r>
              <a:rPr dirty="0">
                <a:cs typeface="Verdana"/>
              </a:rPr>
              <a:t>included on every </a:t>
            </a:r>
            <a:r>
              <a:rPr spc="-5" dirty="0">
                <a:cs typeface="Verdana"/>
              </a:rPr>
              <a:t>page </a:t>
            </a:r>
            <a:r>
              <a:rPr dirty="0">
                <a:cs typeface="Verdana"/>
              </a:rPr>
              <a:t>of </a:t>
            </a:r>
            <a:r>
              <a:rPr spc="-5" dirty="0">
                <a:cs typeface="Verdana"/>
              </a:rPr>
              <a:t>the</a:t>
            </a:r>
            <a:r>
              <a:rPr spc="75" dirty="0">
                <a:cs typeface="Verdana"/>
              </a:rPr>
              <a:t> </a:t>
            </a:r>
            <a:r>
              <a:rPr spc="-5" dirty="0">
                <a:cs typeface="Verdana"/>
              </a:rPr>
              <a:t>program</a:t>
            </a:r>
            <a:r>
              <a:rPr dirty="0">
                <a:cs typeface="Verdana"/>
              </a:rPr>
              <a:t> </a:t>
            </a:r>
            <a:r>
              <a:rPr spc="-5" dirty="0">
                <a:cs typeface="Verdana"/>
              </a:rPr>
              <a:t>website</a:t>
            </a:r>
            <a:r>
              <a:rPr lang="en-US" spc="-5" dirty="0">
                <a:cs typeface="Verdana"/>
              </a:rPr>
              <a:t>. </a:t>
            </a:r>
            <a:r>
              <a:rPr dirty="0">
                <a:cs typeface="Verdana"/>
              </a:rPr>
              <a:t>At a minimum</a:t>
            </a:r>
            <a:r>
              <a:rPr lang="en-US" dirty="0">
                <a:cs typeface="Verdana"/>
              </a:rPr>
              <a:t>,</a:t>
            </a:r>
            <a:r>
              <a:rPr dirty="0">
                <a:cs typeface="Verdana"/>
              </a:rPr>
              <a:t> the </a:t>
            </a:r>
            <a:r>
              <a:rPr spc="-5" dirty="0">
                <a:cs typeface="Verdana"/>
              </a:rPr>
              <a:t>nondiscrimination statement </a:t>
            </a:r>
            <a:r>
              <a:rPr dirty="0">
                <a:cs typeface="Verdana"/>
              </a:rPr>
              <a:t>or a link to </a:t>
            </a:r>
            <a:r>
              <a:rPr spc="-5" dirty="0">
                <a:cs typeface="Verdana"/>
              </a:rPr>
              <a:t>it </a:t>
            </a:r>
            <a:r>
              <a:rPr dirty="0">
                <a:cs typeface="Verdana"/>
              </a:rPr>
              <a:t>must </a:t>
            </a:r>
            <a:r>
              <a:rPr spc="-5" dirty="0">
                <a:cs typeface="Verdana"/>
              </a:rPr>
              <a:t>be included </a:t>
            </a:r>
            <a:r>
              <a:rPr dirty="0">
                <a:cs typeface="Verdana"/>
              </a:rPr>
              <a:t>on </a:t>
            </a:r>
            <a:r>
              <a:rPr spc="-5" dirty="0">
                <a:cs typeface="Verdana"/>
              </a:rPr>
              <a:t>the </a:t>
            </a:r>
            <a:r>
              <a:rPr dirty="0">
                <a:cs typeface="Verdana"/>
              </a:rPr>
              <a:t>home </a:t>
            </a:r>
            <a:r>
              <a:rPr spc="-5" dirty="0">
                <a:cs typeface="Verdana"/>
              </a:rPr>
              <a:t>page </a:t>
            </a:r>
            <a:r>
              <a:rPr dirty="0">
                <a:cs typeface="Verdana"/>
              </a:rPr>
              <a:t>of </a:t>
            </a:r>
            <a:r>
              <a:rPr spc="-5" dirty="0">
                <a:cs typeface="Verdana"/>
              </a:rPr>
              <a:t>the </a:t>
            </a:r>
            <a:r>
              <a:rPr dirty="0">
                <a:cs typeface="Verdana"/>
              </a:rPr>
              <a:t>program information.</a:t>
            </a:r>
          </a:p>
        </p:txBody>
      </p:sp>
    </p:spTree>
    <p:extLst>
      <p:ext uri="{BB962C8B-B14F-4D97-AF65-F5344CB8AC3E}">
        <p14:creationId xmlns:p14="http://schemas.microsoft.com/office/powerpoint/2010/main" val="347916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596647" y="570262"/>
            <a:ext cx="9874122"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ELEMENTS </a:t>
            </a:r>
            <a:r>
              <a:rPr lang="en-US" spc="-5" dirty="0">
                <a:solidFill>
                  <a:srgbClr val="D50032"/>
                </a:solidFill>
              </a:rPr>
              <a:t>OF PUBLIC</a:t>
            </a:r>
            <a:r>
              <a:rPr lang="en-US" spc="75" dirty="0">
                <a:solidFill>
                  <a:srgbClr val="D50032"/>
                </a:solidFill>
              </a:rPr>
              <a:t> </a:t>
            </a:r>
            <a:r>
              <a:rPr lang="en-US" spc="-5" dirty="0">
                <a:solidFill>
                  <a:srgbClr val="D50032"/>
                </a:solidFill>
              </a:rPr>
              <a:t>NOTIFICATION-1</a:t>
            </a:r>
          </a:p>
        </p:txBody>
      </p:sp>
      <p:sp>
        <p:nvSpPr>
          <p:cNvPr id="14" name="object 14"/>
          <p:cNvSpPr txBox="1"/>
          <p:nvPr/>
        </p:nvSpPr>
        <p:spPr>
          <a:xfrm>
            <a:off x="10283444" y="6617237"/>
            <a:ext cx="187325" cy="166712"/>
          </a:xfrm>
          <a:prstGeom prst="rect">
            <a:avLst/>
          </a:prstGeom>
        </p:spPr>
        <p:txBody>
          <a:bodyPr vert="horz" wrap="square" lIns="0" tIns="12700" rIns="0" bIns="0" rtlCol="0">
            <a:spAutoFit/>
          </a:bodyPr>
          <a:lstStyle/>
          <a:p>
            <a:pPr marL="12700">
              <a:spcBef>
                <a:spcPts val="100"/>
              </a:spcBef>
            </a:pPr>
            <a:r>
              <a:rPr sz="1000" spc="-5" dirty="0">
                <a:latin typeface="Verdana"/>
                <a:cs typeface="Verdana"/>
              </a:rPr>
              <a:t>11</a:t>
            </a:r>
            <a:endParaRPr sz="1000" dirty="0">
              <a:latin typeface="Verdana"/>
              <a:cs typeface="Verdana"/>
            </a:endParaRPr>
          </a:p>
        </p:txBody>
      </p:sp>
      <p:sp>
        <p:nvSpPr>
          <p:cNvPr id="13" name="object 13"/>
          <p:cNvSpPr txBox="1"/>
          <p:nvPr/>
        </p:nvSpPr>
        <p:spPr>
          <a:xfrm>
            <a:off x="810324" y="1448563"/>
            <a:ext cx="10223436" cy="4674998"/>
          </a:xfrm>
          <a:prstGeom prst="rect">
            <a:avLst/>
          </a:prstGeom>
        </p:spPr>
        <p:txBody>
          <a:bodyPr vert="horz" wrap="square" lIns="0" tIns="12065" rIns="0" bIns="0" rtlCol="0">
            <a:spAutoFit/>
          </a:bodyPr>
          <a:lstStyle/>
          <a:p>
            <a:pPr marL="298450" indent="-285750">
              <a:spcAft>
                <a:spcPts val="1800"/>
              </a:spcAft>
              <a:buFont typeface="Arial" panose="020B0604020202020204" pitchFamily="34" charset="0"/>
              <a:buChar char="•"/>
            </a:pPr>
            <a:r>
              <a:rPr sz="2400" spc="-5" dirty="0">
                <a:cs typeface="Verdana"/>
              </a:rPr>
              <a:t>State agencies</a:t>
            </a:r>
            <a:r>
              <a:rPr lang="en-US" sz="2400" spc="-5" dirty="0">
                <a:cs typeface="Verdana"/>
              </a:rPr>
              <a:t> and local agencies/</a:t>
            </a:r>
            <a:r>
              <a:rPr sz="2400" spc="-5" dirty="0">
                <a:cs typeface="Verdana"/>
              </a:rPr>
              <a:t>sub</a:t>
            </a:r>
            <a:r>
              <a:rPr lang="en-US" sz="2400" spc="-5" dirty="0">
                <a:cs typeface="Verdana"/>
              </a:rPr>
              <a:t>-</a:t>
            </a:r>
            <a:r>
              <a:rPr sz="2400" spc="-5" dirty="0">
                <a:cs typeface="Verdana"/>
              </a:rPr>
              <a:t>recipients</a:t>
            </a:r>
            <a:r>
              <a:rPr sz="2400" spc="100" dirty="0">
                <a:cs typeface="Verdana"/>
              </a:rPr>
              <a:t> </a:t>
            </a:r>
            <a:r>
              <a:rPr sz="2400" spc="-5" dirty="0">
                <a:cs typeface="Verdana"/>
              </a:rPr>
              <a:t>must</a:t>
            </a:r>
            <a:endParaRPr dirty="0">
              <a:ea typeface="Verdana" panose="020B0604030504040204" pitchFamily="34" charset="0"/>
              <a:cs typeface="Verdana" panose="020B0604030504040204" pitchFamily="34" charset="0"/>
            </a:endParaRPr>
          </a:p>
          <a:p>
            <a:pPr marL="641350" indent="-285750">
              <a:spcAft>
                <a:spcPts val="1800"/>
              </a:spcAft>
              <a:buFont typeface="Arial" panose="020B0604020202020204" pitchFamily="34" charset="0"/>
              <a:buChar char="•"/>
              <a:tabLst>
                <a:tab pos="680085" algn="l"/>
                <a:tab pos="680720" algn="l"/>
              </a:tabLst>
            </a:pPr>
            <a:r>
              <a:rPr sz="2000" dirty="0">
                <a:cs typeface="Verdana"/>
              </a:rPr>
              <a:t>Make program information </a:t>
            </a:r>
            <a:r>
              <a:rPr sz="2000" spc="-5" dirty="0">
                <a:cs typeface="Verdana"/>
              </a:rPr>
              <a:t>available to the </a:t>
            </a:r>
            <a:r>
              <a:rPr sz="2000" dirty="0">
                <a:cs typeface="Verdana"/>
              </a:rPr>
              <a:t>public </a:t>
            </a:r>
            <a:r>
              <a:rPr sz="2000" spc="-5" dirty="0">
                <a:cs typeface="Verdana"/>
              </a:rPr>
              <a:t>upon</a:t>
            </a:r>
            <a:r>
              <a:rPr sz="2000" dirty="0">
                <a:cs typeface="Verdana"/>
              </a:rPr>
              <a:t> request</a:t>
            </a:r>
            <a:endParaRPr dirty="0">
              <a:ea typeface="Verdana" panose="020B0604030504040204" pitchFamily="34" charset="0"/>
              <a:cs typeface="Verdana" panose="020B0604030504040204" pitchFamily="34" charset="0"/>
            </a:endParaRPr>
          </a:p>
          <a:p>
            <a:pPr marL="641350" indent="-285750">
              <a:spcAft>
                <a:spcPts val="1800"/>
              </a:spcAft>
              <a:buFont typeface="Arial" panose="020B0604020202020204" pitchFamily="34" charset="0"/>
              <a:buChar char="•"/>
              <a:tabLst>
                <a:tab pos="680085" algn="l"/>
                <a:tab pos="680720" algn="l"/>
              </a:tabLst>
            </a:pPr>
            <a:r>
              <a:rPr sz="2000" dirty="0">
                <a:cs typeface="Verdana"/>
              </a:rPr>
              <a:t>Prominently </a:t>
            </a:r>
            <a:r>
              <a:rPr sz="2000" spc="-10" dirty="0">
                <a:cs typeface="Verdana"/>
              </a:rPr>
              <a:t>display </a:t>
            </a:r>
            <a:r>
              <a:rPr sz="2000" spc="-5" dirty="0">
                <a:cs typeface="Verdana"/>
              </a:rPr>
              <a:t>the </a:t>
            </a:r>
            <a:r>
              <a:rPr sz="2000" dirty="0">
                <a:cs typeface="Verdana"/>
              </a:rPr>
              <a:t>“And Justice for </a:t>
            </a:r>
            <a:r>
              <a:rPr sz="2000" spc="-5" dirty="0">
                <a:cs typeface="Verdana"/>
              </a:rPr>
              <a:t>All”</a:t>
            </a:r>
            <a:r>
              <a:rPr sz="2000" spc="-70" dirty="0">
                <a:cs typeface="Verdana"/>
              </a:rPr>
              <a:t> </a:t>
            </a:r>
            <a:r>
              <a:rPr sz="2000" dirty="0">
                <a:cs typeface="Verdana"/>
              </a:rPr>
              <a:t>poster</a:t>
            </a:r>
            <a:endParaRPr dirty="0">
              <a:ea typeface="Verdana" panose="020B0604030504040204" pitchFamily="34" charset="0"/>
              <a:cs typeface="Verdana" panose="020B0604030504040204" pitchFamily="34" charset="0"/>
            </a:endParaRPr>
          </a:p>
          <a:p>
            <a:pPr marL="641350" indent="-285750">
              <a:spcAft>
                <a:spcPts val="1800"/>
              </a:spcAft>
              <a:buFont typeface="Arial" panose="020B0604020202020204" pitchFamily="34" charset="0"/>
              <a:buChar char="•"/>
              <a:tabLst>
                <a:tab pos="680085" algn="l"/>
                <a:tab pos="680720" algn="l"/>
              </a:tabLst>
            </a:pPr>
            <a:r>
              <a:rPr sz="2000" dirty="0">
                <a:cs typeface="Verdana"/>
              </a:rPr>
              <a:t>Inform potentially </a:t>
            </a:r>
            <a:r>
              <a:rPr sz="2000" spc="-5" dirty="0">
                <a:cs typeface="Verdana"/>
              </a:rPr>
              <a:t>eligible </a:t>
            </a:r>
            <a:r>
              <a:rPr sz="2000" dirty="0">
                <a:cs typeface="Verdana"/>
              </a:rPr>
              <a:t>persons, </a:t>
            </a:r>
            <a:r>
              <a:rPr sz="2000" spc="-5" dirty="0">
                <a:cs typeface="Verdana"/>
              </a:rPr>
              <a:t>applicants, </a:t>
            </a:r>
            <a:r>
              <a:rPr sz="2000" dirty="0">
                <a:cs typeface="Verdana"/>
              </a:rPr>
              <a:t>participants</a:t>
            </a:r>
            <a:r>
              <a:rPr sz="2000" spc="-30" dirty="0">
                <a:cs typeface="Verdana"/>
              </a:rPr>
              <a:t> </a:t>
            </a:r>
            <a:r>
              <a:rPr sz="2000" dirty="0">
                <a:cs typeface="Verdana"/>
              </a:rPr>
              <a:t>and</a:t>
            </a:r>
          </a:p>
          <a:p>
            <a:pPr marL="1212850" indent="-285750">
              <a:spcAft>
                <a:spcPts val="1800"/>
              </a:spcAft>
              <a:buFont typeface="Arial" panose="020B0604020202020204" pitchFamily="34" charset="0"/>
              <a:buChar char="•"/>
            </a:pPr>
            <a:r>
              <a:rPr sz="2000" dirty="0">
                <a:cs typeface="Verdana"/>
              </a:rPr>
              <a:t>grassroots organizations of programs or changes </a:t>
            </a:r>
            <a:r>
              <a:rPr sz="2000" spc="-5" dirty="0">
                <a:cs typeface="Verdana"/>
              </a:rPr>
              <a:t>in</a:t>
            </a:r>
            <a:r>
              <a:rPr sz="2000" spc="-20" dirty="0">
                <a:cs typeface="Verdana"/>
              </a:rPr>
              <a:t> </a:t>
            </a:r>
            <a:r>
              <a:rPr sz="2000" spc="-5" dirty="0">
                <a:cs typeface="Verdana"/>
              </a:rPr>
              <a:t>programs</a:t>
            </a:r>
            <a:endParaRPr dirty="0">
              <a:ea typeface="Verdana" panose="020B0604030504040204" pitchFamily="34" charset="0"/>
              <a:cs typeface="Verdana" panose="020B0604030504040204" pitchFamily="34" charset="0"/>
            </a:endParaRPr>
          </a:p>
          <a:p>
            <a:pPr marL="641350" marR="193675" indent="-285750">
              <a:spcAft>
                <a:spcPts val="1800"/>
              </a:spcAft>
              <a:buFont typeface="Arial" panose="020B0604020202020204" pitchFamily="34" charset="0"/>
              <a:buChar char="•"/>
              <a:tabLst>
                <a:tab pos="680720" algn="l"/>
              </a:tabLst>
            </a:pPr>
            <a:r>
              <a:rPr lang="en-US" sz="2000" dirty="0">
                <a:cs typeface="Verdana"/>
              </a:rPr>
              <a:t>Provide appropriate information </a:t>
            </a:r>
            <a:r>
              <a:rPr lang="en-US" sz="2000" spc="-5" dirty="0">
                <a:cs typeface="Verdana"/>
              </a:rPr>
              <a:t>in </a:t>
            </a:r>
            <a:r>
              <a:rPr lang="en-US" sz="2000" dirty="0">
                <a:cs typeface="Verdana"/>
              </a:rPr>
              <a:t>alternative formats for persons </a:t>
            </a:r>
            <a:r>
              <a:rPr lang="en-US" sz="2000" spc="-5" dirty="0">
                <a:cs typeface="Verdana"/>
              </a:rPr>
              <a:t>with disabilities </a:t>
            </a:r>
            <a:r>
              <a:rPr lang="en-US" sz="2000" dirty="0">
                <a:cs typeface="Verdana"/>
              </a:rPr>
              <a:t>and </a:t>
            </a:r>
            <a:r>
              <a:rPr lang="en-US" sz="2000" spc="-5" dirty="0">
                <a:cs typeface="Verdana"/>
              </a:rPr>
              <a:t>in the </a:t>
            </a:r>
            <a:r>
              <a:rPr lang="en-US" sz="2000" dirty="0">
                <a:cs typeface="Verdana"/>
              </a:rPr>
              <a:t>appropriate </a:t>
            </a:r>
            <a:r>
              <a:rPr lang="en-US" sz="2000" spc="-5" dirty="0">
                <a:cs typeface="Verdana"/>
              </a:rPr>
              <a:t>language(s) </a:t>
            </a:r>
            <a:r>
              <a:rPr lang="en-US" sz="2000" dirty="0">
                <a:cs typeface="Verdana"/>
              </a:rPr>
              <a:t>for person with LEP </a:t>
            </a:r>
            <a:endParaRPr lang="en-US" sz="2000" kern="0" spc="-5" dirty="0">
              <a:cs typeface="Verdana"/>
            </a:endParaRPr>
          </a:p>
          <a:p>
            <a:pPr marL="641350" marR="193675" indent="-285750">
              <a:spcAft>
                <a:spcPts val="1800"/>
              </a:spcAft>
              <a:buFont typeface="Arial" panose="020B0604020202020204" pitchFamily="34" charset="0"/>
              <a:buChar char="•"/>
              <a:tabLst>
                <a:tab pos="680720" algn="l"/>
              </a:tabLst>
            </a:pPr>
            <a:r>
              <a:rPr sz="2000" kern="0" spc="-5" dirty="0">
                <a:cs typeface="Verdana"/>
              </a:rPr>
              <a:t>Convey</a:t>
            </a:r>
            <a:r>
              <a:rPr lang="en-US" sz="2000" kern="0" spc="-5" dirty="0">
                <a:cs typeface="Verdana"/>
              </a:rPr>
              <a:t> </a:t>
            </a:r>
            <a:r>
              <a:rPr sz="2000" kern="0" spc="-5" dirty="0">
                <a:cs typeface="Verdana"/>
              </a:rPr>
              <a:t>the </a:t>
            </a:r>
            <a:r>
              <a:rPr sz="2000" kern="0" dirty="0">
                <a:cs typeface="Verdana"/>
              </a:rPr>
              <a:t>message of equal </a:t>
            </a:r>
            <a:r>
              <a:rPr sz="2000" kern="0" spc="-5" dirty="0">
                <a:cs typeface="Verdana"/>
              </a:rPr>
              <a:t>opportunity</a:t>
            </a:r>
            <a:r>
              <a:rPr lang="en-US" sz="2000" kern="0" spc="-5" dirty="0">
                <a:cs typeface="Verdana"/>
              </a:rPr>
              <a:t> </a:t>
            </a:r>
            <a:r>
              <a:rPr sz="2000" kern="0" spc="-5" dirty="0">
                <a:cs typeface="Verdana"/>
              </a:rPr>
              <a:t>in </a:t>
            </a:r>
            <a:r>
              <a:rPr sz="2000" kern="0" dirty="0">
                <a:cs typeface="Verdana"/>
              </a:rPr>
              <a:t>all photos and other graphics </a:t>
            </a:r>
            <a:r>
              <a:rPr sz="2000" kern="0" spc="-5" dirty="0">
                <a:cs typeface="Verdana"/>
              </a:rPr>
              <a:t>that </a:t>
            </a:r>
            <a:r>
              <a:rPr sz="2000" kern="0" dirty="0">
                <a:cs typeface="Verdana"/>
              </a:rPr>
              <a:t>are</a:t>
            </a:r>
            <a:r>
              <a:rPr lang="en-US" sz="2000" kern="0" dirty="0">
                <a:cs typeface="Verdana"/>
              </a:rPr>
              <a:t> </a:t>
            </a:r>
            <a:r>
              <a:rPr sz="2000" kern="0" dirty="0">
                <a:cs typeface="Verdana"/>
              </a:rPr>
              <a:t>used </a:t>
            </a:r>
            <a:r>
              <a:rPr sz="2000" kern="0" spc="-5" dirty="0">
                <a:cs typeface="Verdana"/>
              </a:rPr>
              <a:t>to provide </a:t>
            </a:r>
            <a:r>
              <a:rPr sz="2000" kern="0" dirty="0">
                <a:cs typeface="Verdana"/>
              </a:rPr>
              <a:t>program or </a:t>
            </a:r>
            <a:r>
              <a:rPr sz="2000" kern="0" spc="-5" dirty="0">
                <a:cs typeface="Verdana"/>
              </a:rPr>
              <a:t>program-related information</a:t>
            </a:r>
            <a:endParaRPr sz="2000" kern="0" dirty="0">
              <a:cs typeface="Verdana"/>
            </a:endParaRPr>
          </a:p>
          <a:p>
            <a:pPr>
              <a:buFont typeface="Wingdings"/>
              <a:buChar char=""/>
            </a:pPr>
            <a:endParaRPr sz="1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111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4120" y="752602"/>
            <a:ext cx="2918460" cy="197490"/>
          </a:xfrm>
          <a:prstGeom prst="rect">
            <a:avLst/>
          </a:prstGeom>
        </p:spPr>
        <p:txBody>
          <a:bodyPr vert="horz" wrap="square" lIns="0" tIns="12700" rIns="0" bIns="0" rtlCol="0">
            <a:spAutoFit/>
          </a:bodyPr>
          <a:lstStyle/>
          <a:p>
            <a:pPr marL="12700">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12" name="object 12"/>
          <p:cNvSpPr txBox="1">
            <a:spLocks noGrp="1"/>
          </p:cNvSpPr>
          <p:nvPr>
            <p:ph type="title"/>
          </p:nvPr>
        </p:nvSpPr>
        <p:spPr>
          <a:xfrm>
            <a:off x="599440" y="407956"/>
            <a:ext cx="9611360"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NONDISCRIMINATION</a:t>
            </a:r>
            <a:r>
              <a:rPr lang="en-US" spc="55" dirty="0">
                <a:solidFill>
                  <a:srgbClr val="D50032"/>
                </a:solidFill>
              </a:rPr>
              <a:t> </a:t>
            </a:r>
            <a:r>
              <a:rPr lang="en-US" spc="-10" dirty="0">
                <a:solidFill>
                  <a:srgbClr val="D50032"/>
                </a:solidFill>
              </a:rPr>
              <a:t>STATEMENT</a:t>
            </a:r>
          </a:p>
        </p:txBody>
      </p:sp>
      <p:sp>
        <p:nvSpPr>
          <p:cNvPr id="13" name="object 13"/>
          <p:cNvSpPr txBox="1"/>
          <p:nvPr/>
        </p:nvSpPr>
        <p:spPr>
          <a:xfrm>
            <a:off x="790245" y="1294738"/>
            <a:ext cx="11147755" cy="4783361"/>
          </a:xfrm>
          <a:prstGeom prst="rect">
            <a:avLst/>
          </a:prstGeom>
        </p:spPr>
        <p:txBody>
          <a:bodyPr vert="horz" wrap="square" lIns="0" tIns="12700" rIns="0" bIns="0" rtlCol="0">
            <a:spAutoFit/>
          </a:bodyPr>
          <a:lstStyle/>
          <a:p>
            <a:pPr marL="12700" marR="215900" algn="just">
              <a:spcBef>
                <a:spcPts val="100"/>
              </a:spcBef>
              <a:spcAft>
                <a:spcPts val="1200"/>
              </a:spcAft>
            </a:pPr>
            <a:r>
              <a:rPr sz="1400" spc="-20" dirty="0">
                <a:cs typeface="Times New Roman"/>
              </a:rPr>
              <a:t>In </a:t>
            </a:r>
            <a:r>
              <a:rPr sz="1400" spc="-5" dirty="0">
                <a:cs typeface="Times New Roman"/>
              </a:rPr>
              <a:t>accordance with Federal civil rights law and U.S. Department </a:t>
            </a:r>
            <a:r>
              <a:rPr sz="1400" dirty="0">
                <a:cs typeface="Times New Roman"/>
              </a:rPr>
              <a:t>of </a:t>
            </a:r>
            <a:r>
              <a:rPr sz="1400" spc="-5" dirty="0">
                <a:cs typeface="Times New Roman"/>
              </a:rPr>
              <a:t>Agriculture (USDA) civil rights regulations  and policies, </a:t>
            </a:r>
            <a:r>
              <a:rPr sz="1400" dirty="0">
                <a:cs typeface="Times New Roman"/>
              </a:rPr>
              <a:t>the </a:t>
            </a:r>
            <a:r>
              <a:rPr sz="1400" spc="-5" dirty="0">
                <a:cs typeface="Times New Roman"/>
              </a:rPr>
              <a:t>USDA, </a:t>
            </a:r>
            <a:r>
              <a:rPr sz="1400" dirty="0">
                <a:cs typeface="Times New Roman"/>
              </a:rPr>
              <a:t>its </a:t>
            </a:r>
            <a:r>
              <a:rPr sz="1400" spc="-5" dirty="0">
                <a:cs typeface="Times New Roman"/>
              </a:rPr>
              <a:t>Agencies, </a:t>
            </a:r>
            <a:r>
              <a:rPr sz="1400" spc="-10" dirty="0">
                <a:cs typeface="Times New Roman"/>
              </a:rPr>
              <a:t>offices, </a:t>
            </a:r>
            <a:r>
              <a:rPr sz="1400" spc="-5" dirty="0">
                <a:cs typeface="Times New Roman"/>
              </a:rPr>
              <a:t>and employees, and </a:t>
            </a:r>
            <a:r>
              <a:rPr sz="1400" dirty="0">
                <a:cs typeface="Times New Roman"/>
              </a:rPr>
              <a:t>institutions </a:t>
            </a:r>
            <a:r>
              <a:rPr sz="1400" spc="-5" dirty="0">
                <a:cs typeface="Times New Roman"/>
              </a:rPr>
              <a:t>participating </a:t>
            </a:r>
            <a:r>
              <a:rPr sz="1400" dirty="0">
                <a:cs typeface="Times New Roman"/>
              </a:rPr>
              <a:t>in or </a:t>
            </a:r>
            <a:r>
              <a:rPr sz="1400" spc="-5" dirty="0">
                <a:cs typeface="Times New Roman"/>
              </a:rPr>
              <a:t>administering  USDA programs are prohibited from discriminating based </a:t>
            </a:r>
            <a:r>
              <a:rPr sz="1400" dirty="0">
                <a:cs typeface="Times New Roman"/>
              </a:rPr>
              <a:t>on </a:t>
            </a:r>
            <a:r>
              <a:rPr sz="1400" spc="-5" dirty="0">
                <a:cs typeface="Times New Roman"/>
              </a:rPr>
              <a:t>race, </a:t>
            </a:r>
            <a:r>
              <a:rPr sz="1400" spc="-10" dirty="0">
                <a:cs typeface="Times New Roman"/>
              </a:rPr>
              <a:t>color, </a:t>
            </a:r>
            <a:r>
              <a:rPr sz="1400" spc="-5" dirty="0">
                <a:cs typeface="Times New Roman"/>
              </a:rPr>
              <a:t>national origin, sex, </a:t>
            </a:r>
            <a:r>
              <a:rPr sz="1400" spc="-10" dirty="0">
                <a:cs typeface="Times New Roman"/>
              </a:rPr>
              <a:t>disability, age, </a:t>
            </a:r>
            <a:r>
              <a:rPr sz="1400" dirty="0">
                <a:cs typeface="Times New Roman"/>
              </a:rPr>
              <a:t>or  </a:t>
            </a:r>
            <a:r>
              <a:rPr sz="1400" spc="-5" dirty="0">
                <a:cs typeface="Times New Roman"/>
              </a:rPr>
              <a:t>reprisal </a:t>
            </a:r>
            <a:r>
              <a:rPr sz="1400" dirty="0">
                <a:cs typeface="Times New Roman"/>
              </a:rPr>
              <a:t>or </a:t>
            </a:r>
            <a:r>
              <a:rPr sz="1400" spc="-5" dirty="0">
                <a:cs typeface="Times New Roman"/>
              </a:rPr>
              <a:t>retaliation </a:t>
            </a:r>
            <a:r>
              <a:rPr sz="1400" dirty="0">
                <a:cs typeface="Times New Roman"/>
              </a:rPr>
              <a:t>for prior </a:t>
            </a:r>
            <a:r>
              <a:rPr sz="1400" spc="-5" dirty="0">
                <a:cs typeface="Times New Roman"/>
              </a:rPr>
              <a:t>civil rights </a:t>
            </a:r>
            <a:r>
              <a:rPr sz="1400" dirty="0">
                <a:cs typeface="Times New Roman"/>
              </a:rPr>
              <a:t>activity in any </a:t>
            </a:r>
            <a:r>
              <a:rPr sz="1400" spc="-5" dirty="0">
                <a:cs typeface="Times New Roman"/>
              </a:rPr>
              <a:t>program </a:t>
            </a:r>
            <a:r>
              <a:rPr sz="1400" dirty="0">
                <a:cs typeface="Times New Roman"/>
              </a:rPr>
              <a:t>or </a:t>
            </a:r>
            <a:r>
              <a:rPr sz="1400" spc="-5" dirty="0">
                <a:cs typeface="Times New Roman"/>
              </a:rPr>
              <a:t>activity conducted </a:t>
            </a:r>
            <a:r>
              <a:rPr sz="1400" dirty="0">
                <a:cs typeface="Times New Roman"/>
              </a:rPr>
              <a:t>or </a:t>
            </a:r>
            <a:r>
              <a:rPr sz="1400" spc="-5" dirty="0">
                <a:cs typeface="Times New Roman"/>
              </a:rPr>
              <a:t>funded </a:t>
            </a:r>
            <a:r>
              <a:rPr sz="1400" dirty="0">
                <a:cs typeface="Times New Roman"/>
              </a:rPr>
              <a:t>by</a:t>
            </a:r>
            <a:r>
              <a:rPr sz="1400" spc="10" dirty="0">
                <a:cs typeface="Times New Roman"/>
              </a:rPr>
              <a:t> </a:t>
            </a:r>
            <a:r>
              <a:rPr sz="1400" spc="-5" dirty="0">
                <a:cs typeface="Times New Roman"/>
              </a:rPr>
              <a:t>USDA.</a:t>
            </a:r>
            <a:endParaRPr sz="1400" dirty="0">
              <a:cs typeface="Times New Roman"/>
            </a:endParaRPr>
          </a:p>
          <a:p>
            <a:pPr marL="12700" marR="126364">
              <a:spcBef>
                <a:spcPts val="5"/>
              </a:spcBef>
              <a:spcAft>
                <a:spcPts val="1200"/>
              </a:spcAft>
            </a:pPr>
            <a:r>
              <a:rPr sz="1400" spc="-5" dirty="0">
                <a:cs typeface="Times New Roman"/>
              </a:rPr>
              <a:t>Persons </a:t>
            </a:r>
            <a:r>
              <a:rPr sz="1400" dirty="0">
                <a:cs typeface="Times New Roman"/>
              </a:rPr>
              <a:t>with </a:t>
            </a:r>
            <a:r>
              <a:rPr sz="1400" spc="-5" dirty="0">
                <a:cs typeface="Times New Roman"/>
              </a:rPr>
              <a:t>disabilities </a:t>
            </a:r>
            <a:r>
              <a:rPr sz="1400" dirty="0">
                <a:cs typeface="Times New Roman"/>
              </a:rPr>
              <a:t>who </a:t>
            </a:r>
            <a:r>
              <a:rPr sz="1400" spc="-5" dirty="0">
                <a:cs typeface="Times New Roman"/>
              </a:rPr>
              <a:t>require alternative means </a:t>
            </a:r>
            <a:r>
              <a:rPr sz="1400" dirty="0">
                <a:cs typeface="Times New Roman"/>
              </a:rPr>
              <a:t>of </a:t>
            </a:r>
            <a:r>
              <a:rPr sz="1400" spc="-5" dirty="0">
                <a:cs typeface="Times New Roman"/>
              </a:rPr>
              <a:t>communication </a:t>
            </a:r>
            <a:r>
              <a:rPr sz="1400" dirty="0">
                <a:cs typeface="Times New Roman"/>
              </a:rPr>
              <a:t>for </a:t>
            </a:r>
            <a:r>
              <a:rPr sz="1400" spc="-5" dirty="0">
                <a:cs typeface="Times New Roman"/>
              </a:rPr>
              <a:t>program information (e.g. Braille,  </a:t>
            </a:r>
            <a:r>
              <a:rPr sz="1400" spc="-10" dirty="0">
                <a:cs typeface="Times New Roman"/>
              </a:rPr>
              <a:t>large </a:t>
            </a:r>
            <a:r>
              <a:rPr sz="1400" dirty="0">
                <a:cs typeface="Times New Roman"/>
              </a:rPr>
              <a:t>print, </a:t>
            </a:r>
            <a:r>
              <a:rPr sz="1400" spc="-5" dirty="0">
                <a:cs typeface="Times New Roman"/>
              </a:rPr>
              <a:t>audiotape, American Sign </a:t>
            </a:r>
            <a:r>
              <a:rPr sz="1400" spc="-10" dirty="0">
                <a:cs typeface="Times New Roman"/>
              </a:rPr>
              <a:t>Language, </a:t>
            </a:r>
            <a:r>
              <a:rPr sz="1400" spc="-5" dirty="0">
                <a:cs typeface="Times New Roman"/>
              </a:rPr>
              <a:t>etc.), </a:t>
            </a:r>
            <a:r>
              <a:rPr sz="1400" dirty="0">
                <a:cs typeface="Times New Roman"/>
              </a:rPr>
              <a:t>should </a:t>
            </a:r>
            <a:r>
              <a:rPr sz="1400" spc="-5" dirty="0">
                <a:cs typeface="Times New Roman"/>
              </a:rPr>
              <a:t>contact </a:t>
            </a:r>
            <a:r>
              <a:rPr sz="1400" dirty="0">
                <a:cs typeface="Times New Roman"/>
              </a:rPr>
              <a:t>the </a:t>
            </a:r>
            <a:r>
              <a:rPr sz="1400" spc="-5" dirty="0">
                <a:cs typeface="Times New Roman"/>
              </a:rPr>
              <a:t>Agency </a:t>
            </a:r>
            <a:r>
              <a:rPr sz="1400" dirty="0">
                <a:cs typeface="Times New Roman"/>
              </a:rPr>
              <a:t>(State or </a:t>
            </a:r>
            <a:r>
              <a:rPr sz="1400" spc="-5" dirty="0">
                <a:cs typeface="Times New Roman"/>
              </a:rPr>
              <a:t>local) where </a:t>
            </a:r>
            <a:r>
              <a:rPr sz="1400" dirty="0">
                <a:cs typeface="Times New Roman"/>
              </a:rPr>
              <a:t>they  </a:t>
            </a:r>
            <a:r>
              <a:rPr sz="1400" spc="-5" dirty="0">
                <a:cs typeface="Times New Roman"/>
              </a:rPr>
              <a:t>applied </a:t>
            </a:r>
            <a:r>
              <a:rPr sz="1400" dirty="0">
                <a:cs typeface="Times New Roman"/>
              </a:rPr>
              <a:t>for </a:t>
            </a:r>
            <a:r>
              <a:rPr sz="1400" spc="-5" dirty="0">
                <a:cs typeface="Times New Roman"/>
              </a:rPr>
              <a:t>benefits. Individuals </a:t>
            </a:r>
            <a:r>
              <a:rPr sz="1400" dirty="0">
                <a:cs typeface="Times New Roman"/>
              </a:rPr>
              <a:t>who </a:t>
            </a:r>
            <a:r>
              <a:rPr sz="1400" spc="-5" dirty="0">
                <a:cs typeface="Times New Roman"/>
              </a:rPr>
              <a:t>are deaf, hard </a:t>
            </a:r>
            <a:r>
              <a:rPr sz="1400" dirty="0">
                <a:cs typeface="Times New Roman"/>
              </a:rPr>
              <a:t>of </a:t>
            </a:r>
            <a:r>
              <a:rPr sz="1400" spc="-5" dirty="0">
                <a:cs typeface="Times New Roman"/>
              </a:rPr>
              <a:t>hearing </a:t>
            </a:r>
            <a:r>
              <a:rPr sz="1400" dirty="0">
                <a:cs typeface="Times New Roman"/>
              </a:rPr>
              <a:t>or </a:t>
            </a:r>
            <a:r>
              <a:rPr sz="1400" spc="-5" dirty="0">
                <a:cs typeface="Times New Roman"/>
              </a:rPr>
              <a:t>have speech disabilities </a:t>
            </a:r>
            <a:r>
              <a:rPr sz="1400" dirty="0">
                <a:cs typeface="Times New Roman"/>
              </a:rPr>
              <a:t>may </a:t>
            </a:r>
            <a:r>
              <a:rPr sz="1400" spc="-5" dirty="0">
                <a:cs typeface="Times New Roman"/>
              </a:rPr>
              <a:t>contact USDA  through </a:t>
            </a:r>
            <a:r>
              <a:rPr sz="1400" dirty="0">
                <a:cs typeface="Times New Roman"/>
              </a:rPr>
              <a:t>the </a:t>
            </a:r>
            <a:r>
              <a:rPr sz="1400" spc="-5" dirty="0">
                <a:cs typeface="Times New Roman"/>
              </a:rPr>
              <a:t>Federal Relay Service at </a:t>
            </a:r>
            <a:r>
              <a:rPr sz="1400" dirty="0">
                <a:cs typeface="Times New Roman"/>
              </a:rPr>
              <a:t>(800) 877-8339. </a:t>
            </a:r>
            <a:r>
              <a:rPr sz="1400" spc="-10" dirty="0">
                <a:cs typeface="Times New Roman"/>
              </a:rPr>
              <a:t>Additionally, </a:t>
            </a:r>
            <a:r>
              <a:rPr sz="1400" spc="-5" dirty="0">
                <a:cs typeface="Times New Roman"/>
              </a:rPr>
              <a:t>program information </a:t>
            </a:r>
            <a:r>
              <a:rPr sz="1400" dirty="0">
                <a:cs typeface="Times New Roman"/>
              </a:rPr>
              <a:t>may be made </a:t>
            </a:r>
            <a:r>
              <a:rPr sz="1400" spc="-5" dirty="0">
                <a:cs typeface="Times New Roman"/>
              </a:rPr>
              <a:t>available  </a:t>
            </a:r>
            <a:r>
              <a:rPr sz="1400" dirty="0">
                <a:cs typeface="Times New Roman"/>
              </a:rPr>
              <a:t>in </a:t>
            </a:r>
            <a:r>
              <a:rPr sz="1400" spc="-10" dirty="0">
                <a:cs typeface="Times New Roman"/>
              </a:rPr>
              <a:t>languages </a:t>
            </a:r>
            <a:r>
              <a:rPr sz="1400" dirty="0">
                <a:cs typeface="Times New Roman"/>
              </a:rPr>
              <a:t>other than</a:t>
            </a:r>
            <a:r>
              <a:rPr sz="1400" spc="50" dirty="0">
                <a:cs typeface="Times New Roman"/>
              </a:rPr>
              <a:t> </a:t>
            </a:r>
            <a:r>
              <a:rPr sz="1400" spc="-5" dirty="0">
                <a:cs typeface="Times New Roman"/>
              </a:rPr>
              <a:t>English.</a:t>
            </a:r>
            <a:endParaRPr sz="1400" dirty="0">
              <a:cs typeface="Times New Roman"/>
            </a:endParaRPr>
          </a:p>
          <a:p>
            <a:pPr marL="12700" marR="5080">
              <a:spcAft>
                <a:spcPts val="1200"/>
              </a:spcAft>
            </a:pPr>
            <a:r>
              <a:rPr sz="1400" spc="-45" dirty="0">
                <a:cs typeface="Times New Roman"/>
              </a:rPr>
              <a:t>To </a:t>
            </a:r>
            <a:r>
              <a:rPr sz="1400" dirty="0">
                <a:cs typeface="Times New Roman"/>
              </a:rPr>
              <a:t>file a </a:t>
            </a:r>
            <a:r>
              <a:rPr sz="1400" spc="-5" dirty="0">
                <a:cs typeface="Times New Roman"/>
              </a:rPr>
              <a:t>program complaint </a:t>
            </a:r>
            <a:r>
              <a:rPr sz="1400" dirty="0">
                <a:cs typeface="Times New Roman"/>
              </a:rPr>
              <a:t>of </a:t>
            </a:r>
            <a:r>
              <a:rPr sz="1400" spc="-5" dirty="0">
                <a:cs typeface="Times New Roman"/>
              </a:rPr>
              <a:t>discrimination, complete </a:t>
            </a:r>
            <a:r>
              <a:rPr sz="1400" dirty="0">
                <a:cs typeface="Times New Roman"/>
              </a:rPr>
              <a:t>the </a:t>
            </a:r>
            <a:r>
              <a:rPr sz="1400" u="sng" spc="-5" dirty="0">
                <a:solidFill>
                  <a:srgbClr val="970E39"/>
                </a:solidFill>
                <a:uFill>
                  <a:solidFill>
                    <a:srgbClr val="970E39"/>
                  </a:solidFill>
                </a:uFill>
                <a:cs typeface="Times New Roman"/>
                <a:hlinkClick r:id="rId3"/>
              </a:rPr>
              <a:t>USDA Program Discrimination Complaint Form</a:t>
            </a:r>
            <a:r>
              <a:rPr sz="1400" spc="-5" dirty="0">
                <a:cs typeface="Times New Roman"/>
              </a:rPr>
              <a:t>,  (AD-3027) found online at: </a:t>
            </a:r>
            <a:r>
              <a:rPr lang="en-US" sz="1400" u="sng" dirty="0">
                <a:cs typeface="Times New Roman" panose="02020603050405020304" pitchFamily="18" charset="0"/>
                <a:hlinkClick r:id="rId4"/>
              </a:rPr>
              <a:t>https://www.usda.gov/sites/default/files/documents/USDA-OASCR%20P-Complaint-Form-0508-0002-508-11-28-17Fax2Mail.pdf</a:t>
            </a:r>
            <a:r>
              <a:rPr sz="1400" spc="-5" dirty="0">
                <a:cs typeface="Times New Roman"/>
              </a:rPr>
              <a:t>, and at any USDA </a:t>
            </a:r>
            <a:r>
              <a:rPr sz="1400" spc="-10" dirty="0">
                <a:cs typeface="Times New Roman"/>
              </a:rPr>
              <a:t>office, </a:t>
            </a:r>
            <a:r>
              <a:rPr sz="1400" dirty="0">
                <a:cs typeface="Times New Roman"/>
              </a:rPr>
              <a:t>or  </a:t>
            </a:r>
            <a:r>
              <a:rPr sz="1400" spc="-5" dirty="0">
                <a:cs typeface="Times New Roman"/>
              </a:rPr>
              <a:t>write </a:t>
            </a:r>
            <a:r>
              <a:rPr sz="1400" dirty="0">
                <a:cs typeface="Times New Roman"/>
              </a:rPr>
              <a:t>a letter </a:t>
            </a:r>
            <a:r>
              <a:rPr sz="1400" spc="-5" dirty="0">
                <a:cs typeface="Times New Roman"/>
              </a:rPr>
              <a:t>addressed </a:t>
            </a:r>
            <a:r>
              <a:rPr sz="1400" dirty="0">
                <a:cs typeface="Times New Roman"/>
              </a:rPr>
              <a:t>to </a:t>
            </a:r>
            <a:r>
              <a:rPr sz="1400" spc="-5" dirty="0">
                <a:cs typeface="Times New Roman"/>
              </a:rPr>
              <a:t>USDA and provide </a:t>
            </a:r>
            <a:r>
              <a:rPr sz="1400" dirty="0">
                <a:cs typeface="Times New Roman"/>
              </a:rPr>
              <a:t>in the letter </a:t>
            </a:r>
            <a:r>
              <a:rPr sz="1400" spc="-5" dirty="0">
                <a:cs typeface="Times New Roman"/>
              </a:rPr>
              <a:t>all </a:t>
            </a:r>
            <a:r>
              <a:rPr sz="1400" dirty="0">
                <a:cs typeface="Times New Roman"/>
              </a:rPr>
              <a:t>of the </a:t>
            </a:r>
            <a:r>
              <a:rPr sz="1400" spc="-5" dirty="0">
                <a:cs typeface="Times New Roman"/>
              </a:rPr>
              <a:t>information requested </a:t>
            </a:r>
            <a:r>
              <a:rPr sz="1400" dirty="0">
                <a:cs typeface="Times New Roman"/>
              </a:rPr>
              <a:t>in the </a:t>
            </a:r>
            <a:r>
              <a:rPr sz="1400" spc="-5" dirty="0">
                <a:cs typeface="Times New Roman"/>
              </a:rPr>
              <a:t>form. </a:t>
            </a:r>
            <a:r>
              <a:rPr sz="1400" spc="-45" dirty="0">
                <a:cs typeface="Times New Roman"/>
              </a:rPr>
              <a:t>To </a:t>
            </a:r>
            <a:r>
              <a:rPr sz="1400" spc="-5" dirty="0">
                <a:cs typeface="Times New Roman"/>
              </a:rPr>
              <a:t>request </a:t>
            </a:r>
            <a:r>
              <a:rPr sz="1400" dirty="0">
                <a:cs typeface="Times New Roman"/>
              </a:rPr>
              <a:t>a  </a:t>
            </a:r>
            <a:r>
              <a:rPr sz="1400" spc="-5" dirty="0">
                <a:cs typeface="Times New Roman"/>
              </a:rPr>
              <a:t>copy </a:t>
            </a:r>
            <a:r>
              <a:rPr sz="1400" dirty="0">
                <a:cs typeface="Times New Roman"/>
              </a:rPr>
              <a:t>of the </a:t>
            </a:r>
            <a:r>
              <a:rPr sz="1400" spc="-5" dirty="0">
                <a:cs typeface="Times New Roman"/>
              </a:rPr>
              <a:t>complaint form, call </a:t>
            </a:r>
            <a:r>
              <a:rPr sz="1400" dirty="0">
                <a:cs typeface="Times New Roman"/>
              </a:rPr>
              <a:t>(866) 632-9992. </a:t>
            </a:r>
            <a:r>
              <a:rPr sz="1400" spc="-5" dirty="0">
                <a:cs typeface="Times New Roman"/>
              </a:rPr>
              <a:t>Submit </a:t>
            </a:r>
            <a:r>
              <a:rPr sz="1400" spc="-10" dirty="0">
                <a:cs typeface="Times New Roman"/>
              </a:rPr>
              <a:t>your </a:t>
            </a:r>
            <a:r>
              <a:rPr sz="1400" spc="-5" dirty="0">
                <a:cs typeface="Times New Roman"/>
              </a:rPr>
              <a:t>completed form </a:t>
            </a:r>
            <a:r>
              <a:rPr sz="1400" dirty="0">
                <a:cs typeface="Times New Roman"/>
              </a:rPr>
              <a:t>or letter to </a:t>
            </a:r>
            <a:r>
              <a:rPr sz="1400" spc="-5" dirty="0">
                <a:cs typeface="Times New Roman"/>
              </a:rPr>
              <a:t>USDA</a:t>
            </a:r>
            <a:r>
              <a:rPr sz="1400" spc="130" dirty="0">
                <a:cs typeface="Times New Roman"/>
              </a:rPr>
              <a:t> </a:t>
            </a:r>
            <a:r>
              <a:rPr sz="1400" spc="-15" dirty="0">
                <a:cs typeface="Times New Roman"/>
              </a:rPr>
              <a:t>by:</a:t>
            </a:r>
            <a:endParaRPr sz="1400" dirty="0">
              <a:cs typeface="Times New Roman"/>
            </a:endParaRPr>
          </a:p>
          <a:p>
            <a:pPr marL="12700">
              <a:spcBef>
                <a:spcPts val="5"/>
              </a:spcBef>
              <a:tabLst>
                <a:tab pos="381000" algn="l"/>
              </a:tabLst>
            </a:pPr>
            <a:r>
              <a:rPr sz="1400" dirty="0">
                <a:cs typeface="Times New Roman"/>
              </a:rPr>
              <a:t>(1)	mail: </a:t>
            </a:r>
            <a:r>
              <a:rPr sz="1400" spc="-5" dirty="0">
                <a:cs typeface="Times New Roman"/>
              </a:rPr>
              <a:t>U.S. Department </a:t>
            </a:r>
            <a:r>
              <a:rPr sz="1400" dirty="0">
                <a:cs typeface="Times New Roman"/>
              </a:rPr>
              <a:t>of</a:t>
            </a:r>
            <a:r>
              <a:rPr sz="1400" spc="-25" dirty="0">
                <a:cs typeface="Times New Roman"/>
              </a:rPr>
              <a:t> </a:t>
            </a:r>
            <a:r>
              <a:rPr sz="1400" spc="-5" dirty="0">
                <a:cs typeface="Times New Roman"/>
              </a:rPr>
              <a:t>Agriculture</a:t>
            </a:r>
            <a:endParaRPr sz="1400" dirty="0">
              <a:cs typeface="Times New Roman"/>
            </a:endParaRPr>
          </a:p>
          <a:p>
            <a:pPr marL="393065" marR="3660775"/>
            <a:r>
              <a:rPr sz="1400" spc="-10" dirty="0">
                <a:cs typeface="Times New Roman"/>
              </a:rPr>
              <a:t>Office </a:t>
            </a:r>
            <a:r>
              <a:rPr sz="1400" dirty="0">
                <a:cs typeface="Times New Roman"/>
              </a:rPr>
              <a:t>of the </a:t>
            </a:r>
            <a:r>
              <a:rPr sz="1400" spc="-5" dirty="0">
                <a:cs typeface="Times New Roman"/>
              </a:rPr>
              <a:t>Assistant Secretary </a:t>
            </a:r>
            <a:r>
              <a:rPr sz="1400" dirty="0">
                <a:cs typeface="Times New Roman"/>
              </a:rPr>
              <a:t>for Civil </a:t>
            </a:r>
            <a:r>
              <a:rPr sz="1400" spc="-5" dirty="0">
                <a:cs typeface="Times New Roman"/>
              </a:rPr>
              <a:t>Rights  </a:t>
            </a:r>
            <a:r>
              <a:rPr sz="1400" dirty="0">
                <a:cs typeface="Times New Roman"/>
              </a:rPr>
              <a:t>1400 </a:t>
            </a:r>
            <a:r>
              <a:rPr sz="1400" spc="-5" dirty="0">
                <a:cs typeface="Times New Roman"/>
              </a:rPr>
              <a:t>Independence </a:t>
            </a:r>
            <a:r>
              <a:rPr sz="1400" spc="-15" dirty="0">
                <a:cs typeface="Times New Roman"/>
              </a:rPr>
              <a:t>Avenue,</a:t>
            </a:r>
            <a:r>
              <a:rPr sz="1400" dirty="0">
                <a:cs typeface="Times New Roman"/>
              </a:rPr>
              <a:t> </a:t>
            </a:r>
            <a:r>
              <a:rPr sz="1400" spc="-5" dirty="0">
                <a:cs typeface="Times New Roman"/>
              </a:rPr>
              <a:t>SW</a:t>
            </a:r>
            <a:endParaRPr sz="1400" dirty="0">
              <a:cs typeface="Times New Roman"/>
            </a:endParaRPr>
          </a:p>
          <a:p>
            <a:pPr marL="390525">
              <a:spcAft>
                <a:spcPts val="1200"/>
              </a:spcAft>
            </a:pPr>
            <a:r>
              <a:rPr sz="1400" spc="-10" dirty="0">
                <a:cs typeface="Times New Roman"/>
              </a:rPr>
              <a:t>Washington, </a:t>
            </a:r>
            <a:r>
              <a:rPr sz="1400" dirty="0">
                <a:cs typeface="Times New Roman"/>
              </a:rPr>
              <a:t>D.C.</a:t>
            </a:r>
            <a:r>
              <a:rPr sz="1400" spc="10" dirty="0">
                <a:cs typeface="Times New Roman"/>
              </a:rPr>
              <a:t> </a:t>
            </a:r>
            <a:r>
              <a:rPr sz="1400" spc="-5" dirty="0">
                <a:cs typeface="Times New Roman"/>
              </a:rPr>
              <a:t>20250-9410;</a:t>
            </a:r>
            <a:endParaRPr sz="1400" dirty="0">
              <a:cs typeface="Times New Roman"/>
            </a:endParaRPr>
          </a:p>
          <a:p>
            <a:pPr marL="12700">
              <a:spcAft>
                <a:spcPts val="1200"/>
              </a:spcAft>
              <a:tabLst>
                <a:tab pos="419100" algn="l"/>
              </a:tabLst>
            </a:pPr>
            <a:r>
              <a:rPr sz="1400" spc="-5" dirty="0">
                <a:cs typeface="Times New Roman"/>
              </a:rPr>
              <a:t>(2)	fax: </a:t>
            </a:r>
            <a:r>
              <a:rPr sz="1400" dirty="0">
                <a:cs typeface="Times New Roman"/>
              </a:rPr>
              <a:t>(202) </a:t>
            </a:r>
            <a:r>
              <a:rPr sz="1400" spc="-5" dirty="0">
                <a:cs typeface="Times New Roman"/>
              </a:rPr>
              <a:t>690-7442;</a:t>
            </a:r>
            <a:r>
              <a:rPr sz="1400" dirty="0">
                <a:cs typeface="Times New Roman"/>
              </a:rPr>
              <a:t> or</a:t>
            </a:r>
          </a:p>
          <a:p>
            <a:pPr marL="12700">
              <a:spcAft>
                <a:spcPts val="1200"/>
              </a:spcAft>
              <a:tabLst>
                <a:tab pos="419100" algn="l"/>
              </a:tabLst>
            </a:pPr>
            <a:r>
              <a:rPr sz="1400" dirty="0">
                <a:cs typeface="Times New Roman"/>
              </a:rPr>
              <a:t>(3)	</a:t>
            </a:r>
            <a:r>
              <a:rPr sz="1400" spc="-5" dirty="0">
                <a:cs typeface="Times New Roman"/>
              </a:rPr>
              <a:t>email:</a:t>
            </a:r>
            <a:r>
              <a:rPr sz="1400" spc="25" dirty="0">
                <a:solidFill>
                  <a:srgbClr val="970E39"/>
                </a:solidFill>
                <a:cs typeface="Times New Roman"/>
              </a:rPr>
              <a:t> </a:t>
            </a:r>
            <a:r>
              <a:rPr sz="1400" u="sng" spc="-10" dirty="0">
                <a:solidFill>
                  <a:srgbClr val="970E39"/>
                </a:solidFill>
                <a:uFill>
                  <a:solidFill>
                    <a:srgbClr val="970E39"/>
                  </a:solidFill>
                </a:uFill>
                <a:cs typeface="Times New Roman"/>
                <a:hlinkClick r:id="rId5"/>
              </a:rPr>
              <a:t>program.intake@usda.gov</a:t>
            </a:r>
            <a:r>
              <a:rPr sz="1400" spc="-10" dirty="0">
                <a:solidFill>
                  <a:srgbClr val="0000FF"/>
                </a:solidFill>
                <a:cs typeface="Times New Roman"/>
              </a:rPr>
              <a:t>.</a:t>
            </a:r>
            <a:endParaRPr sz="1400" dirty="0">
              <a:cs typeface="Times New Roman"/>
            </a:endParaRPr>
          </a:p>
          <a:p>
            <a:pPr marL="12700"/>
            <a:r>
              <a:rPr sz="1400" spc="-5" dirty="0">
                <a:cs typeface="Times New Roman"/>
              </a:rPr>
              <a:t>This institution is an equal opportunity</a:t>
            </a:r>
            <a:r>
              <a:rPr sz="1400" spc="55" dirty="0">
                <a:cs typeface="Times New Roman"/>
              </a:rPr>
              <a:t> </a:t>
            </a:r>
            <a:r>
              <a:rPr sz="1400" spc="-10" dirty="0">
                <a:cs typeface="Times New Roman"/>
              </a:rPr>
              <a:t>provider.</a:t>
            </a:r>
            <a:endParaRPr sz="1400" dirty="0">
              <a:cs typeface="Times New Roman"/>
            </a:endParaRPr>
          </a:p>
        </p:txBody>
      </p:sp>
    </p:spTree>
    <p:extLst>
      <p:ext uri="{BB962C8B-B14F-4D97-AF65-F5344CB8AC3E}">
        <p14:creationId xmlns:p14="http://schemas.microsoft.com/office/powerpoint/2010/main" val="279580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589280" y="360630"/>
            <a:ext cx="11297920"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NONDISCRIMINATION </a:t>
            </a:r>
            <a:r>
              <a:rPr lang="en-US" spc="-10" dirty="0">
                <a:solidFill>
                  <a:srgbClr val="D50032"/>
                </a:solidFill>
              </a:rPr>
              <a:t>STATEMENT</a:t>
            </a:r>
            <a:r>
              <a:rPr lang="en-US" spc="155" dirty="0">
                <a:solidFill>
                  <a:srgbClr val="D50032"/>
                </a:solidFill>
              </a:rPr>
              <a:t> </a:t>
            </a:r>
            <a:r>
              <a:rPr lang="en-US" i="1" spc="-10" dirty="0">
                <a:solidFill>
                  <a:srgbClr val="D50032"/>
                </a:solidFill>
                <a:latin typeface="Verdana"/>
                <a:cs typeface="Verdana"/>
              </a:rPr>
              <a:t>(SPANISH)</a:t>
            </a:r>
          </a:p>
        </p:txBody>
      </p:sp>
      <p:sp>
        <p:nvSpPr>
          <p:cNvPr id="14" name="object 14"/>
          <p:cNvSpPr txBox="1"/>
          <p:nvPr/>
        </p:nvSpPr>
        <p:spPr>
          <a:xfrm>
            <a:off x="817805" y="1140567"/>
            <a:ext cx="11069395" cy="5429692"/>
          </a:xfrm>
          <a:prstGeom prst="rect">
            <a:avLst/>
          </a:prstGeom>
        </p:spPr>
        <p:txBody>
          <a:bodyPr vert="horz" wrap="square" lIns="0" tIns="12700" rIns="0" bIns="0" rtlCol="0">
            <a:spAutoFit/>
          </a:bodyPr>
          <a:lstStyle/>
          <a:p>
            <a:pPr marL="12700" marR="255904">
              <a:spcBef>
                <a:spcPts val="100"/>
              </a:spcBef>
              <a:spcAft>
                <a:spcPts val="1200"/>
              </a:spcAft>
            </a:pPr>
            <a:r>
              <a:rPr sz="1400" spc="-5" dirty="0">
                <a:cs typeface="Times New Roman"/>
              </a:rPr>
              <a:t>De conformidad con </a:t>
            </a:r>
            <a:r>
              <a:rPr sz="1400" dirty="0">
                <a:cs typeface="Times New Roman"/>
              </a:rPr>
              <a:t>la </a:t>
            </a:r>
            <a:r>
              <a:rPr sz="1400" spc="-10" dirty="0">
                <a:cs typeface="Times New Roman"/>
              </a:rPr>
              <a:t>Ley </a:t>
            </a:r>
            <a:r>
              <a:rPr sz="1400" spc="-5" dirty="0">
                <a:cs typeface="Times New Roman"/>
              </a:rPr>
              <a:t>Federal </a:t>
            </a:r>
            <a:r>
              <a:rPr sz="1400" dirty="0">
                <a:cs typeface="Times New Roman"/>
              </a:rPr>
              <a:t>de </a:t>
            </a:r>
            <a:r>
              <a:rPr sz="1400" spc="-5" dirty="0">
                <a:cs typeface="Times New Roman"/>
              </a:rPr>
              <a:t>Derechos Civiles </a:t>
            </a:r>
            <a:r>
              <a:rPr sz="1400" dirty="0">
                <a:cs typeface="Times New Roman"/>
              </a:rPr>
              <a:t>y </a:t>
            </a:r>
            <a:r>
              <a:rPr sz="1400" spc="-5" dirty="0">
                <a:cs typeface="Times New Roman"/>
              </a:rPr>
              <a:t>los reglamentos </a:t>
            </a:r>
            <a:r>
              <a:rPr sz="1400" dirty="0">
                <a:cs typeface="Times New Roman"/>
              </a:rPr>
              <a:t>y </a:t>
            </a:r>
            <a:r>
              <a:rPr sz="1400" spc="-5" dirty="0">
                <a:cs typeface="Times New Roman"/>
              </a:rPr>
              <a:t>políticas </a:t>
            </a:r>
            <a:r>
              <a:rPr sz="1400" dirty="0">
                <a:cs typeface="Times New Roman"/>
              </a:rPr>
              <a:t>de </a:t>
            </a:r>
            <a:r>
              <a:rPr sz="1400" spc="-5" dirty="0">
                <a:cs typeface="Times New Roman"/>
              </a:rPr>
              <a:t>derechos civiles del Departamento </a:t>
            </a:r>
            <a:r>
              <a:rPr sz="1400" dirty="0">
                <a:cs typeface="Times New Roman"/>
              </a:rPr>
              <a:t>de  </a:t>
            </a:r>
            <a:r>
              <a:rPr sz="1400" spc="-5" dirty="0">
                <a:cs typeface="Times New Roman"/>
              </a:rPr>
              <a:t>Agricultura </a:t>
            </a:r>
            <a:r>
              <a:rPr sz="1400" dirty="0">
                <a:cs typeface="Times New Roman"/>
              </a:rPr>
              <a:t>de </a:t>
            </a:r>
            <a:r>
              <a:rPr sz="1400" spc="-5" dirty="0">
                <a:cs typeface="Times New Roman"/>
              </a:rPr>
              <a:t>los </a:t>
            </a:r>
            <a:r>
              <a:rPr sz="1400" dirty="0">
                <a:cs typeface="Times New Roman"/>
              </a:rPr>
              <a:t>EE. </a:t>
            </a:r>
            <a:r>
              <a:rPr sz="1400" spc="-5" dirty="0">
                <a:cs typeface="Times New Roman"/>
              </a:rPr>
              <a:t>UU. (USDA, </a:t>
            </a:r>
            <a:r>
              <a:rPr sz="1400" dirty="0">
                <a:cs typeface="Times New Roman"/>
              </a:rPr>
              <a:t>por </a:t>
            </a:r>
            <a:r>
              <a:rPr sz="1400" spc="-5" dirty="0">
                <a:cs typeface="Times New Roman"/>
              </a:rPr>
              <a:t>sus siglas en inglés), se prohíbe </a:t>
            </a:r>
            <a:r>
              <a:rPr sz="1400" dirty="0">
                <a:cs typeface="Times New Roman"/>
              </a:rPr>
              <a:t>que </a:t>
            </a:r>
            <a:r>
              <a:rPr sz="1400" spc="-5" dirty="0">
                <a:cs typeface="Times New Roman"/>
              </a:rPr>
              <a:t>el USDA, sus agencias, oficinas, empleados </a:t>
            </a:r>
            <a:r>
              <a:rPr sz="1400" dirty="0">
                <a:cs typeface="Times New Roman"/>
              </a:rPr>
              <a:t>e  </a:t>
            </a:r>
            <a:r>
              <a:rPr sz="1400" spc="-5" dirty="0">
                <a:cs typeface="Times New Roman"/>
              </a:rPr>
              <a:t>instituciones </a:t>
            </a:r>
            <a:r>
              <a:rPr sz="1400" dirty="0">
                <a:cs typeface="Times New Roman"/>
              </a:rPr>
              <a:t>que </a:t>
            </a:r>
            <a:r>
              <a:rPr sz="1400" spc="-5" dirty="0">
                <a:cs typeface="Times New Roman"/>
              </a:rPr>
              <a:t>participan </a:t>
            </a:r>
            <a:r>
              <a:rPr sz="1400" dirty="0">
                <a:cs typeface="Times New Roman"/>
              </a:rPr>
              <a:t>o </a:t>
            </a:r>
            <a:r>
              <a:rPr sz="1400" spc="-5" dirty="0">
                <a:cs typeface="Times New Roman"/>
              </a:rPr>
              <a:t>administran programas del USDA discriminen </a:t>
            </a:r>
            <a:r>
              <a:rPr sz="1400" dirty="0">
                <a:cs typeface="Times New Roman"/>
              </a:rPr>
              <a:t>sobre la </a:t>
            </a:r>
            <a:r>
              <a:rPr sz="1400" spc="-5" dirty="0">
                <a:cs typeface="Times New Roman"/>
              </a:rPr>
              <a:t>base </a:t>
            </a:r>
            <a:r>
              <a:rPr sz="1400" dirty="0">
                <a:cs typeface="Times New Roman"/>
              </a:rPr>
              <a:t>de </a:t>
            </a:r>
            <a:r>
              <a:rPr sz="1400" spc="-5" dirty="0">
                <a:cs typeface="Times New Roman"/>
              </a:rPr>
              <a:t>raza, color, nacionalidad, sexo,  discapacidad, edad, </a:t>
            </a:r>
            <a:r>
              <a:rPr sz="1400" dirty="0">
                <a:cs typeface="Times New Roman"/>
              </a:rPr>
              <a:t>o </a:t>
            </a:r>
            <a:r>
              <a:rPr sz="1400" spc="-5" dirty="0">
                <a:cs typeface="Times New Roman"/>
              </a:rPr>
              <a:t>en represalia </a:t>
            </a:r>
            <a:r>
              <a:rPr sz="1400" dirty="0">
                <a:cs typeface="Times New Roman"/>
              </a:rPr>
              <a:t>o </a:t>
            </a:r>
            <a:r>
              <a:rPr sz="1400" spc="-5" dirty="0">
                <a:cs typeface="Times New Roman"/>
              </a:rPr>
              <a:t>venganza </a:t>
            </a:r>
            <a:r>
              <a:rPr sz="1400" dirty="0">
                <a:cs typeface="Times New Roman"/>
              </a:rPr>
              <a:t>por </a:t>
            </a:r>
            <a:r>
              <a:rPr sz="1400" spc="-5" dirty="0">
                <a:cs typeface="Times New Roman"/>
              </a:rPr>
              <a:t>actividades previas </a:t>
            </a:r>
            <a:r>
              <a:rPr sz="1400" dirty="0">
                <a:cs typeface="Times New Roman"/>
              </a:rPr>
              <a:t>de </a:t>
            </a:r>
            <a:r>
              <a:rPr sz="1400" spc="-5" dirty="0">
                <a:cs typeface="Times New Roman"/>
              </a:rPr>
              <a:t>derechos civiles en algún programa </a:t>
            </a:r>
            <a:r>
              <a:rPr sz="1400" dirty="0">
                <a:cs typeface="Times New Roman"/>
              </a:rPr>
              <a:t>o </a:t>
            </a:r>
            <a:r>
              <a:rPr sz="1400" spc="-5" dirty="0">
                <a:cs typeface="Times New Roman"/>
              </a:rPr>
              <a:t>actividad  realizados </a:t>
            </a:r>
            <a:r>
              <a:rPr sz="1400" dirty="0">
                <a:cs typeface="Times New Roman"/>
              </a:rPr>
              <a:t>o </a:t>
            </a:r>
            <a:r>
              <a:rPr sz="1400" spc="-5" dirty="0">
                <a:cs typeface="Times New Roman"/>
              </a:rPr>
              <a:t>financiados </a:t>
            </a:r>
            <a:r>
              <a:rPr sz="1400" dirty="0">
                <a:cs typeface="Times New Roman"/>
              </a:rPr>
              <a:t>por </a:t>
            </a:r>
            <a:r>
              <a:rPr sz="1400" spc="-5" dirty="0">
                <a:cs typeface="Times New Roman"/>
              </a:rPr>
              <a:t>el</a:t>
            </a:r>
            <a:r>
              <a:rPr sz="1400" spc="60" dirty="0">
                <a:cs typeface="Times New Roman"/>
              </a:rPr>
              <a:t> </a:t>
            </a:r>
            <a:r>
              <a:rPr sz="1400" spc="-5" dirty="0">
                <a:cs typeface="Times New Roman"/>
              </a:rPr>
              <a:t>USDA.</a:t>
            </a:r>
            <a:endParaRPr sz="1400" dirty="0">
              <a:cs typeface="Times New Roman"/>
            </a:endParaRPr>
          </a:p>
          <a:p>
            <a:pPr marL="12700" marR="5080">
              <a:spcBef>
                <a:spcPts val="5"/>
              </a:spcBef>
              <a:spcAft>
                <a:spcPts val="1200"/>
              </a:spcAft>
            </a:pPr>
            <a:r>
              <a:rPr sz="1400" spc="-15" dirty="0">
                <a:cs typeface="Times New Roman"/>
              </a:rPr>
              <a:t>Las </a:t>
            </a:r>
            <a:r>
              <a:rPr sz="1400" spc="-5" dirty="0">
                <a:cs typeface="Times New Roman"/>
              </a:rPr>
              <a:t>personas con discapacidades </a:t>
            </a:r>
            <a:r>
              <a:rPr sz="1400" dirty="0">
                <a:cs typeface="Times New Roman"/>
              </a:rPr>
              <a:t>que </a:t>
            </a:r>
            <a:r>
              <a:rPr sz="1400" spc="-5" dirty="0">
                <a:cs typeface="Times New Roman"/>
              </a:rPr>
              <a:t>necesiten </a:t>
            </a:r>
            <a:r>
              <a:rPr sz="1400" dirty="0">
                <a:cs typeface="Times New Roman"/>
              </a:rPr>
              <a:t>medios </a:t>
            </a:r>
            <a:r>
              <a:rPr sz="1400" spc="-5" dirty="0">
                <a:cs typeface="Times New Roman"/>
              </a:rPr>
              <a:t>alternativos para </a:t>
            </a:r>
            <a:r>
              <a:rPr sz="1400" dirty="0">
                <a:cs typeface="Times New Roman"/>
              </a:rPr>
              <a:t>la </a:t>
            </a:r>
            <a:r>
              <a:rPr sz="1400" spc="-5" dirty="0">
                <a:cs typeface="Times New Roman"/>
              </a:rPr>
              <a:t>comunicación </a:t>
            </a:r>
            <a:r>
              <a:rPr sz="1400" dirty="0">
                <a:cs typeface="Times New Roman"/>
              </a:rPr>
              <a:t>de la </a:t>
            </a:r>
            <a:r>
              <a:rPr sz="1400" spc="-5" dirty="0">
                <a:cs typeface="Times New Roman"/>
              </a:rPr>
              <a:t>información del programa </a:t>
            </a:r>
            <a:r>
              <a:rPr sz="1400" dirty="0">
                <a:cs typeface="Times New Roman"/>
              </a:rPr>
              <a:t>(por  </a:t>
            </a:r>
            <a:r>
              <a:rPr sz="1400" spc="-5" dirty="0">
                <a:cs typeface="Times New Roman"/>
              </a:rPr>
              <a:t>ejemplo, sistema Braille, letras grandes, cintas </a:t>
            </a:r>
            <a:r>
              <a:rPr sz="1400" dirty="0">
                <a:cs typeface="Times New Roman"/>
              </a:rPr>
              <a:t>de </a:t>
            </a:r>
            <a:r>
              <a:rPr sz="1400" spc="-5" dirty="0">
                <a:cs typeface="Times New Roman"/>
              </a:rPr>
              <a:t>audio, lenguaje </a:t>
            </a:r>
            <a:r>
              <a:rPr sz="1400" dirty="0">
                <a:cs typeface="Times New Roman"/>
              </a:rPr>
              <a:t>de </a:t>
            </a:r>
            <a:r>
              <a:rPr sz="1400" spc="-5" dirty="0">
                <a:cs typeface="Times New Roman"/>
              </a:rPr>
              <a:t>señas americano, etc.), deben ponerse en contacto con </a:t>
            </a:r>
            <a:r>
              <a:rPr sz="1400" dirty="0">
                <a:cs typeface="Times New Roman"/>
              </a:rPr>
              <a:t>la  </a:t>
            </a:r>
            <a:r>
              <a:rPr sz="1400" spc="-5" dirty="0">
                <a:cs typeface="Times New Roman"/>
              </a:rPr>
              <a:t>agencia (estatal </a:t>
            </a:r>
            <a:r>
              <a:rPr sz="1400" dirty="0">
                <a:cs typeface="Times New Roman"/>
              </a:rPr>
              <a:t>o </a:t>
            </a:r>
            <a:r>
              <a:rPr sz="1400" spc="-5" dirty="0">
                <a:cs typeface="Times New Roman"/>
              </a:rPr>
              <a:t>local) en </a:t>
            </a:r>
            <a:r>
              <a:rPr sz="1400" dirty="0">
                <a:cs typeface="Times New Roman"/>
              </a:rPr>
              <a:t>la que </a:t>
            </a:r>
            <a:r>
              <a:rPr sz="1400" spc="-5" dirty="0">
                <a:cs typeface="Times New Roman"/>
              </a:rPr>
              <a:t>solicitaron los beneficios. </a:t>
            </a:r>
            <a:r>
              <a:rPr sz="1400" spc="-15" dirty="0">
                <a:cs typeface="Times New Roman"/>
              </a:rPr>
              <a:t>Las </a:t>
            </a:r>
            <a:r>
              <a:rPr sz="1400" spc="-5" dirty="0">
                <a:cs typeface="Times New Roman"/>
              </a:rPr>
              <a:t>personas sordas, con dificultades </a:t>
            </a:r>
            <a:r>
              <a:rPr sz="1400" dirty="0">
                <a:cs typeface="Times New Roman"/>
              </a:rPr>
              <a:t>de </a:t>
            </a:r>
            <a:r>
              <a:rPr sz="1400" spc="-5" dirty="0">
                <a:cs typeface="Times New Roman"/>
              </a:rPr>
              <a:t>audición </a:t>
            </a:r>
            <a:r>
              <a:rPr sz="1400" dirty="0">
                <a:cs typeface="Times New Roman"/>
              </a:rPr>
              <a:t>o </a:t>
            </a:r>
            <a:r>
              <a:rPr sz="1400" spc="-5" dirty="0">
                <a:cs typeface="Times New Roman"/>
              </a:rPr>
              <a:t>discapacidades del  habla pueden comunicarse con el USDA </a:t>
            </a:r>
            <a:r>
              <a:rPr sz="1400" dirty="0">
                <a:cs typeface="Times New Roman"/>
              </a:rPr>
              <a:t>por </a:t>
            </a:r>
            <a:r>
              <a:rPr sz="1400" spc="-5" dirty="0">
                <a:cs typeface="Times New Roman"/>
              </a:rPr>
              <a:t>medio del Federal Relay Service [Servicio Federal </a:t>
            </a:r>
            <a:r>
              <a:rPr sz="1400" dirty="0">
                <a:cs typeface="Times New Roman"/>
              </a:rPr>
              <a:t>de </a:t>
            </a:r>
            <a:r>
              <a:rPr sz="1400" spc="-5" dirty="0">
                <a:cs typeface="Times New Roman"/>
              </a:rPr>
              <a:t>Retransmisión] al </a:t>
            </a:r>
            <a:r>
              <a:rPr sz="1400" dirty="0">
                <a:cs typeface="Times New Roman"/>
              </a:rPr>
              <a:t>(800) 877-  8339. </a:t>
            </a:r>
            <a:r>
              <a:rPr sz="1400" spc="-5" dirty="0">
                <a:cs typeface="Times New Roman"/>
              </a:rPr>
              <a:t>Además, </a:t>
            </a:r>
            <a:r>
              <a:rPr sz="1400" dirty="0">
                <a:cs typeface="Times New Roman"/>
              </a:rPr>
              <a:t>la </a:t>
            </a:r>
            <a:r>
              <a:rPr sz="1400" spc="-5" dirty="0">
                <a:cs typeface="Times New Roman"/>
              </a:rPr>
              <a:t>información del programa se puede proporcionar en </a:t>
            </a:r>
            <a:r>
              <a:rPr sz="1400" dirty="0">
                <a:cs typeface="Times New Roman"/>
              </a:rPr>
              <a:t>otros</a:t>
            </a:r>
            <a:r>
              <a:rPr sz="1400" spc="160" dirty="0">
                <a:cs typeface="Times New Roman"/>
              </a:rPr>
              <a:t> </a:t>
            </a:r>
            <a:r>
              <a:rPr sz="1400" dirty="0" err="1">
                <a:cs typeface="Times New Roman"/>
              </a:rPr>
              <a:t>idiomas</a:t>
            </a:r>
            <a:r>
              <a:rPr sz="1400" dirty="0">
                <a:cs typeface="Times New Roman"/>
              </a:rPr>
              <a:t>.</a:t>
            </a:r>
          </a:p>
          <a:p>
            <a:pPr marL="12700" marR="92710">
              <a:spcAft>
                <a:spcPts val="1200"/>
              </a:spcAft>
            </a:pPr>
            <a:r>
              <a:rPr sz="1400" spc="-5" dirty="0">
                <a:cs typeface="Times New Roman"/>
              </a:rPr>
              <a:t>Para presentar </a:t>
            </a:r>
            <a:r>
              <a:rPr sz="1400" dirty="0">
                <a:cs typeface="Times New Roman"/>
              </a:rPr>
              <a:t>una </a:t>
            </a:r>
            <a:r>
              <a:rPr sz="1400" spc="-5" dirty="0">
                <a:cs typeface="Times New Roman"/>
              </a:rPr>
              <a:t>denuncia </a:t>
            </a:r>
            <a:r>
              <a:rPr sz="1400" dirty="0">
                <a:cs typeface="Times New Roman"/>
              </a:rPr>
              <a:t>de </a:t>
            </a:r>
            <a:r>
              <a:rPr sz="1400" spc="-5" dirty="0">
                <a:cs typeface="Times New Roman"/>
              </a:rPr>
              <a:t>discriminación, complete el </a:t>
            </a:r>
            <a:r>
              <a:rPr sz="1400" u="sng" spc="-5" dirty="0">
                <a:solidFill>
                  <a:srgbClr val="970E39"/>
                </a:solidFill>
                <a:uFill>
                  <a:solidFill>
                    <a:srgbClr val="970E39"/>
                  </a:solidFill>
                </a:uFill>
                <a:cs typeface="Times New Roman"/>
                <a:hlinkClick r:id="rId3"/>
              </a:rPr>
              <a:t>Formulario </a:t>
            </a:r>
            <a:r>
              <a:rPr sz="1400" u="sng" dirty="0">
                <a:solidFill>
                  <a:srgbClr val="970E39"/>
                </a:solidFill>
                <a:uFill>
                  <a:solidFill>
                    <a:srgbClr val="970E39"/>
                  </a:solidFill>
                </a:uFill>
                <a:cs typeface="Times New Roman"/>
                <a:hlinkClick r:id="rId3"/>
              </a:rPr>
              <a:t>de </a:t>
            </a:r>
            <a:r>
              <a:rPr sz="1400" u="sng" spc="-5" dirty="0">
                <a:solidFill>
                  <a:srgbClr val="970E39"/>
                </a:solidFill>
                <a:uFill>
                  <a:solidFill>
                    <a:srgbClr val="970E39"/>
                  </a:solidFill>
                </a:uFill>
                <a:cs typeface="Times New Roman"/>
                <a:hlinkClick r:id="rId3"/>
              </a:rPr>
              <a:t>Denuncia </a:t>
            </a:r>
            <a:r>
              <a:rPr sz="1400" u="sng" dirty="0">
                <a:solidFill>
                  <a:srgbClr val="970E39"/>
                </a:solidFill>
                <a:uFill>
                  <a:solidFill>
                    <a:srgbClr val="970E39"/>
                  </a:solidFill>
                </a:uFill>
                <a:cs typeface="Times New Roman"/>
                <a:hlinkClick r:id="rId3"/>
              </a:rPr>
              <a:t>de </a:t>
            </a:r>
            <a:r>
              <a:rPr sz="1400" u="sng" spc="-5" dirty="0">
                <a:solidFill>
                  <a:srgbClr val="970E39"/>
                </a:solidFill>
                <a:uFill>
                  <a:solidFill>
                    <a:srgbClr val="970E39"/>
                  </a:solidFill>
                </a:uFill>
                <a:cs typeface="Times New Roman"/>
                <a:hlinkClick r:id="rId3"/>
              </a:rPr>
              <a:t>Discriminación del Programa del </a:t>
            </a:r>
            <a:r>
              <a:rPr sz="1400" u="sng" dirty="0">
                <a:solidFill>
                  <a:srgbClr val="970E39"/>
                </a:solidFill>
                <a:uFill>
                  <a:solidFill>
                    <a:srgbClr val="970E39"/>
                  </a:solidFill>
                </a:uFill>
                <a:cs typeface="Times New Roman"/>
                <a:hlinkClick r:id="rId3"/>
              </a:rPr>
              <a:t>USDA</a:t>
            </a:r>
            <a:r>
              <a:rPr sz="1400" dirty="0">
                <a:cs typeface="Times New Roman"/>
              </a:rPr>
              <a:t>,  </a:t>
            </a:r>
            <a:r>
              <a:rPr sz="1400" spc="-5" dirty="0">
                <a:cs typeface="Times New Roman"/>
              </a:rPr>
              <a:t>(AD-3027) que está </a:t>
            </a:r>
            <a:r>
              <a:rPr sz="1400" dirty="0">
                <a:cs typeface="Times New Roman"/>
              </a:rPr>
              <a:t>disponible </a:t>
            </a:r>
            <a:r>
              <a:rPr sz="1400" spc="-5" dirty="0">
                <a:cs typeface="Times New Roman"/>
              </a:rPr>
              <a:t>en línea en: </a:t>
            </a:r>
            <a:r>
              <a:rPr lang="en-US" sz="1400" u="sng" dirty="0">
                <a:cs typeface="Times New Roman" panose="02020603050405020304" pitchFamily="18" charset="0"/>
                <a:hlinkClick r:id="rId4"/>
              </a:rPr>
              <a:t>https://www.ocio.usda.gov/sites/default/files/docs/2012/Spanish_Form_508_Compliant_6_8_12_0.pdf</a:t>
            </a:r>
            <a:r>
              <a:rPr sz="1400" spc="-5" dirty="0">
                <a:solidFill>
                  <a:srgbClr val="970E39"/>
                </a:solidFill>
                <a:cs typeface="Times New Roman" panose="02020603050405020304" pitchFamily="18" charset="0"/>
                <a:hlinkClick r:id="rId5"/>
              </a:rPr>
              <a:t> </a:t>
            </a:r>
            <a:r>
              <a:rPr sz="1400" spc="-5" dirty="0">
                <a:cs typeface="Times New Roman"/>
              </a:rPr>
              <a:t>y en cualquier oficina del  USDA, </a:t>
            </a:r>
            <a:r>
              <a:rPr sz="1400" dirty="0">
                <a:cs typeface="Times New Roman"/>
              </a:rPr>
              <a:t>o bien </a:t>
            </a:r>
            <a:r>
              <a:rPr sz="1400" spc="-5" dirty="0">
                <a:cs typeface="Times New Roman"/>
              </a:rPr>
              <a:t>escriba </a:t>
            </a:r>
            <a:r>
              <a:rPr sz="1400" dirty="0">
                <a:cs typeface="Times New Roman"/>
              </a:rPr>
              <a:t>una </a:t>
            </a:r>
            <a:r>
              <a:rPr sz="1400" spc="-5" dirty="0">
                <a:cs typeface="Times New Roman"/>
              </a:rPr>
              <a:t>carta dirigida al USDA </a:t>
            </a:r>
            <a:r>
              <a:rPr sz="1400" dirty="0">
                <a:cs typeface="Times New Roman"/>
              </a:rPr>
              <a:t>e </a:t>
            </a:r>
            <a:r>
              <a:rPr sz="1400" spc="-10" dirty="0">
                <a:cs typeface="Times New Roman"/>
              </a:rPr>
              <a:t>incluya </a:t>
            </a:r>
            <a:r>
              <a:rPr sz="1400" spc="-5" dirty="0">
                <a:cs typeface="Times New Roman"/>
              </a:rPr>
              <a:t>en </a:t>
            </a:r>
            <a:r>
              <a:rPr sz="1400" dirty="0">
                <a:cs typeface="Times New Roman"/>
              </a:rPr>
              <a:t>la </a:t>
            </a:r>
            <a:r>
              <a:rPr sz="1400" spc="-5" dirty="0">
                <a:cs typeface="Times New Roman"/>
              </a:rPr>
              <a:t>carta </a:t>
            </a:r>
            <a:r>
              <a:rPr sz="1400" dirty="0">
                <a:cs typeface="Times New Roman"/>
              </a:rPr>
              <a:t>toda la </a:t>
            </a:r>
            <a:r>
              <a:rPr sz="1400" spc="-5" dirty="0">
                <a:cs typeface="Times New Roman"/>
              </a:rPr>
              <a:t>información solicitada en el formulario. Para  solicitar </a:t>
            </a:r>
            <a:r>
              <a:rPr sz="1400" dirty="0">
                <a:cs typeface="Times New Roman"/>
              </a:rPr>
              <a:t>una </a:t>
            </a:r>
            <a:r>
              <a:rPr sz="1400" spc="-5" dirty="0">
                <a:cs typeface="Times New Roman"/>
              </a:rPr>
              <a:t>copia del formulario </a:t>
            </a:r>
            <a:r>
              <a:rPr sz="1400" dirty="0">
                <a:cs typeface="Times New Roman"/>
              </a:rPr>
              <a:t>de </a:t>
            </a:r>
            <a:r>
              <a:rPr sz="1400" spc="-5" dirty="0">
                <a:cs typeface="Times New Roman"/>
              </a:rPr>
              <a:t>denuncia, llame al </a:t>
            </a:r>
            <a:r>
              <a:rPr sz="1400" dirty="0">
                <a:cs typeface="Times New Roman"/>
              </a:rPr>
              <a:t>(866) 632-9992. </a:t>
            </a:r>
            <a:r>
              <a:rPr sz="1400" spc="-10" dirty="0">
                <a:cs typeface="Times New Roman"/>
              </a:rPr>
              <a:t>Haga </a:t>
            </a:r>
            <a:r>
              <a:rPr sz="1400" spc="-5" dirty="0">
                <a:cs typeface="Times New Roman"/>
              </a:rPr>
              <a:t>llegar su formulario lleno </a:t>
            </a:r>
            <a:r>
              <a:rPr sz="1400" dirty="0">
                <a:cs typeface="Times New Roman"/>
              </a:rPr>
              <a:t>o </a:t>
            </a:r>
            <a:r>
              <a:rPr sz="1400" spc="-5" dirty="0">
                <a:cs typeface="Times New Roman"/>
              </a:rPr>
              <a:t>carta al USDA</a:t>
            </a:r>
            <a:r>
              <a:rPr sz="1400" spc="150" dirty="0">
                <a:cs typeface="Times New Roman"/>
              </a:rPr>
              <a:t> </a:t>
            </a:r>
            <a:r>
              <a:rPr sz="1400" dirty="0" err="1">
                <a:cs typeface="Times New Roman"/>
              </a:rPr>
              <a:t>por</a:t>
            </a:r>
            <a:r>
              <a:rPr sz="1400" dirty="0">
                <a:cs typeface="Times New Roman"/>
              </a:rPr>
              <a:t>:</a:t>
            </a:r>
          </a:p>
          <a:p>
            <a:pPr marL="12700">
              <a:tabLst>
                <a:tab pos="419100" algn="l"/>
              </a:tabLst>
            </a:pPr>
            <a:r>
              <a:rPr sz="1400" spc="-5" dirty="0">
                <a:cs typeface="Times New Roman"/>
              </a:rPr>
              <a:t>(1)	correo: U.S. Department </a:t>
            </a:r>
            <a:r>
              <a:rPr sz="1400" dirty="0">
                <a:cs typeface="Times New Roman"/>
              </a:rPr>
              <a:t>of</a:t>
            </a:r>
            <a:r>
              <a:rPr sz="1400" spc="55" dirty="0">
                <a:cs typeface="Times New Roman"/>
              </a:rPr>
              <a:t> </a:t>
            </a:r>
            <a:r>
              <a:rPr sz="1400" spc="-5" dirty="0">
                <a:cs typeface="Times New Roman"/>
              </a:rPr>
              <a:t>Agriculture</a:t>
            </a:r>
            <a:endParaRPr sz="1400" dirty="0">
              <a:cs typeface="Times New Roman"/>
            </a:endParaRPr>
          </a:p>
          <a:p>
            <a:pPr marL="404495"/>
            <a:r>
              <a:rPr sz="1400" spc="-5" dirty="0">
                <a:cs typeface="Times New Roman"/>
              </a:rPr>
              <a:t>Office </a:t>
            </a:r>
            <a:r>
              <a:rPr sz="1400" dirty="0">
                <a:cs typeface="Times New Roman"/>
              </a:rPr>
              <a:t>of the </a:t>
            </a:r>
            <a:r>
              <a:rPr sz="1400" spc="-5" dirty="0">
                <a:cs typeface="Times New Roman"/>
              </a:rPr>
              <a:t>Assistant Secretary for </a:t>
            </a:r>
            <a:r>
              <a:rPr sz="1400" dirty="0">
                <a:cs typeface="Times New Roman"/>
              </a:rPr>
              <a:t>Civil</a:t>
            </a:r>
            <a:r>
              <a:rPr sz="1400" spc="50" dirty="0">
                <a:cs typeface="Times New Roman"/>
              </a:rPr>
              <a:t> </a:t>
            </a:r>
            <a:r>
              <a:rPr sz="1400" spc="-5" dirty="0">
                <a:cs typeface="Times New Roman"/>
              </a:rPr>
              <a:t>Rights</a:t>
            </a:r>
            <a:endParaRPr sz="1400" dirty="0">
              <a:cs typeface="Times New Roman"/>
            </a:endParaRPr>
          </a:p>
          <a:p>
            <a:pPr marL="393700" marR="5608955">
              <a:spcBef>
                <a:spcPts val="5"/>
              </a:spcBef>
              <a:spcAft>
                <a:spcPts val="1200"/>
              </a:spcAft>
            </a:pPr>
            <a:r>
              <a:rPr sz="1400" dirty="0">
                <a:cs typeface="Times New Roman"/>
              </a:rPr>
              <a:t>1400 </a:t>
            </a:r>
            <a:r>
              <a:rPr sz="1400" spc="-5" dirty="0">
                <a:cs typeface="Times New Roman"/>
              </a:rPr>
              <a:t>Independence Avenue, SW  Washington, </a:t>
            </a:r>
            <a:r>
              <a:rPr sz="1400" dirty="0">
                <a:cs typeface="Times New Roman"/>
              </a:rPr>
              <a:t>D.C.</a:t>
            </a:r>
            <a:r>
              <a:rPr sz="1400" spc="5" dirty="0">
                <a:cs typeface="Times New Roman"/>
              </a:rPr>
              <a:t> </a:t>
            </a:r>
            <a:r>
              <a:rPr sz="1400" spc="-5" dirty="0">
                <a:cs typeface="Times New Roman"/>
              </a:rPr>
              <a:t>20250-9410;</a:t>
            </a:r>
            <a:endParaRPr sz="1400" dirty="0">
              <a:cs typeface="Times New Roman"/>
            </a:endParaRPr>
          </a:p>
          <a:p>
            <a:pPr marL="12700">
              <a:spcAft>
                <a:spcPts val="1200"/>
              </a:spcAft>
              <a:tabLst>
                <a:tab pos="419100" algn="l"/>
              </a:tabLst>
            </a:pPr>
            <a:r>
              <a:rPr sz="1400" spc="-5" dirty="0">
                <a:cs typeface="Times New Roman"/>
              </a:rPr>
              <a:t>(2)	fax: (202) 690-7442;</a:t>
            </a:r>
            <a:r>
              <a:rPr sz="1400" spc="5" dirty="0">
                <a:cs typeface="Times New Roman"/>
              </a:rPr>
              <a:t> </a:t>
            </a:r>
            <a:r>
              <a:rPr sz="1400" spc="-5" dirty="0">
                <a:cs typeface="Times New Roman"/>
              </a:rPr>
              <a:t>o</a:t>
            </a:r>
            <a:endParaRPr sz="1400" dirty="0">
              <a:cs typeface="Times New Roman"/>
            </a:endParaRPr>
          </a:p>
          <a:p>
            <a:pPr marL="12700">
              <a:spcAft>
                <a:spcPts val="1200"/>
              </a:spcAft>
              <a:tabLst>
                <a:tab pos="419100" algn="l"/>
              </a:tabLst>
            </a:pPr>
            <a:r>
              <a:rPr sz="1400" spc="-5" dirty="0">
                <a:cs typeface="Times New Roman"/>
              </a:rPr>
              <a:t>(3)	correo electrónico:</a:t>
            </a:r>
            <a:r>
              <a:rPr sz="1400" spc="75" dirty="0">
                <a:solidFill>
                  <a:srgbClr val="970E39"/>
                </a:solidFill>
                <a:cs typeface="Times New Roman"/>
              </a:rPr>
              <a:t> </a:t>
            </a:r>
            <a:r>
              <a:rPr sz="1400" u="sng" spc="-5" dirty="0">
                <a:solidFill>
                  <a:srgbClr val="970E39"/>
                </a:solidFill>
                <a:uFill>
                  <a:solidFill>
                    <a:srgbClr val="970E39"/>
                  </a:solidFill>
                </a:uFill>
                <a:cs typeface="Times New Roman"/>
                <a:hlinkClick r:id="rId6"/>
              </a:rPr>
              <a:t>program.intake@usda.gov</a:t>
            </a:r>
            <a:r>
              <a:rPr sz="1400" spc="-5" dirty="0">
                <a:cs typeface="Times New Roman"/>
              </a:rPr>
              <a:t>.</a:t>
            </a:r>
            <a:endParaRPr sz="1400" dirty="0">
              <a:cs typeface="Times New Roman"/>
            </a:endParaRPr>
          </a:p>
          <a:p>
            <a:pPr marL="12700"/>
            <a:r>
              <a:rPr sz="1400" spc="-5" dirty="0">
                <a:cs typeface="Times New Roman"/>
              </a:rPr>
              <a:t>Esta institución es </a:t>
            </a:r>
            <a:r>
              <a:rPr sz="1400" dirty="0">
                <a:cs typeface="Times New Roman"/>
              </a:rPr>
              <a:t>un </a:t>
            </a:r>
            <a:r>
              <a:rPr sz="1400" spc="-5" dirty="0">
                <a:cs typeface="Times New Roman"/>
              </a:rPr>
              <a:t>proveedor </a:t>
            </a:r>
            <a:r>
              <a:rPr sz="1400" dirty="0">
                <a:cs typeface="Times New Roman"/>
              </a:rPr>
              <a:t>que </a:t>
            </a:r>
            <a:r>
              <a:rPr sz="1400" spc="-5" dirty="0">
                <a:cs typeface="Times New Roman"/>
              </a:rPr>
              <a:t>ofrece igualdad </a:t>
            </a:r>
            <a:r>
              <a:rPr sz="1400" dirty="0">
                <a:cs typeface="Times New Roman"/>
              </a:rPr>
              <a:t>de</a:t>
            </a:r>
            <a:r>
              <a:rPr sz="1400" spc="125" dirty="0">
                <a:cs typeface="Times New Roman"/>
              </a:rPr>
              <a:t> </a:t>
            </a:r>
            <a:r>
              <a:rPr sz="1400" dirty="0">
                <a:cs typeface="Times New Roman"/>
              </a:rPr>
              <a:t>oportunidades.</a:t>
            </a:r>
          </a:p>
        </p:txBody>
      </p:sp>
    </p:spTree>
    <p:extLst>
      <p:ext uri="{BB962C8B-B14F-4D97-AF65-F5344CB8AC3E}">
        <p14:creationId xmlns:p14="http://schemas.microsoft.com/office/powerpoint/2010/main" val="64576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832864" y="506967"/>
            <a:ext cx="8941056"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NONDISCRIMINATION</a:t>
            </a:r>
            <a:r>
              <a:rPr lang="en-US" spc="10" dirty="0">
                <a:solidFill>
                  <a:srgbClr val="D50032"/>
                </a:solidFill>
              </a:rPr>
              <a:t> </a:t>
            </a:r>
            <a:r>
              <a:rPr lang="en-US" spc="-10" dirty="0">
                <a:solidFill>
                  <a:srgbClr val="D50032"/>
                </a:solidFill>
              </a:rPr>
              <a:t>STATEMENT-1</a:t>
            </a:r>
          </a:p>
        </p:txBody>
      </p:sp>
      <p:sp>
        <p:nvSpPr>
          <p:cNvPr id="13" name="object 13"/>
          <p:cNvSpPr txBox="1"/>
          <p:nvPr/>
        </p:nvSpPr>
        <p:spPr>
          <a:xfrm>
            <a:off x="1020446" y="1481749"/>
            <a:ext cx="10531474" cy="4632678"/>
          </a:xfrm>
          <a:prstGeom prst="rect">
            <a:avLst/>
          </a:prstGeom>
        </p:spPr>
        <p:txBody>
          <a:bodyPr vert="horz" wrap="square" lIns="0" tIns="13335" rIns="0" bIns="0" rtlCol="0">
            <a:spAutoFit/>
          </a:bodyPr>
          <a:lstStyle/>
          <a:p>
            <a:pPr marL="285750" lvl="1" indent="-285750">
              <a:spcBef>
                <a:spcPts val="105"/>
              </a:spcBef>
              <a:buFont typeface="Arial" panose="020B0604020202020204" pitchFamily="34" charset="0"/>
              <a:buChar char="•"/>
            </a:pPr>
            <a:r>
              <a:rPr lang="en-US" sz="2400" dirty="0">
                <a:cs typeface="Verdana"/>
              </a:rPr>
              <a:t>At a minimum, the full version of the Nondiscrimination Statement must be on </a:t>
            </a:r>
          </a:p>
          <a:p>
            <a:pPr marL="742950" lvl="2" indent="-285750">
              <a:spcBef>
                <a:spcPts val="105"/>
              </a:spcBef>
              <a:buFont typeface="Arial" panose="020B0604020202020204" pitchFamily="34" charset="0"/>
              <a:buChar char="•"/>
            </a:pPr>
            <a:r>
              <a:rPr lang="en-US" dirty="0">
                <a:cs typeface="Verdana"/>
              </a:rPr>
              <a:t>Application form(s)</a:t>
            </a:r>
          </a:p>
          <a:p>
            <a:pPr marL="742950" lvl="2" indent="-285750">
              <a:spcBef>
                <a:spcPts val="105"/>
              </a:spcBef>
              <a:buFont typeface="Arial" panose="020B0604020202020204" pitchFamily="34" charset="0"/>
              <a:buChar char="•"/>
            </a:pPr>
            <a:r>
              <a:rPr lang="en-US" dirty="0">
                <a:cs typeface="Verdana"/>
              </a:rPr>
              <a:t>Notifications of eligibility or ineligibility</a:t>
            </a:r>
          </a:p>
          <a:p>
            <a:pPr marL="742950" lvl="2" indent="-285750">
              <a:spcBef>
                <a:spcPts val="105"/>
              </a:spcBef>
              <a:buFont typeface="Arial" panose="020B0604020202020204" pitchFamily="34" charset="0"/>
              <a:buChar char="•"/>
            </a:pPr>
            <a:r>
              <a:rPr lang="en-US" dirty="0">
                <a:cs typeface="Verdana"/>
              </a:rPr>
              <a:t>Notice of adverse action form</a:t>
            </a:r>
          </a:p>
          <a:p>
            <a:pPr marL="742950" lvl="2" indent="-285750">
              <a:spcBef>
                <a:spcPts val="105"/>
              </a:spcBef>
              <a:buFont typeface="Arial" panose="020B0604020202020204" pitchFamily="34" charset="0"/>
              <a:buChar char="•"/>
            </a:pPr>
            <a:r>
              <a:rPr lang="en-US" dirty="0">
                <a:cs typeface="Verdana"/>
              </a:rPr>
              <a:t>Program (home) webpage</a:t>
            </a:r>
          </a:p>
          <a:p>
            <a:pPr marL="742950" lvl="2" indent="-285750">
              <a:spcBef>
                <a:spcPts val="105"/>
              </a:spcBef>
              <a:spcAft>
                <a:spcPts val="1200"/>
              </a:spcAft>
              <a:buFont typeface="Arial" panose="020B0604020202020204" pitchFamily="34" charset="0"/>
              <a:buChar char="•"/>
            </a:pPr>
            <a:r>
              <a:rPr lang="en-US" dirty="0">
                <a:cs typeface="Verdana"/>
              </a:rPr>
              <a:t>Public information, including program literature</a:t>
            </a:r>
            <a:endParaRPr dirty="0">
              <a:cs typeface="Times New Roman"/>
            </a:endParaRPr>
          </a:p>
          <a:p>
            <a:pPr marL="285750" indent="-285750">
              <a:lnSpc>
                <a:spcPct val="100000"/>
              </a:lnSpc>
              <a:buFont typeface="Arial" panose="020B0604020202020204" pitchFamily="34" charset="0"/>
              <a:buChar char="•"/>
            </a:pPr>
            <a:r>
              <a:rPr sz="2400" dirty="0">
                <a:cs typeface="Verdana"/>
              </a:rPr>
              <a:t>Short</a:t>
            </a:r>
            <a:r>
              <a:rPr sz="2400" spc="-25" dirty="0">
                <a:cs typeface="Verdana"/>
              </a:rPr>
              <a:t> </a:t>
            </a:r>
            <a:r>
              <a:rPr sz="2400" spc="-5" dirty="0">
                <a:cs typeface="Verdana"/>
              </a:rPr>
              <a:t>versions</a:t>
            </a:r>
            <a:r>
              <a:rPr lang="en-US" sz="2400" spc="-5" dirty="0">
                <a:cs typeface="Verdana"/>
              </a:rPr>
              <a:t> of the Nondiscrimination Statement</a:t>
            </a:r>
            <a:endParaRPr sz="2400" dirty="0">
              <a:cs typeface="Verdana"/>
            </a:endParaRPr>
          </a:p>
          <a:p>
            <a:pPr marL="792480" indent="-285750">
              <a:spcBef>
                <a:spcPts val="5"/>
              </a:spcBef>
              <a:buFont typeface="Arial" panose="020B0604020202020204" pitchFamily="34" charset="0"/>
              <a:buChar char="•"/>
              <a:tabLst>
                <a:tab pos="793750" algn="l"/>
              </a:tabLst>
            </a:pPr>
            <a:r>
              <a:rPr b="1" spc="-5" dirty="0">
                <a:cs typeface="Verdana"/>
              </a:rPr>
              <a:t>This institution </a:t>
            </a:r>
            <a:r>
              <a:rPr b="1" spc="-10" dirty="0">
                <a:cs typeface="Verdana"/>
              </a:rPr>
              <a:t>is </a:t>
            </a:r>
            <a:r>
              <a:rPr b="1" spc="-5" dirty="0">
                <a:cs typeface="Verdana"/>
              </a:rPr>
              <a:t>an </a:t>
            </a:r>
            <a:r>
              <a:rPr b="1" spc="-10" dirty="0">
                <a:cs typeface="Verdana"/>
              </a:rPr>
              <a:t>equal opportunity</a:t>
            </a:r>
            <a:r>
              <a:rPr b="1" spc="125" dirty="0">
                <a:cs typeface="Verdana"/>
              </a:rPr>
              <a:t> </a:t>
            </a:r>
            <a:r>
              <a:rPr b="1" spc="-5" dirty="0">
                <a:cs typeface="Verdana"/>
              </a:rPr>
              <a:t>provider.</a:t>
            </a:r>
            <a:endParaRPr dirty="0">
              <a:cs typeface="Verdana"/>
            </a:endParaRPr>
          </a:p>
          <a:p>
            <a:pPr marL="792480" marR="5080" indent="-285750">
              <a:buFont typeface="Arial" panose="020B0604020202020204" pitchFamily="34" charset="0"/>
              <a:buChar char="•"/>
              <a:tabLst>
                <a:tab pos="793750" algn="l"/>
                <a:tab pos="2658745" algn="l"/>
              </a:tabLst>
            </a:pPr>
            <a:r>
              <a:rPr b="1" spc="-5" dirty="0">
                <a:cs typeface="Verdana"/>
              </a:rPr>
              <a:t>Esta institución </a:t>
            </a:r>
            <a:r>
              <a:rPr b="1" spc="-10" dirty="0">
                <a:cs typeface="Verdana"/>
              </a:rPr>
              <a:t>es un proveedor que ofrece igualdad de  oportunidades.</a:t>
            </a:r>
            <a:r>
              <a:rPr lang="en-US" b="1" spc="-10" dirty="0">
                <a:cs typeface="Verdana"/>
              </a:rPr>
              <a:t> </a:t>
            </a:r>
            <a:r>
              <a:rPr spc="-5" dirty="0">
                <a:cs typeface="Verdana"/>
              </a:rPr>
              <a:t>(Spanish)</a:t>
            </a:r>
            <a:endParaRPr dirty="0">
              <a:cs typeface="Verdana"/>
            </a:endParaRPr>
          </a:p>
          <a:p>
            <a:pPr marL="792480" indent="-285750">
              <a:spcAft>
                <a:spcPts val="1200"/>
              </a:spcAft>
              <a:buFont typeface="Arial" panose="020B0604020202020204" pitchFamily="34" charset="0"/>
              <a:buChar char="•"/>
              <a:tabLst>
                <a:tab pos="793750" algn="l"/>
              </a:tabLst>
            </a:pPr>
            <a:r>
              <a:rPr spc="-5" dirty="0">
                <a:cs typeface="Lucida Sans Unicode"/>
              </a:rPr>
              <a:t>*Can be </a:t>
            </a:r>
            <a:r>
              <a:rPr spc="-5" dirty="0">
                <a:cs typeface="Verdana"/>
              </a:rPr>
              <a:t>used </a:t>
            </a:r>
            <a:r>
              <a:rPr spc="-10" dirty="0">
                <a:cs typeface="Lucida Sans Unicode"/>
              </a:rPr>
              <a:t>in special circumstances</a:t>
            </a:r>
            <a:r>
              <a:rPr spc="100" dirty="0">
                <a:cs typeface="Lucida Sans Unicode"/>
              </a:rPr>
              <a:t> </a:t>
            </a:r>
            <a:r>
              <a:rPr spc="-5" dirty="0">
                <a:cs typeface="Lucida Sans Unicode"/>
              </a:rPr>
              <a:t>only</a:t>
            </a:r>
            <a:endParaRPr lang="en-US" spc="-5" dirty="0">
              <a:cs typeface="Lucida Sans Unicode"/>
            </a:endParaRPr>
          </a:p>
          <a:p>
            <a:pPr marL="285750" indent="-285750">
              <a:buFont typeface="Arial" panose="020B0604020202020204" pitchFamily="34" charset="0"/>
              <a:buChar char="•"/>
            </a:pPr>
            <a:r>
              <a:rPr sz="2400" spc="-5" dirty="0">
                <a:cs typeface="Verdana"/>
              </a:rPr>
              <a:t>Translations</a:t>
            </a:r>
            <a:r>
              <a:rPr lang="en-US" sz="2400" spc="-5" dirty="0">
                <a:cs typeface="Verdana"/>
              </a:rPr>
              <a:t> of the Nondiscrimination Statement</a:t>
            </a:r>
            <a:endParaRPr sz="2400" dirty="0">
              <a:cs typeface="Verdana"/>
            </a:endParaRPr>
          </a:p>
          <a:p>
            <a:pPr marL="792480" marR="43180" indent="-285750">
              <a:buFont typeface="Arial" panose="020B0604020202020204" pitchFamily="34" charset="0"/>
              <a:buChar char="•"/>
              <a:tabLst>
                <a:tab pos="793750" algn="l"/>
              </a:tabLst>
            </a:pPr>
            <a:r>
              <a:rPr lang="en-US" spc="-5" dirty="0">
                <a:cs typeface="Verdana"/>
              </a:rPr>
              <a:t>Available on FNS Civil Rights Division website</a:t>
            </a:r>
          </a:p>
          <a:p>
            <a:pPr marL="792480" marR="43180" indent="-285750">
              <a:buFont typeface="Arial" panose="020B0604020202020204" pitchFamily="34" charset="0"/>
              <a:buChar char="•"/>
              <a:tabLst>
                <a:tab pos="793750" algn="l"/>
              </a:tabLst>
            </a:pPr>
            <a:r>
              <a:rPr lang="en-US" u="sng" spc="-5" dirty="0">
                <a:uFill>
                  <a:solidFill>
                    <a:srgbClr val="970E39"/>
                  </a:solidFill>
                </a:uFill>
                <a:cs typeface="Verdana"/>
                <a:hlinkClick r:id="rId3"/>
              </a:rPr>
              <a:t>https://www.fns.usda.gov/cr/fns-nondiscrimination-statement</a:t>
            </a:r>
            <a:r>
              <a:rPr lang="en-US" u="sng" spc="-5" dirty="0">
                <a:uFill>
                  <a:solidFill>
                    <a:srgbClr val="970E39"/>
                  </a:solidFill>
                </a:uFill>
                <a:cs typeface="Verdana"/>
              </a:rPr>
              <a:t> </a:t>
            </a:r>
          </a:p>
        </p:txBody>
      </p:sp>
    </p:spTree>
    <p:extLst>
      <p:ext uri="{BB962C8B-B14F-4D97-AF65-F5344CB8AC3E}">
        <p14:creationId xmlns:p14="http://schemas.microsoft.com/office/powerpoint/2010/main" val="95118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21360" y="728480"/>
            <a:ext cx="9651999"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“AND JUSTICE FOR ALL”</a:t>
            </a:r>
            <a:r>
              <a:rPr lang="en-US" spc="25" dirty="0">
                <a:solidFill>
                  <a:srgbClr val="D50032"/>
                </a:solidFill>
              </a:rPr>
              <a:t> </a:t>
            </a:r>
            <a:r>
              <a:rPr lang="en-US" spc="-5" dirty="0">
                <a:solidFill>
                  <a:srgbClr val="D50032"/>
                </a:solidFill>
              </a:rPr>
              <a:t>POSTER</a:t>
            </a:r>
          </a:p>
        </p:txBody>
      </p:sp>
      <p:sp>
        <p:nvSpPr>
          <p:cNvPr id="13" name="object 13"/>
          <p:cNvSpPr txBox="1"/>
          <p:nvPr/>
        </p:nvSpPr>
        <p:spPr>
          <a:xfrm>
            <a:off x="721360" y="1646293"/>
            <a:ext cx="11155680" cy="1290097"/>
          </a:xfrm>
          <a:prstGeom prst="rect">
            <a:avLst/>
          </a:prstGeom>
        </p:spPr>
        <p:txBody>
          <a:bodyPr vert="horz" wrap="square" lIns="0" tIns="12700" rIns="0" bIns="0" rtlCol="0">
            <a:spAutoFit/>
          </a:bodyPr>
          <a:lstStyle/>
          <a:p>
            <a:pPr marL="581025" marR="158115" indent="-342900">
              <a:spcBef>
                <a:spcPts val="100"/>
              </a:spcBef>
              <a:spcAft>
                <a:spcPts val="1800"/>
              </a:spcAft>
              <a:buFont typeface="Arial" panose="020B0604020202020204" pitchFamily="34" charset="0"/>
              <a:buChar char="•"/>
            </a:pPr>
            <a:r>
              <a:rPr sz="2400" dirty="0">
                <a:cs typeface="Verdana"/>
              </a:rPr>
              <a:t>Display </a:t>
            </a:r>
            <a:r>
              <a:rPr lang="en-US" sz="2400" spc="-5" dirty="0">
                <a:cs typeface="Verdana"/>
              </a:rPr>
              <a:t>posters </a:t>
            </a:r>
            <a:r>
              <a:rPr sz="2400" dirty="0">
                <a:cs typeface="Verdana"/>
              </a:rPr>
              <a:t>in a </a:t>
            </a:r>
            <a:r>
              <a:rPr sz="2400" spc="-5" dirty="0">
                <a:cs typeface="Verdana"/>
              </a:rPr>
              <a:t>prominent location </a:t>
            </a:r>
            <a:r>
              <a:rPr sz="2400" dirty="0">
                <a:cs typeface="Verdana"/>
              </a:rPr>
              <a:t>for all </a:t>
            </a:r>
            <a:r>
              <a:rPr sz="2400" spc="-5" dirty="0">
                <a:cs typeface="Verdana"/>
              </a:rPr>
              <a:t>to</a:t>
            </a:r>
            <a:r>
              <a:rPr sz="2400" spc="-25" dirty="0">
                <a:cs typeface="Verdana"/>
              </a:rPr>
              <a:t> </a:t>
            </a:r>
            <a:r>
              <a:rPr sz="2400" dirty="0">
                <a:cs typeface="Verdana"/>
              </a:rPr>
              <a:t>view</a:t>
            </a:r>
            <a:endParaRPr sz="2800" dirty="0">
              <a:cs typeface="Times New Roman"/>
            </a:endParaRPr>
          </a:p>
          <a:p>
            <a:pPr marL="568325" indent="-342900">
              <a:buFont typeface="Arial" panose="020B0604020202020204" pitchFamily="34" charset="0"/>
              <a:buChar char="•"/>
            </a:pPr>
            <a:r>
              <a:rPr sz="2400" spc="-5" dirty="0">
                <a:cs typeface="Verdana"/>
              </a:rPr>
              <a:t>AD-475A</a:t>
            </a:r>
            <a:endParaRPr sz="2400" dirty="0">
              <a:cs typeface="Verdana"/>
            </a:endParaRPr>
          </a:p>
          <a:p>
            <a:pPr marL="696595" indent="-342900">
              <a:buFont typeface="Arial" panose="020B0604020202020204" pitchFamily="34" charset="0"/>
              <a:buChar char="•"/>
            </a:pPr>
            <a:r>
              <a:rPr lang="en-US" sz="2000" spc="-5" dirty="0">
                <a:cs typeface="Verdana"/>
              </a:rPr>
              <a:t>V</a:t>
            </a:r>
            <a:r>
              <a:rPr sz="2000" spc="-5" dirty="0">
                <a:cs typeface="Verdana"/>
              </a:rPr>
              <a:t>ersion </a:t>
            </a:r>
            <a:r>
              <a:rPr lang="en-US" sz="2000" spc="-5" dirty="0">
                <a:cs typeface="Verdana"/>
              </a:rPr>
              <a:t>applicable to Child Nutrition Programs</a:t>
            </a:r>
            <a:endParaRPr sz="2000" dirty="0">
              <a:cs typeface="Verdana"/>
            </a:endParaRPr>
          </a:p>
        </p:txBody>
      </p:sp>
    </p:spTree>
    <p:extLst>
      <p:ext uri="{BB962C8B-B14F-4D97-AF65-F5344CB8AC3E}">
        <p14:creationId xmlns:p14="http://schemas.microsoft.com/office/powerpoint/2010/main" val="244750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00710" y="586323"/>
            <a:ext cx="9864090"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COMPLAINTS OF</a:t>
            </a:r>
            <a:r>
              <a:rPr lang="en-US" dirty="0">
                <a:solidFill>
                  <a:srgbClr val="D50032"/>
                </a:solidFill>
              </a:rPr>
              <a:t> </a:t>
            </a:r>
            <a:r>
              <a:rPr lang="en-US" spc="-5" dirty="0">
                <a:solidFill>
                  <a:srgbClr val="D50032"/>
                </a:solidFill>
              </a:rPr>
              <a:t>DISCRIMINATION</a:t>
            </a:r>
          </a:p>
        </p:txBody>
      </p:sp>
      <p:sp>
        <p:nvSpPr>
          <p:cNvPr id="13" name="object 13"/>
          <p:cNvSpPr txBox="1"/>
          <p:nvPr/>
        </p:nvSpPr>
        <p:spPr>
          <a:xfrm>
            <a:off x="760172" y="1563877"/>
            <a:ext cx="11106707" cy="2752035"/>
          </a:xfrm>
          <a:prstGeom prst="rect">
            <a:avLst/>
          </a:prstGeom>
        </p:spPr>
        <p:txBody>
          <a:bodyPr vert="horz" wrap="square" lIns="0" tIns="12700" rIns="0" bIns="0" rtlCol="0">
            <a:spAutoFit/>
          </a:bodyPr>
          <a:lstStyle/>
          <a:p>
            <a:pPr marL="298451" marR="161290" indent="-285750">
              <a:spcAft>
                <a:spcPts val="1200"/>
              </a:spcAft>
              <a:buFont typeface="Arial" panose="020B0604020202020204" pitchFamily="34" charset="0"/>
              <a:buChar char="•"/>
              <a:tabLst>
                <a:tab pos="269240" algn="l"/>
              </a:tabLst>
            </a:pPr>
            <a:r>
              <a:rPr lang="en-US" sz="2400" dirty="0">
                <a:cs typeface="Verdana"/>
              </a:rPr>
              <a:t>Applicants or participants allege different treatment based on protected class(</a:t>
            </a:r>
            <a:r>
              <a:rPr lang="en-US" sz="2400" dirty="0" err="1">
                <a:cs typeface="Verdana"/>
              </a:rPr>
              <a:t>es</a:t>
            </a:r>
            <a:r>
              <a:rPr lang="en-US" sz="2400" dirty="0">
                <a:cs typeface="Verdana"/>
              </a:rPr>
              <a:t>)</a:t>
            </a:r>
            <a:endParaRPr lang="en-US" dirty="0">
              <a:cs typeface="Verdana"/>
            </a:endParaRPr>
          </a:p>
          <a:p>
            <a:pPr marL="755651" marR="161290" lvl="1" indent="-285750">
              <a:buFont typeface="Arial" panose="020B0604020202020204" pitchFamily="34" charset="0"/>
              <a:buChar char="•"/>
              <a:tabLst>
                <a:tab pos="269240" algn="l"/>
              </a:tabLst>
            </a:pPr>
            <a:r>
              <a:rPr lang="en-US" sz="2000" dirty="0">
                <a:cs typeface="Verdana"/>
              </a:rPr>
              <a:t>Race</a:t>
            </a:r>
          </a:p>
          <a:p>
            <a:pPr marL="755651" marR="161290" lvl="1" indent="-285750">
              <a:buFont typeface="Arial" panose="020B0604020202020204" pitchFamily="34" charset="0"/>
              <a:buChar char="•"/>
              <a:tabLst>
                <a:tab pos="269240" algn="l"/>
              </a:tabLst>
            </a:pPr>
            <a:r>
              <a:rPr lang="en-US" sz="2000" dirty="0">
                <a:cs typeface="Verdana"/>
              </a:rPr>
              <a:t>Color</a:t>
            </a:r>
          </a:p>
          <a:p>
            <a:pPr marL="755651" marR="161290" lvl="1" indent="-285750">
              <a:buFont typeface="Arial" panose="020B0604020202020204" pitchFamily="34" charset="0"/>
              <a:buChar char="•"/>
              <a:tabLst>
                <a:tab pos="269240" algn="l"/>
              </a:tabLst>
            </a:pPr>
            <a:r>
              <a:rPr lang="en-US" sz="2000" dirty="0">
                <a:cs typeface="Verdana"/>
              </a:rPr>
              <a:t>National origin</a:t>
            </a:r>
          </a:p>
          <a:p>
            <a:pPr marL="755651" marR="161290" lvl="1" indent="-285750">
              <a:buFont typeface="Arial" panose="020B0604020202020204" pitchFamily="34" charset="0"/>
              <a:buChar char="•"/>
              <a:tabLst>
                <a:tab pos="269240" algn="l"/>
              </a:tabLst>
            </a:pPr>
            <a:r>
              <a:rPr lang="en-US" sz="2000" dirty="0">
                <a:cs typeface="Verdana"/>
              </a:rPr>
              <a:t>Age</a:t>
            </a:r>
          </a:p>
          <a:p>
            <a:pPr marL="755651" marR="161290" lvl="1" indent="-285750">
              <a:buFont typeface="Arial" panose="020B0604020202020204" pitchFamily="34" charset="0"/>
              <a:buChar char="•"/>
              <a:tabLst>
                <a:tab pos="269240" algn="l"/>
              </a:tabLst>
            </a:pPr>
            <a:r>
              <a:rPr lang="en-US" sz="2000" dirty="0">
                <a:cs typeface="Verdana"/>
              </a:rPr>
              <a:t>Sex</a:t>
            </a:r>
          </a:p>
          <a:p>
            <a:pPr marL="755651" marR="161290" lvl="1" indent="-285750">
              <a:buFont typeface="Arial" panose="020B0604020202020204" pitchFamily="34" charset="0"/>
              <a:buChar char="•"/>
              <a:tabLst>
                <a:tab pos="269240" algn="l"/>
              </a:tabLst>
            </a:pPr>
            <a:r>
              <a:rPr lang="en-US" sz="2000" dirty="0">
                <a:cs typeface="Verdana"/>
              </a:rPr>
              <a:t>Disability</a:t>
            </a:r>
            <a:endParaRPr sz="2000" dirty="0">
              <a:cs typeface="Verdana"/>
            </a:endParaRPr>
          </a:p>
        </p:txBody>
      </p:sp>
    </p:spTree>
    <p:extLst>
      <p:ext uri="{BB962C8B-B14F-4D97-AF65-F5344CB8AC3E}">
        <p14:creationId xmlns:p14="http://schemas.microsoft.com/office/powerpoint/2010/main" val="292887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38378" y="625246"/>
            <a:ext cx="10000741"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COMPLAINTS OF</a:t>
            </a:r>
            <a:r>
              <a:rPr lang="en-US" dirty="0">
                <a:solidFill>
                  <a:srgbClr val="D50032"/>
                </a:solidFill>
              </a:rPr>
              <a:t> </a:t>
            </a:r>
            <a:r>
              <a:rPr lang="en-US" spc="-5" dirty="0">
                <a:solidFill>
                  <a:srgbClr val="D50032"/>
                </a:solidFill>
              </a:rPr>
              <a:t>DISCRIMINATION-1</a:t>
            </a:r>
          </a:p>
        </p:txBody>
      </p:sp>
      <p:sp>
        <p:nvSpPr>
          <p:cNvPr id="13" name="object 13"/>
          <p:cNvSpPr txBox="1"/>
          <p:nvPr/>
        </p:nvSpPr>
        <p:spPr>
          <a:xfrm>
            <a:off x="994252" y="1634998"/>
            <a:ext cx="10771028" cy="3798476"/>
          </a:xfrm>
          <a:prstGeom prst="rect">
            <a:avLst/>
          </a:prstGeom>
        </p:spPr>
        <p:txBody>
          <a:bodyPr vert="horz" wrap="square" lIns="0" tIns="12700" rIns="0" bIns="0" rtlCol="0">
            <a:spAutoFit/>
          </a:bodyPr>
          <a:lstStyle/>
          <a:p>
            <a:pPr marL="342900" indent="-342900">
              <a:buClr>
                <a:srgbClr val="0F150D"/>
              </a:buClr>
              <a:buSzPct val="100000"/>
              <a:buFont typeface="Arial" panose="020B0604020202020204" pitchFamily="34" charset="0"/>
              <a:buChar char="•"/>
            </a:pPr>
            <a:r>
              <a:rPr lang="en-US" sz="2400" dirty="0">
                <a:ea typeface="Verdana" panose="020B0604030504040204" pitchFamily="34" charset="0"/>
                <a:cs typeface="Verdana" panose="020B0604030504040204" pitchFamily="34" charset="0"/>
              </a:rPr>
              <a:t>Complaint procedures</a:t>
            </a:r>
          </a:p>
          <a:p>
            <a:pPr marL="741363" lvl="1" indent="-285750">
              <a:buClr>
                <a:srgbClr val="0F150D"/>
              </a:buClr>
              <a:buSzPct val="100000"/>
              <a:buFont typeface="Arial" panose="020B0604020202020204" pitchFamily="34" charset="0"/>
              <a:buChar char="•"/>
            </a:pPr>
            <a:r>
              <a:rPr lang="en-US" i="1" dirty="0">
                <a:ea typeface="Verdana" panose="020B0604030504040204" pitchFamily="34" charset="0"/>
                <a:cs typeface="Verdana" panose="020B0604030504040204" pitchFamily="34" charset="0"/>
              </a:rPr>
              <a:t>Complaints processed at the State level</a:t>
            </a:r>
          </a:p>
          <a:p>
            <a:pPr marL="1027113" indent="-285750">
              <a:buClr>
                <a:srgbClr val="0F150D"/>
              </a:buClr>
              <a:buFont typeface="Arial" panose="020B0604020202020204" pitchFamily="34" charset="0"/>
              <a:buChar char="•"/>
            </a:pPr>
            <a:r>
              <a:rPr lang="en-US" dirty="0">
                <a:ea typeface="Verdana" panose="020B0604030504040204" pitchFamily="34" charset="0"/>
                <a:cs typeface="Verdana" panose="020B0604030504040204" pitchFamily="34" charset="0"/>
              </a:rPr>
              <a:t>System must be approved by FNS and operated in accordance with FNS Instruction 113-1</a:t>
            </a:r>
          </a:p>
          <a:p>
            <a:pPr marL="742950" lvl="1" indent="-285750">
              <a:buClr>
                <a:srgbClr val="0F150D"/>
              </a:buClr>
              <a:buFont typeface="Arial" panose="020B0604020202020204" pitchFamily="34" charset="0"/>
              <a:buChar char="•"/>
            </a:pPr>
            <a:r>
              <a:rPr lang="en-US" i="1" dirty="0">
                <a:ea typeface="Verdana" panose="020B0604030504040204" pitchFamily="34" charset="0"/>
                <a:cs typeface="Verdana" panose="020B0604030504040204" pitchFamily="34" charset="0"/>
              </a:rPr>
              <a:t>Complaints not processed by the State level</a:t>
            </a:r>
          </a:p>
          <a:p>
            <a:pPr marL="1027113" indent="-285750">
              <a:spcAft>
                <a:spcPts val="1800"/>
              </a:spcAft>
              <a:buClr>
                <a:srgbClr val="0F150D"/>
              </a:buClr>
              <a:buFont typeface="Arial" panose="020B0604020202020204" pitchFamily="34" charset="0"/>
              <a:buChar char="•"/>
            </a:pPr>
            <a:r>
              <a:rPr lang="en-US" dirty="0">
                <a:ea typeface="Verdana" panose="020B0604030504040204" pitchFamily="34" charset="0"/>
                <a:cs typeface="Verdana" panose="020B0604030504040204" pitchFamily="34" charset="0"/>
              </a:rPr>
              <a:t>Must be forwarded to FNS Civil Rights Division within </a:t>
            </a:r>
            <a:r>
              <a:rPr lang="en-US" b="1" dirty="0">
                <a:ea typeface="Verdana" panose="020B0604030504040204" pitchFamily="34" charset="0"/>
                <a:cs typeface="Verdana" panose="020B0604030504040204" pitchFamily="34" charset="0"/>
              </a:rPr>
              <a:t>5 calendar days </a:t>
            </a:r>
            <a:r>
              <a:rPr lang="en-US" dirty="0">
                <a:ea typeface="Verdana" panose="020B0604030504040204" pitchFamily="34" charset="0"/>
                <a:cs typeface="Verdana" panose="020B0604030504040204" pitchFamily="34" charset="0"/>
              </a:rPr>
              <a:t>of receipt – </a:t>
            </a:r>
            <a:r>
              <a:rPr lang="en-US" b="1" u="sng" dirty="0">
                <a:ea typeface="Verdana" panose="020B0604030504040204" pitchFamily="34" charset="0"/>
                <a:cs typeface="Verdana" panose="020B0604030504040204" pitchFamily="34" charset="0"/>
              </a:rPr>
              <a:t>All MARO CNP State agencies follow this procedure</a:t>
            </a:r>
            <a:endParaRPr lang="en-US" dirty="0">
              <a:ea typeface="Verdana" panose="020B0604030504040204" pitchFamily="34" charset="0"/>
              <a:cs typeface="Verdana" panose="020B0604030504040204" pitchFamily="34" charset="0"/>
            </a:endParaRPr>
          </a:p>
          <a:p>
            <a:pPr marL="342900" indent="-342900">
              <a:buClr>
                <a:srgbClr val="0F150D"/>
              </a:buClr>
              <a:buFont typeface="Arial" panose="020B0604020202020204" pitchFamily="34" charset="0"/>
              <a:buChar char="•"/>
            </a:pPr>
            <a:r>
              <a:rPr lang="en-US" sz="2400" dirty="0">
                <a:ea typeface="Verdana" panose="020B0604030504040204" pitchFamily="34" charset="0"/>
                <a:cs typeface="Verdana" panose="020B0604030504040204" pitchFamily="34" charset="0"/>
              </a:rPr>
              <a:t>Complaints based on age (or a combination of age and other bases)</a:t>
            </a:r>
          </a:p>
          <a:p>
            <a:pPr marL="742950" lvl="1" indent="-285750">
              <a:spcAft>
                <a:spcPts val="1800"/>
              </a:spcAft>
              <a:buClr>
                <a:srgbClr val="0F150D"/>
              </a:buClr>
              <a:buFont typeface="Arial" panose="020B0604020202020204" pitchFamily="34" charset="0"/>
              <a:buChar char="•"/>
            </a:pPr>
            <a:r>
              <a:rPr lang="en-US" dirty="0">
                <a:ea typeface="Verdana" panose="020B0604030504040204" pitchFamily="34" charset="0"/>
                <a:cs typeface="Verdana" panose="020B0604030504040204" pitchFamily="34" charset="0"/>
              </a:rPr>
              <a:t>Must </a:t>
            </a:r>
            <a:r>
              <a:rPr lang="en-US" u="sng" dirty="0">
                <a:ea typeface="Verdana" panose="020B0604030504040204" pitchFamily="34" charset="0"/>
                <a:cs typeface="Verdana" panose="020B0604030504040204" pitchFamily="34" charset="0"/>
              </a:rPr>
              <a:t>all</a:t>
            </a:r>
            <a:r>
              <a:rPr lang="en-US" dirty="0">
                <a:ea typeface="Verdana" panose="020B0604030504040204" pitchFamily="34" charset="0"/>
                <a:cs typeface="Verdana" panose="020B0604030504040204" pitchFamily="34" charset="0"/>
              </a:rPr>
              <a:t> be forwarded to FNS Civil Rights Division within </a:t>
            </a:r>
            <a:r>
              <a:rPr lang="en-US" b="1" dirty="0">
                <a:ea typeface="Verdana" panose="020B0604030504040204" pitchFamily="34" charset="0"/>
                <a:cs typeface="Verdana" panose="020B0604030504040204" pitchFamily="34" charset="0"/>
              </a:rPr>
              <a:t>5 working days</a:t>
            </a:r>
            <a:r>
              <a:rPr lang="en-US" dirty="0">
                <a:ea typeface="Verdana" panose="020B0604030504040204" pitchFamily="34" charset="0"/>
                <a:cs typeface="Verdana" panose="020B0604030504040204" pitchFamily="34" charset="0"/>
              </a:rPr>
              <a:t> of receipt regardless of complaint procedure utilized above</a:t>
            </a:r>
          </a:p>
          <a:p>
            <a:pPr marL="342900" indent="-342900">
              <a:buClr>
                <a:srgbClr val="0F150D"/>
              </a:buClr>
              <a:buFont typeface="Arial" panose="020B0604020202020204" pitchFamily="34" charset="0"/>
              <a:buChar char="•"/>
            </a:pPr>
            <a:r>
              <a:rPr lang="en-US" sz="2400" dirty="0">
                <a:ea typeface="Verdana" panose="020B0604030504040204" pitchFamily="34" charset="0"/>
                <a:cs typeface="Verdana" panose="020B0604030504040204" pitchFamily="34" charset="0"/>
              </a:rPr>
              <a:t>Complaint log</a:t>
            </a:r>
          </a:p>
          <a:p>
            <a:pPr marL="742950" lvl="1" indent="-285750">
              <a:buClr>
                <a:srgbClr val="0F150D"/>
              </a:buClr>
              <a:buFont typeface="Arial" panose="020B0604020202020204" pitchFamily="34" charset="0"/>
              <a:buChar char="•"/>
            </a:pPr>
            <a:r>
              <a:rPr lang="en-US" dirty="0">
                <a:ea typeface="Verdana" panose="020B0604030504040204" pitchFamily="34" charset="0"/>
                <a:cs typeface="Verdana" panose="020B0604030504040204" pitchFamily="34" charset="0"/>
              </a:rPr>
              <a:t>Civil Rights complaints must be maintained in a log separate from other program complaints</a:t>
            </a:r>
          </a:p>
        </p:txBody>
      </p:sp>
    </p:spTree>
    <p:extLst>
      <p:ext uri="{BB962C8B-B14F-4D97-AF65-F5344CB8AC3E}">
        <p14:creationId xmlns:p14="http://schemas.microsoft.com/office/powerpoint/2010/main" val="3053063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72846" y="506701"/>
            <a:ext cx="8775954"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COMPLAINTS OF</a:t>
            </a:r>
            <a:r>
              <a:rPr lang="en-US" dirty="0">
                <a:solidFill>
                  <a:srgbClr val="D50032"/>
                </a:solidFill>
              </a:rPr>
              <a:t> </a:t>
            </a:r>
            <a:r>
              <a:rPr lang="en-US" spc="-5" dirty="0">
                <a:solidFill>
                  <a:srgbClr val="D50032"/>
                </a:solidFill>
              </a:rPr>
              <a:t>DISCRIMINATION-2</a:t>
            </a:r>
          </a:p>
        </p:txBody>
      </p:sp>
      <p:sp>
        <p:nvSpPr>
          <p:cNvPr id="13" name="object 13"/>
          <p:cNvSpPr txBox="1"/>
          <p:nvPr/>
        </p:nvSpPr>
        <p:spPr>
          <a:xfrm>
            <a:off x="933292" y="1645158"/>
            <a:ext cx="10090308" cy="3413755"/>
          </a:xfrm>
          <a:prstGeom prst="rect">
            <a:avLst/>
          </a:prstGeom>
        </p:spPr>
        <p:txBody>
          <a:bodyPr vert="horz" wrap="square" lIns="0" tIns="12700" rIns="0" bIns="0" rtlCol="0">
            <a:spAutoFit/>
          </a:bodyPr>
          <a:lstStyle/>
          <a:p>
            <a:pPr marL="342900" indent="-342900">
              <a:spcAft>
                <a:spcPts val="600"/>
              </a:spcAft>
              <a:buClr>
                <a:srgbClr val="0F150D"/>
              </a:buClr>
              <a:buSzPct val="100000"/>
              <a:buFont typeface="Arial" panose="020B0604020202020204" pitchFamily="34" charset="0"/>
              <a:buChar char="•"/>
            </a:pPr>
            <a:r>
              <a:rPr lang="en-US" sz="2400" dirty="0">
                <a:ea typeface="Verdana" panose="020B0604030504040204" pitchFamily="34" charset="0"/>
                <a:cs typeface="Verdana" panose="020B0604030504040204" pitchFamily="34" charset="0"/>
              </a:rPr>
              <a:t>Additional information</a:t>
            </a:r>
            <a:endParaRPr lang="en-US" dirty="0">
              <a:ea typeface="Verdana" panose="020B0604030504040204" pitchFamily="34" charset="0"/>
              <a:cs typeface="Verdana" panose="020B0604030504040204" pitchFamily="34" charset="0"/>
            </a:endParaRPr>
          </a:p>
          <a:p>
            <a:pPr marL="798513" lvl="1" indent="-342900">
              <a:spcAft>
                <a:spcPts val="600"/>
              </a:spcAft>
              <a:buClr>
                <a:srgbClr val="0F150D"/>
              </a:buClr>
              <a:buSzPct val="100000"/>
              <a:buFont typeface="Arial" panose="020B0604020202020204" pitchFamily="34" charset="0"/>
              <a:buChar char="•"/>
            </a:pPr>
            <a:r>
              <a:rPr lang="en-US" dirty="0">
                <a:ea typeface="Verdana" panose="020B0604030504040204" pitchFamily="34" charset="0"/>
                <a:cs typeface="Verdana" panose="020B0604030504040204" pitchFamily="34" charset="0"/>
              </a:rPr>
              <a:t>Program applicants and participants must file within 180 days of the alleged action</a:t>
            </a:r>
          </a:p>
          <a:p>
            <a:pPr marL="800100" lvl="1" indent="-342900">
              <a:spcAft>
                <a:spcPts val="600"/>
              </a:spcAft>
              <a:buClr>
                <a:srgbClr val="0F150D"/>
              </a:buClr>
              <a:buFont typeface="Arial" panose="020B0604020202020204" pitchFamily="34" charset="0"/>
              <a:buChar char="•"/>
            </a:pPr>
            <a:r>
              <a:rPr lang="en-US" dirty="0">
                <a:ea typeface="Verdana" panose="020B0604030504040204" pitchFamily="34" charset="0"/>
                <a:cs typeface="Verdana" panose="020B0604030504040204" pitchFamily="34" charset="0"/>
              </a:rPr>
              <a:t>Confidentiality extremely important</a:t>
            </a:r>
          </a:p>
          <a:p>
            <a:pPr marL="800100" lvl="1" indent="-342900">
              <a:spcAft>
                <a:spcPts val="600"/>
              </a:spcAft>
              <a:buClr>
                <a:srgbClr val="0F150D"/>
              </a:buClr>
              <a:buFont typeface="Arial" panose="020B0604020202020204" pitchFamily="34" charset="0"/>
              <a:buChar char="•"/>
            </a:pPr>
            <a:r>
              <a:rPr lang="en-US" dirty="0">
                <a:ea typeface="Verdana" panose="020B0604030504040204" pitchFamily="34" charset="0"/>
                <a:cs typeface="Verdana" panose="020B0604030504040204" pitchFamily="34" charset="0"/>
              </a:rPr>
              <a:t>USDA complaint form</a:t>
            </a:r>
          </a:p>
          <a:p>
            <a:pPr marL="1374775" indent="-342900">
              <a:spcAft>
                <a:spcPts val="600"/>
              </a:spcAft>
              <a:buClr>
                <a:srgbClr val="0F150D"/>
              </a:buClr>
              <a:buFont typeface="Arial" panose="020B0604020202020204" pitchFamily="34" charset="0"/>
              <a:buChar char="•"/>
            </a:pPr>
            <a:r>
              <a:rPr lang="en-US" b="1" dirty="0">
                <a:ea typeface="Verdana" panose="020B0604030504040204" pitchFamily="34" charset="0"/>
                <a:cs typeface="Verdana" panose="020B0604030504040204" pitchFamily="34" charset="0"/>
              </a:rPr>
              <a:t>English</a:t>
            </a:r>
            <a:endParaRPr lang="en-US" b="1" dirty="0">
              <a:cs typeface="Verdana"/>
            </a:endParaRPr>
          </a:p>
          <a:p>
            <a:pPr marL="1374775" marR="157480" indent="-342900">
              <a:spcAft>
                <a:spcPts val="600"/>
              </a:spcAft>
              <a:buClr>
                <a:srgbClr val="0F150D"/>
              </a:buClr>
              <a:buFont typeface="Arial" panose="020B0604020202020204" pitchFamily="34" charset="0"/>
              <a:buChar char="•"/>
            </a:pPr>
            <a:r>
              <a:rPr lang="en-US" u="sng" dirty="0">
                <a:ea typeface="Verdana" panose="020B0604030504040204" pitchFamily="34" charset="0"/>
                <a:hlinkClick r:id="rId3"/>
              </a:rPr>
              <a:t>https://www.usda.gov/sites/default/files/documents/USDA-OASCR%20P-Complaint-Form-0508-0002-508-11-28-17Fax2Mail.pdf</a:t>
            </a:r>
            <a:endParaRPr lang="en-US" dirty="0">
              <a:cs typeface="Times New Roman"/>
            </a:endParaRPr>
          </a:p>
          <a:p>
            <a:pPr marL="1374775" indent="-342900">
              <a:spcAft>
                <a:spcPts val="600"/>
              </a:spcAft>
              <a:buClr>
                <a:srgbClr val="0F150D"/>
              </a:buClr>
              <a:buFont typeface="Arial" panose="020B0604020202020204" pitchFamily="34" charset="0"/>
              <a:buChar char="•"/>
            </a:pPr>
            <a:r>
              <a:rPr lang="en-US" b="1" dirty="0">
                <a:cs typeface="Verdana"/>
              </a:rPr>
              <a:t>Spanish</a:t>
            </a:r>
          </a:p>
          <a:p>
            <a:pPr marL="1374775" marR="5080" indent="-342900">
              <a:spcAft>
                <a:spcPts val="600"/>
              </a:spcAft>
              <a:buClr>
                <a:srgbClr val="0F150D"/>
              </a:buClr>
              <a:buFont typeface="Arial" panose="020B0604020202020204" pitchFamily="34" charset="0"/>
              <a:buChar char="•"/>
            </a:pPr>
            <a:r>
              <a:rPr lang="en-US" u="sng" dirty="0">
                <a:ea typeface="Verdana" panose="020B0604030504040204" pitchFamily="34" charset="0"/>
                <a:hlinkClick r:id="rId4"/>
              </a:rPr>
              <a:t>https://www.ocio.usda.gov/sites/default/files/docs/2012/Spanish_Form_508_Compliant_6_8_12_0.pdf</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769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62000" y="286956"/>
            <a:ext cx="6017895"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AGENDA</a:t>
            </a:r>
          </a:p>
        </p:txBody>
      </p:sp>
      <p:sp>
        <p:nvSpPr>
          <p:cNvPr id="13" name="object 13"/>
          <p:cNvSpPr txBox="1"/>
          <p:nvPr/>
        </p:nvSpPr>
        <p:spPr>
          <a:xfrm>
            <a:off x="670560" y="1219293"/>
            <a:ext cx="7965237" cy="5184753"/>
          </a:xfrm>
          <a:prstGeom prst="rect">
            <a:avLst/>
          </a:prstGeom>
        </p:spPr>
        <p:txBody>
          <a:bodyPr vert="horz" wrap="square" lIns="0" tIns="113030" rIns="0" bIns="0" rtlCol="0">
            <a:spAutoFit/>
          </a:bodyPr>
          <a:lstStyle/>
          <a:p>
            <a:pPr marL="355600" indent="-342900">
              <a:spcBef>
                <a:spcPts val="890"/>
              </a:spcBef>
              <a:spcAft>
                <a:spcPts val="600"/>
              </a:spcAft>
              <a:buFont typeface="Arial" panose="020B0604020202020204" pitchFamily="34" charset="0"/>
              <a:buChar char="•"/>
              <a:tabLst>
                <a:tab pos="469265" algn="l"/>
                <a:tab pos="469900" algn="l"/>
              </a:tabLst>
            </a:pPr>
            <a:r>
              <a:rPr sz="2400" spc="-5" dirty="0">
                <a:cs typeface="Verdana"/>
              </a:rPr>
              <a:t>Civil Rights Coverage and Legal</a:t>
            </a:r>
            <a:r>
              <a:rPr sz="2400" spc="40" dirty="0">
                <a:cs typeface="Verdana"/>
              </a:rPr>
              <a:t> </a:t>
            </a:r>
            <a:r>
              <a:rPr sz="2400" spc="-5" dirty="0">
                <a:cs typeface="Verdana"/>
              </a:rPr>
              <a:t>Authorities</a:t>
            </a:r>
            <a:endParaRPr sz="2400" dirty="0">
              <a:cs typeface="Verdana"/>
            </a:endParaRPr>
          </a:p>
          <a:p>
            <a:pPr marL="355600" indent="-342900">
              <a:spcBef>
                <a:spcPts val="795"/>
              </a:spcBef>
              <a:spcAft>
                <a:spcPts val="600"/>
              </a:spcAft>
              <a:buFont typeface="Arial" panose="020B0604020202020204" pitchFamily="34" charset="0"/>
              <a:buChar char="•"/>
              <a:tabLst>
                <a:tab pos="469265" algn="l"/>
                <a:tab pos="469900" algn="l"/>
              </a:tabLst>
            </a:pPr>
            <a:r>
              <a:rPr sz="2400" spc="-5" dirty="0">
                <a:cs typeface="Verdana"/>
              </a:rPr>
              <a:t>Areas of</a:t>
            </a:r>
            <a:r>
              <a:rPr sz="2400" spc="10" dirty="0">
                <a:cs typeface="Verdana"/>
              </a:rPr>
              <a:t> </a:t>
            </a:r>
            <a:r>
              <a:rPr sz="2400" spc="-5" dirty="0">
                <a:cs typeface="Verdana"/>
              </a:rPr>
              <a:t>Compliance</a:t>
            </a:r>
            <a:endParaRPr sz="2400" dirty="0">
              <a:cs typeface="Verdana"/>
            </a:endParaRPr>
          </a:p>
          <a:p>
            <a:pPr marL="642621" lvl="1" indent="-285750">
              <a:spcBef>
                <a:spcPts val="575"/>
              </a:spcBef>
              <a:buFont typeface="Arial" panose="020B0604020202020204" pitchFamily="34" charset="0"/>
              <a:buChar char="•"/>
              <a:tabLst>
                <a:tab pos="842644" algn="l"/>
                <a:tab pos="843280" algn="l"/>
              </a:tabLst>
            </a:pPr>
            <a:r>
              <a:rPr spc="-5" dirty="0">
                <a:cs typeface="Verdana"/>
              </a:rPr>
              <a:t>Assurances</a:t>
            </a:r>
            <a:endParaRPr dirty="0">
              <a:cs typeface="Verdana"/>
            </a:endParaRPr>
          </a:p>
          <a:p>
            <a:pPr marL="642621" lvl="1" indent="-285750">
              <a:spcBef>
                <a:spcPts val="575"/>
              </a:spcBef>
              <a:buFont typeface="Arial" panose="020B0604020202020204" pitchFamily="34" charset="0"/>
              <a:buChar char="•"/>
              <a:tabLst>
                <a:tab pos="842644" algn="l"/>
                <a:tab pos="843280" algn="l"/>
              </a:tabLst>
            </a:pPr>
            <a:r>
              <a:rPr spc="-10" dirty="0">
                <a:cs typeface="Verdana"/>
              </a:rPr>
              <a:t>Public</a:t>
            </a:r>
            <a:r>
              <a:rPr dirty="0">
                <a:cs typeface="Verdana"/>
              </a:rPr>
              <a:t> </a:t>
            </a:r>
            <a:r>
              <a:rPr spc="-5" dirty="0">
                <a:cs typeface="Verdana"/>
              </a:rPr>
              <a:t>Notification</a:t>
            </a:r>
            <a:endParaRPr lang="en-US" spc="-5" dirty="0">
              <a:cs typeface="Verdana"/>
            </a:endParaRPr>
          </a:p>
          <a:p>
            <a:pPr marL="642621" lvl="1" indent="-285750">
              <a:spcBef>
                <a:spcPts val="575"/>
              </a:spcBef>
              <a:buFont typeface="Arial" panose="020B0604020202020204" pitchFamily="34" charset="0"/>
              <a:buChar char="•"/>
              <a:tabLst>
                <a:tab pos="842644" algn="l"/>
                <a:tab pos="843280" algn="l"/>
              </a:tabLst>
            </a:pPr>
            <a:r>
              <a:rPr lang="en-US" spc="-5" dirty="0">
                <a:cs typeface="Verdana"/>
              </a:rPr>
              <a:t>Complaints of Discrimination</a:t>
            </a:r>
          </a:p>
          <a:p>
            <a:pPr marL="642621" lvl="1" indent="-285750">
              <a:spcBef>
                <a:spcPts val="575"/>
              </a:spcBef>
              <a:buFont typeface="Arial" panose="020B0604020202020204" pitchFamily="34" charset="0"/>
              <a:buChar char="•"/>
              <a:tabLst>
                <a:tab pos="842644" algn="l"/>
                <a:tab pos="843280" algn="l"/>
              </a:tabLst>
            </a:pPr>
            <a:r>
              <a:rPr lang="en-US" spc="-5" dirty="0">
                <a:cs typeface="Verdana"/>
              </a:rPr>
              <a:t>Civil Rights Training</a:t>
            </a:r>
            <a:endParaRPr dirty="0">
              <a:cs typeface="Verdana"/>
            </a:endParaRPr>
          </a:p>
          <a:p>
            <a:pPr marL="642621" lvl="1" indent="-285750">
              <a:spcBef>
                <a:spcPts val="580"/>
              </a:spcBef>
              <a:buFont typeface="Arial" panose="020B0604020202020204" pitchFamily="34" charset="0"/>
              <a:buChar char="•"/>
              <a:tabLst>
                <a:tab pos="842644" algn="l"/>
                <a:tab pos="843280" algn="l"/>
              </a:tabLst>
            </a:pPr>
            <a:r>
              <a:rPr spc="-5" dirty="0">
                <a:cs typeface="Verdana"/>
              </a:rPr>
              <a:t>Racial and </a:t>
            </a:r>
            <a:r>
              <a:rPr spc="-10" dirty="0">
                <a:cs typeface="Verdana"/>
              </a:rPr>
              <a:t>Ethnic </a:t>
            </a:r>
            <a:r>
              <a:rPr spc="-5" dirty="0">
                <a:cs typeface="Verdana"/>
              </a:rPr>
              <a:t>Data</a:t>
            </a:r>
            <a:r>
              <a:rPr spc="75" dirty="0">
                <a:cs typeface="Verdana"/>
              </a:rPr>
              <a:t> </a:t>
            </a:r>
            <a:r>
              <a:rPr spc="-10" dirty="0">
                <a:cs typeface="Verdana"/>
              </a:rPr>
              <a:t>Collection</a:t>
            </a:r>
            <a:r>
              <a:rPr lang="en-US" spc="-10" dirty="0">
                <a:cs typeface="Verdana"/>
              </a:rPr>
              <a:t> </a:t>
            </a:r>
            <a:endParaRPr b="1" dirty="0">
              <a:cs typeface="Verdana"/>
            </a:endParaRPr>
          </a:p>
          <a:p>
            <a:pPr marL="642621" lvl="1" indent="-285750">
              <a:spcBef>
                <a:spcPts val="575"/>
              </a:spcBef>
              <a:buFont typeface="Arial" panose="020B0604020202020204" pitchFamily="34" charset="0"/>
              <a:buChar char="•"/>
              <a:tabLst>
                <a:tab pos="842644" algn="l"/>
                <a:tab pos="843280" algn="l"/>
              </a:tabLst>
            </a:pPr>
            <a:r>
              <a:rPr spc="-10" dirty="0">
                <a:cs typeface="Verdana"/>
              </a:rPr>
              <a:t>Limited English Proficiency</a:t>
            </a:r>
            <a:r>
              <a:rPr spc="105" dirty="0">
                <a:cs typeface="Verdana"/>
              </a:rPr>
              <a:t> </a:t>
            </a:r>
            <a:r>
              <a:rPr spc="-10" dirty="0">
                <a:cs typeface="Verdana"/>
              </a:rPr>
              <a:t>(LEP)</a:t>
            </a:r>
            <a:endParaRPr dirty="0">
              <a:cs typeface="Verdana"/>
            </a:endParaRPr>
          </a:p>
          <a:p>
            <a:pPr marL="642621" lvl="1" indent="-285750">
              <a:spcBef>
                <a:spcPts val="575"/>
              </a:spcBef>
              <a:buFont typeface="Arial" panose="020B0604020202020204" pitchFamily="34" charset="0"/>
              <a:buChar char="•"/>
              <a:tabLst>
                <a:tab pos="842644" algn="l"/>
                <a:tab pos="843280" algn="l"/>
              </a:tabLst>
            </a:pPr>
            <a:r>
              <a:rPr spc="-10" dirty="0">
                <a:cs typeface="Verdana"/>
              </a:rPr>
              <a:t>Disability</a:t>
            </a:r>
            <a:r>
              <a:rPr spc="40" dirty="0">
                <a:cs typeface="Verdana"/>
              </a:rPr>
              <a:t> </a:t>
            </a:r>
            <a:r>
              <a:rPr lang="en-US" spc="-5" dirty="0">
                <a:cs typeface="Verdana"/>
              </a:rPr>
              <a:t>Discrimination</a:t>
            </a:r>
            <a:endParaRPr dirty="0">
              <a:cs typeface="Verdana"/>
            </a:endParaRPr>
          </a:p>
          <a:p>
            <a:pPr marL="642621" lvl="1" indent="-285750">
              <a:spcBef>
                <a:spcPts val="580"/>
              </a:spcBef>
              <a:buFont typeface="Arial" panose="020B0604020202020204" pitchFamily="34" charset="0"/>
              <a:buChar char="•"/>
              <a:tabLst>
                <a:tab pos="842644" algn="l"/>
                <a:tab pos="843280" algn="l"/>
              </a:tabLst>
            </a:pPr>
            <a:r>
              <a:rPr spc="-10" dirty="0">
                <a:cs typeface="Verdana"/>
              </a:rPr>
              <a:t>Equal Opportunity </a:t>
            </a:r>
            <a:r>
              <a:rPr spc="-5" dirty="0">
                <a:cs typeface="Verdana"/>
              </a:rPr>
              <a:t>for </a:t>
            </a:r>
            <a:r>
              <a:rPr spc="-10" dirty="0">
                <a:cs typeface="Verdana"/>
              </a:rPr>
              <a:t>Religious</a:t>
            </a:r>
            <a:r>
              <a:rPr spc="130" dirty="0">
                <a:cs typeface="Verdana"/>
              </a:rPr>
              <a:t> </a:t>
            </a:r>
            <a:r>
              <a:rPr spc="-5" dirty="0">
                <a:cs typeface="Verdana"/>
              </a:rPr>
              <a:t>Organizations</a:t>
            </a:r>
            <a:endParaRPr dirty="0">
              <a:cs typeface="Verdana"/>
            </a:endParaRPr>
          </a:p>
          <a:p>
            <a:pPr marL="642621" lvl="1" indent="-285750">
              <a:spcBef>
                <a:spcPts val="575"/>
              </a:spcBef>
              <a:buFont typeface="Arial" panose="020B0604020202020204" pitchFamily="34" charset="0"/>
              <a:buChar char="•"/>
              <a:tabLst>
                <a:tab pos="842644" algn="l"/>
                <a:tab pos="843280" algn="l"/>
              </a:tabLst>
            </a:pPr>
            <a:r>
              <a:rPr spc="-10" dirty="0">
                <a:cs typeface="Verdana"/>
              </a:rPr>
              <a:t>Compliance</a:t>
            </a:r>
            <a:r>
              <a:rPr spc="30" dirty="0">
                <a:cs typeface="Verdana"/>
              </a:rPr>
              <a:t> </a:t>
            </a:r>
            <a:r>
              <a:rPr spc="-5" dirty="0">
                <a:cs typeface="Verdana"/>
              </a:rPr>
              <a:t>Reviews</a:t>
            </a:r>
            <a:r>
              <a:rPr lang="en-US" spc="-5" dirty="0">
                <a:cs typeface="Verdana"/>
              </a:rPr>
              <a:t> </a:t>
            </a:r>
          </a:p>
          <a:p>
            <a:pPr marL="642621" lvl="1" indent="-285750">
              <a:spcBef>
                <a:spcPts val="575"/>
              </a:spcBef>
              <a:spcAft>
                <a:spcPts val="600"/>
              </a:spcAft>
              <a:buFont typeface="Arial" panose="020B0604020202020204" pitchFamily="34" charset="0"/>
              <a:buChar char="•"/>
              <a:tabLst>
                <a:tab pos="842644" algn="l"/>
                <a:tab pos="843280" algn="l"/>
              </a:tabLst>
            </a:pPr>
            <a:r>
              <a:rPr spc="-10" dirty="0">
                <a:cs typeface="Verdana"/>
              </a:rPr>
              <a:t>Resolution </a:t>
            </a:r>
            <a:r>
              <a:rPr spc="-5" dirty="0">
                <a:cs typeface="Verdana"/>
              </a:rPr>
              <a:t>of</a:t>
            </a:r>
            <a:r>
              <a:rPr spc="35" dirty="0">
                <a:cs typeface="Verdana"/>
              </a:rPr>
              <a:t> </a:t>
            </a:r>
            <a:r>
              <a:rPr spc="-5" dirty="0">
                <a:cs typeface="Verdana"/>
              </a:rPr>
              <a:t>Noncompliance</a:t>
            </a:r>
            <a:endParaRPr dirty="0">
              <a:cs typeface="Verdana"/>
            </a:endParaRPr>
          </a:p>
          <a:p>
            <a:pPr marL="355600" indent="-342900">
              <a:spcBef>
                <a:spcPts val="715"/>
              </a:spcBef>
              <a:spcAft>
                <a:spcPts val="600"/>
              </a:spcAft>
              <a:buFont typeface="Arial" panose="020B0604020202020204" pitchFamily="34" charset="0"/>
              <a:buChar char="•"/>
              <a:tabLst>
                <a:tab pos="356870" algn="l"/>
                <a:tab pos="357505" algn="l"/>
              </a:tabLst>
            </a:pPr>
            <a:r>
              <a:rPr sz="2400" spc="-5" dirty="0">
                <a:cs typeface="Verdana"/>
              </a:rPr>
              <a:t>Questions</a:t>
            </a:r>
            <a:endParaRPr sz="2400" dirty="0">
              <a:cs typeface="Verdana"/>
            </a:endParaRPr>
          </a:p>
        </p:txBody>
      </p:sp>
    </p:spTree>
    <p:extLst>
      <p:ext uri="{BB962C8B-B14F-4D97-AF65-F5344CB8AC3E}">
        <p14:creationId xmlns:p14="http://schemas.microsoft.com/office/powerpoint/2010/main" val="423425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54813" y="388727"/>
            <a:ext cx="6819413"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CIVIL </a:t>
            </a:r>
            <a:r>
              <a:rPr lang="en-US" spc="-10" dirty="0">
                <a:solidFill>
                  <a:srgbClr val="D50032"/>
                </a:solidFill>
              </a:rPr>
              <a:t>RIGHTS</a:t>
            </a:r>
            <a:r>
              <a:rPr lang="en-US" spc="25" dirty="0">
                <a:solidFill>
                  <a:srgbClr val="D50032"/>
                </a:solidFill>
              </a:rPr>
              <a:t> </a:t>
            </a:r>
            <a:r>
              <a:rPr lang="en-US" spc="-5" dirty="0">
                <a:solidFill>
                  <a:srgbClr val="D50032"/>
                </a:solidFill>
              </a:rPr>
              <a:t>TRAINING-1</a:t>
            </a:r>
          </a:p>
        </p:txBody>
      </p:sp>
      <p:sp>
        <p:nvSpPr>
          <p:cNvPr id="13" name="object 13"/>
          <p:cNvSpPr txBox="1"/>
          <p:nvPr/>
        </p:nvSpPr>
        <p:spPr>
          <a:xfrm>
            <a:off x="770732" y="1454038"/>
            <a:ext cx="10395108" cy="1490152"/>
          </a:xfrm>
          <a:prstGeom prst="rect">
            <a:avLst/>
          </a:prstGeom>
        </p:spPr>
        <p:txBody>
          <a:bodyPr vert="horz" wrap="square" lIns="0" tIns="12700" rIns="0" bIns="0" rtlCol="0">
            <a:spAutoFit/>
          </a:bodyPr>
          <a:lstStyle/>
          <a:p>
            <a:pPr marL="355600" marR="178435" indent="-342900">
              <a:spcBef>
                <a:spcPts val="100"/>
              </a:spcBef>
              <a:buFont typeface="Arial" panose="020B0604020202020204" pitchFamily="34" charset="0"/>
              <a:buChar char="•"/>
              <a:tabLst>
                <a:tab pos="469900" algn="l"/>
                <a:tab pos="470534" algn="l"/>
              </a:tabLst>
            </a:pPr>
            <a:r>
              <a:rPr lang="en-US" sz="2400" dirty="0">
                <a:latin typeface="Trebuchet MS" panose="020B0603020202020204" pitchFamily="34" charset="0"/>
                <a:cs typeface="Verdana"/>
              </a:rPr>
              <a:t>Training is required so that individuals involved in all levels of administration of programs that receive Federal financial assistance understand Federal laws, regulations, instructions, policies and other guidance.</a:t>
            </a:r>
            <a:endParaRPr sz="2400" dirty="0">
              <a:latin typeface="Trebuchet MS" panose="020B0603020202020204" pitchFamily="34" charset="0"/>
              <a:cs typeface="Verdana"/>
            </a:endParaRPr>
          </a:p>
        </p:txBody>
      </p:sp>
    </p:spTree>
    <p:extLst>
      <p:ext uri="{BB962C8B-B14F-4D97-AF65-F5344CB8AC3E}">
        <p14:creationId xmlns:p14="http://schemas.microsoft.com/office/powerpoint/2010/main" val="315485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845706" y="453013"/>
            <a:ext cx="8591314"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CIVIL </a:t>
            </a:r>
            <a:r>
              <a:rPr lang="en-US" spc="-10" dirty="0">
                <a:solidFill>
                  <a:srgbClr val="D50032"/>
                </a:solidFill>
              </a:rPr>
              <a:t>RIGHTS</a:t>
            </a:r>
            <a:r>
              <a:rPr lang="en-US" spc="25" dirty="0">
                <a:solidFill>
                  <a:srgbClr val="D50032"/>
                </a:solidFill>
              </a:rPr>
              <a:t> </a:t>
            </a:r>
            <a:r>
              <a:rPr lang="en-US" spc="-5" dirty="0">
                <a:solidFill>
                  <a:srgbClr val="D50032"/>
                </a:solidFill>
              </a:rPr>
              <a:t>TRAINING-2</a:t>
            </a:r>
          </a:p>
        </p:txBody>
      </p:sp>
      <p:sp>
        <p:nvSpPr>
          <p:cNvPr id="13" name="object 13"/>
          <p:cNvSpPr txBox="1"/>
          <p:nvPr/>
        </p:nvSpPr>
        <p:spPr>
          <a:xfrm>
            <a:off x="845706" y="1525270"/>
            <a:ext cx="10259174" cy="3336811"/>
          </a:xfrm>
          <a:prstGeom prst="rect">
            <a:avLst/>
          </a:prstGeom>
        </p:spPr>
        <p:txBody>
          <a:bodyPr vert="horz" wrap="square" lIns="0" tIns="12700" rIns="0" bIns="0" rtlCol="0">
            <a:spAutoFit/>
          </a:bodyPr>
          <a:lstStyle/>
          <a:p>
            <a:pPr marL="298450" marR="178435" indent="-285750">
              <a:spcAft>
                <a:spcPts val="1200"/>
              </a:spcAft>
              <a:buFont typeface="Arial" panose="020B0604020202020204" pitchFamily="34" charset="0"/>
              <a:buChar char="•"/>
              <a:tabLst>
                <a:tab pos="469900" algn="l"/>
                <a:tab pos="470534" algn="l"/>
              </a:tabLst>
            </a:pPr>
            <a:r>
              <a:rPr sz="2000" dirty="0">
                <a:cs typeface="Verdana"/>
              </a:rPr>
              <a:t>State </a:t>
            </a:r>
            <a:r>
              <a:rPr sz="2000" spc="-5" dirty="0">
                <a:cs typeface="Verdana"/>
              </a:rPr>
              <a:t>agencies </a:t>
            </a:r>
            <a:r>
              <a:rPr sz="2000" dirty="0">
                <a:cs typeface="Verdana"/>
              </a:rPr>
              <a:t>are </a:t>
            </a:r>
            <a:r>
              <a:rPr sz="2000" spc="-5" dirty="0">
                <a:cs typeface="Verdana"/>
              </a:rPr>
              <a:t>responsible </a:t>
            </a:r>
            <a:r>
              <a:rPr sz="2000" dirty="0">
                <a:cs typeface="Verdana"/>
              </a:rPr>
              <a:t>for </a:t>
            </a:r>
            <a:r>
              <a:rPr sz="2000" spc="-5" dirty="0">
                <a:cs typeface="Verdana"/>
              </a:rPr>
              <a:t>training </a:t>
            </a:r>
            <a:r>
              <a:rPr lang="en-US" sz="2000" spc="-5" dirty="0">
                <a:cs typeface="Verdana"/>
              </a:rPr>
              <a:t>local agencies/</a:t>
            </a:r>
            <a:r>
              <a:rPr sz="2000" spc="-5" dirty="0">
                <a:cs typeface="Verdana"/>
              </a:rPr>
              <a:t>subrecipient</a:t>
            </a:r>
            <a:r>
              <a:rPr lang="en-US" sz="2000" spc="-5" dirty="0">
                <a:cs typeface="Verdana"/>
              </a:rPr>
              <a:t>s</a:t>
            </a:r>
            <a:r>
              <a:rPr sz="2000" spc="-5" dirty="0">
                <a:cs typeface="Verdana"/>
              </a:rPr>
              <a:t> </a:t>
            </a:r>
            <a:r>
              <a:rPr sz="2000" dirty="0">
                <a:cs typeface="Verdana"/>
              </a:rPr>
              <a:t>on an </a:t>
            </a:r>
            <a:r>
              <a:rPr sz="2000" b="1" u="sng" dirty="0">
                <a:uFill>
                  <a:solidFill>
                    <a:srgbClr val="000000"/>
                  </a:solidFill>
                </a:uFill>
                <a:cs typeface="Verdana"/>
              </a:rPr>
              <a:t>annual</a:t>
            </a:r>
            <a:r>
              <a:rPr sz="2000" b="1" u="sng" spc="-10" dirty="0">
                <a:uFill>
                  <a:solidFill>
                    <a:srgbClr val="000000"/>
                  </a:solidFill>
                </a:uFill>
                <a:cs typeface="Verdana"/>
              </a:rPr>
              <a:t> </a:t>
            </a:r>
            <a:r>
              <a:rPr sz="2000" b="1" u="sng" spc="-5" dirty="0">
                <a:uFill>
                  <a:solidFill>
                    <a:srgbClr val="000000"/>
                  </a:solidFill>
                </a:uFill>
                <a:cs typeface="Verdana"/>
              </a:rPr>
              <a:t>basis</a:t>
            </a:r>
            <a:r>
              <a:rPr sz="2000" spc="-5" dirty="0">
                <a:cs typeface="Verdana"/>
              </a:rPr>
              <a:t>.</a:t>
            </a:r>
            <a:endParaRPr sz="2400" dirty="0">
              <a:cs typeface="Times New Roman"/>
            </a:endParaRPr>
          </a:p>
          <a:p>
            <a:pPr marL="298450" marR="5080" indent="-285750">
              <a:spcAft>
                <a:spcPts val="1200"/>
              </a:spcAft>
              <a:buFont typeface="Arial" panose="020B0604020202020204" pitchFamily="34" charset="0"/>
              <a:buChar char="•"/>
              <a:tabLst>
                <a:tab pos="469900" algn="l"/>
                <a:tab pos="470534" algn="l"/>
              </a:tabLst>
            </a:pPr>
            <a:r>
              <a:rPr lang="en-US" sz="2000" spc="-5" dirty="0">
                <a:cs typeface="Verdana"/>
              </a:rPr>
              <a:t>Local</a:t>
            </a:r>
            <a:r>
              <a:rPr sz="2000" spc="-5" dirty="0">
                <a:cs typeface="Verdana"/>
              </a:rPr>
              <a:t> agencies </a:t>
            </a:r>
            <a:r>
              <a:rPr sz="2000" dirty="0">
                <a:cs typeface="Verdana"/>
              </a:rPr>
              <a:t>are </a:t>
            </a:r>
            <a:r>
              <a:rPr sz="2000" spc="-5" dirty="0">
                <a:cs typeface="Verdana"/>
              </a:rPr>
              <a:t>responsible </a:t>
            </a:r>
            <a:r>
              <a:rPr sz="2000" dirty="0">
                <a:cs typeface="Verdana"/>
              </a:rPr>
              <a:t>for </a:t>
            </a:r>
            <a:r>
              <a:rPr sz="2000" spc="-5" dirty="0">
                <a:cs typeface="Verdana"/>
              </a:rPr>
              <a:t>training their </a:t>
            </a:r>
            <a:r>
              <a:rPr lang="en-US" sz="2000" spc="-5" dirty="0">
                <a:cs typeface="Verdana"/>
              </a:rPr>
              <a:t>staff and subrecipients o</a:t>
            </a:r>
            <a:r>
              <a:rPr sz="2000" dirty="0">
                <a:cs typeface="Verdana"/>
              </a:rPr>
              <a:t>n an </a:t>
            </a:r>
            <a:r>
              <a:rPr sz="2000" b="1" u="sng" dirty="0">
                <a:uFill>
                  <a:solidFill>
                    <a:srgbClr val="000000"/>
                  </a:solidFill>
                </a:uFill>
                <a:cs typeface="Verdana"/>
              </a:rPr>
              <a:t>annual</a:t>
            </a:r>
            <a:r>
              <a:rPr sz="2000" b="1" u="sng" spc="-10" dirty="0">
                <a:uFill>
                  <a:solidFill>
                    <a:srgbClr val="000000"/>
                  </a:solidFill>
                </a:uFill>
                <a:cs typeface="Verdana"/>
              </a:rPr>
              <a:t> </a:t>
            </a:r>
            <a:r>
              <a:rPr sz="2000" b="1" u="sng" spc="-5" dirty="0">
                <a:uFill>
                  <a:solidFill>
                    <a:srgbClr val="000000"/>
                  </a:solidFill>
                </a:uFill>
                <a:cs typeface="Verdana"/>
              </a:rPr>
              <a:t>basis</a:t>
            </a:r>
            <a:r>
              <a:rPr sz="2000" spc="-5" dirty="0">
                <a:cs typeface="Verdana"/>
              </a:rPr>
              <a:t>.</a:t>
            </a:r>
            <a:endParaRPr lang="en-US" sz="2000" spc="-5" dirty="0">
              <a:cs typeface="Verdana"/>
            </a:endParaRPr>
          </a:p>
          <a:p>
            <a:pPr marL="755650" marR="5080" lvl="1" indent="-285750">
              <a:spcAft>
                <a:spcPts val="1200"/>
              </a:spcAft>
              <a:buFont typeface="Arial" panose="020B0604020202020204" pitchFamily="34" charset="0"/>
              <a:buChar char="•"/>
              <a:tabLst>
                <a:tab pos="469900" algn="l"/>
                <a:tab pos="470534" algn="l"/>
              </a:tabLst>
            </a:pPr>
            <a:r>
              <a:rPr lang="en-US" sz="1600" spc="-5" dirty="0">
                <a:cs typeface="Verdana"/>
              </a:rPr>
              <a:t>Includes “frontline staff” and those who supervise frontline staff</a:t>
            </a:r>
            <a:endParaRPr sz="2400" dirty="0">
              <a:cs typeface="Times New Roman"/>
            </a:endParaRPr>
          </a:p>
          <a:p>
            <a:pPr marL="298450" marR="390525" indent="-285750">
              <a:spcAft>
                <a:spcPts val="1200"/>
              </a:spcAft>
              <a:buFont typeface="Arial" panose="020B0604020202020204" pitchFamily="34" charset="0"/>
              <a:buChar char="•"/>
              <a:tabLst>
                <a:tab pos="469900" algn="l"/>
                <a:tab pos="470534" algn="l"/>
              </a:tabLst>
            </a:pPr>
            <a:r>
              <a:rPr sz="2000" spc="-5" dirty="0">
                <a:cs typeface="Verdana"/>
              </a:rPr>
              <a:t>New employees </a:t>
            </a:r>
            <a:r>
              <a:rPr lang="en-US" sz="2000" spc="-5" dirty="0">
                <a:cs typeface="Verdana"/>
              </a:rPr>
              <a:t>must receive Civil Rights training </a:t>
            </a:r>
            <a:r>
              <a:rPr sz="2000" spc="-5" dirty="0">
                <a:cs typeface="Verdana"/>
              </a:rPr>
              <a:t>before participating </a:t>
            </a:r>
            <a:r>
              <a:rPr sz="2000" dirty="0">
                <a:cs typeface="Verdana"/>
              </a:rPr>
              <a:t>in </a:t>
            </a:r>
            <a:r>
              <a:rPr sz="2000" spc="-5" dirty="0">
                <a:cs typeface="Verdana"/>
              </a:rPr>
              <a:t>Program </a:t>
            </a:r>
            <a:r>
              <a:rPr sz="2000" dirty="0">
                <a:cs typeface="Verdana"/>
              </a:rPr>
              <a:t>activities</a:t>
            </a:r>
            <a:r>
              <a:rPr lang="en-US" sz="2000" dirty="0">
                <a:cs typeface="Verdana"/>
              </a:rPr>
              <a:t>.</a:t>
            </a:r>
            <a:endParaRPr sz="2400" dirty="0">
              <a:cs typeface="Times New Roman"/>
            </a:endParaRPr>
          </a:p>
          <a:p>
            <a:pPr marL="298450" marR="403860" indent="-285750">
              <a:spcAft>
                <a:spcPts val="1200"/>
              </a:spcAft>
              <a:buFont typeface="Arial" panose="020B0604020202020204" pitchFamily="34" charset="0"/>
              <a:buChar char="•"/>
              <a:tabLst>
                <a:tab pos="469900" algn="l"/>
                <a:tab pos="470534" algn="l"/>
              </a:tabLst>
            </a:pPr>
            <a:r>
              <a:rPr sz="2000" dirty="0">
                <a:cs typeface="Verdana"/>
              </a:rPr>
              <a:t>Volunteers</a:t>
            </a:r>
            <a:r>
              <a:rPr lang="en-US" sz="2000" dirty="0">
                <a:cs typeface="Verdana"/>
              </a:rPr>
              <a:t> (if any)</a:t>
            </a:r>
            <a:r>
              <a:rPr sz="2000" dirty="0">
                <a:cs typeface="Verdana"/>
              </a:rPr>
              <a:t> must </a:t>
            </a:r>
            <a:r>
              <a:rPr sz="2000" spc="-5" dirty="0">
                <a:cs typeface="Verdana"/>
              </a:rPr>
              <a:t>receive training appropriate to their </a:t>
            </a:r>
            <a:r>
              <a:rPr sz="2000" dirty="0">
                <a:cs typeface="Verdana"/>
              </a:rPr>
              <a:t>roles and </a:t>
            </a:r>
            <a:r>
              <a:rPr sz="2000" spc="-5" dirty="0">
                <a:cs typeface="Verdana"/>
              </a:rPr>
              <a:t>responsibilities.</a:t>
            </a:r>
            <a:endParaRPr sz="2000" dirty="0">
              <a:cs typeface="Verdana"/>
            </a:endParaRPr>
          </a:p>
        </p:txBody>
      </p:sp>
    </p:spTree>
    <p:extLst>
      <p:ext uri="{BB962C8B-B14F-4D97-AF65-F5344CB8AC3E}">
        <p14:creationId xmlns:p14="http://schemas.microsoft.com/office/powerpoint/2010/main" val="125680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60793" y="485934"/>
            <a:ext cx="7113207"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60032"/>
                </a:solidFill>
              </a:rPr>
              <a:t>CIVIL </a:t>
            </a:r>
            <a:r>
              <a:rPr lang="en-US" spc="-10" dirty="0">
                <a:solidFill>
                  <a:srgbClr val="D60032"/>
                </a:solidFill>
              </a:rPr>
              <a:t>RIGHTS</a:t>
            </a:r>
            <a:r>
              <a:rPr lang="en-US" spc="25" dirty="0">
                <a:solidFill>
                  <a:srgbClr val="D60032"/>
                </a:solidFill>
              </a:rPr>
              <a:t> </a:t>
            </a:r>
            <a:r>
              <a:rPr lang="en-US" spc="-5" dirty="0">
                <a:solidFill>
                  <a:srgbClr val="D60032"/>
                </a:solidFill>
              </a:rPr>
              <a:t>TRAINING-3</a:t>
            </a:r>
          </a:p>
        </p:txBody>
      </p:sp>
      <p:sp>
        <p:nvSpPr>
          <p:cNvPr id="13" name="object 13"/>
          <p:cNvSpPr txBox="1"/>
          <p:nvPr/>
        </p:nvSpPr>
        <p:spPr>
          <a:xfrm>
            <a:off x="943219" y="1334403"/>
            <a:ext cx="10557901" cy="4978286"/>
          </a:xfrm>
          <a:prstGeom prst="rect">
            <a:avLst/>
          </a:prstGeom>
        </p:spPr>
        <p:txBody>
          <a:bodyPr vert="horz" wrap="square" lIns="0" tIns="43180" rIns="0" bIns="0" rtlCol="0">
            <a:spAutoFit/>
          </a:bodyPr>
          <a:lstStyle/>
          <a:p>
            <a:pPr marL="298450" marR="5080" indent="-285750">
              <a:lnSpc>
                <a:spcPts val="1950"/>
              </a:lnSpc>
              <a:spcBef>
                <a:spcPts val="340"/>
              </a:spcBef>
              <a:spcAft>
                <a:spcPts val="600"/>
              </a:spcAft>
              <a:buClr>
                <a:schemeClr val="tx1"/>
              </a:buClr>
              <a:buFont typeface="Arial" panose="020B0604020202020204" pitchFamily="34" charset="0"/>
              <a:buChar char="•"/>
            </a:pPr>
            <a:r>
              <a:rPr sz="2000" dirty="0">
                <a:latin typeface="Trebuchet MS" panose="020B0603020202020204" pitchFamily="34" charset="0"/>
                <a:cs typeface="Verdana"/>
              </a:rPr>
              <a:t>All staff should </a:t>
            </a:r>
            <a:r>
              <a:rPr sz="2000" spc="-5" dirty="0">
                <a:latin typeface="Trebuchet MS" panose="020B0603020202020204" pitchFamily="34" charset="0"/>
                <a:cs typeface="Verdana"/>
              </a:rPr>
              <a:t>receive training </a:t>
            </a:r>
            <a:r>
              <a:rPr sz="2000" dirty="0">
                <a:latin typeface="Trebuchet MS" panose="020B0603020202020204" pitchFamily="34" charset="0"/>
                <a:cs typeface="Verdana"/>
              </a:rPr>
              <a:t>on all </a:t>
            </a:r>
            <a:r>
              <a:rPr sz="2000" spc="-5" dirty="0">
                <a:latin typeface="Trebuchet MS" panose="020B0603020202020204" pitchFamily="34" charset="0"/>
                <a:cs typeface="Verdana"/>
              </a:rPr>
              <a:t>aspects </a:t>
            </a:r>
            <a:r>
              <a:rPr sz="2000" dirty="0">
                <a:latin typeface="Trebuchet MS" panose="020B0603020202020204" pitchFamily="34" charset="0"/>
                <a:cs typeface="Verdana"/>
              </a:rPr>
              <a:t>of Civil </a:t>
            </a:r>
            <a:r>
              <a:rPr sz="2000" spc="-5" dirty="0">
                <a:latin typeface="Trebuchet MS" panose="020B0603020202020204" pitchFamily="34" charset="0"/>
                <a:cs typeface="Verdana"/>
              </a:rPr>
              <a:t>Rights compliance,  </a:t>
            </a:r>
            <a:r>
              <a:rPr sz="2000" dirty="0">
                <a:latin typeface="Trebuchet MS" panose="020B0603020202020204" pitchFamily="34" charset="0"/>
                <a:cs typeface="Verdana"/>
              </a:rPr>
              <a:t>including, </a:t>
            </a:r>
            <a:r>
              <a:rPr sz="2000" spc="-5" dirty="0">
                <a:latin typeface="Trebuchet MS" panose="020B0603020202020204" pitchFamily="34" charset="0"/>
                <a:cs typeface="Verdana"/>
              </a:rPr>
              <a:t>but </a:t>
            </a:r>
            <a:r>
              <a:rPr sz="2000" dirty="0">
                <a:latin typeface="Trebuchet MS" panose="020B0603020202020204" pitchFamily="34" charset="0"/>
                <a:cs typeface="Verdana"/>
              </a:rPr>
              <a:t>not </a:t>
            </a:r>
            <a:r>
              <a:rPr sz="2000" spc="-5" dirty="0">
                <a:latin typeface="Trebuchet MS" panose="020B0603020202020204" pitchFamily="34" charset="0"/>
                <a:cs typeface="Verdana"/>
              </a:rPr>
              <a:t>limited</a:t>
            </a:r>
            <a:r>
              <a:rPr sz="2000" dirty="0">
                <a:latin typeface="Trebuchet MS" panose="020B0603020202020204" pitchFamily="34" charset="0"/>
                <a:cs typeface="Verdana"/>
              </a:rPr>
              <a:t> </a:t>
            </a:r>
            <a:r>
              <a:rPr sz="2000" spc="-5" dirty="0">
                <a:latin typeface="Trebuchet MS" panose="020B0603020202020204" pitchFamily="34" charset="0"/>
                <a:cs typeface="Verdana"/>
              </a:rPr>
              <a:t>to:</a:t>
            </a:r>
            <a:endParaRPr sz="2000" dirty="0">
              <a:latin typeface="Trebuchet MS" panose="020B0603020202020204" pitchFamily="34" charset="0"/>
              <a:cs typeface="Verdana"/>
            </a:endParaRPr>
          </a:p>
          <a:p>
            <a:pPr marL="630237" indent="-285750">
              <a:spcBef>
                <a:spcPts val="1515"/>
              </a:spcBef>
              <a:spcAft>
                <a:spcPts val="600"/>
              </a:spcAft>
              <a:buClr>
                <a:schemeClr val="tx1"/>
              </a:buClr>
              <a:buFont typeface="Arial" panose="020B0604020202020204" pitchFamily="34" charset="0"/>
              <a:buChar char="•"/>
              <a:tabLst>
                <a:tab pos="356870" algn="l"/>
                <a:tab pos="357505" algn="l"/>
              </a:tabLst>
            </a:pPr>
            <a:r>
              <a:rPr spc="-5" dirty="0">
                <a:latin typeface="Trebuchet MS" panose="020B0603020202020204" pitchFamily="34" charset="0"/>
                <a:cs typeface="Verdana"/>
              </a:rPr>
              <a:t>Collection </a:t>
            </a:r>
            <a:r>
              <a:rPr dirty="0">
                <a:latin typeface="Trebuchet MS" panose="020B0603020202020204" pitchFamily="34" charset="0"/>
                <a:cs typeface="Verdana"/>
              </a:rPr>
              <a:t>and use of</a:t>
            </a:r>
            <a:r>
              <a:rPr spc="-65" dirty="0">
                <a:latin typeface="Trebuchet MS" panose="020B0603020202020204" pitchFamily="34" charset="0"/>
                <a:cs typeface="Verdana"/>
              </a:rPr>
              <a:t> </a:t>
            </a:r>
            <a:r>
              <a:rPr spc="-5" dirty="0">
                <a:latin typeface="Trebuchet MS" panose="020B0603020202020204" pitchFamily="34" charset="0"/>
                <a:cs typeface="Verdana"/>
              </a:rPr>
              <a:t>data</a:t>
            </a:r>
            <a:endParaRPr dirty="0">
              <a:latin typeface="Trebuchet MS" panose="020B0603020202020204" pitchFamily="34" charset="0"/>
              <a:cs typeface="Verdana"/>
            </a:endParaRPr>
          </a:p>
          <a:p>
            <a:pPr marL="630237" indent="-285750">
              <a:spcBef>
                <a:spcPts val="960"/>
              </a:spcBef>
              <a:spcAft>
                <a:spcPts val="600"/>
              </a:spcAft>
              <a:buClr>
                <a:schemeClr val="tx1"/>
              </a:buClr>
              <a:buFont typeface="Arial" panose="020B0604020202020204" pitchFamily="34" charset="0"/>
              <a:buChar char="•"/>
              <a:tabLst>
                <a:tab pos="356870" algn="l"/>
                <a:tab pos="357505" algn="l"/>
              </a:tabLst>
            </a:pPr>
            <a:r>
              <a:rPr dirty="0">
                <a:latin typeface="Trebuchet MS" panose="020B0603020202020204" pitchFamily="34" charset="0"/>
                <a:cs typeface="Verdana"/>
              </a:rPr>
              <a:t>Effective </a:t>
            </a:r>
            <a:r>
              <a:rPr spc="-5" dirty="0">
                <a:latin typeface="Trebuchet MS" panose="020B0603020202020204" pitchFamily="34" charset="0"/>
                <a:cs typeface="Verdana"/>
              </a:rPr>
              <a:t>public notification</a:t>
            </a:r>
            <a:r>
              <a:rPr spc="-75" dirty="0">
                <a:latin typeface="Trebuchet MS" panose="020B0603020202020204" pitchFamily="34" charset="0"/>
                <a:cs typeface="Verdana"/>
              </a:rPr>
              <a:t> </a:t>
            </a:r>
            <a:r>
              <a:rPr dirty="0">
                <a:latin typeface="Trebuchet MS" panose="020B0603020202020204" pitchFamily="34" charset="0"/>
                <a:cs typeface="Verdana"/>
              </a:rPr>
              <a:t>system</a:t>
            </a:r>
          </a:p>
          <a:p>
            <a:pPr marL="630237" indent="-285750">
              <a:spcBef>
                <a:spcPts val="965"/>
              </a:spcBef>
              <a:spcAft>
                <a:spcPts val="600"/>
              </a:spcAft>
              <a:buClr>
                <a:schemeClr val="tx1"/>
              </a:buClr>
              <a:buFont typeface="Arial" panose="020B0604020202020204" pitchFamily="34" charset="0"/>
              <a:buChar char="•"/>
              <a:tabLst>
                <a:tab pos="356870" algn="l"/>
                <a:tab pos="357505" algn="l"/>
              </a:tabLst>
            </a:pPr>
            <a:r>
              <a:rPr spc="-5" dirty="0">
                <a:latin typeface="Trebuchet MS" panose="020B0603020202020204" pitchFamily="34" charset="0"/>
                <a:cs typeface="Verdana"/>
              </a:rPr>
              <a:t>Complaint procedures</a:t>
            </a:r>
            <a:endParaRPr dirty="0">
              <a:latin typeface="Trebuchet MS" panose="020B0603020202020204" pitchFamily="34" charset="0"/>
              <a:cs typeface="Verdana"/>
            </a:endParaRPr>
          </a:p>
          <a:p>
            <a:pPr marL="630237" indent="-285750">
              <a:spcBef>
                <a:spcPts val="960"/>
              </a:spcBef>
              <a:spcAft>
                <a:spcPts val="600"/>
              </a:spcAft>
              <a:buClr>
                <a:schemeClr val="tx1"/>
              </a:buClr>
              <a:buFont typeface="Arial" panose="020B0604020202020204" pitchFamily="34" charset="0"/>
              <a:buChar char="•"/>
              <a:tabLst>
                <a:tab pos="356870" algn="l"/>
                <a:tab pos="357505" algn="l"/>
              </a:tabLst>
            </a:pPr>
            <a:r>
              <a:rPr spc="-5" dirty="0">
                <a:latin typeface="Trebuchet MS" panose="020B0603020202020204" pitchFamily="34" charset="0"/>
                <a:cs typeface="Verdana"/>
              </a:rPr>
              <a:t>Compliance review techniques</a:t>
            </a:r>
            <a:endParaRPr dirty="0">
              <a:latin typeface="Trebuchet MS" panose="020B0603020202020204" pitchFamily="34" charset="0"/>
              <a:cs typeface="Verdana"/>
            </a:endParaRPr>
          </a:p>
          <a:p>
            <a:pPr marL="630237" indent="-285750">
              <a:spcBef>
                <a:spcPts val="960"/>
              </a:spcBef>
              <a:spcAft>
                <a:spcPts val="600"/>
              </a:spcAft>
              <a:buClr>
                <a:schemeClr val="tx1"/>
              </a:buClr>
              <a:buFont typeface="Arial" panose="020B0604020202020204" pitchFamily="34" charset="0"/>
              <a:buChar char="•"/>
              <a:tabLst>
                <a:tab pos="356870" algn="l"/>
                <a:tab pos="357505" algn="l"/>
              </a:tabLst>
            </a:pPr>
            <a:r>
              <a:rPr spc="-5" dirty="0">
                <a:latin typeface="Trebuchet MS" panose="020B0603020202020204" pitchFamily="34" charset="0"/>
                <a:cs typeface="Verdana"/>
              </a:rPr>
              <a:t>Resolution </a:t>
            </a:r>
            <a:r>
              <a:rPr dirty="0">
                <a:latin typeface="Trebuchet MS" panose="020B0603020202020204" pitchFamily="34" charset="0"/>
                <a:cs typeface="Verdana"/>
              </a:rPr>
              <a:t>of</a:t>
            </a:r>
            <a:r>
              <a:rPr spc="-35" dirty="0">
                <a:latin typeface="Trebuchet MS" panose="020B0603020202020204" pitchFamily="34" charset="0"/>
                <a:cs typeface="Verdana"/>
              </a:rPr>
              <a:t> </a:t>
            </a:r>
            <a:r>
              <a:rPr spc="-5" dirty="0">
                <a:latin typeface="Trebuchet MS" panose="020B0603020202020204" pitchFamily="34" charset="0"/>
                <a:cs typeface="Verdana"/>
              </a:rPr>
              <a:t>noncompliance</a:t>
            </a:r>
            <a:endParaRPr dirty="0">
              <a:latin typeface="Trebuchet MS" panose="020B0603020202020204" pitchFamily="34" charset="0"/>
              <a:cs typeface="Verdana"/>
            </a:endParaRPr>
          </a:p>
          <a:p>
            <a:pPr marL="630237" marR="391795" indent="-285750">
              <a:lnSpc>
                <a:spcPts val="2160"/>
              </a:lnSpc>
              <a:spcBef>
                <a:spcPts val="1235"/>
              </a:spcBef>
              <a:spcAft>
                <a:spcPts val="600"/>
              </a:spcAft>
              <a:buClr>
                <a:schemeClr val="tx1"/>
              </a:buClr>
              <a:buFont typeface="Arial" panose="020B0604020202020204" pitchFamily="34" charset="0"/>
              <a:buChar char="•"/>
              <a:tabLst>
                <a:tab pos="354965" algn="l"/>
                <a:tab pos="355600" algn="l"/>
              </a:tabLst>
            </a:pPr>
            <a:r>
              <a:rPr spc="-5" dirty="0">
                <a:latin typeface="Trebuchet MS" panose="020B0603020202020204" pitchFamily="34" charset="0"/>
                <a:cs typeface="Verdana"/>
              </a:rPr>
              <a:t>Requirements </a:t>
            </a:r>
            <a:r>
              <a:rPr dirty="0">
                <a:latin typeface="Trebuchet MS" panose="020B0603020202020204" pitchFamily="34" charset="0"/>
                <a:cs typeface="Verdana"/>
              </a:rPr>
              <a:t>for </a:t>
            </a:r>
            <a:r>
              <a:rPr spc="-5" dirty="0">
                <a:latin typeface="Trebuchet MS" panose="020B0603020202020204" pitchFamily="34" charset="0"/>
                <a:cs typeface="Verdana"/>
              </a:rPr>
              <a:t>reasonable modifications </a:t>
            </a:r>
            <a:r>
              <a:rPr dirty="0">
                <a:latin typeface="Trebuchet MS" panose="020B0603020202020204" pitchFamily="34" charset="0"/>
                <a:cs typeface="Verdana"/>
              </a:rPr>
              <a:t>for </a:t>
            </a:r>
            <a:r>
              <a:rPr spc="-5" dirty="0">
                <a:latin typeface="Trebuchet MS" panose="020B0603020202020204" pitchFamily="34" charset="0"/>
                <a:cs typeface="Verdana"/>
              </a:rPr>
              <a:t>persons </a:t>
            </a:r>
            <a:r>
              <a:rPr spc="-10" dirty="0">
                <a:latin typeface="Trebuchet MS" panose="020B0603020202020204" pitchFamily="34" charset="0"/>
                <a:cs typeface="Verdana"/>
              </a:rPr>
              <a:t>with  disabilities</a:t>
            </a:r>
            <a:endParaRPr dirty="0">
              <a:latin typeface="Trebuchet MS" panose="020B0603020202020204" pitchFamily="34" charset="0"/>
              <a:cs typeface="Verdana"/>
            </a:endParaRPr>
          </a:p>
          <a:p>
            <a:pPr marL="630237" indent="-285750">
              <a:spcBef>
                <a:spcPts val="925"/>
              </a:spcBef>
              <a:spcAft>
                <a:spcPts val="600"/>
              </a:spcAft>
              <a:buClr>
                <a:schemeClr val="tx1"/>
              </a:buClr>
              <a:buFont typeface="Arial" panose="020B0604020202020204" pitchFamily="34" charset="0"/>
              <a:buChar char="•"/>
              <a:tabLst>
                <a:tab pos="356870" algn="l"/>
                <a:tab pos="357505" algn="l"/>
              </a:tabLst>
            </a:pPr>
            <a:r>
              <a:rPr spc="-5" dirty="0">
                <a:latin typeface="Trebuchet MS" panose="020B0603020202020204" pitchFamily="34" charset="0"/>
                <a:cs typeface="Verdana"/>
              </a:rPr>
              <a:t>Requirements </a:t>
            </a:r>
            <a:r>
              <a:rPr dirty="0">
                <a:latin typeface="Trebuchet MS" panose="020B0603020202020204" pitchFamily="34" charset="0"/>
                <a:cs typeface="Verdana"/>
              </a:rPr>
              <a:t>for </a:t>
            </a:r>
            <a:r>
              <a:rPr spc="-5" dirty="0">
                <a:latin typeface="Trebuchet MS" panose="020B0603020202020204" pitchFamily="34" charset="0"/>
                <a:cs typeface="Verdana"/>
              </a:rPr>
              <a:t>language</a:t>
            </a:r>
            <a:r>
              <a:rPr spc="-60" dirty="0">
                <a:latin typeface="Trebuchet MS" panose="020B0603020202020204" pitchFamily="34" charset="0"/>
                <a:cs typeface="Verdana"/>
              </a:rPr>
              <a:t> </a:t>
            </a:r>
            <a:r>
              <a:rPr dirty="0">
                <a:latin typeface="Trebuchet MS" panose="020B0603020202020204" pitchFamily="34" charset="0"/>
                <a:cs typeface="Verdana"/>
              </a:rPr>
              <a:t>assistance</a:t>
            </a:r>
          </a:p>
          <a:p>
            <a:pPr marL="630237" indent="-285750">
              <a:spcBef>
                <a:spcPts val="965"/>
              </a:spcBef>
              <a:spcAft>
                <a:spcPts val="600"/>
              </a:spcAft>
              <a:buClr>
                <a:schemeClr val="tx1"/>
              </a:buClr>
              <a:buFont typeface="Arial" panose="020B0604020202020204" pitchFamily="34" charset="0"/>
              <a:buChar char="•"/>
              <a:tabLst>
                <a:tab pos="356870" algn="l"/>
                <a:tab pos="357505" algn="l"/>
              </a:tabLst>
            </a:pPr>
            <a:r>
              <a:rPr i="1" spc="-5" dirty="0">
                <a:latin typeface="Trebuchet MS" panose="020B0603020202020204" pitchFamily="34" charset="0"/>
                <a:cs typeface="Verdana"/>
              </a:rPr>
              <a:t>Conflict</a:t>
            </a:r>
            <a:r>
              <a:rPr i="1" spc="-25" dirty="0">
                <a:latin typeface="Trebuchet MS" panose="020B0603020202020204" pitchFamily="34" charset="0"/>
                <a:cs typeface="Verdana"/>
              </a:rPr>
              <a:t> </a:t>
            </a:r>
            <a:r>
              <a:rPr i="1" spc="-5" dirty="0">
                <a:latin typeface="Trebuchet MS" panose="020B0603020202020204" pitchFamily="34" charset="0"/>
                <a:cs typeface="Verdana"/>
              </a:rPr>
              <a:t>resolution</a:t>
            </a:r>
            <a:endParaRPr i="1" dirty="0">
              <a:latin typeface="Trebuchet MS" panose="020B0603020202020204" pitchFamily="34" charset="0"/>
              <a:cs typeface="Verdana"/>
            </a:endParaRPr>
          </a:p>
          <a:p>
            <a:pPr marL="630237" indent="-285750">
              <a:spcBef>
                <a:spcPts val="960"/>
              </a:spcBef>
              <a:spcAft>
                <a:spcPts val="600"/>
              </a:spcAft>
              <a:buClr>
                <a:schemeClr val="tx1"/>
              </a:buClr>
              <a:buFont typeface="Arial" panose="020B0604020202020204" pitchFamily="34" charset="0"/>
              <a:buChar char="•"/>
              <a:tabLst>
                <a:tab pos="356870" algn="l"/>
                <a:tab pos="357505" algn="l"/>
              </a:tabLst>
            </a:pPr>
            <a:r>
              <a:rPr i="1" spc="-5" dirty="0">
                <a:latin typeface="Trebuchet MS" panose="020B0603020202020204" pitchFamily="34" charset="0"/>
                <a:cs typeface="Verdana"/>
              </a:rPr>
              <a:t>Customer</a:t>
            </a:r>
            <a:r>
              <a:rPr i="1" spc="-25" dirty="0">
                <a:latin typeface="Trebuchet MS" panose="020B0603020202020204" pitchFamily="34" charset="0"/>
                <a:cs typeface="Verdana"/>
              </a:rPr>
              <a:t> </a:t>
            </a:r>
            <a:r>
              <a:rPr i="1" spc="-5" dirty="0">
                <a:latin typeface="Trebuchet MS" panose="020B0603020202020204" pitchFamily="34" charset="0"/>
                <a:cs typeface="Verdana"/>
              </a:rPr>
              <a:t>service</a:t>
            </a:r>
            <a:endParaRPr i="1" dirty="0">
              <a:latin typeface="Trebuchet MS" panose="020B0603020202020204" pitchFamily="34" charset="0"/>
              <a:cs typeface="Verdana"/>
            </a:endParaRPr>
          </a:p>
        </p:txBody>
      </p:sp>
    </p:spTree>
    <p:extLst>
      <p:ext uri="{BB962C8B-B14F-4D97-AF65-F5344CB8AC3E}">
        <p14:creationId xmlns:p14="http://schemas.microsoft.com/office/powerpoint/2010/main" val="206238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852233" y="485934"/>
            <a:ext cx="6056567"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CUSTOMER SERVICE</a:t>
            </a:r>
          </a:p>
        </p:txBody>
      </p:sp>
      <p:sp>
        <p:nvSpPr>
          <p:cNvPr id="13" name="object 13"/>
          <p:cNvSpPr txBox="1"/>
          <p:nvPr/>
        </p:nvSpPr>
        <p:spPr>
          <a:xfrm>
            <a:off x="852232" y="1563530"/>
            <a:ext cx="9947847" cy="3059812"/>
          </a:xfrm>
          <a:prstGeom prst="rect">
            <a:avLst/>
          </a:prstGeom>
        </p:spPr>
        <p:txBody>
          <a:bodyPr vert="horz" wrap="square" lIns="0" tIns="43180" rIns="0" bIns="0" rtlCol="0">
            <a:spAutoFit/>
          </a:bodyPr>
          <a:lstStyle/>
          <a:p>
            <a:pPr marL="109728"/>
            <a:r>
              <a:rPr lang="en-US" altLang="en-US" sz="2800" b="1" dirty="0">
                <a:solidFill>
                  <a:srgbClr val="000000"/>
                </a:solidFill>
                <a:ea typeface="Verdana" panose="020B0604030504040204" pitchFamily="34" charset="0"/>
                <a:cs typeface="Verdana" panose="020B0604030504040204" pitchFamily="34" charset="0"/>
              </a:rPr>
              <a:t>S</a:t>
            </a:r>
            <a:r>
              <a:rPr lang="en-US" altLang="en-US" sz="2800" dirty="0">
                <a:solidFill>
                  <a:srgbClr val="000000"/>
                </a:solidFill>
                <a:ea typeface="Verdana" panose="020B0604030504040204" pitchFamily="34" charset="0"/>
                <a:cs typeface="Verdana" panose="020B0604030504040204" pitchFamily="34" charset="0"/>
              </a:rPr>
              <a:t>ervice is					</a:t>
            </a:r>
          </a:p>
          <a:p>
            <a:pPr marL="109728"/>
            <a:r>
              <a:rPr lang="en-US" altLang="en-US" sz="2800" b="1" dirty="0">
                <a:solidFill>
                  <a:srgbClr val="000000"/>
                </a:solidFill>
                <a:ea typeface="Verdana" panose="020B0604030504040204" pitchFamily="34" charset="0"/>
                <a:cs typeface="Verdana" panose="020B0604030504040204" pitchFamily="34" charset="0"/>
              </a:rPr>
              <a:t>E</a:t>
            </a:r>
            <a:r>
              <a:rPr lang="en-US" altLang="en-US" sz="2800" dirty="0">
                <a:solidFill>
                  <a:srgbClr val="000000"/>
                </a:solidFill>
                <a:ea typeface="Verdana" panose="020B0604030504040204" pitchFamily="34" charset="0"/>
                <a:cs typeface="Verdana" panose="020B0604030504040204" pitchFamily="34" charset="0"/>
              </a:rPr>
              <a:t>ffectively communicating with customers,	     </a:t>
            </a:r>
          </a:p>
          <a:p>
            <a:pPr marL="109728"/>
            <a:r>
              <a:rPr lang="en-US" altLang="en-US" sz="2800" b="1" dirty="0">
                <a:solidFill>
                  <a:srgbClr val="000000"/>
                </a:solidFill>
                <a:ea typeface="Verdana" panose="020B0604030504040204" pitchFamily="34" charset="0"/>
                <a:cs typeface="Verdana" panose="020B0604030504040204" pitchFamily="34" charset="0"/>
              </a:rPr>
              <a:t>R</a:t>
            </a:r>
            <a:r>
              <a:rPr lang="en-US" altLang="en-US" sz="2800" dirty="0">
                <a:solidFill>
                  <a:srgbClr val="000000"/>
                </a:solidFill>
                <a:ea typeface="Verdana" panose="020B0604030504040204" pitchFamily="34" charset="0"/>
                <a:cs typeface="Verdana" panose="020B0604030504040204" pitchFamily="34" charset="0"/>
              </a:rPr>
              <a:t>esponding to their needs,		</a:t>
            </a:r>
          </a:p>
          <a:p>
            <a:pPr marL="109728"/>
            <a:r>
              <a:rPr lang="en-US" altLang="en-US" sz="2800" b="1" dirty="0">
                <a:solidFill>
                  <a:srgbClr val="000000"/>
                </a:solidFill>
                <a:ea typeface="Verdana" panose="020B0604030504040204" pitchFamily="34" charset="0"/>
                <a:cs typeface="Verdana" panose="020B0604030504040204" pitchFamily="34" charset="0"/>
              </a:rPr>
              <a:t>V</a:t>
            </a:r>
            <a:r>
              <a:rPr lang="en-US" altLang="en-US" sz="2800" dirty="0">
                <a:solidFill>
                  <a:srgbClr val="000000"/>
                </a:solidFill>
                <a:ea typeface="Verdana" panose="020B0604030504040204" pitchFamily="34" charset="0"/>
                <a:cs typeface="Verdana" panose="020B0604030504040204" pitchFamily="34" charset="0"/>
              </a:rPr>
              <a:t>aluing their worth, and	</a:t>
            </a:r>
          </a:p>
          <a:p>
            <a:pPr marL="109728"/>
            <a:r>
              <a:rPr lang="en-US" altLang="en-US" sz="2800" b="1" dirty="0">
                <a:solidFill>
                  <a:srgbClr val="000000"/>
                </a:solidFill>
                <a:ea typeface="Verdana" panose="020B0604030504040204" pitchFamily="34" charset="0"/>
                <a:cs typeface="Verdana" panose="020B0604030504040204" pitchFamily="34" charset="0"/>
              </a:rPr>
              <a:t>I</a:t>
            </a:r>
            <a:r>
              <a:rPr lang="en-US" altLang="en-US" sz="2800" dirty="0">
                <a:solidFill>
                  <a:srgbClr val="000000"/>
                </a:solidFill>
                <a:ea typeface="Verdana" panose="020B0604030504040204" pitchFamily="34" charset="0"/>
                <a:cs typeface="Verdana" panose="020B0604030504040204" pitchFamily="34" charset="0"/>
              </a:rPr>
              <a:t>nstilling excellence through </a:t>
            </a:r>
          </a:p>
          <a:p>
            <a:pPr marL="109728"/>
            <a:r>
              <a:rPr lang="en-US" altLang="en-US" sz="2800" b="1" dirty="0">
                <a:solidFill>
                  <a:srgbClr val="000000"/>
                </a:solidFill>
                <a:ea typeface="Verdana" panose="020B0604030504040204" pitchFamily="34" charset="0"/>
                <a:cs typeface="Verdana" panose="020B0604030504040204" pitchFamily="34" charset="0"/>
              </a:rPr>
              <a:t>C</a:t>
            </a:r>
            <a:r>
              <a:rPr lang="en-US" altLang="en-US" sz="2800" dirty="0">
                <a:solidFill>
                  <a:srgbClr val="000000"/>
                </a:solidFill>
                <a:ea typeface="Verdana" panose="020B0604030504040204" pitchFamily="34" charset="0"/>
                <a:cs typeface="Verdana" panose="020B0604030504040204" pitchFamily="34" charset="0"/>
              </a:rPr>
              <a:t>ourtesy, confidence, and	</a:t>
            </a:r>
          </a:p>
          <a:p>
            <a:pPr marL="109728"/>
            <a:r>
              <a:rPr lang="en-US" altLang="en-US" sz="2800" b="1" dirty="0">
                <a:solidFill>
                  <a:srgbClr val="000000"/>
                </a:solidFill>
                <a:ea typeface="Verdana" panose="020B0604030504040204" pitchFamily="34" charset="0"/>
                <a:cs typeface="Verdana" panose="020B0604030504040204" pitchFamily="34" charset="0"/>
              </a:rPr>
              <a:t>E</a:t>
            </a:r>
            <a:r>
              <a:rPr lang="en-US" altLang="en-US" sz="2800" dirty="0">
                <a:solidFill>
                  <a:srgbClr val="000000"/>
                </a:solidFill>
                <a:ea typeface="Verdana" panose="020B0604030504040204" pitchFamily="34" charset="0"/>
                <a:cs typeface="Verdana" panose="020B0604030504040204" pitchFamily="34" charset="0"/>
              </a:rPr>
              <a:t>nthusiasm.</a:t>
            </a:r>
            <a:endParaRPr lang="en-US" sz="28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432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32446" y="663094"/>
            <a:ext cx="6145874"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CONFLICT RESOLUTION</a:t>
            </a:r>
          </a:p>
        </p:txBody>
      </p:sp>
      <p:sp>
        <p:nvSpPr>
          <p:cNvPr id="13" name="object 13"/>
          <p:cNvSpPr txBox="1"/>
          <p:nvPr/>
        </p:nvSpPr>
        <p:spPr>
          <a:xfrm>
            <a:off x="898606" y="1751974"/>
            <a:ext cx="10775233" cy="3429144"/>
          </a:xfrm>
          <a:prstGeom prst="rect">
            <a:avLst/>
          </a:prstGeom>
        </p:spPr>
        <p:txBody>
          <a:bodyPr vert="horz" wrap="square" lIns="0" tIns="43180" rIns="0" bIns="0" rtlCol="0">
            <a:spAutoFit/>
          </a:bodyPr>
          <a:lstStyle/>
          <a:p>
            <a:pPr marL="285750" indent="-285750">
              <a:lnSpc>
                <a:spcPct val="80000"/>
              </a:lnSpc>
              <a:spcAft>
                <a:spcPts val="1800"/>
              </a:spcAft>
              <a:buClr>
                <a:schemeClr val="accent1"/>
              </a:buClr>
              <a:buSzPct val="100000"/>
              <a:buFont typeface="Arial" panose="020B0604020202020204" pitchFamily="34" charset="0"/>
              <a:buChar char="•"/>
            </a:pPr>
            <a:r>
              <a:rPr lang="en-US" sz="2000" b="1" dirty="0">
                <a:solidFill>
                  <a:srgbClr val="000000"/>
                </a:solidFill>
                <a:ea typeface="Verdana" panose="020B0604030504040204" pitchFamily="34" charset="0"/>
                <a:cs typeface="Verdana" panose="020B0604030504040204" pitchFamily="34" charset="0"/>
              </a:rPr>
              <a:t>IDENTIFY THE PROBLEM.  </a:t>
            </a:r>
            <a:r>
              <a:rPr lang="en-US" sz="2000" dirty="0">
                <a:solidFill>
                  <a:srgbClr val="000000"/>
                </a:solidFill>
                <a:ea typeface="Verdana" panose="020B0604030504040204" pitchFamily="34" charset="0"/>
                <a:cs typeface="Verdana" panose="020B0604030504040204" pitchFamily="34" charset="0"/>
              </a:rPr>
              <a:t>Identify the problem based on the information the customer gives you.</a:t>
            </a:r>
            <a:endParaRPr lang="en-US" sz="2000" dirty="0">
              <a:ea typeface="Verdana" panose="020B0604030504040204" pitchFamily="34" charset="0"/>
              <a:cs typeface="Verdana" panose="020B0604030504040204" pitchFamily="34" charset="0"/>
            </a:endParaRPr>
          </a:p>
          <a:p>
            <a:pPr marL="285750" indent="-285750">
              <a:lnSpc>
                <a:spcPct val="80000"/>
              </a:lnSpc>
              <a:spcAft>
                <a:spcPts val="1800"/>
              </a:spcAft>
              <a:buFont typeface="Arial" panose="020B0604020202020204" pitchFamily="34" charset="0"/>
              <a:buChar char="•"/>
            </a:pPr>
            <a:r>
              <a:rPr lang="en-US" sz="2000" b="1" dirty="0">
                <a:solidFill>
                  <a:srgbClr val="000000"/>
                </a:solidFill>
                <a:ea typeface="Verdana" panose="020B0604030504040204" pitchFamily="34" charset="0"/>
                <a:cs typeface="Verdana" panose="020B0604030504040204" pitchFamily="34" charset="0"/>
              </a:rPr>
              <a:t>DETERMINE A SOLUTION.</a:t>
            </a:r>
            <a:r>
              <a:rPr lang="en-US" sz="2000" dirty="0">
                <a:solidFill>
                  <a:srgbClr val="000000"/>
                </a:solidFill>
                <a:ea typeface="Verdana" panose="020B0604030504040204" pitchFamily="34" charset="0"/>
                <a:cs typeface="Verdana" panose="020B0604030504040204" pitchFamily="34" charset="0"/>
              </a:rPr>
              <a:t>  Depending on the specifics of the conversation and your knowledge of your organization, the solution may involve calling the customer again.</a:t>
            </a:r>
            <a:endParaRPr lang="en-US" sz="2000" dirty="0">
              <a:ea typeface="Verdana" panose="020B0604030504040204" pitchFamily="34" charset="0"/>
              <a:cs typeface="Verdana" panose="020B0604030504040204" pitchFamily="34" charset="0"/>
            </a:endParaRPr>
          </a:p>
          <a:p>
            <a:pPr marL="285750" indent="-285750">
              <a:lnSpc>
                <a:spcPct val="80000"/>
              </a:lnSpc>
              <a:spcAft>
                <a:spcPts val="1800"/>
              </a:spcAft>
              <a:buFont typeface="Arial" panose="020B0604020202020204" pitchFamily="34" charset="0"/>
              <a:buChar char="•"/>
            </a:pPr>
            <a:r>
              <a:rPr lang="en-US" sz="2000" b="1" dirty="0">
                <a:solidFill>
                  <a:srgbClr val="000000"/>
                </a:solidFill>
                <a:ea typeface="Verdana" panose="020B0604030504040204" pitchFamily="34" charset="0"/>
                <a:cs typeface="Verdana" panose="020B0604030504040204" pitchFamily="34" charset="0"/>
              </a:rPr>
              <a:t>GAIN APPROVAL FROM THE CUSTOMER.</a:t>
            </a:r>
            <a:r>
              <a:rPr lang="en-US" sz="2000" dirty="0">
                <a:solidFill>
                  <a:srgbClr val="000000"/>
                </a:solidFill>
                <a:ea typeface="Verdana" panose="020B0604030504040204" pitchFamily="34" charset="0"/>
                <a:cs typeface="Verdana" panose="020B0604030504040204" pitchFamily="34" charset="0"/>
              </a:rPr>
              <a:t> If the customer does not agree to the proposed solution, it will resolve nothing!</a:t>
            </a:r>
            <a:endParaRPr lang="en-US" sz="2000" dirty="0">
              <a:ea typeface="Verdana" panose="020B0604030504040204" pitchFamily="34" charset="0"/>
              <a:cs typeface="Verdana" panose="020B0604030504040204" pitchFamily="34" charset="0"/>
            </a:endParaRPr>
          </a:p>
          <a:p>
            <a:pPr marL="285750" indent="-285750">
              <a:lnSpc>
                <a:spcPct val="80000"/>
              </a:lnSpc>
              <a:spcAft>
                <a:spcPts val="1800"/>
              </a:spcAft>
              <a:buFont typeface="Arial" panose="020B0604020202020204" pitchFamily="34" charset="0"/>
              <a:buChar char="•"/>
            </a:pPr>
            <a:r>
              <a:rPr lang="en-US" sz="2000" b="1" dirty="0">
                <a:solidFill>
                  <a:srgbClr val="000000"/>
                </a:solidFill>
                <a:ea typeface="Verdana" panose="020B0604030504040204" pitchFamily="34" charset="0"/>
                <a:cs typeface="Verdana" panose="020B0604030504040204" pitchFamily="34" charset="0"/>
              </a:rPr>
              <a:t>MAKE AN AGREEMENT.</a:t>
            </a:r>
            <a:r>
              <a:rPr lang="en-US" sz="2000" dirty="0">
                <a:solidFill>
                  <a:srgbClr val="000000"/>
                </a:solidFill>
                <a:ea typeface="Verdana" panose="020B0604030504040204" pitchFamily="34" charset="0"/>
                <a:cs typeface="Verdana" panose="020B0604030504040204" pitchFamily="34" charset="0"/>
              </a:rPr>
              <a:t>  You and the customer should determine what is to be done, when it is to be done, and by whom. If it is not possible, suggest an alternative.</a:t>
            </a:r>
            <a:endParaRPr lang="en-US" sz="2000" dirty="0">
              <a:ea typeface="Verdana" panose="020B0604030504040204" pitchFamily="34" charset="0"/>
              <a:cs typeface="Verdana" panose="020B0604030504040204" pitchFamily="34" charset="0"/>
            </a:endParaRPr>
          </a:p>
          <a:p>
            <a:pPr marL="285750" indent="-285750">
              <a:lnSpc>
                <a:spcPct val="80000"/>
              </a:lnSpc>
              <a:spcAft>
                <a:spcPts val="1800"/>
              </a:spcAft>
              <a:buFont typeface="Arial" panose="020B0604020202020204" pitchFamily="34" charset="0"/>
              <a:buChar char="•"/>
            </a:pPr>
            <a:r>
              <a:rPr lang="en-US" sz="2000" b="1" dirty="0">
                <a:solidFill>
                  <a:srgbClr val="000000"/>
                </a:solidFill>
                <a:ea typeface="Verdana" panose="020B0604030504040204" pitchFamily="34" charset="0"/>
                <a:cs typeface="Verdana" panose="020B0604030504040204" pitchFamily="34" charset="0"/>
              </a:rPr>
              <a:t>FOLLOW UP.</a:t>
            </a:r>
            <a:r>
              <a:rPr lang="en-US" sz="2000" dirty="0">
                <a:solidFill>
                  <a:srgbClr val="000000"/>
                </a:solidFill>
                <a:ea typeface="Verdana" panose="020B0604030504040204" pitchFamily="34" charset="0"/>
                <a:cs typeface="Verdana" panose="020B0604030504040204" pitchFamily="34" charset="0"/>
              </a:rPr>
              <a:t>  Personally make sure that the customer has been satisfied; and provide feedback. </a:t>
            </a:r>
            <a:endParaRPr lang="en-US" sz="20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63594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17170" y="1473200"/>
            <a:ext cx="11110670" cy="4233210"/>
          </a:xfrm>
          <a:prstGeom prst="rect">
            <a:avLst/>
          </a:prstGeom>
        </p:spPr>
        <p:txBody>
          <a:bodyPr vert="horz" wrap="square" lIns="0" tIns="69850" rIns="0" bIns="0" rtlCol="0">
            <a:spAutoFit/>
          </a:bodyPr>
          <a:lstStyle/>
          <a:p>
            <a:pPr marL="342900" indent="-342900">
              <a:lnSpc>
                <a:spcPct val="80000"/>
              </a:lnSpc>
              <a:spcBef>
                <a:spcPts val="400"/>
              </a:spcBef>
              <a:spcAft>
                <a:spcPts val="1200"/>
              </a:spcAft>
              <a:buClr>
                <a:schemeClr val="accent1"/>
              </a:buClr>
              <a:buSzPct val="100000"/>
              <a:buFont typeface="Arial" panose="020B0604020202020204" pitchFamily="34" charset="0"/>
              <a:buChar char="•"/>
              <a:tabLst>
                <a:tab pos="404813" algn="l"/>
              </a:tabLst>
            </a:pPr>
            <a:r>
              <a:rPr lang="en-US" sz="2400" dirty="0">
                <a:latin typeface="Trebuchet MS" panose="020B0603020202020204" pitchFamily="34" charset="0"/>
                <a:ea typeface="Verdana" panose="020B0604030504040204" pitchFamily="34" charset="0"/>
                <a:cs typeface="Verdana" panose="020B0604030504040204" pitchFamily="34" charset="0"/>
              </a:rPr>
              <a:t>Data collection is </a:t>
            </a:r>
            <a:r>
              <a:rPr lang="en-US" sz="2400" u="sng" dirty="0">
                <a:latin typeface="Trebuchet MS" panose="020B0603020202020204" pitchFamily="34" charset="0"/>
                <a:ea typeface="Verdana" panose="020B0604030504040204" pitchFamily="34" charset="0"/>
                <a:cs typeface="Verdana" panose="020B0604030504040204" pitchFamily="34" charset="0"/>
              </a:rPr>
              <a:t>mandatory</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342900" indent="-342900">
              <a:lnSpc>
                <a:spcPct val="80000"/>
              </a:lnSpc>
              <a:spcBef>
                <a:spcPts val="400"/>
              </a:spcBef>
              <a:spcAft>
                <a:spcPts val="1200"/>
              </a:spcAft>
              <a:buFont typeface="Arial" panose="020B0604020202020204" pitchFamily="34" charset="0"/>
              <a:buChar char="•"/>
              <a:tabLst>
                <a:tab pos="404813" algn="l"/>
              </a:tabLst>
            </a:pPr>
            <a:r>
              <a:rPr lang="en-US" sz="2400" dirty="0">
                <a:latin typeface="Trebuchet MS" panose="020B0603020202020204" pitchFamily="34" charset="0"/>
                <a:ea typeface="Verdana" panose="020B0604030504040204" pitchFamily="34" charset="0"/>
                <a:cs typeface="Verdana" panose="020B0604030504040204" pitchFamily="34" charset="0"/>
              </a:rPr>
              <a:t>Recipients of federal financial assistance must maintain a system to collect racial and ethnic data in accordance with FNS policy</a:t>
            </a:r>
          </a:p>
          <a:p>
            <a:pPr marL="342900" indent="-342900">
              <a:lnSpc>
                <a:spcPct val="80000"/>
              </a:lnSpc>
              <a:spcBef>
                <a:spcPts val="400"/>
              </a:spcBef>
              <a:spcAft>
                <a:spcPts val="1200"/>
              </a:spcAft>
              <a:buFont typeface="Arial" panose="020B0604020202020204" pitchFamily="34" charset="0"/>
              <a:buChar char="•"/>
              <a:tabLst>
                <a:tab pos="404813" algn="l"/>
              </a:tabLst>
            </a:pPr>
            <a:r>
              <a:rPr lang="en-US" sz="2400" dirty="0">
                <a:latin typeface="Trebuchet MS" panose="020B0603020202020204" pitchFamily="34" charset="0"/>
                <a:ea typeface="Verdana" panose="020B0604030504040204" pitchFamily="34" charset="0"/>
                <a:cs typeface="Verdana" panose="020B0604030504040204" pitchFamily="34" charset="0"/>
              </a:rPr>
              <a:t>Data is used to</a:t>
            </a:r>
          </a:p>
          <a:p>
            <a:pPr marL="742950" lvl="1" indent="-285750">
              <a:lnSpc>
                <a:spcPct val="80000"/>
              </a:lnSpc>
              <a:spcBef>
                <a:spcPts val="324"/>
              </a:spcBef>
              <a:spcAft>
                <a:spcPts val="1200"/>
              </a:spcAft>
              <a:buFont typeface="Arial" panose="020B0604020202020204" pitchFamily="34" charset="0"/>
              <a:buChar char="•"/>
              <a:tabLst>
                <a:tab pos="404813" algn="l"/>
              </a:tabLst>
            </a:pPr>
            <a:r>
              <a:rPr lang="en-US" dirty="0">
                <a:latin typeface="Trebuchet MS" panose="020B0603020202020204" pitchFamily="34" charset="0"/>
                <a:ea typeface="Verdana" panose="020B0604030504040204" pitchFamily="34" charset="0"/>
                <a:cs typeface="Verdana" panose="020B0604030504040204" pitchFamily="34" charset="0"/>
              </a:rPr>
              <a:t>Determine how effectively FNS programs are reaching potentially eligible people</a:t>
            </a:r>
          </a:p>
          <a:p>
            <a:pPr marL="742950" lvl="1" indent="-285750">
              <a:lnSpc>
                <a:spcPct val="80000"/>
              </a:lnSpc>
              <a:spcBef>
                <a:spcPts val="324"/>
              </a:spcBef>
              <a:spcAft>
                <a:spcPts val="1200"/>
              </a:spcAft>
              <a:buFont typeface="Arial" panose="020B0604020202020204" pitchFamily="34" charset="0"/>
              <a:buChar char="•"/>
              <a:tabLst>
                <a:tab pos="404813" algn="l"/>
              </a:tabLst>
            </a:pPr>
            <a:r>
              <a:rPr lang="en-US" dirty="0">
                <a:latin typeface="Trebuchet MS" panose="020B0603020202020204" pitchFamily="34" charset="0"/>
                <a:ea typeface="Verdana" panose="020B0604030504040204" pitchFamily="34" charset="0"/>
                <a:cs typeface="Verdana" panose="020B0604030504040204" pitchFamily="34" charset="0"/>
              </a:rPr>
              <a:t>Identify areas where additional outreach is needed</a:t>
            </a:r>
          </a:p>
          <a:p>
            <a:pPr marL="742950" lvl="1" indent="-285750">
              <a:lnSpc>
                <a:spcPct val="80000"/>
              </a:lnSpc>
              <a:spcBef>
                <a:spcPts val="324"/>
              </a:spcBef>
              <a:spcAft>
                <a:spcPts val="1200"/>
              </a:spcAft>
              <a:buFont typeface="Arial" panose="020B0604020202020204" pitchFamily="34" charset="0"/>
              <a:buChar char="•"/>
              <a:tabLst>
                <a:tab pos="404813" algn="l"/>
              </a:tabLst>
            </a:pPr>
            <a:r>
              <a:rPr lang="en-US" dirty="0">
                <a:latin typeface="Trebuchet MS" panose="020B0603020202020204" pitchFamily="34" charset="0"/>
                <a:ea typeface="Verdana" panose="020B0604030504040204" pitchFamily="34" charset="0"/>
                <a:cs typeface="Verdana" panose="020B0604030504040204" pitchFamily="34" charset="0"/>
              </a:rPr>
              <a:t>Assist in the selection of locations for compliance reviews</a:t>
            </a:r>
          </a:p>
          <a:p>
            <a:pPr marL="742950" lvl="1" indent="-285750">
              <a:lnSpc>
                <a:spcPct val="80000"/>
              </a:lnSpc>
              <a:spcBef>
                <a:spcPts val="324"/>
              </a:spcBef>
              <a:spcAft>
                <a:spcPts val="1200"/>
              </a:spcAft>
              <a:buFont typeface="Arial" panose="020B0604020202020204" pitchFamily="34" charset="0"/>
              <a:buChar char="•"/>
              <a:tabLst>
                <a:tab pos="404813" algn="l"/>
              </a:tabLst>
            </a:pPr>
            <a:r>
              <a:rPr lang="en-US" dirty="0">
                <a:latin typeface="Trebuchet MS" panose="020B0603020202020204" pitchFamily="34" charset="0"/>
                <a:ea typeface="Verdana" panose="020B0604030504040204" pitchFamily="34" charset="0"/>
                <a:cs typeface="Verdana" panose="020B0604030504040204" pitchFamily="34" charset="0"/>
              </a:rPr>
              <a:t>Complete reports as required</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342900" indent="-342900">
              <a:lnSpc>
                <a:spcPct val="80000"/>
              </a:lnSpc>
              <a:spcBef>
                <a:spcPts val="400"/>
              </a:spcBef>
              <a:spcAft>
                <a:spcPts val="1200"/>
              </a:spcAft>
              <a:buFont typeface="Arial" panose="020B0604020202020204" pitchFamily="34" charset="0"/>
              <a:buChar char="•"/>
              <a:tabLst>
                <a:tab pos="404813" algn="l"/>
              </a:tabLst>
            </a:pPr>
            <a:r>
              <a:rPr lang="en-US" sz="2400" dirty="0">
                <a:latin typeface="Trebuchet MS" panose="020B0603020202020204" pitchFamily="34" charset="0"/>
                <a:ea typeface="Verdana" panose="020B0604030504040204" pitchFamily="34" charset="0"/>
                <a:cs typeface="Verdana" panose="020B0604030504040204" pitchFamily="34" charset="0"/>
              </a:rPr>
              <a:t>Data must be maintained for 3 years</a:t>
            </a:r>
          </a:p>
          <a:p>
            <a:pPr marL="742950" lvl="1" indent="-285750">
              <a:lnSpc>
                <a:spcPct val="80000"/>
              </a:lnSpc>
              <a:spcBef>
                <a:spcPts val="324"/>
              </a:spcBef>
              <a:spcAft>
                <a:spcPts val="1200"/>
              </a:spcAft>
              <a:buFont typeface="Arial" panose="020B0604020202020204" pitchFamily="34" charset="0"/>
              <a:buChar char="•"/>
              <a:tabLst>
                <a:tab pos="404813" algn="l"/>
              </a:tabLst>
            </a:pPr>
            <a:r>
              <a:rPr lang="en-US" dirty="0">
                <a:latin typeface="Trebuchet MS" panose="020B0603020202020204" pitchFamily="34" charset="0"/>
                <a:ea typeface="Verdana" panose="020B0604030504040204" pitchFamily="34" charset="0"/>
                <a:cs typeface="Verdana" panose="020B0604030504040204" pitchFamily="34" charset="0"/>
              </a:rPr>
              <a:t>Must be submitted to FNS as requested</a:t>
            </a:r>
          </a:p>
        </p:txBody>
      </p:sp>
      <p:sp>
        <p:nvSpPr>
          <p:cNvPr id="13" name="object 13"/>
          <p:cNvSpPr txBox="1">
            <a:spLocks noGrp="1"/>
          </p:cNvSpPr>
          <p:nvPr>
            <p:ph type="title"/>
          </p:nvPr>
        </p:nvSpPr>
        <p:spPr>
          <a:xfrm>
            <a:off x="553466" y="422846"/>
            <a:ext cx="8854694" cy="689291"/>
          </a:xfrm>
          <a:prstGeom prst="rect">
            <a:avLst/>
          </a:prstGeom>
        </p:spPr>
        <p:txBody>
          <a:bodyPr vert="horz" wrap="square" lIns="0" tIns="12065" rIns="0" bIns="0" rtlCol="0" anchor="ctr">
            <a:spAutoFit/>
          </a:bodyPr>
          <a:lstStyle/>
          <a:p>
            <a:pPr marL="12700" algn="ctr">
              <a:lnSpc>
                <a:spcPct val="100000"/>
              </a:lnSpc>
              <a:spcBef>
                <a:spcPts val="95"/>
              </a:spcBef>
            </a:pPr>
            <a:r>
              <a:rPr lang="en-US" spc="-10" dirty="0">
                <a:solidFill>
                  <a:srgbClr val="DE0034"/>
                </a:solidFill>
              </a:rPr>
              <a:t>RACE/ETHNICITY </a:t>
            </a:r>
            <a:r>
              <a:rPr lang="en-US" spc="-5" dirty="0">
                <a:solidFill>
                  <a:srgbClr val="DE0034"/>
                </a:solidFill>
              </a:rPr>
              <a:t>DATA</a:t>
            </a:r>
            <a:r>
              <a:rPr lang="en-US" spc="60" dirty="0">
                <a:solidFill>
                  <a:srgbClr val="DE0034"/>
                </a:solidFill>
              </a:rPr>
              <a:t> </a:t>
            </a:r>
            <a:r>
              <a:rPr lang="en-US" spc="-5" dirty="0">
                <a:solidFill>
                  <a:srgbClr val="DE0034"/>
                </a:solidFill>
              </a:rPr>
              <a:t>COLLECTION</a:t>
            </a:r>
            <a:endParaRPr lang="en-US" sz="2400" spc="-5" dirty="0">
              <a:solidFill>
                <a:srgbClr val="DE0034"/>
              </a:solidFill>
            </a:endParaRPr>
          </a:p>
        </p:txBody>
      </p:sp>
    </p:spTree>
    <p:extLst>
      <p:ext uri="{BB962C8B-B14F-4D97-AF65-F5344CB8AC3E}">
        <p14:creationId xmlns:p14="http://schemas.microsoft.com/office/powerpoint/2010/main" val="253222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939090" y="1544321"/>
            <a:ext cx="8987230" cy="4135235"/>
          </a:xfrm>
          <a:prstGeom prst="rect">
            <a:avLst/>
          </a:prstGeom>
        </p:spPr>
        <p:txBody>
          <a:bodyPr vert="horz" wrap="square" lIns="0" tIns="69850" rIns="0" bIns="0" rtlCol="0">
            <a:spAutoFit/>
          </a:bodyPr>
          <a:lstStyle/>
          <a:p>
            <a:pPr marL="452628" indent="-342900">
              <a:lnSpc>
                <a:spcPct val="90000"/>
              </a:lnSpc>
              <a:spcBef>
                <a:spcPts val="400"/>
              </a:spcBef>
              <a:spcAft>
                <a:spcPts val="600"/>
              </a:spcAft>
              <a:buClr>
                <a:schemeClr val="accent1"/>
              </a:buClr>
              <a:buSzPct val="100000"/>
              <a:buFont typeface="Arial" panose="020B0604020202020204" pitchFamily="34" charset="0"/>
              <a:buChar char="•"/>
            </a:pPr>
            <a:r>
              <a:rPr lang="en-US" sz="2400" dirty="0">
                <a:latin typeface="Trebuchet MS" panose="020B0603020202020204" pitchFamily="34" charset="0"/>
                <a:ea typeface="Verdana" panose="020B0604030504040204" pitchFamily="34" charset="0"/>
                <a:cs typeface="Verdana" panose="020B0604030504040204" pitchFamily="34" charset="0"/>
              </a:rPr>
              <a:t>Data must be collected using a two-part question</a:t>
            </a:r>
            <a:endParaRPr lang="en-US" sz="1600" dirty="0">
              <a:latin typeface="Trebuchet MS" panose="020B0603020202020204" pitchFamily="34" charset="0"/>
              <a:ea typeface="Verdana" panose="020B0604030504040204" pitchFamily="34" charset="0"/>
              <a:cs typeface="Verdana" panose="020B0604030504040204" pitchFamily="34" charset="0"/>
            </a:endParaRPr>
          </a:p>
          <a:p>
            <a:pPr marL="736092" indent="-342900">
              <a:lnSpc>
                <a:spcPct val="90000"/>
              </a:lnSpc>
              <a:spcBef>
                <a:spcPts val="324"/>
              </a:spcBef>
              <a:spcAft>
                <a:spcPts val="600"/>
              </a:spcAft>
              <a:buFont typeface="Arial" panose="020B0604020202020204" pitchFamily="34" charset="0"/>
              <a:buChar char="•"/>
            </a:pPr>
            <a:r>
              <a:rPr lang="en-US" sz="2400" b="1" dirty="0">
                <a:latin typeface="Trebuchet MS" panose="020B0603020202020204" pitchFamily="34" charset="0"/>
                <a:ea typeface="Verdana" panose="020B0604030504040204" pitchFamily="34" charset="0"/>
                <a:cs typeface="Verdana" panose="020B0604030504040204" pitchFamily="34" charset="0"/>
              </a:rPr>
              <a:t>1. Ethnicity</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1085850" indent="-285750">
              <a:lnSpc>
                <a:spcPct val="90000"/>
              </a:lnSpc>
              <a:spcBef>
                <a:spcPts val="350"/>
              </a:spcBef>
              <a:spcAft>
                <a:spcPts val="600"/>
              </a:spcAft>
              <a:buFont typeface="Arial" panose="020B0604020202020204" pitchFamily="34" charset="0"/>
              <a:buChar char="•"/>
              <a:tabLst>
                <a:tab pos="1600200" algn="l"/>
              </a:tabLst>
            </a:pPr>
            <a:r>
              <a:rPr lang="en-US" sz="2000" dirty="0">
                <a:latin typeface="Trebuchet MS" panose="020B0603020202020204" pitchFamily="34" charset="0"/>
                <a:ea typeface="Verdana" panose="020B0604030504040204" pitchFamily="34" charset="0"/>
                <a:cs typeface="Verdana" panose="020B0604030504040204" pitchFamily="34" charset="0"/>
              </a:rPr>
              <a:t>Hispanic or Latino</a:t>
            </a:r>
          </a:p>
          <a:p>
            <a:pPr marL="1085850" indent="-285750">
              <a:lnSpc>
                <a:spcPct val="90000"/>
              </a:lnSpc>
              <a:spcBef>
                <a:spcPts val="350"/>
              </a:spcBef>
              <a:spcAft>
                <a:spcPts val="600"/>
              </a:spcAft>
              <a:buFont typeface="Arial" panose="020B0604020202020204" pitchFamily="34" charset="0"/>
              <a:buChar char="•"/>
              <a:tabLst>
                <a:tab pos="1600200" algn="l"/>
              </a:tabLst>
            </a:pPr>
            <a:r>
              <a:rPr lang="en-US" sz="2000" dirty="0">
                <a:latin typeface="Trebuchet MS" panose="020B0603020202020204" pitchFamily="34" charset="0"/>
                <a:ea typeface="Verdana" panose="020B0604030504040204" pitchFamily="34" charset="0"/>
                <a:cs typeface="Verdana" panose="020B0604030504040204" pitchFamily="34" charset="0"/>
              </a:rPr>
              <a:t>Not Hispanic or Latino</a:t>
            </a:r>
            <a:endParaRPr lang="en-US" sz="1600" dirty="0">
              <a:latin typeface="Trebuchet MS" panose="020B0603020202020204" pitchFamily="34" charset="0"/>
              <a:ea typeface="Verdana" panose="020B0604030504040204" pitchFamily="34" charset="0"/>
              <a:cs typeface="Verdana" panose="020B0604030504040204" pitchFamily="34" charset="0"/>
            </a:endParaRPr>
          </a:p>
          <a:p>
            <a:pPr marL="736092" indent="-342900">
              <a:lnSpc>
                <a:spcPct val="90000"/>
              </a:lnSpc>
              <a:spcBef>
                <a:spcPts val="324"/>
              </a:spcBef>
              <a:spcAft>
                <a:spcPts val="600"/>
              </a:spcAft>
              <a:buFont typeface="Arial" panose="020B0604020202020204" pitchFamily="34" charset="0"/>
              <a:buChar char="•"/>
            </a:pPr>
            <a:r>
              <a:rPr lang="en-US" sz="2400" b="1" dirty="0">
                <a:latin typeface="Trebuchet MS" panose="020B0603020202020204" pitchFamily="34" charset="0"/>
                <a:ea typeface="Verdana" panose="020B0604030504040204" pitchFamily="34" charset="0"/>
                <a:cs typeface="Verdana" panose="020B0604030504040204" pitchFamily="34" charset="0"/>
              </a:rPr>
              <a:t>2. Race </a:t>
            </a:r>
            <a:r>
              <a:rPr lang="en-US" sz="2400" b="1" i="1" dirty="0">
                <a:latin typeface="Trebuchet MS" panose="020B0603020202020204" pitchFamily="34" charset="0"/>
                <a:ea typeface="Verdana" panose="020B0604030504040204" pitchFamily="34" charset="0"/>
                <a:cs typeface="Verdana" panose="020B0604030504040204" pitchFamily="34" charset="0"/>
              </a:rPr>
              <a:t>(may select more than one)</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1085850" indent="-285750">
              <a:lnSpc>
                <a:spcPct val="90000"/>
              </a:lnSpc>
              <a:spcBef>
                <a:spcPts val="350"/>
              </a:spcBef>
              <a:spcAft>
                <a:spcPts val="6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American Indian or Alaskan Native</a:t>
            </a:r>
          </a:p>
          <a:p>
            <a:pPr marL="1085850" indent="-285750">
              <a:lnSpc>
                <a:spcPct val="90000"/>
              </a:lnSpc>
              <a:spcBef>
                <a:spcPts val="350"/>
              </a:spcBef>
              <a:spcAft>
                <a:spcPts val="6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Asian</a:t>
            </a:r>
          </a:p>
          <a:p>
            <a:pPr marL="1085850" indent="-285750">
              <a:lnSpc>
                <a:spcPct val="90000"/>
              </a:lnSpc>
              <a:spcBef>
                <a:spcPts val="350"/>
              </a:spcBef>
              <a:spcAft>
                <a:spcPts val="6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Black or African American</a:t>
            </a:r>
          </a:p>
          <a:p>
            <a:pPr marL="1085850" indent="-285750">
              <a:lnSpc>
                <a:spcPct val="90000"/>
              </a:lnSpc>
              <a:spcBef>
                <a:spcPts val="350"/>
              </a:spcBef>
              <a:spcAft>
                <a:spcPts val="6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Native Hawaiian or Other Pacific Islander</a:t>
            </a:r>
          </a:p>
          <a:p>
            <a:pPr marL="1085850" indent="-285750">
              <a:lnSpc>
                <a:spcPct val="90000"/>
              </a:lnSpc>
              <a:spcBef>
                <a:spcPts val="350"/>
              </a:spcBef>
              <a:spcAft>
                <a:spcPts val="6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White</a:t>
            </a:r>
          </a:p>
        </p:txBody>
      </p:sp>
      <p:sp>
        <p:nvSpPr>
          <p:cNvPr id="13" name="object 13"/>
          <p:cNvSpPr txBox="1">
            <a:spLocks noGrp="1"/>
          </p:cNvSpPr>
          <p:nvPr>
            <p:ph type="title"/>
          </p:nvPr>
        </p:nvSpPr>
        <p:spPr>
          <a:xfrm>
            <a:off x="563626" y="546672"/>
            <a:ext cx="9637014" cy="689291"/>
          </a:xfrm>
          <a:prstGeom prst="rect">
            <a:avLst/>
          </a:prstGeom>
        </p:spPr>
        <p:txBody>
          <a:bodyPr vert="horz" wrap="square" lIns="0" tIns="12065" rIns="0" bIns="0" rtlCol="0" anchor="ctr">
            <a:spAutoFit/>
          </a:bodyPr>
          <a:lstStyle/>
          <a:p>
            <a:pPr marL="12700" algn="ctr">
              <a:lnSpc>
                <a:spcPct val="100000"/>
              </a:lnSpc>
              <a:spcBef>
                <a:spcPts val="95"/>
              </a:spcBef>
            </a:pPr>
            <a:r>
              <a:rPr lang="en-US" spc="-10" dirty="0">
                <a:solidFill>
                  <a:srgbClr val="D50032"/>
                </a:solidFill>
              </a:rPr>
              <a:t>RACE/ETHNICITY </a:t>
            </a:r>
            <a:r>
              <a:rPr lang="en-US" spc="-5" dirty="0">
                <a:solidFill>
                  <a:srgbClr val="D50032"/>
                </a:solidFill>
              </a:rPr>
              <a:t>DATA</a:t>
            </a:r>
            <a:r>
              <a:rPr lang="en-US" spc="60" dirty="0">
                <a:solidFill>
                  <a:srgbClr val="D50032"/>
                </a:solidFill>
              </a:rPr>
              <a:t> </a:t>
            </a:r>
            <a:r>
              <a:rPr lang="en-US" spc="-5" dirty="0">
                <a:solidFill>
                  <a:srgbClr val="D50032"/>
                </a:solidFill>
              </a:rPr>
              <a:t>COLLECTION-1</a:t>
            </a:r>
            <a:endParaRPr lang="en-US" sz="2400" spc="-5" dirty="0">
              <a:solidFill>
                <a:srgbClr val="D50032"/>
              </a:solidFill>
            </a:endParaRPr>
          </a:p>
        </p:txBody>
      </p:sp>
    </p:spTree>
    <p:extLst>
      <p:ext uri="{BB962C8B-B14F-4D97-AF65-F5344CB8AC3E}">
        <p14:creationId xmlns:p14="http://schemas.microsoft.com/office/powerpoint/2010/main" val="1280255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47650" y="1422401"/>
            <a:ext cx="10531550" cy="1224694"/>
          </a:xfrm>
          <a:prstGeom prst="rect">
            <a:avLst/>
          </a:prstGeom>
        </p:spPr>
        <p:txBody>
          <a:bodyPr vert="horz" wrap="square" lIns="0" tIns="69850" rIns="0" bIns="0" rtlCol="0">
            <a:spAutoFit/>
          </a:bodyPr>
          <a:lstStyle/>
          <a:p>
            <a:pPr marL="342900" indent="-342900">
              <a:spcAft>
                <a:spcPts val="1800"/>
              </a:spcAft>
              <a:buFont typeface="Arial" panose="020B0604020202020204" pitchFamily="34" charset="0"/>
              <a:buChar char="•"/>
            </a:pPr>
            <a:r>
              <a:rPr lang="en-US" sz="2000" dirty="0">
                <a:solidFill>
                  <a:srgbClr val="000000"/>
                </a:solidFill>
                <a:ea typeface="Verdana" panose="020B0604030504040204" pitchFamily="34" charset="0"/>
                <a:cs typeface="Verdana" panose="020B0604030504040204" pitchFamily="34" charset="0"/>
              </a:rPr>
              <a:t>If disparities or incidents of underrepresentation exist, it will be necessary to investigate the causes.</a:t>
            </a:r>
            <a:endParaRPr lang="en-US" sz="2000" dirty="0">
              <a:ea typeface="Verdana" panose="020B0604030504040204" pitchFamily="34" charset="0"/>
              <a:cs typeface="Verdana" panose="020B0604030504040204" pitchFamily="34" charset="0"/>
            </a:endParaRPr>
          </a:p>
          <a:p>
            <a:pPr marL="342900" indent="-342900">
              <a:spcAft>
                <a:spcPts val="1800"/>
              </a:spcAft>
              <a:buFont typeface="Arial" panose="020B0604020202020204" pitchFamily="34" charset="0"/>
              <a:buChar char="•"/>
            </a:pPr>
            <a:r>
              <a:rPr lang="en-US" sz="2000" dirty="0">
                <a:solidFill>
                  <a:srgbClr val="000000"/>
                </a:solidFill>
                <a:ea typeface="Verdana" panose="020B0604030504040204" pitchFamily="34" charset="0"/>
                <a:cs typeface="Verdana" panose="020B0604030504040204" pitchFamily="34" charset="0"/>
              </a:rPr>
              <a:t>If necessary, take action to ensure equal opportunity to participate in the program(s).</a:t>
            </a:r>
            <a:endParaRPr lang="en-US" sz="2000" dirty="0">
              <a:ea typeface="Verdana" panose="020B0604030504040204" pitchFamily="34" charset="0"/>
              <a:cs typeface="Verdana" panose="020B0604030504040204" pitchFamily="34" charset="0"/>
            </a:endParaRPr>
          </a:p>
        </p:txBody>
      </p:sp>
      <p:sp>
        <p:nvSpPr>
          <p:cNvPr id="13" name="object 13"/>
          <p:cNvSpPr txBox="1">
            <a:spLocks noGrp="1"/>
          </p:cNvSpPr>
          <p:nvPr>
            <p:ph type="title"/>
          </p:nvPr>
        </p:nvSpPr>
        <p:spPr>
          <a:xfrm>
            <a:off x="573786" y="305623"/>
            <a:ext cx="9789414" cy="689291"/>
          </a:xfrm>
          <a:prstGeom prst="rect">
            <a:avLst/>
          </a:prstGeom>
        </p:spPr>
        <p:txBody>
          <a:bodyPr vert="horz" wrap="square" lIns="0" tIns="12065" rIns="0" bIns="0" rtlCol="0" anchor="ctr">
            <a:spAutoFit/>
          </a:bodyPr>
          <a:lstStyle/>
          <a:p>
            <a:pPr marL="12700" algn="ctr">
              <a:lnSpc>
                <a:spcPct val="100000"/>
              </a:lnSpc>
              <a:spcBef>
                <a:spcPts val="95"/>
              </a:spcBef>
            </a:pPr>
            <a:r>
              <a:rPr lang="en-US" spc="-10" dirty="0">
                <a:solidFill>
                  <a:srgbClr val="D70738"/>
                </a:solidFill>
              </a:rPr>
              <a:t>RACE/ETHNICITY </a:t>
            </a:r>
            <a:r>
              <a:rPr lang="en-US" spc="-5" dirty="0">
                <a:solidFill>
                  <a:srgbClr val="D70738"/>
                </a:solidFill>
              </a:rPr>
              <a:t>DATA</a:t>
            </a:r>
            <a:r>
              <a:rPr lang="en-US" spc="60" dirty="0">
                <a:solidFill>
                  <a:srgbClr val="D70738"/>
                </a:solidFill>
              </a:rPr>
              <a:t> </a:t>
            </a:r>
            <a:r>
              <a:rPr lang="en-US" spc="-5" dirty="0">
                <a:solidFill>
                  <a:srgbClr val="D70738"/>
                </a:solidFill>
              </a:rPr>
              <a:t>COLLECTION-2</a:t>
            </a:r>
            <a:endParaRPr lang="en-US" sz="2400" spc="-5" dirty="0">
              <a:solidFill>
                <a:srgbClr val="D70738"/>
              </a:solidFill>
            </a:endParaRPr>
          </a:p>
        </p:txBody>
      </p:sp>
    </p:spTree>
    <p:extLst>
      <p:ext uri="{BB962C8B-B14F-4D97-AF65-F5344CB8AC3E}">
        <p14:creationId xmlns:p14="http://schemas.microsoft.com/office/powerpoint/2010/main" val="2893902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19110" y="410334"/>
            <a:ext cx="10519944" cy="1366400"/>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LIMITED ENGLISH PROFICIENCY (LEP) </a:t>
            </a:r>
            <a:br>
              <a:rPr lang="en-US" spc="-10" dirty="0">
                <a:solidFill>
                  <a:srgbClr val="D50032"/>
                </a:solidFill>
              </a:rPr>
            </a:br>
            <a:r>
              <a:rPr lang="en-US" spc="-10" dirty="0">
                <a:solidFill>
                  <a:srgbClr val="D50032"/>
                </a:solidFill>
              </a:rPr>
              <a:t>AND PROGRAM ACCESS-1</a:t>
            </a:r>
          </a:p>
        </p:txBody>
      </p:sp>
      <p:sp>
        <p:nvSpPr>
          <p:cNvPr id="13" name="object 13"/>
          <p:cNvSpPr txBox="1"/>
          <p:nvPr/>
        </p:nvSpPr>
        <p:spPr>
          <a:xfrm>
            <a:off x="909540" y="1986076"/>
            <a:ext cx="9582970" cy="2847446"/>
          </a:xfrm>
          <a:prstGeom prst="rect">
            <a:avLst/>
          </a:prstGeom>
        </p:spPr>
        <p:txBody>
          <a:bodyPr vert="horz" wrap="square" lIns="0" tIns="12700" rIns="0" bIns="0" rtlCol="0">
            <a:spAutoFit/>
          </a:bodyPr>
          <a:lstStyle/>
          <a:p>
            <a:pPr marL="342900" indent="-342900">
              <a:lnSpc>
                <a:spcPct val="80000"/>
              </a:lnSpc>
              <a:spcAft>
                <a:spcPts val="1800"/>
              </a:spcAft>
              <a:buSzPct val="125000"/>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Who are persons with LEP?</a:t>
            </a:r>
          </a:p>
          <a:p>
            <a:pPr marL="742950" lvl="1" indent="-285750">
              <a:lnSpc>
                <a:spcPct val="80000"/>
              </a:lnSpc>
              <a:spcAft>
                <a:spcPts val="1800"/>
              </a:spcAft>
              <a:buSzPct val="125000"/>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Individuals who do not speak English as their primary language and who have a limited ability to read, speak, write, or understand English because of their national origin</a:t>
            </a:r>
            <a:endParaRPr lang="en-US" sz="2000" dirty="0">
              <a:latin typeface="Trebuchet MS" panose="020B0603020202020204" pitchFamily="34" charset="0"/>
              <a:ea typeface="Verdana" panose="020B0604030504040204" pitchFamily="34" charset="0"/>
              <a:cs typeface="Verdana" panose="020B0604030504040204" pitchFamily="34" charset="0"/>
            </a:endParaRPr>
          </a:p>
          <a:p>
            <a:pPr marL="342900" indent="-342900">
              <a:lnSpc>
                <a:spcPct val="80000"/>
              </a:lnSpc>
              <a:spcAft>
                <a:spcPts val="1800"/>
              </a:spcAft>
              <a:buSzPct val="125000"/>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Recipients of Federal financial assistance have a responsibility to take reasonable steps to ensure meaningful access to their programs and activities by persons with LEP.</a:t>
            </a:r>
          </a:p>
          <a:p>
            <a:pPr marL="342900" indent="-342900">
              <a:lnSpc>
                <a:spcPct val="80000"/>
              </a:lnSpc>
              <a:spcAft>
                <a:spcPts val="1800"/>
              </a:spcAft>
              <a:buSzPct val="125000"/>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Failure to provide “meaningful” access to persons with LEP could be discrimination on the basis of national origin.</a:t>
            </a:r>
          </a:p>
        </p:txBody>
      </p:sp>
    </p:spTree>
    <p:extLst>
      <p:ext uri="{BB962C8B-B14F-4D97-AF65-F5344CB8AC3E}">
        <p14:creationId xmlns:p14="http://schemas.microsoft.com/office/powerpoint/2010/main" val="101969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44698" y="411588"/>
            <a:ext cx="10907870" cy="1366400"/>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LIMITED ENGLISH PROFICIENCY (LEP) </a:t>
            </a:r>
            <a:br>
              <a:rPr lang="en-US" spc="-10" dirty="0">
                <a:solidFill>
                  <a:srgbClr val="D50032"/>
                </a:solidFill>
              </a:rPr>
            </a:br>
            <a:r>
              <a:rPr lang="en-US" spc="-10" dirty="0">
                <a:solidFill>
                  <a:srgbClr val="D50032"/>
                </a:solidFill>
              </a:rPr>
              <a:t>AND PROGRAM ACCESS-2</a:t>
            </a:r>
          </a:p>
        </p:txBody>
      </p:sp>
      <p:sp>
        <p:nvSpPr>
          <p:cNvPr id="13" name="object 13"/>
          <p:cNvSpPr txBox="1"/>
          <p:nvPr/>
        </p:nvSpPr>
        <p:spPr>
          <a:xfrm>
            <a:off x="744698" y="1854201"/>
            <a:ext cx="9720102" cy="3398366"/>
          </a:xfrm>
          <a:prstGeom prst="rect">
            <a:avLst/>
          </a:prstGeom>
        </p:spPr>
        <p:txBody>
          <a:bodyPr vert="horz" wrap="square" lIns="0" tIns="12700" rIns="0" bIns="0" rtlCol="0">
            <a:spAutoFit/>
          </a:bodyPr>
          <a:lstStyle/>
          <a:p>
            <a:pPr marL="342900" marR="570865" indent="-342900">
              <a:spcBef>
                <a:spcPts val="100"/>
              </a:spcBef>
              <a:spcAft>
                <a:spcPts val="2400"/>
              </a:spcAft>
              <a:buFont typeface="Arial" panose="020B0604020202020204" pitchFamily="34" charset="0"/>
              <a:buChar char="•"/>
            </a:pPr>
            <a:r>
              <a:rPr lang="en-US" sz="2000" b="1" spc="-5" dirty="0">
                <a:latin typeface="Trebuchet MS" panose="020B0603020202020204" pitchFamily="34" charset="0"/>
                <a:ea typeface="Verdana" panose="020B0604030504040204" pitchFamily="34" charset="0"/>
                <a:cs typeface="Verdana" panose="020B0604030504040204" pitchFamily="34" charset="0"/>
              </a:rPr>
              <a:t>Factors </a:t>
            </a:r>
            <a:r>
              <a:rPr lang="en-US" sz="2000" b="1" dirty="0">
                <a:latin typeface="Trebuchet MS" panose="020B0603020202020204" pitchFamily="34" charset="0"/>
                <a:ea typeface="Verdana" panose="020B0604030504040204" pitchFamily="34" charset="0"/>
                <a:cs typeface="Verdana" panose="020B0604030504040204" pitchFamily="34" charset="0"/>
              </a:rPr>
              <a:t>to </a:t>
            </a:r>
            <a:r>
              <a:rPr lang="en-US" sz="2000" b="1" spc="-5" dirty="0">
                <a:latin typeface="Trebuchet MS" panose="020B0603020202020204" pitchFamily="34" charset="0"/>
                <a:ea typeface="Verdana" panose="020B0604030504040204" pitchFamily="34" charset="0"/>
                <a:cs typeface="Verdana" panose="020B0604030504040204" pitchFamily="34" charset="0"/>
              </a:rPr>
              <a:t>consider </a:t>
            </a:r>
            <a:r>
              <a:rPr lang="en-US" sz="2000" b="1" dirty="0">
                <a:latin typeface="Trebuchet MS" panose="020B0603020202020204" pitchFamily="34" charset="0"/>
                <a:ea typeface="Verdana" panose="020B0604030504040204" pitchFamily="34" charset="0"/>
                <a:cs typeface="Verdana" panose="020B0604030504040204" pitchFamily="34" charset="0"/>
              </a:rPr>
              <a:t>in when </a:t>
            </a:r>
            <a:r>
              <a:rPr lang="en-US" sz="2000" b="1" spc="-5" dirty="0">
                <a:latin typeface="Trebuchet MS" panose="020B0603020202020204" pitchFamily="34" charset="0"/>
                <a:ea typeface="Verdana" panose="020B0604030504040204" pitchFamily="34" charset="0"/>
                <a:cs typeface="Verdana" panose="020B0604030504040204" pitchFamily="34" charset="0"/>
              </a:rPr>
              <a:t>ensuring “meaningful”  access</a:t>
            </a:r>
            <a:endParaRPr lang="en-US" sz="1400" dirty="0">
              <a:latin typeface="Trebuchet MS" panose="020B0603020202020204" pitchFamily="34" charset="0"/>
              <a:ea typeface="Verdana" panose="020B0604030504040204" pitchFamily="34" charset="0"/>
              <a:cs typeface="Verdana" panose="020B0604030504040204" pitchFamily="34" charset="0"/>
            </a:endParaRPr>
          </a:p>
          <a:p>
            <a:pPr marL="622300" marR="506730" indent="-342900">
              <a:spcAft>
                <a:spcPts val="2400"/>
              </a:spcAft>
              <a:buFont typeface="Arial" panose="020B0604020202020204" pitchFamily="34" charset="0"/>
              <a:buChar char="•"/>
              <a:tabLst>
                <a:tab pos="641350" algn="l"/>
              </a:tabLst>
            </a:pPr>
            <a:r>
              <a:rPr lang="en-US" sz="2000" spc="-5" dirty="0">
                <a:latin typeface="Trebuchet MS" panose="020B0603020202020204" pitchFamily="34" charset="0"/>
                <a:ea typeface="Verdana" panose="020B0604030504040204" pitchFamily="34" charset="0"/>
                <a:cs typeface="Verdana" panose="020B0604030504040204" pitchFamily="34" charset="0"/>
              </a:rPr>
              <a:t>Number or proportion </a:t>
            </a:r>
            <a:r>
              <a:rPr lang="en-US" sz="2000" dirty="0">
                <a:latin typeface="Trebuchet MS" panose="020B0603020202020204" pitchFamily="34" charset="0"/>
                <a:ea typeface="Verdana" panose="020B0604030504040204" pitchFamily="34" charset="0"/>
                <a:cs typeface="Verdana" panose="020B0604030504040204" pitchFamily="34" charset="0"/>
              </a:rPr>
              <a:t>of LEP </a:t>
            </a:r>
            <a:r>
              <a:rPr lang="en-US" sz="2000" spc="-5" dirty="0">
                <a:latin typeface="Trebuchet MS" panose="020B0603020202020204" pitchFamily="34" charset="0"/>
                <a:ea typeface="Verdana" panose="020B0604030504040204" pitchFamily="34" charset="0"/>
                <a:cs typeface="Verdana" panose="020B0604030504040204" pitchFamily="34" charset="0"/>
              </a:rPr>
              <a:t>persons eligible </a:t>
            </a:r>
            <a:r>
              <a:rPr lang="en-US" sz="2000" dirty="0">
                <a:latin typeface="Trebuchet MS" panose="020B0603020202020204" pitchFamily="34" charset="0"/>
                <a:ea typeface="Verdana" panose="020B0604030504040204" pitchFamily="34" charset="0"/>
                <a:cs typeface="Verdana" panose="020B0604030504040204" pitchFamily="34" charset="0"/>
              </a:rPr>
              <a:t>to </a:t>
            </a:r>
            <a:r>
              <a:rPr lang="en-US" sz="2000" spc="-5" dirty="0">
                <a:latin typeface="Trebuchet MS" panose="020B0603020202020204" pitchFamily="34" charset="0"/>
                <a:ea typeface="Verdana" panose="020B0604030504040204" pitchFamily="34" charset="0"/>
                <a:cs typeface="Verdana" panose="020B0604030504040204" pitchFamily="34" charset="0"/>
              </a:rPr>
              <a:t>be served or likely </a:t>
            </a:r>
            <a:r>
              <a:rPr lang="en-US" sz="2000" dirty="0">
                <a:latin typeface="Trebuchet MS" panose="020B0603020202020204" pitchFamily="34" charset="0"/>
                <a:ea typeface="Verdana" panose="020B0604030504040204" pitchFamily="34" charset="0"/>
                <a:cs typeface="Verdana" panose="020B0604030504040204" pitchFamily="34" charset="0"/>
              </a:rPr>
              <a:t>to </a:t>
            </a:r>
            <a:r>
              <a:rPr lang="en-US" sz="2000" spc="-5" dirty="0">
                <a:latin typeface="Trebuchet MS" panose="020B0603020202020204" pitchFamily="34" charset="0"/>
                <a:ea typeface="Verdana" panose="020B0604030504040204" pitchFamily="34" charset="0"/>
                <a:cs typeface="Verdana" panose="020B0604030504040204" pitchFamily="34" charset="0"/>
              </a:rPr>
              <a:t>be encountered within </a:t>
            </a:r>
            <a:r>
              <a:rPr lang="en-US" sz="2000" dirty="0">
                <a:latin typeface="Trebuchet MS" panose="020B0603020202020204" pitchFamily="34" charset="0"/>
                <a:ea typeface="Verdana" panose="020B0604030504040204" pitchFamily="34" charset="0"/>
                <a:cs typeface="Verdana" panose="020B0604030504040204" pitchFamily="34" charset="0"/>
              </a:rPr>
              <a:t>the </a:t>
            </a:r>
            <a:r>
              <a:rPr lang="en-US" sz="2000" spc="-5" dirty="0">
                <a:latin typeface="Trebuchet MS" panose="020B0603020202020204" pitchFamily="34" charset="0"/>
                <a:ea typeface="Verdana" panose="020B0604030504040204" pitchFamily="34" charset="0"/>
                <a:cs typeface="Verdana" panose="020B0604030504040204" pitchFamily="34" charset="0"/>
              </a:rPr>
              <a:t>area serviced by the recipient</a:t>
            </a:r>
            <a:endParaRPr lang="en-US" sz="1400" dirty="0">
              <a:latin typeface="Trebuchet MS" panose="020B0603020202020204" pitchFamily="34" charset="0"/>
              <a:ea typeface="Verdana" panose="020B0604030504040204" pitchFamily="34" charset="0"/>
              <a:cs typeface="Verdana" panose="020B0604030504040204" pitchFamily="34" charset="0"/>
            </a:endParaRPr>
          </a:p>
          <a:p>
            <a:pPr marL="623570" marR="5080" indent="-342900">
              <a:spcAft>
                <a:spcPts val="2400"/>
              </a:spcAft>
              <a:buFont typeface="Arial" panose="020B0604020202020204" pitchFamily="34" charset="0"/>
              <a:buChar char="•"/>
              <a:tabLst>
                <a:tab pos="623570" algn="l"/>
                <a:tab pos="624205" algn="l"/>
              </a:tabLst>
            </a:pPr>
            <a:r>
              <a:rPr lang="en-US" sz="2000" spc="-5" dirty="0">
                <a:latin typeface="Trebuchet MS" panose="020B0603020202020204" pitchFamily="34" charset="0"/>
                <a:ea typeface="Verdana" panose="020B0604030504040204" pitchFamily="34" charset="0"/>
                <a:cs typeface="Verdana" panose="020B0604030504040204" pitchFamily="34" charset="0"/>
              </a:rPr>
              <a:t>Frequency with which </a:t>
            </a:r>
            <a:r>
              <a:rPr lang="en-US" sz="2000" dirty="0">
                <a:latin typeface="Trebuchet MS" panose="020B0603020202020204" pitchFamily="34" charset="0"/>
                <a:ea typeface="Verdana" panose="020B0604030504040204" pitchFamily="34" charset="0"/>
                <a:cs typeface="Verdana" panose="020B0604030504040204" pitchFamily="34" charset="0"/>
              </a:rPr>
              <a:t>LEP </a:t>
            </a:r>
            <a:r>
              <a:rPr lang="en-US" sz="2000" spc="-5" dirty="0">
                <a:latin typeface="Trebuchet MS" panose="020B0603020202020204" pitchFamily="34" charset="0"/>
                <a:ea typeface="Verdana" panose="020B0604030504040204" pitchFamily="34" charset="0"/>
                <a:cs typeface="Verdana" panose="020B0604030504040204" pitchFamily="34" charset="0"/>
              </a:rPr>
              <a:t>individuals come in </a:t>
            </a:r>
            <a:r>
              <a:rPr lang="en-US" sz="2000" dirty="0">
                <a:latin typeface="Trebuchet MS" panose="020B0603020202020204" pitchFamily="34" charset="0"/>
                <a:ea typeface="Verdana" panose="020B0604030504040204" pitchFamily="34" charset="0"/>
                <a:cs typeface="Verdana" panose="020B0604030504040204" pitchFamily="34" charset="0"/>
              </a:rPr>
              <a:t>contact </a:t>
            </a:r>
            <a:r>
              <a:rPr lang="en-US" sz="2000" spc="-5" dirty="0">
                <a:latin typeface="Trebuchet MS" panose="020B0603020202020204" pitchFamily="34" charset="0"/>
                <a:ea typeface="Verdana" panose="020B0604030504040204" pitchFamily="34" charset="0"/>
                <a:cs typeface="Verdana" panose="020B0604030504040204" pitchFamily="34" charset="0"/>
              </a:rPr>
              <a:t>with </a:t>
            </a:r>
            <a:r>
              <a:rPr lang="en-US" sz="2000" dirty="0">
                <a:latin typeface="Trebuchet MS" panose="020B0603020202020204" pitchFamily="34" charset="0"/>
                <a:ea typeface="Verdana" panose="020B0604030504040204" pitchFamily="34" charset="0"/>
                <a:cs typeface="Verdana" panose="020B0604030504040204" pitchFamily="34" charset="0"/>
              </a:rPr>
              <a:t>the </a:t>
            </a:r>
            <a:r>
              <a:rPr lang="en-US" sz="2000" spc="-10" dirty="0">
                <a:latin typeface="Trebuchet MS" panose="020B0603020202020204" pitchFamily="34" charset="0"/>
                <a:ea typeface="Verdana" panose="020B0604030504040204" pitchFamily="34" charset="0"/>
                <a:cs typeface="Verdana" panose="020B0604030504040204" pitchFamily="34" charset="0"/>
              </a:rPr>
              <a:t>program</a:t>
            </a:r>
            <a:endParaRPr lang="en-US" sz="1400" dirty="0">
              <a:latin typeface="Trebuchet MS" panose="020B0603020202020204" pitchFamily="34" charset="0"/>
              <a:ea typeface="Verdana" panose="020B0604030504040204" pitchFamily="34" charset="0"/>
              <a:cs typeface="Verdana" panose="020B0604030504040204" pitchFamily="34" charset="0"/>
            </a:endParaRPr>
          </a:p>
          <a:p>
            <a:pPr marL="631190" indent="-342900">
              <a:spcAft>
                <a:spcPts val="2400"/>
              </a:spcAft>
              <a:buFont typeface="Arial" panose="020B0604020202020204" pitchFamily="34" charset="0"/>
              <a:buChar char="•"/>
              <a:tabLst>
                <a:tab pos="631190" algn="l"/>
                <a:tab pos="631825" algn="l"/>
              </a:tabLst>
            </a:pPr>
            <a:r>
              <a:rPr lang="en-US" sz="2000" spc="-5" dirty="0">
                <a:latin typeface="Trebuchet MS" panose="020B0603020202020204" pitchFamily="34" charset="0"/>
                <a:ea typeface="Verdana" panose="020B0604030504040204" pitchFamily="34" charset="0"/>
                <a:cs typeface="Verdana" panose="020B0604030504040204" pitchFamily="34" charset="0"/>
              </a:rPr>
              <a:t>Nature and importance </a:t>
            </a:r>
            <a:r>
              <a:rPr lang="en-US" sz="2000" dirty="0">
                <a:latin typeface="Trebuchet MS" panose="020B0603020202020204" pitchFamily="34" charset="0"/>
                <a:ea typeface="Verdana" panose="020B0604030504040204" pitchFamily="34" charset="0"/>
                <a:cs typeface="Verdana" panose="020B0604030504040204" pitchFamily="34" charset="0"/>
              </a:rPr>
              <a:t>of the </a:t>
            </a:r>
            <a:r>
              <a:rPr lang="en-US" sz="2000" spc="-5" dirty="0">
                <a:latin typeface="Trebuchet MS" panose="020B0603020202020204" pitchFamily="34" charset="0"/>
                <a:ea typeface="Verdana" panose="020B0604030504040204" pitchFamily="34" charset="0"/>
                <a:cs typeface="Verdana" panose="020B0604030504040204" pitchFamily="34" charset="0"/>
              </a:rPr>
              <a:t>program, </a:t>
            </a:r>
            <a:r>
              <a:rPr lang="en-US" sz="2000" dirty="0">
                <a:latin typeface="Trebuchet MS" panose="020B0603020202020204" pitchFamily="34" charset="0"/>
                <a:ea typeface="Verdana" panose="020B0604030504040204" pitchFamily="34" charset="0"/>
                <a:cs typeface="Verdana" panose="020B0604030504040204" pitchFamily="34" charset="0"/>
              </a:rPr>
              <a:t>activity, or</a:t>
            </a:r>
            <a:r>
              <a:rPr lang="en-US" sz="2000" spc="-30" dirty="0">
                <a:latin typeface="Trebuchet MS" panose="020B0603020202020204" pitchFamily="34" charset="0"/>
                <a:ea typeface="Verdana" panose="020B0604030504040204" pitchFamily="34" charset="0"/>
                <a:cs typeface="Verdana" panose="020B0604030504040204" pitchFamily="34" charset="0"/>
              </a:rPr>
              <a:t> </a:t>
            </a:r>
            <a:r>
              <a:rPr lang="en-US" sz="2000" spc="-5" dirty="0">
                <a:latin typeface="Trebuchet MS" panose="020B0603020202020204" pitchFamily="34" charset="0"/>
                <a:ea typeface="Verdana" panose="020B0604030504040204" pitchFamily="34" charset="0"/>
                <a:cs typeface="Verdana" panose="020B0604030504040204" pitchFamily="34" charset="0"/>
              </a:rPr>
              <a:t>service</a:t>
            </a:r>
            <a:r>
              <a:rPr lang="en-US" sz="2000" dirty="0">
                <a:latin typeface="Trebuchet MS" panose="020B0603020202020204" pitchFamily="34" charset="0"/>
                <a:ea typeface="Verdana" panose="020B0604030504040204" pitchFamily="34" charset="0"/>
                <a:cs typeface="Verdana" panose="020B0604030504040204" pitchFamily="34" charset="0"/>
              </a:rPr>
              <a:t> </a:t>
            </a:r>
            <a:r>
              <a:rPr lang="en-US" sz="2000" spc="-5" dirty="0">
                <a:latin typeface="Trebuchet MS" panose="020B0603020202020204" pitchFamily="34" charset="0"/>
                <a:ea typeface="Verdana" panose="020B0604030504040204" pitchFamily="34" charset="0"/>
                <a:cs typeface="Verdana" panose="020B0604030504040204" pitchFamily="34" charset="0"/>
              </a:rPr>
              <a:t>provided by </a:t>
            </a:r>
            <a:r>
              <a:rPr lang="en-US" sz="2000" dirty="0">
                <a:latin typeface="Trebuchet MS" panose="020B0603020202020204" pitchFamily="34" charset="0"/>
                <a:ea typeface="Verdana" panose="020B0604030504040204" pitchFamily="34" charset="0"/>
                <a:cs typeface="Verdana" panose="020B0604030504040204" pitchFamily="34" charset="0"/>
              </a:rPr>
              <a:t>the</a:t>
            </a:r>
            <a:r>
              <a:rPr lang="en-US" sz="2000" spc="-5" dirty="0">
                <a:latin typeface="Trebuchet MS" panose="020B0603020202020204" pitchFamily="34" charset="0"/>
                <a:ea typeface="Verdana" panose="020B0604030504040204" pitchFamily="34" charset="0"/>
                <a:cs typeface="Verdana" panose="020B0604030504040204" pitchFamily="34" charset="0"/>
              </a:rPr>
              <a:t> </a:t>
            </a:r>
            <a:r>
              <a:rPr lang="en-US" sz="2000" spc="-10" dirty="0">
                <a:latin typeface="Trebuchet MS" panose="020B0603020202020204" pitchFamily="34" charset="0"/>
                <a:ea typeface="Verdana" panose="020B0604030504040204" pitchFamily="34" charset="0"/>
                <a:cs typeface="Verdana" panose="020B0604030504040204" pitchFamily="34" charset="0"/>
              </a:rPr>
              <a:t>program</a:t>
            </a:r>
            <a:endParaRPr lang="en-US" sz="1400" dirty="0">
              <a:latin typeface="Trebuchet MS" panose="020B0603020202020204" pitchFamily="34" charset="0"/>
              <a:ea typeface="Verdana" panose="020B0604030504040204" pitchFamily="34" charset="0"/>
              <a:cs typeface="Verdana" panose="020B0604030504040204" pitchFamily="34" charset="0"/>
            </a:endParaRPr>
          </a:p>
          <a:p>
            <a:pPr marL="631190" indent="-342900">
              <a:spcAft>
                <a:spcPts val="2400"/>
              </a:spcAft>
              <a:buFont typeface="Arial" panose="020B0604020202020204" pitchFamily="34" charset="0"/>
              <a:buChar char="•"/>
              <a:tabLst>
                <a:tab pos="631190" algn="l"/>
                <a:tab pos="631825" algn="l"/>
              </a:tabLst>
            </a:pPr>
            <a:r>
              <a:rPr lang="en-US" sz="2000" spc="-5" dirty="0">
                <a:latin typeface="Trebuchet MS" panose="020B0603020202020204" pitchFamily="34" charset="0"/>
                <a:ea typeface="Verdana" panose="020B0604030504040204" pitchFamily="34" charset="0"/>
                <a:cs typeface="Verdana" panose="020B0604030504040204" pitchFamily="34" charset="0"/>
              </a:rPr>
              <a:t>Resources available and their</a:t>
            </a:r>
            <a:r>
              <a:rPr lang="en-US" sz="2000" spc="-40" dirty="0">
                <a:latin typeface="Trebuchet MS" panose="020B0603020202020204" pitchFamily="34" charset="0"/>
                <a:ea typeface="Verdana" panose="020B0604030504040204" pitchFamily="34" charset="0"/>
                <a:cs typeface="Verdana" panose="020B0604030504040204" pitchFamily="34" charset="0"/>
              </a:rPr>
              <a:t> </a:t>
            </a:r>
            <a:r>
              <a:rPr lang="en-US" sz="2000" dirty="0">
                <a:latin typeface="Trebuchet MS" panose="020B0603020202020204" pitchFamily="34" charset="0"/>
                <a:ea typeface="Verdana" panose="020B0604030504040204" pitchFamily="34" charset="0"/>
                <a:cs typeface="Verdana" panose="020B0604030504040204" pitchFamily="34" charset="0"/>
              </a:rPr>
              <a:t>costs</a:t>
            </a:r>
          </a:p>
        </p:txBody>
      </p:sp>
    </p:spTree>
    <p:extLst>
      <p:ext uri="{BB962C8B-B14F-4D97-AF65-F5344CB8AC3E}">
        <p14:creationId xmlns:p14="http://schemas.microsoft.com/office/powerpoint/2010/main" val="200426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62001" y="605818"/>
            <a:ext cx="10220959"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CIVIL </a:t>
            </a:r>
            <a:r>
              <a:rPr lang="en-US" spc="-10" dirty="0">
                <a:solidFill>
                  <a:srgbClr val="D50032"/>
                </a:solidFill>
              </a:rPr>
              <a:t>RIGHTS </a:t>
            </a:r>
            <a:r>
              <a:rPr lang="en-US" spc="-5" dirty="0">
                <a:solidFill>
                  <a:srgbClr val="D50032"/>
                </a:solidFill>
              </a:rPr>
              <a:t>PROGRAM</a:t>
            </a:r>
            <a:r>
              <a:rPr lang="en-US" spc="85" dirty="0">
                <a:solidFill>
                  <a:srgbClr val="D50032"/>
                </a:solidFill>
              </a:rPr>
              <a:t> </a:t>
            </a:r>
            <a:r>
              <a:rPr lang="en-US" spc="-10" dirty="0">
                <a:solidFill>
                  <a:srgbClr val="D50032"/>
                </a:solidFill>
              </a:rPr>
              <a:t>AUTHORITIES-1</a:t>
            </a:r>
          </a:p>
        </p:txBody>
      </p:sp>
      <p:sp>
        <p:nvSpPr>
          <p:cNvPr id="13" name="object 13"/>
          <p:cNvSpPr txBox="1"/>
          <p:nvPr/>
        </p:nvSpPr>
        <p:spPr>
          <a:xfrm>
            <a:off x="962660" y="1505331"/>
            <a:ext cx="10995660" cy="4744889"/>
          </a:xfrm>
          <a:prstGeom prst="rect">
            <a:avLst/>
          </a:prstGeom>
        </p:spPr>
        <p:txBody>
          <a:bodyPr vert="horz" wrap="square" lIns="0" tIns="81280" rIns="0" bIns="0" rtlCol="0">
            <a:spAutoFit/>
          </a:bodyPr>
          <a:lstStyle/>
          <a:p>
            <a:pPr marL="298450" indent="-285750">
              <a:spcAft>
                <a:spcPts val="600"/>
              </a:spcAft>
              <a:buFont typeface="Arial" panose="020B0604020202020204" pitchFamily="34" charset="0"/>
              <a:buChar char="•"/>
            </a:pPr>
            <a:r>
              <a:rPr sz="2400" spc="-10" dirty="0">
                <a:cs typeface="Verdana"/>
              </a:rPr>
              <a:t>Title </a:t>
            </a:r>
            <a:r>
              <a:rPr sz="2400" spc="-5" dirty="0">
                <a:cs typeface="Verdana"/>
              </a:rPr>
              <a:t>VI </a:t>
            </a:r>
            <a:r>
              <a:rPr sz="2400" dirty="0">
                <a:cs typeface="Verdana"/>
              </a:rPr>
              <a:t>of </a:t>
            </a:r>
            <a:r>
              <a:rPr sz="2400" spc="-5" dirty="0">
                <a:cs typeface="Verdana"/>
              </a:rPr>
              <a:t>the </a:t>
            </a:r>
            <a:r>
              <a:rPr sz="2400" spc="-10" dirty="0">
                <a:cs typeface="Verdana"/>
              </a:rPr>
              <a:t>Civil Rights </a:t>
            </a:r>
            <a:r>
              <a:rPr sz="2400" spc="-5" dirty="0">
                <a:cs typeface="Verdana"/>
              </a:rPr>
              <a:t>Act </a:t>
            </a:r>
            <a:r>
              <a:rPr sz="2400" dirty="0">
                <a:cs typeface="Verdana"/>
              </a:rPr>
              <a:t>of</a:t>
            </a:r>
            <a:r>
              <a:rPr sz="2400" spc="90" dirty="0">
                <a:cs typeface="Verdana"/>
              </a:rPr>
              <a:t> </a:t>
            </a:r>
            <a:r>
              <a:rPr sz="2400" spc="-10" dirty="0">
                <a:cs typeface="Verdana"/>
              </a:rPr>
              <a:t>1964</a:t>
            </a:r>
            <a:endParaRPr sz="2400" dirty="0">
              <a:cs typeface="Verdana"/>
            </a:endParaRPr>
          </a:p>
          <a:p>
            <a:pPr marL="531496" indent="-285750">
              <a:spcAft>
                <a:spcPts val="600"/>
              </a:spcAft>
              <a:buFont typeface="Arial" panose="020B0604020202020204" pitchFamily="34" charset="0"/>
              <a:buChar char="•"/>
              <a:tabLst>
                <a:tab pos="464184" algn="l"/>
              </a:tabLst>
            </a:pPr>
            <a:r>
              <a:rPr spc="-5" dirty="0">
                <a:cs typeface="Verdana"/>
              </a:rPr>
              <a:t>Race, </a:t>
            </a:r>
            <a:r>
              <a:rPr lang="en-US" spc="-5" dirty="0">
                <a:cs typeface="Verdana"/>
              </a:rPr>
              <a:t>c</a:t>
            </a:r>
            <a:r>
              <a:rPr spc="-5" dirty="0">
                <a:cs typeface="Verdana"/>
              </a:rPr>
              <a:t>olor, </a:t>
            </a:r>
            <a:r>
              <a:rPr dirty="0">
                <a:cs typeface="Verdana"/>
              </a:rPr>
              <a:t>and </a:t>
            </a:r>
            <a:r>
              <a:rPr lang="en-US" spc="-5" dirty="0">
                <a:cs typeface="Verdana"/>
              </a:rPr>
              <a:t>n</a:t>
            </a:r>
            <a:r>
              <a:rPr spc="-5" dirty="0">
                <a:cs typeface="Verdana"/>
              </a:rPr>
              <a:t>ational</a:t>
            </a:r>
            <a:r>
              <a:rPr spc="40" dirty="0">
                <a:cs typeface="Verdana"/>
              </a:rPr>
              <a:t> </a:t>
            </a:r>
            <a:r>
              <a:rPr lang="en-US" spc="-10" dirty="0">
                <a:cs typeface="Verdana"/>
              </a:rPr>
              <a:t>o</a:t>
            </a:r>
            <a:r>
              <a:rPr spc="-10" dirty="0">
                <a:cs typeface="Verdana"/>
              </a:rPr>
              <a:t>rigin</a:t>
            </a:r>
            <a:endParaRPr dirty="0">
              <a:ea typeface="Verdana" panose="020B0604030504040204" pitchFamily="34" charset="0"/>
              <a:cs typeface="Verdana" panose="020B0604030504040204" pitchFamily="34" charset="0"/>
            </a:endParaRPr>
          </a:p>
          <a:p>
            <a:pPr marL="298450" indent="-285750">
              <a:spcAft>
                <a:spcPts val="600"/>
              </a:spcAft>
              <a:buFont typeface="Arial" panose="020B0604020202020204" pitchFamily="34" charset="0"/>
              <a:buChar char="•"/>
            </a:pPr>
            <a:r>
              <a:rPr sz="2400" spc="-10" dirty="0">
                <a:cs typeface="Verdana"/>
              </a:rPr>
              <a:t>Civil Rights </a:t>
            </a:r>
            <a:r>
              <a:rPr sz="2400" spc="-5" dirty="0">
                <a:cs typeface="Verdana"/>
              </a:rPr>
              <a:t>Restoration Act </a:t>
            </a:r>
            <a:r>
              <a:rPr sz="2400" dirty="0">
                <a:cs typeface="Verdana"/>
              </a:rPr>
              <a:t>of</a:t>
            </a:r>
            <a:r>
              <a:rPr sz="2400" spc="80" dirty="0">
                <a:cs typeface="Verdana"/>
              </a:rPr>
              <a:t> </a:t>
            </a:r>
            <a:r>
              <a:rPr sz="2400" spc="-10" dirty="0">
                <a:cs typeface="Verdana"/>
              </a:rPr>
              <a:t>1987</a:t>
            </a:r>
            <a:endParaRPr sz="2400" dirty="0">
              <a:cs typeface="Verdana"/>
            </a:endParaRPr>
          </a:p>
          <a:p>
            <a:pPr marL="528320" indent="-285750">
              <a:spcAft>
                <a:spcPts val="600"/>
              </a:spcAft>
              <a:buFont typeface="Arial" panose="020B0604020202020204" pitchFamily="34" charset="0"/>
              <a:buChar char="•"/>
              <a:tabLst>
                <a:tab pos="584200" algn="l"/>
                <a:tab pos="584835" algn="l"/>
              </a:tabLst>
            </a:pPr>
            <a:r>
              <a:rPr spc="-10" dirty="0">
                <a:cs typeface="Verdana"/>
              </a:rPr>
              <a:t>Clarifies </a:t>
            </a:r>
            <a:r>
              <a:rPr spc="-5" dirty="0">
                <a:cs typeface="Verdana"/>
              </a:rPr>
              <a:t>the </a:t>
            </a:r>
            <a:r>
              <a:rPr dirty="0">
                <a:cs typeface="Verdana"/>
              </a:rPr>
              <a:t>scope of </a:t>
            </a:r>
            <a:r>
              <a:rPr spc="-5" dirty="0">
                <a:cs typeface="Verdana"/>
              </a:rPr>
              <a:t>the </a:t>
            </a:r>
            <a:r>
              <a:rPr spc="-10" dirty="0">
                <a:cs typeface="Verdana"/>
              </a:rPr>
              <a:t>Civil Rights </a:t>
            </a:r>
            <a:r>
              <a:rPr spc="-5" dirty="0">
                <a:cs typeface="Verdana"/>
              </a:rPr>
              <a:t>Act </a:t>
            </a:r>
            <a:r>
              <a:rPr dirty="0">
                <a:cs typeface="Verdana"/>
              </a:rPr>
              <a:t>of</a:t>
            </a:r>
            <a:r>
              <a:rPr spc="110" dirty="0">
                <a:cs typeface="Verdana"/>
              </a:rPr>
              <a:t> </a:t>
            </a:r>
            <a:r>
              <a:rPr spc="-10" dirty="0">
                <a:cs typeface="Verdana"/>
              </a:rPr>
              <a:t>1964</a:t>
            </a:r>
            <a:endParaRPr dirty="0">
              <a:ea typeface="Verdana" panose="020B0604030504040204" pitchFamily="34" charset="0"/>
              <a:cs typeface="Verdana" panose="020B0604030504040204" pitchFamily="34" charset="0"/>
            </a:endParaRPr>
          </a:p>
          <a:p>
            <a:pPr marL="298450" indent="-285750">
              <a:spcAft>
                <a:spcPts val="600"/>
              </a:spcAft>
              <a:buFont typeface="Arial" panose="020B0604020202020204" pitchFamily="34" charset="0"/>
              <a:buChar char="•"/>
            </a:pPr>
            <a:r>
              <a:rPr sz="2400" spc="-10" dirty="0">
                <a:cs typeface="Verdana"/>
              </a:rPr>
              <a:t>Section 504 </a:t>
            </a:r>
            <a:r>
              <a:rPr sz="2400" dirty="0">
                <a:cs typeface="Verdana"/>
              </a:rPr>
              <a:t>of </a:t>
            </a:r>
            <a:r>
              <a:rPr sz="2400" spc="-5" dirty="0">
                <a:cs typeface="Verdana"/>
              </a:rPr>
              <a:t>the </a:t>
            </a:r>
            <a:r>
              <a:rPr sz="2400" spc="-10" dirty="0">
                <a:cs typeface="Verdana"/>
              </a:rPr>
              <a:t>Rehabilitation </a:t>
            </a:r>
            <a:r>
              <a:rPr sz="2400" spc="-5" dirty="0">
                <a:cs typeface="Verdana"/>
              </a:rPr>
              <a:t>Act </a:t>
            </a:r>
            <a:r>
              <a:rPr sz="2400" dirty="0">
                <a:cs typeface="Verdana"/>
              </a:rPr>
              <a:t>of </a:t>
            </a:r>
            <a:r>
              <a:rPr sz="2400" spc="-10" dirty="0">
                <a:cs typeface="Verdana"/>
              </a:rPr>
              <a:t>1973; </a:t>
            </a:r>
            <a:r>
              <a:rPr sz="2400" spc="-5" dirty="0">
                <a:cs typeface="Verdana"/>
              </a:rPr>
              <a:t>Americans </a:t>
            </a:r>
            <a:r>
              <a:rPr sz="2400" spc="-10" dirty="0">
                <a:cs typeface="Verdana"/>
              </a:rPr>
              <a:t>w/Disabilities </a:t>
            </a:r>
            <a:r>
              <a:rPr sz="2400" spc="-5" dirty="0">
                <a:cs typeface="Verdana"/>
              </a:rPr>
              <a:t>Act </a:t>
            </a:r>
            <a:r>
              <a:rPr lang="en-US" sz="2400" spc="-5" dirty="0">
                <a:cs typeface="Verdana"/>
              </a:rPr>
              <a:t>(ADA) </a:t>
            </a:r>
            <a:r>
              <a:rPr sz="2400" dirty="0">
                <a:cs typeface="Verdana"/>
              </a:rPr>
              <a:t>of</a:t>
            </a:r>
            <a:r>
              <a:rPr sz="2400" spc="250" dirty="0">
                <a:cs typeface="Verdana"/>
              </a:rPr>
              <a:t> </a:t>
            </a:r>
            <a:r>
              <a:rPr sz="2400" spc="-10" dirty="0">
                <a:cs typeface="Verdana"/>
              </a:rPr>
              <a:t>1990,</a:t>
            </a:r>
            <a:r>
              <a:rPr lang="en-US" sz="2400" dirty="0">
                <a:cs typeface="Verdana"/>
              </a:rPr>
              <a:t> </a:t>
            </a:r>
            <a:r>
              <a:rPr sz="2400" dirty="0">
                <a:cs typeface="Verdana"/>
              </a:rPr>
              <a:t>as </a:t>
            </a:r>
            <a:r>
              <a:rPr sz="2400" spc="-5" dirty="0">
                <a:cs typeface="Verdana"/>
              </a:rPr>
              <a:t>amended by the Americans </a:t>
            </a:r>
            <a:r>
              <a:rPr sz="2400" spc="-10" dirty="0">
                <a:cs typeface="Verdana"/>
              </a:rPr>
              <a:t>with Disabilities </a:t>
            </a:r>
            <a:r>
              <a:rPr sz="2400" spc="-5" dirty="0">
                <a:cs typeface="Verdana"/>
              </a:rPr>
              <a:t>Act Amendments Act </a:t>
            </a:r>
            <a:r>
              <a:rPr lang="en-US" sz="2400" spc="-5" dirty="0">
                <a:cs typeface="Verdana"/>
              </a:rPr>
              <a:t>(ADAAA) </a:t>
            </a:r>
            <a:r>
              <a:rPr sz="2400" dirty="0">
                <a:cs typeface="Verdana"/>
              </a:rPr>
              <a:t>of</a:t>
            </a:r>
            <a:r>
              <a:rPr sz="2400" spc="160" dirty="0">
                <a:cs typeface="Verdana"/>
              </a:rPr>
              <a:t> </a:t>
            </a:r>
            <a:r>
              <a:rPr sz="2400" spc="-10" dirty="0">
                <a:cs typeface="Verdana"/>
              </a:rPr>
              <a:t>2008</a:t>
            </a:r>
            <a:endParaRPr sz="2400" dirty="0">
              <a:cs typeface="Verdana"/>
            </a:endParaRPr>
          </a:p>
          <a:p>
            <a:pPr marL="528320" indent="-285750">
              <a:spcAft>
                <a:spcPts val="600"/>
              </a:spcAft>
              <a:buFont typeface="Arial" panose="020B0604020202020204" pitchFamily="34" charset="0"/>
              <a:buChar char="•"/>
              <a:tabLst>
                <a:tab pos="584200" algn="l"/>
                <a:tab pos="584835" algn="l"/>
              </a:tabLst>
            </a:pPr>
            <a:r>
              <a:rPr spc="-10" dirty="0">
                <a:cs typeface="Verdana"/>
              </a:rPr>
              <a:t>Disability</a:t>
            </a:r>
            <a:endParaRPr dirty="0">
              <a:ea typeface="Verdana" panose="020B0604030504040204" pitchFamily="34" charset="0"/>
              <a:cs typeface="Verdana" panose="020B0604030504040204" pitchFamily="34" charset="0"/>
            </a:endParaRPr>
          </a:p>
          <a:p>
            <a:pPr marL="298450" indent="-285750">
              <a:spcAft>
                <a:spcPts val="600"/>
              </a:spcAft>
              <a:buFont typeface="Arial" panose="020B0604020202020204" pitchFamily="34" charset="0"/>
              <a:buChar char="•"/>
            </a:pPr>
            <a:r>
              <a:rPr sz="2400" spc="-10" dirty="0">
                <a:cs typeface="Verdana"/>
              </a:rPr>
              <a:t>Title </a:t>
            </a:r>
            <a:r>
              <a:rPr sz="2400" spc="-5" dirty="0">
                <a:cs typeface="Verdana"/>
              </a:rPr>
              <a:t>IX </a:t>
            </a:r>
            <a:r>
              <a:rPr sz="2400" dirty="0">
                <a:cs typeface="Verdana"/>
              </a:rPr>
              <a:t>of </a:t>
            </a:r>
            <a:r>
              <a:rPr sz="2400" spc="-5" dirty="0">
                <a:cs typeface="Verdana"/>
              </a:rPr>
              <a:t>the </a:t>
            </a:r>
            <a:r>
              <a:rPr sz="2400" spc="-10" dirty="0">
                <a:cs typeface="Verdana"/>
              </a:rPr>
              <a:t>Education </a:t>
            </a:r>
            <a:r>
              <a:rPr sz="2400" spc="-5" dirty="0">
                <a:cs typeface="Verdana"/>
              </a:rPr>
              <a:t>Amendments </a:t>
            </a:r>
            <a:r>
              <a:rPr sz="2400" dirty="0">
                <a:cs typeface="Verdana"/>
              </a:rPr>
              <a:t>of</a:t>
            </a:r>
            <a:r>
              <a:rPr sz="2400" spc="75" dirty="0">
                <a:cs typeface="Verdana"/>
              </a:rPr>
              <a:t> </a:t>
            </a:r>
            <a:r>
              <a:rPr sz="2400" spc="-10" dirty="0">
                <a:cs typeface="Verdana"/>
              </a:rPr>
              <a:t>1972</a:t>
            </a:r>
            <a:endParaRPr sz="2400" dirty="0">
              <a:cs typeface="Verdana"/>
            </a:endParaRPr>
          </a:p>
          <a:p>
            <a:pPr marL="528320" indent="-285750">
              <a:spcAft>
                <a:spcPts val="600"/>
              </a:spcAft>
              <a:buFont typeface="Arial" panose="020B0604020202020204" pitchFamily="34" charset="0"/>
              <a:buChar char="•"/>
              <a:tabLst>
                <a:tab pos="584200" algn="l"/>
                <a:tab pos="584835" algn="l"/>
              </a:tabLst>
            </a:pPr>
            <a:r>
              <a:rPr spc="-10" dirty="0">
                <a:cs typeface="Verdana"/>
              </a:rPr>
              <a:t>Sex</a:t>
            </a:r>
            <a:endParaRPr dirty="0">
              <a:ea typeface="Verdana" panose="020B0604030504040204" pitchFamily="34" charset="0"/>
              <a:cs typeface="Verdana" panose="020B0604030504040204" pitchFamily="34" charset="0"/>
            </a:endParaRPr>
          </a:p>
          <a:p>
            <a:pPr marL="298450" indent="-285750">
              <a:spcAft>
                <a:spcPts val="600"/>
              </a:spcAft>
              <a:buFont typeface="Arial" panose="020B0604020202020204" pitchFamily="34" charset="0"/>
              <a:buChar char="•"/>
            </a:pPr>
            <a:r>
              <a:rPr sz="2400" spc="-5" dirty="0">
                <a:cs typeface="Verdana"/>
              </a:rPr>
              <a:t>Age </a:t>
            </a:r>
            <a:r>
              <a:rPr sz="2400" spc="-10" dirty="0">
                <a:cs typeface="Verdana"/>
              </a:rPr>
              <a:t>Discrimination </a:t>
            </a:r>
            <a:r>
              <a:rPr sz="2400" spc="-5" dirty="0">
                <a:cs typeface="Verdana"/>
              </a:rPr>
              <a:t>Act </a:t>
            </a:r>
            <a:r>
              <a:rPr sz="2400" dirty="0">
                <a:cs typeface="Verdana"/>
              </a:rPr>
              <a:t>of</a:t>
            </a:r>
            <a:r>
              <a:rPr sz="2400" spc="55" dirty="0">
                <a:cs typeface="Verdana"/>
              </a:rPr>
              <a:t> </a:t>
            </a:r>
            <a:r>
              <a:rPr sz="2400" spc="-10" dirty="0">
                <a:cs typeface="Verdana"/>
              </a:rPr>
              <a:t>1975</a:t>
            </a:r>
            <a:endParaRPr sz="2400" dirty="0">
              <a:cs typeface="Verdana"/>
            </a:endParaRPr>
          </a:p>
          <a:p>
            <a:pPr marL="528320" indent="-285750">
              <a:spcAft>
                <a:spcPts val="600"/>
              </a:spcAft>
              <a:buFont typeface="Arial" panose="020B0604020202020204" pitchFamily="34" charset="0"/>
              <a:buChar char="•"/>
              <a:tabLst>
                <a:tab pos="584200" algn="l"/>
                <a:tab pos="584835" algn="l"/>
              </a:tabLst>
            </a:pPr>
            <a:r>
              <a:rPr spc="-5" dirty="0">
                <a:cs typeface="Verdana"/>
              </a:rPr>
              <a:t>Age</a:t>
            </a:r>
            <a:endParaRPr dirty="0">
              <a:cs typeface="Verdana"/>
            </a:endParaRPr>
          </a:p>
        </p:txBody>
      </p:sp>
    </p:spTree>
    <p:extLst>
      <p:ext uri="{BB962C8B-B14F-4D97-AF65-F5344CB8AC3E}">
        <p14:creationId xmlns:p14="http://schemas.microsoft.com/office/powerpoint/2010/main" val="91266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711474" y="1740754"/>
            <a:ext cx="10224380" cy="2367315"/>
          </a:xfrm>
          <a:prstGeom prst="rect">
            <a:avLst/>
          </a:prstGeom>
        </p:spPr>
        <p:txBody>
          <a:bodyPr vert="horz" wrap="square" lIns="0" tIns="12700" rIns="0" bIns="0" rtlCol="0">
            <a:spAutoFit/>
          </a:bodyPr>
          <a:lstStyle/>
          <a:p>
            <a:pPr marL="298450" marR="334645" indent="-285750">
              <a:spcBef>
                <a:spcPts val="100"/>
              </a:spcBef>
              <a:spcAft>
                <a:spcPts val="1800"/>
              </a:spcAft>
              <a:buFont typeface="Arial" panose="020B0604020202020204" pitchFamily="34" charset="0"/>
              <a:buChar char="•"/>
              <a:tabLst>
                <a:tab pos="299720" algn="l"/>
              </a:tabLst>
            </a:pPr>
            <a:r>
              <a:rPr dirty="0">
                <a:cs typeface="Verdana"/>
              </a:rPr>
              <a:t>State </a:t>
            </a:r>
            <a:r>
              <a:rPr spc="-5" dirty="0">
                <a:cs typeface="Verdana"/>
              </a:rPr>
              <a:t>agencies </a:t>
            </a:r>
            <a:r>
              <a:rPr dirty="0">
                <a:cs typeface="Verdana"/>
              </a:rPr>
              <a:t>must </a:t>
            </a:r>
            <a:r>
              <a:rPr spc="-5" dirty="0">
                <a:cs typeface="Verdana"/>
              </a:rPr>
              <a:t>conduct assessments to determine  language profile </a:t>
            </a:r>
            <a:r>
              <a:rPr dirty="0">
                <a:cs typeface="Verdana"/>
              </a:rPr>
              <a:t>for </a:t>
            </a:r>
            <a:r>
              <a:rPr spc="-5" dirty="0">
                <a:cs typeface="Verdana"/>
              </a:rPr>
              <a:t>their State, taking </a:t>
            </a:r>
            <a:r>
              <a:rPr dirty="0">
                <a:cs typeface="Verdana"/>
              </a:rPr>
              <a:t>into account </a:t>
            </a:r>
            <a:r>
              <a:rPr spc="-5" dirty="0">
                <a:cs typeface="Verdana"/>
              </a:rPr>
              <a:t>regional  differences </a:t>
            </a:r>
            <a:r>
              <a:rPr dirty="0">
                <a:cs typeface="Verdana"/>
              </a:rPr>
              <a:t>and </a:t>
            </a:r>
            <a:r>
              <a:rPr spc="-5" dirty="0">
                <a:cs typeface="Verdana"/>
              </a:rPr>
              <a:t>updating </a:t>
            </a:r>
            <a:r>
              <a:rPr dirty="0">
                <a:cs typeface="Verdana"/>
              </a:rPr>
              <a:t>as</a:t>
            </a:r>
            <a:r>
              <a:rPr spc="25" dirty="0">
                <a:cs typeface="Verdana"/>
              </a:rPr>
              <a:t> </a:t>
            </a:r>
            <a:r>
              <a:rPr spc="-5" dirty="0">
                <a:cs typeface="Verdana"/>
              </a:rPr>
              <a:t>appropriate.</a:t>
            </a:r>
            <a:endParaRPr sz="1600" dirty="0">
              <a:cs typeface="Times New Roman"/>
            </a:endParaRPr>
          </a:p>
          <a:p>
            <a:pPr marL="298450" indent="-285750">
              <a:spcBef>
                <a:spcPts val="5"/>
              </a:spcBef>
              <a:spcAft>
                <a:spcPts val="1800"/>
              </a:spcAft>
              <a:buFont typeface="Arial" panose="020B0604020202020204" pitchFamily="34" charset="0"/>
              <a:buChar char="•"/>
              <a:tabLst>
                <a:tab pos="299720" algn="l"/>
              </a:tabLst>
            </a:pPr>
            <a:r>
              <a:rPr spc="-5" dirty="0">
                <a:cs typeface="Verdana"/>
              </a:rPr>
              <a:t>Translation </a:t>
            </a:r>
            <a:r>
              <a:rPr dirty="0">
                <a:cs typeface="Verdana"/>
              </a:rPr>
              <a:t>of vital </a:t>
            </a:r>
            <a:r>
              <a:rPr spc="-5" dirty="0">
                <a:cs typeface="Verdana"/>
              </a:rPr>
              <a:t>documents </a:t>
            </a:r>
            <a:r>
              <a:rPr dirty="0">
                <a:cs typeface="Verdana"/>
              </a:rPr>
              <a:t>is</a:t>
            </a:r>
            <a:r>
              <a:rPr spc="-25" dirty="0">
                <a:cs typeface="Verdana"/>
              </a:rPr>
              <a:t> </a:t>
            </a:r>
            <a:r>
              <a:rPr dirty="0">
                <a:cs typeface="Verdana"/>
              </a:rPr>
              <a:t>required.</a:t>
            </a:r>
            <a:endParaRPr sz="1600" dirty="0">
              <a:cs typeface="Times New Roman"/>
            </a:endParaRPr>
          </a:p>
          <a:p>
            <a:pPr marL="298450" indent="-285750">
              <a:spcAft>
                <a:spcPts val="1800"/>
              </a:spcAft>
              <a:buFont typeface="Arial" panose="020B0604020202020204" pitchFamily="34" charset="0"/>
              <a:buChar char="•"/>
              <a:tabLst>
                <a:tab pos="299720" algn="l"/>
              </a:tabLst>
            </a:pPr>
            <a:r>
              <a:rPr lang="en-US" spc="-5" dirty="0">
                <a:cs typeface="Verdana"/>
              </a:rPr>
              <a:t>Interpretation services are also required.</a:t>
            </a:r>
            <a:endParaRPr sz="1600" dirty="0">
              <a:cs typeface="Times New Roman"/>
            </a:endParaRPr>
          </a:p>
          <a:p>
            <a:pPr marL="298450" marR="302260" indent="-285750">
              <a:spcAft>
                <a:spcPts val="1800"/>
              </a:spcAft>
              <a:buFont typeface="Arial" panose="020B0604020202020204" pitchFamily="34" charset="0"/>
              <a:buChar char="•"/>
              <a:tabLst>
                <a:tab pos="299720" algn="l"/>
              </a:tabLst>
            </a:pPr>
            <a:r>
              <a:rPr dirty="0">
                <a:cs typeface="Verdana"/>
              </a:rPr>
              <a:t>Staff </a:t>
            </a:r>
            <a:r>
              <a:rPr spc="-5" dirty="0">
                <a:cs typeface="Verdana"/>
              </a:rPr>
              <a:t>training regarding </a:t>
            </a:r>
            <a:r>
              <a:rPr dirty="0">
                <a:cs typeface="Verdana"/>
              </a:rPr>
              <a:t>how </a:t>
            </a:r>
            <a:r>
              <a:rPr spc="-5" dirty="0">
                <a:cs typeface="Verdana"/>
              </a:rPr>
              <a:t>to provide LEP populations with  </a:t>
            </a:r>
            <a:r>
              <a:rPr dirty="0">
                <a:cs typeface="Verdana"/>
              </a:rPr>
              <a:t>meaningful </a:t>
            </a:r>
            <a:r>
              <a:rPr spc="-5" dirty="0">
                <a:cs typeface="Verdana"/>
              </a:rPr>
              <a:t>access </a:t>
            </a:r>
            <a:r>
              <a:rPr dirty="0">
                <a:cs typeface="Verdana"/>
              </a:rPr>
              <a:t>is </a:t>
            </a:r>
            <a:r>
              <a:rPr spc="-5" dirty="0">
                <a:cs typeface="Verdana"/>
              </a:rPr>
              <a:t>paramount (frontline</a:t>
            </a:r>
            <a:r>
              <a:rPr spc="-15" dirty="0">
                <a:cs typeface="Verdana"/>
              </a:rPr>
              <a:t> </a:t>
            </a:r>
            <a:r>
              <a:rPr dirty="0">
                <a:cs typeface="Verdana"/>
              </a:rPr>
              <a:t>staff).</a:t>
            </a:r>
          </a:p>
        </p:txBody>
      </p:sp>
      <p:sp>
        <p:nvSpPr>
          <p:cNvPr id="11" name="Title 10"/>
          <p:cNvSpPr>
            <a:spLocks noGrp="1"/>
          </p:cNvSpPr>
          <p:nvPr>
            <p:ph type="title"/>
          </p:nvPr>
        </p:nvSpPr>
        <p:spPr>
          <a:xfrm>
            <a:off x="711474" y="614505"/>
            <a:ext cx="10515600" cy="1325880"/>
          </a:xfrm>
        </p:spPr>
        <p:txBody>
          <a:bodyPr>
            <a:normAutofit fontScale="90000"/>
          </a:bodyPr>
          <a:lstStyle/>
          <a:p>
            <a:r>
              <a:rPr lang="en-US" kern="0" spc="-10" dirty="0">
                <a:solidFill>
                  <a:srgbClr val="DA0436"/>
                </a:solidFill>
              </a:rPr>
              <a:t>LIMITED ENGLISH PROFICIENCY (LEP) </a:t>
            </a:r>
            <a:br>
              <a:rPr lang="en-US" kern="0" spc="-10" dirty="0">
                <a:solidFill>
                  <a:srgbClr val="DA0436"/>
                </a:solidFill>
              </a:rPr>
            </a:br>
            <a:r>
              <a:rPr lang="en-US" kern="0" spc="-10" dirty="0">
                <a:solidFill>
                  <a:srgbClr val="DA0436"/>
                </a:solidFill>
              </a:rPr>
              <a:t>AND PROGRAM ACCESS-3</a:t>
            </a:r>
            <a:br>
              <a:rPr lang="en-US" kern="0" spc="-10" dirty="0">
                <a:solidFill>
                  <a:srgbClr val="DA0436"/>
                </a:solidFill>
              </a:rPr>
            </a:br>
            <a:endParaRPr lang="en-US" dirty="0"/>
          </a:p>
        </p:txBody>
      </p:sp>
    </p:spTree>
    <p:extLst>
      <p:ext uri="{BB962C8B-B14F-4D97-AF65-F5344CB8AC3E}">
        <p14:creationId xmlns:p14="http://schemas.microsoft.com/office/powerpoint/2010/main" val="1413229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805620" y="2048163"/>
            <a:ext cx="10074816" cy="3536866"/>
          </a:xfrm>
          <a:prstGeom prst="rect">
            <a:avLst/>
          </a:prstGeom>
        </p:spPr>
        <p:txBody>
          <a:bodyPr vert="horz" wrap="square" lIns="0" tIns="12700" rIns="0" bIns="0" rtlCol="0">
            <a:spAutoFit/>
          </a:bodyPr>
          <a:lstStyle/>
          <a:p>
            <a:pPr marL="298450" indent="-285750">
              <a:spcBef>
                <a:spcPts val="100"/>
              </a:spcBef>
              <a:spcAft>
                <a:spcPts val="600"/>
              </a:spcAft>
              <a:buFont typeface="Arial" panose="020B0604020202020204" pitchFamily="34" charset="0"/>
              <a:buChar char="•"/>
              <a:tabLst>
                <a:tab pos="299720" algn="l"/>
              </a:tabLst>
            </a:pPr>
            <a:r>
              <a:rPr sz="2000" spc="-5" dirty="0">
                <a:latin typeface="Trebuchet MS" panose="020B0603020202020204" pitchFamily="34" charset="0"/>
                <a:ea typeface="Verdana" panose="020B0604030504040204" pitchFamily="34" charset="0"/>
                <a:cs typeface="Verdana" panose="020B0604030504040204" pitchFamily="34" charset="0"/>
              </a:rPr>
              <a:t>Language services</a:t>
            </a:r>
            <a:endParaRPr sz="2000" dirty="0">
              <a:latin typeface="Trebuchet MS" panose="020B0603020202020204" pitchFamily="34" charset="0"/>
              <a:ea typeface="Verdana" panose="020B0604030504040204" pitchFamily="34" charset="0"/>
              <a:cs typeface="Verdana" panose="020B0604030504040204" pitchFamily="34" charset="0"/>
            </a:endParaRPr>
          </a:p>
          <a:p>
            <a:pPr marL="742950" lvl="2" indent="-285750">
              <a:spcAft>
                <a:spcPts val="600"/>
              </a:spcAft>
              <a:buFont typeface="Arial" panose="020B0604020202020204" pitchFamily="34" charset="0"/>
              <a:buChar char="•"/>
              <a:tabLst>
                <a:tab pos="678815" algn="l"/>
                <a:tab pos="679450" algn="l"/>
              </a:tabLst>
            </a:pPr>
            <a:r>
              <a:rPr spc="-5" dirty="0">
                <a:latin typeface="Trebuchet MS" panose="020B0603020202020204" pitchFamily="34" charset="0"/>
                <a:ea typeface="Verdana" panose="020B0604030504040204" pitchFamily="34" charset="0"/>
                <a:cs typeface="Verdana" panose="020B0604030504040204" pitchFamily="34" charset="0"/>
              </a:rPr>
              <a:t>Applicants </a:t>
            </a:r>
            <a:r>
              <a:rPr dirty="0">
                <a:latin typeface="Trebuchet MS" panose="020B0603020202020204" pitchFamily="34" charset="0"/>
                <a:ea typeface="Verdana" panose="020B0604030504040204" pitchFamily="34" charset="0"/>
                <a:cs typeface="Verdana" panose="020B0604030504040204" pitchFamily="34" charset="0"/>
              </a:rPr>
              <a:t>and </a:t>
            </a:r>
            <a:r>
              <a:rPr spc="-5" dirty="0">
                <a:latin typeface="Trebuchet MS" panose="020B0603020202020204" pitchFamily="34" charset="0"/>
                <a:ea typeface="Verdana" panose="020B0604030504040204" pitchFamily="34" charset="0"/>
                <a:cs typeface="Verdana" panose="020B0604030504040204" pitchFamily="34" charset="0"/>
              </a:rPr>
              <a:t>participants </a:t>
            </a:r>
            <a:r>
              <a:rPr dirty="0">
                <a:latin typeface="Trebuchet MS" panose="020B0603020202020204" pitchFamily="34" charset="0"/>
                <a:ea typeface="Verdana" panose="020B0604030504040204" pitchFamily="34" charset="0"/>
                <a:cs typeface="Verdana" panose="020B0604030504040204" pitchFamily="34" charset="0"/>
              </a:rPr>
              <a:t>cannot </a:t>
            </a:r>
            <a:r>
              <a:rPr spc="-5" dirty="0">
                <a:latin typeface="Trebuchet MS" panose="020B0603020202020204" pitchFamily="34" charset="0"/>
                <a:ea typeface="Verdana" panose="020B0604030504040204" pitchFamily="34" charset="0"/>
                <a:cs typeface="Verdana" panose="020B0604030504040204" pitchFamily="34" charset="0"/>
              </a:rPr>
              <a:t>be </a:t>
            </a:r>
            <a:r>
              <a:rPr dirty="0">
                <a:latin typeface="Trebuchet MS" panose="020B0603020202020204" pitchFamily="34" charset="0"/>
                <a:ea typeface="Verdana" panose="020B0604030504040204" pitchFamily="34" charset="0"/>
                <a:cs typeface="Verdana" panose="020B0604030504040204" pitchFamily="34" charset="0"/>
              </a:rPr>
              <a:t>asked </a:t>
            </a:r>
            <a:r>
              <a:rPr spc="-5" dirty="0">
                <a:latin typeface="Trebuchet MS" panose="020B0603020202020204" pitchFamily="34" charset="0"/>
                <a:ea typeface="Verdana" panose="020B0604030504040204" pitchFamily="34" charset="0"/>
                <a:cs typeface="Verdana" panose="020B0604030504040204" pitchFamily="34" charset="0"/>
              </a:rPr>
              <a:t>to</a:t>
            </a:r>
            <a:r>
              <a:rPr spc="55" dirty="0">
                <a:latin typeface="Trebuchet MS" panose="020B0603020202020204" pitchFamily="34" charset="0"/>
                <a:ea typeface="Verdana" panose="020B0604030504040204" pitchFamily="34" charset="0"/>
                <a:cs typeface="Verdana" panose="020B0604030504040204" pitchFamily="34" charset="0"/>
              </a:rPr>
              <a:t> </a:t>
            </a:r>
            <a:r>
              <a:rPr spc="-5" dirty="0">
                <a:latin typeface="Trebuchet MS" panose="020B0603020202020204" pitchFamily="34" charset="0"/>
                <a:ea typeface="Verdana" panose="020B0604030504040204" pitchFamily="34" charset="0"/>
                <a:cs typeface="Verdana" panose="020B0604030504040204" pitchFamily="34" charset="0"/>
              </a:rPr>
              <a:t>bring</a:t>
            </a:r>
            <a:r>
              <a:rPr lang="en-US" dirty="0">
                <a:latin typeface="Trebuchet MS" panose="020B0603020202020204" pitchFamily="34" charset="0"/>
                <a:ea typeface="Verdana" panose="020B0604030504040204" pitchFamily="34" charset="0"/>
                <a:cs typeface="Verdana" panose="020B0604030504040204" pitchFamily="34" charset="0"/>
              </a:rPr>
              <a:t> </a:t>
            </a:r>
            <a:r>
              <a:rPr spc="-5" dirty="0">
                <a:latin typeface="Trebuchet MS" panose="020B0603020202020204" pitchFamily="34" charset="0"/>
                <a:ea typeface="Verdana" panose="020B0604030504040204" pitchFamily="34" charset="0"/>
                <a:cs typeface="Verdana" panose="020B0604030504040204" pitchFamily="34" charset="0"/>
              </a:rPr>
              <a:t>their </a:t>
            </a:r>
            <a:r>
              <a:rPr dirty="0">
                <a:latin typeface="Trebuchet MS" panose="020B0603020202020204" pitchFamily="34" charset="0"/>
                <a:ea typeface="Verdana" panose="020B0604030504040204" pitchFamily="34" charset="0"/>
                <a:cs typeface="Verdana" panose="020B0604030504040204" pitchFamily="34" charset="0"/>
              </a:rPr>
              <a:t>own</a:t>
            </a:r>
            <a:r>
              <a:rPr spc="5" dirty="0">
                <a:latin typeface="Trebuchet MS" panose="020B0603020202020204" pitchFamily="34" charset="0"/>
                <a:ea typeface="Verdana" panose="020B0604030504040204" pitchFamily="34" charset="0"/>
                <a:cs typeface="Verdana" panose="020B0604030504040204" pitchFamily="34" charset="0"/>
              </a:rPr>
              <a:t> </a:t>
            </a:r>
            <a:r>
              <a:rPr spc="-5" dirty="0">
                <a:latin typeface="Trebuchet MS" panose="020B0603020202020204" pitchFamily="34" charset="0"/>
                <a:ea typeface="Verdana" panose="020B0604030504040204" pitchFamily="34" charset="0"/>
                <a:cs typeface="Verdana" panose="020B0604030504040204" pitchFamily="34" charset="0"/>
              </a:rPr>
              <a:t>interpreters</a:t>
            </a:r>
            <a:endParaRPr dirty="0">
              <a:latin typeface="Trebuchet MS" panose="020B0603020202020204" pitchFamily="34" charset="0"/>
              <a:ea typeface="Verdana" panose="020B0604030504040204" pitchFamily="34" charset="0"/>
              <a:cs typeface="Verdana" panose="020B0604030504040204" pitchFamily="34" charset="0"/>
            </a:endParaRPr>
          </a:p>
          <a:p>
            <a:pPr marL="742950" lvl="2" indent="-285750">
              <a:spcAft>
                <a:spcPts val="600"/>
              </a:spcAft>
              <a:buFont typeface="Arial" panose="020B0604020202020204" pitchFamily="34" charset="0"/>
              <a:buChar char="•"/>
              <a:tabLst>
                <a:tab pos="678815" algn="l"/>
                <a:tab pos="679450" algn="l"/>
              </a:tabLst>
            </a:pPr>
            <a:r>
              <a:rPr spc="-5" dirty="0">
                <a:latin typeface="Trebuchet MS" panose="020B0603020202020204" pitchFamily="34" charset="0"/>
                <a:ea typeface="Verdana" panose="020B0604030504040204" pitchFamily="34" charset="0"/>
                <a:cs typeface="Verdana" panose="020B0604030504040204" pitchFamily="34" charset="0"/>
              </a:rPr>
              <a:t>Children </a:t>
            </a:r>
            <a:r>
              <a:rPr dirty="0">
                <a:latin typeface="Trebuchet MS" panose="020B0603020202020204" pitchFamily="34" charset="0"/>
                <a:ea typeface="Verdana" panose="020B0604030504040204" pitchFamily="34" charset="0"/>
                <a:cs typeface="Verdana" panose="020B0604030504040204" pitchFamily="34" charset="0"/>
              </a:rPr>
              <a:t>should </a:t>
            </a:r>
            <a:r>
              <a:rPr b="1" u="sng" spc="-5" dirty="0">
                <a:uFill>
                  <a:solidFill>
                    <a:srgbClr val="000000"/>
                  </a:solidFill>
                </a:uFill>
                <a:latin typeface="Trebuchet MS" panose="020B0603020202020204" pitchFamily="34" charset="0"/>
                <a:ea typeface="Verdana" panose="020B0604030504040204" pitchFamily="34" charset="0"/>
                <a:cs typeface="Verdana" panose="020B0604030504040204" pitchFamily="34" charset="0"/>
              </a:rPr>
              <a:t>not</a:t>
            </a:r>
            <a:r>
              <a:rPr b="1" spc="-5" dirty="0">
                <a:latin typeface="Trebuchet MS" panose="020B0603020202020204" pitchFamily="34" charset="0"/>
                <a:ea typeface="Verdana" panose="020B0604030504040204" pitchFamily="34" charset="0"/>
                <a:cs typeface="Verdana" panose="020B0604030504040204" pitchFamily="34" charset="0"/>
              </a:rPr>
              <a:t> </a:t>
            </a:r>
            <a:r>
              <a:rPr spc="-5" dirty="0">
                <a:latin typeface="Trebuchet MS" panose="020B0603020202020204" pitchFamily="34" charset="0"/>
                <a:ea typeface="Verdana" panose="020B0604030504040204" pitchFamily="34" charset="0"/>
                <a:cs typeface="Verdana" panose="020B0604030504040204" pitchFamily="34" charset="0"/>
              </a:rPr>
              <a:t>be used </a:t>
            </a:r>
            <a:r>
              <a:rPr dirty="0">
                <a:latin typeface="Trebuchet MS" panose="020B0603020202020204" pitchFamily="34" charset="0"/>
                <a:ea typeface="Verdana" panose="020B0604030504040204" pitchFamily="34" charset="0"/>
                <a:cs typeface="Verdana" panose="020B0604030504040204" pitchFamily="34" charset="0"/>
              </a:rPr>
              <a:t>as</a:t>
            </a:r>
            <a:r>
              <a:rPr spc="65" dirty="0">
                <a:latin typeface="Trebuchet MS" panose="020B0603020202020204" pitchFamily="34" charset="0"/>
                <a:ea typeface="Verdana" panose="020B0604030504040204" pitchFamily="34" charset="0"/>
                <a:cs typeface="Verdana" panose="020B0604030504040204" pitchFamily="34" charset="0"/>
              </a:rPr>
              <a:t> </a:t>
            </a:r>
            <a:r>
              <a:rPr spc="-5" dirty="0">
                <a:latin typeface="Trebuchet MS" panose="020B0603020202020204" pitchFamily="34" charset="0"/>
                <a:ea typeface="Verdana" panose="020B0604030504040204" pitchFamily="34" charset="0"/>
                <a:cs typeface="Verdana" panose="020B0604030504040204" pitchFamily="34" charset="0"/>
              </a:rPr>
              <a:t>interpreters</a:t>
            </a:r>
            <a:endParaRPr dirty="0">
              <a:latin typeface="Trebuchet MS" panose="020B0603020202020204" pitchFamily="34" charset="0"/>
              <a:ea typeface="Verdana" panose="020B0604030504040204" pitchFamily="34" charset="0"/>
              <a:cs typeface="Verdana" panose="020B0604030504040204" pitchFamily="34" charset="0"/>
            </a:endParaRPr>
          </a:p>
          <a:p>
            <a:pPr marL="742950" lvl="2" indent="-285750">
              <a:spcAft>
                <a:spcPts val="600"/>
              </a:spcAft>
              <a:buFont typeface="Arial" panose="020B0604020202020204" pitchFamily="34" charset="0"/>
              <a:buChar char="•"/>
              <a:tabLst>
                <a:tab pos="755015" algn="l"/>
                <a:tab pos="755650" algn="l"/>
              </a:tabLst>
            </a:pPr>
            <a:r>
              <a:rPr dirty="0">
                <a:latin typeface="Trebuchet MS" panose="020B0603020202020204" pitchFamily="34" charset="0"/>
                <a:ea typeface="Verdana" panose="020B0604030504040204" pitchFamily="34" charset="0"/>
                <a:cs typeface="Verdana" panose="020B0604030504040204" pitchFamily="34" charset="0"/>
              </a:rPr>
              <a:t>Use </a:t>
            </a:r>
            <a:r>
              <a:rPr spc="-5" dirty="0">
                <a:latin typeface="Trebuchet MS" panose="020B0603020202020204" pitchFamily="34" charset="0"/>
                <a:ea typeface="Verdana" panose="020B0604030504040204" pitchFamily="34" charset="0"/>
                <a:cs typeface="Verdana" panose="020B0604030504040204" pitchFamily="34" charset="0"/>
              </a:rPr>
              <a:t>qualified, competent language</a:t>
            </a:r>
            <a:r>
              <a:rPr spc="30" dirty="0">
                <a:latin typeface="Trebuchet MS" panose="020B0603020202020204" pitchFamily="34" charset="0"/>
                <a:ea typeface="Verdana" panose="020B0604030504040204" pitchFamily="34" charset="0"/>
                <a:cs typeface="Verdana" panose="020B0604030504040204" pitchFamily="34" charset="0"/>
              </a:rPr>
              <a:t> </a:t>
            </a:r>
            <a:r>
              <a:rPr spc="-5" dirty="0">
                <a:latin typeface="Trebuchet MS" panose="020B0603020202020204" pitchFamily="34" charset="0"/>
                <a:ea typeface="Verdana" panose="020B0604030504040204" pitchFamily="34" charset="0"/>
                <a:cs typeface="Verdana" panose="020B0604030504040204" pitchFamily="34" charset="0"/>
              </a:rPr>
              <a:t>resources</a:t>
            </a:r>
            <a:endParaRPr sz="1600" dirty="0">
              <a:latin typeface="Trebuchet MS" panose="020B0603020202020204" pitchFamily="34" charset="0"/>
              <a:ea typeface="Verdana" panose="020B0604030504040204" pitchFamily="34" charset="0"/>
              <a:cs typeface="Verdana" panose="020B0604030504040204" pitchFamily="34" charset="0"/>
            </a:endParaRPr>
          </a:p>
          <a:p>
            <a:pPr marL="298450" indent="-285750">
              <a:spcAft>
                <a:spcPts val="600"/>
              </a:spcAft>
              <a:buFont typeface="Arial" panose="020B0604020202020204" pitchFamily="34" charset="0"/>
              <a:buChar char="•"/>
              <a:tabLst>
                <a:tab pos="299720" algn="l"/>
              </a:tabLst>
            </a:pPr>
            <a:r>
              <a:rPr sz="2000" spc="-5" dirty="0">
                <a:latin typeface="Trebuchet MS" panose="020B0603020202020204" pitchFamily="34" charset="0"/>
                <a:ea typeface="Verdana" panose="020B0604030504040204" pitchFamily="34" charset="0"/>
                <a:cs typeface="Verdana" panose="020B0604030504040204" pitchFamily="34" charset="0"/>
              </a:rPr>
              <a:t>Examples </a:t>
            </a:r>
            <a:r>
              <a:rPr sz="2000" dirty="0">
                <a:latin typeface="Trebuchet MS" panose="020B0603020202020204" pitchFamily="34" charset="0"/>
                <a:ea typeface="Verdana" panose="020B0604030504040204" pitchFamily="34" charset="0"/>
                <a:cs typeface="Verdana" panose="020B0604030504040204" pitchFamily="34" charset="0"/>
              </a:rPr>
              <a:t>of </a:t>
            </a:r>
            <a:r>
              <a:rPr sz="2000" spc="-5" dirty="0">
                <a:latin typeface="Trebuchet MS" panose="020B0603020202020204" pitchFamily="34" charset="0"/>
                <a:ea typeface="Verdana" panose="020B0604030504040204" pitchFamily="34" charset="0"/>
                <a:cs typeface="Verdana" panose="020B0604030504040204" pitchFamily="34" charset="0"/>
              </a:rPr>
              <a:t>language</a:t>
            </a:r>
            <a:r>
              <a:rPr sz="2000" spc="5" dirty="0">
                <a:latin typeface="Trebuchet MS" panose="020B0603020202020204" pitchFamily="34" charset="0"/>
                <a:ea typeface="Verdana" panose="020B0604030504040204" pitchFamily="34" charset="0"/>
                <a:cs typeface="Verdana" panose="020B0604030504040204" pitchFamily="34" charset="0"/>
              </a:rPr>
              <a:t> </a:t>
            </a:r>
            <a:r>
              <a:rPr sz="2000" spc="-5" dirty="0">
                <a:latin typeface="Trebuchet MS" panose="020B0603020202020204" pitchFamily="34" charset="0"/>
                <a:ea typeface="Verdana" panose="020B0604030504040204" pitchFamily="34" charset="0"/>
                <a:cs typeface="Verdana" panose="020B0604030504040204" pitchFamily="34" charset="0"/>
              </a:rPr>
              <a:t>services</a:t>
            </a:r>
            <a:endParaRPr sz="2000" dirty="0">
              <a:latin typeface="Trebuchet MS" panose="020B0603020202020204" pitchFamily="34" charset="0"/>
              <a:ea typeface="Verdana" panose="020B0604030504040204" pitchFamily="34" charset="0"/>
              <a:cs typeface="Verdana" panose="020B0604030504040204" pitchFamily="34" charset="0"/>
            </a:endParaRPr>
          </a:p>
          <a:p>
            <a:pPr marL="742950" lvl="2" indent="-285750">
              <a:spcAft>
                <a:spcPts val="600"/>
              </a:spcAft>
              <a:buFont typeface="Arial" panose="020B0604020202020204" pitchFamily="34" charset="0"/>
              <a:buChar char="•"/>
              <a:tabLst>
                <a:tab pos="702945" algn="l"/>
                <a:tab pos="703580" algn="l"/>
              </a:tabLst>
            </a:pPr>
            <a:r>
              <a:rPr spc="-5" dirty="0">
                <a:latin typeface="Trebuchet MS" panose="020B0603020202020204" pitchFamily="34" charset="0"/>
                <a:ea typeface="Verdana" panose="020B0604030504040204" pitchFamily="34" charset="0"/>
                <a:cs typeface="Verdana" panose="020B0604030504040204" pitchFamily="34" charset="0"/>
              </a:rPr>
              <a:t>Qualified, competent bilingual</a:t>
            </a:r>
            <a:r>
              <a:rPr spc="25" dirty="0">
                <a:latin typeface="Trebuchet MS" panose="020B0603020202020204" pitchFamily="34" charset="0"/>
                <a:ea typeface="Verdana" panose="020B0604030504040204" pitchFamily="34" charset="0"/>
                <a:cs typeface="Verdana" panose="020B0604030504040204" pitchFamily="34" charset="0"/>
              </a:rPr>
              <a:t> </a:t>
            </a:r>
            <a:r>
              <a:rPr dirty="0">
                <a:latin typeface="Trebuchet MS" panose="020B0603020202020204" pitchFamily="34" charset="0"/>
                <a:ea typeface="Verdana" panose="020B0604030504040204" pitchFamily="34" charset="0"/>
                <a:cs typeface="Verdana" panose="020B0604030504040204" pitchFamily="34" charset="0"/>
              </a:rPr>
              <a:t>staff</a:t>
            </a:r>
          </a:p>
          <a:p>
            <a:pPr marL="742950" lvl="2" indent="-285750">
              <a:spcAft>
                <a:spcPts val="600"/>
              </a:spcAft>
              <a:buFont typeface="Arial" panose="020B0604020202020204" pitchFamily="34" charset="0"/>
              <a:buChar char="•"/>
              <a:tabLst>
                <a:tab pos="702945" algn="l"/>
                <a:tab pos="703580" algn="l"/>
              </a:tabLst>
            </a:pPr>
            <a:r>
              <a:rPr spc="-5" dirty="0">
                <a:latin typeface="Trebuchet MS" panose="020B0603020202020204" pitchFamily="34" charset="0"/>
                <a:ea typeface="Verdana" panose="020B0604030504040204" pitchFamily="34" charset="0"/>
                <a:cs typeface="Verdana" panose="020B0604030504040204" pitchFamily="34" charset="0"/>
              </a:rPr>
              <a:t>Telephone interpreter</a:t>
            </a:r>
            <a:r>
              <a:rPr spc="40" dirty="0">
                <a:latin typeface="Trebuchet MS" panose="020B0603020202020204" pitchFamily="34" charset="0"/>
                <a:ea typeface="Verdana" panose="020B0604030504040204" pitchFamily="34" charset="0"/>
                <a:cs typeface="Verdana" panose="020B0604030504040204" pitchFamily="34" charset="0"/>
              </a:rPr>
              <a:t> </a:t>
            </a:r>
            <a:r>
              <a:rPr dirty="0">
                <a:latin typeface="Trebuchet MS" panose="020B0603020202020204" pitchFamily="34" charset="0"/>
                <a:ea typeface="Verdana" panose="020B0604030504040204" pitchFamily="34" charset="0"/>
                <a:cs typeface="Verdana" panose="020B0604030504040204" pitchFamily="34" charset="0"/>
              </a:rPr>
              <a:t>lines</a:t>
            </a:r>
          </a:p>
          <a:p>
            <a:pPr marL="742950" lvl="2" indent="-285750">
              <a:spcAft>
                <a:spcPts val="600"/>
              </a:spcAft>
              <a:buFont typeface="Arial" panose="020B0604020202020204" pitchFamily="34" charset="0"/>
              <a:buChar char="•"/>
              <a:tabLst>
                <a:tab pos="702945" algn="l"/>
                <a:tab pos="703580" algn="l"/>
              </a:tabLst>
            </a:pPr>
            <a:r>
              <a:rPr spc="-5" dirty="0">
                <a:latin typeface="Trebuchet MS" panose="020B0603020202020204" pitchFamily="34" charset="0"/>
                <a:ea typeface="Verdana" panose="020B0604030504040204" pitchFamily="34" charset="0"/>
                <a:cs typeface="Verdana" panose="020B0604030504040204" pitchFamily="34" charset="0"/>
              </a:rPr>
              <a:t>Oral interpretation services</a:t>
            </a:r>
            <a:endParaRPr dirty="0">
              <a:latin typeface="Trebuchet MS" panose="020B0603020202020204" pitchFamily="34" charset="0"/>
              <a:ea typeface="Verdana" panose="020B0604030504040204" pitchFamily="34" charset="0"/>
              <a:cs typeface="Verdana" panose="020B0604030504040204" pitchFamily="34" charset="0"/>
            </a:endParaRPr>
          </a:p>
          <a:p>
            <a:pPr marL="742950" lvl="2" indent="-285750">
              <a:spcBef>
                <a:spcPts val="5"/>
              </a:spcBef>
              <a:spcAft>
                <a:spcPts val="600"/>
              </a:spcAft>
              <a:buFont typeface="Arial" panose="020B0604020202020204" pitchFamily="34" charset="0"/>
              <a:buChar char="•"/>
              <a:tabLst>
                <a:tab pos="702945" algn="l"/>
                <a:tab pos="703580" algn="l"/>
              </a:tabLst>
            </a:pPr>
            <a:r>
              <a:rPr spc="-5" dirty="0">
                <a:latin typeface="Trebuchet MS" panose="020B0603020202020204" pitchFamily="34" charset="0"/>
                <a:ea typeface="Verdana" panose="020B0604030504040204" pitchFamily="34" charset="0"/>
                <a:cs typeface="Verdana" panose="020B0604030504040204" pitchFamily="34" charset="0"/>
              </a:rPr>
              <a:t>Written language</a:t>
            </a:r>
            <a:r>
              <a:rPr dirty="0">
                <a:latin typeface="Trebuchet MS" panose="020B0603020202020204" pitchFamily="34" charset="0"/>
                <a:ea typeface="Verdana" panose="020B0604030504040204" pitchFamily="34" charset="0"/>
                <a:cs typeface="Verdana" panose="020B0604030504040204" pitchFamily="34" charset="0"/>
              </a:rPr>
              <a:t> </a:t>
            </a:r>
            <a:r>
              <a:rPr spc="-5" dirty="0">
                <a:latin typeface="Trebuchet MS" panose="020B0603020202020204" pitchFamily="34" charset="0"/>
                <a:ea typeface="Verdana" panose="020B0604030504040204" pitchFamily="34" charset="0"/>
                <a:cs typeface="Verdana" panose="020B0604030504040204" pitchFamily="34" charset="0"/>
              </a:rPr>
              <a:t>services</a:t>
            </a:r>
            <a:endParaRPr dirty="0">
              <a:latin typeface="Trebuchet MS" panose="020B0603020202020204" pitchFamily="34" charset="0"/>
              <a:ea typeface="Verdana" panose="020B0604030504040204" pitchFamily="34" charset="0"/>
              <a:cs typeface="Verdana" panose="020B0604030504040204" pitchFamily="34" charset="0"/>
            </a:endParaRPr>
          </a:p>
          <a:p>
            <a:pPr marL="742950" marR="165100" lvl="2" indent="-285750">
              <a:spcAft>
                <a:spcPts val="600"/>
              </a:spcAft>
              <a:buFont typeface="Arial" panose="020B0604020202020204" pitchFamily="34" charset="0"/>
              <a:buChar char="•"/>
              <a:tabLst>
                <a:tab pos="702945" algn="l"/>
                <a:tab pos="703580" algn="l"/>
              </a:tabLst>
            </a:pPr>
            <a:r>
              <a:rPr spc="-5" dirty="0">
                <a:latin typeface="Trebuchet MS" panose="020B0603020202020204" pitchFamily="34" charset="0"/>
                <a:ea typeface="Verdana" panose="020B0604030504040204" pitchFamily="34" charset="0"/>
                <a:cs typeface="Verdana" panose="020B0604030504040204" pitchFamily="34" charset="0"/>
              </a:rPr>
              <a:t>Qualified, competent community organizations </a:t>
            </a:r>
            <a:r>
              <a:rPr dirty="0">
                <a:latin typeface="Trebuchet MS" panose="020B0603020202020204" pitchFamily="34" charset="0"/>
                <a:ea typeface="Verdana" panose="020B0604030504040204" pitchFamily="34" charset="0"/>
                <a:cs typeface="Verdana" panose="020B0604030504040204" pitchFamily="34" charset="0"/>
              </a:rPr>
              <a:t>and  </a:t>
            </a:r>
            <a:r>
              <a:rPr spc="-5" dirty="0">
                <a:latin typeface="Trebuchet MS" panose="020B0603020202020204" pitchFamily="34" charset="0"/>
                <a:ea typeface="Verdana" panose="020B0604030504040204" pitchFamily="34" charset="0"/>
                <a:cs typeface="Verdana" panose="020B0604030504040204" pitchFamily="34" charset="0"/>
              </a:rPr>
              <a:t>volunteers</a:t>
            </a:r>
            <a:endParaRPr dirty="0">
              <a:latin typeface="Trebuchet MS" panose="020B0603020202020204" pitchFamily="34" charset="0"/>
              <a:ea typeface="Verdana" panose="020B0604030504040204" pitchFamily="34" charset="0"/>
              <a:cs typeface="Verdana" panose="020B0604030504040204" pitchFamily="34" charset="0"/>
            </a:endParaRPr>
          </a:p>
        </p:txBody>
      </p:sp>
      <p:sp>
        <p:nvSpPr>
          <p:cNvPr id="18" name="object 12"/>
          <p:cNvSpPr txBox="1">
            <a:spLocks noGrp="1"/>
          </p:cNvSpPr>
          <p:nvPr>
            <p:ph type="title"/>
          </p:nvPr>
        </p:nvSpPr>
        <p:spPr>
          <a:xfrm>
            <a:off x="656056" y="565069"/>
            <a:ext cx="9356161" cy="1366400"/>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LIMITED ENGLISH PROFICIENCY (LEP) </a:t>
            </a:r>
            <a:br>
              <a:rPr lang="en-US" spc="-10" dirty="0">
                <a:solidFill>
                  <a:srgbClr val="D50032"/>
                </a:solidFill>
              </a:rPr>
            </a:br>
            <a:r>
              <a:rPr lang="en-US" spc="-10" dirty="0">
                <a:solidFill>
                  <a:srgbClr val="D50032"/>
                </a:solidFill>
              </a:rPr>
              <a:t>AND PROGRAM ACCESS-4</a:t>
            </a:r>
          </a:p>
        </p:txBody>
      </p:sp>
    </p:spTree>
    <p:extLst>
      <p:ext uri="{BB962C8B-B14F-4D97-AF65-F5344CB8AC3E}">
        <p14:creationId xmlns:p14="http://schemas.microsoft.com/office/powerpoint/2010/main" val="283148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2"/>
          <p:cNvSpPr txBox="1">
            <a:spLocks noGrp="1"/>
          </p:cNvSpPr>
          <p:nvPr>
            <p:ph type="title"/>
          </p:nvPr>
        </p:nvSpPr>
        <p:spPr>
          <a:xfrm>
            <a:off x="583778" y="362643"/>
            <a:ext cx="10499857" cy="1366400"/>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LIMITED ENGLISH PROFICIENCY (LEP) </a:t>
            </a:r>
            <a:br>
              <a:rPr lang="en-US" spc="-10" dirty="0">
                <a:solidFill>
                  <a:srgbClr val="D50032"/>
                </a:solidFill>
              </a:rPr>
            </a:br>
            <a:r>
              <a:rPr lang="en-US" spc="-10" dirty="0">
                <a:solidFill>
                  <a:srgbClr val="D50032"/>
                </a:solidFill>
              </a:rPr>
              <a:t>AND PROGRAM ACCESS-5</a:t>
            </a:r>
          </a:p>
        </p:txBody>
      </p:sp>
      <p:sp>
        <p:nvSpPr>
          <p:cNvPr id="20" name="Rectangle 19"/>
          <p:cNvSpPr/>
          <p:nvPr/>
        </p:nvSpPr>
        <p:spPr>
          <a:xfrm>
            <a:off x="738026" y="1851891"/>
            <a:ext cx="10345609" cy="3477875"/>
          </a:xfrm>
          <a:prstGeom prst="rect">
            <a:avLst/>
          </a:prstGeom>
        </p:spPr>
        <p:txBody>
          <a:bodyPr wrap="square">
            <a:spAutoFit/>
          </a:bodyPr>
          <a:lstStyle/>
          <a:p>
            <a:pPr marL="342900" indent="-342900">
              <a:spcAft>
                <a:spcPts val="600"/>
              </a:spcAft>
              <a:buClr>
                <a:schemeClr val="accent1"/>
              </a:buClr>
              <a:buSzPct val="125000"/>
              <a:buFont typeface="Arial" panose="020B0604020202020204" pitchFamily="34" charset="0"/>
              <a:buChar char="•"/>
            </a:pPr>
            <a:r>
              <a:rPr lang="en-US" sz="2000" dirty="0">
                <a:ea typeface="Verdana" panose="020B0604030504040204" pitchFamily="34" charset="0"/>
                <a:cs typeface="Verdana" panose="020B0604030504040204" pitchFamily="34" charset="0"/>
              </a:rPr>
              <a:t>Population data sources</a:t>
            </a:r>
          </a:p>
          <a:p>
            <a:pPr marL="678942" indent="-285750">
              <a:spcAft>
                <a:spcPts val="600"/>
              </a:spcAft>
              <a:buFont typeface="Arial" panose="020B0604020202020204" pitchFamily="34" charset="0"/>
              <a:buChar char="•"/>
            </a:pPr>
            <a:r>
              <a:rPr lang="en-US" sz="2000" dirty="0">
                <a:ea typeface="Verdana" panose="020B0604030504040204" pitchFamily="34" charset="0"/>
                <a:cs typeface="Verdana" panose="020B0604030504040204" pitchFamily="34" charset="0"/>
              </a:rPr>
              <a:t>Department of Justice – LEP</a:t>
            </a:r>
          </a:p>
          <a:p>
            <a:pPr marL="1089025" indent="-285750">
              <a:spcAft>
                <a:spcPts val="600"/>
              </a:spcAft>
              <a:buFont typeface="Arial" panose="020B0604020202020204" pitchFamily="34" charset="0"/>
              <a:buChar char="•"/>
            </a:pPr>
            <a:r>
              <a:rPr lang="en-US" sz="2000" dirty="0">
                <a:ea typeface="Verdana" panose="020B0604030504040204" pitchFamily="34" charset="0"/>
                <a:cs typeface="Verdana" panose="020B0604030504040204" pitchFamily="34" charset="0"/>
                <a:hlinkClick r:id="rId3"/>
              </a:rPr>
              <a:t>http://www.lep.gov </a:t>
            </a:r>
            <a:endParaRPr lang="en-US" sz="2000" dirty="0">
              <a:ea typeface="Verdana" panose="020B0604030504040204" pitchFamily="34" charset="0"/>
              <a:cs typeface="Verdana" panose="020B0604030504040204" pitchFamily="34" charset="0"/>
            </a:endParaRPr>
          </a:p>
          <a:p>
            <a:pPr marL="678942" indent="-285750">
              <a:spcAft>
                <a:spcPts val="600"/>
              </a:spcAft>
              <a:buFont typeface="Arial" panose="020B0604020202020204" pitchFamily="34" charset="0"/>
              <a:buChar char="•"/>
            </a:pPr>
            <a:r>
              <a:rPr lang="en-US" sz="2000" dirty="0">
                <a:ea typeface="Verdana" panose="020B0604030504040204" pitchFamily="34" charset="0"/>
                <a:cs typeface="Verdana" panose="020B0604030504040204" pitchFamily="34" charset="0"/>
              </a:rPr>
              <a:t>US Census Data</a:t>
            </a:r>
          </a:p>
          <a:p>
            <a:pPr marL="1120140" indent="-342900">
              <a:spcAft>
                <a:spcPts val="600"/>
              </a:spcAft>
              <a:buFont typeface="Arial" panose="020B0604020202020204" pitchFamily="34" charset="0"/>
              <a:buChar char="•"/>
            </a:pPr>
            <a:r>
              <a:rPr lang="en-US" sz="2000" dirty="0">
                <a:ea typeface="Verdana" panose="020B0604030504040204" pitchFamily="34" charset="0"/>
                <a:cs typeface="Verdana" panose="020B0604030504040204" pitchFamily="34" charset="0"/>
                <a:hlinkClick r:id="rId4"/>
              </a:rPr>
              <a:t>http://www.census.gov </a:t>
            </a:r>
            <a:endParaRPr lang="en-US" sz="2000" dirty="0">
              <a:ea typeface="Verdana" panose="020B0604030504040204" pitchFamily="34" charset="0"/>
              <a:cs typeface="Verdana" panose="020B0604030504040204" pitchFamily="34" charset="0"/>
            </a:endParaRPr>
          </a:p>
          <a:p>
            <a:pPr marL="678942" indent="-285750">
              <a:spcAft>
                <a:spcPts val="600"/>
              </a:spcAft>
              <a:buFont typeface="Arial" panose="020B0604020202020204" pitchFamily="34" charset="0"/>
              <a:buChar char="•"/>
            </a:pPr>
            <a:r>
              <a:rPr lang="en-US" sz="2000" dirty="0">
                <a:ea typeface="Verdana" panose="020B0604030504040204" pitchFamily="34" charset="0"/>
                <a:cs typeface="Verdana" panose="020B0604030504040204" pitchFamily="34" charset="0"/>
              </a:rPr>
              <a:t>American Community Survey</a:t>
            </a:r>
          </a:p>
          <a:p>
            <a:pPr marL="1120140" indent="-342900">
              <a:spcAft>
                <a:spcPts val="600"/>
              </a:spcAft>
              <a:buFont typeface="Arial" panose="020B0604020202020204" pitchFamily="34" charset="0"/>
              <a:buChar char="•"/>
            </a:pPr>
            <a:r>
              <a:rPr lang="en-US" sz="2000" dirty="0">
                <a:ea typeface="Verdana" panose="020B0604030504040204" pitchFamily="34" charset="0"/>
                <a:cs typeface="Verdana" panose="020B0604030504040204" pitchFamily="34" charset="0"/>
                <a:hlinkClick r:id="rId5"/>
              </a:rPr>
              <a:t>http://www.census.gov/acs/</a:t>
            </a:r>
            <a:endParaRPr lang="en-US" sz="2000" dirty="0">
              <a:ea typeface="Verdana" panose="020B0604030504040204" pitchFamily="34" charset="0"/>
              <a:cs typeface="Verdana" panose="020B0604030504040204" pitchFamily="34" charset="0"/>
            </a:endParaRPr>
          </a:p>
          <a:p>
            <a:pPr marL="736092" indent="-342900">
              <a:spcAft>
                <a:spcPts val="600"/>
              </a:spcAft>
              <a:buFont typeface="Arial" panose="020B0604020202020204" pitchFamily="34" charset="0"/>
              <a:buChar char="•"/>
            </a:pPr>
            <a:r>
              <a:rPr lang="en-US" sz="2000" dirty="0">
                <a:ea typeface="Verdana" panose="020B0604030504040204" pitchFamily="34" charset="0"/>
                <a:cs typeface="Verdana" panose="020B0604030504040204" pitchFamily="34" charset="0"/>
              </a:rPr>
              <a:t>Migration Policy Institute’s National Center on Immigrant Integration Policy</a:t>
            </a:r>
          </a:p>
          <a:p>
            <a:pPr marL="1120140" indent="-342900">
              <a:spcAft>
                <a:spcPts val="600"/>
              </a:spcAft>
              <a:buFont typeface="Arial" panose="020B0604020202020204" pitchFamily="34" charset="0"/>
              <a:buChar char="•"/>
              <a:tabLst>
                <a:tab pos="741363" algn="l"/>
              </a:tabLst>
            </a:pPr>
            <a:r>
              <a:rPr lang="en-US" sz="2000" dirty="0">
                <a:ea typeface="Verdana" panose="020B0604030504040204" pitchFamily="34" charset="0"/>
                <a:cs typeface="Verdana" panose="020B0604030504040204" pitchFamily="34" charset="0"/>
                <a:hlinkClick r:id="rId6"/>
              </a:rPr>
              <a:t>http://www.migrationpolicy.org/ </a:t>
            </a:r>
            <a:endParaRPr lang="en-US" sz="20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23407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12672" y="430243"/>
            <a:ext cx="7641844"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DISABILITY</a:t>
            </a:r>
            <a:r>
              <a:rPr lang="en-US" spc="10" dirty="0">
                <a:solidFill>
                  <a:srgbClr val="D50032"/>
                </a:solidFill>
              </a:rPr>
              <a:t> </a:t>
            </a:r>
            <a:r>
              <a:rPr lang="en-US" spc="-5" dirty="0">
                <a:solidFill>
                  <a:srgbClr val="D50032"/>
                </a:solidFill>
              </a:rPr>
              <a:t>DISCRIMINATION</a:t>
            </a:r>
          </a:p>
        </p:txBody>
      </p:sp>
      <p:sp>
        <p:nvSpPr>
          <p:cNvPr id="13" name="object 13"/>
          <p:cNvSpPr txBox="1"/>
          <p:nvPr/>
        </p:nvSpPr>
        <p:spPr>
          <a:xfrm>
            <a:off x="952500" y="1454255"/>
            <a:ext cx="10278918" cy="3013646"/>
          </a:xfrm>
          <a:prstGeom prst="rect">
            <a:avLst/>
          </a:prstGeom>
        </p:spPr>
        <p:txBody>
          <a:bodyPr vert="horz" wrap="square" lIns="0" tIns="12700" rIns="0" bIns="0" rtlCol="0">
            <a:spAutoFit/>
          </a:bodyPr>
          <a:lstStyle/>
          <a:p>
            <a:pPr marL="355600" indent="-342900">
              <a:spcBef>
                <a:spcPts val="100"/>
              </a:spcBef>
              <a:buFont typeface="Arial" panose="020B0604020202020204" pitchFamily="34" charset="0"/>
              <a:buChar char="•"/>
            </a:pPr>
            <a:r>
              <a:rPr sz="2000" spc="-5" dirty="0">
                <a:cs typeface="Verdana"/>
              </a:rPr>
              <a:t>What </a:t>
            </a:r>
            <a:r>
              <a:rPr sz="2000" dirty="0">
                <a:cs typeface="Verdana"/>
              </a:rPr>
              <a:t>is </a:t>
            </a:r>
            <a:r>
              <a:rPr sz="2000" spc="-5" dirty="0">
                <a:cs typeface="Verdana"/>
              </a:rPr>
              <a:t>the </a:t>
            </a:r>
            <a:r>
              <a:rPr sz="2000" dirty="0">
                <a:cs typeface="Verdana"/>
              </a:rPr>
              <a:t>definition of</a:t>
            </a:r>
            <a:r>
              <a:rPr sz="2000" spc="10" dirty="0">
                <a:cs typeface="Verdana"/>
              </a:rPr>
              <a:t> </a:t>
            </a:r>
            <a:r>
              <a:rPr sz="2000" spc="-5" dirty="0">
                <a:cs typeface="Verdana"/>
              </a:rPr>
              <a:t>disability?</a:t>
            </a:r>
            <a:endParaRPr sz="1600" dirty="0">
              <a:cs typeface="Times New Roman"/>
            </a:endParaRPr>
          </a:p>
          <a:p>
            <a:pPr marL="812165" marR="5080" lvl="1" indent="-342900">
              <a:spcAft>
                <a:spcPts val="1800"/>
              </a:spcAft>
              <a:buFont typeface="Arial" panose="020B0604020202020204" pitchFamily="34" charset="0"/>
              <a:buChar char="•"/>
            </a:pPr>
            <a:r>
              <a:rPr lang="en-US" sz="2000" dirty="0">
                <a:cs typeface="Verdana"/>
              </a:rPr>
              <a:t>Describes a</a:t>
            </a:r>
            <a:r>
              <a:rPr sz="2000" dirty="0">
                <a:cs typeface="Verdana"/>
              </a:rPr>
              <a:t> </a:t>
            </a:r>
            <a:r>
              <a:rPr sz="2000" spc="-5" dirty="0">
                <a:cs typeface="Verdana"/>
              </a:rPr>
              <a:t>person who </a:t>
            </a:r>
            <a:r>
              <a:rPr sz="2000" dirty="0">
                <a:cs typeface="Verdana"/>
              </a:rPr>
              <a:t>has a </a:t>
            </a:r>
            <a:r>
              <a:rPr sz="2000" spc="-5" dirty="0">
                <a:cs typeface="Verdana"/>
              </a:rPr>
              <a:t>physical </a:t>
            </a:r>
            <a:r>
              <a:rPr sz="2000" dirty="0">
                <a:cs typeface="Verdana"/>
              </a:rPr>
              <a:t>or </a:t>
            </a:r>
            <a:r>
              <a:rPr sz="2000" spc="-5" dirty="0">
                <a:cs typeface="Verdana"/>
              </a:rPr>
              <a:t>mental impairment </a:t>
            </a:r>
            <a:r>
              <a:rPr sz="2000" dirty="0">
                <a:cs typeface="Verdana"/>
              </a:rPr>
              <a:t>which  </a:t>
            </a:r>
            <a:r>
              <a:rPr sz="2000" spc="-5" dirty="0">
                <a:cs typeface="Verdana"/>
              </a:rPr>
              <a:t>substantially </a:t>
            </a:r>
            <a:r>
              <a:rPr sz="2000" dirty="0">
                <a:cs typeface="Verdana"/>
              </a:rPr>
              <a:t>limits </a:t>
            </a:r>
            <a:r>
              <a:rPr sz="2000" spc="-5" dirty="0">
                <a:cs typeface="Verdana"/>
              </a:rPr>
              <a:t>one </a:t>
            </a:r>
            <a:r>
              <a:rPr sz="2000" dirty="0">
                <a:cs typeface="Verdana"/>
              </a:rPr>
              <a:t>or more major life </a:t>
            </a:r>
            <a:r>
              <a:rPr sz="2000" spc="-5" dirty="0">
                <a:cs typeface="Verdana"/>
              </a:rPr>
              <a:t>activities, </a:t>
            </a:r>
            <a:r>
              <a:rPr sz="2000" dirty="0">
                <a:cs typeface="Verdana"/>
              </a:rPr>
              <a:t>has a </a:t>
            </a:r>
            <a:r>
              <a:rPr sz="2000" spc="-5" dirty="0">
                <a:cs typeface="Verdana"/>
              </a:rPr>
              <a:t>record </a:t>
            </a:r>
            <a:r>
              <a:rPr sz="2000" dirty="0">
                <a:cs typeface="Verdana"/>
              </a:rPr>
              <a:t>of such an </a:t>
            </a:r>
            <a:r>
              <a:rPr sz="2000" spc="-5" dirty="0">
                <a:cs typeface="Verdana"/>
              </a:rPr>
              <a:t>impairment, </a:t>
            </a:r>
            <a:r>
              <a:rPr sz="2000" dirty="0">
                <a:cs typeface="Verdana"/>
              </a:rPr>
              <a:t>or is </a:t>
            </a:r>
            <a:r>
              <a:rPr sz="2000" spc="-5" dirty="0">
                <a:cs typeface="Verdana"/>
              </a:rPr>
              <a:t>regarded </a:t>
            </a:r>
            <a:r>
              <a:rPr sz="2000" dirty="0">
                <a:cs typeface="Verdana"/>
              </a:rPr>
              <a:t>as having such an </a:t>
            </a:r>
            <a:r>
              <a:rPr sz="2000" spc="-5" dirty="0">
                <a:cs typeface="Verdana"/>
              </a:rPr>
              <a:t>impairment.</a:t>
            </a:r>
            <a:endParaRPr sz="1600" dirty="0">
              <a:cs typeface="Times New Roman"/>
            </a:endParaRPr>
          </a:p>
          <a:p>
            <a:pPr marL="342900" marR="404495" indent="-342900">
              <a:buFont typeface="Arial" panose="020B0604020202020204" pitchFamily="34" charset="0"/>
              <a:buChar char="•"/>
            </a:pPr>
            <a:r>
              <a:rPr sz="2000" spc="-5" dirty="0">
                <a:cs typeface="Verdana"/>
              </a:rPr>
              <a:t>Major </a:t>
            </a:r>
            <a:r>
              <a:rPr sz="2000" dirty="0">
                <a:cs typeface="Verdana"/>
              </a:rPr>
              <a:t>life activity </a:t>
            </a:r>
            <a:r>
              <a:rPr sz="2000" spc="-5" dirty="0">
                <a:cs typeface="Verdana"/>
              </a:rPr>
              <a:t>means </a:t>
            </a:r>
            <a:r>
              <a:rPr sz="2000" dirty="0">
                <a:cs typeface="Verdana"/>
              </a:rPr>
              <a:t>functions such as caring for one’s self,  </a:t>
            </a:r>
            <a:r>
              <a:rPr sz="2000" spc="-5" dirty="0">
                <a:cs typeface="Verdana"/>
              </a:rPr>
              <a:t>performing </a:t>
            </a:r>
            <a:r>
              <a:rPr sz="2000" dirty="0">
                <a:cs typeface="Verdana"/>
              </a:rPr>
              <a:t>manual </a:t>
            </a:r>
            <a:r>
              <a:rPr sz="2000" spc="-5" dirty="0">
                <a:cs typeface="Verdana"/>
              </a:rPr>
              <a:t>tasks, </a:t>
            </a:r>
            <a:r>
              <a:rPr sz="2000" dirty="0">
                <a:cs typeface="Verdana"/>
              </a:rPr>
              <a:t>walking, </a:t>
            </a:r>
            <a:r>
              <a:rPr sz="2000" spc="-5" dirty="0">
                <a:cs typeface="Verdana"/>
              </a:rPr>
              <a:t>seeing, hearing, speaking,  breathing, </a:t>
            </a:r>
            <a:r>
              <a:rPr sz="2000" dirty="0">
                <a:cs typeface="Verdana"/>
              </a:rPr>
              <a:t>learning and</a:t>
            </a:r>
            <a:r>
              <a:rPr sz="2000" spc="-10" dirty="0">
                <a:cs typeface="Verdana"/>
              </a:rPr>
              <a:t> </a:t>
            </a:r>
            <a:r>
              <a:rPr sz="2000" dirty="0">
                <a:cs typeface="Verdana"/>
              </a:rPr>
              <a:t>working.</a:t>
            </a:r>
          </a:p>
          <a:p>
            <a:pPr marL="800100" marR="513080" indent="-342900">
              <a:buClr>
                <a:srgbClr val="C00000"/>
              </a:buClr>
              <a:buFont typeface="Arial" panose="020B0604020202020204" pitchFamily="34" charset="0"/>
              <a:buChar char="•"/>
            </a:pPr>
            <a:r>
              <a:rPr sz="2000" dirty="0">
                <a:cs typeface="Verdana"/>
              </a:rPr>
              <a:t>Functions of </a:t>
            </a:r>
            <a:r>
              <a:rPr sz="2000" spc="-5" dirty="0">
                <a:cs typeface="Verdana"/>
              </a:rPr>
              <a:t>the </a:t>
            </a:r>
            <a:r>
              <a:rPr sz="2000" dirty="0">
                <a:cs typeface="Verdana"/>
              </a:rPr>
              <a:t>immune </a:t>
            </a:r>
            <a:r>
              <a:rPr sz="2000" spc="-5" dirty="0">
                <a:cs typeface="Verdana"/>
              </a:rPr>
              <a:t>system, </a:t>
            </a:r>
            <a:r>
              <a:rPr sz="2000" dirty="0">
                <a:cs typeface="Verdana"/>
              </a:rPr>
              <a:t>normal </a:t>
            </a:r>
            <a:r>
              <a:rPr sz="2000" spc="-5" dirty="0">
                <a:cs typeface="Verdana"/>
              </a:rPr>
              <a:t>cell growth, digestive, bowel, bladder, </a:t>
            </a:r>
            <a:r>
              <a:rPr sz="2000" dirty="0">
                <a:cs typeface="Verdana"/>
              </a:rPr>
              <a:t>neurological, </a:t>
            </a:r>
            <a:r>
              <a:rPr sz="2000" spc="-5" dirty="0">
                <a:cs typeface="Verdana"/>
              </a:rPr>
              <a:t>brain, respiratory, circulatory, cardiovascular, endocrine, </a:t>
            </a:r>
            <a:r>
              <a:rPr sz="2000" dirty="0">
                <a:cs typeface="Verdana"/>
              </a:rPr>
              <a:t>and </a:t>
            </a:r>
            <a:r>
              <a:rPr sz="2000" spc="-5" dirty="0">
                <a:cs typeface="Verdana"/>
              </a:rPr>
              <a:t>reproductive</a:t>
            </a:r>
            <a:r>
              <a:rPr sz="2000" dirty="0">
                <a:cs typeface="Verdana"/>
              </a:rPr>
              <a:t> functions.</a:t>
            </a:r>
            <a:r>
              <a:rPr lang="en-US" sz="2000" dirty="0">
                <a:cs typeface="Verdana"/>
              </a:rPr>
              <a:t>  </a:t>
            </a:r>
            <a:r>
              <a:rPr sz="2000" spc="-5" dirty="0">
                <a:cs typeface="Verdana"/>
              </a:rPr>
              <a:t>(ADA Amendments </a:t>
            </a:r>
            <a:r>
              <a:rPr sz="2000" dirty="0">
                <a:cs typeface="Verdana"/>
              </a:rPr>
              <a:t>Act of</a:t>
            </a:r>
            <a:r>
              <a:rPr sz="2000" spc="-15" dirty="0">
                <a:cs typeface="Verdana"/>
              </a:rPr>
              <a:t> </a:t>
            </a:r>
            <a:r>
              <a:rPr sz="2000" spc="-5" dirty="0">
                <a:cs typeface="Verdana"/>
              </a:rPr>
              <a:t>2008)</a:t>
            </a:r>
            <a:endParaRPr sz="2000" dirty="0">
              <a:cs typeface="Verdana"/>
            </a:endParaRPr>
          </a:p>
        </p:txBody>
      </p:sp>
    </p:spTree>
    <p:extLst>
      <p:ext uri="{BB962C8B-B14F-4D97-AF65-F5344CB8AC3E}">
        <p14:creationId xmlns:p14="http://schemas.microsoft.com/office/powerpoint/2010/main" val="2711276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59944" y="659296"/>
            <a:ext cx="7996430"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DISABILITY</a:t>
            </a:r>
            <a:r>
              <a:rPr lang="en-US" dirty="0">
                <a:solidFill>
                  <a:srgbClr val="D50032"/>
                </a:solidFill>
              </a:rPr>
              <a:t> </a:t>
            </a:r>
            <a:r>
              <a:rPr lang="en-US" spc="-5" dirty="0">
                <a:solidFill>
                  <a:srgbClr val="D50032"/>
                </a:solidFill>
              </a:rPr>
              <a:t>DISCRIMINATION- 1</a:t>
            </a:r>
          </a:p>
        </p:txBody>
      </p:sp>
      <p:sp>
        <p:nvSpPr>
          <p:cNvPr id="13" name="object 13"/>
          <p:cNvSpPr txBox="1"/>
          <p:nvPr/>
        </p:nvSpPr>
        <p:spPr>
          <a:xfrm>
            <a:off x="857028" y="1523435"/>
            <a:ext cx="10051118" cy="2075568"/>
          </a:xfrm>
          <a:prstGeom prst="rect">
            <a:avLst/>
          </a:prstGeom>
        </p:spPr>
        <p:txBody>
          <a:bodyPr vert="horz" wrap="square" lIns="0" tIns="13335" rIns="0" bIns="0" rtlCol="0">
            <a:spAutoFit/>
          </a:bodyPr>
          <a:lstStyle/>
          <a:p>
            <a:pPr marL="342900" indent="-342900">
              <a:spcAft>
                <a:spcPts val="600"/>
              </a:spcAft>
              <a:buClr>
                <a:schemeClr val="accent1"/>
              </a:buClr>
              <a:buSzPct val="100000"/>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State and local offices must provide reasonable modifications in policies and practices to applicants and participants with disabilities when necessary.</a:t>
            </a:r>
          </a:p>
          <a:p>
            <a:pPr marL="342900" indent="-342900">
              <a:spcAft>
                <a:spcPts val="6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Reasonable modifications</a:t>
            </a:r>
          </a:p>
          <a:p>
            <a:pPr marL="742950" lvl="1"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Must be funded through State/local offices, not by applicants and participants</a:t>
            </a:r>
          </a:p>
          <a:p>
            <a:pPr marL="742950" lvl="1"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Require good communication between all parties involved</a:t>
            </a:r>
          </a:p>
          <a:p>
            <a:pPr marL="742950" lvl="1"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Provide the same level of service to applicants and participants in an alternative way</a:t>
            </a:r>
          </a:p>
        </p:txBody>
      </p:sp>
    </p:spTree>
    <p:extLst>
      <p:ext uri="{BB962C8B-B14F-4D97-AF65-F5344CB8AC3E}">
        <p14:creationId xmlns:p14="http://schemas.microsoft.com/office/powerpoint/2010/main" val="2197752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04525" y="601534"/>
            <a:ext cx="7743735"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DISABILITY</a:t>
            </a:r>
            <a:r>
              <a:rPr lang="en-US" dirty="0">
                <a:solidFill>
                  <a:srgbClr val="D50032"/>
                </a:solidFill>
              </a:rPr>
              <a:t> </a:t>
            </a:r>
            <a:r>
              <a:rPr lang="en-US" spc="-5" dirty="0">
                <a:solidFill>
                  <a:srgbClr val="D50032"/>
                </a:solidFill>
              </a:rPr>
              <a:t>DISCRIMINATION-2</a:t>
            </a:r>
          </a:p>
        </p:txBody>
      </p:sp>
      <p:sp>
        <p:nvSpPr>
          <p:cNvPr id="13" name="object 13"/>
          <p:cNvSpPr txBox="1"/>
          <p:nvPr/>
        </p:nvSpPr>
        <p:spPr>
          <a:xfrm>
            <a:off x="810845" y="1532672"/>
            <a:ext cx="10060355" cy="2552622"/>
          </a:xfrm>
          <a:prstGeom prst="rect">
            <a:avLst/>
          </a:prstGeom>
        </p:spPr>
        <p:txBody>
          <a:bodyPr vert="horz" wrap="square" lIns="0" tIns="13335" rIns="0" bIns="0" rtlCol="0">
            <a:spAutoFit/>
          </a:bodyPr>
          <a:lstStyle/>
          <a:p>
            <a:pPr marL="285750" indent="-285750">
              <a:spcAft>
                <a:spcPts val="18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Accessibility of State and local agency websites and online application systems to persons with visual impairments and other disabilities. </a:t>
            </a:r>
            <a:endParaRPr lang="en-US" dirty="0">
              <a:latin typeface="Trebuchet MS" panose="020B0603020202020204" pitchFamily="34" charset="0"/>
              <a:ea typeface="Verdana" panose="020B0604030504040204" pitchFamily="34" charset="0"/>
              <a:cs typeface="Verdana" panose="020B0604030504040204" pitchFamily="34" charset="0"/>
            </a:endParaRPr>
          </a:p>
          <a:p>
            <a:pPr marL="285750" indent="-285750">
              <a:spcAft>
                <a:spcPts val="18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Physical Program access to persons in wheelchairs and with mobility disabilities.</a:t>
            </a:r>
            <a:endParaRPr lang="en-US" dirty="0">
              <a:latin typeface="Trebuchet MS" panose="020B0603020202020204" pitchFamily="34" charset="0"/>
              <a:ea typeface="Verdana" panose="020B0604030504040204" pitchFamily="34" charset="0"/>
              <a:cs typeface="Verdana" panose="020B0604030504040204" pitchFamily="34" charset="0"/>
            </a:endParaRPr>
          </a:p>
          <a:p>
            <a:pPr marL="285750" indent="-285750">
              <a:spcAft>
                <a:spcPts val="18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Accessibility through Braille, large print and audio tape and other alternative formats. </a:t>
            </a:r>
            <a:endParaRPr lang="en-US" dirty="0">
              <a:latin typeface="Trebuchet MS" panose="020B0603020202020204" pitchFamily="34" charset="0"/>
              <a:ea typeface="Verdana" panose="020B0604030504040204" pitchFamily="34" charset="0"/>
              <a:cs typeface="Verdana" panose="020B0604030504040204" pitchFamily="34" charset="0"/>
            </a:endParaRPr>
          </a:p>
          <a:p>
            <a:pPr marL="285750" indent="-285750">
              <a:spcAft>
                <a:spcPts val="18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Accessibility to American Sign Language (ASL) and interpreters.</a:t>
            </a:r>
          </a:p>
        </p:txBody>
      </p:sp>
    </p:spTree>
    <p:extLst>
      <p:ext uri="{BB962C8B-B14F-4D97-AF65-F5344CB8AC3E}">
        <p14:creationId xmlns:p14="http://schemas.microsoft.com/office/powerpoint/2010/main" val="1175467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86053" y="382713"/>
            <a:ext cx="7970930"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DISABILITY</a:t>
            </a:r>
            <a:r>
              <a:rPr lang="en-US" dirty="0">
                <a:solidFill>
                  <a:srgbClr val="D50032"/>
                </a:solidFill>
              </a:rPr>
              <a:t> </a:t>
            </a:r>
            <a:r>
              <a:rPr lang="en-US" spc="-5" dirty="0">
                <a:solidFill>
                  <a:srgbClr val="D50032"/>
                </a:solidFill>
              </a:rPr>
              <a:t>DISCRIMINATION- 3</a:t>
            </a:r>
          </a:p>
        </p:txBody>
      </p:sp>
      <p:sp>
        <p:nvSpPr>
          <p:cNvPr id="13" name="object 13"/>
          <p:cNvSpPr txBox="1"/>
          <p:nvPr/>
        </p:nvSpPr>
        <p:spPr>
          <a:xfrm>
            <a:off x="728897" y="1329471"/>
            <a:ext cx="9200194" cy="1398460"/>
          </a:xfrm>
          <a:prstGeom prst="rect">
            <a:avLst/>
          </a:prstGeom>
        </p:spPr>
        <p:txBody>
          <a:bodyPr vert="horz" wrap="square" lIns="0" tIns="13335" rIns="0" bIns="0" rtlCol="0">
            <a:spAutoFit/>
          </a:bodyPr>
          <a:lstStyle/>
          <a:p>
            <a:pPr marL="342900" indent="-342900">
              <a:spcAft>
                <a:spcPts val="12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State agencies must have a 504/ADA Coordinator responsible for ensuring compliance.</a:t>
            </a:r>
          </a:p>
          <a:p>
            <a:pPr marL="342900" indent="-342900">
              <a:spcAft>
                <a:spcPts val="12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State agencies must have published grievance procedures and due process standards for “fair and prompt” resolution of 504/ADA complaints. </a:t>
            </a:r>
          </a:p>
        </p:txBody>
      </p:sp>
    </p:spTree>
    <p:extLst>
      <p:ext uri="{BB962C8B-B14F-4D97-AF65-F5344CB8AC3E}">
        <p14:creationId xmlns:p14="http://schemas.microsoft.com/office/powerpoint/2010/main" val="2490000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4120" y="752602"/>
            <a:ext cx="2918460" cy="197490"/>
          </a:xfrm>
          <a:prstGeom prst="rect">
            <a:avLst/>
          </a:prstGeom>
        </p:spPr>
        <p:txBody>
          <a:bodyPr vert="horz" wrap="square" lIns="0" tIns="12700" rIns="0" bIns="0" rtlCol="0">
            <a:spAutoFit/>
          </a:bodyPr>
          <a:lstStyle/>
          <a:p>
            <a:pPr marL="12700">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13" name="object 13"/>
          <p:cNvSpPr txBox="1">
            <a:spLocks noGrp="1"/>
          </p:cNvSpPr>
          <p:nvPr>
            <p:ph type="title"/>
          </p:nvPr>
        </p:nvSpPr>
        <p:spPr>
          <a:xfrm>
            <a:off x="653928" y="275674"/>
            <a:ext cx="10235746" cy="1449115"/>
          </a:xfrm>
          <a:prstGeom prst="rect">
            <a:avLst/>
          </a:prstGeom>
        </p:spPr>
        <p:txBody>
          <a:bodyPr vert="horz" wrap="square" lIns="0" tIns="55880" rIns="0" bIns="0" rtlCol="0" anchor="ctr">
            <a:spAutoFit/>
          </a:bodyPr>
          <a:lstStyle/>
          <a:p>
            <a:pPr>
              <a:lnSpc>
                <a:spcPct val="100000"/>
              </a:lnSpc>
              <a:spcBef>
                <a:spcPts val="440"/>
              </a:spcBef>
            </a:pPr>
            <a:r>
              <a:rPr lang="en-US" spc="-5" dirty="0">
                <a:solidFill>
                  <a:srgbClr val="D50032"/>
                </a:solidFill>
              </a:rPr>
              <a:t>EQUAL </a:t>
            </a:r>
            <a:r>
              <a:rPr lang="en-US" spc="-10" dirty="0">
                <a:solidFill>
                  <a:srgbClr val="D50032"/>
                </a:solidFill>
              </a:rPr>
              <a:t>OPPORTUNITY </a:t>
            </a:r>
            <a:r>
              <a:rPr lang="en-US" spc="-5" dirty="0">
                <a:solidFill>
                  <a:srgbClr val="D50032"/>
                </a:solidFill>
              </a:rPr>
              <a:t>FOR</a:t>
            </a:r>
            <a:r>
              <a:rPr lang="en-US" spc="55" dirty="0">
                <a:solidFill>
                  <a:srgbClr val="D50032"/>
                </a:solidFill>
              </a:rPr>
              <a:t> </a:t>
            </a:r>
            <a:r>
              <a:rPr lang="en-US" spc="-10" dirty="0">
                <a:solidFill>
                  <a:srgbClr val="D50032"/>
                </a:solidFill>
              </a:rPr>
              <a:t>RELIGIOUS</a:t>
            </a:r>
            <a:br>
              <a:rPr lang="en-US" spc="-10" dirty="0">
                <a:solidFill>
                  <a:srgbClr val="D50032"/>
                </a:solidFill>
              </a:rPr>
            </a:br>
            <a:r>
              <a:rPr lang="en-US" spc="-5" dirty="0">
                <a:solidFill>
                  <a:srgbClr val="D50032"/>
                </a:solidFill>
              </a:rPr>
              <a:t>ORGANIZATIONS</a:t>
            </a:r>
          </a:p>
        </p:txBody>
      </p:sp>
      <p:sp>
        <p:nvSpPr>
          <p:cNvPr id="14" name="object 14"/>
          <p:cNvSpPr txBox="1"/>
          <p:nvPr/>
        </p:nvSpPr>
        <p:spPr>
          <a:xfrm>
            <a:off x="829318" y="2000723"/>
            <a:ext cx="9072064" cy="1193275"/>
          </a:xfrm>
          <a:prstGeom prst="rect">
            <a:avLst/>
          </a:prstGeom>
        </p:spPr>
        <p:txBody>
          <a:bodyPr vert="horz" wrap="square" lIns="0" tIns="13335" rIns="0" bIns="0" rtlCol="0">
            <a:spAutoFit/>
          </a:bodyPr>
          <a:lstStyle/>
          <a:p>
            <a:pPr marL="355600" indent="-342900">
              <a:spcBef>
                <a:spcPts val="105"/>
              </a:spcBef>
              <a:buFont typeface="Arial" panose="020B0604020202020204" pitchFamily="34" charset="0"/>
              <a:buChar char="•"/>
            </a:pPr>
            <a:r>
              <a:rPr sz="2000" u="sng" dirty="0">
                <a:uFill>
                  <a:solidFill>
                    <a:srgbClr val="000000"/>
                  </a:solidFill>
                </a:uFill>
                <a:cs typeface="Verdana"/>
              </a:rPr>
              <a:t>7 </a:t>
            </a:r>
            <a:r>
              <a:rPr sz="2000" u="sng" spc="-5" dirty="0">
                <a:uFill>
                  <a:solidFill>
                    <a:srgbClr val="000000"/>
                  </a:solidFill>
                </a:uFill>
                <a:cs typeface="Verdana"/>
              </a:rPr>
              <a:t>CFR Part</a:t>
            </a:r>
            <a:r>
              <a:rPr sz="2000" u="sng" spc="-45" dirty="0">
                <a:uFill>
                  <a:solidFill>
                    <a:srgbClr val="000000"/>
                  </a:solidFill>
                </a:uFill>
                <a:cs typeface="Verdana"/>
              </a:rPr>
              <a:t> </a:t>
            </a:r>
            <a:r>
              <a:rPr sz="2000" u="sng" dirty="0">
                <a:uFill>
                  <a:solidFill>
                    <a:srgbClr val="000000"/>
                  </a:solidFill>
                </a:uFill>
                <a:cs typeface="Verdana"/>
              </a:rPr>
              <a:t>16</a:t>
            </a:r>
            <a:endParaRPr sz="2400" dirty="0">
              <a:cs typeface="Times New Roman"/>
            </a:endParaRPr>
          </a:p>
          <a:p>
            <a:pPr marL="342900" marR="5080" indent="-342900">
              <a:spcBef>
                <a:spcPts val="2039"/>
              </a:spcBef>
              <a:buFont typeface="Arial" panose="020B0604020202020204" pitchFamily="34" charset="0"/>
              <a:buChar char="•"/>
            </a:pPr>
            <a:r>
              <a:rPr sz="2000" dirty="0">
                <a:cs typeface="Verdana"/>
              </a:rPr>
              <a:t>Ensures a </a:t>
            </a:r>
            <a:r>
              <a:rPr sz="2000" spc="-5" dirty="0">
                <a:cs typeface="Verdana"/>
              </a:rPr>
              <a:t>level playing field </a:t>
            </a:r>
            <a:r>
              <a:rPr sz="2000" dirty="0">
                <a:cs typeface="Verdana"/>
              </a:rPr>
              <a:t>for </a:t>
            </a:r>
            <a:r>
              <a:rPr sz="2000" spc="-5" dirty="0">
                <a:cs typeface="Verdana"/>
              </a:rPr>
              <a:t>the participation </a:t>
            </a:r>
            <a:r>
              <a:rPr sz="2000" dirty="0">
                <a:cs typeface="Verdana"/>
              </a:rPr>
              <a:t>of </a:t>
            </a:r>
            <a:r>
              <a:rPr sz="2000" spc="-5" dirty="0">
                <a:cs typeface="Verdana"/>
              </a:rPr>
              <a:t>faith-based organizations </a:t>
            </a:r>
            <a:r>
              <a:rPr sz="2000" dirty="0">
                <a:cs typeface="Verdana"/>
              </a:rPr>
              <a:t>and other community </a:t>
            </a:r>
            <a:r>
              <a:rPr sz="2000" spc="-5" dirty="0">
                <a:cs typeface="Verdana"/>
              </a:rPr>
              <a:t>organizations in </a:t>
            </a:r>
            <a:r>
              <a:rPr sz="2000" dirty="0">
                <a:cs typeface="Verdana"/>
              </a:rPr>
              <a:t>USDA </a:t>
            </a:r>
            <a:r>
              <a:rPr sz="2000" spc="-5" dirty="0">
                <a:cs typeface="Verdana"/>
              </a:rPr>
              <a:t>programs.</a:t>
            </a:r>
            <a:endParaRPr sz="2000" dirty="0">
              <a:cs typeface="Verdana"/>
            </a:endParaRPr>
          </a:p>
        </p:txBody>
      </p:sp>
    </p:spTree>
    <p:extLst>
      <p:ext uri="{BB962C8B-B14F-4D97-AF65-F5344CB8AC3E}">
        <p14:creationId xmlns:p14="http://schemas.microsoft.com/office/powerpoint/2010/main" val="278578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69013" y="464376"/>
            <a:ext cx="6202842"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COMPLIANCE</a:t>
            </a:r>
            <a:r>
              <a:rPr lang="en-US" spc="-10" dirty="0">
                <a:solidFill>
                  <a:srgbClr val="D50032"/>
                </a:solidFill>
              </a:rPr>
              <a:t> REVIEWS</a:t>
            </a:r>
          </a:p>
        </p:txBody>
      </p:sp>
      <p:sp>
        <p:nvSpPr>
          <p:cNvPr id="13" name="object 13"/>
          <p:cNvSpPr txBox="1"/>
          <p:nvPr/>
        </p:nvSpPr>
        <p:spPr>
          <a:xfrm>
            <a:off x="793368" y="1509395"/>
            <a:ext cx="9680668" cy="2293577"/>
          </a:xfrm>
          <a:prstGeom prst="rect">
            <a:avLst/>
          </a:prstGeom>
        </p:spPr>
        <p:txBody>
          <a:bodyPr vert="horz" wrap="square" lIns="0" tIns="13335" rIns="0" bIns="0" rtlCol="0">
            <a:spAutoFit/>
          </a:bodyPr>
          <a:lstStyle/>
          <a:p>
            <a:pPr marL="342900" indent="-342900">
              <a:spcBef>
                <a:spcPts val="400"/>
              </a:spcBef>
              <a:spcAft>
                <a:spcPts val="1800"/>
              </a:spcAft>
              <a:buClr>
                <a:schemeClr val="accent1"/>
              </a:buClr>
              <a:buSzPct val="100000"/>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Examine the activities of State agencies, local agencies, and subrecipients to determine Civil Rights compliance</a:t>
            </a:r>
            <a:endParaRPr lang="en-US" dirty="0">
              <a:latin typeface="Trebuchet MS" panose="020B0603020202020204" pitchFamily="34" charset="0"/>
              <a:ea typeface="Verdana" panose="020B0604030504040204" pitchFamily="34" charset="0"/>
              <a:cs typeface="Verdana" panose="020B0604030504040204" pitchFamily="34" charset="0"/>
            </a:endParaRPr>
          </a:p>
          <a:p>
            <a:pPr marL="342900" indent="-342900">
              <a:lnSpc>
                <a:spcPct val="90000"/>
              </a:lnSpc>
              <a:spcBef>
                <a:spcPts val="400"/>
              </a:spcBef>
              <a:spcAft>
                <a:spcPts val="18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FNS Civil Rights and Program staff review State agencies.</a:t>
            </a:r>
          </a:p>
          <a:p>
            <a:pPr marL="742950" lvl="1" indent="-285750">
              <a:lnSpc>
                <a:spcPct val="90000"/>
              </a:lnSpc>
              <a:spcBef>
                <a:spcPts val="324"/>
              </a:spcBef>
              <a:spcAft>
                <a:spcPts val="18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FNS staff and State agencies review local agencies and subrecipients. </a:t>
            </a:r>
            <a:r>
              <a:rPr lang="en-US" sz="2000" dirty="0">
                <a:latin typeface="Trebuchet MS" panose="020B0603020202020204" pitchFamily="34" charset="0"/>
                <a:ea typeface="Verdana" panose="020B0604030504040204" pitchFamily="34" charset="0"/>
                <a:cs typeface="Verdana" panose="020B0604030504040204" pitchFamily="34" charset="0"/>
              </a:rPr>
              <a:t>	</a:t>
            </a:r>
          </a:p>
          <a:p>
            <a:pPr marL="342900" indent="-342900">
              <a:lnSpc>
                <a:spcPct val="90000"/>
              </a:lnSpc>
              <a:spcBef>
                <a:spcPts val="400"/>
              </a:spcBef>
              <a:spcAft>
                <a:spcPts val="18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Significant findings must be provided in writing to the reviewed entity. </a:t>
            </a:r>
          </a:p>
        </p:txBody>
      </p:sp>
    </p:spTree>
    <p:extLst>
      <p:ext uri="{BB962C8B-B14F-4D97-AF65-F5344CB8AC3E}">
        <p14:creationId xmlns:p14="http://schemas.microsoft.com/office/powerpoint/2010/main" val="1471055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96128" y="487643"/>
            <a:ext cx="6057253"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COMPLIANCE</a:t>
            </a:r>
            <a:r>
              <a:rPr lang="en-US" spc="-20" dirty="0">
                <a:solidFill>
                  <a:srgbClr val="D50032"/>
                </a:solidFill>
              </a:rPr>
              <a:t> </a:t>
            </a:r>
            <a:r>
              <a:rPr lang="en-US" spc="-10" dirty="0">
                <a:solidFill>
                  <a:srgbClr val="D50032"/>
                </a:solidFill>
              </a:rPr>
              <a:t>REVIEWS-1</a:t>
            </a:r>
          </a:p>
        </p:txBody>
      </p:sp>
      <p:sp>
        <p:nvSpPr>
          <p:cNvPr id="13" name="object 13"/>
          <p:cNvSpPr txBox="1"/>
          <p:nvPr/>
        </p:nvSpPr>
        <p:spPr>
          <a:xfrm>
            <a:off x="866653" y="1403766"/>
            <a:ext cx="6123305" cy="2090316"/>
          </a:xfrm>
          <a:prstGeom prst="rect">
            <a:avLst/>
          </a:prstGeom>
        </p:spPr>
        <p:txBody>
          <a:bodyPr vert="horz" wrap="square" lIns="0" tIns="165100" rIns="0" bIns="0" rtlCol="0">
            <a:spAutoFit/>
          </a:bodyPr>
          <a:lstStyle/>
          <a:p>
            <a:pPr marL="355600" indent="-342900">
              <a:spcAft>
                <a:spcPts val="1800"/>
              </a:spcAft>
              <a:buFont typeface="Arial" panose="020B0604020202020204" pitchFamily="34" charset="0"/>
              <a:buChar char="•"/>
            </a:pPr>
            <a:r>
              <a:rPr sz="2000" spc="-5" dirty="0">
                <a:latin typeface="Trebuchet MS" panose="020B0603020202020204" pitchFamily="34" charset="0"/>
                <a:ea typeface="Verdana" panose="020B0604030504040204" pitchFamily="34" charset="0"/>
                <a:cs typeface="Verdana" panose="020B0604030504040204" pitchFamily="34" charset="0"/>
              </a:rPr>
              <a:t>There are three types </a:t>
            </a:r>
            <a:r>
              <a:rPr sz="2000" dirty="0">
                <a:latin typeface="Trebuchet MS" panose="020B0603020202020204" pitchFamily="34" charset="0"/>
                <a:ea typeface="Verdana" panose="020B0604030504040204" pitchFamily="34" charset="0"/>
                <a:cs typeface="Verdana" panose="020B0604030504040204" pitchFamily="34" charset="0"/>
              </a:rPr>
              <a:t>of </a:t>
            </a:r>
            <a:r>
              <a:rPr sz="2000" spc="-5" dirty="0">
                <a:latin typeface="Trebuchet MS" panose="020B0603020202020204" pitchFamily="34" charset="0"/>
                <a:ea typeface="Verdana" panose="020B0604030504040204" pitchFamily="34" charset="0"/>
                <a:cs typeface="Verdana" panose="020B0604030504040204" pitchFamily="34" charset="0"/>
              </a:rPr>
              <a:t>compliance</a:t>
            </a:r>
            <a:r>
              <a:rPr sz="2000" spc="-75" dirty="0">
                <a:latin typeface="Trebuchet MS" panose="020B0603020202020204" pitchFamily="34" charset="0"/>
                <a:ea typeface="Verdana" panose="020B0604030504040204" pitchFamily="34" charset="0"/>
                <a:cs typeface="Verdana" panose="020B0604030504040204" pitchFamily="34" charset="0"/>
              </a:rPr>
              <a:t> </a:t>
            </a:r>
            <a:r>
              <a:rPr sz="2000" spc="-5" dirty="0">
                <a:latin typeface="Trebuchet MS" panose="020B0603020202020204" pitchFamily="34" charset="0"/>
                <a:ea typeface="Verdana" panose="020B0604030504040204" pitchFamily="34" charset="0"/>
                <a:cs typeface="Verdana" panose="020B0604030504040204" pitchFamily="34" charset="0"/>
              </a:rPr>
              <a:t>reviews</a:t>
            </a:r>
            <a:endParaRPr sz="2000" dirty="0">
              <a:latin typeface="Trebuchet MS" panose="020B0603020202020204" pitchFamily="34" charset="0"/>
              <a:ea typeface="Verdana" panose="020B0604030504040204" pitchFamily="34" charset="0"/>
              <a:cs typeface="Verdana" panose="020B0604030504040204" pitchFamily="34" charset="0"/>
            </a:endParaRPr>
          </a:p>
          <a:p>
            <a:pPr marL="585470" indent="-342900">
              <a:spcAft>
                <a:spcPts val="1800"/>
              </a:spcAft>
              <a:buFont typeface="Arial" panose="020B0604020202020204" pitchFamily="34" charset="0"/>
              <a:buChar char="•"/>
              <a:tabLst>
                <a:tab pos="672465" algn="l"/>
                <a:tab pos="673100" algn="l"/>
              </a:tabLst>
            </a:pPr>
            <a:r>
              <a:rPr sz="2000" spc="-5" dirty="0">
                <a:latin typeface="Trebuchet MS" panose="020B0603020202020204" pitchFamily="34" charset="0"/>
                <a:ea typeface="Verdana" panose="020B0604030504040204" pitchFamily="34" charset="0"/>
                <a:cs typeface="Verdana" panose="020B0604030504040204" pitchFamily="34" charset="0"/>
              </a:rPr>
              <a:t>Pre-Award Compliance</a:t>
            </a:r>
            <a:r>
              <a:rPr sz="2000" spc="-25" dirty="0">
                <a:latin typeface="Trebuchet MS" panose="020B0603020202020204" pitchFamily="34" charset="0"/>
                <a:ea typeface="Verdana" panose="020B0604030504040204" pitchFamily="34" charset="0"/>
                <a:cs typeface="Verdana" panose="020B0604030504040204" pitchFamily="34" charset="0"/>
              </a:rPr>
              <a:t> </a:t>
            </a:r>
            <a:r>
              <a:rPr sz="2000" spc="-5" dirty="0">
                <a:latin typeface="Trebuchet MS" panose="020B0603020202020204" pitchFamily="34" charset="0"/>
                <a:ea typeface="Verdana" panose="020B0604030504040204" pitchFamily="34" charset="0"/>
                <a:cs typeface="Verdana" panose="020B0604030504040204" pitchFamily="34" charset="0"/>
              </a:rPr>
              <a:t>Reviews</a:t>
            </a:r>
            <a:endParaRPr sz="2000" dirty="0">
              <a:latin typeface="Trebuchet MS" panose="020B0603020202020204" pitchFamily="34" charset="0"/>
              <a:ea typeface="Verdana" panose="020B0604030504040204" pitchFamily="34" charset="0"/>
              <a:cs typeface="Verdana" panose="020B0604030504040204" pitchFamily="34" charset="0"/>
            </a:endParaRPr>
          </a:p>
          <a:p>
            <a:pPr marL="585470" indent="-342900">
              <a:spcAft>
                <a:spcPts val="1800"/>
              </a:spcAft>
              <a:buFont typeface="Arial" panose="020B0604020202020204" pitchFamily="34" charset="0"/>
              <a:buChar char="•"/>
              <a:tabLst>
                <a:tab pos="672465" algn="l"/>
                <a:tab pos="673100" algn="l"/>
              </a:tabLst>
            </a:pPr>
            <a:r>
              <a:rPr sz="2000" spc="-5" dirty="0">
                <a:latin typeface="Trebuchet MS" panose="020B0603020202020204" pitchFamily="34" charset="0"/>
                <a:ea typeface="Verdana" panose="020B0604030504040204" pitchFamily="34" charset="0"/>
                <a:cs typeface="Verdana" panose="020B0604030504040204" pitchFamily="34" charset="0"/>
              </a:rPr>
              <a:t>Routine (Post-Award) Compliance</a:t>
            </a:r>
            <a:r>
              <a:rPr sz="2000" spc="-40" dirty="0">
                <a:latin typeface="Trebuchet MS" panose="020B0603020202020204" pitchFamily="34" charset="0"/>
                <a:ea typeface="Verdana" panose="020B0604030504040204" pitchFamily="34" charset="0"/>
                <a:cs typeface="Verdana" panose="020B0604030504040204" pitchFamily="34" charset="0"/>
              </a:rPr>
              <a:t> </a:t>
            </a:r>
            <a:r>
              <a:rPr sz="2000" spc="-5" dirty="0">
                <a:latin typeface="Trebuchet MS" panose="020B0603020202020204" pitchFamily="34" charset="0"/>
                <a:ea typeface="Verdana" panose="020B0604030504040204" pitchFamily="34" charset="0"/>
                <a:cs typeface="Verdana" panose="020B0604030504040204" pitchFamily="34" charset="0"/>
              </a:rPr>
              <a:t>Reviews</a:t>
            </a:r>
            <a:endParaRPr sz="2000" dirty="0">
              <a:latin typeface="Trebuchet MS" panose="020B0603020202020204" pitchFamily="34" charset="0"/>
              <a:ea typeface="Verdana" panose="020B0604030504040204" pitchFamily="34" charset="0"/>
              <a:cs typeface="Verdana" panose="020B0604030504040204" pitchFamily="34" charset="0"/>
            </a:endParaRPr>
          </a:p>
          <a:p>
            <a:pPr marL="585470" indent="-342900">
              <a:spcAft>
                <a:spcPts val="1800"/>
              </a:spcAft>
              <a:buFont typeface="Arial" panose="020B0604020202020204" pitchFamily="34" charset="0"/>
              <a:buChar char="•"/>
              <a:tabLst>
                <a:tab pos="672465" algn="l"/>
                <a:tab pos="673100" algn="l"/>
              </a:tabLst>
            </a:pPr>
            <a:r>
              <a:rPr sz="2000" spc="-5" dirty="0">
                <a:latin typeface="Trebuchet MS" panose="020B0603020202020204" pitchFamily="34" charset="0"/>
                <a:ea typeface="Verdana" panose="020B0604030504040204" pitchFamily="34" charset="0"/>
                <a:cs typeface="Verdana" panose="020B0604030504040204" pitchFamily="34" charset="0"/>
              </a:rPr>
              <a:t>Special Compliance</a:t>
            </a:r>
            <a:r>
              <a:rPr sz="2000" spc="-15" dirty="0">
                <a:latin typeface="Trebuchet MS" panose="020B0603020202020204" pitchFamily="34" charset="0"/>
                <a:ea typeface="Verdana" panose="020B0604030504040204" pitchFamily="34" charset="0"/>
                <a:cs typeface="Verdana" panose="020B0604030504040204" pitchFamily="34" charset="0"/>
              </a:rPr>
              <a:t> </a:t>
            </a:r>
            <a:r>
              <a:rPr sz="2000" spc="-5" dirty="0">
                <a:latin typeface="Trebuchet MS" panose="020B0603020202020204" pitchFamily="34" charset="0"/>
                <a:ea typeface="Verdana" panose="020B0604030504040204" pitchFamily="34" charset="0"/>
                <a:cs typeface="Verdana" panose="020B0604030504040204" pitchFamily="34" charset="0"/>
              </a:rPr>
              <a:t>Reviews</a:t>
            </a:r>
            <a:endParaRPr sz="2000"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518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50240" y="455007"/>
            <a:ext cx="10505440"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CIVIL </a:t>
            </a:r>
            <a:r>
              <a:rPr lang="en-US" spc="-10" dirty="0">
                <a:solidFill>
                  <a:srgbClr val="D50032"/>
                </a:solidFill>
              </a:rPr>
              <a:t>RIGHTS </a:t>
            </a:r>
            <a:r>
              <a:rPr lang="en-US" spc="-5" dirty="0">
                <a:solidFill>
                  <a:srgbClr val="D50032"/>
                </a:solidFill>
              </a:rPr>
              <a:t>PROGRAM</a:t>
            </a:r>
            <a:r>
              <a:rPr lang="en-US" spc="85" dirty="0">
                <a:solidFill>
                  <a:srgbClr val="D50032"/>
                </a:solidFill>
              </a:rPr>
              <a:t> </a:t>
            </a:r>
            <a:r>
              <a:rPr lang="en-US" spc="-10" dirty="0">
                <a:solidFill>
                  <a:srgbClr val="D50032"/>
                </a:solidFill>
              </a:rPr>
              <a:t>AUTHORITIES-2</a:t>
            </a:r>
          </a:p>
        </p:txBody>
      </p:sp>
      <p:sp>
        <p:nvSpPr>
          <p:cNvPr id="13" name="object 13"/>
          <p:cNvSpPr txBox="1"/>
          <p:nvPr/>
        </p:nvSpPr>
        <p:spPr>
          <a:xfrm>
            <a:off x="790776" y="1285240"/>
            <a:ext cx="10496984" cy="5267468"/>
          </a:xfrm>
          <a:prstGeom prst="rect">
            <a:avLst/>
          </a:prstGeom>
        </p:spPr>
        <p:txBody>
          <a:bodyPr vert="horz" wrap="square" lIns="0" tIns="149225" rIns="0" bIns="0" rtlCol="0">
            <a:spAutoFit/>
          </a:bodyPr>
          <a:lstStyle/>
          <a:p>
            <a:pPr marL="355600" indent="-342900">
              <a:buFont typeface="Arial" panose="020B0604020202020204" pitchFamily="34" charset="0"/>
              <a:buChar char="•"/>
            </a:pPr>
            <a:r>
              <a:rPr lang="en-US" sz="2400" dirty="0">
                <a:cs typeface="Verdana"/>
              </a:rPr>
              <a:t>Richard B. Russell National School Lunch Act of 1946</a:t>
            </a:r>
          </a:p>
          <a:p>
            <a:pPr marL="694690" indent="-285750">
              <a:spcAft>
                <a:spcPts val="1200"/>
              </a:spcAft>
              <a:buFont typeface="Arial" panose="020B0604020202020204" pitchFamily="34" charset="0"/>
              <a:buChar char="•"/>
              <a:tabLst>
                <a:tab pos="698500" algn="l"/>
                <a:tab pos="699135" algn="l"/>
              </a:tabLst>
            </a:pPr>
            <a:r>
              <a:rPr lang="en-US" dirty="0">
                <a:cs typeface="Verdana"/>
              </a:rPr>
              <a:t>Signed by President Harry Truman and established the NSLP</a:t>
            </a:r>
          </a:p>
          <a:p>
            <a:pPr marL="355600" indent="-342900">
              <a:buFont typeface="Arial" panose="020B0604020202020204" pitchFamily="34" charset="0"/>
              <a:buChar char="•"/>
            </a:pPr>
            <a:r>
              <a:rPr lang="en-US" sz="2400" dirty="0">
                <a:cs typeface="Verdana"/>
              </a:rPr>
              <a:t>Child Nutrition Act of 1966</a:t>
            </a:r>
          </a:p>
          <a:p>
            <a:pPr marL="694690" indent="-285750">
              <a:spcAft>
                <a:spcPts val="1200"/>
              </a:spcAft>
              <a:buFont typeface="Arial" panose="020B0604020202020204" pitchFamily="34" charset="0"/>
              <a:buChar char="•"/>
              <a:tabLst>
                <a:tab pos="698500" algn="l"/>
                <a:tab pos="699135" algn="l"/>
              </a:tabLst>
            </a:pPr>
            <a:r>
              <a:rPr lang="en-US" dirty="0">
                <a:cs typeface="Verdana"/>
              </a:rPr>
              <a:t>Signed by President Lyndon B. Johnson; SMP incorporated into the Act; SBP was established</a:t>
            </a:r>
          </a:p>
          <a:p>
            <a:pPr marL="355600" indent="-342900">
              <a:buFont typeface="Arial" panose="020B0604020202020204" pitchFamily="34" charset="0"/>
              <a:buChar char="•"/>
            </a:pPr>
            <a:r>
              <a:rPr sz="2400" dirty="0">
                <a:cs typeface="Verdana"/>
              </a:rPr>
              <a:t>7 </a:t>
            </a:r>
            <a:r>
              <a:rPr sz="2400" spc="-5" dirty="0">
                <a:cs typeface="Verdana"/>
              </a:rPr>
              <a:t>CFR Part</a:t>
            </a:r>
            <a:r>
              <a:rPr sz="2400" spc="10" dirty="0">
                <a:cs typeface="Verdana"/>
              </a:rPr>
              <a:t> </a:t>
            </a:r>
            <a:r>
              <a:rPr sz="2400" dirty="0">
                <a:cs typeface="Verdana"/>
              </a:rPr>
              <a:t>1</a:t>
            </a:r>
            <a:r>
              <a:rPr lang="en-US" sz="2400" dirty="0">
                <a:cs typeface="Verdana"/>
              </a:rPr>
              <a:t>5, 15a, 15b, 15c</a:t>
            </a:r>
            <a:endParaRPr sz="2400" dirty="0">
              <a:cs typeface="Verdana"/>
            </a:endParaRPr>
          </a:p>
          <a:p>
            <a:pPr marL="694690" indent="-285750">
              <a:spcAft>
                <a:spcPts val="1200"/>
              </a:spcAft>
              <a:buFont typeface="Arial" panose="020B0604020202020204" pitchFamily="34" charset="0"/>
              <a:buChar char="•"/>
              <a:tabLst>
                <a:tab pos="698500" algn="l"/>
                <a:tab pos="699135" algn="l"/>
              </a:tabLst>
            </a:pPr>
            <a:r>
              <a:rPr dirty="0">
                <a:cs typeface="Verdana"/>
              </a:rPr>
              <a:t>Gives USDA agencies </a:t>
            </a:r>
            <a:r>
              <a:rPr spc="-5" dirty="0">
                <a:cs typeface="Verdana"/>
              </a:rPr>
              <a:t>authority to </a:t>
            </a:r>
            <a:r>
              <a:rPr dirty="0">
                <a:cs typeface="Verdana"/>
              </a:rPr>
              <a:t>develop Civil </a:t>
            </a:r>
            <a:r>
              <a:rPr spc="-5" dirty="0">
                <a:cs typeface="Verdana"/>
              </a:rPr>
              <a:t>Rights </a:t>
            </a:r>
            <a:r>
              <a:rPr dirty="0">
                <a:cs typeface="Verdana"/>
              </a:rPr>
              <a:t>requirements </a:t>
            </a:r>
            <a:endParaRPr dirty="0">
              <a:ea typeface="Verdana" panose="020B0604030504040204" pitchFamily="34" charset="0"/>
              <a:cs typeface="Verdana" panose="020B0604030504040204" pitchFamily="34" charset="0"/>
            </a:endParaRPr>
          </a:p>
          <a:p>
            <a:pPr marL="355600" indent="-342900">
              <a:buFont typeface="Arial" panose="020B0604020202020204" pitchFamily="34" charset="0"/>
              <a:buChar char="•"/>
            </a:pPr>
            <a:r>
              <a:rPr sz="2400" dirty="0">
                <a:cs typeface="Verdana"/>
              </a:rPr>
              <a:t>7 </a:t>
            </a:r>
            <a:r>
              <a:rPr sz="2400" spc="-5" dirty="0">
                <a:cs typeface="Verdana"/>
              </a:rPr>
              <a:t>CFR Part 16, </a:t>
            </a:r>
            <a:r>
              <a:rPr sz="2400" dirty="0">
                <a:cs typeface="Verdana"/>
              </a:rPr>
              <a:t>“Equal </a:t>
            </a:r>
            <a:r>
              <a:rPr sz="2400" spc="-5" dirty="0">
                <a:cs typeface="Verdana"/>
              </a:rPr>
              <a:t>Opportunity </a:t>
            </a:r>
            <a:r>
              <a:rPr sz="2400" dirty="0">
                <a:cs typeface="Verdana"/>
              </a:rPr>
              <a:t>for </a:t>
            </a:r>
            <a:r>
              <a:rPr sz="2400" spc="-5" dirty="0">
                <a:cs typeface="Verdana"/>
              </a:rPr>
              <a:t>Religious</a:t>
            </a:r>
            <a:r>
              <a:rPr sz="2400" spc="80" dirty="0">
                <a:cs typeface="Verdana"/>
              </a:rPr>
              <a:t> </a:t>
            </a:r>
            <a:r>
              <a:rPr sz="2400" spc="-5" dirty="0">
                <a:cs typeface="Verdana"/>
              </a:rPr>
              <a:t>Organizations”</a:t>
            </a:r>
            <a:endParaRPr sz="2400" dirty="0">
              <a:cs typeface="Verdana"/>
            </a:endParaRPr>
          </a:p>
          <a:p>
            <a:pPr marL="694690" indent="-285750">
              <a:spcAft>
                <a:spcPts val="1200"/>
              </a:spcAft>
              <a:buFont typeface="Arial" panose="020B0604020202020204" pitchFamily="34" charset="0"/>
              <a:buChar char="•"/>
              <a:tabLst>
                <a:tab pos="698500" algn="l"/>
                <a:tab pos="699135" algn="l"/>
              </a:tabLst>
            </a:pPr>
            <a:r>
              <a:rPr spc="-5" dirty="0">
                <a:cs typeface="Verdana"/>
              </a:rPr>
              <a:t>Gives equal footing to </a:t>
            </a:r>
            <a:r>
              <a:rPr spc="-10" dirty="0">
                <a:cs typeface="Verdana"/>
              </a:rPr>
              <a:t>religiously affiliated</a:t>
            </a:r>
            <a:r>
              <a:rPr spc="140" dirty="0">
                <a:cs typeface="Verdana"/>
              </a:rPr>
              <a:t> </a:t>
            </a:r>
            <a:r>
              <a:rPr spc="-10" dirty="0">
                <a:cs typeface="Verdana"/>
              </a:rPr>
              <a:t>organizations</a:t>
            </a:r>
            <a:endParaRPr lang="en-US" spc="-5" dirty="0">
              <a:cs typeface="Verdana"/>
            </a:endParaRPr>
          </a:p>
          <a:p>
            <a:pPr marL="355600" indent="-342900">
              <a:buFont typeface="Arial" panose="020B0604020202020204" pitchFamily="34" charset="0"/>
              <a:buChar char="•"/>
            </a:pPr>
            <a:r>
              <a:rPr lang="en-US" sz="2400" spc="-5" dirty="0">
                <a:cs typeface="Verdana"/>
              </a:rPr>
              <a:t>7 CFR Part 210</a:t>
            </a:r>
          </a:p>
          <a:p>
            <a:pPr marL="688086" indent="-285750">
              <a:spcAft>
                <a:spcPts val="1200"/>
              </a:spcAft>
              <a:buSzPts val="1400"/>
              <a:buFont typeface="Arial" panose="020B0604020202020204" pitchFamily="34" charset="0"/>
              <a:buChar char="•"/>
              <a:tabLst>
                <a:tab pos="698500" algn="l"/>
                <a:tab pos="699135" algn="l"/>
              </a:tabLst>
            </a:pPr>
            <a:r>
              <a:rPr lang="en-US" spc="-5" dirty="0">
                <a:ea typeface="Verdana" panose="020B0604030504040204" pitchFamily="34" charset="0"/>
                <a:cs typeface="Verdana" panose="020B0604030504040204" pitchFamily="34" charset="0"/>
              </a:rPr>
              <a:t>NSLP regulations</a:t>
            </a:r>
            <a:endParaRPr lang="en-US" spc="-5" dirty="0">
              <a:cs typeface="Verdana"/>
            </a:endParaRPr>
          </a:p>
          <a:p>
            <a:pPr marL="355600" indent="-342900">
              <a:buFont typeface="Arial" panose="020B0604020202020204" pitchFamily="34" charset="0"/>
              <a:buChar char="•"/>
            </a:pPr>
            <a:r>
              <a:rPr lang="en-US" sz="2400" spc="-5" dirty="0">
                <a:cs typeface="Verdana"/>
              </a:rPr>
              <a:t>7 CFR Part 215</a:t>
            </a:r>
          </a:p>
          <a:p>
            <a:pPr marL="688086" indent="-285750">
              <a:spcAft>
                <a:spcPts val="1200"/>
              </a:spcAft>
              <a:buSzPts val="1400"/>
              <a:buFont typeface="Arial" panose="020B0604020202020204" pitchFamily="34" charset="0"/>
              <a:buChar char="•"/>
              <a:tabLst>
                <a:tab pos="698500" algn="l"/>
                <a:tab pos="699135" algn="l"/>
              </a:tabLst>
            </a:pPr>
            <a:r>
              <a:rPr lang="en-US" spc="-5" dirty="0">
                <a:ea typeface="Verdana" panose="020B0604030504040204" pitchFamily="34" charset="0"/>
                <a:cs typeface="Verdana" panose="020B0604030504040204" pitchFamily="34" charset="0"/>
              </a:rPr>
              <a:t>SMP regulations</a:t>
            </a:r>
            <a:endParaRPr dirty="0">
              <a:latin typeface="Verdana"/>
              <a:cs typeface="Verdana"/>
            </a:endParaRPr>
          </a:p>
          <a:p>
            <a:pPr>
              <a:spcBef>
                <a:spcPts val="45"/>
              </a:spcBef>
            </a:pPr>
            <a:endParaRPr sz="2050" dirty="0">
              <a:latin typeface="Times New Roman"/>
              <a:cs typeface="Times New Roman"/>
            </a:endParaRPr>
          </a:p>
        </p:txBody>
      </p:sp>
    </p:spTree>
    <p:extLst>
      <p:ext uri="{BB962C8B-B14F-4D97-AF65-F5344CB8AC3E}">
        <p14:creationId xmlns:p14="http://schemas.microsoft.com/office/powerpoint/2010/main" val="3381847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910648" y="568163"/>
            <a:ext cx="9386291"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PRE-AWARD COMPLIANCE</a:t>
            </a:r>
            <a:r>
              <a:rPr lang="en-US" dirty="0">
                <a:solidFill>
                  <a:srgbClr val="D50032"/>
                </a:solidFill>
              </a:rPr>
              <a:t> </a:t>
            </a:r>
            <a:r>
              <a:rPr lang="en-US" spc="-10" dirty="0">
                <a:solidFill>
                  <a:srgbClr val="D50032"/>
                </a:solidFill>
              </a:rPr>
              <a:t>REVIEWS</a:t>
            </a:r>
          </a:p>
        </p:txBody>
      </p:sp>
      <p:sp>
        <p:nvSpPr>
          <p:cNvPr id="15" name="object 15"/>
          <p:cNvSpPr txBox="1"/>
          <p:nvPr/>
        </p:nvSpPr>
        <p:spPr>
          <a:xfrm>
            <a:off x="910648" y="1763728"/>
            <a:ext cx="10431607" cy="1951816"/>
          </a:xfrm>
          <a:prstGeom prst="rect">
            <a:avLst/>
          </a:prstGeom>
        </p:spPr>
        <p:txBody>
          <a:bodyPr vert="horz" wrap="square" lIns="0" tIns="12700" rIns="0" bIns="0" rtlCol="0">
            <a:spAutoFit/>
          </a:bodyPr>
          <a:lstStyle/>
          <a:p>
            <a:pPr marL="354965" marR="5080" indent="-342900">
              <a:spcAft>
                <a:spcPts val="1800"/>
              </a:spcAft>
              <a:buFont typeface="Arial" panose="020B0604020202020204" pitchFamily="34" charset="0"/>
              <a:buChar char="•"/>
            </a:pPr>
            <a:r>
              <a:rPr sz="2400" dirty="0">
                <a:latin typeface="Trebuchet MS" panose="020B0603020202020204" pitchFamily="34" charset="0"/>
                <a:cs typeface="Verdana"/>
              </a:rPr>
              <a:t>State </a:t>
            </a:r>
            <a:r>
              <a:rPr lang="en-US" sz="2400" spc="-5" dirty="0">
                <a:latin typeface="Trebuchet MS" panose="020B0603020202020204" pitchFamily="34" charset="0"/>
                <a:cs typeface="Verdana"/>
              </a:rPr>
              <a:t>and local agencies </a:t>
            </a:r>
            <a:r>
              <a:rPr sz="2400" dirty="0">
                <a:latin typeface="Trebuchet MS" panose="020B0603020202020204" pitchFamily="34" charset="0"/>
                <a:cs typeface="Verdana"/>
              </a:rPr>
              <a:t>must </a:t>
            </a:r>
            <a:r>
              <a:rPr sz="2400" spc="-5" dirty="0">
                <a:latin typeface="Trebuchet MS" panose="020B0603020202020204" pitchFamily="34" charset="0"/>
                <a:cs typeface="Verdana"/>
              </a:rPr>
              <a:t>be in compliance with Civil Rights requirements </a:t>
            </a:r>
            <a:r>
              <a:rPr sz="2400" u="sng" spc="-5" dirty="0">
                <a:uFill>
                  <a:solidFill>
                    <a:srgbClr val="000000"/>
                  </a:solidFill>
                </a:uFill>
                <a:latin typeface="Trebuchet MS" panose="020B0603020202020204" pitchFamily="34" charset="0"/>
                <a:cs typeface="Verdana"/>
              </a:rPr>
              <a:t>prior to</a:t>
            </a:r>
            <a:r>
              <a:rPr sz="2400" spc="-5" dirty="0">
                <a:uFill>
                  <a:solidFill>
                    <a:srgbClr val="000000"/>
                  </a:solidFill>
                </a:uFill>
                <a:latin typeface="Trebuchet MS" panose="020B0603020202020204" pitchFamily="34" charset="0"/>
                <a:cs typeface="Verdana"/>
              </a:rPr>
              <a:t> approval</a:t>
            </a:r>
            <a:r>
              <a:rPr lang="en-US" sz="2400" spc="-5" dirty="0">
                <a:uFill>
                  <a:solidFill>
                    <a:srgbClr val="000000"/>
                  </a:solidFill>
                </a:uFill>
                <a:latin typeface="Trebuchet MS" panose="020B0603020202020204" pitchFamily="34" charset="0"/>
                <a:cs typeface="Verdana"/>
              </a:rPr>
              <a:t> </a:t>
            </a:r>
            <a:r>
              <a:rPr sz="2400" dirty="0">
                <a:latin typeface="Trebuchet MS" panose="020B0603020202020204" pitchFamily="34" charset="0"/>
                <a:cs typeface="Verdana"/>
              </a:rPr>
              <a:t>for </a:t>
            </a:r>
            <a:r>
              <a:rPr sz="2400" spc="-5" dirty="0">
                <a:latin typeface="Trebuchet MS" panose="020B0603020202020204" pitchFamily="34" charset="0"/>
                <a:cs typeface="Verdana"/>
              </a:rPr>
              <a:t>Federal </a:t>
            </a:r>
            <a:r>
              <a:rPr sz="2400" dirty="0">
                <a:latin typeface="Trebuchet MS" panose="020B0603020202020204" pitchFamily="34" charset="0"/>
                <a:cs typeface="Verdana"/>
              </a:rPr>
              <a:t>financial</a:t>
            </a:r>
            <a:r>
              <a:rPr sz="2400" spc="-45" dirty="0">
                <a:latin typeface="Trebuchet MS" panose="020B0603020202020204" pitchFamily="34" charset="0"/>
                <a:cs typeface="Verdana"/>
              </a:rPr>
              <a:t> </a:t>
            </a:r>
            <a:r>
              <a:rPr sz="2400" dirty="0">
                <a:latin typeface="Trebuchet MS" panose="020B0603020202020204" pitchFamily="34" charset="0"/>
                <a:cs typeface="Verdana"/>
              </a:rPr>
              <a:t>assistance.</a:t>
            </a:r>
            <a:endParaRPr lang="en-US" sz="2400" dirty="0">
              <a:latin typeface="Trebuchet MS" panose="020B0603020202020204" pitchFamily="34" charset="0"/>
              <a:cs typeface="Verdana"/>
            </a:endParaRPr>
          </a:p>
          <a:p>
            <a:pPr marL="354965" marR="5080" indent="-342900">
              <a:spcAft>
                <a:spcPts val="1800"/>
              </a:spcAft>
              <a:buFont typeface="Arial" panose="020B0604020202020204" pitchFamily="34" charset="0"/>
              <a:buChar char="•"/>
            </a:pPr>
            <a:r>
              <a:rPr lang="en-US" sz="2400" dirty="0">
                <a:latin typeface="Trebuchet MS" panose="020B0603020202020204" pitchFamily="34" charset="0"/>
                <a:cs typeface="Verdana"/>
              </a:rPr>
              <a:t>Usually conducted as desk reviews.</a:t>
            </a:r>
          </a:p>
          <a:p>
            <a:pPr marL="354965" marR="5080" indent="-342900">
              <a:spcAft>
                <a:spcPts val="1800"/>
              </a:spcAft>
              <a:buFont typeface="Arial" panose="020B0604020202020204" pitchFamily="34" charset="0"/>
              <a:buChar char="•"/>
            </a:pPr>
            <a:r>
              <a:rPr lang="en-US" sz="2400" dirty="0">
                <a:latin typeface="Trebuchet MS" panose="020B0603020202020204" pitchFamily="34" charset="0"/>
                <a:cs typeface="Verdana"/>
              </a:rPr>
              <a:t>Reports must be maintained in appropriate program files.</a:t>
            </a:r>
            <a:endParaRPr sz="2400" dirty="0">
              <a:latin typeface="Trebuchet MS" panose="020B0603020202020204" pitchFamily="34" charset="0"/>
              <a:cs typeface="Verdana"/>
            </a:endParaRPr>
          </a:p>
        </p:txBody>
      </p:sp>
    </p:spTree>
    <p:extLst>
      <p:ext uri="{BB962C8B-B14F-4D97-AF65-F5344CB8AC3E}">
        <p14:creationId xmlns:p14="http://schemas.microsoft.com/office/powerpoint/2010/main" val="2211390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727124" y="407623"/>
            <a:ext cx="9599131"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PRE-AWARD COMPLIANCE</a:t>
            </a:r>
            <a:r>
              <a:rPr lang="en-US" dirty="0">
                <a:solidFill>
                  <a:srgbClr val="D50032"/>
                </a:solidFill>
              </a:rPr>
              <a:t> </a:t>
            </a:r>
            <a:r>
              <a:rPr lang="en-US" spc="-10" dirty="0">
                <a:solidFill>
                  <a:srgbClr val="D50032"/>
                </a:solidFill>
              </a:rPr>
              <a:t>REVIEWS-1</a:t>
            </a:r>
          </a:p>
        </p:txBody>
      </p:sp>
      <p:sp>
        <p:nvSpPr>
          <p:cNvPr id="15" name="object 15"/>
          <p:cNvSpPr txBox="1"/>
          <p:nvPr/>
        </p:nvSpPr>
        <p:spPr>
          <a:xfrm>
            <a:off x="821500" y="1287435"/>
            <a:ext cx="10659300" cy="4167808"/>
          </a:xfrm>
          <a:prstGeom prst="rect">
            <a:avLst/>
          </a:prstGeom>
        </p:spPr>
        <p:txBody>
          <a:bodyPr vert="horz" wrap="square" lIns="0" tIns="12700" rIns="0" bIns="0" rtlCol="0">
            <a:spAutoFit/>
          </a:bodyPr>
          <a:lstStyle/>
          <a:p>
            <a:pPr marL="285750" indent="-285750">
              <a:spcAft>
                <a:spcPts val="18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Pre-award Civil Rights information included as part of the application must, at a minimum, include:</a:t>
            </a:r>
            <a:endParaRPr lang="en-US" sz="1600" u="sng" dirty="0">
              <a:latin typeface="Trebuchet MS" panose="020B060302020202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2000" u="sng" dirty="0">
                <a:latin typeface="Trebuchet MS" panose="020B0603020202020204" pitchFamily="34" charset="0"/>
                <a:ea typeface="Verdana" panose="020B0604030504040204" pitchFamily="34" charset="0"/>
                <a:cs typeface="Verdana" panose="020B0604030504040204" pitchFamily="34" charset="0"/>
              </a:rPr>
              <a:t>NSLP, SBP, SMP</a:t>
            </a:r>
          </a:p>
          <a:p>
            <a:pPr marL="1200150" lvl="2"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Copies of free and reduced-price policy statements, letters to parents, public releases, and any other materials used to publicize the program’s availability and nondiscrimination requirements</a:t>
            </a:r>
          </a:p>
          <a:p>
            <a:pPr marL="1200150" lvl="2"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Estimated data on the racial and ethnic makeup of the applicant organization’s program service area and enrollment</a:t>
            </a:r>
          </a:p>
          <a:p>
            <a:pPr marL="1200150" lvl="2"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A description of membership requirements as a prerequisite for admission to the applicant’s institution (if applicable)</a:t>
            </a:r>
          </a:p>
          <a:p>
            <a:pPr marL="1200150" lvl="2"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The names of other Federal agencies providing assistance to the applicant organization and whether the applicant has ever been found to be in noncompliance by those Federal agencies</a:t>
            </a:r>
          </a:p>
        </p:txBody>
      </p:sp>
    </p:spTree>
    <p:extLst>
      <p:ext uri="{BB962C8B-B14F-4D97-AF65-F5344CB8AC3E}">
        <p14:creationId xmlns:p14="http://schemas.microsoft.com/office/powerpoint/2010/main" val="4116216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681747" y="472917"/>
            <a:ext cx="9515198"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PRE-AWARD COMPLIANCE</a:t>
            </a:r>
            <a:r>
              <a:rPr lang="en-US" dirty="0">
                <a:solidFill>
                  <a:srgbClr val="D50032"/>
                </a:solidFill>
              </a:rPr>
              <a:t> </a:t>
            </a:r>
            <a:r>
              <a:rPr lang="en-US" spc="-10" dirty="0">
                <a:solidFill>
                  <a:srgbClr val="D50032"/>
                </a:solidFill>
              </a:rPr>
              <a:t>REVIEWS-2</a:t>
            </a:r>
          </a:p>
        </p:txBody>
      </p:sp>
      <p:sp>
        <p:nvSpPr>
          <p:cNvPr id="15" name="object 15"/>
          <p:cNvSpPr txBox="1"/>
          <p:nvPr/>
        </p:nvSpPr>
        <p:spPr>
          <a:xfrm>
            <a:off x="750454" y="1379798"/>
            <a:ext cx="10065328" cy="3536866"/>
          </a:xfrm>
          <a:prstGeom prst="rect">
            <a:avLst/>
          </a:prstGeom>
        </p:spPr>
        <p:txBody>
          <a:bodyPr vert="horz" wrap="square" lIns="0" tIns="12700" rIns="0" bIns="0" rtlCol="0">
            <a:spAutoFit/>
          </a:bodyPr>
          <a:lstStyle/>
          <a:p>
            <a:pPr marL="285750" indent="-285750">
              <a:spcAft>
                <a:spcPts val="600"/>
              </a:spcAft>
              <a:buFont typeface="Arial" panose="020B0604020202020204" pitchFamily="34" charset="0"/>
              <a:buChar char="•"/>
            </a:pPr>
            <a:r>
              <a:rPr lang="en-US" sz="2000" dirty="0">
                <a:latin typeface="Trebuchet MS" panose="020B0603020202020204" pitchFamily="34" charset="0"/>
                <a:ea typeface="Verdana" panose="020B0604030504040204" pitchFamily="34" charset="0"/>
                <a:cs typeface="Verdana" panose="020B0604030504040204" pitchFamily="34" charset="0"/>
              </a:rPr>
              <a:t>Pre-award Civil Rights information included as part of the application must, at a minimum, include:</a:t>
            </a:r>
            <a:endParaRPr lang="en-US" sz="1600" u="sng" dirty="0">
              <a:latin typeface="Trebuchet MS" panose="020B0603020202020204" pitchFamily="34" charset="0"/>
              <a:ea typeface="Verdana" panose="020B0604030504040204" pitchFamily="34" charset="0"/>
              <a:cs typeface="Verdana" panose="020B0604030504040204" pitchFamily="34" charset="0"/>
            </a:endParaRPr>
          </a:p>
          <a:p>
            <a:pPr marL="742950" lvl="1" indent="-285750">
              <a:spcAft>
                <a:spcPts val="600"/>
              </a:spcAft>
              <a:buFont typeface="Arial" panose="020B0604020202020204" pitchFamily="34" charset="0"/>
              <a:buChar char="•"/>
            </a:pPr>
            <a:r>
              <a:rPr lang="en-US" sz="2000" u="sng" dirty="0">
                <a:latin typeface="Trebuchet MS" panose="020B0603020202020204" pitchFamily="34" charset="0"/>
                <a:ea typeface="Verdana" panose="020B0604030504040204" pitchFamily="34" charset="0"/>
                <a:cs typeface="Verdana" panose="020B0604030504040204" pitchFamily="34" charset="0"/>
              </a:rPr>
              <a:t>CACFP, SFSP</a:t>
            </a:r>
          </a:p>
          <a:p>
            <a:pPr marL="1200150" lvl="2"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An estimate of the racial and ethnic makeup of the population to be served</a:t>
            </a:r>
          </a:p>
          <a:p>
            <a:pPr marL="1200150" lvl="2"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Efforts to be used to assure that underserved populations have an equal opportunity to participate</a:t>
            </a:r>
          </a:p>
          <a:p>
            <a:pPr marL="1200150" lvl="2"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Efforts to be used to contact grassroots organizations about the opportunity to participate</a:t>
            </a:r>
          </a:p>
          <a:p>
            <a:pPr marL="1200150" lvl="2" indent="-285750">
              <a:spcAft>
                <a:spcPts val="600"/>
              </a:spcAft>
              <a:buFont typeface="Arial" panose="020B0604020202020204" pitchFamily="34" charset="0"/>
              <a:buChar char="•"/>
            </a:pPr>
            <a:r>
              <a:rPr lang="en-US" dirty="0">
                <a:latin typeface="Trebuchet MS" panose="020B0603020202020204" pitchFamily="34" charset="0"/>
                <a:ea typeface="Verdana" panose="020B0604030504040204" pitchFamily="34" charset="0"/>
                <a:cs typeface="Verdana" panose="020B0604030504040204" pitchFamily="34" charset="0"/>
              </a:rPr>
              <a:t>The names of other Federal agencies providing assistance to the applicant organization and whether the applicant has ever been found to be in noncompliance by those Federal agencies </a:t>
            </a:r>
          </a:p>
        </p:txBody>
      </p:sp>
    </p:spTree>
    <p:extLst>
      <p:ext uri="{BB962C8B-B14F-4D97-AF65-F5344CB8AC3E}">
        <p14:creationId xmlns:p14="http://schemas.microsoft.com/office/powerpoint/2010/main" val="4159408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20965" y="1736987"/>
            <a:ext cx="10179544" cy="3968394"/>
          </a:xfrm>
          <a:prstGeom prst="rect">
            <a:avLst/>
          </a:prstGeom>
        </p:spPr>
        <p:txBody>
          <a:bodyPr vert="horz" wrap="square" lIns="0" tIns="13335" rIns="0" bIns="0" rtlCol="0">
            <a:spAutoFit/>
          </a:bodyPr>
          <a:lstStyle/>
          <a:p>
            <a:pPr marL="355600" marR="315595" indent="-342900">
              <a:spcBef>
                <a:spcPts val="105"/>
              </a:spcBef>
              <a:spcAft>
                <a:spcPts val="1800"/>
              </a:spcAft>
              <a:buFont typeface="Arial" panose="020B0604020202020204" pitchFamily="34" charset="0"/>
              <a:buChar char="•"/>
            </a:pPr>
            <a:r>
              <a:rPr sz="2000" dirty="0">
                <a:cs typeface="Verdana"/>
              </a:rPr>
              <a:t>FNS and State </a:t>
            </a:r>
            <a:r>
              <a:rPr sz="2000" spc="-5" dirty="0">
                <a:cs typeface="Verdana"/>
              </a:rPr>
              <a:t>agencies </a:t>
            </a:r>
            <a:r>
              <a:rPr sz="2000" dirty="0">
                <a:cs typeface="Verdana"/>
              </a:rPr>
              <a:t>must conduct routine</a:t>
            </a:r>
            <a:r>
              <a:rPr sz="2000" spc="-160" dirty="0">
                <a:cs typeface="Verdana"/>
              </a:rPr>
              <a:t> </a:t>
            </a:r>
            <a:r>
              <a:rPr sz="2000" spc="-5" dirty="0">
                <a:cs typeface="Verdana"/>
              </a:rPr>
              <a:t>compliance  reviews </a:t>
            </a:r>
            <a:r>
              <a:rPr sz="2000" dirty="0">
                <a:cs typeface="Verdana"/>
              </a:rPr>
              <a:t>as </a:t>
            </a:r>
            <a:r>
              <a:rPr sz="2000" spc="-5" dirty="0">
                <a:cs typeface="Verdana"/>
              </a:rPr>
              <a:t>identified by </a:t>
            </a:r>
            <a:r>
              <a:rPr sz="2000" dirty="0">
                <a:cs typeface="Verdana"/>
              </a:rPr>
              <a:t>FNS </a:t>
            </a:r>
            <a:r>
              <a:rPr sz="2000" spc="-5" dirty="0">
                <a:cs typeface="Verdana"/>
              </a:rPr>
              <a:t>Instruction </a:t>
            </a:r>
            <a:r>
              <a:rPr sz="2000" dirty="0">
                <a:cs typeface="Verdana"/>
              </a:rPr>
              <a:t>113-1 and  </a:t>
            </a:r>
            <a:r>
              <a:rPr sz="2000" spc="-5" dirty="0">
                <a:cs typeface="Verdana"/>
              </a:rPr>
              <a:t>program-specific regulations </a:t>
            </a:r>
            <a:r>
              <a:rPr sz="2000" dirty="0">
                <a:cs typeface="Verdana"/>
              </a:rPr>
              <a:t>and</a:t>
            </a:r>
            <a:r>
              <a:rPr sz="2000" spc="-20" dirty="0">
                <a:cs typeface="Verdana"/>
              </a:rPr>
              <a:t> </a:t>
            </a:r>
            <a:r>
              <a:rPr sz="2000" spc="-5" dirty="0">
                <a:cs typeface="Verdana"/>
              </a:rPr>
              <a:t>policies.</a:t>
            </a:r>
            <a:endParaRPr sz="2050" dirty="0">
              <a:cs typeface="Times New Roman"/>
            </a:endParaRPr>
          </a:p>
          <a:p>
            <a:pPr marL="355600" indent="-342900">
              <a:spcAft>
                <a:spcPts val="1800"/>
              </a:spcAft>
              <a:buFont typeface="Arial" panose="020B0604020202020204" pitchFamily="34" charset="0"/>
              <a:buChar char="•"/>
            </a:pPr>
            <a:r>
              <a:rPr sz="2000" dirty="0">
                <a:cs typeface="Verdana"/>
              </a:rPr>
              <a:t>Assess </a:t>
            </a:r>
            <a:r>
              <a:rPr sz="2000" spc="-5" dirty="0">
                <a:cs typeface="Verdana"/>
              </a:rPr>
              <a:t>all </a:t>
            </a:r>
            <a:r>
              <a:rPr sz="2000" dirty="0">
                <a:cs typeface="Verdana"/>
              </a:rPr>
              <a:t>of the </a:t>
            </a:r>
            <a:r>
              <a:rPr sz="2000" spc="-5" dirty="0">
                <a:cs typeface="Verdana"/>
              </a:rPr>
              <a:t>Civil Rights compliance</a:t>
            </a:r>
            <a:r>
              <a:rPr sz="2000" spc="-100" dirty="0">
                <a:cs typeface="Verdana"/>
              </a:rPr>
              <a:t> </a:t>
            </a:r>
            <a:r>
              <a:rPr sz="2000" spc="-5" dirty="0">
                <a:cs typeface="Verdana"/>
              </a:rPr>
              <a:t>areas</a:t>
            </a:r>
            <a:endParaRPr sz="2050" dirty="0">
              <a:cs typeface="Times New Roman"/>
            </a:endParaRPr>
          </a:p>
          <a:p>
            <a:pPr marL="355600" indent="-342900">
              <a:spcAft>
                <a:spcPts val="600"/>
              </a:spcAft>
              <a:buFont typeface="Arial" panose="020B0604020202020204" pitchFamily="34" charset="0"/>
              <a:buChar char="•"/>
            </a:pPr>
            <a:r>
              <a:rPr sz="2000" spc="-5" dirty="0">
                <a:cs typeface="Verdana"/>
              </a:rPr>
              <a:t>Sample post-award review</a:t>
            </a:r>
            <a:r>
              <a:rPr sz="2000" spc="-25" dirty="0">
                <a:cs typeface="Verdana"/>
              </a:rPr>
              <a:t> </a:t>
            </a:r>
            <a:r>
              <a:rPr sz="2000" spc="-5" dirty="0">
                <a:cs typeface="Verdana"/>
              </a:rPr>
              <a:t>questions</a:t>
            </a:r>
            <a:endParaRPr sz="2000" dirty="0">
              <a:cs typeface="Verdana"/>
            </a:endParaRPr>
          </a:p>
          <a:p>
            <a:pPr marL="756920" marR="1072515" indent="-285750">
              <a:spcBef>
                <a:spcPts val="5"/>
              </a:spcBef>
              <a:spcAft>
                <a:spcPts val="600"/>
              </a:spcAft>
              <a:buFont typeface="Arial" panose="020B0604020202020204" pitchFamily="34" charset="0"/>
              <a:buChar char="•"/>
              <a:tabLst>
                <a:tab pos="758825" algn="l"/>
              </a:tabLst>
            </a:pPr>
            <a:r>
              <a:rPr sz="1600" dirty="0">
                <a:cs typeface="Verdana"/>
              </a:rPr>
              <a:t>Do </a:t>
            </a:r>
            <a:r>
              <a:rPr sz="1600" spc="-5" dirty="0">
                <a:cs typeface="Verdana"/>
              </a:rPr>
              <a:t>printed </a:t>
            </a:r>
            <a:r>
              <a:rPr sz="1600" dirty="0">
                <a:cs typeface="Verdana"/>
              </a:rPr>
              <a:t>materials contain </a:t>
            </a:r>
            <a:r>
              <a:rPr sz="1600" spc="-5" dirty="0">
                <a:cs typeface="Verdana"/>
              </a:rPr>
              <a:t>the </a:t>
            </a:r>
            <a:r>
              <a:rPr sz="1600" dirty="0">
                <a:cs typeface="Verdana"/>
              </a:rPr>
              <a:t>nondiscrimination  </a:t>
            </a:r>
            <a:r>
              <a:rPr sz="1600" spc="-5" dirty="0">
                <a:cs typeface="Verdana"/>
              </a:rPr>
              <a:t>statement?</a:t>
            </a:r>
            <a:endParaRPr sz="1600" dirty="0">
              <a:cs typeface="Verdana"/>
            </a:endParaRPr>
          </a:p>
          <a:p>
            <a:pPr marL="756920" indent="-285750">
              <a:spcBef>
                <a:spcPts val="5"/>
              </a:spcBef>
              <a:spcAft>
                <a:spcPts val="600"/>
              </a:spcAft>
              <a:buFont typeface="Arial" panose="020B0604020202020204" pitchFamily="34" charset="0"/>
              <a:buChar char="•"/>
              <a:tabLst>
                <a:tab pos="758825" algn="l"/>
              </a:tabLst>
            </a:pPr>
            <a:r>
              <a:rPr sz="1600" dirty="0">
                <a:cs typeface="Verdana"/>
              </a:rPr>
              <a:t>Is </a:t>
            </a:r>
            <a:r>
              <a:rPr sz="1600" spc="-5" dirty="0">
                <a:cs typeface="Verdana"/>
              </a:rPr>
              <a:t>the </a:t>
            </a:r>
            <a:r>
              <a:rPr sz="1600" dirty="0">
                <a:cs typeface="Verdana"/>
              </a:rPr>
              <a:t>“And </a:t>
            </a:r>
            <a:r>
              <a:rPr sz="1600" spc="-5" dirty="0">
                <a:cs typeface="Verdana"/>
              </a:rPr>
              <a:t>Justice </a:t>
            </a:r>
            <a:r>
              <a:rPr sz="1600" dirty="0">
                <a:cs typeface="Verdana"/>
              </a:rPr>
              <a:t>For All” </a:t>
            </a:r>
            <a:r>
              <a:rPr sz="1600" spc="-5" dirty="0">
                <a:cs typeface="Verdana"/>
              </a:rPr>
              <a:t>poster displayed</a:t>
            </a:r>
            <a:r>
              <a:rPr sz="1600" spc="55" dirty="0">
                <a:cs typeface="Verdana"/>
              </a:rPr>
              <a:t> </a:t>
            </a:r>
            <a:r>
              <a:rPr sz="1600" spc="-5" dirty="0">
                <a:cs typeface="Verdana"/>
              </a:rPr>
              <a:t>appropriately?</a:t>
            </a:r>
            <a:endParaRPr sz="1600" dirty="0">
              <a:cs typeface="Verdana"/>
            </a:endParaRPr>
          </a:p>
          <a:p>
            <a:pPr marL="756920" indent="-285750">
              <a:spcAft>
                <a:spcPts val="600"/>
              </a:spcAft>
              <a:buFont typeface="Arial" panose="020B0604020202020204" pitchFamily="34" charset="0"/>
              <a:buChar char="•"/>
              <a:tabLst>
                <a:tab pos="758825" algn="l"/>
              </a:tabLst>
            </a:pPr>
            <a:r>
              <a:rPr sz="1600" dirty="0">
                <a:cs typeface="Verdana"/>
              </a:rPr>
              <a:t>Are </a:t>
            </a:r>
            <a:r>
              <a:rPr sz="1600" spc="-5" dirty="0">
                <a:cs typeface="Verdana"/>
              </a:rPr>
              <a:t>program </a:t>
            </a:r>
            <a:r>
              <a:rPr sz="1600" dirty="0">
                <a:cs typeface="Verdana"/>
              </a:rPr>
              <a:t>informational materials </a:t>
            </a:r>
            <a:r>
              <a:rPr sz="1600" spc="-5" dirty="0">
                <a:cs typeface="Verdana"/>
              </a:rPr>
              <a:t>available to</a:t>
            </a:r>
            <a:r>
              <a:rPr sz="1600" spc="-45" dirty="0">
                <a:cs typeface="Verdana"/>
              </a:rPr>
              <a:t> </a:t>
            </a:r>
            <a:r>
              <a:rPr sz="1600" dirty="0">
                <a:cs typeface="Verdana"/>
              </a:rPr>
              <a:t>all?</a:t>
            </a:r>
          </a:p>
          <a:p>
            <a:pPr marL="756920" indent="-285750">
              <a:spcAft>
                <a:spcPts val="600"/>
              </a:spcAft>
              <a:buFont typeface="Arial" panose="020B0604020202020204" pitchFamily="34" charset="0"/>
              <a:buChar char="•"/>
              <a:tabLst>
                <a:tab pos="758825" algn="l"/>
              </a:tabLst>
            </a:pPr>
            <a:r>
              <a:rPr sz="1600" dirty="0">
                <a:cs typeface="Verdana"/>
              </a:rPr>
              <a:t>Is </a:t>
            </a:r>
            <a:r>
              <a:rPr sz="1600" spc="-5" dirty="0">
                <a:cs typeface="Verdana"/>
              </a:rPr>
              <a:t>data </a:t>
            </a:r>
            <a:r>
              <a:rPr sz="1600" dirty="0">
                <a:cs typeface="Verdana"/>
              </a:rPr>
              <a:t>on race and </a:t>
            </a:r>
            <a:r>
              <a:rPr sz="1600" spc="-5" dirty="0">
                <a:cs typeface="Verdana"/>
              </a:rPr>
              <a:t>ethnicity collected</a:t>
            </a:r>
            <a:r>
              <a:rPr sz="1600" spc="35" dirty="0">
                <a:cs typeface="Verdana"/>
              </a:rPr>
              <a:t> </a:t>
            </a:r>
            <a:r>
              <a:rPr sz="1600" spc="-5" dirty="0">
                <a:cs typeface="Verdana"/>
              </a:rPr>
              <a:t>appropriately?</a:t>
            </a:r>
            <a:endParaRPr sz="1600" b="1" dirty="0">
              <a:cs typeface="Verdana"/>
            </a:endParaRPr>
          </a:p>
          <a:p>
            <a:pPr marL="756920" indent="-285750">
              <a:spcAft>
                <a:spcPts val="600"/>
              </a:spcAft>
              <a:buFont typeface="Arial" panose="020B0604020202020204" pitchFamily="34" charset="0"/>
              <a:buChar char="•"/>
              <a:tabLst>
                <a:tab pos="758825" algn="l"/>
              </a:tabLst>
            </a:pPr>
            <a:r>
              <a:rPr sz="1600" spc="-5" dirty="0">
                <a:cs typeface="Verdana"/>
              </a:rPr>
              <a:t>How </a:t>
            </a:r>
            <a:r>
              <a:rPr sz="1600" dirty="0">
                <a:cs typeface="Verdana"/>
              </a:rPr>
              <a:t>are </a:t>
            </a:r>
            <a:r>
              <a:rPr sz="1600" spc="-5" dirty="0">
                <a:cs typeface="Verdana"/>
              </a:rPr>
              <a:t>applicants </a:t>
            </a:r>
            <a:r>
              <a:rPr sz="1600" dirty="0">
                <a:cs typeface="Verdana"/>
              </a:rPr>
              <a:t>and </a:t>
            </a:r>
            <a:r>
              <a:rPr sz="1600" spc="-5" dirty="0">
                <a:cs typeface="Verdana"/>
              </a:rPr>
              <a:t>participants advised </a:t>
            </a:r>
            <a:r>
              <a:rPr sz="1600" dirty="0">
                <a:cs typeface="Verdana"/>
              </a:rPr>
              <a:t>of </a:t>
            </a:r>
            <a:r>
              <a:rPr sz="1600" spc="-5" dirty="0">
                <a:cs typeface="Verdana"/>
              </a:rPr>
              <a:t>their right</a:t>
            </a:r>
            <a:r>
              <a:rPr sz="1600" spc="75" dirty="0">
                <a:cs typeface="Verdana"/>
              </a:rPr>
              <a:t> </a:t>
            </a:r>
            <a:r>
              <a:rPr sz="1600" spc="-5" dirty="0">
                <a:cs typeface="Verdana"/>
              </a:rPr>
              <a:t>to</a:t>
            </a:r>
            <a:endParaRPr sz="1600" dirty="0">
              <a:cs typeface="Verdana"/>
            </a:endParaRPr>
          </a:p>
          <a:p>
            <a:pPr marL="1043940" indent="-285750">
              <a:spcAft>
                <a:spcPts val="600"/>
              </a:spcAft>
              <a:buFont typeface="Arial" panose="020B0604020202020204" pitchFamily="34" charset="0"/>
              <a:buChar char="•"/>
            </a:pPr>
            <a:r>
              <a:rPr sz="1600" dirty="0">
                <a:cs typeface="Verdana"/>
              </a:rPr>
              <a:t>file a Civil </a:t>
            </a:r>
            <a:r>
              <a:rPr sz="1600" spc="-5" dirty="0">
                <a:cs typeface="Verdana"/>
              </a:rPr>
              <a:t>Rights complaint </a:t>
            </a:r>
            <a:r>
              <a:rPr sz="1600" dirty="0">
                <a:cs typeface="Verdana"/>
              </a:rPr>
              <a:t>of</a:t>
            </a:r>
            <a:r>
              <a:rPr sz="1600" spc="5" dirty="0">
                <a:cs typeface="Verdana"/>
              </a:rPr>
              <a:t> </a:t>
            </a:r>
            <a:r>
              <a:rPr sz="1600" spc="-5" dirty="0">
                <a:cs typeface="Verdana"/>
              </a:rPr>
              <a:t>discrimination?</a:t>
            </a:r>
            <a:endParaRPr sz="1600" dirty="0">
              <a:cs typeface="Verdana"/>
            </a:endParaRPr>
          </a:p>
          <a:p>
            <a:pPr marL="756920" marR="41275" indent="-285750">
              <a:spcAft>
                <a:spcPts val="600"/>
              </a:spcAft>
              <a:buFont typeface="Arial" panose="020B0604020202020204" pitchFamily="34" charset="0"/>
              <a:buChar char="•"/>
              <a:tabLst>
                <a:tab pos="758825" algn="l"/>
              </a:tabLst>
            </a:pPr>
            <a:r>
              <a:rPr sz="1600" dirty="0">
                <a:cs typeface="Verdana"/>
              </a:rPr>
              <a:t>Are </a:t>
            </a:r>
            <a:r>
              <a:rPr sz="1600" spc="-5" dirty="0">
                <a:cs typeface="Verdana"/>
              </a:rPr>
              <a:t>reasonable </a:t>
            </a:r>
            <a:r>
              <a:rPr sz="1600" dirty="0">
                <a:cs typeface="Verdana"/>
              </a:rPr>
              <a:t>modifications </a:t>
            </a:r>
            <a:r>
              <a:rPr sz="1600" spc="-5" dirty="0">
                <a:cs typeface="Verdana"/>
              </a:rPr>
              <a:t>appropriately </a:t>
            </a:r>
            <a:r>
              <a:rPr sz="1600" dirty="0">
                <a:cs typeface="Verdana"/>
              </a:rPr>
              <a:t>made for </a:t>
            </a:r>
            <a:r>
              <a:rPr sz="1600" spc="-5" dirty="0">
                <a:cs typeface="Verdana"/>
              </a:rPr>
              <a:t>people  </a:t>
            </a:r>
            <a:r>
              <a:rPr sz="1600" dirty="0">
                <a:cs typeface="Verdana"/>
              </a:rPr>
              <a:t>with</a:t>
            </a:r>
            <a:r>
              <a:rPr sz="1600" spc="-5" dirty="0">
                <a:cs typeface="Verdana"/>
              </a:rPr>
              <a:t> disabilities?</a:t>
            </a:r>
            <a:endParaRPr sz="1600" dirty="0">
              <a:cs typeface="Verdana"/>
            </a:endParaRPr>
          </a:p>
        </p:txBody>
      </p:sp>
      <p:sp>
        <p:nvSpPr>
          <p:cNvPr id="15" name="object 15"/>
          <p:cNvSpPr txBox="1">
            <a:spLocks noGrp="1"/>
          </p:cNvSpPr>
          <p:nvPr>
            <p:ph type="title"/>
          </p:nvPr>
        </p:nvSpPr>
        <p:spPr>
          <a:xfrm>
            <a:off x="637608" y="586549"/>
            <a:ext cx="8977446"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ROUTINE/POST-AWARD</a:t>
            </a:r>
            <a:r>
              <a:rPr lang="en-US" spc="50" dirty="0">
                <a:solidFill>
                  <a:srgbClr val="D50032"/>
                </a:solidFill>
              </a:rPr>
              <a:t> </a:t>
            </a:r>
            <a:r>
              <a:rPr lang="en-US" spc="-10" dirty="0">
                <a:solidFill>
                  <a:srgbClr val="D50032"/>
                </a:solidFill>
              </a:rPr>
              <a:t>REVIEWS</a:t>
            </a:r>
          </a:p>
        </p:txBody>
      </p:sp>
    </p:spTree>
    <p:extLst>
      <p:ext uri="{BB962C8B-B14F-4D97-AF65-F5344CB8AC3E}">
        <p14:creationId xmlns:p14="http://schemas.microsoft.com/office/powerpoint/2010/main" val="1867159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826803" y="569571"/>
            <a:ext cx="9268542"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SPECIAL COMPLIANCE</a:t>
            </a:r>
            <a:r>
              <a:rPr lang="en-US" spc="25" dirty="0">
                <a:solidFill>
                  <a:srgbClr val="D50032"/>
                </a:solidFill>
              </a:rPr>
              <a:t> </a:t>
            </a:r>
            <a:r>
              <a:rPr lang="en-US" spc="-5" dirty="0">
                <a:solidFill>
                  <a:srgbClr val="D50032"/>
                </a:solidFill>
              </a:rPr>
              <a:t>REVIEWS</a:t>
            </a:r>
          </a:p>
        </p:txBody>
      </p:sp>
      <p:sp>
        <p:nvSpPr>
          <p:cNvPr id="13" name="object 13"/>
          <p:cNvSpPr txBox="1"/>
          <p:nvPr/>
        </p:nvSpPr>
        <p:spPr>
          <a:xfrm>
            <a:off x="956467" y="1620960"/>
            <a:ext cx="7619365" cy="3321422"/>
          </a:xfrm>
          <a:prstGeom prst="rect">
            <a:avLst/>
          </a:prstGeom>
        </p:spPr>
        <p:txBody>
          <a:bodyPr vert="horz" wrap="square" lIns="0" tIns="12700" rIns="0" bIns="0" rtlCol="0">
            <a:spAutoFit/>
          </a:bodyPr>
          <a:lstStyle/>
          <a:p>
            <a:pPr marL="298450" indent="-285750">
              <a:spcAft>
                <a:spcPts val="1800"/>
              </a:spcAft>
              <a:buFont typeface="Arial" panose="020B0604020202020204" pitchFamily="34" charset="0"/>
              <a:buChar char="•"/>
              <a:tabLst>
                <a:tab pos="354965" algn="l"/>
                <a:tab pos="355600" algn="l"/>
              </a:tabLst>
            </a:pPr>
            <a:r>
              <a:rPr sz="2000" spc="-5" dirty="0">
                <a:cs typeface="Verdana"/>
              </a:rPr>
              <a:t>May be scheduled </a:t>
            </a:r>
            <a:r>
              <a:rPr sz="2000" dirty="0">
                <a:cs typeface="Verdana"/>
              </a:rPr>
              <a:t>or</a:t>
            </a:r>
            <a:r>
              <a:rPr sz="2000" spc="25" dirty="0">
                <a:cs typeface="Verdana"/>
              </a:rPr>
              <a:t> </a:t>
            </a:r>
            <a:r>
              <a:rPr sz="2000" spc="-5" dirty="0">
                <a:cs typeface="Verdana"/>
              </a:rPr>
              <a:t>unscheduled</a:t>
            </a:r>
            <a:endParaRPr sz="2400" dirty="0">
              <a:cs typeface="Times New Roman"/>
            </a:endParaRPr>
          </a:p>
          <a:p>
            <a:pPr marL="298450" indent="-285750">
              <a:spcAft>
                <a:spcPts val="1800"/>
              </a:spcAft>
              <a:buFont typeface="Arial" panose="020B0604020202020204" pitchFamily="34" charset="0"/>
              <a:buChar char="•"/>
              <a:tabLst>
                <a:tab pos="354965" algn="l"/>
                <a:tab pos="355600" algn="l"/>
              </a:tabLst>
            </a:pPr>
            <a:r>
              <a:rPr sz="2000" spc="-5" dirty="0">
                <a:cs typeface="Verdana"/>
              </a:rPr>
              <a:t>To </a:t>
            </a:r>
            <a:r>
              <a:rPr sz="2000" dirty="0">
                <a:cs typeface="Verdana"/>
              </a:rPr>
              <a:t>follow-up on </a:t>
            </a:r>
            <a:r>
              <a:rPr sz="2000" spc="-5" dirty="0">
                <a:cs typeface="Verdana"/>
              </a:rPr>
              <a:t>previous </a:t>
            </a:r>
            <a:r>
              <a:rPr sz="2000" dirty="0">
                <a:cs typeface="Verdana"/>
              </a:rPr>
              <a:t>findings of</a:t>
            </a:r>
            <a:r>
              <a:rPr sz="2000" spc="-10" dirty="0">
                <a:cs typeface="Verdana"/>
              </a:rPr>
              <a:t> </a:t>
            </a:r>
            <a:r>
              <a:rPr sz="2000" spc="-5" dirty="0">
                <a:cs typeface="Verdana"/>
              </a:rPr>
              <a:t>noncompliance</a:t>
            </a:r>
            <a:endParaRPr sz="2400" dirty="0">
              <a:cs typeface="Times New Roman"/>
            </a:endParaRPr>
          </a:p>
          <a:p>
            <a:pPr marL="298450" marR="432434" indent="-285750">
              <a:spcAft>
                <a:spcPts val="1800"/>
              </a:spcAft>
              <a:buFont typeface="Arial" panose="020B0604020202020204" pitchFamily="34" charset="0"/>
              <a:buChar char="•"/>
              <a:tabLst>
                <a:tab pos="354965" algn="l"/>
                <a:tab pos="355600" algn="l"/>
              </a:tabLst>
            </a:pPr>
            <a:r>
              <a:rPr sz="2000" spc="-5" dirty="0">
                <a:cs typeface="Verdana"/>
              </a:rPr>
              <a:t>To investigate reports </a:t>
            </a:r>
            <a:r>
              <a:rPr sz="2000" dirty="0">
                <a:cs typeface="Verdana"/>
              </a:rPr>
              <a:t>of noncompliance </a:t>
            </a:r>
            <a:r>
              <a:rPr sz="2000" spc="-5" dirty="0">
                <a:cs typeface="Verdana"/>
              </a:rPr>
              <a:t>by other agencies,  media, </a:t>
            </a:r>
            <a:r>
              <a:rPr sz="2000" dirty="0">
                <a:cs typeface="Verdana"/>
              </a:rPr>
              <a:t>or </a:t>
            </a:r>
            <a:r>
              <a:rPr sz="2000" spc="-5" dirty="0">
                <a:cs typeface="Verdana"/>
              </a:rPr>
              <a:t>grassroots organizations</a:t>
            </a:r>
            <a:endParaRPr sz="2400" dirty="0">
              <a:cs typeface="Times New Roman"/>
            </a:endParaRPr>
          </a:p>
          <a:p>
            <a:pPr marL="298450" indent="-285750">
              <a:spcAft>
                <a:spcPts val="1800"/>
              </a:spcAft>
              <a:buFont typeface="Arial" panose="020B0604020202020204" pitchFamily="34" charset="0"/>
              <a:buChar char="•"/>
              <a:tabLst>
                <a:tab pos="354965" algn="l"/>
                <a:tab pos="355600" algn="l"/>
              </a:tabLst>
            </a:pPr>
            <a:r>
              <a:rPr sz="2000" spc="-5" dirty="0">
                <a:cs typeface="Verdana"/>
              </a:rPr>
              <a:t>May be specific to </a:t>
            </a:r>
            <a:r>
              <a:rPr sz="2000" dirty="0">
                <a:cs typeface="Verdana"/>
              </a:rPr>
              <a:t>an incident or</a:t>
            </a:r>
            <a:r>
              <a:rPr sz="2000" spc="30" dirty="0">
                <a:cs typeface="Verdana"/>
              </a:rPr>
              <a:t> </a:t>
            </a:r>
            <a:r>
              <a:rPr sz="2000" spc="-5" dirty="0">
                <a:cs typeface="Verdana"/>
              </a:rPr>
              <a:t>policy</a:t>
            </a:r>
            <a:endParaRPr sz="2400" dirty="0">
              <a:cs typeface="Times New Roman"/>
            </a:endParaRPr>
          </a:p>
          <a:p>
            <a:pPr marL="298450" indent="-285750">
              <a:spcAft>
                <a:spcPts val="1800"/>
              </a:spcAft>
              <a:buFont typeface="Arial" panose="020B0604020202020204" pitchFamily="34" charset="0"/>
              <a:buChar char="•"/>
              <a:tabLst>
                <a:tab pos="354965" algn="l"/>
                <a:tab pos="355600" algn="l"/>
              </a:tabLst>
            </a:pPr>
            <a:r>
              <a:rPr sz="2000" dirty="0">
                <a:cs typeface="Verdana"/>
              </a:rPr>
              <a:t>History of statistical </a:t>
            </a:r>
            <a:r>
              <a:rPr sz="2000" spc="-5" dirty="0">
                <a:cs typeface="Verdana"/>
              </a:rPr>
              <a:t>underrepresentation </a:t>
            </a:r>
            <a:r>
              <a:rPr sz="2000" dirty="0">
                <a:cs typeface="Verdana"/>
              </a:rPr>
              <a:t>of </a:t>
            </a:r>
            <a:r>
              <a:rPr sz="2000" spc="-5" dirty="0">
                <a:cs typeface="Verdana"/>
              </a:rPr>
              <a:t>particular</a:t>
            </a:r>
            <a:r>
              <a:rPr sz="2000" spc="15" dirty="0">
                <a:cs typeface="Verdana"/>
              </a:rPr>
              <a:t> </a:t>
            </a:r>
            <a:r>
              <a:rPr sz="2000" spc="-5" dirty="0">
                <a:cs typeface="Verdana"/>
              </a:rPr>
              <a:t>group(s)</a:t>
            </a:r>
            <a:endParaRPr sz="2400" dirty="0">
              <a:cs typeface="Times New Roman"/>
            </a:endParaRPr>
          </a:p>
          <a:p>
            <a:pPr marL="298450" indent="-285750">
              <a:spcAft>
                <a:spcPts val="1800"/>
              </a:spcAft>
              <a:buFont typeface="Arial" panose="020B0604020202020204" pitchFamily="34" charset="0"/>
              <a:buChar char="•"/>
              <a:tabLst>
                <a:tab pos="354965" algn="l"/>
                <a:tab pos="355600" algn="l"/>
              </a:tabLst>
            </a:pPr>
            <a:r>
              <a:rPr sz="2000" spc="-5" dirty="0">
                <a:cs typeface="Verdana"/>
              </a:rPr>
              <a:t>Pattern </a:t>
            </a:r>
            <a:r>
              <a:rPr sz="2000" dirty="0">
                <a:cs typeface="Verdana"/>
              </a:rPr>
              <a:t>of complaints of</a:t>
            </a:r>
            <a:r>
              <a:rPr sz="2000" spc="-5" dirty="0">
                <a:cs typeface="Verdana"/>
              </a:rPr>
              <a:t> </a:t>
            </a:r>
            <a:r>
              <a:rPr sz="2000" dirty="0">
                <a:cs typeface="Verdana"/>
              </a:rPr>
              <a:t>discrimination</a:t>
            </a:r>
          </a:p>
        </p:txBody>
      </p:sp>
    </p:spTree>
    <p:extLst>
      <p:ext uri="{BB962C8B-B14F-4D97-AF65-F5344CB8AC3E}">
        <p14:creationId xmlns:p14="http://schemas.microsoft.com/office/powerpoint/2010/main" val="101096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70887" y="616930"/>
            <a:ext cx="9897111"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RESOLUTION </a:t>
            </a:r>
            <a:r>
              <a:rPr lang="en-US" spc="-5" dirty="0">
                <a:solidFill>
                  <a:srgbClr val="D50032"/>
                </a:solidFill>
              </a:rPr>
              <a:t>OF</a:t>
            </a:r>
            <a:r>
              <a:rPr lang="en-US" spc="50" dirty="0">
                <a:solidFill>
                  <a:srgbClr val="D50032"/>
                </a:solidFill>
              </a:rPr>
              <a:t> </a:t>
            </a:r>
            <a:r>
              <a:rPr lang="en-US" spc="-5" dirty="0">
                <a:solidFill>
                  <a:srgbClr val="D50032"/>
                </a:solidFill>
              </a:rPr>
              <a:t>NONCOMPLIANCE</a:t>
            </a:r>
          </a:p>
        </p:txBody>
      </p:sp>
      <p:sp>
        <p:nvSpPr>
          <p:cNvPr id="13" name="object 13"/>
          <p:cNvSpPr txBox="1"/>
          <p:nvPr/>
        </p:nvSpPr>
        <p:spPr>
          <a:xfrm>
            <a:off x="770886" y="1561939"/>
            <a:ext cx="9379877" cy="2048638"/>
          </a:xfrm>
          <a:prstGeom prst="rect">
            <a:avLst/>
          </a:prstGeom>
        </p:spPr>
        <p:txBody>
          <a:bodyPr vert="horz" wrap="square" lIns="0" tIns="47625" rIns="0" bIns="0" rtlCol="0">
            <a:spAutoFit/>
          </a:bodyPr>
          <a:lstStyle/>
          <a:p>
            <a:pPr marL="355600" marR="5080" indent="-342900">
              <a:spcAft>
                <a:spcPts val="1800"/>
              </a:spcAft>
              <a:buFont typeface="Arial" panose="020B0604020202020204" pitchFamily="34" charset="0"/>
              <a:buChar char="•"/>
              <a:tabLst>
                <a:tab pos="298450" algn="l"/>
              </a:tabLst>
            </a:pPr>
            <a:r>
              <a:rPr sz="2000" dirty="0">
                <a:latin typeface="Trebuchet MS" panose="020B0603020202020204" pitchFamily="34" charset="0"/>
                <a:ea typeface="Verdana" panose="020B0604030504040204" pitchFamily="34" charset="0"/>
                <a:cs typeface="Verdana" panose="020B0604030504040204" pitchFamily="34" charset="0"/>
              </a:rPr>
              <a:t>A factual finding </a:t>
            </a:r>
            <a:r>
              <a:rPr sz="2000" spc="-5" dirty="0">
                <a:latin typeface="Trebuchet MS" panose="020B0603020202020204" pitchFamily="34" charset="0"/>
                <a:ea typeface="Verdana" panose="020B0604030504040204" pitchFamily="34" charset="0"/>
                <a:cs typeface="Verdana" panose="020B0604030504040204" pitchFamily="34" charset="0"/>
              </a:rPr>
              <a:t>that </a:t>
            </a:r>
            <a:r>
              <a:rPr sz="2000" dirty="0">
                <a:latin typeface="Trebuchet MS" panose="020B0603020202020204" pitchFamily="34" charset="0"/>
                <a:ea typeface="Verdana" panose="020B0604030504040204" pitchFamily="34" charset="0"/>
                <a:cs typeface="Verdana" panose="020B0604030504040204" pitchFamily="34" charset="0"/>
              </a:rPr>
              <a:t>any </a:t>
            </a:r>
            <a:r>
              <a:rPr sz="2000" spc="-5" dirty="0">
                <a:latin typeface="Trebuchet MS" panose="020B0603020202020204" pitchFamily="34" charset="0"/>
                <a:ea typeface="Verdana" panose="020B0604030504040204" pitchFamily="34" charset="0"/>
                <a:cs typeface="Verdana" panose="020B0604030504040204" pitchFamily="34" charset="0"/>
              </a:rPr>
              <a:t>civil rights requirement, </a:t>
            </a:r>
            <a:r>
              <a:rPr sz="2000" dirty="0">
                <a:latin typeface="Trebuchet MS" panose="020B0603020202020204" pitchFamily="34" charset="0"/>
                <a:ea typeface="Verdana" panose="020B0604030504040204" pitchFamily="34" charset="0"/>
                <a:cs typeface="Verdana" panose="020B0604030504040204" pitchFamily="34" charset="0"/>
              </a:rPr>
              <a:t>as </a:t>
            </a:r>
            <a:r>
              <a:rPr sz="2000" spc="-5" dirty="0">
                <a:latin typeface="Trebuchet MS" panose="020B0603020202020204" pitchFamily="34" charset="0"/>
                <a:ea typeface="Verdana" panose="020B0604030504040204" pitchFamily="34" charset="0"/>
                <a:cs typeface="Verdana" panose="020B0604030504040204" pitchFamily="34" charset="0"/>
              </a:rPr>
              <a:t>provided by </a:t>
            </a:r>
            <a:r>
              <a:rPr sz="2000" spc="-10" dirty="0">
                <a:latin typeface="Trebuchet MS" panose="020B0603020202020204" pitchFamily="34" charset="0"/>
                <a:ea typeface="Verdana" panose="020B0604030504040204" pitchFamily="34" charset="0"/>
                <a:cs typeface="Verdana" panose="020B0604030504040204" pitchFamily="34" charset="0"/>
              </a:rPr>
              <a:t>law, </a:t>
            </a:r>
            <a:r>
              <a:rPr sz="2000" spc="-5" dirty="0">
                <a:latin typeface="Trebuchet MS" panose="020B0603020202020204" pitchFamily="34" charset="0"/>
                <a:ea typeface="Verdana" panose="020B0604030504040204" pitchFamily="34" charset="0"/>
                <a:cs typeface="Verdana" panose="020B0604030504040204" pitchFamily="34" charset="0"/>
              </a:rPr>
              <a:t>regulation, </a:t>
            </a:r>
            <a:r>
              <a:rPr sz="2000" spc="-10" dirty="0">
                <a:latin typeface="Trebuchet MS" panose="020B0603020202020204" pitchFamily="34" charset="0"/>
                <a:ea typeface="Verdana" panose="020B0604030504040204" pitchFamily="34" charset="0"/>
                <a:cs typeface="Verdana" panose="020B0604030504040204" pitchFamily="34" charset="0"/>
              </a:rPr>
              <a:t>policy, instruction, </a:t>
            </a:r>
            <a:r>
              <a:rPr sz="2000" dirty="0">
                <a:latin typeface="Trebuchet MS" panose="020B0603020202020204" pitchFamily="34" charset="0"/>
                <a:ea typeface="Verdana" panose="020B0604030504040204" pitchFamily="34" charset="0"/>
                <a:cs typeface="Verdana" panose="020B0604030504040204" pitchFamily="34" charset="0"/>
              </a:rPr>
              <a:t>or  </a:t>
            </a:r>
            <a:r>
              <a:rPr sz="2000" spc="-5" dirty="0">
                <a:latin typeface="Trebuchet MS" panose="020B0603020202020204" pitchFamily="34" charset="0"/>
                <a:ea typeface="Verdana" panose="020B0604030504040204" pitchFamily="34" charset="0"/>
                <a:cs typeface="Verdana" panose="020B0604030504040204" pitchFamily="34" charset="0"/>
              </a:rPr>
              <a:t>guidelines, is </a:t>
            </a:r>
            <a:r>
              <a:rPr sz="2000" dirty="0">
                <a:latin typeface="Trebuchet MS" panose="020B0603020202020204" pitchFamily="34" charset="0"/>
                <a:ea typeface="Verdana" panose="020B0604030504040204" pitchFamily="34" charset="0"/>
                <a:cs typeface="Verdana" panose="020B0604030504040204" pitchFamily="34" charset="0"/>
              </a:rPr>
              <a:t>not </a:t>
            </a:r>
            <a:r>
              <a:rPr sz="2000" spc="-5" dirty="0">
                <a:latin typeface="Trebuchet MS" panose="020B0603020202020204" pitchFamily="34" charset="0"/>
                <a:ea typeface="Verdana" panose="020B0604030504040204" pitchFamily="34" charset="0"/>
                <a:cs typeface="Verdana" panose="020B0604030504040204" pitchFamily="34" charset="0"/>
              </a:rPr>
              <a:t>being adhered to by </a:t>
            </a:r>
            <a:r>
              <a:rPr sz="2000" dirty="0">
                <a:latin typeface="Trebuchet MS" panose="020B0603020202020204" pitchFamily="34" charset="0"/>
                <a:ea typeface="Verdana" panose="020B0604030504040204" pitchFamily="34" charset="0"/>
                <a:cs typeface="Verdana" panose="020B0604030504040204" pitchFamily="34" charset="0"/>
              </a:rPr>
              <a:t>a State</a:t>
            </a:r>
            <a:r>
              <a:rPr sz="2000" spc="-95" dirty="0">
                <a:latin typeface="Trebuchet MS" panose="020B0603020202020204" pitchFamily="34" charset="0"/>
                <a:ea typeface="Verdana" panose="020B0604030504040204" pitchFamily="34" charset="0"/>
                <a:cs typeface="Verdana" panose="020B0604030504040204" pitchFamily="34" charset="0"/>
              </a:rPr>
              <a:t> </a:t>
            </a:r>
            <a:r>
              <a:rPr sz="2000" dirty="0">
                <a:latin typeface="Trebuchet MS" panose="020B0603020202020204" pitchFamily="34" charset="0"/>
                <a:ea typeface="Verdana" panose="020B0604030504040204" pitchFamily="34" charset="0"/>
                <a:cs typeface="Verdana" panose="020B0604030504040204" pitchFamily="34" charset="0"/>
              </a:rPr>
              <a:t>agency,  </a:t>
            </a:r>
            <a:r>
              <a:rPr sz="2000" spc="-5" dirty="0">
                <a:latin typeface="Trebuchet MS" panose="020B0603020202020204" pitchFamily="34" charset="0"/>
                <a:ea typeface="Verdana" panose="020B0604030504040204" pitchFamily="34" charset="0"/>
                <a:cs typeface="Verdana" panose="020B0604030504040204" pitchFamily="34" charset="0"/>
              </a:rPr>
              <a:t>subrecipient </a:t>
            </a:r>
            <a:r>
              <a:rPr sz="2000" dirty="0">
                <a:latin typeface="Trebuchet MS" panose="020B0603020202020204" pitchFamily="34" charset="0"/>
                <a:ea typeface="Verdana" panose="020B0604030504040204" pitchFamily="34" charset="0"/>
                <a:cs typeface="Verdana" panose="020B0604030504040204" pitchFamily="34" charset="0"/>
              </a:rPr>
              <a:t>agency, or a </a:t>
            </a:r>
            <a:r>
              <a:rPr sz="2000" spc="-5" dirty="0">
                <a:latin typeface="Trebuchet MS" panose="020B0603020202020204" pitchFamily="34" charset="0"/>
                <a:ea typeface="Verdana" panose="020B0604030504040204" pitchFamily="34" charset="0"/>
                <a:cs typeface="Verdana" panose="020B0604030504040204" pitchFamily="34" charset="0"/>
              </a:rPr>
              <a:t>local</a:t>
            </a:r>
            <a:r>
              <a:rPr sz="2000" spc="-65" dirty="0">
                <a:latin typeface="Trebuchet MS" panose="020B0603020202020204" pitchFamily="34" charset="0"/>
                <a:ea typeface="Verdana" panose="020B0604030504040204" pitchFamily="34" charset="0"/>
                <a:cs typeface="Verdana" panose="020B0604030504040204" pitchFamily="34" charset="0"/>
              </a:rPr>
              <a:t> </a:t>
            </a:r>
            <a:r>
              <a:rPr sz="2000" spc="-5" dirty="0">
                <a:latin typeface="Trebuchet MS" panose="020B0603020202020204" pitchFamily="34" charset="0"/>
                <a:ea typeface="Verdana" panose="020B0604030504040204" pitchFamily="34" charset="0"/>
                <a:cs typeface="Verdana" panose="020B0604030504040204" pitchFamily="34" charset="0"/>
              </a:rPr>
              <a:t>site.</a:t>
            </a:r>
            <a:endParaRPr sz="2000" dirty="0">
              <a:latin typeface="Trebuchet MS" panose="020B0603020202020204" pitchFamily="34" charset="0"/>
              <a:ea typeface="Verdana" panose="020B0604030504040204" pitchFamily="34" charset="0"/>
              <a:cs typeface="Verdana" panose="020B0604030504040204" pitchFamily="34" charset="0"/>
            </a:endParaRPr>
          </a:p>
          <a:p>
            <a:pPr marL="355600" indent="-342900">
              <a:spcAft>
                <a:spcPts val="1800"/>
              </a:spcAft>
              <a:buFont typeface="Arial" panose="020B0604020202020204" pitchFamily="34" charset="0"/>
              <a:buChar char="•"/>
              <a:tabLst>
                <a:tab pos="298450" algn="l"/>
              </a:tabLst>
            </a:pPr>
            <a:r>
              <a:rPr sz="2000" spc="-5" dirty="0">
                <a:latin typeface="Trebuchet MS" panose="020B0603020202020204" pitchFamily="34" charset="0"/>
                <a:ea typeface="Verdana" panose="020B0604030504040204" pitchFamily="34" charset="0"/>
                <a:cs typeface="Verdana" panose="020B0604030504040204" pitchFamily="34" charset="0"/>
              </a:rPr>
              <a:t>Steps </a:t>
            </a:r>
            <a:r>
              <a:rPr sz="2000" dirty="0">
                <a:latin typeface="Trebuchet MS" panose="020B0603020202020204" pitchFamily="34" charset="0"/>
                <a:ea typeface="Verdana" panose="020B0604030504040204" pitchFamily="34" charset="0"/>
                <a:cs typeface="Verdana" panose="020B0604030504040204" pitchFamily="34" charset="0"/>
              </a:rPr>
              <a:t>must </a:t>
            </a:r>
            <a:r>
              <a:rPr sz="2000" spc="-5" dirty="0">
                <a:latin typeface="Trebuchet MS" panose="020B0603020202020204" pitchFamily="34" charset="0"/>
                <a:ea typeface="Verdana" panose="020B0604030504040204" pitchFamily="34" charset="0"/>
                <a:cs typeface="Verdana" panose="020B0604030504040204" pitchFamily="34" charset="0"/>
              </a:rPr>
              <a:t>be taken </a:t>
            </a:r>
            <a:r>
              <a:rPr sz="2000" spc="-10" dirty="0">
                <a:latin typeface="Trebuchet MS" panose="020B0603020202020204" pitchFamily="34" charset="0"/>
                <a:ea typeface="Verdana" panose="020B0604030504040204" pitchFamily="34" charset="0"/>
                <a:cs typeface="Verdana" panose="020B0604030504040204" pitchFamily="34" charset="0"/>
              </a:rPr>
              <a:t>immediately </a:t>
            </a:r>
            <a:r>
              <a:rPr sz="2000" spc="-5" dirty="0">
                <a:latin typeface="Trebuchet MS" panose="020B0603020202020204" pitchFamily="34" charset="0"/>
                <a:ea typeface="Verdana" panose="020B0604030504040204" pitchFamily="34" charset="0"/>
                <a:cs typeface="Verdana" panose="020B0604030504040204" pitchFamily="34" charset="0"/>
              </a:rPr>
              <a:t>to obtain</a:t>
            </a:r>
            <a:r>
              <a:rPr sz="2000" spc="40" dirty="0">
                <a:latin typeface="Trebuchet MS" panose="020B0603020202020204" pitchFamily="34" charset="0"/>
                <a:ea typeface="Verdana" panose="020B0604030504040204" pitchFamily="34" charset="0"/>
                <a:cs typeface="Verdana" panose="020B0604030504040204" pitchFamily="34" charset="0"/>
              </a:rPr>
              <a:t> </a:t>
            </a:r>
            <a:r>
              <a:rPr sz="2000" i="1" spc="-5" dirty="0">
                <a:latin typeface="Trebuchet MS" panose="020B0603020202020204" pitchFamily="34" charset="0"/>
                <a:ea typeface="Verdana" panose="020B0604030504040204" pitchFamily="34" charset="0"/>
                <a:cs typeface="Verdana" panose="020B0604030504040204" pitchFamily="34" charset="0"/>
              </a:rPr>
              <a:t>voluntary</a:t>
            </a:r>
            <a:r>
              <a:rPr lang="en-US" sz="2000" dirty="0">
                <a:latin typeface="Trebuchet MS" panose="020B0603020202020204" pitchFamily="34" charset="0"/>
                <a:ea typeface="Verdana" panose="020B0604030504040204" pitchFamily="34" charset="0"/>
                <a:cs typeface="Verdana" panose="020B0604030504040204" pitchFamily="34" charset="0"/>
              </a:rPr>
              <a:t> </a:t>
            </a:r>
            <a:r>
              <a:rPr sz="2000" spc="-5" dirty="0">
                <a:latin typeface="Trebuchet MS" panose="020B0603020202020204" pitchFamily="34" charset="0"/>
                <a:ea typeface="Verdana" panose="020B0604030504040204" pitchFamily="34" charset="0"/>
                <a:cs typeface="Verdana" panose="020B0604030504040204" pitchFamily="34" charset="0"/>
              </a:rPr>
              <a:t>compliance.</a:t>
            </a:r>
            <a:endParaRPr sz="2000" dirty="0">
              <a:latin typeface="Trebuchet MS" panose="020B0603020202020204" pitchFamily="34" charset="0"/>
              <a:ea typeface="Verdana" panose="020B0604030504040204" pitchFamily="34" charset="0"/>
              <a:cs typeface="Verdana" panose="020B0604030504040204" pitchFamily="34" charset="0"/>
            </a:endParaRPr>
          </a:p>
          <a:p>
            <a:pPr marL="355600" marR="292100" indent="-342900">
              <a:spcAft>
                <a:spcPts val="1800"/>
              </a:spcAft>
              <a:buFont typeface="Arial" panose="020B0604020202020204" pitchFamily="34" charset="0"/>
              <a:buChar char="•"/>
              <a:tabLst>
                <a:tab pos="298450" algn="l"/>
              </a:tabLst>
            </a:pPr>
            <a:r>
              <a:rPr sz="2000" dirty="0">
                <a:latin typeface="Trebuchet MS" panose="020B0603020202020204" pitchFamily="34" charset="0"/>
                <a:ea typeface="Verdana" panose="020B0604030504040204" pitchFamily="34" charset="0"/>
                <a:cs typeface="Verdana" panose="020B0604030504040204" pitchFamily="34" charset="0"/>
              </a:rPr>
              <a:t>A finding’s effective </a:t>
            </a:r>
            <a:r>
              <a:rPr sz="2000" spc="-5" dirty="0">
                <a:latin typeface="Trebuchet MS" panose="020B0603020202020204" pitchFamily="34" charset="0"/>
                <a:ea typeface="Verdana" panose="020B0604030504040204" pitchFamily="34" charset="0"/>
                <a:cs typeface="Verdana" panose="020B0604030504040204" pitchFamily="34" charset="0"/>
              </a:rPr>
              <a:t>date is the date </a:t>
            </a:r>
            <a:r>
              <a:rPr sz="2000" dirty="0">
                <a:latin typeface="Trebuchet MS" panose="020B0603020202020204" pitchFamily="34" charset="0"/>
                <a:ea typeface="Verdana" panose="020B0604030504040204" pitchFamily="34" charset="0"/>
                <a:cs typeface="Verdana" panose="020B0604030504040204" pitchFamily="34" charset="0"/>
              </a:rPr>
              <a:t>of notice </a:t>
            </a:r>
            <a:r>
              <a:rPr sz="2000" spc="-5" dirty="0">
                <a:latin typeface="Trebuchet MS" panose="020B0603020202020204" pitchFamily="34" charset="0"/>
                <a:ea typeface="Verdana" panose="020B0604030504040204" pitchFamily="34" charset="0"/>
                <a:cs typeface="Verdana" panose="020B0604030504040204" pitchFamily="34" charset="0"/>
              </a:rPr>
              <a:t>to</a:t>
            </a:r>
            <a:r>
              <a:rPr sz="2000" spc="-165" dirty="0">
                <a:latin typeface="Trebuchet MS" panose="020B0603020202020204" pitchFamily="34" charset="0"/>
                <a:ea typeface="Verdana" panose="020B0604030504040204" pitchFamily="34" charset="0"/>
                <a:cs typeface="Verdana" panose="020B0604030504040204" pitchFamily="34" charset="0"/>
              </a:rPr>
              <a:t> </a:t>
            </a:r>
            <a:r>
              <a:rPr sz="2000" spc="-5" dirty="0">
                <a:latin typeface="Trebuchet MS" panose="020B0603020202020204" pitchFamily="34" charset="0"/>
                <a:ea typeface="Verdana" panose="020B0604030504040204" pitchFamily="34" charset="0"/>
                <a:cs typeface="Verdana" panose="020B0604030504040204" pitchFamily="34" charset="0"/>
              </a:rPr>
              <a:t>the  reviewed</a:t>
            </a:r>
            <a:r>
              <a:rPr sz="2000" spc="-20" dirty="0">
                <a:latin typeface="Trebuchet MS" panose="020B0603020202020204" pitchFamily="34" charset="0"/>
                <a:ea typeface="Verdana" panose="020B0604030504040204" pitchFamily="34" charset="0"/>
                <a:cs typeface="Verdana" panose="020B0604030504040204" pitchFamily="34" charset="0"/>
              </a:rPr>
              <a:t> </a:t>
            </a:r>
            <a:r>
              <a:rPr sz="2000" dirty="0">
                <a:latin typeface="Trebuchet MS" panose="020B0603020202020204" pitchFamily="34" charset="0"/>
                <a:ea typeface="Verdana" panose="020B0604030504040204" pitchFamily="34" charset="0"/>
                <a:cs typeface="Verdana" panose="020B0604030504040204" pitchFamily="34" charset="0"/>
              </a:rPr>
              <a:t>entity.</a:t>
            </a:r>
          </a:p>
        </p:txBody>
      </p:sp>
    </p:spTree>
    <p:extLst>
      <p:ext uri="{BB962C8B-B14F-4D97-AF65-F5344CB8AC3E}">
        <p14:creationId xmlns:p14="http://schemas.microsoft.com/office/powerpoint/2010/main" val="103889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18836" y="452009"/>
            <a:ext cx="10640291"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VOLUNTARY RESOLUTION AGREEMENT</a:t>
            </a:r>
            <a:endParaRPr lang="en-US" spc="-5" dirty="0">
              <a:solidFill>
                <a:srgbClr val="D50032"/>
              </a:solidFill>
            </a:endParaRPr>
          </a:p>
        </p:txBody>
      </p:sp>
      <p:sp>
        <p:nvSpPr>
          <p:cNvPr id="13" name="object 13"/>
          <p:cNvSpPr txBox="1"/>
          <p:nvPr/>
        </p:nvSpPr>
        <p:spPr>
          <a:xfrm>
            <a:off x="842505" y="1313874"/>
            <a:ext cx="9345204" cy="2919645"/>
          </a:xfrm>
          <a:prstGeom prst="rect">
            <a:avLst/>
          </a:prstGeom>
        </p:spPr>
        <p:txBody>
          <a:bodyPr vert="horz" wrap="square" lIns="0" tIns="47625" rIns="0" bIns="0" rtlCol="0">
            <a:spAutoFit/>
          </a:bodyPr>
          <a:lstStyle/>
          <a:p>
            <a:pPr marL="285750" indent="-285750">
              <a:lnSpc>
                <a:spcPct val="90000"/>
              </a:lnSpc>
              <a:spcAft>
                <a:spcPts val="1800"/>
              </a:spcAft>
              <a:buClrTx/>
              <a:buFont typeface="Arial" panose="020B0604020202020204" pitchFamily="34" charset="0"/>
              <a:buChar char="•"/>
            </a:pPr>
            <a:r>
              <a:rPr lang="en-US" altLang="en-US" dirty="0">
                <a:latin typeface="Trebuchet MS" panose="020B0603020202020204" pitchFamily="34" charset="0"/>
                <a:ea typeface="Verdana" panose="020B0604030504040204" pitchFamily="34" charset="0"/>
                <a:cs typeface="Verdana" panose="020B0604030504040204" pitchFamily="34" charset="0"/>
              </a:rPr>
              <a:t>A Voluntary Resolution Agreement (VRA) is an agreement that recipient(s) are willfully consenting to undertake remedial actions to address identified areas of noncompliance or in violation with applicable civil rights laws and/or regulations. </a:t>
            </a:r>
          </a:p>
          <a:p>
            <a:pPr marL="285750" indent="-285750">
              <a:lnSpc>
                <a:spcPct val="100000"/>
              </a:lnSpc>
              <a:spcAft>
                <a:spcPts val="1800"/>
              </a:spcAft>
              <a:buClrTx/>
              <a:buFont typeface="Arial" panose="020B0604020202020204" pitchFamily="34" charset="0"/>
              <a:buChar char="•"/>
            </a:pPr>
            <a:r>
              <a:rPr lang="en-US" altLang="en-US" dirty="0">
                <a:latin typeface="Trebuchet MS" panose="020B0603020202020204" pitchFamily="34" charset="0"/>
                <a:ea typeface="Verdana" panose="020B0604030504040204" pitchFamily="34" charset="0"/>
                <a:cs typeface="Verdana" panose="020B0604030504040204" pitchFamily="34" charset="0"/>
              </a:rPr>
              <a:t>The VRA may be between multiple parties such as the officials in authority to regulate civil rights laws (Food and Nutrition Service, Civil Rights Division, (FNS CRD)), recipient or sub-recipient (State agency or school), and program participant (Complainant). </a:t>
            </a:r>
          </a:p>
          <a:p>
            <a:pPr marL="285750" indent="-285750">
              <a:spcAft>
                <a:spcPts val="1800"/>
              </a:spcAft>
              <a:buClrTx/>
              <a:buFont typeface="Arial" panose="020B0604020202020204" pitchFamily="34" charset="0"/>
              <a:buChar char="•"/>
            </a:pPr>
            <a:r>
              <a:rPr lang="en-US" altLang="en-US" dirty="0">
                <a:latin typeface="Trebuchet MS" panose="020B0603020202020204" pitchFamily="34" charset="0"/>
                <a:ea typeface="Verdana" panose="020B0604030504040204" pitchFamily="34" charset="0"/>
                <a:cs typeface="Verdana" panose="020B0604030504040204" pitchFamily="34" charset="0"/>
              </a:rPr>
              <a:t>Voluntary Resolution Agreements may be used to closeout a Civil Rights Compliance Review at the discretion of FNS CRD in lieu of issuing a written Compliance Review report with findings. </a:t>
            </a:r>
          </a:p>
        </p:txBody>
      </p:sp>
    </p:spTree>
    <p:extLst>
      <p:ext uri="{BB962C8B-B14F-4D97-AF65-F5344CB8AC3E}">
        <p14:creationId xmlns:p14="http://schemas.microsoft.com/office/powerpoint/2010/main" val="3112359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04274" y="487523"/>
            <a:ext cx="3267363"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QUESTIONS</a:t>
            </a:r>
          </a:p>
        </p:txBody>
      </p:sp>
      <p:sp>
        <p:nvSpPr>
          <p:cNvPr id="13" name="object 13" descr="Image of three boxes with questions marks"/>
          <p:cNvSpPr/>
          <p:nvPr/>
        </p:nvSpPr>
        <p:spPr>
          <a:xfrm>
            <a:off x="4668011" y="2258568"/>
            <a:ext cx="2857500" cy="2427731"/>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06640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20240" y="1828802"/>
            <a:ext cx="8798560" cy="3698238"/>
          </a:xfrm>
          <a:noFill/>
          <a:ln>
            <a:solidFill>
              <a:schemeClr val="accent1"/>
            </a:solidFill>
          </a:ln>
        </p:spPr>
        <p:txBody>
          <a:bodyPr>
            <a:normAutofit fontScale="25000" lnSpcReduction="20000"/>
          </a:bodyPr>
          <a:lstStyle/>
          <a:p>
            <a:pPr marL="1588" indent="0" algn="ctr">
              <a:spcBef>
                <a:spcPts val="0"/>
              </a:spcBef>
              <a:spcAft>
                <a:spcPts val="1800"/>
              </a:spcAft>
              <a:buClr>
                <a:srgbClr val="005024"/>
              </a:buClr>
              <a:buNone/>
            </a:pPr>
            <a:r>
              <a:rPr lang="en-US" sz="11200" b="1" dirty="0">
                <a:cs typeface="Helvetica" panose="020B0604020202020204" pitchFamily="34" charset="0"/>
              </a:rPr>
              <a:t>Michele Sazo</a:t>
            </a:r>
          </a:p>
          <a:p>
            <a:pPr marL="1588" indent="0" algn="ctr">
              <a:spcBef>
                <a:spcPts val="0"/>
              </a:spcBef>
              <a:spcAft>
                <a:spcPts val="1800"/>
              </a:spcAft>
              <a:buClr>
                <a:srgbClr val="005024"/>
              </a:buClr>
              <a:buNone/>
            </a:pPr>
            <a:r>
              <a:rPr lang="en-US" sz="11200" dirty="0">
                <a:cs typeface="Helvetica" panose="020B0604020202020204" pitchFamily="34" charset="0"/>
              </a:rPr>
              <a:t>Regional Civil Rights Officer</a:t>
            </a:r>
          </a:p>
          <a:p>
            <a:pPr marL="1588" indent="0" algn="ctr">
              <a:spcBef>
                <a:spcPts val="0"/>
              </a:spcBef>
              <a:spcAft>
                <a:spcPts val="1800"/>
              </a:spcAft>
              <a:buClr>
                <a:srgbClr val="005024"/>
              </a:buClr>
              <a:buNone/>
            </a:pPr>
            <a:r>
              <a:rPr lang="en-US" sz="11200" dirty="0">
                <a:cs typeface="Helvetica" panose="020B0604020202020204" pitchFamily="34" charset="0"/>
              </a:rPr>
              <a:t>USDA, Food and Nutrition Service </a:t>
            </a:r>
          </a:p>
          <a:p>
            <a:pPr marL="1588" indent="0" algn="ctr">
              <a:spcBef>
                <a:spcPts val="0"/>
              </a:spcBef>
              <a:spcAft>
                <a:spcPts val="1800"/>
              </a:spcAft>
              <a:buClr>
                <a:srgbClr val="005024"/>
              </a:buClr>
              <a:buNone/>
            </a:pPr>
            <a:r>
              <a:rPr lang="en-US" sz="11200" dirty="0">
                <a:cs typeface="Helvetica" panose="020B0604020202020204" pitchFamily="34" charset="0"/>
              </a:rPr>
              <a:t>Mid-Atlantic Region</a:t>
            </a:r>
          </a:p>
          <a:p>
            <a:pPr marL="1588" indent="0" algn="ctr">
              <a:spcBef>
                <a:spcPts val="0"/>
              </a:spcBef>
              <a:spcAft>
                <a:spcPts val="1800"/>
              </a:spcAft>
              <a:buClr>
                <a:srgbClr val="005024"/>
              </a:buClr>
              <a:buNone/>
            </a:pPr>
            <a:r>
              <a:rPr lang="en-US" sz="11200" dirty="0">
                <a:cs typeface="Helvetica" panose="020B0604020202020204" pitchFamily="34" charset="0"/>
              </a:rPr>
              <a:t>Telephone: (609) 259-5061</a:t>
            </a:r>
          </a:p>
          <a:p>
            <a:pPr marL="1588" indent="0" algn="ctr">
              <a:spcBef>
                <a:spcPts val="0"/>
              </a:spcBef>
              <a:spcAft>
                <a:spcPts val="1800"/>
              </a:spcAft>
              <a:buClr>
                <a:srgbClr val="005024"/>
              </a:buClr>
              <a:buNone/>
            </a:pPr>
            <a:r>
              <a:rPr lang="en-US" sz="11200" dirty="0">
                <a:cs typeface="Helvetica" panose="020B0604020202020204" pitchFamily="34" charset="0"/>
              </a:rPr>
              <a:t>Email:  </a:t>
            </a:r>
            <a:r>
              <a:rPr lang="en-US" sz="11200" b="1" u="sng" dirty="0" err="1">
                <a:solidFill>
                  <a:srgbClr val="C00000"/>
                </a:solidFill>
                <a:cs typeface="Helvetica" panose="020B0604020202020204" pitchFamily="34" charset="0"/>
              </a:rPr>
              <a:t>M</a:t>
            </a:r>
            <a:r>
              <a:rPr lang="en-US" sz="11200" b="1" dirty="0" err="1">
                <a:cs typeface="Helvetica" panose="020B0604020202020204" pitchFamily="34" charset="0"/>
                <a:hlinkClick r:id="rId3"/>
              </a:rPr>
              <a:t>ichele.Sazo@usda.gov</a:t>
            </a:r>
            <a:r>
              <a:rPr lang="en-US" sz="11200" b="1" dirty="0">
                <a:cs typeface="Helvetica" panose="020B0604020202020204" pitchFamily="34" charset="0"/>
              </a:rPr>
              <a:t>  </a:t>
            </a:r>
          </a:p>
          <a:p>
            <a:pPr marL="1588" indent="0" algn="ctr">
              <a:spcBef>
                <a:spcPts val="0"/>
              </a:spcBef>
              <a:buClr>
                <a:srgbClr val="005024"/>
              </a:buClr>
            </a:pPr>
            <a:endParaRPr lang="en-US" sz="1800" b="1" dirty="0">
              <a:cs typeface="Helvetica" panose="020B0604020202020204" pitchFamily="34" charset="0"/>
            </a:endParaRPr>
          </a:p>
          <a:p>
            <a:pPr marL="1588" indent="0" algn="ctr">
              <a:spcBef>
                <a:spcPts val="0"/>
              </a:spcBef>
              <a:buClr>
                <a:srgbClr val="005024"/>
              </a:buClr>
            </a:pPr>
            <a:endParaRPr lang="en-US" sz="1800" b="1" dirty="0">
              <a:cs typeface="Helvetica" panose="020B0604020202020204" pitchFamily="34" charset="0"/>
            </a:endParaRPr>
          </a:p>
          <a:p>
            <a:pPr marL="754380" lvl="3" indent="0">
              <a:spcBef>
                <a:spcPts val="0"/>
              </a:spcBef>
              <a:buClr>
                <a:srgbClr val="005024"/>
              </a:buClr>
              <a:buNone/>
            </a:pPr>
            <a:endParaRPr lang="en-US" sz="2000" dirty="0">
              <a:latin typeface="Helvetica" panose="020B0604020202020204" pitchFamily="34" charset="0"/>
              <a:cs typeface="Helvetica" panose="020B0604020202020204" pitchFamily="34" charset="0"/>
            </a:endParaRPr>
          </a:p>
          <a:p>
            <a:pPr marL="70168" lvl="1" indent="0">
              <a:spcBef>
                <a:spcPts val="0"/>
              </a:spcBef>
              <a:buClr>
                <a:srgbClr val="005024"/>
              </a:buClr>
            </a:pPr>
            <a:endParaRPr lang="en-US" dirty="0">
              <a:latin typeface="Helvetica" panose="020B0604020202020204" pitchFamily="34" charset="0"/>
              <a:cs typeface="Helvetica" panose="020B0604020202020204" pitchFamily="34" charset="0"/>
            </a:endParaRPr>
          </a:p>
        </p:txBody>
      </p:sp>
      <p:sp>
        <p:nvSpPr>
          <p:cNvPr id="4" name="Title 3"/>
          <p:cNvSpPr>
            <a:spLocks noGrp="1"/>
          </p:cNvSpPr>
          <p:nvPr>
            <p:ph type="title"/>
          </p:nvPr>
        </p:nvSpPr>
        <p:spPr>
          <a:xfrm>
            <a:off x="0" y="401321"/>
            <a:ext cx="8407400" cy="676275"/>
          </a:xfrm>
        </p:spPr>
        <p:txBody>
          <a:bodyPr>
            <a:noAutofit/>
          </a:bodyPr>
          <a:lstStyle/>
          <a:p>
            <a:pPr algn="ctr"/>
            <a:br>
              <a:rPr lang="en-US" sz="7200" dirty="0">
                <a:solidFill>
                  <a:srgbClr val="D80033"/>
                </a:solidFill>
              </a:rPr>
            </a:br>
            <a:r>
              <a:rPr lang="en-US" sz="4800" dirty="0">
                <a:solidFill>
                  <a:srgbClr val="D80033"/>
                </a:solidFill>
              </a:rPr>
              <a:t>CONTACT INFORMATION</a:t>
            </a:r>
            <a:br>
              <a:rPr lang="en-US" sz="7200" dirty="0">
                <a:solidFill>
                  <a:srgbClr val="D80033"/>
                </a:solidFill>
              </a:rPr>
            </a:br>
            <a:endParaRPr lang="en-US" sz="7200" dirty="0">
              <a:solidFill>
                <a:srgbClr val="D80033"/>
              </a:solidFill>
            </a:endParaRPr>
          </a:p>
        </p:txBody>
      </p:sp>
    </p:spTree>
    <p:extLst>
      <p:ext uri="{BB962C8B-B14F-4D97-AF65-F5344CB8AC3E}">
        <p14:creationId xmlns:p14="http://schemas.microsoft.com/office/powerpoint/2010/main" val="267556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70560" y="525481"/>
            <a:ext cx="9784080"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CIVIL </a:t>
            </a:r>
            <a:r>
              <a:rPr lang="en-US" spc="-10" dirty="0">
                <a:solidFill>
                  <a:srgbClr val="D50032"/>
                </a:solidFill>
              </a:rPr>
              <a:t>RIGHTS </a:t>
            </a:r>
            <a:r>
              <a:rPr lang="en-US" spc="-5" dirty="0">
                <a:solidFill>
                  <a:srgbClr val="D50032"/>
                </a:solidFill>
              </a:rPr>
              <a:t>PROGRAM</a:t>
            </a:r>
            <a:r>
              <a:rPr lang="en-US" spc="85" dirty="0">
                <a:solidFill>
                  <a:srgbClr val="D50032"/>
                </a:solidFill>
              </a:rPr>
              <a:t> </a:t>
            </a:r>
            <a:r>
              <a:rPr lang="en-US" spc="-10" dirty="0">
                <a:solidFill>
                  <a:srgbClr val="D50032"/>
                </a:solidFill>
              </a:rPr>
              <a:t>AUTHORITIES-3</a:t>
            </a:r>
          </a:p>
        </p:txBody>
      </p:sp>
      <p:sp>
        <p:nvSpPr>
          <p:cNvPr id="13" name="object 13"/>
          <p:cNvSpPr txBox="1"/>
          <p:nvPr/>
        </p:nvSpPr>
        <p:spPr>
          <a:xfrm>
            <a:off x="836358" y="1377519"/>
            <a:ext cx="11061002" cy="5267468"/>
          </a:xfrm>
          <a:prstGeom prst="rect">
            <a:avLst/>
          </a:prstGeom>
        </p:spPr>
        <p:txBody>
          <a:bodyPr vert="horz" wrap="square" lIns="0" tIns="149225" rIns="0" bIns="0" rtlCol="0">
            <a:spAutoFit/>
          </a:bodyPr>
          <a:lstStyle/>
          <a:p>
            <a:pPr marL="298450" indent="-285750">
              <a:spcAft>
                <a:spcPts val="600"/>
              </a:spcAft>
              <a:buFont typeface="Arial" panose="020B0604020202020204" pitchFamily="34" charset="0"/>
              <a:buChar char="•"/>
            </a:pPr>
            <a:r>
              <a:rPr lang="en-US" sz="2400" dirty="0">
                <a:cs typeface="Verdana"/>
              </a:rPr>
              <a:t>7 CFR Part 220</a:t>
            </a:r>
          </a:p>
          <a:p>
            <a:pPr marL="694690" indent="-285750">
              <a:spcAft>
                <a:spcPts val="600"/>
              </a:spcAft>
              <a:buFont typeface="Arial" panose="020B0604020202020204" pitchFamily="34" charset="0"/>
              <a:buChar char="•"/>
              <a:tabLst>
                <a:tab pos="698500" algn="l"/>
                <a:tab pos="699135" algn="l"/>
              </a:tabLst>
            </a:pPr>
            <a:r>
              <a:rPr lang="en-US" dirty="0">
                <a:cs typeface="Verdana"/>
              </a:rPr>
              <a:t>SBP regulations</a:t>
            </a:r>
            <a:endParaRPr lang="en-US" sz="1100" dirty="0">
              <a:cs typeface="Verdana"/>
            </a:endParaRPr>
          </a:p>
          <a:p>
            <a:pPr marL="298450" indent="-285750">
              <a:spcAft>
                <a:spcPts val="600"/>
              </a:spcAft>
              <a:buFont typeface="Arial" panose="020B0604020202020204" pitchFamily="34" charset="0"/>
              <a:buChar char="•"/>
            </a:pPr>
            <a:r>
              <a:rPr lang="en-US" sz="2400" dirty="0">
                <a:cs typeface="Verdana"/>
              </a:rPr>
              <a:t>7 CFR Part 245</a:t>
            </a:r>
          </a:p>
          <a:p>
            <a:pPr marL="694690" indent="-285750">
              <a:spcAft>
                <a:spcPts val="600"/>
              </a:spcAft>
              <a:buFont typeface="Arial" panose="020B0604020202020204" pitchFamily="34" charset="0"/>
              <a:buChar char="•"/>
              <a:tabLst>
                <a:tab pos="698500" algn="l"/>
                <a:tab pos="699135" algn="l"/>
              </a:tabLst>
            </a:pPr>
            <a:r>
              <a:rPr lang="en-US" dirty="0">
                <a:cs typeface="Verdana"/>
              </a:rPr>
              <a:t>NSLP/SMP/SBP – determining eligibility for free and reduced-price meals and free milk in schools</a:t>
            </a:r>
            <a:endParaRPr lang="en-US" sz="1100" dirty="0">
              <a:cs typeface="Verdana"/>
            </a:endParaRPr>
          </a:p>
          <a:p>
            <a:pPr marL="298450" indent="-285750">
              <a:spcAft>
                <a:spcPts val="600"/>
              </a:spcAft>
              <a:buFont typeface="Arial" panose="020B0604020202020204" pitchFamily="34" charset="0"/>
              <a:buChar char="•"/>
            </a:pPr>
            <a:r>
              <a:rPr sz="2400" dirty="0">
                <a:cs typeface="Verdana"/>
              </a:rPr>
              <a:t>7 </a:t>
            </a:r>
            <a:r>
              <a:rPr sz="2400" spc="-5" dirty="0">
                <a:cs typeface="Verdana"/>
              </a:rPr>
              <a:t>CFR Part</a:t>
            </a:r>
            <a:r>
              <a:rPr sz="2400" spc="10" dirty="0">
                <a:cs typeface="Verdana"/>
              </a:rPr>
              <a:t> </a:t>
            </a:r>
            <a:r>
              <a:rPr lang="en-US" sz="2400" dirty="0">
                <a:cs typeface="Verdana"/>
              </a:rPr>
              <a:t>225</a:t>
            </a:r>
            <a:endParaRPr sz="2400" dirty="0">
              <a:cs typeface="Verdana"/>
            </a:endParaRPr>
          </a:p>
          <a:p>
            <a:pPr marL="694690" indent="-285750">
              <a:spcAft>
                <a:spcPts val="600"/>
              </a:spcAft>
              <a:buFont typeface="Arial" panose="020B0604020202020204" pitchFamily="34" charset="0"/>
              <a:buChar char="•"/>
              <a:tabLst>
                <a:tab pos="698500" algn="l"/>
                <a:tab pos="699135" algn="l"/>
              </a:tabLst>
            </a:pPr>
            <a:r>
              <a:rPr lang="en-US" dirty="0">
                <a:cs typeface="Verdana"/>
              </a:rPr>
              <a:t>SFSP regulations</a:t>
            </a:r>
            <a:endParaRPr sz="1100" dirty="0">
              <a:ea typeface="Verdana" panose="020B0604030504040204" pitchFamily="34" charset="0"/>
              <a:cs typeface="Verdana" panose="020B0604030504040204" pitchFamily="34" charset="0"/>
            </a:endParaRPr>
          </a:p>
          <a:p>
            <a:pPr marL="298450" indent="-285750">
              <a:spcAft>
                <a:spcPts val="600"/>
              </a:spcAft>
              <a:buFont typeface="Arial" panose="020B0604020202020204" pitchFamily="34" charset="0"/>
              <a:buChar char="•"/>
            </a:pPr>
            <a:r>
              <a:rPr sz="2400" dirty="0">
                <a:cs typeface="Verdana"/>
              </a:rPr>
              <a:t>7 </a:t>
            </a:r>
            <a:r>
              <a:rPr sz="2400" spc="-5" dirty="0">
                <a:cs typeface="Verdana"/>
              </a:rPr>
              <a:t>CFR Part </a:t>
            </a:r>
            <a:r>
              <a:rPr lang="en-US" sz="2400" spc="-5" dirty="0">
                <a:cs typeface="Verdana"/>
              </a:rPr>
              <a:t>226</a:t>
            </a:r>
            <a:endParaRPr sz="2400" dirty="0">
              <a:cs typeface="Verdana"/>
            </a:endParaRPr>
          </a:p>
          <a:p>
            <a:pPr marL="694690" indent="-285750">
              <a:spcAft>
                <a:spcPts val="600"/>
              </a:spcAft>
              <a:buFont typeface="Arial" panose="020B0604020202020204" pitchFamily="34" charset="0"/>
              <a:buChar char="•"/>
              <a:tabLst>
                <a:tab pos="698500" algn="l"/>
                <a:tab pos="699135" algn="l"/>
              </a:tabLst>
            </a:pPr>
            <a:r>
              <a:rPr lang="en-US" spc="-5" dirty="0">
                <a:cs typeface="Verdana"/>
              </a:rPr>
              <a:t>CACFP regulations</a:t>
            </a:r>
            <a:endParaRPr lang="en-US" sz="1100" spc="-5" dirty="0">
              <a:cs typeface="Verdana"/>
            </a:endParaRPr>
          </a:p>
          <a:p>
            <a:pPr marL="298450" indent="-285750">
              <a:spcAft>
                <a:spcPts val="600"/>
              </a:spcAft>
              <a:buFont typeface="Arial" panose="020B0604020202020204" pitchFamily="34" charset="0"/>
              <a:buChar char="•"/>
            </a:pPr>
            <a:r>
              <a:rPr lang="en-US" sz="2400" dirty="0">
                <a:cs typeface="Verdana"/>
              </a:rPr>
              <a:t>28 CFR Part 35</a:t>
            </a:r>
          </a:p>
          <a:p>
            <a:pPr marL="694690" indent="-285750">
              <a:spcAft>
                <a:spcPts val="600"/>
              </a:spcAft>
              <a:buFont typeface="Arial" panose="020B0604020202020204" pitchFamily="34" charset="0"/>
              <a:buChar char="•"/>
              <a:tabLst>
                <a:tab pos="698500" algn="l"/>
                <a:tab pos="699135" algn="l"/>
              </a:tabLst>
            </a:pPr>
            <a:r>
              <a:rPr lang="en-US" dirty="0">
                <a:cs typeface="Verdana"/>
              </a:rPr>
              <a:t>Covers nondiscrimination on the basis of disability in State/local government services</a:t>
            </a:r>
            <a:endParaRPr lang="en-US" sz="1100" dirty="0">
              <a:cs typeface="Verdana"/>
            </a:endParaRPr>
          </a:p>
          <a:p>
            <a:pPr marL="298450" indent="-285750">
              <a:spcAft>
                <a:spcPts val="600"/>
              </a:spcAft>
              <a:buFont typeface="Arial" panose="020B0604020202020204" pitchFamily="34" charset="0"/>
              <a:buChar char="•"/>
            </a:pPr>
            <a:r>
              <a:rPr lang="en-US" sz="2400" dirty="0">
                <a:cs typeface="Verdana"/>
              </a:rPr>
              <a:t>28 CFR Part 42</a:t>
            </a:r>
          </a:p>
          <a:p>
            <a:pPr marL="694690" indent="-285750">
              <a:spcAft>
                <a:spcPts val="600"/>
              </a:spcAft>
              <a:buFont typeface="Arial" panose="020B0604020202020204" pitchFamily="34" charset="0"/>
              <a:buChar char="•"/>
              <a:tabLst>
                <a:tab pos="698500" algn="l"/>
                <a:tab pos="699135" algn="l"/>
              </a:tabLst>
            </a:pPr>
            <a:r>
              <a:rPr lang="en-US" dirty="0">
                <a:cs typeface="Verdana"/>
              </a:rPr>
              <a:t>Covers nondiscrimination in Federally assisted programs</a:t>
            </a:r>
            <a:endParaRPr sz="2400" dirty="0">
              <a:cs typeface="Verdana"/>
            </a:endParaRPr>
          </a:p>
          <a:p>
            <a:pPr>
              <a:spcBef>
                <a:spcPts val="45"/>
              </a:spcBef>
            </a:pPr>
            <a:endParaRPr sz="2050" dirty="0">
              <a:latin typeface="Times New Roman"/>
              <a:cs typeface="Times New Roman"/>
            </a:endParaRPr>
          </a:p>
        </p:txBody>
      </p:sp>
    </p:spTree>
    <p:extLst>
      <p:ext uri="{BB962C8B-B14F-4D97-AF65-F5344CB8AC3E}">
        <p14:creationId xmlns:p14="http://schemas.microsoft.com/office/powerpoint/2010/main" val="114797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589280" y="501020"/>
            <a:ext cx="10535920" cy="689291"/>
          </a:xfrm>
          <a:prstGeom prst="rect">
            <a:avLst/>
          </a:prstGeom>
        </p:spPr>
        <p:txBody>
          <a:bodyPr vert="horz" wrap="square" lIns="0" tIns="12065" rIns="0" bIns="0" rtlCol="0" anchor="ctr">
            <a:spAutoFit/>
          </a:bodyPr>
          <a:lstStyle/>
          <a:p>
            <a:pPr marL="12700">
              <a:lnSpc>
                <a:spcPct val="100000"/>
              </a:lnSpc>
              <a:spcBef>
                <a:spcPts val="95"/>
              </a:spcBef>
            </a:pPr>
            <a:r>
              <a:rPr lang="en-US" spc="-5" dirty="0">
                <a:solidFill>
                  <a:srgbClr val="D50032"/>
                </a:solidFill>
              </a:rPr>
              <a:t>CIVIL </a:t>
            </a:r>
            <a:r>
              <a:rPr lang="en-US" spc="-10" dirty="0">
                <a:solidFill>
                  <a:srgbClr val="D50032"/>
                </a:solidFill>
              </a:rPr>
              <a:t>RIGHTS </a:t>
            </a:r>
            <a:r>
              <a:rPr lang="en-US" spc="-5" dirty="0">
                <a:solidFill>
                  <a:srgbClr val="D50032"/>
                </a:solidFill>
              </a:rPr>
              <a:t>PROGRAM</a:t>
            </a:r>
            <a:r>
              <a:rPr lang="en-US" spc="85" dirty="0">
                <a:solidFill>
                  <a:srgbClr val="D50032"/>
                </a:solidFill>
              </a:rPr>
              <a:t> </a:t>
            </a:r>
            <a:r>
              <a:rPr lang="en-US" spc="-10" dirty="0">
                <a:solidFill>
                  <a:srgbClr val="D50032"/>
                </a:solidFill>
              </a:rPr>
              <a:t>AUTHORITIES-4</a:t>
            </a:r>
          </a:p>
        </p:txBody>
      </p:sp>
      <p:sp>
        <p:nvSpPr>
          <p:cNvPr id="13" name="object 13"/>
          <p:cNvSpPr txBox="1"/>
          <p:nvPr/>
        </p:nvSpPr>
        <p:spPr>
          <a:xfrm>
            <a:off x="790776" y="1356361"/>
            <a:ext cx="11228504" cy="4990469"/>
          </a:xfrm>
          <a:prstGeom prst="rect">
            <a:avLst/>
          </a:prstGeom>
        </p:spPr>
        <p:txBody>
          <a:bodyPr vert="horz" wrap="square" lIns="0" tIns="149225" rIns="0" bIns="0" rtlCol="0">
            <a:spAutoFit/>
          </a:bodyPr>
          <a:lstStyle/>
          <a:p>
            <a:pPr marL="298450" marR="283210" indent="-285750">
              <a:spcAft>
                <a:spcPts val="600"/>
              </a:spcAft>
              <a:buFont typeface="Arial" panose="020B0604020202020204" pitchFamily="34" charset="0"/>
              <a:buChar char="•"/>
              <a:tabLst>
                <a:tab pos="3910965" algn="l"/>
              </a:tabLst>
            </a:pPr>
            <a:r>
              <a:rPr lang="en-US" sz="2400" spc="-5" dirty="0">
                <a:cs typeface="Verdana"/>
              </a:rPr>
              <a:t>Executive Order 13166</a:t>
            </a:r>
          </a:p>
          <a:p>
            <a:pPr marL="688086" indent="-285750">
              <a:spcAft>
                <a:spcPts val="600"/>
              </a:spcAft>
              <a:buSzPts val="1400"/>
              <a:buFont typeface="Arial" panose="020B0604020202020204" pitchFamily="34" charset="0"/>
              <a:buChar char="•"/>
              <a:tabLst>
                <a:tab pos="698500" algn="l"/>
                <a:tab pos="699135" algn="l"/>
              </a:tabLst>
            </a:pPr>
            <a:r>
              <a:rPr lang="en-US" dirty="0">
                <a:ea typeface="Verdana" panose="020B0604030504040204" pitchFamily="34" charset="0"/>
                <a:cs typeface="Verdana" panose="020B0604030504040204" pitchFamily="34" charset="0"/>
              </a:rPr>
              <a:t>“Improving Access to Services for Persons with Limited English Proficiency” (August 11, 2000)</a:t>
            </a:r>
          </a:p>
          <a:p>
            <a:pPr marL="285750" indent="-285750">
              <a:spcAft>
                <a:spcPts val="600"/>
              </a:spcAft>
              <a:buFont typeface="Arial" panose="020B0604020202020204" pitchFamily="34" charset="0"/>
              <a:buChar char="•"/>
            </a:pPr>
            <a:r>
              <a:rPr lang="en-US" sz="2400" dirty="0">
                <a:cs typeface="Verdana"/>
              </a:rPr>
              <a:t>USDA </a:t>
            </a:r>
            <a:r>
              <a:rPr lang="en-US" sz="2400" spc="-5" dirty="0">
                <a:cs typeface="Verdana"/>
              </a:rPr>
              <a:t>LEP Policy</a:t>
            </a:r>
            <a:r>
              <a:rPr lang="en-US" sz="2400" spc="80" dirty="0">
                <a:cs typeface="Verdana"/>
              </a:rPr>
              <a:t> </a:t>
            </a:r>
            <a:r>
              <a:rPr lang="en-US" sz="2400" spc="-5" dirty="0">
                <a:cs typeface="Verdana"/>
              </a:rPr>
              <a:t>Guidance</a:t>
            </a:r>
          </a:p>
          <a:p>
            <a:pPr marL="688086" indent="-285750">
              <a:spcAft>
                <a:spcPts val="600"/>
              </a:spcAft>
              <a:buSzPts val="1400"/>
              <a:buFont typeface="Arial" panose="020B0604020202020204" pitchFamily="34" charset="0"/>
              <a:buChar char="•"/>
              <a:tabLst>
                <a:tab pos="698500" algn="l"/>
                <a:tab pos="699135" algn="l"/>
              </a:tabLst>
            </a:pPr>
            <a:r>
              <a:rPr lang="en-US" dirty="0">
                <a:ea typeface="Verdana" panose="020B0604030504040204" pitchFamily="34" charset="0"/>
                <a:cs typeface="Verdana" panose="020B0604030504040204" pitchFamily="34" charset="0"/>
              </a:rPr>
              <a:t>“Guidance to Federal Financial Assistance Recipients Regarding the Title VI Prohibition Against National Origin Discrimination Affecting Persons with Limited English Proficiency” (79 Fed. Reg. No, 229, Friday, November 28, 2014)</a:t>
            </a:r>
            <a:endParaRPr dirty="0">
              <a:ea typeface="Verdana" panose="020B0604030504040204" pitchFamily="34" charset="0"/>
              <a:cs typeface="Verdana" panose="020B0604030504040204" pitchFamily="34" charset="0"/>
            </a:endParaRPr>
          </a:p>
          <a:p>
            <a:pPr marL="298450" indent="-285750">
              <a:spcAft>
                <a:spcPts val="600"/>
              </a:spcAft>
              <a:buFont typeface="Arial" panose="020B0604020202020204" pitchFamily="34" charset="0"/>
              <a:buChar char="•"/>
            </a:pPr>
            <a:r>
              <a:rPr lang="en-US" sz="2400" dirty="0">
                <a:cs typeface="Verdana"/>
              </a:rPr>
              <a:t>USDA Departmental Regulation 4330-2</a:t>
            </a:r>
            <a:endParaRPr sz="2400" dirty="0">
              <a:cs typeface="Verdana"/>
            </a:endParaRPr>
          </a:p>
          <a:p>
            <a:pPr marL="694690" indent="-285750">
              <a:spcAft>
                <a:spcPts val="600"/>
              </a:spcAft>
              <a:buFont typeface="Arial" panose="020B0604020202020204" pitchFamily="34" charset="0"/>
              <a:buChar char="•"/>
              <a:tabLst>
                <a:tab pos="698500" algn="l"/>
                <a:tab pos="699135" algn="l"/>
              </a:tabLst>
            </a:pPr>
            <a:r>
              <a:rPr lang="en-US" spc="-5" dirty="0">
                <a:cs typeface="Verdana"/>
              </a:rPr>
              <a:t>Prohibits discrimination in programs and activities funded in whole or in part by the USDA</a:t>
            </a:r>
          </a:p>
          <a:p>
            <a:pPr marL="298450" indent="-285750">
              <a:spcAft>
                <a:spcPts val="600"/>
              </a:spcAft>
              <a:buFont typeface="Arial" panose="020B0604020202020204" pitchFamily="34" charset="0"/>
              <a:buChar char="•"/>
            </a:pPr>
            <a:r>
              <a:rPr lang="en-US" sz="2400" spc="-5" dirty="0">
                <a:cs typeface="Verdana"/>
              </a:rPr>
              <a:t>FNS Eligibility Manual for School Meals</a:t>
            </a:r>
          </a:p>
          <a:p>
            <a:pPr marL="688086" indent="-285750">
              <a:spcAft>
                <a:spcPts val="600"/>
              </a:spcAft>
              <a:buSzPts val="1400"/>
              <a:buFont typeface="Arial" panose="020B0604020202020204" pitchFamily="34" charset="0"/>
              <a:buChar char="•"/>
              <a:tabLst>
                <a:tab pos="698500" algn="l"/>
                <a:tab pos="699135" algn="l"/>
              </a:tabLst>
            </a:pPr>
            <a:r>
              <a:rPr lang="en-US" spc="-5" dirty="0">
                <a:ea typeface="Verdana" panose="020B0604030504040204" pitchFamily="34" charset="0"/>
                <a:cs typeface="Verdana" panose="020B0604030504040204" pitchFamily="34" charset="0"/>
              </a:rPr>
              <a:t>Provides additional guidance on determining and verifying eligibility</a:t>
            </a:r>
            <a:endParaRPr lang="en-US" spc="-5" dirty="0">
              <a:cs typeface="Verdana"/>
            </a:endParaRPr>
          </a:p>
          <a:p>
            <a:pPr marL="298450" indent="-285750">
              <a:spcAft>
                <a:spcPts val="600"/>
              </a:spcAft>
              <a:buFont typeface="Arial" panose="020B0604020202020204" pitchFamily="34" charset="0"/>
              <a:buChar char="•"/>
            </a:pPr>
            <a:r>
              <a:rPr lang="en-US" sz="2400" spc="-5" dirty="0">
                <a:cs typeface="Verdana"/>
              </a:rPr>
              <a:t>FNS Instruction 113-1 and Appendix B (CNP)</a:t>
            </a:r>
          </a:p>
          <a:p>
            <a:pPr marL="688086" indent="-285750">
              <a:spcAft>
                <a:spcPts val="600"/>
              </a:spcAft>
              <a:buSzPts val="1400"/>
              <a:buFont typeface="Arial" panose="020B0604020202020204" pitchFamily="34" charset="0"/>
              <a:buChar char="•"/>
              <a:tabLst>
                <a:tab pos="698500" algn="l"/>
                <a:tab pos="699135" algn="l"/>
              </a:tabLst>
            </a:pPr>
            <a:r>
              <a:rPr lang="en-US" spc="-5" dirty="0">
                <a:ea typeface="Verdana" panose="020B0604030504040204" pitchFamily="34" charset="0"/>
                <a:cs typeface="Verdana" panose="020B0604030504040204" pitchFamily="34" charset="0"/>
              </a:rPr>
              <a:t>Provides information on Civil Rights compliance and enforcement</a:t>
            </a:r>
            <a:endParaRPr sz="2000" dirty="0">
              <a:cs typeface="Verdana"/>
            </a:endParaRPr>
          </a:p>
          <a:p>
            <a:pPr>
              <a:spcBef>
                <a:spcPts val="45"/>
              </a:spcBef>
            </a:pPr>
            <a:endParaRPr sz="2050" dirty="0">
              <a:cs typeface="Times New Roman"/>
            </a:endParaRPr>
          </a:p>
        </p:txBody>
      </p:sp>
    </p:spTree>
    <p:extLst>
      <p:ext uri="{BB962C8B-B14F-4D97-AF65-F5344CB8AC3E}">
        <p14:creationId xmlns:p14="http://schemas.microsoft.com/office/powerpoint/2010/main" val="310942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78181" y="681951"/>
            <a:ext cx="11402059" cy="504625"/>
          </a:xfrm>
          <a:prstGeom prst="rect">
            <a:avLst/>
          </a:prstGeom>
        </p:spPr>
        <p:txBody>
          <a:bodyPr vert="horz" wrap="square" lIns="0" tIns="12065" rIns="0" bIns="0" rtlCol="0" anchor="ctr">
            <a:spAutoFit/>
          </a:bodyPr>
          <a:lstStyle/>
          <a:p>
            <a:pPr marL="12700">
              <a:lnSpc>
                <a:spcPct val="100000"/>
              </a:lnSpc>
              <a:spcBef>
                <a:spcPts val="95"/>
              </a:spcBef>
            </a:pPr>
            <a:r>
              <a:rPr lang="en-US" sz="3200" spc="-5" dirty="0">
                <a:solidFill>
                  <a:srgbClr val="D50032"/>
                </a:solidFill>
              </a:rPr>
              <a:t>WHAT IS</a:t>
            </a:r>
            <a:r>
              <a:rPr lang="en-US" sz="3200" spc="-30" dirty="0">
                <a:solidFill>
                  <a:srgbClr val="D50032"/>
                </a:solidFill>
              </a:rPr>
              <a:t> </a:t>
            </a:r>
            <a:r>
              <a:rPr lang="en-US" sz="3200" spc="-5" dirty="0">
                <a:solidFill>
                  <a:srgbClr val="D50032"/>
                </a:solidFill>
              </a:rPr>
              <a:t>DISCRIMINATION IN CHILD NUTRITION PROGRAMS?</a:t>
            </a:r>
          </a:p>
        </p:txBody>
      </p:sp>
      <p:sp>
        <p:nvSpPr>
          <p:cNvPr id="13" name="object 13"/>
          <p:cNvSpPr txBox="1"/>
          <p:nvPr/>
        </p:nvSpPr>
        <p:spPr>
          <a:xfrm>
            <a:off x="952245" y="1587842"/>
            <a:ext cx="7717790" cy="4058162"/>
          </a:xfrm>
          <a:prstGeom prst="rect">
            <a:avLst/>
          </a:prstGeom>
        </p:spPr>
        <p:txBody>
          <a:bodyPr vert="horz" wrap="square" lIns="0" tIns="13335" rIns="0" bIns="0" rtlCol="0">
            <a:spAutoFit/>
          </a:bodyPr>
          <a:lstStyle/>
          <a:p>
            <a:pPr marL="342900" marR="5080" indent="-342900">
              <a:lnSpc>
                <a:spcPct val="120000"/>
              </a:lnSpc>
              <a:spcBef>
                <a:spcPts val="105"/>
              </a:spcBef>
              <a:spcAft>
                <a:spcPts val="1200"/>
              </a:spcAft>
              <a:buFont typeface="Arial" panose="020B0604020202020204" pitchFamily="34" charset="0"/>
              <a:buChar char="•"/>
            </a:pPr>
            <a:r>
              <a:rPr sz="2200" kern="0" spc="-5" dirty="0">
                <a:cs typeface="Verdana"/>
              </a:rPr>
              <a:t>“Different treatment which makes a distinction of one </a:t>
            </a:r>
            <a:r>
              <a:rPr sz="2200" kern="0" spc="-10" dirty="0">
                <a:cs typeface="Verdana"/>
              </a:rPr>
              <a:t>person </a:t>
            </a:r>
            <a:r>
              <a:rPr sz="2200" kern="0" spc="-5" dirty="0">
                <a:cs typeface="Verdana"/>
              </a:rPr>
              <a:t>or a </a:t>
            </a:r>
            <a:r>
              <a:rPr sz="2200" kern="0" spc="-10" dirty="0">
                <a:cs typeface="Verdana"/>
              </a:rPr>
              <a:t>group </a:t>
            </a:r>
            <a:r>
              <a:rPr sz="2200" kern="0" spc="-5" dirty="0">
                <a:cs typeface="Verdana"/>
              </a:rPr>
              <a:t>of </a:t>
            </a:r>
            <a:r>
              <a:rPr sz="2200" kern="0" spc="-10" dirty="0">
                <a:cs typeface="Verdana"/>
              </a:rPr>
              <a:t>persons </a:t>
            </a:r>
            <a:r>
              <a:rPr sz="2200" kern="0" spc="-5" dirty="0">
                <a:cs typeface="Verdana"/>
              </a:rPr>
              <a:t>from others; eithe</a:t>
            </a:r>
            <a:r>
              <a:rPr lang="en-US" sz="2200" kern="0" spc="-5" dirty="0">
                <a:cs typeface="Verdana"/>
              </a:rPr>
              <a:t>r </a:t>
            </a:r>
            <a:r>
              <a:rPr sz="2200" kern="0" spc="-5" dirty="0">
                <a:cs typeface="Verdana"/>
              </a:rPr>
              <a:t>intentionally, by neglect, or by </a:t>
            </a:r>
            <a:r>
              <a:rPr sz="2200" kern="0" spc="-10" dirty="0">
                <a:cs typeface="Verdana"/>
              </a:rPr>
              <a:t>the </a:t>
            </a:r>
            <a:r>
              <a:rPr sz="2200" kern="0" spc="-5" dirty="0">
                <a:cs typeface="Verdana"/>
              </a:rPr>
              <a:t>actions or lack of actions</a:t>
            </a:r>
            <a:r>
              <a:rPr sz="1700" kern="0" spc="-5" dirty="0">
                <a:cs typeface="Verdana"/>
              </a:rPr>
              <a:t>...”</a:t>
            </a:r>
            <a:endParaRPr lang="en-US" sz="1700" kern="0" spc="-5" dirty="0">
              <a:cs typeface="Verdana"/>
            </a:endParaRPr>
          </a:p>
          <a:p>
            <a:pPr marL="342900" marR="5080" indent="-342900">
              <a:lnSpc>
                <a:spcPct val="120000"/>
              </a:lnSpc>
              <a:spcBef>
                <a:spcPts val="105"/>
              </a:spcBef>
              <a:buFont typeface="Arial" panose="020B0604020202020204" pitchFamily="34" charset="0"/>
              <a:buChar char="•"/>
            </a:pPr>
            <a:r>
              <a:rPr lang="en-US" sz="2200" kern="0" spc="-5" dirty="0">
                <a:cs typeface="Verdana"/>
              </a:rPr>
              <a:t>Protected classes </a:t>
            </a:r>
            <a:endParaRPr lang="en-US" sz="2200" kern="0" dirty="0">
              <a:cs typeface="Verdana"/>
            </a:endParaRPr>
          </a:p>
          <a:p>
            <a:pPr marL="812800" indent="-342900">
              <a:buClr>
                <a:srgbClr val="0F150D"/>
              </a:buClr>
              <a:buFont typeface="Arial" panose="020B0604020202020204" pitchFamily="34" charset="0"/>
              <a:buChar char="•"/>
              <a:tabLst>
                <a:tab pos="889000" algn="l"/>
              </a:tabLst>
            </a:pPr>
            <a:r>
              <a:rPr lang="en-US" sz="2000" spc="-10" dirty="0">
                <a:cs typeface="Verdana"/>
              </a:rPr>
              <a:t>Race</a:t>
            </a:r>
            <a:endParaRPr lang="en-US" sz="2000" dirty="0">
              <a:cs typeface="Verdana"/>
            </a:endParaRPr>
          </a:p>
          <a:p>
            <a:pPr marL="812800" indent="-342900">
              <a:buClr>
                <a:srgbClr val="0F150D"/>
              </a:buClr>
              <a:buFont typeface="Arial" panose="020B0604020202020204" pitchFamily="34" charset="0"/>
              <a:buChar char="•"/>
              <a:tabLst>
                <a:tab pos="889000" algn="l"/>
              </a:tabLst>
            </a:pPr>
            <a:r>
              <a:rPr lang="en-US" sz="2000" spc="-5" dirty="0">
                <a:cs typeface="Verdana"/>
              </a:rPr>
              <a:t>Color</a:t>
            </a:r>
            <a:endParaRPr lang="en-US" sz="2000" dirty="0">
              <a:cs typeface="Verdana"/>
            </a:endParaRPr>
          </a:p>
          <a:p>
            <a:pPr marL="812800" indent="-342900">
              <a:buClr>
                <a:srgbClr val="0F150D"/>
              </a:buClr>
              <a:buFont typeface="Arial" panose="020B0604020202020204" pitchFamily="34" charset="0"/>
              <a:buChar char="•"/>
              <a:tabLst>
                <a:tab pos="889000" algn="l"/>
              </a:tabLst>
            </a:pPr>
            <a:r>
              <a:rPr sz="2000" spc="-5" dirty="0">
                <a:cs typeface="Verdana"/>
              </a:rPr>
              <a:t>National</a:t>
            </a:r>
            <a:r>
              <a:rPr sz="2000" dirty="0">
                <a:cs typeface="Verdana"/>
              </a:rPr>
              <a:t> </a:t>
            </a:r>
            <a:r>
              <a:rPr lang="en-US" sz="2000" spc="-5" dirty="0">
                <a:cs typeface="Verdana"/>
              </a:rPr>
              <a:t>o</a:t>
            </a:r>
            <a:r>
              <a:rPr sz="2000" spc="-5" dirty="0">
                <a:cs typeface="Verdana"/>
              </a:rPr>
              <a:t>rigin</a:t>
            </a:r>
            <a:endParaRPr sz="2000" dirty="0">
              <a:cs typeface="Verdana"/>
            </a:endParaRPr>
          </a:p>
          <a:p>
            <a:pPr marL="812800" indent="-342900">
              <a:buClr>
                <a:srgbClr val="0F150D"/>
              </a:buClr>
              <a:buFont typeface="Arial" panose="020B0604020202020204" pitchFamily="34" charset="0"/>
              <a:buChar char="•"/>
              <a:tabLst>
                <a:tab pos="889000" algn="l"/>
              </a:tabLst>
            </a:pPr>
            <a:r>
              <a:rPr sz="2000" spc="-5" dirty="0">
                <a:cs typeface="Verdana"/>
              </a:rPr>
              <a:t>Age</a:t>
            </a:r>
            <a:endParaRPr sz="2000" dirty="0">
              <a:cs typeface="Verdana"/>
            </a:endParaRPr>
          </a:p>
          <a:p>
            <a:pPr marL="812800" indent="-342900">
              <a:buClr>
                <a:srgbClr val="0F150D"/>
              </a:buClr>
              <a:buFont typeface="Arial" panose="020B0604020202020204" pitchFamily="34" charset="0"/>
              <a:buChar char="•"/>
              <a:tabLst>
                <a:tab pos="889000" algn="l"/>
              </a:tabLst>
            </a:pPr>
            <a:r>
              <a:rPr sz="2000" spc="-5" dirty="0">
                <a:cs typeface="Verdana"/>
              </a:rPr>
              <a:t>Sex</a:t>
            </a:r>
            <a:endParaRPr sz="2000" dirty="0">
              <a:cs typeface="Verdana"/>
            </a:endParaRPr>
          </a:p>
          <a:p>
            <a:pPr marL="812800" indent="-342900">
              <a:buClr>
                <a:srgbClr val="0F150D"/>
              </a:buClr>
              <a:buFont typeface="Arial" panose="020B0604020202020204" pitchFamily="34" charset="0"/>
              <a:buChar char="•"/>
              <a:tabLst>
                <a:tab pos="889000" algn="l"/>
              </a:tabLst>
            </a:pPr>
            <a:r>
              <a:rPr sz="2000" spc="-5" dirty="0">
                <a:cs typeface="Verdana"/>
              </a:rPr>
              <a:t>Disability</a:t>
            </a:r>
            <a:endParaRPr sz="2000" dirty="0">
              <a:cs typeface="Verdana"/>
            </a:endParaRPr>
          </a:p>
        </p:txBody>
      </p:sp>
    </p:spTree>
    <p:extLst>
      <p:ext uri="{BB962C8B-B14F-4D97-AF65-F5344CB8AC3E}">
        <p14:creationId xmlns:p14="http://schemas.microsoft.com/office/powerpoint/2010/main" val="49611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815466" y="469996"/>
            <a:ext cx="3350134"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ASSURANCES</a:t>
            </a:r>
          </a:p>
        </p:txBody>
      </p:sp>
      <p:sp>
        <p:nvSpPr>
          <p:cNvPr id="13" name="object 13"/>
          <p:cNvSpPr txBox="1"/>
          <p:nvPr/>
        </p:nvSpPr>
        <p:spPr>
          <a:xfrm>
            <a:off x="815466" y="1352931"/>
            <a:ext cx="10340214" cy="3536866"/>
          </a:xfrm>
          <a:prstGeom prst="rect">
            <a:avLst/>
          </a:prstGeom>
        </p:spPr>
        <p:txBody>
          <a:bodyPr vert="horz" wrap="square" lIns="0" tIns="12700" rIns="0" bIns="0" rtlCol="0">
            <a:spAutoFit/>
          </a:bodyPr>
          <a:lstStyle/>
          <a:p>
            <a:pPr marL="285750" marR="13335" indent="-285750">
              <a:spcBef>
                <a:spcPts val="100"/>
              </a:spcBef>
              <a:spcAft>
                <a:spcPts val="1800"/>
              </a:spcAft>
              <a:buClr>
                <a:schemeClr val="tx1"/>
              </a:buClr>
              <a:buFont typeface="Arial" panose="020B0604020202020204" pitchFamily="34" charset="0"/>
              <a:buChar char="•"/>
            </a:pPr>
            <a:r>
              <a:rPr sz="2400" spc="-5" dirty="0">
                <a:cs typeface="Verdana"/>
              </a:rPr>
              <a:t>To qualify </a:t>
            </a:r>
            <a:r>
              <a:rPr sz="2400" dirty="0">
                <a:cs typeface="Verdana"/>
              </a:rPr>
              <a:t>for </a:t>
            </a:r>
            <a:r>
              <a:rPr sz="2400" spc="-5" dirty="0">
                <a:cs typeface="Verdana"/>
              </a:rPr>
              <a:t>Federal </a:t>
            </a:r>
            <a:r>
              <a:rPr sz="2400" dirty="0">
                <a:cs typeface="Verdana"/>
              </a:rPr>
              <a:t>financial </a:t>
            </a:r>
            <a:r>
              <a:rPr sz="2400" spc="-5" dirty="0">
                <a:cs typeface="Verdana"/>
              </a:rPr>
              <a:t>assistance, </a:t>
            </a:r>
            <a:r>
              <a:rPr sz="2400" dirty="0">
                <a:cs typeface="Verdana"/>
              </a:rPr>
              <a:t>an </a:t>
            </a:r>
            <a:r>
              <a:rPr sz="2400" spc="-5" dirty="0">
                <a:cs typeface="Verdana"/>
              </a:rPr>
              <a:t>application </a:t>
            </a:r>
            <a:r>
              <a:rPr sz="2400" dirty="0">
                <a:cs typeface="Verdana"/>
              </a:rPr>
              <a:t>must  </a:t>
            </a:r>
            <a:r>
              <a:rPr sz="2400" spc="-5" dirty="0">
                <a:cs typeface="Verdana"/>
              </a:rPr>
              <a:t>be accompanied by </a:t>
            </a:r>
            <a:r>
              <a:rPr sz="2400" dirty="0">
                <a:cs typeface="Verdana"/>
              </a:rPr>
              <a:t>a </a:t>
            </a:r>
            <a:r>
              <a:rPr sz="2400" spc="-5" dirty="0">
                <a:cs typeface="Verdana"/>
              </a:rPr>
              <a:t>written assurance that the entity to  receive </a:t>
            </a:r>
            <a:r>
              <a:rPr sz="2400" dirty="0">
                <a:cs typeface="Verdana"/>
              </a:rPr>
              <a:t>financial </a:t>
            </a:r>
            <a:r>
              <a:rPr sz="2400" spc="-5" dirty="0">
                <a:cs typeface="Verdana"/>
              </a:rPr>
              <a:t>assistance </a:t>
            </a:r>
            <a:r>
              <a:rPr sz="2400" dirty="0">
                <a:cs typeface="Verdana"/>
              </a:rPr>
              <a:t>will </a:t>
            </a:r>
            <a:r>
              <a:rPr sz="2400" spc="-5" dirty="0">
                <a:cs typeface="Verdana"/>
              </a:rPr>
              <a:t>be operated </a:t>
            </a:r>
            <a:r>
              <a:rPr sz="2400" dirty="0">
                <a:cs typeface="Verdana"/>
              </a:rPr>
              <a:t>in </a:t>
            </a:r>
            <a:r>
              <a:rPr sz="2400" spc="-5" dirty="0">
                <a:cs typeface="Verdana"/>
              </a:rPr>
              <a:t>compliance  </a:t>
            </a:r>
            <a:r>
              <a:rPr sz="2400" dirty="0">
                <a:cs typeface="Verdana"/>
              </a:rPr>
              <a:t>with all nondiscrimination laws, </a:t>
            </a:r>
            <a:r>
              <a:rPr sz="2400" spc="-5" dirty="0">
                <a:cs typeface="Verdana"/>
              </a:rPr>
              <a:t>regulations, instructions,  policies, and</a:t>
            </a:r>
            <a:r>
              <a:rPr sz="2400" dirty="0">
                <a:cs typeface="Verdana"/>
              </a:rPr>
              <a:t> </a:t>
            </a:r>
            <a:r>
              <a:rPr sz="2400" spc="-5" dirty="0">
                <a:cs typeface="Verdana"/>
              </a:rPr>
              <a:t>guidelines.</a:t>
            </a:r>
            <a:endParaRPr sz="3200" dirty="0">
              <a:ea typeface="Verdana" panose="020B0604030504040204" pitchFamily="34" charset="0"/>
              <a:cs typeface="Verdana" panose="020B0604030504040204" pitchFamily="34" charset="0"/>
            </a:endParaRPr>
          </a:p>
          <a:p>
            <a:pPr marL="298450" indent="-285750">
              <a:buClr>
                <a:schemeClr val="tx1"/>
              </a:buClr>
              <a:buFont typeface="Arial" panose="020B0604020202020204" pitchFamily="34" charset="0"/>
              <a:buChar char="•"/>
            </a:pPr>
            <a:r>
              <a:rPr sz="2400" dirty="0">
                <a:cs typeface="Verdana"/>
              </a:rPr>
              <a:t>A Civil </a:t>
            </a:r>
            <a:r>
              <a:rPr sz="2400" spc="-5" dirty="0">
                <a:cs typeface="Verdana"/>
              </a:rPr>
              <a:t>Rights assurance statement </a:t>
            </a:r>
            <a:r>
              <a:rPr sz="2400" dirty="0">
                <a:cs typeface="Verdana"/>
              </a:rPr>
              <a:t>must </a:t>
            </a:r>
            <a:r>
              <a:rPr sz="2400" spc="-5" dirty="0">
                <a:cs typeface="Verdana"/>
              </a:rPr>
              <a:t>be incorporated </a:t>
            </a:r>
            <a:r>
              <a:rPr sz="2400" dirty="0">
                <a:cs typeface="Verdana"/>
              </a:rPr>
              <a:t>in</a:t>
            </a:r>
            <a:r>
              <a:rPr sz="2400" spc="75" dirty="0">
                <a:cs typeface="Verdana"/>
              </a:rPr>
              <a:t> </a:t>
            </a:r>
            <a:r>
              <a:rPr sz="2400" dirty="0">
                <a:cs typeface="Verdana"/>
              </a:rPr>
              <a:t>all</a:t>
            </a:r>
            <a:r>
              <a:rPr lang="en-US" sz="2400" dirty="0">
                <a:cs typeface="Verdana"/>
              </a:rPr>
              <a:t> </a:t>
            </a:r>
            <a:r>
              <a:rPr sz="2400" spc="-5" dirty="0">
                <a:cs typeface="Verdana"/>
              </a:rPr>
              <a:t>agreements</a:t>
            </a:r>
            <a:r>
              <a:rPr sz="2400" spc="10" dirty="0">
                <a:cs typeface="Verdana"/>
              </a:rPr>
              <a:t> </a:t>
            </a:r>
            <a:r>
              <a:rPr sz="2400" spc="-10" dirty="0">
                <a:cs typeface="Verdana"/>
              </a:rPr>
              <a:t>between</a:t>
            </a:r>
            <a:endParaRPr sz="2400" dirty="0">
              <a:cs typeface="Verdana"/>
            </a:endParaRPr>
          </a:p>
          <a:p>
            <a:pPr marL="535940" indent="-285750">
              <a:spcBef>
                <a:spcPts val="405"/>
              </a:spcBef>
              <a:buClr>
                <a:schemeClr val="tx1"/>
              </a:buClr>
              <a:buFont typeface="Arial" panose="020B0604020202020204" pitchFamily="34" charset="0"/>
              <a:buChar char="•"/>
              <a:tabLst>
                <a:tab pos="535940" algn="l"/>
              </a:tabLst>
            </a:pPr>
            <a:r>
              <a:rPr sz="2000" spc="-5" dirty="0">
                <a:cs typeface="Verdana"/>
              </a:rPr>
              <a:t>Federal and </a:t>
            </a:r>
            <a:r>
              <a:rPr lang="en-US" sz="2000" spc="-5" dirty="0">
                <a:cs typeface="Verdana"/>
              </a:rPr>
              <a:t>CNP </a:t>
            </a:r>
            <a:r>
              <a:rPr sz="2000" spc="-5" dirty="0">
                <a:cs typeface="Verdana"/>
              </a:rPr>
              <a:t>State </a:t>
            </a:r>
            <a:r>
              <a:rPr sz="2000" spc="-10" dirty="0">
                <a:cs typeface="Verdana"/>
              </a:rPr>
              <a:t>agencies (FNS Form</a:t>
            </a:r>
            <a:r>
              <a:rPr sz="2000" spc="185" dirty="0">
                <a:cs typeface="Verdana"/>
              </a:rPr>
              <a:t> </a:t>
            </a:r>
            <a:r>
              <a:rPr sz="2000" spc="-5" dirty="0">
                <a:cs typeface="Verdana"/>
              </a:rPr>
              <a:t>74)</a:t>
            </a:r>
            <a:endParaRPr sz="2000" dirty="0">
              <a:cs typeface="Verdana"/>
            </a:endParaRPr>
          </a:p>
          <a:p>
            <a:pPr marL="535940" indent="-285750">
              <a:spcBef>
                <a:spcPts val="395"/>
              </a:spcBef>
              <a:buClr>
                <a:schemeClr val="tx1"/>
              </a:buClr>
              <a:buFont typeface="Arial" panose="020B0604020202020204" pitchFamily="34" charset="0"/>
              <a:buChar char="•"/>
              <a:tabLst>
                <a:tab pos="535940" algn="l"/>
              </a:tabLst>
            </a:pPr>
            <a:r>
              <a:rPr lang="en-US" sz="2000" spc="-10" dirty="0">
                <a:cs typeface="Verdana"/>
              </a:rPr>
              <a:t>CNP </a:t>
            </a:r>
            <a:r>
              <a:rPr sz="2000" spc="-5" dirty="0">
                <a:cs typeface="Verdana"/>
              </a:rPr>
              <a:t>State </a:t>
            </a:r>
            <a:r>
              <a:rPr sz="2000" spc="-10" dirty="0">
                <a:cs typeface="Verdana"/>
              </a:rPr>
              <a:t>agencies </a:t>
            </a:r>
            <a:r>
              <a:rPr sz="2000" spc="-5" dirty="0">
                <a:cs typeface="Verdana"/>
              </a:rPr>
              <a:t>and </a:t>
            </a:r>
            <a:r>
              <a:rPr lang="en-US" sz="2000" spc="-10" dirty="0">
                <a:cs typeface="Verdana"/>
              </a:rPr>
              <a:t>local</a:t>
            </a:r>
            <a:r>
              <a:rPr sz="2000" spc="135" dirty="0">
                <a:cs typeface="Verdana"/>
              </a:rPr>
              <a:t> </a:t>
            </a:r>
            <a:r>
              <a:rPr sz="2000" spc="-10" dirty="0">
                <a:cs typeface="Verdana"/>
              </a:rPr>
              <a:t>agencies</a:t>
            </a:r>
            <a:endParaRPr sz="2000" dirty="0">
              <a:cs typeface="Verdana"/>
            </a:endParaRPr>
          </a:p>
          <a:p>
            <a:pPr marL="535940" indent="-285750">
              <a:spcBef>
                <a:spcPts val="409"/>
              </a:spcBef>
              <a:buClr>
                <a:schemeClr val="tx1"/>
              </a:buClr>
              <a:buFont typeface="Arial" panose="020B0604020202020204" pitchFamily="34" charset="0"/>
              <a:buChar char="•"/>
              <a:tabLst>
                <a:tab pos="535940" algn="l"/>
              </a:tabLst>
            </a:pPr>
            <a:r>
              <a:rPr lang="en-US" sz="2000" spc="-5" dirty="0">
                <a:cs typeface="Verdana"/>
              </a:rPr>
              <a:t>Local</a:t>
            </a:r>
            <a:r>
              <a:rPr sz="2000" spc="-5" dirty="0">
                <a:cs typeface="Verdana"/>
              </a:rPr>
              <a:t> </a:t>
            </a:r>
            <a:r>
              <a:rPr sz="2000" spc="-10" dirty="0">
                <a:cs typeface="Verdana"/>
              </a:rPr>
              <a:t>agencies </a:t>
            </a:r>
            <a:r>
              <a:rPr sz="2000" spc="-5" dirty="0">
                <a:cs typeface="Verdana"/>
              </a:rPr>
              <a:t>and </a:t>
            </a:r>
            <a:r>
              <a:rPr sz="2000" spc="-10" dirty="0">
                <a:cs typeface="Verdana"/>
              </a:rPr>
              <a:t>their </a:t>
            </a:r>
            <a:r>
              <a:rPr lang="en-US" sz="2000" spc="-10" dirty="0">
                <a:cs typeface="Verdana"/>
              </a:rPr>
              <a:t>subrecipients</a:t>
            </a:r>
            <a:r>
              <a:rPr sz="2000" spc="-5" dirty="0">
                <a:cs typeface="Verdana"/>
              </a:rPr>
              <a:t> </a:t>
            </a:r>
            <a:r>
              <a:rPr sz="2000" spc="-10" dirty="0">
                <a:cs typeface="Verdana"/>
              </a:rPr>
              <a:t>(if</a:t>
            </a:r>
            <a:r>
              <a:rPr sz="2000" spc="155" dirty="0">
                <a:cs typeface="Verdana"/>
              </a:rPr>
              <a:t> </a:t>
            </a:r>
            <a:r>
              <a:rPr sz="2000" spc="-10" dirty="0">
                <a:cs typeface="Verdana"/>
              </a:rPr>
              <a:t>applicable)</a:t>
            </a:r>
            <a:endParaRPr sz="2000" dirty="0">
              <a:cs typeface="Verdana"/>
            </a:endParaRPr>
          </a:p>
        </p:txBody>
      </p:sp>
    </p:spTree>
    <p:extLst>
      <p:ext uri="{BB962C8B-B14F-4D97-AF65-F5344CB8AC3E}">
        <p14:creationId xmlns:p14="http://schemas.microsoft.com/office/powerpoint/2010/main" val="32744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34186" y="366807"/>
            <a:ext cx="3847974" cy="689291"/>
          </a:xfrm>
          <a:prstGeom prst="rect">
            <a:avLst/>
          </a:prstGeom>
        </p:spPr>
        <p:txBody>
          <a:bodyPr vert="horz" wrap="square" lIns="0" tIns="12065" rIns="0" bIns="0" rtlCol="0" anchor="ctr">
            <a:spAutoFit/>
          </a:bodyPr>
          <a:lstStyle/>
          <a:p>
            <a:pPr marL="12700">
              <a:lnSpc>
                <a:spcPct val="100000"/>
              </a:lnSpc>
              <a:spcBef>
                <a:spcPts val="95"/>
              </a:spcBef>
            </a:pPr>
            <a:r>
              <a:rPr lang="en-US" spc="-10" dirty="0">
                <a:solidFill>
                  <a:srgbClr val="D50032"/>
                </a:solidFill>
              </a:rPr>
              <a:t>ASSURANCES-1</a:t>
            </a:r>
          </a:p>
        </p:txBody>
      </p:sp>
      <p:sp>
        <p:nvSpPr>
          <p:cNvPr id="13" name="object 13"/>
          <p:cNvSpPr txBox="1"/>
          <p:nvPr/>
        </p:nvSpPr>
        <p:spPr>
          <a:xfrm>
            <a:off x="851204" y="1322451"/>
            <a:ext cx="10395916" cy="2934137"/>
          </a:xfrm>
          <a:prstGeom prst="rect">
            <a:avLst/>
          </a:prstGeom>
        </p:spPr>
        <p:txBody>
          <a:bodyPr vert="horz" wrap="square" lIns="0" tIns="12700" rIns="0" bIns="0" rtlCol="0">
            <a:spAutoFit/>
          </a:bodyPr>
          <a:lstStyle/>
          <a:p>
            <a:pPr marL="285750" marR="13335" indent="-285750">
              <a:spcBef>
                <a:spcPts val="100"/>
              </a:spcBef>
              <a:buFont typeface="Arial" panose="020B0604020202020204" pitchFamily="34" charset="0"/>
              <a:buChar char="•"/>
            </a:pPr>
            <a:r>
              <a:rPr lang="en-US" sz="2400" spc="-5" dirty="0">
                <a:cs typeface="Verdana"/>
              </a:rPr>
              <a:t>Subrecipient agreements must also include a Civil Rights assurance of nondiscrimination.</a:t>
            </a:r>
          </a:p>
          <a:p>
            <a:pPr marL="742950" marR="13335" lvl="1" indent="-285750">
              <a:spcBef>
                <a:spcPts val="100"/>
              </a:spcBef>
              <a:spcAft>
                <a:spcPts val="1800"/>
              </a:spcAft>
              <a:buFont typeface="Arial" panose="020B0604020202020204" pitchFamily="34" charset="0"/>
              <a:buChar char="•"/>
            </a:pPr>
            <a:r>
              <a:rPr lang="en-US" spc="-5" dirty="0">
                <a:cs typeface="Verdana"/>
              </a:rPr>
              <a:t>Example:  Many SFAs contract with Food Service Management Companies (FSMC) to provide food service to students.  SFAs are responsible for ensuring that their FSMCs are in compliance with Civil Rights requirements.</a:t>
            </a:r>
            <a:endParaRPr sz="3200" dirty="0">
              <a:ea typeface="Verdana" panose="020B0604030504040204" pitchFamily="34" charset="0"/>
              <a:cs typeface="Verdana" panose="020B0604030504040204" pitchFamily="34" charset="0"/>
            </a:endParaRPr>
          </a:p>
          <a:p>
            <a:pPr marL="298450" indent="-285750">
              <a:buFont typeface="Arial" panose="020B0604020202020204" pitchFamily="34" charset="0"/>
              <a:buChar char="•"/>
            </a:pPr>
            <a:r>
              <a:rPr lang="en-US" sz="2400" dirty="0">
                <a:cs typeface="Verdana"/>
              </a:rPr>
              <a:t>These assurances are binding on the program applicant and its successors, transferees, and assignees, as long as they receive assistance or retain possession of any assistance from USDA.</a:t>
            </a:r>
            <a:endParaRPr sz="2000" dirty="0">
              <a:cs typeface="Verdana"/>
            </a:endParaRPr>
          </a:p>
        </p:txBody>
      </p:sp>
    </p:spTree>
    <p:extLst>
      <p:ext uri="{BB962C8B-B14F-4D97-AF65-F5344CB8AC3E}">
        <p14:creationId xmlns:p14="http://schemas.microsoft.com/office/powerpoint/2010/main" val="2489312769"/>
      </p:ext>
    </p:extLst>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E Powerpoint Template" id="{FA43A020-2741-024B-9D6D-8E9A51B511C3}" vid="{24F4AC3A-8CB1-494F-9AC0-9D7AF3348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3898</Words>
  <Application>Microsoft Macintosh PowerPoint</Application>
  <PresentationFormat>Widescreen</PresentationFormat>
  <Paragraphs>406</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Helvetica</vt:lpstr>
      <vt:lpstr>Times New Roman</vt:lpstr>
      <vt:lpstr>Trebuchet MS</vt:lpstr>
      <vt:lpstr>Verdana</vt:lpstr>
      <vt:lpstr>Wingdings</vt:lpstr>
      <vt:lpstr>Office Theme</vt:lpstr>
      <vt:lpstr>     Annual Civil Rights Training</vt:lpstr>
      <vt:lpstr>AGENDA</vt:lpstr>
      <vt:lpstr>CIVIL RIGHTS PROGRAM AUTHORITIES-1</vt:lpstr>
      <vt:lpstr>CIVIL RIGHTS PROGRAM AUTHORITIES-2</vt:lpstr>
      <vt:lpstr>CIVIL RIGHTS PROGRAM AUTHORITIES-3</vt:lpstr>
      <vt:lpstr>CIVIL RIGHTS PROGRAM AUTHORITIES-4</vt:lpstr>
      <vt:lpstr>WHAT IS DISCRIMINATION IN CHILD NUTRITION PROGRAMS?</vt:lpstr>
      <vt:lpstr>ASSURANCES</vt:lpstr>
      <vt:lpstr>ASSURANCES-1</vt:lpstr>
      <vt:lpstr>PUBLIC NOTIFICATION</vt:lpstr>
      <vt:lpstr>ELEMENTS OF PUBLIC NOTIFICATION</vt:lpstr>
      <vt:lpstr>ELEMENTS OF PUBLIC NOTIFICATION-1</vt:lpstr>
      <vt:lpstr>NONDISCRIMINATION STATEMENT</vt:lpstr>
      <vt:lpstr>NONDISCRIMINATION STATEMENT (SPANISH)</vt:lpstr>
      <vt:lpstr>NONDISCRIMINATION STATEMENT-1</vt:lpstr>
      <vt:lpstr>“AND JUSTICE FOR ALL” POSTER</vt:lpstr>
      <vt:lpstr>COMPLAINTS OF DISCRIMINATION</vt:lpstr>
      <vt:lpstr>COMPLAINTS OF DISCRIMINATION-1</vt:lpstr>
      <vt:lpstr>COMPLAINTS OF DISCRIMINATION-2</vt:lpstr>
      <vt:lpstr>CIVIL RIGHTS TRAINING-1</vt:lpstr>
      <vt:lpstr>CIVIL RIGHTS TRAINING-2</vt:lpstr>
      <vt:lpstr>CIVIL RIGHTS TRAINING-3</vt:lpstr>
      <vt:lpstr>CUSTOMER SERVICE</vt:lpstr>
      <vt:lpstr>CONFLICT RESOLUTION</vt:lpstr>
      <vt:lpstr>RACE/ETHNICITY DATA COLLECTION</vt:lpstr>
      <vt:lpstr>RACE/ETHNICITY DATA COLLECTION-1</vt:lpstr>
      <vt:lpstr>RACE/ETHNICITY DATA COLLECTION-2</vt:lpstr>
      <vt:lpstr>LIMITED ENGLISH PROFICIENCY (LEP)  AND PROGRAM ACCESS-1</vt:lpstr>
      <vt:lpstr>LIMITED ENGLISH PROFICIENCY (LEP)  AND PROGRAM ACCESS-2</vt:lpstr>
      <vt:lpstr>LIMITED ENGLISH PROFICIENCY (LEP)  AND PROGRAM ACCESS-3 </vt:lpstr>
      <vt:lpstr>LIMITED ENGLISH PROFICIENCY (LEP)  AND PROGRAM ACCESS-4</vt:lpstr>
      <vt:lpstr>LIMITED ENGLISH PROFICIENCY (LEP)  AND PROGRAM ACCESS-5</vt:lpstr>
      <vt:lpstr>DISABILITY DISCRIMINATION</vt:lpstr>
      <vt:lpstr>DISABILITY DISCRIMINATION- 1</vt:lpstr>
      <vt:lpstr>DISABILITY DISCRIMINATION-2</vt:lpstr>
      <vt:lpstr>DISABILITY DISCRIMINATION- 3</vt:lpstr>
      <vt:lpstr>EQUAL OPPORTUNITY FOR RELIGIOUS ORGANIZATIONS</vt:lpstr>
      <vt:lpstr>COMPLIANCE REVIEWS</vt:lpstr>
      <vt:lpstr>COMPLIANCE REVIEWS-1</vt:lpstr>
      <vt:lpstr>PRE-AWARD COMPLIANCE REVIEWS</vt:lpstr>
      <vt:lpstr>PRE-AWARD COMPLIANCE REVIEWS-1</vt:lpstr>
      <vt:lpstr>PRE-AWARD COMPLIANCE REVIEWS-2</vt:lpstr>
      <vt:lpstr>ROUTINE/POST-AWARD REVIEWS</vt:lpstr>
      <vt:lpstr>SPECIAL COMPLIANCE REVIEWS</vt:lpstr>
      <vt:lpstr>RESOLUTION OF NONCOMPLIANCE</vt:lpstr>
      <vt:lpstr>VOLUNTARY RESOLUTION AGREEMENT</vt:lpstr>
      <vt:lpstr>QUESTIONS</vt:lpstr>
      <vt:lpstr> 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 WITH COLLAGE</dc:title>
  <dc:creator>Kelly Shomo</dc:creator>
  <cp:lastModifiedBy>Kelly Shomo</cp:lastModifiedBy>
  <cp:revision>24</cp:revision>
  <dcterms:created xsi:type="dcterms:W3CDTF">2020-08-27T13:46:49Z</dcterms:created>
  <dcterms:modified xsi:type="dcterms:W3CDTF">2022-03-31T15:50:42Z</dcterms:modified>
</cp:coreProperties>
</file>