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8" r:id="rId1"/>
  </p:sldMasterIdLst>
  <p:notesMasterIdLst>
    <p:notesMasterId r:id="rId40"/>
  </p:notesMasterIdLst>
  <p:handoutMasterIdLst>
    <p:handoutMasterId r:id="rId41"/>
  </p:handoutMasterIdLst>
  <p:sldIdLst>
    <p:sldId id="259" r:id="rId2"/>
    <p:sldId id="302" r:id="rId3"/>
    <p:sldId id="266" r:id="rId4"/>
    <p:sldId id="300" r:id="rId5"/>
    <p:sldId id="306" r:id="rId6"/>
    <p:sldId id="303" r:id="rId7"/>
    <p:sldId id="304" r:id="rId8"/>
    <p:sldId id="305" r:id="rId9"/>
    <p:sldId id="275" r:id="rId10"/>
    <p:sldId id="307" r:id="rId11"/>
    <p:sldId id="308" r:id="rId12"/>
    <p:sldId id="311" r:id="rId13"/>
    <p:sldId id="313" r:id="rId14"/>
    <p:sldId id="312" r:id="rId15"/>
    <p:sldId id="310" r:id="rId16"/>
    <p:sldId id="261" r:id="rId17"/>
    <p:sldId id="262" r:id="rId18"/>
    <p:sldId id="327" r:id="rId19"/>
    <p:sldId id="315" r:id="rId20"/>
    <p:sldId id="331" r:id="rId21"/>
    <p:sldId id="316" r:id="rId22"/>
    <p:sldId id="329" r:id="rId23"/>
    <p:sldId id="317" r:id="rId24"/>
    <p:sldId id="330" r:id="rId25"/>
    <p:sldId id="263" r:id="rId26"/>
    <p:sldId id="318" r:id="rId27"/>
    <p:sldId id="319" r:id="rId28"/>
    <p:sldId id="265" r:id="rId29"/>
    <p:sldId id="320" r:id="rId30"/>
    <p:sldId id="299" r:id="rId31"/>
    <p:sldId id="326" r:id="rId32"/>
    <p:sldId id="321" r:id="rId33"/>
    <p:sldId id="322" r:id="rId34"/>
    <p:sldId id="281" r:id="rId35"/>
    <p:sldId id="323" r:id="rId36"/>
    <p:sldId id="328" r:id="rId37"/>
    <p:sldId id="324" r:id="rId38"/>
    <p:sldId id="32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wman, Kelly (DOE)" initials="BK(" lastIdx="49" clrIdx="0">
    <p:extLst/>
  </p:cmAuthor>
  <p:cmAuthor id="2" name="Jones, Courtney (DOE)" initials="CEJ"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89"/>
    <a:srgbClr val="9B3937"/>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97" autoAdjust="0"/>
    <p:restoredTop sz="68248" autoAdjust="0"/>
  </p:normalViewPr>
  <p:slideViewPr>
    <p:cSldViewPr>
      <p:cViewPr varScale="1">
        <p:scale>
          <a:sx n="125" d="100"/>
          <a:sy n="125" d="100"/>
        </p:scale>
        <p:origin x="8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8"/>
    </p:cViewPr>
  </p:sorterViewPr>
  <p:notesViewPr>
    <p:cSldViewPr>
      <p:cViewPr varScale="1">
        <p:scale>
          <a:sx n="56" d="100"/>
          <a:sy n="56" d="100"/>
        </p:scale>
        <p:origin x="-126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5CAD63-A086-491F-8667-432CB427789F}" type="doc">
      <dgm:prSet loTypeId="urn:microsoft.com/office/officeart/2005/8/layout/hChevron3" loCatId="process" qsTypeId="urn:microsoft.com/office/officeart/2005/8/quickstyle/simple1" qsCatId="simple" csTypeId="urn:microsoft.com/office/officeart/2005/8/colors/accent1_2" csCatId="accent1" phldr="1"/>
      <dgm:spPr>
        <a:scene3d>
          <a:camera prst="orthographicFront">
            <a:rot lat="0" lon="0" rev="0"/>
          </a:camera>
          <a:lightRig rig="soft" dir="t">
            <a:rot lat="0" lon="0" rev="0"/>
          </a:lightRig>
        </a:scene3d>
      </dgm:spPr>
    </dgm:pt>
    <dgm:pt modelId="{3C6C62D8-2E66-45E5-B8C8-B6D77A731104}">
      <dgm:prSet phldrT="[Text]" custT="1"/>
      <dgm:spPr>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100" dirty="0" smtClean="0"/>
            <a:t>Sponsor Application</a:t>
          </a:r>
          <a:endParaRPr lang="en-US" sz="1100" dirty="0"/>
        </a:p>
      </dgm:t>
      <dgm:extLst>
        <a:ext uri="{E40237B7-FDA0-4F09-8148-C483321AD2D9}">
          <dgm14:cNvPr xmlns:dgm14="http://schemas.microsoft.com/office/drawing/2010/diagram" id="0" name="" descr="Step 1 in the flow chart: Sponsor Application"/>
        </a:ext>
      </dgm:extLst>
    </dgm:pt>
    <dgm:pt modelId="{EB2B12D5-8FD6-4B33-A097-A2EC970C618C}" type="parTrans" cxnId="{951EAE06-A0D3-4A35-BB60-535A6573F979}">
      <dgm:prSet/>
      <dgm:spPr/>
      <dgm:t>
        <a:bodyPr/>
        <a:lstStyle/>
        <a:p>
          <a:endParaRPr lang="en-US"/>
        </a:p>
      </dgm:t>
    </dgm:pt>
    <dgm:pt modelId="{14A6B1E4-6BFA-457B-BC3F-0F0D0D111128}" type="sibTrans" cxnId="{951EAE06-A0D3-4A35-BB60-535A6573F979}">
      <dgm:prSet/>
      <dgm:spPr/>
      <dgm:t>
        <a:bodyPr/>
        <a:lstStyle/>
        <a:p>
          <a:endParaRPr lang="en-US"/>
        </a:p>
      </dgm:t>
    </dgm:pt>
    <dgm:pt modelId="{3B87DC1F-5FCE-44A9-8C25-C7983F9A1990}">
      <dgm:prSet phldrT="[Text]" custT="1"/>
      <dgm:spPr>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100" dirty="0" smtClean="0"/>
            <a:t>Management Plan</a:t>
          </a:r>
          <a:endParaRPr lang="en-US" sz="1100" dirty="0"/>
        </a:p>
      </dgm:t>
      <dgm:extLst>
        <a:ext uri="{E40237B7-FDA0-4F09-8148-C483321AD2D9}">
          <dgm14:cNvPr xmlns:dgm14="http://schemas.microsoft.com/office/drawing/2010/diagram" id="0" name="" descr="Step 2 in the flow chart: Management Plan"/>
        </a:ext>
      </dgm:extLst>
    </dgm:pt>
    <dgm:pt modelId="{B725432D-557B-4A71-89A8-9278D9591F3A}" type="parTrans" cxnId="{33246AED-750D-41DE-BF2A-109517BBD150}">
      <dgm:prSet/>
      <dgm:spPr/>
      <dgm:t>
        <a:bodyPr/>
        <a:lstStyle/>
        <a:p>
          <a:endParaRPr lang="en-US"/>
        </a:p>
      </dgm:t>
    </dgm:pt>
    <dgm:pt modelId="{8C1FC0CD-B627-429A-BCB3-4002F3AE7F3C}" type="sibTrans" cxnId="{33246AED-750D-41DE-BF2A-109517BBD150}">
      <dgm:prSet/>
      <dgm:spPr/>
      <dgm:t>
        <a:bodyPr/>
        <a:lstStyle/>
        <a:p>
          <a:endParaRPr lang="en-US"/>
        </a:p>
      </dgm:t>
    </dgm:pt>
    <dgm:pt modelId="{67C10C12-AB9D-4560-A75E-15510CF4B7EA}">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100" dirty="0" smtClean="0"/>
            <a:t>Food Production Facility</a:t>
          </a:r>
        </a:p>
      </dgm:t>
      <dgm:extLst>
        <a:ext uri="{E40237B7-FDA0-4F09-8148-C483321AD2D9}">
          <dgm14:cNvPr xmlns:dgm14="http://schemas.microsoft.com/office/drawing/2010/diagram" id="0" name="" descr="Step 3 in the flow chart: Food Production Facility"/>
        </a:ext>
      </dgm:extLst>
    </dgm:pt>
    <dgm:pt modelId="{DB4E6628-B602-4DD2-BA0A-09E27821F060}" type="parTrans" cxnId="{7B627383-7702-4F51-93A5-C4915173ABF7}">
      <dgm:prSet/>
      <dgm:spPr/>
      <dgm:t>
        <a:bodyPr/>
        <a:lstStyle/>
        <a:p>
          <a:endParaRPr lang="en-US"/>
        </a:p>
      </dgm:t>
    </dgm:pt>
    <dgm:pt modelId="{0CE5F91F-5BE5-438C-9657-7E3804A31884}" type="sibTrans" cxnId="{7B627383-7702-4F51-93A5-C4915173ABF7}">
      <dgm:prSet/>
      <dgm:spPr/>
      <dgm:t>
        <a:bodyPr/>
        <a:lstStyle/>
        <a:p>
          <a:endParaRPr lang="en-US"/>
        </a:p>
      </dgm:t>
    </dgm:pt>
    <dgm:pt modelId="{038771FA-B909-49F0-848B-6178BD8C0560}">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100" dirty="0" smtClean="0"/>
            <a:t>Site Applications</a:t>
          </a:r>
          <a:endParaRPr lang="en-US" sz="1100" dirty="0"/>
        </a:p>
      </dgm:t>
      <dgm:extLst>
        <a:ext uri="{E40237B7-FDA0-4F09-8148-C483321AD2D9}">
          <dgm14:cNvPr xmlns:dgm14="http://schemas.microsoft.com/office/drawing/2010/diagram" id="0" name="" descr="Step 4 in the flow chart: Site Application"/>
        </a:ext>
      </dgm:extLst>
    </dgm:pt>
    <dgm:pt modelId="{C2547418-BC30-491E-A462-97200F1D311E}" type="parTrans" cxnId="{7679A287-6B97-486D-ACC5-E792DA524458}">
      <dgm:prSet/>
      <dgm:spPr/>
      <dgm:t>
        <a:bodyPr/>
        <a:lstStyle/>
        <a:p>
          <a:endParaRPr lang="en-US"/>
        </a:p>
      </dgm:t>
    </dgm:pt>
    <dgm:pt modelId="{ED295271-1389-4BF0-8378-2B58338094DB}" type="sibTrans" cxnId="{7679A287-6B97-486D-ACC5-E792DA524458}">
      <dgm:prSet/>
      <dgm:spPr/>
      <dgm:t>
        <a:bodyPr/>
        <a:lstStyle/>
        <a:p>
          <a:endParaRPr lang="en-US"/>
        </a:p>
      </dgm:t>
    </dgm:pt>
    <dgm:pt modelId="{F010A929-808D-4F1F-AEEB-79DBD460AFD6}">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100" dirty="0" smtClean="0"/>
            <a:t>Checklist Items</a:t>
          </a:r>
          <a:endParaRPr lang="en-US" sz="1100" dirty="0"/>
        </a:p>
      </dgm:t>
      <dgm:extLst>
        <a:ext uri="{E40237B7-FDA0-4F09-8148-C483321AD2D9}">
          <dgm14:cNvPr xmlns:dgm14="http://schemas.microsoft.com/office/drawing/2010/diagram" id="0" name="" descr="Step 6 in the flow chart: Checklist Items"/>
        </a:ext>
      </dgm:extLst>
    </dgm:pt>
    <dgm:pt modelId="{58A0A4E3-399C-44E4-B049-26FE53349AFB}" type="parTrans" cxnId="{779AAA0D-AA44-472D-B580-2EE453381137}">
      <dgm:prSet/>
      <dgm:spPr/>
      <dgm:t>
        <a:bodyPr/>
        <a:lstStyle/>
        <a:p>
          <a:endParaRPr lang="en-US"/>
        </a:p>
      </dgm:t>
    </dgm:pt>
    <dgm:pt modelId="{C2CA4123-0C0C-4E9D-8D2A-914C00942A76}" type="sibTrans" cxnId="{779AAA0D-AA44-472D-B580-2EE453381137}">
      <dgm:prSet/>
      <dgm:spPr/>
      <dgm:t>
        <a:bodyPr/>
        <a:lstStyle/>
        <a:p>
          <a:endParaRPr lang="en-US"/>
        </a:p>
      </dgm:t>
    </dgm:pt>
    <dgm:pt modelId="{781C9F85-B0B7-4191-A04E-A0BB041430CA}">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100" dirty="0" smtClean="0"/>
            <a:t>Budget</a:t>
          </a:r>
          <a:endParaRPr lang="en-US" sz="1100" dirty="0"/>
        </a:p>
      </dgm:t>
      <dgm:extLst>
        <a:ext uri="{E40237B7-FDA0-4F09-8148-C483321AD2D9}">
          <dgm14:cNvPr xmlns:dgm14="http://schemas.microsoft.com/office/drawing/2010/diagram" id="0" name="" descr="Step 5 in the flow chart: Budget"/>
        </a:ext>
      </dgm:extLst>
    </dgm:pt>
    <dgm:pt modelId="{CC618664-2A1E-46F2-AE22-B4E25AE5561A}" type="parTrans" cxnId="{17EBF089-ECD2-46C5-943B-BAE58708C3BB}">
      <dgm:prSet/>
      <dgm:spPr/>
      <dgm:t>
        <a:bodyPr/>
        <a:lstStyle/>
        <a:p>
          <a:endParaRPr lang="en-US"/>
        </a:p>
      </dgm:t>
    </dgm:pt>
    <dgm:pt modelId="{FE3FFEAC-6E3A-4194-934E-8D1BFF0E46B2}" type="sibTrans" cxnId="{17EBF089-ECD2-46C5-943B-BAE58708C3BB}">
      <dgm:prSet/>
      <dgm:spPr/>
      <dgm:t>
        <a:bodyPr/>
        <a:lstStyle/>
        <a:p>
          <a:endParaRPr lang="en-US"/>
        </a:p>
      </dgm:t>
    </dgm:pt>
    <dgm:pt modelId="{0F739376-F211-47BB-95C3-67D059915811}" type="pres">
      <dgm:prSet presAssocID="{475CAD63-A086-491F-8667-432CB427789F}" presName="Name0" presStyleCnt="0">
        <dgm:presLayoutVars>
          <dgm:dir/>
          <dgm:resizeHandles val="exact"/>
        </dgm:presLayoutVars>
      </dgm:prSet>
      <dgm:spPr/>
    </dgm:pt>
    <dgm:pt modelId="{6FFE2B83-8C39-4B9B-8E08-F89B69E7A4B9}" type="pres">
      <dgm:prSet presAssocID="{3C6C62D8-2E66-45E5-B8C8-B6D77A731104}" presName="parTxOnly" presStyleLbl="node1" presStyleIdx="0" presStyleCnt="6">
        <dgm:presLayoutVars>
          <dgm:bulletEnabled val="1"/>
        </dgm:presLayoutVars>
      </dgm:prSet>
      <dgm:spPr/>
      <dgm:t>
        <a:bodyPr/>
        <a:lstStyle/>
        <a:p>
          <a:endParaRPr lang="en-US"/>
        </a:p>
      </dgm:t>
    </dgm:pt>
    <dgm:pt modelId="{553977E7-D3A7-4262-8328-00847BB09FE9}" type="pres">
      <dgm:prSet presAssocID="{14A6B1E4-6BFA-457B-BC3F-0F0D0D111128}" presName="parSpac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DA121451-D181-4804-BB3D-514402B28A4E}" type="pres">
      <dgm:prSet presAssocID="{3B87DC1F-5FCE-44A9-8C25-C7983F9A1990}" presName="parTxOnly" presStyleLbl="node1" presStyleIdx="1" presStyleCnt="6">
        <dgm:presLayoutVars>
          <dgm:bulletEnabled val="1"/>
        </dgm:presLayoutVars>
      </dgm:prSet>
      <dgm:spPr/>
      <dgm:t>
        <a:bodyPr/>
        <a:lstStyle/>
        <a:p>
          <a:endParaRPr lang="en-US"/>
        </a:p>
      </dgm:t>
    </dgm:pt>
    <dgm:pt modelId="{3309280F-BDF1-4C2C-817D-96F5A478C38F}" type="pres">
      <dgm:prSet presAssocID="{8C1FC0CD-B627-429A-BCB3-4002F3AE7F3C}" presName="parSpac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B9B8EE29-8517-445F-8310-D0388AFE2473}" type="pres">
      <dgm:prSet presAssocID="{67C10C12-AB9D-4560-A75E-15510CF4B7EA}" presName="parTxOnly" presStyleLbl="node1" presStyleIdx="2" presStyleCnt="6">
        <dgm:presLayoutVars>
          <dgm:bulletEnabled val="1"/>
        </dgm:presLayoutVars>
      </dgm:prSet>
      <dgm:spPr/>
      <dgm:t>
        <a:bodyPr/>
        <a:lstStyle/>
        <a:p>
          <a:endParaRPr lang="en-US"/>
        </a:p>
      </dgm:t>
    </dgm:pt>
    <dgm:pt modelId="{78E625DE-3DF8-4978-A0BB-06BA056A07EF}" type="pres">
      <dgm:prSet presAssocID="{0CE5F91F-5BE5-438C-9657-7E3804A31884}" presName="parSpac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BC099C6C-7584-4D7D-973F-396FC4B07EE8}" type="pres">
      <dgm:prSet presAssocID="{038771FA-B909-49F0-848B-6178BD8C0560}" presName="parTxOnly" presStyleLbl="node1" presStyleIdx="3" presStyleCnt="6">
        <dgm:presLayoutVars>
          <dgm:bulletEnabled val="1"/>
        </dgm:presLayoutVars>
      </dgm:prSet>
      <dgm:spPr/>
      <dgm:t>
        <a:bodyPr/>
        <a:lstStyle/>
        <a:p>
          <a:endParaRPr lang="en-US"/>
        </a:p>
      </dgm:t>
    </dgm:pt>
    <dgm:pt modelId="{6EBDE3DC-3890-43D9-A0E8-76CC3C783C33}" type="pres">
      <dgm:prSet presAssocID="{ED295271-1389-4BF0-8378-2B58338094DB}" presName="parSpac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6B0624BC-FCB4-4610-8061-C88DABB7DC95}" type="pres">
      <dgm:prSet presAssocID="{781C9F85-B0B7-4191-A04E-A0BB041430CA}" presName="parTxOnly" presStyleLbl="node1" presStyleIdx="4" presStyleCnt="6">
        <dgm:presLayoutVars>
          <dgm:bulletEnabled val="1"/>
        </dgm:presLayoutVars>
      </dgm:prSet>
      <dgm:spPr/>
      <dgm:t>
        <a:bodyPr/>
        <a:lstStyle/>
        <a:p>
          <a:endParaRPr lang="en-US"/>
        </a:p>
      </dgm:t>
    </dgm:pt>
    <dgm:pt modelId="{2FB60B0A-DB18-4449-AEA5-2F3CF18C4433}" type="pres">
      <dgm:prSet presAssocID="{FE3FFEAC-6E3A-4194-934E-8D1BFF0E46B2}" presName="parSpac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B30E75D0-F44A-40D2-A894-0DC01E87908A}" type="pres">
      <dgm:prSet presAssocID="{F010A929-808D-4F1F-AEEB-79DBD460AFD6}" presName="parTxOnly" presStyleLbl="node1" presStyleIdx="5" presStyleCnt="6">
        <dgm:presLayoutVars>
          <dgm:bulletEnabled val="1"/>
        </dgm:presLayoutVars>
      </dgm:prSet>
      <dgm:spPr/>
      <dgm:t>
        <a:bodyPr/>
        <a:lstStyle/>
        <a:p>
          <a:endParaRPr lang="en-US"/>
        </a:p>
      </dgm:t>
    </dgm:pt>
  </dgm:ptLst>
  <dgm:cxnLst>
    <dgm:cxn modelId="{59F8C4C8-B7B1-4F0D-9EAA-2C3AE1A14425}" type="presOf" srcId="{3B87DC1F-5FCE-44A9-8C25-C7983F9A1990}" destId="{DA121451-D181-4804-BB3D-514402B28A4E}" srcOrd="0" destOrd="0" presId="urn:microsoft.com/office/officeart/2005/8/layout/hChevron3"/>
    <dgm:cxn modelId="{A2F1FA69-4624-462A-A7F5-A4E419DBD835}" type="presOf" srcId="{475CAD63-A086-491F-8667-432CB427789F}" destId="{0F739376-F211-47BB-95C3-67D059915811}" srcOrd="0" destOrd="0" presId="urn:microsoft.com/office/officeart/2005/8/layout/hChevron3"/>
    <dgm:cxn modelId="{B5747ED0-B015-47B2-B699-AFDFED6C1241}" type="presOf" srcId="{781C9F85-B0B7-4191-A04E-A0BB041430CA}" destId="{6B0624BC-FCB4-4610-8061-C88DABB7DC95}" srcOrd="0" destOrd="0" presId="urn:microsoft.com/office/officeart/2005/8/layout/hChevron3"/>
    <dgm:cxn modelId="{951EAE06-A0D3-4A35-BB60-535A6573F979}" srcId="{475CAD63-A086-491F-8667-432CB427789F}" destId="{3C6C62D8-2E66-45E5-B8C8-B6D77A731104}" srcOrd="0" destOrd="0" parTransId="{EB2B12D5-8FD6-4B33-A097-A2EC970C618C}" sibTransId="{14A6B1E4-6BFA-457B-BC3F-0F0D0D111128}"/>
    <dgm:cxn modelId="{FE083430-835A-49B8-B0BC-E227B231D62E}" type="presOf" srcId="{038771FA-B909-49F0-848B-6178BD8C0560}" destId="{BC099C6C-7584-4D7D-973F-396FC4B07EE8}" srcOrd="0" destOrd="0" presId="urn:microsoft.com/office/officeart/2005/8/layout/hChevron3"/>
    <dgm:cxn modelId="{33246AED-750D-41DE-BF2A-109517BBD150}" srcId="{475CAD63-A086-491F-8667-432CB427789F}" destId="{3B87DC1F-5FCE-44A9-8C25-C7983F9A1990}" srcOrd="1" destOrd="0" parTransId="{B725432D-557B-4A71-89A8-9278D9591F3A}" sibTransId="{8C1FC0CD-B627-429A-BCB3-4002F3AE7F3C}"/>
    <dgm:cxn modelId="{B85E45B3-66CB-41DA-AA35-B0E6760BEE3A}" type="presOf" srcId="{3C6C62D8-2E66-45E5-B8C8-B6D77A731104}" destId="{6FFE2B83-8C39-4B9B-8E08-F89B69E7A4B9}" srcOrd="0" destOrd="0" presId="urn:microsoft.com/office/officeart/2005/8/layout/hChevron3"/>
    <dgm:cxn modelId="{779AAA0D-AA44-472D-B580-2EE453381137}" srcId="{475CAD63-A086-491F-8667-432CB427789F}" destId="{F010A929-808D-4F1F-AEEB-79DBD460AFD6}" srcOrd="5" destOrd="0" parTransId="{58A0A4E3-399C-44E4-B049-26FE53349AFB}" sibTransId="{C2CA4123-0C0C-4E9D-8D2A-914C00942A76}"/>
    <dgm:cxn modelId="{17EBF089-ECD2-46C5-943B-BAE58708C3BB}" srcId="{475CAD63-A086-491F-8667-432CB427789F}" destId="{781C9F85-B0B7-4191-A04E-A0BB041430CA}" srcOrd="4" destOrd="0" parTransId="{CC618664-2A1E-46F2-AE22-B4E25AE5561A}" sibTransId="{FE3FFEAC-6E3A-4194-934E-8D1BFF0E46B2}"/>
    <dgm:cxn modelId="{C8D5AE60-9698-4EA3-8E80-03F61130EAFF}" type="presOf" srcId="{67C10C12-AB9D-4560-A75E-15510CF4B7EA}" destId="{B9B8EE29-8517-445F-8310-D0388AFE2473}" srcOrd="0" destOrd="0" presId="urn:microsoft.com/office/officeart/2005/8/layout/hChevron3"/>
    <dgm:cxn modelId="{F4528EB2-D7F3-479E-A110-E1FE95A7FFDA}" type="presOf" srcId="{F010A929-808D-4F1F-AEEB-79DBD460AFD6}" destId="{B30E75D0-F44A-40D2-A894-0DC01E87908A}" srcOrd="0" destOrd="0" presId="urn:microsoft.com/office/officeart/2005/8/layout/hChevron3"/>
    <dgm:cxn modelId="{7679A287-6B97-486D-ACC5-E792DA524458}" srcId="{475CAD63-A086-491F-8667-432CB427789F}" destId="{038771FA-B909-49F0-848B-6178BD8C0560}" srcOrd="3" destOrd="0" parTransId="{C2547418-BC30-491E-A462-97200F1D311E}" sibTransId="{ED295271-1389-4BF0-8378-2B58338094DB}"/>
    <dgm:cxn modelId="{7B627383-7702-4F51-93A5-C4915173ABF7}" srcId="{475CAD63-A086-491F-8667-432CB427789F}" destId="{67C10C12-AB9D-4560-A75E-15510CF4B7EA}" srcOrd="2" destOrd="0" parTransId="{DB4E6628-B602-4DD2-BA0A-09E27821F060}" sibTransId="{0CE5F91F-5BE5-438C-9657-7E3804A31884}"/>
    <dgm:cxn modelId="{37A29041-9893-4931-B5E1-9EE6152F1F27}" type="presParOf" srcId="{0F739376-F211-47BB-95C3-67D059915811}" destId="{6FFE2B83-8C39-4B9B-8E08-F89B69E7A4B9}" srcOrd="0" destOrd="0" presId="urn:microsoft.com/office/officeart/2005/8/layout/hChevron3"/>
    <dgm:cxn modelId="{58D64728-FA86-482B-A238-1FD4CE319FAC}" type="presParOf" srcId="{0F739376-F211-47BB-95C3-67D059915811}" destId="{553977E7-D3A7-4262-8328-00847BB09FE9}" srcOrd="1" destOrd="0" presId="urn:microsoft.com/office/officeart/2005/8/layout/hChevron3"/>
    <dgm:cxn modelId="{CDD49AB9-198F-4687-A643-8A857419AE9D}" type="presParOf" srcId="{0F739376-F211-47BB-95C3-67D059915811}" destId="{DA121451-D181-4804-BB3D-514402B28A4E}" srcOrd="2" destOrd="0" presId="urn:microsoft.com/office/officeart/2005/8/layout/hChevron3"/>
    <dgm:cxn modelId="{0E039B45-C561-49C8-A2D0-CE2CD2EB8850}" type="presParOf" srcId="{0F739376-F211-47BB-95C3-67D059915811}" destId="{3309280F-BDF1-4C2C-817D-96F5A478C38F}" srcOrd="3" destOrd="0" presId="urn:microsoft.com/office/officeart/2005/8/layout/hChevron3"/>
    <dgm:cxn modelId="{5B69CDE9-6B17-4C84-9782-B60120B875C8}" type="presParOf" srcId="{0F739376-F211-47BB-95C3-67D059915811}" destId="{B9B8EE29-8517-445F-8310-D0388AFE2473}" srcOrd="4" destOrd="0" presId="urn:microsoft.com/office/officeart/2005/8/layout/hChevron3"/>
    <dgm:cxn modelId="{44A72182-4E53-43A1-A8CE-5AA8C919A510}" type="presParOf" srcId="{0F739376-F211-47BB-95C3-67D059915811}" destId="{78E625DE-3DF8-4978-A0BB-06BA056A07EF}" srcOrd="5" destOrd="0" presId="urn:microsoft.com/office/officeart/2005/8/layout/hChevron3"/>
    <dgm:cxn modelId="{FC447DEE-3B78-4ECF-9803-9C8D711DCA6B}" type="presParOf" srcId="{0F739376-F211-47BB-95C3-67D059915811}" destId="{BC099C6C-7584-4D7D-973F-396FC4B07EE8}" srcOrd="6" destOrd="0" presId="urn:microsoft.com/office/officeart/2005/8/layout/hChevron3"/>
    <dgm:cxn modelId="{F38EE42F-7F80-40A2-ACAB-BC248428150E}" type="presParOf" srcId="{0F739376-F211-47BB-95C3-67D059915811}" destId="{6EBDE3DC-3890-43D9-A0E8-76CC3C783C33}" srcOrd="7" destOrd="0" presId="urn:microsoft.com/office/officeart/2005/8/layout/hChevron3"/>
    <dgm:cxn modelId="{4AF14D75-F5B0-41D9-B351-EA3F8CEA16C7}" type="presParOf" srcId="{0F739376-F211-47BB-95C3-67D059915811}" destId="{6B0624BC-FCB4-4610-8061-C88DABB7DC95}" srcOrd="8" destOrd="0" presId="urn:microsoft.com/office/officeart/2005/8/layout/hChevron3"/>
    <dgm:cxn modelId="{08F92ABF-74E8-4AA0-9158-5015D0B8FC92}" type="presParOf" srcId="{0F739376-F211-47BB-95C3-67D059915811}" destId="{2FB60B0A-DB18-4449-AEA5-2F3CF18C4433}" srcOrd="9" destOrd="0" presId="urn:microsoft.com/office/officeart/2005/8/layout/hChevron3"/>
    <dgm:cxn modelId="{10F5587F-72BB-495D-BE48-F6EFCDB78184}" type="presParOf" srcId="{0F739376-F211-47BB-95C3-67D059915811}" destId="{B30E75D0-F44A-40D2-A894-0DC01E87908A}"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E2B83-8C39-4B9B-8E08-F89B69E7A4B9}">
      <dsp:nvSpPr>
        <dsp:cNvPr id="0" name=""/>
        <dsp:cNvSpPr/>
      </dsp:nvSpPr>
      <dsp:spPr>
        <a:xfrm>
          <a:off x="961" y="446952"/>
          <a:ext cx="1575239" cy="630095"/>
        </a:xfrm>
        <a:prstGeom prst="homePlate">
          <a:avLst/>
        </a:prstGeom>
        <a:solidFill>
          <a:schemeClr val="tx2">
            <a:lumMod val="75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Sponsor Application</a:t>
          </a:r>
          <a:endParaRPr lang="en-US" sz="1100" kern="1200" dirty="0"/>
        </a:p>
      </dsp:txBody>
      <dsp:txXfrm>
        <a:off x="961" y="446952"/>
        <a:ext cx="1417715" cy="630095"/>
      </dsp:txXfrm>
    </dsp:sp>
    <dsp:sp modelId="{DA121451-D181-4804-BB3D-514402B28A4E}">
      <dsp:nvSpPr>
        <dsp:cNvPr id="0" name=""/>
        <dsp:cNvSpPr/>
      </dsp:nvSpPr>
      <dsp:spPr>
        <a:xfrm>
          <a:off x="1261152" y="446952"/>
          <a:ext cx="1575239" cy="630095"/>
        </a:xfrm>
        <a:prstGeom prst="chevron">
          <a:avLst/>
        </a:prstGeom>
        <a:solidFill>
          <a:schemeClr val="tx2">
            <a:lumMod val="75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Management Plan</a:t>
          </a:r>
          <a:endParaRPr lang="en-US" sz="1100" kern="1200" dirty="0"/>
        </a:p>
      </dsp:txBody>
      <dsp:txXfrm>
        <a:off x="1576200" y="446952"/>
        <a:ext cx="945144" cy="630095"/>
      </dsp:txXfrm>
    </dsp:sp>
    <dsp:sp modelId="{B9B8EE29-8517-445F-8310-D0388AFE2473}">
      <dsp:nvSpPr>
        <dsp:cNvPr id="0" name=""/>
        <dsp:cNvSpPr/>
      </dsp:nvSpPr>
      <dsp:spPr>
        <a:xfrm>
          <a:off x="2521344" y="446952"/>
          <a:ext cx="1575239" cy="630095"/>
        </a:xfrm>
        <a:prstGeom prst="chevron">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Food Production Facility</a:t>
          </a:r>
        </a:p>
      </dsp:txBody>
      <dsp:txXfrm>
        <a:off x="2836392" y="446952"/>
        <a:ext cx="945144" cy="630095"/>
      </dsp:txXfrm>
    </dsp:sp>
    <dsp:sp modelId="{BC099C6C-7584-4D7D-973F-396FC4B07EE8}">
      <dsp:nvSpPr>
        <dsp:cNvPr id="0" name=""/>
        <dsp:cNvSpPr/>
      </dsp:nvSpPr>
      <dsp:spPr>
        <a:xfrm>
          <a:off x="3781535" y="446952"/>
          <a:ext cx="1575239" cy="630095"/>
        </a:xfrm>
        <a:prstGeom prst="chevron">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Site Applications</a:t>
          </a:r>
          <a:endParaRPr lang="en-US" sz="1100" kern="1200" dirty="0"/>
        </a:p>
      </dsp:txBody>
      <dsp:txXfrm>
        <a:off x="4096583" y="446952"/>
        <a:ext cx="945144" cy="630095"/>
      </dsp:txXfrm>
    </dsp:sp>
    <dsp:sp modelId="{6B0624BC-FCB4-4610-8061-C88DABB7DC95}">
      <dsp:nvSpPr>
        <dsp:cNvPr id="0" name=""/>
        <dsp:cNvSpPr/>
      </dsp:nvSpPr>
      <dsp:spPr>
        <a:xfrm>
          <a:off x="5041726" y="446952"/>
          <a:ext cx="1575239" cy="630095"/>
        </a:xfrm>
        <a:prstGeom prst="chevron">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Budget</a:t>
          </a:r>
          <a:endParaRPr lang="en-US" sz="1100" kern="1200" dirty="0"/>
        </a:p>
      </dsp:txBody>
      <dsp:txXfrm>
        <a:off x="5356774" y="446952"/>
        <a:ext cx="945144" cy="630095"/>
      </dsp:txXfrm>
    </dsp:sp>
    <dsp:sp modelId="{B30E75D0-F44A-40D2-A894-0DC01E87908A}">
      <dsp:nvSpPr>
        <dsp:cNvPr id="0" name=""/>
        <dsp:cNvSpPr/>
      </dsp:nvSpPr>
      <dsp:spPr>
        <a:xfrm>
          <a:off x="6301918" y="446952"/>
          <a:ext cx="1575239" cy="630095"/>
        </a:xfrm>
        <a:prstGeom prst="chevron">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Checklist Items</a:t>
          </a:r>
          <a:endParaRPr lang="en-US" sz="1100" kern="1200" dirty="0"/>
        </a:p>
      </dsp:txBody>
      <dsp:txXfrm>
        <a:off x="6616966" y="446952"/>
        <a:ext cx="945144" cy="63009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5" tIns="45713" rIns="91425" bIns="45713"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25" tIns="45713" rIns="91425" bIns="45713" rtlCol="0"/>
          <a:lstStyle>
            <a:lvl1pPr algn="r">
              <a:defRPr sz="1200"/>
            </a:lvl1pPr>
          </a:lstStyle>
          <a:p>
            <a:fld id="{711A54F6-3EBD-4B2C-905E-13E1F503F03D}" type="datetimeFigureOut">
              <a:rPr lang="en-US" smtClean="0"/>
              <a:pPr/>
              <a:t>4/25/2018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25" tIns="45713" rIns="91425"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25" tIns="45713" rIns="91425" bIns="45713" rtlCol="0" anchor="b"/>
          <a:lstStyle>
            <a:lvl1pPr algn="r">
              <a:defRPr sz="1200"/>
            </a:lvl1pPr>
          </a:lstStyle>
          <a:p>
            <a:fld id="{D968A482-2AD5-4136-A302-5913492DB9BE}" type="slidenum">
              <a:rPr lang="en-US" smtClean="0"/>
              <a:pPr/>
              <a:t>‹#›</a:t>
            </a:fld>
            <a:endParaRPr lang="en-US"/>
          </a:p>
        </p:txBody>
      </p:sp>
    </p:spTree>
    <p:extLst>
      <p:ext uri="{BB962C8B-B14F-4D97-AF65-F5344CB8AC3E}">
        <p14:creationId xmlns:p14="http://schemas.microsoft.com/office/powerpoint/2010/main" val="1902299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5" tIns="45713" rIns="91425" bIns="45713"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25" tIns="45713" rIns="91425" bIns="45713" rtlCol="0"/>
          <a:lstStyle>
            <a:lvl1pPr algn="r">
              <a:defRPr sz="1200"/>
            </a:lvl1pPr>
          </a:lstStyle>
          <a:p>
            <a:fld id="{116FEBC4-F04C-4552-9230-99A5DBABA5F2}" type="datetimeFigureOut">
              <a:rPr lang="en-US" smtClean="0"/>
              <a:pPr/>
              <a:t>4/25/2018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25" tIns="45713" rIns="91425" bIns="45713"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25" tIns="45713" rIns="91425"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25" tIns="45713" rIns="91425"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25" tIns="45713" rIns="91425" bIns="45713" rtlCol="0" anchor="b"/>
          <a:lstStyle>
            <a:lvl1pPr algn="r">
              <a:defRPr sz="1200"/>
            </a:lvl1pPr>
          </a:lstStyle>
          <a:p>
            <a:fld id="{1473A48D-66ED-4B46-A259-738D411D5A8E}" type="slidenum">
              <a:rPr lang="en-US" smtClean="0"/>
              <a:pPr/>
              <a:t>‹#›</a:t>
            </a:fld>
            <a:endParaRPr lang="en-US"/>
          </a:p>
        </p:txBody>
      </p:sp>
    </p:spTree>
    <p:extLst>
      <p:ext uri="{BB962C8B-B14F-4D97-AF65-F5344CB8AC3E}">
        <p14:creationId xmlns:p14="http://schemas.microsoft.com/office/powerpoint/2010/main" val="1566755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Welcome</a:t>
            </a:r>
            <a:r>
              <a:rPr lang="en-US" baseline="0" dirty="0" smtClean="0"/>
              <a:t> to the webinar training for the Summer Food Service Program module in SNPWeb. My name is Courtney Jones and I am the Child Nutrition Programs Supervisor at the Virginia Department of Education. This webinar will walk participants through the new SFSP application module and will be recorded. The line will be muted for all participants so please use the chat box to ask any questions you may have. At the webinar’s conclusion, I will review the questions that have been asked. </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1</a:t>
            </a:fld>
            <a:endParaRPr lang="en-US"/>
          </a:p>
        </p:txBody>
      </p:sp>
    </p:spTree>
    <p:extLst>
      <p:ext uri="{BB962C8B-B14F-4D97-AF65-F5344CB8AC3E}">
        <p14:creationId xmlns:p14="http://schemas.microsoft.com/office/powerpoint/2010/main" val="2296416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You access the Application Packet by clicking on Applications</a:t>
            </a:r>
            <a:r>
              <a:rPr lang="en-US" b="0" baseline="0" dirty="0" smtClean="0"/>
              <a:t> in the upper left hand corner. </a:t>
            </a:r>
            <a:r>
              <a:rPr lang="en-US" b="0" dirty="0" smtClean="0"/>
              <a:t>The Application</a:t>
            </a:r>
            <a:r>
              <a:rPr lang="en-US" b="0" baseline="0" dirty="0" smtClean="0"/>
              <a:t> Packet is where the SFSP application will be completed. If you plan on requesting an advance once your application has been submitted, you will also be accessing the Advance Requests screen here. All SFSP forms that you will need for the application and throughout the summer can be accessed by clicking on Download Forms, located at the bottom of the list.</a:t>
            </a:r>
          </a:p>
        </p:txBody>
      </p:sp>
      <p:sp>
        <p:nvSpPr>
          <p:cNvPr id="4" name="Slide Number Placeholder 3"/>
          <p:cNvSpPr>
            <a:spLocks noGrp="1"/>
          </p:cNvSpPr>
          <p:nvPr>
            <p:ph type="sldNum" sz="quarter" idx="10"/>
          </p:nvPr>
        </p:nvSpPr>
        <p:spPr/>
        <p:txBody>
          <a:bodyPr/>
          <a:lstStyle/>
          <a:p>
            <a:fld id="{1473A48D-66ED-4B46-A259-738D411D5A8E}" type="slidenum">
              <a:rPr lang="en-US" smtClean="0"/>
              <a:pPr/>
              <a:t>10</a:t>
            </a:fld>
            <a:endParaRPr lang="en-US"/>
          </a:p>
        </p:txBody>
      </p:sp>
    </p:spTree>
    <p:extLst>
      <p:ext uri="{BB962C8B-B14F-4D97-AF65-F5344CB8AC3E}">
        <p14:creationId xmlns:p14="http://schemas.microsoft.com/office/powerpoint/2010/main" val="713924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application is opened on April 16, 2018 (and October 1 of each subsequent year for the beginnings of the fiscal year), sponsors</a:t>
            </a:r>
            <a:r>
              <a:rPr lang="en-US" baseline="0" dirty="0" smtClean="0"/>
              <a:t> will need to enroll. Simply click on the Enroll button and data from the previously approved application will rollover into the new fiscal year’s application. You will then be able to review and update the application packet forms, which I will discuss next. </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11</a:t>
            </a:fld>
            <a:endParaRPr lang="en-US"/>
          </a:p>
        </p:txBody>
      </p:sp>
    </p:spTree>
    <p:extLst>
      <p:ext uri="{BB962C8B-B14F-4D97-AF65-F5344CB8AC3E}">
        <p14:creationId xmlns:p14="http://schemas.microsoft.com/office/powerpoint/2010/main" val="3040957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The main application packet</a:t>
            </a:r>
            <a:r>
              <a:rPr lang="en-US" b="0" baseline="0" dirty="0" smtClean="0"/>
              <a:t> screen is where you can view all of the items required for the completion of the SFSP application.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t>Sponsor information: in the top left corner you will see information about your organization. Please confirm that this information is correct when you first open your application packet. If not, please contact your specialist for assistance.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t>In the top right corner you will see information about the status of your application, such as when the application was originally submitted, when it was originally approved, and if it is currently approved or submitted for approval.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t>Directly below your organization’s information is a circle with a question mark inside of it. This is called a tool tip. If you hover your mouse over the tool tip, a box with helpful information will appear. This tool tip provides information about which order the application components should be completed in.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t>In the middle of the screen you will see all of the forms that must be completed in order to submit your application packet. In a few moments we will review the order in which you should complete these forms.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t>Toward the bottom, left side of the screen you will see a link that says “Summer Food Service Program” under the gray header that reads “Site Applications”. You will click on this link when it’s time to complete your site applications.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t>Finally, at the bottom left corner of the screen you will see a link that says “Show Packet History”. If you click on this link, the screen will extend to show you the history of your application packet, including when changes were made and by which user.</a:t>
            </a:r>
          </a:p>
        </p:txBody>
      </p:sp>
      <p:sp>
        <p:nvSpPr>
          <p:cNvPr id="4" name="Slide Number Placeholder 3"/>
          <p:cNvSpPr>
            <a:spLocks noGrp="1"/>
          </p:cNvSpPr>
          <p:nvPr>
            <p:ph type="sldNum" sz="quarter" idx="10"/>
          </p:nvPr>
        </p:nvSpPr>
        <p:spPr/>
        <p:txBody>
          <a:bodyPr/>
          <a:lstStyle/>
          <a:p>
            <a:fld id="{1473A48D-66ED-4B46-A259-738D411D5A8E}" type="slidenum">
              <a:rPr lang="en-US" smtClean="0"/>
              <a:pPr/>
              <a:t>12</a:t>
            </a:fld>
            <a:endParaRPr lang="en-US"/>
          </a:p>
        </p:txBody>
      </p:sp>
    </p:spTree>
    <p:extLst>
      <p:ext uri="{BB962C8B-B14F-4D97-AF65-F5344CB8AC3E}">
        <p14:creationId xmlns:p14="http://schemas.microsoft.com/office/powerpoint/2010/main" val="1764688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action </a:t>
            </a:r>
            <a:r>
              <a:rPr lang="en-US" b="0" dirty="0" smtClean="0"/>
              <a:t>column will allow you to decide if you want to view or edit certain forms. Depending on your security rights, you may be allowed to only view some</a:t>
            </a:r>
            <a:r>
              <a:rPr lang="en-US" b="0" baseline="0" dirty="0" smtClean="0"/>
              <a:t> forms. Beside the form names you will see red arrows and green check marks. A red arrow indicates that the form is incomplete and must be completed before submitting the application packet. A green check mark means the form is complete without any errors.</a:t>
            </a:r>
            <a:endParaRPr lang="en-US" b="0" dirty="0" smtClean="0"/>
          </a:p>
        </p:txBody>
      </p:sp>
      <p:sp>
        <p:nvSpPr>
          <p:cNvPr id="4" name="Slide Number Placeholder 3"/>
          <p:cNvSpPr>
            <a:spLocks noGrp="1"/>
          </p:cNvSpPr>
          <p:nvPr>
            <p:ph type="sldNum" sz="quarter" idx="10"/>
          </p:nvPr>
        </p:nvSpPr>
        <p:spPr/>
        <p:txBody>
          <a:bodyPr/>
          <a:lstStyle/>
          <a:p>
            <a:fld id="{1473A48D-66ED-4B46-A259-738D411D5A8E}" type="slidenum">
              <a:rPr lang="en-US" smtClean="0"/>
              <a:pPr/>
              <a:t>13</a:t>
            </a:fld>
            <a:endParaRPr lang="en-US"/>
          </a:p>
        </p:txBody>
      </p:sp>
    </p:spTree>
    <p:extLst>
      <p:ext uri="{BB962C8B-B14F-4D97-AF65-F5344CB8AC3E}">
        <p14:creationId xmlns:p14="http://schemas.microsoft.com/office/powerpoint/2010/main" val="3955114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required forms of the SFSP</a:t>
            </a:r>
            <a:r>
              <a:rPr lang="en-US" baseline="0" dirty="0" smtClean="0"/>
              <a:t> application are located on the main Application Packet screen. School sponsors are not required to complete a Management Plan or a Budget, so these will not appear on their screens. Forms required for all organizations include the Sponsor Application, Food Production Facility List, Site Applications, and Checklist Summary. Other form names you will see on the screen include Site Field Trips and Attachment List. When a state agency user returns an application for corrections, you will also see a section named Application Packet Notes for Sponsor. This is where your CNP or SNP Specialist will leave you instructions for completing your SFSP application. </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14</a:t>
            </a:fld>
            <a:endParaRPr lang="en-US"/>
          </a:p>
        </p:txBody>
      </p:sp>
    </p:spTree>
    <p:extLst>
      <p:ext uri="{BB962C8B-B14F-4D97-AF65-F5344CB8AC3E}">
        <p14:creationId xmlns:p14="http://schemas.microsoft.com/office/powerpoint/2010/main" val="792719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When completing</a:t>
            </a:r>
            <a:r>
              <a:rPr lang="en-US" b="0" baseline="0" dirty="0" smtClean="0"/>
              <a:t> your SFSP application, you should first fill out the Sponsor Application. If you are a non-school sponsor, you will then move on to the Management Plan. Remember, if you are a school sponsor, the Management Plan will not be a component of your application. Both sponsor types will then complete the Food Production Facility form. It is important to complete the Food Production Facility form prior to completing Site Applications, as information entered into the Food Production Facility form feeds into the Site Applications. Once the Food Production Facility form has been completed, you should move onto the Site Applications. After Site Applications have been completed, non-school sponsors will complete the Budget section. It is important to complete the Budget after the Site Applications because information from the Site Applications is pulled into the Budget. School sponsors are not required to submit a Budget. Next, all sponsor types will be prompted to upload any required documents into the Checklist. I will now discuss each section of the application in detail.</a:t>
            </a:r>
            <a:endParaRPr lang="en-US" b="0" dirty="0" smtClean="0"/>
          </a:p>
        </p:txBody>
      </p:sp>
      <p:sp>
        <p:nvSpPr>
          <p:cNvPr id="4" name="Slide Number Placeholder 3"/>
          <p:cNvSpPr>
            <a:spLocks noGrp="1"/>
          </p:cNvSpPr>
          <p:nvPr>
            <p:ph type="sldNum" sz="quarter" idx="10"/>
          </p:nvPr>
        </p:nvSpPr>
        <p:spPr/>
        <p:txBody>
          <a:bodyPr/>
          <a:lstStyle/>
          <a:p>
            <a:fld id="{1473A48D-66ED-4B46-A259-738D411D5A8E}" type="slidenum">
              <a:rPr lang="en-US" smtClean="0"/>
              <a:pPr/>
              <a:t>15</a:t>
            </a:fld>
            <a:endParaRPr lang="en-US"/>
          </a:p>
        </p:txBody>
      </p:sp>
    </p:spTree>
    <p:extLst>
      <p:ext uri="{BB962C8B-B14F-4D97-AF65-F5344CB8AC3E}">
        <p14:creationId xmlns:p14="http://schemas.microsoft.com/office/powerpoint/2010/main" val="2997713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Now that we have discussed the basic navigation of the Application Packet screen,</a:t>
            </a:r>
            <a:r>
              <a:rPr lang="en-US" b="0" baseline="0" dirty="0" smtClean="0"/>
              <a:t> I will go in to each form and review the content and requirements. The Sponsor Application, which should be completed first, collects contact information, information about training, ethnic and racial reporting, and general questions about your organization and summer program. Certain information is being pulled from the VDOE database to  populate the address and contact information fields. If any of the populated information is not correct, let your CNP or SNP Specialist know immediately. Data will also rollover from the applications you submitted in CHAAMPS, the application system used at the Virginia Department of Health. Please review any information that rolled over and update that information when necessary. </a:t>
            </a:r>
          </a:p>
        </p:txBody>
      </p:sp>
      <p:sp>
        <p:nvSpPr>
          <p:cNvPr id="4" name="Slide Number Placeholder 3"/>
          <p:cNvSpPr>
            <a:spLocks noGrp="1"/>
          </p:cNvSpPr>
          <p:nvPr>
            <p:ph type="sldNum" sz="quarter" idx="10"/>
          </p:nvPr>
        </p:nvSpPr>
        <p:spPr/>
        <p:txBody>
          <a:bodyPr/>
          <a:lstStyle/>
          <a:p>
            <a:fld id="{1473A48D-66ED-4B46-A259-738D411D5A8E}" type="slidenum">
              <a:rPr lang="en-US" smtClean="0"/>
              <a:pPr/>
              <a:t>16</a:t>
            </a:fld>
            <a:endParaRPr lang="en-US"/>
          </a:p>
        </p:txBody>
      </p:sp>
    </p:spTree>
    <p:extLst>
      <p:ext uri="{BB962C8B-B14F-4D97-AF65-F5344CB8AC3E}">
        <p14:creationId xmlns:p14="http://schemas.microsoft.com/office/powerpoint/2010/main" val="2088831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Non-school sponsors</a:t>
            </a:r>
            <a:r>
              <a:rPr lang="en-US" baseline="0" dirty="0" smtClean="0"/>
              <a:t> should next complete their Management Plan. </a:t>
            </a:r>
            <a:r>
              <a:rPr lang="en-US" b="0" baseline="0" dirty="0" smtClean="0"/>
              <a:t>The purpose of this form is to collect information on the organization’s administrative and operational staff that will have responsibilities in the SFSP. The form will also collect the dates that you plan to train your staff. Toward the bottom of the form you will enter information about your monitoring plan, so the state agency can ensure your organization will have adequate oversight of the sites you plan to sponsor.</a:t>
            </a:r>
          </a:p>
        </p:txBody>
      </p:sp>
      <p:sp>
        <p:nvSpPr>
          <p:cNvPr id="4" name="Slide Number Placeholder 3"/>
          <p:cNvSpPr>
            <a:spLocks noGrp="1"/>
          </p:cNvSpPr>
          <p:nvPr>
            <p:ph type="sldNum" sz="quarter" idx="10"/>
          </p:nvPr>
        </p:nvSpPr>
        <p:spPr/>
        <p:txBody>
          <a:bodyPr/>
          <a:lstStyle/>
          <a:p>
            <a:fld id="{1473A48D-66ED-4B46-A259-738D411D5A8E}" type="slidenum">
              <a:rPr lang="en-US" smtClean="0"/>
              <a:pPr/>
              <a:t>17</a:t>
            </a:fld>
            <a:endParaRPr lang="en-US"/>
          </a:p>
        </p:txBody>
      </p:sp>
    </p:spTree>
    <p:extLst>
      <p:ext uri="{BB962C8B-B14F-4D97-AF65-F5344CB8AC3E}">
        <p14:creationId xmlns:p14="http://schemas.microsoft.com/office/powerpoint/2010/main" val="1908162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Before moving on to your Site Applications, both school and non-school sponsors must first complete the Food Production Facility List. A form should be completed for all vended meal companies your organization may contract with and for all central kitchens used for preparation of SFSP meals. It is important to ensure that you enter all facilities that are preparing food, because for all sites that are not self-preparation you will be asked to indicate the facility where the food is coming from in the Site Application. As mentioned previously, this information from the Food Production Facility List will feed into the Site Applications, to help you answer that question. Please note that when completing information for a vended meals facility, a Checklist item will be triggered to upload a copy of your vended meals contract.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latin typeface="+mn-lt"/>
              <a:ea typeface="+mn-ea"/>
              <a:cs typeface="+mn-cs"/>
            </a:endParaRPr>
          </a:p>
          <a:p>
            <a:endParaRPr lang="en-US"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473A48D-66ED-4B46-A259-738D411D5A8E}" type="slidenum">
              <a:rPr lang="en-US" smtClean="0"/>
              <a:pPr/>
              <a:t>18</a:t>
            </a:fld>
            <a:endParaRPr lang="en-US"/>
          </a:p>
        </p:txBody>
      </p:sp>
    </p:spTree>
    <p:extLst>
      <p:ext uri="{BB962C8B-B14F-4D97-AF65-F5344CB8AC3E}">
        <p14:creationId xmlns:p14="http://schemas.microsoft.com/office/powerpoint/2010/main" val="3617691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After the Food Production Facilities are completed, you should complete all of the site applications. This form will collect all information</a:t>
            </a:r>
            <a:r>
              <a:rPr lang="en-US" b="0" baseline="0" dirty="0" smtClean="0"/>
              <a:t> about the delivery of the program including site type and contact information, site eligibility, and general site information such as dates of operation and meal types and times. The Site Application will also collect information on how the site will communicate with the sponsor and also information on health and sanitation, such as how the site will appropriately store food between delivery and meal service. We understand that Site Applications are lengthy, and that completing one for each site when you sponsor several sites can take time. Keep in mind that information from CHAAMPS will be rolling over into SNPWeb, so applications for returning sites will contain information from last summer that will just need updating. Lastly, school sponsors should note that addresses for sites located in schools will pull from the VDOE database and will not be editable. If the addresses are incorrect, please let your SNP Specialist know.</a:t>
            </a:r>
            <a:endParaRPr lang="en-US" b="0"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19</a:t>
            </a:fld>
            <a:endParaRPr lang="en-US"/>
          </a:p>
        </p:txBody>
      </p:sp>
    </p:spTree>
    <p:extLst>
      <p:ext uri="{BB962C8B-B14F-4D97-AF65-F5344CB8AC3E}">
        <p14:creationId xmlns:p14="http://schemas.microsoft.com/office/powerpoint/2010/main" val="3099859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VDOE has a log-on portal called Single Sign-On for Web Systems, often referred to as SSWS, where all organizations will log in to access the SNPWeb modules. </a:t>
            </a:r>
          </a:p>
          <a:p>
            <a:endParaRPr lang="en-US" baseline="0" dirty="0" smtClean="0"/>
          </a:p>
          <a:p>
            <a:r>
              <a:rPr lang="en-US" baseline="0" dirty="0" smtClean="0"/>
              <a:t>Each school division has an assigned ERA that determines who within your division has access to SSWS. You will need to contact this individual to get access to the SFSP module prior to the application opening Monday, April 16.</a:t>
            </a:r>
          </a:p>
          <a:p>
            <a:endParaRPr lang="en-US" baseline="0" dirty="0" smtClean="0"/>
          </a:p>
          <a:p>
            <a:r>
              <a:rPr lang="en-US" baseline="0" dirty="0" smtClean="0"/>
              <a:t>Non-school sponsors will be sent the login instructions as well as information regarding their username via email Tuesday, April 10. Friday, April 13,  non-school sponsors will be sent a temporary password. It’s very important that you go in and reset the password immediately upon receipt of the temporary password, as the account access will expire within 20 hours. </a:t>
            </a:r>
          </a:p>
          <a:p>
            <a:endParaRPr lang="en-US" baseline="0" dirty="0" smtClean="0"/>
          </a:p>
          <a:p>
            <a:r>
              <a:rPr lang="en-US" baseline="0" dirty="0" smtClean="0"/>
              <a:t>The application packet itself will open on April 16, 2018. </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2</a:t>
            </a:fld>
            <a:endParaRPr lang="en-US"/>
          </a:p>
        </p:txBody>
      </p:sp>
    </p:spTree>
    <p:extLst>
      <p:ext uri="{BB962C8B-B14F-4D97-AF65-F5344CB8AC3E}">
        <p14:creationId xmlns:p14="http://schemas.microsoft.com/office/powerpoint/2010/main" val="2442531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noted in the previous slide, the site application collects all information regarding site</a:t>
            </a:r>
            <a:r>
              <a:rPr lang="en-US" baseline="0" dirty="0" smtClean="0"/>
              <a:t> operation. Questions 7-10 collect contact information of the site supervisor. Each site must have a designated individual who is responsible for overseeing the entire meal service. The General Site Information section of the Site Application form collects data such as the site dates of operation, the total number of days the site will plan to operate each month, and the meals the site will serve. It is important to note that the number of operating days must be accurate for claiming purposes. Please verify that you’ve entered the appropriate number of days, especially for July. We typically see errors in July due to closures for the July 4 holiday.</a:t>
            </a:r>
          </a:p>
          <a:p>
            <a:endParaRPr lang="en-US" baseline="0" dirty="0" smtClean="0"/>
          </a:p>
          <a:p>
            <a:r>
              <a:rPr lang="en-US" baseline="0" dirty="0" smtClean="0"/>
              <a:t>This section also collects information about the location and accessibility of the site. Please note that each site application must have the appropriate designation in terms of rural and urban, as it is linked to the reimbursement rate for meals served at the site. There is a link for Rural/Urban Lookup to obtain the proper designation. </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20</a:t>
            </a:fld>
            <a:endParaRPr lang="en-US"/>
          </a:p>
        </p:txBody>
      </p:sp>
    </p:spTree>
    <p:extLst>
      <p:ext uri="{BB962C8B-B14F-4D97-AF65-F5344CB8AC3E}">
        <p14:creationId xmlns:p14="http://schemas.microsoft.com/office/powerpoint/2010/main" val="1906661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a:t>
            </a:r>
            <a:r>
              <a:rPr lang="en-US" b="0" baseline="0" dirty="0" smtClean="0"/>
              <a:t> software will enable or disable fields in this section based upon the responses entered. Please know that any sites operating as restricted open must have supporting documentation of a prior specific event that compromised space, security, safety, or control. Please upload the </a:t>
            </a:r>
            <a:r>
              <a:rPr lang="en-US" b="0" baseline="0" dirty="0" err="1" smtClean="0"/>
              <a:t>doucmentation</a:t>
            </a:r>
            <a:r>
              <a:rPr lang="en-US" b="0" baseline="0" dirty="0" smtClean="0"/>
              <a:t> in the Attachments section in order for the Site Application to be considered for approval. If the site is operating as open or restricted open, you will use school or Census data to qualify the site as area eligible. For the purpose of streamlining your SFSP operation with your At-Risk operation (if you have one), VDOE recommends first trying to qualify sites using school data, as sites that participate in the At-Risk program can only qualify through school data. If the site is a closed enrolled site or a camp, different fields will be available for you to enter qualifying information.</a:t>
            </a:r>
          </a:p>
        </p:txBody>
      </p:sp>
      <p:sp>
        <p:nvSpPr>
          <p:cNvPr id="4" name="Slide Number Placeholder 3"/>
          <p:cNvSpPr>
            <a:spLocks noGrp="1"/>
          </p:cNvSpPr>
          <p:nvPr>
            <p:ph type="sldNum" sz="quarter" idx="10"/>
          </p:nvPr>
        </p:nvSpPr>
        <p:spPr/>
        <p:txBody>
          <a:bodyPr/>
          <a:lstStyle/>
          <a:p>
            <a:fld id="{1473A48D-66ED-4B46-A259-738D411D5A8E}" type="slidenum">
              <a:rPr lang="en-US" smtClean="0"/>
              <a:pPr/>
              <a:t>21</a:t>
            </a:fld>
            <a:endParaRPr lang="en-US"/>
          </a:p>
        </p:txBody>
      </p:sp>
    </p:spTree>
    <p:extLst>
      <p:ext uri="{BB962C8B-B14F-4D97-AF65-F5344CB8AC3E}">
        <p14:creationId xmlns:p14="http://schemas.microsoft.com/office/powerpoint/2010/main" val="1362240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of the Site Application collects information relative to the site operation,</a:t>
            </a:r>
            <a:r>
              <a:rPr lang="en-US" baseline="0" dirty="0" smtClean="0"/>
              <a:t> which includes how meals are served, if offer vs. serve will be utilized, the process the site will follow for communicating to the sponsor fluctuations in attendance, and waiver requests. Sponsors may request a First Week Site Visit waiver if the site operated in the previous year without any operational deficiencies. There is also a waiver to request non-congregate feeding due to excessive heat. If approved, the site must maintain documentation of days in which the National Weather Service issued warnings of excessive heat for the area the site is located in. </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22</a:t>
            </a:fld>
            <a:endParaRPr lang="en-US"/>
          </a:p>
        </p:txBody>
      </p:sp>
    </p:spTree>
    <p:extLst>
      <p:ext uri="{BB962C8B-B14F-4D97-AF65-F5344CB8AC3E}">
        <p14:creationId xmlns:p14="http://schemas.microsoft.com/office/powerpoint/2010/main" val="4270864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There are certain sections of the site application that impact anticipated reimbursement,</a:t>
            </a:r>
            <a:r>
              <a:rPr lang="en-US" b="0" baseline="0" dirty="0" smtClean="0"/>
              <a:t> which will be reflected in the Budget for non-school sponsors. These sections will also effect the claiming section edit checks for all sponsor types. These sections include the number of operating days entered, and Average Daily Participation. The state agency determines the maximum number of meals that may be served in the Internal Use Only section, and you will see the approved number when the site application is approved. It’s important to keep the ADP updated throughout the season so that you don’t run into problems when attempting to enter a claim for reimbursement later.</a:t>
            </a:r>
          </a:p>
        </p:txBody>
      </p:sp>
      <p:sp>
        <p:nvSpPr>
          <p:cNvPr id="4" name="Slide Number Placeholder 3"/>
          <p:cNvSpPr>
            <a:spLocks noGrp="1"/>
          </p:cNvSpPr>
          <p:nvPr>
            <p:ph type="sldNum" sz="quarter" idx="10"/>
          </p:nvPr>
        </p:nvSpPr>
        <p:spPr/>
        <p:txBody>
          <a:bodyPr/>
          <a:lstStyle/>
          <a:p>
            <a:fld id="{1473A48D-66ED-4B46-A259-738D411D5A8E}" type="slidenum">
              <a:rPr lang="en-US" smtClean="0"/>
              <a:pPr/>
              <a:t>23</a:t>
            </a:fld>
            <a:endParaRPr lang="en-US"/>
          </a:p>
        </p:txBody>
      </p:sp>
    </p:spTree>
    <p:extLst>
      <p:ext uri="{BB962C8B-B14F-4D97-AF65-F5344CB8AC3E}">
        <p14:creationId xmlns:p14="http://schemas.microsoft.com/office/powerpoint/2010/main" val="3110821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final sections of the Site Application collect various information about the site. The sponsor must note any meal time exceptions that will affect the meal service, such as variations in meal time and identified closures. The July 4</a:t>
            </a:r>
            <a:r>
              <a:rPr lang="en-US" baseline="30000" dirty="0" smtClean="0"/>
              <a:t>th</a:t>
            </a:r>
            <a:r>
              <a:rPr lang="en-US" baseline="0" dirty="0" smtClean="0"/>
              <a:t> holiday is a common date for sites to be closed, so please indicate that in question #37. The next section asks the sponsor to identify if the site will be serving children under the age of 1 year, and if so, the Child and Adult Care Food Program meal pattern may be used to serve those infants. Question #39 collects information on where meals are obtained from, such as a central kitchen or a vendor. The next section asks sponsors to describe the process and procedure used to ensure that all meals are held at appropriate temperatures until the time of meal service. Finally, the sponsor is asked to identify the dates that outreach was conducted and the advertisement methods used. The sponsor will then certify that the information entered is correct and save the site application form. </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24</a:t>
            </a:fld>
            <a:endParaRPr lang="en-US"/>
          </a:p>
        </p:txBody>
      </p:sp>
    </p:spTree>
    <p:extLst>
      <p:ext uri="{BB962C8B-B14F-4D97-AF65-F5344CB8AC3E}">
        <p14:creationId xmlns:p14="http://schemas.microsoft.com/office/powerpoint/2010/main" val="2618118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Non-school sponsors will complete the Budget Detail after all site</a:t>
            </a:r>
            <a:r>
              <a:rPr lang="en-US" b="0" baseline="0" dirty="0" smtClean="0"/>
              <a:t> applications are complete. The top portion of the budget is a projection of your organization’s operating and administrative reimbursement. This projection is calculated by the system and is based off information entered into your site applications. This section allows you to estimate what your SFSP reimbursement may be, if the information you entered into your site applications is a reasonable estimate for your upcoming summer operation.</a:t>
            </a:r>
          </a:p>
          <a:p>
            <a:endParaRPr lang="en-US" baseline="0" dirty="0" smtClean="0"/>
          </a:p>
          <a:p>
            <a:r>
              <a:rPr lang="en-US" baseline="0" dirty="0" smtClean="0"/>
              <a:t>By meal type, the software calculates the following:</a:t>
            </a:r>
          </a:p>
          <a:p>
            <a:pPr marL="171450" indent="-171450">
              <a:buFont typeface="Arial" panose="020B0604020202020204" pitchFamily="34" charset="0"/>
              <a:buChar char="•"/>
            </a:pPr>
            <a:r>
              <a:rPr lang="en-US" baseline="0" dirty="0" smtClean="0"/>
              <a:t>Sites = Total # of sites with applications</a:t>
            </a:r>
          </a:p>
          <a:p>
            <a:pPr marL="171450" indent="-171450">
              <a:buFont typeface="Arial" panose="020B0604020202020204" pitchFamily="34" charset="0"/>
              <a:buChar char="•"/>
            </a:pPr>
            <a:r>
              <a:rPr lang="en-US" baseline="0" dirty="0" smtClean="0"/>
              <a:t>Total Meals = Total number of operating days * Average Daily Participation</a:t>
            </a:r>
          </a:p>
          <a:p>
            <a:pPr marL="171450" indent="-171450">
              <a:buFont typeface="Arial" panose="020B0604020202020204" pitchFamily="34" charset="0"/>
              <a:buChar char="•"/>
            </a:pPr>
            <a:r>
              <a:rPr lang="en-US" baseline="0" dirty="0" smtClean="0"/>
              <a:t>Total = Operating Reimbursement Rate * Total Meals</a:t>
            </a:r>
          </a:p>
          <a:p>
            <a:pPr marL="0" indent="0">
              <a:buFont typeface="Arial" panose="020B0604020202020204" pitchFamily="34" charset="0"/>
              <a:buNone/>
            </a:pPr>
            <a:r>
              <a:rPr lang="en-US" baseline="0" dirty="0" smtClean="0"/>
              <a:t>-AND- Administrative Reimbursement Rate * Total Meals</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25</a:t>
            </a:fld>
            <a:endParaRPr lang="en-US"/>
          </a:p>
        </p:txBody>
      </p:sp>
    </p:spTree>
    <p:extLst>
      <p:ext uri="{BB962C8B-B14F-4D97-AF65-F5344CB8AC3E}">
        <p14:creationId xmlns:p14="http://schemas.microsoft.com/office/powerpoint/2010/main" val="795683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main</a:t>
            </a:r>
            <a:r>
              <a:rPr lang="en-US" baseline="0" dirty="0" smtClean="0"/>
              <a:t> budget screen displays Projected Operating and Administrative Costs sections where labor is calculated. There are subsections within each that contain space for tracking Executive Staff, Management Staff, and Staff labor costs. When you choose a category, a screen will display where the name of the employee and duties can be entered. You will enter the employees base annual salary, additional costs and/or benefits, number of hours worked daily, number of hours spent performing food service duties, and the portion you are paying the staff from the food service account. The software will calculate the Total Base Annual Salary plus benefits. The portion paid from food service account should be based on the proportion of hours spent performing SFSP duties compared to the total hours worked daily. For example, if a staff member works 8 hours per day and half of that time is spent on the SFSP, half of their salary plus benefits can be attributed to the food service account. In other words, since labor is an allowable cost in SFSP, half of their salary would be counted toward SFSP expenses, and you can then use SFSP funds to pay that portion of their salary. </a:t>
            </a:r>
            <a:endParaRPr lang="en-US" b="0" dirty="0" smtClean="0"/>
          </a:p>
        </p:txBody>
      </p:sp>
      <p:sp>
        <p:nvSpPr>
          <p:cNvPr id="4" name="Slide Number Placeholder 3"/>
          <p:cNvSpPr>
            <a:spLocks noGrp="1"/>
          </p:cNvSpPr>
          <p:nvPr>
            <p:ph type="sldNum" sz="quarter" idx="10"/>
          </p:nvPr>
        </p:nvSpPr>
        <p:spPr/>
        <p:txBody>
          <a:bodyPr/>
          <a:lstStyle/>
          <a:p>
            <a:fld id="{1473A48D-66ED-4B46-A259-738D411D5A8E}" type="slidenum">
              <a:rPr lang="en-US" smtClean="0"/>
              <a:pPr/>
              <a:t>26</a:t>
            </a:fld>
            <a:endParaRPr lang="en-US"/>
          </a:p>
        </p:txBody>
      </p:sp>
    </p:spTree>
    <p:extLst>
      <p:ext uri="{BB962C8B-B14F-4D97-AF65-F5344CB8AC3E}">
        <p14:creationId xmlns:p14="http://schemas.microsoft.com/office/powerpoint/2010/main" val="838382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When labor expenses are entered, the system navigates</a:t>
            </a:r>
            <a:r>
              <a:rPr lang="en-US" baseline="0" dirty="0" smtClean="0"/>
              <a:t> you to a new screen in which to enter the information. Upon completing and saving the information, the system will run its edit checks which look at the overall form. It’s unlikely the entire budget will be completed before entering labor costs. Because sections may be blank, you may receive a red error message. Once the blank fields are completed and the form is saved, those error messages will go away.</a:t>
            </a:r>
          </a:p>
          <a:p>
            <a:endParaRPr lang="en-US" dirty="0" smtClean="0"/>
          </a:p>
          <a:p>
            <a:r>
              <a:rPr lang="en-US" dirty="0" smtClean="0"/>
              <a:t>You will then list the Projected Operating and Administrative Costs for the program. These include total</a:t>
            </a:r>
            <a:r>
              <a:rPr lang="en-US" baseline="0" dirty="0" smtClean="0"/>
              <a:t> food costs, facilities and space, supplies and equipment, purchased services, financial costs, media costs, and contracting organization costs. There are two important take-aways about this section. </a:t>
            </a:r>
          </a:p>
          <a:p>
            <a:endParaRPr lang="en-US" baseline="0" dirty="0" smtClean="0"/>
          </a:p>
          <a:p>
            <a:pPr marL="228600" indent="-228600">
              <a:buAutoNum type="arabicPeriod"/>
            </a:pPr>
            <a:r>
              <a:rPr lang="en-US" baseline="0" dirty="0" smtClean="0"/>
              <a:t>First, items entered under both operating and administrative costs must be prorated to reflect accurate allocations to program. For example, if the kitchen and administrative office are in the same building that is owned or leased, the space must be prorated to reflect accurate distribution of program utilization. You might allocate 75% of the expense of the space to the operating costs and 25% of the expense of the space to administrative costs. </a:t>
            </a:r>
          </a:p>
          <a:p>
            <a:pPr marL="228600" indent="-228600">
              <a:buAutoNum type="arabicPeriod"/>
            </a:pPr>
            <a:r>
              <a:rPr lang="en-US" baseline="0" dirty="0" smtClean="0"/>
              <a:t>Second, most of these items require submission of supplemental documentation to show proper allocation. Facilities and space will require submission of a lease or similar documentation to validate the cost indicated, purchased services will require submission of documentation to show what services are contracted, and contracting organization costs will also require supplemental documentation. </a:t>
            </a:r>
          </a:p>
          <a:p>
            <a:pPr marL="228600" indent="-228600">
              <a:buAutoNum type="arabicPeriod"/>
            </a:pPr>
            <a:endParaRPr lang="en-US" baseline="0" dirty="0" smtClean="0"/>
          </a:p>
          <a:p>
            <a:pPr marL="0" indent="0">
              <a:buNone/>
            </a:pPr>
            <a:r>
              <a:rPr lang="en-US" baseline="0" dirty="0" smtClean="0"/>
              <a:t>One last point to make about the Budget Detail is that the system will automatically calculate the Total SFSP Costs and the Balance based on the Total Anticipated SFSP Reimbursement. The balance cannot be less than $0.00. Please be aware that the Budget Detail is used to verify the sponsor’s financial viability to run the program. The amount of funding from other sources must be indicated to account for any deficit of program revenue. </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27</a:t>
            </a:fld>
            <a:endParaRPr lang="en-US"/>
          </a:p>
        </p:txBody>
      </p:sp>
    </p:spTree>
    <p:extLst>
      <p:ext uri="{BB962C8B-B14F-4D97-AF65-F5344CB8AC3E}">
        <p14:creationId xmlns:p14="http://schemas.microsoft.com/office/powerpoint/2010/main" val="2606655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Checklist Items are the last component</a:t>
            </a:r>
            <a:r>
              <a:rPr lang="en-US" baseline="0" dirty="0" smtClean="0"/>
              <a:t> of the SFSP application that must be completed. Checklist Items are generated based on the answers provided by the sponsor in the application forms. </a:t>
            </a:r>
            <a:endParaRPr lang="en-US" dirty="0" smtClean="0"/>
          </a:p>
        </p:txBody>
      </p:sp>
      <p:sp>
        <p:nvSpPr>
          <p:cNvPr id="4" name="Slide Number Placeholder 3"/>
          <p:cNvSpPr>
            <a:spLocks noGrp="1"/>
          </p:cNvSpPr>
          <p:nvPr>
            <p:ph type="sldNum" sz="quarter" idx="10"/>
          </p:nvPr>
        </p:nvSpPr>
        <p:spPr/>
        <p:txBody>
          <a:bodyPr/>
          <a:lstStyle/>
          <a:p>
            <a:fld id="{1473A48D-66ED-4B46-A259-738D411D5A8E}" type="slidenum">
              <a:rPr lang="en-US" smtClean="0"/>
              <a:pPr/>
              <a:t>28</a:t>
            </a:fld>
            <a:endParaRPr lang="en-US"/>
          </a:p>
        </p:txBody>
      </p:sp>
    </p:spTree>
    <p:extLst>
      <p:ext uri="{BB962C8B-B14F-4D97-AF65-F5344CB8AC3E}">
        <p14:creationId xmlns:p14="http://schemas.microsoft.com/office/powerpoint/2010/main" val="3147496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Underneath</a:t>
            </a:r>
            <a:r>
              <a:rPr lang="en-US" b="0" baseline="0" dirty="0" smtClean="0"/>
              <a:t> of “Required Forms/Documents to send to VDOE” click on the paper clip icon that corresponds with the document you are ready to attach to the Checklist. You will be taken to another screen where you’ll browse and the select the file you wish to upload. When you’re ready to submit the document, press the Save button. Then, you’ll need to check the box to the right of the paper clip underneath “Document Submitted to VDOE”. The box reading “Date submitted to VDOE” will automatically populate with the date the document is uploaded and the box checked. You will be able to view </a:t>
            </a:r>
            <a:r>
              <a:rPr lang="en-US" baseline="0" dirty="0" smtClean="0"/>
              <a:t>and modify your uploaded attachment under the Action column on the Checklist screen. </a:t>
            </a:r>
          </a:p>
        </p:txBody>
      </p:sp>
      <p:sp>
        <p:nvSpPr>
          <p:cNvPr id="4" name="Slide Number Placeholder 3"/>
          <p:cNvSpPr>
            <a:spLocks noGrp="1"/>
          </p:cNvSpPr>
          <p:nvPr>
            <p:ph type="sldNum" sz="quarter" idx="10"/>
          </p:nvPr>
        </p:nvSpPr>
        <p:spPr/>
        <p:txBody>
          <a:bodyPr/>
          <a:lstStyle/>
          <a:p>
            <a:fld id="{1473A48D-66ED-4B46-A259-738D411D5A8E}" type="slidenum">
              <a:rPr lang="en-US" smtClean="0"/>
              <a:pPr/>
              <a:t>29</a:t>
            </a:fld>
            <a:endParaRPr lang="en-US"/>
          </a:p>
        </p:txBody>
      </p:sp>
    </p:spTree>
    <p:extLst>
      <p:ext uri="{BB962C8B-B14F-4D97-AF65-F5344CB8AC3E}">
        <p14:creationId xmlns:p14="http://schemas.microsoft.com/office/powerpoint/2010/main" val="2084354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Along with discussing</a:t>
            </a:r>
            <a:r>
              <a:rPr lang="en-US" baseline="0" dirty="0" smtClean="0"/>
              <a:t> the software screens and basic navigation, </a:t>
            </a:r>
            <a:r>
              <a:rPr lang="en-US" dirty="0" smtClean="0"/>
              <a:t>I will walk through each component of the SFSP application. Please note that this webinar is intended for</a:t>
            </a:r>
            <a:r>
              <a:rPr lang="en-US" baseline="0" dirty="0" smtClean="0"/>
              <a:t> all sponsor types, so there are certain sections that will not be applicable to school divisions, and I will point those out as we go along. </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3</a:t>
            </a:fld>
            <a:endParaRPr lang="en-US"/>
          </a:p>
        </p:txBody>
      </p:sp>
    </p:spTree>
    <p:extLst>
      <p:ext uri="{BB962C8B-B14F-4D97-AF65-F5344CB8AC3E}">
        <p14:creationId xmlns:p14="http://schemas.microsoft.com/office/powerpoint/2010/main" val="9079714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section will</a:t>
            </a:r>
            <a:r>
              <a:rPr lang="en-US" baseline="0" dirty="0" smtClean="0"/>
              <a:t> be used to upload any relevant documents that need to be collected for the completion of the application</a:t>
            </a:r>
            <a:r>
              <a:rPr lang="en-US" b="0" baseline="0" dirty="0" smtClean="0"/>
              <a:t>. </a:t>
            </a:r>
            <a:r>
              <a:rPr lang="en-US" dirty="0" smtClean="0"/>
              <a:t>Later this week, Dr. Curwood will be sending out</a:t>
            </a:r>
            <a:r>
              <a:rPr lang="en-US" baseline="0" dirty="0" smtClean="0"/>
              <a:t> a SFSP Addendum to the Permanent Agreement for School Divisions. This will need to be completed by the Superintendent and uploaded into the Attachments section. Non-school sponsors will be sent a new Permanent Agreement to have completed. It should also be uploaded into the Attachments section.  </a:t>
            </a:r>
            <a:endParaRPr lang="en-US" dirty="0" smtClean="0"/>
          </a:p>
          <a:p>
            <a:endParaRPr lang="en-US" b="0" baseline="0" dirty="0" smtClean="0"/>
          </a:p>
          <a:p>
            <a:r>
              <a:rPr lang="en-US" b="0" baseline="0" dirty="0" smtClean="0"/>
              <a:t>Additionally, if one of your sites is restricted open, you would upload documentation verifying an incident that compromised safety or security. This is also where you would upload the Right of First Refusal and health inspections for every site, except for sites that are located inside of schools. You may also need to upload supporting documentation for your Budget here.</a:t>
            </a:r>
          </a:p>
        </p:txBody>
      </p:sp>
      <p:sp>
        <p:nvSpPr>
          <p:cNvPr id="4" name="Slide Number Placeholder 3"/>
          <p:cNvSpPr>
            <a:spLocks noGrp="1"/>
          </p:cNvSpPr>
          <p:nvPr>
            <p:ph type="sldNum" sz="quarter" idx="10"/>
          </p:nvPr>
        </p:nvSpPr>
        <p:spPr/>
        <p:txBody>
          <a:bodyPr/>
          <a:lstStyle/>
          <a:p>
            <a:fld id="{1473A48D-66ED-4B46-A259-738D411D5A8E}" type="slidenum">
              <a:rPr lang="en-US" smtClean="0"/>
              <a:pPr/>
              <a:t>30</a:t>
            </a:fld>
            <a:endParaRPr lang="en-US"/>
          </a:p>
        </p:txBody>
      </p:sp>
    </p:spTree>
    <p:extLst>
      <p:ext uri="{BB962C8B-B14F-4D97-AF65-F5344CB8AC3E}">
        <p14:creationId xmlns:p14="http://schemas.microsoft.com/office/powerpoint/2010/main" val="2116151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The following documents need to be uploaded to the Attachments section. Those documents include:</a:t>
            </a:r>
          </a:p>
          <a:p>
            <a:r>
              <a:rPr lang="en-US" b="0" baseline="0" dirty="0" smtClean="0"/>
              <a:t>-Permanent Agreements: since the SFSP transferred to VDOE, all non-school sponsors will be required to enter into a new Permanent Agreement with VDOE. School divisions will complete and submit an Addendum to their existing Permanent Agreement. </a:t>
            </a:r>
          </a:p>
          <a:p>
            <a:r>
              <a:rPr lang="en-US" b="0" baseline="0" dirty="0" smtClean="0"/>
              <a:t>-All sponsor types must upload the following: Free and Reduced Price Policy Statement</a:t>
            </a:r>
          </a:p>
          <a:p>
            <a:r>
              <a:rPr lang="en-US" b="0" i="1" baseline="0" dirty="0" smtClean="0"/>
              <a:t>-</a:t>
            </a:r>
            <a:r>
              <a:rPr lang="en-US" b="0" i="0" baseline="0" dirty="0" smtClean="0"/>
              <a:t>Non-school sponsors should upload their IRS documentation and their Certification Regarding Lobbying</a:t>
            </a:r>
            <a:endParaRPr lang="en-US" b="0" i="1" baseline="0" dirty="0" smtClean="0"/>
          </a:p>
          <a:p>
            <a:r>
              <a:rPr lang="en-US" b="0" i="0" baseline="0" dirty="0" smtClean="0"/>
              <a:t>All of these forms will be available to download under the Download Forms section of the Applications tab.</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31</a:t>
            </a:fld>
            <a:endParaRPr lang="en-US"/>
          </a:p>
        </p:txBody>
      </p:sp>
    </p:spTree>
    <p:extLst>
      <p:ext uri="{BB962C8B-B14F-4D97-AF65-F5344CB8AC3E}">
        <p14:creationId xmlns:p14="http://schemas.microsoft.com/office/powerpoint/2010/main" val="31447185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all the forms of the Application Packet have been completed and are error-free, the Submit for Approval button will be enabled at the bottom of the Application Packet Screen. Please note that all sections should have green checkmarks indicating the forms are submitted without error, except for the Food Production Facility List. This section will always show a red arrow. </a:t>
            </a:r>
          </a:p>
        </p:txBody>
      </p:sp>
      <p:sp>
        <p:nvSpPr>
          <p:cNvPr id="4" name="Slide Number Placeholder 3"/>
          <p:cNvSpPr>
            <a:spLocks noGrp="1"/>
          </p:cNvSpPr>
          <p:nvPr>
            <p:ph type="sldNum" sz="quarter" idx="10"/>
          </p:nvPr>
        </p:nvSpPr>
        <p:spPr/>
        <p:txBody>
          <a:bodyPr/>
          <a:lstStyle/>
          <a:p>
            <a:fld id="{1473A48D-66ED-4B46-A259-738D411D5A8E}" type="slidenum">
              <a:rPr lang="en-US" smtClean="0"/>
              <a:pPr/>
              <a:t>32</a:t>
            </a:fld>
            <a:endParaRPr lang="en-US"/>
          </a:p>
        </p:txBody>
      </p:sp>
    </p:spTree>
    <p:extLst>
      <p:ext uri="{BB962C8B-B14F-4D97-AF65-F5344CB8AC3E}">
        <p14:creationId xmlns:p14="http://schemas.microsoft.com/office/powerpoint/2010/main" val="39938784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After a sponsor has submitted the application for approval, the SFSP</a:t>
            </a:r>
            <a:r>
              <a:rPr lang="en-US" b="0" baseline="0" dirty="0" smtClean="0"/>
              <a:t> contact will receive an automatic email generated from the system that verifies the packet submission. The Application Packet status will display “submitted for approval” and with the date it was submitted, and a message will be visible at the top of the screen alerting the user that the Application Packet is under review and is unavailable for changes. The user will notice that the modify mode is disabled under the Action column, which will continue until the state agency has either approved or returned the Application Packet for corrections. </a:t>
            </a:r>
          </a:p>
        </p:txBody>
      </p:sp>
      <p:sp>
        <p:nvSpPr>
          <p:cNvPr id="4" name="Slide Number Placeholder 3"/>
          <p:cNvSpPr>
            <a:spLocks noGrp="1"/>
          </p:cNvSpPr>
          <p:nvPr>
            <p:ph type="sldNum" sz="quarter" idx="10"/>
          </p:nvPr>
        </p:nvSpPr>
        <p:spPr/>
        <p:txBody>
          <a:bodyPr/>
          <a:lstStyle/>
          <a:p>
            <a:fld id="{1473A48D-66ED-4B46-A259-738D411D5A8E}" type="slidenum">
              <a:rPr lang="en-US" smtClean="0"/>
              <a:pPr/>
              <a:t>33</a:t>
            </a:fld>
            <a:endParaRPr lang="en-US"/>
          </a:p>
        </p:txBody>
      </p:sp>
    </p:spTree>
    <p:extLst>
      <p:ext uri="{BB962C8B-B14F-4D97-AF65-F5344CB8AC3E}">
        <p14:creationId xmlns:p14="http://schemas.microsoft.com/office/powerpoint/2010/main" val="15803482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the Application Packet has been approved by the state agency, the sponsor can submit Site Field Trip information. SFSP regulations require that sponsors notify the state agency of any field trips that affect the meal service at a site. Site fields trips that are entered by a sponsor will be automatically approved by the system</a:t>
            </a:r>
            <a:r>
              <a:rPr lang="en-US" b="0" baseline="0" dirty="0" smtClean="0"/>
              <a:t>. However, field trips cannot be entered on the day that the field trip will occur. Please remember that it is best practice to submit field trips 24-48 hours in advance of when they will occur.</a:t>
            </a:r>
            <a:endParaRPr lang="en-US" b="0"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34</a:t>
            </a:fld>
            <a:endParaRPr lang="en-US"/>
          </a:p>
        </p:txBody>
      </p:sp>
    </p:spTree>
    <p:extLst>
      <p:ext uri="{BB962C8B-B14F-4D97-AF65-F5344CB8AC3E}">
        <p14:creationId xmlns:p14="http://schemas.microsoft.com/office/powerpoint/2010/main" val="39831927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Like site</a:t>
            </a:r>
            <a:r>
              <a:rPr lang="en-US" b="0" baseline="0" dirty="0" smtClean="0"/>
              <a:t> field trips, </a:t>
            </a:r>
            <a:r>
              <a:rPr lang="en-US" b="0" dirty="0" smtClean="0"/>
              <a:t>advance</a:t>
            </a:r>
            <a:r>
              <a:rPr lang="en-US" b="0" baseline="0" dirty="0" smtClean="0"/>
              <a:t> requests</a:t>
            </a:r>
            <a:r>
              <a:rPr lang="en-US" b="0" dirty="0" smtClean="0"/>
              <a:t> cannot be submitted until an organization has an approved application. However,</a:t>
            </a:r>
            <a:r>
              <a:rPr lang="en-US" b="0" baseline="0" dirty="0" smtClean="0"/>
              <a:t> after approval is granted, submitting the request for an advance is straightforward. Any advances approved by the state agency will be recovered from future claims for reimbursement until the full amount of the advance is recuperated. School divisions will be required to submit a Statement of Financial Need if the division wishes to seek advances in payment. This statement can be uploaded in the Attachments section.</a:t>
            </a:r>
          </a:p>
          <a:p>
            <a:endParaRPr lang="en-US" b="0" baseline="0" dirty="0" smtClean="0"/>
          </a:p>
          <a:p>
            <a:r>
              <a:rPr lang="en-US" b="0" baseline="0" dirty="0" smtClean="0"/>
              <a:t>If the organization is requesting an advance, click on the Applications tab in the main menu, and underneath </a:t>
            </a:r>
            <a:r>
              <a:rPr lang="en-US" baseline="0" dirty="0" smtClean="0"/>
              <a:t>you will see Advance Requests. A screen will display that indicates all months the sponsor operates for 10 days or more. Click the Add button and enter a request for Operational and/or Administrative advance payment. The state agency will be notified and the request will be evaluated based on previous year’s participation, anticipated reimbursement, and other factors. </a:t>
            </a:r>
          </a:p>
          <a:p>
            <a:endParaRPr lang="en-US" baseline="0" dirty="0" smtClean="0"/>
          </a:p>
          <a:p>
            <a:r>
              <a:rPr lang="en-US" baseline="0" dirty="0" smtClean="0"/>
              <a:t>The deadlines for Advances are:</a:t>
            </a:r>
          </a:p>
          <a:p>
            <a:r>
              <a:rPr lang="en-US" sz="1200" kern="1200" dirty="0" smtClean="0">
                <a:solidFill>
                  <a:schemeClr val="tx1"/>
                </a:solidFill>
                <a:effectLst/>
                <a:latin typeface="+mn-lt"/>
                <a:ea typeface="+mn-ea"/>
                <a:cs typeface="+mn-cs"/>
              </a:rPr>
              <a:t>May 2 for a June 1 advance</a:t>
            </a:r>
          </a:p>
          <a:p>
            <a:r>
              <a:rPr lang="en-US" sz="1200" kern="1200" dirty="0" smtClean="0">
                <a:solidFill>
                  <a:schemeClr val="tx1"/>
                </a:solidFill>
                <a:effectLst/>
                <a:latin typeface="+mn-lt"/>
                <a:ea typeface="+mn-ea"/>
                <a:cs typeface="+mn-cs"/>
              </a:rPr>
              <a:t>June 15 for a July 15 advance</a:t>
            </a:r>
          </a:p>
          <a:p>
            <a:r>
              <a:rPr lang="en-US" sz="1200" kern="1200" dirty="0" smtClean="0">
                <a:solidFill>
                  <a:schemeClr val="tx1"/>
                </a:solidFill>
                <a:effectLst/>
                <a:latin typeface="+mn-lt"/>
                <a:ea typeface="+mn-ea"/>
                <a:cs typeface="+mn-cs"/>
              </a:rPr>
              <a:t>July 16 for an August 15 advance</a:t>
            </a:r>
          </a:p>
        </p:txBody>
      </p:sp>
      <p:sp>
        <p:nvSpPr>
          <p:cNvPr id="4" name="Slide Number Placeholder 3"/>
          <p:cNvSpPr>
            <a:spLocks noGrp="1"/>
          </p:cNvSpPr>
          <p:nvPr>
            <p:ph type="sldNum" sz="quarter" idx="10"/>
          </p:nvPr>
        </p:nvSpPr>
        <p:spPr/>
        <p:txBody>
          <a:bodyPr/>
          <a:lstStyle/>
          <a:p>
            <a:fld id="{1473A48D-66ED-4B46-A259-738D411D5A8E}" type="slidenum">
              <a:rPr lang="en-US" smtClean="0"/>
              <a:pPr/>
              <a:t>35</a:t>
            </a:fld>
            <a:endParaRPr lang="en-US"/>
          </a:p>
        </p:txBody>
      </p:sp>
    </p:spTree>
    <p:extLst>
      <p:ext uri="{BB962C8B-B14F-4D97-AF65-F5344CB8AC3E}">
        <p14:creationId xmlns:p14="http://schemas.microsoft.com/office/powerpoint/2010/main" val="3392609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time I’m going to open the</a:t>
            </a:r>
            <a:r>
              <a:rPr lang="en-US" baseline="0" dirty="0" smtClean="0"/>
              <a:t> floor for questions related to what I have discussed today regarding the Summer Food Service Program application in SNPWeb. </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36</a:t>
            </a:fld>
            <a:endParaRPr lang="en-US"/>
          </a:p>
        </p:txBody>
      </p:sp>
    </p:spTree>
    <p:extLst>
      <p:ext uri="{BB962C8B-B14F-4D97-AF65-F5344CB8AC3E}">
        <p14:creationId xmlns:p14="http://schemas.microsoft.com/office/powerpoint/2010/main" val="39206262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concludes our webinar training on the Summer Food Service Program applications module.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contact your assigned regional specialist if you have any questions regarding the Summer Food Service Program. School divisions should contact the School Nutrition Program Specialist assigned to their region. </a:t>
            </a:r>
            <a:endParaRPr lang="en-US" dirty="0" smtClean="0"/>
          </a:p>
        </p:txBody>
      </p:sp>
      <p:sp>
        <p:nvSpPr>
          <p:cNvPr id="4" name="Slide Number Placeholder 3"/>
          <p:cNvSpPr>
            <a:spLocks noGrp="1"/>
          </p:cNvSpPr>
          <p:nvPr>
            <p:ph type="sldNum" sz="quarter" idx="10"/>
          </p:nvPr>
        </p:nvSpPr>
        <p:spPr/>
        <p:txBody>
          <a:bodyPr/>
          <a:lstStyle/>
          <a:p>
            <a:fld id="{1473A48D-66ED-4B46-A259-738D411D5A8E}" type="slidenum">
              <a:rPr lang="en-US" smtClean="0"/>
              <a:pPr/>
              <a:t>37</a:t>
            </a:fld>
            <a:endParaRPr lang="en-US"/>
          </a:p>
        </p:txBody>
      </p:sp>
    </p:spTree>
    <p:extLst>
      <p:ext uri="{BB962C8B-B14F-4D97-AF65-F5344CB8AC3E}">
        <p14:creationId xmlns:p14="http://schemas.microsoft.com/office/powerpoint/2010/main" val="40638896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Non-school sponsors should contact the</a:t>
            </a:r>
            <a:r>
              <a:rPr lang="en-US" baseline="0" dirty="0" smtClean="0"/>
              <a:t> Child Nutrition Programs Specialist assigned to their region. </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38</a:t>
            </a:fld>
            <a:endParaRPr lang="en-US"/>
          </a:p>
        </p:txBody>
      </p:sp>
    </p:spTree>
    <p:extLst>
      <p:ext uri="{BB962C8B-B14F-4D97-AF65-F5344CB8AC3E}">
        <p14:creationId xmlns:p14="http://schemas.microsoft.com/office/powerpoint/2010/main" val="729307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Upon</a:t>
            </a:r>
            <a:r>
              <a:rPr lang="en-US" baseline="0" dirty="0" smtClean="0"/>
              <a:t> login to SSWS, if your organization participates in multiple programs, you will first see the landing screen with tiles to select which program module you want to access. If your organization only participates in the Summer Food Service Program, you will bypass this screen and go directly to the SFSP module. This training will focus on the Summer Food Service Program module, and you will see the red tile to take you to that module in the bottom left hand corner of the screen. </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4</a:t>
            </a:fld>
            <a:endParaRPr lang="en-US"/>
          </a:p>
        </p:txBody>
      </p:sp>
    </p:spTree>
    <p:extLst>
      <p:ext uri="{BB962C8B-B14F-4D97-AF65-F5344CB8AC3E}">
        <p14:creationId xmlns:p14="http://schemas.microsoft.com/office/powerpoint/2010/main" val="1831527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choosing the program module you want to work in</a:t>
            </a:r>
            <a:r>
              <a:rPr lang="en-US" baseline="0" dirty="0" smtClean="0"/>
              <a:t>, you will reach a landing page where you will see messages from the state agency. The message board will be updated throughout the program season with important reminders and dates.</a:t>
            </a:r>
          </a:p>
          <a:p>
            <a:endParaRPr lang="en-US" baseline="0" dirty="0" smtClean="0"/>
          </a:p>
          <a:p>
            <a:r>
              <a:rPr lang="en-US" baseline="0" dirty="0" smtClean="0"/>
              <a:t>The main menu for the SFSP module contains various tabs that have different functions for the program (applications, claims, compliance, search). Which menu items appear in your SFSP module are determined by security rights, which are set by VDOE. For the purpose of today’s training, we will be focusing on the Applications tab. </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5</a:t>
            </a:fld>
            <a:endParaRPr lang="en-US"/>
          </a:p>
        </p:txBody>
      </p:sp>
    </p:spTree>
    <p:extLst>
      <p:ext uri="{BB962C8B-B14F-4D97-AF65-F5344CB8AC3E}">
        <p14:creationId xmlns:p14="http://schemas.microsoft.com/office/powerpoint/2010/main" val="1398157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There are various menu tools on the top right of the screen. The</a:t>
            </a:r>
            <a:r>
              <a:rPr lang="en-US" b="0" baseline="0" dirty="0" smtClean="0"/>
              <a:t> Programs button will allow you to select which program module you want to work in, if your organizations participates in multiple programs. Program Year allows you to navigate between different program years, if your organization has participated in more than one program year. Should you have any questions about how to operate the software, the Help button will take you to a user manual on the SFSP module. Lastly, the Logout button will log you out of </a:t>
            </a:r>
            <a:r>
              <a:rPr lang="en-US" b="0" baseline="0" dirty="0" err="1" smtClean="0"/>
              <a:t>SNPWeb</a:t>
            </a:r>
            <a:r>
              <a:rPr lang="en-US" b="0" baseline="0" dirty="0" smtClean="0"/>
              <a:t> completely.</a:t>
            </a:r>
          </a:p>
        </p:txBody>
      </p:sp>
      <p:sp>
        <p:nvSpPr>
          <p:cNvPr id="4" name="Slide Number Placeholder 3"/>
          <p:cNvSpPr>
            <a:spLocks noGrp="1"/>
          </p:cNvSpPr>
          <p:nvPr>
            <p:ph type="sldNum" sz="quarter" idx="10"/>
          </p:nvPr>
        </p:nvSpPr>
        <p:spPr/>
        <p:txBody>
          <a:bodyPr/>
          <a:lstStyle/>
          <a:p>
            <a:fld id="{1473A48D-66ED-4B46-A259-738D411D5A8E}" type="slidenum">
              <a:rPr lang="en-US" smtClean="0"/>
              <a:pPr/>
              <a:t>6</a:t>
            </a:fld>
            <a:endParaRPr lang="en-US"/>
          </a:p>
        </p:txBody>
      </p:sp>
    </p:spTree>
    <p:extLst>
      <p:ext uri="{BB962C8B-B14F-4D97-AF65-F5344CB8AC3E}">
        <p14:creationId xmlns:p14="http://schemas.microsoft.com/office/powerpoint/2010/main" val="2172102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few tools</a:t>
            </a:r>
            <a:r>
              <a:rPr lang="en-US" baseline="0" dirty="0" smtClean="0"/>
              <a:t> in SNPWeb that make navigating the system easy. The colored menu bar gives a visual que to the user which program they are working in</a:t>
            </a:r>
            <a:r>
              <a:rPr lang="en-US" b="0" baseline="0" dirty="0" smtClean="0"/>
              <a:t>. If you recall from the login screen, the SFSP tile displays as red, and so does this navigation bar when you are in the SFSP module. This menu bar </a:t>
            </a:r>
            <a:r>
              <a:rPr lang="en-US" baseline="0" dirty="0" smtClean="0"/>
              <a:t>also </a:t>
            </a:r>
            <a:r>
              <a:rPr lang="en-US" b="0" baseline="0" dirty="0" smtClean="0"/>
              <a:t>contains a </a:t>
            </a:r>
            <a:r>
              <a:rPr lang="en-US" baseline="0" dirty="0" smtClean="0"/>
              <a:t>breadcrumb navigation so users can access previous screens rather than using the browser’s back button. The program year is also viewable within the menu bar. </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7</a:t>
            </a:fld>
            <a:endParaRPr lang="en-US"/>
          </a:p>
        </p:txBody>
      </p:sp>
    </p:spTree>
    <p:extLst>
      <p:ext uri="{BB962C8B-B14F-4D97-AF65-F5344CB8AC3E}">
        <p14:creationId xmlns:p14="http://schemas.microsoft.com/office/powerpoint/2010/main" val="3274043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Users</a:t>
            </a:r>
            <a:r>
              <a:rPr lang="en-US" baseline="0" dirty="0" smtClean="0"/>
              <a:t> with multiple security rights can change the mode in which they are working with </a:t>
            </a:r>
            <a:r>
              <a:rPr lang="en-US" b="0" baseline="0" dirty="0" smtClean="0"/>
              <a:t>the application</a:t>
            </a:r>
            <a:r>
              <a:rPr lang="en-US" baseline="0" dirty="0" smtClean="0"/>
              <a:t> from the upper right corner of the screen. Based on your security rights, you will be able to View, Modify, and Delete information on the application forms. Only authorized state agency users will be able to work in the Internal Use Only mode.</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8</a:t>
            </a:fld>
            <a:endParaRPr lang="en-US"/>
          </a:p>
        </p:txBody>
      </p:sp>
    </p:spTree>
    <p:extLst>
      <p:ext uri="{BB962C8B-B14F-4D97-AF65-F5344CB8AC3E}">
        <p14:creationId xmlns:p14="http://schemas.microsoft.com/office/powerpoint/2010/main" val="3511465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you save information or proceed to a new page, the software checks for input errors and performs business rule checks. Business rule checks are used to ensure that data entered on a form conforms to state-defined guidelines and federal regulations. You may encounter Errors and Warnings as you are working through the application. Errors appear in red and must be corrected before the form can be submitted. Warnings appear in blue and indicate an “out of the ordinary” data value. Warnings do not need to be corrected prior to the form submission but should be reviewed to ensure the accuracy of the application. </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9</a:t>
            </a:fld>
            <a:endParaRPr lang="en-US"/>
          </a:p>
        </p:txBody>
      </p:sp>
    </p:spTree>
    <p:extLst>
      <p:ext uri="{BB962C8B-B14F-4D97-AF65-F5344CB8AC3E}">
        <p14:creationId xmlns:p14="http://schemas.microsoft.com/office/powerpoint/2010/main" val="2281222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3600"/>
            <a:ext cx="7924800" cy="1470025"/>
          </a:xfrm>
        </p:spPr>
        <p:txBody>
          <a:bodyPr>
            <a:normAutofit/>
          </a:bodyPr>
          <a:lstStyle>
            <a:lvl1pP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b="1">
                <a:solidFill>
                  <a:schemeClr val="bg1"/>
                </a:solidFill>
                <a:latin typeface="Calibri" pitchFamily="34" charset="0"/>
              </a:defRPr>
            </a:lvl1pPr>
          </a:lstStyle>
          <a:p>
            <a:fld id="{0E35F3BA-FE8B-4E36-87EF-206F94BD42E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305800" y="6340475"/>
            <a:ext cx="381000" cy="365125"/>
          </a:xfrm>
        </p:spPr>
        <p:txBody>
          <a:bodyPr/>
          <a:lstStyle>
            <a:lvl1pPr>
              <a:defRPr b="1">
                <a:solidFill>
                  <a:schemeClr val="bg1"/>
                </a:solidFill>
                <a:latin typeface="Calibri" pitchFamily="34" charset="0"/>
              </a:defRPr>
            </a:lvl1pPr>
          </a:lstStyle>
          <a:p>
            <a:fld id="{0E35F3BA-FE8B-4E36-87EF-206F94BD42E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0"/>
            <a:ext cx="8382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8"/>
          <p:cNvSpPr/>
          <p:nvPr userDrawn="1"/>
        </p:nvSpPr>
        <p:spPr>
          <a:xfrm>
            <a:off x="990600" y="1371600"/>
            <a:ext cx="7391400" cy="43434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Rectangle 11"/>
          <p:cNvSpPr/>
          <p:nvPr userDrawn="1"/>
        </p:nvSpPr>
        <p:spPr>
          <a:xfrm>
            <a:off x="990600" y="3657600"/>
            <a:ext cx="7391400" cy="3200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userDrawn="1"/>
        </p:nvSpPr>
        <p:spPr>
          <a:xfrm>
            <a:off x="1524000" y="4419600"/>
            <a:ext cx="62484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libri" pitchFamily="34" charset="0"/>
                <a:ea typeface="+mn-ea"/>
                <a:cs typeface="+mn-cs"/>
              </a:rPr>
              <a:t/>
            </a:r>
            <a:br>
              <a:rPr lang="en-US" dirty="0" smtClean="0">
                <a:solidFill>
                  <a:schemeClr val="tx1"/>
                </a:solidFill>
                <a:latin typeface="Calibri" pitchFamily="34" charset="0"/>
                <a:ea typeface="+mn-ea"/>
                <a:cs typeface="+mn-cs"/>
              </a:rPr>
            </a:br>
            <a:endParaRPr lang="en-US" dirty="0">
              <a:solidFill>
                <a:schemeClr val="tx1"/>
              </a:solidFill>
              <a:latin typeface="Calibri" pitchFamily="34" charset="0"/>
            </a:endParaRPr>
          </a:p>
        </p:txBody>
      </p:sp>
      <p:sp>
        <p:nvSpPr>
          <p:cNvPr id="6" name="Slide Number Placeholder 5"/>
          <p:cNvSpPr>
            <a:spLocks noGrp="1"/>
          </p:cNvSpPr>
          <p:nvPr>
            <p:ph type="sldNum" sz="quarter" idx="12"/>
          </p:nvPr>
        </p:nvSpPr>
        <p:spPr>
          <a:xfrm>
            <a:off x="8305800" y="6356351"/>
            <a:ext cx="381000" cy="349250"/>
          </a:xfrm>
        </p:spPr>
        <p:txBody>
          <a:bodyPr/>
          <a:lstStyle>
            <a:lvl1pPr>
              <a:defRPr b="1">
                <a:latin typeface="Calibri" pitchFamily="34" charset="0"/>
              </a:defRPr>
            </a:lvl1pPr>
          </a:lstStyle>
          <a:p>
            <a:fld id="{0E35F3BA-FE8B-4E36-87EF-206F94BD42EB}" type="slidenum">
              <a:rPr lang="en-US" smtClean="0"/>
              <a:pPr/>
              <a:t>‹#›</a:t>
            </a:fld>
            <a:endParaRPr lang="en-US" dirty="0"/>
          </a:p>
        </p:txBody>
      </p:sp>
      <p:pic>
        <p:nvPicPr>
          <p:cNvPr id="13" name="Picture 12" descr="VDOE-h-color sm.png"/>
          <p:cNvPicPr>
            <a:picLocks noChangeAspect="1"/>
          </p:cNvPicPr>
          <p:nvPr userDrawn="1"/>
        </p:nvPicPr>
        <p:blipFill>
          <a:blip r:embed="rId2" cstate="print"/>
          <a:stretch>
            <a:fillRect/>
          </a:stretch>
        </p:blipFill>
        <p:spPr>
          <a:xfrm>
            <a:off x="6019800" y="6324600"/>
            <a:ext cx="2252477" cy="377953"/>
          </a:xfrm>
          <a:prstGeom prst="rect">
            <a:avLst/>
          </a:prstGeom>
        </p:spPr>
      </p:pic>
      <p:sp>
        <p:nvSpPr>
          <p:cNvPr id="14" name="Title 1"/>
          <p:cNvSpPr>
            <a:spLocks noGrp="1"/>
          </p:cNvSpPr>
          <p:nvPr>
            <p:ph type="ctrTitle"/>
          </p:nvPr>
        </p:nvSpPr>
        <p:spPr>
          <a:xfrm>
            <a:off x="1981200" y="2073275"/>
            <a:ext cx="6400800" cy="1470025"/>
          </a:xfrm>
        </p:spPr>
        <p:txBody>
          <a:bodyPr>
            <a:normAutofit/>
          </a:bodyPr>
          <a:lstStyle>
            <a:lvl1pPr>
              <a:defRPr sz="4400"/>
            </a:lvl1pPr>
          </a:lstStyle>
          <a:p>
            <a:r>
              <a:rPr lang="en-US" dirty="0" smtClean="0"/>
              <a:t>Click to edit Master title style</a:t>
            </a:r>
            <a:endParaRPr lang="en-US" dirty="0"/>
          </a:p>
        </p:txBody>
      </p:sp>
      <p:sp>
        <p:nvSpPr>
          <p:cNvPr id="15" name="Subtitle 2"/>
          <p:cNvSpPr>
            <a:spLocks noGrp="1"/>
          </p:cNvSpPr>
          <p:nvPr>
            <p:ph type="subTitle" idx="1"/>
          </p:nvPr>
        </p:nvSpPr>
        <p:spPr>
          <a:xfrm>
            <a:off x="2297722" y="3825875"/>
            <a:ext cx="516987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152400"/>
            <a:ext cx="2121788"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0"/>
            <a:ext cx="8382000" cy="6248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8"/>
          <p:cNvSpPr/>
          <p:nvPr userDrawn="1"/>
        </p:nvSpPr>
        <p:spPr>
          <a:xfrm>
            <a:off x="990600" y="1371600"/>
            <a:ext cx="7391400" cy="49530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a:xfrm>
            <a:off x="1524000" y="3124201"/>
            <a:ext cx="6248400" cy="1295400"/>
          </a:xfrm>
        </p:spPr>
        <p:txBody>
          <a:bodyPr anchor="t">
            <a:normAutofit/>
          </a:bodyPr>
          <a:lstStyle>
            <a:lvl1pPr algn="ctr" eaLnBrk="1" fontAlgn="auto" hangingPunct="1">
              <a:spcAft>
                <a:spcPts val="0"/>
              </a:spcAft>
              <a:defRPr lang="en-US" sz="3600" baseline="0">
                <a:solidFill>
                  <a:schemeClr val="tx1">
                    <a:lumMod val="50000"/>
                    <a:lumOff val="50000"/>
                  </a:schemeClr>
                </a:solidFill>
              </a:defRPr>
            </a:lvl1pPr>
          </a:lstStyle>
          <a:p>
            <a:pPr eaLnBrk="1" fontAlgn="auto" hangingPunct="1">
              <a:spcAft>
                <a:spcPts val="0"/>
              </a:spcAft>
              <a:defRPr/>
            </a:pPr>
            <a:r>
              <a:rPr lang="en-US" dirty="0" smtClean="0">
                <a:ea typeface="ＭＳ Ｐゴシック" pitchFamily="34" charset="-128"/>
              </a:rPr>
              <a:t>Sub Section Slide</a:t>
            </a:r>
            <a:endParaRPr lang="en-US" dirty="0"/>
          </a:p>
        </p:txBody>
      </p:sp>
      <p:sp>
        <p:nvSpPr>
          <p:cNvPr id="6" name="Slide Number Placeholder 5"/>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Blank 2</a:t>
            </a:r>
            <a:endParaRPr lang="en-US" dirty="0"/>
          </a:p>
        </p:txBody>
      </p:sp>
      <p:sp>
        <p:nvSpPr>
          <p:cNvPr id="3" name="Date Placeholder 2"/>
          <p:cNvSpPr>
            <a:spLocks noGrp="1"/>
          </p:cNvSpPr>
          <p:nvPr>
            <p:ph type="dt" sz="half" idx="10"/>
          </p:nvPr>
        </p:nvSpPr>
        <p:spPr>
          <a:xfrm>
            <a:off x="5105400" y="6553201"/>
            <a:ext cx="838200" cy="152400"/>
          </a:xfrm>
          <a:prstGeom prst="rect">
            <a:avLst/>
          </a:prstGeom>
        </p:spPr>
        <p:txBody>
          <a:bodyPr/>
          <a:lstStyle/>
          <a:p>
            <a:endParaRPr lang="en-US" dirty="0"/>
          </a:p>
        </p:txBody>
      </p:sp>
      <p:sp>
        <p:nvSpPr>
          <p:cNvPr id="6" name="Rectangle 5"/>
          <p:cNvSpPr/>
          <p:nvPr userDrawn="1"/>
        </p:nvSpPr>
        <p:spPr>
          <a:xfrm>
            <a:off x="4953000" y="6248400"/>
            <a:ext cx="3352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6868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Autofit/>
          </a:bodyPr>
          <a:lstStyle>
            <a:lvl1pPr algn="l">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rot="16200000" flipH="1">
            <a:off x="5410200" y="2971800"/>
            <a:ext cx="6858000" cy="9144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2" name="Title Placeholder 1"/>
          <p:cNvSpPr>
            <a:spLocks noGrp="1"/>
          </p:cNvSpPr>
          <p:nvPr>
            <p:ph type="title"/>
          </p:nvPr>
        </p:nvSpPr>
        <p:spPr>
          <a:xfrm>
            <a:off x="457200" y="274638"/>
            <a:ext cx="7543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543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382000" y="6356351"/>
            <a:ext cx="381000" cy="349250"/>
          </a:xfrm>
          <a:prstGeom prst="rect">
            <a:avLst/>
          </a:prstGeom>
        </p:spPr>
        <p:txBody>
          <a:bodyPr vert="horz" lIns="91440" tIns="45720" rIns="91440" bIns="45720" rtlCol="0" anchor="ctr"/>
          <a:lstStyle>
            <a:lvl1pPr algn="r">
              <a:defRPr sz="1200">
                <a:solidFill>
                  <a:schemeClr val="bg1"/>
                </a:solidFill>
              </a:defRPr>
            </a:lvl1pPr>
          </a:lstStyle>
          <a:p>
            <a:fld id="{0E35F3BA-FE8B-4E36-87EF-206F94BD42EB}" type="slidenum">
              <a:rPr lang="en-US" smtClean="0"/>
              <a:pPr/>
              <a:t>‹#›</a:t>
            </a:fld>
            <a:endParaRPr lang="en-US" dirty="0"/>
          </a:p>
        </p:txBody>
      </p:sp>
      <p:pic>
        <p:nvPicPr>
          <p:cNvPr id="7" name="Picture 6" descr="VDOE-h-color sm.png"/>
          <p:cNvPicPr>
            <a:picLocks noChangeAspect="1"/>
          </p:cNvPicPr>
          <p:nvPr/>
        </p:nvPicPr>
        <p:blipFill>
          <a:blip r:embed="rId12" cstate="print"/>
          <a:stretch>
            <a:fillRect/>
          </a:stretch>
        </p:blipFill>
        <p:spPr>
          <a:xfrm>
            <a:off x="6019800" y="6324600"/>
            <a:ext cx="2252477" cy="377953"/>
          </a:xfrm>
          <a:prstGeom prst="rect">
            <a:avLst/>
          </a:prstGeom>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62" r:id="rId3"/>
    <p:sldLayoutId id="2147483741" r:id="rId4"/>
    <p:sldLayoutId id="2147483748" r:id="rId5"/>
    <p:sldLayoutId id="2147483742" r:id="rId6"/>
    <p:sldLayoutId id="2147483745" r:id="rId7"/>
    <p:sldLayoutId id="2147483763" r:id="rId8"/>
    <p:sldLayoutId id="2147483746" r:id="rId9"/>
    <p:sldLayoutId id="2147483747" r:id="rId10"/>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hdr="0" ftr="0" dt="0"/>
  <p:txStyles>
    <p:titleStyle>
      <a:lvl1pPr algn="ctr" defTabSz="914400" rtl="0" eaLnBrk="1" latinLnBrk="0" hangingPunct="1">
        <a:spcBef>
          <a:spcPct val="0"/>
        </a:spcBef>
        <a:buNone/>
        <a:defRPr lang="en-US" sz="4000" b="1" kern="1200" dirty="0">
          <a:solidFill>
            <a:srgbClr val="0070C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3600" b="1" kern="1200">
          <a:solidFill>
            <a:schemeClr val="tx1"/>
          </a:solidFill>
          <a:latin typeface="+mj-lt"/>
          <a:ea typeface="+mn-ea"/>
          <a:cs typeface="Lucida Bright"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lumMod val="50000"/>
              <a:lumOff val="50000"/>
            </a:schemeClr>
          </a:solidFill>
          <a:latin typeface="+mj-lt"/>
          <a:ea typeface="+mn-ea"/>
          <a:cs typeface="Lucida Bright" pitchFamily="18" charset="0"/>
        </a:defRPr>
      </a:lvl2pPr>
      <a:lvl3pPr marL="1143000" indent="-228600" algn="l" defTabSz="914400" rtl="0" eaLnBrk="1" latinLnBrk="0" hangingPunct="1">
        <a:spcBef>
          <a:spcPct val="20000"/>
        </a:spcBef>
        <a:buFont typeface="Arial" pitchFamily="34" charset="0"/>
        <a:buChar char="•"/>
        <a:defRPr sz="2800" kern="1200">
          <a:solidFill>
            <a:schemeClr val="tx1">
              <a:lumMod val="50000"/>
              <a:lumOff val="50000"/>
            </a:schemeClr>
          </a:solidFill>
          <a:latin typeface="+mj-lt"/>
          <a:ea typeface="+mn-ea"/>
          <a:cs typeface="Lucida Bright"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Lucida Bright"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j-lt"/>
          <a:ea typeface="+mn-ea"/>
          <a:cs typeface="Lucida Bright"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mailto:Thomas.patrick@doe.virginia.gov" TargetMode="External"/><Relationship Id="rId3" Type="http://schemas.openxmlformats.org/officeDocument/2006/relationships/hyperlink" Target="mailto:Denise.clark@doe.Virginia.gov" TargetMode="External"/><Relationship Id="rId7" Type="http://schemas.openxmlformats.org/officeDocument/2006/relationships/hyperlink" Target="mailto:Casey.Dickenson@doe.virginia.gov"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mailto:Karen.howard@doe.virginia.gov" TargetMode="External"/><Relationship Id="rId5" Type="http://schemas.openxmlformats.org/officeDocument/2006/relationships/hyperlink" Target="mailto:Suzie.Kollaja@doe.Virginia.gov" TargetMode="External"/><Relationship Id="rId10" Type="http://schemas.openxmlformats.org/officeDocument/2006/relationships/image" Target="../media/image36.png"/><Relationship Id="rId4" Type="http://schemas.openxmlformats.org/officeDocument/2006/relationships/hyperlink" Target="mailto:Susanne.wood@doe.Virginia.gov" TargetMode="External"/><Relationship Id="rId9" Type="http://schemas.openxmlformats.org/officeDocument/2006/relationships/hyperlink" Target="mailto:Rasa.lakas@doe.Virginia.gov"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Brandon.archer@doe.virginia.gov" TargetMode="External"/><Relationship Id="rId7"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mailto:Courtney.jones@doe.virginia.gov" TargetMode="External"/><Relationship Id="rId5" Type="http://schemas.openxmlformats.org/officeDocument/2006/relationships/hyperlink" Target="mailto:Maggie.parker@doe.virginia.gov" TargetMode="External"/><Relationship Id="rId4" Type="http://schemas.openxmlformats.org/officeDocument/2006/relationships/hyperlink" Target="mailto:Kenndra.buyalos@doe.virgini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Summer Food Service Program (SFSP)</a:t>
            </a:r>
            <a:endParaRPr lang="en-US" sz="4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914400" y="3810000"/>
            <a:ext cx="6400800" cy="2057400"/>
          </a:xfrm>
        </p:spPr>
        <p:txBody>
          <a:bodyPr>
            <a:normAutofit/>
          </a:bodyPr>
          <a:lstStyle/>
          <a:p>
            <a:r>
              <a:rPr lang="en-US" sz="28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Application for </a:t>
            </a:r>
            <a:r>
              <a:rPr lang="en-US" sz="28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Participation</a:t>
            </a:r>
          </a:p>
          <a:p>
            <a:pPr>
              <a:spcAft>
                <a:spcPts val="1800"/>
              </a:spcAft>
            </a:pPr>
            <a:r>
              <a:rPr lang="en-US" sz="28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Training Module</a:t>
            </a:r>
          </a:p>
          <a:p>
            <a:r>
              <a:rPr lang="en-US" sz="2000" b="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Office of School Nutrition Programs</a:t>
            </a:r>
          </a:p>
          <a:p>
            <a:r>
              <a:rPr lang="en-US" sz="2000" b="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April 2018</a:t>
            </a:r>
            <a:endParaRPr lang="en-US" sz="2000" b="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14426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Application Menu Items</a:t>
            </a:r>
            <a:endParaRPr lang="en-US" sz="3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914400" y="1824412"/>
            <a:ext cx="5181600" cy="1570335"/>
          </a:xfrm>
        </p:spPr>
        <p:txBody>
          <a:bodyPr>
            <a:normAutofit/>
          </a:bodyPr>
          <a:lstStyle/>
          <a:p>
            <a:r>
              <a:rPr lang="en-US" sz="2400" b="0" dirty="0" smtClean="0">
                <a:latin typeface="Verdana" panose="020B0604030504040204" pitchFamily="34" charset="0"/>
                <a:ea typeface="Verdana" panose="020B0604030504040204" pitchFamily="34" charset="0"/>
                <a:cs typeface="Verdana" panose="020B0604030504040204" pitchFamily="34" charset="0"/>
              </a:rPr>
              <a:t>Application Packet</a:t>
            </a:r>
          </a:p>
          <a:p>
            <a:r>
              <a:rPr lang="en-US" sz="2400" b="0" dirty="0" smtClean="0">
                <a:latin typeface="Verdana" panose="020B0604030504040204" pitchFamily="34" charset="0"/>
                <a:ea typeface="Verdana" panose="020B0604030504040204" pitchFamily="34" charset="0"/>
                <a:cs typeface="Verdana" panose="020B0604030504040204" pitchFamily="34" charset="0"/>
              </a:rPr>
              <a:t>Advance Requests</a:t>
            </a:r>
          </a:p>
          <a:p>
            <a:r>
              <a:rPr lang="en-US" sz="2400" b="0" dirty="0" smtClean="0">
                <a:latin typeface="Verdana" panose="020B0604030504040204" pitchFamily="34" charset="0"/>
                <a:ea typeface="Verdana" panose="020B0604030504040204" pitchFamily="34" charset="0"/>
                <a:cs typeface="Verdana" panose="020B0604030504040204" pitchFamily="34" charset="0"/>
              </a:rPr>
              <a:t>Download Forms</a:t>
            </a:r>
            <a:endParaRPr lang="en-US" sz="2400" b="0" dirty="0">
              <a:latin typeface="Verdana" panose="020B0604030504040204" pitchFamily="34" charset="0"/>
              <a:ea typeface="Verdana" panose="020B0604030504040204" pitchFamily="34" charset="0"/>
              <a:cs typeface="Verdana" panose="020B0604030504040204" pitchFamily="34" charset="0"/>
            </a:endParaRPr>
          </a:p>
        </p:txBody>
      </p:sp>
      <p:grpSp>
        <p:nvGrpSpPr>
          <p:cNvPr id="8" name="Group 7" descr="Screen shot of application menu items"/>
          <p:cNvGrpSpPr/>
          <p:nvPr/>
        </p:nvGrpSpPr>
        <p:grpSpPr>
          <a:xfrm>
            <a:off x="771164" y="3592977"/>
            <a:ext cx="6915872" cy="2018687"/>
            <a:chOff x="551728" y="3840163"/>
            <a:chExt cx="7449272" cy="2174382"/>
          </a:xfrm>
        </p:grpSpPr>
        <p:pic>
          <p:nvPicPr>
            <p:cNvPr id="5" name="Picture 4" descr="Screen shot of application menu items"/>
            <p:cNvPicPr>
              <a:picLocks noChangeAspect="1"/>
            </p:cNvPicPr>
            <p:nvPr/>
          </p:nvPicPr>
          <p:blipFill>
            <a:blip r:embed="rId3"/>
            <a:stretch>
              <a:fillRect/>
            </a:stretch>
          </p:blipFill>
          <p:spPr>
            <a:xfrm>
              <a:off x="551728" y="3840163"/>
              <a:ext cx="7449272" cy="2174382"/>
            </a:xfrm>
            <a:prstGeom prst="rect">
              <a:avLst/>
            </a:prstGeom>
            <a:ln>
              <a:solidFill>
                <a:schemeClr val="tx1"/>
              </a:solidFill>
            </a:ln>
          </p:spPr>
        </p:pic>
        <p:sp>
          <p:nvSpPr>
            <p:cNvPr id="6" name="Rounded Rectangle 5" descr="Box highlighting Applications menu tab"/>
            <p:cNvSpPr/>
            <p:nvPr/>
          </p:nvSpPr>
          <p:spPr>
            <a:xfrm>
              <a:off x="575376" y="4267200"/>
              <a:ext cx="896072" cy="3048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descr="Box highlighting Application Packet option"/>
            <p:cNvSpPr/>
            <p:nvPr/>
          </p:nvSpPr>
          <p:spPr>
            <a:xfrm>
              <a:off x="575376" y="5064672"/>
              <a:ext cx="1253424" cy="2286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0E35F3BA-FE8B-4E36-87EF-206F94BD42EB}" type="slidenum">
              <a:rPr lang="en-US" smtClean="0"/>
              <a:pPr/>
              <a:t>10</a:t>
            </a:fld>
            <a:endParaRPr lang="en-US" dirty="0"/>
          </a:p>
        </p:txBody>
      </p:sp>
    </p:spTree>
    <p:extLst>
      <p:ext uri="{BB962C8B-B14F-4D97-AF65-F5344CB8AC3E}">
        <p14:creationId xmlns:p14="http://schemas.microsoft.com/office/powerpoint/2010/main" val="261510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1020762"/>
          </a:xfrm>
        </p:spPr>
        <p:txBody>
          <a:bodyPr/>
          <a:lstStyle/>
          <a:p>
            <a:r>
              <a:rPr lang="en-US" sz="3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Returning</a:t>
            </a:r>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 Sponsors</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838200" y="1600200"/>
            <a:ext cx="6781800" cy="1752600"/>
          </a:xfrm>
        </p:spPr>
        <p:txBody>
          <a:bodyPr>
            <a:normAutofit/>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Select the Enroll button</a:t>
            </a:r>
          </a:p>
          <a:p>
            <a:pPr lvl="1"/>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This will enroll the sponsor for the current program </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y</a:t>
            </a: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ear and rollover the appropriate data into the Application Packet forms</a:t>
            </a: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Screenshot showing the Enroll screen when a new fiscal year is opened "/>
          <p:cNvPicPr>
            <a:picLocks noChangeAspect="1"/>
          </p:cNvPicPr>
          <p:nvPr/>
        </p:nvPicPr>
        <p:blipFill>
          <a:blip r:embed="rId3"/>
          <a:stretch>
            <a:fillRect/>
          </a:stretch>
        </p:blipFill>
        <p:spPr>
          <a:xfrm>
            <a:off x="1447800" y="3505202"/>
            <a:ext cx="5695950" cy="2601664"/>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0E35F3BA-FE8B-4E36-87EF-206F94BD42EB}" type="slidenum">
              <a:rPr lang="en-US" smtClean="0"/>
              <a:pPr/>
              <a:t>11</a:t>
            </a:fld>
            <a:endParaRPr lang="en-US" dirty="0"/>
          </a:p>
        </p:txBody>
      </p:sp>
    </p:spTree>
    <p:extLst>
      <p:ext uri="{BB962C8B-B14F-4D97-AF65-F5344CB8AC3E}">
        <p14:creationId xmlns:p14="http://schemas.microsoft.com/office/powerpoint/2010/main" val="14567579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 y="373257"/>
            <a:ext cx="7543800" cy="1143000"/>
          </a:xfrm>
        </p:spPr>
        <p:txBody>
          <a:bodyPr>
            <a:normAutofit fontScale="90000"/>
          </a:bodyPr>
          <a:lstStyle/>
          <a:p>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SFSP Application Packet Components</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93212" y="2212866"/>
            <a:ext cx="8056536" cy="3810000"/>
          </a:xfrm>
        </p:spPr>
        <p:txBody>
          <a:bodyPr>
            <a:normAutofit/>
          </a:bodyPr>
          <a:lstStyle/>
          <a:p>
            <a:pPr>
              <a:spcBef>
                <a:spcPts val="0"/>
              </a:spcBef>
              <a:spcAft>
                <a:spcPts val="1800"/>
              </a:spcAft>
            </a:pPr>
            <a:r>
              <a:rPr lang="en-US" sz="2000" b="1" dirty="0">
                <a:solidFill>
                  <a:schemeClr val="tx1"/>
                </a:solidFill>
              </a:rPr>
              <a:t>The following components are part of the Application </a:t>
            </a:r>
            <a:r>
              <a:rPr lang="en-US" sz="2000" b="1" dirty="0" smtClean="0">
                <a:solidFill>
                  <a:schemeClr val="tx1"/>
                </a:solidFill>
              </a:rPr>
              <a:t>Packet:</a:t>
            </a:r>
            <a:endParaRPr lang="en-US" sz="2000" dirty="0">
              <a:solidFill>
                <a:schemeClr val="tx1"/>
              </a:solidFill>
            </a:endParaRPr>
          </a:p>
          <a:p>
            <a:pPr lvl="1">
              <a:spcBef>
                <a:spcPts val="0"/>
              </a:spcBef>
              <a:spcAft>
                <a:spcPts val="1200"/>
              </a:spcAft>
            </a:pPr>
            <a:r>
              <a:rPr lang="en-US" sz="1800" dirty="0" smtClean="0">
                <a:solidFill>
                  <a:schemeClr val="tx1"/>
                </a:solidFill>
              </a:rPr>
              <a:t>Sponsor </a:t>
            </a:r>
            <a:r>
              <a:rPr lang="en-US" sz="1800" dirty="0" smtClean="0">
                <a:solidFill>
                  <a:schemeClr val="tx1"/>
                </a:solidFill>
              </a:rPr>
              <a:t>Information</a:t>
            </a:r>
          </a:p>
          <a:p>
            <a:pPr lvl="1">
              <a:spcBef>
                <a:spcPts val="0"/>
              </a:spcBef>
              <a:spcAft>
                <a:spcPts val="1200"/>
              </a:spcAft>
            </a:pPr>
            <a:r>
              <a:rPr lang="en-US" sz="1800" dirty="0" smtClean="0">
                <a:solidFill>
                  <a:schemeClr val="tx1"/>
                </a:solidFill>
              </a:rPr>
              <a:t>Packet Details</a:t>
            </a:r>
          </a:p>
          <a:p>
            <a:pPr lvl="1">
              <a:spcBef>
                <a:spcPts val="0"/>
              </a:spcBef>
              <a:spcAft>
                <a:spcPts val="1200"/>
              </a:spcAft>
            </a:pPr>
            <a:r>
              <a:rPr lang="en-US" sz="1800" dirty="0" smtClean="0">
                <a:solidFill>
                  <a:schemeClr val="tx1"/>
                </a:solidFill>
              </a:rPr>
              <a:t>Tooltip</a:t>
            </a:r>
          </a:p>
          <a:p>
            <a:pPr lvl="1">
              <a:spcBef>
                <a:spcPts val="0"/>
              </a:spcBef>
              <a:spcAft>
                <a:spcPts val="1200"/>
              </a:spcAft>
            </a:pPr>
            <a:r>
              <a:rPr lang="en-US" sz="1800" dirty="0" smtClean="0">
                <a:solidFill>
                  <a:schemeClr val="tx1"/>
                </a:solidFill>
              </a:rPr>
              <a:t>Forms</a:t>
            </a:r>
          </a:p>
          <a:p>
            <a:pPr lvl="1">
              <a:spcBef>
                <a:spcPts val="0"/>
              </a:spcBef>
              <a:spcAft>
                <a:spcPts val="1200"/>
              </a:spcAft>
            </a:pPr>
            <a:r>
              <a:rPr lang="en-US" sz="1800" dirty="0" smtClean="0">
                <a:solidFill>
                  <a:schemeClr val="tx1"/>
                </a:solidFill>
              </a:rPr>
              <a:t>Packet History</a:t>
            </a:r>
            <a:endParaRPr lang="en-US" sz="1800" dirty="0">
              <a:solidFill>
                <a:schemeClr val="tx1"/>
              </a:solidFill>
            </a:endParaRPr>
          </a:p>
        </p:txBody>
      </p:sp>
      <p:grpSp>
        <p:nvGrpSpPr>
          <p:cNvPr id="13" name="Group 12" descr="Screenshot showing the Application Packet screen"/>
          <p:cNvGrpSpPr/>
          <p:nvPr/>
        </p:nvGrpSpPr>
        <p:grpSpPr>
          <a:xfrm>
            <a:off x="3276600" y="2819400"/>
            <a:ext cx="4724400" cy="3219596"/>
            <a:chOff x="3200400" y="2954360"/>
            <a:chExt cx="4953000" cy="3375383"/>
          </a:xfrm>
        </p:grpSpPr>
        <p:pic>
          <p:nvPicPr>
            <p:cNvPr id="5" name="Picture 4" descr="Screenshot showing the Application Packet screen"/>
            <p:cNvPicPr>
              <a:picLocks noChangeAspect="1"/>
            </p:cNvPicPr>
            <p:nvPr/>
          </p:nvPicPr>
          <p:blipFill>
            <a:blip r:embed="rId3"/>
            <a:stretch>
              <a:fillRect/>
            </a:stretch>
          </p:blipFill>
          <p:spPr>
            <a:xfrm>
              <a:off x="3200400" y="2954360"/>
              <a:ext cx="4935828" cy="3375383"/>
            </a:xfrm>
            <a:prstGeom prst="rect">
              <a:avLst/>
            </a:prstGeom>
            <a:ln>
              <a:solidFill>
                <a:schemeClr val="tx1"/>
              </a:solidFill>
            </a:ln>
          </p:spPr>
        </p:pic>
        <p:sp>
          <p:nvSpPr>
            <p:cNvPr id="7" name="Oval 6" descr="Circle highlighting the sponsor information"/>
            <p:cNvSpPr/>
            <p:nvPr/>
          </p:nvSpPr>
          <p:spPr>
            <a:xfrm>
              <a:off x="3200400" y="3124200"/>
              <a:ext cx="1219200" cy="533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Circle highlighting the packet history and status"/>
            <p:cNvSpPr/>
            <p:nvPr/>
          </p:nvSpPr>
          <p:spPr>
            <a:xfrm>
              <a:off x="6172200" y="3124200"/>
              <a:ext cx="1981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Circle highlighting the tool tips icon"/>
            <p:cNvSpPr/>
            <p:nvPr/>
          </p:nvSpPr>
          <p:spPr>
            <a:xfrm>
              <a:off x="3200400" y="3733689"/>
              <a:ext cx="304800" cy="2287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Circle highlighting where you can access the packet history"/>
            <p:cNvSpPr/>
            <p:nvPr/>
          </p:nvSpPr>
          <p:spPr>
            <a:xfrm>
              <a:off x="3200400" y="5867400"/>
              <a:ext cx="990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descr="Circle highlighting the link to access the site applications"/>
            <p:cNvSpPr/>
            <p:nvPr/>
          </p:nvSpPr>
          <p:spPr>
            <a:xfrm>
              <a:off x="3200400" y="5423034"/>
              <a:ext cx="1066800" cy="3681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0E35F3BA-FE8B-4E36-87EF-206F94BD42EB}" type="slidenum">
              <a:rPr lang="en-US" smtClean="0"/>
              <a:pPr/>
              <a:t>12</a:t>
            </a:fld>
            <a:endParaRPr lang="en-US" dirty="0"/>
          </a:p>
        </p:txBody>
      </p:sp>
    </p:spTree>
    <p:extLst>
      <p:ext uri="{BB962C8B-B14F-4D97-AF65-F5344CB8AC3E}">
        <p14:creationId xmlns:p14="http://schemas.microsoft.com/office/powerpoint/2010/main" val="17166134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SFSP Application Packet Functions</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228600" y="1715629"/>
            <a:ext cx="3176587" cy="4572000"/>
          </a:xfrm>
        </p:spPr>
        <p:txBody>
          <a:bodyPr>
            <a:noAutofit/>
          </a:bodyPr>
          <a:lstStyle/>
          <a:p>
            <a:r>
              <a:rPr lang="en-US" sz="2000" b="0" dirty="0" smtClean="0">
                <a:latin typeface="Verdana" panose="020B0604030504040204" pitchFamily="34" charset="0"/>
                <a:ea typeface="Verdana" panose="020B0604030504040204" pitchFamily="34" charset="0"/>
                <a:cs typeface="Verdana" panose="020B0604030504040204" pitchFamily="34" charset="0"/>
              </a:rPr>
              <a:t>Action column allows user access/navigation to a particular form</a:t>
            </a:r>
          </a:p>
          <a:p>
            <a:pPr lvl="1"/>
            <a:r>
              <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Action settings are controlled by security rights</a:t>
            </a:r>
          </a:p>
          <a:p>
            <a:pPr marL="342900" lvl="1" indent="-342900"/>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Forms requiring completion and/or contain errors display a Red Arrow</a:t>
            </a:r>
          </a:p>
          <a:p>
            <a:pPr marL="342900" lvl="1" indent="-342900"/>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Forms display a Green Checkmark when completed and are error-free</a:t>
            </a:r>
          </a:p>
        </p:txBody>
      </p:sp>
      <p:pic>
        <p:nvPicPr>
          <p:cNvPr id="5" name="Picture 4" descr="Screen shot of application packet functions"/>
          <p:cNvPicPr>
            <a:picLocks noChangeAspect="1"/>
          </p:cNvPicPr>
          <p:nvPr/>
        </p:nvPicPr>
        <p:blipFill>
          <a:blip r:embed="rId3"/>
          <a:stretch>
            <a:fillRect/>
          </a:stretch>
        </p:blipFill>
        <p:spPr>
          <a:xfrm>
            <a:off x="3441350" y="2381250"/>
            <a:ext cx="4738965" cy="3240758"/>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0E35F3BA-FE8B-4E36-87EF-206F94BD42EB}" type="slidenum">
              <a:rPr lang="en-US" smtClean="0"/>
              <a:pPr/>
              <a:t>13</a:t>
            </a:fld>
            <a:endParaRPr lang="en-US" dirty="0"/>
          </a:p>
        </p:txBody>
      </p:sp>
    </p:spTree>
    <p:extLst>
      <p:ext uri="{BB962C8B-B14F-4D97-AF65-F5344CB8AC3E}">
        <p14:creationId xmlns:p14="http://schemas.microsoft.com/office/powerpoint/2010/main" val="27759312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SFSP Application Packet Overview</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323338" y="1905000"/>
            <a:ext cx="3317472" cy="4052888"/>
          </a:xfrm>
        </p:spPr>
        <p:txBody>
          <a:bodyPr>
            <a:noAutofit/>
          </a:bodyPr>
          <a:lstStyle/>
          <a:p>
            <a:r>
              <a:rPr lang="en-US" sz="1800" b="0" dirty="0">
                <a:latin typeface="Verdana" panose="020B0604030504040204" pitchFamily="34" charset="0"/>
                <a:ea typeface="Verdana" panose="020B0604030504040204" pitchFamily="34" charset="0"/>
                <a:cs typeface="Verdana" panose="020B0604030504040204" pitchFamily="34" charset="0"/>
              </a:rPr>
              <a:t>Application Required Forms</a:t>
            </a:r>
          </a:p>
          <a:p>
            <a:pPr lvl="1"/>
            <a:r>
              <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Management </a:t>
            </a:r>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Plan</a:t>
            </a:r>
            <a:r>
              <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p>
          <a:p>
            <a:pPr lvl="1"/>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Sponsor Application</a:t>
            </a:r>
          </a:p>
          <a:p>
            <a:pPr lvl="1"/>
            <a:r>
              <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Food </a:t>
            </a:r>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Production Facility List</a:t>
            </a:r>
          </a:p>
          <a:p>
            <a:pPr lvl="1"/>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Site Application(s)</a:t>
            </a:r>
          </a:p>
          <a:p>
            <a:pPr lvl="1"/>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Budget Detail*</a:t>
            </a:r>
          </a:p>
          <a:p>
            <a:pPr lvl="1"/>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Checklist </a:t>
            </a:r>
            <a:r>
              <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Summary</a:t>
            </a:r>
          </a:p>
          <a:p>
            <a:pPr marL="857250" lvl="2" indent="0">
              <a:buNone/>
            </a:pPr>
            <a:r>
              <a:rPr lang="en-US" sz="1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*To be completed by non-school sponsors only</a:t>
            </a:r>
            <a:endParaRPr lang="en-US" sz="1000"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lvl="1" indent="-342900"/>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Optional </a:t>
            </a: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Forms/Tools</a:t>
            </a:r>
          </a:p>
          <a:p>
            <a:pPr lvl="1"/>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Site Field Trips</a:t>
            </a:r>
          </a:p>
          <a:p>
            <a:pPr lvl="1"/>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Attachment </a:t>
            </a:r>
            <a:r>
              <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List</a:t>
            </a:r>
            <a:endPar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Screen shot of forms required for applications"/>
          <p:cNvPicPr>
            <a:picLocks noChangeAspect="1"/>
          </p:cNvPicPr>
          <p:nvPr/>
        </p:nvPicPr>
        <p:blipFill>
          <a:blip r:embed="rId3"/>
          <a:stretch>
            <a:fillRect/>
          </a:stretch>
        </p:blipFill>
        <p:spPr>
          <a:xfrm>
            <a:off x="3657600" y="2278857"/>
            <a:ext cx="4568524" cy="3124200"/>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0E35F3BA-FE8B-4E36-87EF-206F94BD42EB}" type="slidenum">
              <a:rPr lang="en-US" smtClean="0"/>
              <a:pPr/>
              <a:t>14</a:t>
            </a:fld>
            <a:endParaRPr lang="en-US" dirty="0"/>
          </a:p>
        </p:txBody>
      </p:sp>
    </p:spTree>
    <p:extLst>
      <p:ext uri="{BB962C8B-B14F-4D97-AF65-F5344CB8AC3E}">
        <p14:creationId xmlns:p14="http://schemas.microsoft.com/office/powerpoint/2010/main" val="22070896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Order of Completing Application Forms</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Content Placeholder 4" descr="Flow chart showing the recommended order for completing application forms. From left to right: Sponsor Application, Management Plan, Food Production Facility, Site Applications, Budget Checklist Items"/>
          <p:cNvGraphicFramePr>
            <a:graphicFrameLocks/>
          </p:cNvGraphicFramePr>
          <p:nvPr>
            <p:extLst>
              <p:ext uri="{D42A27DB-BD31-4B8C-83A1-F6EECF244321}">
                <p14:modId xmlns:p14="http://schemas.microsoft.com/office/powerpoint/2010/main" val="474629215"/>
              </p:ext>
            </p:extLst>
          </p:nvPr>
        </p:nvGraphicFramePr>
        <p:xfrm>
          <a:off x="290040" y="1736889"/>
          <a:ext cx="7878119"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1104900" y="3260889"/>
            <a:ext cx="6172200" cy="2117725"/>
          </a:xfrm>
        </p:spPr>
        <p:txBody>
          <a:bodyPr>
            <a:normAutofit/>
          </a:bodyPr>
          <a:lstStyle/>
          <a:p>
            <a:r>
              <a:rPr lang="en-US" sz="2400" b="0" dirty="0" smtClean="0">
                <a:latin typeface="Verdana" panose="020B0604030504040204" pitchFamily="34" charset="0"/>
                <a:ea typeface="Verdana" panose="020B0604030504040204" pitchFamily="34" charset="0"/>
                <a:cs typeface="Verdana" panose="020B0604030504040204" pitchFamily="34" charset="0"/>
              </a:rPr>
              <a:t>The recommended order for completing application forms </a:t>
            </a:r>
            <a:endParaRPr lang="en-US" sz="2400" b="0" dirty="0">
              <a:latin typeface="Verdana" panose="020B0604030504040204" pitchFamily="34" charset="0"/>
              <a:ea typeface="Verdana" panose="020B0604030504040204" pitchFamily="34" charset="0"/>
              <a:cs typeface="Verdana" panose="020B0604030504040204" pitchFamily="34" charset="0"/>
            </a:endParaRPr>
          </a:p>
          <a:p>
            <a:r>
              <a:rPr lang="en-US" sz="2400" b="0" dirty="0" smtClean="0">
                <a:latin typeface="Verdana" panose="020B0604030504040204" pitchFamily="34" charset="0"/>
                <a:ea typeface="Verdana" panose="020B0604030504040204" pitchFamily="34" charset="0"/>
                <a:cs typeface="Verdana" panose="020B0604030504040204" pitchFamily="34" charset="0"/>
              </a:rPr>
              <a:t>Certain data is necessary in order to be available for use in the next form</a:t>
            </a:r>
            <a:endParaRPr lang="en-US" sz="2400" b="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15</a:t>
            </a:fld>
            <a:endParaRPr lang="en-US" dirty="0"/>
          </a:p>
        </p:txBody>
      </p:sp>
    </p:spTree>
    <p:extLst>
      <p:ext uri="{BB962C8B-B14F-4D97-AF65-F5344CB8AC3E}">
        <p14:creationId xmlns:p14="http://schemas.microsoft.com/office/powerpoint/2010/main" val="37337575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Sponsor Application</a:t>
            </a:r>
            <a:endParaRPr lang="en-US" sz="3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5"/>
          <p:cNvSpPr>
            <a:spLocks noGrp="1"/>
          </p:cNvSpPr>
          <p:nvPr>
            <p:ph sz="half" idx="1"/>
          </p:nvPr>
        </p:nvSpPr>
        <p:spPr>
          <a:xfrm>
            <a:off x="304800" y="1822047"/>
            <a:ext cx="3276600" cy="3778250"/>
          </a:xfrm>
        </p:spPr>
        <p:txBody>
          <a:bodyPr>
            <a:noAutofit/>
          </a:bodyPr>
          <a:lstStyle/>
          <a:p>
            <a:r>
              <a:rPr lang="en-US" sz="2000" b="0" dirty="0" smtClean="0">
                <a:latin typeface="Verdana" panose="020B0604030504040204" pitchFamily="34" charset="0"/>
                <a:ea typeface="Verdana" panose="020B0604030504040204" pitchFamily="34" charset="0"/>
                <a:cs typeface="Verdana" panose="020B0604030504040204" pitchFamily="34" charset="0"/>
              </a:rPr>
              <a:t>Collects the following information:</a:t>
            </a:r>
          </a:p>
          <a:p>
            <a:pPr lvl="1"/>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Addresses</a:t>
            </a:r>
          </a:p>
          <a:p>
            <a:pPr lvl="1"/>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Contacts</a:t>
            </a:r>
          </a:p>
          <a:p>
            <a:pPr lvl="1"/>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Training </a:t>
            </a:r>
          </a:p>
          <a:p>
            <a:pPr lvl="1"/>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Ethnicity/Racial Data</a:t>
            </a:r>
          </a:p>
          <a:p>
            <a:pPr lvl="1"/>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General Questions</a:t>
            </a:r>
          </a:p>
          <a:p>
            <a:r>
              <a:rPr lang="en-US" sz="2000" b="0" dirty="0" smtClean="0">
                <a:latin typeface="Verdana" panose="020B0604030504040204" pitchFamily="34" charset="0"/>
                <a:ea typeface="Verdana" panose="020B0604030504040204" pitchFamily="34" charset="0"/>
                <a:cs typeface="Verdana" panose="020B0604030504040204" pitchFamily="34" charset="0"/>
              </a:rPr>
              <a:t>Some information will populate from the VDOE database</a:t>
            </a:r>
            <a:endParaRPr lang="en-US" sz="2000" b="0" dirty="0">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descr="Screenshot showing the Sponsor Application form"/>
          <p:cNvPicPr>
            <a:picLocks noChangeAspect="1"/>
          </p:cNvPicPr>
          <p:nvPr/>
        </p:nvPicPr>
        <p:blipFill>
          <a:blip r:embed="rId3"/>
          <a:stretch>
            <a:fillRect/>
          </a:stretch>
        </p:blipFill>
        <p:spPr>
          <a:xfrm>
            <a:off x="3810000" y="2012143"/>
            <a:ext cx="4282782" cy="3398058"/>
          </a:xfrm>
          <a:prstGeom prst="rect">
            <a:avLst/>
          </a:prstGeom>
          <a:ln>
            <a:solidFill>
              <a:schemeClr val="tx1"/>
            </a:solidFill>
          </a:ln>
          <a:effectLst>
            <a:outerShdw blurRad="107950" dist="12700" dir="5400000" algn="ctr">
              <a:srgbClr val="000000"/>
            </a:outerShdw>
          </a:effectLst>
        </p:spPr>
      </p:pic>
      <p:sp>
        <p:nvSpPr>
          <p:cNvPr id="4" name="Slide Number Placeholder 3"/>
          <p:cNvSpPr>
            <a:spLocks noGrp="1"/>
          </p:cNvSpPr>
          <p:nvPr>
            <p:ph type="sldNum" sz="quarter" idx="12"/>
          </p:nvPr>
        </p:nvSpPr>
        <p:spPr/>
        <p:txBody>
          <a:bodyPr/>
          <a:lstStyle/>
          <a:p>
            <a:fld id="{0E35F3BA-FE8B-4E36-87EF-206F94BD42EB}" type="slidenum">
              <a:rPr lang="en-US" smtClean="0"/>
              <a:pPr/>
              <a:t>16</a:t>
            </a:fld>
            <a:endParaRPr lang="en-US" dirty="0"/>
          </a:p>
        </p:txBody>
      </p:sp>
    </p:spTree>
    <p:extLst>
      <p:ext uri="{BB962C8B-B14F-4D97-AF65-F5344CB8AC3E}">
        <p14:creationId xmlns:p14="http://schemas.microsoft.com/office/powerpoint/2010/main" val="111388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Management Plan*</a:t>
            </a:r>
            <a:endParaRPr lang="en-US" sz="3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5"/>
          <p:cNvSpPr>
            <a:spLocks noGrp="1"/>
          </p:cNvSpPr>
          <p:nvPr>
            <p:ph idx="1"/>
          </p:nvPr>
        </p:nvSpPr>
        <p:spPr>
          <a:xfrm>
            <a:off x="457200" y="1658408"/>
            <a:ext cx="3161654" cy="4470806"/>
          </a:xfrm>
        </p:spPr>
        <p:txBody>
          <a:bodyPr>
            <a:noAutofit/>
          </a:bodyPr>
          <a:lstStyle/>
          <a:p>
            <a:r>
              <a:rPr lang="en-US" sz="2400" b="0" dirty="0" smtClean="0">
                <a:latin typeface="Verdana" panose="020B0604030504040204" pitchFamily="34" charset="0"/>
                <a:ea typeface="Verdana" panose="020B0604030504040204" pitchFamily="34" charset="0"/>
                <a:cs typeface="Verdana" panose="020B0604030504040204" pitchFamily="34" charset="0"/>
              </a:rPr>
              <a:t>Collects the following information:</a:t>
            </a:r>
          </a:p>
          <a:p>
            <a:pPr lvl="1"/>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Authorized Representative</a:t>
            </a:r>
          </a:p>
          <a:p>
            <a:pPr lvl="1"/>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Administrative Staff/Training</a:t>
            </a:r>
          </a:p>
          <a:p>
            <a:pPr lvl="1"/>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Administrative and Operational Personnel</a:t>
            </a:r>
          </a:p>
          <a:p>
            <a:pPr lvl="1"/>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Monitoring </a:t>
            </a: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Plan</a:t>
            </a:r>
          </a:p>
          <a:p>
            <a:pPr marL="457200" lvl="1" indent="0">
              <a:buNone/>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*To be completed by non-school sponsors only</a:t>
            </a:r>
            <a:endPar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457200" lvl="1" indent="0">
              <a:buNone/>
            </a:pPr>
            <a:endPar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descr="Screenshot showing the Management Plan form"/>
          <p:cNvPicPr>
            <a:picLocks noChangeAspect="1"/>
          </p:cNvPicPr>
          <p:nvPr/>
        </p:nvPicPr>
        <p:blipFill>
          <a:blip r:embed="rId3"/>
          <a:stretch>
            <a:fillRect/>
          </a:stretch>
        </p:blipFill>
        <p:spPr>
          <a:xfrm>
            <a:off x="3733800" y="2053432"/>
            <a:ext cx="4295274" cy="3680758"/>
          </a:xfrm>
          <a:prstGeom prst="rect">
            <a:avLst/>
          </a:prstGeom>
          <a:ln>
            <a:solidFill>
              <a:schemeClr val="tx1"/>
            </a:solidFill>
          </a:ln>
          <a:effectLst>
            <a:outerShdw blurRad="107950" dist="12700" dir="5400000" algn="ctr">
              <a:srgbClr val="000000"/>
            </a:outerShdw>
          </a:effectLst>
        </p:spPr>
      </p:pic>
      <p:sp>
        <p:nvSpPr>
          <p:cNvPr id="4" name="Slide Number Placeholder 3"/>
          <p:cNvSpPr>
            <a:spLocks noGrp="1"/>
          </p:cNvSpPr>
          <p:nvPr>
            <p:ph type="sldNum" sz="quarter" idx="12"/>
          </p:nvPr>
        </p:nvSpPr>
        <p:spPr/>
        <p:txBody>
          <a:bodyPr/>
          <a:lstStyle/>
          <a:p>
            <a:fld id="{0E35F3BA-FE8B-4E36-87EF-206F94BD42EB}" type="slidenum">
              <a:rPr lang="en-US" smtClean="0"/>
              <a:pPr/>
              <a:t>17</a:t>
            </a:fld>
            <a:endParaRPr lang="en-US" dirty="0"/>
          </a:p>
        </p:txBody>
      </p:sp>
    </p:spTree>
    <p:extLst>
      <p:ext uri="{BB962C8B-B14F-4D97-AF65-F5344CB8AC3E}">
        <p14:creationId xmlns:p14="http://schemas.microsoft.com/office/powerpoint/2010/main" val="35247923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tx1"/>
                </a:solidFill>
                <a:latin typeface="Verdana" panose="020B0604030504040204" pitchFamily="34" charset="0"/>
                <a:ea typeface="Verdana" panose="020B0604030504040204" pitchFamily="34" charset="0"/>
                <a:cs typeface="Verdana" panose="020B0604030504040204" pitchFamily="34" charset="0"/>
              </a:rPr>
              <a:t>Food Production Facility List</a:t>
            </a:r>
          </a:p>
        </p:txBody>
      </p:sp>
      <p:sp>
        <p:nvSpPr>
          <p:cNvPr id="3" name="Content Placeholder 2"/>
          <p:cNvSpPr>
            <a:spLocks noGrp="1"/>
          </p:cNvSpPr>
          <p:nvPr>
            <p:ph idx="1"/>
          </p:nvPr>
        </p:nvSpPr>
        <p:spPr>
          <a:xfrm>
            <a:off x="381000" y="1600200"/>
            <a:ext cx="6858000" cy="2895600"/>
          </a:xfrm>
        </p:spPr>
        <p:txBody>
          <a:bodyPr>
            <a:noAutofit/>
          </a:bodyPr>
          <a:lstStyle/>
          <a:p>
            <a:r>
              <a:rPr lang="en-US" sz="2400" b="0" dirty="0">
                <a:latin typeface="Verdana" panose="020B0604030504040204" pitchFamily="34" charset="0"/>
                <a:ea typeface="Verdana" panose="020B0604030504040204" pitchFamily="34" charset="0"/>
                <a:cs typeface="Verdana" panose="020B0604030504040204" pitchFamily="34" charset="0"/>
              </a:rPr>
              <a:t>Food Production Facilities must be entered </a:t>
            </a:r>
            <a:r>
              <a:rPr lang="en-US" sz="2400" b="0" u="sng" dirty="0">
                <a:latin typeface="Verdana" panose="020B0604030504040204" pitchFamily="34" charset="0"/>
                <a:ea typeface="Verdana" panose="020B0604030504040204" pitchFamily="34" charset="0"/>
                <a:cs typeface="Verdana" panose="020B0604030504040204" pitchFamily="34" charset="0"/>
              </a:rPr>
              <a:t>prior to</a:t>
            </a:r>
            <a:r>
              <a:rPr lang="en-US" sz="2400" b="0" dirty="0">
                <a:latin typeface="Verdana" panose="020B0604030504040204" pitchFamily="34" charset="0"/>
                <a:ea typeface="Verdana" panose="020B0604030504040204" pitchFamily="34" charset="0"/>
                <a:cs typeface="Verdana" panose="020B0604030504040204" pitchFamily="34" charset="0"/>
              </a:rPr>
              <a:t> completing the Site Applications</a:t>
            </a:r>
          </a:p>
          <a:p>
            <a:pPr lvl="1"/>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A Food Production Facility is the location where the meals served to children </a:t>
            </a: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are </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prepared</a:t>
            </a:r>
          </a:p>
          <a:p>
            <a:pPr lvl="2"/>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Central Kitchen</a:t>
            </a:r>
          </a:p>
          <a:p>
            <a:pPr lvl="2"/>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Vended</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Screenshot showing the Food Production Facility form"/>
          <p:cNvPicPr>
            <a:picLocks noChangeAspect="1"/>
          </p:cNvPicPr>
          <p:nvPr/>
        </p:nvPicPr>
        <p:blipFill rotWithShape="1">
          <a:blip r:embed="rId3"/>
          <a:srcRect l="25625" t="11628" r="27500" b="36046"/>
          <a:stretch/>
        </p:blipFill>
        <p:spPr>
          <a:xfrm>
            <a:off x="3352800" y="3581400"/>
            <a:ext cx="4407165" cy="2644299"/>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0E35F3BA-FE8B-4E36-87EF-206F94BD42EB}" type="slidenum">
              <a:rPr lang="en-US" smtClean="0"/>
              <a:pPr/>
              <a:t>18</a:t>
            </a:fld>
            <a:endParaRPr lang="en-US" dirty="0"/>
          </a:p>
        </p:txBody>
      </p:sp>
    </p:spTree>
    <p:extLst>
      <p:ext uri="{BB962C8B-B14F-4D97-AF65-F5344CB8AC3E}">
        <p14:creationId xmlns:p14="http://schemas.microsoft.com/office/powerpoint/2010/main" val="36786156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Site Application(s)</a:t>
            </a:r>
            <a:endParaRPr lang="en-US" sz="3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533400" y="1759858"/>
            <a:ext cx="3044471" cy="4389328"/>
          </a:xfrm>
        </p:spPr>
        <p:txBody>
          <a:bodyPr>
            <a:noAutofit/>
          </a:bodyPr>
          <a:lstStyle/>
          <a:p>
            <a:r>
              <a:rPr lang="en-US" sz="2400" b="0" dirty="0" smtClean="0">
                <a:latin typeface="Verdana" panose="020B0604030504040204" pitchFamily="34" charset="0"/>
                <a:ea typeface="Verdana" panose="020B0604030504040204" pitchFamily="34" charset="0"/>
                <a:cs typeface="Verdana" panose="020B0604030504040204" pitchFamily="34" charset="0"/>
              </a:rPr>
              <a:t>Collects the following </a:t>
            </a:r>
            <a:r>
              <a:rPr lang="en-US" sz="2400" b="0" dirty="0" smtClean="0">
                <a:latin typeface="Verdana" panose="020B0604030504040204" pitchFamily="34" charset="0"/>
                <a:ea typeface="Verdana" panose="020B0604030504040204" pitchFamily="34" charset="0"/>
                <a:cs typeface="Verdana" panose="020B0604030504040204" pitchFamily="34" charset="0"/>
              </a:rPr>
              <a:t>information:</a:t>
            </a:r>
            <a:endParaRPr lang="en-US" sz="2400" b="0" dirty="0" smtClean="0">
              <a:latin typeface="Verdana" panose="020B0604030504040204" pitchFamily="34" charset="0"/>
              <a:ea typeface="Verdana" panose="020B0604030504040204" pitchFamily="34" charset="0"/>
              <a:cs typeface="Verdana" panose="020B0604030504040204" pitchFamily="34" charset="0"/>
            </a:endParaRPr>
          </a:p>
          <a:p>
            <a:pPr lvl="1"/>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Site Type</a:t>
            </a:r>
          </a:p>
          <a:p>
            <a:pPr lvl="1"/>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Addresses</a:t>
            </a:r>
          </a:p>
          <a:p>
            <a:pPr lvl="1"/>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Contacts</a:t>
            </a:r>
          </a:p>
          <a:p>
            <a:pPr lvl="1"/>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General Info</a:t>
            </a:r>
          </a:p>
          <a:p>
            <a:pPr lvl="1"/>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Site Eligibility</a:t>
            </a:r>
          </a:p>
          <a:p>
            <a:pPr lvl="1"/>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Site Operation</a:t>
            </a:r>
          </a:p>
          <a:p>
            <a:pPr lvl="1"/>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Meal Type</a:t>
            </a:r>
          </a:p>
          <a:p>
            <a:pPr lvl="1"/>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Food Production</a:t>
            </a:r>
          </a:p>
          <a:p>
            <a:pPr lvl="1"/>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Outreach</a:t>
            </a:r>
            <a:endPar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Screenshot showing the site application form"/>
          <p:cNvPicPr>
            <a:picLocks noChangeAspect="1"/>
          </p:cNvPicPr>
          <p:nvPr/>
        </p:nvPicPr>
        <p:blipFill>
          <a:blip r:embed="rId3"/>
          <a:stretch>
            <a:fillRect/>
          </a:stretch>
        </p:blipFill>
        <p:spPr>
          <a:xfrm>
            <a:off x="3648067" y="2209800"/>
            <a:ext cx="4352933" cy="3489444"/>
          </a:xfrm>
          <a:prstGeom prst="rect">
            <a:avLst/>
          </a:prstGeom>
          <a:ln>
            <a:solidFill>
              <a:schemeClr val="tx1"/>
            </a:solidFill>
          </a:ln>
          <a:effectLst>
            <a:outerShdw blurRad="107950" dist="12700" dir="5400000" algn="ctr">
              <a:srgbClr val="000000"/>
            </a:outerShdw>
          </a:effectLst>
        </p:spPr>
      </p:pic>
      <p:sp>
        <p:nvSpPr>
          <p:cNvPr id="4" name="Slide Number Placeholder 3" descr="Screenshot of the site application screen"/>
          <p:cNvSpPr>
            <a:spLocks noGrp="1"/>
          </p:cNvSpPr>
          <p:nvPr>
            <p:ph type="sldNum" sz="quarter" idx="12"/>
          </p:nvPr>
        </p:nvSpPr>
        <p:spPr/>
        <p:txBody>
          <a:bodyPr/>
          <a:lstStyle/>
          <a:p>
            <a:fld id="{0E35F3BA-FE8B-4E36-87EF-206F94BD42EB}" type="slidenum">
              <a:rPr lang="en-US" smtClean="0"/>
              <a:pPr/>
              <a:t>19</a:t>
            </a:fld>
            <a:endParaRPr lang="en-US" dirty="0"/>
          </a:p>
        </p:txBody>
      </p:sp>
    </p:spTree>
    <p:extLst>
      <p:ext uri="{BB962C8B-B14F-4D97-AF65-F5344CB8AC3E}">
        <p14:creationId xmlns:p14="http://schemas.microsoft.com/office/powerpoint/2010/main" val="39919057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Accessing SNPWeb</a:t>
            </a:r>
            <a:endParaRPr lang="en-US" sz="3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Content Placeholder 5" descr="Screenshot of the SSWS login page"/>
          <p:cNvPicPr>
            <a:picLocks noGrp="1" noChangeAspect="1"/>
          </p:cNvPicPr>
          <p:nvPr>
            <p:ph idx="1"/>
          </p:nvPr>
        </p:nvPicPr>
        <p:blipFill>
          <a:blip r:embed="rId3"/>
          <a:stretch>
            <a:fillRect/>
          </a:stretch>
        </p:blipFill>
        <p:spPr>
          <a:xfrm>
            <a:off x="457200" y="1694061"/>
            <a:ext cx="7543800" cy="4338240"/>
          </a:xfrm>
          <a:prstGeom prst="rect">
            <a:avLst/>
          </a:prstGeom>
          <a:ln>
            <a:noFill/>
          </a:ln>
          <a:effectLst>
            <a:outerShdw blurRad="107950" dist="12700" dir="5400000" algn="ctr">
              <a:srgbClr val="000000"/>
            </a:outerShdw>
          </a:effectLst>
        </p:spPr>
      </p:pic>
      <p:sp>
        <p:nvSpPr>
          <p:cNvPr id="4" name="Slide Number Placeholder 3"/>
          <p:cNvSpPr>
            <a:spLocks noGrp="1"/>
          </p:cNvSpPr>
          <p:nvPr>
            <p:ph type="sldNum" sz="quarter" idx="12"/>
          </p:nvPr>
        </p:nvSpPr>
        <p:spPr/>
        <p:txBody>
          <a:bodyPr/>
          <a:lstStyle/>
          <a:p>
            <a:fld id="{0E35F3BA-FE8B-4E36-87EF-206F94BD42EB}" type="slidenum">
              <a:rPr lang="en-US" smtClean="0"/>
              <a:pPr/>
              <a:t>2</a:t>
            </a:fld>
            <a:endParaRPr lang="en-US" dirty="0"/>
          </a:p>
        </p:txBody>
      </p:sp>
    </p:spTree>
    <p:extLst>
      <p:ext uri="{BB962C8B-B14F-4D97-AF65-F5344CB8AC3E}">
        <p14:creationId xmlns:p14="http://schemas.microsoft.com/office/powerpoint/2010/main" val="37536777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Site Application(s) – General Site Information</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381000" y="1981199"/>
            <a:ext cx="3200400" cy="4107892"/>
          </a:xfrm>
        </p:spPr>
        <p:txBody>
          <a:bodyPr>
            <a:normAutofit/>
          </a:bodyPr>
          <a:lstStyle/>
          <a:p>
            <a:pPr marL="342900" lvl="1" indent="-342900"/>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This section of the form collects the following information:</a:t>
            </a:r>
          </a:p>
          <a:p>
            <a:pPr marL="742950" lvl="2" indent="-342900"/>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Contact information for the site supervisor</a:t>
            </a:r>
          </a:p>
          <a:p>
            <a:pPr marL="742950" lvl="2" indent="-342900"/>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The site’s dates of operation and the meals</a:t>
            </a:r>
          </a:p>
          <a:p>
            <a:pPr marL="742950" lvl="2" indent="-342900"/>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Location and accessibility</a:t>
            </a:r>
            <a:endPar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Screenshot showing questions 7 through 18 on the Site Application screen"/>
          <p:cNvPicPr>
            <a:picLocks noChangeAspect="1"/>
          </p:cNvPicPr>
          <p:nvPr/>
        </p:nvPicPr>
        <p:blipFill>
          <a:blip r:embed="rId3"/>
          <a:stretch>
            <a:fillRect/>
          </a:stretch>
        </p:blipFill>
        <p:spPr>
          <a:xfrm>
            <a:off x="3657600" y="2443850"/>
            <a:ext cx="4488115" cy="3182591"/>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0E35F3BA-FE8B-4E36-87EF-206F94BD42EB}" type="slidenum">
              <a:rPr lang="en-US" smtClean="0"/>
              <a:pPr/>
              <a:t>20</a:t>
            </a:fld>
            <a:endParaRPr lang="en-US" dirty="0"/>
          </a:p>
        </p:txBody>
      </p:sp>
    </p:spTree>
    <p:extLst>
      <p:ext uri="{BB962C8B-B14F-4D97-AF65-F5344CB8AC3E}">
        <p14:creationId xmlns:p14="http://schemas.microsoft.com/office/powerpoint/2010/main" val="25590166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Site Application(s) – Site Type and Eligibility</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609600" y="2398722"/>
            <a:ext cx="3124200" cy="3367088"/>
          </a:xfrm>
        </p:spPr>
        <p:txBody>
          <a:bodyPr>
            <a:noAutofit/>
          </a:bodyPr>
          <a:lstStyle/>
          <a:p>
            <a:r>
              <a:rPr lang="en-US" sz="2000" b="0" dirty="0" smtClean="0">
                <a:latin typeface="Verdana" panose="020B0604030504040204" pitchFamily="34" charset="0"/>
                <a:ea typeface="Verdana" panose="020B0604030504040204" pitchFamily="34" charset="0"/>
                <a:cs typeface="Verdana" panose="020B0604030504040204" pitchFamily="34" charset="0"/>
              </a:rPr>
              <a:t>Indicate the applicable Site Type:</a:t>
            </a:r>
          </a:p>
          <a:p>
            <a:pPr lvl="1"/>
            <a:r>
              <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Open</a:t>
            </a:r>
          </a:p>
          <a:p>
            <a:pPr lvl="1"/>
            <a:r>
              <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Restricted Open</a:t>
            </a:r>
          </a:p>
          <a:p>
            <a:pPr lvl="1"/>
            <a:r>
              <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Closed Enrolled</a:t>
            </a:r>
          </a:p>
          <a:p>
            <a:pPr lvl="1"/>
            <a:r>
              <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Camp</a:t>
            </a:r>
          </a:p>
          <a:p>
            <a:pPr lvl="1"/>
            <a:r>
              <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National Youth Sports Program</a:t>
            </a:r>
          </a:p>
        </p:txBody>
      </p:sp>
      <p:grpSp>
        <p:nvGrpSpPr>
          <p:cNvPr id="10" name="Group 9" descr="Screenshot showing the site application form, specifically site type and eligibility method"/>
          <p:cNvGrpSpPr/>
          <p:nvPr/>
        </p:nvGrpSpPr>
        <p:grpSpPr>
          <a:xfrm>
            <a:off x="3648559" y="2590800"/>
            <a:ext cx="4343400" cy="2510632"/>
            <a:chOff x="3434013" y="1814512"/>
            <a:chExt cx="4835692" cy="2778126"/>
          </a:xfrm>
        </p:grpSpPr>
        <p:pic>
          <p:nvPicPr>
            <p:cNvPr id="6" name="Picture 5" descr="Screenshot showing site type and eligibility on the site application screen"/>
            <p:cNvPicPr>
              <a:picLocks noChangeAspect="1"/>
            </p:cNvPicPr>
            <p:nvPr/>
          </p:nvPicPr>
          <p:blipFill>
            <a:blip r:embed="rId3"/>
            <a:stretch>
              <a:fillRect/>
            </a:stretch>
          </p:blipFill>
          <p:spPr>
            <a:xfrm>
              <a:off x="3434013" y="1814512"/>
              <a:ext cx="4835692" cy="431467"/>
            </a:xfrm>
            <a:prstGeom prst="rect">
              <a:avLst/>
            </a:prstGeom>
            <a:ln>
              <a:solidFill>
                <a:schemeClr val="tx1"/>
              </a:solidFill>
            </a:ln>
            <a:effectLst>
              <a:outerShdw blurRad="107950" dist="12700" dir="5400000" algn="ctr">
                <a:srgbClr val="000000"/>
              </a:outerShdw>
            </a:effectLst>
          </p:spPr>
        </p:pic>
        <p:pic>
          <p:nvPicPr>
            <p:cNvPr id="7" name="Picture 6" descr="Screenshot showing site type and eligibility on the site application screen"/>
            <p:cNvPicPr>
              <a:picLocks noChangeAspect="1"/>
            </p:cNvPicPr>
            <p:nvPr/>
          </p:nvPicPr>
          <p:blipFill>
            <a:blip r:embed="rId4"/>
            <a:stretch>
              <a:fillRect/>
            </a:stretch>
          </p:blipFill>
          <p:spPr>
            <a:xfrm>
              <a:off x="3434013" y="2337134"/>
              <a:ext cx="4828076" cy="2255504"/>
            </a:xfrm>
            <a:prstGeom prst="rect">
              <a:avLst/>
            </a:prstGeom>
            <a:ln>
              <a:solidFill>
                <a:schemeClr val="tx1"/>
              </a:solidFill>
            </a:ln>
            <a:effectLst>
              <a:outerShdw blurRad="107950" dist="12700" dir="5400000" algn="ctr">
                <a:srgbClr val="000000"/>
              </a:outerShdw>
            </a:effectLst>
          </p:spPr>
        </p:pic>
        <p:sp>
          <p:nvSpPr>
            <p:cNvPr id="8" name="Rounded Rectangle 7" descr="Rectangle highlighting the selection of eligibility method on the site application form"/>
            <p:cNvSpPr/>
            <p:nvPr/>
          </p:nvSpPr>
          <p:spPr>
            <a:xfrm>
              <a:off x="3434013" y="2022016"/>
              <a:ext cx="795087" cy="2695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descr="Rectangle highlighting the selection of site type on the site application form"/>
            <p:cNvSpPr/>
            <p:nvPr/>
          </p:nvSpPr>
          <p:spPr>
            <a:xfrm>
              <a:off x="3434013" y="2314345"/>
              <a:ext cx="2417846" cy="18471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descr="Screenshot showing the site application form, specifically site type and eligibility method"/>
          <p:cNvSpPr>
            <a:spLocks noGrp="1"/>
          </p:cNvSpPr>
          <p:nvPr>
            <p:ph type="sldNum" sz="quarter" idx="12"/>
          </p:nvPr>
        </p:nvSpPr>
        <p:spPr/>
        <p:txBody>
          <a:bodyPr/>
          <a:lstStyle/>
          <a:p>
            <a:fld id="{0E35F3BA-FE8B-4E36-87EF-206F94BD42EB}" type="slidenum">
              <a:rPr lang="en-US" smtClean="0"/>
              <a:pPr/>
              <a:t>21</a:t>
            </a:fld>
            <a:endParaRPr lang="en-US" dirty="0"/>
          </a:p>
        </p:txBody>
      </p:sp>
    </p:spTree>
    <p:extLst>
      <p:ext uri="{BB962C8B-B14F-4D97-AF65-F5344CB8AC3E}">
        <p14:creationId xmlns:p14="http://schemas.microsoft.com/office/powerpoint/2010/main" val="37692507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Site Application(s) - Operation</a:t>
            </a:r>
            <a:endParaRPr lang="en-US" sz="3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319692" y="2514600"/>
            <a:ext cx="3642708" cy="2057400"/>
          </a:xfrm>
        </p:spPr>
        <p:txBody>
          <a:bodyPr>
            <a:noAutofit/>
          </a:bodyPr>
          <a:lstStyle/>
          <a:p>
            <a:r>
              <a:rPr lang="en-US" sz="2000" b="0" dirty="0" smtClean="0">
                <a:latin typeface="Verdana" panose="020B0604030504040204" pitchFamily="34" charset="0"/>
                <a:ea typeface="Verdana" panose="020B0604030504040204" pitchFamily="34" charset="0"/>
                <a:cs typeface="Verdana" panose="020B0604030504040204" pitchFamily="34" charset="0"/>
              </a:rPr>
              <a:t>This section collects the following information:</a:t>
            </a:r>
          </a:p>
          <a:p>
            <a:pPr lvl="1"/>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Meal delivery system</a:t>
            </a:r>
          </a:p>
          <a:p>
            <a:pPr lvl="1"/>
            <a:r>
              <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Offer </a:t>
            </a:r>
            <a:r>
              <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vs </a:t>
            </a:r>
            <a:r>
              <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Serve</a:t>
            </a:r>
            <a:endPar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Communication process</a:t>
            </a:r>
          </a:p>
          <a:p>
            <a:pPr lvl="1"/>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Waiver requests</a:t>
            </a:r>
          </a:p>
        </p:txBody>
      </p:sp>
      <p:pic>
        <p:nvPicPr>
          <p:cNvPr id="5" name="Picture 4" descr="Screenshot showing the site application form, specifically site operation information"/>
          <p:cNvPicPr>
            <a:picLocks noChangeAspect="1"/>
          </p:cNvPicPr>
          <p:nvPr/>
        </p:nvPicPr>
        <p:blipFill>
          <a:blip r:embed="rId3"/>
          <a:stretch>
            <a:fillRect/>
          </a:stretch>
        </p:blipFill>
        <p:spPr>
          <a:xfrm>
            <a:off x="3962400" y="2077079"/>
            <a:ext cx="4152460" cy="2942952"/>
          </a:xfrm>
          <a:prstGeom prst="rect">
            <a:avLst/>
          </a:prstGeom>
          <a:ln>
            <a:solidFill>
              <a:schemeClr val="tx1"/>
            </a:solidFill>
          </a:ln>
        </p:spPr>
      </p:pic>
      <p:sp>
        <p:nvSpPr>
          <p:cNvPr id="4" name="Slide Number Placeholder 3" descr="Screenshot showing the site operation section of the Site Application form"/>
          <p:cNvSpPr>
            <a:spLocks noGrp="1"/>
          </p:cNvSpPr>
          <p:nvPr>
            <p:ph type="sldNum" sz="quarter" idx="12"/>
          </p:nvPr>
        </p:nvSpPr>
        <p:spPr/>
        <p:txBody>
          <a:bodyPr/>
          <a:lstStyle/>
          <a:p>
            <a:fld id="{0E35F3BA-FE8B-4E36-87EF-206F94BD42EB}" type="slidenum">
              <a:rPr lang="en-US" smtClean="0"/>
              <a:pPr/>
              <a:t>22</a:t>
            </a:fld>
            <a:endParaRPr lang="en-US" dirty="0"/>
          </a:p>
        </p:txBody>
      </p:sp>
    </p:spTree>
    <p:extLst>
      <p:ext uri="{BB962C8B-B14F-4D97-AF65-F5344CB8AC3E}">
        <p14:creationId xmlns:p14="http://schemas.microsoft.com/office/powerpoint/2010/main" val="25357032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Site Application(s) - Meals</a:t>
            </a:r>
            <a:endParaRPr lang="en-US" sz="3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745972" y="1619422"/>
            <a:ext cx="6966256" cy="1249361"/>
          </a:xfrm>
        </p:spPr>
        <p:txBody>
          <a:bodyPr>
            <a:normAutofit/>
          </a:bodyPr>
          <a:lstStyle/>
          <a:p>
            <a:r>
              <a:rPr lang="en-US" sz="2000" b="0" dirty="0" smtClean="0">
                <a:latin typeface="Verdana" panose="020B0604030504040204" pitchFamily="34" charset="0"/>
                <a:ea typeface="Verdana" panose="020B0604030504040204" pitchFamily="34" charset="0"/>
                <a:cs typeface="Verdana" panose="020B0604030504040204" pitchFamily="34" charset="0"/>
              </a:rPr>
              <a:t>Breakfast, Lunch, Snack, and Supper sections share the same basic questions</a:t>
            </a:r>
          </a:p>
          <a:p>
            <a:r>
              <a:rPr lang="en-US" sz="2000" b="0" dirty="0" smtClean="0">
                <a:latin typeface="Verdana" panose="020B0604030504040204" pitchFamily="34" charset="0"/>
                <a:ea typeface="Verdana" panose="020B0604030504040204" pitchFamily="34" charset="0"/>
                <a:cs typeface="Verdana" panose="020B0604030504040204" pitchFamily="34" charset="0"/>
              </a:rPr>
              <a:t>Meal sections are dynamically displayed</a:t>
            </a:r>
            <a:endParaRPr lang="en-US" sz="2000" b="0" dirty="0">
              <a:latin typeface="Verdana" panose="020B0604030504040204" pitchFamily="34" charset="0"/>
              <a:ea typeface="Verdana" panose="020B0604030504040204" pitchFamily="34" charset="0"/>
              <a:cs typeface="Verdana" panose="020B0604030504040204" pitchFamily="34" charset="0"/>
            </a:endParaRPr>
          </a:p>
        </p:txBody>
      </p:sp>
      <p:grpSp>
        <p:nvGrpSpPr>
          <p:cNvPr id="13" name="Group 12" descr="Screenshot showing the meals portion of the Site Application. "/>
          <p:cNvGrpSpPr/>
          <p:nvPr/>
        </p:nvGrpSpPr>
        <p:grpSpPr>
          <a:xfrm>
            <a:off x="990600" y="3048000"/>
            <a:ext cx="6400800" cy="2971800"/>
            <a:chOff x="609600" y="2819400"/>
            <a:chExt cx="6965225" cy="3262313"/>
          </a:xfrm>
        </p:grpSpPr>
        <p:pic>
          <p:nvPicPr>
            <p:cNvPr id="10" name="Picture 9" descr="Screenshot showing the meals portion of the Site Application. "/>
            <p:cNvPicPr>
              <a:picLocks noChangeAspect="1"/>
            </p:cNvPicPr>
            <p:nvPr/>
          </p:nvPicPr>
          <p:blipFill>
            <a:blip r:embed="rId3"/>
            <a:stretch>
              <a:fillRect/>
            </a:stretch>
          </p:blipFill>
          <p:spPr>
            <a:xfrm>
              <a:off x="609600" y="2819400"/>
              <a:ext cx="6965225" cy="3262313"/>
            </a:xfrm>
            <a:prstGeom prst="rect">
              <a:avLst/>
            </a:prstGeom>
            <a:ln>
              <a:solidFill>
                <a:schemeClr val="tx1"/>
              </a:solidFill>
            </a:ln>
          </p:spPr>
        </p:pic>
        <p:sp>
          <p:nvSpPr>
            <p:cNvPr id="11" name="Rounded Rectangle 10" descr="Rectangle highlighting where the average daily participation will be entered on the Site Application form"/>
            <p:cNvSpPr/>
            <p:nvPr/>
          </p:nvSpPr>
          <p:spPr>
            <a:xfrm>
              <a:off x="609600" y="3429000"/>
              <a:ext cx="6705600" cy="838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descr="Rectangle highlighting where the number of days of meal service will be entered on the Site Application form"/>
            <p:cNvSpPr/>
            <p:nvPr/>
          </p:nvSpPr>
          <p:spPr>
            <a:xfrm>
              <a:off x="609600" y="5410200"/>
              <a:ext cx="43434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0E35F3BA-FE8B-4E36-87EF-206F94BD42EB}" type="slidenum">
              <a:rPr lang="en-US" smtClean="0"/>
              <a:pPr/>
              <a:t>23</a:t>
            </a:fld>
            <a:endParaRPr lang="en-US" dirty="0"/>
          </a:p>
        </p:txBody>
      </p:sp>
    </p:spTree>
    <p:extLst>
      <p:ext uri="{BB962C8B-B14F-4D97-AF65-F5344CB8AC3E}">
        <p14:creationId xmlns:p14="http://schemas.microsoft.com/office/powerpoint/2010/main" val="27990345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Site Application(s) </a:t>
            </a:r>
            <a:r>
              <a:rPr lang="en-US" sz="3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Other Considerations </a:t>
            </a:r>
            <a:endParaRPr lang="en-US" sz="3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275863" y="2372817"/>
            <a:ext cx="3250570" cy="3189781"/>
          </a:xfrm>
        </p:spPr>
        <p:txBody>
          <a:bodyPr>
            <a:noAutofit/>
          </a:bodyPr>
          <a:lstStyle/>
          <a:p>
            <a:r>
              <a:rPr lang="en-US" sz="2000" b="0" dirty="0" smtClean="0">
                <a:latin typeface="Verdana" panose="020B0604030504040204" pitchFamily="34" charset="0"/>
                <a:ea typeface="Verdana" panose="020B0604030504040204" pitchFamily="34" charset="0"/>
                <a:cs typeface="Verdana" panose="020B0604030504040204" pitchFamily="34" charset="0"/>
              </a:rPr>
              <a:t>These sections collect the following information:</a:t>
            </a:r>
          </a:p>
          <a:p>
            <a:pPr lvl="1">
              <a:lnSpc>
                <a:spcPct val="110000"/>
              </a:lnSpc>
            </a:pPr>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Meal time exceptions</a:t>
            </a:r>
          </a:p>
          <a:p>
            <a:pPr lvl="1">
              <a:lnSpc>
                <a:spcPct val="110000"/>
              </a:lnSpc>
            </a:pPr>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Scheduled closures</a:t>
            </a:r>
          </a:p>
          <a:p>
            <a:pPr lvl="1">
              <a:lnSpc>
                <a:spcPct val="110000"/>
              </a:lnSpc>
            </a:pPr>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Special meal pattern</a:t>
            </a:r>
          </a:p>
          <a:p>
            <a:pPr lvl="1">
              <a:lnSpc>
                <a:spcPct val="110000"/>
              </a:lnSpc>
            </a:pPr>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Food production facilities</a:t>
            </a:r>
          </a:p>
          <a:p>
            <a:pPr lvl="1">
              <a:lnSpc>
                <a:spcPct val="110000"/>
              </a:lnSpc>
            </a:pPr>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Food safety </a:t>
            </a:r>
            <a:r>
              <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practices</a:t>
            </a:r>
          </a:p>
          <a:p>
            <a:pPr lvl="1">
              <a:lnSpc>
                <a:spcPct val="110000"/>
              </a:lnSpc>
            </a:pPr>
            <a:r>
              <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Outreach</a:t>
            </a:r>
            <a:endPar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Screenshot showing the following sections of the Site Application Form: meal time exception, special meal pattern and dietary needs, food production facility, food safety and sanitation, and outreach. "/>
          <p:cNvPicPr>
            <a:picLocks noChangeAspect="1"/>
          </p:cNvPicPr>
          <p:nvPr/>
        </p:nvPicPr>
        <p:blipFill>
          <a:blip r:embed="rId3"/>
          <a:stretch>
            <a:fillRect/>
          </a:stretch>
        </p:blipFill>
        <p:spPr>
          <a:xfrm>
            <a:off x="3526433" y="1867523"/>
            <a:ext cx="4616065" cy="4200371"/>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0E35F3BA-FE8B-4E36-87EF-206F94BD42EB}" type="slidenum">
              <a:rPr lang="en-US" smtClean="0"/>
              <a:pPr/>
              <a:t>24</a:t>
            </a:fld>
            <a:endParaRPr lang="en-US" dirty="0"/>
          </a:p>
        </p:txBody>
      </p:sp>
    </p:spTree>
    <p:extLst>
      <p:ext uri="{BB962C8B-B14F-4D97-AF65-F5344CB8AC3E}">
        <p14:creationId xmlns:p14="http://schemas.microsoft.com/office/powerpoint/2010/main" val="28160597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Budget Detail Part 1</a:t>
            </a:r>
            <a:endParaRPr lang="en-US" sz="3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5"/>
          <p:cNvSpPr>
            <a:spLocks noGrp="1"/>
          </p:cNvSpPr>
          <p:nvPr>
            <p:ph idx="1"/>
          </p:nvPr>
        </p:nvSpPr>
        <p:spPr>
          <a:xfrm>
            <a:off x="685800" y="1598909"/>
            <a:ext cx="7086600" cy="1371599"/>
          </a:xfrm>
        </p:spPr>
        <p:txBody>
          <a:bodyPr>
            <a:normAutofit/>
          </a:bodyPr>
          <a:lstStyle/>
          <a:p>
            <a:r>
              <a:rPr lang="en-US" sz="1800" b="0" dirty="0" smtClean="0">
                <a:latin typeface="Verdana" panose="020B0604030504040204" pitchFamily="34" charset="0"/>
                <a:ea typeface="Verdana" panose="020B0604030504040204" pitchFamily="34" charset="0"/>
                <a:cs typeface="Verdana" panose="020B0604030504040204" pitchFamily="34" charset="0"/>
              </a:rPr>
              <a:t>The Budget Detail is a required form for Non-School SFSP Sponsors</a:t>
            </a:r>
          </a:p>
          <a:p>
            <a:r>
              <a:rPr lang="en-US" sz="1800" b="0" dirty="0" smtClean="0">
                <a:latin typeface="Verdana" panose="020B0604030504040204" pitchFamily="34" charset="0"/>
                <a:ea typeface="Verdana" panose="020B0604030504040204" pitchFamily="34" charset="0"/>
                <a:cs typeface="Verdana" panose="020B0604030504040204" pitchFamily="34" charset="0"/>
              </a:rPr>
              <a:t>Budgets must be completed </a:t>
            </a:r>
            <a:r>
              <a:rPr lang="en-US" sz="1800" b="0" u="sng" dirty="0" smtClean="0">
                <a:latin typeface="Verdana" panose="020B0604030504040204" pitchFamily="34" charset="0"/>
                <a:ea typeface="Verdana" panose="020B0604030504040204" pitchFamily="34" charset="0"/>
                <a:cs typeface="Verdana" panose="020B0604030504040204" pitchFamily="34" charset="0"/>
              </a:rPr>
              <a:t>after</a:t>
            </a:r>
            <a:r>
              <a:rPr lang="en-US" sz="1800" b="0" dirty="0" smtClean="0">
                <a:latin typeface="Verdana" panose="020B0604030504040204" pitchFamily="34" charset="0"/>
                <a:ea typeface="Verdana" panose="020B0604030504040204" pitchFamily="34" charset="0"/>
                <a:cs typeface="Verdana" panose="020B0604030504040204" pitchFamily="34" charset="0"/>
              </a:rPr>
              <a:t> all Site Applications are completed</a:t>
            </a:r>
            <a:endParaRPr lang="en-US" sz="1800" b="0"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descr="Screenshot of the Budget Detail form"/>
          <p:cNvPicPr>
            <a:picLocks noChangeAspect="1"/>
          </p:cNvPicPr>
          <p:nvPr/>
        </p:nvPicPr>
        <p:blipFill>
          <a:blip r:embed="rId3"/>
          <a:stretch>
            <a:fillRect/>
          </a:stretch>
        </p:blipFill>
        <p:spPr>
          <a:xfrm>
            <a:off x="2133600" y="2970508"/>
            <a:ext cx="4047622" cy="3334627"/>
          </a:xfrm>
          <a:prstGeom prst="rect">
            <a:avLst/>
          </a:prstGeom>
          <a:ln>
            <a:solidFill>
              <a:schemeClr val="tx1"/>
            </a:solidFill>
          </a:ln>
          <a:effectLst>
            <a:outerShdw blurRad="107950" dist="12700" dir="5400000" algn="ctr">
              <a:srgbClr val="000000"/>
            </a:outerShdw>
          </a:effectLst>
        </p:spPr>
      </p:pic>
      <p:sp>
        <p:nvSpPr>
          <p:cNvPr id="4" name="Slide Number Placeholder 3"/>
          <p:cNvSpPr>
            <a:spLocks noGrp="1"/>
          </p:cNvSpPr>
          <p:nvPr>
            <p:ph type="sldNum" sz="quarter" idx="12"/>
          </p:nvPr>
        </p:nvSpPr>
        <p:spPr/>
        <p:txBody>
          <a:bodyPr/>
          <a:lstStyle/>
          <a:p>
            <a:fld id="{0E35F3BA-FE8B-4E36-87EF-206F94BD42EB}" type="slidenum">
              <a:rPr lang="en-US" smtClean="0"/>
              <a:pPr/>
              <a:t>25</a:t>
            </a:fld>
            <a:endParaRPr lang="en-US" dirty="0"/>
          </a:p>
        </p:txBody>
      </p:sp>
    </p:spTree>
    <p:extLst>
      <p:ext uri="{BB962C8B-B14F-4D97-AF65-F5344CB8AC3E}">
        <p14:creationId xmlns:p14="http://schemas.microsoft.com/office/powerpoint/2010/main" val="17557935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543800" cy="942642"/>
          </a:xfrm>
        </p:spPr>
        <p:txBody>
          <a:bodyPr>
            <a:normAutofit/>
          </a:bodyPr>
          <a:lstStyle/>
          <a:p>
            <a:r>
              <a:rPr lang="en-US" sz="3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Budget Detail Part 2</a:t>
            </a:r>
            <a:endParaRPr lang="en-US" sz="3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 name="Group 2" descr="Screenshot showing the Projected Labor cost screen"/>
          <p:cNvGrpSpPr/>
          <p:nvPr/>
        </p:nvGrpSpPr>
        <p:grpSpPr>
          <a:xfrm>
            <a:off x="646338" y="1676400"/>
            <a:ext cx="7165524" cy="2526110"/>
            <a:chOff x="457200" y="1253331"/>
            <a:chExt cx="7854048" cy="3166269"/>
          </a:xfrm>
        </p:grpSpPr>
        <p:pic>
          <p:nvPicPr>
            <p:cNvPr id="5" name="Picture 4" descr="Screenshot showing the Budget Detail form"/>
            <p:cNvPicPr>
              <a:picLocks noChangeAspect="1"/>
            </p:cNvPicPr>
            <p:nvPr/>
          </p:nvPicPr>
          <p:blipFill>
            <a:blip r:embed="rId3"/>
            <a:stretch>
              <a:fillRect/>
            </a:stretch>
          </p:blipFill>
          <p:spPr>
            <a:xfrm>
              <a:off x="457200" y="1253331"/>
              <a:ext cx="7067550" cy="2609850"/>
            </a:xfrm>
            <a:prstGeom prst="rect">
              <a:avLst/>
            </a:prstGeom>
            <a:ln>
              <a:solidFill>
                <a:schemeClr val="tx1"/>
              </a:solidFill>
            </a:ln>
            <a:effectLst>
              <a:outerShdw blurRad="107950" dist="12700" dir="5400000" algn="ctr">
                <a:srgbClr val="000000"/>
              </a:outerShdw>
            </a:effectLst>
          </p:spPr>
        </p:pic>
        <p:sp>
          <p:nvSpPr>
            <p:cNvPr id="8" name="Rounded Rectangle 7" descr="Rectangle highlighting the staff types on Budget Detail form"/>
            <p:cNvSpPr/>
            <p:nvPr/>
          </p:nvSpPr>
          <p:spPr>
            <a:xfrm>
              <a:off x="457200" y="1524000"/>
              <a:ext cx="12954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descr="Arrow showing screenshot of subsections for staff types in Budget Detail form"/>
            <p:cNvCxnSpPr/>
            <p:nvPr/>
          </p:nvCxnSpPr>
          <p:spPr>
            <a:xfrm>
              <a:off x="1787288" y="2167731"/>
              <a:ext cx="533400" cy="457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descr="Rectangle highlighting the staff types on Budget Detail form"/>
            <p:cNvSpPr/>
            <p:nvPr/>
          </p:nvSpPr>
          <p:spPr>
            <a:xfrm>
              <a:off x="457200" y="2895600"/>
              <a:ext cx="14478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descr="Arrow showing screenshot of subsections for staff types in Budget Detail form"/>
            <p:cNvCxnSpPr/>
            <p:nvPr/>
          </p:nvCxnSpPr>
          <p:spPr>
            <a:xfrm>
              <a:off x="1905000" y="3200400"/>
              <a:ext cx="381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Screenshot showing the Projected Labor cost screen"/>
            <p:cNvPicPr>
              <a:picLocks noChangeAspect="1"/>
            </p:cNvPicPr>
            <p:nvPr/>
          </p:nvPicPr>
          <p:blipFill>
            <a:blip r:embed="rId4"/>
            <a:stretch>
              <a:fillRect/>
            </a:stretch>
          </p:blipFill>
          <p:spPr>
            <a:xfrm>
              <a:off x="2393783" y="2612470"/>
              <a:ext cx="5917465" cy="1807130"/>
            </a:xfrm>
            <a:prstGeom prst="rect">
              <a:avLst/>
            </a:prstGeom>
            <a:ln>
              <a:solidFill>
                <a:schemeClr val="tx1"/>
              </a:solidFill>
            </a:ln>
            <a:effectLst>
              <a:outerShdw blurRad="107950" dist="12700" dir="5400000" algn="ctr">
                <a:srgbClr val="000000"/>
              </a:outerShdw>
            </a:effectLst>
          </p:spPr>
          <p:style>
            <a:lnRef idx="1">
              <a:schemeClr val="dk1"/>
            </a:lnRef>
            <a:fillRef idx="2">
              <a:schemeClr val="dk1"/>
            </a:fillRef>
            <a:effectRef idx="1">
              <a:schemeClr val="dk1"/>
            </a:effectRef>
            <a:fontRef idx="minor">
              <a:schemeClr val="dk1"/>
            </a:fontRef>
          </p:style>
        </p:pic>
      </p:grpSp>
      <p:sp>
        <p:nvSpPr>
          <p:cNvPr id="20" name="Content Placeholder 19"/>
          <p:cNvSpPr>
            <a:spLocks noGrp="1"/>
          </p:cNvSpPr>
          <p:nvPr>
            <p:ph idx="1"/>
          </p:nvPr>
        </p:nvSpPr>
        <p:spPr>
          <a:xfrm>
            <a:off x="646338" y="4661630"/>
            <a:ext cx="7543800" cy="1527572"/>
          </a:xfrm>
        </p:spPr>
        <p:txBody>
          <a:bodyPr>
            <a:normAutofit/>
          </a:bodyPr>
          <a:lstStyle/>
          <a:p>
            <a:r>
              <a:rPr lang="en-US" sz="1800" b="0" dirty="0">
                <a:latin typeface="Verdana" panose="020B0604030504040204" pitchFamily="34" charset="0"/>
                <a:ea typeface="Verdana" panose="020B0604030504040204" pitchFamily="34" charset="0"/>
                <a:cs typeface="Verdana" panose="020B0604030504040204" pitchFamily="34" charset="0"/>
              </a:rPr>
              <a:t>Click Add Rows link to add additional rows</a:t>
            </a:r>
          </a:p>
          <a:p>
            <a:r>
              <a:rPr lang="en-US" sz="1800" b="0" dirty="0">
                <a:latin typeface="Verdana" panose="020B0604030504040204" pitchFamily="34" charset="0"/>
                <a:ea typeface="Verdana" panose="020B0604030504040204" pitchFamily="34" charset="0"/>
                <a:cs typeface="Verdana" panose="020B0604030504040204" pitchFamily="34" charset="0"/>
              </a:rPr>
              <a:t>Click on Additional Costs and/or Benefits link to view/edit Benefits Calculator items</a:t>
            </a:r>
          </a:p>
          <a:p>
            <a:r>
              <a:rPr lang="en-US" sz="1800" b="0" dirty="0">
                <a:latin typeface="Verdana" panose="020B0604030504040204" pitchFamily="34" charset="0"/>
                <a:ea typeface="Verdana" panose="020B0604030504040204" pitchFamily="34" charset="0"/>
                <a:cs typeface="Verdana" panose="020B0604030504040204" pitchFamily="34" charset="0"/>
              </a:rPr>
              <a:t>To exit Projected Costs screen, press the Save </a:t>
            </a:r>
            <a:r>
              <a:rPr lang="en-US" sz="1800" b="0" dirty="0" smtClean="0">
                <a:latin typeface="Verdana" panose="020B0604030504040204" pitchFamily="34" charset="0"/>
                <a:ea typeface="Verdana" panose="020B0604030504040204" pitchFamily="34" charset="0"/>
                <a:cs typeface="Verdana" panose="020B0604030504040204" pitchFamily="34" charset="0"/>
              </a:rPr>
              <a:t>button</a:t>
            </a:r>
            <a:endParaRPr lang="en-US" sz="1800" b="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26</a:t>
            </a:fld>
            <a:endParaRPr lang="en-US" dirty="0"/>
          </a:p>
        </p:txBody>
      </p:sp>
    </p:spTree>
    <p:extLst>
      <p:ext uri="{BB962C8B-B14F-4D97-AF65-F5344CB8AC3E}">
        <p14:creationId xmlns:p14="http://schemas.microsoft.com/office/powerpoint/2010/main" val="7107845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543800" cy="960438"/>
          </a:xfrm>
        </p:spPr>
        <p:txBody>
          <a:bodyPr>
            <a:normAutofit/>
          </a:bodyPr>
          <a:lstStyle/>
          <a:p>
            <a:r>
              <a:rPr lang="en-US" sz="3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Budget Detail Part 3</a:t>
            </a:r>
            <a:endParaRPr lang="en-US" sz="3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866900"/>
            <a:ext cx="3048001" cy="3886200"/>
          </a:xfrm>
        </p:spPr>
        <p:txBody>
          <a:bodyPr>
            <a:normAutofit/>
          </a:bodyPr>
          <a:lstStyle/>
          <a:p>
            <a:r>
              <a:rPr lang="en-US" sz="1800" b="0" dirty="0" smtClean="0">
                <a:latin typeface="Verdana" panose="020B0604030504040204" pitchFamily="34" charset="0"/>
                <a:ea typeface="Verdana" panose="020B0604030504040204" pitchFamily="34" charset="0"/>
                <a:cs typeface="Verdana" panose="020B0604030504040204" pitchFamily="34" charset="0"/>
              </a:rPr>
              <a:t>Sponsors will detail Operating and Administrative Costs to demonstrate to the state agency that they are financially able to administer the SFSP</a:t>
            </a:r>
          </a:p>
          <a:p>
            <a:r>
              <a:rPr lang="en-US" sz="1800" b="0" dirty="0" smtClean="0">
                <a:latin typeface="Verdana" panose="020B0604030504040204" pitchFamily="34" charset="0"/>
                <a:ea typeface="Verdana" panose="020B0604030504040204" pitchFamily="34" charset="0"/>
                <a:cs typeface="Verdana" panose="020B0604030504040204" pitchFamily="34" charset="0"/>
              </a:rPr>
              <a:t>The system will calculate the total SFSP costs</a:t>
            </a:r>
          </a:p>
          <a:p>
            <a:r>
              <a:rPr lang="en-US" sz="1800" b="0" dirty="0" smtClean="0">
                <a:latin typeface="Verdana" panose="020B0604030504040204" pitchFamily="34" charset="0"/>
                <a:ea typeface="Verdana" panose="020B0604030504040204" pitchFamily="34" charset="0"/>
                <a:cs typeface="Verdana" panose="020B0604030504040204" pitchFamily="34" charset="0"/>
              </a:rPr>
              <a:t>Balance cannot be </a:t>
            </a:r>
            <a:r>
              <a:rPr lang="en-US" sz="1800" b="0" dirty="0" smtClean="0">
                <a:latin typeface="Verdana" panose="020B0604030504040204" pitchFamily="34" charset="0"/>
                <a:ea typeface="Verdana" panose="020B0604030504040204" pitchFamily="34" charset="0"/>
                <a:cs typeface="Verdana" panose="020B0604030504040204" pitchFamily="34" charset="0"/>
              </a:rPr>
              <a:t>&lt;$</a:t>
            </a:r>
            <a:r>
              <a:rPr lang="en-US" sz="1800" b="0" dirty="0" smtClean="0">
                <a:latin typeface="Verdana" panose="020B0604030504040204" pitchFamily="34" charset="0"/>
                <a:ea typeface="Verdana" panose="020B0604030504040204" pitchFamily="34" charset="0"/>
                <a:cs typeface="Verdana" panose="020B0604030504040204" pitchFamily="34" charset="0"/>
              </a:rPr>
              <a:t>0.00</a:t>
            </a:r>
            <a:endParaRPr lang="en-US" sz="1800" b="0" dirty="0">
              <a:latin typeface="Verdana" panose="020B0604030504040204" pitchFamily="34" charset="0"/>
              <a:ea typeface="Verdana" panose="020B0604030504040204" pitchFamily="34" charset="0"/>
              <a:cs typeface="Verdana" panose="020B0604030504040204" pitchFamily="34" charset="0"/>
            </a:endParaRPr>
          </a:p>
        </p:txBody>
      </p:sp>
      <p:grpSp>
        <p:nvGrpSpPr>
          <p:cNvPr id="8" name="Group 7" descr="Screenshot of the budget detail screen, highlighting operating costs, administrative costs, and reimbursement summary."/>
          <p:cNvGrpSpPr/>
          <p:nvPr/>
        </p:nvGrpSpPr>
        <p:grpSpPr>
          <a:xfrm>
            <a:off x="3858499" y="1828800"/>
            <a:ext cx="4142501" cy="3962400"/>
            <a:chOff x="3020299" y="1295400"/>
            <a:chExt cx="4980701" cy="4906963"/>
          </a:xfrm>
        </p:grpSpPr>
        <p:pic>
          <p:nvPicPr>
            <p:cNvPr id="6" name="Picture 5" descr="Screenshot of the budget detail screen, highlighting operating costs, administrative costs, and reimbursement summary."/>
            <p:cNvPicPr>
              <a:picLocks noChangeAspect="1"/>
            </p:cNvPicPr>
            <p:nvPr/>
          </p:nvPicPr>
          <p:blipFill>
            <a:blip r:embed="rId3"/>
            <a:stretch>
              <a:fillRect/>
            </a:stretch>
          </p:blipFill>
          <p:spPr>
            <a:xfrm>
              <a:off x="3020299" y="1295400"/>
              <a:ext cx="4980701" cy="4906963"/>
            </a:xfrm>
            <a:prstGeom prst="rect">
              <a:avLst/>
            </a:prstGeom>
            <a:ln>
              <a:solidFill>
                <a:schemeClr val="tx1"/>
              </a:solidFill>
            </a:ln>
            <a:effectLst>
              <a:outerShdw blurRad="107950" dist="12700" dir="5400000" algn="ctr">
                <a:srgbClr val="000000"/>
              </a:outerShdw>
            </a:effectLst>
          </p:spPr>
        </p:pic>
        <p:sp>
          <p:nvSpPr>
            <p:cNvPr id="7" name="Rounded Rectangle 6" descr="Rectangle highlighting the reimbursement summary in the Budget Detail form"/>
            <p:cNvSpPr/>
            <p:nvPr/>
          </p:nvSpPr>
          <p:spPr>
            <a:xfrm>
              <a:off x="3048000" y="5029200"/>
              <a:ext cx="47244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0E35F3BA-FE8B-4E36-87EF-206F94BD42EB}" type="slidenum">
              <a:rPr lang="en-US" smtClean="0"/>
              <a:pPr/>
              <a:t>27</a:t>
            </a:fld>
            <a:endParaRPr lang="en-US" dirty="0"/>
          </a:p>
        </p:txBody>
      </p:sp>
    </p:spTree>
    <p:extLst>
      <p:ext uri="{BB962C8B-B14F-4D97-AF65-F5344CB8AC3E}">
        <p14:creationId xmlns:p14="http://schemas.microsoft.com/office/powerpoint/2010/main" val="4287686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944562"/>
          </a:xfrm>
        </p:spPr>
        <p:txBody>
          <a:bodyPr>
            <a:normAutofit/>
          </a:bodyPr>
          <a:lstStyle/>
          <a:p>
            <a:r>
              <a:rPr lang="en-US" sz="3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Checklist Items</a:t>
            </a:r>
            <a:endParaRPr lang="en-US" sz="3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5"/>
          <p:cNvSpPr>
            <a:spLocks noGrp="1"/>
          </p:cNvSpPr>
          <p:nvPr>
            <p:ph idx="1"/>
          </p:nvPr>
        </p:nvSpPr>
        <p:spPr>
          <a:xfrm>
            <a:off x="800100" y="1537175"/>
            <a:ext cx="6858000" cy="1295399"/>
          </a:xfrm>
        </p:spPr>
        <p:txBody>
          <a:bodyPr>
            <a:normAutofit/>
          </a:bodyPr>
          <a:lstStyle/>
          <a:p>
            <a:r>
              <a:rPr lang="en-US" sz="2000" b="0" dirty="0" smtClean="0">
                <a:latin typeface="Verdana" panose="020B0604030504040204" pitchFamily="34" charset="0"/>
                <a:ea typeface="Verdana" panose="020B0604030504040204" pitchFamily="34" charset="0"/>
                <a:cs typeface="Verdana" panose="020B0604030504040204" pitchFamily="34" charset="0"/>
              </a:rPr>
              <a:t>Items are generated by the system based on answers in the Sponsor and Site Applications</a:t>
            </a:r>
          </a:p>
          <a:p>
            <a:r>
              <a:rPr lang="en-US" sz="2000" b="0" dirty="0" smtClean="0">
                <a:latin typeface="Verdana" panose="020B0604030504040204" pitchFamily="34" charset="0"/>
                <a:ea typeface="Verdana" panose="020B0604030504040204" pitchFamily="34" charset="0"/>
                <a:cs typeface="Verdana" panose="020B0604030504040204" pitchFamily="34" charset="0"/>
              </a:rPr>
              <a:t>Sponsors must attach the required documents</a:t>
            </a:r>
            <a:endParaRPr lang="en-US" sz="2000" b="0" dirty="0">
              <a:latin typeface="Verdana" panose="020B0604030504040204" pitchFamily="34" charset="0"/>
              <a:ea typeface="Verdana" panose="020B0604030504040204" pitchFamily="34" charset="0"/>
              <a:cs typeface="Verdana" panose="020B0604030504040204" pitchFamily="34" charset="0"/>
            </a:endParaRPr>
          </a:p>
        </p:txBody>
      </p:sp>
      <p:grpSp>
        <p:nvGrpSpPr>
          <p:cNvPr id="8" name="Group 7" descr="Screenshot of the SFSP Checklist Summary section"/>
          <p:cNvGrpSpPr/>
          <p:nvPr/>
        </p:nvGrpSpPr>
        <p:grpSpPr>
          <a:xfrm>
            <a:off x="1295400" y="2971800"/>
            <a:ext cx="5871298" cy="2971800"/>
            <a:chOff x="1062901" y="3124200"/>
            <a:chExt cx="6103797" cy="3105731"/>
          </a:xfrm>
        </p:grpSpPr>
        <p:pic>
          <p:nvPicPr>
            <p:cNvPr id="3" name="Picture 2" descr="Screenshot of the SFSP Checklist Summary section"/>
            <p:cNvPicPr>
              <a:picLocks noChangeAspect="1"/>
            </p:cNvPicPr>
            <p:nvPr/>
          </p:nvPicPr>
          <p:blipFill>
            <a:blip r:embed="rId3"/>
            <a:stretch>
              <a:fillRect/>
            </a:stretch>
          </p:blipFill>
          <p:spPr>
            <a:xfrm>
              <a:off x="1062901" y="3124200"/>
              <a:ext cx="6103797" cy="3105731"/>
            </a:xfrm>
            <a:prstGeom prst="rect">
              <a:avLst/>
            </a:prstGeom>
            <a:ln>
              <a:solidFill>
                <a:schemeClr val="tx1"/>
              </a:solidFill>
            </a:ln>
            <a:effectLst>
              <a:outerShdw blurRad="107950" dist="12700" dir="5400000" algn="ctr">
                <a:srgbClr val="000000"/>
              </a:outerShdw>
            </a:effectLst>
          </p:spPr>
        </p:pic>
        <p:sp>
          <p:nvSpPr>
            <p:cNvPr id="5" name="Rounded Rectangle 4" descr="Rectangle highlighting the Sponsor level checklist items"/>
            <p:cNvSpPr/>
            <p:nvPr/>
          </p:nvSpPr>
          <p:spPr>
            <a:xfrm>
              <a:off x="1062901" y="4939046"/>
              <a:ext cx="613498" cy="31875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0E35F3BA-FE8B-4E36-87EF-206F94BD42EB}" type="slidenum">
              <a:rPr lang="en-US" smtClean="0"/>
              <a:pPr/>
              <a:t>28</a:t>
            </a:fld>
            <a:endParaRPr lang="en-US" dirty="0"/>
          </a:p>
        </p:txBody>
      </p:sp>
    </p:spTree>
    <p:extLst>
      <p:ext uri="{BB962C8B-B14F-4D97-AF65-F5344CB8AC3E}">
        <p14:creationId xmlns:p14="http://schemas.microsoft.com/office/powerpoint/2010/main" val="3414884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944562"/>
          </a:xfrm>
        </p:spPr>
        <p:txBody>
          <a:bodyPr>
            <a:normAutofit/>
          </a:bodyPr>
          <a:lstStyle/>
          <a:p>
            <a:r>
              <a:rPr lang="en-US" sz="3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Checklist Items </a:t>
            </a:r>
            <a:r>
              <a:rPr lang="en-US" sz="3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(cont</a:t>
            </a:r>
            <a:r>
              <a:rPr lang="en-US" sz="3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lang="en-US" sz="3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685800" y="1524000"/>
            <a:ext cx="7086600" cy="1447800"/>
          </a:xfrm>
        </p:spPr>
        <p:txBody>
          <a:bodyPr>
            <a:normAutofit/>
          </a:bodyPr>
          <a:lstStyle/>
          <a:p>
            <a:r>
              <a:rPr lang="en-US" sz="2000" b="0" dirty="0" smtClean="0">
                <a:latin typeface="Verdana" panose="020B0604030504040204" pitchFamily="34" charset="0"/>
                <a:ea typeface="Verdana" panose="020B0604030504040204" pitchFamily="34" charset="0"/>
                <a:cs typeface="Verdana" panose="020B0604030504040204" pitchFamily="34" charset="0"/>
              </a:rPr>
              <a:t>Click the paper clip icon to attach documents</a:t>
            </a:r>
          </a:p>
          <a:p>
            <a:r>
              <a:rPr lang="en-US" sz="2000" b="0" dirty="0" smtClean="0">
                <a:latin typeface="Verdana" panose="020B0604030504040204" pitchFamily="34" charset="0"/>
                <a:ea typeface="Verdana" panose="020B0604030504040204" pitchFamily="34" charset="0"/>
                <a:cs typeface="Verdana" panose="020B0604030504040204" pitchFamily="34" charset="0"/>
              </a:rPr>
              <a:t>Then click the browse button to select the appropriate file, enter a comment if applicable, and press Save button</a:t>
            </a:r>
            <a:endParaRPr lang="en-US" sz="2000" b="0" dirty="0">
              <a:latin typeface="Verdana" panose="020B0604030504040204" pitchFamily="34" charset="0"/>
              <a:ea typeface="Verdana" panose="020B0604030504040204" pitchFamily="34" charset="0"/>
              <a:cs typeface="Verdana" panose="020B0604030504040204" pitchFamily="34" charset="0"/>
            </a:endParaRPr>
          </a:p>
        </p:txBody>
      </p:sp>
      <p:grpSp>
        <p:nvGrpSpPr>
          <p:cNvPr id="11" name="Group 10" descr="Screenshot of the SFSP Checklist displaying required forms to upload"/>
          <p:cNvGrpSpPr/>
          <p:nvPr/>
        </p:nvGrpSpPr>
        <p:grpSpPr>
          <a:xfrm>
            <a:off x="1257300" y="3276600"/>
            <a:ext cx="5943600" cy="2660560"/>
            <a:chOff x="990600" y="3054440"/>
            <a:chExt cx="6477000" cy="3125327"/>
          </a:xfrm>
        </p:grpSpPr>
        <p:pic>
          <p:nvPicPr>
            <p:cNvPr id="8" name="Picture 7" descr="Screenshot of the SFSP Checklist displaying required forms to upload"/>
            <p:cNvPicPr>
              <a:picLocks noChangeAspect="1"/>
            </p:cNvPicPr>
            <p:nvPr/>
          </p:nvPicPr>
          <p:blipFill>
            <a:blip r:embed="rId3"/>
            <a:stretch>
              <a:fillRect/>
            </a:stretch>
          </p:blipFill>
          <p:spPr>
            <a:xfrm>
              <a:off x="990600" y="3054440"/>
              <a:ext cx="6477000" cy="3125327"/>
            </a:xfrm>
            <a:prstGeom prst="rect">
              <a:avLst/>
            </a:prstGeom>
            <a:ln>
              <a:solidFill>
                <a:schemeClr val="tx1"/>
              </a:solidFill>
            </a:ln>
          </p:spPr>
        </p:pic>
        <p:sp>
          <p:nvSpPr>
            <p:cNvPr id="9" name="Rounded Rectangle 8" descr="Rectangle highlighting the area on the Checklist Items form where you indicate documents are submitted to the state agency"/>
            <p:cNvSpPr/>
            <p:nvPr/>
          </p:nvSpPr>
          <p:spPr>
            <a:xfrm>
              <a:off x="2971800" y="4343400"/>
              <a:ext cx="304800" cy="533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0E35F3BA-FE8B-4E36-87EF-206F94BD42EB}" type="slidenum">
              <a:rPr lang="en-US" smtClean="0"/>
              <a:pPr/>
              <a:t>29</a:t>
            </a:fld>
            <a:endParaRPr lang="en-US" dirty="0"/>
          </a:p>
        </p:txBody>
      </p:sp>
    </p:spTree>
    <p:extLst>
      <p:ext uri="{BB962C8B-B14F-4D97-AF65-F5344CB8AC3E}">
        <p14:creationId xmlns:p14="http://schemas.microsoft.com/office/powerpoint/2010/main" val="31736260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SFSP Module Overview</a:t>
            </a:r>
            <a:endParaRPr lang="en-US" sz="3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838200" y="1752600"/>
            <a:ext cx="6781800" cy="4038600"/>
          </a:xfrm>
        </p:spPr>
        <p:txBody>
          <a:bodyPr>
            <a:normAutofit fontScale="62500" lnSpcReduction="20000"/>
          </a:bodyPr>
          <a:lstStyle/>
          <a:p>
            <a:pPr>
              <a:lnSpc>
                <a:spcPct val="120000"/>
              </a:lnSpc>
            </a:pPr>
            <a:r>
              <a:rPr lang="en-US" sz="3400" dirty="0" smtClean="0">
                <a:latin typeface="Verdana" panose="020B0604030504040204" pitchFamily="34" charset="0"/>
                <a:ea typeface="Verdana" panose="020B0604030504040204" pitchFamily="34" charset="0"/>
                <a:cs typeface="Verdana" panose="020B0604030504040204" pitchFamily="34" charset="0"/>
              </a:rPr>
              <a:t>Software screens</a:t>
            </a:r>
          </a:p>
          <a:p>
            <a:pPr>
              <a:lnSpc>
                <a:spcPct val="120000"/>
              </a:lnSpc>
            </a:pPr>
            <a:r>
              <a:rPr lang="en-US" sz="3400" dirty="0" smtClean="0">
                <a:latin typeface="Verdana" panose="020B0604030504040204" pitchFamily="34" charset="0"/>
                <a:ea typeface="Verdana" panose="020B0604030504040204" pitchFamily="34" charset="0"/>
                <a:cs typeface="Verdana" panose="020B0604030504040204" pitchFamily="34" charset="0"/>
              </a:rPr>
              <a:t>Navigation</a:t>
            </a:r>
          </a:p>
          <a:p>
            <a:pPr>
              <a:lnSpc>
                <a:spcPct val="120000"/>
              </a:lnSpc>
            </a:pPr>
            <a:r>
              <a:rPr lang="en-US" sz="3400" dirty="0" smtClean="0">
                <a:latin typeface="Verdana" panose="020B0604030504040204" pitchFamily="34" charset="0"/>
                <a:ea typeface="Verdana" panose="020B0604030504040204" pitchFamily="34" charset="0"/>
                <a:cs typeface="Verdana" panose="020B0604030504040204" pitchFamily="34" charset="0"/>
              </a:rPr>
              <a:t>System </a:t>
            </a:r>
            <a:r>
              <a:rPr lang="en-US" sz="3400" dirty="0" smtClean="0">
                <a:latin typeface="Verdana" panose="020B0604030504040204" pitchFamily="34" charset="0"/>
                <a:ea typeface="Verdana" panose="020B0604030504040204" pitchFamily="34" charset="0"/>
                <a:cs typeface="Verdana" panose="020B0604030504040204" pitchFamily="34" charset="0"/>
              </a:rPr>
              <a:t>notifications</a:t>
            </a:r>
            <a:endParaRPr lang="en-US" sz="3400" dirty="0" smtClean="0">
              <a:latin typeface="Verdana" panose="020B0604030504040204" pitchFamily="34" charset="0"/>
              <a:ea typeface="Verdana" panose="020B0604030504040204" pitchFamily="34" charset="0"/>
              <a:cs typeface="Verdana" panose="020B0604030504040204" pitchFamily="34" charset="0"/>
            </a:endParaRPr>
          </a:p>
          <a:p>
            <a:pPr>
              <a:lnSpc>
                <a:spcPct val="120000"/>
              </a:lnSpc>
            </a:pPr>
            <a:r>
              <a:rPr lang="en-US" sz="3400" dirty="0" smtClean="0">
                <a:latin typeface="Verdana" panose="020B0604030504040204" pitchFamily="34" charset="0"/>
                <a:ea typeface="Verdana" panose="020B0604030504040204" pitchFamily="34" charset="0"/>
                <a:cs typeface="Verdana" panose="020B0604030504040204" pitchFamily="34" charset="0"/>
              </a:rPr>
              <a:t>Application</a:t>
            </a:r>
          </a:p>
          <a:p>
            <a:pPr lvl="1">
              <a:lnSpc>
                <a:spcPct val="120000"/>
              </a:lnSpc>
            </a:pPr>
            <a:r>
              <a:rPr lang="en-US" sz="2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Sponsor Application</a:t>
            </a:r>
          </a:p>
          <a:p>
            <a:pPr lvl="1">
              <a:lnSpc>
                <a:spcPct val="120000"/>
              </a:lnSpc>
            </a:pPr>
            <a:r>
              <a:rPr lang="en-US" sz="2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Management Plan*</a:t>
            </a:r>
          </a:p>
          <a:p>
            <a:pPr lvl="1">
              <a:lnSpc>
                <a:spcPct val="120000"/>
              </a:lnSpc>
            </a:pPr>
            <a:r>
              <a:rPr lang="en-US" sz="2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Food Production Facility</a:t>
            </a:r>
          </a:p>
          <a:p>
            <a:pPr lvl="1">
              <a:lnSpc>
                <a:spcPct val="120000"/>
              </a:lnSpc>
            </a:pPr>
            <a:r>
              <a:rPr lang="en-US" sz="2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Site Applications</a:t>
            </a:r>
          </a:p>
          <a:p>
            <a:pPr lvl="1">
              <a:lnSpc>
                <a:spcPct val="120000"/>
              </a:lnSpc>
            </a:pPr>
            <a:r>
              <a:rPr lang="en-US" sz="2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Budget*</a:t>
            </a:r>
          </a:p>
          <a:p>
            <a:pPr lvl="1">
              <a:lnSpc>
                <a:spcPct val="120000"/>
              </a:lnSpc>
            </a:pPr>
            <a:r>
              <a:rPr lang="en-US" sz="2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Checklist </a:t>
            </a:r>
            <a:r>
              <a:rPr lang="en-US" sz="2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Items</a:t>
            </a:r>
          </a:p>
          <a:p>
            <a:pPr marL="457200" lvl="1" indent="0">
              <a:lnSpc>
                <a:spcPct val="120000"/>
              </a:lnSpc>
              <a:buNone/>
            </a:pPr>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*To be completed by non-school sponsors only</a:t>
            </a:r>
            <a:endParaRPr lang="en-US" sz="22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457200" lvl="1" indent="0">
              <a:lnSpc>
                <a:spcPct val="120000"/>
              </a:lnSpc>
              <a:buNone/>
            </a:pPr>
            <a:endParaRPr lang="en-US" sz="29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3</a:t>
            </a:fld>
            <a:endParaRPr lang="en-US" dirty="0"/>
          </a:p>
        </p:txBody>
      </p:sp>
    </p:spTree>
    <p:extLst>
      <p:ext uri="{BB962C8B-B14F-4D97-AF65-F5344CB8AC3E}">
        <p14:creationId xmlns:p14="http://schemas.microsoft.com/office/powerpoint/2010/main" val="42546005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Attachments</a:t>
            </a:r>
            <a:endParaRPr lang="en-US" sz="3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5"/>
          <p:cNvSpPr>
            <a:spLocks noGrp="1"/>
          </p:cNvSpPr>
          <p:nvPr>
            <p:ph idx="1"/>
          </p:nvPr>
        </p:nvSpPr>
        <p:spPr>
          <a:xfrm>
            <a:off x="762000" y="1661257"/>
            <a:ext cx="6934200" cy="1676399"/>
          </a:xfrm>
        </p:spPr>
        <p:txBody>
          <a:bodyPr>
            <a:normAutofit fontScale="55000" lnSpcReduction="20000"/>
          </a:bodyPr>
          <a:lstStyle/>
          <a:p>
            <a:r>
              <a:rPr lang="en-US" sz="3300" b="0" dirty="0" smtClean="0">
                <a:latin typeface="Verdana" panose="020B0604030504040204" pitchFamily="34" charset="0"/>
                <a:ea typeface="Verdana" panose="020B0604030504040204" pitchFamily="34" charset="0"/>
                <a:cs typeface="Verdana" panose="020B0604030504040204" pitchFamily="34" charset="0"/>
              </a:rPr>
              <a:t>Allows sponsors to add additional documentation to the Application Packet</a:t>
            </a:r>
          </a:p>
          <a:p>
            <a:r>
              <a:rPr lang="en-US" sz="3300" b="0" dirty="0" smtClean="0">
                <a:latin typeface="Verdana" panose="020B0604030504040204" pitchFamily="34" charset="0"/>
                <a:ea typeface="Verdana" panose="020B0604030504040204" pitchFamily="34" charset="0"/>
                <a:cs typeface="Verdana" panose="020B0604030504040204" pitchFamily="34" charset="0"/>
              </a:rPr>
              <a:t>Documents are added the same way as Checklist Items</a:t>
            </a:r>
          </a:p>
          <a:p>
            <a:pPr lvl="1"/>
            <a:r>
              <a:rPr lang="en-US" sz="2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Add Attachment</a:t>
            </a:r>
          </a:p>
          <a:p>
            <a:pPr lvl="1"/>
            <a:r>
              <a:rPr lang="en-US" sz="2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Browse to find the appropriate file</a:t>
            </a:r>
          </a:p>
          <a:p>
            <a:pPr lvl="1"/>
            <a:r>
              <a:rPr lang="en-US" sz="2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Save</a:t>
            </a:r>
            <a:endParaRPr lang="en-US" sz="29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descr="Screenshot of the Attachments section"/>
          <p:cNvPicPr>
            <a:picLocks noChangeAspect="1"/>
          </p:cNvPicPr>
          <p:nvPr/>
        </p:nvPicPr>
        <p:blipFill>
          <a:blip r:embed="rId3"/>
          <a:stretch>
            <a:fillRect/>
          </a:stretch>
        </p:blipFill>
        <p:spPr>
          <a:xfrm>
            <a:off x="888802" y="3589025"/>
            <a:ext cx="6680596" cy="2253912"/>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0E35F3BA-FE8B-4E36-87EF-206F94BD42EB}" type="slidenum">
              <a:rPr lang="en-US" smtClean="0"/>
              <a:pPr/>
              <a:t>30</a:t>
            </a:fld>
            <a:endParaRPr lang="en-US" dirty="0"/>
          </a:p>
        </p:txBody>
      </p:sp>
    </p:spTree>
    <p:extLst>
      <p:ext uri="{BB962C8B-B14F-4D97-AF65-F5344CB8AC3E}">
        <p14:creationId xmlns:p14="http://schemas.microsoft.com/office/powerpoint/2010/main" val="13149053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Attachments (cont.)</a:t>
            </a:r>
            <a:endParaRPr lang="en-US" sz="3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647700" y="1828800"/>
            <a:ext cx="7162800" cy="3200400"/>
          </a:xfrm>
        </p:spPr>
        <p:txBody>
          <a:bodyPr>
            <a:no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Other documents to be updated in Attachments:</a:t>
            </a:r>
          </a:p>
          <a:p>
            <a:pPr lvl="1"/>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Permanent Agreement (non-schools only</a:t>
            </a: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or Addendum to the Permanent Agreement (schools)</a:t>
            </a: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IRS </a:t>
            </a: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Documentation*</a:t>
            </a: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Free </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and </a:t>
            </a: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Reduced-Price </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Policy Statement</a:t>
            </a:r>
          </a:p>
          <a:p>
            <a:pPr lvl="1"/>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Certification </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Regarding </a:t>
            </a: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Lobbying*</a:t>
            </a: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31</a:t>
            </a:fld>
            <a:endParaRPr lang="en-US" dirty="0"/>
          </a:p>
        </p:txBody>
      </p:sp>
    </p:spTree>
    <p:extLst>
      <p:ext uri="{BB962C8B-B14F-4D97-AF65-F5344CB8AC3E}">
        <p14:creationId xmlns:p14="http://schemas.microsoft.com/office/powerpoint/2010/main" val="17500784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Submitting the Packet for Approval Part 1</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685800" y="2165210"/>
            <a:ext cx="2667000" cy="3240790"/>
          </a:xfrm>
        </p:spPr>
        <p:txBody>
          <a:bodyPr>
            <a:noAutofit/>
          </a:bodyPr>
          <a:lstStyle/>
          <a:p>
            <a:r>
              <a:rPr lang="en-US" sz="2000" b="0" dirty="0" smtClean="0">
                <a:latin typeface="Verdana" panose="020B0604030504040204" pitchFamily="34" charset="0"/>
                <a:ea typeface="Verdana" panose="020B0604030504040204" pitchFamily="34" charset="0"/>
                <a:cs typeface="Verdana" panose="020B0604030504040204" pitchFamily="34" charset="0"/>
              </a:rPr>
              <a:t>All forms have green checkmarks</a:t>
            </a:r>
          </a:p>
          <a:p>
            <a:r>
              <a:rPr lang="en-US" sz="2000" b="0" dirty="0" smtClean="0">
                <a:latin typeface="Verdana" panose="020B0604030504040204" pitchFamily="34" charset="0"/>
                <a:ea typeface="Verdana" panose="020B0604030504040204" pitchFamily="34" charset="0"/>
                <a:cs typeface="Verdana" panose="020B0604030504040204" pitchFamily="34" charset="0"/>
              </a:rPr>
              <a:t>No site applications have errors</a:t>
            </a:r>
          </a:p>
          <a:p>
            <a:r>
              <a:rPr lang="en-US" sz="2000" b="0" dirty="0" smtClean="0">
                <a:latin typeface="Verdana" panose="020B0604030504040204" pitchFamily="34" charset="0"/>
                <a:ea typeface="Verdana" panose="020B0604030504040204" pitchFamily="34" charset="0"/>
                <a:cs typeface="Verdana" panose="020B0604030504040204" pitchFamily="34" charset="0"/>
              </a:rPr>
              <a:t>Submit for Approval button is enabled</a:t>
            </a:r>
            <a:endParaRPr lang="en-US" sz="2000" b="0" dirty="0">
              <a:latin typeface="Verdana" panose="020B0604030504040204" pitchFamily="34" charset="0"/>
              <a:ea typeface="Verdana" panose="020B0604030504040204" pitchFamily="34" charset="0"/>
              <a:cs typeface="Verdana" panose="020B0604030504040204" pitchFamily="34" charset="0"/>
            </a:endParaRPr>
          </a:p>
        </p:txBody>
      </p:sp>
      <p:grpSp>
        <p:nvGrpSpPr>
          <p:cNvPr id="10" name="Group 9" descr="Screenshot showing the Application Packet screen that is ready to submit for approval"/>
          <p:cNvGrpSpPr/>
          <p:nvPr/>
        </p:nvGrpSpPr>
        <p:grpSpPr>
          <a:xfrm>
            <a:off x="3524573" y="2209800"/>
            <a:ext cx="4495800" cy="3151610"/>
            <a:chOff x="152400" y="1953790"/>
            <a:chExt cx="5486400" cy="3689771"/>
          </a:xfrm>
        </p:grpSpPr>
        <p:pic>
          <p:nvPicPr>
            <p:cNvPr id="5" name="Picture 4" descr="Screenshot showing the Application Packet screen that is ready to submit for approval"/>
            <p:cNvPicPr>
              <a:picLocks noChangeAspect="1"/>
            </p:cNvPicPr>
            <p:nvPr/>
          </p:nvPicPr>
          <p:blipFill>
            <a:blip r:embed="rId3"/>
            <a:stretch>
              <a:fillRect/>
            </a:stretch>
          </p:blipFill>
          <p:spPr>
            <a:xfrm>
              <a:off x="152400" y="1953790"/>
              <a:ext cx="5486400" cy="3689771"/>
            </a:xfrm>
            <a:prstGeom prst="rect">
              <a:avLst/>
            </a:prstGeom>
            <a:ln>
              <a:solidFill>
                <a:schemeClr val="tx1"/>
              </a:solidFill>
            </a:ln>
          </p:spPr>
        </p:pic>
        <p:sp>
          <p:nvSpPr>
            <p:cNvPr id="9" name="Rounded Rectangle 8" descr="Rectangle highlighting the submit for approval button activated"/>
            <p:cNvSpPr/>
            <p:nvPr/>
          </p:nvSpPr>
          <p:spPr>
            <a:xfrm>
              <a:off x="2057400" y="4953000"/>
              <a:ext cx="12192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0E35F3BA-FE8B-4E36-87EF-206F94BD42EB}" type="slidenum">
              <a:rPr lang="en-US" smtClean="0"/>
              <a:pPr/>
              <a:t>32</a:t>
            </a:fld>
            <a:endParaRPr lang="en-US" dirty="0"/>
          </a:p>
        </p:txBody>
      </p:sp>
    </p:spTree>
    <p:extLst>
      <p:ext uri="{BB962C8B-B14F-4D97-AF65-F5344CB8AC3E}">
        <p14:creationId xmlns:p14="http://schemas.microsoft.com/office/powerpoint/2010/main" val="12666651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Submitting the Packet for Approval Part 2</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533400" y="1709265"/>
            <a:ext cx="2959290" cy="4988586"/>
          </a:xfrm>
        </p:spPr>
        <p:txBody>
          <a:bodyPr>
            <a:noAutofit/>
          </a:bodyPr>
          <a:lstStyle/>
          <a:p>
            <a:r>
              <a:rPr lang="en-US" sz="1600" b="0" dirty="0" smtClean="0">
                <a:latin typeface="Verdana" panose="020B0604030504040204" pitchFamily="34" charset="0"/>
                <a:ea typeface="Verdana" panose="020B0604030504040204" pitchFamily="34" charset="0"/>
                <a:cs typeface="Verdana" panose="020B0604030504040204" pitchFamily="34" charset="0"/>
              </a:rPr>
              <a:t>SFSP contact receives automatic email notification of packet submission</a:t>
            </a:r>
          </a:p>
          <a:p>
            <a:r>
              <a:rPr lang="en-US" sz="1600" b="0" dirty="0" smtClean="0">
                <a:latin typeface="Verdana" panose="020B0604030504040204" pitchFamily="34" charset="0"/>
                <a:ea typeface="Verdana" panose="020B0604030504040204" pitchFamily="34" charset="0"/>
                <a:cs typeface="Verdana" panose="020B0604030504040204" pitchFamily="34" charset="0"/>
              </a:rPr>
              <a:t>Packet Status displays “submitted for approval”</a:t>
            </a:r>
          </a:p>
          <a:p>
            <a:r>
              <a:rPr lang="en-US" sz="1600" b="0" dirty="0" smtClean="0">
                <a:latin typeface="Verdana" panose="020B0604030504040204" pitchFamily="34" charset="0"/>
                <a:ea typeface="Verdana" panose="020B0604030504040204" pitchFamily="34" charset="0"/>
                <a:cs typeface="Verdana" panose="020B0604030504040204" pitchFamily="34" charset="0"/>
              </a:rPr>
              <a:t>Message displays alerting the user the Application Packet is under review</a:t>
            </a:r>
          </a:p>
          <a:p>
            <a:r>
              <a:rPr lang="en-US" sz="1600" b="0" dirty="0" smtClean="0">
                <a:latin typeface="Verdana" panose="020B0604030504040204" pitchFamily="34" charset="0"/>
                <a:ea typeface="Verdana" panose="020B0604030504040204" pitchFamily="34" charset="0"/>
                <a:cs typeface="Verdana" panose="020B0604030504040204" pitchFamily="34" charset="0"/>
              </a:rPr>
              <a:t>Forms are now view-only to the sponsor</a:t>
            </a:r>
          </a:p>
          <a:p>
            <a:r>
              <a:rPr lang="en-US" sz="1600" b="0" dirty="0" smtClean="0">
                <a:latin typeface="Verdana" panose="020B0604030504040204" pitchFamily="34" charset="0"/>
                <a:ea typeface="Verdana" panose="020B0604030504040204" pitchFamily="34" charset="0"/>
                <a:cs typeface="Verdana" panose="020B0604030504040204" pitchFamily="34" charset="0"/>
              </a:rPr>
              <a:t>SFSP contact will receive an automatic email confirmation if packet is Approved or Returned for Correction by the state agency</a:t>
            </a:r>
            <a:endParaRPr lang="en-US" sz="1600" b="0" dirty="0">
              <a:latin typeface="Verdana" panose="020B0604030504040204" pitchFamily="34" charset="0"/>
              <a:ea typeface="Verdana" panose="020B0604030504040204" pitchFamily="34" charset="0"/>
              <a:cs typeface="Verdana" panose="020B0604030504040204" pitchFamily="34" charset="0"/>
            </a:endParaRPr>
          </a:p>
        </p:txBody>
      </p:sp>
      <p:grpSp>
        <p:nvGrpSpPr>
          <p:cNvPr id="14" name="Group 13" descr="Screenshot showing the Application Packet screen after it has been submitted for approval"/>
          <p:cNvGrpSpPr/>
          <p:nvPr/>
        </p:nvGrpSpPr>
        <p:grpSpPr>
          <a:xfrm>
            <a:off x="3729790" y="2603779"/>
            <a:ext cx="4338910" cy="3199558"/>
            <a:chOff x="152400" y="1752600"/>
            <a:chExt cx="5177110" cy="3791883"/>
          </a:xfrm>
        </p:grpSpPr>
        <p:pic>
          <p:nvPicPr>
            <p:cNvPr id="5" name="Picture 4" descr="Screenshot showing the Application Packet screen after it has been submitted for approval"/>
            <p:cNvPicPr>
              <a:picLocks noChangeAspect="1"/>
            </p:cNvPicPr>
            <p:nvPr/>
          </p:nvPicPr>
          <p:blipFill>
            <a:blip r:embed="rId3"/>
            <a:stretch>
              <a:fillRect/>
            </a:stretch>
          </p:blipFill>
          <p:spPr>
            <a:xfrm>
              <a:off x="152400" y="1752600"/>
              <a:ext cx="5177110" cy="3791883"/>
            </a:xfrm>
            <a:prstGeom prst="rect">
              <a:avLst/>
            </a:prstGeom>
            <a:ln>
              <a:solidFill>
                <a:schemeClr val="tx1"/>
              </a:solidFill>
            </a:ln>
          </p:spPr>
        </p:pic>
        <p:sp>
          <p:nvSpPr>
            <p:cNvPr id="11" name="Rounded Rectangle 10" descr="Rectangle highlighting the application status on the Application Packet screen"/>
            <p:cNvSpPr/>
            <p:nvPr/>
          </p:nvSpPr>
          <p:spPr>
            <a:xfrm>
              <a:off x="3429000" y="1905000"/>
              <a:ext cx="1828800" cy="58062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descr="Rectangle highlighting the notification to sponsor that the application packet is under review and is unavailable for changes"/>
            <p:cNvSpPr/>
            <p:nvPr/>
          </p:nvSpPr>
          <p:spPr>
            <a:xfrm>
              <a:off x="152400" y="2485622"/>
              <a:ext cx="5105400" cy="4099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descr="Rectangle showing the action items on the Application Packet screen are now view only after the packet has been submitted for approval"/>
            <p:cNvSpPr/>
            <p:nvPr/>
          </p:nvSpPr>
          <p:spPr>
            <a:xfrm>
              <a:off x="152400" y="3124200"/>
              <a:ext cx="5334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0E35F3BA-FE8B-4E36-87EF-206F94BD42EB}" type="slidenum">
              <a:rPr lang="en-US" smtClean="0"/>
              <a:pPr/>
              <a:t>33</a:t>
            </a:fld>
            <a:endParaRPr lang="en-US" dirty="0"/>
          </a:p>
        </p:txBody>
      </p:sp>
    </p:spTree>
    <p:extLst>
      <p:ext uri="{BB962C8B-B14F-4D97-AF65-F5344CB8AC3E}">
        <p14:creationId xmlns:p14="http://schemas.microsoft.com/office/powerpoint/2010/main" val="38049123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944562"/>
          </a:xfrm>
        </p:spPr>
        <p:txBody>
          <a:bodyPr>
            <a:normAutofit/>
          </a:bodyPr>
          <a:lstStyle/>
          <a:p>
            <a:r>
              <a:rPr lang="en-US" sz="3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Site Field Trips</a:t>
            </a:r>
            <a:endParaRPr lang="en-US" sz="3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533400" y="1893411"/>
            <a:ext cx="2819400" cy="3657600"/>
          </a:xfrm>
        </p:spPr>
        <p:txBody>
          <a:bodyPr>
            <a:normAutofit/>
          </a:bodyPr>
          <a:lstStyle/>
          <a:p>
            <a:r>
              <a:rPr lang="en-US" sz="2000" b="0" dirty="0" smtClean="0">
                <a:latin typeface="Verdana" panose="020B0604030504040204" pitchFamily="34" charset="0"/>
                <a:ea typeface="Verdana" panose="020B0604030504040204" pitchFamily="34" charset="0"/>
                <a:cs typeface="Verdana" panose="020B0604030504040204" pitchFamily="34" charset="0"/>
              </a:rPr>
              <a:t>All field trips that affect a meal service must be entered after the application packet has been approved</a:t>
            </a:r>
          </a:p>
          <a:p>
            <a:r>
              <a:rPr lang="en-US" sz="2000" b="0" dirty="0" smtClean="0">
                <a:latin typeface="Verdana" panose="020B0604030504040204" pitchFamily="34" charset="0"/>
                <a:ea typeface="Verdana" panose="020B0604030504040204" pitchFamily="34" charset="0"/>
                <a:cs typeface="Verdana" panose="020B0604030504040204" pitchFamily="34" charset="0"/>
              </a:rPr>
              <a:t>Site field trips will be automatically approved by the system </a:t>
            </a:r>
          </a:p>
        </p:txBody>
      </p:sp>
      <p:pic>
        <p:nvPicPr>
          <p:cNvPr id="6" name="Picture 5" descr="Screenshot showing the Site Field Trip form"/>
          <p:cNvPicPr>
            <a:picLocks noChangeAspect="1"/>
          </p:cNvPicPr>
          <p:nvPr/>
        </p:nvPicPr>
        <p:blipFill>
          <a:blip r:embed="rId3"/>
          <a:stretch>
            <a:fillRect/>
          </a:stretch>
        </p:blipFill>
        <p:spPr>
          <a:xfrm>
            <a:off x="3733800" y="2590800"/>
            <a:ext cx="4267200" cy="2262823"/>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0E35F3BA-FE8B-4E36-87EF-206F94BD42EB}" type="slidenum">
              <a:rPr lang="en-US" smtClean="0"/>
              <a:pPr/>
              <a:t>34</a:t>
            </a:fld>
            <a:endParaRPr lang="en-US" dirty="0"/>
          </a:p>
        </p:txBody>
      </p:sp>
    </p:spTree>
    <p:extLst>
      <p:ext uri="{BB962C8B-B14F-4D97-AF65-F5344CB8AC3E}">
        <p14:creationId xmlns:p14="http://schemas.microsoft.com/office/powerpoint/2010/main" val="4870235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543800" cy="944562"/>
          </a:xfrm>
        </p:spPr>
        <p:txBody>
          <a:bodyPr>
            <a:normAutofit/>
          </a:bodyPr>
          <a:lstStyle/>
          <a:p>
            <a:r>
              <a:rPr lang="en-US" sz="3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Advance Requests</a:t>
            </a:r>
            <a:endParaRPr lang="en-US" sz="3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390055" y="1981200"/>
            <a:ext cx="3115145" cy="3808621"/>
          </a:xfrm>
        </p:spPr>
        <p:txBody>
          <a:bodyPr>
            <a:noAutofit/>
          </a:bodyPr>
          <a:lstStyle/>
          <a:p>
            <a:r>
              <a:rPr lang="en-US" sz="1800" b="0" dirty="0" smtClean="0">
                <a:latin typeface="Verdana" panose="020B0604030504040204" pitchFamily="34" charset="0"/>
                <a:ea typeface="Verdana" panose="020B0604030504040204" pitchFamily="34" charset="0"/>
                <a:cs typeface="Verdana" panose="020B0604030504040204" pitchFamily="34" charset="0"/>
              </a:rPr>
              <a:t>Requests for advances in payment may be made after approval of the Application Packet is granted</a:t>
            </a:r>
          </a:p>
          <a:p>
            <a:r>
              <a:rPr lang="en-US" sz="1800" b="0" dirty="0" smtClean="0">
                <a:latin typeface="Verdana" panose="020B0604030504040204" pitchFamily="34" charset="0"/>
                <a:ea typeface="Verdana" panose="020B0604030504040204" pitchFamily="34" charset="0"/>
                <a:cs typeface="Verdana" panose="020B0604030504040204" pitchFamily="34" charset="0"/>
              </a:rPr>
              <a:t>Deadlines for Advances</a:t>
            </a:r>
          </a:p>
          <a:p>
            <a:pPr lvl="1"/>
            <a:r>
              <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May 2 for a June 1 advance</a:t>
            </a:r>
          </a:p>
          <a:p>
            <a:pPr lvl="1"/>
            <a:r>
              <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June 15 for a July 15 advance</a:t>
            </a:r>
          </a:p>
          <a:p>
            <a:pPr lvl="1"/>
            <a:r>
              <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July 16 for a August 15 advance</a:t>
            </a:r>
            <a:endPar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1" name="Group 10" descr="Screenshot showing where to access the Advance Requests"/>
          <p:cNvGrpSpPr/>
          <p:nvPr/>
        </p:nvGrpSpPr>
        <p:grpSpPr>
          <a:xfrm>
            <a:off x="3733800" y="2209800"/>
            <a:ext cx="4267200" cy="3230866"/>
            <a:chOff x="2971800" y="1417334"/>
            <a:chExt cx="5318975" cy="4055570"/>
          </a:xfrm>
        </p:grpSpPr>
        <p:pic>
          <p:nvPicPr>
            <p:cNvPr id="9" name="Picture 8" descr="Screenshot showing the Advance Requests screen"/>
            <p:cNvPicPr>
              <a:picLocks noChangeAspect="1"/>
            </p:cNvPicPr>
            <p:nvPr/>
          </p:nvPicPr>
          <p:blipFill>
            <a:blip r:embed="rId3"/>
            <a:stretch>
              <a:fillRect/>
            </a:stretch>
          </p:blipFill>
          <p:spPr>
            <a:xfrm>
              <a:off x="2971800" y="1417334"/>
              <a:ext cx="5181600" cy="1804120"/>
            </a:xfrm>
            <a:prstGeom prst="rect">
              <a:avLst/>
            </a:prstGeom>
            <a:ln>
              <a:solidFill>
                <a:schemeClr val="tx1"/>
              </a:solidFill>
            </a:ln>
          </p:spPr>
        </p:pic>
        <p:pic>
          <p:nvPicPr>
            <p:cNvPr id="5" name="Picture 4" descr="Screenshot showing the Applications menu items where Advance Requests can be selected"/>
            <p:cNvPicPr>
              <a:picLocks noChangeAspect="1"/>
            </p:cNvPicPr>
            <p:nvPr/>
          </p:nvPicPr>
          <p:blipFill>
            <a:blip r:embed="rId4"/>
            <a:stretch>
              <a:fillRect/>
            </a:stretch>
          </p:blipFill>
          <p:spPr>
            <a:xfrm>
              <a:off x="3718775" y="2819400"/>
              <a:ext cx="4572000" cy="2653504"/>
            </a:xfrm>
            <a:prstGeom prst="rect">
              <a:avLst/>
            </a:prstGeom>
            <a:ln>
              <a:solidFill>
                <a:schemeClr val="tx1"/>
              </a:solidFill>
            </a:ln>
            <a:effectLst>
              <a:outerShdw blurRad="107950" dist="12700" dir="5400000" algn="ctr">
                <a:srgbClr val="000000"/>
              </a:outerShdw>
            </a:effectLst>
          </p:spPr>
        </p:pic>
        <p:sp>
          <p:nvSpPr>
            <p:cNvPr id="10" name="Rounded Rectangle 9" descr="Rectangle highlighting the Advance Requests located under the Applications tab"/>
            <p:cNvSpPr/>
            <p:nvPr/>
          </p:nvSpPr>
          <p:spPr>
            <a:xfrm>
              <a:off x="2971800" y="2514600"/>
              <a:ext cx="914400" cy="228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0E35F3BA-FE8B-4E36-87EF-206F94BD42EB}" type="slidenum">
              <a:rPr lang="en-US" smtClean="0"/>
              <a:pPr/>
              <a:t>35</a:t>
            </a:fld>
            <a:endParaRPr lang="en-US" dirty="0"/>
          </a:p>
        </p:txBody>
      </p:sp>
    </p:spTree>
    <p:extLst>
      <p:ext uri="{BB962C8B-B14F-4D97-AF65-F5344CB8AC3E}">
        <p14:creationId xmlns:p14="http://schemas.microsoft.com/office/powerpoint/2010/main" val="920510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Questions?</a:t>
            </a:r>
            <a:endParaRPr lang="en-US" sz="3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Content Placeholder 4" descr="Picture displaying Q&amp;A graphic"/>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19350" y="1905000"/>
            <a:ext cx="3619500" cy="3619500"/>
          </a:xfrm>
        </p:spPr>
      </p:pic>
      <p:sp>
        <p:nvSpPr>
          <p:cNvPr id="4" name="Slide Number Placeholder 3"/>
          <p:cNvSpPr>
            <a:spLocks noGrp="1"/>
          </p:cNvSpPr>
          <p:nvPr>
            <p:ph type="sldNum" sz="quarter" idx="12"/>
          </p:nvPr>
        </p:nvSpPr>
        <p:spPr/>
        <p:txBody>
          <a:bodyPr/>
          <a:lstStyle/>
          <a:p>
            <a:fld id="{0E35F3BA-FE8B-4E36-87EF-206F94BD42EB}" type="slidenum">
              <a:rPr lang="en-US" smtClean="0"/>
              <a:pPr/>
              <a:t>36</a:t>
            </a:fld>
            <a:endParaRPr lang="en-US" dirty="0"/>
          </a:p>
        </p:txBody>
      </p:sp>
    </p:spTree>
    <p:extLst>
      <p:ext uri="{BB962C8B-B14F-4D97-AF65-F5344CB8AC3E}">
        <p14:creationId xmlns:p14="http://schemas.microsoft.com/office/powerpoint/2010/main" val="25155550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Contact Information for School Sponsors</a:t>
            </a:r>
            <a:endParaRPr lang="en-US" sz="3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Content Placeholder 4" descr="Table listing School Nutrition Program Specialist contact information"/>
          <p:cNvGraphicFramePr>
            <a:graphicFrameLocks noGrp="1"/>
          </p:cNvGraphicFramePr>
          <p:nvPr>
            <p:ph idx="1"/>
            <p:extLst>
              <p:ext uri="{D42A27DB-BD31-4B8C-83A1-F6EECF244321}">
                <p14:modId xmlns:p14="http://schemas.microsoft.com/office/powerpoint/2010/main" val="5607514"/>
              </p:ext>
            </p:extLst>
          </p:nvPr>
        </p:nvGraphicFramePr>
        <p:xfrm>
          <a:off x="419100" y="1570293"/>
          <a:ext cx="7619999" cy="3107816"/>
        </p:xfrm>
        <a:graphic>
          <a:graphicData uri="http://schemas.openxmlformats.org/drawingml/2006/table">
            <a:tbl>
              <a:tblPr firstRow="1" bandRow="1">
                <a:effectLst>
                  <a:innerShdw blurRad="114300">
                    <a:prstClr val="black"/>
                  </a:innerShdw>
                </a:effectLst>
                <a:tableStyleId>{5C22544A-7EE6-4342-B048-85BDC9FD1C3A}</a:tableStyleId>
              </a:tblPr>
              <a:tblGrid>
                <a:gridCol w="1016000">
                  <a:extLst>
                    <a:ext uri="{9D8B030D-6E8A-4147-A177-3AD203B41FA5}">
                      <a16:colId xmlns:a16="http://schemas.microsoft.com/office/drawing/2014/main" val="3234294092"/>
                    </a:ext>
                  </a:extLst>
                </a:gridCol>
                <a:gridCol w="1669143">
                  <a:extLst>
                    <a:ext uri="{9D8B030D-6E8A-4147-A177-3AD203B41FA5}">
                      <a16:colId xmlns:a16="http://schemas.microsoft.com/office/drawing/2014/main" val="3457330519"/>
                    </a:ext>
                  </a:extLst>
                </a:gridCol>
                <a:gridCol w="1741714">
                  <a:extLst>
                    <a:ext uri="{9D8B030D-6E8A-4147-A177-3AD203B41FA5}">
                      <a16:colId xmlns:a16="http://schemas.microsoft.com/office/drawing/2014/main" val="2944846568"/>
                    </a:ext>
                  </a:extLst>
                </a:gridCol>
                <a:gridCol w="3193142">
                  <a:extLst>
                    <a:ext uri="{9D8B030D-6E8A-4147-A177-3AD203B41FA5}">
                      <a16:colId xmlns:a16="http://schemas.microsoft.com/office/drawing/2014/main" val="802413030"/>
                    </a:ext>
                  </a:extLst>
                </a:gridCol>
              </a:tblGrid>
              <a:tr h="425576">
                <a:tc>
                  <a:txBody>
                    <a:bodyPr/>
                    <a:lstStyle/>
                    <a:p>
                      <a:endParaRPr lang="en-US" dirty="0"/>
                    </a:p>
                  </a:txBody>
                  <a:tcPr/>
                </a:tc>
                <a:tc>
                  <a:txBody>
                    <a:bodyPr/>
                    <a:lstStyle/>
                    <a:p>
                      <a:pPr algn="ctr"/>
                      <a:r>
                        <a:rPr lang="en-US" dirty="0" smtClean="0"/>
                        <a:t>SNP Specialist</a:t>
                      </a:r>
                      <a:endParaRPr lang="en-US" dirty="0"/>
                    </a:p>
                  </a:txBody>
                  <a:tcPr/>
                </a:tc>
                <a:tc>
                  <a:txBody>
                    <a:bodyPr/>
                    <a:lstStyle/>
                    <a:p>
                      <a:pPr algn="ctr"/>
                      <a:r>
                        <a:rPr lang="en-US" dirty="0" smtClean="0"/>
                        <a:t>Phone </a:t>
                      </a:r>
                      <a:endParaRPr lang="en-US" dirty="0"/>
                    </a:p>
                  </a:txBody>
                  <a:tcPr/>
                </a:tc>
                <a:tc>
                  <a:txBody>
                    <a:bodyPr/>
                    <a:lstStyle/>
                    <a:p>
                      <a:pPr algn="ctr"/>
                      <a:r>
                        <a:rPr lang="en-US" dirty="0" smtClean="0"/>
                        <a:t>Email</a:t>
                      </a:r>
                      <a:endParaRPr lang="en-US" dirty="0"/>
                    </a:p>
                  </a:txBody>
                  <a:tcPr/>
                </a:tc>
                <a:extLst>
                  <a:ext uri="{0D108BD9-81ED-4DB2-BD59-A6C34878D82A}">
                    <a16:rowId xmlns:a16="http://schemas.microsoft.com/office/drawing/2014/main" val="1958457888"/>
                  </a:ext>
                </a:extLst>
              </a:tr>
              <a:tr h="312088">
                <a:tc>
                  <a:txBody>
                    <a:bodyPr/>
                    <a:lstStyle/>
                    <a:p>
                      <a:r>
                        <a:rPr lang="en-US" sz="1600" dirty="0" smtClean="0"/>
                        <a:t>Region 1</a:t>
                      </a:r>
                      <a:endParaRPr lang="en-US" sz="1600" dirty="0"/>
                    </a:p>
                  </a:txBody>
                  <a:tcPr/>
                </a:tc>
                <a:tc>
                  <a:txBody>
                    <a:bodyPr/>
                    <a:lstStyle/>
                    <a:p>
                      <a:r>
                        <a:rPr lang="en-US" sz="1600" dirty="0" smtClean="0"/>
                        <a:t>Denise Clark </a:t>
                      </a:r>
                      <a:endParaRPr lang="en-US" sz="1600" dirty="0"/>
                    </a:p>
                  </a:txBody>
                  <a:tcPr/>
                </a:tc>
                <a:tc>
                  <a:txBody>
                    <a:bodyPr/>
                    <a:lstStyle/>
                    <a:p>
                      <a:r>
                        <a:rPr lang="en-US" sz="1600" dirty="0" smtClean="0"/>
                        <a:t>(804) 786-7055</a:t>
                      </a:r>
                      <a:endParaRPr lang="en-US" sz="1600" dirty="0"/>
                    </a:p>
                  </a:txBody>
                  <a:tcPr/>
                </a:tc>
                <a:tc>
                  <a:txBody>
                    <a:bodyPr/>
                    <a:lstStyle/>
                    <a:p>
                      <a:r>
                        <a:rPr lang="en-US" sz="1600" dirty="0" smtClean="0">
                          <a:hlinkClick r:id="rId3"/>
                        </a:rPr>
                        <a:t>Denise</a:t>
                      </a:r>
                      <a:r>
                        <a:rPr lang="en-US" sz="1600" baseline="0" dirty="0" smtClean="0">
                          <a:hlinkClick r:id="rId3"/>
                        </a:rPr>
                        <a:t>.clark@doe.virginia.gov</a:t>
                      </a:r>
                      <a:r>
                        <a:rPr lang="en-US" sz="1600" baseline="0" dirty="0" smtClean="0"/>
                        <a:t> </a:t>
                      </a:r>
                      <a:endParaRPr lang="en-US" sz="1600" dirty="0"/>
                    </a:p>
                  </a:txBody>
                  <a:tcPr/>
                </a:tc>
                <a:extLst>
                  <a:ext uri="{0D108BD9-81ED-4DB2-BD59-A6C34878D82A}">
                    <a16:rowId xmlns:a16="http://schemas.microsoft.com/office/drawing/2014/main" val="3179377546"/>
                  </a:ext>
                </a:extLst>
              </a:tr>
              <a:tr h="312088">
                <a:tc>
                  <a:txBody>
                    <a:bodyPr/>
                    <a:lstStyle/>
                    <a:p>
                      <a:r>
                        <a:rPr lang="en-US" sz="1600" dirty="0" smtClean="0"/>
                        <a:t>Region 2</a:t>
                      </a:r>
                      <a:endParaRPr lang="en-US" sz="1600" dirty="0"/>
                    </a:p>
                  </a:txBody>
                  <a:tcPr/>
                </a:tc>
                <a:tc>
                  <a:txBody>
                    <a:bodyPr/>
                    <a:lstStyle/>
                    <a:p>
                      <a:r>
                        <a:rPr lang="en-US" sz="1600" dirty="0" smtClean="0"/>
                        <a:t>Susie Wood</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(804) 225-2695</a:t>
                      </a:r>
                    </a:p>
                  </a:txBody>
                  <a:tcPr/>
                </a:tc>
                <a:tc>
                  <a:txBody>
                    <a:bodyPr/>
                    <a:lstStyle/>
                    <a:p>
                      <a:r>
                        <a:rPr lang="en-US" sz="1600" dirty="0" smtClean="0">
                          <a:hlinkClick r:id="rId4"/>
                        </a:rPr>
                        <a:t>Susanne.wood@doe.virginia.gov</a:t>
                      </a:r>
                      <a:r>
                        <a:rPr lang="en-US" sz="1600" dirty="0" smtClean="0"/>
                        <a:t> </a:t>
                      </a:r>
                      <a:endParaRPr lang="en-US" sz="1600" dirty="0"/>
                    </a:p>
                  </a:txBody>
                  <a:tcPr/>
                </a:tc>
                <a:extLst>
                  <a:ext uri="{0D108BD9-81ED-4DB2-BD59-A6C34878D82A}">
                    <a16:rowId xmlns:a16="http://schemas.microsoft.com/office/drawing/2014/main" val="2378626606"/>
                  </a:ext>
                </a:extLst>
              </a:tr>
              <a:tr h="312088">
                <a:tc>
                  <a:txBody>
                    <a:bodyPr/>
                    <a:lstStyle/>
                    <a:p>
                      <a:r>
                        <a:rPr lang="en-US" sz="1600" dirty="0" smtClean="0"/>
                        <a:t>Region 3</a:t>
                      </a:r>
                      <a:endParaRPr lang="en-US" sz="1600" dirty="0"/>
                    </a:p>
                  </a:txBody>
                  <a:tcPr/>
                </a:tc>
                <a:tc>
                  <a:txBody>
                    <a:bodyPr/>
                    <a:lstStyle/>
                    <a:p>
                      <a:r>
                        <a:rPr lang="en-US" sz="1600" dirty="0" smtClean="0"/>
                        <a:t>Suzie Kollaja</a:t>
                      </a:r>
                      <a:r>
                        <a:rPr lang="en-US" sz="1600" baseline="0" dirty="0" smtClean="0"/>
                        <a:t> </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(804) 225-2662</a:t>
                      </a:r>
                    </a:p>
                  </a:txBody>
                  <a:tcPr/>
                </a:tc>
                <a:tc>
                  <a:txBody>
                    <a:bodyPr/>
                    <a:lstStyle/>
                    <a:p>
                      <a:r>
                        <a:rPr lang="en-US" sz="1600" dirty="0" smtClean="0">
                          <a:hlinkClick r:id="rId5"/>
                        </a:rPr>
                        <a:t>Suzie.kollaja@doe.virginia.gov</a:t>
                      </a:r>
                      <a:r>
                        <a:rPr lang="en-US" sz="1600" dirty="0" smtClean="0"/>
                        <a:t> </a:t>
                      </a:r>
                      <a:endParaRPr lang="en-US" sz="1600" dirty="0"/>
                    </a:p>
                  </a:txBody>
                  <a:tcPr/>
                </a:tc>
                <a:extLst>
                  <a:ext uri="{0D108BD9-81ED-4DB2-BD59-A6C34878D82A}">
                    <a16:rowId xmlns:a16="http://schemas.microsoft.com/office/drawing/2014/main" val="832310679"/>
                  </a:ext>
                </a:extLst>
              </a:tr>
              <a:tr h="312088">
                <a:tc>
                  <a:txBody>
                    <a:bodyPr/>
                    <a:lstStyle/>
                    <a:p>
                      <a:r>
                        <a:rPr lang="en-US" sz="1600" dirty="0" smtClean="0"/>
                        <a:t>Region 4</a:t>
                      </a:r>
                      <a:endParaRPr lang="en-US" sz="1600" dirty="0"/>
                    </a:p>
                  </a:txBody>
                  <a:tcPr/>
                </a:tc>
                <a:tc>
                  <a:txBody>
                    <a:bodyPr/>
                    <a:lstStyle/>
                    <a:p>
                      <a:r>
                        <a:rPr lang="en-US" sz="1600" dirty="0" smtClean="0"/>
                        <a:t>Karen Howard</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(804) 371-2337</a:t>
                      </a:r>
                    </a:p>
                  </a:txBody>
                  <a:tcPr/>
                </a:tc>
                <a:tc>
                  <a:txBody>
                    <a:bodyPr/>
                    <a:lstStyle/>
                    <a:p>
                      <a:r>
                        <a:rPr lang="en-US" sz="1600" dirty="0" smtClean="0">
                          <a:hlinkClick r:id="rId6"/>
                        </a:rPr>
                        <a:t>Karen.howard@doe.virginia.gov</a:t>
                      </a:r>
                      <a:r>
                        <a:rPr lang="en-US" sz="1600" dirty="0" smtClean="0"/>
                        <a:t> </a:t>
                      </a:r>
                      <a:endParaRPr lang="en-US" sz="1600" dirty="0"/>
                    </a:p>
                  </a:txBody>
                  <a:tcPr/>
                </a:tc>
                <a:extLst>
                  <a:ext uri="{0D108BD9-81ED-4DB2-BD59-A6C34878D82A}">
                    <a16:rowId xmlns:a16="http://schemas.microsoft.com/office/drawing/2014/main" val="580082100"/>
                  </a:ext>
                </a:extLst>
              </a:tr>
              <a:tr h="312088">
                <a:tc>
                  <a:txBody>
                    <a:bodyPr/>
                    <a:lstStyle/>
                    <a:p>
                      <a:r>
                        <a:rPr lang="en-US" sz="1600" dirty="0" smtClean="0"/>
                        <a:t>Region 5</a:t>
                      </a:r>
                      <a:endParaRPr lang="en-US" sz="1600" dirty="0"/>
                    </a:p>
                  </a:txBody>
                  <a:tcPr/>
                </a:tc>
                <a:tc>
                  <a:txBody>
                    <a:bodyPr/>
                    <a:lstStyle/>
                    <a:p>
                      <a:r>
                        <a:rPr lang="en-US" sz="1600" dirty="0" smtClean="0"/>
                        <a:t>Casey Dickenson</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(804) 786-2695</a:t>
                      </a:r>
                    </a:p>
                  </a:txBody>
                  <a:tcPr/>
                </a:tc>
                <a:tc>
                  <a:txBody>
                    <a:bodyPr/>
                    <a:lstStyle/>
                    <a:p>
                      <a:r>
                        <a:rPr lang="en-US" sz="1600" dirty="0" smtClean="0">
                          <a:hlinkClick r:id="rId7"/>
                        </a:rPr>
                        <a:t>Casey.dickenson@doe.virginia.gov</a:t>
                      </a:r>
                      <a:r>
                        <a:rPr lang="en-US" sz="1600" dirty="0" smtClean="0"/>
                        <a:t> </a:t>
                      </a:r>
                      <a:endParaRPr lang="en-US" sz="1600" dirty="0"/>
                    </a:p>
                  </a:txBody>
                  <a:tcPr/>
                </a:tc>
                <a:extLst>
                  <a:ext uri="{0D108BD9-81ED-4DB2-BD59-A6C34878D82A}">
                    <a16:rowId xmlns:a16="http://schemas.microsoft.com/office/drawing/2014/main" val="186329568"/>
                  </a:ext>
                </a:extLst>
              </a:tr>
              <a:tr h="312088">
                <a:tc>
                  <a:txBody>
                    <a:bodyPr/>
                    <a:lstStyle/>
                    <a:p>
                      <a:r>
                        <a:rPr lang="en-US" sz="1600" dirty="0" smtClean="0"/>
                        <a:t>Region 6</a:t>
                      </a:r>
                      <a:endParaRPr lang="en-US" sz="1600" dirty="0"/>
                    </a:p>
                  </a:txBody>
                  <a:tcPr/>
                </a:tc>
                <a:tc>
                  <a:txBody>
                    <a:bodyPr/>
                    <a:lstStyle/>
                    <a:p>
                      <a:r>
                        <a:rPr lang="en-US" sz="1600" dirty="0" smtClean="0"/>
                        <a:t>Tom Patrick</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(804) 225-2081</a:t>
                      </a:r>
                    </a:p>
                  </a:txBody>
                  <a:tcPr/>
                </a:tc>
                <a:tc>
                  <a:txBody>
                    <a:bodyPr/>
                    <a:lstStyle/>
                    <a:p>
                      <a:r>
                        <a:rPr lang="en-US" sz="1600" dirty="0" smtClean="0">
                          <a:hlinkClick r:id="rId8"/>
                        </a:rPr>
                        <a:t>Thomas.patrick@doe.virginia.gov</a:t>
                      </a:r>
                      <a:r>
                        <a:rPr lang="en-US" sz="1600" dirty="0" smtClean="0"/>
                        <a:t> </a:t>
                      </a:r>
                      <a:endParaRPr lang="en-US" sz="1600" dirty="0"/>
                    </a:p>
                  </a:txBody>
                  <a:tcPr/>
                </a:tc>
                <a:extLst>
                  <a:ext uri="{0D108BD9-81ED-4DB2-BD59-A6C34878D82A}">
                    <a16:rowId xmlns:a16="http://schemas.microsoft.com/office/drawing/2014/main" val="2960948664"/>
                  </a:ext>
                </a:extLst>
              </a:tr>
              <a:tr h="312088">
                <a:tc>
                  <a:txBody>
                    <a:bodyPr/>
                    <a:lstStyle/>
                    <a:p>
                      <a:r>
                        <a:rPr lang="en-US" sz="1600" dirty="0" smtClean="0"/>
                        <a:t>Region 7</a:t>
                      </a:r>
                    </a:p>
                  </a:txBody>
                  <a:tcPr/>
                </a:tc>
                <a:tc>
                  <a:txBody>
                    <a:bodyPr/>
                    <a:lstStyle/>
                    <a:p>
                      <a:r>
                        <a:rPr lang="en-US" sz="1600" dirty="0" smtClean="0"/>
                        <a:t>Tom Patrick</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(804) 225-2081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hlinkClick r:id="rId8"/>
                        </a:rPr>
                        <a:t>Thomas.patrick@doe.virginia.gov</a:t>
                      </a:r>
                      <a:r>
                        <a:rPr lang="en-US" sz="1600" dirty="0" smtClean="0"/>
                        <a:t> </a:t>
                      </a:r>
                    </a:p>
                  </a:txBody>
                  <a:tcPr/>
                </a:tc>
                <a:extLst>
                  <a:ext uri="{0D108BD9-81ED-4DB2-BD59-A6C34878D82A}">
                    <a16:rowId xmlns:a16="http://schemas.microsoft.com/office/drawing/2014/main" val="621416324"/>
                  </a:ext>
                </a:extLst>
              </a:tr>
              <a:tr h="312088">
                <a:tc>
                  <a:txBody>
                    <a:bodyPr/>
                    <a:lstStyle/>
                    <a:p>
                      <a:r>
                        <a:rPr lang="en-US" sz="1600" dirty="0" smtClean="0"/>
                        <a:t>Region 8</a:t>
                      </a:r>
                    </a:p>
                  </a:txBody>
                  <a:tcPr/>
                </a:tc>
                <a:tc>
                  <a:txBody>
                    <a:bodyPr/>
                    <a:lstStyle/>
                    <a:p>
                      <a:r>
                        <a:rPr lang="en-US" sz="1600" dirty="0" smtClean="0"/>
                        <a:t>Rasa Lakas</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(804) 225-2433</a:t>
                      </a:r>
                    </a:p>
                  </a:txBody>
                  <a:tcPr/>
                </a:tc>
                <a:tc>
                  <a:txBody>
                    <a:bodyPr/>
                    <a:lstStyle/>
                    <a:p>
                      <a:r>
                        <a:rPr lang="en-US" sz="1600" dirty="0" smtClean="0">
                          <a:hlinkClick r:id="rId9"/>
                        </a:rPr>
                        <a:t>Rasa.lakas@doe.virginia.gov</a:t>
                      </a:r>
                      <a:r>
                        <a:rPr lang="en-US" sz="1600" dirty="0" smtClean="0"/>
                        <a:t> </a:t>
                      </a:r>
                    </a:p>
                  </a:txBody>
                  <a:tcPr/>
                </a:tc>
                <a:extLst>
                  <a:ext uri="{0D108BD9-81ED-4DB2-BD59-A6C34878D82A}">
                    <a16:rowId xmlns:a16="http://schemas.microsoft.com/office/drawing/2014/main" val="2416287075"/>
                  </a:ext>
                </a:extLst>
              </a:tr>
            </a:tbl>
          </a:graphicData>
        </a:graphic>
      </p:graphicFrame>
      <p:pic>
        <p:nvPicPr>
          <p:cNvPr id="6" name="Content Placeholder 4" descr="Graphic showing VDOE Regions"/>
          <p:cNvPicPr>
            <a:picLocks noChangeAspect="1"/>
          </p:cNvPicPr>
          <p:nvPr/>
        </p:nvPicPr>
        <p:blipFill>
          <a:blip r:embed="rId10"/>
          <a:stretch>
            <a:fillRect/>
          </a:stretch>
        </p:blipFill>
        <p:spPr>
          <a:xfrm>
            <a:off x="2533648" y="4902653"/>
            <a:ext cx="3390901" cy="157434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Slide Number Placeholder 3"/>
          <p:cNvSpPr>
            <a:spLocks noGrp="1"/>
          </p:cNvSpPr>
          <p:nvPr>
            <p:ph type="sldNum" sz="quarter" idx="12"/>
          </p:nvPr>
        </p:nvSpPr>
        <p:spPr/>
        <p:txBody>
          <a:bodyPr/>
          <a:lstStyle/>
          <a:p>
            <a:fld id="{0E35F3BA-FE8B-4E36-87EF-206F94BD42EB}" type="slidenum">
              <a:rPr lang="en-US" smtClean="0"/>
              <a:pPr/>
              <a:t>37</a:t>
            </a:fld>
            <a:endParaRPr lang="en-US" dirty="0"/>
          </a:p>
        </p:txBody>
      </p:sp>
    </p:spTree>
    <p:extLst>
      <p:ext uri="{BB962C8B-B14F-4D97-AF65-F5344CB8AC3E}">
        <p14:creationId xmlns:p14="http://schemas.microsoft.com/office/powerpoint/2010/main" val="8346218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2857"/>
            <a:ext cx="6705600" cy="1143000"/>
          </a:xfrm>
        </p:spPr>
        <p:txBody>
          <a:bodyPr>
            <a:normAutofit/>
          </a:bodyPr>
          <a:lstStyle/>
          <a:p>
            <a:r>
              <a:rPr lang="en-US" sz="3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Contact Information for Non-School Sponsors</a:t>
            </a:r>
            <a:endParaRPr lang="en-US" sz="3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Content Placeholder 4" descr="Table listing Child Nutrition Program Specialist contact information"/>
          <p:cNvGraphicFramePr>
            <a:graphicFrameLocks/>
          </p:cNvGraphicFramePr>
          <p:nvPr>
            <p:extLst>
              <p:ext uri="{D42A27DB-BD31-4B8C-83A1-F6EECF244321}">
                <p14:modId xmlns:p14="http://schemas.microsoft.com/office/powerpoint/2010/main" val="4068398841"/>
              </p:ext>
            </p:extLst>
          </p:nvPr>
        </p:nvGraphicFramePr>
        <p:xfrm>
          <a:off x="533400" y="1600200"/>
          <a:ext cx="7315199" cy="3304734"/>
        </p:xfrm>
        <a:graphic>
          <a:graphicData uri="http://schemas.openxmlformats.org/drawingml/2006/table">
            <a:tbl>
              <a:tblPr firstRow="1" bandRow="1">
                <a:effectLst>
                  <a:innerShdw blurRad="114300">
                    <a:prstClr val="black"/>
                  </a:innerShdw>
                </a:effectLst>
                <a:tableStyleId>{5C22544A-7EE6-4342-B048-85BDC9FD1C3A}</a:tableStyleId>
              </a:tblPr>
              <a:tblGrid>
                <a:gridCol w="975360">
                  <a:extLst>
                    <a:ext uri="{9D8B030D-6E8A-4147-A177-3AD203B41FA5}">
                      <a16:colId xmlns:a16="http://schemas.microsoft.com/office/drawing/2014/main" val="3234294092"/>
                    </a:ext>
                  </a:extLst>
                </a:gridCol>
                <a:gridCol w="1716081">
                  <a:extLst>
                    <a:ext uri="{9D8B030D-6E8A-4147-A177-3AD203B41FA5}">
                      <a16:colId xmlns:a16="http://schemas.microsoft.com/office/drawing/2014/main" val="3457330519"/>
                    </a:ext>
                  </a:extLst>
                </a:gridCol>
                <a:gridCol w="1558341">
                  <a:extLst>
                    <a:ext uri="{9D8B030D-6E8A-4147-A177-3AD203B41FA5}">
                      <a16:colId xmlns:a16="http://schemas.microsoft.com/office/drawing/2014/main" val="2944846568"/>
                    </a:ext>
                  </a:extLst>
                </a:gridCol>
                <a:gridCol w="3065417">
                  <a:extLst>
                    <a:ext uri="{9D8B030D-6E8A-4147-A177-3AD203B41FA5}">
                      <a16:colId xmlns:a16="http://schemas.microsoft.com/office/drawing/2014/main" val="802413030"/>
                    </a:ext>
                  </a:extLst>
                </a:gridCol>
              </a:tblGrid>
              <a:tr h="339351">
                <a:tc>
                  <a:txBody>
                    <a:bodyPr/>
                    <a:lstStyle/>
                    <a:p>
                      <a:endParaRPr lang="en-US" sz="1700" dirty="0"/>
                    </a:p>
                  </a:txBody>
                  <a:tcPr marL="84406" marR="84406" marT="42203" marB="42203"/>
                </a:tc>
                <a:tc>
                  <a:txBody>
                    <a:bodyPr/>
                    <a:lstStyle/>
                    <a:p>
                      <a:pPr algn="ctr"/>
                      <a:r>
                        <a:rPr lang="en-US" sz="1700" dirty="0" smtClean="0"/>
                        <a:t>CNP Specialist</a:t>
                      </a:r>
                      <a:endParaRPr lang="en-US" sz="1700" dirty="0"/>
                    </a:p>
                  </a:txBody>
                  <a:tcPr marL="84406" marR="84406" marT="42203" marB="42203"/>
                </a:tc>
                <a:tc>
                  <a:txBody>
                    <a:bodyPr/>
                    <a:lstStyle/>
                    <a:p>
                      <a:pPr algn="ctr"/>
                      <a:r>
                        <a:rPr lang="en-US" sz="1700" dirty="0" smtClean="0"/>
                        <a:t>Phone </a:t>
                      </a:r>
                      <a:endParaRPr lang="en-US" sz="1700" dirty="0"/>
                    </a:p>
                  </a:txBody>
                  <a:tcPr marL="84406" marR="84406" marT="42203" marB="42203"/>
                </a:tc>
                <a:tc>
                  <a:txBody>
                    <a:bodyPr/>
                    <a:lstStyle/>
                    <a:p>
                      <a:pPr algn="ctr"/>
                      <a:r>
                        <a:rPr lang="en-US" sz="1700" dirty="0" smtClean="0"/>
                        <a:t>Email</a:t>
                      </a:r>
                      <a:endParaRPr lang="en-US" sz="1700" dirty="0"/>
                    </a:p>
                  </a:txBody>
                  <a:tcPr marL="84406" marR="84406" marT="42203" marB="42203"/>
                </a:tc>
                <a:extLst>
                  <a:ext uri="{0D108BD9-81ED-4DB2-BD59-A6C34878D82A}">
                    <a16:rowId xmlns:a16="http://schemas.microsoft.com/office/drawing/2014/main" val="1958457888"/>
                  </a:ext>
                </a:extLst>
              </a:tr>
              <a:tr h="309489">
                <a:tc>
                  <a:txBody>
                    <a:bodyPr/>
                    <a:lstStyle/>
                    <a:p>
                      <a:r>
                        <a:rPr lang="en-US" sz="1500" dirty="0" smtClean="0"/>
                        <a:t>Region 1</a:t>
                      </a:r>
                      <a:endParaRPr lang="en-US" sz="1500" dirty="0"/>
                    </a:p>
                  </a:txBody>
                  <a:tcPr marL="84406" marR="84406" marT="42203" marB="42203"/>
                </a:tc>
                <a:tc>
                  <a:txBody>
                    <a:bodyPr/>
                    <a:lstStyle/>
                    <a:p>
                      <a:r>
                        <a:rPr lang="en-US" sz="1500" dirty="0" smtClean="0"/>
                        <a:t>Brandon Archer</a:t>
                      </a:r>
                      <a:endParaRPr lang="en-US" sz="1500" dirty="0"/>
                    </a:p>
                  </a:txBody>
                  <a:tcPr marL="84406" marR="84406" marT="42203" marB="42203"/>
                </a:tc>
                <a:tc>
                  <a:txBody>
                    <a:bodyPr/>
                    <a:lstStyle/>
                    <a:p>
                      <a:r>
                        <a:rPr lang="en-US" sz="1500" dirty="0" smtClean="0"/>
                        <a:t>(804) 786-1136</a:t>
                      </a:r>
                      <a:endParaRPr lang="en-US" sz="1500" dirty="0"/>
                    </a:p>
                  </a:txBody>
                  <a:tcPr marL="84406" marR="84406" marT="42203" marB="42203"/>
                </a:tc>
                <a:tc>
                  <a:txBody>
                    <a:bodyPr/>
                    <a:lstStyle/>
                    <a:p>
                      <a:r>
                        <a:rPr lang="en-US" sz="1500" dirty="0" smtClean="0">
                          <a:hlinkClick r:id="rId3"/>
                        </a:rPr>
                        <a:t>Brandon.archer@doe.virginia.gov</a:t>
                      </a:r>
                      <a:r>
                        <a:rPr lang="en-US" sz="1500" dirty="0" smtClean="0"/>
                        <a:t> </a:t>
                      </a:r>
                      <a:endParaRPr lang="en-US" sz="1500" dirty="0"/>
                    </a:p>
                  </a:txBody>
                  <a:tcPr marL="84406" marR="84406" marT="42203" marB="42203"/>
                </a:tc>
                <a:extLst>
                  <a:ext uri="{0D108BD9-81ED-4DB2-BD59-A6C34878D82A}">
                    <a16:rowId xmlns:a16="http://schemas.microsoft.com/office/drawing/2014/main" val="3179377546"/>
                  </a:ext>
                </a:extLst>
              </a:tr>
              <a:tr h="309489">
                <a:tc>
                  <a:txBody>
                    <a:bodyPr/>
                    <a:lstStyle/>
                    <a:p>
                      <a:r>
                        <a:rPr lang="en-US" sz="1500" dirty="0" smtClean="0"/>
                        <a:t>Region 2</a:t>
                      </a:r>
                      <a:endParaRPr lang="en-US" sz="1500" dirty="0"/>
                    </a:p>
                  </a:txBody>
                  <a:tcPr marL="84406" marR="84406" marT="42203" marB="42203"/>
                </a:tc>
                <a:tc>
                  <a:txBody>
                    <a:bodyPr/>
                    <a:lstStyle/>
                    <a:p>
                      <a:r>
                        <a:rPr lang="en-US" sz="1500" dirty="0" smtClean="0"/>
                        <a:t>Kenndra Buyalos</a:t>
                      </a:r>
                      <a:endParaRPr lang="en-US" sz="1500" dirty="0"/>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smtClean="0"/>
                        <a:t>(804) 225-3342</a:t>
                      </a:r>
                    </a:p>
                  </a:txBody>
                  <a:tcPr marL="84406" marR="84406" marT="42203" marB="42203"/>
                </a:tc>
                <a:tc>
                  <a:txBody>
                    <a:bodyPr/>
                    <a:lstStyle/>
                    <a:p>
                      <a:r>
                        <a:rPr lang="en-US" sz="1500" dirty="0" smtClean="0">
                          <a:hlinkClick r:id="rId4"/>
                        </a:rPr>
                        <a:t>Kenndra.buyalos@doe.virginia.gov</a:t>
                      </a:r>
                      <a:r>
                        <a:rPr lang="en-US" sz="1500" dirty="0" smtClean="0"/>
                        <a:t> </a:t>
                      </a:r>
                      <a:endParaRPr lang="en-US" sz="1500" dirty="0"/>
                    </a:p>
                  </a:txBody>
                  <a:tcPr marL="84406" marR="84406" marT="42203" marB="42203"/>
                </a:tc>
                <a:extLst>
                  <a:ext uri="{0D108BD9-81ED-4DB2-BD59-A6C34878D82A}">
                    <a16:rowId xmlns:a16="http://schemas.microsoft.com/office/drawing/2014/main" val="2378626606"/>
                  </a:ext>
                </a:extLst>
              </a:tr>
              <a:tr h="309489">
                <a:tc>
                  <a:txBody>
                    <a:bodyPr/>
                    <a:lstStyle/>
                    <a:p>
                      <a:r>
                        <a:rPr lang="en-US" sz="1500" dirty="0" smtClean="0"/>
                        <a:t>Region 3</a:t>
                      </a:r>
                      <a:endParaRPr lang="en-US" sz="1500" dirty="0"/>
                    </a:p>
                  </a:txBody>
                  <a:tcPr marL="84406" marR="84406" marT="42203" marB="42203"/>
                </a:tc>
                <a:tc>
                  <a:txBody>
                    <a:bodyPr/>
                    <a:lstStyle/>
                    <a:p>
                      <a:r>
                        <a:rPr lang="en-US" sz="1500" dirty="0" smtClean="0"/>
                        <a:t>Kenndra Buyalos</a:t>
                      </a:r>
                      <a:endParaRPr lang="en-US" sz="1500" dirty="0"/>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smtClean="0"/>
                        <a:t>(804) 225-3342</a:t>
                      </a: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smtClean="0">
                          <a:hlinkClick r:id="rId4"/>
                        </a:rPr>
                        <a:t>Kenndra.buyalos@doe.virginia.gov</a:t>
                      </a:r>
                      <a:r>
                        <a:rPr lang="en-US" sz="1500" dirty="0" smtClean="0"/>
                        <a:t> </a:t>
                      </a:r>
                    </a:p>
                  </a:txBody>
                  <a:tcPr marL="84406" marR="84406" marT="42203" marB="42203"/>
                </a:tc>
                <a:extLst>
                  <a:ext uri="{0D108BD9-81ED-4DB2-BD59-A6C34878D82A}">
                    <a16:rowId xmlns:a16="http://schemas.microsoft.com/office/drawing/2014/main" val="832310679"/>
                  </a:ext>
                </a:extLst>
              </a:tr>
              <a:tr h="309489">
                <a:tc>
                  <a:txBody>
                    <a:bodyPr/>
                    <a:lstStyle/>
                    <a:p>
                      <a:r>
                        <a:rPr lang="en-US" sz="1500" dirty="0" smtClean="0"/>
                        <a:t>Region 4</a:t>
                      </a:r>
                      <a:endParaRPr lang="en-US" sz="1500" dirty="0"/>
                    </a:p>
                  </a:txBody>
                  <a:tcPr marL="84406" marR="84406" marT="42203" marB="42203"/>
                </a:tc>
                <a:tc>
                  <a:txBody>
                    <a:bodyPr/>
                    <a:lstStyle/>
                    <a:p>
                      <a:r>
                        <a:rPr lang="en-US" sz="1500" dirty="0" smtClean="0"/>
                        <a:t>Maggie Parker</a:t>
                      </a:r>
                      <a:endParaRPr lang="en-US" sz="1500" dirty="0"/>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smtClean="0"/>
                        <a:t>(804) 786-1147</a:t>
                      </a:r>
                    </a:p>
                  </a:txBody>
                  <a:tcPr marL="84406" marR="84406" marT="42203" marB="42203"/>
                </a:tc>
                <a:tc>
                  <a:txBody>
                    <a:bodyPr/>
                    <a:lstStyle/>
                    <a:p>
                      <a:r>
                        <a:rPr lang="en-US" sz="1500" dirty="0" smtClean="0">
                          <a:hlinkClick r:id="rId5"/>
                        </a:rPr>
                        <a:t>Maggie.parker@doe.virginia.gov</a:t>
                      </a:r>
                      <a:r>
                        <a:rPr lang="en-US" sz="1500" dirty="0" smtClean="0"/>
                        <a:t> </a:t>
                      </a:r>
                      <a:endParaRPr lang="en-US" sz="1500" dirty="0"/>
                    </a:p>
                  </a:txBody>
                  <a:tcPr marL="84406" marR="84406" marT="42203" marB="42203"/>
                </a:tc>
                <a:extLst>
                  <a:ext uri="{0D108BD9-81ED-4DB2-BD59-A6C34878D82A}">
                    <a16:rowId xmlns:a16="http://schemas.microsoft.com/office/drawing/2014/main" val="580082100"/>
                  </a:ext>
                </a:extLst>
              </a:tr>
              <a:tr h="309489">
                <a:tc>
                  <a:txBody>
                    <a:bodyPr/>
                    <a:lstStyle/>
                    <a:p>
                      <a:r>
                        <a:rPr lang="en-US" sz="1500" dirty="0" smtClean="0"/>
                        <a:t>Region 5</a:t>
                      </a:r>
                      <a:endParaRPr lang="en-US" sz="1500" dirty="0"/>
                    </a:p>
                  </a:txBody>
                  <a:tcPr marL="84406" marR="84406" marT="42203" marB="42203"/>
                </a:tc>
                <a:tc>
                  <a:txBody>
                    <a:bodyPr/>
                    <a:lstStyle/>
                    <a:p>
                      <a:r>
                        <a:rPr lang="en-US" sz="1500" dirty="0" smtClean="0"/>
                        <a:t>Maggie Parker</a:t>
                      </a:r>
                      <a:endParaRPr lang="en-US" sz="1500" dirty="0"/>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smtClean="0"/>
                        <a:t>(804) 786-1147</a:t>
                      </a: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smtClean="0">
                          <a:hlinkClick r:id="rId5"/>
                        </a:rPr>
                        <a:t>Maggie.parker@doe.virginia.gov</a:t>
                      </a:r>
                      <a:r>
                        <a:rPr lang="en-US" sz="1500" dirty="0" smtClean="0"/>
                        <a:t> </a:t>
                      </a:r>
                    </a:p>
                  </a:txBody>
                  <a:tcPr marL="84406" marR="84406" marT="42203" marB="42203"/>
                </a:tc>
                <a:extLst>
                  <a:ext uri="{0D108BD9-81ED-4DB2-BD59-A6C34878D82A}">
                    <a16:rowId xmlns:a16="http://schemas.microsoft.com/office/drawing/2014/main" val="186329568"/>
                  </a:ext>
                </a:extLst>
              </a:tr>
              <a:tr h="534572">
                <a:tc>
                  <a:txBody>
                    <a:bodyPr/>
                    <a:lstStyle/>
                    <a:p>
                      <a:r>
                        <a:rPr lang="en-US" sz="1500" dirty="0" smtClean="0"/>
                        <a:t>Region 6</a:t>
                      </a:r>
                      <a:endParaRPr lang="en-US" sz="1500" dirty="0"/>
                    </a:p>
                  </a:txBody>
                  <a:tcPr marL="84406" marR="84406" marT="42203" marB="42203"/>
                </a:tc>
                <a:tc>
                  <a:txBody>
                    <a:bodyPr/>
                    <a:lstStyle/>
                    <a:p>
                      <a:r>
                        <a:rPr lang="en-US" sz="1500" dirty="0" smtClean="0"/>
                        <a:t>Courtney</a:t>
                      </a:r>
                      <a:r>
                        <a:rPr lang="en-US" sz="1500" baseline="0" dirty="0" smtClean="0"/>
                        <a:t> Jones  (until May 1)</a:t>
                      </a:r>
                      <a:endParaRPr lang="en-US" sz="1500" dirty="0"/>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smtClean="0"/>
                        <a:t>(804) 786-0178</a:t>
                      </a:r>
                    </a:p>
                  </a:txBody>
                  <a:tcPr marL="84406" marR="84406" marT="42203" marB="42203"/>
                </a:tc>
                <a:tc>
                  <a:txBody>
                    <a:bodyPr/>
                    <a:lstStyle/>
                    <a:p>
                      <a:r>
                        <a:rPr lang="en-US" sz="1500" dirty="0" smtClean="0">
                          <a:hlinkClick r:id="rId6"/>
                        </a:rPr>
                        <a:t>Courtney.jones@doe.virginia.gov</a:t>
                      </a:r>
                      <a:r>
                        <a:rPr lang="en-US" sz="1500" dirty="0" smtClean="0"/>
                        <a:t> </a:t>
                      </a:r>
                      <a:endParaRPr lang="en-US" sz="1500" dirty="0"/>
                    </a:p>
                  </a:txBody>
                  <a:tcPr marL="84406" marR="84406" marT="42203" marB="42203"/>
                </a:tc>
                <a:extLst>
                  <a:ext uri="{0D108BD9-81ED-4DB2-BD59-A6C34878D82A}">
                    <a16:rowId xmlns:a16="http://schemas.microsoft.com/office/drawing/2014/main" val="2960948664"/>
                  </a:ext>
                </a:extLst>
              </a:tr>
              <a:tr h="534572">
                <a:tc>
                  <a:txBody>
                    <a:bodyPr/>
                    <a:lstStyle/>
                    <a:p>
                      <a:r>
                        <a:rPr lang="en-US" sz="1500" dirty="0" smtClean="0"/>
                        <a:t>Region 7</a:t>
                      </a:r>
                    </a:p>
                  </a:txBody>
                  <a:tcPr marL="84406" marR="84406" marT="42203" marB="42203"/>
                </a:tc>
                <a:tc>
                  <a:txBody>
                    <a:bodyPr/>
                    <a:lstStyle/>
                    <a:p>
                      <a:r>
                        <a:rPr lang="en-US" sz="1500" dirty="0" smtClean="0"/>
                        <a:t>Courtney Jones (until May 1)</a:t>
                      </a:r>
                      <a:endParaRPr lang="en-US" sz="1500" dirty="0"/>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smtClean="0"/>
                        <a:t>(804) 786-0178</a:t>
                      </a: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smtClean="0">
                          <a:hlinkClick r:id="rId6"/>
                        </a:rPr>
                        <a:t>Courtney.jones@doe.virginia.gov</a:t>
                      </a:r>
                      <a:r>
                        <a:rPr lang="en-US" sz="1500" dirty="0" smtClean="0"/>
                        <a:t> </a:t>
                      </a:r>
                    </a:p>
                  </a:txBody>
                  <a:tcPr marL="84406" marR="84406" marT="42203" marB="42203"/>
                </a:tc>
                <a:extLst>
                  <a:ext uri="{0D108BD9-81ED-4DB2-BD59-A6C34878D82A}">
                    <a16:rowId xmlns:a16="http://schemas.microsoft.com/office/drawing/2014/main" val="621416324"/>
                  </a:ext>
                </a:extLst>
              </a:tr>
              <a:tr h="309489">
                <a:tc>
                  <a:txBody>
                    <a:bodyPr/>
                    <a:lstStyle/>
                    <a:p>
                      <a:r>
                        <a:rPr lang="en-US" sz="1500" dirty="0" smtClean="0"/>
                        <a:t>Region 8</a:t>
                      </a:r>
                    </a:p>
                  </a:txBody>
                  <a:tcPr marL="84406" marR="84406" marT="42203" marB="42203"/>
                </a:tc>
                <a:tc>
                  <a:txBody>
                    <a:bodyPr/>
                    <a:lstStyle/>
                    <a:p>
                      <a:r>
                        <a:rPr lang="en-US" sz="1500" dirty="0" smtClean="0"/>
                        <a:t>Brandon Archer </a:t>
                      </a:r>
                      <a:endParaRPr lang="en-US" sz="1500" dirty="0"/>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smtClean="0"/>
                        <a:t>(804) 786-1136</a:t>
                      </a: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smtClean="0">
                          <a:hlinkClick r:id="rId3"/>
                        </a:rPr>
                        <a:t>Brandon.archer@doe.virginia.gov</a:t>
                      </a:r>
                      <a:r>
                        <a:rPr lang="en-US" sz="1500" dirty="0" smtClean="0"/>
                        <a:t> </a:t>
                      </a:r>
                    </a:p>
                  </a:txBody>
                  <a:tcPr marL="84406" marR="84406" marT="42203" marB="42203"/>
                </a:tc>
                <a:extLst>
                  <a:ext uri="{0D108BD9-81ED-4DB2-BD59-A6C34878D82A}">
                    <a16:rowId xmlns:a16="http://schemas.microsoft.com/office/drawing/2014/main" val="815489803"/>
                  </a:ext>
                </a:extLst>
              </a:tr>
            </a:tbl>
          </a:graphicData>
        </a:graphic>
      </p:graphicFrame>
      <p:pic>
        <p:nvPicPr>
          <p:cNvPr id="8" name="Content Placeholder 4" descr="Graphic showing VDOE Regions"/>
          <p:cNvPicPr>
            <a:picLocks noChangeAspect="1"/>
          </p:cNvPicPr>
          <p:nvPr/>
        </p:nvPicPr>
        <p:blipFill>
          <a:blip r:embed="rId7"/>
          <a:stretch>
            <a:fillRect/>
          </a:stretch>
        </p:blipFill>
        <p:spPr>
          <a:xfrm>
            <a:off x="2438400" y="5181600"/>
            <a:ext cx="2971800" cy="137976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Slide Number Placeholder 3"/>
          <p:cNvSpPr>
            <a:spLocks noGrp="1"/>
          </p:cNvSpPr>
          <p:nvPr>
            <p:ph type="sldNum" sz="quarter" idx="12"/>
          </p:nvPr>
        </p:nvSpPr>
        <p:spPr/>
        <p:txBody>
          <a:bodyPr/>
          <a:lstStyle/>
          <a:p>
            <a:fld id="{0E35F3BA-FE8B-4E36-87EF-206F94BD42EB}" type="slidenum">
              <a:rPr lang="en-US" smtClean="0"/>
              <a:pPr/>
              <a:t>38</a:t>
            </a:fld>
            <a:endParaRPr lang="en-US" dirty="0"/>
          </a:p>
        </p:txBody>
      </p:sp>
    </p:spTree>
    <p:extLst>
      <p:ext uri="{BB962C8B-B14F-4D97-AF65-F5344CB8AC3E}">
        <p14:creationId xmlns:p14="http://schemas.microsoft.com/office/powerpoint/2010/main" val="34057504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Program Module Selection</a:t>
            </a:r>
            <a:endParaRPr lang="en-US" sz="3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descr="Screenshot showing the programs selection screen"/>
          <p:cNvPicPr>
            <a:picLocks noChangeAspect="1"/>
          </p:cNvPicPr>
          <p:nvPr/>
        </p:nvPicPr>
        <p:blipFill>
          <a:blip r:embed="rId3"/>
          <a:stretch>
            <a:fillRect/>
          </a:stretch>
        </p:blipFill>
        <p:spPr>
          <a:xfrm>
            <a:off x="1219200" y="1600200"/>
            <a:ext cx="6019800" cy="4476468"/>
          </a:xfrm>
          <a:prstGeom prst="rect">
            <a:avLst/>
          </a:prstGeom>
          <a:ln>
            <a:solidFill>
              <a:schemeClr val="tx1"/>
            </a:solidFill>
          </a:ln>
          <a:effectLst>
            <a:outerShdw blurRad="107950" dist="12700" dir="5400000" algn="ctr">
              <a:srgbClr val="000000"/>
            </a:outerShdw>
          </a:effectLst>
        </p:spPr>
      </p:pic>
      <p:sp>
        <p:nvSpPr>
          <p:cNvPr id="4" name="Slide Number Placeholder 3"/>
          <p:cNvSpPr>
            <a:spLocks noGrp="1"/>
          </p:cNvSpPr>
          <p:nvPr>
            <p:ph type="sldNum" sz="quarter" idx="12"/>
          </p:nvPr>
        </p:nvSpPr>
        <p:spPr/>
        <p:txBody>
          <a:bodyPr/>
          <a:lstStyle/>
          <a:p>
            <a:fld id="{0E35F3BA-FE8B-4E36-87EF-206F94BD42EB}" type="slidenum">
              <a:rPr lang="en-US" smtClean="0"/>
              <a:pPr/>
              <a:t>4</a:t>
            </a:fld>
            <a:endParaRPr lang="en-US" dirty="0"/>
          </a:p>
        </p:txBody>
      </p:sp>
    </p:spTree>
    <p:extLst>
      <p:ext uri="{BB962C8B-B14F-4D97-AF65-F5344CB8AC3E}">
        <p14:creationId xmlns:p14="http://schemas.microsoft.com/office/powerpoint/2010/main" val="3362358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Summer Food Service Program</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762000" y="1858505"/>
            <a:ext cx="6172200" cy="2202039"/>
          </a:xfrm>
        </p:spPr>
        <p:txBody>
          <a:bodyPr>
            <a:normAutofit/>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Main Menu Options</a:t>
            </a:r>
          </a:p>
          <a:p>
            <a:pPr lvl="1"/>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Applications</a:t>
            </a:r>
          </a:p>
          <a:p>
            <a:pPr lvl="1"/>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Claims</a:t>
            </a:r>
          </a:p>
          <a:p>
            <a:pPr lvl="1"/>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Compliance</a:t>
            </a:r>
          </a:p>
          <a:p>
            <a:pPr lvl="1"/>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Search</a:t>
            </a:r>
          </a:p>
        </p:txBody>
      </p:sp>
      <p:grpSp>
        <p:nvGrpSpPr>
          <p:cNvPr id="8" name="Group 7" descr="Screenshot of the Summer Food Service Program landing page containing the main menu"/>
          <p:cNvGrpSpPr/>
          <p:nvPr/>
        </p:nvGrpSpPr>
        <p:grpSpPr>
          <a:xfrm>
            <a:off x="1295400" y="4212944"/>
            <a:ext cx="5726994" cy="1860197"/>
            <a:chOff x="2532214" y="4343400"/>
            <a:chExt cx="5726994" cy="1860197"/>
          </a:xfrm>
          <a:effectLst/>
        </p:grpSpPr>
        <p:pic>
          <p:nvPicPr>
            <p:cNvPr id="6" name="Picture 5" descr="Screenshot of the Summer Food Service Program landing page containing the main menu"/>
            <p:cNvPicPr>
              <a:picLocks noChangeAspect="1"/>
            </p:cNvPicPr>
            <p:nvPr/>
          </p:nvPicPr>
          <p:blipFill>
            <a:blip r:embed="rId3"/>
            <a:stretch>
              <a:fillRect/>
            </a:stretch>
          </p:blipFill>
          <p:spPr>
            <a:xfrm>
              <a:off x="2532214" y="4343400"/>
              <a:ext cx="5726994" cy="1860197"/>
            </a:xfrm>
            <a:prstGeom prst="rect">
              <a:avLst/>
            </a:prstGeom>
            <a:ln>
              <a:solidFill>
                <a:schemeClr val="tx1"/>
              </a:solidFill>
            </a:ln>
            <a:effectLst>
              <a:outerShdw blurRad="107950" dist="12700" dir="5400000" algn="ctr">
                <a:srgbClr val="000000"/>
              </a:outerShdw>
            </a:effectLst>
          </p:spPr>
        </p:pic>
        <p:sp>
          <p:nvSpPr>
            <p:cNvPr id="7" name="Rounded Rectangle 6" descr="Rectangle highlighting the functions of the main menu"/>
            <p:cNvSpPr/>
            <p:nvPr/>
          </p:nvSpPr>
          <p:spPr>
            <a:xfrm>
              <a:off x="2590800" y="4648200"/>
              <a:ext cx="2362200" cy="228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0E35F3BA-FE8B-4E36-87EF-206F94BD42EB}" type="slidenum">
              <a:rPr lang="en-US" smtClean="0"/>
              <a:pPr/>
              <a:t>5</a:t>
            </a:fld>
            <a:endParaRPr lang="en-US" dirty="0"/>
          </a:p>
        </p:txBody>
      </p:sp>
    </p:spTree>
    <p:extLst>
      <p:ext uri="{BB962C8B-B14F-4D97-AF65-F5344CB8AC3E}">
        <p14:creationId xmlns:p14="http://schemas.microsoft.com/office/powerpoint/2010/main" val="184987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Common Menu Tools</a:t>
            </a:r>
            <a:endParaRPr lang="en-US" sz="3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9" name="Group 8" descr="Screenshot showing the menu toolbar"/>
          <p:cNvGrpSpPr/>
          <p:nvPr/>
        </p:nvGrpSpPr>
        <p:grpSpPr>
          <a:xfrm>
            <a:off x="751114" y="1417638"/>
            <a:ext cx="7162800" cy="914400"/>
            <a:chOff x="751114" y="1417638"/>
            <a:chExt cx="7162800" cy="914400"/>
          </a:xfrm>
        </p:grpSpPr>
        <p:pic>
          <p:nvPicPr>
            <p:cNvPr id="7" name="Picture 6" descr="Screenshot showing the menu toolbar"/>
            <p:cNvPicPr>
              <a:picLocks noChangeAspect="1"/>
            </p:cNvPicPr>
            <p:nvPr/>
          </p:nvPicPr>
          <p:blipFill>
            <a:blip r:embed="rId3"/>
            <a:stretch>
              <a:fillRect/>
            </a:stretch>
          </p:blipFill>
          <p:spPr>
            <a:xfrm>
              <a:off x="751114" y="1417638"/>
              <a:ext cx="7162800" cy="914400"/>
            </a:xfrm>
            <a:prstGeom prst="rect">
              <a:avLst/>
            </a:prstGeom>
            <a:ln>
              <a:solidFill>
                <a:schemeClr val="tx1"/>
              </a:solidFill>
            </a:ln>
            <a:effectLst>
              <a:outerShdw blurRad="107950" dist="12700" dir="5400000" algn="ctr">
                <a:srgbClr val="000000"/>
              </a:outerShdw>
            </a:effectLst>
          </p:spPr>
        </p:pic>
        <p:sp>
          <p:nvSpPr>
            <p:cNvPr id="8" name="Rounded Rectangle 7" descr="Rectangle highlighting the menu tools available for navigating the module"/>
            <p:cNvSpPr/>
            <p:nvPr/>
          </p:nvSpPr>
          <p:spPr>
            <a:xfrm>
              <a:off x="5486400" y="1752600"/>
              <a:ext cx="2286000" cy="304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751114" y="2560638"/>
            <a:ext cx="6868886" cy="3913867"/>
          </a:xfrm>
        </p:spPr>
        <p:txBody>
          <a:bodyPr>
            <a:noAutofit/>
          </a:bodyPr>
          <a:lstStyle/>
          <a:p>
            <a:pPr>
              <a:spcBef>
                <a:spcPts val="0"/>
              </a:spcBef>
              <a:spcAft>
                <a:spcPts val="300"/>
              </a:spcAft>
            </a:pPr>
            <a:r>
              <a:rPr lang="en-US" sz="2000" dirty="0" smtClean="0">
                <a:latin typeface="Verdana" panose="020B0604030504040204" pitchFamily="34" charset="0"/>
                <a:ea typeface="Verdana" panose="020B0604030504040204" pitchFamily="34" charset="0"/>
                <a:cs typeface="Verdana" panose="020B0604030504040204" pitchFamily="34" charset="0"/>
              </a:rPr>
              <a:t>The following menu options are available from every screen:</a:t>
            </a:r>
          </a:p>
          <a:p>
            <a:pPr lvl="1">
              <a:spcBef>
                <a:spcPts val="300"/>
              </a:spcBef>
              <a:spcAft>
                <a:spcPts val="300"/>
              </a:spcAft>
            </a:pPr>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Programs</a:t>
            </a:r>
          </a:p>
          <a:p>
            <a:pPr lvl="2"/>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Displays Program Selection screen if the organization participates in multiple programs</a:t>
            </a:r>
          </a:p>
          <a:p>
            <a:pPr lvl="2"/>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Allows users to switch to a different program</a:t>
            </a:r>
          </a:p>
          <a:p>
            <a:pPr lvl="1">
              <a:spcBef>
                <a:spcPts val="300"/>
              </a:spcBef>
              <a:spcAft>
                <a:spcPts val="300"/>
              </a:spcAft>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Year</a:t>
            </a:r>
          </a:p>
          <a:p>
            <a:pPr lvl="2"/>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Allows user to switch the Program Year to use in the software</a:t>
            </a:r>
          </a:p>
          <a:p>
            <a:pPr lvl="1">
              <a:spcBef>
                <a:spcPts val="300"/>
              </a:spcBef>
              <a:spcAft>
                <a:spcPts val="300"/>
              </a:spcAft>
            </a:pPr>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Help</a:t>
            </a:r>
          </a:p>
          <a:p>
            <a:pPr lvl="2"/>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Opens Help screen – electronic version of the module’s User Manual</a:t>
            </a:r>
          </a:p>
          <a:p>
            <a:pPr lvl="1"/>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Logout</a:t>
            </a:r>
          </a:p>
        </p:txBody>
      </p:sp>
      <p:sp>
        <p:nvSpPr>
          <p:cNvPr id="4" name="Slide Number Placeholder 3"/>
          <p:cNvSpPr>
            <a:spLocks noGrp="1"/>
          </p:cNvSpPr>
          <p:nvPr>
            <p:ph type="sldNum" sz="quarter" idx="12"/>
          </p:nvPr>
        </p:nvSpPr>
        <p:spPr/>
        <p:txBody>
          <a:bodyPr/>
          <a:lstStyle/>
          <a:p>
            <a:fld id="{0E35F3BA-FE8B-4E36-87EF-206F94BD42EB}" type="slidenum">
              <a:rPr lang="en-US" smtClean="0"/>
              <a:pPr/>
              <a:t>6</a:t>
            </a:fld>
            <a:endParaRPr lang="en-US" dirty="0"/>
          </a:p>
        </p:txBody>
      </p:sp>
    </p:spTree>
    <p:extLst>
      <p:ext uri="{BB962C8B-B14F-4D97-AF65-F5344CB8AC3E}">
        <p14:creationId xmlns:p14="http://schemas.microsoft.com/office/powerpoint/2010/main" val="36726413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1020762"/>
          </a:xfrm>
        </p:spPr>
        <p:txBody>
          <a:bodyPr>
            <a:normAutofit/>
          </a:bodyPr>
          <a:lstStyle/>
          <a:p>
            <a:r>
              <a:rPr lang="en-US" sz="3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Navigation</a:t>
            </a:r>
            <a:endParaRPr lang="en-US" sz="3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762000" y="1600200"/>
            <a:ext cx="6858000" cy="1981200"/>
          </a:xfrm>
        </p:spPr>
        <p:txBody>
          <a:bodyPr>
            <a:normAutofit/>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Red Menu Bar denotes user is in the SFSP</a:t>
            </a:r>
          </a:p>
          <a:p>
            <a:pPr lvl="1">
              <a:spcAft>
                <a:spcPts val="300"/>
              </a:spcAft>
            </a:pP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Breadcrumb Navigation</a:t>
            </a:r>
          </a:p>
          <a:p>
            <a:pPr lvl="2"/>
            <a:r>
              <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Click link to go to that software screen</a:t>
            </a:r>
          </a:p>
          <a:p>
            <a:pPr lvl="2"/>
            <a:r>
              <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Displays the active Program Year</a:t>
            </a:r>
            <a:endPar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0" name="Group 9" descr="Screenshot showing the colored navigation bar with breadcrumb navigation and the program year"/>
          <p:cNvGrpSpPr/>
          <p:nvPr/>
        </p:nvGrpSpPr>
        <p:grpSpPr>
          <a:xfrm>
            <a:off x="1143000" y="3810000"/>
            <a:ext cx="5943600" cy="2107492"/>
            <a:chOff x="1181100" y="4232983"/>
            <a:chExt cx="5943600" cy="2107492"/>
          </a:xfrm>
        </p:grpSpPr>
        <p:pic>
          <p:nvPicPr>
            <p:cNvPr id="5" name="Picture 4" descr="Screenshot showing the colored navigation bar with breadcrumb navigation and the program year"/>
            <p:cNvPicPr>
              <a:picLocks noChangeAspect="1"/>
            </p:cNvPicPr>
            <p:nvPr/>
          </p:nvPicPr>
          <p:blipFill>
            <a:blip r:embed="rId3"/>
            <a:stretch>
              <a:fillRect/>
            </a:stretch>
          </p:blipFill>
          <p:spPr>
            <a:xfrm>
              <a:off x="1181100" y="4232983"/>
              <a:ext cx="5943600" cy="2107492"/>
            </a:xfrm>
            <a:prstGeom prst="rect">
              <a:avLst/>
            </a:prstGeom>
            <a:ln>
              <a:solidFill>
                <a:schemeClr val="tx1"/>
              </a:solidFill>
            </a:ln>
            <a:effectLst>
              <a:outerShdw blurRad="107950" dist="12700" dir="5400000" algn="ctr">
                <a:srgbClr val="000000"/>
              </a:outerShdw>
            </a:effectLst>
          </p:spPr>
        </p:pic>
        <p:sp>
          <p:nvSpPr>
            <p:cNvPr id="9" name="Rounded Rectangle 8" descr="Rectangle highlighting the navigation bar"/>
            <p:cNvSpPr/>
            <p:nvPr/>
          </p:nvSpPr>
          <p:spPr>
            <a:xfrm>
              <a:off x="1181100" y="4689247"/>
              <a:ext cx="5943600" cy="26375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0E35F3BA-FE8B-4E36-87EF-206F94BD42EB}" type="slidenum">
              <a:rPr lang="en-US" smtClean="0"/>
              <a:pPr/>
              <a:t>7</a:t>
            </a:fld>
            <a:endParaRPr lang="en-US" dirty="0"/>
          </a:p>
        </p:txBody>
      </p:sp>
    </p:spTree>
    <p:extLst>
      <p:ext uri="{BB962C8B-B14F-4D97-AF65-F5344CB8AC3E}">
        <p14:creationId xmlns:p14="http://schemas.microsoft.com/office/powerpoint/2010/main" val="12998513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944562"/>
          </a:xfrm>
        </p:spPr>
        <p:txBody>
          <a:bodyPr>
            <a:normAutofit/>
          </a:bodyPr>
          <a:lstStyle/>
          <a:p>
            <a:r>
              <a:rPr lang="en-US" sz="3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Screen Modes</a:t>
            </a:r>
            <a:endParaRPr lang="en-US" sz="3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8" name="Group 7" descr="Screenshot showing the screen modes"/>
          <p:cNvGrpSpPr/>
          <p:nvPr/>
        </p:nvGrpSpPr>
        <p:grpSpPr>
          <a:xfrm>
            <a:off x="661987" y="1728787"/>
            <a:ext cx="7134225" cy="1266825"/>
            <a:chOff x="661987" y="1417638"/>
            <a:chExt cx="7134225" cy="1266825"/>
          </a:xfrm>
        </p:grpSpPr>
        <p:pic>
          <p:nvPicPr>
            <p:cNvPr id="6" name="Picture 5" descr="Screenshot showing the screen modes"/>
            <p:cNvPicPr>
              <a:picLocks noChangeAspect="1"/>
            </p:cNvPicPr>
            <p:nvPr/>
          </p:nvPicPr>
          <p:blipFill>
            <a:blip r:embed="rId3"/>
            <a:stretch>
              <a:fillRect/>
            </a:stretch>
          </p:blipFill>
          <p:spPr>
            <a:xfrm>
              <a:off x="661987" y="1417638"/>
              <a:ext cx="7134225" cy="1266825"/>
            </a:xfrm>
            <a:prstGeom prst="rect">
              <a:avLst/>
            </a:prstGeom>
            <a:ln>
              <a:solidFill>
                <a:schemeClr val="tx1"/>
              </a:solidFill>
            </a:ln>
            <a:effectLst>
              <a:outerShdw blurRad="107950" dist="12700" dir="5400000" algn="ctr">
                <a:srgbClr val="000000"/>
              </a:outerShdw>
            </a:effectLst>
          </p:spPr>
        </p:pic>
        <p:sp>
          <p:nvSpPr>
            <p:cNvPr id="7" name="Rounded Rectangle 6" descr="Rectangle highlighting the screen modes available to users based on security rights"/>
            <p:cNvSpPr/>
            <p:nvPr/>
          </p:nvSpPr>
          <p:spPr>
            <a:xfrm>
              <a:off x="5334000" y="2438400"/>
              <a:ext cx="2286000" cy="2460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762000" y="3429000"/>
            <a:ext cx="6492498" cy="2376488"/>
          </a:xfrm>
        </p:spPr>
        <p:txBody>
          <a:bodyPr>
            <a:normAutofit/>
          </a:bodyPr>
          <a:lstStyle/>
          <a:p>
            <a:pPr>
              <a:spcAft>
                <a:spcPts val="300"/>
              </a:spcAft>
            </a:pPr>
            <a:r>
              <a:rPr lang="en-US" sz="2400" dirty="0" smtClean="0">
                <a:latin typeface="Verdana" panose="020B0604030504040204" pitchFamily="34" charset="0"/>
                <a:ea typeface="Verdana" panose="020B0604030504040204" pitchFamily="34" charset="0"/>
                <a:cs typeface="Verdana" panose="020B0604030504040204" pitchFamily="34" charset="0"/>
              </a:rPr>
              <a:t>Many screens have different modes depending on the user’s security rights.</a:t>
            </a:r>
          </a:p>
          <a:p>
            <a:pPr lvl="1"/>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View</a:t>
            </a:r>
          </a:p>
          <a:p>
            <a:pPr lvl="1"/>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Modify</a:t>
            </a:r>
          </a:p>
          <a:p>
            <a:pPr lvl="1"/>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Delete</a:t>
            </a:r>
          </a:p>
        </p:txBody>
      </p:sp>
      <p:sp>
        <p:nvSpPr>
          <p:cNvPr id="4" name="Slide Number Placeholder 3"/>
          <p:cNvSpPr>
            <a:spLocks noGrp="1"/>
          </p:cNvSpPr>
          <p:nvPr>
            <p:ph type="sldNum" sz="quarter" idx="12"/>
          </p:nvPr>
        </p:nvSpPr>
        <p:spPr/>
        <p:txBody>
          <a:bodyPr/>
          <a:lstStyle/>
          <a:p>
            <a:fld id="{0E35F3BA-FE8B-4E36-87EF-206F94BD42EB}" type="slidenum">
              <a:rPr lang="en-US" smtClean="0"/>
              <a:pPr/>
              <a:t>8</a:t>
            </a:fld>
            <a:endParaRPr lang="en-US" dirty="0"/>
          </a:p>
        </p:txBody>
      </p:sp>
    </p:spTree>
    <p:extLst>
      <p:ext uri="{BB962C8B-B14F-4D97-AF65-F5344CB8AC3E}">
        <p14:creationId xmlns:p14="http://schemas.microsoft.com/office/powerpoint/2010/main" val="39998209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944562"/>
          </a:xfrm>
        </p:spPr>
        <p:txBody>
          <a:bodyPr>
            <a:normAutofit/>
          </a:bodyPr>
          <a:lstStyle/>
          <a:p>
            <a:r>
              <a:rPr lang="en-US" sz="3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Errors and Warnings</a:t>
            </a:r>
            <a:endParaRPr lang="en-US" sz="3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5"/>
          <p:cNvSpPr>
            <a:spLocks noGrp="1"/>
          </p:cNvSpPr>
          <p:nvPr>
            <p:ph idx="1"/>
          </p:nvPr>
        </p:nvSpPr>
        <p:spPr>
          <a:xfrm>
            <a:off x="762000" y="1752600"/>
            <a:ext cx="6858000" cy="2057400"/>
          </a:xfrm>
        </p:spPr>
        <p:txBody>
          <a:bodyPr>
            <a:normAutofit/>
          </a:bodyPr>
          <a:lstStyle/>
          <a:p>
            <a:r>
              <a:rPr lang="en-US" sz="2400" b="0" dirty="0">
                <a:latin typeface="Verdana" panose="020B0604030504040204" pitchFamily="34" charset="0"/>
                <a:ea typeface="Verdana" panose="020B0604030504040204" pitchFamily="34" charset="0"/>
                <a:cs typeface="Verdana" panose="020B0604030504040204" pitchFamily="34" charset="0"/>
              </a:rPr>
              <a:t>Business rule </a:t>
            </a:r>
            <a:r>
              <a:rPr lang="en-US" sz="2400" b="0" dirty="0" smtClean="0">
                <a:latin typeface="Verdana" panose="020B0604030504040204" pitchFamily="34" charset="0"/>
                <a:ea typeface="Verdana" panose="020B0604030504040204" pitchFamily="34" charset="0"/>
                <a:cs typeface="Verdana" panose="020B0604030504040204" pitchFamily="34" charset="0"/>
              </a:rPr>
              <a:t>checks </a:t>
            </a:r>
            <a:r>
              <a:rPr lang="en-US" sz="2400" b="0" dirty="0">
                <a:latin typeface="Verdana" panose="020B0604030504040204" pitchFamily="34" charset="0"/>
                <a:ea typeface="Verdana" panose="020B0604030504040204" pitchFamily="34" charset="0"/>
                <a:cs typeface="Verdana" panose="020B0604030504040204" pitchFamily="34" charset="0"/>
              </a:rPr>
              <a:t>have </a:t>
            </a:r>
            <a:r>
              <a:rPr lang="en-US" sz="2400" b="0" dirty="0" smtClean="0">
                <a:latin typeface="Verdana" panose="020B0604030504040204" pitchFamily="34" charset="0"/>
                <a:ea typeface="Verdana" panose="020B0604030504040204" pitchFamily="34" charset="0"/>
                <a:cs typeface="Verdana" panose="020B0604030504040204" pitchFamily="34" charset="0"/>
              </a:rPr>
              <a:t>levels of severity </a:t>
            </a:r>
            <a:r>
              <a:rPr lang="en-US" sz="2400" b="0" dirty="0">
                <a:latin typeface="Verdana" panose="020B0604030504040204" pitchFamily="34" charset="0"/>
                <a:ea typeface="Verdana" panose="020B0604030504040204" pitchFamily="34" charset="0"/>
                <a:cs typeface="Verdana" panose="020B0604030504040204" pitchFamily="34" charset="0"/>
              </a:rPr>
              <a:t>that </a:t>
            </a:r>
            <a:r>
              <a:rPr lang="en-US" sz="2400" b="0" dirty="0" smtClean="0">
                <a:latin typeface="Verdana" panose="020B0604030504040204" pitchFamily="34" charset="0"/>
                <a:ea typeface="Verdana" panose="020B0604030504040204" pitchFamily="34" charset="0"/>
                <a:cs typeface="Verdana" panose="020B0604030504040204" pitchFamily="34" charset="0"/>
              </a:rPr>
              <a:t>indicate </a:t>
            </a:r>
            <a:r>
              <a:rPr lang="en-US" sz="2400" b="0" dirty="0">
                <a:latin typeface="Verdana" panose="020B0604030504040204" pitchFamily="34" charset="0"/>
                <a:ea typeface="Verdana" panose="020B0604030504040204" pitchFamily="34" charset="0"/>
                <a:cs typeface="Verdana" panose="020B0604030504040204" pitchFamily="34" charset="0"/>
              </a:rPr>
              <a:t>whether </a:t>
            </a:r>
            <a:r>
              <a:rPr lang="en-US" sz="2400" b="0" dirty="0" smtClean="0">
                <a:latin typeface="Verdana" panose="020B0604030504040204" pitchFamily="34" charset="0"/>
                <a:ea typeface="Verdana" panose="020B0604030504040204" pitchFamily="34" charset="0"/>
                <a:cs typeface="Verdana" panose="020B0604030504040204" pitchFamily="34" charset="0"/>
              </a:rPr>
              <a:t>the data entered </a:t>
            </a:r>
            <a:r>
              <a:rPr lang="en-US" sz="2400" b="0" dirty="0">
                <a:latin typeface="Verdana" panose="020B0604030504040204" pitchFamily="34" charset="0"/>
                <a:ea typeface="Verdana" panose="020B0604030504040204" pitchFamily="34" charset="0"/>
                <a:cs typeface="Verdana" panose="020B0604030504040204" pitchFamily="34" charset="0"/>
              </a:rPr>
              <a:t>is considered an Error or a Warning. </a:t>
            </a:r>
          </a:p>
          <a:p>
            <a:endParaRPr lang="en-US" sz="2400" b="0"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descr="Screenshot showing an example of an error and a warning message"/>
          <p:cNvPicPr>
            <a:picLocks noChangeAspect="1"/>
          </p:cNvPicPr>
          <p:nvPr/>
        </p:nvPicPr>
        <p:blipFill>
          <a:blip r:embed="rId3"/>
          <a:stretch>
            <a:fillRect/>
          </a:stretch>
        </p:blipFill>
        <p:spPr>
          <a:xfrm>
            <a:off x="415353" y="3821624"/>
            <a:ext cx="7627493" cy="1533678"/>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0E35F3BA-FE8B-4E36-87EF-206F94BD42EB}" type="slidenum">
              <a:rPr lang="en-US" smtClean="0"/>
              <a:pPr/>
              <a:t>9</a:t>
            </a:fld>
            <a:endParaRPr lang="en-US" dirty="0"/>
          </a:p>
        </p:txBody>
      </p:sp>
    </p:spTree>
    <p:extLst>
      <p:ext uri="{BB962C8B-B14F-4D97-AF65-F5344CB8AC3E}">
        <p14:creationId xmlns:p14="http://schemas.microsoft.com/office/powerpoint/2010/main" val="42853212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57201</TotalTime>
  <Words>5956</Words>
  <Application>Microsoft Office PowerPoint</Application>
  <PresentationFormat>On-screen Show (4:3)</PresentationFormat>
  <Paragraphs>427</Paragraphs>
  <Slides>38</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ＭＳ Ｐゴシック</vt:lpstr>
      <vt:lpstr>Arial</vt:lpstr>
      <vt:lpstr>Calibri</vt:lpstr>
      <vt:lpstr>Lucida Bright</vt:lpstr>
      <vt:lpstr>Times New Roman</vt:lpstr>
      <vt:lpstr>Verdana</vt:lpstr>
      <vt:lpstr>Office Theme</vt:lpstr>
      <vt:lpstr>Summer Food Service Program (SFSP)</vt:lpstr>
      <vt:lpstr>Accessing SNPWeb</vt:lpstr>
      <vt:lpstr>SFSP Module Overview</vt:lpstr>
      <vt:lpstr>Program Module Selection</vt:lpstr>
      <vt:lpstr>Summer Food Service Program</vt:lpstr>
      <vt:lpstr>Common Menu Tools</vt:lpstr>
      <vt:lpstr>Navigation</vt:lpstr>
      <vt:lpstr>Screen Modes</vt:lpstr>
      <vt:lpstr>Errors and Warnings</vt:lpstr>
      <vt:lpstr>Application Menu Items</vt:lpstr>
      <vt:lpstr>Returning Sponsors</vt:lpstr>
      <vt:lpstr>SFSP Application Packet Components</vt:lpstr>
      <vt:lpstr>SFSP Application Packet Functions</vt:lpstr>
      <vt:lpstr>SFSP Application Packet Overview</vt:lpstr>
      <vt:lpstr>Order of Completing Application Forms</vt:lpstr>
      <vt:lpstr>Sponsor Application</vt:lpstr>
      <vt:lpstr>Management Plan*</vt:lpstr>
      <vt:lpstr>Food Production Facility List</vt:lpstr>
      <vt:lpstr>Site Application(s)</vt:lpstr>
      <vt:lpstr>Site Application(s) – General Site Information</vt:lpstr>
      <vt:lpstr>Site Application(s) – Site Type and Eligibility</vt:lpstr>
      <vt:lpstr>Site Application(s) - Operation</vt:lpstr>
      <vt:lpstr>Site Application(s) - Meals</vt:lpstr>
      <vt:lpstr>Site Application(s) – Other Considerations </vt:lpstr>
      <vt:lpstr>Budget Detail Part 1</vt:lpstr>
      <vt:lpstr>Budget Detail Part 2</vt:lpstr>
      <vt:lpstr>Budget Detail Part 3</vt:lpstr>
      <vt:lpstr>Checklist Items</vt:lpstr>
      <vt:lpstr>Checklist Items (cont.)</vt:lpstr>
      <vt:lpstr>Attachments</vt:lpstr>
      <vt:lpstr>Attachments (cont.)</vt:lpstr>
      <vt:lpstr>Submitting the Packet for Approval Part 1</vt:lpstr>
      <vt:lpstr>Submitting the Packet for Approval Part 2</vt:lpstr>
      <vt:lpstr>Site Field Trips</vt:lpstr>
      <vt:lpstr>Advance Requests</vt:lpstr>
      <vt:lpstr>Questions?</vt:lpstr>
      <vt:lpstr>Contact Information for School Sponsors</vt:lpstr>
      <vt:lpstr>Contact Information for Non-School Sponsors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Summer Food Service Program Training Presentation</dc:title>
  <dc:creator>Kenndra.Buyalos@doe.virginia.gov</dc:creator>
  <cp:lastModifiedBy>Bowman, Kelly (DOE)</cp:lastModifiedBy>
  <cp:revision>650</cp:revision>
  <cp:lastPrinted>2018-04-09T16:34:11Z</cp:lastPrinted>
  <dcterms:created xsi:type="dcterms:W3CDTF">2014-09-27T11:01:48Z</dcterms:created>
  <dcterms:modified xsi:type="dcterms:W3CDTF">2018-04-25T15:27:22Z</dcterms:modified>
</cp:coreProperties>
</file>