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5143500" type="screen16x9"/>
  <p:notesSz cx="6858000" cy="9144000"/>
  <p:embeddedFontLst>
    <p:embeddedFont>
      <p:font typeface="Lato" panose="020B0604020202020204" charset="0"/>
      <p:regular r:id="rId36"/>
      <p:bold r:id="rId37"/>
      <p:italic r:id="rId38"/>
      <p:boldItalic r:id="rId39"/>
    </p:embeddedFont>
    <p:embeddedFont>
      <p:font typeface="Open Sans" panose="020B0604020202020204" charset="0"/>
      <p:regular r:id="rId40"/>
      <p:bold r:id="rId41"/>
      <p:italic r:id="rId42"/>
      <p:boldItalic r:id="rId43"/>
    </p:embeddedFont>
    <p:embeddedFont>
      <p:font typeface="Raleway" panose="020B060402020202020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ABBE34E-CAFF-4AED-8CBA-010CA7B02CAF}">
  <a:tblStyle styleId="{5ABBE34E-CAFF-4AED-8CBA-010CA7B02CA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2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" name="Google Shape;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1f5c9dc9ac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1f5c9dc9ac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20e50fde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20e50fdee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20e50fdee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20e50fdee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20d1e0c2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20d1e0c2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1f5c9dc9ac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1f5c9dc9ac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24884231e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24884231e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1f5c9dc9a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1f5c9dc9a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1f8c4192a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1f8c4192a6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1f5c9dc9ac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1f5c9dc9ac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2476d6788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2476d6788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f3e036e11b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Google Shape;42;gf3e036e11b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243d1eb9f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243d1eb9f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f3e036e11b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f3e036e11b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f3e036e11b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f3e036e11b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f3e036e11b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f3e036e11b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f3e036e11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f3e036e11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f3e036e11b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f3e036e11b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23fa50b158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23fa50b158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23fa50b158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23fa50b158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f3e036e11b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f3e036e11b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f3e036e11b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f3e036e11b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f3e036e11b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Google Shape;47;gf3e036e11b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f3e036e11b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f3e036e11b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1f5c9dc9ac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1f5c9dc9ac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1f5c9dc9ac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1f5c9dc9ac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24a8468c4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24a8468c4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028a43df4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028a43df4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f3e036e11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f3e036e11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f3c761687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f3c761687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f3e036e11b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f3e036e11b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1f5c9dc9ac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1f5c9dc9ac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1f5c9dc9a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1f5c9dc9ac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396200" y="1322450"/>
            <a:ext cx="66045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396350" y="4125025"/>
            <a:ext cx="4166400" cy="9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3950" y="3696401"/>
            <a:ext cx="1866750" cy="72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1396200" y="1322450"/>
            <a:ext cx="66045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396350" y="3810700"/>
            <a:ext cx="4166400" cy="9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3950" y="3382076"/>
            <a:ext cx="1866750" cy="72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29450" y="7575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729450" y="1395150"/>
            <a:ext cx="7688700" cy="3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pic>
        <p:nvPicPr>
          <p:cNvPr id="19" name="Google Shape;1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925" y="4639550"/>
            <a:ext cx="1200153" cy="3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_AND_BODY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729450" y="7575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729450" y="1395150"/>
            <a:ext cx="7688700" cy="3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pic>
        <p:nvPicPr>
          <p:cNvPr id="23" name="Google Shape;23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925" y="4639550"/>
            <a:ext cx="1200153" cy="3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TITLE_AND_BODY_2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8075" y="4639550"/>
            <a:ext cx="1200153" cy="3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TITLE_AND_BODY_2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43725" y="4639550"/>
            <a:ext cx="1200153" cy="3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or Callout 1">
  <p:cSld name="TITLE_AND_BODY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 txBox="1">
            <a:spLocks noGrp="1"/>
          </p:cNvSpPr>
          <p:nvPr>
            <p:ph type="title"/>
          </p:nvPr>
        </p:nvSpPr>
        <p:spPr>
          <a:xfrm>
            <a:off x="729450" y="1355550"/>
            <a:ext cx="6843000" cy="24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30" name="Google Shape;3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10450" y="4639550"/>
            <a:ext cx="1200153" cy="3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or Callout 2">
  <p:cSld name="TITLE_AND_BODY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10450" y="4639550"/>
            <a:ext cx="1200153" cy="38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9"/>
          <p:cNvSpPr txBox="1">
            <a:spLocks noGrp="1"/>
          </p:cNvSpPr>
          <p:nvPr>
            <p:ph type="title"/>
          </p:nvPr>
        </p:nvSpPr>
        <p:spPr>
          <a:xfrm>
            <a:off x="729450" y="1355550"/>
            <a:ext cx="6843000" cy="24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6042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27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ato"/>
              <a:buChar char="●"/>
              <a:defRPr sz="1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ato"/>
              <a:buChar char="○"/>
              <a:defRPr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ato"/>
              <a:buChar char="■"/>
              <a:defRPr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ato"/>
              <a:buChar char="●"/>
              <a:defRPr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ato"/>
              <a:buChar char="○"/>
              <a:defRPr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ato"/>
              <a:buChar char="■"/>
              <a:defRPr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ato"/>
              <a:buChar char="●"/>
              <a:defRPr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ato"/>
              <a:buChar char="○"/>
              <a:defRPr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400"/>
              <a:buFont typeface="Lato"/>
              <a:buChar char="■"/>
              <a:defRPr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ctrTitle"/>
          </p:nvPr>
        </p:nvSpPr>
        <p:spPr>
          <a:xfrm>
            <a:off x="1396200" y="1322450"/>
            <a:ext cx="66045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 of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Virtual Virginia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ubTitle" idx="1"/>
          </p:nvPr>
        </p:nvSpPr>
        <p:spPr>
          <a:xfrm>
            <a:off x="875625" y="4125025"/>
            <a:ext cx="4687200" cy="9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 b="1">
                <a:solidFill>
                  <a:srgbClr val="3C4043"/>
                </a:solidFill>
                <a:highlight>
                  <a:srgbClr val="FFFFFF"/>
                </a:highlight>
              </a:rPr>
              <a:t>Virginia Board of Education </a:t>
            </a:r>
            <a:r>
              <a:rPr lang="en" sz="1650">
                <a:solidFill>
                  <a:srgbClr val="3C4043"/>
                </a:solidFill>
                <a:highlight>
                  <a:srgbClr val="FFFFFF"/>
                </a:highlight>
              </a:rPr>
              <a:t>•</a:t>
            </a:r>
            <a:r>
              <a:rPr lang="en" sz="1650" b="1">
                <a:solidFill>
                  <a:srgbClr val="3C4043"/>
                </a:solidFill>
                <a:highlight>
                  <a:srgbClr val="FFFFFF"/>
                </a:highlight>
              </a:rPr>
              <a:t> </a:t>
            </a:r>
            <a:r>
              <a:rPr lang="en" sz="1650">
                <a:solidFill>
                  <a:srgbClr val="3C4043"/>
                </a:solidFill>
                <a:highlight>
                  <a:srgbClr val="FFFFFF"/>
                </a:highlight>
              </a:rPr>
              <a:t>Work Session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Wednesday, April 20, 2022</a:t>
            </a:r>
            <a:endParaRPr sz="1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" name="Google Shape;96;p19"/>
          <p:cNvGraphicFramePr/>
          <p:nvPr/>
        </p:nvGraphicFramePr>
        <p:xfrm>
          <a:off x="1032563" y="785550"/>
          <a:ext cx="7078875" cy="3478450"/>
        </p:xfrm>
        <a:graphic>
          <a:graphicData uri="http://schemas.openxmlformats.org/drawingml/2006/table">
            <a:tbl>
              <a:tblPr bandRow="1">
                <a:noFill/>
                <a:tableStyleId>{5ABBE34E-CAFF-4AED-8CBA-010CA7B02CAF}</a:tableStyleId>
              </a:tblPr>
              <a:tblGrid>
                <a:gridCol w="160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1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5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1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1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28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8575" marR="68575" marT="0" marB="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Student Responses</a:t>
                      </a:r>
                      <a:endParaRPr sz="1200" b="1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8575" marR="68575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61F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Parent/Guardian Responses</a:t>
                      </a:r>
                      <a:endParaRPr sz="1200" b="1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8575" marR="68575" marT="0" marB="0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1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Reason for Participation</a:t>
                      </a:r>
                      <a:endParaRPr sz="12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2020–2021</a:t>
                      </a:r>
                      <a:endParaRPr sz="12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2019–2020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8575" marR="68575" marT="0" marB="0" anchor="ctr"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2020–2021</a:t>
                      </a:r>
                      <a:endParaRPr sz="12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8575" marR="68575" marT="0" marB="0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2019–2020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8575" marR="68575" marT="0" marB="0" anchor="ctr"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To get ahead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44%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73%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8575" marR="68575" marT="0" marB="0" anchor="ctr"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32%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8575" marR="68575" marT="0" marB="0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61%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8575" marR="68575" marT="0" marB="0" anchor="ctr">
                    <a:lnB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Prefer/interest in virtual courses</a:t>
                      </a:r>
                      <a:endParaRPr sz="12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B2A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31%</a:t>
                      </a:r>
                      <a:endParaRPr sz="12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B2A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25%</a:t>
                      </a:r>
                      <a:endParaRPr sz="12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8575" marR="68575" marT="0" marB="0" anchor="ctr"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B2A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23%</a:t>
                      </a:r>
                      <a:endParaRPr sz="12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8575" marR="68575" marT="0" marB="0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B2A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18%</a:t>
                      </a:r>
                      <a:endParaRPr sz="12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8575" marR="68575" marT="0" marB="0" anchor="ctr">
                    <a:lnR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B2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Scheduling conflict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28%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25%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8575" marR="68575" marT="0" marB="0" anchor="ctr"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26%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8575" marR="68575" marT="0" marB="0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25%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8575" marR="68575" marT="0" marB="0" anchor="ctr">
                    <a:lnT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Course not offered at school</a:t>
                      </a:r>
                      <a:endParaRPr sz="12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B2A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39%</a:t>
                      </a:r>
                      <a:endParaRPr sz="12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B2A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16%</a:t>
                      </a:r>
                      <a:endParaRPr sz="12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8575" marR="68575" marT="0" marB="0" anchor="ctr"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B2A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49%</a:t>
                      </a:r>
                      <a:endParaRPr sz="12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8575" marR="68575" marT="0" marB="0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B2A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31%</a:t>
                      </a:r>
                      <a:endParaRPr sz="12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8575" marR="68575" marT="0" marB="0" anchor="ctr">
                    <a:lnR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B2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3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To catch up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8%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13%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8575" marR="68575" marT="0" marB="0" anchor="ctr"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6%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8575" marR="68575" marT="0" marB="0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8%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8575" marR="68575" marT="0" marB="0" anchor="ctr">
                    <a:lnT w="28575" cap="flat" cmpd="sng">
                      <a:solidFill>
                        <a:srgbClr val="D61F3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0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To raise a previous grade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3%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2%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8575" marR="68575" marT="0" marB="0" anchor="ctr"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3%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8575" marR="68575" marT="0" marB="0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4%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8575" marR="68575" marT="0" marB="0" anchor="ctr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729450" y="1284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Reasons for VVA Participation: K–12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0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7462" y="1297363"/>
            <a:ext cx="5157075" cy="318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0"/>
          <p:cNvSpPr txBox="1">
            <a:spLocks noGrp="1"/>
          </p:cNvSpPr>
          <p:nvPr>
            <p:ph type="title" idx="4294967295"/>
          </p:nvPr>
        </p:nvSpPr>
        <p:spPr>
          <a:xfrm>
            <a:off x="727650" y="5013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Enrollments, 2019–2022</a:t>
            </a:r>
            <a:endParaRPr/>
          </a:p>
        </p:txBody>
      </p:sp>
      <p:sp>
        <p:nvSpPr>
          <p:cNvPr id="104" name="Google Shape;104;p20"/>
          <p:cNvSpPr txBox="1"/>
          <p:nvPr/>
        </p:nvSpPr>
        <p:spPr>
          <a:xfrm>
            <a:off x="1217450" y="4624000"/>
            <a:ext cx="5157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1">
                <a:latin typeface="Lato"/>
                <a:ea typeface="Lato"/>
                <a:cs typeface="Lato"/>
                <a:sym typeface="Lato"/>
              </a:rPr>
              <a:t>* As of March 30, 2022</a:t>
            </a:r>
            <a:endParaRPr sz="800" i="1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1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9400" y="1239112"/>
            <a:ext cx="5319600" cy="3289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1"/>
          <p:cNvSpPr txBox="1"/>
          <p:nvPr/>
        </p:nvSpPr>
        <p:spPr>
          <a:xfrm>
            <a:off x="1217450" y="4624000"/>
            <a:ext cx="5157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1">
                <a:latin typeface="Lato"/>
                <a:ea typeface="Lato"/>
                <a:cs typeface="Lato"/>
                <a:sym typeface="Lato"/>
              </a:rPr>
              <a:t>* As of March 30, 2022</a:t>
            </a:r>
            <a:endParaRPr sz="800" i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1" name="Google Shape;111;p21"/>
          <p:cNvSpPr txBox="1">
            <a:spLocks noGrp="1"/>
          </p:cNvSpPr>
          <p:nvPr>
            <p:ph type="title" idx="4294967295"/>
          </p:nvPr>
        </p:nvSpPr>
        <p:spPr>
          <a:xfrm>
            <a:off x="727650" y="5013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Non-Public Enrollments, 2019–2022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/>
          <p:nvPr/>
        </p:nvSpPr>
        <p:spPr>
          <a:xfrm>
            <a:off x="1069800" y="191275"/>
            <a:ext cx="687300" cy="24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2"/>
          <p:cNvSpPr/>
          <p:nvPr/>
        </p:nvSpPr>
        <p:spPr>
          <a:xfrm>
            <a:off x="1151350" y="2571750"/>
            <a:ext cx="687300" cy="24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2"/>
          <p:cNvSpPr/>
          <p:nvPr/>
        </p:nvSpPr>
        <p:spPr>
          <a:xfrm>
            <a:off x="1146000" y="115075"/>
            <a:ext cx="687300" cy="240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2"/>
          <p:cNvSpPr/>
          <p:nvPr/>
        </p:nvSpPr>
        <p:spPr>
          <a:xfrm>
            <a:off x="1331900" y="2527075"/>
            <a:ext cx="977700" cy="240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0" name="Google Shape;120;p22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8000" y="245268"/>
            <a:ext cx="3994899" cy="2470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2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8000" y="2585476"/>
            <a:ext cx="3994899" cy="24701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2"/>
          <p:cNvSpPr/>
          <p:nvPr/>
        </p:nvSpPr>
        <p:spPr>
          <a:xfrm>
            <a:off x="4120000" y="4804200"/>
            <a:ext cx="284100" cy="171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2"/>
          <p:cNvSpPr/>
          <p:nvPr/>
        </p:nvSpPr>
        <p:spPr>
          <a:xfrm>
            <a:off x="4120000" y="2452600"/>
            <a:ext cx="284100" cy="171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720216" y="560453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Satisfaction with VVA K–12 Program</a:t>
            </a:r>
            <a:endParaRPr dirty="0"/>
          </a:p>
        </p:txBody>
      </p:sp>
      <p:grpSp>
        <p:nvGrpSpPr>
          <p:cNvPr id="129" name="Google Shape;129;p23"/>
          <p:cNvGrpSpPr/>
          <p:nvPr/>
        </p:nvGrpSpPr>
        <p:grpSpPr>
          <a:xfrm>
            <a:off x="415113" y="1810322"/>
            <a:ext cx="1263300" cy="1716475"/>
            <a:chOff x="890500" y="1105225"/>
            <a:chExt cx="1263300" cy="1716475"/>
          </a:xfrm>
        </p:grpSpPr>
        <p:sp>
          <p:nvSpPr>
            <p:cNvPr id="130" name="Google Shape;130;p23"/>
            <p:cNvSpPr txBox="1"/>
            <p:nvPr/>
          </p:nvSpPr>
          <p:spPr>
            <a:xfrm>
              <a:off x="890500" y="1105225"/>
              <a:ext cx="1263300" cy="738900"/>
            </a:xfrm>
            <a:prstGeom prst="rect">
              <a:avLst/>
            </a:prstGeom>
            <a:solidFill>
              <a:srgbClr val="D61F35"/>
            </a:solidFill>
            <a:ln>
              <a:noFill/>
            </a:ln>
            <a:effectLst>
              <a:outerShdw blurRad="157163" dist="28575" dir="2880000" algn="bl" rotWithShape="0">
                <a:srgbClr val="000000">
                  <a:alpha val="76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 dirty="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88%</a:t>
              </a:r>
              <a:endParaRPr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1" name="Google Shape;131;p23"/>
            <p:cNvSpPr txBox="1"/>
            <p:nvPr/>
          </p:nvSpPr>
          <p:spPr>
            <a:xfrm>
              <a:off x="890500" y="1898300"/>
              <a:ext cx="12633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latin typeface="Lato"/>
                  <a:ea typeface="Lato"/>
                  <a:cs typeface="Lato"/>
                  <a:sym typeface="Lato"/>
                </a:rPr>
                <a:t>STUDENTS</a:t>
              </a:r>
              <a:endParaRPr sz="1200" b="1"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Lato"/>
                  <a:ea typeface="Lato"/>
                  <a:cs typeface="Lato"/>
                  <a:sym typeface="Lato"/>
                </a:rPr>
                <a:t>comfortable taking another online course </a:t>
              </a:r>
              <a:endParaRPr sz="1200"/>
            </a:p>
          </p:txBody>
        </p:sp>
      </p:grpSp>
      <p:grpSp>
        <p:nvGrpSpPr>
          <p:cNvPr id="132" name="Google Shape;132;p23"/>
          <p:cNvGrpSpPr/>
          <p:nvPr/>
        </p:nvGrpSpPr>
        <p:grpSpPr>
          <a:xfrm>
            <a:off x="2151863" y="2695588"/>
            <a:ext cx="1757100" cy="1716475"/>
            <a:chOff x="2524675" y="1105225"/>
            <a:chExt cx="1757100" cy="1716475"/>
          </a:xfrm>
        </p:grpSpPr>
        <p:sp>
          <p:nvSpPr>
            <p:cNvPr id="133" name="Google Shape;133;p23"/>
            <p:cNvSpPr txBox="1"/>
            <p:nvPr/>
          </p:nvSpPr>
          <p:spPr>
            <a:xfrm>
              <a:off x="2771575" y="1105225"/>
              <a:ext cx="1263300" cy="738900"/>
            </a:xfrm>
            <a:prstGeom prst="rect">
              <a:avLst/>
            </a:prstGeom>
            <a:solidFill>
              <a:srgbClr val="E48F40"/>
            </a:solidFill>
            <a:ln>
              <a:noFill/>
            </a:ln>
            <a:effectLst>
              <a:outerShdw blurRad="157163" dist="28575" dir="2880000" algn="bl" rotWithShape="0">
                <a:srgbClr val="000000">
                  <a:alpha val="76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85%</a:t>
              </a:r>
              <a:endPara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4" name="Google Shape;134;p23"/>
            <p:cNvSpPr txBox="1"/>
            <p:nvPr/>
          </p:nvSpPr>
          <p:spPr>
            <a:xfrm>
              <a:off x="2524675" y="1898300"/>
              <a:ext cx="17571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latin typeface="Lato"/>
                  <a:ea typeface="Lato"/>
                  <a:cs typeface="Lato"/>
                  <a:sym typeface="Lato"/>
                </a:rPr>
                <a:t>PARENTS/</a:t>
              </a:r>
              <a:endParaRPr sz="1200" b="1"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latin typeface="Lato"/>
                  <a:ea typeface="Lato"/>
                  <a:cs typeface="Lato"/>
                  <a:sym typeface="Lato"/>
                </a:rPr>
                <a:t>GUARDIANS</a:t>
              </a:r>
              <a:endParaRPr sz="1200" b="1"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Lato"/>
                  <a:ea typeface="Lato"/>
                  <a:cs typeface="Lato"/>
                  <a:sym typeface="Lato"/>
                </a:rPr>
                <a:t>would enroll their child in a VVA course again</a:t>
              </a:r>
              <a:endParaRPr sz="1200"/>
            </a:p>
          </p:txBody>
        </p:sp>
      </p:grpSp>
      <p:grpSp>
        <p:nvGrpSpPr>
          <p:cNvPr id="135" name="Google Shape;135;p23"/>
          <p:cNvGrpSpPr/>
          <p:nvPr/>
        </p:nvGrpSpPr>
        <p:grpSpPr>
          <a:xfrm>
            <a:off x="4382427" y="1802888"/>
            <a:ext cx="1757100" cy="1716475"/>
            <a:chOff x="4674927" y="1105225"/>
            <a:chExt cx="1757100" cy="1716475"/>
          </a:xfrm>
        </p:grpSpPr>
        <p:sp>
          <p:nvSpPr>
            <p:cNvPr id="136" name="Google Shape;136;p23"/>
            <p:cNvSpPr txBox="1"/>
            <p:nvPr/>
          </p:nvSpPr>
          <p:spPr>
            <a:xfrm>
              <a:off x="4921700" y="1105225"/>
              <a:ext cx="1263300" cy="738900"/>
            </a:xfrm>
            <a:prstGeom prst="rect">
              <a:avLst/>
            </a:prstGeom>
            <a:solidFill>
              <a:srgbClr val="335915"/>
            </a:solidFill>
            <a:ln>
              <a:noFill/>
            </a:ln>
            <a:effectLst>
              <a:outerShdw blurRad="157163" dist="28575" dir="2880000" algn="bl" rotWithShape="0">
                <a:srgbClr val="000000">
                  <a:alpha val="76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92%</a:t>
              </a:r>
              <a:endParaRPr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7" name="Google Shape;137;p23"/>
            <p:cNvSpPr txBox="1"/>
            <p:nvPr/>
          </p:nvSpPr>
          <p:spPr>
            <a:xfrm>
              <a:off x="4674927" y="1898300"/>
              <a:ext cx="17571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latin typeface="Lato"/>
                  <a:ea typeface="Lato"/>
                  <a:cs typeface="Lato"/>
                  <a:sym typeface="Lato"/>
                </a:rPr>
                <a:t>SCHOOL PERSONNEL</a:t>
              </a:r>
              <a:endParaRPr sz="1200" b="1"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Lato"/>
                  <a:ea typeface="Lato"/>
                  <a:cs typeface="Lato"/>
                  <a:sym typeface="Lato"/>
                </a:rPr>
                <a:t>moderately or completely satisfied with VVA program </a:t>
              </a:r>
              <a:endParaRPr sz="1200"/>
            </a:p>
          </p:txBody>
        </p:sp>
      </p:grpSp>
      <p:grpSp>
        <p:nvGrpSpPr>
          <p:cNvPr id="138" name="Google Shape;138;p23"/>
          <p:cNvGrpSpPr/>
          <p:nvPr/>
        </p:nvGrpSpPr>
        <p:grpSpPr>
          <a:xfrm>
            <a:off x="6612975" y="2695588"/>
            <a:ext cx="2115900" cy="1716475"/>
            <a:chOff x="6376475" y="1105225"/>
            <a:chExt cx="2115900" cy="1716475"/>
          </a:xfrm>
        </p:grpSpPr>
        <p:sp>
          <p:nvSpPr>
            <p:cNvPr id="139" name="Google Shape;139;p23"/>
            <p:cNvSpPr txBox="1"/>
            <p:nvPr/>
          </p:nvSpPr>
          <p:spPr>
            <a:xfrm>
              <a:off x="6802775" y="1105225"/>
              <a:ext cx="1263300" cy="738900"/>
            </a:xfrm>
            <a:prstGeom prst="rect">
              <a:avLst/>
            </a:prstGeom>
            <a:solidFill>
              <a:srgbClr val="042D6E"/>
            </a:solidFill>
            <a:ln>
              <a:noFill/>
            </a:ln>
            <a:effectLst>
              <a:outerShdw blurRad="157163" dist="28575" dir="2880000" algn="bl" rotWithShape="0">
                <a:srgbClr val="000000">
                  <a:alpha val="76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90%</a:t>
              </a:r>
              <a:endPara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0" name="Google Shape;140;p23"/>
            <p:cNvSpPr txBox="1"/>
            <p:nvPr/>
          </p:nvSpPr>
          <p:spPr>
            <a:xfrm>
              <a:off x="6376475" y="1898300"/>
              <a:ext cx="21159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latin typeface="Lato"/>
                  <a:ea typeface="Lato"/>
                  <a:cs typeface="Lato"/>
                  <a:sym typeface="Lato"/>
                </a:rPr>
                <a:t>SCHOOL PERSONNEL</a:t>
              </a:r>
              <a:endParaRPr sz="1200" b="1"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Lato"/>
                  <a:ea typeface="Lato"/>
                  <a:cs typeface="Lato"/>
                  <a:sym typeface="Lato"/>
                </a:rPr>
                <a:t>believed students’ VVA experience created positive view of virtual learning</a:t>
              </a:r>
              <a:endParaRPr sz="120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4200" y="1259725"/>
            <a:ext cx="3703621" cy="229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4"/>
          <p:cNvPicPr preferRelativeResize="0"/>
          <p:nvPr/>
        </p:nvPicPr>
        <p:blipFill rotWithShape="1">
          <a:blip r:embed="rId4">
            <a:alphaModFix/>
          </a:blip>
          <a:srcRect l="8471" r="8471"/>
          <a:stretch/>
        </p:blipFill>
        <p:spPr>
          <a:xfrm>
            <a:off x="1432150" y="1259725"/>
            <a:ext cx="3076001" cy="229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4"/>
          <p:cNvSpPr txBox="1">
            <a:spLocks noGrp="1"/>
          </p:cNvSpPr>
          <p:nvPr>
            <p:ph type="title"/>
          </p:nvPr>
        </p:nvSpPr>
        <p:spPr>
          <a:xfrm>
            <a:off x="663801" y="631169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Student Achievement: 2020 AP Exam Scores</a:t>
            </a:r>
            <a:endParaRPr dirty="0"/>
          </a:p>
        </p:txBody>
      </p:sp>
      <p:sp>
        <p:nvSpPr>
          <p:cNvPr id="148" name="Google Shape;148;p24"/>
          <p:cNvSpPr txBox="1"/>
          <p:nvPr/>
        </p:nvSpPr>
        <p:spPr>
          <a:xfrm>
            <a:off x="2247300" y="1860850"/>
            <a:ext cx="1461900" cy="923400"/>
          </a:xfrm>
          <a:prstGeom prst="rect">
            <a:avLst/>
          </a:prstGeom>
          <a:noFill/>
          <a:ln>
            <a:noFill/>
          </a:ln>
          <a:effectLst>
            <a:outerShdw blurRad="157163" dist="28575" dir="2880000" algn="bl" rotWithShape="0">
              <a:srgbClr val="000000">
                <a:alpha val="76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61%</a:t>
            </a:r>
            <a:endParaRPr sz="26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9" name="Google Shape;149;p24"/>
          <p:cNvSpPr txBox="1"/>
          <p:nvPr/>
        </p:nvSpPr>
        <p:spPr>
          <a:xfrm>
            <a:off x="1602300" y="3352375"/>
            <a:ext cx="27519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Lato"/>
                <a:ea typeface="Lato"/>
                <a:cs typeface="Lato"/>
                <a:sym typeface="Lato"/>
              </a:rPr>
              <a:t>PERCENTAGE OF VVA'S AP COURSES</a:t>
            </a:r>
            <a:endParaRPr sz="1200" b="1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in which VVA students' 2020 AP Exam pass rate (score 3–5) was higher than the </a:t>
            </a:r>
            <a:r>
              <a:rPr lang="en" sz="1200" b="1" i="1">
                <a:latin typeface="Lato"/>
                <a:ea typeface="Lato"/>
                <a:cs typeface="Lato"/>
                <a:sym typeface="Lato"/>
              </a:rPr>
              <a:t>Virginia</a:t>
            </a:r>
            <a:r>
              <a:rPr lang="en" sz="1200">
                <a:latin typeface="Lato"/>
                <a:ea typeface="Lato"/>
                <a:cs typeface="Lato"/>
                <a:sym typeface="Lato"/>
              </a:rPr>
              <a:t> pass rate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50" name="Google Shape;150;p24"/>
          <p:cNvSpPr txBox="1"/>
          <p:nvPr/>
        </p:nvSpPr>
        <p:spPr>
          <a:xfrm>
            <a:off x="5460325" y="1860850"/>
            <a:ext cx="1461900" cy="923400"/>
          </a:xfrm>
          <a:prstGeom prst="rect">
            <a:avLst/>
          </a:prstGeom>
          <a:noFill/>
          <a:ln>
            <a:noFill/>
          </a:ln>
          <a:effectLst>
            <a:outerShdw blurRad="157163" dist="28575" dir="2880000" algn="bl" rotWithShape="0">
              <a:srgbClr val="000000">
                <a:alpha val="76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65%</a:t>
            </a:r>
            <a:endParaRPr sz="26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1" name="Google Shape;151;p24"/>
          <p:cNvSpPr txBox="1"/>
          <p:nvPr/>
        </p:nvSpPr>
        <p:spPr>
          <a:xfrm>
            <a:off x="4815325" y="3352375"/>
            <a:ext cx="27519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Lato"/>
                <a:ea typeface="Lato"/>
                <a:cs typeface="Lato"/>
                <a:sym typeface="Lato"/>
              </a:rPr>
              <a:t>PERCENTAGE OF VVA'S AP COURSES</a:t>
            </a:r>
            <a:endParaRPr sz="1200" b="1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in which VVA students' 2020 AP Exam pass rate (Score 3–5) was higher than the </a:t>
            </a:r>
            <a:r>
              <a:rPr lang="en" sz="1200" b="1" i="1">
                <a:latin typeface="Lato"/>
                <a:ea typeface="Lato"/>
                <a:cs typeface="Lato"/>
                <a:sym typeface="Lato"/>
              </a:rPr>
              <a:t>global</a:t>
            </a:r>
            <a:r>
              <a:rPr lang="en" sz="1200">
                <a:latin typeface="Lato"/>
                <a:ea typeface="Lato"/>
                <a:cs typeface="Lato"/>
                <a:sym typeface="Lato"/>
              </a:rPr>
              <a:t> pass rate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>
            <a:spLocks noGrp="1"/>
          </p:cNvSpPr>
          <p:nvPr>
            <p:ph type="title"/>
          </p:nvPr>
        </p:nvSpPr>
        <p:spPr>
          <a:xfrm>
            <a:off x="669977" y="63147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Achievement: 2021 AP Exam Scores</a:t>
            </a:r>
            <a:endParaRPr dirty="0"/>
          </a:p>
        </p:txBody>
      </p:sp>
      <p:pic>
        <p:nvPicPr>
          <p:cNvPr id="157" name="Google Shape;157;p25" title="Chart"/>
          <p:cNvPicPr preferRelativeResize="0"/>
          <p:nvPr/>
        </p:nvPicPr>
        <p:blipFill rotWithShape="1">
          <a:blip r:embed="rId3">
            <a:alphaModFix/>
          </a:blip>
          <a:srcRect l="16791" t="10179" r="18227" b="11579"/>
          <a:stretch/>
        </p:blipFill>
        <p:spPr>
          <a:xfrm>
            <a:off x="1767075" y="1472500"/>
            <a:ext cx="2422350" cy="180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5"/>
          <p:cNvSpPr txBox="1"/>
          <p:nvPr/>
        </p:nvSpPr>
        <p:spPr>
          <a:xfrm>
            <a:off x="2247300" y="1912513"/>
            <a:ext cx="1461900" cy="923400"/>
          </a:xfrm>
          <a:prstGeom prst="rect">
            <a:avLst/>
          </a:prstGeom>
          <a:noFill/>
          <a:ln>
            <a:noFill/>
          </a:ln>
          <a:effectLst>
            <a:outerShdw blurRad="157163" dist="28575" dir="2880000" algn="bl" rotWithShape="0">
              <a:srgbClr val="000000">
                <a:alpha val="76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74%</a:t>
            </a:r>
            <a:endParaRPr sz="26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9" name="Google Shape;159;p25" title="Chart"/>
          <p:cNvPicPr preferRelativeResize="0"/>
          <p:nvPr/>
        </p:nvPicPr>
        <p:blipFill rotWithShape="1">
          <a:blip r:embed="rId3">
            <a:alphaModFix/>
          </a:blip>
          <a:srcRect l="16791" t="10179" r="18227" b="11579"/>
          <a:stretch/>
        </p:blipFill>
        <p:spPr>
          <a:xfrm>
            <a:off x="4980100" y="1472500"/>
            <a:ext cx="2422350" cy="180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5"/>
          <p:cNvSpPr txBox="1"/>
          <p:nvPr/>
        </p:nvSpPr>
        <p:spPr>
          <a:xfrm>
            <a:off x="5460325" y="1912513"/>
            <a:ext cx="1461900" cy="923400"/>
          </a:xfrm>
          <a:prstGeom prst="rect">
            <a:avLst/>
          </a:prstGeom>
          <a:noFill/>
          <a:ln>
            <a:noFill/>
          </a:ln>
          <a:effectLst>
            <a:outerShdw blurRad="157163" dist="28575" dir="2880000" algn="bl" rotWithShape="0">
              <a:srgbClr val="000000">
                <a:alpha val="76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74%</a:t>
            </a:r>
            <a:endParaRPr sz="26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1" name="Google Shape;161;p25"/>
          <p:cNvSpPr txBox="1"/>
          <p:nvPr/>
        </p:nvSpPr>
        <p:spPr>
          <a:xfrm>
            <a:off x="1602300" y="3352375"/>
            <a:ext cx="27519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Lato"/>
                <a:ea typeface="Lato"/>
                <a:cs typeface="Lato"/>
                <a:sym typeface="Lato"/>
              </a:rPr>
              <a:t>PERCENTAGE OF VVA'S AP COURSES</a:t>
            </a:r>
            <a:endParaRPr sz="1200" b="1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in which VVA students' 2021 AP Exam pass rate (score 3–5) was higher than the </a:t>
            </a:r>
            <a:r>
              <a:rPr lang="en" sz="1200" b="1" i="1">
                <a:latin typeface="Lato"/>
                <a:ea typeface="Lato"/>
                <a:cs typeface="Lato"/>
                <a:sym typeface="Lato"/>
              </a:rPr>
              <a:t>Virginia</a:t>
            </a:r>
            <a:r>
              <a:rPr lang="en" sz="1200">
                <a:latin typeface="Lato"/>
                <a:ea typeface="Lato"/>
                <a:cs typeface="Lato"/>
                <a:sym typeface="Lato"/>
              </a:rPr>
              <a:t> pass rate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62" name="Google Shape;162;p25"/>
          <p:cNvSpPr txBox="1"/>
          <p:nvPr/>
        </p:nvSpPr>
        <p:spPr>
          <a:xfrm>
            <a:off x="4815325" y="3352375"/>
            <a:ext cx="27519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Lato"/>
                <a:ea typeface="Lato"/>
                <a:cs typeface="Lato"/>
                <a:sym typeface="Lato"/>
              </a:rPr>
              <a:t>PERCENTAGE OF VVA'S AP COURSES</a:t>
            </a:r>
            <a:endParaRPr sz="1200" b="1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in which VVA students' 2021 AP Exam pass rate (Score 3–5) was higher than the </a:t>
            </a:r>
            <a:r>
              <a:rPr lang="en" sz="1200" b="1" i="1">
                <a:latin typeface="Lato"/>
                <a:ea typeface="Lato"/>
                <a:cs typeface="Lato"/>
                <a:sym typeface="Lato"/>
              </a:rPr>
              <a:t>global</a:t>
            </a:r>
            <a:r>
              <a:rPr lang="en" sz="1200">
                <a:latin typeface="Lato"/>
                <a:ea typeface="Lato"/>
                <a:cs typeface="Lato"/>
                <a:sym typeface="Lato"/>
              </a:rPr>
              <a:t> pass rate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6"/>
          <p:cNvSpPr txBox="1">
            <a:spLocks noGrp="1"/>
          </p:cNvSpPr>
          <p:nvPr>
            <p:ph type="title" idx="4294967295"/>
          </p:nvPr>
        </p:nvSpPr>
        <p:spPr>
          <a:xfrm>
            <a:off x="729450" y="3840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Achievement (2021)</a:t>
            </a:r>
            <a:endParaRPr/>
          </a:p>
        </p:txBody>
      </p:sp>
      <p:pic>
        <p:nvPicPr>
          <p:cNvPr id="168" name="Google Shape;168;p26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62" y="1133750"/>
            <a:ext cx="2932566" cy="1787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6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3846" y="1141678"/>
            <a:ext cx="2932564" cy="1769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6" title="Chart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9463" y="3090672"/>
            <a:ext cx="2932564" cy="1816166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6"/>
          <p:cNvSpPr/>
          <p:nvPr/>
        </p:nvSpPr>
        <p:spPr>
          <a:xfrm>
            <a:off x="6829625" y="4439675"/>
            <a:ext cx="1355400" cy="70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2" name="Google Shape;172;p26" title="Chart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63823" y="3090673"/>
            <a:ext cx="2932613" cy="1816171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6"/>
          <p:cNvSpPr/>
          <p:nvPr/>
        </p:nvSpPr>
        <p:spPr>
          <a:xfrm>
            <a:off x="4770400" y="2757500"/>
            <a:ext cx="431100" cy="138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6"/>
          <p:cNvSpPr/>
          <p:nvPr/>
        </p:nvSpPr>
        <p:spPr>
          <a:xfrm>
            <a:off x="1377675" y="2768400"/>
            <a:ext cx="431100" cy="6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6"/>
          <p:cNvSpPr/>
          <p:nvPr/>
        </p:nvSpPr>
        <p:spPr>
          <a:xfrm>
            <a:off x="4806988" y="4756925"/>
            <a:ext cx="431100" cy="6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6"/>
          <p:cNvSpPr/>
          <p:nvPr/>
        </p:nvSpPr>
        <p:spPr>
          <a:xfrm>
            <a:off x="1325550" y="4756925"/>
            <a:ext cx="431100" cy="6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7" name="Google Shape;177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07002" y="4756925"/>
            <a:ext cx="431099" cy="138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90327" y="2768412"/>
            <a:ext cx="431099" cy="138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49427" y="4756725"/>
            <a:ext cx="431099" cy="138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49427" y="2768412"/>
            <a:ext cx="431099" cy="138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7"/>
          <p:cNvSpPr txBox="1">
            <a:spLocks noGrp="1"/>
          </p:cNvSpPr>
          <p:nvPr>
            <p:ph type="title"/>
          </p:nvPr>
        </p:nvSpPr>
        <p:spPr>
          <a:xfrm>
            <a:off x="729450" y="579131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VVA Instructors</a:t>
            </a:r>
            <a:endParaRPr dirty="0"/>
          </a:p>
        </p:txBody>
      </p:sp>
      <p:sp>
        <p:nvSpPr>
          <p:cNvPr id="186" name="Google Shape;186;p27"/>
          <p:cNvSpPr txBox="1">
            <a:spLocks noGrp="1"/>
          </p:cNvSpPr>
          <p:nvPr>
            <p:ph type="body" idx="1"/>
          </p:nvPr>
        </p:nvSpPr>
        <p:spPr>
          <a:xfrm>
            <a:off x="729450" y="1313374"/>
            <a:ext cx="4313100" cy="3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dirty="0"/>
              <a:t>Full-time and part-time K–12 educators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dirty="0"/>
              <a:t>Possess a valid Virginia teaching license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dirty="0"/>
              <a:t>Recruit in the Commonwealth and across the country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dirty="0"/>
              <a:t>All new VVA instructors: </a:t>
            </a:r>
            <a:endParaRPr dirty="0"/>
          </a:p>
          <a:p>
            <a: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300" dirty="0"/>
              <a:t>Complete </a:t>
            </a:r>
            <a:r>
              <a:rPr lang="en" sz="1300" i="1" dirty="0"/>
              <a:t>Teaching with Virtual Virginia</a:t>
            </a:r>
            <a:r>
              <a:rPr lang="en" sz="1300" dirty="0"/>
              <a:t> course (during recruitment process)</a:t>
            </a:r>
            <a:endParaRPr sz="1500" dirty="0"/>
          </a:p>
          <a:p>
            <a:pPr marL="1371600" lvl="2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■"/>
            </a:pPr>
            <a:r>
              <a:rPr lang="en" sz="1300" dirty="0"/>
              <a:t>Required demonstration and practice</a:t>
            </a:r>
            <a:endParaRPr sz="1300" dirty="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 dirty="0"/>
              <a:t>Must not be under contract with a public school division</a:t>
            </a:r>
            <a:endParaRPr sz="1300" dirty="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 dirty="0"/>
              <a:t>Participate in VVA Professional Development</a:t>
            </a:r>
            <a:endParaRPr sz="13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dirty="0"/>
              <a:t>Follow SOQ and SOA teacher ratios and class sizes</a:t>
            </a:r>
            <a:endParaRPr dirty="0"/>
          </a:p>
        </p:txBody>
      </p:sp>
      <p:pic>
        <p:nvPicPr>
          <p:cNvPr id="187" name="Google Shape;18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8050" y="1791850"/>
            <a:ext cx="3535949" cy="235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8"/>
          <p:cNvPicPr preferRelativeResize="0"/>
          <p:nvPr/>
        </p:nvPicPr>
        <p:blipFill rotWithShape="1">
          <a:blip r:embed="rId3">
            <a:alphaModFix/>
          </a:blip>
          <a:srcRect l="4132" r="8325" b="2997"/>
          <a:stretch/>
        </p:blipFill>
        <p:spPr>
          <a:xfrm>
            <a:off x="770275" y="1165275"/>
            <a:ext cx="5578952" cy="3293099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3" name="Google Shape;193;p28"/>
          <p:cNvSpPr txBox="1">
            <a:spLocks noGrp="1"/>
          </p:cNvSpPr>
          <p:nvPr>
            <p:ph type="title" idx="4294967295"/>
          </p:nvPr>
        </p:nvSpPr>
        <p:spPr>
          <a:xfrm>
            <a:off x="729450" y="4278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VVA Faculty &amp; Staff</a:t>
            </a:r>
            <a:endParaRPr/>
          </a:p>
        </p:txBody>
      </p:sp>
      <p:sp>
        <p:nvSpPr>
          <p:cNvPr id="194" name="Google Shape;194;p28"/>
          <p:cNvSpPr txBox="1"/>
          <p:nvPr/>
        </p:nvSpPr>
        <p:spPr>
          <a:xfrm>
            <a:off x="729450" y="4458375"/>
            <a:ext cx="2313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i="1">
                <a:latin typeface="Lato"/>
                <a:ea typeface="Lato"/>
                <a:cs typeface="Lato"/>
                <a:sym typeface="Lato"/>
              </a:rPr>
              <a:t>Source: Google Maps</a:t>
            </a:r>
            <a:endParaRPr sz="600" i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5" name="Google Shape;195;p28"/>
          <p:cNvSpPr txBox="1"/>
          <p:nvPr/>
        </p:nvSpPr>
        <p:spPr>
          <a:xfrm>
            <a:off x="6349225" y="3719475"/>
            <a:ext cx="1490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Lato"/>
                <a:ea typeface="Lato"/>
                <a:cs typeface="Lato"/>
                <a:sym typeface="Lato"/>
              </a:rPr>
              <a:t>Plus:</a:t>
            </a:r>
            <a:endParaRPr sz="900">
              <a:latin typeface="Lato"/>
              <a:ea typeface="Lato"/>
              <a:cs typeface="Lato"/>
              <a:sym typeface="Lato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Lato"/>
              <a:buChar char="●"/>
            </a:pPr>
            <a:r>
              <a:rPr lang="en" sz="900">
                <a:latin typeface="Lato"/>
                <a:ea typeface="Lato"/>
                <a:cs typeface="Lato"/>
                <a:sym typeface="Lato"/>
              </a:rPr>
              <a:t>Costa Rica (1)</a:t>
            </a:r>
            <a:endParaRPr sz="900">
              <a:latin typeface="Lato"/>
              <a:ea typeface="Lato"/>
              <a:cs typeface="Lato"/>
              <a:sym typeface="Lato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Lato"/>
              <a:buChar char="●"/>
            </a:pPr>
            <a:r>
              <a:rPr lang="en" sz="900">
                <a:latin typeface="Lato"/>
                <a:ea typeface="Lato"/>
                <a:cs typeface="Lato"/>
                <a:sym typeface="Lato"/>
              </a:rPr>
              <a:t>Germany (2)</a:t>
            </a:r>
            <a:endParaRPr sz="900">
              <a:latin typeface="Lato"/>
              <a:ea typeface="Lato"/>
              <a:cs typeface="Lato"/>
              <a:sym typeface="Lato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Lato"/>
              <a:buChar char="●"/>
            </a:pPr>
            <a:r>
              <a:rPr lang="en" sz="900">
                <a:latin typeface="Lato"/>
                <a:ea typeface="Lato"/>
                <a:cs typeface="Lato"/>
                <a:sym typeface="Lato"/>
              </a:rPr>
              <a:t>Spain (1)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7149" y="512575"/>
            <a:ext cx="4549699" cy="356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9"/>
          <p:cNvSpPr txBox="1">
            <a:spLocks noGrp="1"/>
          </p:cNvSpPr>
          <p:nvPr>
            <p:ph type="title"/>
          </p:nvPr>
        </p:nvSpPr>
        <p:spPr>
          <a:xfrm>
            <a:off x="729450" y="476911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Professional Development for VVA Teachers</a:t>
            </a:r>
            <a:endParaRPr dirty="0"/>
          </a:p>
        </p:txBody>
      </p:sp>
      <p:sp>
        <p:nvSpPr>
          <p:cNvPr id="201" name="Google Shape;201;p29"/>
          <p:cNvSpPr txBox="1">
            <a:spLocks noGrp="1"/>
          </p:cNvSpPr>
          <p:nvPr>
            <p:ph type="body" idx="1"/>
          </p:nvPr>
        </p:nvSpPr>
        <p:spPr>
          <a:xfrm>
            <a:off x="729450" y="1166550"/>
            <a:ext cx="6220500" cy="3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b="1"/>
              <a:t>Internal Opportunities</a:t>
            </a:r>
            <a:endParaRPr sz="1400" b="1"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Annual "EdCamp" training to start the school year</a:t>
            </a:r>
            <a:endParaRPr sz="1200"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Weekly "Lunch &amp; Learn" workshops</a:t>
            </a:r>
            <a:endParaRPr sz="1200"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Monthly PL activities aligned with National Standards for</a:t>
            </a:r>
            <a:br>
              <a:rPr lang="en" sz="1200"/>
            </a:br>
            <a:r>
              <a:rPr lang="en" sz="1200"/>
              <a:t>Quality (NSQ) Online Teaching</a:t>
            </a:r>
            <a:endParaRPr sz="1200"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Participation in Professional Learning Communities</a:t>
            </a:r>
            <a:endParaRPr sz="12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b="1"/>
              <a:t>Quality Matters training</a:t>
            </a:r>
            <a:endParaRPr sz="1400" b="1"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Applying the QM K–12 Rubric Workshop</a:t>
            </a:r>
            <a:endParaRPr sz="1200"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QM K–12 Reviewer Course</a:t>
            </a:r>
            <a:endParaRPr sz="1200"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Addressing Accessibility &amp; Usability Workshop</a:t>
            </a:r>
            <a:endParaRPr sz="1200"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QM webinars</a:t>
            </a:r>
            <a:endParaRPr sz="1200"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Additional QM courses/workshops as needed/requested</a:t>
            </a:r>
            <a:endParaRPr sz="12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b="1"/>
              <a:t>Professional Organizations</a:t>
            </a:r>
            <a:endParaRPr sz="1400" b="1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400" b="1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400" b="1"/>
          </a:p>
        </p:txBody>
      </p:sp>
      <p:pic>
        <p:nvPicPr>
          <p:cNvPr id="202" name="Google Shape;20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1400" y="1252125"/>
            <a:ext cx="2752599" cy="183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 txBox="1">
            <a:spLocks noGrp="1"/>
          </p:cNvSpPr>
          <p:nvPr>
            <p:ph type="title"/>
          </p:nvPr>
        </p:nvSpPr>
        <p:spPr>
          <a:xfrm>
            <a:off x="220550" y="1820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2022–2023: K–12 Expansion</a:t>
            </a:r>
            <a:endParaRPr/>
          </a:p>
        </p:txBody>
      </p:sp>
      <p:sp>
        <p:nvSpPr>
          <p:cNvPr id="208" name="Google Shape;208;p30"/>
          <p:cNvSpPr txBox="1">
            <a:spLocks noGrp="1"/>
          </p:cNvSpPr>
          <p:nvPr>
            <p:ph type="body" idx="1"/>
          </p:nvPr>
        </p:nvSpPr>
        <p:spPr>
          <a:xfrm>
            <a:off x="541625" y="916525"/>
            <a:ext cx="7688700" cy="3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50">
                <a:solidFill>
                  <a:srgbClr val="222222"/>
                </a:solidFill>
                <a:highlight>
                  <a:schemeClr val="lt1"/>
                </a:highlight>
              </a:rPr>
              <a:t>Virtual Virginia (VVA) expanded in over the last several years by offering more courses to more learners. </a:t>
            </a:r>
            <a:endParaRPr sz="1450">
              <a:solidFill>
                <a:srgbClr val="222222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50">
                <a:solidFill>
                  <a:srgbClr val="222222"/>
                </a:solidFill>
                <a:highlight>
                  <a:schemeClr val="lt1"/>
                </a:highlight>
              </a:rPr>
              <a:t>In 2022–2023, VVA is poised to add growth in:</a:t>
            </a:r>
            <a:endParaRPr sz="1450">
              <a:solidFill>
                <a:srgbClr val="222222"/>
              </a:solidFill>
              <a:highlight>
                <a:schemeClr val="lt1"/>
              </a:highlight>
            </a:endParaRPr>
          </a:p>
          <a:p>
            <a:pPr marL="457200" lvl="0" indent="-320675" algn="l" rtl="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50"/>
              <a:buChar char="●"/>
            </a:pPr>
            <a:r>
              <a:rPr lang="en" sz="1450">
                <a:solidFill>
                  <a:srgbClr val="222222"/>
                </a:solidFill>
                <a:highlight>
                  <a:schemeClr val="lt1"/>
                </a:highlight>
              </a:rPr>
              <a:t>Students enrolled in VVA as part-time in person or full-time online learners</a:t>
            </a:r>
            <a:endParaRPr sz="1450">
              <a:solidFill>
                <a:srgbClr val="222222"/>
              </a:solidFill>
              <a:highlight>
                <a:schemeClr val="lt1"/>
              </a:highlight>
            </a:endParaRPr>
          </a:p>
          <a:p>
            <a:pPr marL="457200" lvl="0" indent="-320675" algn="l" rtl="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50"/>
              <a:buChar char="●"/>
            </a:pPr>
            <a:r>
              <a:rPr lang="en" sz="1450">
                <a:solidFill>
                  <a:srgbClr val="222222"/>
                </a:solidFill>
                <a:highlight>
                  <a:schemeClr val="lt1"/>
                </a:highlight>
              </a:rPr>
              <a:t>Support for in-person learning needs</a:t>
            </a:r>
            <a:endParaRPr sz="1450">
              <a:solidFill>
                <a:srgbClr val="222222"/>
              </a:solidFill>
              <a:highlight>
                <a:schemeClr val="lt1"/>
              </a:highlight>
            </a:endParaRPr>
          </a:p>
          <a:p>
            <a:pPr marL="457200" lvl="0" indent="-320675" algn="l" rtl="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50"/>
              <a:buChar char="●"/>
            </a:pPr>
            <a:r>
              <a:rPr lang="en" sz="1450">
                <a:solidFill>
                  <a:srgbClr val="222222"/>
                </a:solidFill>
                <a:highlight>
                  <a:srgbClr val="FFFFFF"/>
                </a:highlight>
              </a:rPr>
              <a:t>Highly qualified Virginia-certified instructors</a:t>
            </a:r>
            <a:endParaRPr sz="14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-320675" algn="l" rtl="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50"/>
              <a:buChar char="●"/>
            </a:pPr>
            <a:r>
              <a:rPr lang="en" sz="1450">
                <a:solidFill>
                  <a:srgbClr val="222222"/>
                </a:solidFill>
                <a:highlight>
                  <a:srgbClr val="FFFFFF"/>
                </a:highlight>
              </a:rPr>
              <a:t>Core and supplemental opportunities for K–5 learners</a:t>
            </a:r>
            <a:endParaRPr sz="14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-320675" algn="l" rtl="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50"/>
              <a:buChar char="●"/>
            </a:pPr>
            <a:r>
              <a:rPr lang="en" sz="1450">
                <a:solidFill>
                  <a:srgbClr val="222222"/>
                </a:solidFill>
                <a:highlight>
                  <a:srgbClr val="FFFFFF"/>
                </a:highlight>
              </a:rPr>
              <a:t>Course offerings for learners in grades 6–12</a:t>
            </a:r>
            <a:endParaRPr sz="14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-320675" algn="l" rtl="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50"/>
              <a:buChar char="●"/>
            </a:pPr>
            <a:r>
              <a:rPr lang="en" sz="1450">
                <a:solidFill>
                  <a:srgbClr val="222222"/>
                </a:solidFill>
                <a:highlight>
                  <a:srgbClr val="FFFFFF"/>
                </a:highlight>
              </a:rPr>
              <a:t>Opportunities for synchronous instruction in whole group, small group, and 1:1 settings</a:t>
            </a:r>
            <a:endParaRPr sz="14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4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4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450">
              <a:solidFill>
                <a:srgbClr val="3C424F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450">
              <a:solidFill>
                <a:srgbClr val="3C424F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3450" y="1343650"/>
            <a:ext cx="7217075" cy="2456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1"/>
          <p:cNvSpPr/>
          <p:nvPr/>
        </p:nvSpPr>
        <p:spPr>
          <a:xfrm>
            <a:off x="6598725" y="4541325"/>
            <a:ext cx="1605900" cy="60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2"/>
          <p:cNvSpPr txBox="1">
            <a:spLocks noGrp="1"/>
          </p:cNvSpPr>
          <p:nvPr>
            <p:ph type="title" idx="4294967295"/>
          </p:nvPr>
        </p:nvSpPr>
        <p:spPr>
          <a:xfrm>
            <a:off x="727650" y="5013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Statewide LMS Participation, 2021–2022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0" name="Google Shape;22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925" y="1036550"/>
            <a:ext cx="7028511" cy="3802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3"/>
          <p:cNvSpPr txBox="1">
            <a:spLocks noGrp="1"/>
          </p:cNvSpPr>
          <p:nvPr>
            <p:ph type="title"/>
          </p:nvPr>
        </p:nvSpPr>
        <p:spPr>
          <a:xfrm>
            <a:off x="729450" y="7575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Outreach Program</a:t>
            </a:r>
            <a:endParaRPr/>
          </a:p>
        </p:txBody>
      </p:sp>
      <p:sp>
        <p:nvSpPr>
          <p:cNvPr id="226" name="Google Shape;226;p33"/>
          <p:cNvSpPr txBox="1">
            <a:spLocks noGrp="1"/>
          </p:cNvSpPr>
          <p:nvPr>
            <p:ph type="body" idx="1"/>
          </p:nvPr>
        </p:nvSpPr>
        <p:spPr>
          <a:xfrm>
            <a:off x="729450" y="1339425"/>
            <a:ext cx="5559000" cy="3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</a:rPr>
              <a:t>Established in 2012, the Virtual Virginia Outreach Program provides a </a:t>
            </a:r>
            <a:r>
              <a:rPr lang="en" sz="1500" b="1">
                <a:solidFill>
                  <a:srgbClr val="000000"/>
                </a:solidFill>
              </a:rPr>
              <a:t>statewide LMS</a:t>
            </a:r>
            <a:r>
              <a:rPr lang="en" sz="1500">
                <a:solidFill>
                  <a:srgbClr val="000000"/>
                </a:solidFill>
              </a:rPr>
              <a:t> and K–12 course content to Virginia public school divisions at no cost.</a:t>
            </a:r>
            <a:endParaRPr sz="15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000000"/>
                </a:solidFill>
              </a:rPr>
              <a:t>Why an LMS?</a:t>
            </a:r>
            <a:endParaRPr sz="1500" b="1">
              <a:solidFill>
                <a:srgbClr val="000000"/>
              </a:solidFill>
            </a:endParaRPr>
          </a:p>
          <a:p>
            <a:pPr marL="457200" lvl="0" indent="-3048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</a:pPr>
            <a:r>
              <a:rPr lang="en" sz="1200">
                <a:solidFill>
                  <a:srgbClr val="000000"/>
                </a:solidFill>
              </a:rPr>
              <a:t>Automation</a:t>
            </a:r>
            <a:endParaRPr sz="1200">
              <a:solidFill>
                <a:srgbClr val="000000"/>
              </a:solidFill>
            </a:endParaRPr>
          </a:p>
          <a:p>
            <a:pPr marL="457200" lvl="0" indent="-3048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</a:pPr>
            <a:r>
              <a:rPr lang="en" sz="1200">
                <a:solidFill>
                  <a:srgbClr val="000000"/>
                </a:solidFill>
              </a:rPr>
              <a:t>Interoperability </a:t>
            </a:r>
            <a:endParaRPr sz="1200">
              <a:solidFill>
                <a:srgbClr val="000000"/>
              </a:solidFill>
            </a:endParaRPr>
          </a:p>
          <a:p>
            <a:pPr marL="457200" lvl="0" indent="-3048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</a:pPr>
            <a:r>
              <a:rPr lang="en" sz="1200">
                <a:solidFill>
                  <a:srgbClr val="000000"/>
                </a:solidFill>
              </a:rPr>
              <a:t>Organization &amp; security, all in one place</a:t>
            </a:r>
            <a:endParaRPr sz="1200">
              <a:solidFill>
                <a:srgbClr val="000000"/>
              </a:solidFill>
            </a:endParaRPr>
          </a:p>
          <a:p>
            <a:pPr marL="457200" lvl="0" indent="-3048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</a:pPr>
            <a:r>
              <a:rPr lang="en" sz="1200">
                <a:solidFill>
                  <a:srgbClr val="000000"/>
                </a:solidFill>
              </a:rPr>
              <a:t>Unlimited (24x7) access for learners</a:t>
            </a:r>
            <a:endParaRPr sz="1200">
              <a:solidFill>
                <a:srgbClr val="000000"/>
              </a:solidFill>
            </a:endParaRPr>
          </a:p>
          <a:p>
            <a:pPr marL="457200" lvl="0" indent="-3048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</a:pPr>
            <a:r>
              <a:rPr lang="en" sz="1200">
                <a:solidFill>
                  <a:srgbClr val="000000"/>
                </a:solidFill>
              </a:rPr>
              <a:t>Actionable data: track progress &amp; performance</a:t>
            </a:r>
            <a:endParaRPr sz="1200">
              <a:solidFill>
                <a:srgbClr val="000000"/>
              </a:solidFill>
            </a:endParaRPr>
          </a:p>
          <a:p>
            <a:pPr marL="457200" lvl="0" indent="-3048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</a:pPr>
            <a:r>
              <a:rPr lang="en" sz="1200">
                <a:solidFill>
                  <a:srgbClr val="000000"/>
                </a:solidFill>
              </a:rPr>
              <a:t>Cost savings: printing, travel, professional learning, etc.</a:t>
            </a:r>
            <a:endParaRPr sz="1200">
              <a:solidFill>
                <a:srgbClr val="000000"/>
              </a:solidFill>
            </a:endParaRPr>
          </a:p>
          <a:p>
            <a:pPr marL="457200" lvl="0" indent="-3048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</a:pPr>
            <a:r>
              <a:rPr lang="en" sz="1200">
                <a:solidFill>
                  <a:srgbClr val="000000"/>
                </a:solidFill>
              </a:rPr>
              <a:t>Expands the division profile: more options for learners and educators</a:t>
            </a:r>
            <a:endParaRPr sz="1200">
              <a:solidFill>
                <a:srgbClr val="000000"/>
              </a:solidFill>
            </a:endParaRPr>
          </a:p>
          <a:p>
            <a:pPr marL="457200" lvl="0" indent="-3048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</a:pPr>
            <a:r>
              <a:rPr lang="en" sz="1200">
                <a:solidFill>
                  <a:srgbClr val="000000"/>
                </a:solidFill>
              </a:rPr>
              <a:t>Division’s digital ecosystem: a 2022 solution to a 2022 problem</a:t>
            </a:r>
            <a:endParaRPr sz="1200">
              <a:solidFill>
                <a:srgbClr val="000000"/>
              </a:solidFill>
            </a:endParaRPr>
          </a:p>
          <a:p>
            <a:pPr marL="457200" lvl="0" indent="-3048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</a:pPr>
            <a:r>
              <a:rPr lang="en" sz="1200">
                <a:solidFill>
                  <a:srgbClr val="000000"/>
                </a:solidFill>
              </a:rPr>
              <a:t>Blended learning &amp; personalized education</a:t>
            </a:r>
            <a:endParaRPr sz="1200">
              <a:solidFill>
                <a:srgbClr val="000000"/>
              </a:solidFill>
            </a:endParaRPr>
          </a:p>
          <a:p>
            <a:pPr marL="457200" lvl="0" indent="-3048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</a:pPr>
            <a:r>
              <a:rPr lang="en" sz="1200">
                <a:solidFill>
                  <a:srgbClr val="000000"/>
                </a:solidFill>
              </a:rPr>
              <a:t>Transparency for parents/guardians</a:t>
            </a:r>
            <a:endParaRPr sz="1200">
              <a:solidFill>
                <a:srgbClr val="000000"/>
              </a:solidFill>
            </a:endParaRPr>
          </a:p>
        </p:txBody>
      </p:sp>
      <p:pic>
        <p:nvPicPr>
          <p:cNvPr id="227" name="Google Shape;227;p33"/>
          <p:cNvPicPr preferRelativeResize="0"/>
          <p:nvPr/>
        </p:nvPicPr>
        <p:blipFill rotWithShape="1">
          <a:blip r:embed="rId3">
            <a:alphaModFix/>
          </a:blip>
          <a:srcRect l="3844" t="4589" r="13469" b="7312"/>
          <a:stretch/>
        </p:blipFill>
        <p:spPr>
          <a:xfrm>
            <a:off x="6231100" y="882925"/>
            <a:ext cx="2912901" cy="2068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4"/>
          <p:cNvSpPr txBox="1"/>
          <p:nvPr/>
        </p:nvSpPr>
        <p:spPr>
          <a:xfrm>
            <a:off x="531500" y="362775"/>
            <a:ext cx="81222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K–12 Content Available</a:t>
            </a:r>
            <a:r>
              <a:rPr lang="en" sz="2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15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(via Statewide LMS)</a:t>
            </a:r>
            <a:endParaRPr sz="15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222222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3" name="Google Shape;233;p34"/>
          <p:cNvSpPr txBox="1"/>
          <p:nvPr/>
        </p:nvSpPr>
        <p:spPr>
          <a:xfrm>
            <a:off x="531500" y="997825"/>
            <a:ext cx="2539200" cy="39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latin typeface="Raleway"/>
                <a:ea typeface="Raleway"/>
                <a:cs typeface="Raleway"/>
                <a:sym typeface="Raleway"/>
              </a:rPr>
              <a:t>Grades K–5</a:t>
            </a:r>
            <a:endParaRPr sz="1700" b="1"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Reading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Writing 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Math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Social Studies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Science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STEM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700" b="1">
                <a:latin typeface="Raleway"/>
                <a:ea typeface="Raleway"/>
                <a:cs typeface="Raleway"/>
                <a:sym typeface="Raleway"/>
              </a:rPr>
              <a:t>Grades 6–12</a:t>
            </a:r>
            <a:endParaRPr sz="1700" b="1"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Core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Advanced Placement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World Languages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Computer Science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HPE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Credit Recovery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5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4" name="Google Shape;23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4250" y="997825"/>
            <a:ext cx="3669750" cy="2445899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4"/>
          <p:cNvSpPr/>
          <p:nvPr/>
        </p:nvSpPr>
        <p:spPr>
          <a:xfrm>
            <a:off x="2830600" y="1025800"/>
            <a:ext cx="2512200" cy="2787300"/>
          </a:xfrm>
          <a:prstGeom prst="rect">
            <a:avLst/>
          </a:prstGeom>
          <a:solidFill>
            <a:srgbClr val="F2BD1D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4"/>
          <p:cNvSpPr txBox="1"/>
          <p:nvPr/>
        </p:nvSpPr>
        <p:spPr>
          <a:xfrm>
            <a:off x="2817100" y="997825"/>
            <a:ext cx="2539200" cy="27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latin typeface="Raleway"/>
                <a:ea typeface="Raleway"/>
                <a:cs typeface="Raleway"/>
                <a:sym typeface="Raleway"/>
              </a:rPr>
              <a:t>2022–2023 Expansion (K–12) </a:t>
            </a:r>
            <a:endParaRPr sz="1700" b="1"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Core Academic  &amp; Elective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World Languages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Health &amp; PE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CTE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Fine &amp; Performing Arts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Computer Science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English Language Supports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Career Exploration</a:t>
            </a:r>
            <a:endParaRPr sz="13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5"/>
          <p:cNvPicPr preferRelativeResize="0"/>
          <p:nvPr/>
        </p:nvPicPr>
        <p:blipFill rotWithShape="1">
          <a:blip r:embed="rId3">
            <a:alphaModFix/>
          </a:blip>
          <a:srcRect l="39" r="39"/>
          <a:stretch/>
        </p:blipFill>
        <p:spPr>
          <a:xfrm>
            <a:off x="544350" y="1344450"/>
            <a:ext cx="7217075" cy="2454606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5"/>
          <p:cNvSpPr/>
          <p:nvPr/>
        </p:nvSpPr>
        <p:spPr>
          <a:xfrm>
            <a:off x="6598725" y="4541325"/>
            <a:ext cx="1605900" cy="60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6"/>
          <p:cNvSpPr txBox="1">
            <a:spLocks noGrp="1"/>
          </p:cNvSpPr>
          <p:nvPr>
            <p:ph type="title"/>
          </p:nvPr>
        </p:nvSpPr>
        <p:spPr>
          <a:xfrm>
            <a:off x="707147" y="43577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Professional Learning</a:t>
            </a:r>
            <a:endParaRPr dirty="0"/>
          </a:p>
        </p:txBody>
      </p:sp>
      <p:sp>
        <p:nvSpPr>
          <p:cNvPr id="248" name="Google Shape;248;p36"/>
          <p:cNvSpPr txBox="1">
            <a:spLocks noGrp="1"/>
          </p:cNvSpPr>
          <p:nvPr>
            <p:ph type="body" idx="1"/>
          </p:nvPr>
        </p:nvSpPr>
        <p:spPr>
          <a:xfrm>
            <a:off x="707147" y="968077"/>
            <a:ext cx="4801500" cy="3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" sz="1300" dirty="0">
                <a:solidFill>
                  <a:srgbClr val="000000"/>
                </a:solidFill>
              </a:rPr>
              <a:t>Free training for all Virginia public school educators at </a:t>
            </a:r>
            <a:r>
              <a:rPr lang="en" sz="1300" b="1" dirty="0">
                <a:solidFill>
                  <a:srgbClr val="000000"/>
                </a:solidFill>
              </a:rPr>
              <a:t>no cost.</a:t>
            </a:r>
            <a:endParaRPr sz="1300" b="1" dirty="0">
              <a:solidFill>
                <a:srgbClr val="000000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" sz="1300" dirty="0">
                <a:solidFill>
                  <a:srgbClr val="000000"/>
                </a:solidFill>
              </a:rPr>
              <a:t>VVA's PL Catalog of offerings is available 24/7, 365.</a:t>
            </a:r>
            <a:endParaRPr sz="1300" b="1" dirty="0">
              <a:solidFill>
                <a:srgbClr val="000000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" sz="1300" dirty="0">
                <a:solidFill>
                  <a:srgbClr val="000000"/>
                </a:solidFill>
              </a:rPr>
              <a:t>Developed by a variety of educators and partners, including:</a:t>
            </a:r>
            <a:endParaRPr sz="1300" dirty="0">
              <a:solidFill>
                <a:srgbClr val="000000"/>
              </a:solidFill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</a:pPr>
            <a:r>
              <a:rPr lang="en" sz="1300" dirty="0">
                <a:solidFill>
                  <a:srgbClr val="000000"/>
                </a:solidFill>
              </a:rPr>
              <a:t>VDOE</a:t>
            </a:r>
            <a:endParaRPr sz="1300" dirty="0">
              <a:solidFill>
                <a:srgbClr val="000000"/>
              </a:solidFill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</a:pPr>
            <a:r>
              <a:rPr lang="en" sz="1300" dirty="0">
                <a:solidFill>
                  <a:srgbClr val="000000"/>
                </a:solidFill>
              </a:rPr>
              <a:t>VVA</a:t>
            </a:r>
            <a:endParaRPr sz="1300" dirty="0">
              <a:solidFill>
                <a:srgbClr val="000000"/>
              </a:solidFill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</a:pPr>
            <a:r>
              <a:rPr lang="en" sz="1300" dirty="0">
                <a:solidFill>
                  <a:srgbClr val="000000"/>
                </a:solidFill>
              </a:rPr>
              <a:t>Canvas</a:t>
            </a:r>
            <a:endParaRPr sz="1300" dirty="0">
              <a:solidFill>
                <a:srgbClr val="000000"/>
              </a:solidFill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</a:pPr>
            <a:r>
              <a:rPr lang="en" sz="1300" dirty="0">
                <a:solidFill>
                  <a:srgbClr val="000000"/>
                </a:solidFill>
              </a:rPr>
              <a:t>Virginia Society for Technology in Education (VSTE)</a:t>
            </a:r>
            <a:endParaRPr sz="1300" dirty="0">
              <a:solidFill>
                <a:srgbClr val="000000"/>
              </a:solidFill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</a:pPr>
            <a:r>
              <a:rPr lang="en" sz="1300" dirty="0">
                <a:solidFill>
                  <a:srgbClr val="000000"/>
                </a:solidFill>
              </a:rPr>
              <a:t>VASCD</a:t>
            </a:r>
            <a:endParaRPr sz="1300" dirty="0">
              <a:solidFill>
                <a:srgbClr val="000000"/>
              </a:solidFill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</a:pPr>
            <a:r>
              <a:rPr lang="en" sz="1300" dirty="0">
                <a:solidFill>
                  <a:srgbClr val="000000"/>
                </a:solidFill>
              </a:rPr>
              <a:t>Virginia Museum of Fine Arts</a:t>
            </a:r>
            <a:endParaRPr sz="1300" dirty="0">
              <a:solidFill>
                <a:srgbClr val="000000"/>
              </a:solidFill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</a:pPr>
            <a:r>
              <a:rPr lang="en" sz="1300" dirty="0">
                <a:solidFill>
                  <a:srgbClr val="000000"/>
                </a:solidFill>
              </a:rPr>
              <a:t>School division leaders</a:t>
            </a:r>
            <a:endParaRPr sz="1300" dirty="0">
              <a:solidFill>
                <a:srgbClr val="000000"/>
              </a:solidFill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</a:pPr>
            <a:r>
              <a:rPr lang="en" sz="1300" dirty="0">
                <a:solidFill>
                  <a:srgbClr val="000000"/>
                </a:solidFill>
              </a:rPr>
              <a:t>Virginia Colleges and Universities</a:t>
            </a:r>
            <a:endParaRPr sz="1300" dirty="0">
              <a:solidFill>
                <a:srgbClr val="000000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" sz="1300" dirty="0">
                <a:solidFill>
                  <a:srgbClr val="000000"/>
                </a:solidFill>
              </a:rPr>
              <a:t>Microcredentials, Credentials &amp; Badging</a:t>
            </a:r>
            <a:endParaRPr sz="1300" dirty="0">
              <a:solidFill>
                <a:srgbClr val="000000"/>
              </a:solidFill>
            </a:endParaRPr>
          </a:p>
        </p:txBody>
      </p:sp>
      <p:pic>
        <p:nvPicPr>
          <p:cNvPr id="249" name="Google Shape;24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1950" y="1047175"/>
            <a:ext cx="3232051" cy="2157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7"/>
          <p:cNvSpPr txBox="1">
            <a:spLocks noGrp="1"/>
          </p:cNvSpPr>
          <p:nvPr>
            <p:ph type="title"/>
          </p:nvPr>
        </p:nvSpPr>
        <p:spPr>
          <a:xfrm>
            <a:off x="622450" y="309850"/>
            <a:ext cx="86490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Statewide Professional Learning Network (PLN)</a:t>
            </a:r>
            <a:endParaRPr/>
          </a:p>
        </p:txBody>
      </p:sp>
      <p:sp>
        <p:nvSpPr>
          <p:cNvPr id="255" name="Google Shape;255;p37"/>
          <p:cNvSpPr txBox="1">
            <a:spLocks noGrp="1"/>
          </p:cNvSpPr>
          <p:nvPr>
            <p:ph type="body" idx="1"/>
          </p:nvPr>
        </p:nvSpPr>
        <p:spPr>
          <a:xfrm>
            <a:off x="622450" y="946300"/>
            <a:ext cx="4050000" cy="33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0675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1450"/>
              <a:buChar char="●"/>
            </a:pPr>
            <a:r>
              <a:rPr lang="en" sz="1400">
                <a:solidFill>
                  <a:srgbClr val="000000"/>
                </a:solidFill>
              </a:rPr>
              <a:t>Community of Virginia public educators</a:t>
            </a:r>
            <a:endParaRPr sz="145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4572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●"/>
            </a:pPr>
            <a:r>
              <a:rPr lang="en" sz="1450">
                <a:solidFill>
                  <a:srgbClr val="000000"/>
                </a:solidFill>
                <a:highlight>
                  <a:schemeClr val="lt1"/>
                </a:highlight>
              </a:rPr>
              <a:t>Access to subject-area peer discussions, workshops, and statewide PL offerings</a:t>
            </a:r>
            <a:endParaRPr sz="145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4572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●"/>
            </a:pPr>
            <a:r>
              <a:rPr lang="en" sz="1450">
                <a:solidFill>
                  <a:srgbClr val="000000"/>
                </a:solidFill>
                <a:highlight>
                  <a:schemeClr val="lt1"/>
                </a:highlight>
              </a:rPr>
              <a:t>VDOE professional learning integrated to the PLN</a:t>
            </a:r>
            <a:endParaRPr sz="145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The PLN appears automatically on educator LMS dashboards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24 unique PLN user groups (grade-level teaching, content areas, etc.)   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Synchronous &amp; asynchronous professional learning opportunities</a:t>
            </a:r>
            <a:endParaRPr sz="1300">
              <a:solidFill>
                <a:srgbClr val="000000"/>
              </a:solidFill>
            </a:endParaRPr>
          </a:p>
        </p:txBody>
      </p:sp>
      <p:pic>
        <p:nvPicPr>
          <p:cNvPr id="256" name="Google Shape;25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5200" y="1182150"/>
            <a:ext cx="3698801" cy="246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5800" y="1344452"/>
            <a:ext cx="7212401" cy="2454601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8"/>
          <p:cNvSpPr/>
          <p:nvPr/>
        </p:nvSpPr>
        <p:spPr>
          <a:xfrm>
            <a:off x="6598725" y="4541325"/>
            <a:ext cx="1605900" cy="60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/>
        </p:nvSpPr>
        <p:spPr>
          <a:xfrm>
            <a:off x="574900" y="442650"/>
            <a:ext cx="6949500" cy="39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The Virginia Department of Education’s Virtual Virginia (VVA) program offers </a:t>
            </a:r>
            <a:r>
              <a:rPr lang="en" sz="2200" b="1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K–12</a:t>
            </a:r>
            <a:r>
              <a:rPr lang="en" sz="22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2200" b="1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online instruction</a:t>
            </a:r>
            <a:r>
              <a:rPr lang="en" sz="22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" sz="2200" b="1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summer instruction,</a:t>
            </a:r>
            <a:r>
              <a:rPr lang="en" sz="22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2200" b="1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a statewide LMS with digital content, </a:t>
            </a:r>
            <a:r>
              <a:rPr lang="en" sz="22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and</a:t>
            </a:r>
            <a:r>
              <a:rPr lang="en" sz="2200" b="1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 professional learning </a:t>
            </a:r>
            <a:r>
              <a:rPr lang="en" sz="22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opportunities</a:t>
            </a:r>
            <a:r>
              <a:rPr lang="en" sz="2200" b="1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22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to schools, students, and educators across the Commonwealth.</a:t>
            </a:r>
            <a:br>
              <a:rPr lang="en" sz="22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</a:br>
            <a:endParaRPr sz="2200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Virginia public school divisions &amp; Virtual Virginia </a:t>
            </a:r>
            <a:r>
              <a:rPr lang="en" sz="2200" b="1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partner</a:t>
            </a:r>
            <a:r>
              <a:rPr lang="en" sz="22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 together to ensure learners have access and opportunity that </a:t>
            </a:r>
            <a:r>
              <a:rPr lang="en" sz="2200" b="1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complement </a:t>
            </a:r>
            <a:r>
              <a:rPr lang="en" sz="22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those available in the physical school.</a:t>
            </a:r>
            <a:endParaRPr sz="2200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9"/>
          <p:cNvSpPr txBox="1">
            <a:spLocks noGrp="1"/>
          </p:cNvSpPr>
          <p:nvPr>
            <p:ph type="title"/>
          </p:nvPr>
        </p:nvSpPr>
        <p:spPr>
          <a:xfrm>
            <a:off x="729450" y="7575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VVA Summer Session 2022</a:t>
            </a:r>
            <a:endParaRPr/>
          </a:p>
        </p:txBody>
      </p:sp>
      <p:sp>
        <p:nvSpPr>
          <p:cNvPr id="268" name="Google Shape;268;p39"/>
          <p:cNvSpPr txBox="1">
            <a:spLocks noGrp="1"/>
          </p:cNvSpPr>
          <p:nvPr>
            <p:ph type="body" idx="1"/>
          </p:nvPr>
        </p:nvSpPr>
        <p:spPr>
          <a:xfrm>
            <a:off x="729450" y="1242750"/>
            <a:ext cx="4272900" cy="3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Grades K–12</a:t>
            </a:r>
            <a:endParaRPr sz="1800" b="1"/>
          </a:p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Enrichment Camps (K–5)</a:t>
            </a:r>
            <a:endParaRPr sz="130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World Languages: Chinese, Spanish &amp; French</a:t>
            </a:r>
            <a:endParaRPr sz="130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STEM &amp; Core Academics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90 Courses (Grades 6–12)</a:t>
            </a:r>
            <a:endParaRPr sz="13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 b="1"/>
              <a:t>Cohort 1</a:t>
            </a:r>
            <a:endParaRPr sz="1500" b="1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Early June to Mid-July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Courses &amp; Enrichment 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Credit Recovery</a:t>
            </a:r>
            <a:endParaRPr sz="13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 b="1"/>
              <a:t>Cohort 2</a:t>
            </a:r>
            <a:endParaRPr sz="1500" b="1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Mid-June to Late July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Courses &amp; Enrichment</a:t>
            </a:r>
            <a:endParaRPr sz="1300">
              <a:highlight>
                <a:schemeClr val="lt1"/>
              </a:highlight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>
                <a:highlight>
                  <a:schemeClr val="lt1"/>
                </a:highlight>
              </a:rPr>
              <a:t>Credit Recovery</a:t>
            </a:r>
            <a:endParaRPr sz="1300">
              <a:highlight>
                <a:schemeClr val="lt1"/>
              </a:highlight>
            </a:endParaRPr>
          </a:p>
        </p:txBody>
      </p:sp>
      <p:pic>
        <p:nvPicPr>
          <p:cNvPr id="269" name="Google Shape;26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4778" y="1458426"/>
            <a:ext cx="4179226" cy="259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0"/>
          <p:cNvSpPr txBox="1">
            <a:spLocks noGrp="1"/>
          </p:cNvSpPr>
          <p:nvPr>
            <p:ph type="title"/>
          </p:nvPr>
        </p:nvSpPr>
        <p:spPr>
          <a:xfrm>
            <a:off x="694150" y="463999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Lessons Learned</a:t>
            </a:r>
            <a:endParaRPr dirty="0"/>
          </a:p>
        </p:txBody>
      </p:sp>
      <p:sp>
        <p:nvSpPr>
          <p:cNvPr id="275" name="Google Shape;275;p40"/>
          <p:cNvSpPr txBox="1">
            <a:spLocks noGrp="1"/>
          </p:cNvSpPr>
          <p:nvPr>
            <p:ph type="body" idx="1"/>
          </p:nvPr>
        </p:nvSpPr>
        <p:spPr>
          <a:xfrm>
            <a:off x="694150" y="1131829"/>
            <a:ext cx="4746900" cy="37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VVA K–12 instructional (synchronous) model is unique among statewide programs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dirty="0"/>
              <a:t>The needs of K–12 learners in the Commonwealth are evolving (PT &amp; FT)</a:t>
            </a:r>
            <a:endParaRPr i="1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dirty="0"/>
              <a:t>The investment in VVA K–12 teacher recruitment, training, and support is critical</a:t>
            </a:r>
            <a:endParaRPr i="1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dirty="0"/>
              <a:t>Statewide LMS - the need for a school division LMS is growing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dirty="0"/>
              <a:t>Connecting professional learning to larger systems is helpful in meeting the evolving needs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dirty="0"/>
              <a:t>We are just getting started…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dirty="0"/>
          </a:p>
        </p:txBody>
      </p:sp>
      <p:pic>
        <p:nvPicPr>
          <p:cNvPr id="276" name="Google Shape;27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9924" y="1392275"/>
            <a:ext cx="3534075" cy="2358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1"/>
          <p:cNvSpPr txBox="1">
            <a:spLocks noGrp="1"/>
          </p:cNvSpPr>
          <p:nvPr>
            <p:ph type="title"/>
          </p:nvPr>
        </p:nvSpPr>
        <p:spPr>
          <a:xfrm>
            <a:off x="727650" y="340847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Challenges</a:t>
            </a:r>
            <a:endParaRPr dirty="0"/>
          </a:p>
        </p:txBody>
      </p:sp>
      <p:sp>
        <p:nvSpPr>
          <p:cNvPr id="282" name="Google Shape;282;p41"/>
          <p:cNvSpPr txBox="1">
            <a:spLocks noGrp="1"/>
          </p:cNvSpPr>
          <p:nvPr>
            <p:ph type="body" idx="1"/>
          </p:nvPr>
        </p:nvSpPr>
        <p:spPr>
          <a:xfrm>
            <a:off x="727650" y="1028590"/>
            <a:ext cx="5547600" cy="3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Enrollment flexibility may present (staffing) challenges to meeting the SOQ/SOA</a:t>
            </a:r>
            <a:endParaRPr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dirty="0"/>
              <a:t>Misconceptions:</a:t>
            </a:r>
            <a:endParaRPr dirty="0"/>
          </a:p>
          <a:p>
            <a:pPr marL="457200" lvl="0" indent="-3175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screen time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teachers are exhausted/tired of technology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online learning doesn’t work</a:t>
            </a:r>
            <a:endParaRPr sz="14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dirty="0"/>
              <a:t>K–12 Synchronous and Asynchronous requirements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dirty="0"/>
              <a:t>Quality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dirty="0"/>
              <a:t>Continue to support:</a:t>
            </a:r>
            <a:endParaRPr dirty="0"/>
          </a:p>
          <a:p>
            <a:pPr marL="457200" lvl="0" indent="-3175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data reporting</a:t>
            </a:r>
            <a:endParaRPr sz="1400" dirty="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K–12 research</a:t>
            </a:r>
            <a:endParaRPr sz="1400" dirty="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blended learning 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dirty="0"/>
          </a:p>
        </p:txBody>
      </p:sp>
      <p:pic>
        <p:nvPicPr>
          <p:cNvPr id="283" name="Google Shape;283;p41"/>
          <p:cNvPicPr preferRelativeResize="0"/>
          <p:nvPr/>
        </p:nvPicPr>
        <p:blipFill rotWithShape="1">
          <a:blip r:embed="rId3">
            <a:alphaModFix/>
          </a:blip>
          <a:srcRect l="5977" t="12434" r="5986"/>
          <a:stretch/>
        </p:blipFill>
        <p:spPr>
          <a:xfrm>
            <a:off x="6431025" y="1287525"/>
            <a:ext cx="2712975" cy="1799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49" y="1207932"/>
            <a:ext cx="3731215" cy="1269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2554" y="1207913"/>
            <a:ext cx="3935181" cy="133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2"/>
          <p:cNvPicPr preferRelativeResize="0"/>
          <p:nvPr/>
        </p:nvPicPr>
        <p:blipFill rotWithShape="1">
          <a:blip r:embed="rId5">
            <a:alphaModFix/>
          </a:blip>
          <a:srcRect l="39" r="39"/>
          <a:stretch/>
        </p:blipFill>
        <p:spPr>
          <a:xfrm>
            <a:off x="728238" y="2405700"/>
            <a:ext cx="3733647" cy="126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53822" y="2371425"/>
            <a:ext cx="3932636" cy="1338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49" y="1135832"/>
            <a:ext cx="3731215" cy="1269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2554" y="1207913"/>
            <a:ext cx="3935181" cy="133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5">
            <a:alphaModFix/>
          </a:blip>
          <a:srcRect l="39" r="39"/>
          <a:stretch/>
        </p:blipFill>
        <p:spPr>
          <a:xfrm>
            <a:off x="728238" y="2405700"/>
            <a:ext cx="3733647" cy="126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53822" y="2371425"/>
            <a:ext cx="3932636" cy="1338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47" y="1407303"/>
            <a:ext cx="6842998" cy="232889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/>
          <p:nvPr/>
        </p:nvSpPr>
        <p:spPr>
          <a:xfrm>
            <a:off x="6598725" y="4541325"/>
            <a:ext cx="1605900" cy="60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250" y="1258775"/>
            <a:ext cx="7195525" cy="316210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>
            <a:spLocks noGrp="1"/>
          </p:cNvSpPr>
          <p:nvPr>
            <p:ph type="title" idx="4294967295"/>
          </p:nvPr>
        </p:nvSpPr>
        <p:spPr>
          <a:xfrm>
            <a:off x="727650" y="5013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K–12 Instruction Participation, 2021–2022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2966" y="-167275"/>
            <a:ext cx="595807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727650" y="2129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Virtual Virginia (VVA) Over Time</a:t>
            </a:r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>
            <a:off x="727650" y="391300"/>
            <a:ext cx="5610900" cy="38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Established in 1984 as the Virginia Satellite Educational Network (VSEN) and later added Virginia Virtual AP School (VVAPS) to the program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VSEN and VVAPS combined to form </a:t>
            </a:r>
            <a:r>
              <a:rPr lang="en" b="1"/>
              <a:t>Virtual Virginia</a:t>
            </a:r>
            <a:r>
              <a:rPr lang="en"/>
              <a:t> (VVA) in 2006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Complement to local school offerings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Priority on providing opportunities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Moving from fixed to flexible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Full-time program launched in 2015–2016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K–5 program established in 2020–2021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Annual growth, especially as Virtual Virginia moved from part-time to full-time and expanded grade level offerings  </a:t>
            </a:r>
            <a:endParaRPr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Enrollment/Performance Data: self-reported prior to 2021–2022</a:t>
            </a:r>
            <a:endParaRPr sz="130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VVA now reports via MSC</a:t>
            </a:r>
            <a:endParaRPr i="1"/>
          </a:p>
          <a:p>
            <a:pPr marL="45720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  <p:pic>
        <p:nvPicPr>
          <p:cNvPr id="81" name="Google Shape;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6612" y="1742500"/>
            <a:ext cx="1799925" cy="7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15436" y="2704586"/>
            <a:ext cx="1566340" cy="59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97550" y="3504734"/>
            <a:ext cx="1688975" cy="460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15425" y="964426"/>
            <a:ext cx="1566348" cy="561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385679" y="351163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K–12 Instruction</a:t>
            </a:r>
            <a:endParaRPr dirty="0"/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469255" y="1011599"/>
            <a:ext cx="5921400" cy="375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00" b="1" dirty="0"/>
              <a:t>Asynchronous</a:t>
            </a:r>
            <a:r>
              <a:rPr lang="en" sz="1400" dirty="0"/>
              <a:t> course content developed and reviewed by Virginia-certified educators</a:t>
            </a:r>
            <a:endParaRPr sz="1400"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Daily </a:t>
            </a:r>
            <a:r>
              <a:rPr lang="en" sz="1400" b="1" dirty="0"/>
              <a:t>synchronous</a:t>
            </a:r>
            <a:r>
              <a:rPr lang="en" sz="1400" dirty="0"/>
              <a:t> instruction by Virginia-certified teachers</a:t>
            </a:r>
            <a:endParaRPr sz="1400" dirty="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Whole-group instruction</a:t>
            </a:r>
            <a:endParaRPr dirty="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1:1 &amp; small-group instructional time</a:t>
            </a:r>
            <a:endParaRPr dirty="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Opportunities for remediation &amp; enrichment</a:t>
            </a:r>
            <a:endParaRPr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Office hours for student and parent/guardian communication</a:t>
            </a:r>
            <a:endParaRPr sz="1400"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Grades K–5</a:t>
            </a:r>
            <a:endParaRPr sz="1400" dirty="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Core Subjects</a:t>
            </a:r>
            <a:endParaRPr dirty="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Specials: Art, Computer Science, Dance, Health &amp; PE, Music, STEM, &amp; World Languages</a:t>
            </a:r>
            <a:endParaRPr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Grades 6–12</a:t>
            </a:r>
            <a:endParaRPr sz="1400" dirty="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Personalized schedule from 120+ courses</a:t>
            </a:r>
            <a:endParaRPr sz="1400" dirty="0"/>
          </a:p>
        </p:txBody>
      </p:sp>
      <p:pic>
        <p:nvPicPr>
          <p:cNvPr id="91" name="Google Shape;91;p18"/>
          <p:cNvPicPr preferRelativeResize="0"/>
          <p:nvPr/>
        </p:nvPicPr>
        <p:blipFill rotWithShape="1">
          <a:blip r:embed="rId3">
            <a:alphaModFix/>
          </a:blip>
          <a:srcRect l="4443"/>
          <a:stretch/>
        </p:blipFill>
        <p:spPr>
          <a:xfrm>
            <a:off x="6264200" y="1329037"/>
            <a:ext cx="2879800" cy="2011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VA 2021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1241</Words>
  <Application>Microsoft Office PowerPoint</Application>
  <PresentationFormat>On-screen Show (16:9)</PresentationFormat>
  <Paragraphs>239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Lato</vt:lpstr>
      <vt:lpstr>Open Sans</vt:lpstr>
      <vt:lpstr>Raleway</vt:lpstr>
      <vt:lpstr>Arial</vt:lpstr>
      <vt:lpstr>VVA 2021</vt:lpstr>
      <vt:lpstr>Overview of  Virtual Virginia </vt:lpstr>
      <vt:lpstr>PowerPoint Presentation</vt:lpstr>
      <vt:lpstr>PowerPoint Presentation</vt:lpstr>
      <vt:lpstr>PowerPoint Presentation</vt:lpstr>
      <vt:lpstr>PowerPoint Presentation</vt:lpstr>
      <vt:lpstr>K–12 Instruction Participation, 2021–2022</vt:lpstr>
      <vt:lpstr>PowerPoint Presentation</vt:lpstr>
      <vt:lpstr>Virtual Virginia (VVA) Over Time</vt:lpstr>
      <vt:lpstr>K–12 Instruction</vt:lpstr>
      <vt:lpstr>Reasons for VVA Participation: K–12</vt:lpstr>
      <vt:lpstr>Student Enrollments, 2019–2022</vt:lpstr>
      <vt:lpstr>Non-Public Enrollments, 2019–2022</vt:lpstr>
      <vt:lpstr>PowerPoint Presentation</vt:lpstr>
      <vt:lpstr>Satisfaction with VVA K–12 Program</vt:lpstr>
      <vt:lpstr>Student Achievement: 2020 AP Exam Scores</vt:lpstr>
      <vt:lpstr>Student Achievement: 2021 AP Exam Scores</vt:lpstr>
      <vt:lpstr>Student Achievement (2021)</vt:lpstr>
      <vt:lpstr>VVA Instructors</vt:lpstr>
      <vt:lpstr>VVA Faculty &amp; Staff</vt:lpstr>
      <vt:lpstr>Professional Development for VVA Teachers</vt:lpstr>
      <vt:lpstr>2022–2023: K–12 Expansion</vt:lpstr>
      <vt:lpstr>PowerPoint Presentation</vt:lpstr>
      <vt:lpstr>Statewide LMS Participation, 2021–2022 </vt:lpstr>
      <vt:lpstr>Outreach Program</vt:lpstr>
      <vt:lpstr>PowerPoint Presentation</vt:lpstr>
      <vt:lpstr>PowerPoint Presentation</vt:lpstr>
      <vt:lpstr>Professional Learning</vt:lpstr>
      <vt:lpstr>Statewide Professional Learning Network (PLN)</vt:lpstr>
      <vt:lpstr>PowerPoint Presentation</vt:lpstr>
      <vt:lpstr>VVA Summer Session 2022</vt:lpstr>
      <vt:lpstr>Lessons Learned</vt:lpstr>
      <vt:lpstr>Challenges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 Virtual Virginia </dc:title>
  <dc:creator>Webb, Emily (DOE)</dc:creator>
  <cp:lastModifiedBy>VITA Program</cp:lastModifiedBy>
  <cp:revision>1</cp:revision>
  <dcterms:modified xsi:type="dcterms:W3CDTF">2022-04-19T13:48:01Z</dcterms:modified>
</cp:coreProperties>
</file>