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83" r:id="rId3"/>
    <p:sldMasterId id="2147483695" r:id="rId4"/>
    <p:sldMasterId id="2147483718" r:id="rId5"/>
  </p:sldMasterIdLst>
  <p:notesMasterIdLst>
    <p:notesMasterId r:id="rId6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Cardo" panose="020B0604020202020204" charset="-79"/>
      <p:regular r:id="rId71"/>
      <p:bold r:id="rId72"/>
      <p:italic r:id="rId73"/>
    </p:embeddedFont>
    <p:embeddedFont>
      <p:font typeface="Trebuchet MS" panose="020B0603020202020204" pitchFamily="34" charset="0"/>
      <p:regular r:id="rId74"/>
      <p:bold r:id="rId75"/>
      <p:italic r:id="rId76"/>
      <p:boldItalic r:id="rId77"/>
    </p:embeddedFont>
    <p:embeddedFont>
      <p:font typeface="Helvetica Neue" panose="020B0604020202020204" charset="0"/>
      <p:regular r:id="rId78"/>
      <p:bold r:id="rId79"/>
      <p:italic r:id="rId80"/>
      <p:boldItalic r:id="rId81"/>
    </p:embeddedFont>
    <p:embeddedFont>
      <p:font typeface="Josefin Sans" panose="020B0604020202020204" charset="0"/>
      <p:regular r:id="rId82"/>
      <p:bold r:id="rId83"/>
      <p:italic r:id="rId84"/>
      <p:boldItalic r:id="rId85"/>
    </p:embeddedFont>
    <p:embeddedFont>
      <p:font typeface="Roboto" panose="020B060402020202020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iRzpMs6gdi9EHVKMBuhMsiXm0K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B67467-1C15-4464-94E4-8CC937D9593A}">
  <a:tblStyle styleId="{E1B67467-1C15-4464-94E4-8CC937D9593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7E6E7"/>
          </a:solidFill>
        </a:fill>
      </a:tcStyle>
    </a:wholeTbl>
    <a:band1H>
      <a:tcTxStyle b="off" i="off"/>
      <a:tcStyle>
        <a:tcBdr/>
        <a:fill>
          <a:solidFill>
            <a:srgbClr val="EFCACC"/>
          </a:solidFill>
        </a:fill>
      </a:tcStyle>
    </a:band1H>
    <a:band2H>
      <a:tcTxStyle b="off" i="off"/>
      <a:tcStyle>
        <a:tcBdr/>
      </a:tcStyle>
    </a:band2H>
    <a:band1V>
      <a:tcTxStyle b="off" i="off"/>
      <a:tcStyle>
        <a:tcBdr/>
        <a:fill>
          <a:solidFill>
            <a:srgbClr val="EFCACC"/>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482D486-1938-468C-BBE9-0C481769A5A9}"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1949B92-8DDB-481D-AA54-52114553B59C}"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5.xml"/><Relationship Id="rId90" Type="http://customschemas.google.com/relationships/presentationmetadata" Target="meta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font" Target="fonts/font5.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56.xml"/><Relationship Id="rId82" Type="http://schemas.openxmlformats.org/officeDocument/2006/relationships/font" Target="fonts/font16.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180dab6e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180dab6e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2: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sz="1400"/>
          </a:p>
        </p:txBody>
      </p:sp>
      <p:sp>
        <p:nvSpPr>
          <p:cNvPr id="592" name="Google Shape;5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9: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sz="1400"/>
          </a:p>
        </p:txBody>
      </p:sp>
      <p:sp>
        <p:nvSpPr>
          <p:cNvPr id="598" name="Google Shape;5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180dab6e36_1_834: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sz="1400"/>
          </a:p>
        </p:txBody>
      </p:sp>
      <p:sp>
        <p:nvSpPr>
          <p:cNvPr id="611" name="Google Shape;611;g1180dab6e36_1_8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180dab6e36_1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1180dab6e36_1_8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180dab6e36_1_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g1180dab6e36_1_8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80dab6e36_1_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g1180dab6e36_1_8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These components need to extend past K-2 in order to meet the nee</a:t>
            </a:r>
            <a:r>
              <a:rPr lang="en" sz="1200">
                <a:solidFill>
                  <a:schemeClr val="dk1"/>
                </a:solidFill>
                <a:latin typeface="Times New Roman"/>
                <a:ea typeface="Times New Roman"/>
                <a:cs typeface="Times New Roman"/>
                <a:sym typeface="Times New Roman"/>
              </a:rPr>
              <a:t>ds we see in the field. Early years focus on VDOE report.  Providing phonics instruction or support in foundational reading skills may go beyond 2nd grade for many identified students, but that would be a part of their specially designed instruction.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i="0" u="sng" strike="noStrike" cap="none">
                <a:solidFill>
                  <a:srgbClr val="000000"/>
                </a:solidFill>
                <a:latin typeface="Times New Roman"/>
                <a:ea typeface="Times New Roman"/>
                <a:cs typeface="Times New Roman"/>
                <a:sym typeface="Times New Roman"/>
              </a:rPr>
              <a:t>LETRS</a:t>
            </a:r>
            <a:endParaRPr sz="1200">
              <a:latin typeface="Times New Roman"/>
              <a:ea typeface="Times New Roman"/>
              <a:cs typeface="Times New Roman"/>
              <a:sym typeface="Times New Roman"/>
            </a:endParaRPr>
          </a:p>
          <a:p>
            <a:pPr marL="171450" lvl="0" indent="-17145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Language Essentials for Teachers of Reading and Spelling (LTRS)</a:t>
            </a:r>
            <a:endParaRPr sz="1200">
              <a:latin typeface="Times New Roman"/>
              <a:ea typeface="Times New Roman"/>
              <a:cs typeface="Times New Roman"/>
              <a:sym typeface="Times New Roman"/>
            </a:endParaRPr>
          </a:p>
          <a:p>
            <a:pPr marL="171450" lvl="0" indent="-17145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LETRS is coursework is supported by the 290,000 state funding and matching federal funding to support multisensory structured language training and matching federal funding; carryover funding has also been used to support the LETRS project</a:t>
            </a:r>
            <a:endParaRPr sz="1200">
              <a:latin typeface="Times New Roman"/>
              <a:ea typeface="Times New Roman"/>
              <a:cs typeface="Times New Roman"/>
              <a:sym typeface="Times New Roman"/>
            </a:endParaRPr>
          </a:p>
          <a:p>
            <a:pPr marL="171450" lvl="0" indent="-17145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1,300 Virginia teachers participating in LETRS pre and post test scores were analyzed; 18% of teachers earned a passing score (above 80%) on the pre-test while 91% received above an 80% on the post test.  Average pre-test score is 66%; average post-test is 91%</a:t>
            </a:r>
            <a:endParaRPr sz="1200">
              <a:latin typeface="Times New Roman"/>
              <a:ea typeface="Times New Roman"/>
              <a:cs typeface="Times New Roman"/>
              <a:sym typeface="Times New Roman"/>
            </a:endParaRPr>
          </a:p>
          <a:p>
            <a:pPr marL="158750" lvl="0" indent="0" algn="l" rtl="0">
              <a:lnSpc>
                <a:spcPct val="100000"/>
              </a:lnSpc>
              <a:spcBef>
                <a:spcPts val="0"/>
              </a:spcBef>
              <a:spcAft>
                <a:spcPts val="0"/>
              </a:spcAft>
              <a:buSzPts val="1100"/>
              <a:buNone/>
            </a:pPr>
            <a:endParaRPr sz="1200" i="0" u="none" strike="noStrike" cap="none">
              <a:solidFill>
                <a:srgbClr val="000000"/>
              </a:solidFill>
              <a:latin typeface="Times New Roman"/>
              <a:ea typeface="Times New Roman"/>
              <a:cs typeface="Times New Roman"/>
              <a:sym typeface="Times New Roman"/>
            </a:endParaRPr>
          </a:p>
          <a:p>
            <a:pPr marL="158750" lvl="0" indent="0" algn="l" rtl="0">
              <a:lnSpc>
                <a:spcPct val="100000"/>
              </a:lnSpc>
              <a:spcBef>
                <a:spcPts val="0"/>
              </a:spcBef>
              <a:spcAft>
                <a:spcPts val="0"/>
              </a:spcAft>
              <a:buSzPts val="1100"/>
              <a:buNone/>
            </a:pPr>
            <a:r>
              <a:rPr lang="en" sz="1200" i="0" u="sng" strike="noStrike" cap="none">
                <a:solidFill>
                  <a:srgbClr val="000000"/>
                </a:solidFill>
                <a:latin typeface="Times New Roman"/>
                <a:ea typeface="Times New Roman"/>
                <a:cs typeface="Times New Roman"/>
                <a:sym typeface="Times New Roman"/>
              </a:rPr>
              <a:t>Multisensory Structured Literacy Initiative</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Initiative began in 2015-present</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GMU offers an additional cohort of training every summer (24 for last 3 summers)</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William and Mary has hosted an additional cohort of training  (29 people)</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We have had 74 teachers complete Classroom Educator Practicum (50 additional hours of supervision by OG fellow)</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TTAC provides direct support to participates during first year of implementation</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There are several divisions that have provided structured literacy training in their divisions using a variety of approaches (OG, IMSE) and Programs (OG Online, S.P.I.R.E)</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Multisensory Structured Literacy Training Initiative is supported by the 290,000 state funding and matching federal funding to support multisensory structured language training and matching federal funding; carryover funding has also been used to support this project</a:t>
            </a:r>
            <a:endParaRPr sz="1200">
              <a:latin typeface="Times New Roman"/>
              <a:ea typeface="Times New Roman"/>
              <a:cs typeface="Times New Roman"/>
              <a:sym typeface="Times New Roman"/>
            </a:endParaRPr>
          </a:p>
          <a:p>
            <a:pPr marL="171450" lvl="0" indent="-101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Importance of going beyond education, training and professional development and into implementation. </a:t>
            </a:r>
            <a:r>
              <a:rPr lang="en" sz="1200">
                <a:solidFill>
                  <a:srgbClr val="111111"/>
                </a:solidFill>
                <a:highlight>
                  <a:srgbClr val="FFFFFF"/>
                </a:highlight>
                <a:latin typeface="Times New Roman"/>
                <a:ea typeface="Times New Roman"/>
                <a:cs typeface="Times New Roman"/>
                <a:sym typeface="Times New Roman"/>
              </a:rPr>
              <a:t>Nadine Gaab, an associate professor and reading expert at the Harvard Graduate School of Education, “We need to move from a reactive model to a proactive model, where we are trying to find the people who will most likely develop problems and help them before they struggle so much.” </a:t>
            </a:r>
            <a:r>
              <a:rPr lang="en" sz="1200">
                <a:latin typeface="Times New Roman"/>
                <a:ea typeface="Times New Roman"/>
                <a:cs typeface="Times New Roman"/>
                <a:sym typeface="Times New Roman"/>
              </a:rPr>
              <a:t>Partnership with School Quality and Teaching and Innovation.</a:t>
            </a:r>
            <a:endParaRPr sz="120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18722ef6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g118722ef6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18722ef64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 name="Google Shape;699;g118722ef64a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18722ef64a_0_102: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r>
              <a:rPr lang="en" sz="1400"/>
              <a:t>The Pillars of Literacy highlighted by the National Reading Panel echo throughout Virginia Standards of Learning for K-2.</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 sz="1400"/>
              <a:t>Our presentation today is going to show how wer have redefined our approach to teaching theses standards.  We are now very intentional, explicit, systematic. </a:t>
            </a:r>
            <a:endParaRPr sz="1400"/>
          </a:p>
          <a:p>
            <a:pPr marL="0" lvl="0" indent="0" algn="l" rtl="0">
              <a:lnSpc>
                <a:spcPct val="100000"/>
              </a:lnSpc>
              <a:spcBef>
                <a:spcPts val="0"/>
              </a:spcBef>
              <a:spcAft>
                <a:spcPts val="0"/>
              </a:spcAft>
              <a:buSzPts val="1400"/>
              <a:buNone/>
            </a:pPr>
            <a:r>
              <a:rPr lang="en" sz="1400"/>
              <a:t>In 2010 our instruction was more incidental with some of these standards.  What we are proposing today is a more deliberate purposeful approach to teaching these standards.</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 sz="1400"/>
              <a:t>Tammy</a:t>
            </a:r>
            <a:endParaRPr sz="1400"/>
          </a:p>
        </p:txBody>
      </p:sp>
      <p:sp>
        <p:nvSpPr>
          <p:cNvPr id="707" name="Google Shape;707;g118722ef64a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18722ef64a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118722ef64a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18722ef64a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g118722ef64a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0" name="Google Shape;7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1180dab6e3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1180dab6e3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180dab6e3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1180dab6e3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0" name="Google Shape;81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180dab6e36_1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1180dab6e36_1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181457008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181457008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181457008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1181457008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16a27134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16a27134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16a27134d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116a27134d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116a27134d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116a27134d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0dab6e36_2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James</a:t>
            </a:r>
            <a:endParaRPr/>
          </a:p>
        </p:txBody>
      </p:sp>
      <p:sp>
        <p:nvSpPr>
          <p:cNvPr id="872" name="Google Shape;872;g1180dab6e36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180dab6e36_2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James</a:t>
            </a:r>
            <a:endParaRPr/>
          </a:p>
        </p:txBody>
      </p:sp>
      <p:sp>
        <p:nvSpPr>
          <p:cNvPr id="879" name="Google Shape;879;g1180dab6e36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6" name="Google Shape;88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3" name="Google Shape;9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180dab6e3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180dab6e3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1180dab6e3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1180dab6e3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180dab6e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180dab6e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0" name="Google Shape;96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80dab6e36_8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g1180dab6e36_8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800"/>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sz="2800"/>
          </a:p>
          <a:p>
            <a:pPr marL="0" lvl="0" indent="0" algn="l" rtl="0">
              <a:lnSpc>
                <a:spcPct val="100000"/>
              </a:lnSpc>
              <a:spcBef>
                <a:spcPts val="0"/>
              </a:spcBef>
              <a:spcAft>
                <a:spcPts val="0"/>
              </a:spcAft>
              <a:buSzPts val="1100"/>
              <a:buNone/>
            </a:pPr>
            <a:r>
              <a:rPr lang="en" sz="2800"/>
              <a:t>Piloting will begin this fall (2021) and we expect the revised assessments to be in classrooms by Fall 2024. </a:t>
            </a:r>
            <a:endParaRPr/>
          </a:p>
          <a:p>
            <a:pPr marL="0" lvl="0" indent="0" algn="l" rtl="0">
              <a:lnSpc>
                <a:spcPct val="100000"/>
              </a:lnSpc>
              <a:spcBef>
                <a:spcPts val="0"/>
              </a:spcBef>
              <a:spcAft>
                <a:spcPts val="0"/>
              </a:spcAft>
              <a:buClr>
                <a:schemeClr val="dk1"/>
              </a:buClr>
              <a:buSzPts val="2800"/>
              <a:buFont typeface="Noto Sans Symbols"/>
              <a:buNone/>
            </a:pPr>
            <a:endParaRPr sz="2800"/>
          </a:p>
          <a:p>
            <a:pPr marL="0" marR="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100"/>
              <a:buNone/>
            </a:pPr>
            <a:endParaRPr/>
          </a:p>
        </p:txBody>
      </p:sp>
      <p:sp>
        <p:nvSpPr>
          <p:cNvPr id="968" name="Google Shape;968;g1180dab6e36_8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180dab6e36_8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1180dab6e36_8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984" name="Google Shape;984;g1180dab6e36_8_2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4" name="Google Shape;100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9" name="Google Shape;101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9" name="Google Shape;41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6" name="Google Shape;102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Subtitle Page" type="title">
  <p:cSld name="TITLE">
    <p:spTree>
      <p:nvGrpSpPr>
        <p:cNvPr id="1" name="Shape 10"/>
        <p:cNvGrpSpPr/>
        <p:nvPr/>
      </p:nvGrpSpPr>
      <p:grpSpPr>
        <a:xfrm>
          <a:off x="0" y="0"/>
          <a:ext cx="0" cy="0"/>
          <a:chOff x="0" y="0"/>
          <a:chExt cx="0" cy="0"/>
        </a:xfrm>
      </p:grpSpPr>
      <p:sp>
        <p:nvSpPr>
          <p:cNvPr id="11" name="Google Shape;11;p47"/>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2" name="Google Shape;12;p47"/>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47"/>
          <p:cNvSpPr txBox="1">
            <a:spLocks noGrp="1"/>
          </p:cNvSpPr>
          <p:nvPr>
            <p:ph type="sldNum" idx="12"/>
          </p:nvPr>
        </p:nvSpPr>
        <p:spPr>
          <a:xfrm>
            <a:off x="209358" y="459344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58"/>
          <p:cNvSpPr txBox="1">
            <a:spLocks noGrp="1"/>
          </p:cNvSpPr>
          <p:nvPr>
            <p:ph type="title"/>
          </p:nvPr>
        </p:nvSpPr>
        <p:spPr>
          <a:xfrm>
            <a:off x="3561625" y="202675"/>
            <a:ext cx="50979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50" name="Google Shape;50;p58"/>
          <p:cNvSpPr txBox="1">
            <a:spLocks noGrp="1"/>
          </p:cNvSpPr>
          <p:nvPr>
            <p:ph type="body" idx="1"/>
          </p:nvPr>
        </p:nvSpPr>
        <p:spPr>
          <a:xfrm>
            <a:off x="311700" y="1389600"/>
            <a:ext cx="42549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51" name="Google Shape;51;p5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5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59"/>
          <p:cNvSpPr txBox="1">
            <a:spLocks noGrp="1"/>
          </p:cNvSpPr>
          <p:nvPr>
            <p:ph type="title"/>
          </p:nvPr>
        </p:nvSpPr>
        <p:spPr>
          <a:xfrm>
            <a:off x="270750" y="1680900"/>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55" name="Google Shape;55;p59"/>
          <p:cNvSpPr txBox="1">
            <a:spLocks noGrp="1"/>
          </p:cNvSpPr>
          <p:nvPr>
            <p:ph type="subTitle" idx="1"/>
          </p:nvPr>
        </p:nvSpPr>
        <p:spPr>
          <a:xfrm>
            <a:off x="270750" y="3250800"/>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6" name="Google Shape;56;p5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30200" algn="l" rtl="0">
              <a:lnSpc>
                <a:spcPct val="115000"/>
              </a:lnSpc>
              <a:spcBef>
                <a:spcPts val="0"/>
              </a:spcBef>
              <a:spcAft>
                <a:spcPts val="0"/>
              </a:spcAft>
              <a:buSzPts val="1600"/>
              <a:buChar char="●"/>
              <a:defRPr/>
            </a:lvl1pPr>
            <a:lvl2pPr marL="914400" lvl="1" indent="-330200" algn="l" rtl="0">
              <a:lnSpc>
                <a:spcPct val="115000"/>
              </a:lnSpc>
              <a:spcBef>
                <a:spcPts val="1600"/>
              </a:spcBef>
              <a:spcAft>
                <a:spcPts val="0"/>
              </a:spcAft>
              <a:buSzPts val="16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7" name="Google Shape;57;p59"/>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60"/>
          <p:cNvSpPr txBox="1">
            <a:spLocks noGrp="1"/>
          </p:cNvSpPr>
          <p:nvPr>
            <p:ph type="body" idx="1"/>
          </p:nvPr>
        </p:nvSpPr>
        <p:spPr>
          <a:xfrm>
            <a:off x="369650" y="37933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600"/>
              <a:buNone/>
              <a:defRPr/>
            </a:lvl1pPr>
          </a:lstStyle>
          <a:p>
            <a:endParaRPr/>
          </a:p>
        </p:txBody>
      </p:sp>
      <p:sp>
        <p:nvSpPr>
          <p:cNvPr id="60" name="Google Shape;60;p6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p6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63" name="Google Shape;63;p6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30200" algn="ctr" rtl="0">
              <a:lnSpc>
                <a:spcPct val="115000"/>
              </a:lnSpc>
              <a:spcBef>
                <a:spcPts val="0"/>
              </a:spcBef>
              <a:spcAft>
                <a:spcPts val="0"/>
              </a:spcAft>
              <a:buSzPts val="1600"/>
              <a:buChar char="●"/>
              <a:defRPr/>
            </a:lvl1pPr>
            <a:lvl2pPr marL="914400" lvl="1" indent="-330200" algn="ctr" rtl="0">
              <a:lnSpc>
                <a:spcPct val="115000"/>
              </a:lnSpc>
              <a:spcBef>
                <a:spcPts val="1600"/>
              </a:spcBef>
              <a:spcAft>
                <a:spcPts val="0"/>
              </a:spcAft>
              <a:buSzPts val="16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64" name="Google Shape;64;p6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6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with Picture">
  <p:cSld name="1_Title Slide with Picture">
    <p:spTree>
      <p:nvGrpSpPr>
        <p:cNvPr id="1" name="Shape 67"/>
        <p:cNvGrpSpPr/>
        <p:nvPr/>
      </p:nvGrpSpPr>
      <p:grpSpPr>
        <a:xfrm>
          <a:off x="0" y="0"/>
          <a:ext cx="0" cy="0"/>
          <a:chOff x="0" y="0"/>
          <a:chExt cx="0" cy="0"/>
        </a:xfrm>
      </p:grpSpPr>
      <p:sp>
        <p:nvSpPr>
          <p:cNvPr id="68" name="Google Shape;68;g1180dab6e36_1_188"/>
          <p:cNvSpPr/>
          <p:nvPr/>
        </p:nvSpPr>
        <p:spPr>
          <a:xfrm>
            <a:off x="0" y="769841"/>
            <a:ext cx="9144000" cy="3683400"/>
          </a:xfrm>
          <a:prstGeom prst="rect">
            <a:avLst/>
          </a:prstGeom>
          <a:solidFill>
            <a:schemeClr val="lt1">
              <a:alpha val="94900"/>
            </a:schemeClr>
          </a:solidFill>
          <a:ln>
            <a:noFill/>
          </a:ln>
          <a:effectLst>
            <a:outerShdw blurRad="50800" dist="38100" dir="9000000" algn="tl" rotWithShape="0">
              <a:srgbClr val="000000">
                <a:alpha val="17650"/>
              </a:srgbClr>
            </a:outerShdw>
          </a:effectLst>
        </p:spPr>
        <p:txBody>
          <a:bodyPr spcFirstLastPara="1" wrap="square" lIns="274325" tIns="91425" rIns="274325" bIns="34275" anchor="t" anchorCtr="0">
            <a:noAutofit/>
          </a:bodyPr>
          <a:lstStyle/>
          <a:p>
            <a:pPr marL="0" marR="0" lvl="0" indent="0" algn="l" rtl="0">
              <a:spcBef>
                <a:spcPts val="0"/>
              </a:spcBef>
              <a:spcAft>
                <a:spcPts val="0"/>
              </a:spcAft>
              <a:buNone/>
            </a:pPr>
            <a:r>
              <a:rPr lang="en" sz="1400" b="0" i="0" u="none" strike="noStrike" cap="none">
                <a:solidFill>
                  <a:schemeClr val="dk1"/>
                </a:solidFill>
                <a:latin typeface="Trebuchet MS"/>
                <a:ea typeface="Trebuchet MS"/>
                <a:cs typeface="Trebuchet MS"/>
                <a:sym typeface="Trebuchet MS"/>
              </a:rPr>
              <a:t/>
            </a:r>
            <a:br>
              <a:rPr lang="en" sz="1400" b="0" i="0" u="none" strike="noStrike" cap="none">
                <a:solidFill>
                  <a:schemeClr val="dk1"/>
                </a:solidFill>
                <a:latin typeface="Trebuchet MS"/>
                <a:ea typeface="Trebuchet MS"/>
                <a:cs typeface="Trebuchet MS"/>
                <a:sym typeface="Trebuchet MS"/>
              </a:rPr>
            </a:br>
            <a:r>
              <a:rPr lang="en" sz="1400" b="0" i="0" u="none" strike="noStrike" cap="none">
                <a:solidFill>
                  <a:schemeClr val="dk1"/>
                </a:solidFill>
                <a:latin typeface="Trebuchet MS"/>
                <a:ea typeface="Trebuchet MS"/>
                <a:cs typeface="Trebuchet MS"/>
                <a:sym typeface="Trebuchet MS"/>
              </a:rPr>
              <a:t/>
            </a:r>
            <a:br>
              <a:rPr lang="en" sz="1400" b="0" i="0" u="none" strike="noStrike" cap="none">
                <a:solidFill>
                  <a:schemeClr val="dk1"/>
                </a:solidFill>
                <a:latin typeface="Trebuchet MS"/>
                <a:ea typeface="Trebuchet MS"/>
                <a:cs typeface="Trebuchet MS"/>
                <a:sym typeface="Trebuchet MS"/>
              </a:rPr>
            </a:br>
            <a:endParaRPr sz="1400" b="0" i="0" u="none" strike="noStrike" cap="none">
              <a:solidFill>
                <a:schemeClr val="dk1"/>
              </a:solidFill>
              <a:latin typeface="Trebuchet MS"/>
              <a:ea typeface="Trebuchet MS"/>
              <a:cs typeface="Trebuchet MS"/>
              <a:sym typeface="Trebuchet MS"/>
            </a:endParaRPr>
          </a:p>
        </p:txBody>
      </p:sp>
      <p:pic>
        <p:nvPicPr>
          <p:cNvPr id="69" name="Google Shape;69;g1180dab6e36_1_188" descr="HS_Students"/>
          <p:cNvPicPr preferRelativeResize="0"/>
          <p:nvPr/>
        </p:nvPicPr>
        <p:blipFill rotWithShape="1">
          <a:blip r:embed="rId2">
            <a:alphaModFix/>
          </a:blip>
          <a:srcRect/>
          <a:stretch/>
        </p:blipFill>
        <p:spPr>
          <a:xfrm>
            <a:off x="0" y="-1234368"/>
            <a:ext cx="9144000" cy="5693255"/>
          </a:xfrm>
          <a:prstGeom prst="rect">
            <a:avLst/>
          </a:prstGeom>
          <a:noFill/>
          <a:ln>
            <a:noFill/>
          </a:ln>
        </p:spPr>
      </p:pic>
      <p:sp>
        <p:nvSpPr>
          <p:cNvPr id="70" name="Google Shape;70;g1180dab6e36_1_188"/>
          <p:cNvSpPr/>
          <p:nvPr/>
        </p:nvSpPr>
        <p:spPr>
          <a:xfrm>
            <a:off x="0" y="-1170153"/>
            <a:ext cx="9382500" cy="5623200"/>
          </a:xfrm>
          <a:prstGeom prst="rect">
            <a:avLst/>
          </a:prstGeom>
          <a:solidFill>
            <a:schemeClr val="lt1">
              <a:alpha val="76860"/>
            </a:schemeClr>
          </a:solidFill>
          <a:ln>
            <a:noFill/>
          </a:ln>
          <a:effectLst>
            <a:outerShdw blurRad="50800" dist="38100" dir="9000000" algn="tl" rotWithShape="0">
              <a:srgbClr val="000000">
                <a:alpha val="17650"/>
              </a:srgbClr>
            </a:outerShdw>
          </a:effectLst>
        </p:spPr>
        <p:txBody>
          <a:bodyPr spcFirstLastPara="1" wrap="square" lIns="274325" tIns="91425" rIns="274325" bIns="34275" anchor="t" anchorCtr="0">
            <a:noAutofit/>
          </a:bodyPr>
          <a:lstStyle/>
          <a:p>
            <a:pPr marL="0" marR="0" lvl="0" indent="0" algn="l" rtl="0">
              <a:spcBef>
                <a:spcPts val="0"/>
              </a:spcBef>
              <a:spcAft>
                <a:spcPts val="0"/>
              </a:spcAft>
              <a:buNone/>
            </a:pPr>
            <a:r>
              <a:rPr lang="en" sz="1400" b="0" i="0" u="none" strike="noStrike" cap="none">
                <a:solidFill>
                  <a:schemeClr val="dk1"/>
                </a:solidFill>
                <a:latin typeface="Trebuchet MS"/>
                <a:ea typeface="Trebuchet MS"/>
                <a:cs typeface="Trebuchet MS"/>
                <a:sym typeface="Trebuchet MS"/>
              </a:rPr>
              <a:t/>
            </a:r>
            <a:br>
              <a:rPr lang="en" sz="1400" b="0" i="0" u="none" strike="noStrike" cap="none">
                <a:solidFill>
                  <a:schemeClr val="dk1"/>
                </a:solidFill>
                <a:latin typeface="Trebuchet MS"/>
                <a:ea typeface="Trebuchet MS"/>
                <a:cs typeface="Trebuchet MS"/>
                <a:sym typeface="Trebuchet MS"/>
              </a:rPr>
            </a:br>
            <a:endParaRPr sz="1400" b="0" i="0" u="none" strike="noStrike" cap="none">
              <a:solidFill>
                <a:schemeClr val="dk1"/>
              </a:solidFill>
              <a:latin typeface="Trebuchet MS"/>
              <a:ea typeface="Trebuchet MS"/>
              <a:cs typeface="Trebuchet MS"/>
              <a:sym typeface="Trebuchet MS"/>
            </a:endParaRPr>
          </a:p>
        </p:txBody>
      </p:sp>
      <p:sp>
        <p:nvSpPr>
          <p:cNvPr id="71" name="Google Shape;71;g1180dab6e36_1_188"/>
          <p:cNvSpPr txBox="1">
            <a:spLocks noGrp="1"/>
          </p:cNvSpPr>
          <p:nvPr>
            <p:ph type="body" idx="1"/>
          </p:nvPr>
        </p:nvSpPr>
        <p:spPr>
          <a:xfrm>
            <a:off x="224699" y="278605"/>
            <a:ext cx="8675100" cy="1399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solidFill>
                  <a:schemeClr val="dk1"/>
                </a:solidFill>
              </a:defRPr>
            </a:lvl1pPr>
            <a:lvl2pPr marL="914400" lvl="1" indent="-381000" algn="l" rtl="0">
              <a:lnSpc>
                <a:spcPct val="90000"/>
              </a:lnSpc>
              <a:spcBef>
                <a:spcPts val="400"/>
              </a:spcBef>
              <a:spcAft>
                <a:spcPts val="0"/>
              </a:spcAft>
              <a:buClr>
                <a:srgbClr val="D50032"/>
              </a:buClr>
              <a:buSzPts val="2400"/>
              <a:buChar char="○"/>
              <a:defRPr sz="2400"/>
            </a:lvl2pPr>
            <a:lvl3pPr marL="1371600" lvl="2" indent="-381000" algn="l" rtl="0">
              <a:lnSpc>
                <a:spcPct val="90000"/>
              </a:lnSpc>
              <a:spcBef>
                <a:spcPts val="400"/>
              </a:spcBef>
              <a:spcAft>
                <a:spcPts val="0"/>
              </a:spcAft>
              <a:buClr>
                <a:schemeClr val="dk1"/>
              </a:buClr>
              <a:buSzPts val="2400"/>
              <a:buChar char="■"/>
              <a:defRPr sz="2400"/>
            </a:lvl3pPr>
            <a:lvl4pPr marL="1828800" lvl="3" indent="-381000" algn="l" rtl="0">
              <a:lnSpc>
                <a:spcPct val="90000"/>
              </a:lnSpc>
              <a:spcBef>
                <a:spcPts val="400"/>
              </a:spcBef>
              <a:spcAft>
                <a:spcPts val="0"/>
              </a:spcAft>
              <a:buClr>
                <a:srgbClr val="9F0025"/>
              </a:buClr>
              <a:buSzPts val="2400"/>
              <a:buChar char="●"/>
              <a:defRPr sz="2400"/>
            </a:lvl4pPr>
            <a:lvl5pPr marL="2286000" lvl="4" indent="-381000" algn="l" rtl="0">
              <a:lnSpc>
                <a:spcPct val="90000"/>
              </a:lnSpc>
              <a:spcBef>
                <a:spcPts val="400"/>
              </a:spcBef>
              <a:spcAft>
                <a:spcPts val="0"/>
              </a:spcAft>
              <a:buClr>
                <a:srgbClr val="525252"/>
              </a:buClr>
              <a:buSzPts val="2400"/>
              <a:buChar char="○"/>
              <a:defRPr sz="24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
        <p:nvSpPr>
          <p:cNvPr id="72" name="Google Shape;72;g1180dab6e36_1_188"/>
          <p:cNvSpPr txBox="1">
            <a:spLocks noGrp="1"/>
          </p:cNvSpPr>
          <p:nvPr>
            <p:ph type="body" idx="2"/>
          </p:nvPr>
        </p:nvSpPr>
        <p:spPr>
          <a:xfrm>
            <a:off x="224699" y="1782480"/>
            <a:ext cx="4357200" cy="2523300"/>
          </a:xfrm>
          <a:prstGeom prst="rect">
            <a:avLst/>
          </a:prstGeom>
          <a:noFill/>
          <a:ln>
            <a:noFill/>
          </a:ln>
        </p:spPr>
        <p:txBody>
          <a:bodyPr spcFirstLastPara="1" wrap="square" lIns="68575" tIns="34275" rIns="68575" bIns="34275" anchor="t" anchorCtr="0">
            <a:normAutofit/>
          </a:bodyPr>
          <a:lstStyle>
            <a:lvl1pPr marL="457200" lvl="0" indent="-431800" algn="l" rtl="0">
              <a:lnSpc>
                <a:spcPct val="90000"/>
              </a:lnSpc>
              <a:spcBef>
                <a:spcPts val="800"/>
              </a:spcBef>
              <a:spcAft>
                <a:spcPts val="0"/>
              </a:spcAft>
              <a:buClr>
                <a:schemeClr val="dk1"/>
              </a:buClr>
              <a:buSzPts val="3200"/>
              <a:buChar char="●"/>
              <a:defRPr sz="3200">
                <a:solidFill>
                  <a:schemeClr val="dk1"/>
                </a:solidFill>
              </a:defRPr>
            </a:lvl1pPr>
            <a:lvl2pPr marL="914400" lvl="1" indent="-406400" algn="l" rtl="0">
              <a:lnSpc>
                <a:spcPct val="90000"/>
              </a:lnSpc>
              <a:spcBef>
                <a:spcPts val="400"/>
              </a:spcBef>
              <a:spcAft>
                <a:spcPts val="0"/>
              </a:spcAft>
              <a:buClr>
                <a:schemeClr val="dk1"/>
              </a:buClr>
              <a:buSzPts val="2800"/>
              <a:buChar char="○"/>
              <a:defRPr sz="2800">
                <a:solidFill>
                  <a:schemeClr val="dk1"/>
                </a:solidFill>
              </a:defRPr>
            </a:lvl2pPr>
            <a:lvl3pPr marL="1371600" lvl="2" indent="-381000" algn="l" rtl="0">
              <a:lnSpc>
                <a:spcPct val="90000"/>
              </a:lnSpc>
              <a:spcBef>
                <a:spcPts val="400"/>
              </a:spcBef>
              <a:spcAft>
                <a:spcPts val="0"/>
              </a:spcAft>
              <a:buClr>
                <a:schemeClr val="dk1"/>
              </a:buClr>
              <a:buSzPts val="2400"/>
              <a:buChar char="■"/>
              <a:defRPr sz="2400">
                <a:solidFill>
                  <a:schemeClr val="dk1"/>
                </a:solidFill>
              </a:defRPr>
            </a:lvl3pPr>
            <a:lvl4pPr marL="1828800" lvl="3" indent="-355600" algn="l" rtl="0">
              <a:lnSpc>
                <a:spcPct val="90000"/>
              </a:lnSpc>
              <a:spcBef>
                <a:spcPts val="400"/>
              </a:spcBef>
              <a:spcAft>
                <a:spcPts val="0"/>
              </a:spcAft>
              <a:buClr>
                <a:schemeClr val="dk1"/>
              </a:buClr>
              <a:buSzPts val="2000"/>
              <a:buChar char="●"/>
              <a:defRPr sz="2000">
                <a:solidFill>
                  <a:schemeClr val="dk1"/>
                </a:solidFill>
              </a:defRPr>
            </a:lvl4pPr>
            <a:lvl5pPr marL="2286000" lvl="4" indent="-355600" algn="l" rtl="0">
              <a:lnSpc>
                <a:spcPct val="90000"/>
              </a:lnSpc>
              <a:spcBef>
                <a:spcPts val="400"/>
              </a:spcBef>
              <a:spcAft>
                <a:spcPts val="0"/>
              </a:spcAft>
              <a:buClr>
                <a:schemeClr val="dk1"/>
              </a:buClr>
              <a:buSzPts val="2000"/>
              <a:buChar char="○"/>
              <a:defRPr sz="2000">
                <a:solidFill>
                  <a:schemeClr val="dk1"/>
                </a:solidFill>
              </a:defRPr>
            </a:lvl5pPr>
            <a:lvl6pPr marL="2743200" lvl="5" indent="-355600" algn="l" rtl="0">
              <a:lnSpc>
                <a:spcPct val="90000"/>
              </a:lnSpc>
              <a:spcBef>
                <a:spcPts val="400"/>
              </a:spcBef>
              <a:spcAft>
                <a:spcPts val="0"/>
              </a:spcAft>
              <a:buClr>
                <a:schemeClr val="dk1"/>
              </a:buClr>
              <a:buSzPts val="2000"/>
              <a:buChar char="■"/>
              <a:defRPr sz="2000"/>
            </a:lvl6pPr>
            <a:lvl7pPr marL="3200400" lvl="6" indent="-355600" algn="l" rtl="0">
              <a:lnSpc>
                <a:spcPct val="90000"/>
              </a:lnSpc>
              <a:spcBef>
                <a:spcPts val="400"/>
              </a:spcBef>
              <a:spcAft>
                <a:spcPts val="0"/>
              </a:spcAft>
              <a:buClr>
                <a:schemeClr val="dk1"/>
              </a:buClr>
              <a:buSzPts val="2000"/>
              <a:buChar char="●"/>
              <a:defRPr sz="2000"/>
            </a:lvl7pPr>
            <a:lvl8pPr marL="3657600" lvl="7" indent="-355600" algn="l" rtl="0">
              <a:lnSpc>
                <a:spcPct val="90000"/>
              </a:lnSpc>
              <a:spcBef>
                <a:spcPts val="400"/>
              </a:spcBef>
              <a:spcAft>
                <a:spcPts val="0"/>
              </a:spcAft>
              <a:buClr>
                <a:schemeClr val="dk1"/>
              </a:buClr>
              <a:buSzPts val="2000"/>
              <a:buChar char="○"/>
              <a:defRPr sz="2000"/>
            </a:lvl8pPr>
            <a:lvl9pPr marL="4114800" lvl="8" indent="-355600" algn="l" rtl="0">
              <a:lnSpc>
                <a:spcPct val="90000"/>
              </a:lnSpc>
              <a:spcBef>
                <a:spcPts val="400"/>
              </a:spcBef>
              <a:spcAft>
                <a:spcPts val="1600"/>
              </a:spcAft>
              <a:buClr>
                <a:schemeClr val="dk1"/>
              </a:buClr>
              <a:buSzPts val="2000"/>
              <a:buChar char="■"/>
              <a:defRPr sz="2000"/>
            </a:lvl9pPr>
          </a:lstStyle>
          <a:p>
            <a:endParaRPr/>
          </a:p>
        </p:txBody>
      </p:sp>
      <p:sp>
        <p:nvSpPr>
          <p:cNvPr id="73" name="Google Shape;73;g1180dab6e36_1_188"/>
          <p:cNvSpPr>
            <a:spLocks noGrp="1"/>
          </p:cNvSpPr>
          <p:nvPr>
            <p:ph type="pic" idx="3"/>
          </p:nvPr>
        </p:nvSpPr>
        <p:spPr>
          <a:xfrm>
            <a:off x="4875529" y="1782482"/>
            <a:ext cx="4024200" cy="2523300"/>
          </a:xfrm>
          <a:prstGeom prst="rect">
            <a:avLst/>
          </a:prstGeom>
          <a:noFill/>
          <a:ln>
            <a:noFill/>
          </a:ln>
        </p:spPr>
      </p:sp>
      <p:pic>
        <p:nvPicPr>
          <p:cNvPr id="74" name="Google Shape;74;g1180dab6e36_1_188" descr="VDOE_v_blk_State.png"/>
          <p:cNvPicPr preferRelativeResize="0"/>
          <p:nvPr/>
        </p:nvPicPr>
        <p:blipFill rotWithShape="1">
          <a:blip r:embed="rId3">
            <a:alphaModFix/>
          </a:blip>
          <a:srcRect/>
          <a:stretch/>
        </p:blipFill>
        <p:spPr>
          <a:xfrm>
            <a:off x="7562773" y="3826778"/>
            <a:ext cx="1517012" cy="654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75"/>
        <p:cNvGrpSpPr/>
        <p:nvPr/>
      </p:nvGrpSpPr>
      <p:grpSpPr>
        <a:xfrm>
          <a:off x="0" y="0"/>
          <a:ext cx="0" cy="0"/>
          <a:chOff x="0" y="0"/>
          <a:chExt cx="0" cy="0"/>
        </a:xfrm>
      </p:grpSpPr>
      <p:sp>
        <p:nvSpPr>
          <p:cNvPr id="76" name="Google Shape;76;g1180dab6e36_2_7"/>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g1180dab6e36_2_7"/>
          <p:cNvSpPr txBox="1">
            <a:spLocks noGrp="1"/>
          </p:cNvSpPr>
          <p:nvPr>
            <p:ph type="body" idx="1"/>
          </p:nvPr>
        </p:nvSpPr>
        <p:spPr>
          <a:xfrm>
            <a:off x="457200" y="1200151"/>
            <a:ext cx="8229600" cy="3124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78" name="Google Shape;78;g1180dab6e36_2_7"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54"/>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ubtitle Page" type="title">
  <p:cSld name="TITLE">
    <p:spTree>
      <p:nvGrpSpPr>
        <p:cNvPr id="1" name="Shape 86"/>
        <p:cNvGrpSpPr/>
        <p:nvPr/>
      </p:nvGrpSpPr>
      <p:grpSpPr>
        <a:xfrm>
          <a:off x="0" y="0"/>
          <a:ext cx="0" cy="0"/>
          <a:chOff x="0" y="0"/>
          <a:chExt cx="0" cy="0"/>
        </a:xfrm>
      </p:grpSpPr>
      <p:sp>
        <p:nvSpPr>
          <p:cNvPr id="87" name="Google Shape;87;p63"/>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8" name="Google Shape;88;p63"/>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 name="Google Shape;89;p63"/>
          <p:cNvSpPr txBox="1">
            <a:spLocks noGrp="1"/>
          </p:cNvSpPr>
          <p:nvPr>
            <p:ph type="sldNum" idx="12"/>
          </p:nvPr>
        </p:nvSpPr>
        <p:spPr>
          <a:xfrm>
            <a:off x="209358" y="459344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
        <p:cNvGrpSpPr/>
        <p:nvPr/>
      </p:nvGrpSpPr>
      <p:grpSpPr>
        <a:xfrm>
          <a:off x="0" y="0"/>
          <a:ext cx="0" cy="0"/>
          <a:chOff x="0" y="0"/>
          <a:chExt cx="0" cy="0"/>
        </a:xfrm>
      </p:grpSpPr>
      <p:sp>
        <p:nvSpPr>
          <p:cNvPr id="91" name="Google Shape;91;p64"/>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SzPts val="1600"/>
              <a:buChar char="●"/>
              <a:defRPr/>
            </a:lvl1pPr>
            <a:lvl2pPr marL="914400" lvl="1" indent="-330200" algn="l" rtl="0">
              <a:lnSpc>
                <a:spcPct val="115000"/>
              </a:lnSpc>
              <a:spcBef>
                <a:spcPts val="1600"/>
              </a:spcBef>
              <a:spcAft>
                <a:spcPts val="0"/>
              </a:spcAft>
              <a:buSzPts val="16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92" name="Google Shape;92;p64"/>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93" name="Google Shape;93;p64"/>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94" name="Google Shape;94;p64"/>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rtl="0">
              <a:lnSpc>
                <a:spcPct val="100000"/>
              </a:lnSpc>
              <a:spcBef>
                <a:spcPts val="0"/>
              </a:spcBef>
              <a:spcAft>
                <a:spcPts val="0"/>
              </a:spcAft>
              <a:buClr>
                <a:schemeClr val="dk1"/>
              </a:buClr>
              <a:buSzPts val="2800"/>
              <a:buNone/>
              <a:defRPr sz="2800">
                <a:solidFill>
                  <a:schemeClr val="dk1"/>
                </a:solidFill>
              </a:defRPr>
            </a:lvl2pPr>
            <a:lvl3pPr lvl="2" algn="l" rtl="0">
              <a:lnSpc>
                <a:spcPct val="100000"/>
              </a:lnSpc>
              <a:spcBef>
                <a:spcPts val="0"/>
              </a:spcBef>
              <a:spcAft>
                <a:spcPts val="0"/>
              </a:spcAft>
              <a:buClr>
                <a:schemeClr val="dk1"/>
              </a:buClr>
              <a:buSzPts val="2800"/>
              <a:buNone/>
              <a:defRPr sz="2800">
                <a:solidFill>
                  <a:schemeClr val="dk1"/>
                </a:solidFill>
              </a:defRPr>
            </a:lvl3pPr>
            <a:lvl4pPr lvl="3" algn="l" rtl="0">
              <a:lnSpc>
                <a:spcPct val="100000"/>
              </a:lnSpc>
              <a:spcBef>
                <a:spcPts val="0"/>
              </a:spcBef>
              <a:spcAft>
                <a:spcPts val="0"/>
              </a:spcAft>
              <a:buClr>
                <a:schemeClr val="dk1"/>
              </a:buClr>
              <a:buSzPts val="2800"/>
              <a:buNone/>
              <a:defRPr sz="2800">
                <a:solidFill>
                  <a:schemeClr val="dk1"/>
                </a:solidFill>
              </a:defRPr>
            </a:lvl4pPr>
            <a:lvl5pPr lvl="4" algn="l" rtl="0">
              <a:lnSpc>
                <a:spcPct val="100000"/>
              </a:lnSpc>
              <a:spcBef>
                <a:spcPts val="0"/>
              </a:spcBef>
              <a:spcAft>
                <a:spcPts val="0"/>
              </a:spcAft>
              <a:buClr>
                <a:schemeClr val="dk1"/>
              </a:buClr>
              <a:buSzPts val="2800"/>
              <a:buNone/>
              <a:defRPr sz="2800">
                <a:solidFill>
                  <a:schemeClr val="dk1"/>
                </a:solidFill>
              </a:defRPr>
            </a:lvl5pPr>
            <a:lvl6pPr lvl="5" algn="l" rtl="0">
              <a:lnSpc>
                <a:spcPct val="100000"/>
              </a:lnSpc>
              <a:spcBef>
                <a:spcPts val="0"/>
              </a:spcBef>
              <a:spcAft>
                <a:spcPts val="0"/>
              </a:spcAft>
              <a:buClr>
                <a:schemeClr val="dk1"/>
              </a:buClr>
              <a:buSzPts val="2800"/>
              <a:buNone/>
              <a:defRPr sz="2800">
                <a:solidFill>
                  <a:schemeClr val="dk1"/>
                </a:solidFill>
              </a:defRPr>
            </a:lvl6pPr>
            <a:lvl7pPr lvl="6" algn="l" rtl="0">
              <a:lnSpc>
                <a:spcPct val="100000"/>
              </a:lnSpc>
              <a:spcBef>
                <a:spcPts val="0"/>
              </a:spcBef>
              <a:spcAft>
                <a:spcPts val="0"/>
              </a:spcAft>
              <a:buClr>
                <a:schemeClr val="dk1"/>
              </a:buClr>
              <a:buSzPts val="2800"/>
              <a:buNone/>
              <a:defRPr sz="2800">
                <a:solidFill>
                  <a:schemeClr val="dk1"/>
                </a:solidFill>
              </a:defRPr>
            </a:lvl7pPr>
            <a:lvl8pPr lvl="7" algn="l" rtl="0">
              <a:lnSpc>
                <a:spcPct val="100000"/>
              </a:lnSpc>
              <a:spcBef>
                <a:spcPts val="0"/>
              </a:spcBef>
              <a:spcAft>
                <a:spcPts val="0"/>
              </a:spcAft>
              <a:buClr>
                <a:schemeClr val="dk1"/>
              </a:buClr>
              <a:buSzPts val="2800"/>
              <a:buNone/>
              <a:defRPr sz="2800">
                <a:solidFill>
                  <a:schemeClr val="dk1"/>
                </a:solidFill>
              </a:defRPr>
            </a:lvl8pPr>
            <a:lvl9pPr lvl="8" algn="l"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 name="Google Shape;16;p4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SzPts val="1600"/>
              <a:buChar char="●"/>
              <a:defRPr/>
            </a:lvl1pPr>
            <a:lvl2pPr marL="914400" lvl="1" indent="-330200" algn="l" rtl="0">
              <a:lnSpc>
                <a:spcPct val="115000"/>
              </a:lnSpc>
              <a:spcBef>
                <a:spcPts val="1600"/>
              </a:spcBef>
              <a:spcAft>
                <a:spcPts val="0"/>
              </a:spcAft>
              <a:buSzPts val="16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7" name="Google Shape;17;p4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95"/>
        <p:cNvGrpSpPr/>
        <p:nvPr/>
      </p:nvGrpSpPr>
      <p:grpSpPr>
        <a:xfrm>
          <a:off x="0" y="0"/>
          <a:ext cx="0" cy="0"/>
          <a:chOff x="0" y="0"/>
          <a:chExt cx="0" cy="0"/>
        </a:xfrm>
      </p:grpSpPr>
      <p:pic>
        <p:nvPicPr>
          <p:cNvPr id="96" name="Google Shape;96;p65"/>
          <p:cNvPicPr preferRelativeResize="0"/>
          <p:nvPr/>
        </p:nvPicPr>
        <p:blipFill rotWithShape="1">
          <a:blip r:embed="rId3">
            <a:alphaModFix/>
          </a:blip>
          <a:srcRect/>
          <a:stretch/>
        </p:blipFill>
        <p:spPr>
          <a:xfrm>
            <a:off x="0" y="2381"/>
            <a:ext cx="9144000" cy="5138738"/>
          </a:xfrm>
          <a:prstGeom prst="rect">
            <a:avLst/>
          </a:prstGeom>
          <a:noFill/>
          <a:ln>
            <a:noFill/>
          </a:ln>
        </p:spPr>
      </p:pic>
      <p:sp>
        <p:nvSpPr>
          <p:cNvPr id="97" name="Google Shape;97;p65"/>
          <p:cNvSpPr/>
          <p:nvPr/>
        </p:nvSpPr>
        <p:spPr>
          <a:xfrm>
            <a:off x="642600" y="1358950"/>
            <a:ext cx="7943100" cy="2833800"/>
          </a:xfrm>
          <a:prstGeom prst="roundRect">
            <a:avLst>
              <a:gd name="adj" fmla="val 16667"/>
            </a:avLst>
          </a:prstGeom>
          <a:solidFill>
            <a:srgbClr val="FFFFFF">
              <a:alpha val="69410"/>
            </a:srgbClr>
          </a:solidFill>
          <a:ln w="38100"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65"/>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99" name="Google Shape;99;p65"/>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0" name="Google Shape;100;p6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1"/>
        <p:cNvGrpSpPr/>
        <p:nvPr/>
      </p:nvGrpSpPr>
      <p:grpSpPr>
        <a:xfrm>
          <a:off x="0" y="0"/>
          <a:ext cx="0" cy="0"/>
          <a:chOff x="0" y="0"/>
          <a:chExt cx="0" cy="0"/>
        </a:xfrm>
      </p:grpSpPr>
      <p:sp>
        <p:nvSpPr>
          <p:cNvPr id="102" name="Google Shape;102;p66"/>
          <p:cNvSpPr txBox="1">
            <a:spLocks noGrp="1"/>
          </p:cNvSpPr>
          <p:nvPr>
            <p:ph type="body" idx="1"/>
          </p:nvPr>
        </p:nvSpPr>
        <p:spPr>
          <a:xfrm>
            <a:off x="963100" y="1152475"/>
            <a:ext cx="36942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03" name="Google Shape;103;p66"/>
          <p:cNvSpPr txBox="1">
            <a:spLocks noGrp="1"/>
          </p:cNvSpPr>
          <p:nvPr>
            <p:ph type="body" idx="2"/>
          </p:nvPr>
        </p:nvSpPr>
        <p:spPr>
          <a:xfrm>
            <a:off x="5138192" y="1152475"/>
            <a:ext cx="36942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04" name="Google Shape;104;p66"/>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05" name="Google Shape;105;p66"/>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106" name="Google Shape;106;p66"/>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rtl="0">
              <a:lnSpc>
                <a:spcPct val="100000"/>
              </a:lnSpc>
              <a:spcBef>
                <a:spcPts val="0"/>
              </a:spcBef>
              <a:spcAft>
                <a:spcPts val="0"/>
              </a:spcAft>
              <a:buClr>
                <a:schemeClr val="dk1"/>
              </a:buClr>
              <a:buSzPts val="2800"/>
              <a:buNone/>
              <a:defRPr sz="2800">
                <a:solidFill>
                  <a:schemeClr val="dk1"/>
                </a:solidFill>
              </a:defRPr>
            </a:lvl2pPr>
            <a:lvl3pPr lvl="2" algn="l" rtl="0">
              <a:lnSpc>
                <a:spcPct val="100000"/>
              </a:lnSpc>
              <a:spcBef>
                <a:spcPts val="0"/>
              </a:spcBef>
              <a:spcAft>
                <a:spcPts val="0"/>
              </a:spcAft>
              <a:buClr>
                <a:schemeClr val="dk1"/>
              </a:buClr>
              <a:buSzPts val="2800"/>
              <a:buNone/>
              <a:defRPr sz="2800">
                <a:solidFill>
                  <a:schemeClr val="dk1"/>
                </a:solidFill>
              </a:defRPr>
            </a:lvl3pPr>
            <a:lvl4pPr lvl="3" algn="l" rtl="0">
              <a:lnSpc>
                <a:spcPct val="100000"/>
              </a:lnSpc>
              <a:spcBef>
                <a:spcPts val="0"/>
              </a:spcBef>
              <a:spcAft>
                <a:spcPts val="0"/>
              </a:spcAft>
              <a:buClr>
                <a:schemeClr val="dk1"/>
              </a:buClr>
              <a:buSzPts val="2800"/>
              <a:buNone/>
              <a:defRPr sz="2800">
                <a:solidFill>
                  <a:schemeClr val="dk1"/>
                </a:solidFill>
              </a:defRPr>
            </a:lvl4pPr>
            <a:lvl5pPr lvl="4" algn="l" rtl="0">
              <a:lnSpc>
                <a:spcPct val="100000"/>
              </a:lnSpc>
              <a:spcBef>
                <a:spcPts val="0"/>
              </a:spcBef>
              <a:spcAft>
                <a:spcPts val="0"/>
              </a:spcAft>
              <a:buClr>
                <a:schemeClr val="dk1"/>
              </a:buClr>
              <a:buSzPts val="2800"/>
              <a:buNone/>
              <a:defRPr sz="2800">
                <a:solidFill>
                  <a:schemeClr val="dk1"/>
                </a:solidFill>
              </a:defRPr>
            </a:lvl5pPr>
            <a:lvl6pPr lvl="5" algn="l" rtl="0">
              <a:lnSpc>
                <a:spcPct val="100000"/>
              </a:lnSpc>
              <a:spcBef>
                <a:spcPts val="0"/>
              </a:spcBef>
              <a:spcAft>
                <a:spcPts val="0"/>
              </a:spcAft>
              <a:buClr>
                <a:schemeClr val="dk1"/>
              </a:buClr>
              <a:buSzPts val="2800"/>
              <a:buNone/>
              <a:defRPr sz="2800">
                <a:solidFill>
                  <a:schemeClr val="dk1"/>
                </a:solidFill>
              </a:defRPr>
            </a:lvl6pPr>
            <a:lvl7pPr lvl="6" algn="l" rtl="0">
              <a:lnSpc>
                <a:spcPct val="100000"/>
              </a:lnSpc>
              <a:spcBef>
                <a:spcPts val="0"/>
              </a:spcBef>
              <a:spcAft>
                <a:spcPts val="0"/>
              </a:spcAft>
              <a:buClr>
                <a:schemeClr val="dk1"/>
              </a:buClr>
              <a:buSzPts val="2800"/>
              <a:buNone/>
              <a:defRPr sz="2800">
                <a:solidFill>
                  <a:schemeClr val="dk1"/>
                </a:solidFill>
              </a:defRPr>
            </a:lvl7pPr>
            <a:lvl8pPr lvl="7" algn="l" rtl="0">
              <a:lnSpc>
                <a:spcPct val="100000"/>
              </a:lnSpc>
              <a:spcBef>
                <a:spcPts val="0"/>
              </a:spcBef>
              <a:spcAft>
                <a:spcPts val="0"/>
              </a:spcAft>
              <a:buClr>
                <a:schemeClr val="dk1"/>
              </a:buClr>
              <a:buSzPts val="2800"/>
              <a:buNone/>
              <a:defRPr sz="2800">
                <a:solidFill>
                  <a:schemeClr val="dk1"/>
                </a:solidFill>
              </a:defRPr>
            </a:lvl8pPr>
            <a:lvl9pPr lvl="8" algn="l"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Page" type="secHead">
  <p:cSld name="SECTION_HEADER">
    <p:spTree>
      <p:nvGrpSpPr>
        <p:cNvPr id="1" name="Shape 107"/>
        <p:cNvGrpSpPr/>
        <p:nvPr/>
      </p:nvGrpSpPr>
      <p:grpSpPr>
        <a:xfrm>
          <a:off x="0" y="0"/>
          <a:ext cx="0" cy="0"/>
          <a:chOff x="0" y="0"/>
          <a:chExt cx="0" cy="0"/>
        </a:xfrm>
      </p:grpSpPr>
      <p:sp>
        <p:nvSpPr>
          <p:cNvPr id="108" name="Google Shape;108;p6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09" name="Google Shape;109;p6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No Side Logo">
  <p:cSld name="TITLE_AND_BODY_1">
    <p:spTree>
      <p:nvGrpSpPr>
        <p:cNvPr id="1" name="Shape 110"/>
        <p:cNvGrpSpPr/>
        <p:nvPr/>
      </p:nvGrpSpPr>
      <p:grpSpPr>
        <a:xfrm>
          <a:off x="0" y="0"/>
          <a:ext cx="0" cy="0"/>
          <a:chOff x="0" y="0"/>
          <a:chExt cx="0" cy="0"/>
        </a:xfrm>
      </p:grpSpPr>
      <p:sp>
        <p:nvSpPr>
          <p:cNvPr id="111" name="Google Shape;111;p68"/>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SzPts val="1600"/>
              <a:buChar char="●"/>
              <a:defRPr/>
            </a:lvl1pPr>
            <a:lvl2pPr marL="914400" lvl="1" indent="-330200" algn="l" rtl="0">
              <a:lnSpc>
                <a:spcPct val="115000"/>
              </a:lnSpc>
              <a:spcBef>
                <a:spcPts val="1600"/>
              </a:spcBef>
              <a:spcAft>
                <a:spcPts val="0"/>
              </a:spcAft>
              <a:buSzPts val="16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12" name="Google Shape;112;p6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13" name="Google Shape;113;p68"/>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rtl="0">
              <a:lnSpc>
                <a:spcPct val="100000"/>
              </a:lnSpc>
              <a:spcBef>
                <a:spcPts val="0"/>
              </a:spcBef>
              <a:spcAft>
                <a:spcPts val="0"/>
              </a:spcAft>
              <a:buClr>
                <a:schemeClr val="dk1"/>
              </a:buClr>
              <a:buSzPts val="2800"/>
              <a:buNone/>
              <a:defRPr sz="2800">
                <a:solidFill>
                  <a:schemeClr val="dk1"/>
                </a:solidFill>
              </a:defRPr>
            </a:lvl2pPr>
            <a:lvl3pPr lvl="2" algn="l" rtl="0">
              <a:lnSpc>
                <a:spcPct val="100000"/>
              </a:lnSpc>
              <a:spcBef>
                <a:spcPts val="0"/>
              </a:spcBef>
              <a:spcAft>
                <a:spcPts val="0"/>
              </a:spcAft>
              <a:buClr>
                <a:schemeClr val="dk1"/>
              </a:buClr>
              <a:buSzPts val="2800"/>
              <a:buNone/>
              <a:defRPr sz="2800">
                <a:solidFill>
                  <a:schemeClr val="dk1"/>
                </a:solidFill>
              </a:defRPr>
            </a:lvl3pPr>
            <a:lvl4pPr lvl="3" algn="l" rtl="0">
              <a:lnSpc>
                <a:spcPct val="100000"/>
              </a:lnSpc>
              <a:spcBef>
                <a:spcPts val="0"/>
              </a:spcBef>
              <a:spcAft>
                <a:spcPts val="0"/>
              </a:spcAft>
              <a:buClr>
                <a:schemeClr val="dk1"/>
              </a:buClr>
              <a:buSzPts val="2800"/>
              <a:buNone/>
              <a:defRPr sz="2800">
                <a:solidFill>
                  <a:schemeClr val="dk1"/>
                </a:solidFill>
              </a:defRPr>
            </a:lvl4pPr>
            <a:lvl5pPr lvl="4" algn="l" rtl="0">
              <a:lnSpc>
                <a:spcPct val="100000"/>
              </a:lnSpc>
              <a:spcBef>
                <a:spcPts val="0"/>
              </a:spcBef>
              <a:spcAft>
                <a:spcPts val="0"/>
              </a:spcAft>
              <a:buClr>
                <a:schemeClr val="dk1"/>
              </a:buClr>
              <a:buSzPts val="2800"/>
              <a:buNone/>
              <a:defRPr sz="2800">
                <a:solidFill>
                  <a:schemeClr val="dk1"/>
                </a:solidFill>
              </a:defRPr>
            </a:lvl5pPr>
            <a:lvl6pPr lvl="5" algn="l" rtl="0">
              <a:lnSpc>
                <a:spcPct val="100000"/>
              </a:lnSpc>
              <a:spcBef>
                <a:spcPts val="0"/>
              </a:spcBef>
              <a:spcAft>
                <a:spcPts val="0"/>
              </a:spcAft>
              <a:buClr>
                <a:schemeClr val="dk1"/>
              </a:buClr>
              <a:buSzPts val="2800"/>
              <a:buNone/>
              <a:defRPr sz="2800">
                <a:solidFill>
                  <a:schemeClr val="dk1"/>
                </a:solidFill>
              </a:defRPr>
            </a:lvl6pPr>
            <a:lvl7pPr lvl="6" algn="l" rtl="0">
              <a:lnSpc>
                <a:spcPct val="100000"/>
              </a:lnSpc>
              <a:spcBef>
                <a:spcPts val="0"/>
              </a:spcBef>
              <a:spcAft>
                <a:spcPts val="0"/>
              </a:spcAft>
              <a:buClr>
                <a:schemeClr val="dk1"/>
              </a:buClr>
              <a:buSzPts val="2800"/>
              <a:buNone/>
              <a:defRPr sz="2800">
                <a:solidFill>
                  <a:schemeClr val="dk1"/>
                </a:solidFill>
              </a:defRPr>
            </a:lvl7pPr>
            <a:lvl8pPr lvl="7" algn="l" rtl="0">
              <a:lnSpc>
                <a:spcPct val="100000"/>
              </a:lnSpc>
              <a:spcBef>
                <a:spcPts val="0"/>
              </a:spcBef>
              <a:spcAft>
                <a:spcPts val="0"/>
              </a:spcAft>
              <a:buClr>
                <a:schemeClr val="dk1"/>
              </a:buClr>
              <a:buSzPts val="2800"/>
              <a:buNone/>
              <a:defRPr sz="2800">
                <a:solidFill>
                  <a:schemeClr val="dk1"/>
                </a:solidFill>
              </a:defRPr>
            </a:lvl8pPr>
            <a:lvl9pPr lvl="8" algn="l"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 No Side Logo">
  <p:cSld name="TITLE_AND_TWO_COLUMNS_1">
    <p:spTree>
      <p:nvGrpSpPr>
        <p:cNvPr id="1" name="Shape 114"/>
        <p:cNvGrpSpPr/>
        <p:nvPr/>
      </p:nvGrpSpPr>
      <p:grpSpPr>
        <a:xfrm>
          <a:off x="0" y="0"/>
          <a:ext cx="0" cy="0"/>
          <a:chOff x="0" y="0"/>
          <a:chExt cx="0" cy="0"/>
        </a:xfrm>
      </p:grpSpPr>
      <p:sp>
        <p:nvSpPr>
          <p:cNvPr id="115" name="Google Shape;115;p6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16" name="Google Shape;116;p6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17" name="Google Shape;117;p69"/>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18" name="Google Shape;118;p69"/>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rtl="0">
              <a:lnSpc>
                <a:spcPct val="100000"/>
              </a:lnSpc>
              <a:spcBef>
                <a:spcPts val="0"/>
              </a:spcBef>
              <a:spcAft>
                <a:spcPts val="0"/>
              </a:spcAft>
              <a:buClr>
                <a:schemeClr val="dk1"/>
              </a:buClr>
              <a:buSzPts val="2800"/>
              <a:buNone/>
              <a:defRPr sz="2800">
                <a:solidFill>
                  <a:schemeClr val="dk1"/>
                </a:solidFill>
              </a:defRPr>
            </a:lvl2pPr>
            <a:lvl3pPr lvl="2" algn="l" rtl="0">
              <a:lnSpc>
                <a:spcPct val="100000"/>
              </a:lnSpc>
              <a:spcBef>
                <a:spcPts val="0"/>
              </a:spcBef>
              <a:spcAft>
                <a:spcPts val="0"/>
              </a:spcAft>
              <a:buClr>
                <a:schemeClr val="dk1"/>
              </a:buClr>
              <a:buSzPts val="2800"/>
              <a:buNone/>
              <a:defRPr sz="2800">
                <a:solidFill>
                  <a:schemeClr val="dk1"/>
                </a:solidFill>
              </a:defRPr>
            </a:lvl3pPr>
            <a:lvl4pPr lvl="3" algn="l" rtl="0">
              <a:lnSpc>
                <a:spcPct val="100000"/>
              </a:lnSpc>
              <a:spcBef>
                <a:spcPts val="0"/>
              </a:spcBef>
              <a:spcAft>
                <a:spcPts val="0"/>
              </a:spcAft>
              <a:buClr>
                <a:schemeClr val="dk1"/>
              </a:buClr>
              <a:buSzPts val="2800"/>
              <a:buNone/>
              <a:defRPr sz="2800">
                <a:solidFill>
                  <a:schemeClr val="dk1"/>
                </a:solidFill>
              </a:defRPr>
            </a:lvl4pPr>
            <a:lvl5pPr lvl="4" algn="l" rtl="0">
              <a:lnSpc>
                <a:spcPct val="100000"/>
              </a:lnSpc>
              <a:spcBef>
                <a:spcPts val="0"/>
              </a:spcBef>
              <a:spcAft>
                <a:spcPts val="0"/>
              </a:spcAft>
              <a:buClr>
                <a:schemeClr val="dk1"/>
              </a:buClr>
              <a:buSzPts val="2800"/>
              <a:buNone/>
              <a:defRPr sz="2800">
                <a:solidFill>
                  <a:schemeClr val="dk1"/>
                </a:solidFill>
              </a:defRPr>
            </a:lvl5pPr>
            <a:lvl6pPr lvl="5" algn="l" rtl="0">
              <a:lnSpc>
                <a:spcPct val="100000"/>
              </a:lnSpc>
              <a:spcBef>
                <a:spcPts val="0"/>
              </a:spcBef>
              <a:spcAft>
                <a:spcPts val="0"/>
              </a:spcAft>
              <a:buClr>
                <a:schemeClr val="dk1"/>
              </a:buClr>
              <a:buSzPts val="2800"/>
              <a:buNone/>
              <a:defRPr sz="2800">
                <a:solidFill>
                  <a:schemeClr val="dk1"/>
                </a:solidFill>
              </a:defRPr>
            </a:lvl6pPr>
            <a:lvl7pPr lvl="6" algn="l" rtl="0">
              <a:lnSpc>
                <a:spcPct val="100000"/>
              </a:lnSpc>
              <a:spcBef>
                <a:spcPts val="0"/>
              </a:spcBef>
              <a:spcAft>
                <a:spcPts val="0"/>
              </a:spcAft>
              <a:buClr>
                <a:schemeClr val="dk1"/>
              </a:buClr>
              <a:buSzPts val="2800"/>
              <a:buNone/>
              <a:defRPr sz="2800">
                <a:solidFill>
                  <a:schemeClr val="dk1"/>
                </a:solidFill>
              </a:defRPr>
            </a:lvl7pPr>
            <a:lvl8pPr lvl="7" algn="l" rtl="0">
              <a:lnSpc>
                <a:spcPct val="100000"/>
              </a:lnSpc>
              <a:spcBef>
                <a:spcPts val="0"/>
              </a:spcBef>
              <a:spcAft>
                <a:spcPts val="0"/>
              </a:spcAft>
              <a:buClr>
                <a:schemeClr val="dk1"/>
              </a:buClr>
              <a:buSzPts val="2800"/>
              <a:buNone/>
              <a:defRPr sz="2800">
                <a:solidFill>
                  <a:schemeClr val="dk1"/>
                </a:solidFill>
              </a:defRPr>
            </a:lvl8pPr>
            <a:lvl9pPr lvl="8" algn="l"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7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21" name="Google Shape;121;p70"/>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rtl="0">
              <a:lnSpc>
                <a:spcPct val="100000"/>
              </a:lnSpc>
              <a:spcBef>
                <a:spcPts val="0"/>
              </a:spcBef>
              <a:spcAft>
                <a:spcPts val="0"/>
              </a:spcAft>
              <a:buClr>
                <a:schemeClr val="dk1"/>
              </a:buClr>
              <a:buSzPts val="2800"/>
              <a:buNone/>
              <a:defRPr sz="2800">
                <a:solidFill>
                  <a:schemeClr val="dk1"/>
                </a:solidFill>
              </a:defRPr>
            </a:lvl2pPr>
            <a:lvl3pPr lvl="2" algn="l" rtl="0">
              <a:lnSpc>
                <a:spcPct val="100000"/>
              </a:lnSpc>
              <a:spcBef>
                <a:spcPts val="0"/>
              </a:spcBef>
              <a:spcAft>
                <a:spcPts val="0"/>
              </a:spcAft>
              <a:buClr>
                <a:schemeClr val="dk1"/>
              </a:buClr>
              <a:buSzPts val="2800"/>
              <a:buNone/>
              <a:defRPr sz="2800">
                <a:solidFill>
                  <a:schemeClr val="dk1"/>
                </a:solidFill>
              </a:defRPr>
            </a:lvl3pPr>
            <a:lvl4pPr lvl="3" algn="l" rtl="0">
              <a:lnSpc>
                <a:spcPct val="100000"/>
              </a:lnSpc>
              <a:spcBef>
                <a:spcPts val="0"/>
              </a:spcBef>
              <a:spcAft>
                <a:spcPts val="0"/>
              </a:spcAft>
              <a:buClr>
                <a:schemeClr val="dk1"/>
              </a:buClr>
              <a:buSzPts val="2800"/>
              <a:buNone/>
              <a:defRPr sz="2800">
                <a:solidFill>
                  <a:schemeClr val="dk1"/>
                </a:solidFill>
              </a:defRPr>
            </a:lvl4pPr>
            <a:lvl5pPr lvl="4" algn="l" rtl="0">
              <a:lnSpc>
                <a:spcPct val="100000"/>
              </a:lnSpc>
              <a:spcBef>
                <a:spcPts val="0"/>
              </a:spcBef>
              <a:spcAft>
                <a:spcPts val="0"/>
              </a:spcAft>
              <a:buClr>
                <a:schemeClr val="dk1"/>
              </a:buClr>
              <a:buSzPts val="2800"/>
              <a:buNone/>
              <a:defRPr sz="2800">
                <a:solidFill>
                  <a:schemeClr val="dk1"/>
                </a:solidFill>
              </a:defRPr>
            </a:lvl5pPr>
            <a:lvl6pPr lvl="5" algn="l" rtl="0">
              <a:lnSpc>
                <a:spcPct val="100000"/>
              </a:lnSpc>
              <a:spcBef>
                <a:spcPts val="0"/>
              </a:spcBef>
              <a:spcAft>
                <a:spcPts val="0"/>
              </a:spcAft>
              <a:buClr>
                <a:schemeClr val="dk1"/>
              </a:buClr>
              <a:buSzPts val="2800"/>
              <a:buNone/>
              <a:defRPr sz="2800">
                <a:solidFill>
                  <a:schemeClr val="dk1"/>
                </a:solidFill>
              </a:defRPr>
            </a:lvl6pPr>
            <a:lvl7pPr lvl="6" algn="l" rtl="0">
              <a:lnSpc>
                <a:spcPct val="100000"/>
              </a:lnSpc>
              <a:spcBef>
                <a:spcPts val="0"/>
              </a:spcBef>
              <a:spcAft>
                <a:spcPts val="0"/>
              </a:spcAft>
              <a:buClr>
                <a:schemeClr val="dk1"/>
              </a:buClr>
              <a:buSzPts val="2800"/>
              <a:buNone/>
              <a:defRPr sz="2800">
                <a:solidFill>
                  <a:schemeClr val="dk1"/>
                </a:solidFill>
              </a:defRPr>
            </a:lvl7pPr>
            <a:lvl8pPr lvl="7" algn="l" rtl="0">
              <a:lnSpc>
                <a:spcPct val="100000"/>
              </a:lnSpc>
              <a:spcBef>
                <a:spcPts val="0"/>
              </a:spcBef>
              <a:spcAft>
                <a:spcPts val="0"/>
              </a:spcAft>
              <a:buClr>
                <a:schemeClr val="dk1"/>
              </a:buClr>
              <a:buSzPts val="2800"/>
              <a:buNone/>
              <a:defRPr sz="2800">
                <a:solidFill>
                  <a:schemeClr val="dk1"/>
                </a:solidFill>
              </a:defRPr>
            </a:lvl8pPr>
            <a:lvl9pPr lvl="8" algn="l"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2"/>
        <p:cNvGrpSpPr/>
        <p:nvPr/>
      </p:nvGrpSpPr>
      <p:grpSpPr>
        <a:xfrm>
          <a:off x="0" y="0"/>
          <a:ext cx="0" cy="0"/>
          <a:chOff x="0" y="0"/>
          <a:chExt cx="0" cy="0"/>
        </a:xfrm>
      </p:grpSpPr>
      <p:sp>
        <p:nvSpPr>
          <p:cNvPr id="123" name="Google Shape;123;p71"/>
          <p:cNvSpPr txBox="1">
            <a:spLocks noGrp="1"/>
          </p:cNvSpPr>
          <p:nvPr>
            <p:ph type="body" idx="1"/>
          </p:nvPr>
        </p:nvSpPr>
        <p:spPr>
          <a:xfrm>
            <a:off x="311700" y="1389600"/>
            <a:ext cx="42549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24" name="Google Shape;124;p7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71"/>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rtl="0">
              <a:lnSpc>
                <a:spcPct val="100000"/>
              </a:lnSpc>
              <a:spcBef>
                <a:spcPts val="0"/>
              </a:spcBef>
              <a:spcAft>
                <a:spcPts val="0"/>
              </a:spcAft>
              <a:buClr>
                <a:schemeClr val="dk1"/>
              </a:buClr>
              <a:buSzPts val="2800"/>
              <a:buNone/>
              <a:defRPr sz="2800">
                <a:solidFill>
                  <a:schemeClr val="dk1"/>
                </a:solidFill>
              </a:defRPr>
            </a:lvl2pPr>
            <a:lvl3pPr lvl="2" algn="l" rtl="0">
              <a:lnSpc>
                <a:spcPct val="100000"/>
              </a:lnSpc>
              <a:spcBef>
                <a:spcPts val="0"/>
              </a:spcBef>
              <a:spcAft>
                <a:spcPts val="0"/>
              </a:spcAft>
              <a:buClr>
                <a:schemeClr val="dk1"/>
              </a:buClr>
              <a:buSzPts val="2800"/>
              <a:buNone/>
              <a:defRPr sz="2800">
                <a:solidFill>
                  <a:schemeClr val="dk1"/>
                </a:solidFill>
              </a:defRPr>
            </a:lvl3pPr>
            <a:lvl4pPr lvl="3" algn="l" rtl="0">
              <a:lnSpc>
                <a:spcPct val="100000"/>
              </a:lnSpc>
              <a:spcBef>
                <a:spcPts val="0"/>
              </a:spcBef>
              <a:spcAft>
                <a:spcPts val="0"/>
              </a:spcAft>
              <a:buClr>
                <a:schemeClr val="dk1"/>
              </a:buClr>
              <a:buSzPts val="2800"/>
              <a:buNone/>
              <a:defRPr sz="2800">
                <a:solidFill>
                  <a:schemeClr val="dk1"/>
                </a:solidFill>
              </a:defRPr>
            </a:lvl4pPr>
            <a:lvl5pPr lvl="4" algn="l" rtl="0">
              <a:lnSpc>
                <a:spcPct val="100000"/>
              </a:lnSpc>
              <a:spcBef>
                <a:spcPts val="0"/>
              </a:spcBef>
              <a:spcAft>
                <a:spcPts val="0"/>
              </a:spcAft>
              <a:buClr>
                <a:schemeClr val="dk1"/>
              </a:buClr>
              <a:buSzPts val="2800"/>
              <a:buNone/>
              <a:defRPr sz="2800">
                <a:solidFill>
                  <a:schemeClr val="dk1"/>
                </a:solidFill>
              </a:defRPr>
            </a:lvl5pPr>
            <a:lvl6pPr lvl="5" algn="l" rtl="0">
              <a:lnSpc>
                <a:spcPct val="100000"/>
              </a:lnSpc>
              <a:spcBef>
                <a:spcPts val="0"/>
              </a:spcBef>
              <a:spcAft>
                <a:spcPts val="0"/>
              </a:spcAft>
              <a:buClr>
                <a:schemeClr val="dk1"/>
              </a:buClr>
              <a:buSzPts val="2800"/>
              <a:buNone/>
              <a:defRPr sz="2800">
                <a:solidFill>
                  <a:schemeClr val="dk1"/>
                </a:solidFill>
              </a:defRPr>
            </a:lvl6pPr>
            <a:lvl7pPr lvl="6" algn="l" rtl="0">
              <a:lnSpc>
                <a:spcPct val="100000"/>
              </a:lnSpc>
              <a:spcBef>
                <a:spcPts val="0"/>
              </a:spcBef>
              <a:spcAft>
                <a:spcPts val="0"/>
              </a:spcAft>
              <a:buClr>
                <a:schemeClr val="dk1"/>
              </a:buClr>
              <a:buSzPts val="2800"/>
              <a:buNone/>
              <a:defRPr sz="2800">
                <a:solidFill>
                  <a:schemeClr val="dk1"/>
                </a:solidFill>
              </a:defRPr>
            </a:lvl7pPr>
            <a:lvl8pPr lvl="7" algn="l" rtl="0">
              <a:lnSpc>
                <a:spcPct val="100000"/>
              </a:lnSpc>
              <a:spcBef>
                <a:spcPts val="0"/>
              </a:spcBef>
              <a:spcAft>
                <a:spcPts val="0"/>
              </a:spcAft>
              <a:buClr>
                <a:schemeClr val="dk1"/>
              </a:buClr>
              <a:buSzPts val="2800"/>
              <a:buNone/>
              <a:defRPr sz="2800">
                <a:solidFill>
                  <a:schemeClr val="dk1"/>
                </a:solidFill>
              </a:defRPr>
            </a:lvl8pPr>
            <a:lvl9pPr lvl="8" algn="l"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6"/>
        <p:cNvGrpSpPr/>
        <p:nvPr/>
      </p:nvGrpSpPr>
      <p:grpSpPr>
        <a:xfrm>
          <a:off x="0" y="0"/>
          <a:ext cx="0" cy="0"/>
          <a:chOff x="0" y="0"/>
          <a:chExt cx="0" cy="0"/>
        </a:xfrm>
      </p:grpSpPr>
      <p:sp>
        <p:nvSpPr>
          <p:cNvPr id="127" name="Google Shape;127;p7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28" name="Google Shape;128;p7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sp>
        <p:nvSpPr>
          <p:cNvPr id="130" name="Google Shape;130;p7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73"/>
          <p:cNvSpPr txBox="1">
            <a:spLocks noGrp="1"/>
          </p:cNvSpPr>
          <p:nvPr>
            <p:ph type="title"/>
          </p:nvPr>
        </p:nvSpPr>
        <p:spPr>
          <a:xfrm>
            <a:off x="270750" y="1680900"/>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32" name="Google Shape;132;p73"/>
          <p:cNvSpPr txBox="1">
            <a:spLocks noGrp="1"/>
          </p:cNvSpPr>
          <p:nvPr>
            <p:ph type="subTitle" idx="1"/>
          </p:nvPr>
        </p:nvSpPr>
        <p:spPr>
          <a:xfrm>
            <a:off x="270750" y="3250800"/>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3" name="Google Shape;133;p7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30200" algn="l" rtl="0">
              <a:lnSpc>
                <a:spcPct val="115000"/>
              </a:lnSpc>
              <a:spcBef>
                <a:spcPts val="0"/>
              </a:spcBef>
              <a:spcAft>
                <a:spcPts val="0"/>
              </a:spcAft>
              <a:buSzPts val="1600"/>
              <a:buChar char="●"/>
              <a:defRPr/>
            </a:lvl1pPr>
            <a:lvl2pPr marL="914400" lvl="1" indent="-330200" algn="l" rtl="0">
              <a:lnSpc>
                <a:spcPct val="115000"/>
              </a:lnSpc>
              <a:spcBef>
                <a:spcPts val="1600"/>
              </a:spcBef>
              <a:spcAft>
                <a:spcPts val="0"/>
              </a:spcAft>
              <a:buSzPts val="16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34" name="Google Shape;134;p73"/>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sp>
        <p:nvSpPr>
          <p:cNvPr id="136" name="Google Shape;136;p74"/>
          <p:cNvSpPr txBox="1">
            <a:spLocks noGrp="1"/>
          </p:cNvSpPr>
          <p:nvPr>
            <p:ph type="body" idx="1"/>
          </p:nvPr>
        </p:nvSpPr>
        <p:spPr>
          <a:xfrm>
            <a:off x="369650" y="37933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600"/>
              <a:buNone/>
              <a:defRPr/>
            </a:lvl1pPr>
          </a:lstStyle>
          <a:p>
            <a:endParaRPr/>
          </a:p>
        </p:txBody>
      </p:sp>
      <p:sp>
        <p:nvSpPr>
          <p:cNvPr id="137" name="Google Shape;137;p74"/>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49"/>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 name="Google Shape;20;p4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1" name="Google Shape;21;p4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2" name="Google Shape;22;p49"/>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7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40" name="Google Shape;140;p7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30200" algn="ctr" rtl="0">
              <a:lnSpc>
                <a:spcPct val="115000"/>
              </a:lnSpc>
              <a:spcBef>
                <a:spcPts val="0"/>
              </a:spcBef>
              <a:spcAft>
                <a:spcPts val="0"/>
              </a:spcAft>
              <a:buSzPts val="1600"/>
              <a:buChar char="●"/>
              <a:defRPr/>
            </a:lvl1pPr>
            <a:lvl2pPr marL="914400" lvl="1" indent="-330200" algn="ctr" rtl="0">
              <a:lnSpc>
                <a:spcPct val="115000"/>
              </a:lnSpc>
              <a:spcBef>
                <a:spcPts val="1600"/>
              </a:spcBef>
              <a:spcAft>
                <a:spcPts val="0"/>
              </a:spcAft>
              <a:buSzPts val="16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41" name="Google Shape;141;p7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142"/>
        <p:cNvGrpSpPr/>
        <p:nvPr/>
      </p:nvGrpSpPr>
      <p:grpSpPr>
        <a:xfrm>
          <a:off x="0" y="0"/>
          <a:ext cx="0" cy="0"/>
          <a:chOff x="0" y="0"/>
          <a:chExt cx="0" cy="0"/>
        </a:xfrm>
      </p:grpSpPr>
      <p:pic>
        <p:nvPicPr>
          <p:cNvPr id="143" name="Google Shape;143;p76" title="Virginia Department of Education logo"/>
          <p:cNvPicPr preferRelativeResize="0"/>
          <p:nvPr/>
        </p:nvPicPr>
        <p:blipFill rotWithShape="1">
          <a:blip r:embed="rId2">
            <a:alphaModFix/>
          </a:blip>
          <a:srcRect/>
          <a:stretch/>
        </p:blipFill>
        <p:spPr>
          <a:xfrm>
            <a:off x="7562773" y="3826778"/>
            <a:ext cx="1517012" cy="654875"/>
          </a:xfrm>
          <a:prstGeom prst="rect">
            <a:avLst/>
          </a:prstGeom>
          <a:noFill/>
          <a:ln>
            <a:noFill/>
          </a:ln>
        </p:spPr>
      </p:pic>
      <p:sp>
        <p:nvSpPr>
          <p:cNvPr id="144" name="Google Shape;144;p76"/>
          <p:cNvSpPr txBox="1">
            <a:spLocks noGrp="1"/>
          </p:cNvSpPr>
          <p:nvPr>
            <p:ph type="title"/>
          </p:nvPr>
        </p:nvSpPr>
        <p:spPr>
          <a:xfrm>
            <a:off x="0" y="1122"/>
            <a:ext cx="9144000" cy="818100"/>
          </a:xfrm>
          <a:prstGeom prst="rect">
            <a:avLst/>
          </a:prstGeom>
          <a:solidFill>
            <a:srgbClr val="0C0C0C"/>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400"/>
              <a:buFont typeface="Calibri"/>
              <a:buNone/>
              <a:defRPr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p76"/>
          <p:cNvSpPr txBox="1">
            <a:spLocks noGrp="1"/>
          </p:cNvSpPr>
          <p:nvPr>
            <p:ph type="body" idx="1"/>
          </p:nvPr>
        </p:nvSpPr>
        <p:spPr>
          <a:xfrm>
            <a:off x="76200" y="895351"/>
            <a:ext cx="8927400" cy="3429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
        <p:cNvGrpSpPr/>
        <p:nvPr/>
      </p:nvGrpSpPr>
      <p:grpSpPr>
        <a:xfrm>
          <a:off x="0" y="0"/>
          <a:ext cx="0" cy="0"/>
          <a:chOff x="0" y="0"/>
          <a:chExt cx="0" cy="0"/>
        </a:xfrm>
      </p:grpSpPr>
      <p:sp>
        <p:nvSpPr>
          <p:cNvPr id="147" name="Google Shape;147;p77"/>
          <p:cNvSpPr txBox="1">
            <a:spLocks noGrp="1"/>
          </p:cNvSpPr>
          <p:nvPr>
            <p:ph type="title"/>
          </p:nvPr>
        </p:nvSpPr>
        <p:spPr>
          <a:xfrm>
            <a:off x="628650" y="273843"/>
            <a:ext cx="7886700" cy="9945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D50032"/>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8" name="Google Shape;148;p7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D50032"/>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F0025"/>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
        <p:nvSpPr>
          <p:cNvPr id="149" name="Google Shape;149;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Google Shape;151;p77"/>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2" name="Google Shape;152;p77"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153" name="Google Shape;153;p77" descr="VDOE Logo&#10;"/>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8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AND_BODY">
  <p:cSld name="TITLE_AND_BODY 2">
    <p:bg>
      <p:bgPr>
        <a:solidFill>
          <a:srgbClr val="000000"/>
        </a:solidFill>
        <a:effectLst/>
      </p:bgPr>
    </p:bg>
    <p:spTree>
      <p:nvGrpSpPr>
        <p:cNvPr id="1" name="Shape 154"/>
        <p:cNvGrpSpPr/>
        <p:nvPr/>
      </p:nvGrpSpPr>
      <p:grpSpPr>
        <a:xfrm>
          <a:off x="0" y="0"/>
          <a:ext cx="0" cy="0"/>
          <a:chOff x="0" y="0"/>
          <a:chExt cx="0" cy="0"/>
        </a:xfrm>
      </p:grpSpPr>
      <p:sp>
        <p:nvSpPr>
          <p:cNvPr id="155" name="Google Shape;155;p7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0"/>
        <p:cNvGrpSpPr/>
        <p:nvPr/>
      </p:nvGrpSpPr>
      <p:grpSpPr>
        <a:xfrm>
          <a:off x="0" y="0"/>
          <a:ext cx="0" cy="0"/>
          <a:chOff x="0" y="0"/>
          <a:chExt cx="0" cy="0"/>
        </a:xfrm>
      </p:grpSpPr>
      <p:sp>
        <p:nvSpPr>
          <p:cNvPr id="161" name="Google Shape;161;g1180dab6e36_1_7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2" name="Google Shape;162;g1180dab6e36_1_7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 name="Google Shape;163;g1180dab6e36_1_7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g1180dab6e36_1_7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6" name="Google Shape;166;g1180dab6e36_1_7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7"/>
        <p:cNvGrpSpPr/>
        <p:nvPr/>
      </p:nvGrpSpPr>
      <p:grpSpPr>
        <a:xfrm>
          <a:off x="0" y="0"/>
          <a:ext cx="0" cy="0"/>
          <a:chOff x="0" y="0"/>
          <a:chExt cx="0" cy="0"/>
        </a:xfrm>
      </p:grpSpPr>
      <p:sp>
        <p:nvSpPr>
          <p:cNvPr id="168" name="Google Shape;168;g1180dab6e36_1_7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 name="Google Shape;169;g1180dab6e36_1_7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0" name="Google Shape;170;g1180dab6e36_1_7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1"/>
        <p:cNvGrpSpPr/>
        <p:nvPr/>
      </p:nvGrpSpPr>
      <p:grpSpPr>
        <a:xfrm>
          <a:off x="0" y="0"/>
          <a:ext cx="0" cy="0"/>
          <a:chOff x="0" y="0"/>
          <a:chExt cx="0" cy="0"/>
        </a:xfrm>
      </p:grpSpPr>
      <p:sp>
        <p:nvSpPr>
          <p:cNvPr id="172" name="Google Shape;172;g1180dab6e36_1_7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g1180dab6e36_1_7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4" name="Google Shape;174;g1180dab6e36_1_7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5" name="Google Shape;175;g1180dab6e36_1_7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g1180dab6e36_1_7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g1180dab6e36_1_7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sp>
        <p:nvSpPr>
          <p:cNvPr id="180" name="Google Shape;180;g1180dab6e36_1_7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1" name="Google Shape;181;g1180dab6e36_1_7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82" name="Google Shape;182;g1180dab6e36_1_7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3"/>
        <p:cNvGrpSpPr/>
        <p:nvPr/>
      </p:nvGrpSpPr>
      <p:grpSpPr>
        <a:xfrm>
          <a:off x="0" y="0"/>
          <a:ext cx="0" cy="0"/>
          <a:chOff x="0" y="0"/>
          <a:chExt cx="0" cy="0"/>
        </a:xfrm>
      </p:grpSpPr>
      <p:sp>
        <p:nvSpPr>
          <p:cNvPr id="24" name="Google Shape;24;p50"/>
          <p:cNvSpPr txBox="1">
            <a:spLocks noGrp="1"/>
          </p:cNvSpPr>
          <p:nvPr>
            <p:ph type="title"/>
          </p:nvPr>
        </p:nvSpPr>
        <p:spPr>
          <a:xfrm>
            <a:off x="457200" y="205978"/>
            <a:ext cx="75438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rgbClr val="0070C0"/>
              </a:buClr>
              <a:buSzPts val="4000"/>
              <a:buFont typeface="Times New Roman"/>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 name="Google Shape;25;p50"/>
          <p:cNvSpPr txBox="1">
            <a:spLocks noGrp="1"/>
          </p:cNvSpPr>
          <p:nvPr>
            <p:ph type="dt" idx="10"/>
          </p:nvPr>
        </p:nvSpPr>
        <p:spPr>
          <a:xfrm>
            <a:off x="5105400" y="4914901"/>
            <a:ext cx="838200" cy="114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6" name="Google Shape;26;p50"/>
          <p:cNvSpPr/>
          <p:nvPr/>
        </p:nvSpPr>
        <p:spPr>
          <a:xfrm>
            <a:off x="4953000" y="4686300"/>
            <a:ext cx="3352800" cy="457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3"/>
        <p:cNvGrpSpPr/>
        <p:nvPr/>
      </p:nvGrpSpPr>
      <p:grpSpPr>
        <a:xfrm>
          <a:off x="0" y="0"/>
          <a:ext cx="0" cy="0"/>
          <a:chOff x="0" y="0"/>
          <a:chExt cx="0" cy="0"/>
        </a:xfrm>
      </p:grpSpPr>
      <p:sp>
        <p:nvSpPr>
          <p:cNvPr id="184" name="Google Shape;184;g1180dab6e36_1_74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5" name="Google Shape;185;g1180dab6e36_1_7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6"/>
        <p:cNvGrpSpPr/>
        <p:nvPr/>
      </p:nvGrpSpPr>
      <p:grpSpPr>
        <a:xfrm>
          <a:off x="0" y="0"/>
          <a:ext cx="0" cy="0"/>
          <a:chOff x="0" y="0"/>
          <a:chExt cx="0" cy="0"/>
        </a:xfrm>
      </p:grpSpPr>
      <p:sp>
        <p:nvSpPr>
          <p:cNvPr id="187" name="Google Shape;187;g1180dab6e36_1_74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1180dab6e36_1_7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9" name="Google Shape;189;g1180dab6e36_1_74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0" name="Google Shape;190;g1180dab6e36_1_7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1" name="Google Shape;191;g1180dab6e36_1_7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2"/>
        <p:cNvGrpSpPr/>
        <p:nvPr/>
      </p:nvGrpSpPr>
      <p:grpSpPr>
        <a:xfrm>
          <a:off x="0" y="0"/>
          <a:ext cx="0" cy="0"/>
          <a:chOff x="0" y="0"/>
          <a:chExt cx="0" cy="0"/>
        </a:xfrm>
      </p:grpSpPr>
      <p:sp>
        <p:nvSpPr>
          <p:cNvPr id="193" name="Google Shape;193;g1180dab6e36_1_75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94" name="Google Shape;194;g1180dab6e36_1_7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5"/>
        <p:cNvGrpSpPr/>
        <p:nvPr/>
      </p:nvGrpSpPr>
      <p:grpSpPr>
        <a:xfrm>
          <a:off x="0" y="0"/>
          <a:ext cx="0" cy="0"/>
          <a:chOff x="0" y="0"/>
          <a:chExt cx="0" cy="0"/>
        </a:xfrm>
      </p:grpSpPr>
      <p:sp>
        <p:nvSpPr>
          <p:cNvPr id="196" name="Google Shape;196;g1180dab6e36_1_75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7" name="Google Shape;197;g1180dab6e36_1_75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98" name="Google Shape;198;g1180dab6e36_1_7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9"/>
        <p:cNvGrpSpPr/>
        <p:nvPr/>
      </p:nvGrpSpPr>
      <p:grpSpPr>
        <a:xfrm>
          <a:off x="0" y="0"/>
          <a:ext cx="0" cy="0"/>
          <a:chOff x="0" y="0"/>
          <a:chExt cx="0" cy="0"/>
        </a:xfrm>
      </p:grpSpPr>
      <p:sp>
        <p:nvSpPr>
          <p:cNvPr id="200" name="Google Shape;200;g1180dab6e36_1_7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ubtitle Page" type="title">
  <p:cSld name="TITLE">
    <p:spTree>
      <p:nvGrpSpPr>
        <p:cNvPr id="1" name="Shape 205"/>
        <p:cNvGrpSpPr/>
        <p:nvPr/>
      </p:nvGrpSpPr>
      <p:grpSpPr>
        <a:xfrm>
          <a:off x="0" y="0"/>
          <a:ext cx="0" cy="0"/>
          <a:chOff x="0" y="0"/>
          <a:chExt cx="0" cy="0"/>
        </a:xfrm>
      </p:grpSpPr>
      <p:sp>
        <p:nvSpPr>
          <p:cNvPr id="206" name="Google Shape;206;g1180dab6e36_8_4"/>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7" name="Google Shape;207;g1180dab6e36_8_4"/>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8" name="Google Shape;208;g1180dab6e36_8_4"/>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209"/>
        <p:cNvGrpSpPr/>
        <p:nvPr/>
      </p:nvGrpSpPr>
      <p:grpSpPr>
        <a:xfrm>
          <a:off x="0" y="0"/>
          <a:ext cx="0" cy="0"/>
          <a:chOff x="0" y="0"/>
          <a:chExt cx="0" cy="0"/>
        </a:xfrm>
      </p:grpSpPr>
      <p:pic>
        <p:nvPicPr>
          <p:cNvPr id="210" name="Google Shape;210;g1180dab6e36_8_8"/>
          <p:cNvPicPr preferRelativeResize="0"/>
          <p:nvPr/>
        </p:nvPicPr>
        <p:blipFill rotWithShape="1">
          <a:blip r:embed="rId3">
            <a:alphaModFix/>
          </a:blip>
          <a:srcRect/>
          <a:stretch/>
        </p:blipFill>
        <p:spPr>
          <a:xfrm>
            <a:off x="0" y="2381"/>
            <a:ext cx="9144000" cy="5138738"/>
          </a:xfrm>
          <a:prstGeom prst="rect">
            <a:avLst/>
          </a:prstGeom>
          <a:noFill/>
          <a:ln>
            <a:noFill/>
          </a:ln>
        </p:spPr>
      </p:pic>
      <p:sp>
        <p:nvSpPr>
          <p:cNvPr id="211" name="Google Shape;211;g1180dab6e36_8_8"/>
          <p:cNvSpPr/>
          <p:nvPr/>
        </p:nvSpPr>
        <p:spPr>
          <a:xfrm>
            <a:off x="642600" y="1358950"/>
            <a:ext cx="7943100" cy="2833800"/>
          </a:xfrm>
          <a:prstGeom prst="roundRect">
            <a:avLst>
              <a:gd name="adj" fmla="val 16667"/>
            </a:avLst>
          </a:prstGeom>
          <a:solidFill>
            <a:srgbClr val="FFFFFF">
              <a:alpha val="70196"/>
            </a:srgbClr>
          </a:solidFill>
          <a:ln w="38100"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1180dab6e36_8_8"/>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3" name="Google Shape;213;g1180dab6e36_8_8"/>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4" name="Google Shape;214;g1180dab6e36_8_8"/>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5"/>
        <p:cNvGrpSpPr/>
        <p:nvPr/>
      </p:nvGrpSpPr>
      <p:grpSpPr>
        <a:xfrm>
          <a:off x="0" y="0"/>
          <a:ext cx="0" cy="0"/>
          <a:chOff x="0" y="0"/>
          <a:chExt cx="0" cy="0"/>
        </a:xfrm>
      </p:grpSpPr>
      <p:sp>
        <p:nvSpPr>
          <p:cNvPr id="216" name="Google Shape;216;g1180dab6e36_8_14"/>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17" name="Google Shape;217;g1180dab6e36_8_14"/>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8"/>
        <p:cNvGrpSpPr/>
        <p:nvPr/>
      </p:nvGrpSpPr>
      <p:grpSpPr>
        <a:xfrm>
          <a:off x="0" y="0"/>
          <a:ext cx="0" cy="0"/>
          <a:chOff x="0" y="0"/>
          <a:chExt cx="0" cy="0"/>
        </a:xfrm>
      </p:grpSpPr>
      <p:sp>
        <p:nvSpPr>
          <p:cNvPr id="219" name="Google Shape;219;g1180dab6e36_8_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0" name="Google Shape;220;g1180dab6e36_8_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accent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accent1"/>
              </a:buClr>
              <a:buSzPts val="1400"/>
              <a:buChar char="■"/>
              <a:defRPr/>
            </a:lvl3pPr>
            <a:lvl4pPr marL="1828800" lvl="3" indent="-317500" algn="l">
              <a:lnSpc>
                <a:spcPct val="90000"/>
              </a:lnSpc>
              <a:spcBef>
                <a:spcPts val="1600"/>
              </a:spcBef>
              <a:spcAft>
                <a:spcPts val="0"/>
              </a:spcAft>
              <a:buClr>
                <a:srgbClr val="3F3F3F"/>
              </a:buClr>
              <a:buSzPts val="1400"/>
              <a:buChar char="●"/>
              <a:defRPr/>
            </a:lvl4pPr>
            <a:lvl5pPr marL="2286000" lvl="4" indent="-317500" algn="l">
              <a:lnSpc>
                <a:spcPct val="90000"/>
              </a:lnSpc>
              <a:spcBef>
                <a:spcPts val="1600"/>
              </a:spcBef>
              <a:spcAft>
                <a:spcPts val="0"/>
              </a:spcAft>
              <a:buClr>
                <a:srgbClr val="C22536"/>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221" name="Google Shape;221;g1180dab6e36_8_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accent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accent1"/>
              </a:buClr>
              <a:buSzPts val="1400"/>
              <a:buChar char="■"/>
              <a:defRPr/>
            </a:lvl3pPr>
            <a:lvl4pPr marL="1828800" lvl="3" indent="-317500" algn="l">
              <a:lnSpc>
                <a:spcPct val="90000"/>
              </a:lnSpc>
              <a:spcBef>
                <a:spcPts val="1600"/>
              </a:spcBef>
              <a:spcAft>
                <a:spcPts val="0"/>
              </a:spcAft>
              <a:buClr>
                <a:srgbClr val="3F3F3F"/>
              </a:buClr>
              <a:buSzPts val="1400"/>
              <a:buChar char="●"/>
              <a:defRPr/>
            </a:lvl4pPr>
            <a:lvl5pPr marL="2286000" lvl="4" indent="-317500" algn="l">
              <a:lnSpc>
                <a:spcPct val="90000"/>
              </a:lnSpc>
              <a:spcBef>
                <a:spcPts val="1600"/>
              </a:spcBef>
              <a:spcAft>
                <a:spcPts val="0"/>
              </a:spcAft>
              <a:buClr>
                <a:srgbClr val="C22536"/>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222" name="Google Shape;222;g1180dab6e36_8_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g1180dab6e36_8_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4" name="Google Shape;224;g1180dab6e36_8_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5" name="Google Shape;225;g1180dab6e36_8_17"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226" name="Google Shape;226;g1180dab6e36_8_17"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
        <p:cNvGrpSpPr/>
        <p:nvPr/>
      </p:nvGrpSpPr>
      <p:grpSpPr>
        <a:xfrm>
          <a:off x="0" y="0"/>
          <a:ext cx="0" cy="0"/>
          <a:chOff x="0" y="0"/>
          <a:chExt cx="0" cy="0"/>
        </a:xfrm>
      </p:grpSpPr>
      <p:sp>
        <p:nvSpPr>
          <p:cNvPr id="228" name="Google Shape;228;g1180dab6e36_8_26"/>
          <p:cNvSpPr txBox="1">
            <a:spLocks noGrp="1"/>
          </p:cNvSpPr>
          <p:nvPr>
            <p:ph type="body" idx="1"/>
          </p:nvPr>
        </p:nvSpPr>
        <p:spPr>
          <a:xfrm>
            <a:off x="311700" y="1389600"/>
            <a:ext cx="42549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29" name="Google Shape;229;g1180dab6e36_8_26"/>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30" name="Google Shape;230;g1180dab6e36_8_26"/>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9" name="Google Shape;29;p5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No Side Logo">
  <p:cSld name="TITLE_AND_BODY_1">
    <p:spTree>
      <p:nvGrpSpPr>
        <p:cNvPr id="1" name="Shape 231"/>
        <p:cNvGrpSpPr/>
        <p:nvPr/>
      </p:nvGrpSpPr>
      <p:grpSpPr>
        <a:xfrm>
          <a:off x="0" y="0"/>
          <a:ext cx="0" cy="0"/>
          <a:chOff x="0" y="0"/>
          <a:chExt cx="0" cy="0"/>
        </a:xfrm>
      </p:grpSpPr>
      <p:sp>
        <p:nvSpPr>
          <p:cNvPr id="232" name="Google Shape;232;g1180dab6e36_8_30"/>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33" name="Google Shape;233;g1180dab6e36_8_30"/>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34" name="Google Shape;234;g1180dab6e36_8_30"/>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35"/>
        <p:cNvGrpSpPr/>
        <p:nvPr/>
      </p:nvGrpSpPr>
      <p:grpSpPr>
        <a:xfrm>
          <a:off x="0" y="0"/>
          <a:ext cx="0" cy="0"/>
          <a:chOff x="0" y="0"/>
          <a:chExt cx="0" cy="0"/>
        </a:xfrm>
      </p:grpSpPr>
      <p:sp>
        <p:nvSpPr>
          <p:cNvPr id="236" name="Google Shape;236;g1180dab6e36_8_34"/>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37" name="Google Shape;237;g1180dab6e36_8_34"/>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238" name="Google Shape;238;g1180dab6e36_8_34"/>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239" name="Google Shape;239;g1180dab6e36_8_34"/>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240"/>
        <p:cNvGrpSpPr/>
        <p:nvPr/>
      </p:nvGrpSpPr>
      <p:grpSpPr>
        <a:xfrm>
          <a:off x="0" y="0"/>
          <a:ext cx="0" cy="0"/>
          <a:chOff x="0" y="0"/>
          <a:chExt cx="0" cy="0"/>
        </a:xfrm>
      </p:grpSpPr>
      <p:sp>
        <p:nvSpPr>
          <p:cNvPr id="241" name="Google Shape;241;g1180dab6e36_8_39"/>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2" name="Google Shape;242;g1180dab6e36_8_39"/>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243" name="Google Shape;243;g1180dab6e36_8_39"/>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244" name="Google Shape;244;g1180dab6e36_8_39"/>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245"/>
        <p:cNvGrpSpPr/>
        <p:nvPr/>
      </p:nvGrpSpPr>
      <p:grpSpPr>
        <a:xfrm>
          <a:off x="0" y="0"/>
          <a:ext cx="0" cy="0"/>
          <a:chOff x="0" y="0"/>
          <a:chExt cx="0" cy="0"/>
        </a:xfrm>
      </p:grpSpPr>
      <p:sp>
        <p:nvSpPr>
          <p:cNvPr id="246" name="Google Shape;246;g1180dab6e36_8_44"/>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7" name="Google Shape;247;g1180dab6e36_8_44"/>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248" name="Google Shape;248;g1180dab6e36_8_44"/>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249" name="Google Shape;249;g1180dab6e36_8_44"/>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250"/>
        <p:cNvGrpSpPr/>
        <p:nvPr/>
      </p:nvGrpSpPr>
      <p:grpSpPr>
        <a:xfrm>
          <a:off x="0" y="0"/>
          <a:ext cx="0" cy="0"/>
          <a:chOff x="0" y="0"/>
          <a:chExt cx="0" cy="0"/>
        </a:xfrm>
      </p:grpSpPr>
      <p:sp>
        <p:nvSpPr>
          <p:cNvPr id="251" name="Google Shape;251;g1180dab6e36_8_49"/>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52" name="Google Shape;252;g1180dab6e36_8_49"/>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253" name="Google Shape;253;g1180dab6e36_8_49"/>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254" name="Google Shape;254;g1180dab6e36_8_49"/>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Page" type="secHead">
  <p:cSld name="SECTION_HEADER">
    <p:spTree>
      <p:nvGrpSpPr>
        <p:cNvPr id="1" name="Shape 255"/>
        <p:cNvGrpSpPr/>
        <p:nvPr/>
      </p:nvGrpSpPr>
      <p:grpSpPr>
        <a:xfrm>
          <a:off x="0" y="0"/>
          <a:ext cx="0" cy="0"/>
          <a:chOff x="0" y="0"/>
          <a:chExt cx="0" cy="0"/>
        </a:xfrm>
      </p:grpSpPr>
      <p:sp>
        <p:nvSpPr>
          <p:cNvPr id="256" name="Google Shape;256;g1180dab6e36_8_5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7" name="Google Shape;257;g1180dab6e36_8_54"/>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8"/>
        <p:cNvGrpSpPr/>
        <p:nvPr/>
      </p:nvGrpSpPr>
      <p:grpSpPr>
        <a:xfrm>
          <a:off x="0" y="0"/>
          <a:ext cx="0" cy="0"/>
          <a:chOff x="0" y="0"/>
          <a:chExt cx="0" cy="0"/>
        </a:xfrm>
      </p:grpSpPr>
      <p:pic>
        <p:nvPicPr>
          <p:cNvPr id="259" name="Google Shape;259;g1180dab6e36_8_57" descr="A picture containing photo, newspaper, different, many&#10;&#10;Description automatically generated"/>
          <p:cNvPicPr preferRelativeResize="0"/>
          <p:nvPr/>
        </p:nvPicPr>
        <p:blipFill rotWithShape="1">
          <a:blip r:embed="rId2">
            <a:alphaModFix amt="20000"/>
          </a:blip>
          <a:srcRect/>
          <a:stretch/>
        </p:blipFill>
        <p:spPr>
          <a:xfrm>
            <a:off x="0" y="1255"/>
            <a:ext cx="9144001" cy="5140990"/>
          </a:xfrm>
          <a:prstGeom prst="rect">
            <a:avLst/>
          </a:prstGeom>
          <a:noFill/>
          <a:ln>
            <a:noFill/>
          </a:ln>
        </p:spPr>
      </p:pic>
      <p:sp>
        <p:nvSpPr>
          <p:cNvPr id="260" name="Google Shape;260;g1180dab6e36_8_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1" name="Google Shape;261;g1180dab6e36_8_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2" name="Google Shape;262;g1180dab6e36_8_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3" name="Google Shape;263;g1180dab6e36_8_57"/>
          <p:cNvSpPr txBox="1">
            <a:spLocks noGrp="1"/>
          </p:cNvSpPr>
          <p:nvPr>
            <p:ph type="ctrTitle"/>
          </p:nvPr>
        </p:nvSpPr>
        <p:spPr>
          <a:xfrm>
            <a:off x="1143000" y="1676399"/>
            <a:ext cx="6858000" cy="1790700"/>
          </a:xfrm>
          <a:prstGeom prst="rect">
            <a:avLst/>
          </a:prstGeom>
          <a:solidFill>
            <a:schemeClr val="lt1">
              <a:alpha val="62745"/>
            </a:schemeClr>
          </a:solidFill>
          <a:ln w="79375" cap="rnd" cmpd="sng">
            <a:solidFill>
              <a:srgbClr val="C00000">
                <a:alpha val="78431"/>
              </a:srgbClr>
            </a:solidFill>
            <a:prstDash val="solid"/>
            <a:round/>
            <a:headEnd type="none" w="sm" len="sm"/>
            <a:tailEnd type="none" w="sm" len="sm"/>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4500"/>
              <a:buFont typeface="Trebuchet MS"/>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4" name="Google Shape;264;g1180dab6e36_8_57"/>
          <p:cNvSpPr txBox="1">
            <a:spLocks noGrp="1"/>
          </p:cNvSpPr>
          <p:nvPr>
            <p:ph type="subTitle" idx="1"/>
          </p:nvPr>
        </p:nvSpPr>
        <p:spPr>
          <a:xfrm>
            <a:off x="1084006" y="3536156"/>
            <a:ext cx="6858000" cy="771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accent1"/>
              </a:buClr>
              <a:buSzPts val="1800"/>
              <a:buNone/>
              <a:defRPr sz="1800"/>
            </a:lvl1pPr>
            <a:lvl2pPr lvl="1" algn="ctr">
              <a:lnSpc>
                <a:spcPct val="90000"/>
              </a:lnSpc>
              <a:spcBef>
                <a:spcPts val="1600"/>
              </a:spcBef>
              <a:spcAft>
                <a:spcPts val="0"/>
              </a:spcAft>
              <a:buClr>
                <a:schemeClr val="dk1"/>
              </a:buClr>
              <a:buSzPts val="1500"/>
              <a:buNone/>
              <a:defRPr sz="1500"/>
            </a:lvl2pPr>
            <a:lvl3pPr lvl="2" algn="ctr">
              <a:lnSpc>
                <a:spcPct val="90000"/>
              </a:lnSpc>
              <a:spcBef>
                <a:spcPts val="1600"/>
              </a:spcBef>
              <a:spcAft>
                <a:spcPts val="0"/>
              </a:spcAft>
              <a:buClr>
                <a:schemeClr val="accent1"/>
              </a:buClr>
              <a:buSzPts val="1400"/>
              <a:buNone/>
              <a:defRPr sz="1400"/>
            </a:lvl3pPr>
            <a:lvl4pPr lvl="3" algn="ctr">
              <a:lnSpc>
                <a:spcPct val="90000"/>
              </a:lnSpc>
              <a:spcBef>
                <a:spcPts val="1600"/>
              </a:spcBef>
              <a:spcAft>
                <a:spcPts val="0"/>
              </a:spcAft>
              <a:buClr>
                <a:srgbClr val="3F3F3F"/>
              </a:buClr>
              <a:buSzPts val="1200"/>
              <a:buNone/>
              <a:defRPr sz="1200"/>
            </a:lvl4pPr>
            <a:lvl5pPr lvl="4" algn="ctr">
              <a:lnSpc>
                <a:spcPct val="90000"/>
              </a:lnSpc>
              <a:spcBef>
                <a:spcPts val="1600"/>
              </a:spcBef>
              <a:spcAft>
                <a:spcPts val="0"/>
              </a:spcAft>
              <a:buClr>
                <a:srgbClr val="C22536"/>
              </a:buClr>
              <a:buSzPts val="1200"/>
              <a:buNone/>
              <a:defRPr sz="1200"/>
            </a:lvl5pPr>
            <a:lvl6pPr lvl="5" algn="ctr">
              <a:lnSpc>
                <a:spcPct val="90000"/>
              </a:lnSpc>
              <a:spcBef>
                <a:spcPts val="1600"/>
              </a:spcBef>
              <a:spcAft>
                <a:spcPts val="0"/>
              </a:spcAft>
              <a:buClr>
                <a:schemeClr val="dk1"/>
              </a:buClr>
              <a:buSzPts val="1200"/>
              <a:buNone/>
              <a:defRPr sz="1200"/>
            </a:lvl6pPr>
            <a:lvl7pPr lvl="6" algn="ctr">
              <a:lnSpc>
                <a:spcPct val="90000"/>
              </a:lnSpc>
              <a:spcBef>
                <a:spcPts val="1600"/>
              </a:spcBef>
              <a:spcAft>
                <a:spcPts val="0"/>
              </a:spcAft>
              <a:buClr>
                <a:schemeClr val="dk1"/>
              </a:buClr>
              <a:buSzPts val="1200"/>
              <a:buNone/>
              <a:defRPr sz="1200"/>
            </a:lvl7pPr>
            <a:lvl8pPr lvl="7" algn="ctr">
              <a:lnSpc>
                <a:spcPct val="90000"/>
              </a:lnSpc>
              <a:spcBef>
                <a:spcPts val="1600"/>
              </a:spcBef>
              <a:spcAft>
                <a:spcPts val="0"/>
              </a:spcAft>
              <a:buClr>
                <a:schemeClr val="dk1"/>
              </a:buClr>
              <a:buSzPts val="1200"/>
              <a:buNone/>
              <a:defRPr sz="1200"/>
            </a:lvl8pPr>
            <a:lvl9pPr lvl="8" algn="ctr">
              <a:lnSpc>
                <a:spcPct val="90000"/>
              </a:lnSpc>
              <a:spcBef>
                <a:spcPts val="1600"/>
              </a:spcBef>
              <a:spcAft>
                <a:spcPts val="1600"/>
              </a:spcAft>
              <a:buClr>
                <a:schemeClr val="dk1"/>
              </a:buClr>
              <a:buSzPts val="1200"/>
              <a:buNone/>
              <a:defRPr sz="12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5"/>
        <p:cNvGrpSpPr/>
        <p:nvPr/>
      </p:nvGrpSpPr>
      <p:grpSpPr>
        <a:xfrm>
          <a:off x="0" y="0"/>
          <a:ext cx="0" cy="0"/>
          <a:chOff x="0" y="0"/>
          <a:chExt cx="0" cy="0"/>
        </a:xfrm>
      </p:grpSpPr>
      <p:sp>
        <p:nvSpPr>
          <p:cNvPr id="266" name="Google Shape;266;g1180dab6e36_8_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7" name="Google Shape;267;g1180dab6e36_8_6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accent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accent1"/>
              </a:buClr>
              <a:buSzPts val="1400"/>
              <a:buChar char="■"/>
              <a:defRPr/>
            </a:lvl3pPr>
            <a:lvl4pPr marL="1828800" lvl="3" indent="-317500" algn="l">
              <a:lnSpc>
                <a:spcPct val="90000"/>
              </a:lnSpc>
              <a:spcBef>
                <a:spcPts val="1600"/>
              </a:spcBef>
              <a:spcAft>
                <a:spcPts val="0"/>
              </a:spcAft>
              <a:buClr>
                <a:srgbClr val="3F3F3F"/>
              </a:buClr>
              <a:buSzPts val="1400"/>
              <a:buChar char="●"/>
              <a:defRPr/>
            </a:lvl4pPr>
            <a:lvl5pPr marL="2286000" lvl="4" indent="-317500" algn="l">
              <a:lnSpc>
                <a:spcPct val="90000"/>
              </a:lnSpc>
              <a:spcBef>
                <a:spcPts val="1600"/>
              </a:spcBef>
              <a:spcAft>
                <a:spcPts val="0"/>
              </a:spcAft>
              <a:buClr>
                <a:srgbClr val="C22536"/>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268" name="Google Shape;268;g1180dab6e36_8_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9" name="Google Shape;269;g1180dab6e36_8_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0" name="Google Shape;270;g1180dab6e36_8_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1" name="Google Shape;271;g1180dab6e36_8_64"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272" name="Google Shape;272;g1180dab6e36_8_64" descr="VDOE Logo&#10;"/>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8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 No Side Logo">
  <p:cSld name="TITLE_AND_TWO_COLUMNS_1">
    <p:spTree>
      <p:nvGrpSpPr>
        <p:cNvPr id="1" name="Shape 273"/>
        <p:cNvGrpSpPr/>
        <p:nvPr/>
      </p:nvGrpSpPr>
      <p:grpSpPr>
        <a:xfrm>
          <a:off x="0" y="0"/>
          <a:ext cx="0" cy="0"/>
          <a:chOff x="0" y="0"/>
          <a:chExt cx="0" cy="0"/>
        </a:xfrm>
      </p:grpSpPr>
      <p:sp>
        <p:nvSpPr>
          <p:cNvPr id="274" name="Google Shape;274;g1180dab6e36_8_7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5" name="Google Shape;275;g1180dab6e36_8_7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6" name="Google Shape;276;g1180dab6e36_8_72"/>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77" name="Google Shape;277;g1180dab6e36_8_72"/>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8"/>
        <p:cNvGrpSpPr/>
        <p:nvPr/>
      </p:nvGrpSpPr>
      <p:grpSpPr>
        <a:xfrm>
          <a:off x="0" y="0"/>
          <a:ext cx="0" cy="0"/>
          <a:chOff x="0" y="0"/>
          <a:chExt cx="0" cy="0"/>
        </a:xfrm>
      </p:grpSpPr>
      <p:sp>
        <p:nvSpPr>
          <p:cNvPr id="279" name="Google Shape;279;g1180dab6e36_8_7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80" name="Google Shape;280;g1180dab6e36_8_77"/>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 name="Google Shape;32;p5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accent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accent1"/>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C2253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 name="Google Shape;33;p52"/>
          <p:cNvSpPr txBox="1">
            <a:spLocks noGrp="1"/>
          </p:cNvSpPr>
          <p:nvPr>
            <p:ph type="dt" idx="10"/>
          </p:nvPr>
        </p:nvSpPr>
        <p:spPr>
          <a:xfrm>
            <a:off x="6457950" y="4733925"/>
            <a:ext cx="2057400" cy="273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52"/>
          <p:cNvSpPr txBox="1">
            <a:spLocks noGrp="1"/>
          </p:cNvSpPr>
          <p:nvPr>
            <p:ph type="sldNum" idx="12"/>
          </p:nvPr>
        </p:nvSpPr>
        <p:spPr>
          <a:xfrm>
            <a:off x="628650" y="4751189"/>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318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1"/>
        <p:cNvGrpSpPr/>
        <p:nvPr/>
      </p:nvGrpSpPr>
      <p:grpSpPr>
        <a:xfrm>
          <a:off x="0" y="0"/>
          <a:ext cx="0" cy="0"/>
          <a:chOff x="0" y="0"/>
          <a:chExt cx="0" cy="0"/>
        </a:xfrm>
      </p:grpSpPr>
      <p:sp>
        <p:nvSpPr>
          <p:cNvPr id="282" name="Google Shape;282;g1180dab6e36_8_8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1180dab6e36_8_80"/>
          <p:cNvSpPr txBox="1">
            <a:spLocks noGrp="1"/>
          </p:cNvSpPr>
          <p:nvPr>
            <p:ph type="title"/>
          </p:nvPr>
        </p:nvSpPr>
        <p:spPr>
          <a:xfrm>
            <a:off x="270750" y="1680900"/>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84" name="Google Shape;284;g1180dab6e36_8_80"/>
          <p:cNvSpPr txBox="1">
            <a:spLocks noGrp="1"/>
          </p:cNvSpPr>
          <p:nvPr>
            <p:ph type="subTitle" idx="1"/>
          </p:nvPr>
        </p:nvSpPr>
        <p:spPr>
          <a:xfrm>
            <a:off x="270750" y="3250800"/>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85" name="Google Shape;285;g1180dab6e36_8_8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86" name="Google Shape;286;g1180dab6e36_8_80"/>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7"/>
        <p:cNvGrpSpPr/>
        <p:nvPr/>
      </p:nvGrpSpPr>
      <p:grpSpPr>
        <a:xfrm>
          <a:off x="0" y="0"/>
          <a:ext cx="0" cy="0"/>
          <a:chOff x="0" y="0"/>
          <a:chExt cx="0" cy="0"/>
        </a:xfrm>
      </p:grpSpPr>
      <p:sp>
        <p:nvSpPr>
          <p:cNvPr id="288" name="Google Shape;288;g1180dab6e36_8_86"/>
          <p:cNvSpPr txBox="1">
            <a:spLocks noGrp="1"/>
          </p:cNvSpPr>
          <p:nvPr>
            <p:ph type="body" idx="1"/>
          </p:nvPr>
        </p:nvSpPr>
        <p:spPr>
          <a:xfrm>
            <a:off x="369650" y="37933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600"/>
              <a:buNone/>
              <a:defRPr/>
            </a:lvl1pPr>
          </a:lstStyle>
          <a:p>
            <a:endParaRPr/>
          </a:p>
        </p:txBody>
      </p:sp>
      <p:sp>
        <p:nvSpPr>
          <p:cNvPr id="289" name="Google Shape;289;g1180dab6e36_8_86"/>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0"/>
        <p:cNvGrpSpPr/>
        <p:nvPr/>
      </p:nvGrpSpPr>
      <p:grpSpPr>
        <a:xfrm>
          <a:off x="0" y="0"/>
          <a:ext cx="0" cy="0"/>
          <a:chOff x="0" y="0"/>
          <a:chExt cx="0" cy="0"/>
        </a:xfrm>
      </p:grpSpPr>
      <p:sp>
        <p:nvSpPr>
          <p:cNvPr id="291" name="Google Shape;291;g1180dab6e36_8_8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92" name="Google Shape;292;g1180dab6e36_8_8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a:lvl1pPr>
            <a:lvl2pPr marL="914400" lvl="1" indent="-330200" algn="ctr">
              <a:lnSpc>
                <a:spcPct val="115000"/>
              </a:lnSpc>
              <a:spcBef>
                <a:spcPts val="1600"/>
              </a:spcBef>
              <a:spcAft>
                <a:spcPts val="0"/>
              </a:spcAft>
              <a:buSzPts val="16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293" name="Google Shape;293;g1180dab6e36_8_89"/>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4"/>
        <p:cNvGrpSpPr/>
        <p:nvPr/>
      </p:nvGrpSpPr>
      <p:grpSpPr>
        <a:xfrm>
          <a:off x="0" y="0"/>
          <a:ext cx="0" cy="0"/>
          <a:chOff x="0" y="0"/>
          <a:chExt cx="0" cy="0"/>
        </a:xfrm>
      </p:grpSpPr>
      <p:sp>
        <p:nvSpPr>
          <p:cNvPr id="295" name="Google Shape;295;g1180dab6e36_8_93"/>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296"/>
        <p:cNvGrpSpPr/>
        <p:nvPr/>
      </p:nvGrpSpPr>
      <p:grpSpPr>
        <a:xfrm>
          <a:off x="0" y="0"/>
          <a:ext cx="0" cy="0"/>
          <a:chOff x="0" y="0"/>
          <a:chExt cx="0" cy="0"/>
        </a:xfrm>
      </p:grpSpPr>
      <p:sp>
        <p:nvSpPr>
          <p:cNvPr id="297" name="Google Shape;297;g1180dab6e36_8_95"/>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98" name="Google Shape;298;g1180dab6e36_8_95"/>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299" name="Google Shape;299;g1180dab6e36_8_95"/>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300" name="Google Shape;300;g1180dab6e36_8_95"/>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301"/>
        <p:cNvGrpSpPr/>
        <p:nvPr/>
      </p:nvGrpSpPr>
      <p:grpSpPr>
        <a:xfrm>
          <a:off x="0" y="0"/>
          <a:ext cx="0" cy="0"/>
          <a:chOff x="0" y="0"/>
          <a:chExt cx="0" cy="0"/>
        </a:xfrm>
      </p:grpSpPr>
      <p:sp>
        <p:nvSpPr>
          <p:cNvPr id="302" name="Google Shape;302;g1180dab6e36_8_100"/>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03" name="Google Shape;303;g1180dab6e36_8_100"/>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304" name="Google Shape;304;g1180dab6e36_8_100"/>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305" name="Google Shape;305;g1180dab6e36_8_100"/>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_AND_BODY_8">
  <p:cSld name="TITLE_AND_BODY_8">
    <p:spTree>
      <p:nvGrpSpPr>
        <p:cNvPr id="1" name="Shape 306"/>
        <p:cNvGrpSpPr/>
        <p:nvPr/>
      </p:nvGrpSpPr>
      <p:grpSpPr>
        <a:xfrm>
          <a:off x="0" y="0"/>
          <a:ext cx="0" cy="0"/>
          <a:chOff x="0" y="0"/>
          <a:chExt cx="0" cy="0"/>
        </a:xfrm>
      </p:grpSpPr>
      <p:sp>
        <p:nvSpPr>
          <p:cNvPr id="307" name="Google Shape;307;g1180dab6e36_8_105"/>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08" name="Google Shape;308;g1180dab6e36_8_105"/>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309" name="Google Shape;309;g1180dab6e36_8_105"/>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310" name="Google Shape;310;g1180dab6e36_8_105"/>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7"/>
        <p:cNvGrpSpPr/>
        <p:nvPr/>
      </p:nvGrpSpPr>
      <p:grpSpPr>
        <a:xfrm>
          <a:off x="0" y="0"/>
          <a:ext cx="0" cy="0"/>
          <a:chOff x="0" y="0"/>
          <a:chExt cx="0" cy="0"/>
        </a:xfrm>
      </p:grpSpPr>
      <p:sp>
        <p:nvSpPr>
          <p:cNvPr id="318" name="Google Shape;318;g1180dab6e36_8_132"/>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9" name="Google Shape;319;g1180dab6e36_8_1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0" name="Google Shape;320;g1180dab6e36_8_132"/>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1" name="Google Shape;321;g1180dab6e36_8_132"/>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2" name="Google Shape;322;g1180dab6e36_8_132"/>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3"/>
        <p:cNvGrpSpPr/>
        <p:nvPr/>
      </p:nvGrpSpPr>
      <p:grpSpPr>
        <a:xfrm>
          <a:off x="0" y="0"/>
          <a:ext cx="0" cy="0"/>
          <a:chOff x="0" y="0"/>
          <a:chExt cx="0" cy="0"/>
        </a:xfrm>
      </p:grpSpPr>
      <p:sp>
        <p:nvSpPr>
          <p:cNvPr id="324" name="Google Shape;324;g1180dab6e36_8_138"/>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g1180dab6e36_8_138"/>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6" name="Google Shape;326;g1180dab6e36_8_138"/>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7" name="Google Shape;327;g1180dab6e36_8_138"/>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8"/>
        <p:cNvGrpSpPr/>
        <p:nvPr/>
      </p:nvGrpSpPr>
      <p:grpSpPr>
        <a:xfrm>
          <a:off x="0" y="0"/>
          <a:ext cx="0" cy="0"/>
          <a:chOff x="0" y="0"/>
          <a:chExt cx="0" cy="0"/>
        </a:xfrm>
      </p:grpSpPr>
      <p:sp>
        <p:nvSpPr>
          <p:cNvPr id="329" name="Google Shape;329;g1180dab6e36_8_14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0" name="Google Shape;330;g1180dab6e36_8_143"/>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31" name="Google Shape;331;g1180dab6e36_8_143"/>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2" name="Google Shape;332;g1180dab6e36_8_143"/>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g1180dab6e36_8_143"/>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Page" type="secHead">
  <p:cSld name="SECTION_HEADER">
    <p:spTree>
      <p:nvGrpSpPr>
        <p:cNvPr id="1" name="Shape 36"/>
        <p:cNvGrpSpPr/>
        <p:nvPr/>
      </p:nvGrpSpPr>
      <p:grpSpPr>
        <a:xfrm>
          <a:off x="0" y="0"/>
          <a:ext cx="0" cy="0"/>
          <a:chOff x="0" y="0"/>
          <a:chExt cx="0" cy="0"/>
        </a:xfrm>
      </p:grpSpPr>
      <p:sp>
        <p:nvSpPr>
          <p:cNvPr id="37" name="Google Shape;37;p5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8" name="Google Shape;38;p5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4"/>
        <p:cNvGrpSpPr/>
        <p:nvPr/>
      </p:nvGrpSpPr>
      <p:grpSpPr>
        <a:xfrm>
          <a:off x="0" y="0"/>
          <a:ext cx="0" cy="0"/>
          <a:chOff x="0" y="0"/>
          <a:chExt cx="0" cy="0"/>
        </a:xfrm>
      </p:grpSpPr>
      <p:sp>
        <p:nvSpPr>
          <p:cNvPr id="335" name="Google Shape;335;g1180dab6e36_8_149"/>
          <p:cNvSpPr txBox="1">
            <a:spLocks noGrp="1"/>
          </p:cNvSpPr>
          <p:nvPr>
            <p:ph type="title"/>
          </p:nvPr>
        </p:nvSpPr>
        <p:spPr>
          <a:xfrm>
            <a:off x="623888" y="1282305"/>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6" name="Google Shape;336;g1180dab6e36_8_149"/>
          <p:cNvSpPr txBox="1">
            <a:spLocks noGrp="1"/>
          </p:cNvSpPr>
          <p:nvPr>
            <p:ph type="body" idx="1"/>
          </p:nvPr>
        </p:nvSpPr>
        <p:spPr>
          <a:xfrm>
            <a:off x="623888" y="3442099"/>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37" name="Google Shape;337;g1180dab6e36_8_149"/>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8" name="Google Shape;338;g1180dab6e36_8_149"/>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9" name="Google Shape;339;g1180dab6e36_8_149"/>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0"/>
        <p:cNvGrpSpPr/>
        <p:nvPr/>
      </p:nvGrpSpPr>
      <p:grpSpPr>
        <a:xfrm>
          <a:off x="0" y="0"/>
          <a:ext cx="0" cy="0"/>
          <a:chOff x="0" y="0"/>
          <a:chExt cx="0" cy="0"/>
        </a:xfrm>
      </p:grpSpPr>
      <p:sp>
        <p:nvSpPr>
          <p:cNvPr id="341" name="Google Shape;341;g1180dab6e36_8_155"/>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2" name="Google Shape;342;g1180dab6e36_8_15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3" name="Google Shape;343;g1180dab6e36_8_15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4" name="Google Shape;344;g1180dab6e36_8_155"/>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5" name="Google Shape;345;g1180dab6e36_8_155"/>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6" name="Google Shape;346;g1180dab6e36_8_155"/>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7"/>
        <p:cNvGrpSpPr/>
        <p:nvPr/>
      </p:nvGrpSpPr>
      <p:grpSpPr>
        <a:xfrm>
          <a:off x="0" y="0"/>
          <a:ext cx="0" cy="0"/>
          <a:chOff x="0" y="0"/>
          <a:chExt cx="0" cy="0"/>
        </a:xfrm>
      </p:grpSpPr>
      <p:sp>
        <p:nvSpPr>
          <p:cNvPr id="348" name="Google Shape;348;g1180dab6e36_8_162"/>
          <p:cNvSpPr txBox="1">
            <a:spLocks noGrp="1"/>
          </p:cNvSpPr>
          <p:nvPr>
            <p:ph type="title"/>
          </p:nvPr>
        </p:nvSpPr>
        <p:spPr>
          <a:xfrm>
            <a:off x="629841"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9" name="Google Shape;349;g1180dab6e36_8_162"/>
          <p:cNvSpPr txBox="1">
            <a:spLocks noGrp="1"/>
          </p:cNvSpPr>
          <p:nvPr>
            <p:ph type="body" idx="1"/>
          </p:nvPr>
        </p:nvSpPr>
        <p:spPr>
          <a:xfrm>
            <a:off x="629842"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50" name="Google Shape;350;g1180dab6e36_8_162"/>
          <p:cNvSpPr txBox="1">
            <a:spLocks noGrp="1"/>
          </p:cNvSpPr>
          <p:nvPr>
            <p:ph type="body" idx="2"/>
          </p:nvPr>
        </p:nvSpPr>
        <p:spPr>
          <a:xfrm>
            <a:off x="629842"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1" name="Google Shape;351;g1180dab6e36_8_162"/>
          <p:cNvSpPr txBox="1">
            <a:spLocks noGrp="1"/>
          </p:cNvSpPr>
          <p:nvPr>
            <p:ph type="body" idx="3"/>
          </p:nvPr>
        </p:nvSpPr>
        <p:spPr>
          <a:xfrm>
            <a:off x="4629151"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52" name="Google Shape;352;g1180dab6e36_8_162"/>
          <p:cNvSpPr txBox="1">
            <a:spLocks noGrp="1"/>
          </p:cNvSpPr>
          <p:nvPr>
            <p:ph type="body" idx="4"/>
          </p:nvPr>
        </p:nvSpPr>
        <p:spPr>
          <a:xfrm>
            <a:off x="4629151"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3" name="Google Shape;353;g1180dab6e36_8_162"/>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4" name="Google Shape;354;g1180dab6e36_8_162"/>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5" name="Google Shape;355;g1180dab6e36_8_162"/>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6"/>
        <p:cNvGrpSpPr/>
        <p:nvPr/>
      </p:nvGrpSpPr>
      <p:grpSpPr>
        <a:xfrm>
          <a:off x="0" y="0"/>
          <a:ext cx="0" cy="0"/>
          <a:chOff x="0" y="0"/>
          <a:chExt cx="0" cy="0"/>
        </a:xfrm>
      </p:grpSpPr>
      <p:sp>
        <p:nvSpPr>
          <p:cNvPr id="357" name="Google Shape;357;g1180dab6e36_8_17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8" name="Google Shape;358;g1180dab6e36_8_171"/>
          <p:cNvSpPr txBox="1">
            <a:spLocks noGrp="1"/>
          </p:cNvSpPr>
          <p:nvPr>
            <p:ph type="body" idx="1"/>
          </p:nvPr>
        </p:nvSpPr>
        <p:spPr>
          <a:xfrm>
            <a:off x="3887391" y="740570"/>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59" name="Google Shape;359;g1180dab6e36_8_17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60" name="Google Shape;360;g1180dab6e36_8_171"/>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1" name="Google Shape;361;g1180dab6e36_8_171"/>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2" name="Google Shape;362;g1180dab6e36_8_171"/>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3"/>
        <p:cNvGrpSpPr/>
        <p:nvPr/>
      </p:nvGrpSpPr>
      <p:grpSpPr>
        <a:xfrm>
          <a:off x="0" y="0"/>
          <a:ext cx="0" cy="0"/>
          <a:chOff x="0" y="0"/>
          <a:chExt cx="0" cy="0"/>
        </a:xfrm>
      </p:grpSpPr>
      <p:sp>
        <p:nvSpPr>
          <p:cNvPr id="364" name="Google Shape;364;g1180dab6e36_8_17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 name="Google Shape;365;g1180dab6e36_8_178"/>
          <p:cNvSpPr>
            <a:spLocks noGrp="1"/>
          </p:cNvSpPr>
          <p:nvPr>
            <p:ph type="pic" idx="2"/>
          </p:nvPr>
        </p:nvSpPr>
        <p:spPr>
          <a:xfrm>
            <a:off x="3887391" y="740570"/>
            <a:ext cx="4629300" cy="3655200"/>
          </a:xfrm>
          <a:prstGeom prst="rect">
            <a:avLst/>
          </a:prstGeom>
          <a:noFill/>
          <a:ln>
            <a:noFill/>
          </a:ln>
        </p:spPr>
      </p:sp>
      <p:sp>
        <p:nvSpPr>
          <p:cNvPr id="366" name="Google Shape;366;g1180dab6e36_8_17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67" name="Google Shape;367;g1180dab6e36_8_178"/>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8" name="Google Shape;368;g1180dab6e36_8_178"/>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9" name="Google Shape;369;g1180dab6e36_8_178"/>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0"/>
        <p:cNvGrpSpPr/>
        <p:nvPr/>
      </p:nvGrpSpPr>
      <p:grpSpPr>
        <a:xfrm>
          <a:off x="0" y="0"/>
          <a:ext cx="0" cy="0"/>
          <a:chOff x="0" y="0"/>
          <a:chExt cx="0" cy="0"/>
        </a:xfrm>
      </p:grpSpPr>
      <p:sp>
        <p:nvSpPr>
          <p:cNvPr id="371" name="Google Shape;371;g1180dab6e36_8_185"/>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2" name="Google Shape;372;g1180dab6e36_8_18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3" name="Google Shape;373;g1180dab6e36_8_185"/>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4" name="Google Shape;374;g1180dab6e36_8_185"/>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5" name="Google Shape;375;g1180dab6e36_8_185"/>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6"/>
        <p:cNvGrpSpPr/>
        <p:nvPr/>
      </p:nvGrpSpPr>
      <p:grpSpPr>
        <a:xfrm>
          <a:off x="0" y="0"/>
          <a:ext cx="0" cy="0"/>
          <a:chOff x="0" y="0"/>
          <a:chExt cx="0" cy="0"/>
        </a:xfrm>
      </p:grpSpPr>
      <p:sp>
        <p:nvSpPr>
          <p:cNvPr id="377" name="Google Shape;377;g1180dab6e36_8_191"/>
          <p:cNvSpPr txBox="1">
            <a:spLocks noGrp="1"/>
          </p:cNvSpPr>
          <p:nvPr>
            <p:ph type="title"/>
          </p:nvPr>
        </p:nvSpPr>
        <p:spPr>
          <a:xfrm rot="5400000">
            <a:off x="5350051"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8" name="Google Shape;378;g1180dab6e36_8_191"/>
          <p:cNvSpPr txBox="1">
            <a:spLocks noGrp="1"/>
          </p:cNvSpPr>
          <p:nvPr>
            <p:ph type="body" idx="1"/>
          </p:nvPr>
        </p:nvSpPr>
        <p:spPr>
          <a:xfrm rot="5400000">
            <a:off x="1349476"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9" name="Google Shape;379;g1180dab6e36_8_191"/>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0" name="Google Shape;380;g1180dab6e36_8_191"/>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1" name="Google Shape;381;g1180dab6e36_8_191"/>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Google Shape;40;p56"/>
          <p:cNvPicPr preferRelativeResize="0"/>
          <p:nvPr/>
        </p:nvPicPr>
        <p:blipFill rotWithShape="1">
          <a:blip r:embed="rId3">
            <a:alphaModFix/>
          </a:blip>
          <a:srcRect/>
          <a:stretch/>
        </p:blipFill>
        <p:spPr>
          <a:xfrm>
            <a:off x="0" y="2381"/>
            <a:ext cx="9144000" cy="5138738"/>
          </a:xfrm>
          <a:prstGeom prst="rect">
            <a:avLst/>
          </a:prstGeom>
          <a:noFill/>
          <a:ln>
            <a:noFill/>
          </a:ln>
        </p:spPr>
      </p:pic>
      <p:sp>
        <p:nvSpPr>
          <p:cNvPr id="41" name="Google Shape;41;p56"/>
          <p:cNvSpPr/>
          <p:nvPr/>
        </p:nvSpPr>
        <p:spPr>
          <a:xfrm>
            <a:off x="642600" y="1358950"/>
            <a:ext cx="7943100" cy="2833800"/>
          </a:xfrm>
          <a:prstGeom prst="roundRect">
            <a:avLst>
              <a:gd name="adj" fmla="val 16667"/>
            </a:avLst>
          </a:prstGeom>
          <a:solidFill>
            <a:srgbClr val="FFFFFF">
              <a:alpha val="70200"/>
            </a:srgbClr>
          </a:solidFill>
          <a:ln w="38100"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6"/>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43" name="Google Shape;43;p56"/>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 name="Google Shape;44;p56"/>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57"/>
          <p:cNvSpPr txBox="1">
            <a:spLocks noGrp="1"/>
          </p:cNvSpPr>
          <p:nvPr>
            <p:ph type="title"/>
          </p:nvPr>
        </p:nvSpPr>
        <p:spPr>
          <a:xfrm>
            <a:off x="311700" y="8927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7" name="Google Shape;47;p5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6.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5.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46" descr="This is our PowerPoint Template Background.  It contains the Virginia Department of Education Logo." title="VDOE Template Background"/>
          <p:cNvPicPr preferRelativeResize="0"/>
          <p:nvPr/>
        </p:nvPicPr>
        <p:blipFill rotWithShape="1">
          <a:blip r:embed="rId18">
            <a:alphaModFix/>
          </a:blip>
          <a:srcRect/>
          <a:stretch/>
        </p:blipFill>
        <p:spPr>
          <a:xfrm>
            <a:off x="0" y="0"/>
            <a:ext cx="9144000" cy="5143500"/>
          </a:xfrm>
          <a:prstGeom prst="rect">
            <a:avLst/>
          </a:prstGeom>
          <a:noFill/>
          <a:ln>
            <a:noFill/>
          </a:ln>
        </p:spPr>
      </p:pic>
      <p:sp>
        <p:nvSpPr>
          <p:cNvPr id="7" name="Google Shape;7;p46"/>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50032"/>
              </a:buClr>
              <a:buSzPts val="2800"/>
              <a:buFont typeface="Josefin Sans"/>
              <a:buNone/>
              <a:defRPr sz="2800" b="1" i="0" u="none" strike="noStrike" cap="none">
                <a:solidFill>
                  <a:srgbClr val="D5003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46"/>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101820"/>
              </a:buClr>
              <a:buSzPts val="1600"/>
              <a:buFont typeface="Josefin Sans"/>
              <a:buChar char="●"/>
              <a:defRPr sz="1600" b="1" i="0" u="none" strike="noStrike" cap="none">
                <a:solidFill>
                  <a:srgbClr val="101820"/>
                </a:solidFill>
                <a:latin typeface="Josefin Sans"/>
                <a:ea typeface="Josefin Sans"/>
                <a:cs typeface="Josefin Sans"/>
                <a:sym typeface="Josefin Sans"/>
              </a:defRPr>
            </a:lvl1pPr>
            <a:lvl2pPr marL="914400" marR="0" lvl="1" indent="-330200" algn="l" rtl="0">
              <a:lnSpc>
                <a:spcPct val="115000"/>
              </a:lnSpc>
              <a:spcBef>
                <a:spcPts val="1600"/>
              </a:spcBef>
              <a:spcAft>
                <a:spcPts val="0"/>
              </a:spcAft>
              <a:buClr>
                <a:schemeClr val="dk2"/>
              </a:buClr>
              <a:buSzPts val="1600"/>
              <a:buFont typeface="Josefin Sans"/>
              <a:buChar char="○"/>
              <a:defRPr sz="1600" b="1" i="0" u="none" strike="noStrike" cap="none">
                <a:solidFill>
                  <a:schemeClr val="dk2"/>
                </a:solidFill>
                <a:latin typeface="Josefin Sans"/>
                <a:ea typeface="Josefin Sans"/>
                <a:cs typeface="Josefin Sans"/>
                <a:sym typeface="Josefin Sans"/>
              </a:defRPr>
            </a:lvl2pPr>
            <a:lvl3pPr marL="1371600" marR="0" lvl="2" indent="-317500" algn="l" rtl="0">
              <a:lnSpc>
                <a:spcPct val="115000"/>
              </a:lnSpc>
              <a:spcBef>
                <a:spcPts val="1600"/>
              </a:spcBef>
              <a:spcAft>
                <a:spcPts val="0"/>
              </a:spcAft>
              <a:buClr>
                <a:srgbClr val="D50032"/>
              </a:buClr>
              <a:buSzPts val="1400"/>
              <a:buFont typeface="Josefin Sans"/>
              <a:buChar char="■"/>
              <a:defRPr sz="1400" b="1" i="0" u="none" strike="noStrike" cap="none">
                <a:solidFill>
                  <a:srgbClr val="D50032"/>
                </a:solidFill>
                <a:latin typeface="Josefin Sans"/>
                <a:ea typeface="Josefin Sans"/>
                <a:cs typeface="Josefin Sans"/>
                <a:sym typeface="Josefin Sans"/>
              </a:defRPr>
            </a:lvl3pPr>
            <a:lvl4pPr marL="1828800" marR="0" lvl="3"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4pPr>
            <a:lvl5pPr marL="2286000" marR="0" lvl="4" indent="-317500" algn="l" rtl="0">
              <a:lnSpc>
                <a:spcPct val="115000"/>
              </a:lnSpc>
              <a:spcBef>
                <a:spcPts val="1600"/>
              </a:spcBef>
              <a:spcAft>
                <a:spcPts val="0"/>
              </a:spcAft>
              <a:buClr>
                <a:srgbClr val="D50032"/>
              </a:buClr>
              <a:buSzPts val="1400"/>
              <a:buFont typeface="Josefin Sans"/>
              <a:buChar char="○"/>
              <a:defRPr sz="1400" b="0" i="1" u="none" strike="noStrike" cap="none">
                <a:solidFill>
                  <a:srgbClr val="D50032"/>
                </a:solidFill>
                <a:latin typeface="Josefin Sans"/>
                <a:ea typeface="Josefin Sans"/>
                <a:cs typeface="Josefin Sans"/>
                <a:sym typeface="Josefin Sans"/>
              </a:defRPr>
            </a:lvl5pPr>
            <a:lvl6pPr marL="2743200" marR="0" lvl="5"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6pPr>
            <a:lvl7pPr marL="3200400" marR="0" lvl="6"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7pPr>
            <a:lvl8pPr marL="3657600" marR="0" lvl="7"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8pPr>
            <a:lvl9pPr marL="4114800" marR="0" lvl="8" indent="-317500" algn="l" rtl="0">
              <a:lnSpc>
                <a:spcPct val="115000"/>
              </a:lnSpc>
              <a:spcBef>
                <a:spcPts val="1600"/>
              </a:spcBef>
              <a:spcAft>
                <a:spcPts val="160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9pPr>
          </a:lstStyle>
          <a:p>
            <a:endParaRPr/>
          </a:p>
        </p:txBody>
      </p:sp>
      <p:sp>
        <p:nvSpPr>
          <p:cNvPr id="9" name="Google Shape;9;p46"/>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79"/>
        <p:cNvGrpSpPr/>
        <p:nvPr/>
      </p:nvGrpSpPr>
      <p:grpSpPr>
        <a:xfrm>
          <a:off x="0" y="0"/>
          <a:ext cx="0" cy="0"/>
          <a:chOff x="0" y="0"/>
          <a:chExt cx="0" cy="0"/>
        </a:xfrm>
      </p:grpSpPr>
      <p:sp>
        <p:nvSpPr>
          <p:cNvPr id="80" name="Google Shape;80;p53"/>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101820"/>
              </a:buClr>
              <a:buSzPts val="1600"/>
              <a:buFont typeface="Josefin Sans"/>
              <a:buChar char="●"/>
              <a:defRPr sz="1600" b="1" i="0" u="none" strike="noStrike" cap="none">
                <a:solidFill>
                  <a:srgbClr val="101820"/>
                </a:solidFill>
                <a:latin typeface="Josefin Sans"/>
                <a:ea typeface="Josefin Sans"/>
                <a:cs typeface="Josefin Sans"/>
                <a:sym typeface="Josefin Sans"/>
              </a:defRPr>
            </a:lvl1pPr>
            <a:lvl2pPr marL="914400" marR="0" lvl="1" indent="-330200" algn="l" rtl="0">
              <a:lnSpc>
                <a:spcPct val="115000"/>
              </a:lnSpc>
              <a:spcBef>
                <a:spcPts val="1600"/>
              </a:spcBef>
              <a:spcAft>
                <a:spcPts val="0"/>
              </a:spcAft>
              <a:buClr>
                <a:schemeClr val="dk2"/>
              </a:buClr>
              <a:buSzPts val="1600"/>
              <a:buFont typeface="Josefin Sans"/>
              <a:buChar char="○"/>
              <a:defRPr sz="1600" b="1" i="0" u="none" strike="noStrike" cap="none">
                <a:solidFill>
                  <a:schemeClr val="dk2"/>
                </a:solidFill>
                <a:latin typeface="Josefin Sans"/>
                <a:ea typeface="Josefin Sans"/>
                <a:cs typeface="Josefin Sans"/>
                <a:sym typeface="Josefin Sans"/>
              </a:defRPr>
            </a:lvl2pPr>
            <a:lvl3pPr marL="1371600" marR="0" lvl="2" indent="-317500" algn="l" rtl="0">
              <a:lnSpc>
                <a:spcPct val="115000"/>
              </a:lnSpc>
              <a:spcBef>
                <a:spcPts val="1600"/>
              </a:spcBef>
              <a:spcAft>
                <a:spcPts val="0"/>
              </a:spcAft>
              <a:buClr>
                <a:srgbClr val="D50032"/>
              </a:buClr>
              <a:buSzPts val="1400"/>
              <a:buFont typeface="Josefin Sans"/>
              <a:buChar char="■"/>
              <a:defRPr sz="1400" b="1" i="0" u="none" strike="noStrike" cap="none">
                <a:solidFill>
                  <a:srgbClr val="D50032"/>
                </a:solidFill>
                <a:latin typeface="Josefin Sans"/>
                <a:ea typeface="Josefin Sans"/>
                <a:cs typeface="Josefin Sans"/>
                <a:sym typeface="Josefin Sans"/>
              </a:defRPr>
            </a:lvl3pPr>
            <a:lvl4pPr marL="1828800" marR="0" lvl="3"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4pPr>
            <a:lvl5pPr marL="2286000" marR="0" lvl="4" indent="-317500" algn="l" rtl="0">
              <a:lnSpc>
                <a:spcPct val="115000"/>
              </a:lnSpc>
              <a:spcBef>
                <a:spcPts val="1600"/>
              </a:spcBef>
              <a:spcAft>
                <a:spcPts val="0"/>
              </a:spcAft>
              <a:buClr>
                <a:srgbClr val="D50032"/>
              </a:buClr>
              <a:buSzPts val="1400"/>
              <a:buFont typeface="Josefin Sans"/>
              <a:buChar char="○"/>
              <a:defRPr sz="1400" b="0" i="1" u="none" strike="noStrike" cap="none">
                <a:solidFill>
                  <a:srgbClr val="D50032"/>
                </a:solidFill>
                <a:latin typeface="Josefin Sans"/>
                <a:ea typeface="Josefin Sans"/>
                <a:cs typeface="Josefin Sans"/>
                <a:sym typeface="Josefin Sans"/>
              </a:defRPr>
            </a:lvl5pPr>
            <a:lvl6pPr marL="2743200" marR="0" lvl="5"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6pPr>
            <a:lvl7pPr marL="3200400" marR="0" lvl="6"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7pPr>
            <a:lvl8pPr marL="3657600" marR="0" lvl="7"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8pPr>
            <a:lvl9pPr marL="4114800" marR="0" lvl="8" indent="-317500" algn="l" rtl="0">
              <a:lnSpc>
                <a:spcPct val="115000"/>
              </a:lnSpc>
              <a:spcBef>
                <a:spcPts val="1600"/>
              </a:spcBef>
              <a:spcAft>
                <a:spcPts val="160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9pPr>
          </a:lstStyle>
          <a:p>
            <a:endParaRPr/>
          </a:p>
        </p:txBody>
      </p:sp>
      <p:sp>
        <p:nvSpPr>
          <p:cNvPr id="81" name="Google Shape;81;p53"/>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solidFill>
                <a:srgbClr val="999999"/>
              </a:solidFill>
            </a:endParaRPr>
          </a:p>
        </p:txBody>
      </p:sp>
      <p:pic>
        <p:nvPicPr>
          <p:cNvPr id="82" name="Google Shape;82;p53"/>
          <p:cNvPicPr preferRelativeResize="0"/>
          <p:nvPr/>
        </p:nvPicPr>
        <p:blipFill rotWithShape="1">
          <a:blip r:embed="rId20">
            <a:alphaModFix/>
          </a:blip>
          <a:srcRect/>
          <a:stretch/>
        </p:blipFill>
        <p:spPr>
          <a:xfrm>
            <a:off x="6934892" y="4427575"/>
            <a:ext cx="2034333" cy="678100"/>
          </a:xfrm>
          <a:prstGeom prst="rect">
            <a:avLst/>
          </a:prstGeom>
          <a:noFill/>
          <a:ln>
            <a:noFill/>
          </a:ln>
        </p:spPr>
      </p:pic>
      <p:sp>
        <p:nvSpPr>
          <p:cNvPr id="83" name="Google Shape;83;p53"/>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50032"/>
              </a:buClr>
              <a:buSzPts val="2800"/>
              <a:buFont typeface="Josefin Sans"/>
              <a:buNone/>
              <a:defRPr sz="2800" b="1" i="0" u="none" strike="noStrike" cap="none">
                <a:solidFill>
                  <a:srgbClr val="D5003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6"/>
        <p:cNvGrpSpPr/>
        <p:nvPr/>
      </p:nvGrpSpPr>
      <p:grpSpPr>
        <a:xfrm>
          <a:off x="0" y="0"/>
          <a:ext cx="0" cy="0"/>
          <a:chOff x="0" y="0"/>
          <a:chExt cx="0" cy="0"/>
        </a:xfrm>
      </p:grpSpPr>
      <p:sp>
        <p:nvSpPr>
          <p:cNvPr id="157" name="Google Shape;157;g1180dab6e36_1_7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8" name="Google Shape;158;g1180dab6e36_1_7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9" name="Google Shape;159;g1180dab6e36_1_7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blipFill>
          <a:blip r:embed="rId24">
            <a:alphaModFix/>
          </a:blip>
          <a:stretch>
            <a:fillRect/>
          </a:stretch>
        </a:blipFill>
        <a:effectLst/>
      </p:bgPr>
    </p:bg>
    <p:spTree>
      <p:nvGrpSpPr>
        <p:cNvPr id="1" name="Shape 201"/>
        <p:cNvGrpSpPr/>
        <p:nvPr/>
      </p:nvGrpSpPr>
      <p:grpSpPr>
        <a:xfrm>
          <a:off x="0" y="0"/>
          <a:ext cx="0" cy="0"/>
          <a:chOff x="0" y="0"/>
          <a:chExt cx="0" cy="0"/>
        </a:xfrm>
      </p:grpSpPr>
      <p:sp>
        <p:nvSpPr>
          <p:cNvPr id="202" name="Google Shape;202;g1180dab6e36_8_0"/>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101820"/>
              </a:buClr>
              <a:buSzPts val="1600"/>
              <a:buFont typeface="Josefin Sans"/>
              <a:buChar char="●"/>
              <a:defRPr sz="1600" b="1" i="0" u="none" strike="noStrike" cap="none">
                <a:solidFill>
                  <a:srgbClr val="101820"/>
                </a:solidFill>
                <a:latin typeface="Josefin Sans"/>
                <a:ea typeface="Josefin Sans"/>
                <a:cs typeface="Josefin Sans"/>
                <a:sym typeface="Josefin Sans"/>
              </a:defRPr>
            </a:lvl1pPr>
            <a:lvl2pPr marL="914400" marR="0" lvl="1" indent="-330200" algn="l" rtl="0">
              <a:lnSpc>
                <a:spcPct val="115000"/>
              </a:lnSpc>
              <a:spcBef>
                <a:spcPts val="1600"/>
              </a:spcBef>
              <a:spcAft>
                <a:spcPts val="0"/>
              </a:spcAft>
              <a:buClr>
                <a:schemeClr val="dk2"/>
              </a:buClr>
              <a:buSzPts val="1600"/>
              <a:buFont typeface="Josefin Sans"/>
              <a:buChar char="○"/>
              <a:defRPr sz="1600" b="1" i="0" u="none" strike="noStrike" cap="none">
                <a:solidFill>
                  <a:schemeClr val="dk2"/>
                </a:solidFill>
                <a:latin typeface="Josefin Sans"/>
                <a:ea typeface="Josefin Sans"/>
                <a:cs typeface="Josefin Sans"/>
                <a:sym typeface="Josefin Sans"/>
              </a:defRPr>
            </a:lvl2pPr>
            <a:lvl3pPr marL="1371600" marR="0" lvl="2" indent="-317500" algn="l" rtl="0">
              <a:lnSpc>
                <a:spcPct val="115000"/>
              </a:lnSpc>
              <a:spcBef>
                <a:spcPts val="1600"/>
              </a:spcBef>
              <a:spcAft>
                <a:spcPts val="0"/>
              </a:spcAft>
              <a:buClr>
                <a:srgbClr val="D50032"/>
              </a:buClr>
              <a:buSzPts val="1400"/>
              <a:buFont typeface="Josefin Sans"/>
              <a:buChar char="■"/>
              <a:defRPr sz="1400" b="1" i="0" u="none" strike="noStrike" cap="none">
                <a:solidFill>
                  <a:srgbClr val="D50032"/>
                </a:solidFill>
                <a:latin typeface="Josefin Sans"/>
                <a:ea typeface="Josefin Sans"/>
                <a:cs typeface="Josefin Sans"/>
                <a:sym typeface="Josefin Sans"/>
              </a:defRPr>
            </a:lvl3pPr>
            <a:lvl4pPr marL="1828800" marR="0" lvl="3"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4pPr>
            <a:lvl5pPr marL="2286000" marR="0" lvl="4" indent="-317500" algn="l" rtl="0">
              <a:lnSpc>
                <a:spcPct val="115000"/>
              </a:lnSpc>
              <a:spcBef>
                <a:spcPts val="1600"/>
              </a:spcBef>
              <a:spcAft>
                <a:spcPts val="0"/>
              </a:spcAft>
              <a:buClr>
                <a:srgbClr val="D50032"/>
              </a:buClr>
              <a:buSzPts val="1400"/>
              <a:buFont typeface="Josefin Sans"/>
              <a:buChar char="○"/>
              <a:defRPr sz="1400" b="0" i="1" u="none" strike="noStrike" cap="none">
                <a:solidFill>
                  <a:srgbClr val="D50032"/>
                </a:solidFill>
                <a:latin typeface="Josefin Sans"/>
                <a:ea typeface="Josefin Sans"/>
                <a:cs typeface="Josefin Sans"/>
                <a:sym typeface="Josefin Sans"/>
              </a:defRPr>
            </a:lvl5pPr>
            <a:lvl6pPr marL="2743200" marR="0" lvl="5"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6pPr>
            <a:lvl7pPr marL="3200400" marR="0" lvl="6"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7pPr>
            <a:lvl8pPr marL="3657600" marR="0" lvl="7"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8pPr>
            <a:lvl9pPr marL="4114800" marR="0" lvl="8" indent="-317500" algn="l" rtl="0">
              <a:lnSpc>
                <a:spcPct val="115000"/>
              </a:lnSpc>
              <a:spcBef>
                <a:spcPts val="1600"/>
              </a:spcBef>
              <a:spcAft>
                <a:spcPts val="160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9pPr>
          </a:lstStyle>
          <a:p>
            <a:endParaRPr/>
          </a:p>
        </p:txBody>
      </p:sp>
      <p:sp>
        <p:nvSpPr>
          <p:cNvPr id="203" name="Google Shape;203;g1180dab6e36_8_0"/>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04" name="Google Shape;204;g1180dab6e36_8_0"/>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50032"/>
              </a:buClr>
              <a:buSzPts val="2800"/>
              <a:buFont typeface="Josefin Sans"/>
              <a:buNone/>
              <a:defRPr sz="2800" b="1" i="0" u="none" strike="noStrike" cap="none">
                <a:solidFill>
                  <a:srgbClr val="D5003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g1180dab6e36_8_126"/>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3" name="Google Shape;313;g1180dab6e36_8_12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14" name="Google Shape;314;g1180dab6e36_8_126"/>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15" name="Google Shape;315;g1180dab6e36_8_126"/>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16" name="Google Shape;316;g1180dab6e36_8_126"/>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literacyworldwide.org/docs/default-source/where-we-stand/ila-meeting-challenges-early-literacy-phonics-instruction.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ichd.nih.gov/sites/default/files/publications/pubs/nrp/Documents/report.pdf"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753a0706.flowpaper.com/CCSSOReadingResource/#page=1"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ft.org/sites/default/files/moats.pdf"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www.doe.virginia.gov/instruction/learns/index.shtml"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ncte.org/statement/adolescentliterac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ncte.org/statement/adolescentliterac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ncte.org/statement/adolescentliterac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clkc.ohs.acf.hhs.gov/curriculum/about-curriculum-consumer-report/criteria-effective-curricul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literacyworldwide.org/docs/default-source/where-we-stand/literacy-professionals-research-brief.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hyperlink" Target="https://pals.virginia.edu/public/pdfs/login/PALS_StateReport_Fall_2021.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36.xml"/><Relationship Id="rId4" Type="http://schemas.openxmlformats.org/officeDocument/2006/relationships/hyperlink" Target="https://pals.virginia.edu/public/pdfs/login/PALS_StateReport_Fall_2021.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36.xml"/><Relationship Id="rId4" Type="http://schemas.openxmlformats.org/officeDocument/2006/relationships/hyperlink" Target="https://pals.virginia.edu/public/pdfs/login/PALS_StateReport_Fall_2021.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doe.virginia.gov/news/news_releases/2019/10-30-19-naep-final.docx" TargetMode="External"/><Relationship Id="rId7" Type="http://schemas.openxmlformats.org/officeDocument/2006/relationships/hyperlink" Target="https://www.doe.virginia.gov/instruction/english/literacy-webinar-series.s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ccsso.org/blog/ccsso-hosts-literacy-summit" TargetMode="External"/><Relationship Id="rId5" Type="http://schemas.openxmlformats.org/officeDocument/2006/relationships/hyperlink" Target="https://www.doe.virginia.gov/instruction/english/professional_development/2019-deeper-learning/index.shtml" TargetMode="External"/><Relationship Id="rId4" Type="http://schemas.openxmlformats.org/officeDocument/2006/relationships/hyperlink" Target="https://www.doe.virginia.gov/administrators/superintendents_memos/2019/249-19.docx"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doe.virginia.gov/news/news_releases/2020/2-20-20-reading-summit.docx"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www.doe.virginia.gov/instruction/english/assessment-supports-webinar-series.shtml" TargetMode="External"/><Relationship Id="rId4" Type="http://schemas.openxmlformats.org/officeDocument/2006/relationships/hyperlink" Target="https://www.federalregister.gov/documents/2020/06/12/2020-12693/draft-reading-assessment-framework-for-the-2025-national-assessment-of-educational-progres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doe.virginia.gov/instruction/english/professional_development/development-on-demand/index.shtml"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doe.virginia.gov/instruction/english/assessment-supports-webinar-series.shtml" TargetMode="External"/><Relationship Id="rId5" Type="http://schemas.openxmlformats.org/officeDocument/2006/relationships/hyperlink" Target="https://www.doe.virginia.gov/instruction/english/literacy/family-literacy/index.shtml" TargetMode="External"/><Relationship Id="rId4" Type="http://schemas.openxmlformats.org/officeDocument/2006/relationships/hyperlink" Target="https://www.doe.virginia.gov/instruction/english/professional_development/2021/index.shtml"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67.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753a0706.flowpaper.com/CCSSOReadingResource/#page=1"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literacyworldwide.org/docs/default-source/where-we-stand/ila-meeting-challenges-early-literacy-phonics-instruction.pdf" TargetMode="External"/><Relationship Id="rId5" Type="http://schemas.openxmlformats.org/officeDocument/2006/relationships/hyperlink" Target="https://ies.ed.gov/ncee/wwc/Docs/PracticeGuide/wwc_foundationalreading_040717.pdf" TargetMode="External"/><Relationship Id="rId4" Type="http://schemas.openxmlformats.org/officeDocument/2006/relationships/hyperlink" Target="https://ila.onlinelibrary.wiley.com/doi/epdf/10.1002/trtr.1993"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literacyworldwide.org/docs/default-source/where-we-stand/literacy-professionals-research-brief.pdf" TargetMode="External"/><Relationship Id="rId7" Type="http://schemas.openxmlformats.org/officeDocument/2006/relationships/hyperlink" Target="https://ies.ed.gov/ncee/wwc/PracticeGuide/17"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www.nichd.nih.gov/sites/default/files/publications/pubs/nrp/Documents/report.pdf" TargetMode="External"/><Relationship Id="rId5" Type="http://schemas.openxmlformats.org/officeDocument/2006/relationships/hyperlink" Target="https://ncte.org/statement/adolescentliteracy/" TargetMode="External"/><Relationship Id="rId4" Type="http://schemas.openxmlformats.org/officeDocument/2006/relationships/hyperlink" Target="https://www.aft.org/sites/default/files/moats.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hyperlink" Target="mailto:Student_Assessment@doe.virginia.gov" TargetMode="External"/><Relationship Id="rId3" Type="http://schemas.openxmlformats.org/officeDocument/2006/relationships/hyperlink" Target="mailto:Jill.Nogueras@doe.virginia.gov" TargetMode="External"/><Relationship Id="rId7" Type="http://schemas.openxmlformats.org/officeDocument/2006/relationships/hyperlink" Target="mailto:Samantha.Hollins@doe.virginia.gov"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mailto:Tamilah.Richardson@doe.virginia.gov" TargetMode="External"/><Relationship Id="rId5" Type="http://schemas.openxmlformats.org/officeDocument/2006/relationships/hyperlink" Target="mailto:Colleen.Cassada@doe.Virginia.gov" TargetMode="External"/><Relationship Id="rId4" Type="http://schemas.openxmlformats.org/officeDocument/2006/relationships/hyperlink" Target="mailto:Carmen.Kurek@doe.virginia.gov" TargetMode="Externa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
          <p:cNvSpPr txBox="1">
            <a:spLocks noGrp="1"/>
          </p:cNvSpPr>
          <p:nvPr>
            <p:ph type="ctrTitle"/>
          </p:nvPr>
        </p:nvSpPr>
        <p:spPr>
          <a:xfrm>
            <a:off x="311708" y="815550"/>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5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Comprehensive Overview of Literacy in Virginia</a:t>
            </a:r>
            <a:r>
              <a:rPr lang="en"/>
              <a:t> </a:t>
            </a:r>
            <a:endParaRPr/>
          </a:p>
        </p:txBody>
      </p:sp>
      <p:sp>
        <p:nvSpPr>
          <p:cNvPr id="387" name="Google Shape;387;p1"/>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500"/>
              <a:t>Board Work Session </a:t>
            </a:r>
            <a:endParaRPr sz="2500"/>
          </a:p>
          <a:p>
            <a:pPr marL="0" lvl="0" indent="0" algn="ctr" rtl="0">
              <a:lnSpc>
                <a:spcPct val="100000"/>
              </a:lnSpc>
              <a:spcBef>
                <a:spcPts val="0"/>
              </a:spcBef>
              <a:spcAft>
                <a:spcPts val="0"/>
              </a:spcAft>
              <a:buSzPts val="2800"/>
              <a:buNone/>
            </a:pPr>
            <a:r>
              <a:rPr lang="en" sz="2500"/>
              <a:t>March 16, 2022</a:t>
            </a:r>
            <a:endParaRPr sz="2500"/>
          </a:p>
        </p:txBody>
      </p:sp>
      <p:sp>
        <p:nvSpPr>
          <p:cNvPr id="388" name="Google Shape;388;p1"/>
          <p:cNvSpPr txBox="1">
            <a:spLocks noGrp="1"/>
          </p:cNvSpPr>
          <p:nvPr>
            <p:ph type="sldNum" idx="12"/>
          </p:nvPr>
        </p:nvSpPr>
        <p:spPr>
          <a:xfrm>
            <a:off x="209358" y="459344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501"/>
        <p:cNvGrpSpPr/>
        <p:nvPr/>
      </p:nvGrpSpPr>
      <p:grpSpPr>
        <a:xfrm>
          <a:off x="0" y="0"/>
          <a:ext cx="0" cy="0"/>
          <a:chOff x="0" y="0"/>
          <a:chExt cx="0" cy="0"/>
        </a:xfrm>
      </p:grpSpPr>
      <p:sp>
        <p:nvSpPr>
          <p:cNvPr id="502" name="Google Shape;502;p17"/>
          <p:cNvSpPr txBox="1">
            <a:spLocks noGrp="1"/>
          </p:cNvSpPr>
          <p:nvPr>
            <p:ph type="title"/>
          </p:nvPr>
        </p:nvSpPr>
        <p:spPr>
          <a:xfrm>
            <a:off x="311700" y="9920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Literacy Movements in the United States</a:t>
            </a:r>
            <a:endParaRPr/>
          </a:p>
        </p:txBody>
      </p:sp>
      <p:grpSp>
        <p:nvGrpSpPr>
          <p:cNvPr id="503" name="Google Shape;503;p17"/>
          <p:cNvGrpSpPr/>
          <p:nvPr/>
        </p:nvGrpSpPr>
        <p:grpSpPr>
          <a:xfrm>
            <a:off x="564633" y="1758800"/>
            <a:ext cx="2292240" cy="1829200"/>
            <a:chOff x="3154233" y="1758800"/>
            <a:chExt cx="2292240" cy="1829200"/>
          </a:xfrm>
        </p:grpSpPr>
        <p:sp>
          <p:nvSpPr>
            <p:cNvPr id="504" name="Google Shape;504;p17"/>
            <p:cNvSpPr/>
            <p:nvPr/>
          </p:nvSpPr>
          <p:spPr>
            <a:xfrm>
              <a:off x="3485717" y="3079475"/>
              <a:ext cx="1294800" cy="133500"/>
            </a:xfrm>
            <a:prstGeom prst="rect">
              <a:avLst/>
            </a:prstGeom>
            <a:solidFill>
              <a:srgbClr val="0E94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17"/>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1960s-1980s</a:t>
              </a:r>
              <a:endParaRPr sz="1200" b="1" i="0" u="none" strike="noStrike" cap="none">
                <a:solidFill>
                  <a:srgbClr val="000000"/>
                </a:solidFill>
                <a:latin typeface="Roboto"/>
                <a:ea typeface="Roboto"/>
                <a:cs typeface="Roboto"/>
                <a:sym typeface="Roboto"/>
              </a:endParaRPr>
            </a:p>
          </p:txBody>
        </p:sp>
        <p:sp>
          <p:nvSpPr>
            <p:cNvPr id="506" name="Google Shape;506;p17"/>
            <p:cNvSpPr txBox="1"/>
            <p:nvPr/>
          </p:nvSpPr>
          <p:spPr>
            <a:xfrm>
              <a:off x="3435873" y="1758800"/>
              <a:ext cx="20106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Phonics-Based Instruction</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202124"/>
                  </a:solidFill>
                  <a:latin typeface="Roboto"/>
                  <a:ea typeface="Roboto"/>
                  <a:cs typeface="Roboto"/>
                  <a:sym typeface="Roboto"/>
                </a:rPr>
                <a:t>An approach to teaching reading that emphasizes the systematic relationship between the sounds of language and the graphemes (i.e., letters or letter combinations) that represent those sounds. Learners apply this knowledge to decode printed words.</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grpSp>
          <p:nvGrpSpPr>
            <p:cNvPr id="507" name="Google Shape;507;p17"/>
            <p:cNvGrpSpPr/>
            <p:nvPr/>
          </p:nvGrpSpPr>
          <p:grpSpPr>
            <a:xfrm>
              <a:off x="3435870" y="2800065"/>
              <a:ext cx="92400" cy="411825"/>
              <a:chOff x="845575" y="2563700"/>
              <a:chExt cx="92400" cy="411825"/>
            </a:xfrm>
          </p:grpSpPr>
          <p:sp>
            <p:nvSpPr>
              <p:cNvPr id="508" name="Google Shape;508;p17"/>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9" name="Google Shape;509;p17"/>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510" name="Google Shape;510;p17"/>
          <p:cNvGrpSpPr/>
          <p:nvPr/>
        </p:nvGrpSpPr>
        <p:grpSpPr>
          <a:xfrm>
            <a:off x="1828196" y="2702596"/>
            <a:ext cx="1928205" cy="1744206"/>
            <a:chOff x="1828196" y="2702596"/>
            <a:chExt cx="1928205" cy="1744206"/>
          </a:xfrm>
        </p:grpSpPr>
        <p:sp>
          <p:nvSpPr>
            <p:cNvPr id="511" name="Google Shape;511;p17"/>
            <p:cNvSpPr/>
            <p:nvPr/>
          </p:nvSpPr>
          <p:spPr>
            <a:xfrm>
              <a:off x="2191011" y="3079475"/>
              <a:ext cx="1294800" cy="133500"/>
            </a:xfrm>
            <a:prstGeom prst="rect">
              <a:avLst/>
            </a:prstGeom>
            <a:solidFill>
              <a:srgbClr val="0856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17"/>
            <p:cNvSpPr txBox="1"/>
            <p:nvPr/>
          </p:nvSpPr>
          <p:spPr>
            <a:xfrm>
              <a:off x="1828196"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1983</a:t>
              </a:r>
              <a:endParaRPr sz="1200" b="1" i="0" u="none" strike="noStrike" cap="none">
                <a:solidFill>
                  <a:srgbClr val="000000"/>
                </a:solidFill>
                <a:latin typeface="Roboto"/>
                <a:ea typeface="Roboto"/>
                <a:cs typeface="Roboto"/>
                <a:sym typeface="Roboto"/>
              </a:endParaRPr>
            </a:p>
          </p:txBody>
        </p:sp>
        <p:sp>
          <p:nvSpPr>
            <p:cNvPr id="513" name="Google Shape;513;p17"/>
            <p:cNvSpPr txBox="1"/>
            <p:nvPr/>
          </p:nvSpPr>
          <p:spPr>
            <a:xfrm>
              <a:off x="2073401"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“A Nation At Risk”</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grpSp>
          <p:nvGrpSpPr>
            <p:cNvPr id="514" name="Google Shape;514;p17"/>
            <p:cNvGrpSpPr/>
            <p:nvPr/>
          </p:nvGrpSpPr>
          <p:grpSpPr>
            <a:xfrm rot="10800000">
              <a:off x="2149293" y="3079467"/>
              <a:ext cx="92400" cy="411825"/>
              <a:chOff x="2072481" y="2563700"/>
              <a:chExt cx="92400" cy="411825"/>
            </a:xfrm>
          </p:grpSpPr>
          <p:cxnSp>
            <p:nvCxnSpPr>
              <p:cNvPr id="515" name="Google Shape;515;p17"/>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16" name="Google Shape;516;p17"/>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17" name="Google Shape;517;p17"/>
          <p:cNvGrpSpPr/>
          <p:nvPr/>
        </p:nvGrpSpPr>
        <p:grpSpPr>
          <a:xfrm>
            <a:off x="2915974" y="1645250"/>
            <a:ext cx="2648844" cy="1942750"/>
            <a:chOff x="3149154" y="1645250"/>
            <a:chExt cx="1631363" cy="1942750"/>
          </a:xfrm>
        </p:grpSpPr>
        <p:sp>
          <p:nvSpPr>
            <p:cNvPr id="518" name="Google Shape;518;p17"/>
            <p:cNvSpPr/>
            <p:nvPr/>
          </p:nvSpPr>
          <p:spPr>
            <a:xfrm>
              <a:off x="3485717" y="3079475"/>
              <a:ext cx="1294800" cy="133500"/>
            </a:xfrm>
            <a:prstGeom prst="rect">
              <a:avLst/>
            </a:prstGeom>
            <a:solidFill>
              <a:srgbClr val="0E94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17"/>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1980s-1990s</a:t>
              </a:r>
              <a:endParaRPr sz="1200" b="1" i="0" u="none" strike="noStrike" cap="none">
                <a:solidFill>
                  <a:srgbClr val="000000"/>
                </a:solidFill>
                <a:latin typeface="Roboto"/>
                <a:ea typeface="Roboto"/>
                <a:cs typeface="Roboto"/>
                <a:sym typeface="Roboto"/>
              </a:endParaRPr>
            </a:p>
          </p:txBody>
        </p:sp>
        <p:sp>
          <p:nvSpPr>
            <p:cNvPr id="520" name="Google Shape;520;p17"/>
            <p:cNvSpPr txBox="1"/>
            <p:nvPr/>
          </p:nvSpPr>
          <p:spPr>
            <a:xfrm>
              <a:off x="3149154" y="1645250"/>
              <a:ext cx="12948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Whole Language Instruction</a:t>
              </a: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202124"/>
                  </a:solidFill>
                  <a:highlight>
                    <a:srgbClr val="FFFFFF"/>
                  </a:highlight>
                  <a:latin typeface="Roboto"/>
                  <a:ea typeface="Roboto"/>
                  <a:cs typeface="Roboto"/>
                  <a:sym typeface="Roboto"/>
                </a:rPr>
                <a:t>a method of teaching children to read at an early age that allows students to select their own reading matter and that emphasizes the use and recognition of words in everyday contexts.</a:t>
              </a:r>
              <a:endParaRPr sz="800" b="0" i="0" u="none" strike="noStrike" cap="none">
                <a:solidFill>
                  <a:srgbClr val="202124"/>
                </a:solidFill>
                <a:highlight>
                  <a:srgbClr val="FFFFFF"/>
                </a:highlight>
                <a:latin typeface="Roboto"/>
                <a:ea typeface="Roboto"/>
                <a:cs typeface="Roboto"/>
                <a:sym typeface="Roboto"/>
              </a:endParaRPr>
            </a:p>
            <a:p>
              <a:pPr marL="0" marR="0" lvl="0" indent="0" algn="l" rtl="0">
                <a:lnSpc>
                  <a:spcPct val="100000"/>
                </a:lnSpc>
                <a:spcBef>
                  <a:spcPts val="0"/>
                </a:spcBef>
                <a:spcAft>
                  <a:spcPts val="1600"/>
                </a:spcAft>
                <a:buClr>
                  <a:srgbClr val="000000"/>
                </a:buClr>
                <a:buSzPts val="850"/>
                <a:buFont typeface="Arial"/>
                <a:buNone/>
              </a:pPr>
              <a:endParaRPr sz="850" b="0" i="0" u="none" strike="noStrike" cap="none">
                <a:solidFill>
                  <a:srgbClr val="202124"/>
                </a:solidFill>
                <a:latin typeface="Roboto"/>
                <a:ea typeface="Roboto"/>
                <a:cs typeface="Roboto"/>
                <a:sym typeface="Roboto"/>
              </a:endParaRPr>
            </a:p>
          </p:txBody>
        </p:sp>
        <p:grpSp>
          <p:nvGrpSpPr>
            <p:cNvPr id="521" name="Google Shape;521;p17"/>
            <p:cNvGrpSpPr/>
            <p:nvPr/>
          </p:nvGrpSpPr>
          <p:grpSpPr>
            <a:xfrm>
              <a:off x="3435870" y="2800065"/>
              <a:ext cx="92400" cy="411825"/>
              <a:chOff x="845575" y="2563700"/>
              <a:chExt cx="92400" cy="411825"/>
            </a:xfrm>
          </p:grpSpPr>
          <p:sp>
            <p:nvSpPr>
              <p:cNvPr id="522" name="Google Shape;522;p17"/>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3" name="Google Shape;523;p17"/>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524" name="Google Shape;524;p17"/>
          <p:cNvGrpSpPr/>
          <p:nvPr/>
        </p:nvGrpSpPr>
        <p:grpSpPr>
          <a:xfrm>
            <a:off x="4413187" y="2702596"/>
            <a:ext cx="1935010" cy="1744206"/>
            <a:chOff x="4413187" y="2702596"/>
            <a:chExt cx="1935010" cy="1744206"/>
          </a:xfrm>
        </p:grpSpPr>
        <p:sp>
          <p:nvSpPr>
            <p:cNvPr id="525" name="Google Shape;525;p17"/>
            <p:cNvSpPr/>
            <p:nvPr/>
          </p:nvSpPr>
          <p:spPr>
            <a:xfrm>
              <a:off x="4780421" y="3079475"/>
              <a:ext cx="1294800" cy="133500"/>
            </a:xfrm>
            <a:prstGeom prst="rect">
              <a:avLst/>
            </a:prstGeom>
            <a:solidFill>
              <a:srgbClr val="0856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p17"/>
            <p:cNvGrpSpPr/>
            <p:nvPr/>
          </p:nvGrpSpPr>
          <p:grpSpPr>
            <a:xfrm rot="10800000">
              <a:off x="4737413" y="3079467"/>
              <a:ext cx="92400" cy="411825"/>
              <a:chOff x="2070100" y="2563700"/>
              <a:chExt cx="92400" cy="411825"/>
            </a:xfrm>
          </p:grpSpPr>
          <p:cxnSp>
            <p:nvCxnSpPr>
              <p:cNvPr id="527" name="Google Shape;527;p17"/>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28" name="Google Shape;528;p17"/>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9" name="Google Shape;529;p17"/>
            <p:cNvSpPr txBox="1"/>
            <p:nvPr/>
          </p:nvSpPr>
          <p:spPr>
            <a:xfrm>
              <a:off x="4413187"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2000</a:t>
              </a:r>
              <a:endParaRPr sz="1200" b="1" i="0" u="none" strike="noStrike" cap="none">
                <a:solidFill>
                  <a:srgbClr val="000000"/>
                </a:solidFill>
                <a:latin typeface="Roboto"/>
                <a:ea typeface="Roboto"/>
                <a:cs typeface="Roboto"/>
                <a:sym typeface="Roboto"/>
              </a:endParaRPr>
            </a:p>
          </p:txBody>
        </p:sp>
        <p:sp>
          <p:nvSpPr>
            <p:cNvPr id="530" name="Google Shape;530;p17"/>
            <p:cNvSpPr txBox="1"/>
            <p:nvPr/>
          </p:nvSpPr>
          <p:spPr>
            <a:xfrm>
              <a:off x="4665197"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National Reading Panel Report</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grpSp>
      <p:grpSp>
        <p:nvGrpSpPr>
          <p:cNvPr id="531" name="Google Shape;531;p17"/>
          <p:cNvGrpSpPr/>
          <p:nvPr/>
        </p:nvGrpSpPr>
        <p:grpSpPr>
          <a:xfrm>
            <a:off x="5707757" y="1852850"/>
            <a:ext cx="1953773" cy="1735150"/>
            <a:chOff x="5707757" y="1852850"/>
            <a:chExt cx="1953773" cy="1735150"/>
          </a:xfrm>
        </p:grpSpPr>
        <p:sp>
          <p:nvSpPr>
            <p:cNvPr id="532" name="Google Shape;532;p17"/>
            <p:cNvSpPr/>
            <p:nvPr/>
          </p:nvSpPr>
          <p:spPr>
            <a:xfrm>
              <a:off x="6075125" y="3079475"/>
              <a:ext cx="1294800" cy="133500"/>
            </a:xfrm>
            <a:prstGeom prst="rect">
              <a:avLst/>
            </a:prstGeom>
            <a:solidFill>
              <a:srgbClr val="0E94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3" name="Google Shape;533;p17"/>
            <p:cNvGrpSpPr/>
            <p:nvPr/>
          </p:nvGrpSpPr>
          <p:grpSpPr>
            <a:xfrm>
              <a:off x="6031394" y="2800065"/>
              <a:ext cx="92400" cy="411825"/>
              <a:chOff x="845575" y="2563700"/>
              <a:chExt cx="92400" cy="411825"/>
            </a:xfrm>
          </p:grpSpPr>
          <p:cxnSp>
            <p:nvCxnSpPr>
              <p:cNvPr id="534" name="Google Shape;534;p17"/>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35" name="Google Shape;535;p17"/>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6" name="Google Shape;536;p17"/>
            <p:cNvSpPr txBox="1"/>
            <p:nvPr/>
          </p:nvSpPr>
          <p:spPr>
            <a:xfrm>
              <a:off x="5707757" y="3216600"/>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2001</a:t>
              </a:r>
              <a:endParaRPr sz="1200" b="1" i="0" u="none" strike="noStrike" cap="none">
                <a:solidFill>
                  <a:srgbClr val="000000"/>
                </a:solidFill>
                <a:latin typeface="Roboto"/>
                <a:ea typeface="Roboto"/>
                <a:cs typeface="Roboto"/>
                <a:sym typeface="Roboto"/>
              </a:endParaRPr>
            </a:p>
          </p:txBody>
        </p:sp>
        <p:sp>
          <p:nvSpPr>
            <p:cNvPr id="537" name="Google Shape;537;p17"/>
            <p:cNvSpPr txBox="1"/>
            <p:nvPr/>
          </p:nvSpPr>
          <p:spPr>
            <a:xfrm>
              <a:off x="5978530" y="1852850"/>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800"/>
                <a:buFont typeface="Arial"/>
                <a:buNone/>
              </a:pPr>
              <a:r>
                <a:rPr lang="en" sz="800" b="1" i="0" u="none" strike="noStrike" cap="none">
                  <a:solidFill>
                    <a:srgbClr val="000000"/>
                  </a:solidFill>
                  <a:latin typeface="Roboto"/>
                  <a:ea typeface="Roboto"/>
                  <a:cs typeface="Roboto"/>
                  <a:sym typeface="Roboto"/>
                </a:rPr>
                <a:t>No Child Left Behind Act</a:t>
              </a:r>
              <a:endParaRPr sz="800" b="1" i="0" u="none" strike="noStrike" cap="none">
                <a:solidFill>
                  <a:srgbClr val="000000"/>
                </a:solidFill>
                <a:latin typeface="Roboto"/>
                <a:ea typeface="Roboto"/>
                <a:cs typeface="Roboto"/>
                <a:sym typeface="Roboto"/>
              </a:endParaRPr>
            </a:p>
          </p:txBody>
        </p:sp>
      </p:grpSp>
      <p:grpSp>
        <p:nvGrpSpPr>
          <p:cNvPr id="538" name="Google Shape;538;p17"/>
          <p:cNvGrpSpPr/>
          <p:nvPr/>
        </p:nvGrpSpPr>
        <p:grpSpPr>
          <a:xfrm>
            <a:off x="6348313" y="2702600"/>
            <a:ext cx="2798124" cy="1640100"/>
            <a:chOff x="6348313" y="2702600"/>
            <a:chExt cx="2798124" cy="1640100"/>
          </a:xfrm>
        </p:grpSpPr>
        <p:sp>
          <p:nvSpPr>
            <p:cNvPr id="539" name="Google Shape;539;p17"/>
            <p:cNvSpPr/>
            <p:nvPr/>
          </p:nvSpPr>
          <p:spPr>
            <a:xfrm>
              <a:off x="7369837" y="3079475"/>
              <a:ext cx="1776600" cy="133500"/>
            </a:xfrm>
            <a:prstGeom prst="rect">
              <a:avLst/>
            </a:prstGeom>
            <a:solidFill>
              <a:srgbClr val="0856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0" name="Google Shape;540;p17"/>
            <p:cNvGrpSpPr/>
            <p:nvPr/>
          </p:nvGrpSpPr>
          <p:grpSpPr>
            <a:xfrm rot="10800000">
              <a:off x="7328221" y="3079467"/>
              <a:ext cx="92400" cy="411825"/>
              <a:chOff x="2070100" y="2563700"/>
              <a:chExt cx="92400" cy="411825"/>
            </a:xfrm>
          </p:grpSpPr>
          <p:cxnSp>
            <p:nvCxnSpPr>
              <p:cNvPr id="541" name="Google Shape;541;p17"/>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42" name="Google Shape;542;p17"/>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3" name="Google Shape;543;p17"/>
            <p:cNvSpPr txBox="1"/>
            <p:nvPr/>
          </p:nvSpPr>
          <p:spPr>
            <a:xfrm>
              <a:off x="7037862" y="2702600"/>
              <a:ext cx="14190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2000s-Present</a:t>
              </a:r>
              <a:endParaRPr sz="1200" b="1" i="0" u="none" strike="noStrike" cap="none">
                <a:solidFill>
                  <a:srgbClr val="000000"/>
                </a:solidFill>
                <a:latin typeface="Roboto"/>
                <a:ea typeface="Roboto"/>
                <a:cs typeface="Roboto"/>
                <a:sym typeface="Roboto"/>
              </a:endParaRPr>
            </a:p>
          </p:txBody>
        </p:sp>
        <p:sp>
          <p:nvSpPr>
            <p:cNvPr id="544" name="Google Shape;544;p17"/>
            <p:cNvSpPr txBox="1"/>
            <p:nvPr/>
          </p:nvSpPr>
          <p:spPr>
            <a:xfrm>
              <a:off x="6348313" y="3398900"/>
              <a:ext cx="27981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Balanced Literacy Instruction</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50"/>
                <a:buFont typeface="Arial"/>
                <a:buNone/>
              </a:pPr>
              <a:r>
                <a:rPr lang="en" sz="850" b="0" i="0" u="none" strike="noStrike" cap="none">
                  <a:solidFill>
                    <a:srgbClr val="202124"/>
                  </a:solidFill>
                  <a:latin typeface="Roboto"/>
                  <a:ea typeface="Roboto"/>
                  <a:cs typeface="Roboto"/>
                  <a:sym typeface="Roboto"/>
                </a:rPr>
                <a:t>includes both foundational and language comprehension instructional features, such as phonemic awareness and phonics (understanding the relationships between sounds and their written representations), fluency, guided oral reading, vocabulary development, and comprehension. An alternative interpretation of balanced literacy is that it mixes features of whole language and basic skills instruction.</a:t>
              </a:r>
              <a:endParaRPr sz="600" b="1" i="0" u="none" strike="noStrike" cap="none">
                <a:solidFill>
                  <a:srgbClr val="000000"/>
                </a:solidFill>
                <a:latin typeface="Roboto"/>
                <a:ea typeface="Roboto"/>
                <a:cs typeface="Roboto"/>
                <a:sym typeface="Roboto"/>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8"/>
          <p:cNvSpPr txBox="1">
            <a:spLocks noGrp="1"/>
          </p:cNvSpPr>
          <p:nvPr>
            <p:ph type="title"/>
          </p:nvPr>
        </p:nvSpPr>
        <p:spPr>
          <a:xfrm>
            <a:off x="490249" y="450150"/>
            <a:ext cx="7884493"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
              <a:t>The Science of Reading</a:t>
            </a:r>
            <a:endParaRPr/>
          </a:p>
        </p:txBody>
      </p:sp>
      <p:sp>
        <p:nvSpPr>
          <p:cNvPr id="550" name="Google Shape;550;p1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1180dab6e36_1_0"/>
          <p:cNvSpPr txBox="1">
            <a:spLocks noGrp="1"/>
          </p:cNvSpPr>
          <p:nvPr>
            <p:ph type="title"/>
          </p:nvPr>
        </p:nvSpPr>
        <p:spPr>
          <a:xfrm>
            <a:off x="311700" y="81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Science of Reading?</a:t>
            </a:r>
            <a:endParaRPr/>
          </a:p>
        </p:txBody>
      </p:sp>
      <p:sp>
        <p:nvSpPr>
          <p:cNvPr id="556" name="Google Shape;556;g1180dab6e36_1_0"/>
          <p:cNvSpPr txBox="1">
            <a:spLocks noGrp="1"/>
          </p:cNvSpPr>
          <p:nvPr>
            <p:ph type="sldNum" idx="12"/>
          </p:nvPr>
        </p:nvSpPr>
        <p:spPr>
          <a:xfrm>
            <a:off x="237258" y="46073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sp>
        <p:nvSpPr>
          <p:cNvPr id="557" name="Google Shape;557;g1180dab6e36_1_0"/>
          <p:cNvSpPr txBox="1">
            <a:spLocks noGrp="1"/>
          </p:cNvSpPr>
          <p:nvPr>
            <p:ph type="body" idx="1"/>
          </p:nvPr>
        </p:nvSpPr>
        <p:spPr>
          <a:xfrm>
            <a:off x="448625" y="1386425"/>
            <a:ext cx="8520600" cy="34164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b="0">
                <a:solidFill>
                  <a:schemeClr val="dk1"/>
                </a:solidFill>
                <a:latin typeface="Roboto"/>
                <a:ea typeface="Roboto"/>
                <a:cs typeface="Roboto"/>
                <a:sym typeface="Roboto"/>
              </a:rPr>
              <a:t>There is over 50 years of research from a variety of career fields that support how the brain learns to read and speak and how we should be taught. More recently the connection between these fields of research has become more apparent and talked about in educational settings.</a:t>
            </a:r>
            <a:endParaRPr sz="1900" b="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b="0">
              <a:solidFill>
                <a:schemeClr val="dk1"/>
              </a:solidFill>
              <a:latin typeface="Roboto"/>
              <a:ea typeface="Roboto"/>
              <a:cs typeface="Roboto"/>
              <a:sym typeface="Roboto"/>
            </a:endParaRPr>
          </a:p>
          <a:p>
            <a:pPr marL="0" lvl="0" indent="0" algn="l" rtl="0">
              <a:spcBef>
                <a:spcPts val="0"/>
              </a:spcBef>
              <a:spcAft>
                <a:spcPts val="0"/>
              </a:spcAft>
              <a:buNone/>
            </a:pPr>
            <a:r>
              <a:rPr lang="en" sz="2000">
                <a:solidFill>
                  <a:srgbClr val="4E4B48"/>
                </a:solidFill>
                <a:latin typeface="Roboto"/>
                <a:ea typeface="Roboto"/>
                <a:cs typeface="Roboto"/>
                <a:sym typeface="Roboto"/>
              </a:rPr>
              <a:t>Science of reading.</a:t>
            </a:r>
            <a:r>
              <a:rPr lang="en" sz="2000" b="0">
                <a:solidFill>
                  <a:srgbClr val="4E4B48"/>
                </a:solidFill>
                <a:latin typeface="Roboto"/>
                <a:ea typeface="Roboto"/>
                <a:cs typeface="Roboto"/>
                <a:sym typeface="Roboto"/>
              </a:rPr>
              <a:t> </a:t>
            </a:r>
            <a:r>
              <a:rPr lang="en" sz="2000" b="0" i="1">
                <a:solidFill>
                  <a:srgbClr val="4E4B48"/>
                </a:solidFill>
                <a:latin typeface="Roboto"/>
                <a:ea typeface="Roboto"/>
                <a:cs typeface="Roboto"/>
                <a:sym typeface="Roboto"/>
              </a:rPr>
              <a:t>A term that refers to a corpus of objective investigation and accumulation of reliable evidence about how humans learn to read and how reading should be taught</a:t>
            </a:r>
            <a:r>
              <a:rPr lang="en" sz="2000" b="0">
                <a:solidFill>
                  <a:srgbClr val="4E4B48"/>
                </a:solidFill>
                <a:latin typeface="Roboto"/>
                <a:ea typeface="Roboto"/>
                <a:cs typeface="Roboto"/>
                <a:sym typeface="Roboto"/>
              </a:rPr>
              <a:t>.</a:t>
            </a:r>
            <a:endParaRPr sz="2000" b="0">
              <a:solidFill>
                <a:srgbClr val="4E4B48"/>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2000" b="0">
                <a:solidFill>
                  <a:srgbClr val="4E4B48"/>
                </a:solidFill>
                <a:latin typeface="Roboto"/>
                <a:ea typeface="Roboto"/>
                <a:cs typeface="Roboto"/>
                <a:sym typeface="Roboto"/>
              </a:rPr>
              <a:t>                                                 (International Literacy Association)</a:t>
            </a:r>
            <a:endParaRPr sz="25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What Research Says</a:t>
            </a:r>
            <a:endParaRPr sz="2500"/>
          </a:p>
        </p:txBody>
      </p:sp>
      <p:sp>
        <p:nvSpPr>
          <p:cNvPr id="563" name="Google Shape;563;p3"/>
          <p:cNvSpPr txBox="1">
            <a:spLocks noGrp="1"/>
          </p:cNvSpPr>
          <p:nvPr>
            <p:ph type="body" idx="1"/>
          </p:nvPr>
        </p:nvSpPr>
        <p:spPr>
          <a:xfrm>
            <a:off x="448625" y="1386425"/>
            <a:ext cx="8520600" cy="32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a:latin typeface="Roboto"/>
                <a:ea typeface="Roboto"/>
                <a:cs typeface="Roboto"/>
                <a:sym typeface="Roboto"/>
              </a:rPr>
              <a:t>Kindergarten through Grade 3</a:t>
            </a:r>
            <a:endParaRPr>
              <a:latin typeface="Roboto"/>
              <a:ea typeface="Roboto"/>
              <a:cs typeface="Roboto"/>
              <a:sym typeface="Roboto"/>
            </a:endParaRPr>
          </a:p>
          <a:p>
            <a:pPr marL="457200" lvl="0" indent="-342900" algn="l" rtl="0">
              <a:lnSpc>
                <a:spcPct val="115000"/>
              </a:lnSpc>
              <a:spcBef>
                <a:spcPts val="1600"/>
              </a:spcBef>
              <a:spcAft>
                <a:spcPts val="0"/>
              </a:spcAft>
              <a:buClr>
                <a:schemeClr val="dk1"/>
              </a:buClr>
              <a:buSzPts val="1800"/>
              <a:buFont typeface="Roboto"/>
              <a:buChar char="●"/>
            </a:pPr>
            <a:r>
              <a:rPr lang="en" sz="1900" b="0">
                <a:solidFill>
                  <a:schemeClr val="dk1"/>
                </a:solidFill>
                <a:latin typeface="Roboto"/>
                <a:ea typeface="Roboto"/>
                <a:cs typeface="Roboto"/>
                <a:sym typeface="Roboto"/>
              </a:rPr>
              <a:t>Teach students academic language skills, including the use of inferential and narrative language, and vocabulary knowledge.</a:t>
            </a:r>
            <a:endParaRPr sz="1900" b="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900" b="0">
                <a:solidFill>
                  <a:schemeClr val="dk1"/>
                </a:solidFill>
                <a:latin typeface="Roboto"/>
                <a:ea typeface="Roboto"/>
                <a:cs typeface="Roboto"/>
                <a:sym typeface="Roboto"/>
              </a:rPr>
              <a:t>Develop awareness of the segments of sounds in speech and how they link to letters.  </a:t>
            </a:r>
            <a:endParaRPr sz="1900" b="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900" b="0">
                <a:solidFill>
                  <a:schemeClr val="dk1"/>
                </a:solidFill>
                <a:latin typeface="Roboto"/>
                <a:ea typeface="Roboto"/>
                <a:cs typeface="Roboto"/>
                <a:sym typeface="Roboto"/>
              </a:rPr>
              <a:t>Teach students to decode words, analyze word parts, and write and recognize words. </a:t>
            </a:r>
            <a:endParaRPr sz="1900" b="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900" b="0">
                <a:solidFill>
                  <a:schemeClr val="dk1"/>
                </a:solidFill>
                <a:latin typeface="Roboto"/>
                <a:ea typeface="Roboto"/>
                <a:cs typeface="Roboto"/>
                <a:sym typeface="Roboto"/>
              </a:rPr>
              <a:t>Ensure that each student reads connected text everyday to support reading accuracy, fluency, and comprehension.   </a:t>
            </a:r>
            <a:endParaRPr sz="1900" b="0">
              <a:solidFill>
                <a:schemeClr val="dk1"/>
              </a:solidFill>
              <a:latin typeface="Roboto"/>
              <a:ea typeface="Roboto"/>
              <a:cs typeface="Roboto"/>
              <a:sym typeface="Roboto"/>
            </a:endParaRPr>
          </a:p>
          <a:p>
            <a:pPr marL="457200" lvl="0" indent="-228600" algn="r" rtl="0">
              <a:lnSpc>
                <a:spcPct val="115000"/>
              </a:lnSpc>
              <a:spcBef>
                <a:spcPts val="0"/>
              </a:spcBef>
              <a:spcAft>
                <a:spcPts val="0"/>
              </a:spcAft>
              <a:buClr>
                <a:srgbClr val="007DBA"/>
              </a:buClr>
              <a:buSzPts val="1800"/>
              <a:buNone/>
            </a:pPr>
            <a:endParaRPr sz="1200" b="0">
              <a:solidFill>
                <a:srgbClr val="007DBA"/>
              </a:solidFill>
            </a:endParaRPr>
          </a:p>
        </p:txBody>
      </p:sp>
      <p:sp>
        <p:nvSpPr>
          <p:cNvPr id="564" name="Google Shape;564;p3"/>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13</a:t>
            </a:fld>
            <a:endParaRPr/>
          </a:p>
        </p:txBody>
      </p:sp>
      <p:sp>
        <p:nvSpPr>
          <p:cNvPr id="565" name="Google Shape;565;p3"/>
          <p:cNvSpPr txBox="1"/>
          <p:nvPr/>
        </p:nvSpPr>
        <p:spPr>
          <a:xfrm>
            <a:off x="5588175" y="4455225"/>
            <a:ext cx="320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rgbClr val="007DBA"/>
                </a:solidFill>
                <a:latin typeface="Cardo"/>
                <a:ea typeface="Cardo"/>
                <a:cs typeface="Cardo"/>
                <a:sym typeface="Cardo"/>
              </a:rPr>
              <a:t>https://ies.ed.gov/ncee/wwc/PracticeGuide/21</a:t>
            </a:r>
            <a:endParaRPr sz="1400" b="0" i="0" u="none" strike="noStrike" cap="none">
              <a:solidFill>
                <a:srgbClr val="000000"/>
              </a:solidFill>
              <a:latin typeface="Cardo"/>
              <a:ea typeface="Cardo"/>
              <a:cs typeface="Cardo"/>
              <a:sym typeface="Card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Science-Based Phonics Instruction</a:t>
            </a:r>
            <a:endParaRPr sz="2500"/>
          </a:p>
        </p:txBody>
      </p:sp>
      <p:sp>
        <p:nvSpPr>
          <p:cNvPr id="571" name="Google Shape;571;p4"/>
          <p:cNvSpPr txBox="1">
            <a:spLocks noGrp="1"/>
          </p:cNvSpPr>
          <p:nvPr>
            <p:ph type="body" idx="1"/>
          </p:nvPr>
        </p:nvSpPr>
        <p:spPr>
          <a:xfrm>
            <a:off x="311700" y="1274875"/>
            <a:ext cx="3999900" cy="329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sz="2000"/>
              <a:t>Effective Phonics Instruction</a:t>
            </a:r>
            <a:endParaRPr sz="2000"/>
          </a:p>
          <a:p>
            <a:pPr marL="254000" lvl="0" indent="-254000" algn="l" rtl="0">
              <a:lnSpc>
                <a:spcPct val="90000"/>
              </a:lnSpc>
              <a:spcBef>
                <a:spcPts val="16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Explicit and systematic</a:t>
            </a:r>
            <a:endParaRPr sz="2400" b="0">
              <a:solidFill>
                <a:schemeClr val="dk1"/>
              </a:solidFill>
              <a:latin typeface="Roboto"/>
              <a:ea typeface="Roboto"/>
              <a:cs typeface="Roboto"/>
              <a:sym typeface="Roboto"/>
            </a:endParaRPr>
          </a:p>
          <a:p>
            <a:pPr marL="254000" lvl="0" indent="-254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Readiness Skills</a:t>
            </a:r>
            <a:endParaRPr sz="2400" b="0">
              <a:solidFill>
                <a:schemeClr val="dk1"/>
              </a:solidFill>
              <a:latin typeface="Roboto"/>
              <a:ea typeface="Roboto"/>
              <a:cs typeface="Roboto"/>
              <a:sym typeface="Roboto"/>
            </a:endParaRPr>
          </a:p>
          <a:p>
            <a:pPr marL="254000" lvl="0" indent="-254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Scope and Sequence</a:t>
            </a:r>
            <a:endParaRPr sz="2400" b="0">
              <a:solidFill>
                <a:schemeClr val="dk1"/>
              </a:solidFill>
              <a:latin typeface="Roboto"/>
              <a:ea typeface="Roboto"/>
              <a:cs typeface="Roboto"/>
              <a:sym typeface="Roboto"/>
            </a:endParaRPr>
          </a:p>
          <a:p>
            <a:pPr marL="254000" lvl="0" indent="-254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Blending</a:t>
            </a:r>
            <a:endParaRPr sz="2400" b="0">
              <a:solidFill>
                <a:schemeClr val="dk1"/>
              </a:solidFill>
              <a:latin typeface="Roboto"/>
              <a:ea typeface="Roboto"/>
              <a:cs typeface="Roboto"/>
              <a:sym typeface="Roboto"/>
            </a:endParaRPr>
          </a:p>
          <a:p>
            <a:pPr marL="254000" lvl="0" indent="-254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Dictation</a:t>
            </a:r>
            <a:endParaRPr sz="2400" b="0">
              <a:solidFill>
                <a:schemeClr val="dk1"/>
              </a:solidFill>
              <a:latin typeface="Roboto"/>
              <a:ea typeface="Roboto"/>
              <a:cs typeface="Roboto"/>
              <a:sym typeface="Roboto"/>
            </a:endParaRPr>
          </a:p>
          <a:p>
            <a:pPr marL="0" lvl="0" indent="0" algn="l" rtl="0">
              <a:lnSpc>
                <a:spcPct val="90000"/>
              </a:lnSpc>
              <a:spcBef>
                <a:spcPts val="800"/>
              </a:spcBef>
              <a:spcAft>
                <a:spcPts val="0"/>
              </a:spcAft>
              <a:buSzPts val="1400"/>
              <a:buNone/>
            </a:pPr>
            <a:endParaRPr sz="1800" b="0">
              <a:solidFill>
                <a:srgbClr val="007DBA"/>
              </a:solidFill>
            </a:endParaRPr>
          </a:p>
        </p:txBody>
      </p:sp>
      <p:sp>
        <p:nvSpPr>
          <p:cNvPr id="572" name="Google Shape;572;p4"/>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14</a:t>
            </a:fld>
            <a:endParaRPr/>
          </a:p>
        </p:txBody>
      </p:sp>
      <p:sp>
        <p:nvSpPr>
          <p:cNvPr id="573" name="Google Shape;573;p4"/>
          <p:cNvSpPr txBox="1">
            <a:spLocks noGrp="1"/>
          </p:cNvSpPr>
          <p:nvPr>
            <p:ph type="body" idx="2"/>
          </p:nvPr>
        </p:nvSpPr>
        <p:spPr>
          <a:xfrm>
            <a:off x="4832400" y="1832425"/>
            <a:ext cx="3999900" cy="24621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Word Awareness</a:t>
            </a:r>
            <a:endParaRPr sz="2400" b="0">
              <a:solidFill>
                <a:schemeClr val="dk1"/>
              </a:solidFill>
              <a:latin typeface="Roboto"/>
              <a:ea typeface="Roboto"/>
              <a:cs typeface="Roboto"/>
              <a:sym typeface="Roboto"/>
            </a:endParaRPr>
          </a:p>
          <a:p>
            <a:pPr marL="457200" lvl="0" indent="-381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High-Frequency Words</a:t>
            </a:r>
            <a:endParaRPr sz="2400" b="0">
              <a:solidFill>
                <a:schemeClr val="dk1"/>
              </a:solidFill>
              <a:latin typeface="Roboto"/>
              <a:ea typeface="Roboto"/>
              <a:cs typeface="Roboto"/>
              <a:sym typeface="Roboto"/>
            </a:endParaRPr>
          </a:p>
          <a:p>
            <a:pPr marL="457200" lvl="0" indent="-381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Reading Connected Text</a:t>
            </a:r>
            <a:endParaRPr sz="2400" b="0">
              <a:solidFill>
                <a:schemeClr val="dk1"/>
              </a:solidFill>
              <a:latin typeface="Roboto"/>
              <a:ea typeface="Roboto"/>
              <a:cs typeface="Roboto"/>
              <a:sym typeface="Roboto"/>
            </a:endParaRPr>
          </a:p>
          <a:p>
            <a:pPr marL="457200" lvl="0" indent="-381000" algn="l" rtl="0">
              <a:lnSpc>
                <a:spcPct val="90000"/>
              </a:lnSpc>
              <a:spcBef>
                <a:spcPts val="800"/>
              </a:spcBef>
              <a:spcAft>
                <a:spcPts val="0"/>
              </a:spcAft>
              <a:buClr>
                <a:schemeClr val="dk1"/>
              </a:buClr>
              <a:buSzPts val="2400"/>
              <a:buFont typeface="Roboto"/>
              <a:buChar char="●"/>
            </a:pPr>
            <a:r>
              <a:rPr lang="en" sz="2400" b="0">
                <a:solidFill>
                  <a:schemeClr val="dk1"/>
                </a:solidFill>
                <a:latin typeface="Roboto"/>
                <a:ea typeface="Roboto"/>
                <a:cs typeface="Roboto"/>
                <a:sym typeface="Roboto"/>
              </a:rPr>
              <a:t>Building vocabulary and background knowledge</a:t>
            </a:r>
            <a:endParaRPr sz="2400">
              <a:solidFill>
                <a:schemeClr val="dk1"/>
              </a:solidFill>
              <a:latin typeface="Roboto"/>
              <a:ea typeface="Roboto"/>
              <a:cs typeface="Roboto"/>
              <a:sym typeface="Roboto"/>
            </a:endParaRPr>
          </a:p>
        </p:txBody>
      </p:sp>
      <p:sp>
        <p:nvSpPr>
          <p:cNvPr id="574" name="Google Shape;574;p4"/>
          <p:cNvSpPr txBox="1"/>
          <p:nvPr/>
        </p:nvSpPr>
        <p:spPr>
          <a:xfrm>
            <a:off x="5439950" y="4417175"/>
            <a:ext cx="333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Cardo"/>
                <a:ea typeface="Cardo"/>
                <a:cs typeface="Cardo"/>
                <a:sym typeface="Cardo"/>
                <a:hlinkClick r:id="rId3"/>
              </a:rPr>
              <a:t>ILA Literacy Leadership Brief</a:t>
            </a:r>
            <a:endParaRPr sz="1400" b="0" i="0" u="none" strike="noStrike" cap="none">
              <a:solidFill>
                <a:srgbClr val="007DBA"/>
              </a:solidFill>
              <a:latin typeface="Cardo"/>
              <a:ea typeface="Cardo"/>
              <a:cs typeface="Cardo"/>
              <a:sym typeface="Card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a:t>What Research Says About Writing</a:t>
            </a:r>
            <a:endParaRPr sz="2400"/>
          </a:p>
        </p:txBody>
      </p:sp>
      <p:sp>
        <p:nvSpPr>
          <p:cNvPr id="580" name="Google Shape;580;p5"/>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2000">
                <a:latin typeface="Roboto"/>
                <a:ea typeface="Roboto"/>
                <a:cs typeface="Roboto"/>
                <a:sym typeface="Roboto"/>
              </a:rPr>
              <a:t>Writing Instruction</a:t>
            </a:r>
            <a:endParaRPr sz="2000">
              <a:latin typeface="Roboto"/>
              <a:ea typeface="Roboto"/>
              <a:cs typeface="Roboto"/>
              <a:sym typeface="Roboto"/>
            </a:endParaRPr>
          </a:p>
          <a:p>
            <a:pPr marL="457200" lvl="0" indent="-368300" algn="l" rtl="0">
              <a:lnSpc>
                <a:spcPct val="115000"/>
              </a:lnSpc>
              <a:spcBef>
                <a:spcPts val="1600"/>
              </a:spcBef>
              <a:spcAft>
                <a:spcPts val="0"/>
              </a:spcAft>
              <a:buClr>
                <a:srgbClr val="0F150D"/>
              </a:buClr>
              <a:buSzPts val="2200"/>
              <a:buFont typeface="Roboto"/>
              <a:buAutoNum type="arabicPeriod"/>
            </a:pPr>
            <a:r>
              <a:rPr lang="en" sz="2200" b="0">
                <a:solidFill>
                  <a:srgbClr val="0F150D"/>
                </a:solidFill>
                <a:latin typeface="Roboto"/>
                <a:ea typeface="Roboto"/>
                <a:cs typeface="Roboto"/>
                <a:sym typeface="Roboto"/>
              </a:rPr>
              <a:t>Provide daily time for students to write. </a:t>
            </a:r>
            <a:endParaRPr sz="3600" b="0">
              <a:solidFill>
                <a:srgbClr val="0F150D"/>
              </a:solidFill>
              <a:latin typeface="Roboto"/>
              <a:ea typeface="Roboto"/>
              <a:cs typeface="Roboto"/>
              <a:sym typeface="Roboto"/>
            </a:endParaRPr>
          </a:p>
          <a:p>
            <a:pPr marL="457200" lvl="0" indent="-368300" algn="l" rtl="0">
              <a:lnSpc>
                <a:spcPct val="115000"/>
              </a:lnSpc>
              <a:spcBef>
                <a:spcPts val="0"/>
              </a:spcBef>
              <a:spcAft>
                <a:spcPts val="0"/>
              </a:spcAft>
              <a:buClr>
                <a:srgbClr val="0F150D"/>
              </a:buClr>
              <a:buSzPts val="2200"/>
              <a:buFont typeface="Roboto"/>
              <a:buAutoNum type="arabicPeriod"/>
            </a:pPr>
            <a:r>
              <a:rPr lang="en" sz="2200" b="0">
                <a:solidFill>
                  <a:srgbClr val="0F150D"/>
                </a:solidFill>
                <a:latin typeface="Roboto"/>
                <a:ea typeface="Roboto"/>
                <a:cs typeface="Roboto"/>
                <a:sym typeface="Roboto"/>
              </a:rPr>
              <a:t>Teach students to use the writing process for a variety of purposes.</a:t>
            </a:r>
            <a:endParaRPr sz="3600" b="0">
              <a:solidFill>
                <a:srgbClr val="0F150D"/>
              </a:solidFill>
              <a:latin typeface="Roboto"/>
              <a:ea typeface="Roboto"/>
              <a:cs typeface="Roboto"/>
              <a:sym typeface="Roboto"/>
            </a:endParaRPr>
          </a:p>
          <a:p>
            <a:pPr marL="457200" lvl="0" indent="-368300" algn="l" rtl="0">
              <a:lnSpc>
                <a:spcPct val="115000"/>
              </a:lnSpc>
              <a:spcBef>
                <a:spcPts val="0"/>
              </a:spcBef>
              <a:spcAft>
                <a:spcPts val="0"/>
              </a:spcAft>
              <a:buClr>
                <a:srgbClr val="0F150D"/>
              </a:buClr>
              <a:buSzPts val="2200"/>
              <a:buFont typeface="Roboto"/>
              <a:buAutoNum type="arabicPeriod"/>
            </a:pPr>
            <a:r>
              <a:rPr lang="en" sz="2200" b="0">
                <a:solidFill>
                  <a:srgbClr val="0F150D"/>
                </a:solidFill>
                <a:latin typeface="Roboto"/>
                <a:ea typeface="Roboto"/>
                <a:cs typeface="Roboto"/>
                <a:sym typeface="Roboto"/>
              </a:rPr>
              <a:t>Teach students to become fluent with handwriting, spelling, sentence construction, typing, and word processing.</a:t>
            </a:r>
            <a:endParaRPr sz="2200" b="0">
              <a:solidFill>
                <a:srgbClr val="0F150D"/>
              </a:solidFill>
              <a:latin typeface="Roboto"/>
              <a:ea typeface="Roboto"/>
              <a:cs typeface="Roboto"/>
              <a:sym typeface="Roboto"/>
            </a:endParaRPr>
          </a:p>
          <a:p>
            <a:pPr marL="457200" lvl="0" indent="-342900" algn="l" rtl="0">
              <a:lnSpc>
                <a:spcPct val="115000"/>
              </a:lnSpc>
              <a:spcBef>
                <a:spcPts val="0"/>
              </a:spcBef>
              <a:spcAft>
                <a:spcPts val="0"/>
              </a:spcAft>
              <a:buClr>
                <a:srgbClr val="0F150D"/>
              </a:buClr>
              <a:buSzPts val="1800"/>
              <a:buFont typeface="Trebuchet MS"/>
              <a:buAutoNum type="arabicPeriod"/>
            </a:pPr>
            <a:r>
              <a:rPr lang="en" sz="2200" b="0">
                <a:solidFill>
                  <a:srgbClr val="0F150D"/>
                </a:solidFill>
                <a:latin typeface="Roboto"/>
                <a:ea typeface="Roboto"/>
                <a:cs typeface="Roboto"/>
                <a:sym typeface="Roboto"/>
              </a:rPr>
              <a:t>Create an engaged community of writers.</a:t>
            </a:r>
            <a:r>
              <a:rPr lang="en" sz="1800" b="0">
                <a:solidFill>
                  <a:srgbClr val="0F150D"/>
                </a:solidFill>
                <a:latin typeface="Roboto"/>
                <a:ea typeface="Roboto"/>
                <a:cs typeface="Roboto"/>
                <a:sym typeface="Roboto"/>
              </a:rPr>
              <a:t> </a:t>
            </a:r>
            <a:r>
              <a:rPr lang="en" sz="1800" b="0">
                <a:solidFill>
                  <a:srgbClr val="0F150D"/>
                </a:solidFill>
                <a:latin typeface="Trebuchet MS"/>
                <a:ea typeface="Trebuchet MS"/>
                <a:cs typeface="Trebuchet MS"/>
                <a:sym typeface="Trebuchet MS"/>
              </a:rPr>
              <a:t> </a:t>
            </a:r>
            <a:endParaRPr b="0"/>
          </a:p>
        </p:txBody>
      </p:sp>
      <p:sp>
        <p:nvSpPr>
          <p:cNvPr id="581" name="Google Shape;581;p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15</a:t>
            </a:fld>
            <a:endParaRPr/>
          </a:p>
        </p:txBody>
      </p:sp>
      <p:sp>
        <p:nvSpPr>
          <p:cNvPr id="582" name="Google Shape;582;p5"/>
          <p:cNvSpPr txBox="1"/>
          <p:nvPr/>
        </p:nvSpPr>
        <p:spPr>
          <a:xfrm>
            <a:off x="5722200" y="4380950"/>
            <a:ext cx="31101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50" b="0" i="0" u="none" strike="noStrike" cap="none">
                <a:solidFill>
                  <a:schemeClr val="accent5"/>
                </a:solidFill>
                <a:latin typeface="Josefin Sans"/>
                <a:ea typeface="Josefin Sans"/>
                <a:cs typeface="Josefin Sans"/>
                <a:sym typeface="Josefin Sans"/>
              </a:rPr>
              <a:t>https://ies.ed.gov/ncee/wwc/PracticeGuide/17</a:t>
            </a:r>
            <a:endParaRPr sz="1400" b="0" i="0" u="none" strike="noStrike" cap="none">
              <a:solidFill>
                <a:srgbClr val="000000"/>
              </a:solidFill>
              <a:latin typeface="Josefin Sans"/>
              <a:ea typeface="Josefin Sans"/>
              <a:cs typeface="Josefin Sans"/>
              <a:sym typeface="Josefi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1"/>
          <p:cNvSpPr txBox="1">
            <a:spLocks noGrp="1"/>
          </p:cNvSpPr>
          <p:nvPr>
            <p:ph type="title"/>
          </p:nvPr>
        </p:nvSpPr>
        <p:spPr>
          <a:xfrm>
            <a:off x="732200" y="5706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t>Essential Components of Teaching Reading</a:t>
            </a:r>
            <a:endParaRPr/>
          </a:p>
        </p:txBody>
      </p:sp>
      <p:sp>
        <p:nvSpPr>
          <p:cNvPr id="588" name="Google Shape;588;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 sz="1800" b="0">
                <a:latin typeface="Roboto"/>
                <a:ea typeface="Roboto"/>
                <a:cs typeface="Roboto"/>
                <a:sym typeface="Roboto"/>
              </a:rPr>
              <a:t>As reported in the </a:t>
            </a:r>
            <a:r>
              <a:rPr lang="en" sz="1800" b="0" u="sng">
                <a:solidFill>
                  <a:schemeClr val="hlink"/>
                </a:solidFill>
                <a:latin typeface="Roboto"/>
                <a:ea typeface="Roboto"/>
                <a:cs typeface="Roboto"/>
                <a:sym typeface="Roboto"/>
                <a:hlinkClick r:id="rId3"/>
              </a:rPr>
              <a:t>National Reading Panel </a:t>
            </a:r>
            <a:r>
              <a:rPr lang="en" sz="1800" b="0">
                <a:latin typeface="Roboto"/>
                <a:ea typeface="Roboto"/>
                <a:cs typeface="Roboto"/>
                <a:sym typeface="Roboto"/>
              </a:rPr>
              <a:t>and later recognized in CCSSO’s </a:t>
            </a:r>
            <a:r>
              <a:rPr lang="en" sz="1800" b="0" u="sng">
                <a:solidFill>
                  <a:schemeClr val="hlink"/>
                </a:solidFill>
                <a:latin typeface="Roboto"/>
                <a:ea typeface="Roboto"/>
                <a:cs typeface="Roboto"/>
                <a:sym typeface="Roboto"/>
                <a:hlinkClick r:id="rId4"/>
              </a:rPr>
              <a:t>A Nation of Readers</a:t>
            </a:r>
            <a:r>
              <a:rPr lang="en" sz="1800" b="0">
                <a:latin typeface="Roboto"/>
                <a:ea typeface="Roboto"/>
                <a:cs typeface="Roboto"/>
                <a:sym typeface="Roboto"/>
              </a:rPr>
              <a:t> report, additional research has shown the significant impact of instruction that explicitly addresses all five pillars of reading. </a:t>
            </a:r>
            <a:endParaRPr sz="1800" b="0">
              <a:latin typeface="Roboto"/>
              <a:ea typeface="Roboto"/>
              <a:cs typeface="Roboto"/>
              <a:sym typeface="Roboto"/>
            </a:endParaRPr>
          </a:p>
          <a:p>
            <a:pPr marL="0" lvl="0" indent="0" algn="l" rtl="0">
              <a:lnSpc>
                <a:spcPct val="90000"/>
              </a:lnSpc>
              <a:spcBef>
                <a:spcPts val="800"/>
              </a:spcBef>
              <a:spcAft>
                <a:spcPts val="0"/>
              </a:spcAft>
              <a:buSzPts val="1400"/>
              <a:buNone/>
            </a:pPr>
            <a:endParaRPr sz="1800">
              <a:latin typeface="Roboto"/>
              <a:ea typeface="Roboto"/>
              <a:cs typeface="Roboto"/>
              <a:sym typeface="Roboto"/>
            </a:endParaRPr>
          </a:p>
          <a:p>
            <a:pPr marL="457200" lvl="0" indent="-361950" algn="l" rtl="0">
              <a:lnSpc>
                <a:spcPct val="90000"/>
              </a:lnSpc>
              <a:spcBef>
                <a:spcPts val="800"/>
              </a:spcBef>
              <a:spcAft>
                <a:spcPts val="0"/>
              </a:spcAft>
              <a:buClr>
                <a:schemeClr val="dk1"/>
              </a:buClr>
              <a:buSzPts val="2100"/>
              <a:buFont typeface="Roboto"/>
              <a:buChar char="•"/>
            </a:pPr>
            <a:r>
              <a:rPr lang="en" sz="2100">
                <a:latin typeface="Roboto"/>
                <a:ea typeface="Roboto"/>
                <a:cs typeface="Roboto"/>
                <a:sym typeface="Roboto"/>
              </a:rPr>
              <a:t>Phonemic Awareness</a:t>
            </a:r>
            <a:endParaRPr sz="2100">
              <a:latin typeface="Roboto"/>
              <a:ea typeface="Roboto"/>
              <a:cs typeface="Roboto"/>
              <a:sym typeface="Roboto"/>
            </a:endParaRPr>
          </a:p>
          <a:p>
            <a:pPr marL="457200" lvl="0" indent="-361950" algn="l" rtl="0">
              <a:lnSpc>
                <a:spcPct val="90000"/>
              </a:lnSpc>
              <a:spcBef>
                <a:spcPts val="0"/>
              </a:spcBef>
              <a:spcAft>
                <a:spcPts val="0"/>
              </a:spcAft>
              <a:buClr>
                <a:schemeClr val="dk1"/>
              </a:buClr>
              <a:buSzPts val="2100"/>
              <a:buFont typeface="Roboto"/>
              <a:buChar char="•"/>
            </a:pPr>
            <a:r>
              <a:rPr lang="en" sz="2100">
                <a:latin typeface="Roboto"/>
                <a:ea typeface="Roboto"/>
                <a:cs typeface="Roboto"/>
                <a:sym typeface="Roboto"/>
              </a:rPr>
              <a:t>Phonological Awareness</a:t>
            </a:r>
            <a:endParaRPr sz="2100">
              <a:latin typeface="Roboto"/>
              <a:ea typeface="Roboto"/>
              <a:cs typeface="Roboto"/>
              <a:sym typeface="Roboto"/>
            </a:endParaRPr>
          </a:p>
          <a:p>
            <a:pPr marL="457200" lvl="0" indent="-361950" algn="l" rtl="0">
              <a:lnSpc>
                <a:spcPct val="90000"/>
              </a:lnSpc>
              <a:spcBef>
                <a:spcPts val="0"/>
              </a:spcBef>
              <a:spcAft>
                <a:spcPts val="0"/>
              </a:spcAft>
              <a:buClr>
                <a:schemeClr val="dk1"/>
              </a:buClr>
              <a:buSzPts val="2100"/>
              <a:buFont typeface="Roboto"/>
              <a:buChar char="•"/>
            </a:pPr>
            <a:r>
              <a:rPr lang="en" sz="2100">
                <a:latin typeface="Roboto"/>
                <a:ea typeface="Roboto"/>
                <a:cs typeface="Roboto"/>
                <a:sym typeface="Roboto"/>
              </a:rPr>
              <a:t>Fluency</a:t>
            </a:r>
            <a:endParaRPr sz="2100">
              <a:latin typeface="Roboto"/>
              <a:ea typeface="Roboto"/>
              <a:cs typeface="Roboto"/>
              <a:sym typeface="Roboto"/>
            </a:endParaRPr>
          </a:p>
          <a:p>
            <a:pPr marL="457200" lvl="0" indent="-361950" algn="l" rtl="0">
              <a:lnSpc>
                <a:spcPct val="90000"/>
              </a:lnSpc>
              <a:spcBef>
                <a:spcPts val="0"/>
              </a:spcBef>
              <a:spcAft>
                <a:spcPts val="0"/>
              </a:spcAft>
              <a:buClr>
                <a:schemeClr val="dk1"/>
              </a:buClr>
              <a:buSzPts val="2100"/>
              <a:buFont typeface="Roboto"/>
              <a:buChar char="•"/>
            </a:pPr>
            <a:r>
              <a:rPr lang="en" sz="2100">
                <a:latin typeface="Roboto"/>
                <a:ea typeface="Roboto"/>
                <a:cs typeface="Roboto"/>
                <a:sym typeface="Roboto"/>
              </a:rPr>
              <a:t>Vocabulary</a:t>
            </a:r>
            <a:endParaRPr sz="2100">
              <a:latin typeface="Roboto"/>
              <a:ea typeface="Roboto"/>
              <a:cs typeface="Roboto"/>
              <a:sym typeface="Roboto"/>
            </a:endParaRPr>
          </a:p>
          <a:p>
            <a:pPr marL="457200" lvl="0" indent="-361950" algn="l" rtl="0">
              <a:lnSpc>
                <a:spcPct val="90000"/>
              </a:lnSpc>
              <a:spcBef>
                <a:spcPts val="0"/>
              </a:spcBef>
              <a:spcAft>
                <a:spcPts val="0"/>
              </a:spcAft>
              <a:buClr>
                <a:schemeClr val="dk1"/>
              </a:buClr>
              <a:buSzPts val="2100"/>
              <a:buFont typeface="Roboto"/>
              <a:buChar char="•"/>
            </a:pPr>
            <a:r>
              <a:rPr lang="en" sz="2100">
                <a:latin typeface="Roboto"/>
                <a:ea typeface="Roboto"/>
                <a:cs typeface="Roboto"/>
                <a:sym typeface="Roboto"/>
              </a:rPr>
              <a:t>Comprehension</a:t>
            </a:r>
            <a:endParaRPr sz="2100">
              <a:latin typeface="Roboto"/>
              <a:ea typeface="Roboto"/>
              <a:cs typeface="Roboto"/>
              <a:sym typeface="Roboto"/>
            </a:endParaRPr>
          </a:p>
        </p:txBody>
      </p:sp>
      <p:sp>
        <p:nvSpPr>
          <p:cNvPr id="589" name="Google Shape;589;p21"/>
          <p:cNvSpPr txBox="1">
            <a:spLocks noGrp="1"/>
          </p:cNvSpPr>
          <p:nvPr>
            <p:ph type="sldNum" idx="12"/>
          </p:nvPr>
        </p:nvSpPr>
        <p:spPr>
          <a:xfrm>
            <a:off x="628650" y="4751189"/>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2"/>
          <p:cNvSpPr txBox="1">
            <a:spLocks noGrp="1"/>
          </p:cNvSpPr>
          <p:nvPr>
            <p:ph type="title"/>
          </p:nvPr>
        </p:nvSpPr>
        <p:spPr>
          <a:xfrm>
            <a:off x="113659" y="1988314"/>
            <a:ext cx="2317486" cy="960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accent1"/>
              </a:buClr>
              <a:buSzPct val="50000"/>
              <a:buNone/>
            </a:pPr>
            <a:r>
              <a:rPr lang="en"/>
              <a:t>The Five Pillars of Reading</a:t>
            </a:r>
            <a:br>
              <a:rPr lang="en"/>
            </a:br>
            <a:r>
              <a:rPr lang="en"/>
              <a:t>in the</a:t>
            </a:r>
            <a:br>
              <a:rPr lang="en"/>
            </a:br>
            <a:r>
              <a:rPr lang="en"/>
              <a:t>Standards </a:t>
            </a:r>
            <a:br>
              <a:rPr lang="en"/>
            </a:br>
            <a:r>
              <a:rPr lang="en"/>
              <a:t>of Learning </a:t>
            </a:r>
            <a:endParaRPr/>
          </a:p>
        </p:txBody>
      </p:sp>
      <p:graphicFrame>
        <p:nvGraphicFramePr>
          <p:cNvPr id="595" name="Google Shape;595;p22"/>
          <p:cNvGraphicFramePr/>
          <p:nvPr/>
        </p:nvGraphicFramePr>
        <p:xfrm>
          <a:off x="2204400" y="805939"/>
          <a:ext cx="3000000" cy="3000000"/>
        </p:xfrm>
        <a:graphic>
          <a:graphicData uri="http://schemas.openxmlformats.org/drawingml/2006/table">
            <a:tbl>
              <a:tblPr firstRow="1" bandRow="1">
                <a:noFill/>
                <a:tableStyleId>{E1B67467-1C15-4464-94E4-8CC937D9593A}</a:tableStyleId>
              </a:tblPr>
              <a:tblGrid>
                <a:gridCol w="1369275">
                  <a:extLst>
                    <a:ext uri="{9D8B030D-6E8A-4147-A177-3AD203B41FA5}">
                      <a16:colId xmlns:a16="http://schemas.microsoft.com/office/drawing/2014/main" val="20000"/>
                    </a:ext>
                  </a:extLst>
                </a:gridCol>
                <a:gridCol w="1369275">
                  <a:extLst>
                    <a:ext uri="{9D8B030D-6E8A-4147-A177-3AD203B41FA5}">
                      <a16:colId xmlns:a16="http://schemas.microsoft.com/office/drawing/2014/main" val="20001"/>
                    </a:ext>
                  </a:extLst>
                </a:gridCol>
                <a:gridCol w="1369275">
                  <a:extLst>
                    <a:ext uri="{9D8B030D-6E8A-4147-A177-3AD203B41FA5}">
                      <a16:colId xmlns:a16="http://schemas.microsoft.com/office/drawing/2014/main" val="20002"/>
                    </a:ext>
                  </a:extLst>
                </a:gridCol>
                <a:gridCol w="1369275">
                  <a:extLst>
                    <a:ext uri="{9D8B030D-6E8A-4147-A177-3AD203B41FA5}">
                      <a16:colId xmlns:a16="http://schemas.microsoft.com/office/drawing/2014/main" val="20003"/>
                    </a:ext>
                  </a:extLst>
                </a:gridCol>
                <a:gridCol w="1369275">
                  <a:extLst>
                    <a:ext uri="{9D8B030D-6E8A-4147-A177-3AD203B41FA5}">
                      <a16:colId xmlns:a16="http://schemas.microsoft.com/office/drawing/2014/main" val="20004"/>
                    </a:ext>
                  </a:extLst>
                </a:gridCol>
              </a:tblGrid>
              <a:tr h="4251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Phonemic </a:t>
                      </a:r>
                      <a:endParaRPr sz="900" u="none" strike="noStrike" cap="none"/>
                    </a:p>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Awareness</a:t>
                      </a:r>
                      <a:endParaRPr sz="900" u="none" strike="noStrike" cap="none"/>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Phonics </a:t>
                      </a:r>
                      <a:endParaRPr sz="900" u="none" strike="noStrike" cap="none"/>
                    </a:p>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Instruction</a:t>
                      </a:r>
                      <a:endParaRPr sz="900" u="none" strike="noStrike" cap="none"/>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Fluency Instruction</a:t>
                      </a:r>
                      <a:endParaRPr sz="900" u="none" strike="noStrike" cap="none"/>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Vocabulary </a:t>
                      </a:r>
                      <a:endParaRPr sz="900" u="none" strike="noStrike" cap="none"/>
                    </a:p>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Instruction</a:t>
                      </a:r>
                      <a:endParaRPr sz="900" u="none" strike="noStrike" cap="none"/>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Comprehension </a:t>
                      </a:r>
                      <a:endParaRPr sz="900" u="none" strike="noStrike" cap="none"/>
                    </a:p>
                    <a:p>
                      <a:pPr marL="0" marR="0" lvl="0" indent="0" algn="ctr" rtl="0">
                        <a:lnSpc>
                          <a:spcPct val="100000"/>
                        </a:lnSpc>
                        <a:spcBef>
                          <a:spcPts val="0"/>
                        </a:spcBef>
                        <a:spcAft>
                          <a:spcPts val="0"/>
                        </a:spcAft>
                        <a:buClr>
                          <a:srgbClr val="000000"/>
                        </a:buClr>
                        <a:buSzPts val="1400"/>
                        <a:buFont typeface="Arial"/>
                        <a:buNone/>
                      </a:pPr>
                      <a:r>
                        <a:rPr lang="en" sz="1200" u="none" strike="noStrike" cap="none">
                          <a:solidFill>
                            <a:schemeClr val="dk1"/>
                          </a:solidFill>
                        </a:rPr>
                        <a:t>Instruction</a:t>
                      </a:r>
                      <a:endParaRPr sz="900" u="none" strike="noStrike" cap="none"/>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548650">
                <a:tc>
                  <a:txBody>
                    <a:bodyPr/>
                    <a:lstStyle/>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K.3- The student will orally identify, segment and blend various phonemes to develop phonological and phonemic awareness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1.3- The student will orally identify, produce, and manipulate various phonemes within words to develop phonological and phonemic awareness.</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2.3- The student will orally identify, produce, and manipulate various phonemes within words to develop phonemic awareness.</a:t>
                      </a:r>
                      <a:endParaRPr sz="800"/>
                    </a:p>
                    <a:p>
                      <a:pPr marL="0" marR="0" lvl="0" indent="0" algn="l" rtl="0">
                        <a:lnSpc>
                          <a:spcPct val="90000"/>
                        </a:lnSpc>
                        <a:spcBef>
                          <a:spcPts val="0"/>
                        </a:spcBef>
                        <a:spcAft>
                          <a:spcPts val="0"/>
                        </a:spcAft>
                        <a:buNone/>
                      </a:pPr>
                      <a:endParaRPr sz="800"/>
                    </a:p>
                    <a:p>
                      <a:pPr marL="0" marR="0" lvl="0" indent="0" algn="l" rtl="0">
                        <a:lnSpc>
                          <a:spcPct val="90000"/>
                        </a:lnSpc>
                        <a:spcBef>
                          <a:spcPts val="0"/>
                        </a:spcBef>
                        <a:spcAft>
                          <a:spcPts val="0"/>
                        </a:spcAft>
                        <a:buNone/>
                      </a:pPr>
                      <a:endParaRPr sz="800"/>
                    </a:p>
                    <a:p>
                      <a:pPr marL="0" marR="0" lvl="0" indent="0" algn="l" rtl="0">
                        <a:lnSpc>
                          <a:spcPct val="100000"/>
                        </a:lnSpc>
                        <a:spcBef>
                          <a:spcPts val="0"/>
                        </a:spcBef>
                        <a:spcAft>
                          <a:spcPts val="0"/>
                        </a:spcAft>
                        <a:buClr>
                          <a:srgbClr val="000000"/>
                        </a:buClr>
                        <a:buSzPts val="1000"/>
                        <a:buFont typeface="Arial"/>
                        <a:buNone/>
                      </a:pPr>
                      <a:endParaRPr sz="800" u="none" strike="noStrike" cap="none">
                        <a:solidFill>
                          <a:schemeClr val="dk1"/>
                        </a:solidFill>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K.6- The student will develop an understanding of basic phonetic principles.</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1.5- The student will apply phonetic principles to read and spell.</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2.4- The student will use phonetic strategies when reading and spelling. </a:t>
                      </a:r>
                      <a:endParaRPr sz="800"/>
                    </a:p>
                    <a:p>
                      <a:pPr marL="177800" marR="0" lvl="0" indent="-88900" algn="l" rtl="0">
                        <a:lnSpc>
                          <a:spcPct val="90000"/>
                        </a:lnSpc>
                        <a:spcBef>
                          <a:spcPts val="1000"/>
                        </a:spcBef>
                        <a:spcAft>
                          <a:spcPts val="0"/>
                        </a:spcAft>
                        <a:buClr>
                          <a:schemeClr val="accent1"/>
                        </a:buClr>
                        <a:buSzPts val="800"/>
                        <a:buFont typeface="Arial"/>
                        <a:buChar char="•"/>
                      </a:pPr>
                      <a:r>
                        <a:rPr lang="en" sz="800"/>
                        <a:t>3.3 The student will use knowledge of regular and irregular vowel patterns and decode regular multisyllabic words.</a:t>
                      </a:r>
                      <a:endParaRPr sz="800"/>
                    </a:p>
                    <a:p>
                      <a:pPr marL="0" marR="0" lvl="0" indent="0" algn="l" rtl="0">
                        <a:lnSpc>
                          <a:spcPct val="100000"/>
                        </a:lnSpc>
                        <a:spcBef>
                          <a:spcPts val="1000"/>
                        </a:spcBef>
                        <a:spcAft>
                          <a:spcPts val="0"/>
                        </a:spcAft>
                        <a:buClr>
                          <a:srgbClr val="000000"/>
                        </a:buClr>
                        <a:buSzPts val="1000"/>
                        <a:buFont typeface="Arial"/>
                        <a:buNone/>
                      </a:pPr>
                      <a:endParaRPr sz="800" u="none" strike="noStrike" cap="none">
                        <a:solidFill>
                          <a:schemeClr val="dk1"/>
                        </a:solidFill>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1.9 i) Read and reread familiar stories and poems with fluency, accuracy and meaningful expression.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1.10 h) Read and reread familiar texts with fluency, accuracy and meaningful expression</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2.7 i) Read and reread familiar stories and poems with fluency, accuracy, and meaningful expression.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solidFill>
                          <a:schemeClr val="dk1"/>
                        </a:solidFill>
                      </a:endParaRPr>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solidFill>
                            <a:schemeClr val="dk1"/>
                          </a:solidFill>
                        </a:rPr>
                        <a:t>2.8 h) Read and reread familiar texts with fluency, accuracy, and meaningful expression.</a:t>
                      </a:r>
                      <a:endParaRPr sz="800" u="none" strike="noStrike" cap="none">
                        <a:solidFill>
                          <a:schemeClr val="dk1"/>
                        </a:solidFill>
                      </a:endParaRPr>
                    </a:p>
                    <a:p>
                      <a:pPr marL="177800" marR="0" lvl="0" indent="-88900" algn="l" rtl="0">
                        <a:lnSpc>
                          <a:spcPct val="90000"/>
                        </a:lnSpc>
                        <a:spcBef>
                          <a:spcPts val="1000"/>
                        </a:spcBef>
                        <a:spcAft>
                          <a:spcPts val="0"/>
                        </a:spcAft>
                        <a:buClr>
                          <a:schemeClr val="accent1"/>
                        </a:buClr>
                        <a:buSzPts val="800"/>
                        <a:buFont typeface="Arial"/>
                        <a:buChar char="•"/>
                      </a:pPr>
                      <a:r>
                        <a:rPr lang="en" sz="800"/>
                        <a:t>3.5 m) Read with fluency, accuracy, and meaningful expression.</a:t>
                      </a:r>
                      <a:endParaRPr sz="800"/>
                    </a:p>
                    <a:p>
                      <a:pPr marL="177800" marR="0" lvl="0" indent="-88900" algn="l" rtl="0">
                        <a:lnSpc>
                          <a:spcPct val="90000"/>
                        </a:lnSpc>
                        <a:spcBef>
                          <a:spcPts val="1000"/>
                        </a:spcBef>
                        <a:spcAft>
                          <a:spcPts val="1000"/>
                        </a:spcAft>
                        <a:buClr>
                          <a:schemeClr val="accent1"/>
                        </a:buClr>
                        <a:buSzPts val="800"/>
                        <a:buFont typeface="Arial"/>
                        <a:buChar char="•"/>
                      </a:pPr>
                      <a:r>
                        <a:rPr lang="en" sz="800"/>
                        <a:t>3.6</a:t>
                      </a:r>
                      <a:r>
                        <a:rPr lang="en" sz="800" u="none" strike="noStrike" cap="none">
                          <a:solidFill>
                            <a:schemeClr val="dk1"/>
                          </a:solidFill>
                        </a:rPr>
                        <a:t> </a:t>
                      </a:r>
                      <a:r>
                        <a:rPr lang="en" sz="800"/>
                        <a:t>m) Read with fluency, accuracy, and meaningful expression.</a:t>
                      </a:r>
                      <a:endParaRPr sz="800" u="none" strike="noStrike" cap="none"/>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K.7- The student will expand vocabulary and use of word meanings.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1.7- The student will expand vocabulary and use of word meanings.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2.5-The student will use semantic clues and syntax to expand vocabulary when reading.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solidFill>
                          <a:schemeClr val="dk1"/>
                        </a:solidFill>
                      </a:endParaRPr>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solidFill>
                            <a:schemeClr val="dk1"/>
                          </a:solidFill>
                        </a:rPr>
                        <a:t>2.6- The student will expand vocabulary and use of word meanings.</a:t>
                      </a:r>
                      <a:endParaRPr sz="800"/>
                    </a:p>
                    <a:p>
                      <a:pPr marL="177800" marR="0" lvl="0" indent="-88900" algn="l" rtl="0">
                        <a:lnSpc>
                          <a:spcPct val="90000"/>
                        </a:lnSpc>
                        <a:spcBef>
                          <a:spcPts val="1000"/>
                        </a:spcBef>
                        <a:spcAft>
                          <a:spcPts val="1000"/>
                        </a:spcAft>
                        <a:buClr>
                          <a:schemeClr val="accent1"/>
                        </a:buClr>
                        <a:buSzPts val="800"/>
                        <a:buChar char="•"/>
                      </a:pPr>
                      <a:r>
                        <a:rPr lang="en" sz="800"/>
                        <a:t>3.4 The student will expand vocabulary when reading </a:t>
                      </a:r>
                      <a:endParaRPr sz="800"/>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K.8-The student will demonstrate comprehension of fictional text.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K.9- The student will demonstrate comprehension of nonfiction text.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1.9,</a:t>
                      </a:r>
                      <a:r>
                        <a:rPr lang="en" sz="800"/>
                        <a:t> 2.7, 3.6</a:t>
                      </a:r>
                      <a:r>
                        <a:rPr lang="en" sz="800" u="none" strike="noStrike" cap="none"/>
                        <a:t>- The student will read and demonstrate comprehension of a variety of fictional texts. </a:t>
                      </a:r>
                      <a:endParaRPr sz="800" u="none" strike="noStrike" cap="none"/>
                    </a:p>
                    <a:p>
                      <a:pPr marL="177800" marR="0" lvl="0" indent="-38100" algn="l" rtl="0">
                        <a:lnSpc>
                          <a:spcPct val="90000"/>
                        </a:lnSpc>
                        <a:spcBef>
                          <a:spcPts val="0"/>
                        </a:spcBef>
                        <a:spcAft>
                          <a:spcPts val="0"/>
                        </a:spcAft>
                        <a:buClr>
                          <a:schemeClr val="accent1"/>
                        </a:buClr>
                        <a:buSzPts val="2100"/>
                        <a:buFont typeface="Arial"/>
                        <a:buNone/>
                      </a:pPr>
                      <a:endParaRPr sz="800" u="none" strike="noStrike" cap="none"/>
                    </a:p>
                    <a:p>
                      <a:pPr marL="177800" marR="0" lvl="0" indent="-88900" algn="l" rtl="0">
                        <a:lnSpc>
                          <a:spcPct val="90000"/>
                        </a:lnSpc>
                        <a:spcBef>
                          <a:spcPts val="0"/>
                        </a:spcBef>
                        <a:spcAft>
                          <a:spcPts val="0"/>
                        </a:spcAft>
                        <a:buClr>
                          <a:schemeClr val="accent1"/>
                        </a:buClr>
                        <a:buSzPts val="800"/>
                        <a:buFont typeface="Arial"/>
                        <a:buChar char="•"/>
                      </a:pPr>
                      <a:r>
                        <a:rPr lang="en" sz="800" u="none" strike="noStrike" cap="none"/>
                        <a:t>1.10</a:t>
                      </a:r>
                      <a:r>
                        <a:rPr lang="en" sz="800"/>
                        <a:t>, 2.8, 3.7</a:t>
                      </a:r>
                      <a:r>
                        <a:rPr lang="en" sz="800" u="none" strike="noStrike" cap="none"/>
                        <a:t>- The student will read and demonstrate comprehension of a variety of nonfiction texts. </a:t>
                      </a:r>
                      <a:endParaRPr sz="800" u="none" strike="noStrike" cap="none"/>
                    </a:p>
                    <a:p>
                      <a:pPr marL="0" marR="0" lvl="0" indent="0" algn="l" rtl="0">
                        <a:lnSpc>
                          <a:spcPct val="100000"/>
                        </a:lnSpc>
                        <a:spcBef>
                          <a:spcPts val="0"/>
                        </a:spcBef>
                        <a:spcAft>
                          <a:spcPts val="0"/>
                        </a:spcAft>
                        <a:buClr>
                          <a:srgbClr val="000000"/>
                        </a:buClr>
                        <a:buSzPts val="1000"/>
                        <a:buFont typeface="Arial"/>
                        <a:buNone/>
                      </a:pPr>
                      <a:endParaRPr sz="800" u="none" strike="noStrike" cap="none">
                        <a:solidFill>
                          <a:schemeClr val="dk1"/>
                        </a:solidFill>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9"/>
          <p:cNvSpPr txBox="1">
            <a:spLocks noGrp="1"/>
          </p:cNvSpPr>
          <p:nvPr>
            <p:ph type="title"/>
          </p:nvPr>
        </p:nvSpPr>
        <p:spPr>
          <a:xfrm>
            <a:off x="626269" y="1410615"/>
            <a:ext cx="7886700" cy="4857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accent1"/>
              </a:buClr>
              <a:buSzPts val="3300"/>
              <a:buFont typeface="Trebuchet MS"/>
              <a:buNone/>
            </a:pPr>
            <a:r>
              <a:rPr lang="en"/>
              <a:t>The Simple View</a:t>
            </a:r>
            <a:endParaRPr/>
          </a:p>
        </p:txBody>
      </p:sp>
      <p:sp>
        <p:nvSpPr>
          <p:cNvPr id="601" name="Google Shape;601;p19"/>
          <p:cNvSpPr txBox="1">
            <a:spLocks noGrp="1"/>
          </p:cNvSpPr>
          <p:nvPr>
            <p:ph type="body" idx="1"/>
          </p:nvPr>
        </p:nvSpPr>
        <p:spPr>
          <a:xfrm>
            <a:off x="7244579" y="4505151"/>
            <a:ext cx="1659000" cy="267300"/>
          </a:xfrm>
          <a:prstGeom prst="rect">
            <a:avLst/>
          </a:prstGeom>
          <a:noFill/>
          <a:ln>
            <a:noFill/>
          </a:ln>
        </p:spPr>
        <p:txBody>
          <a:bodyPr spcFirstLastPara="1" wrap="square" lIns="68575" tIns="34275" rIns="68575" bIns="34275" anchor="t" anchorCtr="0">
            <a:normAutofit fontScale="70000" lnSpcReduction="20000"/>
          </a:bodyPr>
          <a:lstStyle/>
          <a:p>
            <a:pPr marL="0" lvl="0" indent="0" algn="l" rtl="0">
              <a:lnSpc>
                <a:spcPct val="90000"/>
              </a:lnSpc>
              <a:spcBef>
                <a:spcPts val="800"/>
              </a:spcBef>
              <a:spcAft>
                <a:spcPts val="0"/>
              </a:spcAft>
              <a:buSzPct val="230768"/>
              <a:buNone/>
            </a:pPr>
            <a:r>
              <a:rPr lang="en" sz="1300"/>
              <a:t>Grough &amp; Tunmer, 1986 </a:t>
            </a:r>
            <a:endParaRPr/>
          </a:p>
        </p:txBody>
      </p:sp>
      <p:sp>
        <p:nvSpPr>
          <p:cNvPr id="602" name="Google Shape;602;p19" descr="Decoding"/>
          <p:cNvSpPr/>
          <p:nvPr/>
        </p:nvSpPr>
        <p:spPr>
          <a:xfrm>
            <a:off x="331176" y="2170234"/>
            <a:ext cx="2168700" cy="1575300"/>
          </a:xfrm>
          <a:prstGeom prst="rect">
            <a:avLst/>
          </a:prstGeom>
          <a:solidFill>
            <a:schemeClr val="accent1"/>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Arial"/>
                <a:ea typeface="Arial"/>
                <a:cs typeface="Arial"/>
                <a:sym typeface="Arial"/>
              </a:rPr>
              <a:t>Decoding</a:t>
            </a:r>
            <a:endParaRPr sz="2100" b="0" i="0" u="none" strike="noStrike" cap="none">
              <a:solidFill>
                <a:srgbClr val="FFFFFF"/>
              </a:solidFill>
              <a:latin typeface="Arial"/>
              <a:ea typeface="Arial"/>
              <a:cs typeface="Arial"/>
              <a:sym typeface="Arial"/>
            </a:endParaRPr>
          </a:p>
        </p:txBody>
      </p:sp>
      <p:sp>
        <p:nvSpPr>
          <p:cNvPr id="603" name="Google Shape;603;p19" descr="Language Comprehension"/>
          <p:cNvSpPr/>
          <p:nvPr/>
        </p:nvSpPr>
        <p:spPr>
          <a:xfrm>
            <a:off x="3489080" y="2170233"/>
            <a:ext cx="2168700" cy="1575300"/>
          </a:xfrm>
          <a:prstGeom prst="rect">
            <a:avLst/>
          </a:prstGeom>
          <a:solidFill>
            <a:schemeClr val="accent5"/>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Arial"/>
                <a:ea typeface="Arial"/>
                <a:cs typeface="Arial"/>
                <a:sym typeface="Arial"/>
              </a:rPr>
              <a:t>Language Comprehension</a:t>
            </a:r>
            <a:endParaRPr sz="2100" b="0" i="0" u="none" strike="noStrike" cap="none">
              <a:solidFill>
                <a:srgbClr val="FFFFFF"/>
              </a:solidFill>
              <a:latin typeface="Arial"/>
              <a:ea typeface="Arial"/>
              <a:cs typeface="Arial"/>
              <a:sym typeface="Arial"/>
            </a:endParaRPr>
          </a:p>
        </p:txBody>
      </p:sp>
      <p:sp>
        <p:nvSpPr>
          <p:cNvPr id="604" name="Google Shape;604;p19" descr="The Simple View of Reading Equation&#10;&#10;Decoding times language comprehension equals reading comprehension"/>
          <p:cNvSpPr/>
          <p:nvPr/>
        </p:nvSpPr>
        <p:spPr>
          <a:xfrm>
            <a:off x="6515099" y="2170233"/>
            <a:ext cx="2168700" cy="1575300"/>
          </a:xfrm>
          <a:prstGeom prst="rect">
            <a:avLst/>
          </a:prstGeom>
          <a:solidFill>
            <a:srgbClr val="7030A0"/>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Arial"/>
                <a:ea typeface="Arial"/>
                <a:cs typeface="Arial"/>
                <a:sym typeface="Arial"/>
              </a:rPr>
              <a:t>Reading Comprehension</a:t>
            </a:r>
            <a:endParaRPr sz="2100" b="0" i="0" u="none" strike="noStrike" cap="none">
              <a:solidFill>
                <a:srgbClr val="FFFFFF"/>
              </a:solidFill>
              <a:latin typeface="Arial"/>
              <a:ea typeface="Arial"/>
              <a:cs typeface="Arial"/>
              <a:sym typeface="Arial"/>
            </a:endParaRPr>
          </a:p>
        </p:txBody>
      </p:sp>
      <p:sp>
        <p:nvSpPr>
          <p:cNvPr id="605" name="Google Shape;605;p19" descr="Equal Sign"/>
          <p:cNvSpPr/>
          <p:nvPr/>
        </p:nvSpPr>
        <p:spPr>
          <a:xfrm>
            <a:off x="5762258" y="2633662"/>
            <a:ext cx="688800" cy="688800"/>
          </a:xfrm>
          <a:prstGeom prst="mathEqual">
            <a:avLst>
              <a:gd name="adj1" fmla="val 23520"/>
              <a:gd name="adj2" fmla="val 11760"/>
            </a:avLst>
          </a:prstGeom>
          <a:solidFill>
            <a:schemeClr val="accent1"/>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606" name="Google Shape;606;p19" descr="Multiplication Sign"/>
          <p:cNvSpPr/>
          <p:nvPr/>
        </p:nvSpPr>
        <p:spPr>
          <a:xfrm>
            <a:off x="2638241" y="2630914"/>
            <a:ext cx="688800" cy="688800"/>
          </a:xfrm>
          <a:prstGeom prst="mathMultiply">
            <a:avLst>
              <a:gd name="adj1" fmla="val 23520"/>
            </a:avLst>
          </a:prstGeom>
          <a:solidFill>
            <a:schemeClr val="accent1"/>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607" name="Google Shape;607;p19"/>
          <p:cNvSpPr txBox="1"/>
          <p:nvPr/>
        </p:nvSpPr>
        <p:spPr>
          <a:xfrm>
            <a:off x="3540919" y="3860006"/>
            <a:ext cx="2057400" cy="1177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0 X 1 = 0</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1 X 0 = 0</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.5 X 1 = .5</a:t>
            </a:r>
            <a:endParaRPr sz="1100" b="0" i="0" u="none" strike="noStrike" cap="none">
              <a:solidFill>
                <a:srgbClr val="000000"/>
              </a:solidFill>
              <a:latin typeface="Arial"/>
              <a:ea typeface="Arial"/>
              <a:cs typeface="Arial"/>
              <a:sym typeface="Arial"/>
            </a:endParaRPr>
          </a:p>
        </p:txBody>
      </p:sp>
      <p:sp>
        <p:nvSpPr>
          <p:cNvPr id="608" name="Google Shape;608;p19"/>
          <p:cNvSpPr txBox="1"/>
          <p:nvPr/>
        </p:nvSpPr>
        <p:spPr>
          <a:xfrm>
            <a:off x="626269" y="867679"/>
            <a:ext cx="7886700" cy="4857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3300"/>
              <a:buFont typeface="Trebuchet MS"/>
              <a:buNone/>
            </a:pPr>
            <a:r>
              <a:rPr lang="en" sz="2800" b="1" i="0" u="none" strike="noStrike" cap="none">
                <a:solidFill>
                  <a:srgbClr val="D50032"/>
                </a:solidFill>
                <a:latin typeface="Josefin Sans"/>
                <a:ea typeface="Josefin Sans"/>
                <a:cs typeface="Josefin Sans"/>
                <a:sym typeface="Josefin Sans"/>
              </a:rPr>
              <a:t>The Science of Reading</a:t>
            </a:r>
            <a:endParaRPr sz="2800" b="1" i="0" u="none" strike="noStrike" cap="none">
              <a:solidFill>
                <a:srgbClr val="D50032"/>
              </a:solidFill>
              <a:latin typeface="Josefin Sans"/>
              <a:ea typeface="Josefin Sans"/>
              <a:cs typeface="Josefin Sans"/>
              <a:sym typeface="Josefi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06"/>
                                        </p:tgtEl>
                                        <p:attrNameLst>
                                          <p:attrName>style.visibility</p:attrName>
                                        </p:attrNameLst>
                                      </p:cBhvr>
                                      <p:to>
                                        <p:strVal val="visible"/>
                                      </p:to>
                                    </p:set>
                                    <p:anim calcmode="lin" valueType="num">
                                      <p:cBhvr additive="base">
                                        <p:cTn id="11" dur="500"/>
                                        <p:tgtEl>
                                          <p:spTgt spid="6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0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05"/>
                                        </p:tgtEl>
                                        <p:attrNameLst>
                                          <p:attrName>style.visibility</p:attrName>
                                        </p:attrNameLst>
                                      </p:cBhvr>
                                      <p:to>
                                        <p:strVal val="visible"/>
                                      </p:to>
                                    </p:set>
                                    <p:anim calcmode="lin" valueType="num">
                                      <p:cBhvr additive="base">
                                        <p:cTn id="20" dur="500"/>
                                        <p:tgtEl>
                                          <p:spTgt spid="60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07"/>
                                        </p:tgtEl>
                                        <p:attrNameLst>
                                          <p:attrName>style.visibility</p:attrName>
                                        </p:attrNameLst>
                                      </p:cBhvr>
                                      <p:to>
                                        <p:strVal val="visible"/>
                                      </p:to>
                                    </p:set>
                                    <p:animEffect transition="in" filter="fade">
                                      <p:cBhvr>
                                        <p:cTn id="29" dur="5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3920"/>
          </a:srgbClr>
        </a:solidFill>
        <a:effectLst/>
      </p:bgPr>
    </p:bg>
    <p:spTree>
      <p:nvGrpSpPr>
        <p:cNvPr id="1" name="Shape 612"/>
        <p:cNvGrpSpPr/>
        <p:nvPr/>
      </p:nvGrpSpPr>
      <p:grpSpPr>
        <a:xfrm>
          <a:off x="0" y="0"/>
          <a:ext cx="0" cy="0"/>
          <a:chOff x="0" y="0"/>
          <a:chExt cx="0" cy="0"/>
        </a:xfrm>
      </p:grpSpPr>
      <p:sp>
        <p:nvSpPr>
          <p:cNvPr id="613" name="Google Shape;613;g1180dab6e36_1_834"/>
          <p:cNvSpPr txBox="1">
            <a:spLocks noGrp="1"/>
          </p:cNvSpPr>
          <p:nvPr>
            <p:ph type="body" idx="1"/>
          </p:nvPr>
        </p:nvSpPr>
        <p:spPr>
          <a:xfrm>
            <a:off x="7517423" y="1369225"/>
            <a:ext cx="1545600" cy="3579000"/>
          </a:xfrm>
          <a:prstGeom prst="rect">
            <a:avLst/>
          </a:prstGeom>
          <a:noFill/>
          <a:ln>
            <a:noFill/>
          </a:ln>
        </p:spPr>
        <p:txBody>
          <a:bodyPr spcFirstLastPara="1" wrap="square" lIns="68575" tIns="34275" rIns="68575" bIns="34275" anchor="t" anchorCtr="0">
            <a:normAutofit fontScale="70000" lnSpcReduction="20000"/>
          </a:bodyPr>
          <a:lstStyle/>
          <a:p>
            <a:pPr marL="0" lvl="0" indent="0" algn="l" rtl="0">
              <a:lnSpc>
                <a:spcPct val="90000"/>
              </a:lnSpc>
              <a:spcBef>
                <a:spcPts val="800"/>
              </a:spcBef>
              <a:spcAft>
                <a:spcPts val="0"/>
              </a:spcAft>
              <a:buSzPct val="187500"/>
              <a:buNone/>
            </a:pPr>
            <a:endParaRPr/>
          </a:p>
          <a:p>
            <a:pPr marL="0" lvl="0" indent="0" algn="l" rtl="0">
              <a:lnSpc>
                <a:spcPct val="90000"/>
              </a:lnSpc>
              <a:spcBef>
                <a:spcPts val="800"/>
              </a:spcBef>
              <a:spcAft>
                <a:spcPts val="0"/>
              </a:spcAft>
              <a:buSzPct val="187500"/>
              <a:buNone/>
            </a:pPr>
            <a:endParaRPr/>
          </a:p>
          <a:p>
            <a:pPr marL="0" lvl="0" indent="0" algn="l" rtl="0">
              <a:lnSpc>
                <a:spcPct val="90000"/>
              </a:lnSpc>
              <a:spcBef>
                <a:spcPts val="800"/>
              </a:spcBef>
              <a:spcAft>
                <a:spcPts val="0"/>
              </a:spcAft>
              <a:buSzPct val="187500"/>
              <a:buNone/>
            </a:pPr>
            <a:endParaRPr/>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87500"/>
              <a:buNone/>
            </a:pPr>
            <a:endParaRPr/>
          </a:p>
          <a:p>
            <a:pPr marL="0" lvl="0" indent="0" algn="l" rtl="0">
              <a:lnSpc>
                <a:spcPct val="90000"/>
              </a:lnSpc>
              <a:spcBef>
                <a:spcPts val="800"/>
              </a:spcBef>
              <a:spcAft>
                <a:spcPts val="0"/>
              </a:spcAft>
              <a:buSzPct val="187500"/>
              <a:buNone/>
            </a:pPr>
            <a:endParaRPr/>
          </a:p>
          <a:p>
            <a:pPr marL="0" lvl="0" indent="0" algn="r" rtl="0">
              <a:lnSpc>
                <a:spcPct val="90000"/>
              </a:lnSpc>
              <a:spcBef>
                <a:spcPts val="800"/>
              </a:spcBef>
              <a:spcAft>
                <a:spcPts val="0"/>
              </a:spcAft>
              <a:buSzPct val="166666"/>
              <a:buNone/>
            </a:pPr>
            <a:endParaRPr sz="1800"/>
          </a:p>
          <a:p>
            <a:pPr marL="0" lvl="0" indent="0" algn="r" rtl="0">
              <a:lnSpc>
                <a:spcPct val="90000"/>
              </a:lnSpc>
              <a:spcBef>
                <a:spcPts val="800"/>
              </a:spcBef>
              <a:spcAft>
                <a:spcPts val="0"/>
              </a:spcAft>
              <a:buSzPct val="166666"/>
              <a:buNone/>
            </a:pPr>
            <a:r>
              <a:rPr lang="en" sz="1800"/>
              <a:t>Scarborough, 2001</a:t>
            </a:r>
            <a:endParaRPr/>
          </a:p>
        </p:txBody>
      </p:sp>
      <p:sp>
        <p:nvSpPr>
          <p:cNvPr id="614" name="Google Shape;614;g1180dab6e36_1_834"/>
          <p:cNvSpPr txBox="1">
            <a:spLocks noGrp="1"/>
          </p:cNvSpPr>
          <p:nvPr>
            <p:ph type="title"/>
          </p:nvPr>
        </p:nvSpPr>
        <p:spPr>
          <a:xfrm>
            <a:off x="3012497" y="2258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accent1"/>
              </a:buClr>
              <a:buSzPts val="3300"/>
              <a:buFont typeface="Trebuchet MS"/>
              <a:buNone/>
            </a:pPr>
            <a:r>
              <a:rPr lang="en"/>
              <a:t>Scarborough’s Reading Rope </a:t>
            </a:r>
            <a:endParaRPr/>
          </a:p>
        </p:txBody>
      </p:sp>
      <p:pic>
        <p:nvPicPr>
          <p:cNvPr id="615" name="Google Shape;615;g1180dab6e36_1_834" descr="Visual of Scarborough's Reading Rope "/>
          <p:cNvPicPr preferRelativeResize="0"/>
          <p:nvPr/>
        </p:nvPicPr>
        <p:blipFill rotWithShape="1">
          <a:blip r:embed="rId3">
            <a:alphaModFix/>
          </a:blip>
          <a:srcRect/>
          <a:stretch/>
        </p:blipFill>
        <p:spPr>
          <a:xfrm>
            <a:off x="1455116" y="907775"/>
            <a:ext cx="6233759" cy="3979000"/>
          </a:xfrm>
          <a:prstGeom prst="rect">
            <a:avLst/>
          </a:prstGeom>
          <a:noFill/>
          <a:ln>
            <a:noFill/>
          </a:ln>
        </p:spPr>
      </p:pic>
      <p:sp>
        <p:nvSpPr>
          <p:cNvPr id="616" name="Google Shape;616;g1180dab6e36_1_834"/>
          <p:cNvSpPr/>
          <p:nvPr/>
        </p:nvSpPr>
        <p:spPr>
          <a:xfrm>
            <a:off x="3158450" y="3693147"/>
            <a:ext cx="907800" cy="466200"/>
          </a:xfrm>
          <a:prstGeom prst="rect">
            <a:avLst/>
          </a:prstGeom>
          <a:solidFill>
            <a:schemeClr val="accent1"/>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Decoding</a:t>
            </a:r>
            <a:endParaRPr sz="1400" b="0" i="0" u="none" strike="noStrike" cap="none">
              <a:solidFill>
                <a:srgbClr val="FFFFFF"/>
              </a:solidFill>
              <a:latin typeface="Arial"/>
              <a:ea typeface="Arial"/>
              <a:cs typeface="Arial"/>
              <a:sym typeface="Arial"/>
            </a:endParaRPr>
          </a:p>
        </p:txBody>
      </p:sp>
      <p:sp>
        <p:nvSpPr>
          <p:cNvPr id="617" name="Google Shape;617;g1180dab6e36_1_834"/>
          <p:cNvSpPr/>
          <p:nvPr/>
        </p:nvSpPr>
        <p:spPr>
          <a:xfrm>
            <a:off x="3012500" y="1884738"/>
            <a:ext cx="1199700" cy="687000"/>
          </a:xfrm>
          <a:prstGeom prst="rect">
            <a:avLst/>
          </a:prstGeom>
          <a:solidFill>
            <a:schemeClr val="accent5"/>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Arial"/>
                <a:ea typeface="Arial"/>
                <a:cs typeface="Arial"/>
                <a:sym typeface="Arial"/>
              </a:rPr>
              <a:t>Language Comprehension</a:t>
            </a:r>
            <a:endParaRPr sz="1100" b="0" i="0" u="none" strike="noStrike" cap="none">
              <a:solidFill>
                <a:srgbClr val="FFFFFF"/>
              </a:solidFill>
              <a:latin typeface="Arial"/>
              <a:ea typeface="Arial"/>
              <a:cs typeface="Arial"/>
              <a:sym typeface="Arial"/>
            </a:endParaRPr>
          </a:p>
        </p:txBody>
      </p:sp>
      <p:sp>
        <p:nvSpPr>
          <p:cNvPr id="618" name="Google Shape;618;g1180dab6e36_1_834" descr="The Simple View of Reading Equation&#10;&#10;Decoding times language comprehension equals reading comprehension"/>
          <p:cNvSpPr/>
          <p:nvPr/>
        </p:nvSpPr>
        <p:spPr>
          <a:xfrm>
            <a:off x="5281000" y="2847698"/>
            <a:ext cx="2075700" cy="803700"/>
          </a:xfrm>
          <a:prstGeom prst="rect">
            <a:avLst/>
          </a:prstGeom>
          <a:solidFill>
            <a:srgbClr val="7030A0"/>
          </a:solidFill>
          <a:ln w="25400" cap="flat" cmpd="sng">
            <a:solidFill>
              <a:srgbClr val="9B002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Arial"/>
                <a:ea typeface="Arial"/>
                <a:cs typeface="Arial"/>
                <a:sym typeface="Arial"/>
              </a:rPr>
              <a:t>Reading Comprehension</a:t>
            </a:r>
            <a:endParaRPr sz="2100" b="0" i="0" u="none" strike="noStrike" cap="none">
              <a:solidFill>
                <a:srgbClr val="FFFFFF"/>
              </a:solidFill>
              <a:latin typeface="Arial"/>
              <a:ea typeface="Arial"/>
              <a:cs typeface="Arial"/>
              <a:sym typeface="Arial"/>
            </a:endParaRPr>
          </a:p>
        </p:txBody>
      </p:sp>
      <p:sp>
        <p:nvSpPr>
          <p:cNvPr id="619" name="Google Shape;619;g1180dab6e36_1_834"/>
          <p:cNvSpPr txBox="1"/>
          <p:nvPr/>
        </p:nvSpPr>
        <p:spPr>
          <a:xfrm rot="-5400000">
            <a:off x="-3183542" y="2654425"/>
            <a:ext cx="7886700" cy="4857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3300"/>
              <a:buFont typeface="Trebuchet MS"/>
              <a:buNone/>
            </a:pPr>
            <a:r>
              <a:rPr lang="en" sz="2400" b="1" i="0" u="none" strike="noStrike" cap="none">
                <a:solidFill>
                  <a:srgbClr val="D50032"/>
                </a:solidFill>
                <a:latin typeface="Josefin Sans"/>
                <a:ea typeface="Josefin Sans"/>
                <a:cs typeface="Josefin Sans"/>
                <a:sym typeface="Josefin Sans"/>
              </a:rPr>
              <a:t>The Science of Reading</a:t>
            </a:r>
            <a:endParaRPr sz="2400" b="1" i="0" u="none" strike="noStrike" cap="none">
              <a:solidFill>
                <a:srgbClr val="D50032"/>
              </a:solidFill>
              <a:latin typeface="Josefin Sans"/>
              <a:ea typeface="Josefin Sans"/>
              <a:cs typeface="Josefin Sans"/>
              <a:sym typeface="Josefi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Introduction and Purpose</a:t>
            </a:r>
            <a:endParaRPr/>
          </a:p>
        </p:txBody>
      </p:sp>
      <p:sp>
        <p:nvSpPr>
          <p:cNvPr id="394" name="Google Shape;394;p2"/>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Clr>
                <a:schemeClr val="dk1"/>
              </a:buClr>
              <a:buSzPts val="1100"/>
              <a:buFont typeface="Arial"/>
              <a:buNone/>
            </a:pPr>
            <a:r>
              <a:rPr lang="en" b="0">
                <a:solidFill>
                  <a:srgbClr val="0E1634"/>
                </a:solidFill>
                <a:latin typeface="Roboto"/>
                <a:ea typeface="Roboto"/>
                <a:cs typeface="Roboto"/>
                <a:sym typeface="Roboto"/>
              </a:rPr>
              <a:t>The purpose of this presentation is to provide a comprehensive overview of the guidance and instructional support for Tier I literacy instruction in Virginia. Tier I instruction </a:t>
            </a:r>
            <a:r>
              <a:rPr lang="en" b="0">
                <a:solidFill>
                  <a:schemeClr val="dk1"/>
                </a:solidFill>
                <a:latin typeface="Roboto"/>
                <a:ea typeface="Roboto"/>
                <a:cs typeface="Roboto"/>
                <a:sym typeface="Roboto"/>
              </a:rPr>
              <a:t>refers to core quality evidence-based practices that support all students. </a:t>
            </a:r>
            <a:r>
              <a:rPr lang="en" b="0">
                <a:solidFill>
                  <a:srgbClr val="0E1634"/>
                </a:solidFill>
                <a:latin typeface="Roboto"/>
                <a:ea typeface="Roboto"/>
                <a:cs typeface="Roboto"/>
                <a:sym typeface="Roboto"/>
              </a:rPr>
              <a:t>The English Program in the Office of Humanities in the Department of Learning and Innovation works closely with other Virginia Department of Education offices (Assessment, Special Education, Early Childhood, English Language Instruction, Gifted, the Office of School Quality, Teacher Licensure) to address the specific needs of school divisions in the Commonwealth.</a:t>
            </a:r>
            <a:endParaRPr sz="2100">
              <a:latin typeface="Roboto"/>
              <a:ea typeface="Roboto"/>
              <a:cs typeface="Roboto"/>
              <a:sym typeface="Roboto"/>
            </a:endParaRPr>
          </a:p>
        </p:txBody>
      </p:sp>
      <p:sp>
        <p:nvSpPr>
          <p:cNvPr id="395" name="Google Shape;395;p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1180dab6e36_1_854"/>
          <p:cNvSpPr txBox="1">
            <a:spLocks noGrp="1"/>
          </p:cNvSpPr>
          <p:nvPr>
            <p:ph type="title"/>
          </p:nvPr>
        </p:nvSpPr>
        <p:spPr>
          <a:xfrm>
            <a:off x="503494" y="554150"/>
            <a:ext cx="90036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 sz="2000"/>
              <a:t>Science of Reading and Instructional Practices</a:t>
            </a:r>
            <a:endParaRPr sz="2000"/>
          </a:p>
        </p:txBody>
      </p:sp>
      <p:sp>
        <p:nvSpPr>
          <p:cNvPr id="625" name="Google Shape;625;g1180dab6e36_1_854"/>
          <p:cNvSpPr txBox="1">
            <a:spLocks noGrp="1"/>
          </p:cNvSpPr>
          <p:nvPr>
            <p:ph type="body" idx="1"/>
          </p:nvPr>
        </p:nvSpPr>
        <p:spPr>
          <a:xfrm>
            <a:off x="263775" y="1268050"/>
            <a:ext cx="8806800" cy="3263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a:solidFill>
                  <a:schemeClr val="dk1"/>
                </a:solidFill>
              </a:rPr>
              <a:t>Key practices that demonstrate research and evidence-based instruction:</a:t>
            </a:r>
            <a:endParaRPr sz="1700">
              <a:solidFill>
                <a:schemeClr val="dk1"/>
              </a:solidFill>
            </a:endParaRPr>
          </a:p>
          <a:p>
            <a:pPr marL="457200" lvl="0" indent="-336550" algn="l" rtl="0">
              <a:lnSpc>
                <a:spcPct val="115000"/>
              </a:lnSpc>
              <a:spcBef>
                <a:spcPts val="0"/>
              </a:spcBef>
              <a:spcAft>
                <a:spcPts val="0"/>
              </a:spcAft>
              <a:buClr>
                <a:schemeClr val="dk1"/>
              </a:buClr>
              <a:buSzPts val="1700"/>
              <a:buFont typeface="Roboto"/>
              <a:buChar char="●"/>
            </a:pPr>
            <a:r>
              <a:rPr lang="en" sz="1700" b="0">
                <a:solidFill>
                  <a:schemeClr val="dk1"/>
                </a:solidFill>
                <a:latin typeface="Roboto"/>
                <a:ea typeface="Roboto"/>
                <a:cs typeface="Roboto"/>
                <a:sym typeface="Roboto"/>
              </a:rPr>
              <a:t>Direct instruction of decoding, encoding, comprehension, and wide reading of literature</a:t>
            </a:r>
            <a:endParaRPr sz="1700" b="0">
              <a:solidFill>
                <a:schemeClr val="dk1"/>
              </a:solidFill>
              <a:latin typeface="Roboto"/>
              <a:ea typeface="Roboto"/>
              <a:cs typeface="Roboto"/>
              <a:sym typeface="Roboto"/>
            </a:endParaRPr>
          </a:p>
          <a:p>
            <a:pPr marL="457200" lvl="0" indent="-336550" algn="l" rtl="0">
              <a:lnSpc>
                <a:spcPct val="115000"/>
              </a:lnSpc>
              <a:spcBef>
                <a:spcPts val="0"/>
              </a:spcBef>
              <a:spcAft>
                <a:spcPts val="0"/>
              </a:spcAft>
              <a:buClr>
                <a:schemeClr val="dk1"/>
              </a:buClr>
              <a:buSzPts val="1700"/>
              <a:buFont typeface="Roboto"/>
              <a:buChar char="●"/>
            </a:pPr>
            <a:r>
              <a:rPr lang="en" sz="1700" b="0">
                <a:solidFill>
                  <a:schemeClr val="dk1"/>
                </a:solidFill>
                <a:latin typeface="Roboto"/>
                <a:ea typeface="Roboto"/>
                <a:cs typeface="Roboto"/>
                <a:sym typeface="Roboto"/>
              </a:rPr>
              <a:t>Specific focus on phoneme awareness instruction as well as its connection to encoding and decoding</a:t>
            </a:r>
            <a:endParaRPr sz="1700" b="0">
              <a:solidFill>
                <a:schemeClr val="dk1"/>
              </a:solidFill>
              <a:latin typeface="Roboto"/>
              <a:ea typeface="Roboto"/>
              <a:cs typeface="Roboto"/>
              <a:sym typeface="Roboto"/>
            </a:endParaRPr>
          </a:p>
          <a:p>
            <a:pPr marL="457200" lvl="0" indent="-336550" algn="l" rtl="0">
              <a:lnSpc>
                <a:spcPct val="115000"/>
              </a:lnSpc>
              <a:spcBef>
                <a:spcPts val="0"/>
              </a:spcBef>
              <a:spcAft>
                <a:spcPts val="0"/>
              </a:spcAft>
              <a:buClr>
                <a:schemeClr val="dk1"/>
              </a:buClr>
              <a:buSzPts val="1700"/>
              <a:buFont typeface="Roboto"/>
              <a:buChar char="●"/>
            </a:pPr>
            <a:r>
              <a:rPr lang="en" sz="1700" b="0">
                <a:solidFill>
                  <a:schemeClr val="dk1"/>
                </a:solidFill>
                <a:latin typeface="Roboto"/>
                <a:ea typeface="Roboto"/>
                <a:cs typeface="Roboto"/>
                <a:sym typeface="Roboto"/>
              </a:rPr>
              <a:t>Systematic, explicit, and intentional instruction on the spoken and written form of the English language (sound, syllable, morpheme, word)</a:t>
            </a:r>
            <a:endParaRPr sz="1700" b="0">
              <a:solidFill>
                <a:schemeClr val="dk1"/>
              </a:solidFill>
              <a:latin typeface="Roboto"/>
              <a:ea typeface="Roboto"/>
              <a:cs typeface="Roboto"/>
              <a:sym typeface="Roboto"/>
            </a:endParaRPr>
          </a:p>
          <a:p>
            <a:pPr marL="457200" lvl="0" indent="-336550" algn="l" rtl="0">
              <a:lnSpc>
                <a:spcPct val="115000"/>
              </a:lnSpc>
              <a:spcBef>
                <a:spcPts val="0"/>
              </a:spcBef>
              <a:spcAft>
                <a:spcPts val="0"/>
              </a:spcAft>
              <a:buClr>
                <a:schemeClr val="dk1"/>
              </a:buClr>
              <a:buSzPts val="1700"/>
              <a:buFont typeface="Roboto"/>
              <a:buChar char="●"/>
            </a:pPr>
            <a:r>
              <a:rPr lang="en" sz="1700" b="0">
                <a:solidFill>
                  <a:schemeClr val="dk1"/>
                </a:solidFill>
                <a:latin typeface="Roboto"/>
                <a:ea typeface="Roboto"/>
                <a:cs typeface="Roboto"/>
                <a:sym typeface="Roboto"/>
              </a:rPr>
              <a:t>Direct and incidental vocabulary instruction using texts to explore word meanings and sentence structure</a:t>
            </a:r>
            <a:endParaRPr sz="1700" b="0">
              <a:solidFill>
                <a:schemeClr val="dk1"/>
              </a:solidFill>
              <a:latin typeface="Roboto"/>
              <a:ea typeface="Roboto"/>
              <a:cs typeface="Roboto"/>
              <a:sym typeface="Roboto"/>
            </a:endParaRPr>
          </a:p>
          <a:p>
            <a:pPr marL="457200" lvl="0" indent="-336550" algn="l" rtl="0">
              <a:lnSpc>
                <a:spcPct val="115000"/>
              </a:lnSpc>
              <a:spcBef>
                <a:spcPts val="0"/>
              </a:spcBef>
              <a:spcAft>
                <a:spcPts val="0"/>
              </a:spcAft>
              <a:buClr>
                <a:schemeClr val="dk1"/>
              </a:buClr>
              <a:buSzPts val="1700"/>
              <a:buFont typeface="Roboto"/>
              <a:buChar char="●"/>
            </a:pPr>
            <a:r>
              <a:rPr lang="en" sz="1700" b="0">
                <a:solidFill>
                  <a:schemeClr val="dk1"/>
                </a:solidFill>
                <a:latin typeface="Roboto"/>
                <a:ea typeface="Roboto"/>
                <a:cs typeface="Roboto"/>
                <a:sym typeface="Roboto"/>
              </a:rPr>
              <a:t>Emphasis and intention on building background knowledge and listening comprehension through texts, multimedia, and other print resources that will lead to independent reading comprehension (</a:t>
            </a:r>
            <a:r>
              <a:rPr lang="en" sz="1700" b="0" u="sng">
                <a:solidFill>
                  <a:schemeClr val="dk1"/>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Moats, 2020</a:t>
            </a:r>
            <a:r>
              <a:rPr lang="en" sz="1700" b="0">
                <a:solidFill>
                  <a:schemeClr val="dk1"/>
                </a:solidFill>
                <a:latin typeface="Roboto"/>
                <a:ea typeface="Roboto"/>
                <a:cs typeface="Roboto"/>
                <a:sym typeface="Roboto"/>
              </a:rPr>
              <a:t>).</a:t>
            </a:r>
            <a:endParaRPr sz="2200">
              <a:solidFill>
                <a:schemeClr val="dk1"/>
              </a:solidFill>
              <a:latin typeface="Roboto"/>
              <a:ea typeface="Roboto"/>
              <a:cs typeface="Roboto"/>
              <a:sym typeface="Roboto"/>
            </a:endParaRPr>
          </a:p>
        </p:txBody>
      </p:sp>
      <p:sp>
        <p:nvSpPr>
          <p:cNvPr id="626" name="Google Shape;626;g1180dab6e36_1_854"/>
          <p:cNvSpPr txBox="1">
            <a:spLocks noGrp="1"/>
          </p:cNvSpPr>
          <p:nvPr>
            <p:ph type="sldNum" idx="12"/>
          </p:nvPr>
        </p:nvSpPr>
        <p:spPr>
          <a:xfrm>
            <a:off x="628650" y="4751189"/>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1180dab6e36_1_860"/>
          <p:cNvSpPr txBox="1">
            <a:spLocks noGrp="1"/>
          </p:cNvSpPr>
          <p:nvPr>
            <p:ph type="title"/>
          </p:nvPr>
        </p:nvSpPr>
        <p:spPr>
          <a:xfrm>
            <a:off x="322350" y="757700"/>
            <a:ext cx="84651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100"/>
              <a:buFont typeface="Arial"/>
              <a:buNone/>
            </a:pPr>
            <a:r>
              <a:rPr lang="en"/>
              <a:t>Extending Comprehension Beyond Early Literacy</a:t>
            </a:r>
            <a:endParaRPr/>
          </a:p>
        </p:txBody>
      </p:sp>
      <p:sp>
        <p:nvSpPr>
          <p:cNvPr id="632" name="Google Shape;632;g1180dab6e36_1_860"/>
          <p:cNvSpPr txBox="1">
            <a:spLocks noGrp="1"/>
          </p:cNvSpPr>
          <p:nvPr>
            <p:ph type="body" idx="1"/>
          </p:nvPr>
        </p:nvSpPr>
        <p:spPr>
          <a:xfrm>
            <a:off x="628650" y="170556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b="0">
                <a:solidFill>
                  <a:srgbClr val="0E1634"/>
                </a:solidFill>
                <a:latin typeface="Roboto"/>
                <a:ea typeface="Roboto"/>
                <a:cs typeface="Roboto"/>
                <a:sym typeface="Roboto"/>
              </a:rPr>
              <a:t> “</a:t>
            </a:r>
            <a:r>
              <a:rPr lang="en" sz="2000">
                <a:solidFill>
                  <a:srgbClr val="0E1634"/>
                </a:solidFill>
                <a:latin typeface="Roboto"/>
                <a:ea typeface="Roboto"/>
                <a:cs typeface="Roboto"/>
                <a:sym typeface="Roboto"/>
              </a:rPr>
              <a:t>In addition to teaching explicit word-reading skills, literacy instruction requires the teaching of text analysis, discussion, and writing about reading” (Duke, et al. 2021).</a:t>
            </a:r>
            <a:endParaRPr sz="2000">
              <a:solidFill>
                <a:srgbClr val="0E1634"/>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2000">
              <a:solidFill>
                <a:srgbClr val="0E1634"/>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000">
                <a:solidFill>
                  <a:srgbClr val="0E1634"/>
                </a:solidFill>
                <a:latin typeface="Roboto"/>
                <a:ea typeface="Roboto"/>
                <a:cs typeface="Roboto"/>
                <a:sym typeface="Roboto"/>
              </a:rPr>
              <a:t>Communication &amp; Multimodal Literacies</a:t>
            </a:r>
            <a:endParaRPr sz="2000">
              <a:solidFill>
                <a:srgbClr val="0E1634"/>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000">
                <a:solidFill>
                  <a:srgbClr val="0E1634"/>
                </a:solidFill>
                <a:latin typeface="Roboto"/>
                <a:ea typeface="Roboto"/>
                <a:cs typeface="Roboto"/>
                <a:sym typeface="Roboto"/>
              </a:rPr>
              <a:t>Reading </a:t>
            </a:r>
            <a:endParaRPr sz="2000">
              <a:solidFill>
                <a:srgbClr val="0E1634"/>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000">
                <a:solidFill>
                  <a:srgbClr val="0E1634"/>
                </a:solidFill>
                <a:latin typeface="Roboto"/>
                <a:ea typeface="Roboto"/>
                <a:cs typeface="Roboto"/>
                <a:sym typeface="Roboto"/>
              </a:rPr>
              <a:t>Writing</a:t>
            </a:r>
            <a:endParaRPr sz="2000">
              <a:solidFill>
                <a:srgbClr val="0E1634"/>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000">
                <a:solidFill>
                  <a:srgbClr val="0E1634"/>
                </a:solidFill>
                <a:latin typeface="Roboto"/>
                <a:ea typeface="Roboto"/>
                <a:cs typeface="Roboto"/>
                <a:sym typeface="Roboto"/>
              </a:rPr>
              <a:t>Research</a:t>
            </a:r>
            <a:endParaRPr sz="2000">
              <a:solidFill>
                <a:srgbClr val="0E1634"/>
              </a:solidFill>
              <a:latin typeface="Roboto"/>
              <a:ea typeface="Roboto"/>
              <a:cs typeface="Roboto"/>
              <a:sym typeface="Roboto"/>
            </a:endParaRPr>
          </a:p>
        </p:txBody>
      </p:sp>
      <p:sp>
        <p:nvSpPr>
          <p:cNvPr id="633" name="Google Shape;633;g1180dab6e36_1_860"/>
          <p:cNvSpPr txBox="1">
            <a:spLocks noGrp="1"/>
          </p:cNvSpPr>
          <p:nvPr>
            <p:ph type="sldNum" idx="12"/>
          </p:nvPr>
        </p:nvSpPr>
        <p:spPr>
          <a:xfrm>
            <a:off x="628650" y="4751189"/>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g1180dab6e36_1_866" descr="Virginia Learns bubble sheet example of 3-5 Reading.  See link for more information. "/>
          <p:cNvPicPr preferRelativeResize="0"/>
          <p:nvPr/>
        </p:nvPicPr>
        <p:blipFill rotWithShape="1">
          <a:blip r:embed="rId3">
            <a:alphaModFix/>
          </a:blip>
          <a:srcRect t="4698" b="6151"/>
          <a:stretch/>
        </p:blipFill>
        <p:spPr>
          <a:xfrm>
            <a:off x="649257" y="0"/>
            <a:ext cx="3446742" cy="2555424"/>
          </a:xfrm>
          <a:prstGeom prst="rect">
            <a:avLst/>
          </a:prstGeom>
          <a:noFill/>
          <a:ln>
            <a:noFill/>
          </a:ln>
        </p:spPr>
      </p:pic>
      <p:pic>
        <p:nvPicPr>
          <p:cNvPr id="639" name="Google Shape;639;g1180dab6e36_1_866" descr="Virginia Learns bubble sheet example of 3-5 Writing. See link for more information. "/>
          <p:cNvPicPr preferRelativeResize="0"/>
          <p:nvPr/>
        </p:nvPicPr>
        <p:blipFill rotWithShape="1">
          <a:blip r:embed="rId4">
            <a:alphaModFix/>
          </a:blip>
          <a:srcRect l="5165" r="3401" b="4888"/>
          <a:stretch/>
        </p:blipFill>
        <p:spPr>
          <a:xfrm>
            <a:off x="5469720" y="12"/>
            <a:ext cx="3674279" cy="2555425"/>
          </a:xfrm>
          <a:prstGeom prst="rect">
            <a:avLst/>
          </a:prstGeom>
          <a:noFill/>
          <a:ln>
            <a:noFill/>
          </a:ln>
        </p:spPr>
      </p:pic>
      <p:pic>
        <p:nvPicPr>
          <p:cNvPr id="640" name="Google Shape;640;g1180dab6e36_1_866" descr="Virginia Learns bubble sheet example of 3-5 Communication &amp; Multimodal Literacies.  See link for more information. "/>
          <p:cNvPicPr preferRelativeResize="0"/>
          <p:nvPr/>
        </p:nvPicPr>
        <p:blipFill rotWithShape="1">
          <a:blip r:embed="rId5">
            <a:alphaModFix/>
          </a:blip>
          <a:srcRect l="4231" r="7979"/>
          <a:stretch/>
        </p:blipFill>
        <p:spPr>
          <a:xfrm>
            <a:off x="4454725" y="2359775"/>
            <a:ext cx="3254407" cy="2875775"/>
          </a:xfrm>
          <a:prstGeom prst="rect">
            <a:avLst/>
          </a:prstGeom>
          <a:noFill/>
          <a:ln>
            <a:noFill/>
          </a:ln>
        </p:spPr>
      </p:pic>
      <p:sp>
        <p:nvSpPr>
          <p:cNvPr id="641" name="Google Shape;641;g1180dab6e36_1_866" descr="3-5"/>
          <p:cNvSpPr txBox="1"/>
          <p:nvPr/>
        </p:nvSpPr>
        <p:spPr>
          <a:xfrm>
            <a:off x="3867400" y="1877463"/>
            <a:ext cx="1191900" cy="8004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rgbClr val="000000"/>
                </a:solidFill>
                <a:latin typeface="Trebuchet MS"/>
                <a:ea typeface="Trebuchet MS"/>
                <a:cs typeface="Trebuchet MS"/>
                <a:sym typeface="Trebuchet MS"/>
              </a:rPr>
              <a:t>3-5</a:t>
            </a:r>
            <a:endParaRPr sz="4000" b="1" i="0" u="none" strike="noStrike" cap="none">
              <a:solidFill>
                <a:srgbClr val="000000"/>
              </a:solidFill>
              <a:latin typeface="Trebuchet MS"/>
              <a:ea typeface="Trebuchet MS"/>
              <a:cs typeface="Trebuchet MS"/>
              <a:sym typeface="Trebuchet MS"/>
            </a:endParaRPr>
          </a:p>
        </p:txBody>
      </p:sp>
      <p:pic>
        <p:nvPicPr>
          <p:cNvPr id="642" name="Google Shape;642;g1180dab6e36_1_866" descr="Virginia Learns bubble sheet example of 3-5 Research.  See link for more information. "/>
          <p:cNvPicPr preferRelativeResize="0"/>
          <p:nvPr/>
        </p:nvPicPr>
        <p:blipFill rotWithShape="1">
          <a:blip r:embed="rId6">
            <a:alphaModFix/>
          </a:blip>
          <a:srcRect t="6393"/>
          <a:stretch/>
        </p:blipFill>
        <p:spPr>
          <a:xfrm>
            <a:off x="649250" y="2564850"/>
            <a:ext cx="3446750" cy="2465626"/>
          </a:xfrm>
          <a:prstGeom prst="rect">
            <a:avLst/>
          </a:prstGeom>
          <a:noFill/>
          <a:ln>
            <a:noFill/>
          </a:ln>
        </p:spPr>
      </p:pic>
      <p:sp>
        <p:nvSpPr>
          <p:cNvPr id="643" name="Google Shape;643;g1180dab6e36_1_866"/>
          <p:cNvSpPr txBox="1"/>
          <p:nvPr/>
        </p:nvSpPr>
        <p:spPr>
          <a:xfrm>
            <a:off x="379725" y="4589400"/>
            <a:ext cx="2634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Trebuchet MS"/>
                <a:ea typeface="Trebuchet MS"/>
                <a:cs typeface="Trebuchet MS"/>
                <a:sym typeface="Trebuchet MS"/>
                <a:hlinkClick r:id="rId7"/>
              </a:rPr>
              <a:t>Virginia Learns- Language Arts Essentials</a:t>
            </a:r>
            <a:endParaRPr sz="12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Literacy: What Research Says </a:t>
            </a:r>
            <a:endParaRPr sz="2500"/>
          </a:p>
        </p:txBody>
      </p:sp>
      <p:sp>
        <p:nvSpPr>
          <p:cNvPr id="649" name="Google Shape;649;p6"/>
          <p:cNvSpPr txBox="1">
            <a:spLocks noGrp="1"/>
          </p:cNvSpPr>
          <p:nvPr>
            <p:ph type="body" idx="1"/>
          </p:nvPr>
        </p:nvSpPr>
        <p:spPr>
          <a:xfrm>
            <a:off x="448625" y="1344500"/>
            <a:ext cx="8520600" cy="310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2400"/>
              <a:t>Adolescent Literacy Instruction</a:t>
            </a:r>
            <a:endParaRPr sz="2400"/>
          </a:p>
          <a:p>
            <a:pPr marL="0" lvl="0" indent="0" algn="l" rtl="0">
              <a:lnSpc>
                <a:spcPct val="115000"/>
              </a:lnSpc>
              <a:spcBef>
                <a:spcPts val="1600"/>
              </a:spcBef>
              <a:spcAft>
                <a:spcPts val="0"/>
              </a:spcAft>
              <a:buClr>
                <a:schemeClr val="dk1"/>
              </a:buClr>
              <a:buSzPts val="1100"/>
              <a:buFont typeface="Arial"/>
              <a:buNone/>
            </a:pPr>
            <a:r>
              <a:rPr lang="en" sz="2400" b="0">
                <a:solidFill>
                  <a:schemeClr val="dk1"/>
                </a:solidFill>
                <a:latin typeface="Roboto"/>
                <a:ea typeface="Roboto"/>
                <a:cs typeface="Roboto"/>
                <a:sym typeface="Roboto"/>
              </a:rPr>
              <a:t>1.Incorporation of Disciplinary Literacy Instruction</a:t>
            </a:r>
            <a:endParaRPr sz="240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400" b="0">
                <a:solidFill>
                  <a:schemeClr val="dk1"/>
                </a:solidFill>
                <a:latin typeface="Roboto"/>
                <a:ea typeface="Roboto"/>
                <a:cs typeface="Roboto"/>
                <a:sym typeface="Roboto"/>
              </a:rPr>
              <a:t>2.Integration of Multiple and Social Literacies</a:t>
            </a:r>
            <a:endParaRPr sz="240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400" b="0">
                <a:solidFill>
                  <a:schemeClr val="dk1"/>
                </a:solidFill>
                <a:latin typeface="Roboto"/>
                <a:ea typeface="Roboto"/>
                <a:cs typeface="Roboto"/>
                <a:sym typeface="Roboto"/>
              </a:rPr>
              <a:t>3.Orchestration of Engagement and Motivation</a:t>
            </a:r>
            <a:endParaRPr sz="240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400" b="0">
                <a:solidFill>
                  <a:schemeClr val="dk1"/>
                </a:solidFill>
                <a:latin typeface="Roboto"/>
                <a:ea typeface="Roboto"/>
                <a:cs typeface="Roboto"/>
                <a:sym typeface="Roboto"/>
              </a:rPr>
              <a:t>4.Appreciation of Multicultural Perspectives and Cultures</a:t>
            </a:r>
            <a:endParaRPr sz="240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240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400" b="0" u="sng">
                <a:solidFill>
                  <a:schemeClr val="hlink"/>
                </a:solidFill>
                <a:hlinkClick r:id="rId3"/>
              </a:rPr>
              <a:t>A Call to Action: What We Know About Adolescent Literacy Instruction. (2018, July 17). Retrieved January 8, 2020, from https://ncte.org/statement/adolescentliteracy/.</a:t>
            </a:r>
            <a:endParaRPr sz="1400" b="0">
              <a:solidFill>
                <a:srgbClr val="007DBA"/>
              </a:solidFill>
            </a:endParaRPr>
          </a:p>
          <a:p>
            <a:pPr marL="0" lvl="0" indent="0" algn="l" rtl="0">
              <a:lnSpc>
                <a:spcPct val="115000"/>
              </a:lnSpc>
              <a:spcBef>
                <a:spcPts val="0"/>
              </a:spcBef>
              <a:spcAft>
                <a:spcPts val="1600"/>
              </a:spcAft>
              <a:buSzPts val="1600"/>
              <a:buNone/>
            </a:pPr>
            <a:endParaRPr/>
          </a:p>
        </p:txBody>
      </p:sp>
      <p:sp>
        <p:nvSpPr>
          <p:cNvPr id="650" name="Google Shape;650;p6"/>
          <p:cNvSpPr txBox="1">
            <a:spLocks noGrp="1"/>
          </p:cNvSpPr>
          <p:nvPr>
            <p:ph type="sldNum" idx="12"/>
          </p:nvPr>
        </p:nvSpPr>
        <p:spPr>
          <a:xfrm>
            <a:off x="237250" y="4637200"/>
            <a:ext cx="548700" cy="3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Literacy: What Research Says </a:t>
            </a:r>
            <a:endParaRPr sz="2500"/>
          </a:p>
        </p:txBody>
      </p:sp>
      <p:sp>
        <p:nvSpPr>
          <p:cNvPr id="656" name="Google Shape;656;p7"/>
          <p:cNvSpPr txBox="1">
            <a:spLocks noGrp="1"/>
          </p:cNvSpPr>
          <p:nvPr>
            <p:ph type="body" idx="1"/>
          </p:nvPr>
        </p:nvSpPr>
        <p:spPr>
          <a:xfrm>
            <a:off x="448625" y="1211050"/>
            <a:ext cx="8520600" cy="325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a:latin typeface="Roboto"/>
                <a:ea typeface="Roboto"/>
                <a:cs typeface="Roboto"/>
                <a:sym typeface="Roboto"/>
              </a:rPr>
              <a:t>Adolescent Literacy Instruction:</a:t>
            </a:r>
            <a:endParaRPr>
              <a:latin typeface="Roboto"/>
              <a:ea typeface="Roboto"/>
              <a:cs typeface="Roboto"/>
              <a:sym typeface="Roboto"/>
            </a:endParaRPr>
          </a:p>
          <a:p>
            <a:pPr marL="0" lvl="0" indent="0" algn="l" rtl="0">
              <a:lnSpc>
                <a:spcPct val="115000"/>
              </a:lnSpc>
              <a:spcBef>
                <a:spcPts val="1600"/>
              </a:spcBef>
              <a:spcAft>
                <a:spcPts val="0"/>
              </a:spcAft>
              <a:buSzPts val="1600"/>
              <a:buNone/>
            </a:pPr>
            <a:r>
              <a:rPr lang="en">
                <a:solidFill>
                  <a:schemeClr val="dk1"/>
                </a:solidFill>
                <a:latin typeface="Roboto"/>
                <a:ea typeface="Roboto"/>
                <a:cs typeface="Roboto"/>
                <a:sym typeface="Roboto"/>
              </a:rPr>
              <a:t>Practice thinking critically about how they engage with texts to include</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b="0">
                <a:solidFill>
                  <a:schemeClr val="dk1"/>
                </a:solidFill>
                <a:latin typeface="Roboto"/>
                <a:ea typeface="Roboto"/>
                <a:cs typeface="Roboto"/>
                <a:sym typeface="Roboto"/>
              </a:rPr>
              <a:t>•application of metacognitive strategies.</a:t>
            </a: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b="0">
                <a:solidFill>
                  <a:schemeClr val="dk1"/>
                </a:solidFill>
                <a:latin typeface="Roboto"/>
                <a:ea typeface="Roboto"/>
                <a:cs typeface="Roboto"/>
                <a:sym typeface="Roboto"/>
              </a:rPr>
              <a:t>•recognition of bias and high-quality sources.</a:t>
            </a: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b="0">
                <a:solidFill>
                  <a:schemeClr val="dk1"/>
                </a:solidFill>
                <a:latin typeface="Roboto"/>
                <a:ea typeface="Roboto"/>
                <a:cs typeface="Roboto"/>
                <a:sym typeface="Roboto"/>
              </a:rPr>
              <a:t>•argumentation with evidence.</a:t>
            </a: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a:solidFill>
                  <a:schemeClr val="dk1"/>
                </a:solidFill>
                <a:latin typeface="Roboto"/>
                <a:ea typeface="Roboto"/>
                <a:cs typeface="Roboto"/>
                <a:sym typeface="Roboto"/>
              </a:rPr>
              <a:t>Critical examination of texts that helps them to</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b="0">
                <a:solidFill>
                  <a:schemeClr val="dk1"/>
                </a:solidFill>
                <a:latin typeface="Roboto"/>
                <a:ea typeface="Roboto"/>
                <a:cs typeface="Roboto"/>
                <a:sym typeface="Roboto"/>
              </a:rPr>
              <a:t>•recognize the purpose of text structure and how the writer uses it to create effect.</a:t>
            </a: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b="0">
                <a:solidFill>
                  <a:schemeClr val="dk1"/>
                </a:solidFill>
                <a:latin typeface="Roboto"/>
                <a:ea typeface="Roboto"/>
                <a:cs typeface="Roboto"/>
                <a:sym typeface="Roboto"/>
              </a:rPr>
              <a:t>•infer beyond literal interpretations.</a:t>
            </a: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b="0">
                <a:solidFill>
                  <a:schemeClr val="dk1"/>
                </a:solidFill>
                <a:latin typeface="Roboto"/>
                <a:ea typeface="Roboto"/>
                <a:cs typeface="Roboto"/>
                <a:sym typeface="Roboto"/>
              </a:rPr>
              <a:t>•question and investigate various social, political, and historical context.</a:t>
            </a: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r>
              <a:rPr lang="en" b="0">
                <a:solidFill>
                  <a:schemeClr val="dk1"/>
                </a:solidFill>
                <a:latin typeface="Roboto"/>
                <a:ea typeface="Roboto"/>
                <a:cs typeface="Roboto"/>
                <a:sym typeface="Roboto"/>
              </a:rPr>
              <a:t>understand multiple meanings and richness of texts and layers of complexity</a:t>
            </a:r>
            <a:endParaRPr sz="800">
              <a:solidFill>
                <a:schemeClr val="dk1"/>
              </a:solidFill>
              <a:latin typeface="Roboto"/>
              <a:ea typeface="Roboto"/>
              <a:cs typeface="Roboto"/>
              <a:sym typeface="Roboto"/>
            </a:endParaRPr>
          </a:p>
        </p:txBody>
      </p:sp>
      <p:sp>
        <p:nvSpPr>
          <p:cNvPr id="657" name="Google Shape;657;p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24</a:t>
            </a:fld>
            <a:endParaRPr/>
          </a:p>
        </p:txBody>
      </p:sp>
      <p:sp>
        <p:nvSpPr>
          <p:cNvPr id="658" name="Google Shape;658;p7"/>
          <p:cNvSpPr txBox="1"/>
          <p:nvPr/>
        </p:nvSpPr>
        <p:spPr>
          <a:xfrm>
            <a:off x="518700" y="4271425"/>
            <a:ext cx="81066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sng" strike="noStrike" cap="none">
                <a:solidFill>
                  <a:schemeClr val="hlink"/>
                </a:solidFill>
                <a:latin typeface="Cardo"/>
                <a:ea typeface="Cardo"/>
                <a:cs typeface="Cardo"/>
                <a:sym typeface="Cardo"/>
                <a:hlinkClick r:id="rId3"/>
              </a:rPr>
              <a:t>A Call to Action: What We Know About Adolescent Literacy Instruction. (2018, July 17). Retrieved January 8, 2020, from https://ncte.org/statement/adolescentliteracy/.</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Literacy: What Research Says </a:t>
            </a:r>
            <a:endParaRPr sz="2500"/>
          </a:p>
        </p:txBody>
      </p:sp>
      <p:sp>
        <p:nvSpPr>
          <p:cNvPr id="664" name="Google Shape;664;p8"/>
          <p:cNvSpPr txBox="1">
            <a:spLocks noGrp="1"/>
          </p:cNvSpPr>
          <p:nvPr>
            <p:ph type="body" idx="1"/>
          </p:nvPr>
        </p:nvSpPr>
        <p:spPr>
          <a:xfrm>
            <a:off x="441650" y="1155675"/>
            <a:ext cx="8815200" cy="359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1550">
                <a:latin typeface="Roboto"/>
                <a:ea typeface="Roboto"/>
                <a:cs typeface="Roboto"/>
                <a:sym typeface="Roboto"/>
              </a:rPr>
              <a:t>Adolescent Literacy Instruction:</a:t>
            </a:r>
            <a:endParaRPr sz="1550">
              <a:latin typeface="Roboto"/>
              <a:ea typeface="Roboto"/>
              <a:cs typeface="Roboto"/>
              <a:sym typeface="Roboto"/>
            </a:endParaRPr>
          </a:p>
          <a:p>
            <a:pPr marL="0" lvl="0" indent="0" algn="l" rtl="0">
              <a:lnSpc>
                <a:spcPct val="115000"/>
              </a:lnSpc>
              <a:spcBef>
                <a:spcPts val="1600"/>
              </a:spcBef>
              <a:spcAft>
                <a:spcPts val="0"/>
              </a:spcAft>
              <a:buClr>
                <a:schemeClr val="dk1"/>
              </a:buClr>
              <a:buSzPts val="1100"/>
              <a:buFont typeface="Arial"/>
              <a:buNone/>
            </a:pPr>
            <a:r>
              <a:rPr lang="en" sz="1550">
                <a:solidFill>
                  <a:schemeClr val="dk1"/>
                </a:solidFill>
                <a:latin typeface="Roboto"/>
                <a:ea typeface="Roboto"/>
                <a:cs typeface="Roboto"/>
                <a:sym typeface="Roboto"/>
              </a:rPr>
              <a:t>Assessment that helps them to focus on</a:t>
            </a:r>
            <a:endParaRPr sz="155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550" b="0">
                <a:solidFill>
                  <a:schemeClr val="dk1"/>
                </a:solidFill>
                <a:latin typeface="Roboto"/>
                <a:ea typeface="Roboto"/>
                <a:cs typeface="Roboto"/>
                <a:sym typeface="Roboto"/>
              </a:rPr>
              <a:t>•the larger purpose and big ideas of the curriculum, and on metacognitive strategies for thinking during literacy acts (Smith, 1991; Darling-Hammond &amp; Falk, 1997; Langer, 2000).</a:t>
            </a:r>
            <a:endParaRPr sz="155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550" b="0">
                <a:solidFill>
                  <a:schemeClr val="dk1"/>
                </a:solidFill>
                <a:latin typeface="Roboto"/>
                <a:ea typeface="Roboto"/>
                <a:cs typeface="Roboto"/>
                <a:sym typeface="Roboto"/>
              </a:rPr>
              <a:t>•preparation for assessment (from ongoing classroom measures to high-stakes tests) that should focus on the critical components of multicultural perspectives, motivation, multiple and social literacies, and shifting literacy demands.</a:t>
            </a:r>
            <a:endParaRPr sz="155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550">
                <a:solidFill>
                  <a:schemeClr val="dk1"/>
                </a:solidFill>
                <a:latin typeface="Roboto"/>
                <a:ea typeface="Roboto"/>
                <a:cs typeface="Roboto"/>
                <a:sym typeface="Roboto"/>
              </a:rPr>
              <a:t>Choice and volume of reading</a:t>
            </a:r>
            <a:endParaRPr sz="155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550" b="0">
                <a:solidFill>
                  <a:schemeClr val="dk1"/>
                </a:solidFill>
                <a:latin typeface="Roboto"/>
                <a:ea typeface="Roboto"/>
                <a:cs typeface="Roboto"/>
                <a:sym typeface="Roboto"/>
              </a:rPr>
              <a:t>•Opportunities to read often from books of their own choosing</a:t>
            </a:r>
            <a:endParaRPr sz="155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550" b="0">
                <a:solidFill>
                  <a:schemeClr val="dk1"/>
                </a:solidFill>
                <a:latin typeface="Roboto"/>
                <a:ea typeface="Roboto"/>
                <a:cs typeface="Roboto"/>
                <a:sym typeface="Roboto"/>
              </a:rPr>
              <a:t>•Access to a vast library of books and texts that vary in levels and text structures (Miller, 2009)</a:t>
            </a:r>
            <a:endParaRPr sz="155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550" b="0">
                <a:solidFill>
                  <a:schemeClr val="dk1"/>
                </a:solidFill>
                <a:latin typeface="Roboto"/>
                <a:ea typeface="Roboto"/>
                <a:cs typeface="Roboto"/>
                <a:sym typeface="Roboto"/>
              </a:rPr>
              <a:t>•Dedicated time to read every day (Allington, 2009)</a:t>
            </a:r>
            <a:endParaRPr sz="155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300" b="0" u="sng">
                <a:solidFill>
                  <a:schemeClr val="hlink"/>
                </a:solidFill>
                <a:highlight>
                  <a:schemeClr val="lt1"/>
                </a:highlight>
                <a:latin typeface="Roboto"/>
                <a:ea typeface="Roboto"/>
                <a:cs typeface="Roboto"/>
                <a:sym typeface="Roboto"/>
                <a:hlinkClick r:id="rId3"/>
              </a:rPr>
              <a:t>A Call to Action: What We Know About Adolescent Literacy Instruction. (2018, July 17). Retrieved January 8, 2020, from https://ncte.org/statement/adolescentliteracy/.</a:t>
            </a:r>
            <a:endParaRPr>
              <a:highlight>
                <a:schemeClr val="lt1"/>
              </a:highlight>
              <a:latin typeface="Roboto"/>
              <a:ea typeface="Roboto"/>
              <a:cs typeface="Roboto"/>
              <a:sym typeface="Roboto"/>
            </a:endParaRPr>
          </a:p>
        </p:txBody>
      </p:sp>
      <p:sp>
        <p:nvSpPr>
          <p:cNvPr id="665" name="Google Shape;665;p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26"/>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Science of Reading and Students with Disabilities</a:t>
            </a:r>
            <a:endParaRPr sz="2500"/>
          </a:p>
        </p:txBody>
      </p:sp>
      <p:sp>
        <p:nvSpPr>
          <p:cNvPr id="671" name="Google Shape;671;p26"/>
          <p:cNvSpPr txBox="1">
            <a:spLocks noGrp="1"/>
          </p:cNvSpPr>
          <p:nvPr>
            <p:ph type="body" idx="1"/>
          </p:nvPr>
        </p:nvSpPr>
        <p:spPr>
          <a:xfrm>
            <a:off x="107576" y="1299882"/>
            <a:ext cx="8861649" cy="3701109"/>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Roboto"/>
              <a:buChar char="●"/>
            </a:pPr>
            <a:r>
              <a:rPr lang="en" b="0">
                <a:solidFill>
                  <a:schemeClr val="dk1"/>
                </a:solidFill>
                <a:latin typeface="Roboto"/>
                <a:ea typeface="Roboto"/>
                <a:cs typeface="Roboto"/>
                <a:sym typeface="Roboto"/>
              </a:rPr>
              <a:t>Research available that 1 in 5 students, or 15-20 percent of the population, has a language-based learning disability, such as dyslexia</a:t>
            </a:r>
            <a:endParaRPr>
              <a:latin typeface="Roboto"/>
              <a:ea typeface="Roboto"/>
              <a:cs typeface="Roboto"/>
              <a:sym typeface="Roboto"/>
            </a:endParaRPr>
          </a:p>
          <a:p>
            <a:pPr marL="457200" lvl="0" indent="-330200" algn="l" rtl="0">
              <a:lnSpc>
                <a:spcPct val="115000"/>
              </a:lnSpc>
              <a:spcBef>
                <a:spcPts val="0"/>
              </a:spcBef>
              <a:spcAft>
                <a:spcPts val="0"/>
              </a:spcAft>
              <a:buSzPts val="1600"/>
              <a:buFont typeface="Roboto"/>
              <a:buChar char="●"/>
            </a:pPr>
            <a:r>
              <a:rPr lang="en" b="0">
                <a:solidFill>
                  <a:schemeClr val="dk1"/>
                </a:solidFill>
                <a:latin typeface="Roboto"/>
                <a:ea typeface="Roboto"/>
                <a:cs typeface="Roboto"/>
                <a:sym typeface="Roboto"/>
              </a:rPr>
              <a:t>In Virginia, students identified with specific learning disabilities are one of the largest disability categories at approximately 54,136 students</a:t>
            </a:r>
            <a:endParaRPr b="0">
              <a:solidFill>
                <a:schemeClr val="dk1"/>
              </a:solidFill>
              <a:latin typeface="Roboto"/>
              <a:ea typeface="Roboto"/>
              <a:cs typeface="Roboto"/>
              <a:sym typeface="Roboto"/>
            </a:endParaRPr>
          </a:p>
          <a:p>
            <a:pPr marL="457200" lvl="0" indent="-330200" algn="l" rtl="0">
              <a:lnSpc>
                <a:spcPct val="115000"/>
              </a:lnSpc>
              <a:spcBef>
                <a:spcPts val="0"/>
              </a:spcBef>
              <a:spcAft>
                <a:spcPts val="0"/>
              </a:spcAft>
              <a:buSzPts val="1600"/>
              <a:buFont typeface="Roboto"/>
              <a:buChar char="●"/>
            </a:pPr>
            <a:r>
              <a:rPr lang="en" b="0">
                <a:solidFill>
                  <a:schemeClr val="dk1"/>
                </a:solidFill>
                <a:latin typeface="Roboto"/>
                <a:ea typeface="Roboto"/>
                <a:cs typeface="Roboto"/>
                <a:sym typeface="Roboto"/>
              </a:rPr>
              <a:t>A comprehensive reading program would include:</a:t>
            </a:r>
            <a:endParaRPr>
              <a:latin typeface="Roboto"/>
              <a:ea typeface="Roboto"/>
              <a:cs typeface="Roboto"/>
              <a:sym typeface="Roboto"/>
            </a:endParaRPr>
          </a:p>
          <a:p>
            <a:pPr marL="914400" lvl="1" indent="-330200" algn="l" rtl="0">
              <a:lnSpc>
                <a:spcPct val="100000"/>
              </a:lnSpc>
              <a:spcBef>
                <a:spcPts val="1600"/>
              </a:spcBef>
              <a:spcAft>
                <a:spcPts val="0"/>
              </a:spcAft>
              <a:buSzPts val="1600"/>
              <a:buFont typeface="Roboto"/>
              <a:buChar char="○"/>
            </a:pPr>
            <a:r>
              <a:rPr lang="en" b="0">
                <a:solidFill>
                  <a:schemeClr val="dk1"/>
                </a:solidFill>
                <a:latin typeface="Roboto"/>
                <a:ea typeface="Roboto"/>
                <a:cs typeface="Roboto"/>
                <a:sym typeface="Roboto"/>
              </a:rPr>
              <a:t>An explicit systemic approach to teaching students to read</a:t>
            </a:r>
            <a:endParaRPr>
              <a:latin typeface="Roboto"/>
              <a:ea typeface="Roboto"/>
              <a:cs typeface="Roboto"/>
              <a:sym typeface="Roboto"/>
            </a:endParaRPr>
          </a:p>
          <a:p>
            <a:pPr marL="914400" lvl="1" indent="-330200" algn="l" rtl="0">
              <a:lnSpc>
                <a:spcPct val="100000"/>
              </a:lnSpc>
              <a:spcBef>
                <a:spcPts val="1600"/>
              </a:spcBef>
              <a:spcAft>
                <a:spcPts val="0"/>
              </a:spcAft>
              <a:buSzPts val="1600"/>
              <a:buFont typeface="Roboto"/>
              <a:buChar char="○"/>
            </a:pPr>
            <a:r>
              <a:rPr lang="en" b="0">
                <a:solidFill>
                  <a:schemeClr val="dk1"/>
                </a:solidFill>
                <a:latin typeface="Roboto"/>
                <a:ea typeface="Roboto"/>
                <a:cs typeface="Roboto"/>
                <a:sym typeface="Roboto"/>
              </a:rPr>
              <a:t>Focus on the 5 components of reading - phonics, phonemic awareness, fluency, vocabulary, and comprehension</a:t>
            </a:r>
            <a:endParaRPr>
              <a:latin typeface="Roboto"/>
              <a:ea typeface="Roboto"/>
              <a:cs typeface="Roboto"/>
              <a:sym typeface="Roboto"/>
            </a:endParaRPr>
          </a:p>
          <a:p>
            <a:pPr marL="914400" lvl="1" indent="-330200" algn="l" rtl="0">
              <a:lnSpc>
                <a:spcPct val="100000"/>
              </a:lnSpc>
              <a:spcBef>
                <a:spcPts val="1600"/>
              </a:spcBef>
              <a:spcAft>
                <a:spcPts val="0"/>
              </a:spcAft>
              <a:buSzPts val="1600"/>
              <a:buChar char="○"/>
            </a:pPr>
            <a:r>
              <a:rPr lang="en" b="0">
                <a:solidFill>
                  <a:schemeClr val="dk1"/>
                </a:solidFill>
                <a:latin typeface="Roboto"/>
                <a:ea typeface="Roboto"/>
                <a:cs typeface="Roboto"/>
                <a:sym typeface="Roboto"/>
              </a:rPr>
              <a:t>Phonics instruction is a practice that is part of a comprehensive reading program in grades K-2 </a:t>
            </a:r>
            <a:r>
              <a:rPr lang="en">
                <a:solidFill>
                  <a:srgbClr val="FF0000"/>
                </a:solidFill>
              </a:rPr>
              <a:t/>
            </a:r>
            <a:br>
              <a:rPr lang="en">
                <a:solidFill>
                  <a:srgbClr val="FF0000"/>
                </a:solidFill>
              </a:rPr>
            </a:br>
            <a:endParaRPr sz="1200" b="0">
              <a:solidFill>
                <a:srgbClr val="FF0000"/>
              </a:solidFill>
            </a:endParaRPr>
          </a:p>
        </p:txBody>
      </p:sp>
      <p:sp>
        <p:nvSpPr>
          <p:cNvPr id="672" name="Google Shape;672;p26"/>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27"/>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t>Initiatives in Special Education and Student Services</a:t>
            </a:r>
            <a:endParaRPr sz="2400"/>
          </a:p>
        </p:txBody>
      </p:sp>
      <p:sp>
        <p:nvSpPr>
          <p:cNvPr id="678" name="Google Shape;678;p27"/>
          <p:cNvSpPr txBox="1">
            <a:spLocks noGrp="1"/>
          </p:cNvSpPr>
          <p:nvPr>
            <p:ph type="body" idx="1"/>
          </p:nvPr>
        </p:nvSpPr>
        <p:spPr>
          <a:xfrm>
            <a:off x="58050" y="1320425"/>
            <a:ext cx="9027900" cy="3567000"/>
          </a:xfrm>
          <a:prstGeom prst="rect">
            <a:avLst/>
          </a:prstGeom>
          <a:noFill/>
          <a:ln>
            <a:noFill/>
          </a:ln>
        </p:spPr>
        <p:txBody>
          <a:bodyPr spcFirstLastPara="1" wrap="square" lIns="91425" tIns="91425" rIns="91425" bIns="91425" anchor="t" anchorCtr="0">
            <a:noAutofit/>
          </a:bodyPr>
          <a:lstStyle/>
          <a:p>
            <a:pPr marL="342900" lvl="0" indent="-342900" algn="l" rtl="0">
              <a:lnSpc>
                <a:spcPct val="115000"/>
              </a:lnSpc>
              <a:spcBef>
                <a:spcPts val="0"/>
              </a:spcBef>
              <a:spcAft>
                <a:spcPts val="0"/>
              </a:spcAft>
              <a:buClr>
                <a:schemeClr val="dk1"/>
              </a:buClr>
              <a:buSzPts val="1450"/>
              <a:buFont typeface="Roboto"/>
              <a:buChar char="●"/>
            </a:pPr>
            <a:r>
              <a:rPr lang="en" sz="1450" b="0">
                <a:latin typeface="Roboto"/>
                <a:ea typeface="Roboto"/>
                <a:cs typeface="Roboto"/>
                <a:sym typeface="Roboto"/>
              </a:rPr>
              <a:t>Collaboration with higher education to ensure alignment in teacher preparation programs with the Science of Reading</a:t>
            </a:r>
            <a:endParaRPr sz="1450">
              <a:latin typeface="Roboto"/>
              <a:ea typeface="Roboto"/>
              <a:cs typeface="Roboto"/>
              <a:sym typeface="Roboto"/>
            </a:endParaRPr>
          </a:p>
          <a:p>
            <a:pPr marL="342900" lvl="0" indent="-342900" algn="l" rtl="0">
              <a:lnSpc>
                <a:spcPct val="115000"/>
              </a:lnSpc>
              <a:spcBef>
                <a:spcPts val="0"/>
              </a:spcBef>
              <a:spcAft>
                <a:spcPts val="0"/>
              </a:spcAft>
              <a:buClr>
                <a:schemeClr val="dk1"/>
              </a:buClr>
              <a:buSzPts val="1450"/>
              <a:buFont typeface="Roboto"/>
              <a:buChar char="●"/>
            </a:pPr>
            <a:r>
              <a:rPr lang="en" sz="1450" b="0">
                <a:latin typeface="Roboto"/>
                <a:ea typeface="Roboto"/>
                <a:cs typeface="Roboto"/>
                <a:sym typeface="Roboto"/>
              </a:rPr>
              <a:t>Focus on professional development to build capacity of local school divisions in practices and courses of study grounded in the Science of Reading</a:t>
            </a:r>
            <a:endParaRPr sz="1450">
              <a:latin typeface="Roboto"/>
              <a:ea typeface="Roboto"/>
              <a:cs typeface="Roboto"/>
              <a:sym typeface="Roboto"/>
            </a:endParaRPr>
          </a:p>
          <a:p>
            <a:pPr marL="685800" lvl="1" indent="-320675" algn="l" rtl="0">
              <a:lnSpc>
                <a:spcPct val="115000"/>
              </a:lnSpc>
              <a:spcBef>
                <a:spcPts val="0"/>
              </a:spcBef>
              <a:spcAft>
                <a:spcPts val="0"/>
              </a:spcAft>
              <a:buClr>
                <a:schemeClr val="dk1"/>
              </a:buClr>
              <a:buSzPts val="1450"/>
              <a:buFont typeface="Roboto"/>
              <a:buChar char="○"/>
            </a:pPr>
            <a:r>
              <a:rPr lang="en" sz="1450" b="0">
                <a:solidFill>
                  <a:schemeClr val="dk1"/>
                </a:solidFill>
                <a:latin typeface="Roboto"/>
                <a:ea typeface="Roboto"/>
                <a:cs typeface="Roboto"/>
                <a:sym typeface="Roboto"/>
              </a:rPr>
              <a:t>Multisensory Structured Literacy Initiative began in 2015 and has trained 1,027 teachers across 126 school divisions (75 teachers certified as Classroom Educators through the Academy of Orton Gillingham Educators and Practitioners)</a:t>
            </a:r>
            <a:endParaRPr sz="1450">
              <a:solidFill>
                <a:schemeClr val="dk1"/>
              </a:solidFill>
              <a:latin typeface="Roboto"/>
              <a:ea typeface="Roboto"/>
              <a:cs typeface="Roboto"/>
              <a:sym typeface="Roboto"/>
            </a:endParaRPr>
          </a:p>
          <a:p>
            <a:pPr marL="685800" lvl="1" indent="-320675" algn="l" rtl="0">
              <a:lnSpc>
                <a:spcPct val="115000"/>
              </a:lnSpc>
              <a:spcBef>
                <a:spcPts val="0"/>
              </a:spcBef>
              <a:spcAft>
                <a:spcPts val="0"/>
              </a:spcAft>
              <a:buClr>
                <a:schemeClr val="dk1"/>
              </a:buClr>
              <a:buSzPts val="1450"/>
              <a:buFont typeface="Roboto"/>
              <a:buChar char="○"/>
            </a:pPr>
            <a:r>
              <a:rPr lang="en" sz="1450" b="0">
                <a:solidFill>
                  <a:schemeClr val="dk1"/>
                </a:solidFill>
                <a:latin typeface="Roboto"/>
                <a:ea typeface="Roboto"/>
                <a:cs typeface="Roboto"/>
                <a:sym typeface="Roboto"/>
              </a:rPr>
              <a:t>74/132 school divisions are engaged with LETRS through SESS sponsored training, 1,575 LETRS Volume I licenses have been purchased by VDOE with an additional 3,000 purchased by divisions (since project began in 2018), 97 teachers are enrolled in facilitator training</a:t>
            </a:r>
            <a:endParaRPr sz="1450" b="0">
              <a:solidFill>
                <a:schemeClr val="dk1"/>
              </a:solidFill>
              <a:latin typeface="Roboto"/>
              <a:ea typeface="Roboto"/>
              <a:cs typeface="Roboto"/>
              <a:sym typeface="Roboto"/>
            </a:endParaRPr>
          </a:p>
          <a:p>
            <a:pPr marL="685800" lvl="1" indent="-320675" algn="l" rtl="0">
              <a:lnSpc>
                <a:spcPct val="115000"/>
              </a:lnSpc>
              <a:spcBef>
                <a:spcPts val="0"/>
              </a:spcBef>
              <a:spcAft>
                <a:spcPts val="0"/>
              </a:spcAft>
              <a:buClr>
                <a:schemeClr val="dk1"/>
              </a:buClr>
              <a:buSzPts val="1450"/>
              <a:buFont typeface="Roboto"/>
              <a:buChar char="○"/>
            </a:pPr>
            <a:r>
              <a:rPr lang="en" sz="1450" b="0">
                <a:solidFill>
                  <a:schemeClr val="dk1"/>
                </a:solidFill>
                <a:latin typeface="Roboto"/>
                <a:ea typeface="Roboto"/>
                <a:cs typeface="Roboto"/>
                <a:sym typeface="Roboto"/>
              </a:rPr>
              <a:t>Strategic Instructional Teams Initiative (SITI), began in January 2022, is using research-based practices from the University of Kansas for grades 4-12; currently 110 participants representing 28 divisions; the use of these strategies builds upon ongoing practice in SESS for the last 20 years</a:t>
            </a:r>
            <a:endParaRPr sz="1450" b="0">
              <a:solidFill>
                <a:schemeClr val="dk1"/>
              </a:solidFill>
              <a:latin typeface="Roboto"/>
              <a:ea typeface="Roboto"/>
              <a:cs typeface="Roboto"/>
              <a:sym typeface="Roboto"/>
            </a:endParaRPr>
          </a:p>
          <a:p>
            <a:pPr marL="457200" lvl="0" indent="-228600" algn="l" rtl="0">
              <a:lnSpc>
                <a:spcPct val="115000"/>
              </a:lnSpc>
              <a:spcBef>
                <a:spcPts val="0"/>
              </a:spcBef>
              <a:spcAft>
                <a:spcPts val="0"/>
              </a:spcAft>
              <a:buSzPts val="1600"/>
              <a:buNone/>
            </a:pPr>
            <a:endParaRPr b="0"/>
          </a:p>
          <a:p>
            <a:pPr marL="800100" lvl="1" indent="-273050" algn="l" rtl="0">
              <a:lnSpc>
                <a:spcPct val="115000"/>
              </a:lnSpc>
              <a:spcBef>
                <a:spcPts val="1600"/>
              </a:spcBef>
              <a:spcAft>
                <a:spcPts val="0"/>
              </a:spcAft>
              <a:buClr>
                <a:schemeClr val="dk1"/>
              </a:buClr>
              <a:buSzPts val="1100"/>
              <a:buNone/>
            </a:pPr>
            <a:endParaRPr b="0"/>
          </a:p>
        </p:txBody>
      </p:sp>
      <p:sp>
        <p:nvSpPr>
          <p:cNvPr id="679" name="Google Shape;679;p2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Implementation Plan</a:t>
            </a:r>
            <a:endParaRPr sz="2500"/>
          </a:p>
        </p:txBody>
      </p:sp>
      <p:sp>
        <p:nvSpPr>
          <p:cNvPr id="685" name="Google Shape;685;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Roboto"/>
              <a:buChar char="●"/>
            </a:pPr>
            <a:r>
              <a:rPr lang="en" b="0">
                <a:latin typeface="Roboto"/>
                <a:ea typeface="Roboto"/>
                <a:cs typeface="Roboto"/>
                <a:sym typeface="Roboto"/>
              </a:rPr>
              <a:t>Build off of success with professional development and support to utilize trained teachers and staff in implementation of practices, support of teachers and data-based evaluation of student learning and skill acquisition </a:t>
            </a:r>
            <a:endParaRPr b="0">
              <a:latin typeface="Roboto"/>
              <a:ea typeface="Roboto"/>
              <a:cs typeface="Roboto"/>
              <a:sym typeface="Roboto"/>
            </a:endParaRPr>
          </a:p>
          <a:p>
            <a:pPr marL="457200" lvl="0" indent="-330200" algn="l" rtl="0">
              <a:lnSpc>
                <a:spcPct val="115000"/>
              </a:lnSpc>
              <a:spcBef>
                <a:spcPts val="0"/>
              </a:spcBef>
              <a:spcAft>
                <a:spcPts val="0"/>
              </a:spcAft>
              <a:buSzPts val="1600"/>
              <a:buFont typeface="Roboto"/>
              <a:buChar char="●"/>
            </a:pPr>
            <a:r>
              <a:rPr lang="en" b="0">
                <a:latin typeface="Roboto"/>
                <a:ea typeface="Roboto"/>
                <a:cs typeface="Roboto"/>
                <a:sym typeface="Roboto"/>
              </a:rPr>
              <a:t>Leveraging implementation science and the Virginia Tiered Systems of Support framework to focus on reading instruction based on the science of reading impacting students with disabilities (partnership with the State Implementation and Scaling-up of Evidence-based Practices (SISEP) center)</a:t>
            </a:r>
            <a:endParaRPr b="0">
              <a:latin typeface="Roboto"/>
              <a:ea typeface="Roboto"/>
              <a:cs typeface="Roboto"/>
              <a:sym typeface="Roboto"/>
            </a:endParaRPr>
          </a:p>
        </p:txBody>
      </p:sp>
      <p:sp>
        <p:nvSpPr>
          <p:cNvPr id="686" name="Google Shape;686;p2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118722ef64a_0_0"/>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t>Literacy: What Research Says (Early Childhood)</a:t>
            </a:r>
            <a:endParaRPr sz="2500"/>
          </a:p>
        </p:txBody>
      </p:sp>
      <p:sp>
        <p:nvSpPr>
          <p:cNvPr id="692" name="Google Shape;692;g118722ef64a_0_0"/>
          <p:cNvSpPr txBox="1">
            <a:spLocks noGrp="1"/>
          </p:cNvSpPr>
          <p:nvPr>
            <p:ph type="body" idx="1"/>
          </p:nvPr>
        </p:nvSpPr>
        <p:spPr>
          <a:xfrm>
            <a:off x="237258" y="1275111"/>
            <a:ext cx="8732100" cy="32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1400"/>
              <a:t>After extensive review of preschool studies, researchers found strong evidence of effectiveness for interventions in each of the 5 language and literacy domains studied:</a:t>
            </a:r>
            <a:endParaRPr sz="1400"/>
          </a:p>
          <a:p>
            <a:pPr marL="457200" lvl="0" indent="-228600" algn="r" rtl="0">
              <a:lnSpc>
                <a:spcPct val="115000"/>
              </a:lnSpc>
              <a:spcBef>
                <a:spcPts val="0"/>
              </a:spcBef>
              <a:spcAft>
                <a:spcPts val="0"/>
              </a:spcAft>
              <a:buClr>
                <a:srgbClr val="007DBA"/>
              </a:buClr>
              <a:buSzPts val="1800"/>
              <a:buNone/>
            </a:pPr>
            <a:endParaRPr sz="1200" b="0">
              <a:solidFill>
                <a:srgbClr val="007DBA"/>
              </a:solidFill>
            </a:endParaRPr>
          </a:p>
        </p:txBody>
      </p:sp>
      <p:sp>
        <p:nvSpPr>
          <p:cNvPr id="693" name="Google Shape;693;g118722ef64a_0_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29</a:t>
            </a:fld>
            <a:endParaRPr/>
          </a:p>
        </p:txBody>
      </p:sp>
      <p:sp>
        <p:nvSpPr>
          <p:cNvPr id="694" name="Google Shape;694;g118722ef64a_0_0"/>
          <p:cNvSpPr txBox="1"/>
          <p:nvPr/>
        </p:nvSpPr>
        <p:spPr>
          <a:xfrm>
            <a:off x="4405023" y="4504117"/>
            <a:ext cx="5410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900" b="0" i="0" u="none" strike="noStrike" cap="none">
                <a:solidFill>
                  <a:srgbClr val="007DBA"/>
                </a:solidFill>
                <a:latin typeface="Cardo"/>
                <a:ea typeface="Cardo"/>
                <a:cs typeface="Cardo"/>
                <a:sym typeface="Cardo"/>
              </a:rPr>
              <a:t>https://ies.ed.gov/ncee/edlabs/regions/southeast/pdf/REL_2021084.pdf</a:t>
            </a:r>
            <a:endParaRPr sz="900" b="0" i="0" u="none" strike="noStrike" cap="none">
              <a:solidFill>
                <a:srgbClr val="000000"/>
              </a:solidFill>
              <a:latin typeface="Cardo"/>
              <a:ea typeface="Cardo"/>
              <a:cs typeface="Cardo"/>
              <a:sym typeface="Cardo"/>
            </a:endParaRPr>
          </a:p>
        </p:txBody>
      </p:sp>
      <p:graphicFrame>
        <p:nvGraphicFramePr>
          <p:cNvPr id="695" name="Google Shape;695;g118722ef64a_0_0"/>
          <p:cNvGraphicFramePr/>
          <p:nvPr/>
        </p:nvGraphicFramePr>
        <p:xfrm>
          <a:off x="118144" y="1931566"/>
          <a:ext cx="3000000" cy="3000000"/>
        </p:xfrm>
        <a:graphic>
          <a:graphicData uri="http://schemas.openxmlformats.org/drawingml/2006/table">
            <a:tbl>
              <a:tblPr firstRow="1" bandRow="1">
                <a:noFill/>
                <a:tableStyleId>{B482D486-1938-468C-BBE9-0C481769A5A9}</a:tableStyleId>
              </a:tblPr>
              <a:tblGrid>
                <a:gridCol w="1663100">
                  <a:extLst>
                    <a:ext uri="{9D8B030D-6E8A-4147-A177-3AD203B41FA5}">
                      <a16:colId xmlns:a16="http://schemas.microsoft.com/office/drawing/2014/main" val="20000"/>
                    </a:ext>
                  </a:extLst>
                </a:gridCol>
                <a:gridCol w="7132325">
                  <a:extLst>
                    <a:ext uri="{9D8B030D-6E8A-4147-A177-3AD203B41FA5}">
                      <a16:colId xmlns:a16="http://schemas.microsoft.com/office/drawing/2014/main" val="20001"/>
                    </a:ext>
                  </a:extLst>
                </a:gridCol>
              </a:tblGrid>
              <a:tr h="191175">
                <a:tc>
                  <a:txBody>
                    <a:bodyPr/>
                    <a:lstStyle/>
                    <a:p>
                      <a:pPr marL="0" marR="0" lvl="0" indent="0" algn="l" rtl="0">
                        <a:lnSpc>
                          <a:spcPct val="100000"/>
                        </a:lnSpc>
                        <a:spcBef>
                          <a:spcPts val="0"/>
                        </a:spcBef>
                        <a:spcAft>
                          <a:spcPts val="0"/>
                        </a:spcAft>
                        <a:buNone/>
                      </a:pPr>
                      <a:r>
                        <a:rPr lang="en" sz="1000" u="none" strike="noStrike" cap="none">
                          <a:latin typeface="Josefin Sans"/>
                          <a:ea typeface="Josefin Sans"/>
                          <a:cs typeface="Josefin Sans"/>
                          <a:sym typeface="Josefin Sans"/>
                        </a:rPr>
                        <a:t>Domain</a:t>
                      </a:r>
                      <a:endParaRPr sz="1000" u="none" strike="noStrike" cap="none">
                        <a:latin typeface="Josefin Sans"/>
                        <a:ea typeface="Josefin Sans"/>
                        <a:cs typeface="Josefin Sans"/>
                        <a:sym typeface="Josefin Sans"/>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None/>
                      </a:pPr>
                      <a:r>
                        <a:rPr lang="en" sz="1000" u="none" strike="noStrike" cap="none">
                          <a:latin typeface="Josefin Sans"/>
                          <a:ea typeface="Josefin Sans"/>
                          <a:cs typeface="Josefin Sans"/>
                          <a:sym typeface="Josefin Sans"/>
                        </a:rPr>
                        <a:t>Key Findings</a:t>
                      </a:r>
                      <a:endParaRPr sz="1000" u="none" strike="noStrike" cap="none">
                        <a:latin typeface="Josefin Sans"/>
                        <a:ea typeface="Josefin Sans"/>
                        <a:cs typeface="Josefin Sans"/>
                        <a:sym typeface="Josefin Sans"/>
                      </a:endParaRPr>
                    </a:p>
                  </a:txBody>
                  <a:tcPr marL="91450" marR="91450" marT="45725" marB="45725">
                    <a:solidFill>
                      <a:schemeClr val="lt1"/>
                    </a:solidFill>
                  </a:tcPr>
                </a:tc>
                <a:extLst>
                  <a:ext uri="{0D108BD9-81ED-4DB2-BD59-A6C34878D82A}">
                    <a16:rowId xmlns:a16="http://schemas.microsoft.com/office/drawing/2014/main" val="10000"/>
                  </a:ext>
                </a:extLst>
              </a:tr>
              <a:tr h="430150">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Language</a:t>
                      </a:r>
                      <a:r>
                        <a:rPr lang="en" sz="1000" u="none" strike="noStrike" cap="none">
                          <a:latin typeface="Josefin Sans"/>
                          <a:ea typeface="Josefin Sans"/>
                          <a:cs typeface="Josefin Sans"/>
                          <a:sym typeface="Josefin Sans"/>
                        </a:rPr>
                        <a:t>: ability to comprehend or use spoken language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Language interventions classified as instructional practices generated effect sizes equivalent to a 17 percentile point increase in the performance of the intervention group. </a:t>
                      </a:r>
                      <a:endParaRPr/>
                    </a:p>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Language instruction with one-on-one or small groups was more effective than large group.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extLst>
                  <a:ext uri="{0D108BD9-81ED-4DB2-BD59-A6C34878D82A}">
                    <a16:rowId xmlns:a16="http://schemas.microsoft.com/office/drawing/2014/main" val="10001"/>
                  </a:ext>
                </a:extLst>
              </a:tr>
              <a:tr h="430150">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Phonological Awareness:</a:t>
                      </a:r>
                      <a:r>
                        <a:rPr lang="en" sz="1000" u="none" strike="noStrike" cap="none">
                          <a:latin typeface="Josefin Sans"/>
                          <a:ea typeface="Josefin Sans"/>
                          <a:cs typeface="Josefin Sans"/>
                          <a:sym typeface="Josefin Sans"/>
                        </a:rPr>
                        <a:t> awareness of sound units of spoken language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Phonological awareness intervention generated effect sizes equivalent to a 13 percentile point increase. </a:t>
                      </a:r>
                      <a:endParaRPr/>
                    </a:p>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Including multiple types of phonological awareness (e.g., identification, matching, blending, counting, segmenting, and production) was more likely to improve performance.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extLst>
                  <a:ext uri="{0D108BD9-81ED-4DB2-BD59-A6C34878D82A}">
                    <a16:rowId xmlns:a16="http://schemas.microsoft.com/office/drawing/2014/main" val="10002"/>
                  </a:ext>
                </a:extLst>
              </a:tr>
              <a:tr h="430150">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Print Knowledge: </a:t>
                      </a:r>
                      <a:r>
                        <a:rPr lang="en" sz="1000" u="none" strike="noStrike" cap="none">
                          <a:latin typeface="Josefin Sans"/>
                          <a:ea typeface="Josefin Sans"/>
                          <a:cs typeface="Josefin Sans"/>
                          <a:sym typeface="Josefin Sans"/>
                        </a:rPr>
                        <a:t>knowledge of the names and sounds of letters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Print knowledge interventions generated effect sizes equivalent to a 9 percentile point increase. </a:t>
                      </a:r>
                      <a:endParaRPr/>
                    </a:p>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Interventions that taught print knowledge without teaching phonological awareness were not effective.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extLst>
                  <a:ext uri="{0D108BD9-81ED-4DB2-BD59-A6C34878D82A}">
                    <a16:rowId xmlns:a16="http://schemas.microsoft.com/office/drawing/2014/main" val="10003"/>
                  </a:ext>
                </a:extLst>
              </a:tr>
              <a:tr h="430150">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Decoding</a:t>
                      </a:r>
                      <a:r>
                        <a:rPr lang="en" sz="1000" u="none" strike="noStrike" cap="none">
                          <a:latin typeface="Josefin Sans"/>
                          <a:ea typeface="Josefin Sans"/>
                          <a:cs typeface="Josefin Sans"/>
                          <a:sym typeface="Josefin Sans"/>
                        </a:rPr>
                        <a:t>: ability to translate a word from print to speech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Interventions teaching phonological awareness and print knowledge improved performance in decoding without specific decoding instruction </a:t>
                      </a:r>
                      <a:r>
                        <a:rPr lang="en" sz="1000" u="sng" strike="noStrike" cap="none">
                          <a:latin typeface="Josefin Sans"/>
                          <a:ea typeface="Josefin Sans"/>
                          <a:cs typeface="Josefin Sans"/>
                          <a:sym typeface="Josefin Sans"/>
                        </a:rPr>
                        <a:t>but</a:t>
                      </a:r>
                      <a:r>
                        <a:rPr lang="en" sz="1000" u="none" strike="noStrike" cap="none">
                          <a:latin typeface="Josefin Sans"/>
                          <a:ea typeface="Josefin Sans"/>
                          <a:cs typeface="Josefin Sans"/>
                          <a:sym typeface="Josefin Sans"/>
                        </a:rPr>
                        <a:t> there was a stronger effect size when all three concepts– phonological awareness, print knowledge, and decoding– were taught together.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extLst>
                  <a:ext uri="{0D108BD9-81ED-4DB2-BD59-A6C34878D82A}">
                    <a16:rowId xmlns:a16="http://schemas.microsoft.com/office/drawing/2014/main" val="10004"/>
                  </a:ext>
                </a:extLst>
              </a:tr>
              <a:tr h="430150">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Early writing: </a:t>
                      </a:r>
                      <a:r>
                        <a:rPr lang="en" sz="1000" u="none" strike="noStrike" cap="none">
                          <a:latin typeface="Josefin Sans"/>
                          <a:ea typeface="Josefin Sans"/>
                          <a:cs typeface="Josefin Sans"/>
                          <a:sym typeface="Josefin Sans"/>
                        </a:rPr>
                        <a:t>knowledge of letter or name writing and spelling </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 sz="1000" u="none" strike="noStrike" cap="none">
                          <a:latin typeface="Josefin Sans"/>
                          <a:ea typeface="Josefin Sans"/>
                          <a:cs typeface="Josefin Sans"/>
                          <a:sym typeface="Josefin Sans"/>
                        </a:rPr>
                        <a:t>Interventions teaching phonological awareness and print knowledge improved performance in early writing without specific early writing instruction </a:t>
                      </a:r>
                      <a:r>
                        <a:rPr lang="en" sz="1000" u="sng" strike="noStrike" cap="none">
                          <a:latin typeface="Josefin Sans"/>
                          <a:ea typeface="Josefin Sans"/>
                          <a:cs typeface="Josefin Sans"/>
                          <a:sym typeface="Josefin Sans"/>
                        </a:rPr>
                        <a:t>but</a:t>
                      </a:r>
                      <a:r>
                        <a:rPr lang="en" sz="1000" u="none" strike="noStrike" cap="none">
                          <a:latin typeface="Josefin Sans"/>
                          <a:ea typeface="Josefin Sans"/>
                          <a:cs typeface="Josefin Sans"/>
                          <a:sym typeface="Josefin Sans"/>
                        </a:rPr>
                        <a:t> a stronger effect size was noted when all three concepts– phonological awareness, print knowledge, and early writing– were taught together</a:t>
                      </a:r>
                      <a:endParaRPr sz="1000" b="0" i="0" u="none" strike="noStrike" cap="none">
                        <a:solidFill>
                          <a:schemeClr val="dk1"/>
                        </a:solidFill>
                        <a:latin typeface="Josefin Sans"/>
                        <a:ea typeface="Josefin Sans"/>
                        <a:cs typeface="Josefin Sans"/>
                        <a:sym typeface="Josefin Sans"/>
                      </a:endParaRPr>
                    </a:p>
                  </a:txBody>
                  <a:tcPr marL="91450" marR="91450" marT="45725" marB="45725">
                    <a:solidFill>
                      <a:schemeClr val="lt1"/>
                    </a:solidFill>
                  </a:tcPr>
                </a:tc>
                <a:extLst>
                  <a:ext uri="{0D108BD9-81ED-4DB2-BD59-A6C34878D82A}">
                    <a16:rowId xmlns:a16="http://schemas.microsoft.com/office/drawing/2014/main" val="10005"/>
                  </a:ext>
                </a:extLst>
              </a:tr>
            </a:tbl>
          </a:graphicData>
        </a:graphic>
      </p:graphicFrame>
      <p:sp>
        <p:nvSpPr>
          <p:cNvPr id="696" name="Google Shape;696;g118722ef64a_0_0"/>
          <p:cNvSpPr/>
          <p:nvPr/>
        </p:nvSpPr>
        <p:spPr>
          <a:xfrm>
            <a:off x="4337050" y="4934812"/>
            <a:ext cx="4407000" cy="230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Josefin Sans"/>
                <a:ea typeface="Josefin Sans"/>
                <a:cs typeface="Josefin Sans"/>
                <a:sym typeface="Josefin Sans"/>
              </a:rPr>
              <a:t>https://ies.ed.gov/ncee/edlabs/regions/southeast/pdf/REL_2021084.pdf</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0"/>
          <p:cNvSpPr txBox="1">
            <a:spLocks noGrp="1"/>
          </p:cNvSpPr>
          <p:nvPr>
            <p:ph type="title"/>
          </p:nvPr>
        </p:nvSpPr>
        <p:spPr>
          <a:xfrm>
            <a:off x="44875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700"/>
              <a:t>Comprehensive Literacy in Virginia: K-12 Approach</a:t>
            </a:r>
            <a:endParaRPr sz="2700"/>
          </a:p>
        </p:txBody>
      </p:sp>
      <p:sp>
        <p:nvSpPr>
          <p:cNvPr id="401" name="Google Shape;401;p10"/>
          <p:cNvSpPr txBox="1">
            <a:spLocks noGrp="1"/>
          </p:cNvSpPr>
          <p:nvPr>
            <p:ph type="body" idx="1"/>
          </p:nvPr>
        </p:nvSpPr>
        <p:spPr>
          <a:xfrm>
            <a:off x="448750" y="1838800"/>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1800" b="0">
                <a:solidFill>
                  <a:schemeClr val="dk1"/>
                </a:solidFill>
                <a:latin typeface="Roboto"/>
                <a:ea typeface="Roboto"/>
                <a:cs typeface="Roboto"/>
                <a:sym typeface="Roboto"/>
              </a:rPr>
              <a:t>The VDOE English Program utilizes the term </a:t>
            </a:r>
            <a:r>
              <a:rPr lang="en" sz="1800" b="0" i="1">
                <a:solidFill>
                  <a:schemeClr val="dk1"/>
                </a:solidFill>
                <a:latin typeface="Roboto"/>
                <a:ea typeface="Roboto"/>
                <a:cs typeface="Roboto"/>
                <a:sym typeface="Roboto"/>
              </a:rPr>
              <a:t>Comprehensive Literacy</a:t>
            </a:r>
            <a:r>
              <a:rPr lang="en" sz="1800" b="0">
                <a:solidFill>
                  <a:schemeClr val="dk1"/>
                </a:solidFill>
                <a:latin typeface="Roboto"/>
                <a:ea typeface="Roboto"/>
                <a:cs typeface="Roboto"/>
                <a:sym typeface="Roboto"/>
              </a:rPr>
              <a:t> to demonstrate the instructional approach of integrating the four strands of the 2017 </a:t>
            </a:r>
            <a:r>
              <a:rPr lang="en" sz="1800" b="0" i="1">
                <a:solidFill>
                  <a:schemeClr val="dk1"/>
                </a:solidFill>
                <a:latin typeface="Roboto"/>
                <a:ea typeface="Roboto"/>
                <a:cs typeface="Roboto"/>
                <a:sym typeface="Roboto"/>
              </a:rPr>
              <a:t>English Standards of Learning</a:t>
            </a:r>
            <a:r>
              <a:rPr lang="en" sz="1800" b="0">
                <a:solidFill>
                  <a:schemeClr val="dk1"/>
                </a:solidFill>
                <a:latin typeface="Roboto"/>
                <a:ea typeface="Roboto"/>
                <a:cs typeface="Roboto"/>
                <a:sym typeface="Roboto"/>
              </a:rPr>
              <a:t>, the 2017 </a:t>
            </a:r>
            <a:r>
              <a:rPr lang="en" sz="1800" b="0" i="1">
                <a:solidFill>
                  <a:schemeClr val="dk1"/>
                </a:solidFill>
                <a:latin typeface="Roboto"/>
                <a:ea typeface="Roboto"/>
                <a:cs typeface="Roboto"/>
                <a:sym typeface="Roboto"/>
              </a:rPr>
              <a:t>English Standards of Learning Curriculum Framework</a:t>
            </a:r>
            <a:r>
              <a:rPr lang="en" sz="1800" b="0">
                <a:solidFill>
                  <a:schemeClr val="dk1"/>
                </a:solidFill>
                <a:latin typeface="Roboto"/>
                <a:ea typeface="Roboto"/>
                <a:cs typeface="Roboto"/>
                <a:sym typeface="Roboto"/>
              </a:rPr>
              <a:t>, the context of real-world application, and the inclusion of interdisciplinary content and scientific-based research in K-12 English language arts. </a:t>
            </a:r>
            <a:endParaRPr sz="1800" b="0">
              <a:solidFill>
                <a:schemeClr val="dk1"/>
              </a:solidFill>
              <a:latin typeface="Roboto"/>
              <a:ea typeface="Roboto"/>
              <a:cs typeface="Roboto"/>
              <a:sym typeface="Roboto"/>
            </a:endParaRPr>
          </a:p>
          <a:p>
            <a:pPr marL="0" lvl="0" indent="0" algn="l" rtl="0">
              <a:lnSpc>
                <a:spcPct val="115000"/>
              </a:lnSpc>
              <a:spcBef>
                <a:spcPts val="0"/>
              </a:spcBef>
              <a:spcAft>
                <a:spcPts val="0"/>
              </a:spcAft>
              <a:buSzPts val="1600"/>
              <a:buNone/>
            </a:pPr>
            <a:endParaRPr sz="1400" b="0">
              <a:solidFill>
                <a:schemeClr val="dk1"/>
              </a:solidFill>
            </a:endParaRPr>
          </a:p>
          <a:p>
            <a:pPr marL="0" lvl="0" indent="0" algn="l" rtl="0">
              <a:lnSpc>
                <a:spcPct val="115000"/>
              </a:lnSpc>
              <a:spcBef>
                <a:spcPts val="0"/>
              </a:spcBef>
              <a:spcAft>
                <a:spcPts val="0"/>
              </a:spcAft>
              <a:buSzPts val="1600"/>
              <a:buNone/>
            </a:pPr>
            <a:endParaRPr sz="1800" b="0">
              <a:solidFill>
                <a:srgbClr val="0E1634"/>
              </a:solidFill>
            </a:endParaRPr>
          </a:p>
          <a:p>
            <a:pPr marL="0" lvl="0" indent="0" algn="l" rtl="0">
              <a:lnSpc>
                <a:spcPct val="115000"/>
              </a:lnSpc>
              <a:spcBef>
                <a:spcPts val="0"/>
              </a:spcBef>
              <a:spcAft>
                <a:spcPts val="0"/>
              </a:spcAft>
              <a:buSzPts val="1600"/>
              <a:buNone/>
            </a:pPr>
            <a:endParaRPr sz="1800" b="0">
              <a:solidFill>
                <a:srgbClr val="0E1634"/>
              </a:solidFill>
            </a:endParaRPr>
          </a:p>
          <a:p>
            <a:pPr marL="0" lvl="0" indent="0" algn="l" rtl="0">
              <a:lnSpc>
                <a:spcPct val="115000"/>
              </a:lnSpc>
              <a:spcBef>
                <a:spcPts val="0"/>
              </a:spcBef>
              <a:spcAft>
                <a:spcPts val="0"/>
              </a:spcAft>
              <a:buClr>
                <a:schemeClr val="dk1"/>
              </a:buClr>
              <a:buSzPts val="1100"/>
              <a:buFont typeface="Arial"/>
              <a:buNone/>
            </a:pPr>
            <a:endParaRPr sz="1200" b="0">
              <a:solidFill>
                <a:srgbClr val="0E1634"/>
              </a:solidFill>
            </a:endParaRPr>
          </a:p>
        </p:txBody>
      </p:sp>
      <p:sp>
        <p:nvSpPr>
          <p:cNvPr id="402" name="Google Shape;402;p1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118722ef64a_0_52"/>
          <p:cNvSpPr txBox="1">
            <a:spLocks noGrp="1"/>
          </p:cNvSpPr>
          <p:nvPr>
            <p:ph type="title"/>
          </p:nvPr>
        </p:nvSpPr>
        <p:spPr>
          <a:xfrm>
            <a:off x="147728" y="1025081"/>
            <a:ext cx="8906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600"/>
              <a:t>Building the Foundation for Literacy: Early Childhood</a:t>
            </a:r>
            <a:endParaRPr sz="2600"/>
          </a:p>
        </p:txBody>
      </p:sp>
      <p:sp>
        <p:nvSpPr>
          <p:cNvPr id="702" name="Google Shape;702;g118722ef64a_0_52"/>
          <p:cNvSpPr txBox="1">
            <a:spLocks noGrp="1"/>
          </p:cNvSpPr>
          <p:nvPr>
            <p:ph type="body" idx="1"/>
          </p:nvPr>
        </p:nvSpPr>
        <p:spPr>
          <a:xfrm>
            <a:off x="448750" y="1838800"/>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endParaRPr sz="1400" b="0">
              <a:solidFill>
                <a:schemeClr val="dk1"/>
              </a:solidFill>
            </a:endParaRPr>
          </a:p>
          <a:p>
            <a:pPr marL="0" lvl="0" indent="0" algn="l" rtl="0">
              <a:lnSpc>
                <a:spcPct val="115000"/>
              </a:lnSpc>
              <a:spcBef>
                <a:spcPts val="0"/>
              </a:spcBef>
              <a:spcAft>
                <a:spcPts val="0"/>
              </a:spcAft>
              <a:buSzPts val="1600"/>
              <a:buNone/>
            </a:pPr>
            <a:endParaRPr sz="1800" b="0">
              <a:solidFill>
                <a:srgbClr val="0E1634"/>
              </a:solidFill>
            </a:endParaRPr>
          </a:p>
          <a:p>
            <a:pPr marL="0" lvl="0" indent="0" algn="l" rtl="0">
              <a:lnSpc>
                <a:spcPct val="115000"/>
              </a:lnSpc>
              <a:spcBef>
                <a:spcPts val="0"/>
              </a:spcBef>
              <a:spcAft>
                <a:spcPts val="0"/>
              </a:spcAft>
              <a:buSzPts val="1600"/>
              <a:buNone/>
            </a:pPr>
            <a:endParaRPr sz="1800" b="0">
              <a:solidFill>
                <a:srgbClr val="0E1634"/>
              </a:solidFill>
            </a:endParaRPr>
          </a:p>
          <a:p>
            <a:pPr marL="0" lvl="0" indent="0" algn="l" rtl="0">
              <a:lnSpc>
                <a:spcPct val="115000"/>
              </a:lnSpc>
              <a:spcBef>
                <a:spcPts val="0"/>
              </a:spcBef>
              <a:spcAft>
                <a:spcPts val="0"/>
              </a:spcAft>
              <a:buClr>
                <a:schemeClr val="dk1"/>
              </a:buClr>
              <a:buSzPts val="1100"/>
              <a:buFont typeface="Arial"/>
              <a:buNone/>
            </a:pPr>
            <a:endParaRPr sz="1200" b="0">
              <a:solidFill>
                <a:srgbClr val="0E1634"/>
              </a:solidFill>
            </a:endParaRPr>
          </a:p>
        </p:txBody>
      </p:sp>
      <p:sp>
        <p:nvSpPr>
          <p:cNvPr id="703" name="Google Shape;703;g118722ef64a_0_5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30</a:t>
            </a:fld>
            <a:endParaRPr/>
          </a:p>
        </p:txBody>
      </p:sp>
      <p:sp>
        <p:nvSpPr>
          <p:cNvPr id="704" name="Google Shape;704;g118722ef64a_0_52"/>
          <p:cNvSpPr/>
          <p:nvPr/>
        </p:nvSpPr>
        <p:spPr>
          <a:xfrm>
            <a:off x="147728" y="1610970"/>
            <a:ext cx="8888400" cy="317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Josefin Sans"/>
                <a:ea typeface="Josefin Sans"/>
                <a:cs typeface="Josefin Sans"/>
                <a:sym typeface="Josefin Sans"/>
              </a:rPr>
              <a:t>Virginia is working to strengthen all publicly-funded early childhood programs to ensure all children have the opportunity to enter kindergarten ready, including in language and literacy. Key aspects: </a:t>
            </a:r>
            <a:endParaRPr/>
          </a:p>
          <a:p>
            <a:pPr marL="457200" marR="0" lvl="0" indent="-317500" algn="l" rtl="0">
              <a:lnSpc>
                <a:spcPct val="100000"/>
              </a:lnSpc>
              <a:spcBef>
                <a:spcPts val="0"/>
              </a:spcBef>
              <a:spcAft>
                <a:spcPts val="0"/>
              </a:spcAft>
              <a:buClr>
                <a:schemeClr val="dk1"/>
              </a:buClr>
              <a:buSzPts val="1400"/>
              <a:buFont typeface="Arial"/>
              <a:buChar char="●"/>
            </a:pPr>
            <a:r>
              <a:rPr lang="en" sz="1400" b="0" i="1" u="none" strike="noStrike" cap="none">
                <a:solidFill>
                  <a:schemeClr val="dk1"/>
                </a:solidFill>
                <a:latin typeface="Josefin Sans"/>
                <a:ea typeface="Josefin Sans"/>
                <a:cs typeface="Josefin Sans"/>
                <a:sym typeface="Josefin Sans"/>
              </a:rPr>
              <a:t>Virginia Kindergarten Readiness Program (VKRP)</a:t>
            </a:r>
            <a:endParaRPr/>
          </a:p>
          <a:p>
            <a:pPr marL="914400" marR="0" lvl="1" indent="-311150" algn="l" rtl="0">
              <a:lnSpc>
                <a:spcPct val="100000"/>
              </a:lnSpc>
              <a:spcBef>
                <a:spcPts val="0"/>
              </a:spcBef>
              <a:spcAft>
                <a:spcPts val="0"/>
              </a:spcAft>
              <a:buClr>
                <a:schemeClr val="dk1"/>
              </a:buClr>
              <a:buSzPts val="1300"/>
              <a:buFont typeface="Arial"/>
              <a:buChar char="○"/>
            </a:pPr>
            <a:r>
              <a:rPr lang="en" sz="1300" b="0" i="0" u="none" strike="noStrike" cap="none">
                <a:solidFill>
                  <a:schemeClr val="dk1"/>
                </a:solidFill>
                <a:latin typeface="Josefin Sans"/>
                <a:ea typeface="Josefin Sans"/>
                <a:cs typeface="Josefin Sans"/>
                <a:sym typeface="Josefin Sans"/>
              </a:rPr>
              <a:t>Statewide assessment for all K students in fall/spring on literacy (PALS), math, self-regulation and social skills, offers educator resources and provides reporting </a:t>
            </a:r>
            <a:endParaRPr/>
          </a:p>
          <a:p>
            <a:pPr marL="914400" marR="0" lvl="1" indent="-311150" algn="l" rtl="0">
              <a:lnSpc>
                <a:spcPct val="100000"/>
              </a:lnSpc>
              <a:spcBef>
                <a:spcPts val="0"/>
              </a:spcBef>
              <a:spcAft>
                <a:spcPts val="0"/>
              </a:spcAft>
              <a:buClr>
                <a:schemeClr val="dk1"/>
              </a:buClr>
              <a:buSzPts val="1300"/>
              <a:buFont typeface="Arial"/>
              <a:buChar char="○"/>
            </a:pPr>
            <a:r>
              <a:rPr lang="en" sz="1300" b="0" i="0" u="none" strike="noStrike" cap="none">
                <a:solidFill>
                  <a:schemeClr val="dk1"/>
                </a:solidFill>
                <a:latin typeface="Josefin Sans"/>
                <a:ea typeface="Josefin Sans"/>
                <a:cs typeface="Josefin Sans"/>
                <a:sym typeface="Josefin Sans"/>
              </a:rPr>
              <a:t>Currently expanding to preschool (3 and 4 year olds in publicly-funded classrooms)</a:t>
            </a:r>
            <a:endParaRPr/>
          </a:p>
          <a:p>
            <a:pPr marL="457200" marR="0" lvl="0" indent="-317500" algn="l" rtl="0">
              <a:lnSpc>
                <a:spcPct val="100000"/>
              </a:lnSpc>
              <a:spcBef>
                <a:spcPts val="0"/>
              </a:spcBef>
              <a:spcAft>
                <a:spcPts val="0"/>
              </a:spcAft>
              <a:buClr>
                <a:schemeClr val="dk1"/>
              </a:buClr>
              <a:buSzPts val="1400"/>
              <a:buFont typeface="Arial"/>
              <a:buChar char="●"/>
            </a:pPr>
            <a:r>
              <a:rPr lang="en" sz="1400" b="0" i="1" u="none" strike="noStrike" cap="none">
                <a:solidFill>
                  <a:schemeClr val="dk1"/>
                </a:solidFill>
                <a:latin typeface="Josefin Sans"/>
                <a:ea typeface="Josefin Sans"/>
                <a:cs typeface="Josefin Sans"/>
                <a:sym typeface="Josefin Sans"/>
              </a:rPr>
              <a:t>Early Learning and Development Standards (ELDS)</a:t>
            </a:r>
            <a:endParaRPr/>
          </a:p>
          <a:p>
            <a:pPr marL="914400" marR="0" lvl="1" indent="-311150" algn="l" rtl="0">
              <a:lnSpc>
                <a:spcPct val="100000"/>
              </a:lnSpc>
              <a:spcBef>
                <a:spcPts val="0"/>
              </a:spcBef>
              <a:spcAft>
                <a:spcPts val="0"/>
              </a:spcAft>
              <a:buClr>
                <a:schemeClr val="dk1"/>
              </a:buClr>
              <a:buSzPts val="1300"/>
              <a:buFont typeface="Arial"/>
              <a:buChar char="○"/>
            </a:pPr>
            <a:r>
              <a:rPr lang="en" sz="1300" b="0" i="0" u="none" strike="noStrike" cap="none">
                <a:solidFill>
                  <a:schemeClr val="dk1"/>
                </a:solidFill>
                <a:latin typeface="Josefin Sans"/>
                <a:ea typeface="Josefin Sans"/>
                <a:cs typeface="Josefin Sans"/>
                <a:sym typeface="Josefin Sans"/>
              </a:rPr>
              <a:t>BOE approved standards in 2020 that include Communication, Language and Literacy Development</a:t>
            </a:r>
            <a:endParaRPr sz="1200" b="0" i="0" u="none" strike="noStrike" cap="none">
              <a:solidFill>
                <a:srgbClr val="000000"/>
              </a:solidFill>
              <a:latin typeface="Arial"/>
              <a:ea typeface="Arial"/>
              <a:cs typeface="Arial"/>
              <a:sym typeface="Arial"/>
            </a:endParaRPr>
          </a:p>
          <a:p>
            <a:pPr marL="457200" marR="0" lvl="0" indent="-285750" algn="l" rtl="0">
              <a:lnSpc>
                <a:spcPct val="100000"/>
              </a:lnSpc>
              <a:spcBef>
                <a:spcPts val="0"/>
              </a:spcBef>
              <a:spcAft>
                <a:spcPts val="0"/>
              </a:spcAft>
              <a:buClr>
                <a:schemeClr val="dk1"/>
              </a:buClr>
              <a:buSzPts val="1300"/>
              <a:buFont typeface="Arial"/>
              <a:buChar char="●"/>
            </a:pPr>
            <a:r>
              <a:rPr lang="en" sz="1400" b="0" i="1" u="none" strike="noStrike" cap="none">
                <a:solidFill>
                  <a:schemeClr val="dk1"/>
                </a:solidFill>
                <a:latin typeface="Josefin Sans"/>
                <a:ea typeface="Josefin Sans"/>
                <a:cs typeface="Josefin Sans"/>
                <a:sym typeface="Josefin Sans"/>
              </a:rPr>
              <a:t>VQB5 and LinkB5</a:t>
            </a:r>
            <a:endParaRPr/>
          </a:p>
          <a:p>
            <a:pPr marL="914400" marR="0" lvl="1" indent="-311150" algn="l" rtl="0">
              <a:lnSpc>
                <a:spcPct val="100000"/>
              </a:lnSpc>
              <a:spcBef>
                <a:spcPts val="0"/>
              </a:spcBef>
              <a:spcAft>
                <a:spcPts val="0"/>
              </a:spcAft>
              <a:buClr>
                <a:schemeClr val="dk1"/>
              </a:buClr>
              <a:buSzPts val="1300"/>
              <a:buFont typeface="Arial"/>
              <a:buChar char="○"/>
            </a:pPr>
            <a:r>
              <a:rPr lang="en" sz="1300" b="0" i="0" u="none" strike="noStrike" cap="none">
                <a:solidFill>
                  <a:schemeClr val="dk1"/>
                </a:solidFill>
                <a:latin typeface="Josefin Sans"/>
                <a:ea typeface="Josefin Sans"/>
                <a:cs typeface="Josefin Sans"/>
                <a:sym typeface="Josefin Sans"/>
              </a:rPr>
              <a:t>VQB5 is the new statewide measurement and improvement system for all publicly-funded B-5 programs</a:t>
            </a:r>
            <a:endParaRPr/>
          </a:p>
          <a:p>
            <a:pPr marL="914400" marR="0" lvl="1" indent="-311150" algn="l" rtl="0">
              <a:lnSpc>
                <a:spcPct val="100000"/>
              </a:lnSpc>
              <a:spcBef>
                <a:spcPts val="0"/>
              </a:spcBef>
              <a:spcAft>
                <a:spcPts val="0"/>
              </a:spcAft>
              <a:buClr>
                <a:schemeClr val="dk1"/>
              </a:buClr>
              <a:buSzPts val="1300"/>
              <a:buFont typeface="Arial"/>
              <a:buChar char="○"/>
            </a:pPr>
            <a:r>
              <a:rPr lang="en" sz="1300" b="0" i="0" u="none" strike="noStrike" cap="none">
                <a:solidFill>
                  <a:schemeClr val="dk1"/>
                </a:solidFill>
                <a:latin typeface="Josefin Sans"/>
                <a:ea typeface="Josefin Sans"/>
                <a:cs typeface="Josefin Sans"/>
                <a:sym typeface="Josefin Sans"/>
              </a:rPr>
              <a:t>Seeks to improve child outcomes by improving teacher-child interactions and curriculum use</a:t>
            </a:r>
            <a:endParaRPr/>
          </a:p>
          <a:p>
            <a:pPr marL="914400" marR="0" lvl="1" indent="-311150" algn="l" rtl="0">
              <a:lnSpc>
                <a:spcPct val="100000"/>
              </a:lnSpc>
              <a:spcBef>
                <a:spcPts val="0"/>
              </a:spcBef>
              <a:spcAft>
                <a:spcPts val="0"/>
              </a:spcAft>
              <a:buClr>
                <a:schemeClr val="dk1"/>
              </a:buClr>
              <a:buSzPts val="1300"/>
              <a:buFont typeface="Arial"/>
              <a:buChar char="○"/>
            </a:pPr>
            <a:r>
              <a:rPr lang="en" sz="1300" b="0" i="0" u="none" strike="noStrike" cap="none">
                <a:solidFill>
                  <a:schemeClr val="dk1"/>
                </a:solidFill>
                <a:latin typeface="Josefin Sans"/>
                <a:ea typeface="Josefin Sans"/>
                <a:cs typeface="Josefin Sans"/>
                <a:sym typeface="Josefin Sans"/>
              </a:rPr>
              <a:t>LinkB5 is the data system that will track quality improvement as well as children’s learning and development across classrooms and then link to longitudinal outcomes, enabling the VDOE to better inform and support policy makers, leaders and families; efforts are currently underway to integrate PALS, VKRP and LinkB5 to improve access, usability and impact</a:t>
            </a:r>
            <a:endParaRPr sz="1300" b="0" i="0" u="none" strike="noStrike" cap="none">
              <a:solidFill>
                <a:schemeClr val="dk1"/>
              </a:solidFill>
              <a:latin typeface="Josefin Sans"/>
              <a:ea typeface="Josefin Sans"/>
              <a:cs typeface="Josefin Sans"/>
              <a:sym typeface="Josefi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118722ef64a_0_102"/>
          <p:cNvSpPr txBox="1">
            <a:spLocks noGrp="1"/>
          </p:cNvSpPr>
          <p:nvPr>
            <p:ph type="title"/>
          </p:nvPr>
        </p:nvSpPr>
        <p:spPr>
          <a:xfrm>
            <a:off x="208000" y="1610950"/>
            <a:ext cx="1722300" cy="960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accent1"/>
              </a:buClr>
              <a:buSzPct val="63636"/>
              <a:buNone/>
            </a:pPr>
            <a:r>
              <a:rPr lang="en"/>
              <a:t/>
            </a:r>
            <a:br>
              <a:rPr lang="en"/>
            </a:br>
            <a:r>
              <a:rPr lang="en" sz="2200"/>
              <a:t>Alignment with Early Learning Standards</a:t>
            </a:r>
            <a:endParaRPr sz="2200"/>
          </a:p>
        </p:txBody>
      </p:sp>
      <p:graphicFrame>
        <p:nvGraphicFramePr>
          <p:cNvPr id="710" name="Google Shape;710;g118722ef64a_0_102"/>
          <p:cNvGraphicFramePr/>
          <p:nvPr/>
        </p:nvGraphicFramePr>
        <p:xfrm>
          <a:off x="1803399" y="1063303"/>
          <a:ext cx="3000000" cy="3000000"/>
        </p:xfrm>
        <a:graphic>
          <a:graphicData uri="http://schemas.openxmlformats.org/drawingml/2006/table">
            <a:tbl>
              <a:tblPr firstRow="1" bandRow="1">
                <a:noFill/>
                <a:tableStyleId>{E1B67467-1C15-4464-94E4-8CC937D9593A}</a:tableStyleId>
              </a:tblPr>
              <a:tblGrid>
                <a:gridCol w="1483025">
                  <a:extLst>
                    <a:ext uri="{9D8B030D-6E8A-4147-A177-3AD203B41FA5}">
                      <a16:colId xmlns:a16="http://schemas.microsoft.com/office/drawing/2014/main" val="20000"/>
                    </a:ext>
                  </a:extLst>
                </a:gridCol>
                <a:gridCol w="1371475">
                  <a:extLst>
                    <a:ext uri="{9D8B030D-6E8A-4147-A177-3AD203B41FA5}">
                      <a16:colId xmlns:a16="http://schemas.microsoft.com/office/drawing/2014/main" val="20001"/>
                    </a:ext>
                  </a:extLst>
                </a:gridCol>
                <a:gridCol w="1532125">
                  <a:extLst>
                    <a:ext uri="{9D8B030D-6E8A-4147-A177-3AD203B41FA5}">
                      <a16:colId xmlns:a16="http://schemas.microsoft.com/office/drawing/2014/main" val="20002"/>
                    </a:ext>
                  </a:extLst>
                </a:gridCol>
                <a:gridCol w="1322400">
                  <a:extLst>
                    <a:ext uri="{9D8B030D-6E8A-4147-A177-3AD203B41FA5}">
                      <a16:colId xmlns:a16="http://schemas.microsoft.com/office/drawing/2014/main" val="20003"/>
                    </a:ext>
                  </a:extLst>
                </a:gridCol>
                <a:gridCol w="1427250">
                  <a:extLst>
                    <a:ext uri="{9D8B030D-6E8A-4147-A177-3AD203B41FA5}">
                      <a16:colId xmlns:a16="http://schemas.microsoft.com/office/drawing/2014/main" val="20004"/>
                    </a:ext>
                  </a:extLst>
                </a:gridCol>
              </a:tblGrid>
              <a:tr h="350575">
                <a:tc>
                  <a:txBody>
                    <a:bodyPr/>
                    <a:lstStyle/>
                    <a:p>
                      <a:pPr marL="0" marR="0" lvl="0" indent="0" algn="ctr" rtl="0">
                        <a:lnSpc>
                          <a:spcPct val="100000"/>
                        </a:lnSpc>
                        <a:spcBef>
                          <a:spcPts val="0"/>
                        </a:spcBef>
                        <a:spcAft>
                          <a:spcPts val="0"/>
                        </a:spcAft>
                        <a:buClr>
                          <a:srgbClr val="000000"/>
                        </a:buClr>
                        <a:buSzPts val="1400"/>
                        <a:buFont typeface="Arial"/>
                        <a:buNone/>
                      </a:pPr>
                      <a:r>
                        <a:rPr lang="en" sz="1000" u="none" strike="noStrike" cap="none">
                          <a:solidFill>
                            <a:schemeClr val="dk1"/>
                          </a:solidFill>
                          <a:latin typeface="Josefin Sans"/>
                          <a:ea typeface="Josefin Sans"/>
                          <a:cs typeface="Josefin Sans"/>
                          <a:sym typeface="Josefin Sans"/>
                        </a:rPr>
                        <a:t>Language</a:t>
                      </a:r>
                      <a:endParaRPr sz="1000" u="none" strike="noStrike" cap="none">
                        <a:latin typeface="Josefin Sans"/>
                        <a:ea typeface="Josefin Sans"/>
                        <a:cs typeface="Josefin Sans"/>
                        <a:sym typeface="Josefin Sans"/>
                      </a:endParaRPr>
                    </a:p>
                  </a:txBody>
                  <a:tcPr marL="68600" marR="68600" marT="34300" marB="3430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000" u="none" strike="noStrike" cap="none">
                          <a:solidFill>
                            <a:schemeClr val="dk1"/>
                          </a:solidFill>
                          <a:latin typeface="Josefin Sans"/>
                          <a:ea typeface="Josefin Sans"/>
                          <a:cs typeface="Josefin Sans"/>
                          <a:sym typeface="Josefin Sans"/>
                        </a:rPr>
                        <a:t>Phonological Awareness</a:t>
                      </a:r>
                      <a:endParaRPr sz="1000" u="none" strike="noStrike" cap="none">
                        <a:latin typeface="Josefin Sans"/>
                        <a:ea typeface="Josefin Sans"/>
                        <a:cs typeface="Josefin Sans"/>
                        <a:sym typeface="Josefin Sans"/>
                      </a:endParaRPr>
                    </a:p>
                  </a:txBody>
                  <a:tcPr marL="68600" marR="68600" marT="34300" marB="3430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000" u="none" strike="noStrike" cap="none">
                          <a:solidFill>
                            <a:schemeClr val="dk1"/>
                          </a:solidFill>
                          <a:latin typeface="Josefin Sans"/>
                          <a:ea typeface="Josefin Sans"/>
                          <a:cs typeface="Josefin Sans"/>
                          <a:sym typeface="Josefin Sans"/>
                        </a:rPr>
                        <a:t>Print Knowledge</a:t>
                      </a:r>
                      <a:endParaRPr sz="1000" u="none" strike="noStrike" cap="none">
                        <a:latin typeface="Josefin Sans"/>
                        <a:ea typeface="Josefin Sans"/>
                        <a:cs typeface="Josefin Sans"/>
                        <a:sym typeface="Josefin Sans"/>
                      </a:endParaRPr>
                    </a:p>
                  </a:txBody>
                  <a:tcPr marL="68600" marR="68600" marT="34300" marB="3430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000" u="none" strike="noStrike" cap="none">
                          <a:solidFill>
                            <a:schemeClr val="dk1"/>
                          </a:solidFill>
                          <a:latin typeface="Josefin Sans"/>
                          <a:ea typeface="Josefin Sans"/>
                          <a:cs typeface="Josefin Sans"/>
                          <a:sym typeface="Josefin Sans"/>
                        </a:rPr>
                        <a:t>Decoding </a:t>
                      </a:r>
                      <a:endParaRPr sz="1000" u="none" strike="noStrike" cap="none">
                        <a:latin typeface="Josefin Sans"/>
                        <a:ea typeface="Josefin Sans"/>
                        <a:cs typeface="Josefin Sans"/>
                        <a:sym typeface="Josefin Sans"/>
                      </a:endParaRPr>
                    </a:p>
                  </a:txBody>
                  <a:tcPr marL="68600" marR="68600" marT="34300" marB="3430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000" u="none" strike="noStrike" cap="none">
                          <a:solidFill>
                            <a:schemeClr val="dk1"/>
                          </a:solidFill>
                          <a:latin typeface="Josefin Sans"/>
                          <a:ea typeface="Josefin Sans"/>
                          <a:cs typeface="Josefin Sans"/>
                          <a:sym typeface="Josefin Sans"/>
                        </a:rPr>
                        <a:t>Early Writing </a:t>
                      </a:r>
                      <a:endParaRPr sz="1000" u="none" strike="noStrike" cap="none">
                        <a:latin typeface="Josefin Sans"/>
                        <a:ea typeface="Josefin Sans"/>
                        <a:cs typeface="Josefin Sans"/>
                        <a:sym typeface="Josefin Sans"/>
                      </a:endParaRPr>
                    </a:p>
                  </a:txBody>
                  <a:tcPr marL="68600" marR="68600" marT="34300" marB="3430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069225">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CLLD1. Communication</a:t>
                      </a:r>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CLLD1.1. Understanding verbal and nonverbal cues</a:t>
                      </a:r>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CLLD1.2. Using vocabulary and nonverbal cues to communicate </a:t>
                      </a:r>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CLLD1.3. Learning and engaging in conversational interactions </a:t>
                      </a:r>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CLLD2. Foundations of Reading</a:t>
                      </a:r>
                      <a:endParaRPr sz="100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CLLD2.2. Understanding ideas, vocabulary, and information </a:t>
                      </a:r>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CLLD2. Foundations of Reading</a:t>
                      </a:r>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CLLD2.3. Learning spoken language is composed of smaller segments of sound</a:t>
                      </a:r>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CLLD2.4. Learning how letters and print work to create words and meaning</a:t>
                      </a: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latin typeface="Josefin Sans"/>
                        <a:ea typeface="Josefin Sans"/>
                        <a:cs typeface="Josefin Sans"/>
                        <a:sym typeface="Josefin Sans"/>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CLLD2. Foundations of Reading</a:t>
                      </a:r>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CLLD2.1. Paying attention to print as meaningful</a:t>
                      </a:r>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CLLD2.4. Learning how letters and print work to create words and meaning</a:t>
                      </a:r>
                      <a:endParaRPr sz="1000" u="none" strike="noStrike" cap="none">
                        <a:latin typeface="Josefin Sans"/>
                        <a:ea typeface="Josefin Sans"/>
                        <a:cs typeface="Josefin Sans"/>
                        <a:sym typeface="Josefin Sans"/>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i="1" u="none" strike="noStrike" cap="none">
                          <a:latin typeface="Josefin Sans"/>
                          <a:ea typeface="Josefin Sans"/>
                          <a:cs typeface="Josefin Sans"/>
                          <a:sym typeface="Josefin Sans"/>
                        </a:rPr>
                        <a:t>CLLD2. Foundations of Reading</a:t>
                      </a:r>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CLLD2.4. Learning how letters and print work to create words and meaning</a:t>
                      </a:r>
                      <a:endParaRPr sz="1000" u="none" strike="noStrike" cap="none">
                        <a:latin typeface="Josefin Sans"/>
                        <a:ea typeface="Josefin Sans"/>
                        <a:cs typeface="Josefin Sans"/>
                        <a:sym typeface="Josefin Sans"/>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latin typeface="Josefin Sans"/>
                          <a:ea typeface="Josefin Sans"/>
                          <a:cs typeface="Josefin Sans"/>
                          <a:sym typeface="Josefin Sans"/>
                        </a:rPr>
                        <a:t>CLLD3. Foundations of Writing</a:t>
                      </a:r>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CLLD3.1. Drawing, scribbling, and writing to communicate </a:t>
                      </a:r>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CLLD3.2. Developing writing habits and skills </a:t>
                      </a:r>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Josefin Sans"/>
                          <a:ea typeface="Josefin Sans"/>
                          <a:cs typeface="Josefin Sans"/>
                          <a:sym typeface="Josefin Sans"/>
                        </a:rPr>
                        <a:t>CLLD3.3. Handling writing tools</a:t>
                      </a:r>
                      <a:endParaRPr sz="1000" u="none" strike="noStrike" cap="none">
                        <a:solidFill>
                          <a:schemeClr val="dk1"/>
                        </a:solidFill>
                        <a:latin typeface="Josefin Sans"/>
                        <a:ea typeface="Josefin Sans"/>
                        <a:cs typeface="Josefin Sans"/>
                        <a:sym typeface="Josefin Sans"/>
                      </a:endParaRPr>
                    </a:p>
                  </a:txBody>
                  <a:tcPr marL="68600" marR="68600" marT="34300" marB="3430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711" name="Google Shape;711;g118722ef64a_0_102"/>
          <p:cNvSpPr/>
          <p:nvPr/>
        </p:nvSpPr>
        <p:spPr>
          <a:xfrm>
            <a:off x="1460500" y="4798139"/>
            <a:ext cx="4572000" cy="246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Josefin Sans"/>
                <a:ea typeface="Josefin Sans"/>
                <a:cs typeface="Josefin Sans"/>
                <a:sym typeface="Josefin Sans"/>
              </a:rPr>
              <a:t>https://www.doe.virginia.gov/early-childhood/curriculum/va-elds-birth-5.pdf</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118722ef64a_0_151"/>
          <p:cNvSpPr txBox="1">
            <a:spLocks noGrp="1"/>
          </p:cNvSpPr>
          <p:nvPr>
            <p:ph type="title"/>
          </p:nvPr>
        </p:nvSpPr>
        <p:spPr>
          <a:xfrm>
            <a:off x="100104" y="1009581"/>
            <a:ext cx="9217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600"/>
              <a:t>Teacher-Child Interactions &amp; Early Literacy Outcomes</a:t>
            </a:r>
            <a:endParaRPr sz="2600"/>
          </a:p>
        </p:txBody>
      </p:sp>
      <p:sp>
        <p:nvSpPr>
          <p:cNvPr id="717" name="Google Shape;717;g118722ef64a_0_15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32</a:t>
            </a:fld>
            <a:endParaRPr/>
          </a:p>
        </p:txBody>
      </p:sp>
      <p:sp>
        <p:nvSpPr>
          <p:cNvPr id="718" name="Google Shape;718;g118722ef64a_0_151"/>
          <p:cNvSpPr/>
          <p:nvPr/>
        </p:nvSpPr>
        <p:spPr>
          <a:xfrm>
            <a:off x="190604" y="1639431"/>
            <a:ext cx="8889900" cy="320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Josefin Sans"/>
                <a:ea typeface="Josefin Sans"/>
                <a:cs typeface="Josefin Sans"/>
                <a:sym typeface="Josefin Sans"/>
              </a:rPr>
              <a:t>Key Findings</a:t>
            </a:r>
            <a:endParaRPr/>
          </a:p>
          <a:p>
            <a:pPr marL="285750" marR="0" lvl="0" indent="-247650" algn="l" rtl="0">
              <a:lnSpc>
                <a:spcPct val="100000"/>
              </a:lnSpc>
              <a:spcBef>
                <a:spcPts val="0"/>
              </a:spcBef>
              <a:spcAft>
                <a:spcPts val="0"/>
              </a:spcAft>
              <a:buClr>
                <a:srgbClr val="000000"/>
              </a:buClr>
              <a:buSzPts val="600"/>
              <a:buFont typeface="Arial"/>
              <a:buNone/>
            </a:pPr>
            <a:endParaRPr sz="600" b="1" i="0" u="sng"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 sz="1200" b="1" i="0" u="sng" strike="noStrike" cap="none">
                <a:solidFill>
                  <a:srgbClr val="000000"/>
                </a:solidFill>
                <a:latin typeface="Josefin Sans"/>
                <a:ea typeface="Josefin Sans"/>
                <a:cs typeface="Josefin Sans"/>
                <a:sym typeface="Josefin Sans"/>
              </a:rPr>
              <a:t>All three Pre-K CLASS domains are related to children’s language and literacy outcomes.</a:t>
            </a:r>
            <a:r>
              <a:rPr lang="en" sz="1200" b="0" i="0" u="none" strike="noStrike" cap="none">
                <a:solidFill>
                  <a:srgbClr val="000000"/>
                </a:solidFill>
                <a:latin typeface="Josefin Sans"/>
                <a:ea typeface="Josefin Sans"/>
                <a:cs typeface="Josefin Sans"/>
                <a:sym typeface="Josefin Sans"/>
              </a:rPr>
              <a:t> Emotionally supportive, well-organized classrooms were linked to stronger performance on measures of phonological awareness, print awareness, letter-word recognition, alphabet knowledge, particularly when scores are in the high range. In contrast, students in classrooms that lacked these relationships had lower receptive language skills. </a:t>
            </a:r>
            <a:endParaRPr/>
          </a:p>
          <a:p>
            <a:pPr marL="285750" marR="0" lvl="0" indent="-247650" algn="l" rtl="0">
              <a:lnSpc>
                <a:spcPct val="100000"/>
              </a:lnSpc>
              <a:spcBef>
                <a:spcPts val="0"/>
              </a:spcBef>
              <a:spcAft>
                <a:spcPts val="0"/>
              </a:spcAft>
              <a:buClr>
                <a:srgbClr val="000000"/>
              </a:buClr>
              <a:buSzPts val="600"/>
              <a:buFont typeface="Arial"/>
              <a:buNone/>
            </a:pPr>
            <a:endParaRPr sz="600" b="1" i="0" u="sng"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 sz="1200" b="1" i="0" u="sng" strike="noStrike" cap="none">
                <a:solidFill>
                  <a:srgbClr val="000000"/>
                </a:solidFill>
                <a:latin typeface="Josefin Sans"/>
                <a:ea typeface="Josefin Sans"/>
                <a:cs typeface="Josefin Sans"/>
                <a:sym typeface="Josefin Sans"/>
              </a:rPr>
              <a:t>Instructional Support is an important lever. </a:t>
            </a:r>
            <a:r>
              <a:rPr lang="en" sz="1200" b="0" i="0" u="none" strike="noStrike" cap="none">
                <a:solidFill>
                  <a:srgbClr val="000000"/>
                </a:solidFill>
                <a:latin typeface="Josefin Sans"/>
                <a:ea typeface="Josefin Sans"/>
                <a:cs typeface="Josefin Sans"/>
                <a:sym typeface="Josefin Sans"/>
              </a:rPr>
              <a:t>The CLASS measures Language Modeling which is positively related to children’s language and literacy outcomes, especially for children from less privileged backgrounds. </a:t>
            </a:r>
            <a:endParaRPr sz="1200" b="0" i="0" u="none" strike="noStrike" cap="none">
              <a:solidFill>
                <a:srgbClr val="000000"/>
              </a:solidFill>
              <a:latin typeface="Josefin Sans"/>
              <a:ea typeface="Josefin Sans"/>
              <a:cs typeface="Josefin Sans"/>
              <a:sym typeface="Josefin Sans"/>
            </a:endParaRPr>
          </a:p>
          <a:p>
            <a:pPr marL="285750" marR="0" lvl="0" indent="-247650" algn="l" rtl="0">
              <a:lnSpc>
                <a:spcPct val="100000"/>
              </a:lnSpc>
              <a:spcBef>
                <a:spcPts val="0"/>
              </a:spcBef>
              <a:spcAft>
                <a:spcPts val="0"/>
              </a:spcAft>
              <a:buClr>
                <a:srgbClr val="000000"/>
              </a:buClr>
              <a:buSzPts val="600"/>
              <a:buFont typeface="Arial"/>
              <a:buNone/>
            </a:pPr>
            <a:endParaRPr sz="600" b="1" i="0" u="sng"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 sz="1200" b="1" i="0" u="sng" strike="noStrike" cap="none">
                <a:solidFill>
                  <a:srgbClr val="000000"/>
                </a:solidFill>
                <a:latin typeface="Josefin Sans"/>
                <a:ea typeface="Josefin Sans"/>
                <a:cs typeface="Josefin Sans"/>
                <a:sym typeface="Josefin Sans"/>
              </a:rPr>
              <a:t>Dual-language learners stand to benefit from CLASS-based interactions in multiple languages. </a:t>
            </a:r>
            <a:r>
              <a:rPr lang="en" sz="1200" b="0" i="0" u="none" strike="noStrike" cap="none">
                <a:solidFill>
                  <a:srgbClr val="000000"/>
                </a:solidFill>
                <a:latin typeface="Josefin Sans"/>
                <a:ea typeface="Josefin Sans"/>
                <a:cs typeface="Josefin Sans"/>
                <a:sym typeface="Josefin Sans"/>
              </a:rPr>
              <a:t>Children who are DLLs showed growth in their English expressive and receptive language skills in classrooms with higher levels of Emotional Support and Instructional Support. In fact, DLL students who scored lowest on vocabulary assessments at the beginning of the year benefited the </a:t>
            </a:r>
            <a:r>
              <a:rPr lang="en" sz="1200" b="0" i="1" u="none" strike="noStrike" cap="none">
                <a:solidFill>
                  <a:srgbClr val="000000"/>
                </a:solidFill>
                <a:latin typeface="Josefin Sans"/>
                <a:ea typeface="Josefin Sans"/>
                <a:cs typeface="Josefin Sans"/>
                <a:sym typeface="Josefin Sans"/>
              </a:rPr>
              <a:t>most</a:t>
            </a:r>
            <a:r>
              <a:rPr lang="en" sz="1200" b="0" i="0" u="none" strike="noStrike" cap="none">
                <a:solidFill>
                  <a:srgbClr val="000000"/>
                </a:solidFill>
                <a:latin typeface="Josefin Sans"/>
                <a:ea typeface="Josefin Sans"/>
                <a:cs typeface="Josefin Sans"/>
                <a:sym typeface="Josefin Sans"/>
              </a:rPr>
              <a:t> from stronger Instructional Support.</a:t>
            </a:r>
            <a:endParaRPr/>
          </a:p>
          <a:p>
            <a:pPr marL="285750" marR="0" lvl="0" indent="-247650" algn="l" rtl="0">
              <a:lnSpc>
                <a:spcPct val="100000"/>
              </a:lnSpc>
              <a:spcBef>
                <a:spcPts val="0"/>
              </a:spcBef>
              <a:spcAft>
                <a:spcPts val="0"/>
              </a:spcAft>
              <a:buClr>
                <a:srgbClr val="000000"/>
              </a:buClr>
              <a:buSzPts val="600"/>
              <a:buFont typeface="Arial"/>
              <a:buNone/>
            </a:pPr>
            <a:endParaRPr sz="600" b="1" i="0" u="sng" strike="noStrike" cap="none">
              <a:solidFill>
                <a:srgbClr val="000000"/>
              </a:solidFill>
              <a:latin typeface="Josefin Sans"/>
              <a:ea typeface="Josefin Sans"/>
              <a:cs typeface="Josefin Sans"/>
              <a:sym typeface="Josefin Sans"/>
            </a:endParaRPr>
          </a:p>
          <a:p>
            <a:pPr marL="285750" marR="0" lvl="0" indent="-285750" algn="l" rtl="0">
              <a:lnSpc>
                <a:spcPct val="100000"/>
              </a:lnSpc>
              <a:spcBef>
                <a:spcPts val="0"/>
              </a:spcBef>
              <a:spcAft>
                <a:spcPts val="0"/>
              </a:spcAft>
              <a:buClr>
                <a:srgbClr val="000000"/>
              </a:buClr>
              <a:buSzPts val="1200"/>
              <a:buFont typeface="Arial"/>
              <a:buChar char="•"/>
            </a:pPr>
            <a:r>
              <a:rPr lang="en" sz="1200" b="1" i="0" u="sng" strike="noStrike" cap="none">
                <a:solidFill>
                  <a:srgbClr val="000000"/>
                </a:solidFill>
                <a:latin typeface="Josefin Sans"/>
                <a:ea typeface="Josefin Sans"/>
                <a:cs typeface="Josefin Sans"/>
                <a:sym typeface="Josefin Sans"/>
              </a:rPr>
              <a:t>Children continue to benefit from supportive Pre-K classrooms into elementary school, but more is better.</a:t>
            </a:r>
            <a:r>
              <a:rPr lang="en" sz="1200" b="0" i="0" u="none" strike="noStrike" cap="none">
                <a:solidFill>
                  <a:srgbClr val="000000"/>
                </a:solidFill>
                <a:latin typeface="Josefin Sans"/>
                <a:ea typeface="Josefin Sans"/>
                <a:cs typeface="Josefin Sans"/>
                <a:sym typeface="Josefin Sans"/>
              </a:rPr>
              <a:t> The language and literacy advantages from having a warm, organized, and appropriately challenging pre-K classroom can extend </a:t>
            </a:r>
            <a:r>
              <a:rPr lang="en" sz="1200" b="0" i="1" u="none" strike="noStrike" cap="none">
                <a:solidFill>
                  <a:srgbClr val="000000"/>
                </a:solidFill>
                <a:latin typeface="Josefin Sans"/>
                <a:ea typeface="Josefin Sans"/>
                <a:cs typeface="Josefin Sans"/>
                <a:sym typeface="Josefin Sans"/>
              </a:rPr>
              <a:t>at least</a:t>
            </a:r>
            <a:r>
              <a:rPr lang="en" sz="1200" b="0" i="0" u="none" strike="noStrike" cap="none">
                <a:solidFill>
                  <a:srgbClr val="000000"/>
                </a:solidFill>
                <a:latin typeface="Josefin Sans"/>
                <a:ea typeface="Josefin Sans"/>
                <a:cs typeface="Josefin Sans"/>
                <a:sym typeface="Josefin Sans"/>
              </a:rPr>
              <a:t> through 3</a:t>
            </a:r>
            <a:r>
              <a:rPr lang="en" sz="1200" b="0" i="0" u="none" strike="noStrike" cap="none" baseline="30000">
                <a:solidFill>
                  <a:srgbClr val="000000"/>
                </a:solidFill>
                <a:latin typeface="Josefin Sans"/>
                <a:ea typeface="Josefin Sans"/>
                <a:cs typeface="Josefin Sans"/>
                <a:sym typeface="Josefin Sans"/>
              </a:rPr>
              <a:t>rd</a:t>
            </a:r>
            <a:r>
              <a:rPr lang="en" sz="1200" b="0" i="0" u="none" strike="noStrike" cap="none">
                <a:solidFill>
                  <a:srgbClr val="000000"/>
                </a:solidFill>
                <a:latin typeface="Josefin Sans"/>
                <a:ea typeface="Josefin Sans"/>
                <a:cs typeface="Josefin Sans"/>
                <a:sym typeface="Josefin Sans"/>
              </a:rPr>
              <a:t> grade. Having multiple consecutive years of strong instruction compounded these effects. </a:t>
            </a:r>
            <a:endParaRPr sz="1200" b="0" i="0" u="none" strike="noStrike" cap="none">
              <a:solidFill>
                <a:srgbClr val="000000"/>
              </a:solidFill>
              <a:latin typeface="Josefin Sans"/>
              <a:ea typeface="Josefin Sans"/>
              <a:cs typeface="Josefin Sans"/>
              <a:sym typeface="Josefin Sans"/>
            </a:endParaRPr>
          </a:p>
        </p:txBody>
      </p:sp>
      <p:sp>
        <p:nvSpPr>
          <p:cNvPr id="719" name="Google Shape;719;g118722ef64a_0_151"/>
          <p:cNvSpPr/>
          <p:nvPr/>
        </p:nvSpPr>
        <p:spPr>
          <a:xfrm>
            <a:off x="3832750" y="4723993"/>
            <a:ext cx="2425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Josefin Sans"/>
                <a:ea typeface="Josefin Sans"/>
                <a:cs typeface="Josefin Sans"/>
                <a:sym typeface="Josefin Sans"/>
              </a:rPr>
              <a:t>https://tinyurl.com/nm5xf6nz</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18722ef64a_0_201"/>
          <p:cNvSpPr txBox="1">
            <a:spLocks noGrp="1"/>
          </p:cNvSpPr>
          <p:nvPr>
            <p:ph type="title"/>
          </p:nvPr>
        </p:nvSpPr>
        <p:spPr>
          <a:xfrm>
            <a:off x="100104" y="1009581"/>
            <a:ext cx="9217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600"/>
              <a:t>Promoting Use of Quality Curriculum</a:t>
            </a:r>
            <a:endParaRPr sz="2600"/>
          </a:p>
        </p:txBody>
      </p:sp>
      <p:sp>
        <p:nvSpPr>
          <p:cNvPr id="725" name="Google Shape;725;g118722ef64a_0_20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33</a:t>
            </a:fld>
            <a:endParaRPr/>
          </a:p>
        </p:txBody>
      </p:sp>
      <p:sp>
        <p:nvSpPr>
          <p:cNvPr id="726" name="Google Shape;726;g118722ef64a_0_201"/>
          <p:cNvSpPr/>
          <p:nvPr/>
        </p:nvSpPr>
        <p:spPr>
          <a:xfrm>
            <a:off x="190604" y="1639431"/>
            <a:ext cx="8889900" cy="26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Josefin Sans"/>
                <a:ea typeface="Josefin Sans"/>
                <a:cs typeface="Josefin Sans"/>
                <a:sym typeface="Josefin Sans"/>
              </a:rPr>
              <a:t>In addition to measuring teacher-child interactions, the VDOE will measure curriculum use in order to encourage all publicly-funded classrooms to use an approved curriculum. The VDOE:</a:t>
            </a:r>
            <a:endParaRPr/>
          </a:p>
          <a:p>
            <a:pPr marL="4254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Josefin Sans"/>
                <a:ea typeface="Josefin Sans"/>
                <a:cs typeface="Josefin Sans"/>
                <a:sym typeface="Josefin Sans"/>
              </a:rPr>
              <a:t>Implemented a curriculum review process for birth to five curricula that is based on early education research for </a:t>
            </a:r>
            <a:r>
              <a:rPr lang="en" sz="1400" b="0" i="0" u="sng" strike="noStrike" cap="none">
                <a:solidFill>
                  <a:schemeClr val="hlink"/>
                </a:solidFill>
                <a:latin typeface="Josefin Sans"/>
                <a:ea typeface="Josefin Sans"/>
                <a:cs typeface="Josefin Sans"/>
                <a:sym typeface="Josefin Sans"/>
                <a:hlinkClick r:id="rId3"/>
              </a:rPr>
              <a:t>effective, comprehensive curricula</a:t>
            </a:r>
            <a:r>
              <a:rPr lang="en" sz="1400" b="0" i="0" u="none" strike="noStrike" cap="none">
                <a:solidFill>
                  <a:srgbClr val="000000"/>
                </a:solidFill>
                <a:latin typeface="Josefin Sans"/>
                <a:ea typeface="Josefin Sans"/>
                <a:cs typeface="Josefin Sans"/>
                <a:sym typeface="Josefin Sans"/>
              </a:rPr>
              <a:t>, and aligned with the ELDS.</a:t>
            </a:r>
            <a:endParaRPr/>
          </a:p>
          <a:p>
            <a:pPr marL="4254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Josefin Sans"/>
                <a:ea typeface="Josefin Sans"/>
                <a:cs typeface="Josefin Sans"/>
                <a:sym typeface="Josefin Sans"/>
              </a:rPr>
              <a:t>Launched new, Virginia-developed curriculum option, Streamin3, that includes Reading as a key skill and focuses on providing emotionally and instructionally supportive interactions to students within a well-organized context to support children’s critical school readiness skills in literacy, math, self-regulation and social skills. </a:t>
            </a:r>
            <a:endParaRPr sz="1400" b="0" i="0" u="none" strike="noStrike" cap="none">
              <a:solidFill>
                <a:srgbClr val="000000"/>
              </a:solidFill>
              <a:latin typeface="Josefin Sans"/>
              <a:ea typeface="Josefin Sans"/>
              <a:cs typeface="Josefin Sans"/>
              <a:sym typeface="Josefin Sans"/>
            </a:endParaRPr>
          </a:p>
          <a:p>
            <a:pPr marL="4254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Josefin Sans"/>
                <a:ea typeface="Josefin Sans"/>
                <a:cs typeface="Josefin Sans"/>
                <a:sym typeface="Josefin Sans"/>
              </a:rPr>
              <a:t>Is using data to prioritize support for programs who don’t yet have access to an approved curriculum. </a:t>
            </a:r>
            <a:endParaRPr/>
          </a:p>
          <a:p>
            <a:pPr marL="285750" marR="0" lvl="2" indent="-18415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0000"/>
              </a:solidFill>
              <a:latin typeface="Josefin Sans"/>
              <a:ea typeface="Josefin Sans"/>
              <a:cs typeface="Josefin Sans"/>
              <a:sym typeface="Josefin Sans"/>
            </a:endParaRPr>
          </a:p>
          <a:p>
            <a:pPr marL="285750" marR="0" lvl="0" indent="-247650" algn="l" rtl="0">
              <a:lnSpc>
                <a:spcPct val="100000"/>
              </a:lnSpc>
              <a:spcBef>
                <a:spcPts val="0"/>
              </a:spcBef>
              <a:spcAft>
                <a:spcPts val="0"/>
              </a:spcAft>
              <a:buClr>
                <a:srgbClr val="000000"/>
              </a:buClr>
              <a:buSzPts val="600"/>
              <a:buFont typeface="Arial"/>
              <a:buNone/>
            </a:pPr>
            <a:endParaRPr sz="600" b="1" i="0" u="sng" strike="noStrike" cap="none">
              <a:solidFill>
                <a:srgbClr val="000000"/>
              </a:solidFill>
              <a:latin typeface="Josefin Sans"/>
              <a:ea typeface="Josefin Sans"/>
              <a:cs typeface="Josefin Sans"/>
              <a:sym typeface="Josefin Sans"/>
            </a:endParaRPr>
          </a:p>
        </p:txBody>
      </p:sp>
      <p:graphicFrame>
        <p:nvGraphicFramePr>
          <p:cNvPr id="727" name="Google Shape;727;g118722ef64a_0_201"/>
          <p:cNvGraphicFramePr/>
          <p:nvPr/>
        </p:nvGraphicFramePr>
        <p:xfrm>
          <a:off x="464464" y="3764057"/>
          <a:ext cx="3000000" cy="3000000"/>
        </p:xfrm>
        <a:graphic>
          <a:graphicData uri="http://schemas.openxmlformats.org/drawingml/2006/table">
            <a:tbl>
              <a:tblPr>
                <a:noFill/>
                <a:tableStyleId>{11949B92-8DDB-481D-AA54-52114553B59C}</a:tableStyleId>
              </a:tblPr>
              <a:tblGrid>
                <a:gridCol w="2780725">
                  <a:extLst>
                    <a:ext uri="{9D8B030D-6E8A-4147-A177-3AD203B41FA5}">
                      <a16:colId xmlns:a16="http://schemas.microsoft.com/office/drawing/2014/main" val="20000"/>
                    </a:ext>
                  </a:extLst>
                </a:gridCol>
                <a:gridCol w="2780725">
                  <a:extLst>
                    <a:ext uri="{9D8B030D-6E8A-4147-A177-3AD203B41FA5}">
                      <a16:colId xmlns:a16="http://schemas.microsoft.com/office/drawing/2014/main" val="20001"/>
                    </a:ext>
                  </a:extLst>
                </a:gridCol>
                <a:gridCol w="2780725">
                  <a:extLst>
                    <a:ext uri="{9D8B030D-6E8A-4147-A177-3AD203B41FA5}">
                      <a16:colId xmlns:a16="http://schemas.microsoft.com/office/drawing/2014/main" val="20002"/>
                    </a:ext>
                  </a:extLst>
                </a:gridCol>
              </a:tblGrid>
              <a:tr h="71270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Josefin Sans"/>
                          <a:ea typeface="Josefin Sans"/>
                          <a:cs typeface="Josefin Sans"/>
                          <a:sym typeface="Josefin Sans"/>
                        </a:rPr>
                        <a:t>Option 1: </a:t>
                      </a:r>
                      <a:r>
                        <a:rPr lang="en" sz="1200" u="none" strike="noStrike" cap="none">
                          <a:latin typeface="Josefin Sans"/>
                          <a:ea typeface="Josefin Sans"/>
                          <a:cs typeface="Josefin Sans"/>
                          <a:sym typeface="Josefin Sans"/>
                        </a:rPr>
                        <a:t>Seek </a:t>
                      </a:r>
                      <a:r>
                        <a:rPr lang="en" sz="1200" b="1" u="none" strike="noStrike" cap="none">
                          <a:latin typeface="Josefin Sans"/>
                          <a:ea typeface="Josefin Sans"/>
                          <a:cs typeface="Josefin Sans"/>
                          <a:sym typeface="Josefin Sans"/>
                        </a:rPr>
                        <a:t>approval </a:t>
                      </a:r>
                      <a:r>
                        <a:rPr lang="en" sz="1200" u="none" strike="noStrike" cap="none">
                          <a:latin typeface="Josefin Sans"/>
                          <a:ea typeface="Josefin Sans"/>
                          <a:cs typeface="Josefin Sans"/>
                          <a:sym typeface="Josefin Sans"/>
                        </a:rPr>
                        <a:t>for a curriculum the site already has in place </a:t>
                      </a:r>
                      <a:endParaRPr sz="1200" u="none" strike="noStrike" cap="none">
                        <a:latin typeface="Josefin Sans"/>
                        <a:ea typeface="Josefin Sans"/>
                        <a:cs typeface="Josefin Sans"/>
                        <a:sym typeface="Josefin Sans"/>
                      </a:endParaRPr>
                    </a:p>
                  </a:txBody>
                  <a:tcPr marL="91425" marR="91425" marT="91425" marB="91425">
                    <a:solidFill>
                      <a:srgbClr val="E6B8A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Josefin Sans"/>
                          <a:ea typeface="Josefin Sans"/>
                          <a:cs typeface="Josefin Sans"/>
                          <a:sym typeface="Josefin Sans"/>
                        </a:rPr>
                        <a:t>Option 2: Choose and use </a:t>
                      </a:r>
                      <a:r>
                        <a:rPr lang="en" sz="1200" u="none" strike="noStrike" cap="none">
                          <a:latin typeface="Josefin Sans"/>
                          <a:ea typeface="Josefin Sans"/>
                          <a:cs typeface="Josefin Sans"/>
                          <a:sym typeface="Josefin Sans"/>
                        </a:rPr>
                        <a:t>one of the </a:t>
                      </a:r>
                      <a:r>
                        <a:rPr lang="en" sz="1200" b="1" u="sng" strike="noStrike" cap="none">
                          <a:latin typeface="Josefin Sans"/>
                          <a:ea typeface="Josefin Sans"/>
                          <a:cs typeface="Josefin Sans"/>
                          <a:sym typeface="Josefin Sans"/>
                        </a:rPr>
                        <a:t>25</a:t>
                      </a:r>
                      <a:r>
                        <a:rPr lang="en" sz="1200" b="1" u="none" strike="noStrike" cap="none">
                          <a:latin typeface="Josefin Sans"/>
                          <a:ea typeface="Josefin Sans"/>
                          <a:cs typeface="Josefin Sans"/>
                          <a:sym typeface="Josefin Sans"/>
                        </a:rPr>
                        <a:t> </a:t>
                      </a:r>
                      <a:r>
                        <a:rPr lang="en" sz="1200" u="none" strike="noStrike" cap="none">
                          <a:latin typeface="Josefin Sans"/>
                          <a:ea typeface="Josefin Sans"/>
                          <a:cs typeface="Josefin Sans"/>
                          <a:sym typeface="Josefin Sans"/>
                        </a:rPr>
                        <a:t>VDOE-approved curriculum options </a:t>
                      </a:r>
                      <a:endParaRPr sz="1200" u="none" strike="noStrike" cap="none">
                        <a:latin typeface="Josefin Sans"/>
                        <a:ea typeface="Josefin Sans"/>
                        <a:cs typeface="Josefin Sans"/>
                        <a:sym typeface="Josefin Sans"/>
                      </a:endParaRPr>
                    </a:p>
                  </a:txBody>
                  <a:tcPr marL="91425" marR="91425" marT="91425" marB="91425">
                    <a:solidFill>
                      <a:srgbClr val="E6B8A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Josefin Sans"/>
                          <a:ea typeface="Josefin Sans"/>
                          <a:cs typeface="Josefin Sans"/>
                          <a:sym typeface="Josefin Sans"/>
                        </a:rPr>
                        <a:t>Option 3: </a:t>
                      </a:r>
                      <a:r>
                        <a:rPr lang="en" sz="1200" u="none" strike="noStrike" cap="none">
                          <a:latin typeface="Josefin Sans"/>
                          <a:ea typeface="Josefin Sans"/>
                          <a:cs typeface="Josefin Sans"/>
                          <a:sym typeface="Josefin Sans"/>
                        </a:rPr>
                        <a:t>Access </a:t>
                      </a:r>
                      <a:r>
                        <a:rPr lang="en" sz="1200" b="1" u="none" strike="noStrike" cap="none">
                          <a:latin typeface="Josefin Sans"/>
                          <a:ea typeface="Josefin Sans"/>
                          <a:cs typeface="Josefin Sans"/>
                          <a:sym typeface="Josefin Sans"/>
                        </a:rPr>
                        <a:t>StreamIn3 </a:t>
                      </a:r>
                      <a:r>
                        <a:rPr lang="en" sz="1200" u="none" strike="noStrike" cap="none">
                          <a:latin typeface="Josefin Sans"/>
                          <a:ea typeface="Josefin Sans"/>
                          <a:cs typeface="Josefin Sans"/>
                          <a:sym typeface="Josefin Sans"/>
                        </a:rPr>
                        <a:t>as Virginia’s open-source option, with low-or-no cost training and resources</a:t>
                      </a:r>
                      <a:endParaRPr sz="1200" u="none" strike="noStrike" cap="none">
                        <a:latin typeface="Josefin Sans"/>
                        <a:ea typeface="Josefin Sans"/>
                        <a:cs typeface="Josefin Sans"/>
                        <a:sym typeface="Josefin Sans"/>
                      </a:endParaRPr>
                    </a:p>
                  </a:txBody>
                  <a:tcPr marL="91425" marR="91425" marT="91425" marB="91425">
                    <a:solidFill>
                      <a:srgbClr val="E6B8A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29"/>
          <p:cNvSpPr txBox="1">
            <a:spLocks noGrp="1"/>
          </p:cNvSpPr>
          <p:nvPr>
            <p:ph type="ctrTitle"/>
          </p:nvPr>
        </p:nvSpPr>
        <p:spPr>
          <a:xfrm>
            <a:off x="369233" y="2004400"/>
            <a:ext cx="8520600" cy="205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Literacy Supports</a:t>
            </a:r>
            <a:endParaRPr/>
          </a:p>
        </p:txBody>
      </p:sp>
      <p:sp>
        <p:nvSpPr>
          <p:cNvPr id="733" name="Google Shape;733;p29"/>
          <p:cNvSpPr txBox="1">
            <a:spLocks noGrp="1"/>
          </p:cNvSpPr>
          <p:nvPr>
            <p:ph type="sldNum" idx="12"/>
          </p:nvPr>
        </p:nvSpPr>
        <p:spPr>
          <a:xfrm>
            <a:off x="209358" y="4593442"/>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1"/>
          <p:cNvSpPr txBox="1">
            <a:spLocks noGrp="1"/>
          </p:cNvSpPr>
          <p:nvPr>
            <p:ph type="title"/>
          </p:nvPr>
        </p:nvSpPr>
        <p:spPr>
          <a:xfrm>
            <a:off x="490250" y="450150"/>
            <a:ext cx="84102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 sz="3500"/>
              <a:t>Early Intervention Reading Initiative</a:t>
            </a:r>
            <a:endParaRPr sz="3500"/>
          </a:p>
        </p:txBody>
      </p:sp>
      <p:sp>
        <p:nvSpPr>
          <p:cNvPr id="739" name="Google Shape;739;p3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1180dab6e36_0_17"/>
          <p:cNvSpPr txBox="1">
            <a:spLocks noGrp="1"/>
          </p:cNvSpPr>
          <p:nvPr>
            <p:ph type="title"/>
          </p:nvPr>
        </p:nvSpPr>
        <p:spPr>
          <a:xfrm>
            <a:off x="311700" y="717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Early Intervention Reading Initiative</a:t>
            </a:r>
            <a:endParaRPr/>
          </a:p>
        </p:txBody>
      </p:sp>
      <p:sp>
        <p:nvSpPr>
          <p:cNvPr id="745" name="Google Shape;745;g1180dab6e36_0_17"/>
          <p:cNvSpPr txBox="1">
            <a:spLocks noGrp="1"/>
          </p:cNvSpPr>
          <p:nvPr>
            <p:ph type="sldNum" idx="12"/>
          </p:nvPr>
        </p:nvSpPr>
        <p:spPr>
          <a:xfrm>
            <a:off x="237258" y="46073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36</a:t>
            </a:fld>
            <a:endParaRPr/>
          </a:p>
        </p:txBody>
      </p:sp>
      <p:sp>
        <p:nvSpPr>
          <p:cNvPr id="746" name="Google Shape;746;g1180dab6e36_0_17"/>
          <p:cNvSpPr txBox="1">
            <a:spLocks noGrp="1"/>
          </p:cNvSpPr>
          <p:nvPr>
            <p:ph type="body" idx="1"/>
          </p:nvPr>
        </p:nvSpPr>
        <p:spPr>
          <a:xfrm>
            <a:off x="311700" y="129055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a:t>
            </a:r>
            <a:endParaRPr/>
          </a:p>
          <a:p>
            <a:pPr marL="0" lvl="0" indent="0" algn="l" rtl="0">
              <a:spcBef>
                <a:spcPts val="0"/>
              </a:spcBef>
              <a:spcAft>
                <a:spcPts val="0"/>
              </a:spcAft>
              <a:buNone/>
            </a:pPr>
            <a:r>
              <a:rPr lang="en"/>
              <a:t>1997: </a:t>
            </a:r>
            <a:r>
              <a:rPr lang="en" sz="1300">
                <a:solidFill>
                  <a:schemeClr val="dk1"/>
                </a:solidFill>
                <a:latin typeface="Roboto"/>
                <a:ea typeface="Roboto"/>
                <a:cs typeface="Roboto"/>
                <a:sym typeface="Roboto"/>
              </a:rPr>
              <a:t>Early Intervention Reading Initiative Established</a:t>
            </a:r>
            <a:endParaRPr sz="13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800"/>
              <a:buFont typeface="Arial"/>
              <a:buNone/>
            </a:pPr>
            <a:endParaRPr sz="1300">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sz="1300" b="0">
                <a:solidFill>
                  <a:schemeClr val="dk1"/>
                </a:solidFill>
                <a:latin typeface="Roboto"/>
                <a:ea typeface="Roboto"/>
                <a:cs typeface="Roboto"/>
                <a:sym typeface="Roboto"/>
              </a:rPr>
              <a:t>Established by the Virginia Acts of Assembly to </a:t>
            </a:r>
            <a:r>
              <a:rPr lang="en" sz="1300" b="0">
                <a:solidFill>
                  <a:schemeClr val="dk1"/>
                </a:solidFill>
                <a:highlight>
                  <a:schemeClr val="lt1"/>
                </a:highlight>
                <a:latin typeface="Roboto"/>
                <a:ea typeface="Roboto"/>
                <a:cs typeface="Roboto"/>
                <a:sym typeface="Roboto"/>
              </a:rPr>
              <a:t> reduce the number of Kindergarten and first graders  with reading problems through early diagnosis and intervention.</a:t>
            </a:r>
            <a:endParaRPr sz="1300" b="0">
              <a:solidFill>
                <a:schemeClr val="dk1"/>
              </a:solidFill>
              <a:highlight>
                <a:schemeClr val="lt1"/>
              </a:highlight>
              <a:latin typeface="Roboto"/>
              <a:ea typeface="Roboto"/>
              <a:cs typeface="Roboto"/>
              <a:sym typeface="Roboto"/>
            </a:endParaRPr>
          </a:p>
          <a:p>
            <a:pPr marL="0" lvl="0" indent="0" algn="l" rtl="0">
              <a:lnSpc>
                <a:spcPct val="100000"/>
              </a:lnSpc>
              <a:spcBef>
                <a:spcPts val="1600"/>
              </a:spcBef>
              <a:spcAft>
                <a:spcPts val="0"/>
              </a:spcAft>
              <a:buNone/>
            </a:pPr>
            <a:r>
              <a:rPr lang="en" sz="1300">
                <a:solidFill>
                  <a:schemeClr val="dk1"/>
                </a:solidFill>
                <a:highlight>
                  <a:schemeClr val="lt1"/>
                </a:highlight>
                <a:latin typeface="Roboto"/>
                <a:ea typeface="Roboto"/>
                <a:cs typeface="Roboto"/>
                <a:sym typeface="Roboto"/>
              </a:rPr>
              <a:t>2000:  </a:t>
            </a:r>
            <a:r>
              <a:rPr lang="en" sz="1300">
                <a:solidFill>
                  <a:schemeClr val="dk1"/>
                </a:solidFill>
                <a:latin typeface="Roboto"/>
                <a:ea typeface="Roboto"/>
                <a:cs typeface="Roboto"/>
                <a:sym typeface="Roboto"/>
              </a:rPr>
              <a:t>Requiring a diagnostic screener</a:t>
            </a:r>
            <a:endParaRPr sz="800">
              <a:solidFill>
                <a:schemeClr val="dk1"/>
              </a:solidFill>
              <a:latin typeface="Roboto"/>
              <a:ea typeface="Roboto"/>
              <a:cs typeface="Roboto"/>
              <a:sym typeface="Roboto"/>
            </a:endParaRPr>
          </a:p>
          <a:p>
            <a:pPr marL="0" lvl="0" indent="0" algn="l" rtl="0">
              <a:lnSpc>
                <a:spcPct val="100000"/>
              </a:lnSpc>
              <a:spcBef>
                <a:spcPts val="1600"/>
              </a:spcBef>
              <a:spcAft>
                <a:spcPts val="0"/>
              </a:spcAft>
              <a:buClr>
                <a:schemeClr val="dk1"/>
              </a:buClr>
              <a:buSzPts val="800"/>
              <a:buFont typeface="Arial"/>
              <a:buNone/>
            </a:pPr>
            <a:r>
              <a:rPr lang="en" sz="1300" b="0">
                <a:solidFill>
                  <a:schemeClr val="dk1"/>
                </a:solidFill>
                <a:latin typeface="Roboto"/>
                <a:ea typeface="Roboto"/>
                <a:cs typeface="Roboto"/>
                <a:sym typeface="Roboto"/>
              </a:rPr>
              <a:t>Funding was expanded to include  25% of grade 3 students. A diagnostic screener was also required at this time, Also began the partnership between UVA and PALS</a:t>
            </a:r>
            <a:endParaRPr sz="1300">
              <a:solidFill>
                <a:schemeClr val="dk1"/>
              </a:solidFill>
              <a:latin typeface="Roboto"/>
              <a:ea typeface="Roboto"/>
              <a:cs typeface="Roboto"/>
              <a:sym typeface="Roboto"/>
            </a:endParaRPr>
          </a:p>
          <a:p>
            <a:pPr marL="0" lvl="0" indent="0" algn="l" rtl="0">
              <a:lnSpc>
                <a:spcPct val="100000"/>
              </a:lnSpc>
              <a:spcBef>
                <a:spcPts val="1600"/>
              </a:spcBef>
              <a:spcAft>
                <a:spcPts val="1600"/>
              </a:spcAft>
              <a:buClr>
                <a:schemeClr val="dk1"/>
              </a:buClr>
              <a:buSzPts val="700"/>
              <a:buFont typeface="Arial"/>
              <a:buNone/>
            </a:pPr>
            <a:endParaRPr sz="700" b="0">
              <a:solidFill>
                <a:schemeClr val="dk1"/>
              </a:solidFill>
              <a:highlight>
                <a:schemeClr val="lt1"/>
              </a:highlight>
              <a:latin typeface="Arial"/>
              <a:ea typeface="Arial"/>
              <a:cs typeface="Arial"/>
              <a:sym typeface="Arial"/>
            </a:endParaRPr>
          </a:p>
        </p:txBody>
      </p:sp>
      <p:sp>
        <p:nvSpPr>
          <p:cNvPr id="747" name="Google Shape;747;g1180dab6e36_0_17"/>
          <p:cNvSpPr txBox="1">
            <a:spLocks noGrp="1"/>
          </p:cNvSpPr>
          <p:nvPr>
            <p:ph type="body" idx="2"/>
          </p:nvPr>
        </p:nvSpPr>
        <p:spPr>
          <a:xfrm>
            <a:off x="4832400" y="119100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a:t>
            </a:r>
            <a:endParaRPr/>
          </a:p>
          <a:p>
            <a:pPr marL="0" lvl="0" indent="0" algn="l" rtl="0">
              <a:spcBef>
                <a:spcPts val="0"/>
              </a:spcBef>
              <a:spcAft>
                <a:spcPts val="0"/>
              </a:spcAft>
              <a:buNone/>
            </a:pPr>
            <a:r>
              <a:rPr lang="en"/>
              <a:t>2021: </a:t>
            </a:r>
            <a:r>
              <a:rPr lang="en" sz="1300">
                <a:solidFill>
                  <a:schemeClr val="dk1"/>
                </a:solidFill>
                <a:latin typeface="Roboto"/>
                <a:ea typeface="Roboto"/>
                <a:cs typeface="Roboto"/>
                <a:sym typeface="Roboto"/>
              </a:rPr>
              <a:t>HB 1865</a:t>
            </a:r>
            <a:endParaRPr sz="13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800"/>
              <a:buFont typeface="Arial"/>
              <a:buNone/>
            </a:pPr>
            <a:endParaRPr sz="13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800"/>
              <a:buFont typeface="Arial"/>
              <a:buNone/>
            </a:pPr>
            <a:r>
              <a:rPr lang="en" sz="1300" b="0">
                <a:solidFill>
                  <a:schemeClr val="dk1"/>
                </a:solidFill>
                <a:latin typeface="Roboto"/>
                <a:ea typeface="Roboto"/>
                <a:cs typeface="Roboto"/>
                <a:sym typeface="Roboto"/>
              </a:rPr>
              <a:t>Added language to require intervention to be explicit, systematic, and grounded in the science of reading</a:t>
            </a:r>
            <a:endParaRPr sz="1300">
              <a:solidFill>
                <a:schemeClr val="dk1"/>
              </a:solidFill>
              <a:latin typeface="Roboto"/>
              <a:ea typeface="Roboto"/>
              <a:cs typeface="Roboto"/>
              <a:sym typeface="Roboto"/>
            </a:endParaRPr>
          </a:p>
          <a:p>
            <a:pPr marL="0" lvl="0" indent="0" algn="l" rtl="0">
              <a:spcBef>
                <a:spcPts val="1600"/>
              </a:spcBef>
              <a:spcAft>
                <a:spcPts val="0"/>
              </a:spcAft>
              <a:buNone/>
            </a:pPr>
            <a:endParaRPr/>
          </a:p>
          <a:p>
            <a:pPr marL="0" lvl="0" indent="0" algn="l" rtl="0">
              <a:spcBef>
                <a:spcPts val="0"/>
              </a:spcBef>
              <a:spcAft>
                <a:spcPts val="0"/>
              </a:spcAft>
              <a:buNone/>
            </a:pPr>
            <a:r>
              <a:rPr lang="en"/>
              <a:t>2022: PALS 2.0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300" b="0">
                <a:solidFill>
                  <a:schemeClr val="dk1"/>
                </a:solidFill>
                <a:latin typeface="Roboto"/>
                <a:ea typeface="Roboto"/>
                <a:cs typeface="Roboto"/>
                <a:sym typeface="Roboto"/>
              </a:rPr>
              <a:t>The VDOE will continue to collaborate with the University of Virginia and PALS on the revision process for the state-provided early literacy screener to ensure teachers are able to gain the most relevant information about their students that align with evidence-based instructional practices.</a:t>
            </a:r>
            <a:endParaRPr sz="1300">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751"/>
        <p:cNvGrpSpPr/>
        <p:nvPr/>
      </p:nvGrpSpPr>
      <p:grpSpPr>
        <a:xfrm>
          <a:off x="0" y="0"/>
          <a:ext cx="0" cy="0"/>
          <a:chOff x="0" y="0"/>
          <a:chExt cx="0" cy="0"/>
        </a:xfrm>
      </p:grpSpPr>
      <p:sp>
        <p:nvSpPr>
          <p:cNvPr id="752" name="Google Shape;752;p32"/>
          <p:cNvSpPr txBox="1">
            <a:spLocks noGrp="1"/>
          </p:cNvSpPr>
          <p:nvPr>
            <p:ph type="title"/>
          </p:nvPr>
        </p:nvSpPr>
        <p:spPr>
          <a:xfrm>
            <a:off x="1507350" y="876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Early Intervention Reading Initiative</a:t>
            </a:r>
            <a:endParaRPr/>
          </a:p>
        </p:txBody>
      </p:sp>
      <p:grpSp>
        <p:nvGrpSpPr>
          <p:cNvPr id="753" name="Google Shape;753;p32"/>
          <p:cNvGrpSpPr/>
          <p:nvPr/>
        </p:nvGrpSpPr>
        <p:grpSpPr>
          <a:xfrm>
            <a:off x="564633" y="1852850"/>
            <a:ext cx="1915527" cy="1735150"/>
            <a:chOff x="3154233" y="1852850"/>
            <a:chExt cx="1915527" cy="1735150"/>
          </a:xfrm>
        </p:grpSpPr>
        <p:sp>
          <p:nvSpPr>
            <p:cNvPr id="754" name="Google Shape;754;p32"/>
            <p:cNvSpPr/>
            <p:nvPr/>
          </p:nvSpPr>
          <p:spPr>
            <a:xfrm>
              <a:off x="3485717" y="3079475"/>
              <a:ext cx="1294800" cy="133500"/>
            </a:xfrm>
            <a:prstGeom prst="rect">
              <a:avLst/>
            </a:prstGeom>
            <a:solidFill>
              <a:srgbClr val="9225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32"/>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1997</a:t>
              </a:r>
              <a:endParaRPr sz="1200" b="1" i="0" u="none" strike="noStrike" cap="none">
                <a:solidFill>
                  <a:srgbClr val="000000"/>
                </a:solidFill>
                <a:latin typeface="Roboto"/>
                <a:ea typeface="Roboto"/>
                <a:cs typeface="Roboto"/>
                <a:sym typeface="Roboto"/>
              </a:endParaRPr>
            </a:p>
          </p:txBody>
        </p:sp>
        <p:sp>
          <p:nvSpPr>
            <p:cNvPr id="756" name="Google Shape;756;p32"/>
            <p:cNvSpPr txBox="1"/>
            <p:nvPr/>
          </p:nvSpPr>
          <p:spPr>
            <a:xfrm>
              <a:off x="3386760" y="1852850"/>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Early Intervention Reading Initiative Established</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700"/>
                <a:buFont typeface="Arial"/>
                <a:buNone/>
              </a:pPr>
              <a:r>
                <a:rPr lang="en" sz="700" b="0" i="0" u="none" strike="noStrike" cap="none">
                  <a:solidFill>
                    <a:srgbClr val="000000"/>
                  </a:solidFill>
                  <a:latin typeface="Roboto"/>
                  <a:ea typeface="Roboto"/>
                  <a:cs typeface="Roboto"/>
                  <a:sym typeface="Roboto"/>
                </a:rPr>
                <a:t>Established by the Virginia Acts of Assembly to </a:t>
              </a:r>
              <a:r>
                <a:rPr lang="en" sz="700" b="0" i="0" u="none" strike="noStrike" cap="none">
                  <a:solidFill>
                    <a:schemeClr val="dk1"/>
                  </a:solidFill>
                  <a:highlight>
                    <a:srgbClr val="FFFFFF"/>
                  </a:highlight>
                  <a:latin typeface="Arial"/>
                  <a:ea typeface="Arial"/>
                  <a:cs typeface="Arial"/>
                  <a:sym typeface="Arial"/>
                </a:rPr>
                <a:t> reduce the number of Kindergarten and first graders  with reading problems through early diagnosis and intervention.</a:t>
              </a:r>
              <a:endParaRPr sz="700" b="1" i="0" u="none" strike="noStrike" cap="none">
                <a:solidFill>
                  <a:srgbClr val="000000"/>
                </a:solidFill>
                <a:latin typeface="Roboto"/>
                <a:ea typeface="Roboto"/>
                <a:cs typeface="Roboto"/>
                <a:sym typeface="Roboto"/>
              </a:endParaRPr>
            </a:p>
          </p:txBody>
        </p:sp>
        <p:grpSp>
          <p:nvGrpSpPr>
            <p:cNvPr id="757" name="Google Shape;757;p32"/>
            <p:cNvGrpSpPr/>
            <p:nvPr/>
          </p:nvGrpSpPr>
          <p:grpSpPr>
            <a:xfrm>
              <a:off x="3435870" y="2800065"/>
              <a:ext cx="92400" cy="411825"/>
              <a:chOff x="845575" y="2563700"/>
              <a:chExt cx="92400" cy="411825"/>
            </a:xfrm>
          </p:grpSpPr>
          <p:sp>
            <p:nvSpPr>
              <p:cNvPr id="758" name="Google Shape;758;p32"/>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59" name="Google Shape;759;p32"/>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760" name="Google Shape;760;p32"/>
          <p:cNvGrpSpPr/>
          <p:nvPr/>
        </p:nvGrpSpPr>
        <p:grpSpPr>
          <a:xfrm>
            <a:off x="1828196" y="2702596"/>
            <a:ext cx="1928205" cy="1744206"/>
            <a:chOff x="1828196" y="2702596"/>
            <a:chExt cx="1928205" cy="1744206"/>
          </a:xfrm>
        </p:grpSpPr>
        <p:sp>
          <p:nvSpPr>
            <p:cNvPr id="761" name="Google Shape;761;p32"/>
            <p:cNvSpPr/>
            <p:nvPr/>
          </p:nvSpPr>
          <p:spPr>
            <a:xfrm>
              <a:off x="2191011" y="3079475"/>
              <a:ext cx="1294800" cy="1335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32"/>
            <p:cNvSpPr txBox="1"/>
            <p:nvPr/>
          </p:nvSpPr>
          <p:spPr>
            <a:xfrm>
              <a:off x="1828196"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2000</a:t>
              </a:r>
              <a:endParaRPr sz="1200" b="1" i="0" u="none" strike="noStrike" cap="none">
                <a:solidFill>
                  <a:srgbClr val="000000"/>
                </a:solidFill>
                <a:latin typeface="Roboto"/>
                <a:ea typeface="Roboto"/>
                <a:cs typeface="Roboto"/>
                <a:sym typeface="Roboto"/>
              </a:endParaRPr>
            </a:p>
          </p:txBody>
        </p:sp>
        <p:sp>
          <p:nvSpPr>
            <p:cNvPr id="763" name="Google Shape;763;p32"/>
            <p:cNvSpPr txBox="1"/>
            <p:nvPr/>
          </p:nvSpPr>
          <p:spPr>
            <a:xfrm>
              <a:off x="2073401"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Requiring a diagnostic screener</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Funding was expanded to include  25% of grade 3 students. A diagnostic screener was also required at this time, Also began the partnership between UVA and PALS</a:t>
              </a:r>
              <a:endParaRPr sz="800" b="1" i="0" u="none" strike="noStrike" cap="none">
                <a:solidFill>
                  <a:srgbClr val="000000"/>
                </a:solidFill>
                <a:latin typeface="Roboto"/>
                <a:ea typeface="Roboto"/>
                <a:cs typeface="Roboto"/>
                <a:sym typeface="Roboto"/>
              </a:endParaRPr>
            </a:p>
          </p:txBody>
        </p:sp>
        <p:grpSp>
          <p:nvGrpSpPr>
            <p:cNvPr id="764" name="Google Shape;764;p32"/>
            <p:cNvGrpSpPr/>
            <p:nvPr/>
          </p:nvGrpSpPr>
          <p:grpSpPr>
            <a:xfrm rot="10800000">
              <a:off x="2149293" y="3079467"/>
              <a:ext cx="92400" cy="411825"/>
              <a:chOff x="2072481" y="2563700"/>
              <a:chExt cx="92400" cy="411825"/>
            </a:xfrm>
          </p:grpSpPr>
          <p:cxnSp>
            <p:nvCxnSpPr>
              <p:cNvPr id="765" name="Google Shape;765;p32"/>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766" name="Google Shape;766;p32"/>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67" name="Google Shape;767;p32"/>
          <p:cNvGrpSpPr/>
          <p:nvPr/>
        </p:nvGrpSpPr>
        <p:grpSpPr>
          <a:xfrm>
            <a:off x="3154233" y="1852850"/>
            <a:ext cx="1915527" cy="1735150"/>
            <a:chOff x="3154233" y="1852850"/>
            <a:chExt cx="1915527" cy="1735150"/>
          </a:xfrm>
        </p:grpSpPr>
        <p:sp>
          <p:nvSpPr>
            <p:cNvPr id="768" name="Google Shape;768;p32"/>
            <p:cNvSpPr/>
            <p:nvPr/>
          </p:nvSpPr>
          <p:spPr>
            <a:xfrm>
              <a:off x="3485717" y="3079475"/>
              <a:ext cx="1294800" cy="133500"/>
            </a:xfrm>
            <a:prstGeom prst="rect">
              <a:avLst/>
            </a:prstGeom>
            <a:solidFill>
              <a:srgbClr val="9225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32"/>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2012</a:t>
              </a:r>
              <a:endParaRPr sz="1200" b="1" i="0" u="none" strike="noStrike" cap="none">
                <a:solidFill>
                  <a:srgbClr val="000000"/>
                </a:solidFill>
                <a:latin typeface="Roboto"/>
                <a:ea typeface="Roboto"/>
                <a:cs typeface="Roboto"/>
                <a:sym typeface="Roboto"/>
              </a:endParaRPr>
            </a:p>
          </p:txBody>
        </p:sp>
        <p:sp>
          <p:nvSpPr>
            <p:cNvPr id="770" name="Google Shape;770;p32"/>
            <p:cNvSpPr txBox="1"/>
            <p:nvPr/>
          </p:nvSpPr>
          <p:spPr>
            <a:xfrm>
              <a:off x="3386760" y="1852850"/>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HB 1181 Required identified grade 3 students  to receive intervention before being promoted to  grade  4. Funding  expanded to include 100% of students in grade 3 needing intervention</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grpSp>
          <p:nvGrpSpPr>
            <p:cNvPr id="771" name="Google Shape;771;p32"/>
            <p:cNvGrpSpPr/>
            <p:nvPr/>
          </p:nvGrpSpPr>
          <p:grpSpPr>
            <a:xfrm>
              <a:off x="3435870" y="2716440"/>
              <a:ext cx="92400" cy="359400"/>
              <a:chOff x="845575" y="2480075"/>
              <a:chExt cx="92400" cy="359400"/>
            </a:xfrm>
          </p:grpSpPr>
          <p:sp>
            <p:nvSpPr>
              <p:cNvPr id="772" name="Google Shape;772;p32"/>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73" name="Google Shape;773;p32"/>
              <p:cNvCxnSpPr/>
              <p:nvPr/>
            </p:nvCxnSpPr>
            <p:spPr>
              <a:xfrm>
                <a:off x="937975" y="248007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774" name="Google Shape;774;p32"/>
          <p:cNvGrpSpPr/>
          <p:nvPr/>
        </p:nvGrpSpPr>
        <p:grpSpPr>
          <a:xfrm>
            <a:off x="4413187" y="2702596"/>
            <a:ext cx="1935010" cy="1744206"/>
            <a:chOff x="4413187" y="2702596"/>
            <a:chExt cx="1935010" cy="1744206"/>
          </a:xfrm>
        </p:grpSpPr>
        <p:sp>
          <p:nvSpPr>
            <p:cNvPr id="775" name="Google Shape;775;p32"/>
            <p:cNvSpPr/>
            <p:nvPr/>
          </p:nvSpPr>
          <p:spPr>
            <a:xfrm>
              <a:off x="4780421" y="3079475"/>
              <a:ext cx="1294800" cy="1335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6" name="Google Shape;776;p32"/>
            <p:cNvGrpSpPr/>
            <p:nvPr/>
          </p:nvGrpSpPr>
          <p:grpSpPr>
            <a:xfrm rot="10800000">
              <a:off x="4737413" y="3079467"/>
              <a:ext cx="92400" cy="411825"/>
              <a:chOff x="2070100" y="2563700"/>
              <a:chExt cx="92400" cy="411825"/>
            </a:xfrm>
          </p:grpSpPr>
          <p:cxnSp>
            <p:nvCxnSpPr>
              <p:cNvPr id="777" name="Google Shape;777;p3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778" name="Google Shape;778;p32"/>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9" name="Google Shape;779;p32"/>
            <p:cNvSpPr txBox="1"/>
            <p:nvPr/>
          </p:nvSpPr>
          <p:spPr>
            <a:xfrm>
              <a:off x="4413187"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2013</a:t>
              </a:r>
              <a:endParaRPr sz="1200" b="1" i="0" u="none" strike="noStrike" cap="none">
                <a:solidFill>
                  <a:srgbClr val="000000"/>
                </a:solidFill>
                <a:latin typeface="Roboto"/>
                <a:ea typeface="Roboto"/>
                <a:cs typeface="Roboto"/>
                <a:sym typeface="Roboto"/>
              </a:endParaRPr>
            </a:p>
          </p:txBody>
        </p:sp>
        <p:sp>
          <p:nvSpPr>
            <p:cNvPr id="780" name="Google Shape;780;p32"/>
            <p:cNvSpPr txBox="1"/>
            <p:nvPr/>
          </p:nvSpPr>
          <p:spPr>
            <a:xfrm>
              <a:off x="4665197"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HB 2068 Added first and second graders </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Language added </a:t>
              </a:r>
              <a:r>
                <a:rPr lang="en" sz="800" b="0" i="0" u="none" strike="noStrike" cap="none">
                  <a:solidFill>
                    <a:schemeClr val="dk1"/>
                  </a:solidFill>
                  <a:latin typeface="Arial"/>
                  <a:ea typeface="Arial"/>
                  <a:cs typeface="Arial"/>
                  <a:sym typeface="Arial"/>
                </a:rPr>
                <a:t>on </a:t>
              </a:r>
              <a:r>
                <a:rPr lang="en" sz="800" b="0" i="1" u="none" strike="noStrike" cap="none">
                  <a:solidFill>
                    <a:schemeClr val="dk1"/>
                  </a:solidFill>
                  <a:highlight>
                    <a:srgbClr val="FFFFFF"/>
                  </a:highlight>
                  <a:latin typeface="Arial"/>
                  <a:ea typeface="Arial"/>
                  <a:cs typeface="Arial"/>
                  <a:sym typeface="Arial"/>
                </a:rPr>
                <a:t>reporting the results of the diagnostic tests to the Department of Education annually and students receiving reading intervention will be assessed again at the end of each year</a:t>
              </a:r>
              <a:endParaRPr sz="800" b="1" i="0" u="none" strike="noStrike" cap="none">
                <a:solidFill>
                  <a:srgbClr val="000000"/>
                </a:solidFill>
                <a:latin typeface="Roboto"/>
                <a:ea typeface="Roboto"/>
                <a:cs typeface="Roboto"/>
                <a:sym typeface="Roboto"/>
              </a:endParaRPr>
            </a:p>
          </p:txBody>
        </p:sp>
      </p:grpSp>
      <p:grpSp>
        <p:nvGrpSpPr>
          <p:cNvPr id="781" name="Google Shape;781;p32"/>
          <p:cNvGrpSpPr/>
          <p:nvPr/>
        </p:nvGrpSpPr>
        <p:grpSpPr>
          <a:xfrm>
            <a:off x="5707757" y="1852850"/>
            <a:ext cx="1953773" cy="1735150"/>
            <a:chOff x="5707757" y="1852850"/>
            <a:chExt cx="1953773" cy="1735150"/>
          </a:xfrm>
        </p:grpSpPr>
        <p:sp>
          <p:nvSpPr>
            <p:cNvPr id="782" name="Google Shape;782;p32"/>
            <p:cNvSpPr/>
            <p:nvPr/>
          </p:nvSpPr>
          <p:spPr>
            <a:xfrm>
              <a:off x="6075125" y="3079475"/>
              <a:ext cx="1294800" cy="133500"/>
            </a:xfrm>
            <a:prstGeom prst="rect">
              <a:avLst/>
            </a:prstGeom>
            <a:solidFill>
              <a:srgbClr val="9225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3" name="Google Shape;783;p32"/>
            <p:cNvGrpSpPr/>
            <p:nvPr/>
          </p:nvGrpSpPr>
          <p:grpSpPr>
            <a:xfrm>
              <a:off x="6031394" y="2800065"/>
              <a:ext cx="92400" cy="411825"/>
              <a:chOff x="845575" y="2563700"/>
              <a:chExt cx="92400" cy="411825"/>
            </a:xfrm>
          </p:grpSpPr>
          <p:cxnSp>
            <p:nvCxnSpPr>
              <p:cNvPr id="784" name="Google Shape;784;p32"/>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785" name="Google Shape;785;p32"/>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6" name="Google Shape;786;p32"/>
            <p:cNvSpPr txBox="1"/>
            <p:nvPr/>
          </p:nvSpPr>
          <p:spPr>
            <a:xfrm>
              <a:off x="5707757" y="3216600"/>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2020</a:t>
              </a:r>
              <a:endParaRPr sz="1200" b="1" i="0" u="none" strike="noStrike" cap="none">
                <a:solidFill>
                  <a:srgbClr val="000000"/>
                </a:solidFill>
                <a:latin typeface="Roboto"/>
                <a:ea typeface="Roboto"/>
                <a:cs typeface="Roboto"/>
                <a:sym typeface="Roboto"/>
              </a:endParaRPr>
            </a:p>
          </p:txBody>
        </p:sp>
        <p:sp>
          <p:nvSpPr>
            <p:cNvPr id="787" name="Google Shape;787;p32"/>
            <p:cNvSpPr txBox="1"/>
            <p:nvPr/>
          </p:nvSpPr>
          <p:spPr>
            <a:xfrm>
              <a:off x="5978530" y="1852850"/>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HB 410 Parental Notification</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Parental Notification of screening and intervention services</a:t>
              </a:r>
              <a:endParaRPr sz="800" b="1" i="0" u="none" strike="noStrike" cap="none">
                <a:solidFill>
                  <a:srgbClr val="000000"/>
                </a:solidFill>
                <a:latin typeface="Roboto"/>
                <a:ea typeface="Roboto"/>
                <a:cs typeface="Roboto"/>
                <a:sym typeface="Roboto"/>
              </a:endParaRPr>
            </a:p>
          </p:txBody>
        </p:sp>
      </p:grpSp>
      <p:grpSp>
        <p:nvGrpSpPr>
          <p:cNvPr id="788" name="Google Shape;788;p32"/>
          <p:cNvGrpSpPr/>
          <p:nvPr/>
        </p:nvGrpSpPr>
        <p:grpSpPr>
          <a:xfrm>
            <a:off x="7003996" y="2702596"/>
            <a:ext cx="2142441" cy="1744206"/>
            <a:chOff x="7003996" y="2702596"/>
            <a:chExt cx="2142441" cy="1744206"/>
          </a:xfrm>
        </p:grpSpPr>
        <p:sp>
          <p:nvSpPr>
            <p:cNvPr id="789" name="Google Shape;789;p32"/>
            <p:cNvSpPr/>
            <p:nvPr/>
          </p:nvSpPr>
          <p:spPr>
            <a:xfrm>
              <a:off x="7369837" y="3079475"/>
              <a:ext cx="1776600" cy="1335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90" name="Google Shape;790;p32"/>
            <p:cNvGrpSpPr/>
            <p:nvPr/>
          </p:nvGrpSpPr>
          <p:grpSpPr>
            <a:xfrm rot="10800000">
              <a:off x="7328221" y="3079467"/>
              <a:ext cx="92400" cy="411825"/>
              <a:chOff x="2070100" y="2563700"/>
              <a:chExt cx="92400" cy="411825"/>
            </a:xfrm>
          </p:grpSpPr>
          <p:cxnSp>
            <p:nvCxnSpPr>
              <p:cNvPr id="791" name="Google Shape;791;p3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792" name="Google Shape;792;p32"/>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3" name="Google Shape;793;p32"/>
            <p:cNvSpPr txBox="1"/>
            <p:nvPr/>
          </p:nvSpPr>
          <p:spPr>
            <a:xfrm>
              <a:off x="7003996"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2022</a:t>
              </a:r>
              <a:endParaRPr sz="1200" b="1" i="0" u="none" strike="noStrike" cap="none">
                <a:solidFill>
                  <a:srgbClr val="000000"/>
                </a:solidFill>
                <a:latin typeface="Roboto"/>
                <a:ea typeface="Roboto"/>
                <a:cs typeface="Roboto"/>
                <a:sym typeface="Roboto"/>
              </a:endParaRPr>
            </a:p>
          </p:txBody>
        </p:sp>
        <p:sp>
          <p:nvSpPr>
            <p:cNvPr id="794" name="Google Shape;794;p32"/>
            <p:cNvSpPr txBox="1"/>
            <p:nvPr/>
          </p:nvSpPr>
          <p:spPr>
            <a:xfrm>
              <a:off x="7256967"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HB 1865</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Added language to require intervention to be explicit, systematic, and grounded in the science of reading</a:t>
              </a:r>
              <a:endParaRPr sz="800" b="1" i="0" u="none" strike="noStrike" cap="none">
                <a:solidFill>
                  <a:srgbClr val="000000"/>
                </a:solidFill>
                <a:latin typeface="Roboto"/>
                <a:ea typeface="Roboto"/>
                <a:cs typeface="Roboto"/>
                <a:sym typeface="Roboto"/>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1180dab6e36_0_35"/>
          <p:cNvSpPr txBox="1">
            <a:spLocks noGrp="1"/>
          </p:cNvSpPr>
          <p:nvPr>
            <p:ph type="ctrTitle"/>
          </p:nvPr>
        </p:nvSpPr>
        <p:spPr>
          <a:xfrm>
            <a:off x="311708" y="12449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t>Literacy Professionals</a:t>
            </a:r>
            <a:endParaRPr sz="3500"/>
          </a:p>
        </p:txBody>
      </p:sp>
      <p:sp>
        <p:nvSpPr>
          <p:cNvPr id="800" name="Google Shape;800;g1180dab6e36_0_35"/>
          <p:cNvSpPr txBox="1">
            <a:spLocks noGrp="1"/>
          </p:cNvSpPr>
          <p:nvPr>
            <p:ph type="sldNum" idx="12"/>
          </p:nvPr>
        </p:nvSpPr>
        <p:spPr>
          <a:xfrm>
            <a:off x="209358" y="459344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4"/>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Virginia Literacy Professionals</a:t>
            </a:r>
            <a:endParaRPr/>
          </a:p>
        </p:txBody>
      </p:sp>
      <p:sp>
        <p:nvSpPr>
          <p:cNvPr id="806" name="Google Shape;806;p34"/>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p>
            <a:pPr marL="0" marR="39589" lvl="0" indent="0" algn="l" rtl="0">
              <a:lnSpc>
                <a:spcPct val="101182"/>
              </a:lnSpc>
              <a:spcBef>
                <a:spcPts val="93"/>
              </a:spcBef>
              <a:spcAft>
                <a:spcPts val="0"/>
              </a:spcAft>
              <a:buClr>
                <a:schemeClr val="dk1"/>
              </a:buClr>
              <a:buSzPts val="1100"/>
              <a:buFont typeface="Arial"/>
              <a:buNone/>
            </a:pPr>
            <a:r>
              <a:rPr lang="en" b="0">
                <a:solidFill>
                  <a:schemeClr val="dk1"/>
                </a:solidFill>
                <a:latin typeface="Roboto"/>
                <a:ea typeface="Roboto"/>
                <a:cs typeface="Roboto"/>
                <a:sym typeface="Roboto"/>
              </a:rPr>
              <a:t>State literacy interventions often include the use of </a:t>
            </a:r>
            <a:r>
              <a:rPr lang="en">
                <a:solidFill>
                  <a:schemeClr val="dk1"/>
                </a:solidFill>
                <a:latin typeface="Roboto"/>
                <a:ea typeface="Roboto"/>
                <a:cs typeface="Roboto"/>
                <a:sym typeface="Roboto"/>
              </a:rPr>
              <a:t>reading specialists and literacy coaches</a:t>
            </a:r>
            <a:r>
              <a:rPr lang="en" b="0">
                <a:solidFill>
                  <a:schemeClr val="dk1"/>
                </a:solidFill>
                <a:latin typeface="Roboto"/>
                <a:ea typeface="Roboto"/>
                <a:cs typeface="Roboto"/>
                <a:sym typeface="Roboto"/>
              </a:rPr>
              <a:t>. Reading specialists work directly with students, while literacy coaches train teachers, educators, or administrators. Reading specialists are most often utilized for tier two intervention and small group instruction. </a:t>
            </a:r>
            <a:endParaRPr b="0">
              <a:solidFill>
                <a:schemeClr val="dk1"/>
              </a:solidFill>
              <a:latin typeface="Roboto"/>
              <a:ea typeface="Roboto"/>
              <a:cs typeface="Roboto"/>
              <a:sym typeface="Roboto"/>
            </a:endParaRPr>
          </a:p>
          <a:p>
            <a:pPr marL="0" marR="39589" lvl="0" indent="0" algn="l" rtl="0">
              <a:lnSpc>
                <a:spcPct val="101182"/>
              </a:lnSpc>
              <a:spcBef>
                <a:spcPts val="93"/>
              </a:spcBef>
              <a:spcAft>
                <a:spcPts val="0"/>
              </a:spcAft>
              <a:buClr>
                <a:schemeClr val="dk1"/>
              </a:buClr>
              <a:buSzPts val="1100"/>
              <a:buFont typeface="Arial"/>
              <a:buNone/>
            </a:pP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b="0">
                <a:solidFill>
                  <a:schemeClr val="dk1"/>
                </a:solidFill>
                <a:latin typeface="Roboto"/>
                <a:ea typeface="Roboto"/>
                <a:cs typeface="Roboto"/>
                <a:sym typeface="Roboto"/>
              </a:rPr>
              <a:t>Currently in Virginia, the Reading Specialist endorsement requires the completion of a Master’s program, or if a Master’s program has been completed in a different area, the candidate must complete specific graduate-level coursework in reading.</a:t>
            </a: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b="0">
                <a:solidFill>
                  <a:schemeClr val="dk1"/>
                </a:solidFill>
                <a:latin typeface="Roboto"/>
                <a:ea typeface="Roboto"/>
                <a:cs typeface="Roboto"/>
                <a:sym typeface="Roboto"/>
              </a:rPr>
              <a:t>Virginia licensure regulations do not currently include an endorsement in literacy coaching</a:t>
            </a:r>
            <a:r>
              <a:rPr lang="en" b="0">
                <a:solidFill>
                  <a:schemeClr val="dk1"/>
                </a:solidFill>
              </a:rPr>
              <a:t>. </a:t>
            </a:r>
            <a:endParaRPr b="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500" b="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b="0">
                <a:solidFill>
                  <a:schemeClr val="dk1"/>
                </a:solidFill>
                <a:latin typeface="Arial"/>
                <a:ea typeface="Arial"/>
                <a:cs typeface="Arial"/>
                <a:sym typeface="Arial"/>
              </a:rPr>
              <a:t>(</a:t>
            </a:r>
            <a:r>
              <a:rPr lang="en" sz="1100" b="0" u="sng">
                <a:solidFill>
                  <a:srgbClr val="1155CC"/>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International Literacy Association, 2015</a:t>
            </a:r>
            <a:r>
              <a:rPr lang="en" sz="1100" b="0">
                <a:solidFill>
                  <a:schemeClr val="dk1"/>
                </a:solidFill>
                <a:latin typeface="Arial"/>
                <a:ea typeface="Arial"/>
                <a:cs typeface="Arial"/>
                <a:sym typeface="Arial"/>
              </a:rPr>
              <a:t>)</a:t>
            </a:r>
            <a:r>
              <a:rPr lang="en" sz="1500" b="0">
                <a:solidFill>
                  <a:schemeClr val="dk1"/>
                </a:solidFill>
                <a:latin typeface="Arial"/>
                <a:ea typeface="Arial"/>
                <a:cs typeface="Arial"/>
                <a:sym typeface="Arial"/>
              </a:rPr>
              <a:t> </a:t>
            </a:r>
            <a:endParaRPr sz="2000"/>
          </a:p>
        </p:txBody>
      </p:sp>
      <p:sp>
        <p:nvSpPr>
          <p:cNvPr id="807" name="Google Shape;807;p34"/>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3"/>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Standards of Learning</a:t>
            </a:r>
            <a:endParaRPr/>
          </a:p>
        </p:txBody>
      </p:sp>
      <p:sp>
        <p:nvSpPr>
          <p:cNvPr id="408" name="Google Shape;408;p13"/>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4</a:t>
            </a:fld>
            <a:endParaRPr/>
          </a:p>
        </p:txBody>
      </p:sp>
      <p:pic>
        <p:nvPicPr>
          <p:cNvPr id="409" name="Google Shape;409;p13" descr="Screenshot of Virginia SOL &amp; Curriculum Framework cover page"/>
          <p:cNvPicPr preferRelativeResize="0"/>
          <p:nvPr/>
        </p:nvPicPr>
        <p:blipFill rotWithShape="1">
          <a:blip r:embed="rId3">
            <a:alphaModFix/>
          </a:blip>
          <a:srcRect/>
          <a:stretch/>
        </p:blipFill>
        <p:spPr>
          <a:xfrm>
            <a:off x="2529012" y="1386425"/>
            <a:ext cx="4358938" cy="3336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3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5200"/>
              <a:t>Assessment Data</a:t>
            </a:r>
            <a:endParaRPr sz="5200"/>
          </a:p>
        </p:txBody>
      </p:sp>
      <p:sp>
        <p:nvSpPr>
          <p:cNvPr id="813" name="Google Shape;813;p3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g1180dab6e36_1_613"/>
          <p:cNvPicPr preferRelativeResize="0"/>
          <p:nvPr/>
        </p:nvPicPr>
        <p:blipFill>
          <a:blip r:embed="rId3">
            <a:alphaModFix/>
          </a:blip>
          <a:stretch>
            <a:fillRect/>
          </a:stretch>
        </p:blipFill>
        <p:spPr>
          <a:xfrm>
            <a:off x="35900" y="600825"/>
            <a:ext cx="9073776" cy="3368500"/>
          </a:xfrm>
          <a:prstGeom prst="rect">
            <a:avLst/>
          </a:prstGeom>
          <a:noFill/>
          <a:ln>
            <a:noFill/>
          </a:ln>
        </p:spPr>
      </p:pic>
      <p:sp>
        <p:nvSpPr>
          <p:cNvPr id="819" name="Google Shape;819;g1180dab6e36_1_613"/>
          <p:cNvSpPr txBox="1"/>
          <p:nvPr/>
        </p:nvSpPr>
        <p:spPr>
          <a:xfrm>
            <a:off x="233800" y="4530800"/>
            <a:ext cx="8755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i="1" u="sng">
                <a:solidFill>
                  <a:schemeClr val="hlink"/>
                </a:solidFill>
                <a:hlinkClick r:id="rId4"/>
              </a:rPr>
              <a:t>Examining the Impact of COVID-19 on the Identification of At-Risk Students: Fall 2021 Literacy Screening Findings</a:t>
            </a:r>
            <a:endParaRPr sz="900" i="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g1181457008a_0_1"/>
          <p:cNvPicPr preferRelativeResize="0"/>
          <p:nvPr/>
        </p:nvPicPr>
        <p:blipFill>
          <a:blip r:embed="rId3">
            <a:alphaModFix/>
          </a:blip>
          <a:stretch>
            <a:fillRect/>
          </a:stretch>
        </p:blipFill>
        <p:spPr>
          <a:xfrm>
            <a:off x="127225" y="241875"/>
            <a:ext cx="8889550" cy="4417924"/>
          </a:xfrm>
          <a:prstGeom prst="rect">
            <a:avLst/>
          </a:prstGeom>
          <a:noFill/>
          <a:ln>
            <a:noFill/>
          </a:ln>
        </p:spPr>
      </p:pic>
      <p:sp>
        <p:nvSpPr>
          <p:cNvPr id="825" name="Google Shape;825;g1181457008a_0_1"/>
          <p:cNvSpPr txBox="1"/>
          <p:nvPr/>
        </p:nvSpPr>
        <p:spPr>
          <a:xfrm>
            <a:off x="233800" y="4683200"/>
            <a:ext cx="8755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i="1" u="sng">
                <a:solidFill>
                  <a:schemeClr val="hlink"/>
                </a:solidFill>
                <a:hlinkClick r:id="rId4"/>
              </a:rPr>
              <a:t>Examining the Impact of COVID-19 on the Identification of At-Risk Students: Fall 2021 Literacy Screening Findings</a:t>
            </a:r>
            <a:endParaRPr sz="900" i="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g1181457008a_0_7"/>
          <p:cNvPicPr preferRelativeResize="0"/>
          <p:nvPr/>
        </p:nvPicPr>
        <p:blipFill>
          <a:blip r:embed="rId3">
            <a:alphaModFix/>
          </a:blip>
          <a:stretch>
            <a:fillRect/>
          </a:stretch>
        </p:blipFill>
        <p:spPr>
          <a:xfrm>
            <a:off x="950525" y="87900"/>
            <a:ext cx="7471020" cy="4838700"/>
          </a:xfrm>
          <a:prstGeom prst="rect">
            <a:avLst/>
          </a:prstGeom>
          <a:noFill/>
          <a:ln>
            <a:noFill/>
          </a:ln>
        </p:spPr>
      </p:pic>
      <p:sp>
        <p:nvSpPr>
          <p:cNvPr id="831" name="Google Shape;831;g1181457008a_0_7"/>
          <p:cNvSpPr txBox="1"/>
          <p:nvPr/>
        </p:nvSpPr>
        <p:spPr>
          <a:xfrm>
            <a:off x="194400" y="4869400"/>
            <a:ext cx="8755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i="1" u="sng">
                <a:solidFill>
                  <a:schemeClr val="hlink"/>
                </a:solidFill>
                <a:hlinkClick r:id="rId4"/>
              </a:rPr>
              <a:t>Examining the Impact of COVID-19 on the Identification of At-Risk Students: Fall 2021 Literacy Screening Findings</a:t>
            </a:r>
            <a:endParaRPr sz="900" i="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116a27134dc_0_0"/>
          <p:cNvSpPr txBox="1">
            <a:spLocks noGrp="1"/>
          </p:cNvSpPr>
          <p:nvPr>
            <p:ph type="title"/>
          </p:nvPr>
        </p:nvSpPr>
        <p:spPr>
          <a:xfrm>
            <a:off x="0" y="1121"/>
            <a:ext cx="91440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4100"/>
              <a:t>SOL Reading Performance by Grade Level</a:t>
            </a:r>
            <a:endParaRPr sz="4100"/>
          </a:p>
        </p:txBody>
      </p:sp>
      <p:pic>
        <p:nvPicPr>
          <p:cNvPr id="837" name="Google Shape;837;g116a27134dc_0_0" title="Chart"/>
          <p:cNvPicPr preferRelativeResize="0"/>
          <p:nvPr/>
        </p:nvPicPr>
        <p:blipFill>
          <a:blip r:embed="rId3">
            <a:alphaModFix/>
          </a:blip>
          <a:stretch>
            <a:fillRect/>
          </a:stretch>
        </p:blipFill>
        <p:spPr>
          <a:xfrm>
            <a:off x="392425" y="677400"/>
            <a:ext cx="8366949" cy="4330625"/>
          </a:xfrm>
          <a:prstGeom prst="rect">
            <a:avLst/>
          </a:prstGeom>
          <a:noFill/>
          <a:ln>
            <a:noFill/>
          </a:ln>
        </p:spPr>
      </p:pic>
      <p:sp>
        <p:nvSpPr>
          <p:cNvPr id="838" name="Google Shape;838;g116a27134dc_0_0"/>
          <p:cNvSpPr/>
          <p:nvPr/>
        </p:nvSpPr>
        <p:spPr>
          <a:xfrm>
            <a:off x="2521325" y="2384050"/>
            <a:ext cx="315300" cy="59430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g116a27134dc_0_0"/>
          <p:cNvSpPr/>
          <p:nvPr/>
        </p:nvSpPr>
        <p:spPr>
          <a:xfrm>
            <a:off x="7942300" y="2347750"/>
            <a:ext cx="315300" cy="66690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g116a27134dc_0_0"/>
          <p:cNvSpPr txBox="1"/>
          <p:nvPr/>
        </p:nvSpPr>
        <p:spPr>
          <a:xfrm>
            <a:off x="1678925" y="1576125"/>
            <a:ext cx="2000100" cy="69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Roboto"/>
                <a:ea typeface="Roboto"/>
                <a:cs typeface="Roboto"/>
                <a:sym typeface="Roboto"/>
              </a:rPr>
              <a:t>2010 Standards and Technology Enhanced Items Tested for the first time</a:t>
            </a:r>
            <a:endParaRPr sz="1100" b="1">
              <a:latin typeface="Roboto"/>
              <a:ea typeface="Roboto"/>
              <a:cs typeface="Roboto"/>
              <a:sym typeface="Roboto"/>
            </a:endParaRPr>
          </a:p>
        </p:txBody>
      </p:sp>
      <p:sp>
        <p:nvSpPr>
          <p:cNvPr id="841" name="Google Shape;841;g116a27134dc_0_0"/>
          <p:cNvSpPr txBox="1"/>
          <p:nvPr/>
        </p:nvSpPr>
        <p:spPr>
          <a:xfrm>
            <a:off x="7021450" y="1686625"/>
            <a:ext cx="1697700" cy="523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Roboto"/>
                <a:ea typeface="Roboto"/>
                <a:cs typeface="Roboto"/>
                <a:sym typeface="Roboto"/>
              </a:rPr>
              <a:t>2017 Standards Tested for the first time</a:t>
            </a:r>
            <a:endParaRPr sz="1100" b="1">
              <a:latin typeface="Roboto"/>
              <a:ea typeface="Roboto"/>
              <a:cs typeface="Roboto"/>
              <a:sym typeface="Roboto"/>
            </a:endParaRPr>
          </a:p>
        </p:txBody>
      </p:sp>
      <p:sp>
        <p:nvSpPr>
          <p:cNvPr id="842" name="Google Shape;842;g116a27134dc_0_0"/>
          <p:cNvSpPr/>
          <p:nvPr/>
        </p:nvSpPr>
        <p:spPr>
          <a:xfrm>
            <a:off x="3301675" y="3260325"/>
            <a:ext cx="116400" cy="108000"/>
          </a:xfrm>
          <a:prstGeom prst="ellipse">
            <a:avLst/>
          </a:prstGeom>
          <a:solidFill>
            <a:srgbClr val="98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3" name="Google Shape;843;g116a27134dc_0_0"/>
          <p:cNvCxnSpPr/>
          <p:nvPr/>
        </p:nvCxnSpPr>
        <p:spPr>
          <a:xfrm>
            <a:off x="2687875" y="3148200"/>
            <a:ext cx="613800" cy="153600"/>
          </a:xfrm>
          <a:prstGeom prst="straightConnector1">
            <a:avLst/>
          </a:prstGeom>
          <a:noFill/>
          <a:ln w="28575" cap="flat" cmpd="sng">
            <a:solidFill>
              <a:srgbClr val="980000"/>
            </a:solidFill>
            <a:prstDash val="solid"/>
            <a:round/>
            <a:headEnd type="none" w="med" len="med"/>
            <a:tailEnd type="none" w="med" len="med"/>
          </a:ln>
        </p:spPr>
      </p:cxnSp>
      <p:cxnSp>
        <p:nvCxnSpPr>
          <p:cNvPr id="844" name="Google Shape;844;g116a27134dc_0_0"/>
          <p:cNvCxnSpPr>
            <a:stCxn id="842" idx="6"/>
          </p:cNvCxnSpPr>
          <p:nvPr/>
        </p:nvCxnSpPr>
        <p:spPr>
          <a:xfrm rot="10800000" flipH="1">
            <a:off x="3418075" y="2986425"/>
            <a:ext cx="763200" cy="327900"/>
          </a:xfrm>
          <a:prstGeom prst="straightConnector1">
            <a:avLst/>
          </a:prstGeom>
          <a:noFill/>
          <a:ln w="28575" cap="flat" cmpd="sng">
            <a:solidFill>
              <a:srgbClr val="980000"/>
            </a:solidFill>
            <a:prstDash val="solid"/>
            <a:round/>
            <a:headEnd type="none" w="med" len="med"/>
            <a:tailEnd type="none" w="med" len="med"/>
          </a:ln>
        </p:spPr>
      </p:cxnSp>
      <p:sp>
        <p:nvSpPr>
          <p:cNvPr id="845" name="Google Shape;845;g116a27134dc_0_0"/>
          <p:cNvSpPr/>
          <p:nvPr/>
        </p:nvSpPr>
        <p:spPr>
          <a:xfrm>
            <a:off x="5650275" y="2093435"/>
            <a:ext cx="315300" cy="43777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g116a27134dc_0_0"/>
          <p:cNvSpPr txBox="1"/>
          <p:nvPr/>
        </p:nvSpPr>
        <p:spPr>
          <a:xfrm>
            <a:off x="4734750" y="1518600"/>
            <a:ext cx="2161200" cy="523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Roboto"/>
                <a:ea typeface="Roboto"/>
                <a:cs typeface="Roboto"/>
                <a:sym typeface="Roboto"/>
              </a:rPr>
              <a:t>Computer Adaptive Testing used for the first time</a:t>
            </a:r>
            <a:endParaRPr sz="1100" b="1">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116a27134dc_0_14"/>
          <p:cNvSpPr txBox="1">
            <a:spLocks noGrp="1"/>
          </p:cNvSpPr>
          <p:nvPr>
            <p:ph type="title"/>
          </p:nvPr>
        </p:nvSpPr>
        <p:spPr>
          <a:xfrm>
            <a:off x="0" y="1121"/>
            <a:ext cx="91440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SOL Performance by Grade Level</a:t>
            </a:r>
            <a:endParaRPr/>
          </a:p>
        </p:txBody>
      </p:sp>
      <p:pic>
        <p:nvPicPr>
          <p:cNvPr id="852" name="Google Shape;852;g116a27134dc_0_14" title="Chart"/>
          <p:cNvPicPr preferRelativeResize="0"/>
          <p:nvPr/>
        </p:nvPicPr>
        <p:blipFill>
          <a:blip r:embed="rId3">
            <a:alphaModFix/>
          </a:blip>
          <a:stretch>
            <a:fillRect/>
          </a:stretch>
        </p:blipFill>
        <p:spPr>
          <a:xfrm>
            <a:off x="871050" y="661937"/>
            <a:ext cx="7623999" cy="4190475"/>
          </a:xfrm>
          <a:prstGeom prst="rect">
            <a:avLst/>
          </a:prstGeom>
          <a:noFill/>
          <a:ln>
            <a:noFill/>
          </a:ln>
        </p:spPr>
      </p:pic>
      <p:sp>
        <p:nvSpPr>
          <p:cNvPr id="853" name="Google Shape;853;g116a27134dc_0_14"/>
          <p:cNvSpPr txBox="1"/>
          <p:nvPr/>
        </p:nvSpPr>
        <p:spPr>
          <a:xfrm>
            <a:off x="6918850" y="1271850"/>
            <a:ext cx="15762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2017 Standards Tested for the first time</a:t>
            </a:r>
            <a:endParaRPr sz="900" b="1">
              <a:latin typeface="Roboto"/>
              <a:ea typeface="Roboto"/>
              <a:cs typeface="Roboto"/>
              <a:sym typeface="Roboto"/>
            </a:endParaRPr>
          </a:p>
        </p:txBody>
      </p:sp>
      <p:sp>
        <p:nvSpPr>
          <p:cNvPr id="854" name="Google Shape;854;g116a27134dc_0_14"/>
          <p:cNvSpPr/>
          <p:nvPr/>
        </p:nvSpPr>
        <p:spPr>
          <a:xfrm>
            <a:off x="7723550" y="1831575"/>
            <a:ext cx="252000" cy="46170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116a27134dc_0_14"/>
          <p:cNvSpPr txBox="1"/>
          <p:nvPr/>
        </p:nvSpPr>
        <p:spPr>
          <a:xfrm>
            <a:off x="1441125" y="1369875"/>
            <a:ext cx="22944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900" b="1">
                <a:solidFill>
                  <a:schemeClr val="dk1"/>
                </a:solidFill>
                <a:latin typeface="Roboto"/>
                <a:ea typeface="Roboto"/>
                <a:cs typeface="Roboto"/>
                <a:sym typeface="Roboto"/>
              </a:rPr>
              <a:t>2010 Standards and Technology Enhanced Items Tested for the first time</a:t>
            </a:r>
            <a:endParaRPr sz="700" b="1">
              <a:latin typeface="Roboto"/>
              <a:ea typeface="Roboto"/>
              <a:cs typeface="Roboto"/>
              <a:sym typeface="Roboto"/>
            </a:endParaRPr>
          </a:p>
        </p:txBody>
      </p:sp>
      <p:sp>
        <p:nvSpPr>
          <p:cNvPr id="856" name="Google Shape;856;g116a27134dc_0_14"/>
          <p:cNvSpPr/>
          <p:nvPr/>
        </p:nvSpPr>
        <p:spPr>
          <a:xfrm rot="-6611">
            <a:off x="2510319" y="1831730"/>
            <a:ext cx="156000" cy="21660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g116a27134dc_0_14"/>
          <p:cNvSpPr txBox="1"/>
          <p:nvPr/>
        </p:nvSpPr>
        <p:spPr>
          <a:xfrm>
            <a:off x="5729873" y="3249525"/>
            <a:ext cx="1576200" cy="87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900" b="1">
                <a:latin typeface="Roboto"/>
                <a:ea typeface="Roboto"/>
                <a:cs typeface="Roboto"/>
                <a:sym typeface="Roboto"/>
              </a:rPr>
              <a:t>Computer Adaptive Testing used for the first time Grade 8-Fall 2017 and Grade 6 and 7 Spring 2018</a:t>
            </a:r>
            <a:endParaRPr sz="900" b="1">
              <a:latin typeface="Roboto"/>
              <a:ea typeface="Roboto"/>
              <a:cs typeface="Roboto"/>
              <a:sym typeface="Roboto"/>
            </a:endParaRPr>
          </a:p>
        </p:txBody>
      </p:sp>
      <p:sp>
        <p:nvSpPr>
          <p:cNvPr id="858" name="Google Shape;858;g116a27134dc_0_14"/>
          <p:cNvSpPr/>
          <p:nvPr/>
        </p:nvSpPr>
        <p:spPr>
          <a:xfrm rot="-10795907">
            <a:off x="6232716" y="2822289"/>
            <a:ext cx="252000" cy="33570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116a27134dc_0_22"/>
          <p:cNvSpPr txBox="1">
            <a:spLocks noGrp="1"/>
          </p:cNvSpPr>
          <p:nvPr>
            <p:ph type="title"/>
          </p:nvPr>
        </p:nvSpPr>
        <p:spPr>
          <a:xfrm>
            <a:off x="0" y="1121"/>
            <a:ext cx="91440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SOL Performance by Student Group</a:t>
            </a:r>
            <a:endParaRPr/>
          </a:p>
        </p:txBody>
      </p:sp>
      <p:sp>
        <p:nvSpPr>
          <p:cNvPr id="864" name="Google Shape;864;g116a27134dc_0_22"/>
          <p:cNvSpPr txBox="1">
            <a:spLocks noGrp="1"/>
          </p:cNvSpPr>
          <p:nvPr>
            <p:ph type="body" idx="1"/>
          </p:nvPr>
        </p:nvSpPr>
        <p:spPr>
          <a:xfrm>
            <a:off x="457200" y="1200151"/>
            <a:ext cx="8229600" cy="3124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865" name="Google Shape;865;g116a27134dc_0_22" title="Chart"/>
          <p:cNvPicPr preferRelativeResize="0"/>
          <p:nvPr/>
        </p:nvPicPr>
        <p:blipFill>
          <a:blip r:embed="rId3">
            <a:alphaModFix/>
          </a:blip>
          <a:stretch>
            <a:fillRect/>
          </a:stretch>
        </p:blipFill>
        <p:spPr>
          <a:xfrm>
            <a:off x="412825" y="714775"/>
            <a:ext cx="8318349" cy="4330625"/>
          </a:xfrm>
          <a:prstGeom prst="rect">
            <a:avLst/>
          </a:prstGeom>
          <a:noFill/>
          <a:ln>
            <a:noFill/>
          </a:ln>
        </p:spPr>
      </p:pic>
      <p:sp>
        <p:nvSpPr>
          <p:cNvPr id="866" name="Google Shape;866;g116a27134dc_0_22"/>
          <p:cNvSpPr/>
          <p:nvPr/>
        </p:nvSpPr>
        <p:spPr>
          <a:xfrm>
            <a:off x="5741950" y="1698825"/>
            <a:ext cx="234300" cy="47220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g116a27134dc_0_22"/>
          <p:cNvSpPr/>
          <p:nvPr/>
        </p:nvSpPr>
        <p:spPr>
          <a:xfrm>
            <a:off x="1781500" y="1698825"/>
            <a:ext cx="234300" cy="389100"/>
          </a:xfrm>
          <a:prstGeom prst="down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g116a27134dc_0_22"/>
          <p:cNvSpPr txBox="1"/>
          <p:nvPr/>
        </p:nvSpPr>
        <p:spPr>
          <a:xfrm>
            <a:off x="955200" y="1142625"/>
            <a:ext cx="22764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900" b="1">
                <a:solidFill>
                  <a:schemeClr val="dk1"/>
                </a:solidFill>
                <a:latin typeface="Roboto"/>
                <a:ea typeface="Roboto"/>
                <a:cs typeface="Roboto"/>
                <a:sym typeface="Roboto"/>
              </a:rPr>
              <a:t>2010 Standards and Technology Enhanced Items Tested for the first time</a:t>
            </a:r>
            <a:endParaRPr sz="700" b="1">
              <a:latin typeface="Roboto"/>
              <a:ea typeface="Roboto"/>
              <a:cs typeface="Roboto"/>
              <a:sym typeface="Roboto"/>
            </a:endParaRPr>
          </a:p>
        </p:txBody>
      </p:sp>
      <p:sp>
        <p:nvSpPr>
          <p:cNvPr id="869" name="Google Shape;869;g116a27134dc_0_22"/>
          <p:cNvSpPr txBox="1"/>
          <p:nvPr/>
        </p:nvSpPr>
        <p:spPr>
          <a:xfrm>
            <a:off x="4819975" y="1142625"/>
            <a:ext cx="15762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Roboto"/>
                <a:ea typeface="Roboto"/>
                <a:cs typeface="Roboto"/>
                <a:sym typeface="Roboto"/>
              </a:rPr>
              <a:t>2017 Standards Tested for the first time</a:t>
            </a:r>
            <a:endParaRPr sz="900" b="1">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g1180dab6e36_2_17" descr="Chart comparing the percentage of Virginia public school fourth-grade students achieving at the proficient level or above in reading on the National Assessment of Educational Progress with the performance of public school students nationwide.&#10;In 2019, 38 percent of Virginia public school students achieved at the proficient level or above, compared with 34 percent nationwide.&#10;In 2017, 43 percent of Virginia public school students achieved at the proficient level or above, compared with 35 percent nationwide.&#10;In 2015, 43 percent of Virginia public school students achieved at the proficient level or above, compared with 35 percent nationwide.&#10;In 2013, 43 percent of Virginia public school students achieved at the proficient level or above, compared with 34 percent nationwide.&#10;In 2011, 39 percent of Virginia public school students achieved at the proficient level or above, compared with 32 percent nationwide.&#10;In 2009, 38 percent of Virginia public school students achieved at the proficient level or above, compared with 32 percent nationwide.&#10;In 2007, 38 percent of Virginia public school students achieved at the proficient level or above, compared with 32 percent nationwide.&#10;In 2005, 37 percent of Virginia public school students achieved at the proficient level or above, compared with 30 percent nationwide.&#10;In 2003, 35 percent of Virginia public school students achieved at the proficient level or above, compared with 30 percent nationwide.&#10;In 2002, 37 percent of Virginia public school students achieved at the proficient level or above, compared with 30 percent nationwide.&#10;In 1998, 30 percent of Virginia public school students achieved at the proficient level or above, compared with 28 percent nationwide.&#10;In 1994, 26 percent of Virginia public school students achieved at the proficient level or above, compared with 28 percent nationwide.&#10;In 1992, 31 percent of Virginia public school students achieved at the proficient level or above, compared with 27 percent nationwide.&#10;" title="NAEP Grade-4 Reading: Percent Proficient or Above 1992-2019"/>
          <p:cNvPicPr preferRelativeResize="0"/>
          <p:nvPr/>
        </p:nvPicPr>
        <p:blipFill rotWithShape="1">
          <a:blip r:embed="rId3">
            <a:alphaModFix/>
          </a:blip>
          <a:srcRect/>
          <a:stretch/>
        </p:blipFill>
        <p:spPr>
          <a:xfrm>
            <a:off x="1049284" y="875774"/>
            <a:ext cx="6728604" cy="3558204"/>
          </a:xfrm>
          <a:prstGeom prst="rect">
            <a:avLst/>
          </a:prstGeom>
          <a:noFill/>
          <a:ln>
            <a:noFill/>
          </a:ln>
        </p:spPr>
      </p:pic>
      <p:sp>
        <p:nvSpPr>
          <p:cNvPr id="875" name="Google Shape;875;g1180dab6e36_2_17"/>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alibri"/>
              <a:buNone/>
            </a:pPr>
            <a:r>
              <a:rPr lang="en" sz="3600" b="1"/>
              <a:t>National Assessment of Educational Progress</a:t>
            </a:r>
            <a:endParaRPr sz="3600" b="1"/>
          </a:p>
        </p:txBody>
      </p:sp>
      <p:pic>
        <p:nvPicPr>
          <p:cNvPr id="876" name="Google Shape;876;g1180dab6e36_2_17"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g1180dab6e36_2_23" descr="Chart comparing the percentage of Virginia public school eighth-grade students achieving at the proficient level or above in reading on the National Assessment of Educational Progress with the performance of public school students nationwide.&#10;In 2019, 33 percent of Virginia public school students achieved at the proficient level or above, compared with 32 percent nationwide.&#10;In 2017, 37 percent of Virginia public school students achieved at the proficient level or above, compared with 35 percent nationwide.&#10;In 2015, 36 percent of Virginia public school students achieved at the proficient level or above, compared with 33 percent nationwide.&#10;In 2013, 36 percent of Virginia public school students achieved at the proficient level or above, compared with 34 percent nationwide.&#10;In 2011, 36 percent of Virginia public school students achieved at the proficient level or above, compared with 32 percent nationwide.&#10;In 2009, 32 percent of Virginia public school students achieved at the proficient level or above, compared with 30 percent nationwide.&#10;In 2007, 34 percent of Virginia public school students achieved at the proficient level or above, compared with 29 percent nationwide.&#10;In 2005, 36 percent of Virginia public school students achieved at the proficient level or above, compared with 29 percent nationwide.&#10;In 2003, 36 percent of Virginia public school students achieved at the proficient level or above, compared with 30 percent nationwide.&#10;In 2002, 37 percent of Virginia public school students achieved at the proficient level or above, compared with 31 percent nationwide.&#10;In 1998, 33 percent of Virginia public school students achieved at the proficient level or above, compared with 30 percent nationwide.&#10;" title="NAEP Grade-8 Reading: Percent Proficient or Above 1998-2019"/>
          <p:cNvPicPr preferRelativeResize="0"/>
          <p:nvPr/>
        </p:nvPicPr>
        <p:blipFill rotWithShape="1">
          <a:blip r:embed="rId3">
            <a:alphaModFix/>
          </a:blip>
          <a:srcRect/>
          <a:stretch/>
        </p:blipFill>
        <p:spPr>
          <a:xfrm>
            <a:off x="1100483" y="879302"/>
            <a:ext cx="6706556" cy="3561079"/>
          </a:xfrm>
          <a:prstGeom prst="rect">
            <a:avLst/>
          </a:prstGeom>
          <a:noFill/>
          <a:ln>
            <a:noFill/>
          </a:ln>
        </p:spPr>
      </p:pic>
      <p:sp>
        <p:nvSpPr>
          <p:cNvPr id="882" name="Google Shape;882;g1180dab6e36_2_23"/>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alibri"/>
              <a:buNone/>
            </a:pPr>
            <a:r>
              <a:rPr lang="en" sz="3600" b="1"/>
              <a:t>National Assessment of Educational Progress</a:t>
            </a:r>
            <a:endParaRPr sz="3600" b="1"/>
          </a:p>
        </p:txBody>
      </p:sp>
      <p:pic>
        <p:nvPicPr>
          <p:cNvPr id="883" name="Google Shape;883;g1180dab6e36_2_23"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887"/>
        <p:cNvGrpSpPr/>
        <p:nvPr/>
      </p:nvGrpSpPr>
      <p:grpSpPr>
        <a:xfrm>
          <a:off x="0" y="0"/>
          <a:ext cx="0" cy="0"/>
          <a:chOff x="0" y="0"/>
          <a:chExt cx="0" cy="0"/>
        </a:xfrm>
      </p:grpSpPr>
      <p:sp>
        <p:nvSpPr>
          <p:cNvPr id="888" name="Google Shape;888;p39"/>
          <p:cNvSpPr txBox="1">
            <a:spLocks noGrp="1"/>
          </p:cNvSpPr>
          <p:nvPr>
            <p:ph type="title"/>
          </p:nvPr>
        </p:nvSpPr>
        <p:spPr>
          <a:xfrm>
            <a:off x="1525600" y="815550"/>
            <a:ext cx="6631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2019 NAEP to Now</a:t>
            </a:r>
            <a:endParaRPr/>
          </a:p>
        </p:txBody>
      </p:sp>
      <p:grpSp>
        <p:nvGrpSpPr>
          <p:cNvPr id="889" name="Google Shape;889;p39"/>
          <p:cNvGrpSpPr/>
          <p:nvPr/>
        </p:nvGrpSpPr>
        <p:grpSpPr>
          <a:xfrm>
            <a:off x="396925" y="1576700"/>
            <a:ext cx="2220600" cy="2011300"/>
            <a:chOff x="2986525" y="1576700"/>
            <a:chExt cx="2220600" cy="2011300"/>
          </a:xfrm>
        </p:grpSpPr>
        <p:sp>
          <p:nvSpPr>
            <p:cNvPr id="890" name="Google Shape;890;p39"/>
            <p:cNvSpPr/>
            <p:nvPr/>
          </p:nvSpPr>
          <p:spPr>
            <a:xfrm>
              <a:off x="3485717" y="3079475"/>
              <a:ext cx="1294800" cy="133500"/>
            </a:xfrm>
            <a:prstGeom prst="rect">
              <a:avLst/>
            </a:prstGeom>
            <a:solidFill>
              <a:srgbClr val="E116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9"/>
            <p:cNvSpPr txBox="1"/>
            <p:nvPr/>
          </p:nvSpPr>
          <p:spPr>
            <a:xfrm>
              <a:off x="3154222" y="3216600"/>
              <a:ext cx="916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Fall 2019</a:t>
              </a:r>
              <a:endParaRPr sz="1200" b="1" i="0" u="none" strike="noStrike" cap="none">
                <a:solidFill>
                  <a:srgbClr val="000000"/>
                </a:solidFill>
                <a:latin typeface="Roboto"/>
                <a:ea typeface="Roboto"/>
                <a:cs typeface="Roboto"/>
                <a:sym typeface="Roboto"/>
              </a:endParaRPr>
            </a:p>
          </p:txBody>
        </p:sp>
        <p:sp>
          <p:nvSpPr>
            <p:cNvPr id="892" name="Google Shape;892;p39"/>
            <p:cNvSpPr txBox="1"/>
            <p:nvPr/>
          </p:nvSpPr>
          <p:spPr>
            <a:xfrm>
              <a:off x="2986525" y="1576700"/>
              <a:ext cx="22206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Virginia’s 2019 NAEP Scores are Released</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1200"/>
                </a:spcBef>
                <a:spcAft>
                  <a:spcPts val="0"/>
                </a:spcAft>
                <a:buClr>
                  <a:schemeClr val="dk1"/>
                </a:buClr>
                <a:buSzPts val="1100"/>
                <a:buFont typeface="Arial"/>
                <a:buNone/>
              </a:pPr>
              <a:r>
                <a:rPr lang="en" sz="800" b="0" i="0" u="none" strike="noStrike" cap="none">
                  <a:solidFill>
                    <a:srgbClr val="000000"/>
                  </a:solidFill>
                  <a:latin typeface="Roboto"/>
                  <a:ea typeface="Roboto"/>
                  <a:cs typeface="Roboto"/>
                  <a:sym typeface="Roboto"/>
                </a:rPr>
                <a:t>Virginia is one of 17 states that saw declines in performance in fourth-grade reading and one of 31 states that saw declines in eighth grade. Reading performance nationwide was also down in both grades.</a:t>
              </a:r>
              <a:endParaRPr sz="800" b="0" i="0" u="none" strike="noStrike" cap="none">
                <a:solidFill>
                  <a:srgbClr val="000000"/>
                </a:solidFill>
                <a:latin typeface="Roboto"/>
                <a:ea typeface="Roboto"/>
                <a:cs typeface="Roboto"/>
                <a:sym typeface="Roboto"/>
              </a:endParaRPr>
            </a:p>
            <a:p>
              <a:pPr marL="0" marR="0" lvl="0" indent="0" algn="l" rtl="0">
                <a:lnSpc>
                  <a:spcPct val="100000"/>
                </a:lnSpc>
                <a:spcBef>
                  <a:spcPts val="1200"/>
                </a:spcBef>
                <a:spcAft>
                  <a:spcPts val="160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grpSp>
          <p:nvGrpSpPr>
            <p:cNvPr id="893" name="Google Shape;893;p39"/>
            <p:cNvGrpSpPr/>
            <p:nvPr/>
          </p:nvGrpSpPr>
          <p:grpSpPr>
            <a:xfrm>
              <a:off x="3435870" y="2800065"/>
              <a:ext cx="92400" cy="411825"/>
              <a:chOff x="845575" y="2563700"/>
              <a:chExt cx="92400" cy="411825"/>
            </a:xfrm>
          </p:grpSpPr>
          <p:sp>
            <p:nvSpPr>
              <p:cNvPr id="894" name="Google Shape;894;p39"/>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95" name="Google Shape;895;p39"/>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896" name="Google Shape;896;p39"/>
          <p:cNvGrpSpPr/>
          <p:nvPr/>
        </p:nvGrpSpPr>
        <p:grpSpPr>
          <a:xfrm>
            <a:off x="1595675" y="2702600"/>
            <a:ext cx="2160726" cy="1732502"/>
            <a:chOff x="1595675" y="2702600"/>
            <a:chExt cx="2160726" cy="1732502"/>
          </a:xfrm>
        </p:grpSpPr>
        <p:sp>
          <p:nvSpPr>
            <p:cNvPr id="897" name="Google Shape;897;p39"/>
            <p:cNvSpPr/>
            <p:nvPr/>
          </p:nvSpPr>
          <p:spPr>
            <a:xfrm>
              <a:off x="2191011" y="3079475"/>
              <a:ext cx="1294800" cy="133500"/>
            </a:xfrm>
            <a:prstGeom prst="rect">
              <a:avLst/>
            </a:prstGeom>
            <a:solidFill>
              <a:srgbClr val="840D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9"/>
            <p:cNvSpPr txBox="1"/>
            <p:nvPr/>
          </p:nvSpPr>
          <p:spPr>
            <a:xfrm>
              <a:off x="1595675" y="2702600"/>
              <a:ext cx="19155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October 2019</a:t>
              </a:r>
              <a:endParaRPr sz="1200" b="1" i="0" u="none" strike="noStrike" cap="none">
                <a:solidFill>
                  <a:srgbClr val="000000"/>
                </a:solidFill>
                <a:latin typeface="Roboto"/>
                <a:ea typeface="Roboto"/>
                <a:cs typeface="Roboto"/>
                <a:sym typeface="Roboto"/>
              </a:endParaRPr>
            </a:p>
          </p:txBody>
        </p:sp>
        <p:sp>
          <p:nvSpPr>
            <p:cNvPr id="899" name="Google Shape;899;p39"/>
            <p:cNvSpPr txBox="1"/>
            <p:nvPr/>
          </p:nvSpPr>
          <p:spPr>
            <a:xfrm>
              <a:off x="2073401" y="34913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Resources to Support Implementation of 2017 Standards/SOL Conferences</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Superintendent’s Memo 249-19 is shared with divisions. Divisions participate in the 2019 Deeper Learning Conferences (featuring K-2 sessions for the first time).</a:t>
              </a:r>
              <a:endParaRPr sz="800" b="1" i="0" u="none" strike="noStrike" cap="none">
                <a:solidFill>
                  <a:srgbClr val="000000"/>
                </a:solidFill>
                <a:latin typeface="Roboto"/>
                <a:ea typeface="Roboto"/>
                <a:cs typeface="Roboto"/>
                <a:sym typeface="Roboto"/>
              </a:endParaRPr>
            </a:p>
          </p:txBody>
        </p:sp>
        <p:grpSp>
          <p:nvGrpSpPr>
            <p:cNvPr id="900" name="Google Shape;900;p39"/>
            <p:cNvGrpSpPr/>
            <p:nvPr/>
          </p:nvGrpSpPr>
          <p:grpSpPr>
            <a:xfrm rot="10800000">
              <a:off x="2149293" y="3079467"/>
              <a:ext cx="92400" cy="411825"/>
              <a:chOff x="2072481" y="2563700"/>
              <a:chExt cx="92400" cy="411825"/>
            </a:xfrm>
          </p:grpSpPr>
          <p:cxnSp>
            <p:nvCxnSpPr>
              <p:cNvPr id="901" name="Google Shape;901;p39"/>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902" name="Google Shape;902;p39"/>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03" name="Google Shape;903;p39"/>
          <p:cNvGrpSpPr/>
          <p:nvPr/>
        </p:nvGrpSpPr>
        <p:grpSpPr>
          <a:xfrm>
            <a:off x="3154224" y="1437000"/>
            <a:ext cx="1915500" cy="2151000"/>
            <a:chOff x="3154224" y="1437000"/>
            <a:chExt cx="1915500" cy="2151000"/>
          </a:xfrm>
        </p:grpSpPr>
        <p:sp>
          <p:nvSpPr>
            <p:cNvPr id="904" name="Google Shape;904;p39"/>
            <p:cNvSpPr/>
            <p:nvPr/>
          </p:nvSpPr>
          <p:spPr>
            <a:xfrm>
              <a:off x="3485717" y="3079475"/>
              <a:ext cx="1294800" cy="133500"/>
            </a:xfrm>
            <a:prstGeom prst="rect">
              <a:avLst/>
            </a:prstGeom>
            <a:solidFill>
              <a:srgbClr val="E116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9"/>
            <p:cNvSpPr txBox="1"/>
            <p:nvPr/>
          </p:nvSpPr>
          <p:spPr>
            <a:xfrm>
              <a:off x="3154225" y="3216600"/>
              <a:ext cx="15561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January-February 2020</a:t>
              </a:r>
              <a:endParaRPr sz="1200" b="1" i="0" u="none" strike="noStrike" cap="none">
                <a:solidFill>
                  <a:srgbClr val="000000"/>
                </a:solidFill>
                <a:latin typeface="Roboto"/>
                <a:ea typeface="Roboto"/>
                <a:cs typeface="Roboto"/>
                <a:sym typeface="Roboto"/>
              </a:endParaRPr>
            </a:p>
          </p:txBody>
        </p:sp>
        <p:sp>
          <p:nvSpPr>
            <p:cNvPr id="906" name="Google Shape;906;p39"/>
            <p:cNvSpPr txBox="1"/>
            <p:nvPr/>
          </p:nvSpPr>
          <p:spPr>
            <a:xfrm>
              <a:off x="3154224" y="1437000"/>
              <a:ext cx="19155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VDOE Comprehensive Literacy Webinar Series</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The VDOE English Program hosts  a series of webinars in collaboration with institutes of higher education, school divisions, and the offices of Assessment, Special Education, and English Learner Instruction to support literacy instruction in the field.</a:t>
              </a:r>
              <a:endParaRPr sz="800" b="1" i="0" u="none" strike="noStrike" cap="none">
                <a:solidFill>
                  <a:srgbClr val="000000"/>
                </a:solidFill>
                <a:latin typeface="Roboto"/>
                <a:ea typeface="Roboto"/>
                <a:cs typeface="Roboto"/>
                <a:sym typeface="Roboto"/>
              </a:endParaRPr>
            </a:p>
          </p:txBody>
        </p:sp>
        <p:grpSp>
          <p:nvGrpSpPr>
            <p:cNvPr id="907" name="Google Shape;907;p39"/>
            <p:cNvGrpSpPr/>
            <p:nvPr/>
          </p:nvGrpSpPr>
          <p:grpSpPr>
            <a:xfrm>
              <a:off x="3435870" y="2800065"/>
              <a:ext cx="92400" cy="411825"/>
              <a:chOff x="845575" y="2563700"/>
              <a:chExt cx="92400" cy="411825"/>
            </a:xfrm>
          </p:grpSpPr>
          <p:sp>
            <p:nvSpPr>
              <p:cNvPr id="908" name="Google Shape;908;p39"/>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09" name="Google Shape;909;p39"/>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910" name="Google Shape;910;p39"/>
          <p:cNvGrpSpPr/>
          <p:nvPr/>
        </p:nvGrpSpPr>
        <p:grpSpPr>
          <a:xfrm>
            <a:off x="4413176" y="2702600"/>
            <a:ext cx="1935021" cy="1732502"/>
            <a:chOff x="4413176" y="2702600"/>
            <a:chExt cx="1935021" cy="1732502"/>
          </a:xfrm>
        </p:grpSpPr>
        <p:sp>
          <p:nvSpPr>
            <p:cNvPr id="911" name="Google Shape;911;p39"/>
            <p:cNvSpPr/>
            <p:nvPr/>
          </p:nvSpPr>
          <p:spPr>
            <a:xfrm>
              <a:off x="4780421" y="3079475"/>
              <a:ext cx="1294800" cy="133500"/>
            </a:xfrm>
            <a:prstGeom prst="rect">
              <a:avLst/>
            </a:prstGeom>
            <a:solidFill>
              <a:srgbClr val="840D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2" name="Google Shape;912;p39"/>
            <p:cNvGrpSpPr/>
            <p:nvPr/>
          </p:nvGrpSpPr>
          <p:grpSpPr>
            <a:xfrm rot="10800000">
              <a:off x="4737413" y="3079467"/>
              <a:ext cx="92400" cy="411825"/>
              <a:chOff x="2070100" y="2563700"/>
              <a:chExt cx="92400" cy="411825"/>
            </a:xfrm>
          </p:grpSpPr>
          <p:cxnSp>
            <p:nvCxnSpPr>
              <p:cNvPr id="913" name="Google Shape;913;p39"/>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914" name="Google Shape;914;p39"/>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5" name="Google Shape;915;p39"/>
            <p:cNvSpPr txBox="1"/>
            <p:nvPr/>
          </p:nvSpPr>
          <p:spPr>
            <a:xfrm>
              <a:off x="4413176" y="2702600"/>
              <a:ext cx="13872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February 2020</a:t>
              </a:r>
              <a:endParaRPr sz="1200" b="1" i="0" u="none" strike="noStrike" cap="none">
                <a:solidFill>
                  <a:srgbClr val="000000"/>
                </a:solidFill>
                <a:latin typeface="Roboto"/>
                <a:ea typeface="Roboto"/>
                <a:cs typeface="Roboto"/>
                <a:sym typeface="Roboto"/>
              </a:endParaRPr>
            </a:p>
          </p:txBody>
        </p:sp>
        <p:sp>
          <p:nvSpPr>
            <p:cNvPr id="916" name="Google Shape;916;p39"/>
            <p:cNvSpPr txBox="1"/>
            <p:nvPr/>
          </p:nvSpPr>
          <p:spPr>
            <a:xfrm>
              <a:off x="4665197" y="34913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VDOE Literacy Summit</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Superintendent of Public Instruction invites school divisions to statewide Literacy Summit in Charlottesville, VA.</a:t>
              </a:r>
              <a:endParaRPr sz="800" b="1" i="0" u="none" strike="noStrike" cap="none">
                <a:solidFill>
                  <a:srgbClr val="000000"/>
                </a:solidFill>
                <a:latin typeface="Roboto"/>
                <a:ea typeface="Roboto"/>
                <a:cs typeface="Roboto"/>
                <a:sym typeface="Roboto"/>
              </a:endParaRPr>
            </a:p>
          </p:txBody>
        </p:sp>
      </p:grpSp>
      <p:grpSp>
        <p:nvGrpSpPr>
          <p:cNvPr id="917" name="Google Shape;917;p39"/>
          <p:cNvGrpSpPr/>
          <p:nvPr/>
        </p:nvGrpSpPr>
        <p:grpSpPr>
          <a:xfrm>
            <a:off x="5440967" y="1388255"/>
            <a:ext cx="2280767" cy="2199750"/>
            <a:chOff x="5707750" y="1388250"/>
            <a:chExt cx="2006657" cy="2199750"/>
          </a:xfrm>
        </p:grpSpPr>
        <p:sp>
          <p:nvSpPr>
            <p:cNvPr id="918" name="Google Shape;918;p39"/>
            <p:cNvSpPr/>
            <p:nvPr/>
          </p:nvSpPr>
          <p:spPr>
            <a:xfrm>
              <a:off x="6075125" y="3079475"/>
              <a:ext cx="1294800" cy="133500"/>
            </a:xfrm>
            <a:prstGeom prst="rect">
              <a:avLst/>
            </a:prstGeom>
            <a:solidFill>
              <a:srgbClr val="E116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9" name="Google Shape;919;p39"/>
            <p:cNvGrpSpPr/>
            <p:nvPr/>
          </p:nvGrpSpPr>
          <p:grpSpPr>
            <a:xfrm>
              <a:off x="6031394" y="2800065"/>
              <a:ext cx="92400" cy="411825"/>
              <a:chOff x="845575" y="2563700"/>
              <a:chExt cx="92400" cy="411825"/>
            </a:xfrm>
          </p:grpSpPr>
          <p:cxnSp>
            <p:nvCxnSpPr>
              <p:cNvPr id="920" name="Google Shape;920;p39"/>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921" name="Google Shape;921;p39"/>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2" name="Google Shape;922;p39"/>
            <p:cNvSpPr txBox="1"/>
            <p:nvPr/>
          </p:nvSpPr>
          <p:spPr>
            <a:xfrm>
              <a:off x="5707750" y="3216600"/>
              <a:ext cx="1126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Fall 2020</a:t>
              </a:r>
              <a:endParaRPr sz="1200" b="1" i="0" u="none" strike="noStrike" cap="none">
                <a:solidFill>
                  <a:srgbClr val="000000"/>
                </a:solidFill>
                <a:latin typeface="Roboto"/>
                <a:ea typeface="Roboto"/>
                <a:cs typeface="Roboto"/>
                <a:sym typeface="Roboto"/>
              </a:endParaRPr>
            </a:p>
          </p:txBody>
        </p:sp>
        <p:sp>
          <p:nvSpPr>
            <p:cNvPr id="923" name="Google Shape;923;p39"/>
            <p:cNvSpPr txBox="1"/>
            <p:nvPr/>
          </p:nvSpPr>
          <p:spPr>
            <a:xfrm>
              <a:off x="6031407" y="1388250"/>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Comprehensive Literacy Webinar Series &amp; Assessment Supports Webinar Series</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VDOE English Program hosts an additional series of webinars specific to literacy instruction featuring sessions on virtual instruction, hybrid instruction, etc. Collaboration with Assessment Office on series to support instruction leading up to new SOL assessment.</a:t>
              </a:r>
              <a:endParaRPr sz="800" b="1" i="0" u="none" strike="noStrike" cap="none">
                <a:solidFill>
                  <a:srgbClr val="000000"/>
                </a:solidFill>
                <a:latin typeface="Roboto"/>
                <a:ea typeface="Roboto"/>
                <a:cs typeface="Roboto"/>
                <a:sym typeface="Roboto"/>
              </a:endParaRPr>
            </a:p>
          </p:txBody>
        </p:sp>
      </p:grpSp>
      <p:grpSp>
        <p:nvGrpSpPr>
          <p:cNvPr id="924" name="Google Shape;924;p39"/>
          <p:cNvGrpSpPr/>
          <p:nvPr/>
        </p:nvGrpSpPr>
        <p:grpSpPr>
          <a:xfrm>
            <a:off x="6726160" y="2702600"/>
            <a:ext cx="2420311" cy="1744200"/>
            <a:chOff x="7004000" y="2702600"/>
            <a:chExt cx="2142437" cy="1744200"/>
          </a:xfrm>
        </p:grpSpPr>
        <p:sp>
          <p:nvSpPr>
            <p:cNvPr id="925" name="Google Shape;925;p39"/>
            <p:cNvSpPr/>
            <p:nvPr/>
          </p:nvSpPr>
          <p:spPr>
            <a:xfrm>
              <a:off x="7369837" y="3079475"/>
              <a:ext cx="1776600" cy="133500"/>
            </a:xfrm>
            <a:prstGeom prst="rect">
              <a:avLst/>
            </a:prstGeom>
            <a:solidFill>
              <a:srgbClr val="840D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6" name="Google Shape;926;p39"/>
            <p:cNvGrpSpPr/>
            <p:nvPr/>
          </p:nvGrpSpPr>
          <p:grpSpPr>
            <a:xfrm rot="10800000">
              <a:off x="7328221" y="3079467"/>
              <a:ext cx="92400" cy="411825"/>
              <a:chOff x="2070100" y="2563700"/>
              <a:chExt cx="92400" cy="411825"/>
            </a:xfrm>
          </p:grpSpPr>
          <p:cxnSp>
            <p:nvCxnSpPr>
              <p:cNvPr id="927" name="Google Shape;927;p39"/>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928" name="Google Shape;928;p39"/>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9" name="Google Shape;929;p39"/>
            <p:cNvSpPr txBox="1"/>
            <p:nvPr/>
          </p:nvSpPr>
          <p:spPr>
            <a:xfrm>
              <a:off x="7004000" y="2702600"/>
              <a:ext cx="11724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August 2021</a:t>
              </a:r>
              <a:endParaRPr sz="1200" b="1" i="0" u="none" strike="noStrike" cap="none">
                <a:solidFill>
                  <a:srgbClr val="000000"/>
                </a:solidFill>
                <a:latin typeface="Roboto"/>
                <a:ea typeface="Roboto"/>
                <a:cs typeface="Roboto"/>
                <a:sym typeface="Roboto"/>
              </a:endParaRPr>
            </a:p>
          </p:txBody>
        </p:sp>
        <p:sp>
          <p:nvSpPr>
            <p:cNvPr id="930" name="Google Shape;930;p39"/>
            <p:cNvSpPr txBox="1"/>
            <p:nvPr/>
          </p:nvSpPr>
          <p:spPr>
            <a:xfrm>
              <a:off x="7256976" y="3503000"/>
              <a:ext cx="1887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VDOE English SOL Conferences &amp; Inaugural Family Literacy Night</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VDOE hosts evening summer virtual conferences for K-12 English/Reading teachers. Agency collaborates to host Family Literacy Night featuring presentations from multiple offices and state organizations to support community stakeholders and families </a:t>
              </a:r>
              <a:endParaRPr sz="800" b="1" i="0" u="none" strike="noStrike" cap="none">
                <a:solidFill>
                  <a:srgbClr val="000000"/>
                </a:solidFill>
                <a:latin typeface="Roboto"/>
                <a:ea typeface="Roboto"/>
                <a:cs typeface="Roboto"/>
                <a:sym typeface="Roboto"/>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5"/>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English Skills Spiral</a:t>
            </a:r>
            <a:endParaRPr/>
          </a:p>
        </p:txBody>
      </p:sp>
      <p:sp>
        <p:nvSpPr>
          <p:cNvPr id="415" name="Google Shape;415;p15"/>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100" b="0">
                <a:solidFill>
                  <a:schemeClr val="dk1"/>
                </a:solidFill>
                <a:latin typeface="Roboto"/>
                <a:ea typeface="Roboto"/>
                <a:cs typeface="Roboto"/>
                <a:sym typeface="Roboto"/>
              </a:rPr>
              <a:t>The concepts, skills, and content in English Language Arts </a:t>
            </a:r>
            <a:r>
              <a:rPr lang="en" sz="2100" b="0">
                <a:solidFill>
                  <a:srgbClr val="FF0000"/>
                </a:solidFill>
                <a:latin typeface="Roboto"/>
                <a:ea typeface="Roboto"/>
                <a:cs typeface="Roboto"/>
                <a:sym typeface="Roboto"/>
              </a:rPr>
              <a:t>spiral</a:t>
            </a:r>
            <a:r>
              <a:rPr lang="en" sz="2100" b="0">
                <a:solidFill>
                  <a:schemeClr val="dk1"/>
                </a:solidFill>
                <a:latin typeface="Roboto"/>
                <a:ea typeface="Roboto"/>
                <a:cs typeface="Roboto"/>
                <a:sym typeface="Roboto"/>
              </a:rPr>
              <a:t>; teachers should note each grade level builds skills that carry to the following grades. Each grade level within the English Curriculum Framework builds from kindergarten through grade 12, creating a comprehensive instructional tool, which prepares students for success in future postsecondary education and the workplace. </a:t>
            </a:r>
            <a:r>
              <a:rPr lang="en" sz="2100" b="0">
                <a:solidFill>
                  <a:srgbClr val="FF0000"/>
                </a:solidFill>
                <a:latin typeface="Roboto"/>
                <a:ea typeface="Roboto"/>
                <a:cs typeface="Roboto"/>
                <a:sym typeface="Roboto"/>
              </a:rPr>
              <a:t>Teachers should review the Curriculum Framework for the scope of learning in each of the strands in previous grades and in the grades to follow.</a:t>
            </a:r>
            <a:r>
              <a:rPr lang="en" sz="2100" b="0" u="sng">
                <a:solidFill>
                  <a:srgbClr val="FF0000"/>
                </a:solidFill>
                <a:latin typeface="Roboto"/>
                <a:ea typeface="Roboto"/>
                <a:cs typeface="Roboto"/>
                <a:sym typeface="Roboto"/>
              </a:rPr>
              <a:t> </a:t>
            </a:r>
            <a:r>
              <a:rPr lang="en" sz="2100" b="0" u="sng">
                <a:solidFill>
                  <a:srgbClr val="FF0000"/>
                </a:solidFill>
              </a:rPr>
              <a:t> </a:t>
            </a:r>
            <a:endParaRPr sz="2100" b="0" u="sng">
              <a:solidFill>
                <a:srgbClr val="FF0000"/>
              </a:solidFill>
            </a:endParaRPr>
          </a:p>
          <a:p>
            <a:pPr marL="0" lvl="0" indent="0" algn="l" rtl="0">
              <a:lnSpc>
                <a:spcPct val="115000"/>
              </a:lnSpc>
              <a:spcBef>
                <a:spcPts val="0"/>
              </a:spcBef>
              <a:spcAft>
                <a:spcPts val="1600"/>
              </a:spcAft>
              <a:buSzPts val="1600"/>
              <a:buNone/>
            </a:pPr>
            <a:endParaRPr/>
          </a:p>
        </p:txBody>
      </p:sp>
      <p:sp>
        <p:nvSpPr>
          <p:cNvPr id="416" name="Google Shape;416;p1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3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Ongoing Support</a:t>
            </a:r>
            <a:endParaRPr/>
          </a:p>
        </p:txBody>
      </p:sp>
      <p:sp>
        <p:nvSpPr>
          <p:cNvPr id="936" name="Google Shape;936;p36"/>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1180dab6e36_0_5"/>
          <p:cNvSpPr txBox="1">
            <a:spLocks noGrp="1"/>
          </p:cNvSpPr>
          <p:nvPr>
            <p:ph type="title"/>
          </p:nvPr>
        </p:nvSpPr>
        <p:spPr>
          <a:xfrm>
            <a:off x="311700" y="81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NAEP to Now Action Steps (1 of 3)</a:t>
            </a:r>
            <a:endParaRPr/>
          </a:p>
        </p:txBody>
      </p:sp>
      <p:sp>
        <p:nvSpPr>
          <p:cNvPr id="942" name="Google Shape;942;g1180dab6e36_0_5"/>
          <p:cNvSpPr txBox="1">
            <a:spLocks noGrp="1"/>
          </p:cNvSpPr>
          <p:nvPr>
            <p:ph type="body" idx="1"/>
          </p:nvPr>
        </p:nvSpPr>
        <p:spPr>
          <a:xfrm>
            <a:off x="448625" y="12883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Roboto"/>
                <a:ea typeface="Roboto"/>
                <a:cs typeface="Roboto"/>
                <a:sym typeface="Roboto"/>
              </a:rPr>
              <a:t>Fall 2019: </a:t>
            </a:r>
            <a:r>
              <a:rPr lang="en" sz="1400">
                <a:solidFill>
                  <a:schemeClr val="dk1"/>
                </a:solidFill>
                <a:latin typeface="Roboto"/>
                <a:ea typeface="Roboto"/>
                <a:cs typeface="Roboto"/>
                <a:sym typeface="Roboto"/>
              </a:rPr>
              <a:t>Virginia’s 2019 NAEP Scores are Released </a:t>
            </a:r>
            <a:r>
              <a:rPr lang="en" sz="1400" b="0" u="sng">
                <a:solidFill>
                  <a:schemeClr val="hlink"/>
                </a:solidFill>
                <a:latin typeface="Roboto"/>
                <a:ea typeface="Roboto"/>
                <a:cs typeface="Roboto"/>
                <a:sym typeface="Roboto"/>
                <a:hlinkClick r:id="rId3"/>
              </a:rPr>
              <a:t>Virginia</a:t>
            </a:r>
            <a:r>
              <a:rPr lang="en" sz="1400" b="0">
                <a:solidFill>
                  <a:schemeClr val="dk1"/>
                </a:solidFill>
                <a:latin typeface="Roboto"/>
                <a:ea typeface="Roboto"/>
                <a:cs typeface="Roboto"/>
                <a:sym typeface="Roboto"/>
              </a:rPr>
              <a:t> was one of 17 states that saw declines in performance in fourth-grade reading and one of 31 states that saw declines in eighth grade. Reading performance nationwide was also down in both grades.</a:t>
            </a:r>
            <a:endParaRPr sz="1400" b="0">
              <a:solidFill>
                <a:schemeClr val="dk1"/>
              </a:solidFill>
              <a:latin typeface="Roboto"/>
              <a:ea typeface="Roboto"/>
              <a:cs typeface="Roboto"/>
              <a:sym typeface="Roboto"/>
            </a:endParaRPr>
          </a:p>
          <a:p>
            <a:pPr marL="0" lvl="0" indent="0" algn="l" rtl="0">
              <a:spcBef>
                <a:spcPts val="0"/>
              </a:spcBef>
              <a:spcAft>
                <a:spcPts val="0"/>
              </a:spcAft>
              <a:buNone/>
            </a:pPr>
            <a:endParaRPr sz="1400"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sz="1400">
                <a:solidFill>
                  <a:schemeClr val="dk1"/>
                </a:solidFill>
                <a:latin typeface="Roboto"/>
                <a:ea typeface="Roboto"/>
                <a:cs typeface="Roboto"/>
                <a:sym typeface="Roboto"/>
              </a:rPr>
              <a:t>October 2019:  Resources to Support Implementation of 2017 Standards/SOL Conferences </a:t>
            </a:r>
            <a:r>
              <a:rPr lang="en" sz="1400" b="0" u="sng">
                <a:solidFill>
                  <a:schemeClr val="hlink"/>
                </a:solidFill>
                <a:latin typeface="Roboto"/>
                <a:ea typeface="Roboto"/>
                <a:cs typeface="Roboto"/>
                <a:sym typeface="Roboto"/>
                <a:hlinkClick r:id="rId4"/>
              </a:rPr>
              <a:t>Superintendent’s Memo #249-19</a:t>
            </a:r>
            <a:r>
              <a:rPr lang="en" sz="1400" b="0">
                <a:solidFill>
                  <a:schemeClr val="dk1"/>
                </a:solidFill>
                <a:latin typeface="Roboto"/>
                <a:ea typeface="Roboto"/>
                <a:cs typeface="Roboto"/>
                <a:sym typeface="Roboto"/>
              </a:rPr>
              <a:t> is shared with divisions. Divisions participate in the </a:t>
            </a:r>
            <a:r>
              <a:rPr lang="en" sz="1400" b="0" u="sng">
                <a:solidFill>
                  <a:schemeClr val="hlink"/>
                </a:solidFill>
                <a:latin typeface="Roboto"/>
                <a:ea typeface="Roboto"/>
                <a:cs typeface="Roboto"/>
                <a:sym typeface="Roboto"/>
                <a:hlinkClick r:id="rId5"/>
              </a:rPr>
              <a:t>2019 Deeper Learning Conferences</a:t>
            </a:r>
            <a:r>
              <a:rPr lang="en" sz="1400" b="0">
                <a:solidFill>
                  <a:schemeClr val="dk1"/>
                </a:solidFill>
                <a:latin typeface="Roboto"/>
                <a:ea typeface="Roboto"/>
                <a:cs typeface="Roboto"/>
                <a:sym typeface="Roboto"/>
              </a:rPr>
              <a:t> (featuring K-2 sessions for the first time).</a:t>
            </a:r>
            <a:endParaRPr sz="1400"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sz="1400"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sz="1400">
                <a:solidFill>
                  <a:schemeClr val="dk1"/>
                </a:solidFill>
                <a:latin typeface="Roboto"/>
                <a:ea typeface="Roboto"/>
                <a:cs typeface="Roboto"/>
                <a:sym typeface="Roboto"/>
              </a:rPr>
              <a:t>January 2020: Virginia attends CCSSO’s National Summit on Literacy </a:t>
            </a:r>
            <a:r>
              <a:rPr lang="en" sz="1400" b="0">
                <a:solidFill>
                  <a:schemeClr val="dk1"/>
                </a:solidFill>
                <a:latin typeface="Roboto"/>
                <a:ea typeface="Roboto"/>
                <a:cs typeface="Roboto"/>
                <a:sym typeface="Roboto"/>
              </a:rPr>
              <a:t>in Washington, D.C. </a:t>
            </a:r>
            <a:r>
              <a:rPr lang="en" sz="1400" b="0" u="sng">
                <a:solidFill>
                  <a:schemeClr val="hlink"/>
                </a:solidFill>
                <a:latin typeface="Roboto"/>
                <a:ea typeface="Roboto"/>
                <a:cs typeface="Roboto"/>
                <a:sym typeface="Roboto"/>
                <a:hlinkClick r:id="rId6"/>
              </a:rPr>
              <a:t>Panel of national level experts</a:t>
            </a:r>
            <a:r>
              <a:rPr lang="en" sz="1400" b="0">
                <a:solidFill>
                  <a:schemeClr val="dk1"/>
                </a:solidFill>
                <a:latin typeface="Roboto"/>
                <a:ea typeface="Roboto"/>
                <a:cs typeface="Roboto"/>
                <a:sym typeface="Roboto"/>
              </a:rPr>
              <a:t> share ways to address literacy challenges at the state level.</a:t>
            </a:r>
            <a:endParaRPr sz="1400"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sz="1400">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sz="1400">
                <a:solidFill>
                  <a:schemeClr val="dk1"/>
                </a:solidFill>
                <a:latin typeface="Roboto"/>
                <a:ea typeface="Roboto"/>
                <a:cs typeface="Roboto"/>
                <a:sym typeface="Roboto"/>
              </a:rPr>
              <a:t>January- February 2020: VDOE Comprehensive Literacy Webinar Series</a:t>
            </a:r>
            <a:endParaRPr sz="14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800"/>
              <a:buFont typeface="Arial"/>
              <a:buNone/>
            </a:pPr>
            <a:r>
              <a:rPr lang="en" sz="1400" b="0">
                <a:solidFill>
                  <a:schemeClr val="dk1"/>
                </a:solidFill>
                <a:latin typeface="Roboto"/>
                <a:ea typeface="Roboto"/>
                <a:cs typeface="Roboto"/>
                <a:sym typeface="Roboto"/>
              </a:rPr>
              <a:t>The VDOE English Program hosts  a </a:t>
            </a:r>
            <a:r>
              <a:rPr lang="en" sz="1400" b="0" u="sng">
                <a:solidFill>
                  <a:schemeClr val="hlink"/>
                </a:solidFill>
                <a:latin typeface="Roboto"/>
                <a:ea typeface="Roboto"/>
                <a:cs typeface="Roboto"/>
                <a:sym typeface="Roboto"/>
                <a:hlinkClick r:id="rId7"/>
              </a:rPr>
              <a:t>series of webinars</a:t>
            </a:r>
            <a:r>
              <a:rPr lang="en" sz="1400" b="0">
                <a:solidFill>
                  <a:schemeClr val="dk1"/>
                </a:solidFill>
                <a:latin typeface="Roboto"/>
                <a:ea typeface="Roboto"/>
                <a:cs typeface="Roboto"/>
                <a:sym typeface="Roboto"/>
              </a:rPr>
              <a:t> in collaboration with institutes of higher education, school divisions, and the offices of Assessment, Special Education, and English Learner Instruction to support literacy instruction in the field.</a:t>
            </a:r>
            <a:endParaRPr sz="1400">
              <a:solidFill>
                <a:schemeClr val="dk1"/>
              </a:solidFill>
              <a:latin typeface="Roboto"/>
              <a:ea typeface="Roboto"/>
              <a:cs typeface="Roboto"/>
              <a:sym typeface="Roboto"/>
            </a:endParaRPr>
          </a:p>
          <a:p>
            <a:pPr marL="0" lvl="0" indent="0" algn="l" rtl="0">
              <a:lnSpc>
                <a:spcPct val="100000"/>
              </a:lnSpc>
              <a:spcBef>
                <a:spcPts val="1600"/>
              </a:spcBef>
              <a:spcAft>
                <a:spcPts val="0"/>
              </a:spcAft>
              <a:buNone/>
            </a:pPr>
            <a:endParaRPr sz="1300" b="0">
              <a:solidFill>
                <a:schemeClr val="dk1"/>
              </a:solidFill>
              <a:latin typeface="Roboto"/>
              <a:ea typeface="Roboto"/>
              <a:cs typeface="Roboto"/>
              <a:sym typeface="Roboto"/>
            </a:endParaRPr>
          </a:p>
          <a:p>
            <a:pPr marL="0" lvl="0" indent="0" algn="l" rtl="0">
              <a:spcBef>
                <a:spcPts val="0"/>
              </a:spcBef>
              <a:spcAft>
                <a:spcPts val="0"/>
              </a:spcAft>
              <a:buNone/>
            </a:pPr>
            <a:endParaRPr sz="1300" b="0">
              <a:solidFill>
                <a:schemeClr val="dk1"/>
              </a:solidFill>
              <a:latin typeface="Roboto"/>
              <a:ea typeface="Roboto"/>
              <a:cs typeface="Roboto"/>
              <a:sym typeface="Roboto"/>
            </a:endParaRPr>
          </a:p>
          <a:p>
            <a:pPr marL="0" lvl="0" indent="0" algn="l" rtl="0">
              <a:spcBef>
                <a:spcPts val="0"/>
              </a:spcBef>
              <a:spcAft>
                <a:spcPts val="0"/>
              </a:spcAft>
              <a:buNone/>
            </a:pPr>
            <a:endParaRPr/>
          </a:p>
        </p:txBody>
      </p:sp>
      <p:sp>
        <p:nvSpPr>
          <p:cNvPr id="943" name="Google Shape;943;g1180dab6e36_0_5"/>
          <p:cNvSpPr txBox="1">
            <a:spLocks noGrp="1"/>
          </p:cNvSpPr>
          <p:nvPr>
            <p:ph type="sldNum" idx="12"/>
          </p:nvPr>
        </p:nvSpPr>
        <p:spPr>
          <a:xfrm>
            <a:off x="237258" y="46073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1180dab6e36_0_11"/>
          <p:cNvSpPr txBox="1">
            <a:spLocks noGrp="1"/>
          </p:cNvSpPr>
          <p:nvPr>
            <p:ph type="title"/>
          </p:nvPr>
        </p:nvSpPr>
        <p:spPr>
          <a:xfrm>
            <a:off x="311700" y="81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NAEP to Now Action Steps (2 of 3)</a:t>
            </a:r>
            <a:endParaRPr/>
          </a:p>
        </p:txBody>
      </p:sp>
      <p:sp>
        <p:nvSpPr>
          <p:cNvPr id="949" name="Google Shape;949;g1180dab6e36_0_11"/>
          <p:cNvSpPr txBox="1">
            <a:spLocks noGrp="1"/>
          </p:cNvSpPr>
          <p:nvPr>
            <p:ph type="body" idx="1"/>
          </p:nvPr>
        </p:nvSpPr>
        <p:spPr>
          <a:xfrm>
            <a:off x="448625" y="13864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February 2020: </a:t>
            </a:r>
            <a:r>
              <a:rPr lang="en">
                <a:solidFill>
                  <a:schemeClr val="dk1"/>
                </a:solidFill>
                <a:latin typeface="Roboto"/>
                <a:ea typeface="Roboto"/>
                <a:cs typeface="Roboto"/>
                <a:sym typeface="Roboto"/>
              </a:rPr>
              <a:t>VDOE Literacy Summit </a:t>
            </a:r>
            <a:r>
              <a:rPr lang="en" b="0">
                <a:solidFill>
                  <a:schemeClr val="dk1"/>
                </a:solidFill>
                <a:latin typeface="Roboto"/>
                <a:ea typeface="Roboto"/>
                <a:cs typeface="Roboto"/>
                <a:sym typeface="Roboto"/>
              </a:rPr>
              <a:t>Superintendent of Public Instruction invites school divisions to statewide</a:t>
            </a:r>
            <a:r>
              <a:rPr lang="en" b="0" u="sng">
                <a:solidFill>
                  <a:schemeClr val="hlink"/>
                </a:solidFill>
                <a:latin typeface="Roboto"/>
                <a:ea typeface="Roboto"/>
                <a:cs typeface="Roboto"/>
                <a:sym typeface="Roboto"/>
                <a:hlinkClick r:id="rId3"/>
              </a:rPr>
              <a:t> Literacy Summit</a:t>
            </a:r>
            <a:r>
              <a:rPr lang="en" b="0">
                <a:solidFill>
                  <a:schemeClr val="dk1"/>
                </a:solidFill>
                <a:latin typeface="Roboto"/>
                <a:ea typeface="Roboto"/>
                <a:cs typeface="Roboto"/>
                <a:sym typeface="Roboto"/>
              </a:rPr>
              <a:t> in Charlottesville, VA.</a:t>
            </a:r>
            <a:endParaRPr b="0">
              <a:solidFill>
                <a:schemeClr val="dk1"/>
              </a:solidFill>
              <a:latin typeface="Roboto"/>
              <a:ea typeface="Roboto"/>
              <a:cs typeface="Roboto"/>
              <a:sym typeface="Roboto"/>
            </a:endParaRPr>
          </a:p>
          <a:p>
            <a:pPr marL="0" lvl="0" indent="0" algn="l" rtl="0">
              <a:spcBef>
                <a:spcPts val="0"/>
              </a:spcBef>
              <a:spcAft>
                <a:spcPts val="0"/>
              </a:spcAft>
              <a:buNone/>
            </a:pPr>
            <a:endParaRPr b="0">
              <a:solidFill>
                <a:schemeClr val="dk1"/>
              </a:solidFill>
              <a:latin typeface="Roboto"/>
              <a:ea typeface="Roboto"/>
              <a:cs typeface="Roboto"/>
              <a:sym typeface="Roboto"/>
            </a:endParaRPr>
          </a:p>
          <a:p>
            <a:pPr marL="0" lvl="0" indent="0" algn="l" rtl="0">
              <a:spcBef>
                <a:spcPts val="0"/>
              </a:spcBef>
              <a:spcAft>
                <a:spcPts val="0"/>
              </a:spcAft>
              <a:buNone/>
            </a:pPr>
            <a:r>
              <a:rPr lang="en">
                <a:solidFill>
                  <a:schemeClr val="dk1"/>
                </a:solidFill>
                <a:latin typeface="Roboto"/>
                <a:ea typeface="Roboto"/>
                <a:cs typeface="Roboto"/>
                <a:sym typeface="Roboto"/>
              </a:rPr>
              <a:t>Summer 2020: </a:t>
            </a:r>
            <a:r>
              <a:rPr lang="en" b="0">
                <a:solidFill>
                  <a:schemeClr val="dk1"/>
                </a:solidFill>
                <a:latin typeface="Roboto"/>
                <a:ea typeface="Roboto"/>
                <a:cs typeface="Roboto"/>
                <a:sym typeface="Roboto"/>
              </a:rPr>
              <a:t>VDOE English Program &amp; Assessment teams collaborate to review and provide feedback/public comment on the </a:t>
            </a:r>
            <a:r>
              <a:rPr lang="en" b="0" u="sng">
                <a:solidFill>
                  <a:schemeClr val="hlink"/>
                </a:solidFill>
                <a:latin typeface="Roboto"/>
                <a:ea typeface="Roboto"/>
                <a:cs typeface="Roboto"/>
                <a:sym typeface="Roboto"/>
                <a:hlinkClick r:id="rId4"/>
              </a:rPr>
              <a:t>2025 NAEP Reading Framework</a:t>
            </a:r>
            <a:r>
              <a:rPr lang="en" b="0">
                <a:solidFill>
                  <a:schemeClr val="dk1"/>
                </a:solidFill>
                <a:latin typeface="Roboto"/>
                <a:ea typeface="Roboto"/>
                <a:cs typeface="Roboto"/>
                <a:sym typeface="Roboto"/>
              </a:rPr>
              <a:t>.</a:t>
            </a:r>
            <a:endParaRPr b="0">
              <a:solidFill>
                <a:schemeClr val="dk1"/>
              </a:solidFill>
              <a:latin typeface="Roboto"/>
              <a:ea typeface="Roboto"/>
              <a:cs typeface="Roboto"/>
              <a:sym typeface="Roboto"/>
            </a:endParaRPr>
          </a:p>
          <a:p>
            <a:pPr marL="0" lvl="0" indent="0" algn="l" rtl="0">
              <a:spcBef>
                <a:spcPts val="0"/>
              </a:spcBef>
              <a:spcAft>
                <a:spcPts val="0"/>
              </a:spcAft>
              <a:buNone/>
            </a:pPr>
            <a:endParaRPr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Fall 2020: Comprehensive Literacy Webinar Series &amp; Assessment Supports Webinar Series </a:t>
            </a:r>
            <a:r>
              <a:rPr lang="en" b="0">
                <a:solidFill>
                  <a:schemeClr val="dk1"/>
                </a:solidFill>
                <a:latin typeface="Roboto"/>
                <a:ea typeface="Roboto"/>
                <a:cs typeface="Roboto"/>
                <a:sym typeface="Roboto"/>
              </a:rPr>
              <a:t>VDOE English Program hosts an additional series of webinars specific to literacy instruction featuring sessions on virtual instruction, hybrid instruction, etc. Collaboration with Assessment Office on </a:t>
            </a:r>
            <a:r>
              <a:rPr lang="en" b="0" u="sng">
                <a:solidFill>
                  <a:schemeClr val="hlink"/>
                </a:solidFill>
                <a:latin typeface="Roboto"/>
                <a:ea typeface="Roboto"/>
                <a:cs typeface="Roboto"/>
                <a:sym typeface="Roboto"/>
                <a:hlinkClick r:id="rId5"/>
              </a:rPr>
              <a:t>series</a:t>
            </a:r>
            <a:r>
              <a:rPr lang="en" b="0">
                <a:solidFill>
                  <a:schemeClr val="dk1"/>
                </a:solidFill>
                <a:latin typeface="Roboto"/>
                <a:ea typeface="Roboto"/>
                <a:cs typeface="Roboto"/>
                <a:sym typeface="Roboto"/>
              </a:rPr>
              <a:t> to support instruction leading up to new SOL assessment.</a:t>
            </a:r>
            <a:endParaRPr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sz="1300"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sz="1300" b="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800"/>
              <a:buFont typeface="Arial"/>
              <a:buNone/>
            </a:pPr>
            <a:endParaRPr sz="800" b="0">
              <a:solidFill>
                <a:schemeClr val="dk1"/>
              </a:solidFill>
              <a:latin typeface="Roboto"/>
              <a:ea typeface="Roboto"/>
              <a:cs typeface="Roboto"/>
              <a:sym typeface="Roboto"/>
            </a:endParaRPr>
          </a:p>
          <a:p>
            <a:pPr marL="0" lvl="0" indent="0" algn="l" rtl="0">
              <a:spcBef>
                <a:spcPts val="1600"/>
              </a:spcBef>
              <a:spcAft>
                <a:spcPts val="0"/>
              </a:spcAft>
              <a:buNone/>
            </a:pPr>
            <a:endParaRPr/>
          </a:p>
        </p:txBody>
      </p:sp>
      <p:sp>
        <p:nvSpPr>
          <p:cNvPr id="950" name="Google Shape;950;g1180dab6e36_0_11"/>
          <p:cNvSpPr txBox="1">
            <a:spLocks noGrp="1"/>
          </p:cNvSpPr>
          <p:nvPr>
            <p:ph type="sldNum" idx="12"/>
          </p:nvPr>
        </p:nvSpPr>
        <p:spPr>
          <a:xfrm>
            <a:off x="237258" y="46073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g1180dab6e36_0_27"/>
          <p:cNvSpPr txBox="1">
            <a:spLocks noGrp="1"/>
          </p:cNvSpPr>
          <p:nvPr>
            <p:ph type="title"/>
          </p:nvPr>
        </p:nvSpPr>
        <p:spPr>
          <a:xfrm>
            <a:off x="311700" y="81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NAEP to Now Action Steps (3 of 3)</a:t>
            </a:r>
            <a:endParaRPr/>
          </a:p>
        </p:txBody>
      </p:sp>
      <p:sp>
        <p:nvSpPr>
          <p:cNvPr id="956" name="Google Shape;956;g1180dab6e36_0_27"/>
          <p:cNvSpPr txBox="1">
            <a:spLocks noGrp="1"/>
          </p:cNvSpPr>
          <p:nvPr>
            <p:ph type="body" idx="1"/>
          </p:nvPr>
        </p:nvSpPr>
        <p:spPr>
          <a:xfrm>
            <a:off x="425600" y="1271350"/>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Spring 2021: Professional Development on Demand</a:t>
            </a:r>
            <a:r>
              <a:rPr lang="en" b="0">
                <a:solidFill>
                  <a:schemeClr val="dk1"/>
                </a:solidFill>
                <a:latin typeface="Roboto"/>
                <a:ea typeface="Roboto"/>
                <a:cs typeface="Roboto"/>
                <a:sym typeface="Roboto"/>
              </a:rPr>
              <a:t> </a:t>
            </a:r>
            <a:r>
              <a:rPr lang="en" b="0">
                <a:solidFill>
                  <a:srgbClr val="202124"/>
                </a:solidFill>
                <a:latin typeface="Roboto"/>
                <a:ea typeface="Roboto"/>
                <a:cs typeface="Roboto"/>
                <a:sym typeface="Roboto"/>
              </a:rPr>
              <a:t>The VDOE </a:t>
            </a:r>
            <a:r>
              <a:rPr lang="en" b="0" u="sng">
                <a:solidFill>
                  <a:schemeClr val="accent5"/>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English Professional Development Packages</a:t>
            </a:r>
            <a:r>
              <a:rPr lang="en" b="0">
                <a:solidFill>
                  <a:srgbClr val="202124"/>
                </a:solidFill>
                <a:latin typeface="Roboto"/>
                <a:ea typeface="Roboto"/>
                <a:cs typeface="Roboto"/>
                <a:sym typeface="Roboto"/>
              </a:rPr>
              <a:t> focus on best practices in K-12 literacy instruction aligned to the 2017 English </a:t>
            </a:r>
            <a:r>
              <a:rPr lang="en" b="0" i="1">
                <a:solidFill>
                  <a:srgbClr val="202124"/>
                </a:solidFill>
                <a:latin typeface="Roboto"/>
                <a:ea typeface="Roboto"/>
                <a:cs typeface="Roboto"/>
                <a:sym typeface="Roboto"/>
              </a:rPr>
              <a:t>Standards of Learning</a:t>
            </a:r>
            <a:r>
              <a:rPr lang="en" b="0">
                <a:solidFill>
                  <a:srgbClr val="202124"/>
                </a:solidFill>
                <a:latin typeface="Roboto"/>
                <a:ea typeface="Roboto"/>
                <a:cs typeface="Roboto"/>
                <a:sym typeface="Roboto"/>
              </a:rPr>
              <a:t> (SOL). Packages are bundled and sorted by topic for ease of use and focused professional learning.</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August 2021: VDOE English SOL Conferences &amp; Inaugural Family Literacy Night </a:t>
            </a:r>
            <a:r>
              <a:rPr lang="en" b="0">
                <a:solidFill>
                  <a:schemeClr val="dk1"/>
                </a:solidFill>
                <a:latin typeface="Roboto"/>
                <a:ea typeface="Roboto"/>
                <a:cs typeface="Roboto"/>
                <a:sym typeface="Roboto"/>
              </a:rPr>
              <a:t>VDOE hosts evening summer </a:t>
            </a:r>
            <a:r>
              <a:rPr lang="en" b="0" u="sng">
                <a:solidFill>
                  <a:schemeClr val="accent5"/>
                </a:solidFill>
                <a:latin typeface="Roboto"/>
                <a:ea typeface="Roboto"/>
                <a:cs typeface="Roboto"/>
                <a:sym typeface="Robo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virtual conferences</a:t>
            </a:r>
            <a:r>
              <a:rPr lang="en" b="0">
                <a:solidFill>
                  <a:schemeClr val="dk1"/>
                </a:solidFill>
                <a:latin typeface="Roboto"/>
                <a:ea typeface="Roboto"/>
                <a:cs typeface="Roboto"/>
                <a:sym typeface="Roboto"/>
              </a:rPr>
              <a:t> for K-12 English/Reading teachers. Agency collaborates to host </a:t>
            </a:r>
            <a:r>
              <a:rPr lang="en" b="0" u="sng">
                <a:solidFill>
                  <a:schemeClr val="accent5"/>
                </a:solidFill>
                <a:latin typeface="Roboto"/>
                <a:ea typeface="Roboto"/>
                <a:cs typeface="Roboto"/>
                <a:sym typeface="Robo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Family Literacy Night </a:t>
            </a:r>
            <a:r>
              <a:rPr lang="en" b="0">
                <a:solidFill>
                  <a:schemeClr val="dk1"/>
                </a:solidFill>
                <a:latin typeface="Roboto"/>
                <a:ea typeface="Roboto"/>
                <a:cs typeface="Roboto"/>
                <a:sym typeface="Roboto"/>
              </a:rPr>
              <a:t>featuring presentations from multiple offices and state organizations to support community stakeholders and families.</a:t>
            </a:r>
            <a:endParaRPr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dk1"/>
                </a:solidFill>
                <a:latin typeface="Roboto"/>
                <a:ea typeface="Roboto"/>
                <a:cs typeface="Roboto"/>
                <a:sym typeface="Roboto"/>
              </a:rPr>
              <a:t>Fall 2021: Utilizing Data to Maximize Literacy Instruction in 2021-2022 </a:t>
            </a:r>
            <a:r>
              <a:rPr lang="en" b="0">
                <a:solidFill>
                  <a:schemeClr val="dk1"/>
                </a:solidFill>
                <a:latin typeface="Roboto"/>
                <a:ea typeface="Roboto"/>
                <a:cs typeface="Roboto"/>
                <a:sym typeface="Roboto"/>
              </a:rPr>
              <a:t>VDOE English staff and Assessment staff to explore using SDBQ data from the Fall 2021 Growth Assessments and formative and summative classroom data to </a:t>
            </a:r>
            <a:r>
              <a:rPr lang="en" b="0" u="sng">
                <a:solidFill>
                  <a:schemeClr val="hlink"/>
                </a:solidFill>
                <a:latin typeface="Roboto"/>
                <a:ea typeface="Roboto"/>
                <a:cs typeface="Roboto"/>
                <a:sym typeface="Roboto"/>
                <a:hlinkClick r:id="rId6"/>
              </a:rPr>
              <a:t>support literacy instruction</a:t>
            </a:r>
            <a:r>
              <a:rPr lang="en" b="0">
                <a:solidFill>
                  <a:schemeClr val="dk1"/>
                </a:solidFill>
                <a:latin typeface="Roboto"/>
                <a:ea typeface="Roboto"/>
                <a:cs typeface="Roboto"/>
                <a:sym typeface="Roboto"/>
              </a:rPr>
              <a:t> in K-12 classrooms.</a:t>
            </a:r>
            <a:endParaRPr b="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300" b="0">
              <a:solidFill>
                <a:schemeClr val="dk1"/>
              </a:solidFill>
              <a:latin typeface="Roboto"/>
              <a:ea typeface="Roboto"/>
              <a:cs typeface="Roboto"/>
              <a:sym typeface="Roboto"/>
            </a:endParaRPr>
          </a:p>
          <a:p>
            <a:pPr marL="0" lvl="0" indent="0" algn="l" rtl="0">
              <a:spcBef>
                <a:spcPts val="0"/>
              </a:spcBef>
              <a:spcAft>
                <a:spcPts val="0"/>
              </a:spcAft>
              <a:buNone/>
            </a:pPr>
            <a:endParaRPr/>
          </a:p>
        </p:txBody>
      </p:sp>
      <p:sp>
        <p:nvSpPr>
          <p:cNvPr id="957" name="Google Shape;957;g1180dab6e36_0_27"/>
          <p:cNvSpPr txBox="1">
            <a:spLocks noGrp="1"/>
          </p:cNvSpPr>
          <p:nvPr>
            <p:ph type="sldNum" idx="12"/>
          </p:nvPr>
        </p:nvSpPr>
        <p:spPr>
          <a:xfrm>
            <a:off x="237258" y="46073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41"/>
          <p:cNvSpPr txBox="1">
            <a:spLocks noGrp="1"/>
          </p:cNvSpPr>
          <p:nvPr>
            <p:ph type="title"/>
          </p:nvPr>
        </p:nvSpPr>
        <p:spPr>
          <a:xfrm>
            <a:off x="5023800" y="618300"/>
            <a:ext cx="3864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Next Steps</a:t>
            </a:r>
            <a:endParaRPr/>
          </a:p>
        </p:txBody>
      </p:sp>
      <p:sp>
        <p:nvSpPr>
          <p:cNvPr id="963" name="Google Shape;963;p41"/>
          <p:cNvSpPr txBox="1">
            <a:spLocks noGrp="1"/>
          </p:cNvSpPr>
          <p:nvPr>
            <p:ph type="body" idx="1"/>
          </p:nvPr>
        </p:nvSpPr>
        <p:spPr>
          <a:xfrm>
            <a:off x="368100" y="11209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800"/>
              </a:spcBef>
              <a:spcAft>
                <a:spcPts val="0"/>
              </a:spcAft>
              <a:buClr>
                <a:schemeClr val="dk1"/>
              </a:buClr>
              <a:buSzPts val="1100"/>
              <a:buFont typeface="Arial"/>
              <a:buNone/>
            </a:pPr>
            <a:r>
              <a:rPr lang="en">
                <a:solidFill>
                  <a:schemeClr val="dk1"/>
                </a:solidFill>
                <a:latin typeface="Roboto"/>
                <a:ea typeface="Roboto"/>
                <a:cs typeface="Roboto"/>
                <a:sym typeface="Roboto"/>
              </a:rPr>
              <a:t>Continued Initiatives</a:t>
            </a:r>
            <a:endParaRPr>
              <a:solidFill>
                <a:schemeClr val="dk1"/>
              </a:solidFill>
              <a:latin typeface="Roboto"/>
              <a:ea typeface="Roboto"/>
              <a:cs typeface="Roboto"/>
              <a:sym typeface="Roboto"/>
            </a:endParaRPr>
          </a:p>
          <a:p>
            <a:pPr marL="0" lvl="0" indent="0" algn="l" rtl="0">
              <a:lnSpc>
                <a:spcPct val="115000"/>
              </a:lnSpc>
              <a:spcBef>
                <a:spcPts val="100"/>
              </a:spcBef>
              <a:spcAft>
                <a:spcPts val="0"/>
              </a:spcAft>
              <a:buClr>
                <a:schemeClr val="dk1"/>
              </a:buClr>
              <a:buSzPts val="1100"/>
              <a:buFont typeface="Arial"/>
              <a:buNone/>
            </a:pPr>
            <a:r>
              <a:rPr lang="en" sz="1300" b="0">
                <a:solidFill>
                  <a:schemeClr val="dk1"/>
                </a:solidFill>
                <a:latin typeface="Roboto"/>
                <a:ea typeface="Roboto"/>
                <a:cs typeface="Roboto"/>
                <a:sym typeface="Roboto"/>
              </a:rPr>
              <a:t>The VDOE English Program will continue to provide guidance on scientific research and evidence-based practices to support K-12 literacy by creating professional development and resources that align to current legislation and initiatives set forth by the Board of Education and the agency.  </a:t>
            </a:r>
            <a:endParaRPr sz="1300" b="0">
              <a:solidFill>
                <a:schemeClr val="dk1"/>
              </a:solidFill>
              <a:latin typeface="Roboto"/>
              <a:ea typeface="Roboto"/>
              <a:cs typeface="Roboto"/>
              <a:sym typeface="Roboto"/>
            </a:endParaRPr>
          </a:p>
          <a:p>
            <a:pPr marL="0" lvl="0" indent="0" algn="l" rtl="0">
              <a:lnSpc>
                <a:spcPct val="100000"/>
              </a:lnSpc>
              <a:spcBef>
                <a:spcPts val="1800"/>
              </a:spcBef>
              <a:spcAft>
                <a:spcPts val="0"/>
              </a:spcAft>
              <a:buClr>
                <a:schemeClr val="dk1"/>
              </a:buClr>
              <a:buSzPts val="1100"/>
              <a:buFont typeface="Arial"/>
              <a:buNone/>
            </a:pPr>
            <a:r>
              <a:rPr lang="en">
                <a:solidFill>
                  <a:schemeClr val="dk1"/>
                </a:solidFill>
                <a:latin typeface="Roboto"/>
                <a:ea typeface="Roboto"/>
                <a:cs typeface="Roboto"/>
                <a:sym typeface="Roboto"/>
              </a:rPr>
              <a:t>Teacher Support through PALS 2.0</a:t>
            </a:r>
            <a:endParaRPr>
              <a:solidFill>
                <a:schemeClr val="dk1"/>
              </a:solidFill>
              <a:latin typeface="Roboto"/>
              <a:ea typeface="Roboto"/>
              <a:cs typeface="Roboto"/>
              <a:sym typeface="Roboto"/>
            </a:endParaRPr>
          </a:p>
          <a:p>
            <a:pPr marL="0" lvl="0" indent="0" algn="l" rtl="0">
              <a:lnSpc>
                <a:spcPct val="115000"/>
              </a:lnSpc>
              <a:spcBef>
                <a:spcPts val="100"/>
              </a:spcBef>
              <a:spcAft>
                <a:spcPts val="0"/>
              </a:spcAft>
              <a:buClr>
                <a:schemeClr val="dk1"/>
              </a:buClr>
              <a:buSzPts val="1100"/>
              <a:buFont typeface="Arial"/>
              <a:buNone/>
            </a:pPr>
            <a:r>
              <a:rPr lang="en" sz="1300" b="0">
                <a:solidFill>
                  <a:schemeClr val="dk1"/>
                </a:solidFill>
                <a:latin typeface="Roboto"/>
                <a:ea typeface="Roboto"/>
                <a:cs typeface="Roboto"/>
                <a:sym typeface="Roboto"/>
              </a:rPr>
              <a:t>The VDOE English Program will continue to collaborate with the University of Virginia and PALS on the revision process for the state-provided early literacy screener to ensure teachers are able to gain the most relevant information about their students that align with evidence-based instructional practices.</a:t>
            </a:r>
            <a:endParaRPr sz="1300" b="0">
              <a:solidFill>
                <a:schemeClr val="dk1"/>
              </a:solidFill>
              <a:latin typeface="Roboto"/>
              <a:ea typeface="Roboto"/>
              <a:cs typeface="Roboto"/>
              <a:sym typeface="Roboto"/>
            </a:endParaRPr>
          </a:p>
          <a:p>
            <a:pPr marL="0" lvl="0" indent="0" algn="l" rtl="0">
              <a:lnSpc>
                <a:spcPct val="100000"/>
              </a:lnSpc>
              <a:spcBef>
                <a:spcPts val="1800"/>
              </a:spcBef>
              <a:spcAft>
                <a:spcPts val="0"/>
              </a:spcAft>
              <a:buClr>
                <a:schemeClr val="dk1"/>
              </a:buClr>
              <a:buSzPts val="1100"/>
              <a:buFont typeface="Arial"/>
              <a:buNone/>
            </a:pPr>
            <a:r>
              <a:rPr lang="en">
                <a:solidFill>
                  <a:schemeClr val="dk1"/>
                </a:solidFill>
                <a:latin typeface="Roboto"/>
                <a:ea typeface="Roboto"/>
                <a:cs typeface="Roboto"/>
                <a:sym typeface="Roboto"/>
              </a:rPr>
              <a:t>Microcredentialing</a:t>
            </a:r>
            <a:endParaRPr>
              <a:solidFill>
                <a:schemeClr val="dk1"/>
              </a:solidFill>
              <a:latin typeface="Roboto"/>
              <a:ea typeface="Roboto"/>
              <a:cs typeface="Roboto"/>
              <a:sym typeface="Roboto"/>
            </a:endParaRPr>
          </a:p>
          <a:p>
            <a:pPr marL="0" lvl="0" indent="0" algn="l" rtl="0">
              <a:lnSpc>
                <a:spcPct val="115000"/>
              </a:lnSpc>
              <a:spcBef>
                <a:spcPts val="100"/>
              </a:spcBef>
              <a:spcAft>
                <a:spcPts val="0"/>
              </a:spcAft>
              <a:buClr>
                <a:schemeClr val="dk1"/>
              </a:buClr>
              <a:buSzPts val="1100"/>
              <a:buFont typeface="Arial"/>
              <a:buNone/>
            </a:pPr>
            <a:r>
              <a:rPr lang="en" sz="1300" b="0">
                <a:solidFill>
                  <a:schemeClr val="dk1"/>
                </a:solidFill>
                <a:latin typeface="Roboto"/>
                <a:ea typeface="Roboto"/>
                <a:cs typeface="Roboto"/>
                <a:sym typeface="Roboto"/>
              </a:rPr>
              <a:t>The VDOE English Program will work with partnering offices to develop microcredentials in support of current legislation. These modules will provide coursework and training to enhance teacher knowledge of scientific research-based instructional practices. Additionally, this work will enhance leaders’ understanding of how to support teachers in the development of sound literacy instruction that meets the needs of all learners in Virginia. </a:t>
            </a:r>
            <a:endParaRPr sz="1300">
              <a:latin typeface="Roboto"/>
              <a:ea typeface="Roboto"/>
              <a:cs typeface="Roboto"/>
              <a:sym typeface="Roboto"/>
            </a:endParaRPr>
          </a:p>
        </p:txBody>
      </p:sp>
      <p:sp>
        <p:nvSpPr>
          <p:cNvPr id="964" name="Google Shape;964;p4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sp>
        <p:nvSpPr>
          <p:cNvPr id="970" name="Google Shape;970;g1180dab6e36_8_110" descr="PALS updates"/>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1" name="Google Shape;971;g1180dab6e36_8_110" descr="PALS updates-"/>
          <p:cNvSpPr/>
          <p:nvPr/>
        </p:nvSpPr>
        <p:spPr>
          <a:xfrm>
            <a:off x="0"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2" name="Google Shape;972;g1180dab6e36_8_110" descr="blue rectangle"/>
          <p:cNvSpPr/>
          <p:nvPr/>
        </p:nvSpPr>
        <p:spPr>
          <a:xfrm rot="5400000" flipH="1">
            <a:off x="-1057475" y="1057650"/>
            <a:ext cx="5143500" cy="3028200"/>
          </a:xfrm>
          <a:prstGeom prst="rect">
            <a:avLst/>
          </a:prstGeom>
          <a:gradFill>
            <a:gsLst>
              <a:gs pos="0">
                <a:srgbClr val="000000"/>
              </a:gs>
              <a:gs pos="8000">
                <a:srgbClr val="000000"/>
              </a:gs>
              <a:gs pos="100000">
                <a:srgbClr val="2F5496"/>
              </a:gs>
            </a:gsLst>
            <a:lin ang="300012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3" name="Google Shape;973;g1180dab6e36_8_110" descr="blue rectangle"/>
          <p:cNvSpPr/>
          <p:nvPr/>
        </p:nvSpPr>
        <p:spPr>
          <a:xfrm rot="5400000" flipH="1">
            <a:off x="-1057475" y="1065254"/>
            <a:ext cx="5143500" cy="3028200"/>
          </a:xfrm>
          <a:prstGeom prst="rect">
            <a:avLst/>
          </a:prstGeom>
          <a:gradFill>
            <a:gsLst>
              <a:gs pos="0">
                <a:srgbClr val="000000">
                  <a:alpha val="0"/>
                </a:srgbClr>
              </a:gs>
              <a:gs pos="99000">
                <a:srgbClr val="4472C4">
                  <a:alpha val="45490"/>
                </a:srgbClr>
              </a:gs>
              <a:gs pos="100000">
                <a:srgbClr val="4472C4">
                  <a:alpha val="45490"/>
                </a:srgbClr>
              </a:gs>
            </a:gsLst>
            <a:lin ang="1800004"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4" name="Google Shape;974;g1180dab6e36_8_110" descr="blue rectangle"/>
          <p:cNvSpPr/>
          <p:nvPr/>
        </p:nvSpPr>
        <p:spPr>
          <a:xfrm rot="5400000" flipH="1">
            <a:off x="576025" y="2691146"/>
            <a:ext cx="1876500" cy="3028200"/>
          </a:xfrm>
          <a:prstGeom prst="rect">
            <a:avLst/>
          </a:prstGeom>
          <a:gradFill>
            <a:gsLst>
              <a:gs pos="0">
                <a:srgbClr val="4472C4">
                  <a:alpha val="28235"/>
                </a:srgbClr>
              </a:gs>
              <a:gs pos="2000">
                <a:srgbClr val="4472C4">
                  <a:alpha val="28235"/>
                </a:srgbClr>
              </a:gs>
              <a:gs pos="100000">
                <a:srgbClr val="000000">
                  <a:alpha val="29411"/>
                </a:srgbClr>
              </a:gs>
            </a:gsLst>
            <a:lin ang="7799903"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5" name="Google Shape;975;g1180dab6e36_8_110" descr="PALS Revision The Big Picture"/>
          <p:cNvSpPr/>
          <p:nvPr/>
        </p:nvSpPr>
        <p:spPr>
          <a:xfrm rot="-964601">
            <a:off x="-376648" y="727714"/>
            <a:ext cx="2922552" cy="3131309"/>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4"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6" name="Google Shape;976;g1180dab6e36_8_110" descr="Blue rectangle"/>
          <p:cNvSpPr/>
          <p:nvPr/>
        </p:nvSpPr>
        <p:spPr>
          <a:xfrm rot="5400000" flipH="1">
            <a:off x="-1057480" y="1050046"/>
            <a:ext cx="5143500" cy="3028200"/>
          </a:xfrm>
          <a:prstGeom prst="rect">
            <a:avLst/>
          </a:prstGeom>
          <a:gradFill>
            <a:gsLst>
              <a:gs pos="0">
                <a:srgbClr val="000000">
                  <a:alpha val="0"/>
                </a:srgbClr>
              </a:gs>
              <a:gs pos="99000">
                <a:srgbClr val="8DA9DB">
                  <a:alpha val="10588"/>
                </a:srgbClr>
              </a:gs>
              <a:gs pos="100000">
                <a:srgbClr val="8DA9DB">
                  <a:alpha val="10588"/>
                </a:srgbClr>
              </a:gs>
            </a:gsLst>
            <a:lin ang="7200017"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7" name="Google Shape;977;g1180dab6e36_8_110"/>
          <p:cNvSpPr txBox="1">
            <a:spLocks noGrp="1"/>
          </p:cNvSpPr>
          <p:nvPr>
            <p:ph type="title"/>
          </p:nvPr>
        </p:nvSpPr>
        <p:spPr>
          <a:xfrm>
            <a:off x="350042" y="440141"/>
            <a:ext cx="2400900" cy="25407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rgbClr val="FFFFFF"/>
              </a:buClr>
              <a:buSzPts val="3300"/>
              <a:buFont typeface="Arial"/>
              <a:buNone/>
            </a:pPr>
            <a:r>
              <a:rPr lang="en" b="1">
                <a:solidFill>
                  <a:srgbClr val="FFFFFF"/>
                </a:solidFill>
              </a:rPr>
              <a:t>PALS Revision</a:t>
            </a:r>
            <a:r>
              <a:rPr lang="en" sz="3000">
                <a:solidFill>
                  <a:srgbClr val="FFFFFF"/>
                </a:solidFill>
              </a:rPr>
              <a:t/>
            </a:r>
            <a:br>
              <a:rPr lang="en" sz="3000">
                <a:solidFill>
                  <a:srgbClr val="FFFFFF"/>
                </a:solidFill>
              </a:rPr>
            </a:br>
            <a:r>
              <a:rPr lang="en" sz="3000">
                <a:solidFill>
                  <a:srgbClr val="FFFFFF"/>
                </a:solidFill>
              </a:rPr>
              <a:t/>
            </a:r>
            <a:br>
              <a:rPr lang="en" sz="3000">
                <a:solidFill>
                  <a:srgbClr val="FFFFFF"/>
                </a:solidFill>
              </a:rPr>
            </a:br>
            <a:r>
              <a:rPr lang="en" sz="2700">
                <a:solidFill>
                  <a:srgbClr val="FFFFFF"/>
                </a:solidFill>
              </a:rPr>
              <a:t>The Big Picture</a:t>
            </a:r>
            <a:endParaRPr sz="3000">
              <a:solidFill>
                <a:srgbClr val="FFFFFF"/>
              </a:solidFill>
            </a:endParaRPr>
          </a:p>
        </p:txBody>
      </p:sp>
      <p:sp>
        <p:nvSpPr>
          <p:cNvPr id="978" name="Google Shape;978;g1180dab6e36_8_110" descr="Bringing PALS-PreK, PALS-K, and PALS 1-3 into alignment with research of science of reading&#10;Adding language tasks&#10;Revising existing tasks&#10;Expanding to include español&#10;Expanding downward to 3-year-olds &#10;Adding vertical alignment so that growth can be measured&#10;Piloting begins Fall 2021&#10;Expected in classrooms by Fall 2024&#10;"/>
          <p:cNvSpPr txBox="1">
            <a:spLocks noGrp="1"/>
          </p:cNvSpPr>
          <p:nvPr>
            <p:ph type="body" idx="1"/>
          </p:nvPr>
        </p:nvSpPr>
        <p:spPr>
          <a:xfrm>
            <a:off x="3607694" y="487110"/>
            <a:ext cx="4916400" cy="4159500"/>
          </a:xfrm>
          <a:prstGeom prst="rect">
            <a:avLst/>
          </a:prstGeom>
          <a:noFill/>
          <a:ln>
            <a:noFill/>
          </a:ln>
        </p:spPr>
        <p:txBody>
          <a:bodyPr spcFirstLastPara="1" wrap="square" lIns="68575" tIns="34275" rIns="68575" bIns="34275" anchor="ctr" anchorCtr="0">
            <a:normAutofit/>
          </a:bodyPr>
          <a:lstStyle/>
          <a:p>
            <a:pPr marL="165100" lvl="0" indent="-158750" algn="l" rtl="0">
              <a:lnSpc>
                <a:spcPct val="90000"/>
              </a:lnSpc>
              <a:spcBef>
                <a:spcPts val="0"/>
              </a:spcBef>
              <a:spcAft>
                <a:spcPts val="0"/>
              </a:spcAft>
              <a:buClr>
                <a:schemeClr val="dk1"/>
              </a:buClr>
              <a:buSzPts val="2100"/>
              <a:buChar char="●"/>
            </a:pPr>
            <a:r>
              <a:rPr lang="en"/>
              <a:t>Bringing PALS-PreK, PALS-K, and PALS 1-3 into alignment with research of science of reading</a:t>
            </a:r>
            <a:endParaRPr/>
          </a:p>
          <a:p>
            <a:pPr marL="508000" lvl="1" indent="-171450" algn="l" rtl="0">
              <a:lnSpc>
                <a:spcPct val="90000"/>
              </a:lnSpc>
              <a:spcBef>
                <a:spcPts val="400"/>
              </a:spcBef>
              <a:spcAft>
                <a:spcPts val="0"/>
              </a:spcAft>
              <a:buClr>
                <a:schemeClr val="dk1"/>
              </a:buClr>
              <a:buSzPts val="2100"/>
              <a:buFont typeface="Noto Sans Symbols"/>
              <a:buChar char="⮚"/>
            </a:pPr>
            <a:r>
              <a:rPr lang="en" sz="2100"/>
              <a:t>Adding language tasks</a:t>
            </a:r>
            <a:endParaRPr/>
          </a:p>
          <a:p>
            <a:pPr marL="508000" lvl="1" indent="-171450" algn="l" rtl="0">
              <a:lnSpc>
                <a:spcPct val="90000"/>
              </a:lnSpc>
              <a:spcBef>
                <a:spcPts val="400"/>
              </a:spcBef>
              <a:spcAft>
                <a:spcPts val="0"/>
              </a:spcAft>
              <a:buClr>
                <a:schemeClr val="dk1"/>
              </a:buClr>
              <a:buSzPts val="2100"/>
              <a:buFont typeface="Noto Sans Symbols"/>
              <a:buChar char="⮚"/>
            </a:pPr>
            <a:r>
              <a:rPr lang="en" sz="2100"/>
              <a:t>Revising existing tasks</a:t>
            </a:r>
            <a:endParaRPr/>
          </a:p>
          <a:p>
            <a:pPr marL="508000" lvl="1" indent="-171450" algn="l" rtl="0">
              <a:lnSpc>
                <a:spcPct val="90000"/>
              </a:lnSpc>
              <a:spcBef>
                <a:spcPts val="400"/>
              </a:spcBef>
              <a:spcAft>
                <a:spcPts val="0"/>
              </a:spcAft>
              <a:buClr>
                <a:schemeClr val="dk1"/>
              </a:buClr>
              <a:buSzPts val="2100"/>
              <a:buFont typeface="Noto Sans Symbols"/>
              <a:buChar char="⮚"/>
            </a:pPr>
            <a:r>
              <a:rPr lang="en" sz="2100"/>
              <a:t>Expanding to include español</a:t>
            </a:r>
            <a:endParaRPr sz="2100"/>
          </a:p>
          <a:p>
            <a:pPr marL="165100" lvl="0" indent="-158750" algn="l" rtl="0">
              <a:lnSpc>
                <a:spcPct val="90000"/>
              </a:lnSpc>
              <a:spcBef>
                <a:spcPts val="800"/>
              </a:spcBef>
              <a:spcAft>
                <a:spcPts val="0"/>
              </a:spcAft>
              <a:buClr>
                <a:schemeClr val="dk1"/>
              </a:buClr>
              <a:buSzPts val="2100"/>
              <a:buChar char="●"/>
            </a:pPr>
            <a:r>
              <a:rPr lang="en"/>
              <a:t>Expanding downward to 3-year-olds </a:t>
            </a:r>
            <a:endParaRPr/>
          </a:p>
          <a:p>
            <a:pPr marL="165100" lvl="0" indent="-158750" algn="l" rtl="0">
              <a:lnSpc>
                <a:spcPct val="90000"/>
              </a:lnSpc>
              <a:spcBef>
                <a:spcPts val="800"/>
              </a:spcBef>
              <a:spcAft>
                <a:spcPts val="0"/>
              </a:spcAft>
              <a:buClr>
                <a:schemeClr val="dk1"/>
              </a:buClr>
              <a:buSzPts val="2100"/>
              <a:buChar char="●"/>
            </a:pPr>
            <a:r>
              <a:rPr lang="en"/>
              <a:t>Adding vertical alignment so that growth can be measured</a:t>
            </a:r>
            <a:endParaRPr/>
          </a:p>
          <a:p>
            <a:pPr marL="165100" lvl="0" indent="-158750" algn="l" rtl="0">
              <a:lnSpc>
                <a:spcPct val="90000"/>
              </a:lnSpc>
              <a:spcBef>
                <a:spcPts val="800"/>
              </a:spcBef>
              <a:spcAft>
                <a:spcPts val="0"/>
              </a:spcAft>
              <a:buClr>
                <a:schemeClr val="dk1"/>
              </a:buClr>
              <a:buSzPts val="2100"/>
              <a:buChar char="●"/>
            </a:pPr>
            <a:r>
              <a:rPr lang="en"/>
              <a:t>Piloting began Fall 2021</a:t>
            </a:r>
            <a:endParaRPr/>
          </a:p>
          <a:p>
            <a:pPr marL="165100" lvl="0" indent="-158750" algn="l" rtl="0">
              <a:lnSpc>
                <a:spcPct val="90000"/>
              </a:lnSpc>
              <a:spcBef>
                <a:spcPts val="800"/>
              </a:spcBef>
              <a:spcAft>
                <a:spcPts val="1600"/>
              </a:spcAft>
              <a:buClr>
                <a:schemeClr val="dk1"/>
              </a:buClr>
              <a:buSzPts val="2100"/>
              <a:buChar char="●"/>
            </a:pPr>
            <a:r>
              <a:rPr lang="en"/>
              <a:t>Expected in classrooms by Fall 2024</a:t>
            </a:r>
            <a:endParaRPr/>
          </a:p>
        </p:txBody>
      </p:sp>
      <p:pic>
        <p:nvPicPr>
          <p:cNvPr id="979" name="Google Shape;979;g1180dab6e36_8_110" descr="UVA logo"/>
          <p:cNvPicPr preferRelativeResize="0"/>
          <p:nvPr/>
        </p:nvPicPr>
        <p:blipFill rotWithShape="1">
          <a:blip r:embed="rId3">
            <a:alphaModFix/>
          </a:blip>
          <a:srcRect/>
          <a:stretch/>
        </p:blipFill>
        <p:spPr>
          <a:xfrm>
            <a:off x="7491477" y="4804347"/>
            <a:ext cx="1652522" cy="278623"/>
          </a:xfrm>
          <a:prstGeom prst="rect">
            <a:avLst/>
          </a:prstGeom>
          <a:noFill/>
          <a:ln>
            <a:noFill/>
          </a:ln>
        </p:spPr>
      </p:pic>
      <p:pic>
        <p:nvPicPr>
          <p:cNvPr id="980" name="Google Shape;980;g1180dab6e36_8_110" descr="PALS K-3 logo"/>
          <p:cNvPicPr preferRelativeResize="0"/>
          <p:nvPr/>
        </p:nvPicPr>
        <p:blipFill rotWithShape="1">
          <a:blip r:embed="rId4">
            <a:alphaModFix/>
          </a:blip>
          <a:srcRect/>
          <a:stretch/>
        </p:blipFill>
        <p:spPr>
          <a:xfrm>
            <a:off x="6831479" y="4804347"/>
            <a:ext cx="657712" cy="3257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g1180dab6e36_8_231"/>
          <p:cNvSpPr txBox="1">
            <a:spLocks noGrp="1"/>
          </p:cNvSpPr>
          <p:nvPr>
            <p:ph type="title"/>
          </p:nvPr>
        </p:nvSpPr>
        <p:spPr>
          <a:xfrm>
            <a:off x="628650" y="0"/>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000"/>
              <a:buFont typeface="Arial"/>
              <a:buNone/>
            </a:pPr>
            <a:r>
              <a:rPr lang="en" sz="3000" b="1"/>
              <a:t>PALS Revision Model </a:t>
            </a:r>
            <a:endParaRPr sz="3000"/>
          </a:p>
        </p:txBody>
      </p:sp>
      <p:grpSp>
        <p:nvGrpSpPr>
          <p:cNvPr id="987" name="Google Shape;987;g1180dab6e36_8_231" descr="Revision Model "/>
          <p:cNvGrpSpPr/>
          <p:nvPr/>
        </p:nvGrpSpPr>
        <p:grpSpPr>
          <a:xfrm>
            <a:off x="307061" y="673234"/>
            <a:ext cx="8496537" cy="4127932"/>
            <a:chOff x="267173" y="12741"/>
            <a:chExt cx="11328716" cy="5503909"/>
          </a:xfrm>
        </p:grpSpPr>
        <p:sp>
          <p:nvSpPr>
            <p:cNvPr id="988" name="Google Shape;988;g1180dab6e36_8_231"/>
            <p:cNvSpPr/>
            <p:nvPr/>
          </p:nvSpPr>
          <p:spPr>
            <a:xfrm>
              <a:off x="267173" y="12741"/>
              <a:ext cx="11328600" cy="1650000"/>
            </a:xfrm>
            <a:prstGeom prst="rightArrow">
              <a:avLst>
                <a:gd name="adj1" fmla="val 50000"/>
                <a:gd name="adj2" fmla="val 50000"/>
              </a:avLst>
            </a:prstGeom>
            <a:solidFill>
              <a:schemeClr val="accent5"/>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g1180dab6e36_8_231"/>
            <p:cNvSpPr txBox="1"/>
            <p:nvPr/>
          </p:nvSpPr>
          <p:spPr>
            <a:xfrm>
              <a:off x="267173" y="425210"/>
              <a:ext cx="10916100" cy="825000"/>
            </a:xfrm>
            <a:prstGeom prst="rect">
              <a:avLst/>
            </a:prstGeom>
            <a:noFill/>
            <a:ln>
              <a:noFill/>
            </a:ln>
          </p:spPr>
          <p:txBody>
            <a:bodyPr spcFirstLastPara="1" wrap="square" lIns="82850" tIns="82850" rIns="190500" bIns="196425" anchor="b" anchorCtr="0">
              <a:noAutofit/>
            </a:bodyPr>
            <a:lstStyle/>
            <a:p>
              <a:pPr marL="0" marR="0" lvl="0" indent="0" algn="l" rtl="0">
                <a:lnSpc>
                  <a:spcPct val="90000"/>
                </a:lnSpc>
                <a:spcBef>
                  <a:spcPts val="0"/>
                </a:spcBef>
                <a:spcAft>
                  <a:spcPts val="0"/>
                </a:spcAft>
                <a:buClr>
                  <a:schemeClr val="lt1"/>
                </a:buClr>
                <a:buSzPts val="2200"/>
                <a:buFont typeface="Arial"/>
                <a:buNone/>
              </a:pPr>
              <a:r>
                <a:rPr lang="en" sz="2200" b="0" i="0" u="none" strike="noStrike" cap="none">
                  <a:solidFill>
                    <a:schemeClr val="lt1"/>
                  </a:solidFill>
                  <a:latin typeface="Arial"/>
                  <a:ea typeface="Arial"/>
                  <a:cs typeface="Arial"/>
                  <a:sym typeface="Arial"/>
                </a:rPr>
                <a:t>3- and 4-year-olds</a:t>
              </a:r>
              <a:endParaRPr sz="1100" b="0" i="0" u="none" strike="noStrike" cap="none">
                <a:solidFill>
                  <a:srgbClr val="000000"/>
                </a:solidFill>
                <a:latin typeface="Arial"/>
                <a:ea typeface="Arial"/>
                <a:cs typeface="Arial"/>
                <a:sym typeface="Arial"/>
              </a:endParaRPr>
            </a:p>
          </p:txBody>
        </p:sp>
        <p:sp>
          <p:nvSpPr>
            <p:cNvPr id="990" name="Google Shape;990;g1180dab6e36_8_231"/>
            <p:cNvSpPr/>
            <p:nvPr/>
          </p:nvSpPr>
          <p:spPr>
            <a:xfrm>
              <a:off x="267173" y="1285033"/>
              <a:ext cx="3489300" cy="3178200"/>
            </a:xfrm>
            <a:prstGeom prst="rect">
              <a:avLst/>
            </a:prstGeom>
            <a:solidFill>
              <a:srgbClr val="DDEAF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g1180dab6e36_8_231"/>
            <p:cNvSpPr txBox="1"/>
            <p:nvPr/>
          </p:nvSpPr>
          <p:spPr>
            <a:xfrm>
              <a:off x="267173" y="1285033"/>
              <a:ext cx="3489300" cy="31782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1E4E79"/>
                </a:buClr>
                <a:buSzPts val="1800"/>
                <a:buFont typeface="Arial"/>
                <a:buNone/>
              </a:pPr>
              <a:r>
                <a:rPr lang="en" sz="1800" b="0" i="0" u="none" strike="noStrike" cap="none">
                  <a:solidFill>
                    <a:srgbClr val="1E4E79"/>
                  </a:solidFill>
                  <a:latin typeface="Arial"/>
                  <a:ea typeface="Arial"/>
                  <a:cs typeface="Arial"/>
                  <a:sym typeface="Arial"/>
                </a:rPr>
                <a:t>Print Concepts</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E4E79"/>
                </a:buClr>
                <a:buSzPts val="1800"/>
                <a:buFont typeface="Arial"/>
                <a:buNone/>
              </a:pPr>
              <a:r>
                <a:rPr lang="en" sz="1800" b="0" i="0" u="none" strike="noStrike" cap="none">
                  <a:solidFill>
                    <a:srgbClr val="1E4E79"/>
                  </a:solidFill>
                  <a:latin typeface="Arial"/>
                  <a:ea typeface="Arial"/>
                  <a:cs typeface="Arial"/>
                  <a:sym typeface="Arial"/>
                </a:rPr>
                <a:t>Alphabet Knowledge</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E4E79"/>
                </a:buClr>
                <a:buSzPts val="1800"/>
                <a:buFont typeface="Arial"/>
                <a:buNone/>
              </a:pPr>
              <a:r>
                <a:rPr lang="en" sz="1800" b="0" i="0" u="none" strike="noStrike" cap="none">
                  <a:solidFill>
                    <a:srgbClr val="1E4E79"/>
                  </a:solidFill>
                  <a:latin typeface="Arial"/>
                  <a:ea typeface="Arial"/>
                  <a:cs typeface="Arial"/>
                  <a:sym typeface="Arial"/>
                </a:rPr>
                <a:t>Phonological Awareness</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Rapid Automatized Naming (4’s)</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Emergent Writing</a:t>
              </a:r>
              <a:endParaRPr sz="1800" b="0" i="0" u="none" strike="noStrike" cap="none">
                <a:solidFill>
                  <a:srgbClr val="1E4E79"/>
                </a:solidFill>
                <a:latin typeface="Arial"/>
                <a:ea typeface="Arial"/>
                <a:cs typeface="Arial"/>
                <a:sym typeface="Arial"/>
              </a:endParaRPr>
            </a:p>
            <a:p>
              <a:pPr marL="0" marR="0" lvl="0" indent="0" algn="l" rtl="0">
                <a:lnSpc>
                  <a:spcPct val="90000"/>
                </a:lnSpc>
                <a:spcBef>
                  <a:spcPts val="600"/>
                </a:spcBef>
                <a:spcAft>
                  <a:spcPts val="0"/>
                </a:spcAft>
                <a:buClr>
                  <a:srgbClr val="1E4E79"/>
                </a:buClr>
                <a:buSzPts val="1800"/>
                <a:buFont typeface="Arial"/>
                <a:buNone/>
              </a:pPr>
              <a:r>
                <a:rPr lang="en" sz="1800" b="0" i="0" u="none" strike="noStrike" cap="none">
                  <a:solidFill>
                    <a:srgbClr val="1E4E79"/>
                  </a:solidFill>
                  <a:latin typeface="Arial"/>
                  <a:ea typeface="Arial"/>
                  <a:cs typeface="Arial"/>
                  <a:sym typeface="Arial"/>
                </a:rPr>
                <a:t>Oral Language</a:t>
              </a:r>
              <a:endParaRPr sz="1100" b="0" i="0" u="none" strike="noStrike" cap="none">
                <a:solidFill>
                  <a:srgbClr val="000000"/>
                </a:solidFill>
                <a:latin typeface="Arial"/>
                <a:ea typeface="Arial"/>
                <a:cs typeface="Arial"/>
                <a:sym typeface="Arial"/>
              </a:endParaRPr>
            </a:p>
          </p:txBody>
        </p:sp>
        <p:sp>
          <p:nvSpPr>
            <p:cNvPr id="992" name="Google Shape;992;g1180dab6e36_8_231"/>
            <p:cNvSpPr/>
            <p:nvPr/>
          </p:nvSpPr>
          <p:spPr>
            <a:xfrm>
              <a:off x="3756381" y="562699"/>
              <a:ext cx="7839300" cy="1650000"/>
            </a:xfrm>
            <a:prstGeom prst="rightArrow">
              <a:avLst>
                <a:gd name="adj1" fmla="val 50000"/>
                <a:gd name="adj2" fmla="val 50000"/>
              </a:avLst>
            </a:prstGeom>
            <a:solidFill>
              <a:srgbClr val="2E75B5"/>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g1180dab6e36_8_231"/>
            <p:cNvSpPr txBox="1"/>
            <p:nvPr/>
          </p:nvSpPr>
          <p:spPr>
            <a:xfrm>
              <a:off x="3756381" y="975168"/>
              <a:ext cx="7426800" cy="825000"/>
            </a:xfrm>
            <a:prstGeom prst="rect">
              <a:avLst/>
            </a:prstGeom>
            <a:noFill/>
            <a:ln>
              <a:noFill/>
            </a:ln>
          </p:spPr>
          <p:txBody>
            <a:bodyPr spcFirstLastPara="1" wrap="square" lIns="82850" tIns="82850" rIns="190500" bIns="196425" anchor="b" anchorCtr="0">
              <a:noAutofit/>
            </a:bodyPr>
            <a:lstStyle/>
            <a:p>
              <a:pPr marL="0" marR="0" lvl="0" indent="0" algn="l" rtl="0">
                <a:lnSpc>
                  <a:spcPct val="90000"/>
                </a:lnSpc>
                <a:spcBef>
                  <a:spcPts val="0"/>
                </a:spcBef>
                <a:spcAft>
                  <a:spcPts val="0"/>
                </a:spcAft>
                <a:buClr>
                  <a:schemeClr val="lt1"/>
                </a:buClr>
                <a:buSzPts val="2200"/>
                <a:buFont typeface="Arial"/>
                <a:buNone/>
              </a:pPr>
              <a:r>
                <a:rPr lang="en" sz="2200" b="0" i="0" u="none" strike="noStrike" cap="none">
                  <a:solidFill>
                    <a:schemeClr val="lt1"/>
                  </a:solidFill>
                  <a:latin typeface="Arial"/>
                  <a:ea typeface="Arial"/>
                  <a:cs typeface="Arial"/>
                  <a:sym typeface="Arial"/>
                </a:rPr>
                <a:t>Kindergarten</a:t>
              </a:r>
              <a:endParaRPr sz="1100" b="0" i="0" u="none" strike="noStrike" cap="none">
                <a:solidFill>
                  <a:srgbClr val="000000"/>
                </a:solidFill>
                <a:latin typeface="Arial"/>
                <a:ea typeface="Arial"/>
                <a:cs typeface="Arial"/>
                <a:sym typeface="Arial"/>
              </a:endParaRPr>
            </a:p>
          </p:txBody>
        </p:sp>
        <p:sp>
          <p:nvSpPr>
            <p:cNvPr id="994" name="Google Shape;994;g1180dab6e36_8_231"/>
            <p:cNvSpPr/>
            <p:nvPr/>
          </p:nvSpPr>
          <p:spPr>
            <a:xfrm>
              <a:off x="3756381" y="1834992"/>
              <a:ext cx="3489300" cy="3178200"/>
            </a:xfrm>
            <a:prstGeom prst="rect">
              <a:avLst/>
            </a:prstGeom>
            <a:solidFill>
              <a:srgbClr val="D8E2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g1180dab6e36_8_231"/>
            <p:cNvSpPr txBox="1"/>
            <p:nvPr/>
          </p:nvSpPr>
          <p:spPr>
            <a:xfrm>
              <a:off x="3756381" y="1834992"/>
              <a:ext cx="3489300" cy="31782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Alphabet Knowledge</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Phonological Awareness</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Rapid Automatized Naming</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Decoding and Encoding</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Vocabulary and Language</a:t>
              </a:r>
              <a:endParaRPr sz="1100" b="0" i="0" u="none" strike="noStrike" cap="none">
                <a:solidFill>
                  <a:srgbClr val="000000"/>
                </a:solidFill>
                <a:latin typeface="Arial"/>
                <a:ea typeface="Arial"/>
                <a:cs typeface="Arial"/>
                <a:sym typeface="Arial"/>
              </a:endParaRPr>
            </a:p>
          </p:txBody>
        </p:sp>
        <p:sp>
          <p:nvSpPr>
            <p:cNvPr id="996" name="Google Shape;996;g1180dab6e36_8_231"/>
            <p:cNvSpPr/>
            <p:nvPr/>
          </p:nvSpPr>
          <p:spPr>
            <a:xfrm>
              <a:off x="7245589" y="1112658"/>
              <a:ext cx="4350300" cy="1650000"/>
            </a:xfrm>
            <a:prstGeom prst="rightArrow">
              <a:avLst>
                <a:gd name="adj1" fmla="val 50000"/>
                <a:gd name="adj2" fmla="val 50000"/>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g1180dab6e36_8_231"/>
            <p:cNvSpPr txBox="1"/>
            <p:nvPr/>
          </p:nvSpPr>
          <p:spPr>
            <a:xfrm>
              <a:off x="7245592" y="1525129"/>
              <a:ext cx="3937500" cy="825000"/>
            </a:xfrm>
            <a:prstGeom prst="rect">
              <a:avLst/>
            </a:prstGeom>
            <a:noFill/>
            <a:ln>
              <a:noFill/>
            </a:ln>
          </p:spPr>
          <p:txBody>
            <a:bodyPr spcFirstLastPara="1" wrap="square" lIns="82850" tIns="82850" rIns="190500" bIns="196425" anchor="b" anchorCtr="0">
              <a:noAutofit/>
            </a:bodyPr>
            <a:lstStyle/>
            <a:p>
              <a:pPr marL="0" marR="0" lvl="0" indent="0" algn="l" rtl="0">
                <a:lnSpc>
                  <a:spcPct val="90000"/>
                </a:lnSpc>
                <a:spcBef>
                  <a:spcPts val="0"/>
                </a:spcBef>
                <a:spcAft>
                  <a:spcPts val="0"/>
                </a:spcAft>
                <a:buClr>
                  <a:schemeClr val="lt1"/>
                </a:buClr>
                <a:buSzPts val="2200"/>
                <a:buFont typeface="Arial"/>
                <a:buNone/>
              </a:pPr>
              <a:r>
                <a:rPr lang="en" sz="2200" b="0" i="0" u="none" strike="noStrike" cap="none">
                  <a:solidFill>
                    <a:schemeClr val="lt1"/>
                  </a:solidFill>
                  <a:latin typeface="Arial"/>
                  <a:ea typeface="Arial"/>
                  <a:cs typeface="Arial"/>
                  <a:sym typeface="Arial"/>
                </a:rPr>
                <a:t>First Grade-Third Grade</a:t>
              </a:r>
              <a:endParaRPr sz="1100" b="0" i="0" u="none" strike="noStrike" cap="none">
                <a:solidFill>
                  <a:srgbClr val="000000"/>
                </a:solidFill>
                <a:latin typeface="Arial"/>
                <a:ea typeface="Arial"/>
                <a:cs typeface="Arial"/>
                <a:sym typeface="Arial"/>
              </a:endParaRPr>
            </a:p>
          </p:txBody>
        </p:sp>
        <p:sp>
          <p:nvSpPr>
            <p:cNvPr id="998" name="Google Shape;998;g1180dab6e36_8_231"/>
            <p:cNvSpPr/>
            <p:nvPr/>
          </p:nvSpPr>
          <p:spPr>
            <a:xfrm>
              <a:off x="7245589" y="2384950"/>
              <a:ext cx="3489300" cy="3131700"/>
            </a:xfrm>
            <a:prstGeom prst="rect">
              <a:avLst/>
            </a:prstGeom>
            <a:solidFill>
              <a:srgbClr val="D5DBE5"/>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1180dab6e36_8_231"/>
            <p:cNvSpPr txBox="1"/>
            <p:nvPr/>
          </p:nvSpPr>
          <p:spPr>
            <a:xfrm>
              <a:off x="7245589" y="2384950"/>
              <a:ext cx="3489300" cy="31317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Phonological Awareness</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Rapid Automatized Naming</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Decoding and Encoding</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Oral Reading Fluency</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195670"/>
                </a:buClr>
                <a:buSzPts val="1800"/>
                <a:buFont typeface="Arial"/>
                <a:buNone/>
              </a:pPr>
              <a:r>
                <a:rPr lang="en" sz="1800" b="0" i="0" u="none" strike="noStrike" cap="none">
                  <a:solidFill>
                    <a:srgbClr val="195670"/>
                  </a:solidFill>
                  <a:latin typeface="Arial"/>
                  <a:ea typeface="Arial"/>
                  <a:cs typeface="Arial"/>
                  <a:sym typeface="Arial"/>
                </a:rPr>
                <a:t>Vocabulary and Language</a:t>
              </a:r>
              <a:endParaRPr sz="1100" b="0" i="0" u="none" strike="noStrike" cap="none">
                <a:solidFill>
                  <a:srgbClr val="000000"/>
                </a:solidFill>
                <a:latin typeface="Arial"/>
                <a:ea typeface="Arial"/>
                <a:cs typeface="Arial"/>
                <a:sym typeface="Arial"/>
              </a:endParaRPr>
            </a:p>
          </p:txBody>
        </p:sp>
      </p:grpSp>
      <p:pic>
        <p:nvPicPr>
          <p:cNvPr id="1000" name="Google Shape;1000;g1180dab6e36_8_231" descr="UVA logo"/>
          <p:cNvPicPr preferRelativeResize="0"/>
          <p:nvPr/>
        </p:nvPicPr>
        <p:blipFill rotWithShape="1">
          <a:blip r:embed="rId3">
            <a:alphaModFix/>
          </a:blip>
          <a:srcRect/>
          <a:stretch/>
        </p:blipFill>
        <p:spPr>
          <a:xfrm>
            <a:off x="7491477" y="4804347"/>
            <a:ext cx="1652522" cy="278623"/>
          </a:xfrm>
          <a:prstGeom prst="rect">
            <a:avLst/>
          </a:prstGeom>
          <a:noFill/>
          <a:ln>
            <a:noFill/>
          </a:ln>
        </p:spPr>
      </p:pic>
      <p:pic>
        <p:nvPicPr>
          <p:cNvPr id="1001" name="Google Shape;1001;g1180dab6e36_8_231" descr="PALS logo"/>
          <p:cNvPicPr preferRelativeResize="0"/>
          <p:nvPr/>
        </p:nvPicPr>
        <p:blipFill rotWithShape="1">
          <a:blip r:embed="rId4">
            <a:alphaModFix/>
          </a:blip>
          <a:srcRect/>
          <a:stretch/>
        </p:blipFill>
        <p:spPr>
          <a:xfrm>
            <a:off x="6831479" y="4804347"/>
            <a:ext cx="657712" cy="3257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42"/>
          <p:cNvSpPr txBox="1">
            <a:spLocks noGrp="1"/>
          </p:cNvSpPr>
          <p:nvPr>
            <p:ph type="title"/>
          </p:nvPr>
        </p:nvSpPr>
        <p:spPr>
          <a:xfrm>
            <a:off x="1714600" y="674550"/>
            <a:ext cx="6137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Working Together to Strengthen Literacy  in the Commonwealth</a:t>
            </a:r>
            <a:endParaRPr/>
          </a:p>
        </p:txBody>
      </p:sp>
      <p:sp>
        <p:nvSpPr>
          <p:cNvPr id="1007" name="Google Shape;1007;p42"/>
          <p:cNvSpPr txBox="1">
            <a:spLocks noGrp="1"/>
          </p:cNvSpPr>
          <p:nvPr>
            <p:ph type="body" idx="1"/>
          </p:nvPr>
        </p:nvSpPr>
        <p:spPr>
          <a:xfrm>
            <a:off x="461800" y="18219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2800">
                <a:solidFill>
                  <a:srgbClr val="D83829"/>
                </a:solidFill>
              </a:rPr>
              <a:t>General Assembly</a:t>
            </a:r>
            <a:endParaRPr sz="2800">
              <a:solidFill>
                <a:srgbClr val="D83829"/>
              </a:solidFill>
            </a:endParaRPr>
          </a:p>
          <a:p>
            <a:pPr marL="0" lvl="0" indent="0" algn="l" rtl="0">
              <a:lnSpc>
                <a:spcPct val="115000"/>
              </a:lnSpc>
              <a:spcBef>
                <a:spcPts val="1600"/>
              </a:spcBef>
              <a:spcAft>
                <a:spcPts val="0"/>
              </a:spcAft>
              <a:buSzPts val="1600"/>
              <a:buNone/>
            </a:pPr>
            <a:r>
              <a:rPr lang="en" sz="2800">
                <a:solidFill>
                  <a:schemeClr val="accent1"/>
                </a:solidFill>
              </a:rPr>
              <a:t>Board of Education</a:t>
            </a:r>
            <a:endParaRPr sz="2800">
              <a:solidFill>
                <a:schemeClr val="accent1"/>
              </a:solidFill>
            </a:endParaRPr>
          </a:p>
          <a:p>
            <a:pPr marL="0" lvl="0" indent="0" algn="l" rtl="0">
              <a:lnSpc>
                <a:spcPct val="115000"/>
              </a:lnSpc>
              <a:spcBef>
                <a:spcPts val="1600"/>
              </a:spcBef>
              <a:spcAft>
                <a:spcPts val="1600"/>
              </a:spcAft>
              <a:buSzPts val="1600"/>
              <a:buNone/>
            </a:pPr>
            <a:r>
              <a:rPr lang="en" sz="2800">
                <a:solidFill>
                  <a:srgbClr val="0070C0"/>
                </a:solidFill>
              </a:rPr>
              <a:t>Department of Education</a:t>
            </a:r>
            <a:endParaRPr sz="2800">
              <a:solidFill>
                <a:srgbClr val="0070C0"/>
              </a:solidFill>
            </a:endParaRPr>
          </a:p>
        </p:txBody>
      </p:sp>
      <p:sp>
        <p:nvSpPr>
          <p:cNvPr id="1008" name="Google Shape;1008;p4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57</a:t>
            </a:fld>
            <a:endParaRPr/>
          </a:p>
        </p:txBody>
      </p:sp>
      <p:pic>
        <p:nvPicPr>
          <p:cNvPr id="1009" name="Google Shape;1009;p42" descr="graphic of rope/braid"/>
          <p:cNvPicPr preferRelativeResize="0"/>
          <p:nvPr/>
        </p:nvPicPr>
        <p:blipFill rotWithShape="1">
          <a:blip r:embed="rId3">
            <a:alphaModFix/>
          </a:blip>
          <a:srcRect/>
          <a:stretch/>
        </p:blipFill>
        <p:spPr>
          <a:xfrm>
            <a:off x="5148600" y="1710950"/>
            <a:ext cx="3833800" cy="2555242"/>
          </a:xfrm>
          <a:prstGeom prst="rect">
            <a:avLst/>
          </a:prstGeom>
          <a:noFill/>
          <a:ln>
            <a:noFill/>
          </a:ln>
          <a:effectLst>
            <a:outerShdw blurRad="342900" dist="19050" dir="16800000" algn="bl" rotWithShape="0">
              <a:srgbClr val="000000">
                <a:alpha val="2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3"/>
          <p:cNvSpPr txBox="1">
            <a:spLocks noGrp="1"/>
          </p:cNvSpPr>
          <p:nvPr>
            <p:ph type="title"/>
          </p:nvPr>
        </p:nvSpPr>
        <p:spPr>
          <a:xfrm>
            <a:off x="3006600" y="428625"/>
            <a:ext cx="6137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References (1 of 2)</a:t>
            </a:r>
            <a:endParaRPr/>
          </a:p>
        </p:txBody>
      </p:sp>
      <p:sp>
        <p:nvSpPr>
          <p:cNvPr id="1015" name="Google Shape;1015;p43"/>
          <p:cNvSpPr txBox="1">
            <a:spLocks noGrp="1"/>
          </p:cNvSpPr>
          <p:nvPr>
            <p:ph type="body" idx="1"/>
          </p:nvPr>
        </p:nvSpPr>
        <p:spPr>
          <a:xfrm>
            <a:off x="289550" y="1141475"/>
            <a:ext cx="8951700" cy="374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1150" b="0">
                <a:solidFill>
                  <a:schemeClr val="accent5"/>
                </a:solidFill>
                <a:latin typeface="Roboto"/>
                <a:ea typeface="Roboto"/>
                <a:cs typeface="Roboto"/>
                <a:sym typeface="Roboto"/>
              </a:rPr>
              <a:t>CCSSO </a:t>
            </a:r>
            <a:r>
              <a:rPr lang="en" sz="1100" b="0">
                <a:solidFill>
                  <a:schemeClr val="accent5"/>
                </a:solidFill>
                <a:latin typeface="Roboto"/>
                <a:ea typeface="Roboto"/>
                <a:cs typeface="Roboto"/>
                <a:sym typeface="Roboto"/>
              </a:rPr>
              <a:t> (2021). </a:t>
            </a:r>
            <a:r>
              <a:rPr lang="en" sz="1100" b="0" i="1">
                <a:solidFill>
                  <a:schemeClr val="accent5"/>
                </a:solidFill>
                <a:latin typeface="Roboto"/>
                <a:ea typeface="Roboto"/>
                <a:cs typeface="Roboto"/>
                <a:sym typeface="Roboto"/>
              </a:rPr>
              <a:t>A Nation of Readers: How State Chiefs Can Help Every Child Learn To Read.</a:t>
            </a:r>
            <a:r>
              <a:rPr lang="en" sz="1100" b="0">
                <a:solidFill>
                  <a:schemeClr val="accent5"/>
                </a:solidFill>
                <a:latin typeface="Roboto"/>
                <a:ea typeface="Roboto"/>
                <a:cs typeface="Roboto"/>
                <a:sym typeface="Roboto"/>
              </a:rPr>
              <a:t> Retrieved from: </a:t>
            </a:r>
            <a:r>
              <a:rPr lang="en" sz="1100" b="0" u="sng">
                <a:solidFill>
                  <a:schemeClr val="accent5"/>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https://753a0706.flowpaper.com/CCSSOReadingResource/#page=1</a:t>
            </a:r>
            <a:endParaRPr sz="1150" b="0">
              <a:solidFill>
                <a:schemeClr val="accent5"/>
              </a:solidFill>
              <a:latin typeface="Roboto"/>
              <a:ea typeface="Roboto"/>
              <a:cs typeface="Roboto"/>
              <a:sym typeface="Roboto"/>
            </a:endParaRPr>
          </a:p>
          <a:p>
            <a:pPr marL="0" lvl="0" indent="0" algn="l" rtl="0">
              <a:lnSpc>
                <a:spcPct val="115000"/>
              </a:lnSpc>
              <a:spcBef>
                <a:spcPts val="1200"/>
              </a:spcBef>
              <a:spcAft>
                <a:spcPts val="0"/>
              </a:spcAft>
              <a:buSzPts val="1600"/>
              <a:buNone/>
            </a:pPr>
            <a:r>
              <a:rPr lang="en" sz="1150" b="0">
                <a:solidFill>
                  <a:schemeClr val="dk1"/>
                </a:solidFill>
                <a:latin typeface="Roboto"/>
                <a:ea typeface="Roboto"/>
                <a:cs typeface="Roboto"/>
                <a:sym typeface="Roboto"/>
              </a:rPr>
              <a:t>‌</a:t>
            </a:r>
            <a:r>
              <a:rPr lang="en" sz="1150" b="0">
                <a:solidFill>
                  <a:schemeClr val="accent5"/>
                </a:solidFill>
                <a:latin typeface="Roboto"/>
                <a:ea typeface="Roboto"/>
                <a:cs typeface="Roboto"/>
                <a:sym typeface="Roboto"/>
              </a:rPr>
              <a:t>Clark, J. (2021). Science-based reading in Virginia. Building a policy foundation for effective instruction. Technical Report. University of Virginia.</a:t>
            </a:r>
            <a:r>
              <a:rPr lang="en" sz="1150" b="0">
                <a:solidFill>
                  <a:schemeClr val="accent5"/>
                </a:solidFill>
                <a:highlight>
                  <a:srgbClr val="FFFFFF"/>
                </a:highlight>
                <a:latin typeface="Roboto"/>
                <a:ea typeface="Roboto"/>
                <a:cs typeface="Roboto"/>
                <a:sym typeface="Roboto"/>
              </a:rPr>
              <a:t> </a:t>
            </a:r>
            <a:endParaRPr sz="1150" b="0">
              <a:solidFill>
                <a:schemeClr val="accent5"/>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SzPts val="1600"/>
              <a:buNone/>
            </a:pPr>
            <a:r>
              <a:rPr lang="en" sz="1100" b="0">
                <a:solidFill>
                  <a:schemeClr val="accent5"/>
                </a:solidFill>
                <a:latin typeface="Roboto"/>
                <a:ea typeface="Roboto"/>
                <a:cs typeface="Roboto"/>
                <a:sym typeface="Roboto"/>
              </a:rPr>
              <a:t>Duke, N., Ward, A., &amp; Pearson, D. (2021). </a:t>
            </a:r>
            <a:r>
              <a:rPr lang="en" sz="1100" b="0" i="1">
                <a:solidFill>
                  <a:schemeClr val="accent5"/>
                </a:solidFill>
                <a:latin typeface="Roboto"/>
                <a:ea typeface="Roboto"/>
                <a:cs typeface="Roboto"/>
                <a:sym typeface="Roboto"/>
              </a:rPr>
              <a:t>The science of reading comprehension</a:t>
            </a:r>
            <a:r>
              <a:rPr lang="en" sz="1100" b="0">
                <a:solidFill>
                  <a:schemeClr val="accent5"/>
                </a:solidFill>
                <a:latin typeface="Roboto"/>
                <a:ea typeface="Roboto"/>
                <a:cs typeface="Roboto"/>
                <a:sym typeface="Roboto"/>
              </a:rPr>
              <a:t>. International Literacy Association. </a:t>
            </a:r>
            <a:r>
              <a:rPr lang="en" sz="1100" b="0" u="sng">
                <a:solidFill>
                  <a:schemeClr val="hlink"/>
                </a:solidFill>
                <a:latin typeface="Roboto"/>
                <a:ea typeface="Roboto"/>
                <a:cs typeface="Roboto"/>
                <a:sym typeface="Roboto"/>
                <a:hlinkClick r:id="rId4"/>
              </a:rPr>
              <a:t>https://ila.onlinelibrary.wiley.com/doi/epdf/10.1002/trtr.1993</a:t>
            </a:r>
            <a:r>
              <a:rPr lang="en" sz="1100" b="0">
                <a:solidFill>
                  <a:schemeClr val="accent5"/>
                </a:solidFill>
                <a:latin typeface="Roboto"/>
                <a:ea typeface="Roboto"/>
                <a:cs typeface="Roboto"/>
                <a:sym typeface="Roboto"/>
              </a:rPr>
              <a:t> </a:t>
            </a:r>
            <a:endParaRPr sz="1100" b="0">
              <a:solidFill>
                <a:schemeClr val="accent5"/>
              </a:solidFill>
              <a:latin typeface="Roboto"/>
              <a:ea typeface="Roboto"/>
              <a:cs typeface="Roboto"/>
              <a:sym typeface="Roboto"/>
            </a:endParaRPr>
          </a:p>
          <a:p>
            <a:pPr marL="0" lvl="0" indent="0" algn="l" rtl="0">
              <a:lnSpc>
                <a:spcPct val="115000"/>
              </a:lnSpc>
              <a:spcBef>
                <a:spcPts val="1200"/>
              </a:spcBef>
              <a:spcAft>
                <a:spcPts val="0"/>
              </a:spcAft>
              <a:buSzPts val="1600"/>
              <a:buNone/>
            </a:pPr>
            <a:r>
              <a:rPr lang="en" sz="1150" b="0">
                <a:solidFill>
                  <a:schemeClr val="accent5"/>
                </a:solidFill>
                <a:latin typeface="Roboto"/>
                <a:ea typeface="Roboto"/>
                <a:cs typeface="Roboto"/>
                <a:sym typeface="Roboto"/>
              </a:rPr>
              <a:t>Foorman, B., Beyler, N., Borradaile, K., Coyne, M., Denton, C. A., Dimino, J., Furgeson, J., Hayes, L., Henke, J., Justice, L., Keating, B., Lewis, W., Sattar, S., Streke, A., Wagner, R., &amp; Wissel, S. (2016). Foundational skills to support reading for understanding in kindergarten through 3rd grade (NCEE 2016-4008). Washington, DC: National Center for Education Evaluation and Regional Assistance (NCEE), Institute of Education Sciences, U.S. Department of Education. Retrieved from the NCEE website: </a:t>
            </a:r>
            <a:r>
              <a:rPr lang="en" sz="1150" b="0" u="sng">
                <a:solidFill>
                  <a:schemeClr val="accent5"/>
                </a:solidFill>
                <a:latin typeface="Roboto"/>
                <a:ea typeface="Roboto"/>
                <a:cs typeface="Roboto"/>
                <a:sym typeface="Robo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https://ies.ed.gov/ncee/wwc/Docs/PracticeGuide/wwc_foundationalreading_040717.pdf</a:t>
            </a:r>
            <a:r>
              <a:rPr lang="en" sz="1150" b="0">
                <a:solidFill>
                  <a:schemeClr val="accent5"/>
                </a:solidFill>
                <a:latin typeface="Roboto"/>
                <a:ea typeface="Roboto"/>
                <a:cs typeface="Roboto"/>
                <a:sym typeface="Roboto"/>
              </a:rPr>
              <a:t>. </a:t>
            </a:r>
            <a:endParaRPr sz="1150" b="0">
              <a:solidFill>
                <a:schemeClr val="accent5"/>
              </a:solidFill>
              <a:latin typeface="Roboto"/>
              <a:ea typeface="Roboto"/>
              <a:cs typeface="Roboto"/>
              <a:sym typeface="Roboto"/>
            </a:endParaRPr>
          </a:p>
          <a:p>
            <a:pPr marL="0" lvl="0" indent="0" algn="l" rtl="0">
              <a:lnSpc>
                <a:spcPct val="115000"/>
              </a:lnSpc>
              <a:spcBef>
                <a:spcPts val="800"/>
              </a:spcBef>
              <a:spcAft>
                <a:spcPts val="0"/>
              </a:spcAft>
              <a:buSzPts val="1600"/>
              <a:buNone/>
            </a:pPr>
            <a:r>
              <a:rPr lang="en" sz="1150" b="0">
                <a:solidFill>
                  <a:schemeClr val="accent5"/>
                </a:solidFill>
                <a:latin typeface="Roboto"/>
                <a:ea typeface="Roboto"/>
                <a:cs typeface="Roboto"/>
                <a:sym typeface="Roboto"/>
              </a:rPr>
              <a:t>International Literacy Association (2019). Literacy leadership: meeting the challenges of early literacy phonics instruction. Retrieved from Literacy Worldwide (2019). </a:t>
            </a:r>
            <a:r>
              <a:rPr lang="en" sz="1150" b="0" u="sng">
                <a:solidFill>
                  <a:schemeClr val="accent5"/>
                </a:solidFill>
                <a:latin typeface="Roboto"/>
                <a:ea typeface="Roboto"/>
                <a:cs typeface="Roboto"/>
                <a:sym typeface="Robo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https://www.literacyworldwide.org/docs/default-source/where-we-stand/ila-meeting-challenges-early-literacy-phonics-instruction.pdf</a:t>
            </a:r>
            <a:r>
              <a:rPr lang="en" sz="1150" b="0">
                <a:solidFill>
                  <a:schemeClr val="accent5"/>
                </a:solidFill>
                <a:latin typeface="Roboto"/>
                <a:ea typeface="Roboto"/>
                <a:cs typeface="Roboto"/>
                <a:sym typeface="Roboto"/>
              </a:rPr>
              <a:t> </a:t>
            </a:r>
            <a:endParaRPr sz="1150" b="0">
              <a:solidFill>
                <a:schemeClr val="accent5"/>
              </a:solidFill>
              <a:latin typeface="Roboto"/>
              <a:ea typeface="Roboto"/>
              <a:cs typeface="Roboto"/>
              <a:sym typeface="Roboto"/>
            </a:endParaRPr>
          </a:p>
          <a:p>
            <a:pPr marL="0" lvl="0" indent="0" algn="l" rtl="0">
              <a:lnSpc>
                <a:spcPct val="115000"/>
              </a:lnSpc>
              <a:spcBef>
                <a:spcPts val="800"/>
              </a:spcBef>
              <a:spcAft>
                <a:spcPts val="0"/>
              </a:spcAft>
              <a:buSzPts val="1600"/>
              <a:buNone/>
            </a:pPr>
            <a:r>
              <a:rPr lang="en" sz="1150" b="0">
                <a:solidFill>
                  <a:schemeClr val="accent5"/>
                </a:solidFill>
              </a:rPr>
              <a:t>I</a:t>
            </a:r>
            <a:endParaRPr sz="1150" b="0">
              <a:solidFill>
                <a:schemeClr val="accent5"/>
              </a:solidFill>
            </a:endParaRPr>
          </a:p>
          <a:p>
            <a:pPr marL="0" lvl="0" indent="0" algn="l" rtl="0">
              <a:lnSpc>
                <a:spcPct val="115000"/>
              </a:lnSpc>
              <a:spcBef>
                <a:spcPts val="0"/>
              </a:spcBef>
              <a:spcAft>
                <a:spcPts val="0"/>
              </a:spcAft>
              <a:buSzPts val="1600"/>
              <a:buNone/>
            </a:pPr>
            <a:endParaRPr sz="1150" b="0">
              <a:solidFill>
                <a:schemeClr val="accent5"/>
              </a:solidFill>
            </a:endParaRPr>
          </a:p>
          <a:p>
            <a:pPr marL="0" lvl="0" indent="0" algn="l" rtl="0">
              <a:lnSpc>
                <a:spcPct val="115000"/>
              </a:lnSpc>
              <a:spcBef>
                <a:spcPts val="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SzPts val="1600"/>
              <a:buNone/>
            </a:pPr>
            <a:endParaRPr sz="1500" b="0">
              <a:solidFill>
                <a:srgbClr val="007DBA"/>
              </a:solidFill>
            </a:endParaRPr>
          </a:p>
          <a:p>
            <a:pPr marL="0" lvl="0" indent="0" algn="l" rtl="0">
              <a:lnSpc>
                <a:spcPct val="115000"/>
              </a:lnSpc>
              <a:spcBef>
                <a:spcPts val="0"/>
              </a:spcBef>
              <a:spcAft>
                <a:spcPts val="0"/>
              </a:spcAft>
              <a:buSzPts val="1600"/>
              <a:buNone/>
            </a:pPr>
            <a:endParaRPr sz="1500" b="0">
              <a:solidFill>
                <a:srgbClr val="007DBA"/>
              </a:solidFill>
            </a:endParaRPr>
          </a:p>
          <a:p>
            <a:pPr marL="0" lvl="0" indent="0" algn="l" rtl="0">
              <a:lnSpc>
                <a:spcPct val="115000"/>
              </a:lnSpc>
              <a:spcBef>
                <a:spcPts val="0"/>
              </a:spcBef>
              <a:spcAft>
                <a:spcPts val="1600"/>
              </a:spcAft>
              <a:buSzPts val="1600"/>
              <a:buNone/>
            </a:pPr>
            <a:endParaRPr/>
          </a:p>
        </p:txBody>
      </p:sp>
      <p:sp>
        <p:nvSpPr>
          <p:cNvPr id="1016" name="Google Shape;1016;p43"/>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44"/>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References (2 of 2)</a:t>
            </a:r>
            <a:endParaRPr/>
          </a:p>
        </p:txBody>
      </p:sp>
      <p:sp>
        <p:nvSpPr>
          <p:cNvPr id="1022" name="Google Shape;1022;p44"/>
          <p:cNvSpPr txBox="1">
            <a:spLocks noGrp="1"/>
          </p:cNvSpPr>
          <p:nvPr>
            <p:ph type="body" idx="1"/>
          </p:nvPr>
        </p:nvSpPr>
        <p:spPr>
          <a:xfrm>
            <a:off x="406575" y="13864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50" b="0">
                <a:solidFill>
                  <a:schemeClr val="accent5"/>
                </a:solidFill>
                <a:latin typeface="Roboto"/>
                <a:ea typeface="Roboto"/>
                <a:cs typeface="Roboto"/>
                <a:sym typeface="Roboto"/>
              </a:rPr>
              <a:t>International Literacy Associati</a:t>
            </a:r>
            <a:r>
              <a:rPr lang="en" sz="1150" b="0">
                <a:solidFill>
                  <a:schemeClr val="accent5"/>
                </a:solidFill>
                <a:uFill>
                  <a:noFill/>
                </a:u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on</a:t>
            </a:r>
            <a:r>
              <a:rPr lang="en" sz="1150" b="0">
                <a:solidFill>
                  <a:schemeClr val="accent5"/>
                </a:solidFill>
                <a:latin typeface="Roboto"/>
                <a:ea typeface="Roboto"/>
                <a:cs typeface="Roboto"/>
                <a:sym typeface="Roboto"/>
              </a:rPr>
              <a:t> (2015). Multiple roles of school-based specialized literacy professionals. </a:t>
            </a:r>
            <a:r>
              <a:rPr lang="en" sz="1150" b="0" u="sng">
                <a:solidFill>
                  <a:schemeClr val="accent5"/>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https://www.literacyworldwide.org/docs/default-source/where-we-stand/literacy-professionals-research-brief.pdf</a:t>
            </a:r>
            <a:r>
              <a:rPr lang="en" sz="1150" b="0">
                <a:solidFill>
                  <a:schemeClr val="accent5"/>
                </a:solidFill>
                <a:latin typeface="Roboto"/>
                <a:ea typeface="Roboto"/>
                <a:cs typeface="Roboto"/>
                <a:sym typeface="Roboto"/>
              </a:rPr>
              <a:t> </a:t>
            </a:r>
            <a:endParaRPr sz="1150" b="0">
              <a:solidFill>
                <a:schemeClr val="accent5"/>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50" b="0">
              <a:solidFill>
                <a:schemeClr val="accent5"/>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150" b="0">
                <a:solidFill>
                  <a:schemeClr val="accent5"/>
                </a:solidFill>
                <a:latin typeface="Roboto"/>
                <a:ea typeface="Roboto"/>
                <a:cs typeface="Roboto"/>
                <a:sym typeface="Roboto"/>
              </a:rPr>
              <a:t>Moats, L. (2020). Teaching reading is rocket science. Retrieved from American Federation of Teachers (AFT). </a:t>
            </a:r>
            <a:r>
              <a:rPr lang="en" sz="1150" b="0" u="sng">
                <a:solidFill>
                  <a:schemeClr val="accent5"/>
                </a:solidFill>
                <a:latin typeface="Roboto"/>
                <a:ea typeface="Roboto"/>
                <a:cs typeface="Roboto"/>
                <a:sym typeface="Robo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https://www.aft.org/sites/default/files/moats.pdf</a:t>
            </a:r>
            <a:r>
              <a:rPr lang="en" sz="1150" b="0">
                <a:solidFill>
                  <a:schemeClr val="accent5"/>
                </a:solidFill>
                <a:latin typeface="Roboto"/>
                <a:ea typeface="Roboto"/>
                <a:cs typeface="Roboto"/>
                <a:sym typeface="Roboto"/>
              </a:rPr>
              <a:t> </a:t>
            </a:r>
            <a:endParaRPr sz="1150" b="0">
              <a:solidFill>
                <a:schemeClr val="accent5"/>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50" b="0">
              <a:solidFill>
                <a:schemeClr val="accent5"/>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150" b="0">
                <a:solidFill>
                  <a:schemeClr val="accent5"/>
                </a:solidFill>
                <a:latin typeface="Roboto"/>
                <a:ea typeface="Roboto"/>
                <a:cs typeface="Roboto"/>
                <a:sym typeface="Roboto"/>
              </a:rPr>
              <a:t>National Council of Teachers of English (2018). A call to action: what we know about adolescent literacy instruction. </a:t>
            </a:r>
            <a:r>
              <a:rPr lang="en" sz="1150" b="0" u="sng">
                <a:solidFill>
                  <a:schemeClr val="accent5"/>
                </a:solidFill>
                <a:latin typeface="Roboto"/>
                <a:ea typeface="Roboto"/>
                <a:cs typeface="Roboto"/>
                <a:sym typeface="Robo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https://ncte.org/statement/adolescentliteracy/</a:t>
            </a:r>
            <a:r>
              <a:rPr lang="en" sz="1150" b="0">
                <a:solidFill>
                  <a:schemeClr val="accent5"/>
                </a:solidFill>
                <a:latin typeface="Roboto"/>
                <a:ea typeface="Roboto"/>
                <a:cs typeface="Roboto"/>
                <a:sym typeface="Roboto"/>
              </a:rPr>
              <a:t>.</a:t>
            </a:r>
            <a:endParaRPr sz="1150" b="0">
              <a:solidFill>
                <a:schemeClr val="accent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100" b="0">
                <a:solidFill>
                  <a:schemeClr val="accent5"/>
                </a:solidFill>
                <a:latin typeface="Roboto"/>
                <a:ea typeface="Roboto"/>
                <a:cs typeface="Roboto"/>
                <a:sym typeface="Roboto"/>
              </a:rPr>
              <a:t>National Reading Panel. (2000). </a:t>
            </a:r>
            <a:r>
              <a:rPr lang="en" sz="1100" b="0" i="1">
                <a:solidFill>
                  <a:schemeClr val="accent5"/>
                </a:solidFill>
                <a:latin typeface="Roboto"/>
                <a:ea typeface="Roboto"/>
                <a:cs typeface="Roboto"/>
                <a:sym typeface="Roboto"/>
              </a:rPr>
              <a:t>Teaching children to read: an evidence-based assessment of the scientific research literature on reading and its implications for reading instruction</a:t>
            </a:r>
            <a:r>
              <a:rPr lang="en" sz="1100" b="0">
                <a:solidFill>
                  <a:schemeClr val="accent5"/>
                </a:solidFill>
                <a:latin typeface="Roboto"/>
                <a:ea typeface="Roboto"/>
                <a:cs typeface="Roboto"/>
                <a:sym typeface="Roboto"/>
              </a:rPr>
              <a:t>. Retrieved from </a:t>
            </a:r>
            <a:r>
              <a:rPr lang="en" sz="1100" b="0" u="sng">
                <a:solidFill>
                  <a:schemeClr val="hlink"/>
                </a:solidFill>
                <a:latin typeface="Roboto"/>
                <a:ea typeface="Roboto"/>
                <a:cs typeface="Roboto"/>
                <a:sym typeface="Roboto"/>
                <a:hlinkClick r:id="rId6"/>
              </a:rPr>
              <a:t>https://www.nichd.nih.gov/sites/default/files/publications/pubs/nrp/Documents/report.pdf </a:t>
            </a:r>
            <a:endParaRPr sz="1150" b="0">
              <a:solidFill>
                <a:schemeClr val="accent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150" b="0">
                <a:solidFill>
                  <a:schemeClr val="accent5"/>
                </a:solidFill>
                <a:latin typeface="Roboto"/>
                <a:ea typeface="Roboto"/>
                <a:cs typeface="Roboto"/>
                <a:sym typeface="Roboto"/>
              </a:rPr>
              <a:t>United States Department of Education. (2021.). </a:t>
            </a:r>
            <a:r>
              <a:rPr lang="en" sz="1150" b="0" i="1">
                <a:solidFill>
                  <a:schemeClr val="accent5"/>
                </a:solidFill>
                <a:latin typeface="Roboto"/>
                <a:ea typeface="Roboto"/>
                <a:cs typeface="Roboto"/>
                <a:sym typeface="Roboto"/>
              </a:rPr>
              <a:t>WWC: Teaching elementary school students to be effective writers</a:t>
            </a:r>
            <a:r>
              <a:rPr lang="en" sz="1150" b="0">
                <a:solidFill>
                  <a:schemeClr val="accent5"/>
                </a:solidFill>
                <a:latin typeface="Roboto"/>
                <a:ea typeface="Roboto"/>
                <a:cs typeface="Roboto"/>
                <a:sym typeface="Roboto"/>
              </a:rPr>
              <a:t>. WWC | Teaching Elementary School Students to Be Effective Writers. Retrieved from </a:t>
            </a:r>
            <a:r>
              <a:rPr lang="en" sz="1150" b="0" u="sng">
                <a:solidFill>
                  <a:schemeClr val="hlink"/>
                </a:solidFill>
                <a:latin typeface="Roboto"/>
                <a:ea typeface="Roboto"/>
                <a:cs typeface="Roboto"/>
                <a:sym typeface="Roboto"/>
                <a:hlinkClick r:id="rId7"/>
              </a:rPr>
              <a:t>https://ies.ed.gov/ncee/wwc/PracticeGuide/17</a:t>
            </a:r>
            <a:r>
              <a:rPr lang="en" sz="1150" b="0">
                <a:solidFill>
                  <a:schemeClr val="accent5"/>
                </a:solidFill>
                <a:latin typeface="Roboto"/>
                <a:ea typeface="Roboto"/>
                <a:cs typeface="Roboto"/>
                <a:sym typeface="Roboto"/>
              </a:rPr>
              <a:t> </a:t>
            </a:r>
            <a:endParaRPr sz="1150" b="0">
              <a:solidFill>
                <a:schemeClr val="accent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150" b="0">
              <a:solidFill>
                <a:schemeClr val="accent5"/>
              </a:solidFill>
            </a:endParaRPr>
          </a:p>
          <a:p>
            <a:pPr marL="0" lvl="0" indent="0" algn="l" rtl="0">
              <a:lnSpc>
                <a:spcPct val="115000"/>
              </a:lnSpc>
              <a:spcBef>
                <a:spcPts val="1200"/>
              </a:spcBef>
              <a:spcAft>
                <a:spcPts val="0"/>
              </a:spcAft>
              <a:buClr>
                <a:schemeClr val="dk1"/>
              </a:buClr>
              <a:buSzPts val="1100"/>
              <a:buFont typeface="Arial"/>
              <a:buNone/>
            </a:pPr>
            <a:endParaRPr sz="1150" b="0">
              <a:solidFill>
                <a:schemeClr val="accent5"/>
              </a:solidFill>
            </a:endParaRPr>
          </a:p>
          <a:p>
            <a:pPr marL="0" lvl="0" indent="0" algn="l" rtl="0">
              <a:lnSpc>
                <a:spcPct val="115000"/>
              </a:lnSpc>
              <a:spcBef>
                <a:spcPts val="120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SzPts val="1600"/>
              <a:buNone/>
            </a:pPr>
            <a:endParaRPr sz="1050" b="0">
              <a:solidFill>
                <a:schemeClr val="accent5"/>
              </a:solidFill>
            </a:endParaRPr>
          </a:p>
          <a:p>
            <a:pPr marL="0" lvl="0" indent="0" algn="l" rtl="0">
              <a:lnSpc>
                <a:spcPct val="115000"/>
              </a:lnSpc>
              <a:spcBef>
                <a:spcPts val="0"/>
              </a:spcBef>
              <a:spcAft>
                <a:spcPts val="0"/>
              </a:spcAft>
              <a:buClr>
                <a:schemeClr val="dk1"/>
              </a:buClr>
              <a:buSzPts val="1100"/>
              <a:buFont typeface="Arial"/>
              <a:buNone/>
            </a:pPr>
            <a:endParaRPr sz="1050" b="0">
              <a:solidFill>
                <a:schemeClr val="accent5"/>
              </a:solidFill>
            </a:endParaRPr>
          </a:p>
        </p:txBody>
      </p:sp>
      <p:sp>
        <p:nvSpPr>
          <p:cNvPr id="1023" name="Google Shape;1023;p44"/>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457200" y="-88372"/>
            <a:ext cx="75438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70C0"/>
              </a:buClr>
              <a:buSzPts val="4000"/>
              <a:buFont typeface="Times New Roman"/>
              <a:buNone/>
            </a:pPr>
            <a:r>
              <a:rPr lang="en"/>
              <a:t>Setting Example</a:t>
            </a:r>
            <a:endParaRPr/>
          </a:p>
        </p:txBody>
      </p:sp>
      <p:sp>
        <p:nvSpPr>
          <p:cNvPr id="422" name="Google Shape;422;p16"/>
          <p:cNvSpPr txBox="1">
            <a:spLocks noGrp="1"/>
          </p:cNvSpPr>
          <p:nvPr>
            <p:ph type="sldNum" idx="4294967295"/>
          </p:nvPr>
        </p:nvSpPr>
        <p:spPr>
          <a:xfrm>
            <a:off x="8763000" y="4767263"/>
            <a:ext cx="381000" cy="2619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FFFFFF"/>
                </a:solidFill>
              </a:rPr>
              <a:t>6</a:t>
            </a:fld>
            <a:endParaRPr>
              <a:solidFill>
                <a:srgbClr val="FFFFFF"/>
              </a:solidFill>
            </a:endParaRPr>
          </a:p>
        </p:txBody>
      </p:sp>
      <p:pic>
        <p:nvPicPr>
          <p:cNvPr id="423" name="Google Shape;423;p16" descr="Screenshot of SOL 2.7"/>
          <p:cNvPicPr preferRelativeResize="0"/>
          <p:nvPr/>
        </p:nvPicPr>
        <p:blipFill rotWithShape="1">
          <a:blip r:embed="rId3">
            <a:alphaModFix/>
          </a:blip>
          <a:srcRect/>
          <a:stretch/>
        </p:blipFill>
        <p:spPr>
          <a:xfrm>
            <a:off x="3231825" y="646292"/>
            <a:ext cx="4907756" cy="1121569"/>
          </a:xfrm>
          <a:prstGeom prst="rect">
            <a:avLst/>
          </a:prstGeom>
          <a:noFill/>
          <a:ln w="76200" cap="flat" cmpd="sng">
            <a:solidFill>
              <a:srgbClr val="00B0F0"/>
            </a:solidFill>
            <a:prstDash val="solid"/>
            <a:round/>
            <a:headEnd type="none" w="sm" len="sm"/>
            <a:tailEnd type="none" w="sm" len="sm"/>
          </a:ln>
        </p:spPr>
      </p:pic>
      <p:pic>
        <p:nvPicPr>
          <p:cNvPr id="424" name="Google Shape;424;p16" descr="Screenshot of SOL 5.5"/>
          <p:cNvPicPr preferRelativeResize="0"/>
          <p:nvPr/>
        </p:nvPicPr>
        <p:blipFill rotWithShape="1">
          <a:blip r:embed="rId4">
            <a:alphaModFix/>
          </a:blip>
          <a:srcRect/>
          <a:stretch/>
        </p:blipFill>
        <p:spPr>
          <a:xfrm>
            <a:off x="242710" y="1774944"/>
            <a:ext cx="6547259" cy="638425"/>
          </a:xfrm>
          <a:prstGeom prst="rect">
            <a:avLst/>
          </a:prstGeom>
          <a:noFill/>
          <a:ln w="76200" cap="flat" cmpd="sng">
            <a:solidFill>
              <a:srgbClr val="00B0F0"/>
            </a:solidFill>
            <a:prstDash val="solid"/>
            <a:round/>
            <a:headEnd type="none" w="sm" len="sm"/>
            <a:tailEnd type="none" w="sm" len="sm"/>
          </a:ln>
        </p:spPr>
      </p:pic>
      <p:pic>
        <p:nvPicPr>
          <p:cNvPr id="425" name="Google Shape;425;p16" descr="Screenshot of SOL 7.5"/>
          <p:cNvPicPr preferRelativeResize="0"/>
          <p:nvPr/>
        </p:nvPicPr>
        <p:blipFill rotWithShape="1">
          <a:blip r:embed="rId5">
            <a:alphaModFix/>
          </a:blip>
          <a:srcRect/>
          <a:stretch/>
        </p:blipFill>
        <p:spPr>
          <a:xfrm>
            <a:off x="185160" y="2633993"/>
            <a:ext cx="8635365" cy="775095"/>
          </a:xfrm>
          <a:prstGeom prst="rect">
            <a:avLst/>
          </a:prstGeom>
          <a:noFill/>
          <a:ln w="76200" cap="flat" cmpd="sng">
            <a:solidFill>
              <a:srgbClr val="00B0F0"/>
            </a:solidFill>
            <a:prstDash val="solid"/>
            <a:round/>
            <a:headEnd type="none" w="sm" len="sm"/>
            <a:tailEnd type="none" w="sm" len="sm"/>
          </a:ln>
        </p:spPr>
      </p:pic>
      <p:pic>
        <p:nvPicPr>
          <p:cNvPr id="426" name="Google Shape;426;p16" descr="Screenshot of SOL 10.4"/>
          <p:cNvPicPr preferRelativeResize="0"/>
          <p:nvPr/>
        </p:nvPicPr>
        <p:blipFill rotWithShape="1">
          <a:blip r:embed="rId6">
            <a:alphaModFix/>
          </a:blip>
          <a:srcRect/>
          <a:stretch/>
        </p:blipFill>
        <p:spPr>
          <a:xfrm>
            <a:off x="871201" y="3609450"/>
            <a:ext cx="6258601" cy="1481125"/>
          </a:xfrm>
          <a:prstGeom prst="rect">
            <a:avLst/>
          </a:prstGeom>
          <a:noFill/>
          <a:ln w="76200" cap="flat" cmpd="sng">
            <a:solidFill>
              <a:srgbClr val="00B0F0"/>
            </a:solidFill>
            <a:prstDash val="solid"/>
            <a:round/>
            <a:headEnd type="none" w="sm" len="sm"/>
            <a:tailEnd type="none" w="sm" len="sm"/>
          </a:ln>
        </p:spPr>
      </p:pic>
      <p:sp>
        <p:nvSpPr>
          <p:cNvPr id="427" name="Google Shape;427;p16" descr="Oval around the word setting"/>
          <p:cNvSpPr/>
          <p:nvPr/>
        </p:nvSpPr>
        <p:spPr>
          <a:xfrm>
            <a:off x="4976000" y="1484950"/>
            <a:ext cx="685800" cy="2829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428" name="Google Shape;428;p16" descr="oval around the word setting"/>
          <p:cNvSpPr/>
          <p:nvPr/>
        </p:nvSpPr>
        <p:spPr>
          <a:xfrm rot="10800000" flipH="1">
            <a:off x="1847225" y="2071249"/>
            <a:ext cx="685800" cy="3624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429" name="Google Shape;429;p16" descr="Oval around the word setting"/>
          <p:cNvSpPr/>
          <p:nvPr/>
        </p:nvSpPr>
        <p:spPr>
          <a:xfrm>
            <a:off x="4976000" y="2962975"/>
            <a:ext cx="609600" cy="3429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430" name="Google Shape;430;p16" descr="Underline the text of SOL 10.4f Critique how authors use key literary elements to contribue to meaning including, character development, theme, conflict, and archetypes."/>
          <p:cNvCxnSpPr/>
          <p:nvPr/>
        </p:nvCxnSpPr>
        <p:spPr>
          <a:xfrm>
            <a:off x="685800" y="4944263"/>
            <a:ext cx="7315200" cy="0"/>
          </a:xfrm>
          <a:prstGeom prst="straightConnector1">
            <a:avLst/>
          </a:prstGeom>
          <a:noFill/>
          <a:ln w="38100" cap="flat" cmpd="sng">
            <a:solidFill>
              <a:srgbClr val="FF0000"/>
            </a:solidFill>
            <a:prstDash val="solid"/>
            <a:round/>
            <a:headEnd type="none" w="sm" len="sm"/>
            <a:tailEnd type="none" w="sm" len="sm"/>
          </a:ln>
        </p:spPr>
      </p:cxnSp>
      <p:cxnSp>
        <p:nvCxnSpPr>
          <p:cNvPr id="431" name="Google Shape;431;p16" descr="Underline 10.4f"/>
          <p:cNvCxnSpPr/>
          <p:nvPr/>
        </p:nvCxnSpPr>
        <p:spPr>
          <a:xfrm>
            <a:off x="685800" y="5090563"/>
            <a:ext cx="3657600" cy="0"/>
          </a:xfrm>
          <a:prstGeom prst="straightConnector1">
            <a:avLst/>
          </a:prstGeom>
          <a:noFill/>
          <a:ln w="38100" cap="flat" cmpd="sng">
            <a:solidFill>
              <a:srgbClr val="FF0000"/>
            </a:solidFill>
            <a:prstDash val="solid"/>
            <a:round/>
            <a:headEnd type="none" w="sm" len="sm"/>
            <a:tailEnd type="none" w="sm" len="sm"/>
          </a:ln>
        </p:spPr>
      </p:cxnSp>
      <p:sp>
        <p:nvSpPr>
          <p:cNvPr id="432" name="Google Shape;432;p16" descr="Rectangle around 2.7"/>
          <p:cNvSpPr/>
          <p:nvPr/>
        </p:nvSpPr>
        <p:spPr>
          <a:xfrm>
            <a:off x="3110650" y="646305"/>
            <a:ext cx="457200" cy="2673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433" name="Google Shape;433;p16" descr="Rectangle outline around 5.5"/>
          <p:cNvSpPr/>
          <p:nvPr/>
        </p:nvSpPr>
        <p:spPr>
          <a:xfrm>
            <a:off x="185222" y="1774944"/>
            <a:ext cx="329700" cy="2340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434" name="Google Shape;434;p16" descr="Rectangle outline around 7.5"/>
          <p:cNvSpPr/>
          <p:nvPr/>
        </p:nvSpPr>
        <p:spPr>
          <a:xfrm>
            <a:off x="185160" y="2641518"/>
            <a:ext cx="329700" cy="2034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435" name="Google Shape;435;p16" descr="Rectangle outline around 10.4"/>
          <p:cNvSpPr/>
          <p:nvPr/>
        </p:nvSpPr>
        <p:spPr>
          <a:xfrm>
            <a:off x="871210" y="3609449"/>
            <a:ext cx="405900" cy="1974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5"/>
          <p:cNvSpPr txBox="1">
            <a:spLocks noGrp="1"/>
          </p:cNvSpPr>
          <p:nvPr>
            <p:ph type="title"/>
          </p:nvPr>
        </p:nvSpPr>
        <p:spPr>
          <a:xfrm>
            <a:off x="3300675" y="233450"/>
            <a:ext cx="3728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Contact Information</a:t>
            </a:r>
            <a:endParaRPr/>
          </a:p>
        </p:txBody>
      </p:sp>
      <p:sp>
        <p:nvSpPr>
          <p:cNvPr id="1029" name="Google Shape;1029;p45"/>
          <p:cNvSpPr txBox="1">
            <a:spLocks noGrp="1"/>
          </p:cNvSpPr>
          <p:nvPr>
            <p:ph type="body" idx="1"/>
          </p:nvPr>
        </p:nvSpPr>
        <p:spPr>
          <a:xfrm>
            <a:off x="353750" y="998575"/>
            <a:ext cx="3636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0000"/>
              </a:buClr>
              <a:buSzPts val="1800"/>
              <a:buFont typeface="Arial"/>
              <a:buNone/>
            </a:pPr>
            <a:r>
              <a:rPr lang="en" sz="1000">
                <a:solidFill>
                  <a:schemeClr val="dk1"/>
                </a:solidFill>
              </a:rPr>
              <a:t>Jill Nogueras</a:t>
            </a:r>
            <a:endParaRPr sz="1000">
              <a:solidFill>
                <a:schemeClr val="dk1"/>
              </a:solidFill>
            </a:endParaRPr>
          </a:p>
          <a:p>
            <a:pPr marL="0" lvl="0" indent="0" algn="l" rtl="0">
              <a:lnSpc>
                <a:spcPct val="100000"/>
              </a:lnSpc>
              <a:spcBef>
                <a:spcPts val="0"/>
              </a:spcBef>
              <a:spcAft>
                <a:spcPts val="0"/>
              </a:spcAft>
              <a:buClr>
                <a:schemeClr val="dk1"/>
              </a:buClr>
              <a:buSzPts val="1500"/>
              <a:buFont typeface="Arial"/>
              <a:buNone/>
            </a:pPr>
            <a:r>
              <a:rPr lang="en" sz="1000">
                <a:solidFill>
                  <a:schemeClr val="dk1"/>
                </a:solidFill>
              </a:rPr>
              <a:t>K-12 English Coordinator</a:t>
            </a:r>
            <a:endParaRPr sz="1000">
              <a:solidFill>
                <a:srgbClr val="101820"/>
              </a:solidFill>
            </a:endParaRPr>
          </a:p>
          <a:p>
            <a:pPr marL="0" lvl="0" indent="0" algn="l" rtl="0">
              <a:lnSpc>
                <a:spcPct val="100000"/>
              </a:lnSpc>
              <a:spcBef>
                <a:spcPts val="0"/>
              </a:spcBef>
              <a:spcAft>
                <a:spcPts val="0"/>
              </a:spcAft>
              <a:buClr>
                <a:schemeClr val="dk1"/>
              </a:buClr>
              <a:buSzPts val="1200"/>
              <a:buFont typeface="Arial"/>
              <a:buNone/>
            </a:pPr>
            <a:r>
              <a:rPr lang="en" sz="1000" u="sng">
                <a:solidFill>
                  <a:schemeClr val="accent5"/>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Jill.Nogueras@doe.virginia.gov</a:t>
            </a:r>
            <a:endParaRPr sz="1000">
              <a:solidFill>
                <a:schemeClr val="dk1"/>
              </a:solidFill>
            </a:endParaRPr>
          </a:p>
          <a:p>
            <a:pPr marL="0" lvl="0" indent="0" algn="l" rtl="0">
              <a:lnSpc>
                <a:spcPct val="100000"/>
              </a:lnSpc>
              <a:spcBef>
                <a:spcPts val="0"/>
              </a:spcBef>
              <a:spcAft>
                <a:spcPts val="0"/>
              </a:spcAft>
              <a:buClr>
                <a:schemeClr val="accent1"/>
              </a:buClr>
              <a:buSzPts val="900"/>
              <a:buFont typeface="Arial"/>
              <a:buNone/>
            </a:pPr>
            <a:endParaRPr sz="1000">
              <a:solidFill>
                <a:schemeClr val="dk1"/>
              </a:solidFill>
            </a:endParaRPr>
          </a:p>
          <a:p>
            <a:pPr marL="0" lvl="0" indent="0" algn="l" rtl="0">
              <a:lnSpc>
                <a:spcPct val="100000"/>
              </a:lnSpc>
              <a:spcBef>
                <a:spcPts val="0"/>
              </a:spcBef>
              <a:spcAft>
                <a:spcPts val="0"/>
              </a:spcAft>
              <a:buClr>
                <a:srgbClr val="FF0000"/>
              </a:buClr>
              <a:buSzPts val="1800"/>
              <a:buFont typeface="Arial"/>
              <a:buNone/>
            </a:pPr>
            <a:r>
              <a:rPr lang="en" sz="1000">
                <a:solidFill>
                  <a:schemeClr val="dk1"/>
                </a:solidFill>
              </a:rPr>
              <a:t>Carmen Kurek</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sz="1000">
                <a:solidFill>
                  <a:schemeClr val="dk1"/>
                </a:solidFill>
              </a:rPr>
              <a:t>Elementary English/Reading Specialist</a:t>
            </a:r>
            <a:endParaRPr sz="1000">
              <a:solidFill>
                <a:srgbClr val="101820"/>
              </a:solidFill>
            </a:endParaRPr>
          </a:p>
          <a:p>
            <a:pPr marL="0" lvl="0" indent="0" algn="l" rtl="0">
              <a:lnSpc>
                <a:spcPct val="100000"/>
              </a:lnSpc>
              <a:spcBef>
                <a:spcPts val="0"/>
              </a:spcBef>
              <a:spcAft>
                <a:spcPts val="0"/>
              </a:spcAft>
              <a:buClr>
                <a:schemeClr val="dk1"/>
              </a:buClr>
              <a:buSzPts val="1200"/>
              <a:buFont typeface="Arial"/>
              <a:buNone/>
            </a:pPr>
            <a:r>
              <a:rPr lang="en" sz="1000" u="sng">
                <a:solidFill>
                  <a:schemeClr val="accent5"/>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Carmen.Kurek@doe.virginia.gov</a:t>
            </a:r>
            <a:endParaRPr sz="1000">
              <a:solidFill>
                <a:schemeClr val="dk1"/>
              </a:solidFill>
            </a:endParaRPr>
          </a:p>
          <a:p>
            <a:pPr marL="0" lvl="0" indent="0" algn="l" rtl="0">
              <a:lnSpc>
                <a:spcPct val="100000"/>
              </a:lnSpc>
              <a:spcBef>
                <a:spcPts val="0"/>
              </a:spcBef>
              <a:spcAft>
                <a:spcPts val="0"/>
              </a:spcAft>
              <a:buClr>
                <a:schemeClr val="accent1"/>
              </a:buClr>
              <a:buSzPts val="900"/>
              <a:buFont typeface="Arial"/>
              <a:buNone/>
            </a:pPr>
            <a:endParaRPr sz="1000">
              <a:solidFill>
                <a:schemeClr val="dk1"/>
              </a:solidFill>
            </a:endParaRPr>
          </a:p>
          <a:p>
            <a:pPr marL="0" lvl="0" indent="0" algn="l" rtl="0">
              <a:lnSpc>
                <a:spcPct val="100000"/>
              </a:lnSpc>
              <a:spcBef>
                <a:spcPts val="0"/>
              </a:spcBef>
              <a:spcAft>
                <a:spcPts val="0"/>
              </a:spcAft>
              <a:buClr>
                <a:srgbClr val="FF0000"/>
              </a:buClr>
              <a:buSzPts val="1800"/>
              <a:buFont typeface="Arial"/>
              <a:buNone/>
            </a:pPr>
            <a:r>
              <a:rPr lang="en" sz="1000">
                <a:solidFill>
                  <a:schemeClr val="dk1"/>
                </a:solidFill>
              </a:rPr>
              <a:t>Colleen Cassada</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sz="1000">
                <a:solidFill>
                  <a:schemeClr val="dk1"/>
                </a:solidFill>
              </a:rPr>
              <a:t>Middle School English Specialist</a:t>
            </a:r>
            <a:endParaRPr sz="1000">
              <a:solidFill>
                <a:srgbClr val="101820"/>
              </a:solidFill>
            </a:endParaRPr>
          </a:p>
          <a:p>
            <a:pPr marL="0" lvl="0" indent="0" algn="l" rtl="0">
              <a:lnSpc>
                <a:spcPct val="100000"/>
              </a:lnSpc>
              <a:spcBef>
                <a:spcPts val="0"/>
              </a:spcBef>
              <a:spcAft>
                <a:spcPts val="0"/>
              </a:spcAft>
              <a:buClr>
                <a:schemeClr val="dk1"/>
              </a:buClr>
              <a:buSzPts val="1200"/>
              <a:buFont typeface="Arial"/>
              <a:buNone/>
            </a:pPr>
            <a:r>
              <a:rPr lang="en" sz="1000" u="sng">
                <a:solidFill>
                  <a:schemeClr val="accent5"/>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Colleen.Cassada@doe.Virginia.gov</a:t>
            </a:r>
            <a:endParaRPr sz="1000">
              <a:solidFill>
                <a:schemeClr val="dk1"/>
              </a:solidFill>
            </a:endParaRPr>
          </a:p>
          <a:p>
            <a:pPr marL="0" lvl="0" indent="0" algn="l" rtl="0">
              <a:lnSpc>
                <a:spcPct val="100000"/>
              </a:lnSpc>
              <a:spcBef>
                <a:spcPts val="0"/>
              </a:spcBef>
              <a:spcAft>
                <a:spcPts val="0"/>
              </a:spcAft>
              <a:buClr>
                <a:schemeClr val="accent1"/>
              </a:buClr>
              <a:buSzPts val="900"/>
              <a:buFont typeface="Arial"/>
              <a:buNone/>
            </a:pPr>
            <a:endParaRPr sz="1000">
              <a:solidFill>
                <a:schemeClr val="dk1"/>
              </a:solidFill>
            </a:endParaRPr>
          </a:p>
          <a:p>
            <a:pPr marL="0" lvl="0" indent="0" algn="l" rtl="0">
              <a:lnSpc>
                <a:spcPct val="100000"/>
              </a:lnSpc>
              <a:spcBef>
                <a:spcPts val="0"/>
              </a:spcBef>
              <a:spcAft>
                <a:spcPts val="0"/>
              </a:spcAft>
              <a:buClr>
                <a:srgbClr val="FF0000"/>
              </a:buClr>
              <a:buSzPts val="1800"/>
              <a:buFont typeface="Arial"/>
              <a:buNone/>
            </a:pPr>
            <a:r>
              <a:rPr lang="en" sz="1000">
                <a:solidFill>
                  <a:schemeClr val="dk1"/>
                </a:solidFill>
              </a:rPr>
              <a:t>Tamilah Richardson</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sz="1000">
                <a:solidFill>
                  <a:schemeClr val="dk1"/>
                </a:solidFill>
              </a:rPr>
              <a:t>Director of Early Childhood Learning</a:t>
            </a:r>
            <a:endParaRPr sz="1000"/>
          </a:p>
          <a:p>
            <a:pPr marL="0" lvl="0" indent="0" algn="l" rtl="0">
              <a:lnSpc>
                <a:spcPct val="100000"/>
              </a:lnSpc>
              <a:spcBef>
                <a:spcPts val="0"/>
              </a:spcBef>
              <a:spcAft>
                <a:spcPts val="0"/>
              </a:spcAft>
              <a:buClr>
                <a:schemeClr val="dk1"/>
              </a:buClr>
              <a:buSzPts val="1200"/>
              <a:buFont typeface="Arial"/>
              <a:buNone/>
            </a:pPr>
            <a:r>
              <a:rPr lang="en" sz="1000" u="sng">
                <a:solidFill>
                  <a:schemeClr val="accent5"/>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Tamilah.Richardson@doe.virginia.gov</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sz="1000">
                <a:solidFill>
                  <a:schemeClr val="dk1"/>
                </a:solidFill>
              </a:rPr>
              <a:t>Dr. Samantha Hollins, Assistant Superintendent</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sz="1000">
                <a:solidFill>
                  <a:schemeClr val="dk1"/>
                </a:solidFill>
              </a:rPr>
              <a:t>Special Education and Student Services</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sz="1000" u="sng">
                <a:solidFill>
                  <a:schemeClr val="hlink"/>
                </a:solidFill>
                <a:hlinkClick r:id="rId7"/>
              </a:rPr>
              <a:t>Samantha.Hollins@doe.virginia.gov</a:t>
            </a:r>
            <a:r>
              <a:rPr lang="en" sz="1000">
                <a:solidFill>
                  <a:schemeClr val="dk1"/>
                </a:solidFill>
              </a:rPr>
              <a:t> </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sz="1000">
                <a:solidFill>
                  <a:schemeClr val="dk1"/>
                </a:solidFill>
              </a:rPr>
              <a:t>Assessment Office</a:t>
            </a:r>
            <a:endParaRPr sz="1000">
              <a:solidFill>
                <a:schemeClr val="dk1"/>
              </a:solidFill>
            </a:endParaRPr>
          </a:p>
          <a:p>
            <a:pPr marL="0" lvl="0" indent="0" algn="l" rtl="0">
              <a:lnSpc>
                <a:spcPct val="100000"/>
              </a:lnSpc>
              <a:spcBef>
                <a:spcPts val="0"/>
              </a:spcBef>
              <a:spcAft>
                <a:spcPts val="0"/>
              </a:spcAft>
              <a:buClr>
                <a:schemeClr val="dk1"/>
              </a:buClr>
              <a:buSzPts val="900"/>
              <a:buFont typeface="Arial"/>
              <a:buNone/>
            </a:pPr>
            <a:r>
              <a:rPr lang="en" sz="1000" u="sng">
                <a:solidFill>
                  <a:schemeClr val="accent5"/>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Student_Assessment@doe.virginia.gov</a:t>
            </a:r>
            <a:endParaRPr sz="10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900"/>
              <a:buFont typeface="Arial"/>
              <a:buNone/>
            </a:pPr>
            <a:endParaRPr sz="1200">
              <a:solidFill>
                <a:schemeClr val="dk1"/>
              </a:solidFill>
            </a:endParaRPr>
          </a:p>
          <a:p>
            <a:pPr marL="0" lvl="0" indent="0" algn="ctr" rtl="0">
              <a:lnSpc>
                <a:spcPct val="100000"/>
              </a:lnSpc>
              <a:spcBef>
                <a:spcPts val="0"/>
              </a:spcBef>
              <a:spcAft>
                <a:spcPts val="0"/>
              </a:spcAft>
              <a:buClr>
                <a:schemeClr val="dk1"/>
              </a:buClr>
              <a:buSzPts val="1200"/>
              <a:buFont typeface="Arial"/>
              <a:buNone/>
            </a:pPr>
            <a:endParaRPr sz="1200"/>
          </a:p>
        </p:txBody>
      </p:sp>
      <p:sp>
        <p:nvSpPr>
          <p:cNvPr id="1030" name="Google Shape;1030;p4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60</a:t>
            </a:fld>
            <a:endParaRPr/>
          </a:p>
        </p:txBody>
      </p:sp>
      <p:pic>
        <p:nvPicPr>
          <p:cNvPr id="1031" name="Google Shape;1031;p45" descr="clip art of rope/braid"/>
          <p:cNvPicPr preferRelativeResize="0"/>
          <p:nvPr/>
        </p:nvPicPr>
        <p:blipFill rotWithShape="1">
          <a:blip r:embed="rId9">
            <a:alphaModFix/>
          </a:blip>
          <a:srcRect/>
          <a:stretch/>
        </p:blipFill>
        <p:spPr>
          <a:xfrm>
            <a:off x="4077325" y="1174825"/>
            <a:ext cx="4658826" cy="3105126"/>
          </a:xfrm>
          <a:prstGeom prst="rect">
            <a:avLst/>
          </a:prstGeom>
          <a:noFill/>
          <a:ln>
            <a:noFill/>
          </a:ln>
          <a:effectLst>
            <a:outerShdw blurRad="342900" dist="19050" dir="16800000" algn="bl" rotWithShape="0">
              <a:srgbClr val="000000">
                <a:alpha val="2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1"/>
          <p:cNvSpPr txBox="1">
            <a:spLocks noGrp="1"/>
          </p:cNvSpPr>
          <p:nvPr>
            <p:ph type="title"/>
          </p:nvPr>
        </p:nvSpPr>
        <p:spPr>
          <a:xfrm>
            <a:off x="0" y="0"/>
            <a:ext cx="9144000" cy="8442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FF"/>
              </a:buClr>
              <a:buSzPts val="3600"/>
              <a:buFont typeface="Times New Roman"/>
              <a:buNone/>
            </a:pPr>
            <a:r>
              <a:rPr lang="en" sz="2500"/>
              <a:t>Comprehensive Literacy:</a:t>
            </a:r>
            <a:endParaRPr sz="2500"/>
          </a:p>
          <a:p>
            <a:pPr marL="0" lvl="0" indent="0" algn="ctr" rtl="0">
              <a:lnSpc>
                <a:spcPct val="100000"/>
              </a:lnSpc>
              <a:spcBef>
                <a:spcPts val="0"/>
              </a:spcBef>
              <a:spcAft>
                <a:spcPts val="0"/>
              </a:spcAft>
              <a:buClr>
                <a:srgbClr val="0000FF"/>
              </a:buClr>
              <a:buSzPts val="3600"/>
              <a:buFont typeface="Times New Roman"/>
              <a:buNone/>
            </a:pPr>
            <a:r>
              <a:rPr lang="en" sz="2400">
                <a:solidFill>
                  <a:srgbClr val="D50032"/>
                </a:solidFill>
              </a:rPr>
              <a:t>Successful English Instruction-Integrates the </a:t>
            </a:r>
            <a:r>
              <a:rPr lang="en" sz="2400"/>
              <a:t>S</a:t>
            </a:r>
            <a:r>
              <a:rPr lang="en" sz="2400">
                <a:solidFill>
                  <a:srgbClr val="D50032"/>
                </a:solidFill>
              </a:rPr>
              <a:t>trands</a:t>
            </a:r>
            <a:endParaRPr sz="2400">
              <a:solidFill>
                <a:srgbClr val="D50032"/>
              </a:solidFill>
            </a:endParaRPr>
          </a:p>
        </p:txBody>
      </p:sp>
      <p:sp>
        <p:nvSpPr>
          <p:cNvPr id="441" name="Google Shape;441;p11"/>
          <p:cNvSpPr txBox="1">
            <a:spLocks noGrp="1"/>
          </p:cNvSpPr>
          <p:nvPr>
            <p:ph type="body" idx="1"/>
          </p:nvPr>
        </p:nvSpPr>
        <p:spPr>
          <a:xfrm>
            <a:off x="237250" y="897900"/>
            <a:ext cx="8322900" cy="41031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sz="1300">
                <a:solidFill>
                  <a:schemeClr val="dk1"/>
                </a:solidFill>
                <a:latin typeface="Roboto"/>
                <a:ea typeface="Roboto"/>
                <a:cs typeface="Roboto"/>
                <a:sym typeface="Roboto"/>
              </a:rPr>
              <a:t>Vocabulary Development </a:t>
            </a:r>
            <a:endParaRPr sz="130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Specific vocabulary from authentic text</a:t>
            </a:r>
            <a:endParaRPr sz="1300" b="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Content vocabulary from math, science, and social studies</a:t>
            </a:r>
            <a:endParaRPr sz="1300" b="0">
              <a:solidFill>
                <a:schemeClr val="dk1"/>
              </a:solidFill>
              <a:latin typeface="Roboto"/>
              <a:ea typeface="Roboto"/>
              <a:cs typeface="Roboto"/>
              <a:sym typeface="Roboto"/>
            </a:endParaRPr>
          </a:p>
          <a:p>
            <a:pPr marL="0" lvl="0" indent="0" algn="l" rtl="0">
              <a:lnSpc>
                <a:spcPct val="100000"/>
              </a:lnSpc>
              <a:spcBef>
                <a:spcPts val="476"/>
              </a:spcBef>
              <a:spcAft>
                <a:spcPts val="0"/>
              </a:spcAft>
              <a:buSzPts val="1600"/>
              <a:buNone/>
            </a:pPr>
            <a:r>
              <a:rPr lang="en" sz="1300">
                <a:solidFill>
                  <a:schemeClr val="dk1"/>
                </a:solidFill>
                <a:latin typeface="Roboto"/>
                <a:ea typeface="Roboto"/>
                <a:cs typeface="Roboto"/>
                <a:sym typeface="Roboto"/>
              </a:rPr>
              <a:t>Reading</a:t>
            </a:r>
            <a:endParaRPr sz="130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Both fiction &amp; nonfiction text</a:t>
            </a:r>
            <a:endParaRPr sz="1300" b="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Text-rich environment with variety of text and media</a:t>
            </a:r>
            <a:endParaRPr sz="1300" b="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Student choice whenever possible</a:t>
            </a:r>
            <a:endParaRPr sz="1300" b="0">
              <a:solidFill>
                <a:schemeClr val="dk1"/>
              </a:solidFill>
              <a:latin typeface="Roboto"/>
              <a:ea typeface="Roboto"/>
              <a:cs typeface="Roboto"/>
              <a:sym typeface="Roboto"/>
            </a:endParaRPr>
          </a:p>
          <a:p>
            <a:pPr marL="0" lvl="0" indent="0" algn="l" rtl="0">
              <a:lnSpc>
                <a:spcPct val="100000"/>
              </a:lnSpc>
              <a:spcBef>
                <a:spcPts val="476"/>
              </a:spcBef>
              <a:spcAft>
                <a:spcPts val="0"/>
              </a:spcAft>
              <a:buSzPts val="1600"/>
              <a:buNone/>
            </a:pPr>
            <a:r>
              <a:rPr lang="en" sz="1300">
                <a:solidFill>
                  <a:schemeClr val="dk1"/>
                </a:solidFill>
                <a:latin typeface="Roboto"/>
                <a:ea typeface="Roboto"/>
                <a:cs typeface="Roboto"/>
                <a:sym typeface="Roboto"/>
              </a:rPr>
              <a:t>Writing </a:t>
            </a:r>
            <a:endParaRPr sz="1300" b="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Writing as a process for a variety of authentic purposes</a:t>
            </a:r>
            <a:endParaRPr sz="1300" b="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Regular writing conferences</a:t>
            </a:r>
            <a:endParaRPr sz="1300" b="0">
              <a:solidFill>
                <a:schemeClr val="dk1"/>
              </a:solidFill>
              <a:latin typeface="Roboto"/>
              <a:ea typeface="Roboto"/>
              <a:cs typeface="Roboto"/>
              <a:sym typeface="Roboto"/>
            </a:endParaRPr>
          </a:p>
          <a:p>
            <a:pPr marL="0" lvl="0" indent="45720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Use of Writing Portfolios</a:t>
            </a:r>
            <a:endParaRPr sz="1300" b="0">
              <a:solidFill>
                <a:schemeClr val="dk1"/>
              </a:solidFill>
              <a:latin typeface="Roboto"/>
              <a:ea typeface="Roboto"/>
              <a:cs typeface="Roboto"/>
              <a:sym typeface="Roboto"/>
            </a:endParaRPr>
          </a:p>
          <a:p>
            <a:pPr marL="0" lvl="0" indent="0" algn="l" rtl="0">
              <a:lnSpc>
                <a:spcPct val="100000"/>
              </a:lnSpc>
              <a:spcBef>
                <a:spcPts val="476"/>
              </a:spcBef>
              <a:spcAft>
                <a:spcPts val="0"/>
              </a:spcAft>
              <a:buSzPts val="1600"/>
              <a:buNone/>
            </a:pPr>
            <a:r>
              <a:rPr lang="en" sz="1300">
                <a:solidFill>
                  <a:schemeClr val="dk1"/>
                </a:solidFill>
                <a:latin typeface="Roboto"/>
                <a:ea typeface="Roboto"/>
                <a:cs typeface="Roboto"/>
                <a:sym typeface="Roboto"/>
              </a:rPr>
              <a:t>Research</a:t>
            </a:r>
            <a:endParaRPr sz="1300" b="0">
              <a:solidFill>
                <a:schemeClr val="dk1"/>
              </a:solidFill>
              <a:latin typeface="Roboto"/>
              <a:ea typeface="Roboto"/>
              <a:cs typeface="Roboto"/>
              <a:sym typeface="Roboto"/>
            </a:endParaRPr>
          </a:p>
          <a:p>
            <a:pPr marL="457200" lvl="0" indent="0" algn="l" rtl="0">
              <a:lnSpc>
                <a:spcPct val="100000"/>
              </a:lnSpc>
              <a:spcBef>
                <a:spcPts val="306"/>
              </a:spcBef>
              <a:spcAft>
                <a:spcPts val="0"/>
              </a:spcAft>
              <a:buSzPts val="1600"/>
              <a:buNone/>
            </a:pPr>
            <a:r>
              <a:rPr lang="en" sz="1300" b="0">
                <a:solidFill>
                  <a:schemeClr val="dk1"/>
                </a:solidFill>
                <a:latin typeface="Roboto"/>
                <a:ea typeface="Roboto"/>
                <a:cs typeface="Roboto"/>
                <a:sym typeface="Roboto"/>
              </a:rPr>
              <a:t>Ongoing and embedded in the learning process (when applicable)</a:t>
            </a:r>
            <a:endParaRPr sz="1300" b="0">
              <a:solidFill>
                <a:schemeClr val="dk1"/>
              </a:solidFill>
              <a:latin typeface="Roboto"/>
              <a:ea typeface="Roboto"/>
              <a:cs typeface="Roboto"/>
              <a:sym typeface="Roboto"/>
            </a:endParaRPr>
          </a:p>
          <a:p>
            <a:pPr marL="0" lvl="0" indent="0" algn="l" rtl="0">
              <a:lnSpc>
                <a:spcPct val="100000"/>
              </a:lnSpc>
              <a:spcBef>
                <a:spcPts val="476"/>
              </a:spcBef>
              <a:spcAft>
                <a:spcPts val="0"/>
              </a:spcAft>
              <a:buSzPts val="1600"/>
              <a:buNone/>
            </a:pPr>
            <a:r>
              <a:rPr lang="en" sz="1300">
                <a:solidFill>
                  <a:schemeClr val="dk1"/>
                </a:solidFill>
                <a:latin typeface="Roboto"/>
                <a:ea typeface="Roboto"/>
                <a:cs typeface="Roboto"/>
                <a:sym typeface="Roboto"/>
              </a:rPr>
              <a:t>Communication/Multimodal Literacies</a:t>
            </a:r>
            <a:endParaRPr sz="1300" b="0">
              <a:solidFill>
                <a:schemeClr val="dk1"/>
              </a:solidFill>
              <a:latin typeface="Roboto"/>
              <a:ea typeface="Roboto"/>
              <a:cs typeface="Roboto"/>
              <a:sym typeface="Roboto"/>
            </a:endParaRPr>
          </a:p>
          <a:p>
            <a:pPr marL="0" lvl="0" indent="457200" algn="l" rtl="0">
              <a:lnSpc>
                <a:spcPct val="100000"/>
              </a:lnSpc>
              <a:spcBef>
                <a:spcPts val="0"/>
              </a:spcBef>
              <a:spcAft>
                <a:spcPts val="0"/>
              </a:spcAft>
              <a:buSzPts val="1600"/>
              <a:buNone/>
            </a:pPr>
            <a:r>
              <a:rPr lang="en" sz="1300" b="0">
                <a:solidFill>
                  <a:schemeClr val="dk1"/>
                </a:solidFill>
                <a:latin typeface="Roboto"/>
                <a:ea typeface="Roboto"/>
                <a:cs typeface="Roboto"/>
                <a:sym typeface="Roboto"/>
              </a:rPr>
              <a:t>Opportunities to communicate, collaborate and engage critically with peers and a variety of texts.</a:t>
            </a:r>
            <a:endParaRPr sz="900">
              <a:latin typeface="Roboto"/>
              <a:ea typeface="Roboto"/>
              <a:cs typeface="Roboto"/>
              <a:sym typeface="Roboto"/>
            </a:endParaRPr>
          </a:p>
        </p:txBody>
      </p:sp>
      <p:sp>
        <p:nvSpPr>
          <p:cNvPr id="442" name="Google Shape;442;p1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7</a:t>
            </a:fld>
            <a:endParaRPr/>
          </a:p>
        </p:txBody>
      </p:sp>
      <p:pic>
        <p:nvPicPr>
          <p:cNvPr id="443" name="Google Shape;443;p11" descr="clip art of rope/braid" title="graphic of rope/braid"/>
          <p:cNvPicPr preferRelativeResize="0"/>
          <p:nvPr/>
        </p:nvPicPr>
        <p:blipFill rotWithShape="1">
          <a:blip r:embed="rId3">
            <a:alphaModFix/>
          </a:blip>
          <a:srcRect/>
          <a:stretch/>
        </p:blipFill>
        <p:spPr>
          <a:xfrm>
            <a:off x="5657875" y="1309947"/>
            <a:ext cx="3100124" cy="2066276"/>
          </a:xfrm>
          <a:prstGeom prst="rect">
            <a:avLst/>
          </a:prstGeom>
          <a:noFill/>
          <a:ln>
            <a:noFill/>
          </a:ln>
          <a:effectLst>
            <a:outerShdw blurRad="342900" dist="19050" dir="7200000" algn="bl" rotWithShape="0">
              <a:schemeClr val="lt1">
                <a:alpha val="49803"/>
              </a:scheme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2"/>
          <p:cNvSpPr txBox="1">
            <a:spLocks noGrp="1"/>
          </p:cNvSpPr>
          <p:nvPr>
            <p:ph type="title"/>
          </p:nvPr>
        </p:nvSpPr>
        <p:spPr>
          <a:xfrm>
            <a:off x="2210700" y="350225"/>
            <a:ext cx="69333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English Instruction</a:t>
            </a:r>
            <a:endParaRPr/>
          </a:p>
          <a:p>
            <a:pPr marL="0" lvl="0" indent="0" algn="ctr" rtl="0">
              <a:lnSpc>
                <a:spcPct val="100000"/>
              </a:lnSpc>
              <a:spcBef>
                <a:spcPts val="0"/>
              </a:spcBef>
              <a:spcAft>
                <a:spcPts val="0"/>
              </a:spcAft>
              <a:buSzPts val="2800"/>
              <a:buNone/>
            </a:pPr>
            <a:r>
              <a:rPr lang="en"/>
              <a:t>Effective Practices</a:t>
            </a:r>
            <a:endParaRPr/>
          </a:p>
          <a:p>
            <a:pPr marL="0" lvl="0" indent="0" algn="l" rtl="0">
              <a:lnSpc>
                <a:spcPct val="100000"/>
              </a:lnSpc>
              <a:spcBef>
                <a:spcPts val="0"/>
              </a:spcBef>
              <a:spcAft>
                <a:spcPts val="0"/>
              </a:spcAft>
              <a:buSzPts val="2800"/>
              <a:buNone/>
            </a:pPr>
            <a:endParaRPr/>
          </a:p>
        </p:txBody>
      </p:sp>
      <p:sp>
        <p:nvSpPr>
          <p:cNvPr id="449" name="Google Shape;449;p12"/>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p>
            <a:pPr marL="742950" lvl="1" indent="-234950" algn="l" rtl="0">
              <a:lnSpc>
                <a:spcPct val="100000"/>
              </a:lnSpc>
              <a:spcBef>
                <a:spcPts val="0"/>
              </a:spcBef>
              <a:spcAft>
                <a:spcPts val="0"/>
              </a:spcAft>
              <a:buClr>
                <a:schemeClr val="dk1"/>
              </a:buClr>
              <a:buSzPts val="2800"/>
              <a:buFont typeface="Roboto"/>
              <a:buChar char="•"/>
            </a:pPr>
            <a:r>
              <a:rPr lang="en" sz="2800">
                <a:solidFill>
                  <a:schemeClr val="dk1"/>
                </a:solidFill>
                <a:latin typeface="Roboto"/>
                <a:ea typeface="Roboto"/>
                <a:cs typeface="Roboto"/>
                <a:sym typeface="Roboto"/>
              </a:rPr>
              <a:t>Paired texts</a:t>
            </a:r>
            <a:endParaRPr sz="2400" b="0">
              <a:solidFill>
                <a:schemeClr val="dk1"/>
              </a:solidFill>
              <a:latin typeface="Roboto"/>
              <a:ea typeface="Roboto"/>
              <a:cs typeface="Roboto"/>
              <a:sym typeface="Roboto"/>
            </a:endParaRPr>
          </a:p>
          <a:p>
            <a:pPr marL="742950" lvl="1" indent="-234950" algn="l" rtl="0">
              <a:lnSpc>
                <a:spcPct val="100000"/>
              </a:lnSpc>
              <a:spcBef>
                <a:spcPts val="720"/>
              </a:spcBef>
              <a:spcAft>
                <a:spcPts val="0"/>
              </a:spcAft>
              <a:buClr>
                <a:schemeClr val="dk1"/>
              </a:buClr>
              <a:buSzPts val="2800"/>
              <a:buFont typeface="Roboto"/>
              <a:buChar char="•"/>
            </a:pPr>
            <a:r>
              <a:rPr lang="en" sz="2800">
                <a:solidFill>
                  <a:schemeClr val="dk1"/>
                </a:solidFill>
                <a:latin typeface="Roboto"/>
                <a:ea typeface="Roboto"/>
                <a:cs typeface="Roboto"/>
                <a:sym typeface="Roboto"/>
              </a:rPr>
              <a:t>Use of text-dependent questions</a:t>
            </a:r>
            <a:endParaRPr sz="2400" b="0">
              <a:solidFill>
                <a:schemeClr val="dk1"/>
              </a:solidFill>
              <a:latin typeface="Roboto"/>
              <a:ea typeface="Roboto"/>
              <a:cs typeface="Roboto"/>
              <a:sym typeface="Roboto"/>
            </a:endParaRPr>
          </a:p>
          <a:p>
            <a:pPr marL="742950" lvl="1" indent="-234950" algn="l" rtl="0">
              <a:lnSpc>
                <a:spcPct val="100000"/>
              </a:lnSpc>
              <a:spcBef>
                <a:spcPts val="720"/>
              </a:spcBef>
              <a:spcAft>
                <a:spcPts val="0"/>
              </a:spcAft>
              <a:buClr>
                <a:schemeClr val="dk1"/>
              </a:buClr>
              <a:buSzPts val="2800"/>
              <a:buFont typeface="Roboto"/>
              <a:buChar char="•"/>
            </a:pPr>
            <a:r>
              <a:rPr lang="en" sz="2800">
                <a:solidFill>
                  <a:schemeClr val="dk1"/>
                </a:solidFill>
                <a:latin typeface="Roboto"/>
                <a:ea typeface="Roboto"/>
                <a:cs typeface="Roboto"/>
                <a:sym typeface="Roboto"/>
              </a:rPr>
              <a:t>Use of inference questions</a:t>
            </a:r>
            <a:endParaRPr sz="2800">
              <a:solidFill>
                <a:schemeClr val="dk1"/>
              </a:solidFill>
              <a:latin typeface="Roboto"/>
              <a:ea typeface="Roboto"/>
              <a:cs typeface="Roboto"/>
              <a:sym typeface="Roboto"/>
            </a:endParaRPr>
          </a:p>
          <a:p>
            <a:pPr marL="742950" lvl="1" indent="-234950" algn="l" rtl="0">
              <a:lnSpc>
                <a:spcPct val="100000"/>
              </a:lnSpc>
              <a:spcBef>
                <a:spcPts val="720"/>
              </a:spcBef>
              <a:spcAft>
                <a:spcPts val="0"/>
              </a:spcAft>
              <a:buClr>
                <a:schemeClr val="dk1"/>
              </a:buClr>
              <a:buSzPts val="2800"/>
              <a:buFont typeface="Roboto"/>
              <a:buChar char="•"/>
            </a:pPr>
            <a:r>
              <a:rPr lang="en" sz="2800">
                <a:solidFill>
                  <a:schemeClr val="dk1"/>
                </a:solidFill>
                <a:latin typeface="Roboto"/>
                <a:ea typeface="Roboto"/>
                <a:cs typeface="Roboto"/>
                <a:sym typeface="Roboto"/>
              </a:rPr>
              <a:t>Use of text-based vocabulary</a:t>
            </a:r>
            <a:endParaRPr sz="2400" b="0">
              <a:solidFill>
                <a:schemeClr val="dk1"/>
              </a:solidFill>
              <a:latin typeface="Roboto"/>
              <a:ea typeface="Roboto"/>
              <a:cs typeface="Roboto"/>
              <a:sym typeface="Roboto"/>
            </a:endParaRPr>
          </a:p>
          <a:p>
            <a:pPr marL="742950" lvl="1" indent="-234950" algn="l" rtl="0">
              <a:lnSpc>
                <a:spcPct val="100000"/>
              </a:lnSpc>
              <a:spcBef>
                <a:spcPts val="720"/>
              </a:spcBef>
              <a:spcAft>
                <a:spcPts val="0"/>
              </a:spcAft>
              <a:buClr>
                <a:schemeClr val="dk1"/>
              </a:buClr>
              <a:buSzPts val="2800"/>
              <a:buFont typeface="Roboto"/>
              <a:buChar char="•"/>
            </a:pPr>
            <a:r>
              <a:rPr lang="en" sz="2800">
                <a:solidFill>
                  <a:schemeClr val="dk1"/>
                </a:solidFill>
                <a:latin typeface="Roboto"/>
                <a:ea typeface="Roboto"/>
                <a:cs typeface="Roboto"/>
                <a:sym typeface="Roboto"/>
              </a:rPr>
              <a:t>Writing components in every lesson</a:t>
            </a:r>
            <a:endParaRPr sz="2800">
              <a:solidFill>
                <a:schemeClr val="dk1"/>
              </a:solidFill>
              <a:latin typeface="Roboto"/>
              <a:ea typeface="Roboto"/>
              <a:cs typeface="Roboto"/>
              <a:sym typeface="Roboto"/>
            </a:endParaRPr>
          </a:p>
          <a:p>
            <a:pPr marL="742950" lvl="1" indent="-234950" algn="l" rtl="0">
              <a:lnSpc>
                <a:spcPct val="100000"/>
              </a:lnSpc>
              <a:spcBef>
                <a:spcPts val="720"/>
              </a:spcBef>
              <a:spcAft>
                <a:spcPts val="0"/>
              </a:spcAft>
              <a:buClr>
                <a:schemeClr val="dk1"/>
              </a:buClr>
              <a:buSzPts val="2800"/>
              <a:buFont typeface="Roboto"/>
              <a:buChar char="•"/>
            </a:pPr>
            <a:r>
              <a:rPr lang="en" sz="2800">
                <a:solidFill>
                  <a:schemeClr val="dk1"/>
                </a:solidFill>
                <a:latin typeface="Roboto"/>
                <a:ea typeface="Roboto"/>
                <a:cs typeface="Roboto"/>
                <a:sym typeface="Roboto"/>
              </a:rPr>
              <a:t>Frequent research components</a:t>
            </a:r>
            <a:endParaRPr sz="2400" b="0">
              <a:solidFill>
                <a:schemeClr val="dk1"/>
              </a:solidFill>
              <a:latin typeface="Roboto"/>
              <a:ea typeface="Roboto"/>
              <a:cs typeface="Roboto"/>
              <a:sym typeface="Roboto"/>
            </a:endParaRPr>
          </a:p>
          <a:p>
            <a:pPr marL="0" lvl="0" indent="0" algn="l" rtl="0">
              <a:lnSpc>
                <a:spcPct val="115000"/>
              </a:lnSpc>
              <a:spcBef>
                <a:spcPts val="0"/>
              </a:spcBef>
              <a:spcAft>
                <a:spcPts val="1600"/>
              </a:spcAft>
              <a:buSzPts val="1600"/>
              <a:buNone/>
            </a:pPr>
            <a:endParaRPr/>
          </a:p>
        </p:txBody>
      </p:sp>
      <p:sp>
        <p:nvSpPr>
          <p:cNvPr id="450" name="Google Shape;450;p1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454"/>
        <p:cNvGrpSpPr/>
        <p:nvPr/>
      </p:nvGrpSpPr>
      <p:grpSpPr>
        <a:xfrm>
          <a:off x="0" y="0"/>
          <a:ext cx="0" cy="0"/>
          <a:chOff x="0" y="0"/>
          <a:chExt cx="0" cy="0"/>
        </a:xfrm>
      </p:grpSpPr>
      <p:sp>
        <p:nvSpPr>
          <p:cNvPr id="455" name="Google Shape;455;p14"/>
          <p:cNvSpPr txBox="1">
            <a:spLocks noGrp="1"/>
          </p:cNvSpPr>
          <p:nvPr>
            <p:ph type="title"/>
          </p:nvPr>
        </p:nvSpPr>
        <p:spPr>
          <a:xfrm>
            <a:off x="921550" y="8822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English Standards of Learning Revision &amp; Implementation</a:t>
            </a:r>
            <a:endParaRPr/>
          </a:p>
        </p:txBody>
      </p:sp>
      <p:grpSp>
        <p:nvGrpSpPr>
          <p:cNvPr id="456" name="Google Shape;456;p14"/>
          <p:cNvGrpSpPr/>
          <p:nvPr/>
        </p:nvGrpSpPr>
        <p:grpSpPr>
          <a:xfrm>
            <a:off x="564633" y="1852850"/>
            <a:ext cx="1915527" cy="1735150"/>
            <a:chOff x="3154233" y="1852850"/>
            <a:chExt cx="1915527" cy="1735150"/>
          </a:xfrm>
        </p:grpSpPr>
        <p:sp>
          <p:nvSpPr>
            <p:cNvPr id="457" name="Google Shape;457;p14"/>
            <p:cNvSpPr/>
            <p:nvPr/>
          </p:nvSpPr>
          <p:spPr>
            <a:xfrm>
              <a:off x="3485717" y="3079475"/>
              <a:ext cx="1294800" cy="133500"/>
            </a:xfrm>
            <a:prstGeom prst="rect">
              <a:avLst/>
            </a:prstGeom>
            <a:solidFill>
              <a:srgbClr val="D838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14"/>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2010</a:t>
              </a:r>
              <a:endParaRPr sz="1200" b="1" i="0" u="none" strike="noStrike" cap="none">
                <a:solidFill>
                  <a:srgbClr val="000000"/>
                </a:solidFill>
                <a:latin typeface="Roboto"/>
                <a:ea typeface="Roboto"/>
                <a:cs typeface="Roboto"/>
                <a:sym typeface="Roboto"/>
              </a:endParaRPr>
            </a:p>
          </p:txBody>
        </p:sp>
        <p:sp>
          <p:nvSpPr>
            <p:cNvPr id="459" name="Google Shape;459;p14"/>
            <p:cNvSpPr txBox="1"/>
            <p:nvPr/>
          </p:nvSpPr>
          <p:spPr>
            <a:xfrm>
              <a:off x="3386760" y="1852850"/>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Virginia Board of Education Approves the 2010 </a:t>
              </a:r>
              <a:r>
                <a:rPr lang="en" sz="800" b="1" i="1" u="none" strike="noStrike" cap="none">
                  <a:solidFill>
                    <a:srgbClr val="000000"/>
                  </a:solidFill>
                  <a:latin typeface="Roboto"/>
                  <a:ea typeface="Roboto"/>
                  <a:cs typeface="Roboto"/>
                  <a:sym typeface="Roboto"/>
                </a:rPr>
                <a:t>English Standards of Learning</a:t>
              </a:r>
              <a:endParaRPr sz="800" b="1" i="1"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grpSp>
          <p:nvGrpSpPr>
            <p:cNvPr id="460" name="Google Shape;460;p14"/>
            <p:cNvGrpSpPr/>
            <p:nvPr/>
          </p:nvGrpSpPr>
          <p:grpSpPr>
            <a:xfrm>
              <a:off x="3435870" y="2800065"/>
              <a:ext cx="92400" cy="411825"/>
              <a:chOff x="845575" y="2563700"/>
              <a:chExt cx="92400" cy="411825"/>
            </a:xfrm>
          </p:grpSpPr>
          <p:sp>
            <p:nvSpPr>
              <p:cNvPr id="461" name="Google Shape;461;p1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62" name="Google Shape;462;p1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463" name="Google Shape;463;p14"/>
          <p:cNvGrpSpPr/>
          <p:nvPr/>
        </p:nvGrpSpPr>
        <p:grpSpPr>
          <a:xfrm>
            <a:off x="1828196" y="2702596"/>
            <a:ext cx="1928205" cy="1744206"/>
            <a:chOff x="1828196" y="2702596"/>
            <a:chExt cx="1928205" cy="1744206"/>
          </a:xfrm>
        </p:grpSpPr>
        <p:sp>
          <p:nvSpPr>
            <p:cNvPr id="464" name="Google Shape;464;p14"/>
            <p:cNvSpPr/>
            <p:nvPr/>
          </p:nvSpPr>
          <p:spPr>
            <a:xfrm>
              <a:off x="2191011" y="3079475"/>
              <a:ext cx="1294800" cy="133500"/>
            </a:xfrm>
            <a:prstGeom prst="rect">
              <a:avLst/>
            </a:prstGeom>
            <a:solidFill>
              <a:srgbClr val="8020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4"/>
            <p:cNvSpPr txBox="1"/>
            <p:nvPr/>
          </p:nvSpPr>
          <p:spPr>
            <a:xfrm>
              <a:off x="1828196"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2017</a:t>
              </a:r>
              <a:endParaRPr sz="1200" b="1" i="0" u="none" strike="noStrike" cap="none">
                <a:solidFill>
                  <a:srgbClr val="000000"/>
                </a:solidFill>
                <a:latin typeface="Roboto"/>
                <a:ea typeface="Roboto"/>
                <a:cs typeface="Roboto"/>
                <a:sym typeface="Roboto"/>
              </a:endParaRPr>
            </a:p>
          </p:txBody>
        </p:sp>
        <p:sp>
          <p:nvSpPr>
            <p:cNvPr id="466" name="Google Shape;466;p14"/>
            <p:cNvSpPr txBox="1"/>
            <p:nvPr/>
          </p:nvSpPr>
          <p:spPr>
            <a:xfrm>
              <a:off x="2073401"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Virginia Board of Education Approves the 2017 </a:t>
              </a:r>
              <a:r>
                <a:rPr lang="en" sz="800" b="1" i="1" u="none" strike="noStrike" cap="none">
                  <a:solidFill>
                    <a:srgbClr val="000000"/>
                  </a:solidFill>
                  <a:latin typeface="Roboto"/>
                  <a:ea typeface="Roboto"/>
                  <a:cs typeface="Roboto"/>
                  <a:sym typeface="Roboto"/>
                </a:rPr>
                <a:t>English Standards of Learning</a:t>
              </a:r>
              <a:endParaRPr sz="800" b="1" i="1"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grpSp>
          <p:nvGrpSpPr>
            <p:cNvPr id="467" name="Google Shape;467;p14"/>
            <p:cNvGrpSpPr/>
            <p:nvPr/>
          </p:nvGrpSpPr>
          <p:grpSpPr>
            <a:xfrm rot="10800000">
              <a:off x="2149293" y="3079467"/>
              <a:ext cx="92400" cy="411825"/>
              <a:chOff x="2072481" y="2563700"/>
              <a:chExt cx="92400" cy="411825"/>
            </a:xfrm>
          </p:grpSpPr>
          <p:cxnSp>
            <p:nvCxnSpPr>
              <p:cNvPr id="468" name="Google Shape;468;p14"/>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69" name="Google Shape;469;p14"/>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70" name="Google Shape;470;p14"/>
          <p:cNvGrpSpPr/>
          <p:nvPr/>
        </p:nvGrpSpPr>
        <p:grpSpPr>
          <a:xfrm>
            <a:off x="3154233" y="1852850"/>
            <a:ext cx="1915527" cy="1735150"/>
            <a:chOff x="3154233" y="1852850"/>
            <a:chExt cx="1915527" cy="1735150"/>
          </a:xfrm>
        </p:grpSpPr>
        <p:sp>
          <p:nvSpPr>
            <p:cNvPr id="471" name="Google Shape;471;p14"/>
            <p:cNvSpPr/>
            <p:nvPr/>
          </p:nvSpPr>
          <p:spPr>
            <a:xfrm>
              <a:off x="3485717" y="3079475"/>
              <a:ext cx="1294800" cy="133500"/>
            </a:xfrm>
            <a:prstGeom prst="rect">
              <a:avLst/>
            </a:prstGeom>
            <a:solidFill>
              <a:srgbClr val="D838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4"/>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2018</a:t>
              </a:r>
              <a:endParaRPr sz="1200" b="1" i="0" u="none" strike="noStrike" cap="none">
                <a:solidFill>
                  <a:srgbClr val="000000"/>
                </a:solidFill>
                <a:latin typeface="Roboto"/>
                <a:ea typeface="Roboto"/>
                <a:cs typeface="Roboto"/>
                <a:sym typeface="Roboto"/>
              </a:endParaRPr>
            </a:p>
          </p:txBody>
        </p:sp>
        <p:sp>
          <p:nvSpPr>
            <p:cNvPr id="473" name="Google Shape;473;p14"/>
            <p:cNvSpPr txBox="1"/>
            <p:nvPr/>
          </p:nvSpPr>
          <p:spPr>
            <a:xfrm>
              <a:off x="3386760" y="1852850"/>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Virginia Board of Education Approves the English Curriculum Framework based on the 2017 </a:t>
              </a:r>
              <a:r>
                <a:rPr lang="en" sz="800" b="1" i="1" u="none" strike="noStrike" cap="none">
                  <a:solidFill>
                    <a:srgbClr val="000000"/>
                  </a:solidFill>
                  <a:latin typeface="Roboto"/>
                  <a:ea typeface="Roboto"/>
                  <a:cs typeface="Roboto"/>
                  <a:sym typeface="Roboto"/>
                </a:rPr>
                <a:t>English Standards of Learning</a:t>
              </a:r>
              <a:endParaRPr sz="800" b="1" i="1"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grpSp>
          <p:nvGrpSpPr>
            <p:cNvPr id="474" name="Google Shape;474;p14"/>
            <p:cNvGrpSpPr/>
            <p:nvPr/>
          </p:nvGrpSpPr>
          <p:grpSpPr>
            <a:xfrm>
              <a:off x="3435870" y="2800065"/>
              <a:ext cx="92400" cy="411825"/>
              <a:chOff x="845575" y="2563700"/>
              <a:chExt cx="92400" cy="411825"/>
            </a:xfrm>
          </p:grpSpPr>
          <p:sp>
            <p:nvSpPr>
              <p:cNvPr id="475" name="Google Shape;475;p1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6" name="Google Shape;476;p1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477" name="Google Shape;477;p14"/>
          <p:cNvGrpSpPr/>
          <p:nvPr/>
        </p:nvGrpSpPr>
        <p:grpSpPr>
          <a:xfrm>
            <a:off x="4413169" y="2702600"/>
            <a:ext cx="1935028" cy="1744202"/>
            <a:chOff x="4413169" y="2702600"/>
            <a:chExt cx="1935028" cy="1744202"/>
          </a:xfrm>
        </p:grpSpPr>
        <p:sp>
          <p:nvSpPr>
            <p:cNvPr id="478" name="Google Shape;478;p14"/>
            <p:cNvSpPr/>
            <p:nvPr/>
          </p:nvSpPr>
          <p:spPr>
            <a:xfrm>
              <a:off x="4780421" y="3079475"/>
              <a:ext cx="1294800" cy="133500"/>
            </a:xfrm>
            <a:prstGeom prst="rect">
              <a:avLst/>
            </a:prstGeom>
            <a:solidFill>
              <a:srgbClr val="8020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9" name="Google Shape;479;p14"/>
            <p:cNvGrpSpPr/>
            <p:nvPr/>
          </p:nvGrpSpPr>
          <p:grpSpPr>
            <a:xfrm rot="10800000">
              <a:off x="4737413" y="3079467"/>
              <a:ext cx="92400" cy="411825"/>
              <a:chOff x="2070100" y="2563700"/>
              <a:chExt cx="92400" cy="411825"/>
            </a:xfrm>
          </p:grpSpPr>
          <p:cxnSp>
            <p:nvCxnSpPr>
              <p:cNvPr id="480" name="Google Shape;480;p14"/>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81" name="Google Shape;481;p14"/>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2" name="Google Shape;482;p14"/>
            <p:cNvSpPr txBox="1"/>
            <p:nvPr/>
          </p:nvSpPr>
          <p:spPr>
            <a:xfrm>
              <a:off x="4413169" y="2702600"/>
              <a:ext cx="11076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2018-2019</a:t>
              </a:r>
              <a:endParaRPr sz="1200" b="1" i="0" u="none" strike="noStrike" cap="none">
                <a:solidFill>
                  <a:srgbClr val="000000"/>
                </a:solidFill>
                <a:latin typeface="Roboto"/>
                <a:ea typeface="Roboto"/>
                <a:cs typeface="Roboto"/>
                <a:sym typeface="Roboto"/>
              </a:endParaRPr>
            </a:p>
          </p:txBody>
        </p:sp>
        <p:sp>
          <p:nvSpPr>
            <p:cNvPr id="483" name="Google Shape;483;p14"/>
            <p:cNvSpPr txBox="1"/>
            <p:nvPr/>
          </p:nvSpPr>
          <p:spPr>
            <a:xfrm>
              <a:off x="4665197"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Crosswalk Year</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50"/>
                <a:buFont typeface="Arial"/>
                <a:buNone/>
              </a:pPr>
              <a:r>
                <a:rPr lang="en" sz="850" b="0" i="0" u="none" strike="noStrike" cap="none">
                  <a:solidFill>
                    <a:schemeClr val="dk1"/>
                  </a:solidFill>
                  <a:highlight>
                    <a:srgbClr val="FFFFFF"/>
                  </a:highlight>
                  <a:latin typeface="Roboto"/>
                  <a:ea typeface="Roboto"/>
                  <a:cs typeface="Roboto"/>
                  <a:sym typeface="Roboto"/>
                </a:rPr>
                <a:t>Virginia teachers teach the 2017 English </a:t>
              </a:r>
              <a:r>
                <a:rPr lang="en" sz="850" b="0" i="1" u="none" strike="noStrike" cap="none">
                  <a:solidFill>
                    <a:schemeClr val="dk1"/>
                  </a:solidFill>
                  <a:highlight>
                    <a:srgbClr val="FFFFFF"/>
                  </a:highlight>
                  <a:latin typeface="Roboto"/>
                  <a:ea typeface="Roboto"/>
                  <a:cs typeface="Roboto"/>
                  <a:sym typeface="Roboto"/>
                </a:rPr>
                <a:t>Standards of Learning,</a:t>
              </a:r>
              <a:r>
                <a:rPr lang="en" sz="850" b="0" i="0" u="none" strike="noStrike" cap="none">
                  <a:solidFill>
                    <a:schemeClr val="dk1"/>
                  </a:solidFill>
                  <a:highlight>
                    <a:srgbClr val="FFFFFF"/>
                  </a:highlight>
                  <a:latin typeface="Roboto"/>
                  <a:ea typeface="Roboto"/>
                  <a:cs typeface="Roboto"/>
                  <a:sym typeface="Roboto"/>
                </a:rPr>
                <a:t> but the student scores are based on items measuring the 2010 SOL. New assessment items based on the 2017 SOL are field tested.</a:t>
              </a:r>
              <a:endParaRPr sz="850" b="1" i="1" u="none" strike="noStrike" cap="none">
                <a:solidFill>
                  <a:schemeClr val="dk1"/>
                </a:solidFill>
                <a:latin typeface="Roboto"/>
                <a:ea typeface="Roboto"/>
                <a:cs typeface="Roboto"/>
                <a:sym typeface="Roboto"/>
              </a:endParaRPr>
            </a:p>
          </p:txBody>
        </p:sp>
      </p:grpSp>
      <p:grpSp>
        <p:nvGrpSpPr>
          <p:cNvPr id="484" name="Google Shape;484;p14"/>
          <p:cNvGrpSpPr/>
          <p:nvPr/>
        </p:nvGrpSpPr>
        <p:grpSpPr>
          <a:xfrm>
            <a:off x="5707747" y="1645263"/>
            <a:ext cx="2006658" cy="1942737"/>
            <a:chOff x="5707747" y="1645263"/>
            <a:chExt cx="2006658" cy="1942737"/>
          </a:xfrm>
        </p:grpSpPr>
        <p:sp>
          <p:nvSpPr>
            <p:cNvPr id="485" name="Google Shape;485;p14"/>
            <p:cNvSpPr/>
            <p:nvPr/>
          </p:nvSpPr>
          <p:spPr>
            <a:xfrm>
              <a:off x="6075125" y="3079475"/>
              <a:ext cx="1294800" cy="133500"/>
            </a:xfrm>
            <a:prstGeom prst="rect">
              <a:avLst/>
            </a:prstGeom>
            <a:solidFill>
              <a:srgbClr val="D838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86" name="Google Shape;486;p14"/>
            <p:cNvGrpSpPr/>
            <p:nvPr/>
          </p:nvGrpSpPr>
          <p:grpSpPr>
            <a:xfrm>
              <a:off x="6031394" y="2800065"/>
              <a:ext cx="92400" cy="411825"/>
              <a:chOff x="845575" y="2563700"/>
              <a:chExt cx="92400" cy="411825"/>
            </a:xfrm>
          </p:grpSpPr>
          <p:cxnSp>
            <p:nvCxnSpPr>
              <p:cNvPr id="487" name="Google Shape;487;p1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88" name="Google Shape;488;p1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9" name="Google Shape;489;p14"/>
            <p:cNvSpPr txBox="1"/>
            <p:nvPr/>
          </p:nvSpPr>
          <p:spPr>
            <a:xfrm>
              <a:off x="5707747" y="3216600"/>
              <a:ext cx="10851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2019-2020</a:t>
              </a:r>
              <a:endParaRPr sz="1200" b="1" i="0" u="none" strike="noStrike" cap="none">
                <a:solidFill>
                  <a:srgbClr val="000000"/>
                </a:solidFill>
                <a:latin typeface="Roboto"/>
                <a:ea typeface="Roboto"/>
                <a:cs typeface="Roboto"/>
                <a:sym typeface="Roboto"/>
              </a:endParaRPr>
            </a:p>
          </p:txBody>
        </p:sp>
        <p:sp>
          <p:nvSpPr>
            <p:cNvPr id="490" name="Google Shape;490;p14"/>
            <p:cNvSpPr txBox="1"/>
            <p:nvPr/>
          </p:nvSpPr>
          <p:spPr>
            <a:xfrm>
              <a:off x="6031405" y="1645263"/>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Proposed Implementation Year</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1" i="0" u="none" strike="noStrike" cap="none">
                  <a:solidFill>
                    <a:srgbClr val="000000"/>
                  </a:solidFill>
                  <a:latin typeface="Roboto"/>
                  <a:ea typeface="Roboto"/>
                  <a:cs typeface="Roboto"/>
                  <a:sym typeface="Roboto"/>
                </a:rPr>
                <a:t>The 2017 </a:t>
              </a:r>
              <a:r>
                <a:rPr lang="en" sz="800" b="1" i="1" u="none" strike="noStrike" cap="none">
                  <a:solidFill>
                    <a:srgbClr val="000000"/>
                  </a:solidFill>
                  <a:latin typeface="Roboto"/>
                  <a:ea typeface="Roboto"/>
                  <a:cs typeface="Roboto"/>
                  <a:sym typeface="Roboto"/>
                </a:rPr>
                <a:t>Standards</a:t>
              </a:r>
              <a:r>
                <a:rPr lang="en" sz="800" b="1" i="0" u="none" strike="noStrike" cap="none">
                  <a:solidFill>
                    <a:srgbClr val="000000"/>
                  </a:solidFill>
                  <a:latin typeface="Roboto"/>
                  <a:ea typeface="Roboto"/>
                  <a:cs typeface="Roboto"/>
                  <a:sym typeface="Roboto"/>
                </a:rPr>
                <a:t> are fully implemented in classrooms.  Teachers and students expect to be assessed on the new standards.  Schools close. There is no assessment for 2019-2020</a:t>
              </a:r>
              <a:endParaRPr sz="800" b="1" i="0" u="none" strike="noStrike" cap="none">
                <a:solidFill>
                  <a:srgbClr val="000000"/>
                </a:solidFill>
                <a:latin typeface="Roboto"/>
                <a:ea typeface="Roboto"/>
                <a:cs typeface="Roboto"/>
                <a:sym typeface="Roboto"/>
              </a:endParaRPr>
            </a:p>
          </p:txBody>
        </p:sp>
      </p:grpSp>
      <p:grpSp>
        <p:nvGrpSpPr>
          <p:cNvPr id="491" name="Google Shape;491;p14"/>
          <p:cNvGrpSpPr/>
          <p:nvPr/>
        </p:nvGrpSpPr>
        <p:grpSpPr>
          <a:xfrm>
            <a:off x="7004002" y="2702600"/>
            <a:ext cx="2142435" cy="1744202"/>
            <a:chOff x="7004002" y="2702600"/>
            <a:chExt cx="2142435" cy="1744202"/>
          </a:xfrm>
        </p:grpSpPr>
        <p:sp>
          <p:nvSpPr>
            <p:cNvPr id="492" name="Google Shape;492;p14"/>
            <p:cNvSpPr/>
            <p:nvPr/>
          </p:nvSpPr>
          <p:spPr>
            <a:xfrm>
              <a:off x="7369837" y="3079475"/>
              <a:ext cx="1776600" cy="133500"/>
            </a:xfrm>
            <a:prstGeom prst="rect">
              <a:avLst/>
            </a:prstGeom>
            <a:solidFill>
              <a:srgbClr val="8020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3" name="Google Shape;493;p14"/>
            <p:cNvGrpSpPr/>
            <p:nvPr/>
          </p:nvGrpSpPr>
          <p:grpSpPr>
            <a:xfrm rot="10800000">
              <a:off x="7328221" y="3079467"/>
              <a:ext cx="92400" cy="411825"/>
              <a:chOff x="2070100" y="2563700"/>
              <a:chExt cx="92400" cy="411825"/>
            </a:xfrm>
          </p:grpSpPr>
          <p:cxnSp>
            <p:nvCxnSpPr>
              <p:cNvPr id="494" name="Google Shape;494;p14"/>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95" name="Google Shape;495;p14"/>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6" name="Google Shape;496;p14"/>
            <p:cNvSpPr txBox="1"/>
            <p:nvPr/>
          </p:nvSpPr>
          <p:spPr>
            <a:xfrm>
              <a:off x="7004002" y="2702600"/>
              <a:ext cx="10467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2020-2021</a:t>
              </a:r>
              <a:endParaRPr sz="1200" b="1" i="0" u="none" strike="noStrike" cap="none">
                <a:solidFill>
                  <a:srgbClr val="000000"/>
                </a:solidFill>
                <a:latin typeface="Roboto"/>
                <a:ea typeface="Roboto"/>
                <a:cs typeface="Roboto"/>
                <a:sym typeface="Roboto"/>
              </a:endParaRPr>
            </a:p>
          </p:txBody>
        </p:sp>
        <p:sp>
          <p:nvSpPr>
            <p:cNvPr id="497" name="Google Shape;497;p14"/>
            <p:cNvSpPr txBox="1"/>
            <p:nvPr/>
          </p:nvSpPr>
          <p:spPr>
            <a:xfrm>
              <a:off x="7256967"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Roboto"/>
                  <a:ea typeface="Roboto"/>
                  <a:cs typeface="Roboto"/>
                  <a:sym typeface="Roboto"/>
                </a:rPr>
                <a:t>2017 Standards Implementation Year</a:t>
              </a: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000000"/>
                  </a:solidFill>
                  <a:latin typeface="Roboto"/>
                  <a:ea typeface="Roboto"/>
                  <a:cs typeface="Roboto"/>
                  <a:sym typeface="Roboto"/>
                </a:rPr>
                <a:t>Students (who take the SOL) are assessed on the new standards. </a:t>
              </a:r>
              <a:endParaRPr sz="800" b="1" i="0" u="none" strike="noStrike" cap="none">
                <a:solidFill>
                  <a:srgbClr val="000000"/>
                </a:solidFill>
                <a:latin typeface="Roboto"/>
                <a:ea typeface="Roboto"/>
                <a:cs typeface="Roboto"/>
                <a:sym typeface="Roboto"/>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5834</Words>
  <Application>Microsoft Office PowerPoint</Application>
  <PresentationFormat>On-screen Show (16:9)</PresentationFormat>
  <Paragraphs>616</Paragraphs>
  <Slides>60</Slides>
  <Notes>60</Notes>
  <HiddenSlides>4</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60</vt:i4>
      </vt:variant>
    </vt:vector>
  </HeadingPairs>
  <TitlesOfParts>
    <vt:vector size="74" baseType="lpstr">
      <vt:lpstr>Calibri</vt:lpstr>
      <vt:lpstr>Arial</vt:lpstr>
      <vt:lpstr>Cardo</vt:lpstr>
      <vt:lpstr>Times New Roman</vt:lpstr>
      <vt:lpstr>Noto Sans Symbols</vt:lpstr>
      <vt:lpstr>Trebuchet MS</vt:lpstr>
      <vt:lpstr>Helvetica Neue</vt:lpstr>
      <vt:lpstr>Josefin Sans</vt:lpstr>
      <vt:lpstr>Roboto</vt:lpstr>
      <vt:lpstr>Simple Light</vt:lpstr>
      <vt:lpstr>Simple Light</vt:lpstr>
      <vt:lpstr>Simple Light</vt:lpstr>
      <vt:lpstr>Simple Light</vt:lpstr>
      <vt:lpstr>Office Theme</vt:lpstr>
      <vt:lpstr>Comprehensive Overview of Literacy in Virginia </vt:lpstr>
      <vt:lpstr>Introduction and Purpose</vt:lpstr>
      <vt:lpstr>Comprehensive Literacy in Virginia: K-12 Approach</vt:lpstr>
      <vt:lpstr>Standards of Learning</vt:lpstr>
      <vt:lpstr>English Skills Spiral</vt:lpstr>
      <vt:lpstr>Setting Example</vt:lpstr>
      <vt:lpstr>Comprehensive Literacy: Successful English Instruction-Integrates the Strands</vt:lpstr>
      <vt:lpstr>English Instruction Effective Practices </vt:lpstr>
      <vt:lpstr>English Standards of Learning Revision &amp; Implementation</vt:lpstr>
      <vt:lpstr>Literacy Movements in the United States</vt:lpstr>
      <vt:lpstr>The Science of Reading</vt:lpstr>
      <vt:lpstr>What is the Science of Reading?</vt:lpstr>
      <vt:lpstr>What Research Says</vt:lpstr>
      <vt:lpstr>Science-Based Phonics Instruction</vt:lpstr>
      <vt:lpstr>What Research Says About Writing</vt:lpstr>
      <vt:lpstr>Essential Components of Teaching Reading</vt:lpstr>
      <vt:lpstr>The Five Pillars of Reading in the Standards  of Learning </vt:lpstr>
      <vt:lpstr>The Simple View</vt:lpstr>
      <vt:lpstr>Scarborough’s Reading Rope </vt:lpstr>
      <vt:lpstr>Science of Reading and Instructional Practices</vt:lpstr>
      <vt:lpstr>Extending Comprehension Beyond Early Literacy</vt:lpstr>
      <vt:lpstr>PowerPoint Presentation</vt:lpstr>
      <vt:lpstr>Literacy: What Research Says </vt:lpstr>
      <vt:lpstr>Literacy: What Research Says </vt:lpstr>
      <vt:lpstr>Literacy: What Research Says </vt:lpstr>
      <vt:lpstr>Science of Reading and Students with Disabilities</vt:lpstr>
      <vt:lpstr>Initiatives in Special Education and Student Services</vt:lpstr>
      <vt:lpstr>Implementation Plan</vt:lpstr>
      <vt:lpstr>Literacy: What Research Says (Early Childhood)</vt:lpstr>
      <vt:lpstr>Building the Foundation for Literacy: Early Childhood</vt:lpstr>
      <vt:lpstr> Alignment with Early Learning Standards</vt:lpstr>
      <vt:lpstr>Teacher-Child Interactions &amp; Early Literacy Outcomes</vt:lpstr>
      <vt:lpstr>Promoting Use of Quality Curriculum</vt:lpstr>
      <vt:lpstr>Literacy Supports</vt:lpstr>
      <vt:lpstr>Early Intervention Reading Initiative</vt:lpstr>
      <vt:lpstr>Early Intervention Reading Initiative</vt:lpstr>
      <vt:lpstr>Early Intervention Reading Initiative</vt:lpstr>
      <vt:lpstr>Literacy Professionals</vt:lpstr>
      <vt:lpstr>Virginia Literacy Professionals</vt:lpstr>
      <vt:lpstr>Assessment Data</vt:lpstr>
      <vt:lpstr>PowerPoint Presentation</vt:lpstr>
      <vt:lpstr>PowerPoint Presentation</vt:lpstr>
      <vt:lpstr>PowerPoint Presentation</vt:lpstr>
      <vt:lpstr>SOL Reading Performance by Grade Level</vt:lpstr>
      <vt:lpstr>SOL Performance by Grade Level</vt:lpstr>
      <vt:lpstr>SOL Performance by Student Group</vt:lpstr>
      <vt:lpstr>National Assessment of Educational Progress</vt:lpstr>
      <vt:lpstr>National Assessment of Educational Progress</vt:lpstr>
      <vt:lpstr>2019 NAEP to Now</vt:lpstr>
      <vt:lpstr>Ongoing Support</vt:lpstr>
      <vt:lpstr>2019 NAEP to Now Action Steps (1 of 3)</vt:lpstr>
      <vt:lpstr>2019 NAEP to Now Action Steps (2 of 3)</vt:lpstr>
      <vt:lpstr>2019 NAEP to Now Action Steps (3 of 3)</vt:lpstr>
      <vt:lpstr>Next Steps</vt:lpstr>
      <vt:lpstr>PALS Revision  The Big Picture</vt:lpstr>
      <vt:lpstr>PALS Revision Model </vt:lpstr>
      <vt:lpstr>Working Together to Strengthen Literacy  in the Commonwealth</vt:lpstr>
      <vt:lpstr>References (1 of 2)</vt:lpstr>
      <vt:lpstr>References (2 of 2)</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Overview of Literacy in Virginia</dc:title>
  <dc:creator>Webb, Emily (DOE)</dc:creator>
  <cp:lastModifiedBy>VITA Program</cp:lastModifiedBy>
  <cp:revision>3</cp:revision>
  <dcterms:modified xsi:type="dcterms:W3CDTF">2022-03-24T14:38:45Z</dcterms:modified>
</cp:coreProperties>
</file>