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2"/>
  </p:notesMasterIdLst>
  <p:handoutMasterIdLst>
    <p:handoutMasterId r:id="rId43"/>
  </p:handoutMasterIdLst>
  <p:sldIdLst>
    <p:sldId id="256" r:id="rId2"/>
    <p:sldId id="388" r:id="rId3"/>
    <p:sldId id="543" r:id="rId4"/>
    <p:sldId id="579" r:id="rId5"/>
    <p:sldId id="370" r:id="rId6"/>
    <p:sldId id="383" r:id="rId7"/>
    <p:sldId id="426" r:id="rId8"/>
    <p:sldId id="635" r:id="rId9"/>
    <p:sldId id="614" r:id="rId10"/>
    <p:sldId id="615" r:id="rId11"/>
    <p:sldId id="616" r:id="rId12"/>
    <p:sldId id="617" r:id="rId13"/>
    <p:sldId id="618" r:id="rId14"/>
    <p:sldId id="462" r:id="rId15"/>
    <p:sldId id="619" r:id="rId16"/>
    <p:sldId id="596" r:id="rId17"/>
    <p:sldId id="597" r:id="rId18"/>
    <p:sldId id="622" r:id="rId19"/>
    <p:sldId id="620" r:id="rId20"/>
    <p:sldId id="621" r:id="rId21"/>
    <p:sldId id="623" r:id="rId22"/>
    <p:sldId id="630" r:id="rId23"/>
    <p:sldId id="574" r:id="rId24"/>
    <p:sldId id="600" r:id="rId25"/>
    <p:sldId id="625" r:id="rId26"/>
    <p:sldId id="631" r:id="rId27"/>
    <p:sldId id="624" r:id="rId28"/>
    <p:sldId id="605" r:id="rId29"/>
    <p:sldId id="601" r:id="rId30"/>
    <p:sldId id="602" r:id="rId31"/>
    <p:sldId id="603" r:id="rId32"/>
    <p:sldId id="604" r:id="rId33"/>
    <p:sldId id="626" r:id="rId34"/>
    <p:sldId id="609" r:id="rId35"/>
    <p:sldId id="611" r:id="rId36"/>
    <p:sldId id="610" r:id="rId37"/>
    <p:sldId id="627" r:id="rId38"/>
    <p:sldId id="636" r:id="rId39"/>
    <p:sldId id="632" r:id="rId40"/>
    <p:sldId id="62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1D9EFF"/>
    <a:srgbClr val="E7E7E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5" autoAdjust="0"/>
    <p:restoredTop sz="80587" autoAdjust="0"/>
  </p:normalViewPr>
  <p:slideViewPr>
    <p:cSldViewPr>
      <p:cViewPr>
        <p:scale>
          <a:sx n="100" d="100"/>
          <a:sy n="100" d="100"/>
        </p:scale>
        <p:origin x="-618" y="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174"/>
    </p:cViewPr>
  </p:sorterViewPr>
  <p:notesViewPr>
    <p:cSldViewPr>
      <p:cViewPr varScale="1">
        <p:scale>
          <a:sx n="81" d="100"/>
          <a:sy n="81" d="100"/>
        </p:scale>
        <p:origin x="-195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DE9B8-B317-482B-B667-351B1F88A1D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04575E-A9A0-471C-883C-FB6E889E186F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Mathematical Understanding</a:t>
          </a:r>
          <a:endParaRPr lang="en-US" b="1" dirty="0">
            <a:solidFill>
              <a:schemeClr val="tx1"/>
            </a:solidFill>
          </a:endParaRPr>
        </a:p>
      </dgm:t>
    </dgm:pt>
    <dgm:pt modelId="{AB24C404-C7C6-48A4-BCE9-5F40EDAD7ABC}" type="parTrans" cxnId="{BB184B1B-D4AE-4FE5-BD64-ADFFB335E945}">
      <dgm:prSet/>
      <dgm:spPr/>
      <dgm:t>
        <a:bodyPr/>
        <a:lstStyle/>
        <a:p>
          <a:endParaRPr lang="en-US"/>
        </a:p>
      </dgm:t>
    </dgm:pt>
    <dgm:pt modelId="{0595CD3D-B95A-422F-8962-8537F24C1D85}" type="sibTrans" cxnId="{BB184B1B-D4AE-4FE5-BD64-ADFFB335E945}">
      <dgm:prSet/>
      <dgm:spPr/>
      <dgm:t>
        <a:bodyPr/>
        <a:lstStyle/>
        <a:p>
          <a:endParaRPr lang="en-US"/>
        </a:p>
      </dgm:t>
    </dgm:pt>
    <dgm:pt modelId="{B2574EAE-DBFD-4C33-BF57-73E0F4D6BCE1}">
      <dgm:prSet phldrT="[Text]"/>
      <dgm:spPr>
        <a:solidFill>
          <a:srgbClr val="FCA2E9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Problem Solving</a:t>
          </a:r>
          <a:endParaRPr lang="en-US" dirty="0">
            <a:solidFill>
              <a:schemeClr val="tx1"/>
            </a:solidFill>
          </a:endParaRPr>
        </a:p>
      </dgm:t>
    </dgm:pt>
    <dgm:pt modelId="{813AC12C-07B6-4510-9BD7-9D9CF3D78F46}" type="parTrans" cxnId="{E111F3F7-2A92-41FF-85B6-73CC8E293C67}">
      <dgm:prSet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4F14DB01-E23A-47C0-BE72-3DE0DF926B74}" type="sibTrans" cxnId="{E111F3F7-2A92-41FF-85B6-73CC8E293C67}">
      <dgm:prSet/>
      <dgm:spPr/>
      <dgm:t>
        <a:bodyPr/>
        <a:lstStyle/>
        <a:p>
          <a:endParaRPr lang="en-US"/>
        </a:p>
      </dgm:t>
    </dgm:pt>
    <dgm:pt modelId="{02B615A3-B6FC-4048-AAF3-ED3CAF758B61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Connections</a:t>
          </a:r>
          <a:endParaRPr lang="en-US" dirty="0">
            <a:solidFill>
              <a:schemeClr val="tx1"/>
            </a:solidFill>
          </a:endParaRPr>
        </a:p>
      </dgm:t>
    </dgm:pt>
    <dgm:pt modelId="{010F949A-DE42-4233-8E13-94876DB0F121}" type="parTrans" cxnId="{F2D2C8EB-3489-44EF-82AD-D924347A494E}">
      <dgm:prSet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F67816EC-5BE3-4721-AA83-BD5B5D02F36C}" type="sibTrans" cxnId="{F2D2C8EB-3489-44EF-82AD-D924347A494E}">
      <dgm:prSet/>
      <dgm:spPr/>
      <dgm:t>
        <a:bodyPr/>
        <a:lstStyle/>
        <a:p>
          <a:endParaRPr lang="en-US"/>
        </a:p>
      </dgm:t>
    </dgm:pt>
    <dgm:pt modelId="{991F1DF5-97F1-4382-A25E-0F2FBFA374C1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Communication</a:t>
          </a:r>
          <a:endParaRPr lang="en-US" dirty="0">
            <a:solidFill>
              <a:schemeClr val="tx1"/>
            </a:solidFill>
          </a:endParaRPr>
        </a:p>
      </dgm:t>
    </dgm:pt>
    <dgm:pt modelId="{344715AD-2FA0-4C29-A6D6-3A07F3CC168C}" type="parTrans" cxnId="{4C387D09-BE8E-400B-BF10-BAA03279DCFF}">
      <dgm:prSet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5EE89F39-D224-49A0-8641-5C0C2A24185C}" type="sibTrans" cxnId="{4C387D09-BE8E-400B-BF10-BAA03279DCFF}">
      <dgm:prSet/>
      <dgm:spPr/>
      <dgm:t>
        <a:bodyPr/>
        <a:lstStyle/>
        <a:p>
          <a:endParaRPr lang="en-US"/>
        </a:p>
      </dgm:t>
    </dgm:pt>
    <dgm:pt modelId="{CEFA38EF-FA52-4C6D-AC7E-6E74EF2E7270}">
      <dgm:prSet/>
      <dgm:spPr>
        <a:solidFill>
          <a:srgbClr val="00B0F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Representations</a:t>
          </a:r>
          <a:endParaRPr lang="en-US" dirty="0">
            <a:solidFill>
              <a:schemeClr val="tx1"/>
            </a:solidFill>
          </a:endParaRPr>
        </a:p>
      </dgm:t>
    </dgm:pt>
    <dgm:pt modelId="{D964B8ED-C314-4624-8C1C-7564D4BE8552}" type="parTrans" cxnId="{73C621E9-A254-48DD-BB71-01E123546763}">
      <dgm:prSet/>
      <dgm:spPr>
        <a:solidFill>
          <a:schemeClr val="accent4"/>
        </a:solidFill>
      </dgm:spPr>
      <dgm:t>
        <a:bodyPr/>
        <a:lstStyle/>
        <a:p>
          <a:endParaRPr lang="en-US" dirty="0"/>
        </a:p>
      </dgm:t>
    </dgm:pt>
    <dgm:pt modelId="{6C20B942-26B9-4990-80F6-11F9676CABE4}" type="sibTrans" cxnId="{73C621E9-A254-48DD-BB71-01E123546763}">
      <dgm:prSet/>
      <dgm:spPr/>
      <dgm:t>
        <a:bodyPr/>
        <a:lstStyle/>
        <a:p>
          <a:endParaRPr lang="en-US"/>
        </a:p>
      </dgm:t>
    </dgm:pt>
    <dgm:pt modelId="{F20067FA-969B-4BE6-8A86-EA739D2A556F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Reasoning</a:t>
          </a:r>
          <a:endParaRPr lang="en-US" dirty="0">
            <a:solidFill>
              <a:schemeClr val="tx1"/>
            </a:solidFill>
          </a:endParaRPr>
        </a:p>
      </dgm:t>
    </dgm:pt>
    <dgm:pt modelId="{7A128194-4FBF-45DA-BEDF-42B3D28D2A00}" type="parTrans" cxnId="{4D2D6174-25DD-4D41-850B-E18A02CF5EE9}">
      <dgm:prSet/>
      <dgm:spPr>
        <a:solidFill>
          <a:schemeClr val="accent4"/>
        </a:solidFill>
      </dgm:spPr>
      <dgm:t>
        <a:bodyPr/>
        <a:lstStyle/>
        <a:p>
          <a:endParaRPr lang="en-US" dirty="0"/>
        </a:p>
      </dgm:t>
    </dgm:pt>
    <dgm:pt modelId="{5A0AFCBC-C398-4F07-9B62-84A9016205DC}" type="sibTrans" cxnId="{4D2D6174-25DD-4D41-850B-E18A02CF5EE9}">
      <dgm:prSet/>
      <dgm:spPr/>
      <dgm:t>
        <a:bodyPr/>
        <a:lstStyle/>
        <a:p>
          <a:endParaRPr lang="en-US"/>
        </a:p>
      </dgm:t>
    </dgm:pt>
    <dgm:pt modelId="{64050A12-537F-4D45-B824-B1203E4C1386}" type="pres">
      <dgm:prSet presAssocID="{EFBDE9B8-B317-482B-B667-351B1F88A1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411FBA-8159-4939-9DEF-305EB6764B25}" type="pres">
      <dgm:prSet presAssocID="{6F04575E-A9A0-471C-883C-FB6E889E186F}" presName="centerShape" presStyleLbl="node0" presStyleIdx="0" presStyleCnt="1"/>
      <dgm:spPr/>
      <dgm:t>
        <a:bodyPr/>
        <a:lstStyle/>
        <a:p>
          <a:endParaRPr lang="en-US"/>
        </a:p>
      </dgm:t>
    </dgm:pt>
    <dgm:pt modelId="{5AC22849-EEAC-4113-BFE3-BA1934FD267B}" type="pres">
      <dgm:prSet presAssocID="{813AC12C-07B6-4510-9BD7-9D9CF3D78F46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AFCCC62F-56E2-4F3B-9077-729593801380}" type="pres">
      <dgm:prSet presAssocID="{B2574EAE-DBFD-4C33-BF57-73E0F4D6BCE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5FE34-0723-4CD9-9A3C-CC1C56BC9F8A}" type="pres">
      <dgm:prSet presAssocID="{010F949A-DE42-4233-8E13-94876DB0F121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B5F08414-A619-4381-B90B-FBB7E94B795D}" type="pres">
      <dgm:prSet presAssocID="{02B615A3-B6FC-4048-AAF3-ED3CAF758B6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B4F6A-4C96-4E81-AB22-020FC5D2225A}" type="pres">
      <dgm:prSet presAssocID="{344715AD-2FA0-4C29-A6D6-3A07F3CC168C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3D157311-767A-4355-81C2-02A26AA1D10C}" type="pres">
      <dgm:prSet presAssocID="{991F1DF5-97F1-4382-A25E-0F2FBFA374C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5156E-8E49-4A6D-9005-8305C00F49E1}" type="pres">
      <dgm:prSet presAssocID="{D964B8ED-C314-4624-8C1C-7564D4BE8552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A245B6CD-5C93-4120-A18D-F485447C3F45}" type="pres">
      <dgm:prSet presAssocID="{CEFA38EF-FA52-4C6D-AC7E-6E74EF2E727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DFC79-0F78-4D71-BF26-1C518BA26871}" type="pres">
      <dgm:prSet presAssocID="{7A128194-4FBF-45DA-BEDF-42B3D28D2A00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955A2B7A-C9AD-4E7A-B468-380068A138FE}" type="pres">
      <dgm:prSet presAssocID="{F20067FA-969B-4BE6-8A86-EA739D2A55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2D6174-25DD-4D41-850B-E18A02CF5EE9}" srcId="{6F04575E-A9A0-471C-883C-FB6E889E186F}" destId="{F20067FA-969B-4BE6-8A86-EA739D2A556F}" srcOrd="4" destOrd="0" parTransId="{7A128194-4FBF-45DA-BEDF-42B3D28D2A00}" sibTransId="{5A0AFCBC-C398-4F07-9B62-84A9016205DC}"/>
    <dgm:cxn modelId="{E111F3F7-2A92-41FF-85B6-73CC8E293C67}" srcId="{6F04575E-A9A0-471C-883C-FB6E889E186F}" destId="{B2574EAE-DBFD-4C33-BF57-73E0F4D6BCE1}" srcOrd="0" destOrd="0" parTransId="{813AC12C-07B6-4510-9BD7-9D9CF3D78F46}" sibTransId="{4F14DB01-E23A-47C0-BE72-3DE0DF926B74}"/>
    <dgm:cxn modelId="{7C7D3F6E-417B-42B4-8DE3-B6D09A40F687}" type="presOf" srcId="{EFBDE9B8-B317-482B-B667-351B1F88A1DD}" destId="{64050A12-537F-4D45-B824-B1203E4C1386}" srcOrd="0" destOrd="0" presId="urn:microsoft.com/office/officeart/2005/8/layout/radial4"/>
    <dgm:cxn modelId="{23A96FB4-1C9F-434A-B82C-F44E3B140509}" type="presOf" srcId="{991F1DF5-97F1-4382-A25E-0F2FBFA374C1}" destId="{3D157311-767A-4355-81C2-02A26AA1D10C}" srcOrd="0" destOrd="0" presId="urn:microsoft.com/office/officeart/2005/8/layout/radial4"/>
    <dgm:cxn modelId="{2FA081DC-FEDC-478D-BE60-AFD9A4DD31F9}" type="presOf" srcId="{6F04575E-A9A0-471C-883C-FB6E889E186F}" destId="{F6411FBA-8159-4939-9DEF-305EB6764B25}" srcOrd="0" destOrd="0" presId="urn:microsoft.com/office/officeart/2005/8/layout/radial4"/>
    <dgm:cxn modelId="{C01762BD-C64B-4B12-82A0-9DD9A815964D}" type="presOf" srcId="{7A128194-4FBF-45DA-BEDF-42B3D28D2A00}" destId="{A81DFC79-0F78-4D71-BF26-1C518BA26871}" srcOrd="0" destOrd="0" presId="urn:microsoft.com/office/officeart/2005/8/layout/radial4"/>
    <dgm:cxn modelId="{BA884A4B-9D83-40EC-AB23-A33416CB1BE7}" type="presOf" srcId="{B2574EAE-DBFD-4C33-BF57-73E0F4D6BCE1}" destId="{AFCCC62F-56E2-4F3B-9077-729593801380}" srcOrd="0" destOrd="0" presId="urn:microsoft.com/office/officeart/2005/8/layout/radial4"/>
    <dgm:cxn modelId="{6270CE4B-604D-4F69-9A60-82F90CAC8D13}" type="presOf" srcId="{010F949A-DE42-4233-8E13-94876DB0F121}" destId="{96F5FE34-0723-4CD9-9A3C-CC1C56BC9F8A}" srcOrd="0" destOrd="0" presId="urn:microsoft.com/office/officeart/2005/8/layout/radial4"/>
    <dgm:cxn modelId="{29236844-46DF-41DB-86C0-B90A91D5B89D}" type="presOf" srcId="{344715AD-2FA0-4C29-A6D6-3A07F3CC168C}" destId="{674B4F6A-4C96-4E81-AB22-020FC5D2225A}" srcOrd="0" destOrd="0" presId="urn:microsoft.com/office/officeart/2005/8/layout/radial4"/>
    <dgm:cxn modelId="{4C387D09-BE8E-400B-BF10-BAA03279DCFF}" srcId="{6F04575E-A9A0-471C-883C-FB6E889E186F}" destId="{991F1DF5-97F1-4382-A25E-0F2FBFA374C1}" srcOrd="2" destOrd="0" parTransId="{344715AD-2FA0-4C29-A6D6-3A07F3CC168C}" sibTransId="{5EE89F39-D224-49A0-8641-5C0C2A24185C}"/>
    <dgm:cxn modelId="{3CAFF957-62E6-4874-AF87-6B3AEAA30D8C}" type="presOf" srcId="{F20067FA-969B-4BE6-8A86-EA739D2A556F}" destId="{955A2B7A-C9AD-4E7A-B468-380068A138FE}" srcOrd="0" destOrd="0" presId="urn:microsoft.com/office/officeart/2005/8/layout/radial4"/>
    <dgm:cxn modelId="{BB184B1B-D4AE-4FE5-BD64-ADFFB335E945}" srcId="{EFBDE9B8-B317-482B-B667-351B1F88A1DD}" destId="{6F04575E-A9A0-471C-883C-FB6E889E186F}" srcOrd="0" destOrd="0" parTransId="{AB24C404-C7C6-48A4-BCE9-5F40EDAD7ABC}" sibTransId="{0595CD3D-B95A-422F-8962-8537F24C1D85}"/>
    <dgm:cxn modelId="{3D675A44-1376-46BC-A360-FE9FC271F80F}" type="presOf" srcId="{02B615A3-B6FC-4048-AAF3-ED3CAF758B61}" destId="{B5F08414-A619-4381-B90B-FBB7E94B795D}" srcOrd="0" destOrd="0" presId="urn:microsoft.com/office/officeart/2005/8/layout/radial4"/>
    <dgm:cxn modelId="{F2D2C8EB-3489-44EF-82AD-D924347A494E}" srcId="{6F04575E-A9A0-471C-883C-FB6E889E186F}" destId="{02B615A3-B6FC-4048-AAF3-ED3CAF758B61}" srcOrd="1" destOrd="0" parTransId="{010F949A-DE42-4233-8E13-94876DB0F121}" sibTransId="{F67816EC-5BE3-4721-AA83-BD5B5D02F36C}"/>
    <dgm:cxn modelId="{F0BF230C-678D-40F1-882A-E1A399D44DCD}" type="presOf" srcId="{D964B8ED-C314-4624-8C1C-7564D4BE8552}" destId="{7A05156E-8E49-4A6D-9005-8305C00F49E1}" srcOrd="0" destOrd="0" presId="urn:microsoft.com/office/officeart/2005/8/layout/radial4"/>
    <dgm:cxn modelId="{73C621E9-A254-48DD-BB71-01E123546763}" srcId="{6F04575E-A9A0-471C-883C-FB6E889E186F}" destId="{CEFA38EF-FA52-4C6D-AC7E-6E74EF2E7270}" srcOrd="3" destOrd="0" parTransId="{D964B8ED-C314-4624-8C1C-7564D4BE8552}" sibTransId="{6C20B942-26B9-4990-80F6-11F9676CABE4}"/>
    <dgm:cxn modelId="{E67B00E3-E0BA-4B79-81F4-F9ABF1E90493}" type="presOf" srcId="{CEFA38EF-FA52-4C6D-AC7E-6E74EF2E7270}" destId="{A245B6CD-5C93-4120-A18D-F485447C3F45}" srcOrd="0" destOrd="0" presId="urn:microsoft.com/office/officeart/2005/8/layout/radial4"/>
    <dgm:cxn modelId="{5B949D94-9127-4F72-8596-90F22DA18095}" type="presOf" srcId="{813AC12C-07B6-4510-9BD7-9D9CF3D78F46}" destId="{5AC22849-EEAC-4113-BFE3-BA1934FD267B}" srcOrd="0" destOrd="0" presId="urn:microsoft.com/office/officeart/2005/8/layout/radial4"/>
    <dgm:cxn modelId="{B06C5CF0-D908-4560-B099-990ECA7B3B78}" type="presParOf" srcId="{64050A12-537F-4D45-B824-B1203E4C1386}" destId="{F6411FBA-8159-4939-9DEF-305EB6764B25}" srcOrd="0" destOrd="0" presId="urn:microsoft.com/office/officeart/2005/8/layout/radial4"/>
    <dgm:cxn modelId="{DD5BE9FA-4509-4596-961B-36E2A4341455}" type="presParOf" srcId="{64050A12-537F-4D45-B824-B1203E4C1386}" destId="{5AC22849-EEAC-4113-BFE3-BA1934FD267B}" srcOrd="1" destOrd="0" presId="urn:microsoft.com/office/officeart/2005/8/layout/radial4"/>
    <dgm:cxn modelId="{672DDFED-7F57-44A4-8C50-A8DD02C95512}" type="presParOf" srcId="{64050A12-537F-4D45-B824-B1203E4C1386}" destId="{AFCCC62F-56E2-4F3B-9077-729593801380}" srcOrd="2" destOrd="0" presId="urn:microsoft.com/office/officeart/2005/8/layout/radial4"/>
    <dgm:cxn modelId="{17661E9F-9492-4882-9CA2-D59252214739}" type="presParOf" srcId="{64050A12-537F-4D45-B824-B1203E4C1386}" destId="{96F5FE34-0723-4CD9-9A3C-CC1C56BC9F8A}" srcOrd="3" destOrd="0" presId="urn:microsoft.com/office/officeart/2005/8/layout/radial4"/>
    <dgm:cxn modelId="{19B2FC9D-B439-4839-8FAF-2ECEDF883F80}" type="presParOf" srcId="{64050A12-537F-4D45-B824-B1203E4C1386}" destId="{B5F08414-A619-4381-B90B-FBB7E94B795D}" srcOrd="4" destOrd="0" presId="urn:microsoft.com/office/officeart/2005/8/layout/radial4"/>
    <dgm:cxn modelId="{79132BFD-2C85-4AB2-A8E8-77A634A8F86B}" type="presParOf" srcId="{64050A12-537F-4D45-B824-B1203E4C1386}" destId="{674B4F6A-4C96-4E81-AB22-020FC5D2225A}" srcOrd="5" destOrd="0" presId="urn:microsoft.com/office/officeart/2005/8/layout/radial4"/>
    <dgm:cxn modelId="{ACD107F6-14DB-4686-94EF-41B80080C020}" type="presParOf" srcId="{64050A12-537F-4D45-B824-B1203E4C1386}" destId="{3D157311-767A-4355-81C2-02A26AA1D10C}" srcOrd="6" destOrd="0" presId="urn:microsoft.com/office/officeart/2005/8/layout/radial4"/>
    <dgm:cxn modelId="{8762FF4C-6E1B-4B09-BA9C-DA84341AD7F0}" type="presParOf" srcId="{64050A12-537F-4D45-B824-B1203E4C1386}" destId="{7A05156E-8E49-4A6D-9005-8305C00F49E1}" srcOrd="7" destOrd="0" presId="urn:microsoft.com/office/officeart/2005/8/layout/radial4"/>
    <dgm:cxn modelId="{1C41FFF8-9783-4396-A7C7-FADB7425B160}" type="presParOf" srcId="{64050A12-537F-4D45-B824-B1203E4C1386}" destId="{A245B6CD-5C93-4120-A18D-F485447C3F45}" srcOrd="8" destOrd="0" presId="urn:microsoft.com/office/officeart/2005/8/layout/radial4"/>
    <dgm:cxn modelId="{A8EC1C3C-B1F9-4D3A-8D60-6C68C39AC5CA}" type="presParOf" srcId="{64050A12-537F-4D45-B824-B1203E4C1386}" destId="{A81DFC79-0F78-4D71-BF26-1C518BA26871}" srcOrd="9" destOrd="0" presId="urn:microsoft.com/office/officeart/2005/8/layout/radial4"/>
    <dgm:cxn modelId="{28ADEDFE-93DD-4D7A-A119-9C387F000CF1}" type="presParOf" srcId="{64050A12-537F-4D45-B824-B1203E4C1386}" destId="{955A2B7A-C9AD-4E7A-B468-380068A138F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DE9B8-B317-482B-B667-351B1F88A1D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04575E-A9A0-471C-883C-FB6E889E186F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Mathematical Understanding</a:t>
          </a:r>
          <a:endParaRPr lang="en-US" b="1" dirty="0">
            <a:solidFill>
              <a:schemeClr val="tx1"/>
            </a:solidFill>
          </a:endParaRPr>
        </a:p>
      </dgm:t>
    </dgm:pt>
    <dgm:pt modelId="{AB24C404-C7C6-48A4-BCE9-5F40EDAD7ABC}" type="parTrans" cxnId="{BB184B1B-D4AE-4FE5-BD64-ADFFB335E945}">
      <dgm:prSet/>
      <dgm:spPr/>
      <dgm:t>
        <a:bodyPr/>
        <a:lstStyle/>
        <a:p>
          <a:endParaRPr lang="en-US"/>
        </a:p>
      </dgm:t>
    </dgm:pt>
    <dgm:pt modelId="{0595CD3D-B95A-422F-8962-8537F24C1D85}" type="sibTrans" cxnId="{BB184B1B-D4AE-4FE5-BD64-ADFFB335E945}">
      <dgm:prSet/>
      <dgm:spPr/>
      <dgm:t>
        <a:bodyPr/>
        <a:lstStyle/>
        <a:p>
          <a:endParaRPr lang="en-US"/>
        </a:p>
      </dgm:t>
    </dgm:pt>
    <dgm:pt modelId="{B2574EAE-DBFD-4C33-BF57-73E0F4D6BCE1}">
      <dgm:prSet phldrT="[Text]"/>
      <dgm:spPr>
        <a:solidFill>
          <a:srgbClr val="FCA2E9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Problem Solving</a:t>
          </a:r>
          <a:endParaRPr lang="en-US" dirty="0">
            <a:solidFill>
              <a:schemeClr val="tx1"/>
            </a:solidFill>
          </a:endParaRPr>
        </a:p>
      </dgm:t>
    </dgm:pt>
    <dgm:pt modelId="{813AC12C-07B6-4510-9BD7-9D9CF3D78F46}" type="parTrans" cxnId="{E111F3F7-2A92-41FF-85B6-73CC8E293C67}">
      <dgm:prSet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4F14DB01-E23A-47C0-BE72-3DE0DF926B74}" type="sibTrans" cxnId="{E111F3F7-2A92-41FF-85B6-73CC8E293C67}">
      <dgm:prSet/>
      <dgm:spPr/>
      <dgm:t>
        <a:bodyPr/>
        <a:lstStyle/>
        <a:p>
          <a:endParaRPr lang="en-US"/>
        </a:p>
      </dgm:t>
    </dgm:pt>
    <dgm:pt modelId="{02B615A3-B6FC-4048-AAF3-ED3CAF758B61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Connections</a:t>
          </a:r>
          <a:endParaRPr lang="en-US" dirty="0">
            <a:solidFill>
              <a:schemeClr val="tx1"/>
            </a:solidFill>
          </a:endParaRPr>
        </a:p>
      </dgm:t>
    </dgm:pt>
    <dgm:pt modelId="{010F949A-DE42-4233-8E13-94876DB0F121}" type="parTrans" cxnId="{F2D2C8EB-3489-44EF-82AD-D924347A494E}">
      <dgm:prSet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F67816EC-5BE3-4721-AA83-BD5B5D02F36C}" type="sibTrans" cxnId="{F2D2C8EB-3489-44EF-82AD-D924347A494E}">
      <dgm:prSet/>
      <dgm:spPr/>
      <dgm:t>
        <a:bodyPr/>
        <a:lstStyle/>
        <a:p>
          <a:endParaRPr lang="en-US"/>
        </a:p>
      </dgm:t>
    </dgm:pt>
    <dgm:pt modelId="{991F1DF5-97F1-4382-A25E-0F2FBFA374C1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Communication</a:t>
          </a:r>
          <a:endParaRPr lang="en-US" dirty="0">
            <a:solidFill>
              <a:schemeClr val="tx1"/>
            </a:solidFill>
          </a:endParaRPr>
        </a:p>
      </dgm:t>
    </dgm:pt>
    <dgm:pt modelId="{344715AD-2FA0-4C29-A6D6-3A07F3CC168C}" type="parTrans" cxnId="{4C387D09-BE8E-400B-BF10-BAA03279DCFF}">
      <dgm:prSet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5EE89F39-D224-49A0-8641-5C0C2A24185C}" type="sibTrans" cxnId="{4C387D09-BE8E-400B-BF10-BAA03279DCFF}">
      <dgm:prSet/>
      <dgm:spPr/>
      <dgm:t>
        <a:bodyPr/>
        <a:lstStyle/>
        <a:p>
          <a:endParaRPr lang="en-US"/>
        </a:p>
      </dgm:t>
    </dgm:pt>
    <dgm:pt modelId="{CEFA38EF-FA52-4C6D-AC7E-6E74EF2E7270}">
      <dgm:prSet/>
      <dgm:spPr>
        <a:solidFill>
          <a:srgbClr val="00B0F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Representations</a:t>
          </a:r>
          <a:endParaRPr lang="en-US" dirty="0">
            <a:solidFill>
              <a:schemeClr val="tx1"/>
            </a:solidFill>
          </a:endParaRPr>
        </a:p>
      </dgm:t>
    </dgm:pt>
    <dgm:pt modelId="{D964B8ED-C314-4624-8C1C-7564D4BE8552}" type="parTrans" cxnId="{73C621E9-A254-48DD-BB71-01E123546763}">
      <dgm:prSet/>
      <dgm:spPr>
        <a:solidFill>
          <a:schemeClr val="accent4"/>
        </a:solidFill>
      </dgm:spPr>
      <dgm:t>
        <a:bodyPr/>
        <a:lstStyle/>
        <a:p>
          <a:endParaRPr lang="en-US" dirty="0"/>
        </a:p>
      </dgm:t>
    </dgm:pt>
    <dgm:pt modelId="{6C20B942-26B9-4990-80F6-11F9676CABE4}" type="sibTrans" cxnId="{73C621E9-A254-48DD-BB71-01E123546763}">
      <dgm:prSet/>
      <dgm:spPr/>
      <dgm:t>
        <a:bodyPr/>
        <a:lstStyle/>
        <a:p>
          <a:endParaRPr lang="en-US"/>
        </a:p>
      </dgm:t>
    </dgm:pt>
    <dgm:pt modelId="{F20067FA-969B-4BE6-8A86-EA739D2A556F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Reasoning</a:t>
          </a:r>
          <a:endParaRPr lang="en-US" dirty="0">
            <a:solidFill>
              <a:schemeClr val="tx1"/>
            </a:solidFill>
          </a:endParaRPr>
        </a:p>
      </dgm:t>
    </dgm:pt>
    <dgm:pt modelId="{7A128194-4FBF-45DA-BEDF-42B3D28D2A00}" type="parTrans" cxnId="{4D2D6174-25DD-4D41-850B-E18A02CF5EE9}">
      <dgm:prSet/>
      <dgm:spPr>
        <a:solidFill>
          <a:schemeClr val="accent4"/>
        </a:solidFill>
      </dgm:spPr>
      <dgm:t>
        <a:bodyPr/>
        <a:lstStyle/>
        <a:p>
          <a:endParaRPr lang="en-US" dirty="0"/>
        </a:p>
      </dgm:t>
    </dgm:pt>
    <dgm:pt modelId="{5A0AFCBC-C398-4F07-9B62-84A9016205DC}" type="sibTrans" cxnId="{4D2D6174-25DD-4D41-850B-E18A02CF5EE9}">
      <dgm:prSet/>
      <dgm:spPr/>
      <dgm:t>
        <a:bodyPr/>
        <a:lstStyle/>
        <a:p>
          <a:endParaRPr lang="en-US"/>
        </a:p>
      </dgm:t>
    </dgm:pt>
    <dgm:pt modelId="{64050A12-537F-4D45-B824-B1203E4C1386}" type="pres">
      <dgm:prSet presAssocID="{EFBDE9B8-B317-482B-B667-351B1F88A1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411FBA-8159-4939-9DEF-305EB6764B25}" type="pres">
      <dgm:prSet presAssocID="{6F04575E-A9A0-471C-883C-FB6E889E186F}" presName="centerShape" presStyleLbl="node0" presStyleIdx="0" presStyleCnt="1"/>
      <dgm:spPr/>
      <dgm:t>
        <a:bodyPr/>
        <a:lstStyle/>
        <a:p>
          <a:endParaRPr lang="en-US"/>
        </a:p>
      </dgm:t>
    </dgm:pt>
    <dgm:pt modelId="{5AC22849-EEAC-4113-BFE3-BA1934FD267B}" type="pres">
      <dgm:prSet presAssocID="{813AC12C-07B6-4510-9BD7-9D9CF3D78F46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AFCCC62F-56E2-4F3B-9077-729593801380}" type="pres">
      <dgm:prSet presAssocID="{B2574EAE-DBFD-4C33-BF57-73E0F4D6BCE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5FE34-0723-4CD9-9A3C-CC1C56BC9F8A}" type="pres">
      <dgm:prSet presAssocID="{010F949A-DE42-4233-8E13-94876DB0F121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B5F08414-A619-4381-B90B-FBB7E94B795D}" type="pres">
      <dgm:prSet presAssocID="{02B615A3-B6FC-4048-AAF3-ED3CAF758B6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B4F6A-4C96-4E81-AB22-020FC5D2225A}" type="pres">
      <dgm:prSet presAssocID="{344715AD-2FA0-4C29-A6D6-3A07F3CC168C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3D157311-767A-4355-81C2-02A26AA1D10C}" type="pres">
      <dgm:prSet presAssocID="{991F1DF5-97F1-4382-A25E-0F2FBFA374C1}" presName="node" presStyleLbl="node1" presStyleIdx="2" presStyleCnt="5" custRadScaleRad="100033" custRadScaleInc="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5156E-8E49-4A6D-9005-8305C00F49E1}" type="pres">
      <dgm:prSet presAssocID="{D964B8ED-C314-4624-8C1C-7564D4BE8552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A245B6CD-5C93-4120-A18D-F485447C3F45}" type="pres">
      <dgm:prSet presAssocID="{CEFA38EF-FA52-4C6D-AC7E-6E74EF2E727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DFC79-0F78-4D71-BF26-1C518BA26871}" type="pres">
      <dgm:prSet presAssocID="{7A128194-4FBF-45DA-BEDF-42B3D28D2A00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955A2B7A-C9AD-4E7A-B468-380068A138FE}" type="pres">
      <dgm:prSet presAssocID="{F20067FA-969B-4BE6-8A86-EA739D2A55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51D903-1FE5-48AA-9590-277F9FBB1165}" type="presOf" srcId="{344715AD-2FA0-4C29-A6D6-3A07F3CC168C}" destId="{674B4F6A-4C96-4E81-AB22-020FC5D2225A}" srcOrd="0" destOrd="0" presId="urn:microsoft.com/office/officeart/2005/8/layout/radial4"/>
    <dgm:cxn modelId="{68EDDCCA-B968-4D25-B91D-131E8EDBF515}" type="presOf" srcId="{010F949A-DE42-4233-8E13-94876DB0F121}" destId="{96F5FE34-0723-4CD9-9A3C-CC1C56BC9F8A}" srcOrd="0" destOrd="0" presId="urn:microsoft.com/office/officeart/2005/8/layout/radial4"/>
    <dgm:cxn modelId="{4C387D09-BE8E-400B-BF10-BAA03279DCFF}" srcId="{6F04575E-A9A0-471C-883C-FB6E889E186F}" destId="{991F1DF5-97F1-4382-A25E-0F2FBFA374C1}" srcOrd="2" destOrd="0" parTransId="{344715AD-2FA0-4C29-A6D6-3A07F3CC168C}" sibTransId="{5EE89F39-D224-49A0-8641-5C0C2A24185C}"/>
    <dgm:cxn modelId="{BBD17C9E-B781-48EA-9D39-5C8D4D7558A3}" type="presOf" srcId="{7A128194-4FBF-45DA-BEDF-42B3D28D2A00}" destId="{A81DFC79-0F78-4D71-BF26-1C518BA26871}" srcOrd="0" destOrd="0" presId="urn:microsoft.com/office/officeart/2005/8/layout/radial4"/>
    <dgm:cxn modelId="{52F35397-3F75-496F-B63B-D9EA9B15A79A}" type="presOf" srcId="{D964B8ED-C314-4624-8C1C-7564D4BE8552}" destId="{7A05156E-8E49-4A6D-9005-8305C00F49E1}" srcOrd="0" destOrd="0" presId="urn:microsoft.com/office/officeart/2005/8/layout/radial4"/>
    <dgm:cxn modelId="{C48012F5-CE7A-452A-A219-F1D63241C4A9}" type="presOf" srcId="{02B615A3-B6FC-4048-AAF3-ED3CAF758B61}" destId="{B5F08414-A619-4381-B90B-FBB7E94B795D}" srcOrd="0" destOrd="0" presId="urn:microsoft.com/office/officeart/2005/8/layout/radial4"/>
    <dgm:cxn modelId="{BB184B1B-D4AE-4FE5-BD64-ADFFB335E945}" srcId="{EFBDE9B8-B317-482B-B667-351B1F88A1DD}" destId="{6F04575E-A9A0-471C-883C-FB6E889E186F}" srcOrd="0" destOrd="0" parTransId="{AB24C404-C7C6-48A4-BCE9-5F40EDAD7ABC}" sibTransId="{0595CD3D-B95A-422F-8962-8537F24C1D85}"/>
    <dgm:cxn modelId="{4D2D6174-25DD-4D41-850B-E18A02CF5EE9}" srcId="{6F04575E-A9A0-471C-883C-FB6E889E186F}" destId="{F20067FA-969B-4BE6-8A86-EA739D2A556F}" srcOrd="4" destOrd="0" parTransId="{7A128194-4FBF-45DA-BEDF-42B3D28D2A00}" sibTransId="{5A0AFCBC-C398-4F07-9B62-84A9016205DC}"/>
    <dgm:cxn modelId="{E73EBFEF-E2A1-411E-A498-CD10015BC5C2}" type="presOf" srcId="{991F1DF5-97F1-4382-A25E-0F2FBFA374C1}" destId="{3D157311-767A-4355-81C2-02A26AA1D10C}" srcOrd="0" destOrd="0" presId="urn:microsoft.com/office/officeart/2005/8/layout/radial4"/>
    <dgm:cxn modelId="{E111F3F7-2A92-41FF-85B6-73CC8E293C67}" srcId="{6F04575E-A9A0-471C-883C-FB6E889E186F}" destId="{B2574EAE-DBFD-4C33-BF57-73E0F4D6BCE1}" srcOrd="0" destOrd="0" parTransId="{813AC12C-07B6-4510-9BD7-9D9CF3D78F46}" sibTransId="{4F14DB01-E23A-47C0-BE72-3DE0DF926B74}"/>
    <dgm:cxn modelId="{FF6868FC-CB20-4B5D-A220-7AE40740AE3C}" type="presOf" srcId="{CEFA38EF-FA52-4C6D-AC7E-6E74EF2E7270}" destId="{A245B6CD-5C93-4120-A18D-F485447C3F45}" srcOrd="0" destOrd="0" presId="urn:microsoft.com/office/officeart/2005/8/layout/radial4"/>
    <dgm:cxn modelId="{73C621E9-A254-48DD-BB71-01E123546763}" srcId="{6F04575E-A9A0-471C-883C-FB6E889E186F}" destId="{CEFA38EF-FA52-4C6D-AC7E-6E74EF2E7270}" srcOrd="3" destOrd="0" parTransId="{D964B8ED-C314-4624-8C1C-7564D4BE8552}" sibTransId="{6C20B942-26B9-4990-80F6-11F9676CABE4}"/>
    <dgm:cxn modelId="{F96043AE-6171-4361-AEA6-2FC2DEF5053E}" type="presOf" srcId="{F20067FA-969B-4BE6-8A86-EA739D2A556F}" destId="{955A2B7A-C9AD-4E7A-B468-380068A138FE}" srcOrd="0" destOrd="0" presId="urn:microsoft.com/office/officeart/2005/8/layout/radial4"/>
    <dgm:cxn modelId="{F2D2C8EB-3489-44EF-82AD-D924347A494E}" srcId="{6F04575E-A9A0-471C-883C-FB6E889E186F}" destId="{02B615A3-B6FC-4048-AAF3-ED3CAF758B61}" srcOrd="1" destOrd="0" parTransId="{010F949A-DE42-4233-8E13-94876DB0F121}" sibTransId="{F67816EC-5BE3-4721-AA83-BD5B5D02F36C}"/>
    <dgm:cxn modelId="{DB1F7693-753F-4AEE-A704-7D1BB4B0E83C}" type="presOf" srcId="{B2574EAE-DBFD-4C33-BF57-73E0F4D6BCE1}" destId="{AFCCC62F-56E2-4F3B-9077-729593801380}" srcOrd="0" destOrd="0" presId="urn:microsoft.com/office/officeart/2005/8/layout/radial4"/>
    <dgm:cxn modelId="{8A3645DE-5F8B-4E26-8232-993EE9C5D6CF}" type="presOf" srcId="{EFBDE9B8-B317-482B-B667-351B1F88A1DD}" destId="{64050A12-537F-4D45-B824-B1203E4C1386}" srcOrd="0" destOrd="0" presId="urn:microsoft.com/office/officeart/2005/8/layout/radial4"/>
    <dgm:cxn modelId="{E47FD1B0-5A70-4448-8A88-9A934E8C7237}" type="presOf" srcId="{6F04575E-A9A0-471C-883C-FB6E889E186F}" destId="{F6411FBA-8159-4939-9DEF-305EB6764B25}" srcOrd="0" destOrd="0" presId="urn:microsoft.com/office/officeart/2005/8/layout/radial4"/>
    <dgm:cxn modelId="{05C04CDC-1006-4B7C-AF21-3B677AECB78C}" type="presOf" srcId="{813AC12C-07B6-4510-9BD7-9D9CF3D78F46}" destId="{5AC22849-EEAC-4113-BFE3-BA1934FD267B}" srcOrd="0" destOrd="0" presId="urn:microsoft.com/office/officeart/2005/8/layout/radial4"/>
    <dgm:cxn modelId="{4347D926-C10A-4377-A94C-E320B6EF20CE}" type="presParOf" srcId="{64050A12-537F-4D45-B824-B1203E4C1386}" destId="{F6411FBA-8159-4939-9DEF-305EB6764B25}" srcOrd="0" destOrd="0" presId="urn:microsoft.com/office/officeart/2005/8/layout/radial4"/>
    <dgm:cxn modelId="{8DEA9870-E2D5-45C1-A9C9-80DEC2E82D1A}" type="presParOf" srcId="{64050A12-537F-4D45-B824-B1203E4C1386}" destId="{5AC22849-EEAC-4113-BFE3-BA1934FD267B}" srcOrd="1" destOrd="0" presId="urn:microsoft.com/office/officeart/2005/8/layout/radial4"/>
    <dgm:cxn modelId="{8502F8CD-1715-4A49-8627-19FFFA3154B8}" type="presParOf" srcId="{64050A12-537F-4D45-B824-B1203E4C1386}" destId="{AFCCC62F-56E2-4F3B-9077-729593801380}" srcOrd="2" destOrd="0" presId="urn:microsoft.com/office/officeart/2005/8/layout/radial4"/>
    <dgm:cxn modelId="{91B5DD11-6AB3-4433-B10C-E7305326E3D8}" type="presParOf" srcId="{64050A12-537F-4D45-B824-B1203E4C1386}" destId="{96F5FE34-0723-4CD9-9A3C-CC1C56BC9F8A}" srcOrd="3" destOrd="0" presId="urn:microsoft.com/office/officeart/2005/8/layout/radial4"/>
    <dgm:cxn modelId="{9CA76E05-3467-41EB-B886-6B8DF13DBF61}" type="presParOf" srcId="{64050A12-537F-4D45-B824-B1203E4C1386}" destId="{B5F08414-A619-4381-B90B-FBB7E94B795D}" srcOrd="4" destOrd="0" presId="urn:microsoft.com/office/officeart/2005/8/layout/radial4"/>
    <dgm:cxn modelId="{5244100D-B029-4623-87DB-BD803DC23924}" type="presParOf" srcId="{64050A12-537F-4D45-B824-B1203E4C1386}" destId="{674B4F6A-4C96-4E81-AB22-020FC5D2225A}" srcOrd="5" destOrd="0" presId="urn:microsoft.com/office/officeart/2005/8/layout/radial4"/>
    <dgm:cxn modelId="{81703132-AF3B-4C1B-93FC-AE54528A4B4D}" type="presParOf" srcId="{64050A12-537F-4D45-B824-B1203E4C1386}" destId="{3D157311-767A-4355-81C2-02A26AA1D10C}" srcOrd="6" destOrd="0" presId="urn:microsoft.com/office/officeart/2005/8/layout/radial4"/>
    <dgm:cxn modelId="{03EAAE7C-816A-4709-A605-BF7B3556E0EF}" type="presParOf" srcId="{64050A12-537F-4D45-B824-B1203E4C1386}" destId="{7A05156E-8E49-4A6D-9005-8305C00F49E1}" srcOrd="7" destOrd="0" presId="urn:microsoft.com/office/officeart/2005/8/layout/radial4"/>
    <dgm:cxn modelId="{0CE9E029-68A2-49EA-B8FF-3D9D34C290A4}" type="presParOf" srcId="{64050A12-537F-4D45-B824-B1203E4C1386}" destId="{A245B6CD-5C93-4120-A18D-F485447C3F45}" srcOrd="8" destOrd="0" presId="urn:microsoft.com/office/officeart/2005/8/layout/radial4"/>
    <dgm:cxn modelId="{739DBC07-664A-4A7D-97BE-95C3D5EB3693}" type="presParOf" srcId="{64050A12-537F-4D45-B824-B1203E4C1386}" destId="{A81DFC79-0F78-4D71-BF26-1C518BA26871}" srcOrd="9" destOrd="0" presId="urn:microsoft.com/office/officeart/2005/8/layout/radial4"/>
    <dgm:cxn modelId="{116C54FC-965B-4AAF-BB9A-0A35342F107E}" type="presParOf" srcId="{64050A12-537F-4D45-B824-B1203E4C1386}" destId="{955A2B7A-C9AD-4E7A-B468-380068A138F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11FBA-8159-4939-9DEF-305EB6764B25}">
      <dsp:nvSpPr>
        <dsp:cNvPr id="0" name=""/>
        <dsp:cNvSpPr/>
      </dsp:nvSpPr>
      <dsp:spPr>
        <a:xfrm>
          <a:off x="2618898" y="2189032"/>
          <a:ext cx="1620202" cy="162020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Mathematical Understanding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856171" y="2426305"/>
        <a:ext cx="1145656" cy="1145656"/>
      </dsp:txXfrm>
    </dsp:sp>
    <dsp:sp modelId="{5AC22849-EEAC-4113-BFE3-BA1934FD267B}">
      <dsp:nvSpPr>
        <dsp:cNvPr id="0" name=""/>
        <dsp:cNvSpPr/>
      </dsp:nvSpPr>
      <dsp:spPr>
        <a:xfrm rot="10800000">
          <a:off x="1046308" y="2768254"/>
          <a:ext cx="1486097" cy="461757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CC62F-56E2-4F3B-9077-729593801380}">
      <dsp:nvSpPr>
        <dsp:cNvPr id="0" name=""/>
        <dsp:cNvSpPr/>
      </dsp:nvSpPr>
      <dsp:spPr>
        <a:xfrm>
          <a:off x="276712" y="2383456"/>
          <a:ext cx="1539192" cy="1231353"/>
        </a:xfrm>
        <a:prstGeom prst="roundRect">
          <a:avLst>
            <a:gd name="adj" fmla="val 10000"/>
          </a:avLst>
        </a:prstGeom>
        <a:solidFill>
          <a:srgbClr val="FCA2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Problem Solving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12777" y="2419521"/>
        <a:ext cx="1467062" cy="1159223"/>
      </dsp:txXfrm>
    </dsp:sp>
    <dsp:sp modelId="{96F5FE34-0723-4CD9-9A3C-CC1C56BC9F8A}">
      <dsp:nvSpPr>
        <dsp:cNvPr id="0" name=""/>
        <dsp:cNvSpPr/>
      </dsp:nvSpPr>
      <dsp:spPr>
        <a:xfrm rot="13500000">
          <a:off x="1526548" y="1608852"/>
          <a:ext cx="1486097" cy="461757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08414-A619-4381-B90B-FBB7E94B795D}">
      <dsp:nvSpPr>
        <dsp:cNvPr id="0" name=""/>
        <dsp:cNvSpPr/>
      </dsp:nvSpPr>
      <dsp:spPr>
        <a:xfrm>
          <a:off x="974586" y="698639"/>
          <a:ext cx="1539192" cy="123135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Connections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010651" y="734704"/>
        <a:ext cx="1467062" cy="1159223"/>
      </dsp:txXfrm>
    </dsp:sp>
    <dsp:sp modelId="{674B4F6A-4C96-4E81-AB22-020FC5D2225A}">
      <dsp:nvSpPr>
        <dsp:cNvPr id="0" name=""/>
        <dsp:cNvSpPr/>
      </dsp:nvSpPr>
      <dsp:spPr>
        <a:xfrm rot="16200000">
          <a:off x="2685951" y="1128612"/>
          <a:ext cx="1486097" cy="461757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57311-767A-4355-81C2-02A26AA1D10C}">
      <dsp:nvSpPr>
        <dsp:cNvPr id="0" name=""/>
        <dsp:cNvSpPr/>
      </dsp:nvSpPr>
      <dsp:spPr>
        <a:xfrm>
          <a:off x="2659403" y="765"/>
          <a:ext cx="1539192" cy="123135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Communication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695468" y="36830"/>
        <a:ext cx="1467062" cy="1159223"/>
      </dsp:txXfrm>
    </dsp:sp>
    <dsp:sp modelId="{7A05156E-8E49-4A6D-9005-8305C00F49E1}">
      <dsp:nvSpPr>
        <dsp:cNvPr id="0" name=""/>
        <dsp:cNvSpPr/>
      </dsp:nvSpPr>
      <dsp:spPr>
        <a:xfrm rot="18900000">
          <a:off x="3845353" y="1608852"/>
          <a:ext cx="1486097" cy="461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5B6CD-5C93-4120-A18D-F485447C3F45}">
      <dsp:nvSpPr>
        <dsp:cNvPr id="0" name=""/>
        <dsp:cNvSpPr/>
      </dsp:nvSpPr>
      <dsp:spPr>
        <a:xfrm>
          <a:off x="4344221" y="698639"/>
          <a:ext cx="1539192" cy="123135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Representations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380286" y="734704"/>
        <a:ext cx="1467062" cy="1159223"/>
      </dsp:txXfrm>
    </dsp:sp>
    <dsp:sp modelId="{A81DFC79-0F78-4D71-BF26-1C518BA26871}">
      <dsp:nvSpPr>
        <dsp:cNvPr id="0" name=""/>
        <dsp:cNvSpPr/>
      </dsp:nvSpPr>
      <dsp:spPr>
        <a:xfrm>
          <a:off x="4325593" y="2768254"/>
          <a:ext cx="1486097" cy="461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A2B7A-C9AD-4E7A-B468-380068A138FE}">
      <dsp:nvSpPr>
        <dsp:cNvPr id="0" name=""/>
        <dsp:cNvSpPr/>
      </dsp:nvSpPr>
      <dsp:spPr>
        <a:xfrm>
          <a:off x="5042095" y="2383456"/>
          <a:ext cx="1539192" cy="1231353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Reasoning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078160" y="2419521"/>
        <a:ext cx="1467062" cy="1159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11FBA-8159-4939-9DEF-305EB6764B25}">
      <dsp:nvSpPr>
        <dsp:cNvPr id="0" name=""/>
        <dsp:cNvSpPr/>
      </dsp:nvSpPr>
      <dsp:spPr>
        <a:xfrm>
          <a:off x="2618898" y="2189032"/>
          <a:ext cx="1620202" cy="162020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Mathematical Understanding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856171" y="2426305"/>
        <a:ext cx="1145656" cy="1145656"/>
      </dsp:txXfrm>
    </dsp:sp>
    <dsp:sp modelId="{5AC22849-EEAC-4113-BFE3-BA1934FD267B}">
      <dsp:nvSpPr>
        <dsp:cNvPr id="0" name=""/>
        <dsp:cNvSpPr/>
      </dsp:nvSpPr>
      <dsp:spPr>
        <a:xfrm rot="10800000">
          <a:off x="1046308" y="2768254"/>
          <a:ext cx="1486097" cy="461757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CC62F-56E2-4F3B-9077-729593801380}">
      <dsp:nvSpPr>
        <dsp:cNvPr id="0" name=""/>
        <dsp:cNvSpPr/>
      </dsp:nvSpPr>
      <dsp:spPr>
        <a:xfrm>
          <a:off x="276712" y="2383456"/>
          <a:ext cx="1539192" cy="1231353"/>
        </a:xfrm>
        <a:prstGeom prst="roundRect">
          <a:avLst>
            <a:gd name="adj" fmla="val 10000"/>
          </a:avLst>
        </a:prstGeom>
        <a:solidFill>
          <a:srgbClr val="FCA2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Problem Solving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12777" y="2419521"/>
        <a:ext cx="1467062" cy="1159223"/>
      </dsp:txXfrm>
    </dsp:sp>
    <dsp:sp modelId="{96F5FE34-0723-4CD9-9A3C-CC1C56BC9F8A}">
      <dsp:nvSpPr>
        <dsp:cNvPr id="0" name=""/>
        <dsp:cNvSpPr/>
      </dsp:nvSpPr>
      <dsp:spPr>
        <a:xfrm rot="13500000">
          <a:off x="1526548" y="1608852"/>
          <a:ext cx="1486097" cy="461757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08414-A619-4381-B90B-FBB7E94B795D}">
      <dsp:nvSpPr>
        <dsp:cNvPr id="0" name=""/>
        <dsp:cNvSpPr/>
      </dsp:nvSpPr>
      <dsp:spPr>
        <a:xfrm>
          <a:off x="974586" y="698639"/>
          <a:ext cx="1539192" cy="123135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Connections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010651" y="734704"/>
        <a:ext cx="1467062" cy="1159223"/>
      </dsp:txXfrm>
    </dsp:sp>
    <dsp:sp modelId="{674B4F6A-4C96-4E81-AB22-020FC5D2225A}">
      <dsp:nvSpPr>
        <dsp:cNvPr id="0" name=""/>
        <dsp:cNvSpPr/>
      </dsp:nvSpPr>
      <dsp:spPr>
        <a:xfrm rot="16210951">
          <a:off x="2690808" y="1128210"/>
          <a:ext cx="1486832" cy="461757"/>
        </a:xfrm>
        <a:prstGeom prst="lef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57311-767A-4355-81C2-02A26AA1D10C}">
      <dsp:nvSpPr>
        <dsp:cNvPr id="0" name=""/>
        <dsp:cNvSpPr/>
      </dsp:nvSpPr>
      <dsp:spPr>
        <a:xfrm>
          <a:off x="2666996" y="0"/>
          <a:ext cx="1539192" cy="123135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Communication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703061" y="36065"/>
        <a:ext cx="1467062" cy="1159223"/>
      </dsp:txXfrm>
    </dsp:sp>
    <dsp:sp modelId="{7A05156E-8E49-4A6D-9005-8305C00F49E1}">
      <dsp:nvSpPr>
        <dsp:cNvPr id="0" name=""/>
        <dsp:cNvSpPr/>
      </dsp:nvSpPr>
      <dsp:spPr>
        <a:xfrm rot="18900000">
          <a:off x="3845353" y="1608852"/>
          <a:ext cx="1486097" cy="461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5B6CD-5C93-4120-A18D-F485447C3F45}">
      <dsp:nvSpPr>
        <dsp:cNvPr id="0" name=""/>
        <dsp:cNvSpPr/>
      </dsp:nvSpPr>
      <dsp:spPr>
        <a:xfrm>
          <a:off x="4344221" y="698639"/>
          <a:ext cx="1539192" cy="123135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Representations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380286" y="734704"/>
        <a:ext cx="1467062" cy="1159223"/>
      </dsp:txXfrm>
    </dsp:sp>
    <dsp:sp modelId="{A81DFC79-0F78-4D71-BF26-1C518BA26871}">
      <dsp:nvSpPr>
        <dsp:cNvPr id="0" name=""/>
        <dsp:cNvSpPr/>
      </dsp:nvSpPr>
      <dsp:spPr>
        <a:xfrm>
          <a:off x="4325593" y="2768254"/>
          <a:ext cx="1486097" cy="46175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A2B7A-C9AD-4E7A-B468-380068A138FE}">
      <dsp:nvSpPr>
        <dsp:cNvPr id="0" name=""/>
        <dsp:cNvSpPr/>
      </dsp:nvSpPr>
      <dsp:spPr>
        <a:xfrm>
          <a:off x="5042095" y="2383456"/>
          <a:ext cx="1539192" cy="1231353"/>
        </a:xfrm>
        <a:prstGeom prst="roundRect">
          <a:avLst>
            <a:gd name="adj" fmla="val 10000"/>
          </a:avLst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Reasoning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078160" y="2419521"/>
        <a:ext cx="1467062" cy="1159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3875D451-32BF-43DC-BF41-2C007F8A75FA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4B07ECFF-815C-4E0B-9B6D-0B6ECC456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6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EFA616CB-BD2A-49CC-BAA8-D2467E358637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863B8844-4FEC-4260-80E4-4D53031E3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0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78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B561-3D53-4462-BE76-33BC1E59D7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98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45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97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87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37E8B-265F-4198-B5B5-A03A22500E1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26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2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41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37E8B-265F-4198-B5B5-A03A22500E1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26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55728-6BFC-42F0-9474-03A5E5931B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73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55728-6BFC-42F0-9474-03A5E5931B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7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96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37E8B-265F-4198-B5B5-A03A22500E1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26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21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21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21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37E8B-265F-4198-B5B5-A03A22500E1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26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29D0B-D6B0-4932-85DF-AFEE7151328E}" type="slidenum">
              <a:rPr lang="en-US" altLang="en-US" smtClean="0"/>
              <a:pPr/>
              <a:t>26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21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50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217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2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37E8B-265F-4198-B5B5-A03A22500E1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26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57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289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37E8B-265F-4198-B5B5-A03A22500E1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26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966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784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A48D-66ED-4B46-A259-738D411D5A8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690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37E8B-265F-4198-B5B5-A03A22500E1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266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5217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B561-3D53-4462-BE76-33BC1E59D7C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822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2" y="4343401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4177" tIns="94177" rIns="94177" bIns="94177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4213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17064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2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5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1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8844-4FEC-4260-80E4-4D53031E32A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8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29D0B-D6B0-4932-85DF-AFEE7151328E}" type="slidenum">
              <a:rPr lang="en-US" altLang="en-US" smtClean="0"/>
              <a:pPr/>
              <a:t>9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CB561-3D53-4462-BE76-33BC1E59D7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6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oe.virginia.gov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504951"/>
            <a:ext cx="899160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00099"/>
                </a:gs>
                <a:gs pos="56000">
                  <a:srgbClr val="000099">
                    <a:alpha val="25000"/>
                  </a:srgbClr>
                </a:gs>
                <a:gs pos="100000">
                  <a:schemeClr val="bg1"/>
                </a:gs>
              </a:gsLst>
              <a:lin ang="4800000" scaled="0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Virginia Department of Education Banner">
            <a:hlinkClick r:id="rId2" tooltip="Link to VDOE Home Pag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234951"/>
            <a:ext cx="47625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he Virginia Department of Education Banner">
            <a:hlinkClick r:id="rId2" tooltip="Link to VDOE Home Pag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234951"/>
            <a:ext cx="47625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4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756" y="1504951"/>
            <a:ext cx="899160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00099"/>
                </a:gs>
                <a:gs pos="56000">
                  <a:srgbClr val="000099">
                    <a:alpha val="25000"/>
                  </a:srgbClr>
                </a:gs>
                <a:gs pos="100000">
                  <a:schemeClr val="bg1"/>
                </a:gs>
              </a:gsLst>
              <a:lin ang="4800000" scaled="0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7756" y="1504951"/>
            <a:ext cx="8991600" cy="0"/>
          </a:xfrm>
          <a:prstGeom prst="line">
            <a:avLst/>
          </a:prstGeom>
          <a:ln w="44450" cap="rnd">
            <a:gradFill flip="none" rotWithShape="1">
              <a:gsLst>
                <a:gs pos="0">
                  <a:srgbClr val="000099"/>
                </a:gs>
                <a:gs pos="56000">
                  <a:srgbClr val="000099">
                    <a:alpha val="25000"/>
                  </a:srgbClr>
                </a:gs>
                <a:gs pos="100000">
                  <a:schemeClr val="bg1"/>
                </a:gs>
              </a:gsLst>
              <a:lin ang="4800000" scaled="0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383E5-CD44-4E8E-A14B-87411563B6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57949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D383E5-CD44-4E8E-A14B-87411563B6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"/>
            <a:ext cx="9144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cubed.org/tour-of-mathematical-connection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m.org/uploadedFiles/Standards_and_Positions/PtAExecutiveSummary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virginia.gov/testing/sol/standards_docs/mathematics/2016/index.s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e.virginia.gov/testing/sol/standards_docs/mathematics/2016/index.s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athematics@doe.virginia.gov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57400"/>
            <a:ext cx="9144000" cy="1371600"/>
          </a:xfrm>
          <a:prstGeom prst="rect">
            <a:avLst/>
          </a:prstGeom>
          <a:solidFill>
            <a:srgbClr val="1D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58975"/>
            <a:ext cx="82296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2017 Mathematics Institute </a:t>
            </a:r>
            <a:br>
              <a:rPr lang="en-US" sz="4000" b="1" dirty="0" smtClean="0"/>
            </a:br>
            <a:r>
              <a:rPr lang="en-US" sz="4000" b="1" dirty="0" smtClean="0"/>
              <a:t>General Session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6400800" cy="1524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dirty="0" smtClean="0"/>
              <a:t>March 21, 2017 – Williamsburg</a:t>
            </a:r>
          </a:p>
          <a:p>
            <a:pPr algn="l"/>
            <a:r>
              <a:rPr lang="en-US" sz="2400" dirty="0" smtClean="0"/>
              <a:t>March 22, 2017 – Fredericksburg</a:t>
            </a:r>
          </a:p>
          <a:p>
            <a:pPr algn="l"/>
            <a:r>
              <a:rPr lang="en-US" sz="2400" dirty="0" smtClean="0"/>
              <a:t>April 4, 2017 – Wytheville</a:t>
            </a:r>
          </a:p>
          <a:p>
            <a:pPr algn="l"/>
            <a:r>
              <a:rPr lang="en-US" sz="2400" dirty="0" smtClean="0"/>
              <a:t>April 5, 2017 - Roanoke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2400" y="40132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/>
              <a:t>Mathematics Standards of Learning Revisions</a:t>
            </a:r>
            <a:endParaRPr lang="en-US" b="1" kern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>
                <a:latin typeface="Calibri" panose="020F0502020204030204" pitchFamily="34" charset="0"/>
              </a:rPr>
              <a:t>K-12 Standards of Learning Documents</a:t>
            </a:r>
          </a:p>
          <a:p>
            <a:pPr lvl="1"/>
            <a:r>
              <a:rPr lang="en-US" sz="2400" kern="0" dirty="0" smtClean="0">
                <a:latin typeface="Calibri" panose="020F0502020204030204" pitchFamily="34" charset="0"/>
              </a:rPr>
              <a:t>Four New Introductory Statements</a:t>
            </a:r>
          </a:p>
          <a:p>
            <a:pPr lvl="2"/>
            <a:r>
              <a:rPr lang="en-US" sz="2000" kern="0" dirty="0" smtClean="0">
                <a:latin typeface="Calibri" panose="020F0502020204030204" pitchFamily="34" charset="0"/>
              </a:rPr>
              <a:t>Instructional Technology</a:t>
            </a:r>
          </a:p>
          <a:p>
            <a:pPr lvl="2"/>
            <a:r>
              <a:rPr lang="en-US" sz="2000" kern="0" dirty="0" smtClean="0">
                <a:latin typeface="Calibri" panose="020F0502020204030204" pitchFamily="34" charset="0"/>
              </a:rPr>
              <a:t>Computational Fluency</a:t>
            </a:r>
          </a:p>
          <a:p>
            <a:pPr lvl="2"/>
            <a:r>
              <a:rPr lang="en-US" sz="2000" kern="0" dirty="0" smtClean="0">
                <a:latin typeface="Calibri" panose="020F0502020204030204" pitchFamily="34" charset="0"/>
              </a:rPr>
              <a:t>Algebra Readiness</a:t>
            </a:r>
          </a:p>
          <a:p>
            <a:pPr lvl="2"/>
            <a:r>
              <a:rPr lang="en-US" sz="2000" kern="0" dirty="0" smtClean="0">
                <a:latin typeface="Calibri" panose="020F0502020204030204" pitchFamily="34" charset="0"/>
              </a:rPr>
              <a:t>Equity</a:t>
            </a:r>
          </a:p>
          <a:p>
            <a:pPr lvl="1"/>
            <a:r>
              <a:rPr lang="en-US" sz="2400" kern="0" dirty="0">
                <a:latin typeface="Calibri" panose="020F0502020204030204" pitchFamily="34" charset="0"/>
              </a:rPr>
              <a:t>Revisions to Grade Level/Course </a:t>
            </a:r>
            <a:r>
              <a:rPr lang="en-US" sz="2400" kern="0" dirty="0" smtClean="0">
                <a:latin typeface="Calibri" panose="020F0502020204030204" pitchFamily="34" charset="0"/>
              </a:rPr>
              <a:t>Introductions</a:t>
            </a:r>
          </a:p>
          <a:p>
            <a:pPr lvl="1"/>
            <a:r>
              <a:rPr lang="en-US" sz="2400" kern="0" dirty="0" smtClean="0">
                <a:latin typeface="Calibri" panose="020F0502020204030204" pitchFamily="34" charset="0"/>
              </a:rPr>
              <a:t>Content Strand Revisions</a:t>
            </a:r>
          </a:p>
          <a:p>
            <a:pPr lvl="1"/>
            <a:r>
              <a:rPr lang="en-US" sz="2400" kern="0" dirty="0" smtClean="0">
                <a:latin typeface="Calibri" panose="020F0502020204030204" pitchFamily="34" charset="0"/>
              </a:rPr>
              <a:t>Standards Reworded/Revised/Combined/Moved</a:t>
            </a:r>
            <a:endParaRPr lang="en-US" sz="2400" kern="0" dirty="0">
              <a:latin typeface="Calibri" panose="020F0502020204030204" pitchFamily="34" charset="0"/>
            </a:endParaRPr>
          </a:p>
          <a:p>
            <a:pPr lvl="1"/>
            <a:endParaRPr lang="en-US" sz="2400" kern="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4562">
            <a:off x="6611274" y="1466345"/>
            <a:ext cx="1852063" cy="2414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2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8607">
            <a:off x="6426961" y="1665818"/>
            <a:ext cx="2485940" cy="188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174625" y="401320"/>
            <a:ext cx="886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500" b="1" dirty="0"/>
              <a:t>Mathematics Curriculum Framework Revisions</a:t>
            </a:r>
            <a:endParaRPr lang="en-US" sz="3500" b="1" kern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>
                <a:latin typeface="Calibri" panose="020F0502020204030204" pitchFamily="34" charset="0"/>
              </a:rPr>
              <a:t>K-12 Curriculum Framework Documents</a:t>
            </a:r>
          </a:p>
          <a:p>
            <a:pPr lvl="1"/>
            <a:r>
              <a:rPr lang="en-US" sz="2400" kern="0" dirty="0" smtClean="0">
                <a:latin typeface="Calibri" panose="020F0502020204030204" pitchFamily="34" charset="0"/>
              </a:rPr>
              <a:t>New Introductory Statements included </a:t>
            </a:r>
          </a:p>
          <a:p>
            <a:pPr lvl="1"/>
            <a:r>
              <a:rPr lang="en-US" sz="2400" kern="0" dirty="0" smtClean="0">
                <a:latin typeface="Calibri" panose="020F0502020204030204" pitchFamily="34" charset="0"/>
              </a:rPr>
              <a:t>Revisions to Content Strand Introductions                           for grade bands</a:t>
            </a:r>
          </a:p>
          <a:p>
            <a:pPr lvl="2"/>
            <a:r>
              <a:rPr lang="en-US" sz="2000" kern="0" dirty="0" smtClean="0">
                <a:latin typeface="Calibri" panose="020F0502020204030204" pitchFamily="34" charset="0"/>
              </a:rPr>
              <a:t>K-2</a:t>
            </a:r>
          </a:p>
          <a:p>
            <a:pPr lvl="2"/>
            <a:r>
              <a:rPr lang="en-US" sz="2000" kern="0" dirty="0" smtClean="0">
                <a:latin typeface="Calibri" panose="020F0502020204030204" pitchFamily="34" charset="0"/>
              </a:rPr>
              <a:t>3-5</a:t>
            </a:r>
          </a:p>
          <a:p>
            <a:pPr lvl="2"/>
            <a:r>
              <a:rPr lang="en-US" sz="2000" kern="0" dirty="0" smtClean="0">
                <a:latin typeface="Calibri" panose="020F0502020204030204" pitchFamily="34" charset="0"/>
              </a:rPr>
              <a:t>6-8</a:t>
            </a:r>
          </a:p>
          <a:p>
            <a:pPr lvl="1"/>
            <a:r>
              <a:rPr lang="en-US" sz="2400" kern="0" dirty="0" smtClean="0">
                <a:latin typeface="Calibri" panose="020F0502020204030204" pitchFamily="34" charset="0"/>
              </a:rPr>
              <a:t>Standards Reworded/Revised/Combined/Moved</a:t>
            </a:r>
          </a:p>
          <a:p>
            <a:pPr lvl="1"/>
            <a:r>
              <a:rPr lang="en-US" sz="2400" kern="0" dirty="0" smtClean="0">
                <a:latin typeface="Calibri" panose="020F0502020204030204" pitchFamily="34" charset="0"/>
              </a:rPr>
              <a:t>Reference to Standards Assessed without a Calculator (Grades 3-7)</a:t>
            </a:r>
          </a:p>
          <a:p>
            <a:pPr lvl="1"/>
            <a:r>
              <a:rPr lang="en-US" sz="2400" kern="0" dirty="0" smtClean="0">
                <a:latin typeface="Calibri" panose="020F0502020204030204" pitchFamily="34" charset="0"/>
              </a:rPr>
              <a:t>Two columns only K-12</a:t>
            </a:r>
          </a:p>
          <a:p>
            <a:pPr lvl="1"/>
            <a:r>
              <a:rPr lang="en-US" sz="2400" kern="0" dirty="0" smtClean="0">
                <a:latin typeface="Calibri" panose="020F0502020204030204" pitchFamily="34" charset="0"/>
              </a:rPr>
              <a:t>Corresponding SOL and Essential Knowledge and Skills bullets are indicated</a:t>
            </a:r>
          </a:p>
          <a:p>
            <a:pPr lvl="1"/>
            <a:endParaRPr lang="en-US" sz="2400" kern="0" dirty="0">
              <a:latin typeface="Calibri" panose="020F0502020204030204" pitchFamily="34" charset="0"/>
            </a:endParaRPr>
          </a:p>
          <a:p>
            <a:pPr lvl="1"/>
            <a:endParaRPr lang="en-US" sz="2400" kern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9067800" cy="1143000"/>
          </a:xfrm>
        </p:spPr>
        <p:txBody>
          <a:bodyPr/>
          <a:lstStyle/>
          <a:p>
            <a:r>
              <a:rPr lang="en-US" b="1" dirty="0" smtClean="0"/>
              <a:t>Mathematics Curriculum Framework Revisions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635" y="122136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Understanding the Standard and Essential Knowledge and Skills</a:t>
            </a:r>
            <a:endParaRPr lang="en-US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0" y="1639816"/>
            <a:ext cx="8443914" cy="498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4495800"/>
            <a:ext cx="405224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Understanding the Standard has more support for teachers: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Definitions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Explanations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Instructional Connections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 rot="20732441">
            <a:off x="2936611" y="1976050"/>
            <a:ext cx="3200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K-12 – only two columns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1683034"/>
            <a:ext cx="4953000" cy="47517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0200" y="1683034"/>
            <a:ext cx="3276600" cy="47517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5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5601"/>
            <a:ext cx="8393154" cy="595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00197"/>
            <a:ext cx="2133600" cy="476251"/>
          </a:xfrm>
        </p:spPr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1295400"/>
            <a:ext cx="228600" cy="2101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48500" y="3657600"/>
            <a:ext cx="228600" cy="2101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62800" y="3200400"/>
            <a:ext cx="228600" cy="2101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76385" y="5105400"/>
            <a:ext cx="314423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All 2016 K-12 Frameworks have the corresponding SOL and EKS bullets indicated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663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/>
              <a:t>Vertical Progression of </a:t>
            </a:r>
            <a:r>
              <a:rPr lang="en-US" b="1" dirty="0" smtClean="0"/>
              <a:t>Mathematics </a:t>
            </a:r>
            <a:r>
              <a:rPr lang="en-US" b="1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7543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Overall reduction in the number of standards from 285 to 259</a:t>
            </a:r>
            <a:r>
              <a:rPr lang="en-US" sz="3000" b="1" dirty="0" smtClean="0"/>
              <a:t> </a:t>
            </a:r>
            <a:endParaRPr lang="en-US" sz="3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Consolidation of related concepts and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Reduction of repetition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Improvement of the developmental progression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Deletion of content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38400"/>
            <a:ext cx="9144000" cy="1371600"/>
          </a:xfrm>
          <a:prstGeom prst="rect">
            <a:avLst/>
          </a:prstGeom>
          <a:solidFill>
            <a:srgbClr val="1D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24000" y="2895600"/>
            <a:ext cx="6248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2016 Standards of Learning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Revised Introductory Statements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0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Introductory Statements - Jigsaw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524000"/>
            <a:ext cx="8229600" cy="4525963"/>
          </a:xfrm>
        </p:spPr>
        <p:txBody>
          <a:bodyPr/>
          <a:lstStyle/>
          <a:p>
            <a:r>
              <a:rPr lang="en-US" sz="2400" dirty="0" smtClean="0"/>
              <a:t>Assign an Introductory statement to each group member</a:t>
            </a:r>
          </a:p>
          <a:p>
            <a:pPr marL="971550" lvl="1" indent="-514350">
              <a:buAutoNum type="arabicPeriod"/>
            </a:pPr>
            <a:r>
              <a:rPr lang="en-US" sz="2400" dirty="0" smtClean="0"/>
              <a:t>Instructional Technology</a:t>
            </a:r>
          </a:p>
          <a:p>
            <a:pPr marL="971550" lvl="1" indent="-514350">
              <a:buAutoNum type="arabicPeriod"/>
            </a:pPr>
            <a:r>
              <a:rPr lang="en-US" sz="2400" dirty="0" smtClean="0"/>
              <a:t>Computational Fluency</a:t>
            </a:r>
          </a:p>
          <a:p>
            <a:pPr marL="971550" lvl="1" indent="-514350">
              <a:buAutoNum type="arabicPeriod"/>
            </a:pPr>
            <a:r>
              <a:rPr lang="en-US" sz="2400" dirty="0" smtClean="0"/>
              <a:t>Algebra Readiness</a:t>
            </a:r>
          </a:p>
          <a:p>
            <a:pPr marL="971550" lvl="1" indent="-514350">
              <a:buAutoNum type="arabicPeriod"/>
            </a:pPr>
            <a:r>
              <a:rPr lang="en-US" sz="2400" dirty="0" smtClean="0"/>
              <a:t>Equity</a:t>
            </a:r>
          </a:p>
          <a:p>
            <a:r>
              <a:rPr lang="en-US" sz="2400" dirty="0" smtClean="0"/>
              <a:t>Read the statement and underline or highlight important ideas that will help you to make meaning of the passage</a:t>
            </a:r>
          </a:p>
          <a:p>
            <a:r>
              <a:rPr lang="en-US" sz="2400" dirty="0" smtClean="0"/>
              <a:t>In round robin format, each group member will summarize their assigned statement for group </a:t>
            </a:r>
          </a:p>
          <a:p>
            <a:r>
              <a:rPr lang="en-US" sz="2400" dirty="0" smtClean="0"/>
              <a:t>As a small group, members will discuss each statement and the implications on mathematics instruction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t>16</a:t>
            </a:fld>
            <a:endParaRPr lang="en-US"/>
          </a:p>
        </p:txBody>
      </p:sp>
      <p:pic>
        <p:nvPicPr>
          <p:cNvPr id="7170" name="Picture 2" descr="C:\Users\Tina.Mazzacane@doe.virginia.gov\AppData\Local\Microsoft\Windows\Temporary Internet Files\Content.IE5\NMQ62NX4\kagan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94337"/>
            <a:ext cx="2766842" cy="17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23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Algebra Readiness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r>
              <a:rPr lang="en-US" dirty="0" smtClean="0"/>
              <a:t>Introduction to the 2009 Grade 7 Mathematics SOL</a:t>
            </a:r>
          </a:p>
          <a:p>
            <a:pPr lvl="1"/>
            <a:r>
              <a:rPr lang="en-US" dirty="0"/>
              <a:t>“Students who successfully complete the seventh-grade standards should be prepared to study Algebra I in grade eight</a:t>
            </a:r>
            <a:r>
              <a:rPr lang="en-US" dirty="0" smtClean="0"/>
              <a:t>.” </a:t>
            </a:r>
          </a:p>
          <a:p>
            <a:r>
              <a:rPr lang="en-US" dirty="0" smtClean="0"/>
              <a:t>Replaced with an introductory paragraph</a:t>
            </a:r>
          </a:p>
          <a:p>
            <a:pPr lvl="1"/>
            <a:r>
              <a:rPr lang="en-US" dirty="0" smtClean="0"/>
              <a:t>““Algebra readiness” </a:t>
            </a:r>
            <a:r>
              <a:rPr lang="en-US" dirty="0"/>
              <a:t>describes the mastery of, and the ability to apply, the Mathematics Standards of Learning, including the Mathematical Process Goals for Students, for kindergarten through grade 8</a:t>
            </a:r>
            <a:r>
              <a:rPr lang="en-US" dirty="0" smtClean="0"/>
              <a:t>.</a:t>
            </a:r>
            <a:r>
              <a:rPr lang="en-US" i="1" dirty="0" smtClean="0"/>
              <a:t>”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1"/>
          </a:xfrm>
        </p:spPr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523069">
            <a:off x="2929619" y="2926424"/>
            <a:ext cx="308440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REMOVED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2023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38400"/>
            <a:ext cx="9144000" cy="1371600"/>
          </a:xfrm>
          <a:prstGeom prst="rect">
            <a:avLst/>
          </a:prstGeom>
          <a:solidFill>
            <a:srgbClr val="1D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24000" y="2895600"/>
            <a:ext cx="6248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Overview of 2016 Crosswalk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(Summary of Revisions) Documents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84514"/>
            <a:ext cx="8692738" cy="60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983179" y="996529"/>
            <a:ext cx="1472199" cy="198054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842660" y="987003"/>
            <a:ext cx="2386940" cy="222672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149505" y="1659849"/>
            <a:ext cx="923719" cy="237226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9600" y="1219200"/>
            <a:ext cx="609600" cy="2286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65175" y="2124700"/>
            <a:ext cx="473025" cy="2286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370183" y="3894441"/>
            <a:ext cx="1775145" cy="70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4638" y="5790334"/>
            <a:ext cx="148766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Callout 1 5"/>
          <p:cNvSpPr/>
          <p:nvPr/>
        </p:nvSpPr>
        <p:spPr>
          <a:xfrm>
            <a:off x="6844706" y="4960766"/>
            <a:ext cx="762000" cy="228600"/>
          </a:xfrm>
          <a:prstGeom prst="borderCallout1">
            <a:avLst/>
          </a:prstGeom>
          <a:solidFill>
            <a:schemeClr val="bg1"/>
          </a:solidFill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2016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Line Callout 1 19"/>
          <p:cNvSpPr/>
          <p:nvPr/>
        </p:nvSpPr>
        <p:spPr>
          <a:xfrm flipH="1">
            <a:off x="4438683" y="4975892"/>
            <a:ext cx="914400" cy="228600"/>
          </a:xfrm>
          <a:prstGeom prst="borderCallout1">
            <a:avLst/>
          </a:prstGeom>
          <a:solidFill>
            <a:schemeClr val="bg1"/>
          </a:solidFill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2009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F363-A4AE-4674-8624-FB517241064C}" type="slidenum">
              <a:rPr lang="en-US" altLang="en-US" smtClean="0"/>
              <a:pPr/>
              <a:t>19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307128" y="3022961"/>
            <a:ext cx="838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337638" y="2018805"/>
            <a:ext cx="1376866" cy="431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49386" y="973778"/>
            <a:ext cx="5082635" cy="22206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43896" y="971799"/>
            <a:ext cx="3479470" cy="2234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5631" y="3194462"/>
            <a:ext cx="5130140" cy="3241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55771" y="3194463"/>
            <a:ext cx="3467596" cy="3230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39932" y="3139911"/>
            <a:ext cx="2958935" cy="308758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546395" y="3146837"/>
            <a:ext cx="2958935" cy="308758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06782" y="5724525"/>
            <a:ext cx="314423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Grade Level Crosswalk </a:t>
            </a:r>
          </a:p>
          <a:p>
            <a:r>
              <a:rPr lang="en-US" sz="2000" b="1" dirty="0" smtClean="0"/>
              <a:t>(Summary of Revisions)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1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6" grpId="0" animBg="1"/>
      <p:bldP spid="20" grpId="0" animBg="1"/>
      <p:bldP spid="3" grpId="0" animBg="1"/>
      <p:bldP spid="17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b="1" dirty="0" smtClean="0"/>
              <a:t>VDOE General Session 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525963"/>
          </a:xfrm>
        </p:spPr>
        <p:txBody>
          <a:bodyPr/>
          <a:lstStyle/>
          <a:p>
            <a:r>
              <a:rPr lang="en-US" sz="2800" dirty="0" smtClean="0"/>
              <a:t>Overview of 2016 Standards Adoption and Implementation</a:t>
            </a:r>
            <a:endParaRPr lang="en-US" sz="2800" dirty="0"/>
          </a:p>
          <a:p>
            <a:r>
              <a:rPr lang="en-US" sz="2800" dirty="0" smtClean="0"/>
              <a:t>Revised </a:t>
            </a:r>
            <a:r>
              <a:rPr lang="en-US" sz="2800" dirty="0"/>
              <a:t>Introductory Statements</a:t>
            </a:r>
          </a:p>
          <a:p>
            <a:r>
              <a:rPr lang="en-US" sz="2800" dirty="0" smtClean="0"/>
              <a:t>Overview of Crosswalk Documents</a:t>
            </a:r>
          </a:p>
          <a:p>
            <a:r>
              <a:rPr lang="en-US" sz="2800" dirty="0" smtClean="0"/>
              <a:t>Understanding </a:t>
            </a:r>
            <a:r>
              <a:rPr lang="en-US" sz="2800" dirty="0"/>
              <a:t>the 2016 Standards of Learning Curriculum </a:t>
            </a:r>
            <a:r>
              <a:rPr lang="en-US" sz="2800" dirty="0" smtClean="0"/>
              <a:t>Framework</a:t>
            </a:r>
          </a:p>
          <a:p>
            <a:r>
              <a:rPr lang="en-US" sz="2800" dirty="0" smtClean="0"/>
              <a:t>Mathematical Connections Across Grade Levels</a:t>
            </a:r>
            <a:endParaRPr lang="en-US" sz="2800" dirty="0"/>
          </a:p>
          <a:p>
            <a:r>
              <a:rPr lang="en-US" sz="2800" dirty="0" smtClean="0"/>
              <a:t>Resources to Support 2016 Standards Implementation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9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0" y="688771"/>
            <a:ext cx="8866240" cy="590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248400" y="745175"/>
            <a:ext cx="864578" cy="1905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55471" y="733302"/>
            <a:ext cx="864578" cy="1905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85175" y="2667000"/>
            <a:ext cx="1760550" cy="3048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914402" y="4027715"/>
            <a:ext cx="914400" cy="304800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94720" y="3605274"/>
            <a:ext cx="4415642" cy="6986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4000" y="3241964"/>
            <a:ext cx="4272275" cy="3633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BF363-A4AE-4674-8624-FB517241064C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10" name="Oval 9"/>
          <p:cNvSpPr/>
          <p:nvPr/>
        </p:nvSpPr>
        <p:spPr>
          <a:xfrm>
            <a:off x="1571501" y="6108866"/>
            <a:ext cx="862941" cy="244433"/>
          </a:xfrm>
          <a:prstGeom prst="ellipse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1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38400"/>
            <a:ext cx="9144000" cy="1371600"/>
          </a:xfrm>
          <a:prstGeom prst="rect">
            <a:avLst/>
          </a:prstGeom>
          <a:solidFill>
            <a:srgbClr val="1D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24000" y="2895600"/>
            <a:ext cx="6248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Understanding the 2016 Standards of Learning Curriculum Framework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8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686800" cy="1143000"/>
          </a:xfrm>
        </p:spPr>
        <p:txBody>
          <a:bodyPr/>
          <a:lstStyle/>
          <a:p>
            <a:r>
              <a:rPr lang="en-US" b="1" dirty="0" smtClean="0"/>
              <a:t>Understanding the 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Unpacking…..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What do students need to know and be able to do?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“How” will students be expected to learn these concepts?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What content parameters exist?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What representations will students use to make sense of the concepts?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What new vocabulary will students encounter?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What are some common student misconceptions?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189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1143000"/>
          </a:xfrm>
        </p:spPr>
        <p:txBody>
          <a:bodyPr/>
          <a:lstStyle/>
          <a:p>
            <a:r>
              <a:rPr lang="en-US" sz="3400" b="1" dirty="0" smtClean="0"/>
              <a:t>Unpacking Standards – Overview of Structure</a:t>
            </a:r>
            <a:endParaRPr lang="en-US" sz="3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1"/>
          </a:xfrm>
        </p:spPr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560"/>
          <a:stretch/>
        </p:blipFill>
        <p:spPr bwMode="auto">
          <a:xfrm>
            <a:off x="581025" y="1447800"/>
            <a:ext cx="7954282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2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1143000"/>
          </a:xfrm>
        </p:spPr>
        <p:txBody>
          <a:bodyPr/>
          <a:lstStyle/>
          <a:p>
            <a:r>
              <a:rPr lang="en-US" b="1" dirty="0" smtClean="0"/>
              <a:t>Understanding the 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Making other connections…..</a:t>
            </a:r>
          </a:p>
          <a:p>
            <a:r>
              <a:rPr lang="en-US" sz="2600" dirty="0" smtClean="0"/>
              <a:t>What prerequisite knowledge will students need to be ready to learn?</a:t>
            </a:r>
          </a:p>
          <a:p>
            <a:r>
              <a:rPr lang="en-US" sz="2600" dirty="0" smtClean="0"/>
              <a:t>How does this standard connect to other standards (in the same grade/course? in other grades/courses?)</a:t>
            </a:r>
          </a:p>
          <a:p>
            <a:r>
              <a:rPr lang="en-US" sz="2600" dirty="0" smtClean="0"/>
              <a:t>What conceptual understanding does this standard require?  What procedures will need to be connected to these concepts?  What opportunities exist to apply the mathematics?</a:t>
            </a:r>
          </a:p>
          <a:p>
            <a:r>
              <a:rPr lang="en-US" sz="2600" dirty="0" smtClean="0"/>
              <a:t>What mathematical process goals can be accessed through this content?</a:t>
            </a:r>
            <a:endParaRPr lang="en-US" sz="26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1"/>
          </a:xfrm>
        </p:spPr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38400"/>
            <a:ext cx="9144000" cy="1371600"/>
          </a:xfrm>
          <a:prstGeom prst="rect">
            <a:avLst/>
          </a:prstGeom>
          <a:solidFill>
            <a:srgbClr val="1D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24000" y="2895600"/>
            <a:ext cx="6248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Mathematical Connections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Across Grade Levels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pPr algn="ctr"/>
            <a:r>
              <a:rPr lang="en-US" sz="3200" b="1" dirty="0"/>
              <a:t>Mathematical Connections Across Grade Levels</a:t>
            </a:r>
            <a:endParaRPr lang="en-US" altLang="en-US" sz="3200" b="1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5931178"/>
              </p:ext>
            </p:extLst>
          </p:nvPr>
        </p:nvGraphicFramePr>
        <p:xfrm>
          <a:off x="1143000" y="1905000"/>
          <a:ext cx="6858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0"/>
          </a:xfrm>
        </p:spPr>
        <p:txBody>
          <a:bodyPr/>
          <a:lstStyle/>
          <a:p>
            <a:pPr>
              <a:defRPr/>
            </a:pPr>
            <a:fld id="{5107D01C-5211-43F9-BFCF-BD7DE978F9F5}" type="slidenum">
              <a:rPr lang="en-US" smtClean="0">
                <a:latin typeface="Arial" pitchFamily="34" charset="0"/>
              </a:rPr>
              <a:pPr>
                <a:defRPr/>
              </a:pPr>
              <a:t>26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676400" y="2133600"/>
            <a:ext cx="25146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8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1143000"/>
          </a:xfrm>
        </p:spPr>
        <p:txBody>
          <a:bodyPr/>
          <a:lstStyle/>
          <a:p>
            <a:r>
              <a:rPr lang="en-US" sz="3200" b="1" dirty="0" smtClean="0"/>
              <a:t>Mathematical Connections Across Grade </a:t>
            </a:r>
            <a:r>
              <a:rPr lang="en-US" sz="3200" b="1" dirty="0"/>
              <a:t>Levels </a:t>
            </a:r>
            <a:r>
              <a:rPr lang="en-US" sz="1400" b="1" dirty="0">
                <a:hlinkClick r:id="rId3"/>
              </a:rPr>
              <a:t>https://www.youcubed.org/tour-of-mathematical-connections</a:t>
            </a:r>
            <a:r>
              <a:rPr lang="en-US" sz="1400" b="1" dirty="0" smtClean="0">
                <a:hlinkClick r:id="rId3"/>
              </a:rPr>
              <a:t>/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1"/>
          </a:xfrm>
        </p:spPr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483893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52650"/>
            <a:ext cx="2714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3581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Jo </a:t>
            </a:r>
            <a:r>
              <a:rPr lang="en-US" dirty="0" err="1" smtClean="0"/>
              <a:t>Boaler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Stanford University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4227731"/>
            <a:ext cx="19050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4724400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From Jo </a:t>
            </a:r>
            <a:r>
              <a:rPr lang="en-US" sz="1100" dirty="0" err="1" smtClean="0"/>
              <a:t>Boaler</a:t>
            </a:r>
            <a:r>
              <a:rPr lang="en-US" sz="1100" dirty="0" smtClean="0"/>
              <a:t>, </a:t>
            </a:r>
            <a:r>
              <a:rPr lang="en-US" sz="1100" i="1" dirty="0" smtClean="0"/>
              <a:t>Mathematical Connections, </a:t>
            </a:r>
            <a:r>
              <a:rPr lang="en-US" sz="1100" i="1" dirty="0" err="1" smtClean="0"/>
              <a:t>youcubed</a:t>
            </a:r>
            <a:r>
              <a:rPr lang="en-US" sz="1100" i="1" dirty="0" smtClean="0"/>
              <a:t> </a:t>
            </a:r>
            <a:r>
              <a:rPr lang="en-US" sz="1100" dirty="0" smtClean="0"/>
              <a:t>(Stanford University), 2016</a:t>
            </a:r>
            <a:r>
              <a:rPr lang="en-US" sz="1100" i="1" dirty="0" smtClean="0"/>
              <a:t>. </a:t>
            </a:r>
            <a:r>
              <a:rPr lang="en-US" sz="1100" dirty="0" smtClean="0"/>
              <a:t>Permission granted for use by VDOE.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957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1143000"/>
          </a:xfrm>
        </p:spPr>
        <p:txBody>
          <a:bodyPr/>
          <a:lstStyle/>
          <a:p>
            <a:r>
              <a:rPr lang="en-US" dirty="0" smtClean="0"/>
              <a:t>Computational Fluency in K-5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983069"/>
            <a:ext cx="6934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/>
            <a:r>
              <a:rPr lang="en-US" b="1" dirty="0" smtClean="0"/>
              <a:t>K.4a  </a:t>
            </a:r>
            <a:r>
              <a:rPr lang="en-US" b="1" dirty="0"/>
              <a:t>Recognize and describe with </a:t>
            </a:r>
            <a:r>
              <a:rPr lang="en-US" b="1" dirty="0">
                <a:solidFill>
                  <a:srgbClr val="FF0000"/>
                </a:solidFill>
              </a:rPr>
              <a:t>fluency part-whole relationships for numbers up to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9352" y="4572000"/>
            <a:ext cx="68054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68325" lvl="0" indent="-568325"/>
            <a:r>
              <a:rPr lang="en-US" b="1" dirty="0" smtClean="0"/>
              <a:t>1.7a  Recognize </a:t>
            </a:r>
            <a:r>
              <a:rPr lang="en-US" b="1" dirty="0"/>
              <a:t>and describe with </a:t>
            </a:r>
            <a:r>
              <a:rPr lang="en-US" b="1" dirty="0">
                <a:solidFill>
                  <a:srgbClr val="FF0000"/>
                </a:solidFill>
              </a:rPr>
              <a:t>fluency part-whole relationships for numbers up to 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</a:p>
          <a:p>
            <a:pPr marL="630238" lvl="0" indent="-630238"/>
            <a:r>
              <a:rPr lang="en-US" b="1" dirty="0" smtClean="0"/>
              <a:t>1.7b  Demonstrate </a:t>
            </a:r>
            <a:r>
              <a:rPr lang="en-US" b="1" dirty="0">
                <a:solidFill>
                  <a:srgbClr val="FF0000"/>
                </a:solidFill>
              </a:rPr>
              <a:t>fluency with addition and subtraction within 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3733800"/>
            <a:ext cx="6781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2.5b  Demonstrate </a:t>
            </a:r>
            <a:r>
              <a:rPr lang="en-US" b="1" dirty="0">
                <a:solidFill>
                  <a:srgbClr val="FF0000"/>
                </a:solidFill>
              </a:rPr>
              <a:t>fluency with addition and subtraction within </a:t>
            </a:r>
            <a:r>
              <a:rPr lang="en-US" b="1" dirty="0" smtClean="0">
                <a:solidFill>
                  <a:srgbClr val="FF0000"/>
                </a:solidFill>
              </a:rPr>
              <a:t>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2819400"/>
            <a:ext cx="7162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3.4c  Demonstrate </a:t>
            </a:r>
            <a:r>
              <a:rPr lang="en-US" b="1" dirty="0">
                <a:solidFill>
                  <a:srgbClr val="FF0000"/>
                </a:solidFill>
              </a:rPr>
              <a:t>fluency with multiplication facts of 0, 1, 2, 5, and 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1905000"/>
            <a:ext cx="6781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00050" indent="-400050"/>
            <a:r>
              <a:rPr lang="en-US" b="1" dirty="0"/>
              <a:t>4.4  </a:t>
            </a:r>
            <a:r>
              <a:rPr lang="en-US" b="1" dirty="0" smtClean="0"/>
              <a:t>Demonstrate </a:t>
            </a:r>
            <a:r>
              <a:rPr lang="en-US" b="1" dirty="0">
                <a:solidFill>
                  <a:srgbClr val="FF0000"/>
                </a:solidFill>
              </a:rPr>
              <a:t>fluency with multiplication facts through 12 × 12</a:t>
            </a:r>
            <a:r>
              <a:rPr lang="en-US" b="1" dirty="0"/>
              <a:t>, and the corresponding division </a:t>
            </a:r>
            <a:r>
              <a:rPr lang="en-US" b="1" dirty="0" smtClean="0"/>
              <a:t>facts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2400" y="1701225"/>
            <a:ext cx="1524000" cy="4605009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3476" y="2311569"/>
            <a:ext cx="8077200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Computational fluency refers to having </a:t>
            </a:r>
            <a:r>
              <a:rPr lang="en-US" sz="2400" b="1" dirty="0">
                <a:solidFill>
                  <a:srgbClr val="FF0000"/>
                </a:solidFill>
              </a:rPr>
              <a:t>flexible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b="1" dirty="0">
                <a:solidFill>
                  <a:srgbClr val="FF0000"/>
                </a:solidFill>
              </a:rPr>
              <a:t>efficient</a:t>
            </a:r>
            <a:r>
              <a:rPr lang="en-US" sz="2400" dirty="0">
                <a:solidFill>
                  <a:schemeClr val="bg1"/>
                </a:solidFill>
              </a:rPr>
              <a:t>, and </a:t>
            </a:r>
            <a:r>
              <a:rPr lang="en-US" sz="2400" b="1" dirty="0">
                <a:solidFill>
                  <a:srgbClr val="FF0000"/>
                </a:solidFill>
              </a:rPr>
              <a:t>accurate</a:t>
            </a:r>
            <a:r>
              <a:rPr lang="en-US" sz="2400" dirty="0">
                <a:solidFill>
                  <a:schemeClr val="bg1"/>
                </a:solidFill>
              </a:rPr>
              <a:t> methods for computing.  Students exhibit computational fluency when they demonstrate strategic thinking and flexibility in the computational methods they choose, understand, and can explain, and produce accurate answers efficiently. </a:t>
            </a:r>
          </a:p>
        </p:txBody>
      </p:sp>
    </p:spTree>
    <p:extLst>
      <p:ext uri="{BB962C8B-B14F-4D97-AF65-F5344CB8AC3E}">
        <p14:creationId xmlns:p14="http://schemas.microsoft.com/office/powerpoint/2010/main" val="24298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4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Application vs. Identification of Properties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3429000"/>
          </a:xfrm>
        </p:spPr>
        <p:txBody>
          <a:bodyPr/>
          <a:lstStyle/>
          <a:p>
            <a:r>
              <a:rPr lang="en-US" dirty="0" smtClean="0"/>
              <a:t>Apply Properties of Real Numbers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SOL 3.3, SOL 3.4, 4.4, 5.4 Apply properties to perform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SOL 6.6c Simplify numerical expressions with integers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SOL 7.11 Evaluate algebraic expressions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SOL 8.14a, b Evaluate/simplify algebraic expressions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1"/>
          </a:xfrm>
        </p:spPr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836651">
            <a:off x="1507657" y="3338087"/>
            <a:ext cx="5791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Identification of properties is NOT </a:t>
            </a:r>
          </a:p>
          <a:p>
            <a:pPr algn="ctr"/>
            <a:r>
              <a:rPr lang="en-US" sz="2400" dirty="0" smtClean="0"/>
              <a:t>a focus of assessment.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247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38400"/>
            <a:ext cx="9144000" cy="1371600"/>
          </a:xfrm>
          <a:prstGeom prst="rect">
            <a:avLst/>
          </a:prstGeom>
          <a:solidFill>
            <a:srgbClr val="1D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24000" y="2895600"/>
            <a:ext cx="6248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Overview - 2016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Standards Adoption and Implementation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4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Application vs. Identification of Properties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3733800"/>
          </a:xfrm>
        </p:spPr>
        <p:txBody>
          <a:bodyPr/>
          <a:lstStyle/>
          <a:p>
            <a:r>
              <a:rPr lang="en-US" dirty="0" smtClean="0"/>
              <a:t>Apply Properties of Equality and Inequality</a:t>
            </a:r>
          </a:p>
          <a:p>
            <a:pPr marL="742950" lvl="2" indent="-342900"/>
            <a:r>
              <a:rPr lang="en-US" dirty="0"/>
              <a:t>SOL </a:t>
            </a:r>
            <a:r>
              <a:rPr lang="en-US" dirty="0" smtClean="0"/>
              <a:t>6.13/6.14 Solve one-step linear equations/one-step linear inequalities (add/subtract)</a:t>
            </a:r>
          </a:p>
          <a:p>
            <a:pPr marL="742950" lvl="2" indent="-342900"/>
            <a:r>
              <a:rPr lang="en-US" dirty="0" smtClean="0"/>
              <a:t>SOL 7.12/7.13 Solve two-step linear equations/one- and two-step linear inequalities (+/−/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/</a:t>
            </a:r>
            <a:r>
              <a:rPr lang="en-US" dirty="0" smtClean="0">
                <a:sym typeface="Symbol"/>
              </a:rPr>
              <a:t></a:t>
            </a:r>
            <a:r>
              <a:rPr lang="en-US" dirty="0" smtClean="0"/>
              <a:t>)</a:t>
            </a:r>
          </a:p>
          <a:p>
            <a:pPr marL="742950" lvl="2" indent="-342900"/>
            <a:r>
              <a:rPr lang="en-US" dirty="0" smtClean="0"/>
              <a:t>SOL 8.17/8.18 Solve multi-step linear equations/inequalities</a:t>
            </a:r>
          </a:p>
          <a:p>
            <a:pPr marL="742950" lvl="2" indent="-342900"/>
            <a:r>
              <a:rPr lang="en-US" dirty="0" smtClean="0"/>
              <a:t>SOL A.4/A.5 Solve equations (linear, linear systems, literal, quadratic)/inequalities (linear, linear systems)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1"/>
          </a:xfrm>
        </p:spPr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836651">
            <a:off x="1507657" y="3338087"/>
            <a:ext cx="5791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Identification of properties is NOT </a:t>
            </a:r>
          </a:p>
          <a:p>
            <a:pPr algn="ctr"/>
            <a:r>
              <a:rPr lang="en-US" sz="2400" dirty="0" smtClean="0"/>
              <a:t>a focus of assessment.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733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15400" cy="1143000"/>
          </a:xfrm>
        </p:spPr>
        <p:txBody>
          <a:bodyPr/>
          <a:lstStyle/>
          <a:p>
            <a:r>
              <a:rPr lang="en-US" sz="3400" b="1" dirty="0" smtClean="0"/>
              <a:t>Multiple Representations </a:t>
            </a:r>
            <a:r>
              <a:rPr lang="en-US" sz="3400" b="1" dirty="0" smtClean="0">
                <a:solidFill>
                  <a:srgbClr val="FF0000"/>
                </a:solidFill>
              </a:rPr>
              <a:t>or Models </a:t>
            </a:r>
            <a:r>
              <a:rPr lang="en-US" sz="3400" b="1" dirty="0" smtClean="0"/>
              <a:t>Across K-12</a:t>
            </a:r>
            <a:endParaRPr lang="en-US" sz="3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t>31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14" y="4782621"/>
            <a:ext cx="64850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09608"/>
            <a:ext cx="4530177" cy="6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304800" y="1905000"/>
            <a:ext cx="5076825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8934" y="1895475"/>
            <a:ext cx="1524000" cy="3810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Kindergarten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5917266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5800" y="3144321"/>
            <a:ext cx="1066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Grade 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4801671"/>
            <a:ext cx="1066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Grade 7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51334" y="5955268"/>
            <a:ext cx="1219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Algebra 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3962400"/>
            <a:ext cx="611909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705600" y="3947636"/>
            <a:ext cx="1066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Grade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5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7130"/>
            <a:ext cx="9144000" cy="722052"/>
          </a:xfrm>
        </p:spPr>
        <p:txBody>
          <a:bodyPr/>
          <a:lstStyle/>
          <a:p>
            <a:r>
              <a:rPr lang="en-US" sz="3200" b="1" dirty="0"/>
              <a:t>Make connections between and among multiple representations of functions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333"/>
            <a:ext cx="2764897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022" y="1418232"/>
            <a:ext cx="3810000" cy="384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8096"/>
            <a:ext cx="3234519" cy="18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7" y="2743200"/>
            <a:ext cx="3459566" cy="184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714" y="1951968"/>
            <a:ext cx="482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ratio of yellow tiles to blue tiles is 3:1.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20048919">
            <a:off x="1791181" y="1949130"/>
            <a:ext cx="838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verbal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048919">
            <a:off x="6525949" y="3090431"/>
            <a:ext cx="838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048919">
            <a:off x="6463921" y="5923573"/>
            <a:ext cx="838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20048919">
            <a:off x="1781210" y="3462665"/>
            <a:ext cx="103747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diagram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0048919">
            <a:off x="1774871" y="5764068"/>
            <a:ext cx="156980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38400"/>
            <a:ext cx="9144000" cy="1371600"/>
          </a:xfrm>
          <a:prstGeom prst="rect">
            <a:avLst/>
          </a:prstGeom>
          <a:solidFill>
            <a:srgbClr val="1D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66800" y="3009900"/>
            <a:ext cx="7010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Principles to Actions: </a:t>
            </a:r>
            <a:br>
              <a:rPr lang="en-US" b="1" i="1" dirty="0">
                <a:solidFill>
                  <a:schemeClr val="tx1"/>
                </a:solidFill>
              </a:rPr>
            </a:br>
            <a:r>
              <a:rPr lang="en-US" b="1" i="1" dirty="0">
                <a:solidFill>
                  <a:schemeClr val="tx1"/>
                </a:solidFill>
              </a:rPr>
              <a:t>Ensuring Mathematical Success for All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295400"/>
            <a:ext cx="75438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latin typeface="Calibri" panose="020F0502020204030204" pitchFamily="34" charset="0"/>
              </a:rPr>
              <a:t>“Effective teaching is the non-negotiable core that ensures that all students learn mathematics at high </a:t>
            </a:r>
            <a:r>
              <a:rPr lang="en-US" b="0" dirty="0" smtClean="0">
                <a:latin typeface="Calibri" panose="020F0502020204030204" pitchFamily="34" charset="0"/>
              </a:rPr>
              <a:t>levels.”</a:t>
            </a:r>
          </a:p>
          <a:p>
            <a:pPr marL="0" indent="0" algn="r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b="0" dirty="0" smtClean="0">
                <a:latin typeface="Calibri" panose="020F0502020204030204" pitchFamily="34" charset="0"/>
              </a:rPr>
              <a:t>NCTM</a:t>
            </a:r>
            <a:r>
              <a:rPr lang="en-US" sz="2600" b="0" dirty="0">
                <a:latin typeface="Calibri" panose="020F0502020204030204" pitchFamily="34" charset="0"/>
              </a:rPr>
              <a:t>, </a:t>
            </a:r>
            <a:r>
              <a:rPr lang="en-US" sz="2600" b="0" i="1" dirty="0" smtClean="0">
                <a:latin typeface="Calibri" panose="020F0502020204030204" pitchFamily="34" charset="0"/>
              </a:rPr>
              <a:t>Principles </a:t>
            </a:r>
            <a:r>
              <a:rPr lang="en-US" sz="2600" b="0" i="1" dirty="0">
                <a:latin typeface="Calibri" panose="020F0502020204030204" pitchFamily="34" charset="0"/>
              </a:rPr>
              <a:t>to Action </a:t>
            </a:r>
            <a:r>
              <a:rPr lang="en-US" sz="2600" b="0" dirty="0" smtClean="0">
                <a:latin typeface="Calibri" panose="020F0502020204030204" pitchFamily="34" charset="0"/>
              </a:rPr>
              <a:t>Executive Summary, 2014</a:t>
            </a:r>
          </a:p>
          <a:p>
            <a:pPr marL="0" indent="0">
              <a:buNone/>
            </a:pPr>
            <a:endParaRPr lang="en-US" sz="26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5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t>35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666750"/>
            <a:ext cx="67437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9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57225"/>
            <a:ext cx="8610600" cy="11731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NCTM </a:t>
            </a:r>
            <a:r>
              <a:rPr lang="en-US" sz="3200" i="1" dirty="0" smtClean="0"/>
              <a:t>Principles to Actions 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US" altLang="en-US" sz="3200" i="1" dirty="0" smtClean="0"/>
              <a:t>Ensuring </a:t>
            </a:r>
            <a:r>
              <a:rPr lang="en-US" altLang="en-US" sz="3200" i="1" dirty="0"/>
              <a:t>Mathematical Success for All</a:t>
            </a:r>
            <a:endParaRPr lang="en-US" sz="32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83134270"/>
              </p:ext>
            </p:extLst>
          </p:nvPr>
        </p:nvGraphicFramePr>
        <p:xfrm>
          <a:off x="914400" y="1828800"/>
          <a:ext cx="7391400" cy="4106153"/>
        </p:xfrm>
        <a:graphic>
          <a:graphicData uri="http://schemas.openxmlformats.org/drawingml/2006/table">
            <a:tbl>
              <a:tblPr firstRow="1" firstCol="1" bandRow="1"/>
              <a:tblGrid>
                <a:gridCol w="7391400"/>
              </a:tblGrid>
              <a:tr h="4485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High Leverage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Mathematics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Teaching Practices</a:t>
                      </a: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Calibri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1. Establish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mathematics goals to focus learning.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2. Implement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tasks that promote reasoning and problem solving.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3. Use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and connect mathematical representations.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4. Facilitate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meaningful mathematical discourse.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5. Pose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purposeful questions.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6. Build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procedural fluency from conceptual understanding.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7. Support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productive struggle in learning mathematics.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8. Elicit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and use evidence of student thinking.  </a:t>
                      </a:r>
                    </a:p>
                  </a:txBody>
                  <a:tcPr marL="58525" marR="58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6172200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Calibri" panose="020F0502020204030204" pitchFamily="34" charset="0"/>
              </a:rPr>
              <a:t>Adapted from </a:t>
            </a:r>
            <a:r>
              <a:rPr lang="en-US" altLang="en-US" sz="1200" dirty="0" err="1" smtClean="0">
                <a:latin typeface="Calibri" panose="020F0502020204030204" pitchFamily="34" charset="0"/>
              </a:rPr>
              <a:t>Leinwand</a:t>
            </a:r>
            <a:r>
              <a:rPr lang="en-US" altLang="en-US" sz="1200" dirty="0" smtClean="0">
                <a:latin typeface="Calibri" panose="020F0502020204030204" pitchFamily="34" charset="0"/>
              </a:rPr>
              <a:t>, S. et al. (2014) </a:t>
            </a:r>
            <a:r>
              <a:rPr lang="en-US" altLang="en-US" sz="1200" i="1" dirty="0" smtClean="0">
                <a:latin typeface="Calibri" panose="020F0502020204030204" pitchFamily="34" charset="0"/>
              </a:rPr>
              <a:t>Principles to Actions – Ensuring Mathematical Success for All, </a:t>
            </a:r>
            <a:r>
              <a:rPr lang="en-US" altLang="en-US" sz="1200" dirty="0" smtClean="0">
                <a:latin typeface="Calibri" panose="020F0502020204030204" pitchFamily="34" charset="0"/>
              </a:rPr>
              <a:t>National Council of Teachers of Mathematics. </a:t>
            </a:r>
            <a:r>
              <a:rPr lang="en-US" altLang="en-US" sz="1200" dirty="0" smtClean="0">
                <a:latin typeface="Calibri" panose="020F0502020204030204" pitchFamily="34" charset="0"/>
                <a:hlinkClick r:id="rId3"/>
              </a:rPr>
              <a:t>https</a:t>
            </a:r>
            <a:r>
              <a:rPr lang="en-US" altLang="en-US" sz="1200" dirty="0">
                <a:latin typeface="Calibri" panose="020F0502020204030204" pitchFamily="34" charset="0"/>
                <a:hlinkClick r:id="rId3"/>
              </a:rPr>
              <a:t>://www.nctm.org/uploadedFiles/Standards_and_Positions/PtAExecutiveSummary.pdf</a:t>
            </a:r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0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38400"/>
            <a:ext cx="9144000" cy="1600200"/>
          </a:xfrm>
          <a:prstGeom prst="rect">
            <a:avLst/>
          </a:prstGeom>
          <a:solidFill>
            <a:srgbClr val="1D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>
                <a:solidFill>
                  <a:prstClr val="white"/>
                </a:solidFill>
              </a:rPr>
              <a:pPr/>
              <a:t>37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66800" y="2676525"/>
            <a:ext cx="7010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Resources to Support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2016 Mathematics Standards Implementation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6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609600"/>
            <a:ext cx="8229600" cy="1143000"/>
          </a:xfrm>
        </p:spPr>
        <p:txBody>
          <a:bodyPr/>
          <a:lstStyle/>
          <a:p>
            <a:r>
              <a:rPr lang="en-US" b="1" dirty="0" smtClean="0">
                <a:hlinkClick r:id="rId3"/>
              </a:rPr>
              <a:t>Implementation Support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24399"/>
          </a:xfrm>
        </p:spPr>
        <p:txBody>
          <a:bodyPr/>
          <a:lstStyle/>
          <a:p>
            <a:r>
              <a:rPr lang="en-US" sz="2400" dirty="0" smtClean="0"/>
              <a:t>2016 Mathematics Standards of Learning</a:t>
            </a:r>
          </a:p>
          <a:p>
            <a:r>
              <a:rPr lang="en-US" sz="2400" dirty="0" smtClean="0"/>
              <a:t>2016 Mathematics Standards Curriculum Frameworks</a:t>
            </a:r>
          </a:p>
          <a:p>
            <a:r>
              <a:rPr lang="en-US" sz="2400" dirty="0" smtClean="0"/>
              <a:t>2009 to 2016 Crosswalk (summary of revisions) documents </a:t>
            </a:r>
          </a:p>
          <a:p>
            <a:r>
              <a:rPr lang="en-US" sz="2400" dirty="0" smtClean="0"/>
              <a:t>2016 Mathematics SOL Video Playlist (Overview, Vertical Progression &amp; Support, Implementation and Resources)</a:t>
            </a:r>
          </a:p>
          <a:p>
            <a:r>
              <a:rPr lang="en-US" sz="2400" dirty="0" smtClean="0"/>
              <a:t>Progressions for Selected Content Strands</a:t>
            </a:r>
          </a:p>
          <a:p>
            <a:r>
              <a:rPr lang="en-US" sz="2400" dirty="0" smtClean="0"/>
              <a:t>Narrated 2016 SOL Summary PowerPoints</a:t>
            </a:r>
          </a:p>
          <a:p>
            <a:r>
              <a:rPr lang="en-US" sz="2400" dirty="0" smtClean="0"/>
              <a:t>SOL Mathematics Institutes Professional Development Resources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1"/>
          </a:xfrm>
        </p:spPr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3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649" y="609600"/>
            <a:ext cx="9144000" cy="1143000"/>
          </a:xfrm>
        </p:spPr>
        <p:txBody>
          <a:bodyPr/>
          <a:lstStyle/>
          <a:p>
            <a:r>
              <a:rPr lang="en-US" b="1" dirty="0" smtClean="0"/>
              <a:t>K-12 Mathematics Textbook Approval and Review Committees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9074" y="1828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>
                <a:latin typeface="Calibri" panose="020F0502020204030204" pitchFamily="34" charset="0"/>
              </a:rPr>
              <a:t>March –May 2017 Publisher Submission Process</a:t>
            </a:r>
          </a:p>
          <a:p>
            <a:r>
              <a:rPr lang="en-US" sz="2400" kern="0" dirty="0" smtClean="0">
                <a:latin typeface="Calibri" panose="020F0502020204030204" pitchFamily="34" charset="0"/>
              </a:rPr>
              <a:t>June – August 2017 Review Committee Work</a:t>
            </a:r>
          </a:p>
          <a:p>
            <a:r>
              <a:rPr lang="en-US" sz="2400" kern="0" dirty="0" smtClean="0">
                <a:latin typeface="Calibri" panose="020F0502020204030204" pitchFamily="34" charset="0"/>
              </a:rPr>
              <a:t>October – November 2017  Consensus Evaluations Shared with Publishers </a:t>
            </a:r>
          </a:p>
          <a:p>
            <a:r>
              <a:rPr lang="en-US" sz="2400" kern="0" dirty="0" smtClean="0">
                <a:latin typeface="Calibri" panose="020F0502020204030204" pitchFamily="34" charset="0"/>
              </a:rPr>
              <a:t>January 2018   BOE First Review of Proposed Textbook List</a:t>
            </a:r>
          </a:p>
          <a:p>
            <a:r>
              <a:rPr lang="en-US" sz="2400" kern="0" dirty="0" smtClean="0">
                <a:latin typeface="Calibri" panose="020F0502020204030204" pitchFamily="34" charset="0"/>
              </a:rPr>
              <a:t>February 2018 – Public Comment Period</a:t>
            </a:r>
          </a:p>
          <a:p>
            <a:r>
              <a:rPr lang="en-US" sz="2400" b="1" kern="0" dirty="0" smtClean="0">
                <a:latin typeface="Calibri" panose="020F0502020204030204" pitchFamily="34" charset="0"/>
              </a:rPr>
              <a:t>March 2018 –  BOE Final Approval of Textbook List</a:t>
            </a:r>
            <a:endParaRPr lang="en-US" sz="2600" b="1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543800" cy="1143000"/>
          </a:xfrm>
        </p:spPr>
        <p:txBody>
          <a:bodyPr/>
          <a:lstStyle/>
          <a:p>
            <a:r>
              <a:rPr lang="en-US" altLang="en-US" b="1" dirty="0"/>
              <a:t>Mathematics SOL </a:t>
            </a:r>
            <a:r>
              <a:rPr lang="en-US" altLang="en-US" b="1" dirty="0" smtClean="0"/>
              <a:t>Revision Process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4642"/>
            <a:ext cx="9159766" cy="389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867400"/>
            <a:ext cx="7315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December 2016 – </a:t>
            </a:r>
            <a:r>
              <a:rPr lang="en-US" b="1" dirty="0" smtClean="0"/>
              <a:t>Final Versions of 2016 Mathematics Standards of Learning and Curriculum Frameworks </a:t>
            </a:r>
            <a:r>
              <a:rPr lang="en-US" dirty="0" smtClean="0"/>
              <a:t>posted to VDOE </a:t>
            </a:r>
            <a:r>
              <a:rPr lang="en-US" dirty="0" smtClean="0">
                <a:hlinkClick r:id="rId4"/>
              </a:rPr>
              <a:t>website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/>
        </p:nvSpPr>
        <p:spPr>
          <a:xfrm>
            <a:off x="2362200" y="1905000"/>
            <a:ext cx="4038598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rPr>
              <a:t>Please contact us!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6858000" y="6477000"/>
            <a:ext cx="2133598" cy="476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8506" y="3657601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The VDOE Mathematics Team at</a:t>
            </a:r>
          </a:p>
          <a:p>
            <a:pPr algn="ctr"/>
            <a:r>
              <a:rPr lang="en-US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  <a:hlinkClick r:id="rId3"/>
              </a:rPr>
              <a:t>Mathematics@doe.virginia.gov</a:t>
            </a:r>
            <a:endParaRPr lang="en-US" sz="2400" kern="0" dirty="0" smtClean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  <a:p>
            <a:pPr algn="ctr"/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2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88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2009 Curve of Change Implementation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8C570-0BB1-4D8C-AEB8-413E3D1211A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627017" y="1992086"/>
            <a:ext cx="8255726" cy="4016828"/>
          </a:xfrm>
          <a:custGeom>
            <a:avLst/>
            <a:gdLst>
              <a:gd name="connsiteX0" fmla="*/ 0 w 8255726"/>
              <a:gd name="connsiteY0" fmla="*/ 1247503 h 4016828"/>
              <a:gd name="connsiteX1" fmla="*/ 1645920 w 8255726"/>
              <a:gd name="connsiteY1" fmla="*/ 1652451 h 4016828"/>
              <a:gd name="connsiteX2" fmla="*/ 3709852 w 8255726"/>
              <a:gd name="connsiteY2" fmla="*/ 3847011 h 4016828"/>
              <a:gd name="connsiteX3" fmla="*/ 6374674 w 8255726"/>
              <a:gd name="connsiteY3" fmla="*/ 633548 h 4016828"/>
              <a:gd name="connsiteX4" fmla="*/ 8255726 w 8255726"/>
              <a:gd name="connsiteY4" fmla="*/ 45720 h 4016828"/>
              <a:gd name="connsiteX5" fmla="*/ 8255726 w 8255726"/>
              <a:gd name="connsiteY5" fmla="*/ 45720 h 401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5726" h="4016828">
                <a:moveTo>
                  <a:pt x="0" y="1247503"/>
                </a:moveTo>
                <a:cubicBezTo>
                  <a:pt x="513805" y="1233351"/>
                  <a:pt x="1027611" y="1219200"/>
                  <a:pt x="1645920" y="1652451"/>
                </a:cubicBezTo>
                <a:cubicBezTo>
                  <a:pt x="2264229" y="2085702"/>
                  <a:pt x="2921726" y="4016828"/>
                  <a:pt x="3709852" y="3847011"/>
                </a:cubicBezTo>
                <a:cubicBezTo>
                  <a:pt x="4497978" y="3677194"/>
                  <a:pt x="5617028" y="1267097"/>
                  <a:pt x="6374674" y="633548"/>
                </a:cubicBezTo>
                <a:cubicBezTo>
                  <a:pt x="7132320" y="0"/>
                  <a:pt x="8255726" y="45720"/>
                  <a:pt x="8255726" y="45720"/>
                </a:cubicBezTo>
                <a:lnTo>
                  <a:pt x="8255726" y="45720"/>
                </a:lnTo>
              </a:path>
            </a:pathLst>
          </a:cu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895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Past Practice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3200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Denial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4343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525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58790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4876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Understanding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0" y="2450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895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Past Practice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21195" y="308026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3429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04929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441862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050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Understanding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33850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39604" y="235151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607878" y="2720842"/>
            <a:ext cx="8255726" cy="1697780"/>
          </a:xfrm>
          <a:custGeom>
            <a:avLst/>
            <a:gdLst>
              <a:gd name="connsiteX0" fmla="*/ 0 w 8255726"/>
              <a:gd name="connsiteY0" fmla="*/ 1247503 h 4016828"/>
              <a:gd name="connsiteX1" fmla="*/ 1645920 w 8255726"/>
              <a:gd name="connsiteY1" fmla="*/ 1652451 h 4016828"/>
              <a:gd name="connsiteX2" fmla="*/ 3709852 w 8255726"/>
              <a:gd name="connsiteY2" fmla="*/ 3847011 h 4016828"/>
              <a:gd name="connsiteX3" fmla="*/ 6374674 w 8255726"/>
              <a:gd name="connsiteY3" fmla="*/ 633548 h 4016828"/>
              <a:gd name="connsiteX4" fmla="*/ 8255726 w 8255726"/>
              <a:gd name="connsiteY4" fmla="*/ 45720 h 4016828"/>
              <a:gd name="connsiteX5" fmla="*/ 8255726 w 8255726"/>
              <a:gd name="connsiteY5" fmla="*/ 45720 h 401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5726" h="4016828">
                <a:moveTo>
                  <a:pt x="0" y="1247503"/>
                </a:moveTo>
                <a:cubicBezTo>
                  <a:pt x="513805" y="1233351"/>
                  <a:pt x="1027611" y="1219200"/>
                  <a:pt x="1645920" y="1652451"/>
                </a:cubicBezTo>
                <a:cubicBezTo>
                  <a:pt x="2264229" y="2085702"/>
                  <a:pt x="2921726" y="4016828"/>
                  <a:pt x="3709852" y="3847011"/>
                </a:cubicBezTo>
                <a:cubicBezTo>
                  <a:pt x="4497978" y="3677194"/>
                  <a:pt x="5617028" y="1267097"/>
                  <a:pt x="6374674" y="633548"/>
                </a:cubicBezTo>
                <a:cubicBezTo>
                  <a:pt x="7132320" y="0"/>
                  <a:pt x="8255726" y="45720"/>
                  <a:pt x="8255726" y="45720"/>
                </a:cubicBezTo>
                <a:lnTo>
                  <a:pt x="8255726" y="45720"/>
                </a:lnTo>
              </a:path>
            </a:pathLst>
          </a:cu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2016 Curve of Change Implementation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CCD90-6554-45FD-866D-1D0DE01CCF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87869"/>
            <a:ext cx="8382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Implementation Timeline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28409553"/>
              </p:ext>
            </p:extLst>
          </p:nvPr>
        </p:nvGraphicFramePr>
        <p:xfrm>
          <a:off x="685800" y="1295400"/>
          <a:ext cx="7543800" cy="5416101"/>
        </p:xfrm>
        <a:graphic>
          <a:graphicData uri="http://schemas.openxmlformats.org/drawingml/2006/table">
            <a:tbl>
              <a:tblPr/>
              <a:tblGrid>
                <a:gridCol w="7543800"/>
              </a:tblGrid>
              <a:tr h="1693423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2016-2017 School Year – </a:t>
                      </a:r>
                      <a:r>
                        <a:rPr lang="en-US" sz="2000" b="1" dirty="0" smtClean="0">
                          <a:latin typeface="+mj-lt"/>
                        </a:rPr>
                        <a:t>Curriculum Development</a:t>
                      </a:r>
                      <a:endParaRPr lang="en-US" sz="2000" b="1" dirty="0">
                        <a:latin typeface="+mj-lt"/>
                      </a:endParaRPr>
                    </a:p>
                    <a:p>
                      <a:r>
                        <a:rPr lang="en-US" sz="2000" dirty="0">
                          <a:latin typeface="+mj-lt"/>
                        </a:rPr>
                        <a:t>VDOE staff provides a </a:t>
                      </a:r>
                      <a:r>
                        <a:rPr lang="en-US" sz="2000" dirty="0" smtClean="0">
                          <a:latin typeface="+mj-lt"/>
                        </a:rPr>
                        <a:t>summary of the revisions to assist school </a:t>
                      </a:r>
                      <a:r>
                        <a:rPr lang="en-US" sz="2000" dirty="0">
                          <a:latin typeface="+mj-lt"/>
                        </a:rPr>
                        <a:t>divisions </a:t>
                      </a:r>
                      <a:r>
                        <a:rPr lang="en-US" sz="2000" dirty="0" smtClean="0">
                          <a:latin typeface="+mj-lt"/>
                        </a:rPr>
                        <a:t>in incorporating </a:t>
                      </a:r>
                      <a:r>
                        <a:rPr lang="en-US" sz="2000" dirty="0">
                          <a:latin typeface="+mj-lt"/>
                        </a:rPr>
                        <a:t>the new standards into local written curricula for inclusion in the taught curricula during the 2017-2018 school year.</a:t>
                      </a:r>
                    </a:p>
                  </a:txBody>
                  <a:tcPr marL="76126" marR="76126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17415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2017-2018 School Year – </a:t>
                      </a:r>
                      <a:r>
                        <a:rPr lang="en-US" sz="2000" b="1" dirty="0" smtClean="0">
                          <a:latin typeface="+mj-lt"/>
                        </a:rPr>
                        <a:t>Crossover </a:t>
                      </a:r>
                      <a:r>
                        <a:rPr lang="en-US" sz="2000" b="1" dirty="0">
                          <a:latin typeface="+mj-lt"/>
                        </a:rPr>
                        <a:t>Year</a:t>
                      </a:r>
                    </a:p>
                    <a:p>
                      <a:r>
                        <a:rPr lang="en-US" sz="2000" dirty="0">
                          <a:latin typeface="+mj-lt"/>
                        </a:rPr>
                        <a:t>2009 Mathematics Standards of Learning and 2016 Mathematics Standards of Learning are included in the written and taught curricula. </a:t>
                      </a:r>
                      <a:r>
                        <a:rPr lang="en-US" sz="2000" dirty="0" smtClean="0">
                          <a:latin typeface="+mj-lt"/>
                        </a:rPr>
                        <a:t>Spring </a:t>
                      </a:r>
                      <a:r>
                        <a:rPr lang="en-US" sz="2000" dirty="0">
                          <a:latin typeface="+mj-lt"/>
                        </a:rPr>
                        <a:t>2018 Standards of Learning assessments measure the 2009 Mathematics Standards of Learning and include field test items measuring the 2016 Mathematics Standards of Learning.</a:t>
                      </a:r>
                    </a:p>
                  </a:txBody>
                  <a:tcPr marL="76126" marR="76126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505263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2018-2019 School Year – Full-Implementation Year </a:t>
                      </a:r>
                    </a:p>
                    <a:p>
                      <a:r>
                        <a:rPr lang="en-US" sz="2000" dirty="0">
                          <a:latin typeface="+mj-lt"/>
                        </a:rPr>
                        <a:t>Written and taught curricula reflect the 2016 Mathematics Standards of Learning. </a:t>
                      </a:r>
                      <a:r>
                        <a:rPr lang="en-US" sz="2000" dirty="0" smtClean="0">
                          <a:latin typeface="+mj-lt"/>
                        </a:rPr>
                        <a:t> Standards </a:t>
                      </a:r>
                      <a:r>
                        <a:rPr lang="en-US" sz="2000" dirty="0">
                          <a:latin typeface="+mj-lt"/>
                        </a:rPr>
                        <a:t>of Learning assessments measure the 2016 Mathematics Standards of Learning.</a:t>
                      </a:r>
                    </a:p>
                  </a:txBody>
                  <a:tcPr marL="76126" marR="76126" marT="41907" marB="41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8AA"/>
                    </a:solidFill>
                  </a:tcPr>
                </a:tc>
              </a:tr>
            </a:tbl>
          </a:graphicData>
        </a:graphic>
      </p:graphicFrame>
      <p:sp>
        <p:nvSpPr>
          <p:cNvPr id="3" name="Explosion 2 2"/>
          <p:cNvSpPr/>
          <p:nvPr/>
        </p:nvSpPr>
        <p:spPr>
          <a:xfrm rot="13647028">
            <a:off x="5553070" y="1105530"/>
            <a:ext cx="3345043" cy="224240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86811">
            <a:off x="6331987" y="2122899"/>
            <a:ext cx="224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Turn and Talk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35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752600" y="1066800"/>
            <a:ext cx="5562600" cy="5562600"/>
            <a:chOff x="1752600" y="1066800"/>
            <a:chExt cx="5562600" cy="5562600"/>
          </a:xfrm>
        </p:grpSpPr>
        <p:grpSp>
          <p:nvGrpSpPr>
            <p:cNvPr id="16" name="Group 15"/>
            <p:cNvGrpSpPr/>
            <p:nvPr/>
          </p:nvGrpSpPr>
          <p:grpSpPr>
            <a:xfrm>
              <a:off x="1752600" y="1066800"/>
              <a:ext cx="5562600" cy="5562600"/>
              <a:chOff x="1752600" y="1066800"/>
              <a:chExt cx="5562600" cy="55626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752600" y="1066800"/>
                <a:ext cx="5562600" cy="5562600"/>
              </a:xfrm>
              <a:prstGeom prst="ellipse">
                <a:avLst/>
              </a:prstGeom>
              <a:noFill/>
              <a:ln w="190500">
                <a:solidFill>
                  <a:srgbClr val="A9D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438400" y="1828800"/>
                <a:ext cx="4114800" cy="4114800"/>
              </a:xfrm>
              <a:prstGeom prst="ellipse">
                <a:avLst/>
              </a:prstGeom>
              <a:noFill/>
              <a:ln w="190500">
                <a:solidFill>
                  <a:srgbClr val="A9D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124200" y="2514600"/>
                <a:ext cx="2819400" cy="2819400"/>
              </a:xfrm>
              <a:prstGeom prst="ellipse">
                <a:avLst/>
              </a:prstGeom>
              <a:noFill/>
              <a:ln w="190500">
                <a:solidFill>
                  <a:srgbClr val="A9D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962400" y="3429000"/>
                <a:ext cx="1066800" cy="1066800"/>
              </a:xfrm>
              <a:prstGeom prst="ellipse">
                <a:avLst/>
              </a:prstGeom>
              <a:solidFill>
                <a:srgbClr val="A9DA74"/>
              </a:solidFill>
              <a:ln w="190500">
                <a:solidFill>
                  <a:srgbClr val="A9DA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733800" y="35052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2016 REVISIONS</a:t>
              </a:r>
              <a:endParaRPr lang="en-US" b="1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83E5-CD44-4E8E-A14B-87411563B6FF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229600" cy="990600"/>
          </a:xfrm>
        </p:spPr>
        <p:txBody>
          <a:bodyPr/>
          <a:lstStyle/>
          <a:p>
            <a:r>
              <a:rPr lang="en-US" b="1" dirty="0" smtClean="0"/>
              <a:t>Foci of Revisions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1219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Improve Vertical Progression of Mathematical Content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21336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Ensure Developmental Appropriateness of Student Expectations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41148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Increase Support for Teachers in Mathematics Content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521214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Ensure Proficiency of Elementary Students in Computational Skills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22098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Improve Precision and Consistency in Mathematical Language and Format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41910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Clarify Expectations for Teaching and Learning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6045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pPr algn="ctr"/>
            <a:r>
              <a:rPr lang="en-US" altLang="en-US" sz="3200" b="1" dirty="0" smtClean="0"/>
              <a:t>Virginia’s Process Goals for Students in Mathematics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5700728"/>
              </p:ext>
            </p:extLst>
          </p:nvPr>
        </p:nvGraphicFramePr>
        <p:xfrm>
          <a:off x="1066800" y="2895600"/>
          <a:ext cx="6858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476250"/>
          </a:xfrm>
        </p:spPr>
        <p:txBody>
          <a:bodyPr/>
          <a:lstStyle/>
          <a:p>
            <a:pPr>
              <a:defRPr/>
            </a:pPr>
            <a:fld id="{5107D01C-5211-43F9-BFCF-BD7DE978F9F5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52484" y="1371601"/>
            <a:ext cx="8245434" cy="1371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kern="0" dirty="0" smtClean="0"/>
              <a:t>“The content of the mathematics standards is intended to support the five process goals for students”</a:t>
            </a:r>
            <a:br>
              <a:rPr lang="en-US" altLang="en-US" sz="2800" kern="0" dirty="0" smtClean="0"/>
            </a:br>
            <a:r>
              <a:rPr lang="en-US" altLang="en-US" sz="2000" kern="0" dirty="0" smtClean="0"/>
              <a:t>- 2009 and 2016 </a:t>
            </a:r>
            <a:r>
              <a:rPr lang="en-US" altLang="en-US" sz="2000" i="1" kern="0" dirty="0" smtClean="0"/>
              <a:t>Mathematics Standards of Learning</a:t>
            </a:r>
          </a:p>
          <a:p>
            <a:pPr algn="ctr"/>
            <a:endParaRPr lang="en-US" altLang="en-US" sz="24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189574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.2|1.1|2.8|2.3|11.6|5|5.1|4|4.5|3.8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.7|12.8|8.9|5.5"/>
</p:tagLst>
</file>

<file path=ppt/theme/theme1.xml><?xml version="1.0" encoding="utf-8"?>
<a:theme xmlns:a="http://schemas.openxmlformats.org/drawingml/2006/main" name="mathematics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7030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mathematics</Template>
  <TotalTime>9201</TotalTime>
  <Words>1454</Words>
  <Application>Microsoft Office PowerPoint</Application>
  <PresentationFormat>On-screen Show (4:3)</PresentationFormat>
  <Paragraphs>296</Paragraphs>
  <Slides>40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mathematics</vt:lpstr>
      <vt:lpstr>2017 Mathematics Institute  General Session</vt:lpstr>
      <vt:lpstr>VDOE General Session Agenda</vt:lpstr>
      <vt:lpstr>Overview - 2016 Standards Adoption and Implementation  </vt:lpstr>
      <vt:lpstr>Mathematics SOL Revision Process</vt:lpstr>
      <vt:lpstr>2009 Curve of Change Implementation</vt:lpstr>
      <vt:lpstr>2016 Curve of Change Implementation</vt:lpstr>
      <vt:lpstr>Implementation Timeline</vt:lpstr>
      <vt:lpstr>Foci of Revisions</vt:lpstr>
      <vt:lpstr>Virginia’s Process Goals for Students in Mathematics</vt:lpstr>
      <vt:lpstr>PowerPoint Presentation</vt:lpstr>
      <vt:lpstr>PowerPoint Presentation</vt:lpstr>
      <vt:lpstr>Mathematics Curriculum Framework Revisions</vt:lpstr>
      <vt:lpstr>PowerPoint Presentation</vt:lpstr>
      <vt:lpstr>Vertical Progression of Mathematics Content</vt:lpstr>
      <vt:lpstr>2016 Standards of Learning Revised Introductory Statements  </vt:lpstr>
      <vt:lpstr>Introductory Statements - Jigsaw</vt:lpstr>
      <vt:lpstr>Algebra Readiness</vt:lpstr>
      <vt:lpstr>Overview of 2016 Crosswalk  (Summary of Revisions) Documents  </vt:lpstr>
      <vt:lpstr>PowerPoint Presentation</vt:lpstr>
      <vt:lpstr>PowerPoint Presentation</vt:lpstr>
      <vt:lpstr>Understanding the 2016 Standards of Learning Curriculum Framework  </vt:lpstr>
      <vt:lpstr>Understanding the Standards</vt:lpstr>
      <vt:lpstr>Unpacking Standards – Overview of Structure</vt:lpstr>
      <vt:lpstr>Understanding the Standards</vt:lpstr>
      <vt:lpstr>Mathematical Connections Across Grade Levels  </vt:lpstr>
      <vt:lpstr>Mathematical Connections Across Grade Levels</vt:lpstr>
      <vt:lpstr>Mathematical Connections Across Grade Levels https://www.youcubed.org/tour-of-mathematical-connections/ </vt:lpstr>
      <vt:lpstr>Computational Fluency in K-5</vt:lpstr>
      <vt:lpstr>Application vs. Identification of Properties</vt:lpstr>
      <vt:lpstr>Application vs. Identification of Properties</vt:lpstr>
      <vt:lpstr>Multiple Representations or Models Across K-12</vt:lpstr>
      <vt:lpstr>Make connections between and among multiple representations of functions</vt:lpstr>
      <vt:lpstr>Principles to Actions:  Ensuring Mathematical Success for All   </vt:lpstr>
      <vt:lpstr>PowerPoint Presentation</vt:lpstr>
      <vt:lpstr>PowerPoint Presentation</vt:lpstr>
      <vt:lpstr>NCTM Principles to Actions  Ensuring Mathematical Success for All</vt:lpstr>
      <vt:lpstr>Resources to Support 2016 Mathematics Standards Implementation </vt:lpstr>
      <vt:lpstr>Implementation Support Resources</vt:lpstr>
      <vt:lpstr>K-12 Mathematics Textbook Approval and Review Committees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2016 Mathematics Standards of Learning and Proposed 2016 Mathematics Standards of Learning Curriculum Framework</dc:title>
  <dc:creator>Michael Bolling</dc:creator>
  <cp:lastModifiedBy>Mazzacane, Tina (DOE)</cp:lastModifiedBy>
  <cp:revision>356</cp:revision>
  <cp:lastPrinted>2017-03-20T21:04:13Z</cp:lastPrinted>
  <dcterms:created xsi:type="dcterms:W3CDTF">2016-03-10T16:09:45Z</dcterms:created>
  <dcterms:modified xsi:type="dcterms:W3CDTF">2017-04-24T16:25:34Z</dcterms:modified>
</cp:coreProperties>
</file>