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61"/>
  </p:notesMasterIdLst>
  <p:sldIdLst>
    <p:sldId id="256" r:id="rId4"/>
    <p:sldId id="259" r:id="rId5"/>
    <p:sldId id="260" r:id="rId6"/>
    <p:sldId id="317" r:id="rId7"/>
    <p:sldId id="262" r:id="rId8"/>
    <p:sldId id="318" r:id="rId9"/>
    <p:sldId id="320" r:id="rId10"/>
    <p:sldId id="31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2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22" r:id="rId34"/>
    <p:sldId id="289" r:id="rId35"/>
    <p:sldId id="290" r:id="rId36"/>
    <p:sldId id="291" r:id="rId37"/>
    <p:sldId id="292" r:id="rId38"/>
    <p:sldId id="293" r:id="rId39"/>
    <p:sldId id="294" r:id="rId40"/>
    <p:sldId id="323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24" r:id="rId52"/>
    <p:sldId id="308" r:id="rId53"/>
    <p:sldId id="309" r:id="rId54"/>
    <p:sldId id="310" r:id="rId55"/>
    <p:sldId id="325" r:id="rId56"/>
    <p:sldId id="313" r:id="rId57"/>
    <p:sldId id="314" r:id="rId58"/>
    <p:sldId id="315" r:id="rId59"/>
    <p:sldId id="316" r:id="rId6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DAC149-A634-4C2A-9E58-A40C03738B17}">
  <a:tblStyle styleId="{C0DAC149-A634-4C2A-9E58-A40C03738B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4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4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850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m.org/Publications/More4U/Taking-Action-in-Grades-9-12/ATL-5_4-Playground-Task-Video-Clip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SzPts val="300"/>
            </a:pPr>
            <a:endParaRPr dirty="0"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228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d0f7f810e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d0f7f810e_2_8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50" name="Google Shape;350;g3d0f7f810e_2_8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10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7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58" name="Google Shape;358;p7:notes"/>
          <p:cNvSpPr txBox="1">
            <a:spLocks noGrp="1"/>
          </p:cNvSpPr>
          <p:nvPr>
            <p:ph type="sldNum" idx="12"/>
          </p:nvPr>
        </p:nvSpPr>
        <p:spPr>
          <a:xfrm>
            <a:off x="397094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/>
              <a:pPr>
                <a:buSzPts val="14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437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66" name="Google Shape;366;p8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t" anchorCtr="0">
            <a:noAutofit/>
          </a:bodyPr>
          <a:lstStyle/>
          <a:p>
            <a:pPr marL="0" indent="0">
              <a:buSzPts val="300"/>
            </a:pPr>
            <a:endParaRPr dirty="0"/>
          </a:p>
        </p:txBody>
      </p:sp>
      <p:sp>
        <p:nvSpPr>
          <p:cNvPr id="367" name="Google Shape;367;p8:notes"/>
          <p:cNvSpPr txBox="1">
            <a:spLocks noGrp="1"/>
          </p:cNvSpPr>
          <p:nvPr>
            <p:ph type="sldNum" idx="12"/>
          </p:nvPr>
        </p:nvSpPr>
        <p:spPr>
          <a:xfrm>
            <a:off x="397094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799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9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93" name="Google Shape;393;p9:notes"/>
          <p:cNvSpPr txBox="1">
            <a:spLocks noGrp="1"/>
          </p:cNvSpPr>
          <p:nvPr>
            <p:ph type="sldNum" idx="12"/>
          </p:nvPr>
        </p:nvSpPr>
        <p:spPr>
          <a:xfrm>
            <a:off x="397094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/>
              <a:pPr>
                <a:buSzPts val="14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332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fbe2db7f4_9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fbe2db7f4_9_9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425" name="Google Shape;425;g3fbe2db7f4_9_90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91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fbe2db7f4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3fbe2db7f4_1_12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t" anchorCtr="0">
            <a:noAutofit/>
          </a:bodyPr>
          <a:lstStyle/>
          <a:p>
            <a:pPr marL="0" indent="0">
              <a:buSzPts val="300"/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433" name="Google Shape;433;g3fbe2db7f4_1_120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40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d0f7f810e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d0f7f810e_2_16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442" name="Google Shape;442;g3d0f7f810e_2_16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716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SzPts val="300"/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729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4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57" name="Google Shape;4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137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d0f7f810e_5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d0f7f810e_5_117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65" name="Google Shape;465;g3d0f7f810e_5_117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64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f02c5fea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f02c5fea5_1_6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69" name="Google Shape;269;g3f02c5fea5_1_6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51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d0f7f810e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g3d0f7f810e_2_106:notes"/>
          <p:cNvSpPr txBox="1">
            <a:spLocks noGrp="1"/>
          </p:cNvSpPr>
          <p:nvPr>
            <p:ph type="body" idx="1"/>
          </p:nvPr>
        </p:nvSpPr>
        <p:spPr>
          <a:xfrm>
            <a:off x="701040" y="4415792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92" tIns="46146" rIns="92292" bIns="46146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473" name="Google Shape;473;g3d0f7f810e_2_106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718" cy="4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92" tIns="46146" rIns="92292" bIns="46146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338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d0f7f810e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d0f7f810e_2_74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/>
              <a:t>Video length: 4:36</a:t>
            </a:r>
            <a:endParaRPr/>
          </a:p>
          <a:p>
            <a:pPr marL="0" indent="0">
              <a:spcBef>
                <a:spcPts val="633"/>
              </a:spcBef>
            </a:pPr>
            <a:r>
              <a:rPr lang="en-US" sz="1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Playground Task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Pts val="1100"/>
            </a:pPr>
            <a:r>
              <a:rPr lang="en-US"/>
              <a:t>We may have to log on separately to access this video and enlarge the screen to 250%.  It would help to open and enlarge the screen prior to the presentation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marL="0" indent="0"/>
            <a:endParaRPr/>
          </a:p>
        </p:txBody>
      </p:sp>
      <p:sp>
        <p:nvSpPr>
          <p:cNvPr id="481" name="Google Shape;481;g3d0f7f810e_2_74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254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d95ac3d4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d95ac3d45_0_10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489" name="Google Shape;489;g3d95ac3d45_0_101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677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496" name="Google Shape;4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357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fbe2db7f4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3fbe2db7f4_1_383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509" name="Google Shape;509;g3fbe2db7f4_1_383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8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d0f7f810e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d0f7f810e_6_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516" name="Google Shape;516;g3d0f7f810e_6_0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219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d0f7f810e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d0f7f810e_2_8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525" name="Google Shape;525;g3d0f7f810e_2_81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314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fbe2db7f4_9_10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532" name="Google Shape;532;g3fbe2db7f4_9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94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d0f7f810e_2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d0f7f810e_2_207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40" name="Google Shape;540;g3d0f7f810e_2_207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067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d0f7f810e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g3d0f7f810e_2_214:notes"/>
          <p:cNvSpPr txBox="1">
            <a:spLocks noGrp="1"/>
          </p:cNvSpPr>
          <p:nvPr>
            <p:ph type="body" idx="1"/>
          </p:nvPr>
        </p:nvSpPr>
        <p:spPr>
          <a:xfrm>
            <a:off x="701040" y="4415792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92" tIns="46146" rIns="92292" bIns="4614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48" name="Google Shape;548;g3d0f7f810e_2_214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718" cy="4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92" tIns="46146" rIns="92292" bIns="46146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5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fbe2db7f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3fbe2db7f4_1_32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284" name="Google Shape;284;g3fbe2db7f4_1_32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321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f02c5fea5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3f02c5fea5_3_6:notes"/>
          <p:cNvSpPr txBox="1">
            <a:spLocks noGrp="1"/>
          </p:cNvSpPr>
          <p:nvPr>
            <p:ph type="body" idx="1"/>
          </p:nvPr>
        </p:nvSpPr>
        <p:spPr>
          <a:xfrm>
            <a:off x="701040" y="4415792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92" tIns="46146" rIns="92292" bIns="46146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556" name="Google Shape;556;g3f02c5fea5_3_6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718" cy="4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92" tIns="46146" rIns="92292" bIns="46146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523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SzPts val="300"/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3531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a2e8e27f3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g3a2e8e27f3_4_1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t" anchorCtr="0">
            <a:noAutofit/>
          </a:bodyPr>
          <a:lstStyle/>
          <a:p>
            <a:pPr marL="0" indent="0">
              <a:buSzPts val="300"/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581" name="Google Shape;581;g3a2e8e27f3_4_10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32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753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fbe2db7f4_1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g3fbe2db7f4_1_558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t" anchorCtr="0">
            <a:noAutofit/>
          </a:bodyPr>
          <a:lstStyle/>
          <a:p>
            <a:pPr marL="0" indent="0">
              <a:buSzPts val="300"/>
            </a:pPr>
            <a:r>
              <a:rPr lang="en-US" dirty="0" smtClean="0"/>
              <a:t> </a:t>
            </a:r>
            <a:endParaRPr dirty="0"/>
          </a:p>
        </p:txBody>
      </p:sp>
      <p:sp>
        <p:nvSpPr>
          <p:cNvPr id="592" name="Google Shape;592;g3fbe2db7f4_1_558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33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235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d0f7f810e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d0f7f810e_6_14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01" name="Google Shape;601;g3d0f7f810e_6_14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359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d95ac3d4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d95ac3d45_0_115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9" name="Google Shape;609;g3d95ac3d45_0_115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149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d0f7f810e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d0f7f810e_2_89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17" name="Google Shape;617;g3d0f7f810e_2_89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710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d0f7f810e_2_68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25" name="Google Shape;625;g3d0f7f810e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4679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SzPts val="300"/>
            </a:pPr>
            <a:r>
              <a:rPr lang="en-US"/>
              <a:t>Use Verdana font for all slides</a:t>
            </a:r>
            <a:endParaRPr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9757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d0f7f810e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d0f7f810e_6_7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41" name="Google Shape;641;g3d0f7f810e_6_7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43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1813"/>
            <a:ext cx="3548062" cy="2662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8:notes"/>
          <p:cNvSpPr txBox="1">
            <a:spLocks noGrp="1"/>
          </p:cNvSpPr>
          <p:nvPr>
            <p:ph type="body" idx="1"/>
          </p:nvPr>
        </p:nvSpPr>
        <p:spPr>
          <a:xfrm>
            <a:off x="938532" y="3372168"/>
            <a:ext cx="7508100" cy="3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94175" rIns="94175" bIns="94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8:notes"/>
          <p:cNvSpPr txBox="1">
            <a:spLocks noGrp="1"/>
          </p:cNvSpPr>
          <p:nvPr>
            <p:ph type="sldNum" idx="12"/>
          </p:nvPr>
        </p:nvSpPr>
        <p:spPr>
          <a:xfrm>
            <a:off x="5316168" y="6743103"/>
            <a:ext cx="4067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8448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d0f7f810e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d0f7f810e_2_54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49" name="Google Shape;649;g3d0f7f810e_2_54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014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d0f7f810e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d0f7f810e_2_46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57" name="Google Shape;657;g3d0f7f810e_2_46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820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d0f7f810e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d0f7f810e_6_35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 </a:t>
            </a:r>
            <a:endParaRPr dirty="0"/>
          </a:p>
        </p:txBody>
      </p:sp>
      <p:sp>
        <p:nvSpPr>
          <p:cNvPr id="676" name="Google Shape;676;g3d0f7f810e_6_35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6809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f02c5fea5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f02c5fea5_3_13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84" name="Google Shape;684;g3f02c5fea5_3_13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218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d0f7f810e_6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d0f7f810e_6_42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92" name="Google Shape;692;g3d0f7f810e_6_42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5437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fbe2db7f4_1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3fbe2db7f4_1_646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t" anchorCtr="0">
            <a:noAutofit/>
          </a:bodyPr>
          <a:lstStyle/>
          <a:p>
            <a:pPr marL="0" indent="0">
              <a:buSzPts val="300"/>
            </a:pPr>
            <a:r>
              <a:rPr lang="en-US" dirty="0"/>
              <a:t>Move as a group to discuss each of the other instructional plans</a:t>
            </a:r>
            <a:endParaRPr dirty="0"/>
          </a:p>
        </p:txBody>
      </p:sp>
      <p:sp>
        <p:nvSpPr>
          <p:cNvPr id="706" name="Google Shape;706;g3fbe2db7f4_1_646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300"/>
              </a:pPr>
              <a:t>45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3672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fbe2db7f4_1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3fbe2db7f4_1_734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/>
              <a:t>New 2016:Continuity</a:t>
            </a:r>
            <a:endParaRPr/>
          </a:p>
        </p:txBody>
      </p:sp>
      <p:sp>
        <p:nvSpPr>
          <p:cNvPr id="715" name="Google Shape;715;g3fbe2db7f4_1_734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351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d0f7f810e_5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d0f7f810e_5_124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24" name="Google Shape;724;g3d0f7f810e_5_124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5817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d0f7f810e_6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d0f7f810e_6_56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33" name="Google Shape;733;g3d0f7f810e_6_56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80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SzPts val="300"/>
            </a:pPr>
            <a:r>
              <a:rPr lang="en-US"/>
              <a:t>Use Verdana font for all slides</a:t>
            </a:r>
            <a:endParaRPr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586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d0f7f810e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d0f7f810e_2_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12" name="Google Shape;312;g3d0f7f810e_2_1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2738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9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48" name="Google Shape;7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2987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fbe2db7f4_1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g3fbe2db7f4_1_822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56" name="Google Shape;756;g3fbe2db7f4_1_822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ts val="300"/>
              </a:pPr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0344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fbe2db7f4_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fbe2db7f4_8_2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>
                <a:latin typeface="Verdana"/>
                <a:ea typeface="Verdana"/>
                <a:cs typeface="Verdana"/>
                <a:sym typeface="Verdana"/>
              </a:rPr>
              <a:t>Facilitator: Share this quick summary on what we have discussed during the day.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4" name="Google Shape;764;g3fbe2db7f4_8_2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954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9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sz="1100" dirty="0" smtClean="0">
                <a:latin typeface="Verdana"/>
                <a:ea typeface="Verdana"/>
                <a:cs typeface="Verdana"/>
                <a:sym typeface="Verdana"/>
              </a:rPr>
              <a:t>We focused on posing purposeful questions and eliciting and using evidence of student thinking, but there are additional ways to facilitate meaningful mathematical discourse.</a:t>
            </a:r>
          </a:p>
          <a:p>
            <a:pPr marL="0" indent="0"/>
            <a:endParaRPr dirty="0"/>
          </a:p>
        </p:txBody>
      </p:sp>
      <p:sp>
        <p:nvSpPr>
          <p:cNvPr id="393" name="Google Shape;393;p9:notes"/>
          <p:cNvSpPr txBox="1">
            <a:spLocks noGrp="1"/>
          </p:cNvSpPr>
          <p:nvPr>
            <p:ph type="sldNum" idx="12"/>
          </p:nvPr>
        </p:nvSpPr>
        <p:spPr>
          <a:xfrm>
            <a:off x="397094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46567" rIns="93158" bIns="46567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/>
              <a:pPr>
                <a:buSzPts val="1400"/>
              </a:pPr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3078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fbe2db7f4_1_91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91" name="Google Shape;791;g3fbe2db7f4_1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1015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f02c5fea5_1_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99" name="Google Shape;799;g3f02c5fe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668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f02c5fea5_3_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06" name="Google Shape;806;g3f02c5fea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060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2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SzPts val="300"/>
            </a:pPr>
            <a:endParaRPr/>
          </a:p>
        </p:txBody>
      </p:sp>
      <p:sp>
        <p:nvSpPr>
          <p:cNvPr id="813" name="Google Shape;8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075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d0f7f810e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d0f7f810e_2_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/>
              <a:t>Attend to your own needs - bathroom breaks will be on your own as you need</a:t>
            </a:r>
            <a:endParaRPr/>
          </a:p>
        </p:txBody>
      </p:sp>
      <p:sp>
        <p:nvSpPr>
          <p:cNvPr id="312" name="Google Shape;312;g3d0f7f810e_2_1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53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SzPts val="300"/>
            </a:pPr>
            <a:endParaRPr dirty="0"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385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f02c5fea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f02c5fea5_1_6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 smtClean="0"/>
              <a:t>Discuss why this type of activity is linked to the concept of facilitating discourse.</a:t>
            </a:r>
            <a:endParaRPr lang="en-US" dirty="0"/>
          </a:p>
        </p:txBody>
      </p:sp>
      <p:sp>
        <p:nvSpPr>
          <p:cNvPr id="269" name="Google Shape;269;g3f02c5fea5_1_6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36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d0f7f810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d0f7f810e_5_0:notes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215" cy="418340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/>
            <a:r>
              <a:rPr lang="en-US" dirty="0"/>
              <a:t>Check availability of these links in your division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342" name="Google Shape;342;g3d0f7f810e_5_0:notes"/>
          <p:cNvSpPr txBox="1">
            <a:spLocks noGrp="1"/>
          </p:cNvSpPr>
          <p:nvPr>
            <p:ph type="sldNum" idx="12"/>
          </p:nvPr>
        </p:nvSpPr>
        <p:spPr>
          <a:xfrm>
            <a:off x="3970940" y="8829966"/>
            <a:ext cx="3037942" cy="464735"/>
          </a:xfrm>
          <a:prstGeom prst="rect">
            <a:avLst/>
          </a:prstGeom>
        </p:spPr>
        <p:txBody>
          <a:bodyPr spcFirstLastPara="1" wrap="square" lIns="93158" tIns="46567" rIns="93158" bIns="46567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3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47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e.virginia.gov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e.virginia.gov/" TargetMode="Externa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e.virginia.gov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1"/>
          <p:cNvCxnSpPr/>
          <p:nvPr/>
        </p:nvCxnSpPr>
        <p:spPr>
          <a:xfrm>
            <a:off x="0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4732336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1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The Virginia Department of Education Banner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-234951"/>
            <a:ext cx="476250" cy="4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The Virginia Department of Education Banner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-234951"/>
            <a:ext cx="476250" cy="4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18"/>
          <p:cNvCxnSpPr/>
          <p:nvPr/>
        </p:nvCxnSpPr>
        <p:spPr>
          <a:xfrm>
            <a:off x="17756" y="1504951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20"/>
          <p:cNvCxnSpPr/>
          <p:nvPr/>
        </p:nvCxnSpPr>
        <p:spPr>
          <a:xfrm>
            <a:off x="17756" y="1504951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23"/>
          <p:cNvCxnSpPr/>
          <p:nvPr/>
        </p:nvCxnSpPr>
        <p:spPr>
          <a:xfrm>
            <a:off x="0" y="1504951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9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 descr="The Virginia Department of Education Banner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-234951"/>
            <a:ext cx="476249" cy="4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 descr="The Virginia Department of Education Banner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-234951"/>
            <a:ext cx="476249" cy="4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29"/>
          <p:cNvCxnSpPr/>
          <p:nvPr/>
        </p:nvCxnSpPr>
        <p:spPr>
          <a:xfrm>
            <a:off x="17755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Google Shape;217;p32"/>
          <p:cNvCxnSpPr/>
          <p:nvPr/>
        </p:nvCxnSpPr>
        <p:spPr>
          <a:xfrm>
            <a:off x="17755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The Virginia Department of Education Banner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-234951"/>
            <a:ext cx="476249" cy="4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 descr="The Virginia Department of Education Banner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-234951"/>
            <a:ext cx="476249" cy="4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57202" y="273047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2"/>
          </p:nvPr>
        </p:nvSpPr>
        <p:spPr>
          <a:xfrm>
            <a:off x="457202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35"/>
          <p:cNvCxnSpPr/>
          <p:nvPr/>
        </p:nvCxnSpPr>
        <p:spPr>
          <a:xfrm>
            <a:off x="0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 rot="5400000">
            <a:off x="2308948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 rot="5400000">
            <a:off x="4732348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 rot="5400000">
            <a:off x="541348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5"/>
          <p:cNvCxnSpPr/>
          <p:nvPr/>
        </p:nvCxnSpPr>
        <p:spPr>
          <a:xfrm>
            <a:off x="17755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8"/>
          <p:cNvCxnSpPr/>
          <p:nvPr/>
        </p:nvCxnSpPr>
        <p:spPr>
          <a:xfrm>
            <a:off x="17755" y="1504950"/>
            <a:ext cx="8991600" cy="0"/>
          </a:xfrm>
          <a:prstGeom prst="straightConnector1">
            <a:avLst/>
          </a:prstGeom>
          <a:noFill/>
          <a:ln w="44450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2" y="273047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127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76200" y="6457949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2"/>
            <a:ext cx="9144000" cy="6127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dt" idx="10"/>
          </p:nvPr>
        </p:nvSpPr>
        <p:spPr>
          <a:xfrm>
            <a:off x="76200" y="6457948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127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oninstitute.org/illustrating-equality-vs-equit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m.org/Publications/More4U/Taking-Action-in-Grades-9-12/ATL-5_4-Playground-Task-Video-Clip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2016/cf/geometry-cf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doe.virginia.gov/testing/sol/standards_docs/mathematics/2016/mip/index.shtml#a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2016/mip/index.shtml#a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2016/mip/index.shtml#a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2016/cf/algebra1-cf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oe.virginia.gov/testing/sol/standards_docs/mathematics/2016/mip/index.shtml#a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2016/cf/algebra2-cf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2016/index.s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doe.virginia.gov/instruction/mathematics/elementary/K-3_math_achievement_records.shtml" TargetMode="External"/><Relationship Id="rId4" Type="http://schemas.openxmlformats.org/officeDocument/2006/relationships/hyperlink" Target="http://www.doe.virginia.gov/instruction/mathematics/professional_development/institutes/index.shtm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Mathematics@doe.virginia.gov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timation180.com/" TargetMode="External"/><Relationship Id="rId3" Type="http://schemas.openxmlformats.org/officeDocument/2006/relationships/hyperlink" Target="http://wodb.ca/" TargetMode="External"/><Relationship Id="rId7" Type="http://schemas.openxmlformats.org/officeDocument/2006/relationships/hyperlink" Target="http://www.wouldyourathermath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ntimages.weebly.com/photos.html" TargetMode="External"/><Relationship Id="rId5" Type="http://schemas.openxmlformats.org/officeDocument/2006/relationships/hyperlink" Target="https://www.tabletalkmath.com/" TargetMode="External"/><Relationship Id="rId4" Type="http://schemas.openxmlformats.org/officeDocument/2006/relationships/hyperlink" Target="http://ntimages.weebly.com/points--dots.html" TargetMode="External"/><Relationship Id="rId9" Type="http://schemas.openxmlformats.org/officeDocument/2006/relationships/hyperlink" Target="http://www.101q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 slide: &#10;VDOE 2018 Mathematics Institute Algebra I/Geometry/Algebra II"/>
          <p:cNvSpPr>
            <a:spLocks noGrp="1"/>
          </p:cNvSpPr>
          <p:nvPr>
            <p:ph type="ctrTitle"/>
          </p:nvPr>
        </p:nvSpPr>
        <p:spPr>
          <a:xfrm>
            <a:off x="1" y="2339790"/>
            <a:ext cx="9143999" cy="233978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VDOE 2018 Mathematics   Institute</a:t>
            </a:r>
            <a:b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Algebra I/Geometry/Algebra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>
            <a:spLocks noGrp="1"/>
          </p:cNvSpPr>
          <p:nvPr>
            <p:ph type="title"/>
          </p:nvPr>
        </p:nvSpPr>
        <p:spPr>
          <a:xfrm>
            <a:off x="457200" y="678000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I. Essential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3" name="Google Shape;353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elements must be in place to support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meaningful mathematical discourse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In what ways can teachers promote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equitable teaching practices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in mathematics classrooms?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4" name="Google Shape;354;p47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Arial"/>
              </a:rPr>
              <a:pPr lvl="0"/>
              <a:t>11</a:t>
            </a:fld>
            <a:endParaRPr lang="en-US"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19100" y="57168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 Effective Mathematics Teaching Practices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1009304" y="6393121"/>
            <a:ext cx="7391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Leinwand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 et al. (2014)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 to Actions – Ensuring Mathematical Success for All,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Council of Teachers of Mathematics.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Image of chart showing Eight Effective Mathematics Teaching Practi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5" y="1695152"/>
            <a:ext cx="7508469" cy="3984692"/>
          </a:xfrm>
          <a:prstGeom prst="rect">
            <a:avLst/>
          </a:prstGeom>
        </p:spPr>
      </p:pic>
      <p:sp>
        <p:nvSpPr>
          <p:cNvPr id="363" name="Google Shape;363;p48" descr="Text box - Read the description of each practice in you Taking Action book - page 5"/>
          <p:cNvSpPr txBox="1"/>
          <p:nvPr/>
        </p:nvSpPr>
        <p:spPr>
          <a:xfrm>
            <a:off x="1163892" y="5617087"/>
            <a:ext cx="6740013" cy="817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Read the description of each practice 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your </a:t>
            </a:r>
            <a:r>
              <a:rPr lang="en-US" sz="2400" b="0" i="1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Taking Action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book – page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Mathematics Process Goals for Students</a:t>
            </a:r>
            <a:endParaRPr dirty="0"/>
          </a:p>
        </p:txBody>
      </p:sp>
      <p:grpSp>
        <p:nvGrpSpPr>
          <p:cNvPr id="370" name="Google Shape;370;p49" descr="Image of five mathematical process goals: problem solving, connections, communication, representations, and reasoning with &quot;mathematical understanding&quot; at the center of the image"/>
          <p:cNvGrpSpPr/>
          <p:nvPr/>
        </p:nvGrpSpPr>
        <p:grpSpPr>
          <a:xfrm>
            <a:off x="1343512" y="2896365"/>
            <a:ext cx="6304574" cy="3808468"/>
            <a:chOff x="276712" y="765"/>
            <a:chExt cx="6304574" cy="3808468"/>
          </a:xfrm>
        </p:grpSpPr>
        <p:sp>
          <p:nvSpPr>
            <p:cNvPr id="371" name="Google Shape;371;p49"/>
            <p:cNvSpPr/>
            <p:nvPr/>
          </p:nvSpPr>
          <p:spPr>
            <a:xfrm>
              <a:off x="2618898" y="2189032"/>
              <a:ext cx="1620201" cy="1620201"/>
            </a:xfrm>
            <a:prstGeom prst="ellipse">
              <a:avLst/>
            </a:prstGeom>
            <a:solidFill>
              <a:srgbClr val="92D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9"/>
            <p:cNvSpPr txBox="1"/>
            <p:nvPr/>
          </p:nvSpPr>
          <p:spPr>
            <a:xfrm>
              <a:off x="2856171" y="2426305"/>
              <a:ext cx="1145654" cy="114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Mathematical Understanding</a:t>
              </a:r>
              <a:endParaRPr/>
            </a:p>
          </p:txBody>
        </p:sp>
        <p:sp>
          <p:nvSpPr>
            <p:cNvPr id="373" name="Google Shape;373;p49"/>
            <p:cNvSpPr/>
            <p:nvPr/>
          </p:nvSpPr>
          <p:spPr>
            <a:xfrm rot="10800000">
              <a:off x="1046308" y="2768252"/>
              <a:ext cx="1486097" cy="46175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9"/>
            <p:cNvSpPr/>
            <p:nvPr/>
          </p:nvSpPr>
          <p:spPr>
            <a:xfrm>
              <a:off x="276712" y="2383456"/>
              <a:ext cx="1539192" cy="1231352"/>
            </a:xfrm>
            <a:prstGeom prst="roundRect">
              <a:avLst>
                <a:gd name="adj" fmla="val 10000"/>
              </a:avLst>
            </a:prstGeom>
            <a:solidFill>
              <a:srgbClr val="FCA2E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9"/>
            <p:cNvSpPr txBox="1"/>
            <p:nvPr/>
          </p:nvSpPr>
          <p:spPr>
            <a:xfrm>
              <a:off x="312777" y="2419521"/>
              <a:ext cx="1467062" cy="1159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5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 Solving</a:t>
              </a:r>
              <a:endParaRPr/>
            </a:p>
          </p:txBody>
        </p:sp>
        <p:sp>
          <p:nvSpPr>
            <p:cNvPr id="376" name="Google Shape;376;p49"/>
            <p:cNvSpPr/>
            <p:nvPr/>
          </p:nvSpPr>
          <p:spPr>
            <a:xfrm rot="-8100000">
              <a:off x="1526548" y="1608851"/>
              <a:ext cx="1486095" cy="46175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9"/>
            <p:cNvSpPr/>
            <p:nvPr/>
          </p:nvSpPr>
          <p:spPr>
            <a:xfrm>
              <a:off x="974586" y="698639"/>
              <a:ext cx="1539192" cy="1231352"/>
            </a:xfrm>
            <a:prstGeom prst="roundRect">
              <a:avLst>
                <a:gd name="adj" fmla="val 10000"/>
              </a:avLst>
            </a:prstGeom>
            <a:solidFill>
              <a:srgbClr val="9A9AD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9"/>
            <p:cNvSpPr txBox="1"/>
            <p:nvPr/>
          </p:nvSpPr>
          <p:spPr>
            <a:xfrm>
              <a:off x="1010650" y="734704"/>
              <a:ext cx="1467062" cy="1159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5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Connections</a:t>
              </a:r>
              <a:endParaRPr/>
            </a:p>
          </p:txBody>
        </p:sp>
        <p:sp>
          <p:nvSpPr>
            <p:cNvPr id="379" name="Google Shape;379;p49"/>
            <p:cNvSpPr/>
            <p:nvPr/>
          </p:nvSpPr>
          <p:spPr>
            <a:xfrm rot="-5400000">
              <a:off x="2685950" y="1128611"/>
              <a:ext cx="1486097" cy="46175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9"/>
            <p:cNvSpPr/>
            <p:nvPr/>
          </p:nvSpPr>
          <p:spPr>
            <a:xfrm>
              <a:off x="2659401" y="765"/>
              <a:ext cx="1539192" cy="123135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9"/>
            <p:cNvSpPr txBox="1"/>
            <p:nvPr/>
          </p:nvSpPr>
          <p:spPr>
            <a:xfrm>
              <a:off x="2695466" y="36829"/>
              <a:ext cx="1467062" cy="1159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5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/>
            </a:p>
          </p:txBody>
        </p:sp>
        <p:sp>
          <p:nvSpPr>
            <p:cNvPr id="382" name="Google Shape;382;p49"/>
            <p:cNvSpPr/>
            <p:nvPr/>
          </p:nvSpPr>
          <p:spPr>
            <a:xfrm rot="-2700000">
              <a:off x="3845352" y="1608852"/>
              <a:ext cx="1486095" cy="46175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9"/>
            <p:cNvSpPr/>
            <p:nvPr/>
          </p:nvSpPr>
          <p:spPr>
            <a:xfrm>
              <a:off x="4344221" y="698639"/>
              <a:ext cx="1539192" cy="1231352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9"/>
            <p:cNvSpPr txBox="1"/>
            <p:nvPr/>
          </p:nvSpPr>
          <p:spPr>
            <a:xfrm>
              <a:off x="4380285" y="734704"/>
              <a:ext cx="1467062" cy="1159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5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Representations</a:t>
              </a:r>
              <a:endParaRPr/>
            </a:p>
          </p:txBody>
        </p:sp>
        <p:sp>
          <p:nvSpPr>
            <p:cNvPr id="385" name="Google Shape;385;p49"/>
            <p:cNvSpPr/>
            <p:nvPr/>
          </p:nvSpPr>
          <p:spPr>
            <a:xfrm>
              <a:off x="4325592" y="2768252"/>
              <a:ext cx="1486097" cy="46175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9"/>
            <p:cNvSpPr/>
            <p:nvPr/>
          </p:nvSpPr>
          <p:spPr>
            <a:xfrm>
              <a:off x="5042094" y="2383456"/>
              <a:ext cx="1539192" cy="1231352"/>
            </a:xfrm>
            <a:prstGeom prst="roundRect">
              <a:avLst>
                <a:gd name="adj" fmla="val 10000"/>
              </a:avLst>
            </a:prstGeom>
            <a:solidFill>
              <a:srgbClr val="9DD2D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9"/>
            <p:cNvSpPr txBox="1"/>
            <p:nvPr/>
          </p:nvSpPr>
          <p:spPr>
            <a:xfrm>
              <a:off x="5078160" y="2419521"/>
              <a:ext cx="1467062" cy="1159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5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Reasoning</a:t>
              </a:r>
              <a:endParaRPr/>
            </a:p>
          </p:txBody>
        </p:sp>
      </p:grpSp>
      <p:sp>
        <p:nvSpPr>
          <p:cNvPr id="388" name="Google Shape;388;p49"/>
          <p:cNvSpPr txBox="1"/>
          <p:nvPr/>
        </p:nvSpPr>
        <p:spPr>
          <a:xfrm>
            <a:off x="202443" y="1150296"/>
            <a:ext cx="8739114" cy="137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“The content of the mathematics standards is intended to support the five process goals for students”</a:t>
            </a:r>
            <a:br>
              <a:rPr lang="en-US" sz="2800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- 2009 and 2016 </a:t>
            </a:r>
            <a:r>
              <a:rPr lang="en-US" sz="2000" b="0" i="1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Mathematics Standards of Learning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9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0"/>
          <p:cNvSpPr txBox="1">
            <a:spLocks noGrp="1"/>
          </p:cNvSpPr>
          <p:nvPr>
            <p:ph type="title" idx="4294967295"/>
          </p:nvPr>
        </p:nvSpPr>
        <p:spPr>
          <a:xfrm>
            <a:off x="0" y="479872"/>
            <a:ext cx="9144000" cy="77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Teaching Framework for Mathematics</a:t>
            </a:r>
            <a:endParaRPr sz="3200" b="1" i="1" u="none" strike="noStrike" cap="none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398" name="Google Shape;398;p50" descr="Citation for Taking Action Book, 2017"/>
          <p:cNvSpPr txBox="1"/>
          <p:nvPr/>
        </p:nvSpPr>
        <p:spPr>
          <a:xfrm>
            <a:off x="1025435" y="6292953"/>
            <a:ext cx="685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Smith, M. et al. (2017) Taking Action – Implementing Effective Mathematics Teaching Practices Series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Council of Teachers of Mathematics.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 descr="Teaching Framework for Mathematic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8" y="1153474"/>
            <a:ext cx="8087023" cy="5047456"/>
          </a:xfrm>
          <a:prstGeom prst="rect">
            <a:avLst/>
          </a:prstGeom>
        </p:spPr>
      </p:pic>
      <p:sp>
        <p:nvSpPr>
          <p:cNvPr id="415" name="Google Shape;415;p50" descr="Taking Action book - page 215"/>
          <p:cNvSpPr txBox="1"/>
          <p:nvPr/>
        </p:nvSpPr>
        <p:spPr>
          <a:xfrm rot="988412">
            <a:off x="6329028" y="1320758"/>
            <a:ext cx="2700812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000" b="0" i="1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Taking Action 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book – page 215</a:t>
            </a:r>
            <a:endParaRPr sz="2000" b="0" i="1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753" y="403167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Equality, Equity and Reality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8" name="Google Shape;428;p51"/>
          <p:cNvSpPr txBox="1">
            <a:spLocks noGrp="1"/>
          </p:cNvSpPr>
          <p:nvPr>
            <p:ph type="body" idx="1"/>
          </p:nvPr>
        </p:nvSpPr>
        <p:spPr>
          <a:xfrm>
            <a:off x="1" y="4657176"/>
            <a:ext cx="9143999" cy="1321595"/>
          </a:xfrm>
        </p:spPr>
        <p:txBody>
          <a:bodyPr/>
          <a:lstStyle/>
          <a:p>
            <a:pPr lvl="0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Introduce yourself to a shoulder partner. </a:t>
            </a:r>
          </a:p>
          <a:p>
            <a:pPr lvl="0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What connections can you make to this image?</a:t>
            </a:r>
          </a:p>
          <a:p>
            <a:pPr lvl="0"/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25400" lvl="0" indent="0" algn="ctr">
              <a:buNone/>
            </a:pPr>
            <a:r>
              <a:rPr lang="en-US" sz="16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http://interactioninstitute.org/illustrating-equality-vs-equity/</a:t>
            </a:r>
            <a:r>
              <a:rPr lang="en-US" sz="2800" dirty="0"/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7" name="Google Shape;427;p5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14</a:t>
            </a:fld>
            <a:endParaRPr lang="en-US"/>
          </a:p>
        </p:txBody>
      </p:sp>
      <p:pic>
        <p:nvPicPr>
          <p:cNvPr id="429" name="Google Shape;429;p51" descr="Image showing equality, equity and reality with children peeking over a fen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072" y="1258869"/>
            <a:ext cx="5563215" cy="320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37" name="Google Shape;437;p52"/>
          <p:cNvSpPr txBox="1">
            <a:spLocks noGrp="1"/>
          </p:cNvSpPr>
          <p:nvPr>
            <p:ph type="title"/>
          </p:nvPr>
        </p:nvSpPr>
        <p:spPr>
          <a:xfrm>
            <a:off x="0" y="606552"/>
            <a:ext cx="9143999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Mathematical Discourse – </a:t>
            </a:r>
            <a:br>
              <a:rPr lang="en-US" b="1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Card Sort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8" name="Google Shape;438;p52"/>
          <p:cNvSpPr txBox="1">
            <a:spLocks noGrp="1"/>
          </p:cNvSpPr>
          <p:nvPr>
            <p:ph type="body" idx="1"/>
          </p:nvPr>
        </p:nvSpPr>
        <p:spPr>
          <a:xfrm>
            <a:off x="179615" y="17526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Font typeface="Verdana"/>
              <a:buChar char="•"/>
            </a:pPr>
            <a:r>
              <a:rPr lang="en-US" sz="2500" dirty="0">
                <a:latin typeface="Verdana"/>
                <a:ea typeface="Verdana"/>
                <a:cs typeface="Verdana"/>
                <a:sym typeface="Verdana"/>
              </a:rPr>
              <a:t>Rich classroom discourse is a necessity. This rubric lets you consider where your classroom is on the continuum.  </a:t>
            </a:r>
            <a:endParaRPr sz="25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Font typeface="Verdana"/>
              <a:buChar char="•"/>
            </a:pPr>
            <a:r>
              <a:rPr lang="en-US" sz="2500" dirty="0">
                <a:latin typeface="Verdana"/>
                <a:ea typeface="Verdana"/>
                <a:cs typeface="Verdana"/>
                <a:sym typeface="Verdana"/>
              </a:rPr>
              <a:t>There are five headings (shaded cards) and level rating cards 0-3.</a:t>
            </a:r>
            <a:endParaRPr sz="25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Font typeface="Verdana"/>
              <a:buChar char="•"/>
            </a:pPr>
            <a:r>
              <a:rPr lang="en-US" sz="2500" dirty="0">
                <a:latin typeface="Verdana"/>
                <a:ea typeface="Verdana"/>
                <a:cs typeface="Verdana"/>
                <a:sym typeface="Verdana"/>
              </a:rPr>
              <a:t>Sort the cards under each heading so that “0” is the least and “3” is most advanced. </a:t>
            </a:r>
            <a:endParaRPr sz="25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Font typeface="Verdana"/>
              <a:buChar char="•"/>
            </a:pPr>
            <a:r>
              <a:rPr lang="en-US" sz="2500" dirty="0">
                <a:latin typeface="Verdana"/>
                <a:ea typeface="Verdana"/>
                <a:cs typeface="Verdana"/>
                <a:sym typeface="Verdana"/>
              </a:rPr>
              <a:t>After your sort is complete, take a picture to capture your current thinking (Pre-Assessment) </a:t>
            </a:r>
            <a:endParaRPr sz="25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500" dirty="0">
                <a:latin typeface="Verdana"/>
                <a:ea typeface="Verdana"/>
                <a:cs typeface="Verdana"/>
                <a:sym typeface="Verdana"/>
              </a:rPr>
              <a:t>                             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3"/>
          <p:cNvSpPr txBox="1">
            <a:spLocks noGrp="1"/>
          </p:cNvSpPr>
          <p:nvPr>
            <p:ph type="title"/>
          </p:nvPr>
        </p:nvSpPr>
        <p:spPr>
          <a:xfrm>
            <a:off x="161250" y="638475"/>
            <a:ext cx="88215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I.  Reflect </a:t>
            </a:r>
            <a:r>
              <a:rPr lang="en-US" sz="35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the </a:t>
            </a:r>
            <a:r>
              <a:rPr lang="en-US" sz="3500" b="1" dirty="0" smtClean="0">
                <a:latin typeface="Verdana"/>
                <a:ea typeface="Verdana"/>
                <a:cs typeface="Verdana"/>
                <a:sym typeface="Verdana"/>
              </a:rPr>
              <a:t>Essential</a:t>
            </a:r>
            <a:br>
              <a:rPr lang="en-US" sz="3500" b="1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35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500" b="1" dirty="0" smtClean="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3500" b="1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500" b="1" dirty="0"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sz="35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53"/>
          <p:cNvSpPr txBox="1">
            <a:spLocks noGrp="1"/>
          </p:cNvSpPr>
          <p:nvPr>
            <p:ph type="body" idx="1"/>
          </p:nvPr>
        </p:nvSpPr>
        <p:spPr>
          <a:xfrm>
            <a:off x="753150" y="19509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elements must be in place to support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meaningful mathematical discourse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In what ways can teachers promote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equitable teaching practices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in mathematics classrooms?</a:t>
            </a:r>
            <a:endParaRPr dirty="0"/>
          </a:p>
        </p:txBody>
      </p:sp>
      <p:sp>
        <p:nvSpPr>
          <p:cNvPr id="446" name="Google Shape;446;p5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 descr="background shape"/>
          <p:cNvSpPr txBox="1"/>
          <p:nvPr/>
        </p:nvSpPr>
        <p:spPr>
          <a:xfrm>
            <a:off x="0" y="2032794"/>
            <a:ext cx="9144000" cy="2030412"/>
          </a:xfrm>
          <a:prstGeom prst="rect">
            <a:avLst/>
          </a:prstGeom>
          <a:solidFill>
            <a:srgbClr val="D9E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7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9" y="2249927"/>
            <a:ext cx="9143999" cy="1470023"/>
          </a:xfrm>
        </p:spPr>
        <p:txBody>
          <a:bodyPr/>
          <a:lstStyle/>
          <a:p>
            <a:pPr lvl="0" algn="ctr">
              <a:buClr>
                <a:schemeClr val="dk1"/>
              </a:buClr>
              <a:buSzPts val="900"/>
            </a:pPr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II. Teaching Practice: </a:t>
            </a:r>
            <a:b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Pose Purposeful Questions</a:t>
            </a:r>
            <a:endParaRPr lang="en-US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80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II. Essential Questions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0" name="Google Shape;460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How can </a:t>
            </a: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posing purposeful questions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be used to assess student understanding and inform instruction?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How does </a:t>
            </a: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posing purposeful questions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support the development of mathematical identity and a student’s sense of agency?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461;p5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6"/>
          <p:cNvSpPr txBox="1">
            <a:spLocks noGrp="1"/>
          </p:cNvSpPr>
          <p:nvPr>
            <p:ph type="title"/>
          </p:nvPr>
        </p:nvSpPr>
        <p:spPr>
          <a:xfrm>
            <a:off x="353961" y="56535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Posing Purposeful Questions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8" name="Google Shape;468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Effective teaching of mathematics uses purposeful questions to assess and advance students’ reasoning and sense making about important mathematical ideas and relationships.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234175" y="6096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One Doesn’t Belong?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364050" y="1752600"/>
            <a:ext cx="65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A</a:t>
            </a:r>
            <a:endParaRPr sz="4800" b="1"/>
          </a:p>
        </p:txBody>
      </p:sp>
      <p:pic>
        <p:nvPicPr>
          <p:cNvPr id="277" name="Google Shape;277;p40" descr="A - graph of rational fun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850" y="1752600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/>
        </p:nvSpPr>
        <p:spPr>
          <a:xfrm>
            <a:off x="4802100" y="1752600"/>
            <a:ext cx="65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B</a:t>
            </a:r>
            <a:endParaRPr sz="4800" b="1"/>
          </a:p>
        </p:txBody>
      </p:sp>
      <p:pic>
        <p:nvPicPr>
          <p:cNvPr id="278" name="Google Shape;278;p40" descr="B - continuous function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475" y="1643456"/>
            <a:ext cx="2369625" cy="234569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0"/>
          <p:cNvSpPr txBox="1"/>
          <p:nvPr/>
        </p:nvSpPr>
        <p:spPr>
          <a:xfrm>
            <a:off x="511975" y="4217625"/>
            <a:ext cx="65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C</a:t>
            </a:r>
            <a:endParaRPr sz="4800" b="1"/>
          </a:p>
        </p:txBody>
      </p:sp>
      <p:pic>
        <p:nvPicPr>
          <p:cNvPr id="280" name="Google Shape;280;p40" descr="discontinuous function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5050" y="4217625"/>
            <a:ext cx="2369625" cy="235361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/>
          <p:nvPr/>
        </p:nvSpPr>
        <p:spPr>
          <a:xfrm>
            <a:off x="4802100" y="4217625"/>
            <a:ext cx="65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D</a:t>
            </a:r>
            <a:endParaRPr sz="4800" b="1"/>
          </a:p>
        </p:txBody>
      </p:sp>
      <p:pic>
        <p:nvPicPr>
          <p:cNvPr id="279" name="Google Shape;279;p40" descr="discontinuous function with slant asymptot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1475" y="4150349"/>
            <a:ext cx="2369625" cy="239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7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7"/>
          <p:cNvSpPr txBox="1">
            <a:spLocks noGrp="1"/>
          </p:cNvSpPr>
          <p:nvPr>
            <p:ph type="title" idx="4294967295"/>
          </p:nvPr>
        </p:nvSpPr>
        <p:spPr>
          <a:xfrm>
            <a:off x="254757" y="664974"/>
            <a:ext cx="8610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The Building a New Playground Task</a:t>
            </a:r>
            <a:endParaRPr sz="32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7" name="Google Shape;477;p57"/>
          <p:cNvSpPr txBox="1"/>
          <p:nvPr/>
        </p:nvSpPr>
        <p:spPr>
          <a:xfrm>
            <a:off x="281879" y="1619850"/>
            <a:ext cx="86868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 a partner, solve the </a:t>
            </a:r>
            <a:r>
              <a:rPr lang="en-US" sz="2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Building a New Playground 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Task on p. 91</a:t>
            </a: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 your strategies and other strategies that students might use with the colleagues at your table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8"/>
          <p:cNvSpPr txBox="1">
            <a:spLocks noGrp="1"/>
          </p:cNvSpPr>
          <p:nvPr>
            <p:ph type="title"/>
          </p:nvPr>
        </p:nvSpPr>
        <p:spPr>
          <a:xfrm>
            <a:off x="353961" y="6780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Video </a:t>
            </a: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b="1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Playground Task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484" name="Google Shape;484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As you watch the video, jot down 3-5 questions asked by the teacher, use a sticky note per question.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5" name="Google Shape;485;p5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9"/>
          <p:cNvSpPr txBox="1">
            <a:spLocks noGrp="1"/>
          </p:cNvSpPr>
          <p:nvPr>
            <p:ph type="title"/>
          </p:nvPr>
        </p:nvSpPr>
        <p:spPr>
          <a:xfrm>
            <a:off x="457200" y="6780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Video </a:t>
            </a: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--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Playground Task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492" name="Google Shape;492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As a table group, sort your questions by type and/or purpose.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Prepare to share out your major headings/groupings.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59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0" descr="Text box - &#10;Gathering Information&#10;Probing Thinking&#10;Make the Mathematics Visible&#10;Encouraging Reflection and Justification"/>
          <p:cNvSpPr txBox="1">
            <a:spLocks noGrp="1"/>
          </p:cNvSpPr>
          <p:nvPr>
            <p:ph type="title" idx="4294967295"/>
          </p:nvPr>
        </p:nvSpPr>
        <p:spPr>
          <a:xfrm>
            <a:off x="457198" y="3043003"/>
            <a:ext cx="8229600" cy="263366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Gathering Information</a:t>
            </a:r>
            <a:br>
              <a:rPr lang="en-US" sz="2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Probing Thinking</a:t>
            </a:r>
            <a:br>
              <a:rPr lang="en-US" sz="2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</a:t>
            </a:r>
            <a:r>
              <a:rPr lang="en-US" sz="2800" dirty="0" smtClean="0">
                <a:latin typeface="Verdana"/>
                <a:ea typeface="Verdana"/>
                <a:cs typeface="Verdana"/>
                <a:sym typeface="Verdana"/>
              </a:rPr>
              <a:t>king</a:t>
            </a:r>
            <a:r>
              <a:rPr lang="en-US" sz="2800" b="0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the Mathematics Visible</a:t>
            </a:r>
            <a:br>
              <a:rPr lang="en-US" sz="2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Encouraging Reflection and Justification</a:t>
            </a:r>
            <a:br>
              <a:rPr lang="en-US" sz="2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800" b="0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9" name="Google Shape;499;p60"/>
          <p:cNvSpPr txBox="1">
            <a:spLocks noGrp="1"/>
          </p:cNvSpPr>
          <p:nvPr>
            <p:ph type="body" idx="4294967295"/>
          </p:nvPr>
        </p:nvSpPr>
        <p:spPr>
          <a:xfrm>
            <a:off x="0" y="1912938"/>
            <a:ext cx="2901950" cy="6937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Assessing</a:t>
            </a:r>
            <a:endParaRPr sz="320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0" name="Google Shape;500;p60"/>
          <p:cNvSpPr txBox="1">
            <a:spLocks noGrp="1"/>
          </p:cNvSpPr>
          <p:nvPr>
            <p:ph type="body" idx="4294967295"/>
          </p:nvPr>
        </p:nvSpPr>
        <p:spPr>
          <a:xfrm>
            <a:off x="6388100" y="1912938"/>
            <a:ext cx="2755900" cy="6937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Advancing</a:t>
            </a:r>
            <a:endParaRPr sz="320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533400" y="655340"/>
            <a:ext cx="81533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sz="4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03" name="Google Shape;503;p60" descr="arrow pointing down and to right"/>
          <p:cNvCxnSpPr/>
          <p:nvPr/>
        </p:nvCxnSpPr>
        <p:spPr>
          <a:xfrm>
            <a:off x="2908092" y="2524412"/>
            <a:ext cx="781362" cy="5185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4" name="Google Shape;504;p60" descr="Arrow pointing down and to the left"/>
          <p:cNvCxnSpPr/>
          <p:nvPr/>
        </p:nvCxnSpPr>
        <p:spPr>
          <a:xfrm flipH="1">
            <a:off x="5537616" y="2524412"/>
            <a:ext cx="708286" cy="5185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5" name="Google Shape;505;p60" descr="Text box - Taking Action book - pages 76 &amp; 83"/>
          <p:cNvSpPr txBox="1"/>
          <p:nvPr/>
        </p:nvSpPr>
        <p:spPr>
          <a:xfrm>
            <a:off x="3021202" y="5753299"/>
            <a:ext cx="3224700" cy="83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Taking Action 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book – pages 7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6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&amp; 8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3</a:t>
            </a:r>
            <a:endParaRPr sz="2400" i="1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Tool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1" name="Google Shape;511;p61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Arial"/>
              </a:rPr>
              <a:pPr lvl="0"/>
              <a:t>24</a:t>
            </a:fld>
            <a:endParaRPr lang="en-US">
              <a:sym typeface="Arial"/>
            </a:endParaRPr>
          </a:p>
        </p:txBody>
      </p:sp>
      <p:pic>
        <p:nvPicPr>
          <p:cNvPr id="512" name="Google Shape;512;p61" descr="image of Monitoring Tool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44" y="1457633"/>
            <a:ext cx="7911969" cy="45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98;p50" descr="Citation for Taking Action Book, 2017"/>
          <p:cNvSpPr txBox="1"/>
          <p:nvPr/>
        </p:nvSpPr>
        <p:spPr>
          <a:xfrm>
            <a:off x="490812" y="6396300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Smith, M. et al. (2017) Taking Action – Implementing Effective Mathematics Teaching Practices Series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Council of Teachers of Mathematics.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2"/>
          <p:cNvSpPr txBox="1">
            <a:spLocks noGrp="1"/>
          </p:cNvSpPr>
          <p:nvPr>
            <p:ph type="title"/>
          </p:nvPr>
        </p:nvSpPr>
        <p:spPr>
          <a:xfrm>
            <a:off x="235974" y="539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Review the Monitoring Tool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9" name="Google Shape;519;p62"/>
          <p:cNvSpPr txBox="1">
            <a:spLocks noGrp="1"/>
          </p:cNvSpPr>
          <p:nvPr>
            <p:ph type="body" idx="1"/>
          </p:nvPr>
        </p:nvSpPr>
        <p:spPr>
          <a:xfrm>
            <a:off x="235974" y="1613125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Here is an example of the monitoring tool, completed for the lesson you just saw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Check for understanding: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distinguishes Assessing Questions from Advancing Questions?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0" name="Google Shape;520;p6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521" name="Google Shape;521;p62"/>
          <p:cNvSpPr txBox="1"/>
          <p:nvPr/>
        </p:nvSpPr>
        <p:spPr>
          <a:xfrm>
            <a:off x="5086575" y="5784625"/>
            <a:ext cx="3224700" cy="83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Taking Action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book – page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 239</a:t>
            </a:r>
            <a:endParaRPr sz="2400" i="1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3"/>
          <p:cNvSpPr txBox="1">
            <a:spLocks noGrp="1"/>
          </p:cNvSpPr>
          <p:nvPr>
            <p:ph type="title"/>
          </p:nvPr>
        </p:nvSpPr>
        <p:spPr>
          <a:xfrm>
            <a:off x="324465" y="6207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Playground Task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528" name="Google Shape;528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Reasoning, Lines &amp; Transformations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G.3 &amp; G.4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Polygons &amp; Circles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G.9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Planning for purposeful questions helps maintain the rigor and develops conceptual understanding for all students. The </a:t>
            </a:r>
            <a:r>
              <a:rPr lang="en-US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Curriculum Framework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 can be used to guide planning.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i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9" name="Google Shape;529;p6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Revisit Module II </a:t>
            </a:r>
            <a:br>
              <a:rPr lang="en-US" sz="3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Essential Questions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5" name="Google Shape;535;p64"/>
          <p:cNvSpPr txBox="1">
            <a:spLocks noGrp="1"/>
          </p:cNvSpPr>
          <p:nvPr>
            <p:ph type="body" idx="1"/>
          </p:nvPr>
        </p:nvSpPr>
        <p:spPr>
          <a:xfrm>
            <a:off x="457200" y="1950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can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posing purposeful questions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be used to assess student understanding and inform instruction?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does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posing purposeful questions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support the development of mathematical identity and a student’s sense of agency?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6" name="Google Shape;536;p64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42" name="Google Shape;542;p65"/>
          <p:cNvSpPr txBox="1">
            <a:spLocks noGrp="1"/>
          </p:cNvSpPr>
          <p:nvPr>
            <p:ph type="title" idx="4294967295"/>
          </p:nvPr>
        </p:nvSpPr>
        <p:spPr>
          <a:xfrm>
            <a:off x="173420" y="623166"/>
            <a:ext cx="8970579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Burger Task</a:t>
            </a:r>
            <a:endParaRPr sz="4400" b="1" dirty="0"/>
          </a:p>
        </p:txBody>
      </p:sp>
      <p:pic>
        <p:nvPicPr>
          <p:cNvPr id="544" name="Google Shape;544;p65" descr="Text box with images of hamburgers and text for the What Can I Buy? task&#10;&#10;You are very hungry, so you go to a fast food restaurant.  You have exactly $15.02.  You love Big Burgers and cheeseburgers.  Based on past experience, you know that you can eat only 7 sandwiches. Big Burgers cost $3.70, while cheeseburgers cost $ .98.  How many Big Burgers and how many cheeseburgers can you buy? (disregard sales tax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8325"/>
            <a:ext cx="9144001" cy="28413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50" descr="Citation for Taking Action Book, 2017"/>
          <p:cNvSpPr txBox="1"/>
          <p:nvPr/>
        </p:nvSpPr>
        <p:spPr>
          <a:xfrm>
            <a:off x="221226" y="6344448"/>
            <a:ext cx="8770374" cy="51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Adapted from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  <a:hlinkClick r:id="rId4"/>
              </a:rPr>
              <a:t>VDOE Mathematics Instructional Plans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, Algebra I, Graphing Systems of Linear Inequalities in Two Variables</a:t>
            </a: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6"/>
          <p:cNvSpPr txBox="1">
            <a:spLocks noGrp="1"/>
          </p:cNvSpPr>
          <p:nvPr>
            <p:ph type="title" idx="4294967295"/>
          </p:nvPr>
        </p:nvSpPr>
        <p:spPr>
          <a:xfrm>
            <a:off x="254757" y="664974"/>
            <a:ext cx="8610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Verdana"/>
                <a:ea typeface="Verdana"/>
                <a:cs typeface="Verdana"/>
                <a:sym typeface="Verdana"/>
              </a:rPr>
              <a:t>Burger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Task – Problem Solving </a:t>
            </a:r>
            <a:endParaRPr sz="32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2" name="Google Shape;552;p66"/>
          <p:cNvSpPr txBox="1"/>
          <p:nvPr/>
        </p:nvSpPr>
        <p:spPr>
          <a:xfrm>
            <a:off x="281875" y="1619850"/>
            <a:ext cx="8686800" cy="48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Individually, solve the </a:t>
            </a:r>
            <a:r>
              <a:rPr lang="en-US" sz="28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Burger Task</a:t>
            </a:r>
            <a:endParaRPr sz="2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 your strategies and other strategies that students might use with the colleagues at your table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98;p50" descr="Citation for Taking Action Book, 2017"/>
          <p:cNvSpPr txBox="1"/>
          <p:nvPr/>
        </p:nvSpPr>
        <p:spPr>
          <a:xfrm>
            <a:off x="221226" y="6344448"/>
            <a:ext cx="877037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Adapted from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  <a:hlinkClick r:id="rId3"/>
              </a:rPr>
              <a:t>VDOE Mathematics Instructional Plans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, Algebra I, Graphing Systems of Linear Inequalities in Two Variables</a:t>
            </a: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245123" y="597429"/>
            <a:ext cx="82296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1"/>
          </p:nvPr>
        </p:nvSpPr>
        <p:spPr>
          <a:xfrm>
            <a:off x="0" y="1495029"/>
            <a:ext cx="8229600" cy="4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38187" marR="0" lvl="0" indent="-4492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Welcome and Introductions</a:t>
            </a:r>
            <a:endParaRPr dirty="0"/>
          </a:p>
          <a:p>
            <a:pPr marL="738187" marR="0" lvl="0" indent="-4175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Facilitate Meaningful Discourse</a:t>
            </a:r>
            <a:endParaRPr dirty="0"/>
          </a:p>
          <a:p>
            <a:pPr marL="1195387" marR="0" lvl="1" indent="-41751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̶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Mathematical Community</a:t>
            </a:r>
            <a:endParaRPr dirty="0"/>
          </a:p>
          <a:p>
            <a:pPr marL="738187" marR="0" lvl="0" indent="-4492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Pose Purposeful Questions</a:t>
            </a:r>
            <a:endParaRPr dirty="0"/>
          </a:p>
          <a:p>
            <a:pPr marL="1195387" marR="0" lvl="1" indent="-4492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Building a Playground Task</a:t>
            </a:r>
            <a:endParaRPr dirty="0"/>
          </a:p>
          <a:p>
            <a:pPr marL="1195387" marR="0" lvl="1" indent="-4492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Can I Buy? Task</a:t>
            </a: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38187" marR="0" lvl="0" indent="-417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Lunch at 12:00</a:t>
            </a:r>
            <a:endParaRPr dirty="0"/>
          </a:p>
          <a:p>
            <a:pPr marL="746125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Elicit/Use Evidence of Student Thinking</a:t>
            </a:r>
            <a:endParaRPr dirty="0"/>
          </a:p>
          <a:p>
            <a:pPr marL="1203325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Exponential Regression Activity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33425" marR="0" lvl="0" indent="-44132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Taking Action – Next Steps</a:t>
            </a: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4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7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7"/>
          <p:cNvSpPr txBox="1">
            <a:spLocks noGrp="1"/>
          </p:cNvSpPr>
          <p:nvPr>
            <p:ph type="title" idx="4294967295"/>
          </p:nvPr>
        </p:nvSpPr>
        <p:spPr>
          <a:xfrm>
            <a:off x="254757" y="664974"/>
            <a:ext cx="8610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Verdana"/>
                <a:ea typeface="Verdana"/>
                <a:cs typeface="Verdana"/>
                <a:sym typeface="Verdana"/>
              </a:rPr>
              <a:t>Burger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Task - Strategies</a:t>
            </a:r>
            <a:endParaRPr sz="32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0" name="Google Shape;560;p67"/>
          <p:cNvSpPr txBox="1"/>
          <p:nvPr/>
        </p:nvSpPr>
        <p:spPr>
          <a:xfrm>
            <a:off x="281875" y="1619850"/>
            <a:ext cx="8686800" cy="48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Thinking about the different strategies that were/could be used, fill out the blank “Task Monitoring Tool” for the </a:t>
            </a:r>
            <a:r>
              <a:rPr lang="en-US" sz="2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Burger Task</a:t>
            </a:r>
            <a:endParaRPr sz="28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 ready to share out </a:t>
            </a: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Assessing and </a:t>
            </a:r>
            <a:r>
              <a:rPr lang="en-US" sz="2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Advancing question from your table</a:t>
            </a: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98;p50" descr="Citation for Taking Action Book, 2017"/>
          <p:cNvSpPr txBox="1"/>
          <p:nvPr/>
        </p:nvSpPr>
        <p:spPr>
          <a:xfrm>
            <a:off x="221226" y="6344448"/>
            <a:ext cx="877037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Adapted from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  <a:hlinkClick r:id="rId3"/>
              </a:rPr>
              <a:t>VDOE Mathematics Instructional Plans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, Algebra I, Graphing Systems of Linear Inequalities in Two Variables</a:t>
            </a: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 descr="background shape"/>
          <p:cNvSpPr txBox="1"/>
          <p:nvPr/>
        </p:nvSpPr>
        <p:spPr>
          <a:xfrm>
            <a:off x="0" y="2032794"/>
            <a:ext cx="9144000" cy="2030412"/>
          </a:xfrm>
          <a:prstGeom prst="rect">
            <a:avLst/>
          </a:prstGeom>
          <a:solidFill>
            <a:srgbClr val="D9E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7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9" y="2249927"/>
            <a:ext cx="9143999" cy="1470023"/>
          </a:xfrm>
        </p:spPr>
        <p:txBody>
          <a:bodyPr/>
          <a:lstStyle/>
          <a:p>
            <a:pPr lvl="0" algn="ctr">
              <a:buClr>
                <a:schemeClr val="dk1"/>
              </a:buClr>
              <a:buSzPts val="900"/>
            </a:pPr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Lunch</a:t>
            </a:r>
            <a:endParaRPr lang="en-US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782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0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Arial"/>
              </a:rPr>
              <a:pPr lvl="0"/>
              <a:t>32</a:t>
            </a:fld>
            <a:endParaRPr lang="en-US">
              <a:sym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629882" y="64634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Desmos Polygraph Activity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Image showing student log-in codes for each subject at student.desmos.com&#10;&#10;Algebra I (Lines): MNH YQR&#10;Geometry (Circles): UJ4 KHT&#10;Algebra II (Polynomials): P9V K3D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11" y="1789340"/>
            <a:ext cx="8364755" cy="506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96" name="Google Shape;596;p71"/>
          <p:cNvSpPr txBox="1">
            <a:spLocks noGrp="1"/>
          </p:cNvSpPr>
          <p:nvPr>
            <p:ph type="title"/>
          </p:nvPr>
        </p:nvSpPr>
        <p:spPr>
          <a:xfrm>
            <a:off x="0" y="592974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Teacher View in Desmos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7" name="Google Shape;597;p71"/>
          <p:cNvSpPr txBox="1">
            <a:spLocks noGrp="1"/>
          </p:cNvSpPr>
          <p:nvPr>
            <p:ph type="body" idx="1"/>
          </p:nvPr>
        </p:nvSpPr>
        <p:spPr>
          <a:xfrm>
            <a:off x="457200" y="19509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1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Teacher Dashboard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2"/>
          <p:cNvSpPr txBox="1">
            <a:spLocks noGrp="1"/>
          </p:cNvSpPr>
          <p:nvPr>
            <p:ph type="title"/>
          </p:nvPr>
        </p:nvSpPr>
        <p:spPr>
          <a:xfrm>
            <a:off x="150550" y="609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Desmos</a:t>
            </a: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 Demo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4" name="Google Shape;604;p7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can we use Desmos to enhance the teaching and learning in the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Burger Task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we started before lunch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605" name="Google Shape;605;p7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Burger Task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612" name="Google Shape;612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Equations &amp; Inequalities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A.4, A.5, A.7f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Planning for purposeful questions helps maintain the rigor and develops conceptual understanding for all students. The </a:t>
            </a:r>
            <a:r>
              <a:rPr lang="en-US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Curriculum Framework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 can be used to guide planning.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3" name="Google Shape;613;p7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" name="Google Shape;398;p50" descr="Citation for Taking Action Book, 2017"/>
          <p:cNvSpPr txBox="1"/>
          <p:nvPr/>
        </p:nvSpPr>
        <p:spPr>
          <a:xfrm>
            <a:off x="221226" y="6344448"/>
            <a:ext cx="877037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Adapted from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  <a:hlinkClick r:id="rId4"/>
              </a:rPr>
              <a:t>VDOE Mathematics Instructional Plans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, Algebra I, Graphing Systems of Linear Inequalities in Two Variables</a:t>
            </a: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Equitable Teaching: 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Posing Purposeful Questions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0" name="Google Shape;620;p74"/>
          <p:cNvSpPr txBox="1">
            <a:spLocks noGrp="1"/>
          </p:cNvSpPr>
          <p:nvPr>
            <p:ph type="body" idx="1"/>
          </p:nvPr>
        </p:nvSpPr>
        <p:spPr>
          <a:xfrm>
            <a:off x="250900" y="19509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Students know that their thinking is valued and makes sense.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Mark students’ ideas as interesting or identify an important aspect of students’ strategies to position them as competent.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Support the student’s development of a positive mathematical identity and sense of agency.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1" name="Google Shape;621;p74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6" name="Google Shape;398;p50" descr="Citation for Taking Action Book, 2017"/>
          <p:cNvSpPr txBox="1"/>
          <p:nvPr/>
        </p:nvSpPr>
        <p:spPr>
          <a:xfrm>
            <a:off x="372825" y="6246150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Smith, M. et al. (2017) Taking Action – Implementing Effective Mathematics Teaching Practices Series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Council of Teachers of Mathematics.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95438" marR="0" lvl="0" indent="-731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II. Reflect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on 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Essential </a:t>
            </a:r>
            <a:r>
              <a:rPr lang="en-US" sz="3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8" name="Google Shape;628;p75"/>
          <p:cNvSpPr txBox="1">
            <a:spLocks noGrp="1"/>
          </p:cNvSpPr>
          <p:nvPr>
            <p:ph type="body" idx="1"/>
          </p:nvPr>
        </p:nvSpPr>
        <p:spPr>
          <a:xfrm>
            <a:off x="457200" y="1950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can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posing purposeful questions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be used to assess student understanding and inform instruction?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does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posing purposeful questions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support the development of mathematical identity and a student’s sense of agency?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9" name="Google Shape;629;p7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 descr="background shape"/>
          <p:cNvSpPr txBox="1"/>
          <p:nvPr/>
        </p:nvSpPr>
        <p:spPr>
          <a:xfrm>
            <a:off x="0" y="2032794"/>
            <a:ext cx="9144000" cy="2030412"/>
          </a:xfrm>
          <a:prstGeom prst="rect">
            <a:avLst/>
          </a:prstGeom>
          <a:solidFill>
            <a:srgbClr val="D9E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7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9" y="2249927"/>
            <a:ext cx="9143999" cy="1470023"/>
          </a:xfrm>
        </p:spPr>
        <p:txBody>
          <a:bodyPr/>
          <a:lstStyle/>
          <a:p>
            <a:pPr lvl="0" algn="ctr">
              <a:buClr>
                <a:schemeClr val="dk1"/>
              </a:buClr>
              <a:buSzPts val="900"/>
            </a:pPr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III. Teaching Practice:  </a:t>
            </a:r>
            <a:b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Elicit and Use Evidence of Student Thinking</a:t>
            </a:r>
            <a:endParaRPr lang="en-US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631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7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 III. Essential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4" name="Google Shape;644;p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What can teachers to do </a:t>
            </a: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elicit and use evidence of student thinking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How does </a:t>
            </a: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eliciting and using evidence of student thinking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promote student agency and identity?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5" name="Google Shape;645;p77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7"/>
          <p:cNvSpPr txBox="1">
            <a:spLocks noGrp="1"/>
          </p:cNvSpPr>
          <p:nvPr>
            <p:ph type="title"/>
          </p:nvPr>
        </p:nvSpPr>
        <p:spPr>
          <a:xfrm>
            <a:off x="205221" y="4756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Parking Lot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Picture 1" descr="image of parking lot with two different cars park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1" y="1618603"/>
            <a:ext cx="87725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8"/>
          <p:cNvSpPr txBox="1">
            <a:spLocks noGrp="1"/>
          </p:cNvSpPr>
          <p:nvPr>
            <p:ph type="title"/>
          </p:nvPr>
        </p:nvSpPr>
        <p:spPr>
          <a:xfrm>
            <a:off x="457200" y="74233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Elicit and Use Evidence of Student Thinking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2" name="Google Shape;652;p7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Effective teaching of mathematics use evidence of student thinking to assess progress toward mathematical understanding and to adjust instruction continually in ways that support and extend learning.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3" name="Google Shape;653;p7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41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98764" y="76646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Exponential Regression</a:t>
            </a:r>
            <a:br>
              <a:rPr lang="en-US" b="1" dirty="0">
                <a:latin typeface="Verdana"/>
                <a:ea typeface="Verdana"/>
                <a:cs typeface="Verdana"/>
                <a:sym typeface="Verdana"/>
              </a:rPr>
            </a:br>
            <a:endParaRPr lang="en-US" dirty="0"/>
          </a:p>
        </p:txBody>
      </p:sp>
      <p:pic>
        <p:nvPicPr>
          <p:cNvPr id="2" name="Picture 1" descr="Image directing students to go to website: student.desmos.com&#10;&#10;Code: NQG SS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97" y="1909460"/>
            <a:ext cx="6940134" cy="377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1"/>
          <p:cNvSpPr txBox="1">
            <a:spLocks noGrp="1"/>
          </p:cNvSpPr>
          <p:nvPr>
            <p:ph type="title"/>
          </p:nvPr>
        </p:nvSpPr>
        <p:spPr>
          <a:xfrm>
            <a:off x="457200" y="807900"/>
            <a:ext cx="8534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Using evidence of student </a:t>
            </a: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thinking – student responses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9" name="Google Shape;679;p81"/>
          <p:cNvSpPr txBox="1">
            <a:spLocks noGrp="1"/>
          </p:cNvSpPr>
          <p:nvPr>
            <p:ph type="body" idx="1"/>
          </p:nvPr>
        </p:nvSpPr>
        <p:spPr>
          <a:xfrm>
            <a:off x="457200" y="19509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Consider the sample student responses to the Desmos activity: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mathematical understanding do these responses reveal?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misconceptions do these responses reveal?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0" name="Google Shape;680;p8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6868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Using evidence of student </a:t>
            </a: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thinking - share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7" name="Google Shape;687;p82"/>
          <p:cNvSpPr txBox="1">
            <a:spLocks noGrp="1"/>
          </p:cNvSpPr>
          <p:nvPr>
            <p:ph type="body" idx="1"/>
          </p:nvPr>
        </p:nvSpPr>
        <p:spPr>
          <a:xfrm>
            <a:off x="457200" y="185175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Back at your table group: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Round robin share the understandings/misconception of your student to get full class picture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8" name="Google Shape;688;p82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694" name="Google Shape;694;p83"/>
          <p:cNvSpPr txBox="1">
            <a:spLocks noGrp="1"/>
          </p:cNvSpPr>
          <p:nvPr>
            <p:ph type="title" idx="4294967295"/>
          </p:nvPr>
        </p:nvSpPr>
        <p:spPr>
          <a:xfrm>
            <a:off x="258818" y="5523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5" name="Google Shape;695;p83"/>
          <p:cNvSpPr txBox="1">
            <a:spLocks noGrp="1"/>
          </p:cNvSpPr>
          <p:nvPr>
            <p:ph type="body" idx="4294967295"/>
          </p:nvPr>
        </p:nvSpPr>
        <p:spPr>
          <a:xfrm>
            <a:off x="223345" y="1600200"/>
            <a:ext cx="4038600" cy="2716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instructional decisions might you make based on the understanding and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misconceptions that you noticed?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3" descr="Image of a chart with columns titled Understanding/Misconception and Instructional Decis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90" y="683173"/>
            <a:ext cx="4506310" cy="5793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4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710" name="Google Shape;710;p84"/>
          <p:cNvSpPr txBox="1">
            <a:spLocks noGrp="1"/>
          </p:cNvSpPr>
          <p:nvPr>
            <p:ph type="title"/>
          </p:nvPr>
        </p:nvSpPr>
        <p:spPr>
          <a:xfrm>
            <a:off x="457200" y="6780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Gallery Walk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1" name="Google Shape;711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Look at the plans of the other groups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Identify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one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idea that your group could add to your plan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85"/>
          <p:cNvSpPr txBox="1">
            <a:spLocks noGrp="1"/>
          </p:cNvSpPr>
          <p:nvPr>
            <p:ph type="title"/>
          </p:nvPr>
        </p:nvSpPr>
        <p:spPr>
          <a:xfrm>
            <a:off x="321025" y="8079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Desmos Activity - Exponential Regression 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719" name="Google Shape;719;p85"/>
          <p:cNvSpPr txBox="1">
            <a:spLocks noGrp="1"/>
          </p:cNvSpPr>
          <p:nvPr>
            <p:ph type="body" idx="1"/>
          </p:nvPr>
        </p:nvSpPr>
        <p:spPr>
          <a:xfrm>
            <a:off x="321025" y="19509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Functions AII.7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Statistics AII.9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Eliciting and using evidence of student thinking drives instructional decisions. The </a:t>
            </a:r>
            <a:r>
              <a:rPr lang="en-US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Curriculum Framework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 can be used to guide planning.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0" name="Google Shape;720;p8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6"/>
          <p:cNvSpPr txBox="1">
            <a:spLocks noGrp="1"/>
          </p:cNvSpPr>
          <p:nvPr>
            <p:ph type="title"/>
          </p:nvPr>
        </p:nvSpPr>
        <p:spPr>
          <a:xfrm>
            <a:off x="321025" y="864050"/>
            <a:ext cx="8740200" cy="13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Equitable Teaching:  Elicit and Use Evidence of Student Thinking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7" name="Google Shape;727;p86"/>
          <p:cNvSpPr txBox="1">
            <a:spLocks noGrp="1"/>
          </p:cNvSpPr>
          <p:nvPr>
            <p:ph type="body" idx="1"/>
          </p:nvPr>
        </p:nvSpPr>
        <p:spPr>
          <a:xfrm>
            <a:off x="457200" y="23319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Sends positive messages about student identity.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Elevates the student’s position in the discussion to identify his/her idea as worthy.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Broadens range of participation and promote a culture where mistakes and errors are viewed as opportunities.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762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8" name="Google Shape;728;p8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729" name="Google Shape;729;p86"/>
          <p:cNvSpPr txBox="1"/>
          <p:nvPr/>
        </p:nvSpPr>
        <p:spPr>
          <a:xfrm>
            <a:off x="321025" y="6286650"/>
            <a:ext cx="7346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Taking Action, p.179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7"/>
          <p:cNvSpPr txBox="1">
            <a:spLocks noGrp="1"/>
          </p:cNvSpPr>
          <p:nvPr>
            <p:ph type="title"/>
          </p:nvPr>
        </p:nvSpPr>
        <p:spPr>
          <a:xfrm>
            <a:off x="315882" y="678000"/>
            <a:ext cx="8675717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III. Reflect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on </a:t>
            </a: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Essential</a:t>
            </a:r>
            <a:br>
              <a:rPr lang="en-US" b="1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6" name="Google Shape;736;p87"/>
          <p:cNvSpPr txBox="1">
            <a:spLocks noGrp="1"/>
          </p:cNvSpPr>
          <p:nvPr>
            <p:ph type="body" idx="1"/>
          </p:nvPr>
        </p:nvSpPr>
        <p:spPr>
          <a:xfrm>
            <a:off x="315882" y="188595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can teachers to do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elicit and use evidence of student thinking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does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eliciting and using evidence of student thinking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promote student agency and identity?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7" name="Google Shape;737;p87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 descr="background shape"/>
          <p:cNvSpPr txBox="1"/>
          <p:nvPr/>
        </p:nvSpPr>
        <p:spPr>
          <a:xfrm>
            <a:off x="0" y="2032794"/>
            <a:ext cx="9144000" cy="2030412"/>
          </a:xfrm>
          <a:prstGeom prst="rect">
            <a:avLst/>
          </a:prstGeom>
          <a:solidFill>
            <a:srgbClr val="D9E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7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9" y="2249927"/>
            <a:ext cx="9143999" cy="1470023"/>
          </a:xfrm>
        </p:spPr>
        <p:txBody>
          <a:bodyPr/>
          <a:lstStyle/>
          <a:p>
            <a:pPr lvl="0" algn="ctr"/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IV. Taking Action – Next Steps</a:t>
            </a:r>
            <a:endParaRPr lang="en-US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830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182880" y="4572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Catcher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1"/>
          </p:nvPr>
        </p:nvSpPr>
        <p:spPr>
          <a:xfrm>
            <a:off x="324196" y="1433946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Instructional strategies used during today’s session will be recorded on chart paper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end of each module, we review any strategies incorporated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 will discuss other ways these strategies can be used in the classroom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8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IV.  Essential 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Questions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1" name="Google Shape;751;p89"/>
          <p:cNvSpPr txBox="1">
            <a:spLocks noGrp="1"/>
          </p:cNvSpPr>
          <p:nvPr>
            <p:ph type="body" idx="1"/>
          </p:nvPr>
        </p:nvSpPr>
        <p:spPr>
          <a:xfrm>
            <a:off x="194575" y="16147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How will you plan to facilitate meaningful mathematical discourse?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How will you share this information with others?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2" name="Google Shape;752;p89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0"/>
          <p:cNvSpPr txBox="1">
            <a:spLocks noGrp="1"/>
          </p:cNvSpPr>
          <p:nvPr>
            <p:ph type="title"/>
          </p:nvPr>
        </p:nvSpPr>
        <p:spPr>
          <a:xfrm>
            <a:off x="402336" y="7128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Revisit classroom discussion rubric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9" name="Google Shape;759;p90"/>
          <p:cNvSpPr txBox="1">
            <a:spLocks noGrp="1"/>
          </p:cNvSpPr>
          <p:nvPr>
            <p:ph type="body" idx="1"/>
          </p:nvPr>
        </p:nvSpPr>
        <p:spPr>
          <a:xfrm>
            <a:off x="402336" y="1752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go back to the Levels of Discourse sort we did at the beginning.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did you see evidence of or opportunities for higher levels of discourse in the modules shown today?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0" name="Google Shape;760;p9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1"/>
          <p:cNvSpPr txBox="1">
            <a:spLocks noGrp="1"/>
          </p:cNvSpPr>
          <p:nvPr>
            <p:ph type="title"/>
          </p:nvPr>
        </p:nvSpPr>
        <p:spPr>
          <a:xfrm>
            <a:off x="274320" y="6780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Summarize </a:t>
            </a: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Our Learning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7" name="Google Shape;767;p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Climate for discourse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Use of technology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Equity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Planning for purposeful questioning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Eliciting and using evidence of student thinking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Strategy catcher</a:t>
            </a:r>
            <a:endParaRPr dirty="0"/>
          </a:p>
        </p:txBody>
      </p:sp>
      <p:sp>
        <p:nvSpPr>
          <p:cNvPr id="768" name="Google Shape;768;p91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0"/>
          <p:cNvSpPr txBox="1">
            <a:spLocks noGrp="1"/>
          </p:cNvSpPr>
          <p:nvPr>
            <p:ph type="title" idx="4294967295"/>
          </p:nvPr>
        </p:nvSpPr>
        <p:spPr>
          <a:xfrm>
            <a:off x="-1" y="482509"/>
            <a:ext cx="9092231" cy="77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Teaching Framework 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– Another Look</a:t>
            </a:r>
            <a:endParaRPr sz="3200" b="1" i="1" u="none" strike="noStrike" cap="none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398" name="Google Shape;398;p50" descr="Citation for Taking Action Book, 2017"/>
          <p:cNvSpPr txBox="1"/>
          <p:nvPr/>
        </p:nvSpPr>
        <p:spPr>
          <a:xfrm>
            <a:off x="1025435" y="6292953"/>
            <a:ext cx="685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Smith, M. et al. (2017) Taking Action – Implementing Effective Mathematics Teaching Practices Series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Council of Teachers of Mathematics.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 descr="Teaching Framework for Mathematic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38" y="1272951"/>
            <a:ext cx="8087023" cy="5047456"/>
          </a:xfrm>
          <a:prstGeom prst="rect">
            <a:avLst/>
          </a:prstGeom>
        </p:spPr>
      </p:pic>
      <p:sp>
        <p:nvSpPr>
          <p:cNvPr id="415" name="Google Shape;415;p50" descr="Taking Action book - page 215"/>
          <p:cNvSpPr txBox="1"/>
          <p:nvPr/>
        </p:nvSpPr>
        <p:spPr>
          <a:xfrm rot="988412">
            <a:off x="6329028" y="1409246"/>
            <a:ext cx="2700812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Taking Action 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book – page 215</a:t>
            </a:r>
            <a:endParaRPr sz="24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8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4"/>
          <p:cNvSpPr txBox="1">
            <a:spLocks noGrp="1"/>
          </p:cNvSpPr>
          <p:nvPr>
            <p:ph type="title" idx="4294967295"/>
          </p:nvPr>
        </p:nvSpPr>
        <p:spPr>
          <a:xfrm>
            <a:off x="152400" y="677863"/>
            <a:ext cx="8991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 sz="2800" b="1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2016 Mathematics Standards of Learning  - Instructional Resources</a:t>
            </a:r>
            <a:endParaRPr sz="28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4" name="Google Shape;794;p94"/>
          <p:cNvSpPr txBox="1"/>
          <p:nvPr/>
        </p:nvSpPr>
        <p:spPr>
          <a:xfrm>
            <a:off x="152400" y="1613400"/>
            <a:ext cx="8610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Currently Available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2016 Mathematics Standards of Learning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2016 Mathematics Standards Curriculum Frameworks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2009 to 2016 Crosswalk (summary of revisions) documents 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Narrated Crosswalk Presentations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Test Blueprints for SOL Assessments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  <a:hlinkClick r:id="rId4"/>
              </a:rPr>
              <a:t>2017 SOL Mathematics Institutes PD Resources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– includes progressions for select 2016 content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  <a:hlinkClick r:id="rId5"/>
              </a:rPr>
              <a:t>Sample K-3 Mathematics Achievement Records 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Vocabulary Word Wall Cards – 2016 SOL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Mathematics Instructional Plans (formerly Enhanced Scope and Sequence) correlated to 2016 SOL</a:t>
            </a:r>
            <a:endParaRPr sz="2200" b="0" i="0" u="none" strike="noStrike" cap="non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Mathematics Instructional Videos</a:t>
            </a:r>
            <a:endParaRPr sz="2200"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795" name="Google Shape;795;p94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95"/>
          <p:cNvSpPr txBox="1">
            <a:spLocks noGrp="1"/>
          </p:cNvSpPr>
          <p:nvPr>
            <p:ph type="title"/>
          </p:nvPr>
        </p:nvSpPr>
        <p:spPr>
          <a:xfrm>
            <a:off x="383458" y="5948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Parking Lot/Final Q&amp;A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2" name="Google Shape;802;p95"/>
          <p:cNvSpPr txBox="1">
            <a:spLocks noGrp="1"/>
          </p:cNvSpPr>
          <p:nvPr>
            <p:ph type="body" idx="1"/>
          </p:nvPr>
        </p:nvSpPr>
        <p:spPr>
          <a:xfrm>
            <a:off x="194575" y="16147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What questions might you still have?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3" name="Google Shape;803;p95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6"/>
          <p:cNvSpPr txBox="1">
            <a:spLocks noGrp="1"/>
          </p:cNvSpPr>
          <p:nvPr>
            <p:ph type="title"/>
          </p:nvPr>
        </p:nvSpPr>
        <p:spPr>
          <a:xfrm>
            <a:off x="194575" y="707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Reflect on E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ssential Questions</a:t>
            </a:r>
            <a:endParaRPr sz="3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9" name="Google Shape;809;p96"/>
          <p:cNvSpPr txBox="1">
            <a:spLocks noGrp="1"/>
          </p:cNvSpPr>
          <p:nvPr>
            <p:ph type="body" idx="1"/>
          </p:nvPr>
        </p:nvSpPr>
        <p:spPr>
          <a:xfrm>
            <a:off x="0" y="18501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will you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plan to facilitate meaningful mathematical discourse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?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06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will you </a:t>
            </a:r>
            <a:r>
              <a:rPr lang="en-US" b="1" dirty="0">
                <a:latin typeface="Verdana"/>
                <a:ea typeface="Verdana"/>
                <a:cs typeface="Verdana"/>
                <a:sym typeface="Verdana"/>
              </a:rPr>
              <a:t>share this information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with others?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0" name="Google Shape;810;p9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7"/>
          <p:cNvSpPr txBox="1"/>
          <p:nvPr/>
        </p:nvSpPr>
        <p:spPr>
          <a:xfrm>
            <a:off x="1708506" y="3657601"/>
            <a:ext cx="5562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VDOE Mathematics Team at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Mathematics@doe.virginia.gov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380" y="2038531"/>
            <a:ext cx="8595361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Please contact us</a:t>
            </a:r>
            <a:b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title"/>
          </p:nvPr>
        </p:nvSpPr>
        <p:spPr>
          <a:xfrm>
            <a:off x="282632" y="6780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Norms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Devices away when you hear the phrase “Courtesy Close”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 the views and opinions of others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Actively engage and participate in activities and discourse  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 to your own needs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3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 descr="background shape"/>
          <p:cNvSpPr txBox="1"/>
          <p:nvPr/>
        </p:nvSpPr>
        <p:spPr>
          <a:xfrm>
            <a:off x="0" y="2032794"/>
            <a:ext cx="9144000" cy="2030412"/>
          </a:xfrm>
          <a:prstGeom prst="rect">
            <a:avLst/>
          </a:prstGeom>
          <a:solidFill>
            <a:srgbClr val="D9E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7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9" y="2249927"/>
            <a:ext cx="9143999" cy="1470023"/>
          </a:xfrm>
        </p:spPr>
        <p:txBody>
          <a:bodyPr/>
          <a:lstStyle/>
          <a:p>
            <a:pPr lvl="0" algn="ctr">
              <a:buClr>
                <a:schemeClr val="dk1"/>
              </a:buClr>
              <a:buSzPts val="900"/>
            </a:pPr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I: Teaching Practice: </a:t>
            </a:r>
            <a:b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Facilitate Mathematical Discourse </a:t>
            </a:r>
            <a:endParaRPr lang="en-US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11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234175" y="6096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Facilitating Discourse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2" name="Google Shape;272;p40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73" name="Google Shape;273;p40"/>
          <p:cNvSpPr txBox="1"/>
          <p:nvPr/>
        </p:nvSpPr>
        <p:spPr>
          <a:xfrm>
            <a:off x="364050" y="1752600"/>
            <a:ext cx="65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A</a:t>
            </a:r>
            <a:endParaRPr sz="4800" b="1"/>
          </a:p>
        </p:txBody>
      </p:sp>
      <p:sp>
        <p:nvSpPr>
          <p:cNvPr id="274" name="Google Shape;274;p40"/>
          <p:cNvSpPr txBox="1"/>
          <p:nvPr/>
        </p:nvSpPr>
        <p:spPr>
          <a:xfrm>
            <a:off x="4802100" y="1752600"/>
            <a:ext cx="65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B</a:t>
            </a:r>
            <a:endParaRPr sz="4800" b="1"/>
          </a:p>
        </p:txBody>
      </p:sp>
      <p:sp>
        <p:nvSpPr>
          <p:cNvPr id="275" name="Google Shape;275;p40"/>
          <p:cNvSpPr txBox="1"/>
          <p:nvPr/>
        </p:nvSpPr>
        <p:spPr>
          <a:xfrm>
            <a:off x="511975" y="4217625"/>
            <a:ext cx="65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C</a:t>
            </a:r>
            <a:endParaRPr sz="4800" b="1"/>
          </a:p>
        </p:txBody>
      </p:sp>
      <p:sp>
        <p:nvSpPr>
          <p:cNvPr id="276" name="Google Shape;276;p40"/>
          <p:cNvSpPr txBox="1"/>
          <p:nvPr/>
        </p:nvSpPr>
        <p:spPr>
          <a:xfrm>
            <a:off x="4802100" y="4217625"/>
            <a:ext cx="65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D</a:t>
            </a:r>
            <a:endParaRPr sz="4800" b="1"/>
          </a:p>
        </p:txBody>
      </p:sp>
      <p:pic>
        <p:nvPicPr>
          <p:cNvPr id="277" name="Google Shape;277;p40" descr="A - graph of rational fun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850" y="1752600"/>
            <a:ext cx="22479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 descr="B - continuous function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475" y="1643456"/>
            <a:ext cx="2369625" cy="234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 descr="discontinuous function with slant asymptot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1475" y="4150349"/>
            <a:ext cx="2369625" cy="239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 descr="discontinuous function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5050" y="4217625"/>
            <a:ext cx="2369625" cy="2353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8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>
            <a:spLocks noGrp="1"/>
          </p:cNvSpPr>
          <p:nvPr>
            <p:ph type="title"/>
          </p:nvPr>
        </p:nvSpPr>
        <p:spPr>
          <a:xfrm>
            <a:off x="457200" y="6780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 for building mathematics community:</a:t>
            </a:r>
            <a:endParaRPr sz="3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5" name="Google Shape;345;p46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Which one doesn't belong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Dot images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Table Talk Math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Number Talk Real World Images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Would you rather math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Estimation 180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101 Questions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6" name="Google Shape;346;p46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600" cy="4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ematics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ematics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ematics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1887</Words>
  <Application>Microsoft Office PowerPoint</Application>
  <PresentationFormat>On-screen Show (4:3)</PresentationFormat>
  <Paragraphs>358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Verdana</vt:lpstr>
      <vt:lpstr>mathematics</vt:lpstr>
      <vt:lpstr>mathematics</vt:lpstr>
      <vt:lpstr>mathematics</vt:lpstr>
      <vt:lpstr>VDOE 2018 Mathematics   Institute Algebra I/Geometry/Algebra II</vt:lpstr>
      <vt:lpstr>Which One Doesn’t Belong?</vt:lpstr>
      <vt:lpstr>Agenda</vt:lpstr>
      <vt:lpstr>Parking Lot</vt:lpstr>
      <vt:lpstr>Strategy Catcher</vt:lpstr>
      <vt:lpstr>Norms</vt:lpstr>
      <vt:lpstr>I: Teaching Practice:  Facilitate Mathematical Discourse </vt:lpstr>
      <vt:lpstr>Facilitating Discourse</vt:lpstr>
      <vt:lpstr>Resources for building mathematics community:</vt:lpstr>
      <vt:lpstr>I. Essential Questions</vt:lpstr>
      <vt:lpstr>Eight Effective Mathematics Teaching Practices</vt:lpstr>
      <vt:lpstr>Mathematics Process Goals for Students</vt:lpstr>
      <vt:lpstr>Teaching Framework for Mathematics</vt:lpstr>
      <vt:lpstr>Equality, Equity and Reality</vt:lpstr>
      <vt:lpstr>Mathematical Discourse –  Card Sort</vt:lpstr>
      <vt:lpstr>I.  Reflect on the Essential     Questions</vt:lpstr>
      <vt:lpstr>II. Teaching Practice:  Pose Purposeful Questions</vt:lpstr>
      <vt:lpstr> II. Essential Questions</vt:lpstr>
      <vt:lpstr>Posing Purposeful Questions</vt:lpstr>
      <vt:lpstr>The Building a New Playground Task</vt:lpstr>
      <vt:lpstr>Video - Playground Task </vt:lpstr>
      <vt:lpstr>Video -- Playground Task </vt:lpstr>
      <vt:lpstr>Gathering Information Probing Thinking Making the Mathematics Visible Encouraging Reflection and Justification </vt:lpstr>
      <vt:lpstr>Monitoring Tool</vt:lpstr>
      <vt:lpstr>Review the Monitoring Tool</vt:lpstr>
      <vt:lpstr>Playground Task </vt:lpstr>
      <vt:lpstr>Revisit Module II  Essential Questions</vt:lpstr>
      <vt:lpstr>Burger Task</vt:lpstr>
      <vt:lpstr>Burger Task – Problem Solving </vt:lpstr>
      <vt:lpstr>Burger Task - Strategies</vt:lpstr>
      <vt:lpstr>Lunch</vt:lpstr>
      <vt:lpstr>Desmos Polygraph Activity</vt:lpstr>
      <vt:lpstr>Teacher View in Desmos</vt:lpstr>
      <vt:lpstr>Desmos Demo</vt:lpstr>
      <vt:lpstr>Burger Task </vt:lpstr>
      <vt:lpstr>Equitable Teaching:  Posing Purposeful Questions</vt:lpstr>
      <vt:lpstr>II. Reflect on Essential Questions</vt:lpstr>
      <vt:lpstr>III. Teaching Practice:   Elicit and Use Evidence of Student Thinking</vt:lpstr>
      <vt:lpstr> III. Essential Questions</vt:lpstr>
      <vt:lpstr>Elicit and Use Evidence of Student Thinking</vt:lpstr>
      <vt:lpstr>Exponential Regression </vt:lpstr>
      <vt:lpstr>Using evidence of student thinking – student responses</vt:lpstr>
      <vt:lpstr>Using evidence of student thinking - share</vt:lpstr>
      <vt:lpstr>Next Steps</vt:lpstr>
      <vt:lpstr>Gallery Walk</vt:lpstr>
      <vt:lpstr>Desmos Activity - Exponential Regression  </vt:lpstr>
      <vt:lpstr>Equitable Teaching:  Elicit and Use Evidence of Student Thinking</vt:lpstr>
      <vt:lpstr>III. Reflect on Essential        Questions</vt:lpstr>
      <vt:lpstr>IV. Taking Action – Next Steps</vt:lpstr>
      <vt:lpstr>    IV.  Essential Questions</vt:lpstr>
      <vt:lpstr>Revisit classroom discussion rubric</vt:lpstr>
      <vt:lpstr>Summarize Our Learning</vt:lpstr>
      <vt:lpstr>Teaching Framework – Another Look</vt:lpstr>
      <vt:lpstr>2016 Mathematics Standards of Learning  - Instructional Resources</vt:lpstr>
      <vt:lpstr>Parking Lot/Final Q&amp;A</vt:lpstr>
      <vt:lpstr>Reflect on Essential Questions</vt:lpstr>
      <vt:lpstr>Please 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Allard, Jennifer</dc:creator>
  <cp:lastModifiedBy>Mazzacane, Tina (DOE)</cp:lastModifiedBy>
  <cp:revision>31</cp:revision>
  <dcterms:modified xsi:type="dcterms:W3CDTF">2018-11-15T02:24:19Z</dcterms:modified>
</cp:coreProperties>
</file>