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3" r:id="rId1"/>
  </p:sldMasterIdLst>
  <p:notesMasterIdLst>
    <p:notesMasterId r:id="rId68"/>
  </p:notesMasterIdLst>
  <p:handoutMasterIdLst>
    <p:handoutMasterId r:id="rId69"/>
  </p:handoutMasterIdLst>
  <p:sldIdLst>
    <p:sldId id="256" r:id="rId2"/>
    <p:sldId id="435" r:id="rId3"/>
    <p:sldId id="260" r:id="rId4"/>
    <p:sldId id="261" r:id="rId5"/>
    <p:sldId id="262" r:id="rId6"/>
    <p:sldId id="427" r:id="rId7"/>
    <p:sldId id="264" r:id="rId8"/>
    <p:sldId id="265" r:id="rId9"/>
    <p:sldId id="436" r:id="rId10"/>
    <p:sldId id="431" r:id="rId11"/>
    <p:sldId id="440" r:id="rId12"/>
    <p:sldId id="432" r:id="rId13"/>
    <p:sldId id="439" r:id="rId14"/>
    <p:sldId id="430" r:id="rId15"/>
    <p:sldId id="272" r:id="rId16"/>
    <p:sldId id="273" r:id="rId17"/>
    <p:sldId id="274" r:id="rId18"/>
    <p:sldId id="275" r:id="rId19"/>
    <p:sldId id="277" r:id="rId20"/>
    <p:sldId id="278" r:id="rId21"/>
    <p:sldId id="279" r:id="rId22"/>
    <p:sldId id="434" r:id="rId23"/>
    <p:sldId id="441" r:id="rId24"/>
    <p:sldId id="283" r:id="rId25"/>
    <p:sldId id="442" r:id="rId26"/>
    <p:sldId id="284" r:id="rId27"/>
    <p:sldId id="285" r:id="rId28"/>
    <p:sldId id="286" r:id="rId29"/>
    <p:sldId id="287" r:id="rId30"/>
    <p:sldId id="444" r:id="rId31"/>
    <p:sldId id="289" r:id="rId32"/>
    <p:sldId id="291" r:id="rId33"/>
    <p:sldId id="292" r:id="rId34"/>
    <p:sldId id="294" r:id="rId35"/>
    <p:sldId id="325" r:id="rId36"/>
    <p:sldId id="295" r:id="rId37"/>
    <p:sldId id="433" r:id="rId38"/>
    <p:sldId id="443" r:id="rId39"/>
    <p:sldId id="299" r:id="rId40"/>
    <p:sldId id="429" r:id="rId41"/>
    <p:sldId id="428" r:id="rId42"/>
    <p:sldId id="300" r:id="rId43"/>
    <p:sldId id="301" r:id="rId44"/>
    <p:sldId id="302" r:id="rId45"/>
    <p:sldId id="303" r:id="rId46"/>
    <p:sldId id="304" r:id="rId47"/>
    <p:sldId id="305" r:id="rId48"/>
    <p:sldId id="307" r:id="rId49"/>
    <p:sldId id="308" r:id="rId50"/>
    <p:sldId id="309" r:id="rId51"/>
    <p:sldId id="310" r:id="rId52"/>
    <p:sldId id="326" r:id="rId53"/>
    <p:sldId id="437" r:id="rId54"/>
    <p:sldId id="312" r:id="rId55"/>
    <p:sldId id="313" r:id="rId56"/>
    <p:sldId id="314" r:id="rId57"/>
    <p:sldId id="370" r:id="rId58"/>
    <p:sldId id="371" r:id="rId59"/>
    <p:sldId id="372" r:id="rId60"/>
    <p:sldId id="373" r:id="rId61"/>
    <p:sldId id="374" r:id="rId62"/>
    <p:sldId id="375" r:id="rId63"/>
    <p:sldId id="425" r:id="rId64"/>
    <p:sldId id="413" r:id="rId65"/>
    <p:sldId id="387" r:id="rId66"/>
    <p:sldId id="438" r:id="rId67"/>
  </p:sldIdLst>
  <p:sldSz cx="9144000" cy="6858000" type="screen4x3"/>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C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804BE-6000-48AD-AE90-6FC9D656B084}">
  <a:tblStyle styleId="{610804BE-6000-48AD-AE90-6FC9D656B08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032501-6541-4A05-AB97-2E6126853CB7}" styleName="Table_1">
    <a:wholeTbl>
      <a:tcTxStyle>
        <a:font>
          <a:latin typeface="Verdana"/>
          <a:ea typeface="Verdana"/>
          <a:cs typeface="Verdana"/>
        </a:font>
        <a:schemeClr val="tx1"/>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65" autoAdjust="0"/>
  </p:normalViewPr>
  <p:slideViewPr>
    <p:cSldViewPr snapToGrid="0">
      <p:cViewPr varScale="1">
        <p:scale>
          <a:sx n="60" d="100"/>
          <a:sy n="60" d="100"/>
        </p:scale>
        <p:origin x="160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650" cy="351147"/>
          </a:xfrm>
          <a:prstGeom prst="rect">
            <a:avLst/>
          </a:prstGeom>
        </p:spPr>
        <p:txBody>
          <a:bodyPr vert="horz" lIns="90452" tIns="45226" rIns="90452" bIns="45226" rtlCol="0"/>
          <a:lstStyle>
            <a:lvl1pPr algn="l">
              <a:defRPr sz="1200"/>
            </a:lvl1pPr>
          </a:lstStyle>
          <a:p>
            <a:endParaRPr lang="en-US"/>
          </a:p>
        </p:txBody>
      </p:sp>
      <p:sp>
        <p:nvSpPr>
          <p:cNvPr id="3" name="Date Placeholder 2"/>
          <p:cNvSpPr>
            <a:spLocks noGrp="1"/>
          </p:cNvSpPr>
          <p:nvPr>
            <p:ph type="dt" sz="quarter" idx="1"/>
          </p:nvPr>
        </p:nvSpPr>
        <p:spPr>
          <a:xfrm>
            <a:off x="5266179" y="0"/>
            <a:ext cx="4028650" cy="351147"/>
          </a:xfrm>
          <a:prstGeom prst="rect">
            <a:avLst/>
          </a:prstGeom>
        </p:spPr>
        <p:txBody>
          <a:bodyPr vert="horz" lIns="90452" tIns="45226" rIns="90452" bIns="45226" rtlCol="0"/>
          <a:lstStyle>
            <a:lvl1pPr algn="r">
              <a:defRPr sz="1200"/>
            </a:lvl1pPr>
          </a:lstStyle>
          <a:p>
            <a:fld id="{6CE6B23F-D451-4DC3-B4E5-75FF9C775E6B}" type="datetimeFigureOut">
              <a:rPr lang="en-US" smtClean="0"/>
              <a:t>11/14/2018</a:t>
            </a:fld>
            <a:endParaRPr lang="en-US"/>
          </a:p>
        </p:txBody>
      </p:sp>
      <p:sp>
        <p:nvSpPr>
          <p:cNvPr id="4" name="Footer Placeholder 3"/>
          <p:cNvSpPr>
            <a:spLocks noGrp="1"/>
          </p:cNvSpPr>
          <p:nvPr>
            <p:ph type="ftr" sz="quarter" idx="2"/>
          </p:nvPr>
        </p:nvSpPr>
        <p:spPr>
          <a:xfrm>
            <a:off x="0" y="6659253"/>
            <a:ext cx="4028650" cy="351147"/>
          </a:xfrm>
          <a:prstGeom prst="rect">
            <a:avLst/>
          </a:prstGeom>
        </p:spPr>
        <p:txBody>
          <a:bodyPr vert="horz" lIns="90452" tIns="45226" rIns="90452" bIns="45226" rtlCol="0" anchor="b"/>
          <a:lstStyle>
            <a:lvl1pPr algn="l">
              <a:defRPr sz="1200"/>
            </a:lvl1pPr>
          </a:lstStyle>
          <a:p>
            <a:endParaRPr lang="en-US"/>
          </a:p>
        </p:txBody>
      </p:sp>
      <p:sp>
        <p:nvSpPr>
          <p:cNvPr id="5" name="Slide Number Placeholder 4"/>
          <p:cNvSpPr>
            <a:spLocks noGrp="1"/>
          </p:cNvSpPr>
          <p:nvPr>
            <p:ph type="sldNum" sz="quarter" idx="3"/>
          </p:nvPr>
        </p:nvSpPr>
        <p:spPr>
          <a:xfrm>
            <a:off x="5266179" y="6659253"/>
            <a:ext cx="4028650" cy="351147"/>
          </a:xfrm>
          <a:prstGeom prst="rect">
            <a:avLst/>
          </a:prstGeom>
        </p:spPr>
        <p:txBody>
          <a:bodyPr vert="horz" lIns="90452" tIns="45226" rIns="90452" bIns="45226" rtlCol="0" anchor="b"/>
          <a:lstStyle>
            <a:lvl1pPr algn="r">
              <a:defRPr sz="1200"/>
            </a:lvl1pPr>
          </a:lstStyle>
          <a:p>
            <a:fld id="{4A26EC6F-DC6B-4CC4-973C-8C911E7BA1A1}" type="slidenum">
              <a:rPr lang="en-US" smtClean="0"/>
              <a:t>‹#›</a:t>
            </a:fld>
            <a:endParaRPr lang="en-US"/>
          </a:p>
        </p:txBody>
      </p:sp>
    </p:spTree>
    <p:extLst>
      <p:ext uri="{BB962C8B-B14F-4D97-AF65-F5344CB8AC3E}">
        <p14:creationId xmlns:p14="http://schemas.microsoft.com/office/powerpoint/2010/main" val="1698064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4028439" cy="350520"/>
          </a:xfrm>
          <a:prstGeom prst="rect">
            <a:avLst/>
          </a:prstGeom>
          <a:noFill/>
          <a:ln>
            <a:noFill/>
          </a:ln>
        </p:spPr>
        <p:txBody>
          <a:bodyPr spcFirstLastPara="1" wrap="square" lIns="93158" tIns="93158" rIns="93158" bIns="93158"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12" y="0"/>
            <a:ext cx="4028439" cy="350520"/>
          </a:xfrm>
          <a:prstGeom prst="rect">
            <a:avLst/>
          </a:prstGeom>
          <a:noFill/>
          <a:ln>
            <a:noFill/>
          </a:ln>
        </p:spPr>
        <p:txBody>
          <a:bodyPr spcFirstLastPara="1" wrap="square" lIns="93158" tIns="93158" rIns="93158" bIns="93158"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6658664"/>
            <a:ext cx="4028439" cy="350520"/>
          </a:xfrm>
          <a:prstGeom prst="rect">
            <a:avLst/>
          </a:prstGeom>
          <a:noFill/>
          <a:ln>
            <a:noFill/>
          </a:ln>
        </p:spPr>
        <p:txBody>
          <a:bodyPr spcFirstLastPara="1" wrap="square" lIns="93158" tIns="93158" rIns="93158" bIns="93158"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900"/>
              <a:buFont typeface="Calibri"/>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83493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buSzPts val="300"/>
            </a:pPr>
            <a:endParaRPr lang="en-US" dirty="0"/>
          </a:p>
          <a:p>
            <a:pPr marL="0" indent="0">
              <a:buSzPts val="300"/>
            </a:pPr>
            <a:endParaRPr dirty="0"/>
          </a:p>
        </p:txBody>
      </p:sp>
      <p:sp>
        <p:nvSpPr>
          <p:cNvPr id="333" name="Google Shape;333;p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950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2:notes"/>
          <p:cNvSpPr>
            <a:spLocks noGrp="1" noRot="1" noChangeAspect="1"/>
          </p:cNvSpPr>
          <p:nvPr>
            <p:ph type="sldImg" idx="2"/>
          </p:nvPr>
        </p:nvSpPr>
        <p:spPr>
          <a:xfrm>
            <a:off x="2913063" y="530225"/>
            <a:ext cx="3538537"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12:notes"/>
          <p:cNvSpPr txBox="1">
            <a:spLocks noGrp="1"/>
          </p:cNvSpPr>
          <p:nvPr>
            <p:ph type="body" idx="1"/>
          </p:nvPr>
        </p:nvSpPr>
        <p:spPr>
          <a:xfrm>
            <a:off x="936310" y="3361612"/>
            <a:ext cx="7490459" cy="3184684"/>
          </a:xfrm>
          <a:prstGeom prst="rect">
            <a:avLst/>
          </a:prstGeom>
          <a:noFill/>
          <a:ln>
            <a:noFill/>
          </a:ln>
        </p:spPr>
        <p:txBody>
          <a:bodyPr spcFirstLastPara="1" wrap="square" lIns="93913" tIns="93913" rIns="93913" bIns="93913" anchor="t" anchorCtr="0">
            <a:noAutofit/>
          </a:bodyPr>
          <a:lstStyle/>
          <a:p>
            <a:pPr marL="0" indent="0"/>
            <a:r>
              <a:rPr lang="en-US" dirty="0"/>
              <a:t>Change out slide</a:t>
            </a:r>
            <a:endParaRPr dirty="0"/>
          </a:p>
        </p:txBody>
      </p:sp>
      <p:sp>
        <p:nvSpPr>
          <p:cNvPr id="445" name="Google Shape;445;p12:notes"/>
          <p:cNvSpPr txBox="1">
            <a:spLocks noGrp="1"/>
          </p:cNvSpPr>
          <p:nvPr>
            <p:ph type="sldNum" idx="12"/>
          </p:nvPr>
        </p:nvSpPr>
        <p:spPr>
          <a:xfrm>
            <a:off x="5303580" y="6721994"/>
            <a:ext cx="4057331" cy="353854"/>
          </a:xfrm>
          <a:prstGeom prst="rect">
            <a:avLst/>
          </a:prstGeom>
          <a:noFill/>
          <a:ln>
            <a:noFill/>
          </a:ln>
        </p:spPr>
        <p:txBody>
          <a:bodyPr spcFirstLastPara="1" wrap="square" lIns="93913" tIns="46944" rIns="93913" bIns="46944"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61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0532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292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077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6:notes"/>
          <p:cNvSpPr>
            <a:spLocks noGrp="1" noRot="1" noChangeAspect="1"/>
          </p:cNvSpPr>
          <p:nvPr>
            <p:ph type="sldImg" idx="2"/>
          </p:nvPr>
        </p:nvSpPr>
        <p:spPr>
          <a:xfrm>
            <a:off x="2913063" y="530225"/>
            <a:ext cx="3538537" cy="26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16:notes"/>
          <p:cNvSpPr txBox="1">
            <a:spLocks noGrp="1"/>
          </p:cNvSpPr>
          <p:nvPr>
            <p:ph type="body" idx="1"/>
          </p:nvPr>
        </p:nvSpPr>
        <p:spPr>
          <a:xfrm>
            <a:off x="936310" y="3361612"/>
            <a:ext cx="7490459" cy="3184684"/>
          </a:xfrm>
          <a:prstGeom prst="rect">
            <a:avLst/>
          </a:prstGeom>
          <a:noFill/>
          <a:ln>
            <a:noFill/>
          </a:ln>
        </p:spPr>
        <p:txBody>
          <a:bodyPr spcFirstLastPara="1" wrap="square" lIns="93913" tIns="93913" rIns="93913" bIns="93913" anchor="t" anchorCtr="0">
            <a:noAutofit/>
          </a:bodyPr>
          <a:lstStyle/>
          <a:p>
            <a:pPr marL="0" indent="0"/>
            <a:r>
              <a:rPr lang="en-US"/>
              <a:t>2 minutes</a:t>
            </a:r>
            <a:endParaRPr/>
          </a:p>
        </p:txBody>
      </p:sp>
      <p:sp>
        <p:nvSpPr>
          <p:cNvPr id="518" name="Google Shape;518;p16:notes"/>
          <p:cNvSpPr txBox="1">
            <a:spLocks noGrp="1"/>
          </p:cNvSpPr>
          <p:nvPr>
            <p:ph type="sldNum" idx="12"/>
          </p:nvPr>
        </p:nvSpPr>
        <p:spPr>
          <a:xfrm>
            <a:off x="5303580" y="6721994"/>
            <a:ext cx="4057331" cy="353854"/>
          </a:xfrm>
          <a:prstGeom prst="rect">
            <a:avLst/>
          </a:prstGeom>
          <a:noFill/>
          <a:ln>
            <a:noFill/>
          </a:ln>
        </p:spPr>
        <p:txBody>
          <a:bodyPr spcFirstLastPara="1" wrap="square" lIns="93913" tIns="46944" rIns="93913" bIns="46944"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806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7: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7: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28" name="Google Shape;528;p17: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2538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8: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18: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36" name="Google Shape;536;p18: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6545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19: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lang="en-US" dirty="0"/>
          </a:p>
        </p:txBody>
      </p:sp>
      <p:sp>
        <p:nvSpPr>
          <p:cNvPr id="545" name="Google Shape;545;p19: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918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20: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54" name="Google Shape;554;p20: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892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2: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22: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70" name="Google Shape;570;p22: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274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buSzPts val="300"/>
            </a:pPr>
            <a:endParaRPr lang="en-US" dirty="0"/>
          </a:p>
          <a:p>
            <a:pPr marL="0" indent="0">
              <a:buSzPts val="300"/>
            </a:pPr>
            <a:endParaRPr dirty="0"/>
          </a:p>
        </p:txBody>
      </p:sp>
      <p:sp>
        <p:nvSpPr>
          <p:cNvPr id="333" name="Google Shape;333;p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0715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3: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3: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a:p>
        </p:txBody>
      </p:sp>
      <p:sp>
        <p:nvSpPr>
          <p:cNvPr id="581" name="Google Shape;581;p23: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9114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24: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lang="en-US" dirty="0"/>
          </a:p>
          <a:p>
            <a:pPr marL="0" indent="0"/>
            <a:endParaRPr dirty="0"/>
          </a:p>
        </p:txBody>
      </p:sp>
      <p:sp>
        <p:nvSpPr>
          <p:cNvPr id="590" name="Google Shape;590;p24: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2811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952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745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8: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28: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653" name="Google Shape;653;p28: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SzPts val="300"/>
            </a:pPr>
            <a:fld id="{00000000-1234-1234-1234-123412341234}" type="slidenum">
              <a:rPr lang="en-US" sz="1200">
                <a:latin typeface="Calibri"/>
                <a:ea typeface="Calibri"/>
                <a:cs typeface="Calibri"/>
                <a:sym typeface="Calibri"/>
              </a:rPr>
              <a:pPr algn="r">
                <a:buSzPts val="300"/>
              </a:pPr>
              <a:t>24</a:t>
            </a:fld>
            <a:endParaRPr sz="1200">
              <a:latin typeface="Calibri"/>
              <a:ea typeface="Calibri"/>
              <a:cs typeface="Calibri"/>
              <a:sym typeface="Calibri"/>
            </a:endParaRPr>
          </a:p>
        </p:txBody>
      </p:sp>
    </p:spTree>
    <p:extLst>
      <p:ext uri="{BB962C8B-B14F-4D97-AF65-F5344CB8AC3E}">
        <p14:creationId xmlns:p14="http://schemas.microsoft.com/office/powerpoint/2010/main" val="1275221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7: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27: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634" name="Google Shape;634;p27: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5372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9:notes"/>
          <p:cNvSpPr>
            <a:spLocks noGrp="1" noRot="1" noChangeAspect="1"/>
          </p:cNvSpPr>
          <p:nvPr>
            <p:ph type="sldImg" idx="2"/>
          </p:nvPr>
        </p:nvSpPr>
        <p:spPr>
          <a:xfrm>
            <a:off x="1200150" y="695325"/>
            <a:ext cx="4637088" cy="3476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29:notes"/>
          <p:cNvSpPr txBox="1">
            <a:spLocks noGrp="1"/>
          </p:cNvSpPr>
          <p:nvPr>
            <p:ph type="body" idx="1"/>
          </p:nvPr>
        </p:nvSpPr>
        <p:spPr>
          <a:xfrm>
            <a:off x="703521" y="4403682"/>
            <a:ext cx="5628158" cy="4171909"/>
          </a:xfrm>
          <a:prstGeom prst="rect">
            <a:avLst/>
          </a:prstGeom>
          <a:noFill/>
          <a:ln>
            <a:noFill/>
          </a:ln>
        </p:spPr>
        <p:txBody>
          <a:bodyPr spcFirstLastPara="1" wrap="square" lIns="93183" tIns="46567" rIns="93183" bIns="46567" anchor="t" anchorCtr="0">
            <a:noAutofit/>
          </a:bodyPr>
          <a:lstStyle/>
          <a:p>
            <a:pPr marL="0" indent="0">
              <a:buSzPts val="300"/>
            </a:pPr>
            <a:endParaRPr dirty="0"/>
          </a:p>
        </p:txBody>
      </p:sp>
      <p:sp>
        <p:nvSpPr>
          <p:cNvPr id="661" name="Google Shape;661;p29:notes"/>
          <p:cNvSpPr txBox="1">
            <a:spLocks noGrp="1"/>
          </p:cNvSpPr>
          <p:nvPr>
            <p:ph type="sldNum" idx="12"/>
          </p:nvPr>
        </p:nvSpPr>
        <p:spPr>
          <a:xfrm>
            <a:off x="3984986" y="8805755"/>
            <a:ext cx="3048585" cy="463546"/>
          </a:xfrm>
          <a:prstGeom prst="rect">
            <a:avLst/>
          </a:prstGeom>
          <a:noFill/>
          <a:ln>
            <a:noFill/>
          </a:ln>
        </p:spPr>
        <p:txBody>
          <a:bodyPr spcFirstLastPara="1" wrap="square" lIns="93183" tIns="46567" rIns="93183"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6097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30: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680" name="Google Shape;680;p30: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8140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31: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dirty="0"/>
          </a:p>
        </p:txBody>
      </p:sp>
      <p:sp>
        <p:nvSpPr>
          <p:cNvPr id="693" name="Google Shape;693;p3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623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2: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32: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701" name="Google Shape;701;p32: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844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5: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r>
              <a:rPr lang="en-US" dirty="0"/>
              <a:t>https://www.freeimages.com/search/that-me/3</a:t>
            </a:r>
            <a:endParaRPr dirty="0"/>
          </a:p>
          <a:p>
            <a:pPr marL="0" indent="0"/>
            <a:endParaRPr dirty="0"/>
          </a:p>
        </p:txBody>
      </p:sp>
      <p:sp>
        <p:nvSpPr>
          <p:cNvPr id="359" name="Google Shape;359;p5: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6549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smtClean="0">
                <a:solidFill>
                  <a:schemeClr val="dk1"/>
                </a:solidFill>
                <a:uFillTx/>
                <a:latin typeface="Calibri"/>
                <a:ea typeface="Calibri"/>
                <a:cs typeface="Calibri"/>
                <a:sym typeface="Calibri"/>
              </a:rPr>
              <a:pPr algn="r">
                <a:buClr>
                  <a:schemeClr val="dk1"/>
                </a:buClr>
                <a:buSzPct val="25000"/>
              </a:pPr>
              <a:t>30</a:t>
            </a:fld>
            <a:endParaRPr lang="en-US" sz="1200">
              <a:solidFill>
                <a:schemeClr val="dk1"/>
              </a:solidFill>
              <a:uFillTx/>
              <a:latin typeface="Calibri"/>
              <a:ea typeface="Calibri"/>
              <a:cs typeface="Calibri"/>
              <a:sym typeface="Calibri"/>
            </a:endParaRPr>
          </a:p>
        </p:txBody>
      </p:sp>
    </p:spTree>
    <p:extLst>
      <p:ext uri="{BB962C8B-B14F-4D97-AF65-F5344CB8AC3E}">
        <p14:creationId xmlns:p14="http://schemas.microsoft.com/office/powerpoint/2010/main" val="1156626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4: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4: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r>
              <a:rPr lang="en-US" dirty="0" err="1"/>
              <a:t>SpencerCreate</a:t>
            </a:r>
            <a:r>
              <a:rPr lang="en-US" dirty="0"/>
              <a:t> handout and table to add to this slide from page 105 </a:t>
            </a:r>
            <a:endParaRPr dirty="0"/>
          </a:p>
        </p:txBody>
      </p:sp>
      <p:sp>
        <p:nvSpPr>
          <p:cNvPr id="719" name="Google Shape;719;p34: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4815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6:notes"/>
          <p:cNvSpPr>
            <a:spLocks noGrp="1" noRot="1" noChangeAspect="1"/>
          </p:cNvSpPr>
          <p:nvPr>
            <p:ph type="sldImg" idx="2"/>
          </p:nvPr>
        </p:nvSpPr>
        <p:spPr>
          <a:xfrm>
            <a:off x="1200150" y="695325"/>
            <a:ext cx="4637088" cy="3476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36:notes"/>
          <p:cNvSpPr txBox="1">
            <a:spLocks noGrp="1"/>
          </p:cNvSpPr>
          <p:nvPr>
            <p:ph type="body" idx="1"/>
          </p:nvPr>
        </p:nvSpPr>
        <p:spPr>
          <a:xfrm>
            <a:off x="703521" y="4403682"/>
            <a:ext cx="5628158" cy="4171909"/>
          </a:xfrm>
          <a:prstGeom prst="rect">
            <a:avLst/>
          </a:prstGeom>
          <a:noFill/>
          <a:ln>
            <a:noFill/>
          </a:ln>
        </p:spPr>
        <p:txBody>
          <a:bodyPr spcFirstLastPara="1" wrap="square" lIns="93183" tIns="46567" rIns="93183" bIns="46567" anchor="t" anchorCtr="0">
            <a:noAutofit/>
          </a:bodyPr>
          <a:lstStyle/>
          <a:p>
            <a:pPr marL="0" indent="0">
              <a:buSzPts val="300"/>
            </a:pPr>
            <a:r>
              <a:rPr lang="en-US" dirty="0"/>
              <a:t>Lynne</a:t>
            </a:r>
          </a:p>
          <a:p>
            <a:pPr marL="0" indent="0">
              <a:buSzPts val="300"/>
            </a:pPr>
            <a:r>
              <a:rPr lang="en-US" dirty="0"/>
              <a:t>Meet up with a different vertical group</a:t>
            </a:r>
            <a:endParaRPr dirty="0"/>
          </a:p>
        </p:txBody>
      </p:sp>
      <p:sp>
        <p:nvSpPr>
          <p:cNvPr id="748" name="Google Shape;748;p36:notes"/>
          <p:cNvSpPr txBox="1">
            <a:spLocks noGrp="1"/>
          </p:cNvSpPr>
          <p:nvPr>
            <p:ph type="sldNum" idx="12"/>
          </p:nvPr>
        </p:nvSpPr>
        <p:spPr>
          <a:xfrm>
            <a:off x="3984986" y="8805755"/>
            <a:ext cx="3048585" cy="463546"/>
          </a:xfrm>
          <a:prstGeom prst="rect">
            <a:avLst/>
          </a:prstGeom>
          <a:noFill/>
          <a:ln>
            <a:noFill/>
          </a:ln>
        </p:spPr>
        <p:txBody>
          <a:bodyPr spcFirstLastPara="1" wrap="square" lIns="93183" tIns="46567" rIns="93183"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4277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7: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37: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r>
              <a:rPr lang="en-US"/>
              <a:t>Task on page 25</a:t>
            </a:r>
            <a:endParaRPr/>
          </a:p>
        </p:txBody>
      </p:sp>
      <p:sp>
        <p:nvSpPr>
          <p:cNvPr id="767" name="Google Shape;767;p37: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0052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39: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a:p>
        </p:txBody>
      </p:sp>
      <p:sp>
        <p:nvSpPr>
          <p:cNvPr id="783" name="Google Shape;783;p3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62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3: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3: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581" name="Google Shape;581;p23: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35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99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4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40:notes"/>
          <p:cNvSpPr txBox="1">
            <a:spLocks noGrp="1"/>
          </p:cNvSpPr>
          <p:nvPr>
            <p:ph type="body" idx="1"/>
          </p:nvPr>
        </p:nvSpPr>
        <p:spPr>
          <a:xfrm>
            <a:off x="929642" y="3329940"/>
            <a:ext cx="7436981" cy="3154695"/>
          </a:xfrm>
          <a:prstGeom prst="rect">
            <a:avLst/>
          </a:prstGeom>
          <a:noFill/>
          <a:ln>
            <a:noFill/>
          </a:ln>
        </p:spPr>
        <p:txBody>
          <a:bodyPr spcFirstLastPara="1" wrap="square" lIns="93158" tIns="93158" rIns="93158" bIns="93158" anchor="t" anchorCtr="0">
            <a:noAutofit/>
          </a:bodyPr>
          <a:lstStyle/>
          <a:p>
            <a:pPr marL="0" indent="0"/>
            <a:endParaRPr dirty="0">
              <a:latin typeface="Verdana"/>
              <a:ea typeface="Verdana"/>
              <a:cs typeface="Verdana"/>
              <a:sym typeface="Verdana"/>
            </a:endParaRPr>
          </a:p>
        </p:txBody>
      </p:sp>
      <p:sp>
        <p:nvSpPr>
          <p:cNvPr id="791" name="Google Shape;791;p40:notes"/>
          <p:cNvSpPr txBox="1">
            <a:spLocks noGrp="1"/>
          </p:cNvSpPr>
          <p:nvPr>
            <p:ph type="sldNum" idx="12"/>
          </p:nvPr>
        </p:nvSpPr>
        <p:spPr>
          <a:xfrm>
            <a:off x="5265812" y="6658663"/>
            <a:ext cx="4028575" cy="350456"/>
          </a:xfrm>
          <a:prstGeom prst="rect">
            <a:avLst/>
          </a:prstGeom>
          <a:noFill/>
          <a:ln>
            <a:noFill/>
          </a:ln>
        </p:spPr>
        <p:txBody>
          <a:bodyPr spcFirstLastPara="1" wrap="square" lIns="93158" tIns="46567" rIns="93158" bIns="46567" anchor="b" anchorCtr="0">
            <a:noAutofit/>
          </a:bodyPr>
          <a:lstStyle/>
          <a:p>
            <a:pPr>
              <a:buClr>
                <a:schemeClr val="dk1"/>
              </a:buClr>
              <a:buSzPts val="300"/>
            </a:pPr>
            <a:fld id="{00000000-1234-1234-1234-123412341234}" type="slidenum">
              <a:rPr lang="en-US"/>
              <a:pPr>
                <a:buClr>
                  <a:schemeClr val="dk1"/>
                </a:buClr>
                <a:buSzPts val="300"/>
              </a:pPr>
              <a:t>36</a:t>
            </a:fld>
            <a:endParaRPr/>
          </a:p>
        </p:txBody>
      </p:sp>
    </p:spTree>
    <p:extLst>
      <p:ext uri="{BB962C8B-B14F-4D97-AF65-F5344CB8AC3E}">
        <p14:creationId xmlns:p14="http://schemas.microsoft.com/office/powerpoint/2010/main" val="2090050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5974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38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2207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44: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a:p>
        </p:txBody>
      </p:sp>
      <p:sp>
        <p:nvSpPr>
          <p:cNvPr id="841" name="Google Shape;841;p44: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75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6: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dirty="0"/>
          </a:p>
        </p:txBody>
      </p:sp>
      <p:sp>
        <p:nvSpPr>
          <p:cNvPr id="366" name="Google Shape;366;p6: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5045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44: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dirty="0"/>
          </a:p>
        </p:txBody>
      </p:sp>
      <p:sp>
        <p:nvSpPr>
          <p:cNvPr id="841" name="Google Shape;841;p44: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618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44: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a:p>
        </p:txBody>
      </p:sp>
      <p:sp>
        <p:nvSpPr>
          <p:cNvPr id="841" name="Google Shape;841;p44: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402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45: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45: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a:p>
        </p:txBody>
      </p:sp>
      <p:sp>
        <p:nvSpPr>
          <p:cNvPr id="849" name="Google Shape;849;p45: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3167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46: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46: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857" name="Google Shape;857;p46: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8434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47: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47: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866" name="Google Shape;866;p47: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5243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8: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48: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875" name="Google Shape;875;p48: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5998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4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3" name="Google Shape;883;p49: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r>
              <a:rPr lang="en-US"/>
              <a:t>Page 248</a:t>
            </a:r>
            <a:endParaRPr/>
          </a:p>
          <a:p>
            <a:pPr marL="0" indent="0"/>
            <a:r>
              <a:rPr lang="en-US"/>
              <a:t>Cite original quote</a:t>
            </a:r>
            <a:endParaRPr/>
          </a:p>
          <a:p>
            <a:pPr marL="0" indent="0"/>
            <a:r>
              <a:rPr lang="en-US"/>
              <a:t>connect back to question stems and highlight being intentional in planning</a:t>
            </a:r>
            <a:endParaRPr/>
          </a:p>
        </p:txBody>
      </p:sp>
      <p:sp>
        <p:nvSpPr>
          <p:cNvPr id="884" name="Google Shape;884;p49: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3310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5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50: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893" name="Google Shape;893;p50: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2403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52:notes"/>
          <p:cNvSpPr>
            <a:spLocks noGrp="1" noRot="1" noChangeAspect="1"/>
          </p:cNvSpPr>
          <p:nvPr>
            <p:ph type="sldImg" idx="2"/>
          </p:nvPr>
        </p:nvSpPr>
        <p:spPr>
          <a:xfrm>
            <a:off x="1200150" y="695325"/>
            <a:ext cx="4637088" cy="3476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0" name="Google Shape;920;p52:notes"/>
          <p:cNvSpPr txBox="1">
            <a:spLocks noGrp="1"/>
          </p:cNvSpPr>
          <p:nvPr>
            <p:ph type="body" idx="1"/>
          </p:nvPr>
        </p:nvSpPr>
        <p:spPr>
          <a:xfrm>
            <a:off x="703521" y="4403682"/>
            <a:ext cx="5628158" cy="4171909"/>
          </a:xfrm>
          <a:prstGeom prst="rect">
            <a:avLst/>
          </a:prstGeom>
          <a:noFill/>
          <a:ln>
            <a:noFill/>
          </a:ln>
        </p:spPr>
        <p:txBody>
          <a:bodyPr spcFirstLastPara="1" wrap="square" lIns="93183" tIns="46567" rIns="93183" bIns="46567" anchor="t" anchorCtr="0">
            <a:noAutofit/>
          </a:bodyPr>
          <a:lstStyle/>
          <a:p>
            <a:pPr marL="0" indent="0">
              <a:buSzPts val="300"/>
            </a:pPr>
            <a:endParaRPr/>
          </a:p>
        </p:txBody>
      </p:sp>
      <p:sp>
        <p:nvSpPr>
          <p:cNvPr id="921" name="Google Shape;921;p52:notes"/>
          <p:cNvSpPr txBox="1">
            <a:spLocks noGrp="1"/>
          </p:cNvSpPr>
          <p:nvPr>
            <p:ph type="sldNum" idx="12"/>
          </p:nvPr>
        </p:nvSpPr>
        <p:spPr>
          <a:xfrm>
            <a:off x="3984986" y="8805755"/>
            <a:ext cx="3048585" cy="463546"/>
          </a:xfrm>
          <a:prstGeom prst="rect">
            <a:avLst/>
          </a:prstGeom>
          <a:noFill/>
          <a:ln>
            <a:noFill/>
          </a:ln>
        </p:spPr>
        <p:txBody>
          <a:bodyPr spcFirstLastPara="1" wrap="square" lIns="93183" tIns="46567" rIns="93183"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5488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53: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9" name="Google Shape;939;p53: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a:p>
        </p:txBody>
      </p:sp>
      <p:sp>
        <p:nvSpPr>
          <p:cNvPr id="940" name="Google Shape;940;p53: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49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167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7: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7:notes"/>
          <p:cNvSpPr txBox="1">
            <a:spLocks noGrp="1"/>
          </p:cNvSpPr>
          <p:nvPr>
            <p:ph type="body" idx="1"/>
          </p:nvPr>
        </p:nvSpPr>
        <p:spPr>
          <a:xfrm>
            <a:off x="929642" y="3329941"/>
            <a:ext cx="7437119" cy="3154680"/>
          </a:xfrm>
          <a:prstGeom prst="rect">
            <a:avLst/>
          </a:prstGeom>
          <a:noFill/>
          <a:ln>
            <a:noFill/>
          </a:ln>
        </p:spPr>
        <p:txBody>
          <a:bodyPr spcFirstLastPara="1" wrap="square" lIns="93158" tIns="46567" rIns="93158" bIns="46567" anchor="t" anchorCtr="0">
            <a:noAutofit/>
          </a:bodyPr>
          <a:lstStyle/>
          <a:p>
            <a:pPr marL="0" indent="0">
              <a:buSzPts val="300"/>
            </a:pPr>
            <a:endParaRPr/>
          </a:p>
        </p:txBody>
      </p:sp>
      <p:sp>
        <p:nvSpPr>
          <p:cNvPr id="374" name="Google Shape;374;p7: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19801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54: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dirty="0"/>
          </a:p>
        </p:txBody>
      </p:sp>
      <p:sp>
        <p:nvSpPr>
          <p:cNvPr id="949" name="Google Shape;949;p54: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22432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55: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dirty="0"/>
          </a:p>
        </p:txBody>
      </p:sp>
      <p:sp>
        <p:nvSpPr>
          <p:cNvPr id="957" name="Google Shape;957;p55: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307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3: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3: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a:p>
        </p:txBody>
      </p:sp>
      <p:sp>
        <p:nvSpPr>
          <p:cNvPr id="581" name="Google Shape;581;p23: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941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buSzPts val="300"/>
            </a:pPr>
            <a:endParaRPr lang="en-US" dirty="0"/>
          </a:p>
          <a:p>
            <a:pPr marL="0" indent="0">
              <a:buSzPts val="300"/>
            </a:pPr>
            <a:endParaRPr dirty="0"/>
          </a:p>
        </p:txBody>
      </p:sp>
      <p:sp>
        <p:nvSpPr>
          <p:cNvPr id="333" name="Google Shape;333;p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85885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57: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a:p>
        </p:txBody>
      </p:sp>
      <p:sp>
        <p:nvSpPr>
          <p:cNvPr id="974" name="Google Shape;974;p57: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532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58: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58: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982" name="Google Shape;982;p58: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46157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59:notes"/>
          <p:cNvSpPr txBox="1">
            <a:spLocks noGrp="1"/>
          </p:cNvSpPr>
          <p:nvPr>
            <p:ph type="body" idx="1"/>
          </p:nvPr>
        </p:nvSpPr>
        <p:spPr>
          <a:xfrm>
            <a:off x="929642" y="3329941"/>
            <a:ext cx="7437119" cy="3154680"/>
          </a:xfrm>
          <a:prstGeom prst="rect">
            <a:avLst/>
          </a:prstGeom>
        </p:spPr>
        <p:txBody>
          <a:bodyPr spcFirstLastPara="1" wrap="square" lIns="93158" tIns="93158" rIns="93158" bIns="93158" anchor="t" anchorCtr="0">
            <a:noAutofit/>
          </a:bodyPr>
          <a:lstStyle/>
          <a:p>
            <a:pPr marL="0" indent="0"/>
            <a:endParaRPr dirty="0"/>
          </a:p>
        </p:txBody>
      </p:sp>
      <p:sp>
        <p:nvSpPr>
          <p:cNvPr id="990" name="Google Shape;990;p5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678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470125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8494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59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673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8: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8:notes"/>
          <p:cNvSpPr txBox="1">
            <a:spLocks noGrp="1"/>
          </p:cNvSpPr>
          <p:nvPr>
            <p:ph type="body" idx="1"/>
          </p:nvPr>
        </p:nvSpPr>
        <p:spPr>
          <a:xfrm>
            <a:off x="929642" y="3329940"/>
            <a:ext cx="7436981" cy="3154695"/>
          </a:xfrm>
          <a:prstGeom prst="rect">
            <a:avLst/>
          </a:prstGeom>
          <a:noFill/>
          <a:ln>
            <a:noFill/>
          </a:ln>
        </p:spPr>
        <p:txBody>
          <a:bodyPr spcFirstLastPara="1" wrap="square" lIns="93158" tIns="93158" rIns="93158" bIns="93158" anchor="t" anchorCtr="0">
            <a:noAutofit/>
          </a:bodyPr>
          <a:lstStyle/>
          <a:p>
            <a:pPr marL="0" indent="0"/>
            <a:endParaRPr dirty="0">
              <a:latin typeface="Verdana"/>
              <a:ea typeface="Verdana"/>
              <a:cs typeface="Verdana"/>
              <a:sym typeface="Verdana"/>
            </a:endParaRPr>
          </a:p>
        </p:txBody>
      </p:sp>
      <p:sp>
        <p:nvSpPr>
          <p:cNvPr id="382" name="Google Shape;382;p8:notes"/>
          <p:cNvSpPr txBox="1">
            <a:spLocks noGrp="1"/>
          </p:cNvSpPr>
          <p:nvPr>
            <p:ph type="sldNum" idx="12"/>
          </p:nvPr>
        </p:nvSpPr>
        <p:spPr>
          <a:xfrm>
            <a:off x="5265812" y="6658663"/>
            <a:ext cx="4028575" cy="350456"/>
          </a:xfrm>
          <a:prstGeom prst="rect">
            <a:avLst/>
          </a:prstGeom>
          <a:noFill/>
          <a:ln>
            <a:noFill/>
          </a:ln>
        </p:spPr>
        <p:txBody>
          <a:bodyPr spcFirstLastPara="1" wrap="square" lIns="93158" tIns="46567" rIns="93158" bIns="46567" anchor="b" anchorCtr="0">
            <a:noAutofit/>
          </a:bodyPr>
          <a:lstStyle/>
          <a:p>
            <a:pPr>
              <a:buClr>
                <a:schemeClr val="dk1"/>
              </a:buClr>
              <a:buSzPts val="300"/>
            </a:pPr>
            <a:fld id="{00000000-1234-1234-1234-123412341234}" type="slidenum">
              <a:rPr lang="en-US"/>
              <a:pPr>
                <a:buClr>
                  <a:schemeClr val="dk1"/>
                </a:buClr>
                <a:buSzPts val="300"/>
              </a:pPr>
              <a:t>6</a:t>
            </a:fld>
            <a:endParaRPr/>
          </a:p>
        </p:txBody>
      </p:sp>
    </p:spTree>
    <p:extLst>
      <p:ext uri="{BB962C8B-B14F-4D97-AF65-F5344CB8AC3E}">
        <p14:creationId xmlns:p14="http://schemas.microsoft.com/office/powerpoint/2010/main" val="31543085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37570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5136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ct val="25000"/>
            </a:pPr>
            <a:fld id="{00000000-1234-1234-1234-123412341234}" type="slidenum">
              <a:rPr lang="en-US" sz="1200">
                <a:solidFill>
                  <a:schemeClr val="dk1"/>
                </a:solidFill>
                <a:latin typeface="Calibri"/>
                <a:ea typeface="Calibri"/>
                <a:cs typeface="Calibri"/>
                <a:sym typeface="Calibri"/>
              </a:rPr>
              <a:pPr algn="r">
                <a:buClr>
                  <a:schemeClr val="dk1"/>
                </a:buClr>
                <a:buSzPct val="25000"/>
              </a:pPr>
              <a:t>62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8833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defTabSz="904524">
              <a:buSzPct val="25000"/>
              <a:defRPr/>
            </a:pPr>
            <a:fld id="{00000000-1234-1234-1234-123412341234}" type="slidenum">
              <a:rPr lang="en-US" sz="1200">
                <a:latin typeface="Calibri"/>
                <a:ea typeface="Calibri"/>
                <a:cs typeface="Calibri"/>
                <a:sym typeface="Calibri"/>
              </a:rPr>
              <a:pPr algn="r" defTabSz="904524">
                <a:buSzPct val="25000"/>
                <a:defRPr/>
              </a:pPr>
              <a:t>63</a:t>
            </a:fld>
            <a:endParaRPr lang="en-US" sz="1200">
              <a:latin typeface="Calibri"/>
              <a:ea typeface="Calibri"/>
              <a:cs typeface="Calibri"/>
              <a:sym typeface="Calibri"/>
            </a:endParaRPr>
          </a:p>
        </p:txBody>
      </p:sp>
    </p:spTree>
    <p:extLst>
      <p:ext uri="{BB962C8B-B14F-4D97-AF65-F5344CB8AC3E}">
        <p14:creationId xmlns:p14="http://schemas.microsoft.com/office/powerpoint/2010/main" val="1009427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c0915c1dd_0_35:notes"/>
          <p:cNvSpPr>
            <a:spLocks noGrp="1" noRot="1" noChangeAspect="1"/>
          </p:cNvSpPr>
          <p:nvPr>
            <p:ph type="sldImg" idx="2"/>
          </p:nvPr>
        </p:nvSpPr>
        <p:spPr>
          <a:xfrm>
            <a:off x="2895600" y="525463"/>
            <a:ext cx="3506788"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Google Shape;240;g3c0915c1dd_0_35:notes"/>
          <p:cNvSpPr txBox="1">
            <a:spLocks noGrp="1"/>
          </p:cNvSpPr>
          <p:nvPr>
            <p:ph type="body" idx="1"/>
          </p:nvPr>
        </p:nvSpPr>
        <p:spPr>
          <a:xfrm>
            <a:off x="929642" y="3329940"/>
            <a:ext cx="7436981" cy="3154695"/>
          </a:xfrm>
          <a:prstGeom prst="rect">
            <a:avLst/>
          </a:prstGeom>
        </p:spPr>
        <p:txBody>
          <a:bodyPr spcFirstLastPara="1" wrap="square" lIns="93158" tIns="93158" rIns="93158" bIns="93158" anchor="t" anchorCtr="0">
            <a:noAutofit/>
          </a:bodyPr>
          <a:lstStyle/>
          <a:p>
            <a:pPr marL="0" indent="0"/>
            <a:endParaRPr dirty="0">
              <a:latin typeface="Verdana"/>
              <a:ea typeface="Verdana"/>
              <a:cs typeface="Verdana"/>
              <a:sym typeface="Verdana"/>
            </a:endParaRPr>
          </a:p>
        </p:txBody>
      </p:sp>
      <p:sp>
        <p:nvSpPr>
          <p:cNvPr id="241" name="Google Shape;241;g3c0915c1dd_0_35:notes"/>
          <p:cNvSpPr txBox="1">
            <a:spLocks noGrp="1"/>
          </p:cNvSpPr>
          <p:nvPr>
            <p:ph type="sldNum" idx="12"/>
          </p:nvPr>
        </p:nvSpPr>
        <p:spPr>
          <a:xfrm>
            <a:off x="5265812" y="6658663"/>
            <a:ext cx="4028575" cy="350456"/>
          </a:xfrm>
          <a:prstGeom prst="rect">
            <a:avLst/>
          </a:prstGeom>
        </p:spPr>
        <p:txBody>
          <a:bodyPr spcFirstLastPara="1" wrap="square" lIns="93158" tIns="46567" rIns="93158" bIns="46567" anchor="b" anchorCtr="0">
            <a:noAutofit/>
          </a:bodyPr>
          <a:lstStyle/>
          <a:p>
            <a:pPr>
              <a:buClr>
                <a:schemeClr val="dk1"/>
              </a:buClr>
              <a:buSzPts val="300"/>
            </a:pPr>
            <a:fld id="{00000000-1234-1234-1234-123412341234}" type="slidenum">
              <a:rPr lang="en-US"/>
              <a:pPr>
                <a:buClr>
                  <a:schemeClr val="dk1"/>
                </a:buClr>
                <a:buSzPts val="300"/>
              </a:pPr>
              <a:t>64</a:t>
            </a:fld>
            <a:endParaRPr/>
          </a:p>
        </p:txBody>
      </p:sp>
    </p:spTree>
    <p:extLst>
      <p:ext uri="{BB962C8B-B14F-4D97-AF65-F5344CB8AC3E}">
        <p14:creationId xmlns:p14="http://schemas.microsoft.com/office/powerpoint/2010/main" val="12710372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65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43856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buSzPts val="300"/>
            </a:pPr>
            <a:endParaRPr lang="en-US" dirty="0"/>
          </a:p>
          <a:p>
            <a:pPr marL="0" indent="0">
              <a:buSzPts val="300"/>
            </a:pPr>
            <a:endParaRPr dirty="0"/>
          </a:p>
        </p:txBody>
      </p:sp>
      <p:sp>
        <p:nvSpPr>
          <p:cNvPr id="333" name="Google Shape;333;p1: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5616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9: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9:notes"/>
          <p:cNvSpPr txBox="1">
            <a:spLocks noGrp="1"/>
          </p:cNvSpPr>
          <p:nvPr>
            <p:ph type="body" idx="1"/>
          </p:nvPr>
        </p:nvSpPr>
        <p:spPr>
          <a:xfrm>
            <a:off x="929642" y="3329941"/>
            <a:ext cx="7437119" cy="3154680"/>
          </a:xfrm>
          <a:prstGeom prst="rect">
            <a:avLst/>
          </a:prstGeom>
          <a:noFill/>
          <a:ln>
            <a:noFill/>
          </a:ln>
        </p:spPr>
        <p:txBody>
          <a:bodyPr spcFirstLastPara="1" wrap="square" lIns="93158" tIns="93158" rIns="93158" bIns="93158" anchor="t" anchorCtr="0">
            <a:noAutofit/>
          </a:bodyPr>
          <a:lstStyle/>
          <a:p>
            <a:pPr marL="0" indent="0"/>
            <a:endParaRPr dirty="0"/>
          </a:p>
        </p:txBody>
      </p:sp>
      <p:sp>
        <p:nvSpPr>
          <p:cNvPr id="402" name="Google Shape;402;p9: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250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0:notes"/>
          <p:cNvSpPr>
            <a:spLocks noGrp="1" noRot="1" noChangeAspect="1"/>
          </p:cNvSpPr>
          <p:nvPr>
            <p:ph type="sldImg" idx="2"/>
          </p:nvPr>
        </p:nvSpPr>
        <p:spPr>
          <a:xfrm>
            <a:off x="2895600" y="525463"/>
            <a:ext cx="3506788"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09" name="Google Shape;409;p10:notes"/>
          <p:cNvSpPr txBox="1">
            <a:spLocks noGrp="1"/>
          </p:cNvSpPr>
          <p:nvPr>
            <p:ph type="body" idx="1"/>
          </p:nvPr>
        </p:nvSpPr>
        <p:spPr>
          <a:xfrm>
            <a:off x="929642" y="3329941"/>
            <a:ext cx="7437119" cy="3154680"/>
          </a:xfrm>
          <a:prstGeom prst="rect">
            <a:avLst/>
          </a:prstGeom>
          <a:noFill/>
          <a:ln>
            <a:noFill/>
          </a:ln>
        </p:spPr>
        <p:txBody>
          <a:bodyPr spcFirstLastPara="1" wrap="square" lIns="93158" tIns="46567" rIns="93158" bIns="46567" anchor="t" anchorCtr="0">
            <a:noAutofit/>
          </a:bodyPr>
          <a:lstStyle/>
          <a:p>
            <a:pPr marL="0" indent="0">
              <a:buSzPts val="300"/>
            </a:pPr>
            <a:endParaRPr dirty="0"/>
          </a:p>
        </p:txBody>
      </p:sp>
      <p:sp>
        <p:nvSpPr>
          <p:cNvPr id="410" name="Google Shape;410;p10:notes"/>
          <p:cNvSpPr txBox="1">
            <a:spLocks noGrp="1"/>
          </p:cNvSpPr>
          <p:nvPr>
            <p:ph type="sldNum" idx="12"/>
          </p:nvPr>
        </p:nvSpPr>
        <p:spPr>
          <a:xfrm>
            <a:off x="5265812" y="6658664"/>
            <a:ext cx="4028439" cy="350520"/>
          </a:xfrm>
          <a:prstGeom prst="rect">
            <a:avLst/>
          </a:prstGeom>
          <a:noFill/>
          <a:ln>
            <a:noFill/>
          </a:ln>
        </p:spPr>
        <p:txBody>
          <a:bodyPr spcFirstLastPara="1" wrap="square" lIns="93158" tIns="46567" rIns="93158" bIns="46567" anchor="b" anchorCtr="0">
            <a:noAutofit/>
          </a:bodyPr>
          <a:lstStyle/>
          <a:p>
            <a:pPr algn="r">
              <a:buClr>
                <a:schemeClr val="dk1"/>
              </a:buClr>
              <a:buSzPts val="300"/>
            </a:pPr>
            <a:fld id="{00000000-1234-1234-1234-123412341234}" type="slidenum">
              <a:rPr lang="en-US" sz="1200">
                <a:solidFill>
                  <a:schemeClr val="dk1"/>
                </a:solidFill>
                <a:latin typeface="Calibri"/>
                <a:ea typeface="Calibri"/>
                <a:cs typeface="Calibri"/>
                <a:sym typeface="Calibri"/>
              </a:rPr>
              <a:pPr algn="r">
                <a:buClr>
                  <a:schemeClr val="dk1"/>
                </a:buClr>
                <a:buSzPts val="300"/>
              </a:p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119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chemeClr val="dk1"/>
              </a:buClr>
              <a:buSzPts val="300"/>
            </a:pPr>
            <a:fld id="{00000000-1234-1234-1234-123412341234}" type="slidenum">
              <a:rPr lang="en-US" sz="1200" smtClean="0">
                <a:solidFill>
                  <a:schemeClr val="dk1"/>
                </a:solidFill>
                <a:latin typeface="Calibri"/>
                <a:ea typeface="Calibri"/>
                <a:cs typeface="Calibri"/>
                <a:sym typeface="Calibri"/>
              </a:rPr>
              <a:pPr algn="r">
                <a:buClr>
                  <a:schemeClr val="dk1"/>
                </a:buClr>
                <a:buSzPts val="300"/>
              </a:p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3032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1792288" y="4800600"/>
            <a:ext cx="5486399" cy="56673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75" name="Google Shape;75;p11"/>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1"/>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cxnSp>
        <p:nvCxnSpPr>
          <p:cNvPr id="81" name="Google Shape;81;p12"/>
          <p:cNvCxnSpPr/>
          <p:nvPr/>
        </p:nvCxnSpPr>
        <p:spPr>
          <a:xfrm>
            <a:off x="0"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82" name="Google Shape;82;p12"/>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rot="5400000">
            <a:off x="2309017" y="-251617"/>
            <a:ext cx="4525963"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732336" y="2171701"/>
            <a:ext cx="5851525" cy="20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89" name="Google Shape;89;p13"/>
          <p:cNvSpPr txBox="1">
            <a:spLocks noGrp="1"/>
          </p:cNvSpPr>
          <p:nvPr>
            <p:ph type="body" idx="1"/>
          </p:nvPr>
        </p:nvSpPr>
        <p:spPr>
          <a:xfrm rot="5400000">
            <a:off x="541336" y="190501"/>
            <a:ext cx="5851525" cy="6019798"/>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13"/>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13"/>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92" name="Google Shape;92;p1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pic>
        <p:nvPicPr>
          <p:cNvPr id="26" name="Google Shape;26;p4"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pic>
        <p:nvPicPr>
          <p:cNvPr id="27" name="Google Shape;27;p4" descr="The Virginia Department of Education Banner">
            <a:hlinkClick r:id="rId2"/>
          </p:cNvPr>
          <p:cNvPicPr preferRelativeResize="0"/>
          <p:nvPr/>
        </p:nvPicPr>
        <p:blipFill rotWithShape="1">
          <a:blip r:embed="rId3">
            <a:alphaModFix/>
          </a:blip>
          <a:srcRect/>
          <a:stretch/>
        </p:blipFill>
        <p:spPr>
          <a:xfrm>
            <a:off x="63500" y="-234951"/>
            <a:ext cx="476249" cy="476251"/>
          </a:xfrm>
          <a:prstGeom prst="rect">
            <a:avLst/>
          </a:prstGeom>
          <a:noFill/>
          <a:ln>
            <a:noFill/>
          </a:ln>
        </p:spPr>
      </p:pic>
      <p:sp>
        <p:nvSpPr>
          <p:cNvPr id="28" name="Google Shape;28;p4"/>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Verdana"/>
                <a:ea typeface="Verdana"/>
                <a:cs typeface="Verdana"/>
                <a:sym typeface="Verdana"/>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29" name="Google Shape;29;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Calibri"/>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8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28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28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28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28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28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28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28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2800"/>
              <a:buFont typeface="Arial"/>
              <a:buNone/>
              <a:defRPr sz="4400" b="0" i="0" u="none" strike="noStrike" cap="none">
                <a:solidFill>
                  <a:schemeClr val="dk2"/>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00000"/>
              </a:lnSpc>
              <a:spcBef>
                <a:spcPts val="0"/>
              </a:spcBef>
              <a:spcAft>
                <a:spcPts val="0"/>
              </a:spcAft>
              <a:buClr>
                <a:schemeClr val="dk1"/>
              </a:buClr>
              <a:buSzPts val="1800"/>
              <a:buFont typeface="Arial"/>
              <a:buChar char="●"/>
              <a:defRPr sz="3200" b="0" i="0" u="none" strike="noStrike" cap="none">
                <a:solidFill>
                  <a:schemeClr val="dk1"/>
                </a:solidFill>
                <a:latin typeface="Arial"/>
                <a:ea typeface="Arial"/>
                <a:cs typeface="Arial"/>
                <a:sym typeface="Arial"/>
              </a:defRPr>
            </a:lvl1pPr>
            <a:lvl2pPr marL="914400" marR="0" lvl="1" indent="-317500" algn="l" rtl="0">
              <a:lnSpc>
                <a:spcPct val="100000"/>
              </a:lnSpc>
              <a:spcBef>
                <a:spcPts val="1600"/>
              </a:spcBef>
              <a:spcAft>
                <a:spcPts val="0"/>
              </a:spcAft>
              <a:buClr>
                <a:schemeClr val="dk1"/>
              </a:buClr>
              <a:buSzPts val="1400"/>
              <a:buFont typeface="Arial"/>
              <a:buChar char="○"/>
              <a:defRPr sz="2800" b="0" i="0" u="none" strike="noStrike" cap="none">
                <a:solidFill>
                  <a:schemeClr val="dk1"/>
                </a:solidFill>
                <a:latin typeface="Arial"/>
                <a:ea typeface="Arial"/>
                <a:cs typeface="Arial"/>
                <a:sym typeface="Arial"/>
              </a:defRPr>
            </a:lvl2pPr>
            <a:lvl3pPr marL="1371600" marR="0" lvl="2" indent="-317500" algn="l" rtl="0">
              <a:lnSpc>
                <a:spcPct val="100000"/>
              </a:lnSpc>
              <a:spcBef>
                <a:spcPts val="160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160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4pPr>
            <a:lvl5pPr marL="2286000" marR="0" lvl="4" indent="-317500" algn="l" rtl="0">
              <a:lnSpc>
                <a:spcPct val="100000"/>
              </a:lnSpc>
              <a:spcBef>
                <a:spcPts val="160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5pPr>
            <a:lvl6pPr marL="2743200" marR="0" lvl="5"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lnSpc>
                <a:spcPct val="100000"/>
              </a:lnSpc>
              <a:spcBef>
                <a:spcPts val="1600"/>
              </a:spcBef>
              <a:spcAft>
                <a:spcPts val="160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2312" y="4406901"/>
            <a:ext cx="7772400" cy="136207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4000"/>
              <a:buFont typeface="Calibri"/>
              <a:buNone/>
              <a:defRPr sz="4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39" name="Google Shape;39;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5" name="Google Shape;45;p7"/>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46" name="Google Shape;46;p7"/>
          <p:cNvSpPr txBox="1">
            <a:spLocks noGrp="1"/>
          </p:cNvSpPr>
          <p:nvPr>
            <p:ph type="body" idx="1"/>
          </p:nvPr>
        </p:nvSpPr>
        <p:spPr>
          <a:xfrm>
            <a:off x="457200" y="1600200"/>
            <a:ext cx="4038598"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body" idx="2"/>
          </p:nvPr>
        </p:nvSpPr>
        <p:spPr>
          <a:xfrm>
            <a:off x="4648200" y="1600200"/>
            <a:ext cx="4038598" cy="4525963"/>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7"/>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7"/>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53" name="Google Shape;53;p8"/>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body" idx="3"/>
          </p:nvPr>
        </p:nvSpPr>
        <p:spPr>
          <a:xfrm>
            <a:off x="4645026" y="1535112"/>
            <a:ext cx="4041773"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8"/>
          <p:cNvSpPr txBox="1">
            <a:spLocks noGrp="1"/>
          </p:cNvSpPr>
          <p:nvPr>
            <p:ph type="body" idx="4"/>
          </p:nvPr>
        </p:nvSpPr>
        <p:spPr>
          <a:xfrm>
            <a:off x="4645026" y="2174875"/>
            <a:ext cx="4041773" cy="3951286"/>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8"/>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8"/>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cxnSp>
        <p:nvCxnSpPr>
          <p:cNvPr id="61" name="Google Shape;61;p9"/>
          <p:cNvCxnSpPr/>
          <p:nvPr/>
        </p:nvCxnSpPr>
        <p:spPr>
          <a:xfrm>
            <a:off x="17755" y="1504950"/>
            <a:ext cx="8991600" cy="0"/>
          </a:xfrm>
          <a:prstGeom prst="straightConnector1">
            <a:avLst/>
          </a:prstGeom>
          <a:noFill/>
          <a:ln w="44450" cap="rnd" cmpd="sng">
            <a:solidFill>
              <a:srgbClr val="000099"/>
            </a:solidFill>
            <a:prstDash val="solid"/>
            <a:round/>
            <a:headEnd type="none" w="sm" len="sm"/>
            <a:tailEnd type="none" w="sm" len="sm"/>
          </a:ln>
        </p:spPr>
      </p:cxnSp>
      <p:sp>
        <p:nvSpPr>
          <p:cNvPr id="62" name="Google Shape;62;p9"/>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63" name="Google Shape;63;p9"/>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457202" y="273047"/>
            <a:ext cx="3008313" cy="1162049"/>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Calibri"/>
              <a:buNone/>
              <a:defRPr sz="2000" b="1"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68" name="Google Shape;68;p10"/>
          <p:cNvSpPr txBox="1">
            <a:spLocks noGrp="1"/>
          </p:cNvSpPr>
          <p:nvPr>
            <p:ph type="body" idx="1"/>
          </p:nvPr>
        </p:nvSpPr>
        <p:spPr>
          <a:xfrm>
            <a:off x="3575050" y="273052"/>
            <a:ext cx="5111750" cy="5853111"/>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10"/>
          <p:cNvSpPr txBox="1">
            <a:spLocks noGrp="1"/>
          </p:cNvSpPr>
          <p:nvPr>
            <p:ph type="body" idx="2"/>
          </p:nvPr>
        </p:nvSpPr>
        <p:spPr>
          <a:xfrm>
            <a:off x="457202"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ftr" idx="11"/>
          </p:nvPr>
        </p:nvSpPr>
        <p:spPr>
          <a:xfrm>
            <a:off x="3124200" y="6245225"/>
            <a:ext cx="2895600"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0"/>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0" y="457200"/>
            <a:ext cx="8229600" cy="1143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2pPr>
            <a:lvl3pPr marR="0" lvl="2"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3pPr>
            <a:lvl4pPr marR="0" lvl="3"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4pPr>
            <a:lvl5pPr marR="0" lvl="4" algn="l" rtl="0">
              <a:spcBef>
                <a:spcPts val="0"/>
              </a:spcBef>
              <a:spcAft>
                <a:spcPts val="0"/>
              </a:spcAft>
              <a:buClr>
                <a:schemeClr val="dk2"/>
              </a:buClr>
              <a:buSzPts val="3600"/>
              <a:buFont typeface="Calibri"/>
              <a:buNone/>
              <a:defRPr sz="3600" b="0" i="0" u="none" strike="noStrike" cap="none">
                <a:solidFill>
                  <a:schemeClr val="dk2"/>
                </a:solidFill>
                <a:latin typeface="Calibri"/>
                <a:ea typeface="Calibri"/>
                <a:cs typeface="Calibri"/>
                <a:sym typeface="Calibri"/>
              </a:defRPr>
            </a:lvl5pPr>
            <a:lvl6pPr marR="0" lvl="5"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4pPr>
            <a:lvl5pPr marL="2286000" marR="0" lvl="4"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 y="6457948"/>
            <a:ext cx="2133598" cy="476251"/>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35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p:cNvPicPr preferRelativeResize="0"/>
          <p:nvPr/>
        </p:nvPicPr>
        <p:blipFill rotWithShape="1">
          <a:blip r:embed="rId14">
            <a:alphaModFix/>
          </a:blip>
          <a:srcRect/>
          <a:stretch/>
        </p:blipFill>
        <p:spPr>
          <a:xfrm>
            <a:off x="0" y="0"/>
            <a:ext cx="9144000" cy="6127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wodb.c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ouldyourathermath.com"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hyperlink" Target="http://www.doe.virginia.gov/testing/sol/standards_docs/mathematics/2016/index.shtml" TargetMode="External"/><Relationship Id="rId7" Type="http://schemas.openxmlformats.org/officeDocument/2006/relationships/hyperlink" Target="http://www.doe.virginia.gov/testing/sol/standards_docs/mathematics/2016/mip/index.shtml"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http://www.doe.virginia.gov/instruction/mathematics/resources/vocab_cards/index.shtml" TargetMode="External"/><Relationship Id="rId5" Type="http://schemas.openxmlformats.org/officeDocument/2006/relationships/hyperlink" Target="http://www.doe.virginia.gov/instruction/mathematics/elementary/K-3_math_achievement_records.shtml" TargetMode="External"/><Relationship Id="rId4" Type="http://schemas.openxmlformats.org/officeDocument/2006/relationships/hyperlink" Target="http://www.doe.virginia.gov/instruction/mathematics/professional_development/institutes/index.shtml"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www.estimation180.com/" TargetMode="External"/><Relationship Id="rId3" Type="http://schemas.openxmlformats.org/officeDocument/2006/relationships/hyperlink" Target="http://wodb.ca/" TargetMode="External"/><Relationship Id="rId7" Type="http://schemas.openxmlformats.org/officeDocument/2006/relationships/hyperlink" Target="http://www.wouldyourathermath.com/"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hyperlink" Target="http://ntimages.weebly.com/photos.html" TargetMode="External"/><Relationship Id="rId5" Type="http://schemas.openxmlformats.org/officeDocument/2006/relationships/hyperlink" Target="https://www.tabletalkmath.com/" TargetMode="External"/><Relationship Id="rId4" Type="http://schemas.openxmlformats.org/officeDocument/2006/relationships/hyperlink" Target="http://ntimages.weebly.com/points--dots.html" TargetMode="External"/><Relationship Id="rId9" Type="http://schemas.openxmlformats.org/officeDocument/2006/relationships/hyperlink" Target="http://www.101qs.co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mailto:Mathematics@doe.virginia.gov"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ctrTitle"/>
          </p:nvPr>
        </p:nvSpPr>
        <p:spPr>
          <a:xfrm>
            <a:off x="0" y="2130425"/>
            <a:ext cx="9144000" cy="2072607"/>
          </a:xfrm>
          <a:prstGeom prst="rect">
            <a:avLst/>
          </a:prstGeom>
          <a:solidFill>
            <a:srgbClr val="DDE5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2"/>
              </a:buClr>
              <a:buSzPts val="3600"/>
              <a:buFont typeface="Calibri"/>
              <a:buNone/>
            </a:pPr>
            <a:r>
              <a:rPr lang="en-US" sz="4000" b="1" i="0" u="none" strike="noStrike" cap="none" dirty="0">
                <a:solidFill>
                  <a:schemeClr val="dk2"/>
                </a:solidFill>
                <a:latin typeface="Verdana"/>
                <a:ea typeface="Verdana"/>
                <a:cs typeface="Verdana"/>
                <a:sym typeface="Verdana"/>
              </a:rPr>
              <a:t>2018 Mathematics Institute</a:t>
            </a:r>
            <a:br>
              <a:rPr lang="en-US" sz="4000" b="1" i="0" u="none" strike="noStrike" cap="none" dirty="0">
                <a:solidFill>
                  <a:schemeClr val="dk2"/>
                </a:solidFill>
                <a:latin typeface="Verdana"/>
                <a:ea typeface="Verdana"/>
                <a:cs typeface="Verdana"/>
                <a:sym typeface="Verdana"/>
              </a:rPr>
            </a:br>
            <a:r>
              <a:rPr lang="en-US" sz="4000" b="1" i="0" u="none" strike="noStrike" cap="none" dirty="0">
                <a:solidFill>
                  <a:schemeClr val="dk2"/>
                </a:solidFill>
                <a:latin typeface="Verdana"/>
                <a:ea typeface="Verdana"/>
                <a:cs typeface="Verdana"/>
                <a:sym typeface="Verdana"/>
              </a:rPr>
              <a:t>3-5 Session</a:t>
            </a:r>
            <a:endParaRPr sz="4000" b="0" i="0" u="none" strike="noStrike" cap="none" dirty="0">
              <a:solidFill>
                <a:schemeClr val="dk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10</a:t>
            </a:fld>
            <a:endParaRPr sz="1400" b="0" i="0" u="none" strike="noStrike" cap="none">
              <a:solidFill>
                <a:schemeClr val="dk1"/>
              </a:solidFill>
              <a:latin typeface="Arial"/>
              <a:ea typeface="Arial"/>
              <a:cs typeface="Arial"/>
              <a:sym typeface="Arial"/>
            </a:endParaRPr>
          </a:p>
        </p:txBody>
      </p:sp>
      <p:sp>
        <p:nvSpPr>
          <p:cNvPr id="448" name="Google Shape;448;p61"/>
          <p:cNvSpPr txBox="1">
            <a:spLocks noGrp="1"/>
          </p:cNvSpPr>
          <p:nvPr>
            <p:ph type="title" idx="4294967295"/>
          </p:nvPr>
        </p:nvSpPr>
        <p:spPr>
          <a:xfrm>
            <a:off x="175364" y="457200"/>
            <a:ext cx="5394358"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000" b="1" i="0" u="none" strike="noStrike" cap="none" dirty="0" smtClean="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What’s the connection? </a:t>
            </a:r>
            <a:endParaRPr sz="3000" b="1"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endParaRPr>
          </a:p>
        </p:txBody>
      </p:sp>
      <p:graphicFrame>
        <p:nvGraphicFramePr>
          <p:cNvPr id="449" name="Google Shape;449;p61" descr="eight effective teaching practices"/>
          <p:cNvGraphicFramePr/>
          <p:nvPr>
            <p:extLst>
              <p:ext uri="{D42A27DB-BD31-4B8C-83A1-F6EECF244321}">
                <p14:modId xmlns:p14="http://schemas.microsoft.com/office/powerpoint/2010/main" val="2954191334"/>
              </p:ext>
            </p:extLst>
          </p:nvPr>
        </p:nvGraphicFramePr>
        <p:xfrm>
          <a:off x="5678667" y="746450"/>
          <a:ext cx="3280275" cy="5968675"/>
        </p:xfrm>
        <a:graphic>
          <a:graphicData uri="http://schemas.openxmlformats.org/drawingml/2006/table">
            <a:tbl>
              <a:tblPr firstRow="1">
                <a:noFill/>
                <a:tableStyleId>{610804BE-6000-48AD-AE90-6FC9D656B084}</a:tableStyleId>
              </a:tblPr>
              <a:tblGrid>
                <a:gridCol w="3280275">
                  <a:extLst>
                    <a:ext uri="{9D8B030D-6E8A-4147-A177-3AD203B41FA5}">
                      <a16:colId xmlns:a16="http://schemas.microsoft.com/office/drawing/2014/main" val="20000"/>
                    </a:ext>
                  </a:extLst>
                </a:gridCol>
              </a:tblGrid>
              <a:tr h="42705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Eight Effective Mathematics Teaching Practices</a:t>
                      </a:r>
                      <a:r>
                        <a:rPr lang="en-US" sz="1600" b="0" u="none" strike="noStrike" cap="none" dirty="0">
                          <a:latin typeface="Verdana" panose="020B0604030504040204" pitchFamily="34" charset="0"/>
                          <a:ea typeface="Verdana" panose="020B0604030504040204" pitchFamily="34" charset="0"/>
                          <a:cs typeface="Verdana" panose="020B0604030504040204" pitchFamily="34" charset="0"/>
                          <a:sym typeface="Calibri"/>
                        </a:rPr>
                        <a:t> </a:t>
                      </a:r>
                      <a:endParaRPr sz="1600" b="1" u="none" strike="noStrike" cap="none" dirty="0">
                        <a:latin typeface="Verdana" panose="020B0604030504040204" pitchFamily="34" charset="0"/>
                        <a:ea typeface="Verdana" panose="020B0604030504040204" pitchFamily="34" charset="0"/>
                        <a:cs typeface="Verdana" panose="020B0604030504040204" pitchFamily="34" charset="0"/>
                        <a:sym typeface="Calibri"/>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Establish mathematics goals to focus learning.  </a:t>
                      </a:r>
                      <a:endParaRPr sz="110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80375">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Implement tasks that promote reasoning and problem solving. </a:t>
                      </a:r>
                      <a:endParaRPr sz="110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684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Build procedural fluency from conceptual understanding. </a:t>
                      </a:r>
                      <a:endParaRPr sz="110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Pose purposeful questions. </a:t>
                      </a:r>
                      <a:endParaRPr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907375">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Use and connect mathematical representations. </a:t>
                      </a:r>
                      <a:endParaRPr sz="1600" b="1"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Facilitate meaningful mathematical discourse.  </a:t>
                      </a:r>
                      <a:endParaRPr sz="1100" dirty="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Elicit and use evidence of student thinking. </a:t>
                      </a:r>
                      <a:endParaRPr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435300">
                <a:tc>
                  <a:txBody>
                    <a:bodyPr/>
                    <a:lstStyle/>
                    <a:p>
                      <a:pPr marL="0" marR="0" lvl="0" indent="0" algn="ctr" rtl="0">
                        <a:lnSpc>
                          <a:spcPct val="100000"/>
                        </a:lnSpc>
                        <a:spcBef>
                          <a:spcPts val="0"/>
                        </a:spcBef>
                        <a:spcAft>
                          <a:spcPts val="0"/>
                        </a:spcAft>
                        <a:buClr>
                          <a:schemeClr val="dk1"/>
                        </a:buClr>
                        <a:buSzPts val="2000"/>
                        <a:buFont typeface="Calibri"/>
                        <a:buNone/>
                      </a:pPr>
                      <a:r>
                        <a:rPr lang="en-US" sz="1600" b="1"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Calibri"/>
                        </a:rPr>
                        <a:t>Support productive struggle in learning mathematics.  </a:t>
                      </a:r>
                      <a:endParaRPr sz="1100" dirty="0">
                        <a:latin typeface="Verdana" panose="020B0604030504040204" pitchFamily="34" charset="0"/>
                        <a:ea typeface="Verdana" panose="020B0604030504040204" pitchFamily="34" charset="0"/>
                        <a:cs typeface="Verdana" panose="020B0604030504040204" pitchFamily="34" charset="0"/>
                      </a:endParaRPr>
                    </a:p>
                  </a:txBody>
                  <a:tcPr marL="58525" marR="5852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
        <p:nvSpPr>
          <p:cNvPr id="450" name="Google Shape;450;p61"/>
          <p:cNvSpPr txBox="1"/>
          <p:nvPr/>
        </p:nvSpPr>
        <p:spPr>
          <a:xfrm>
            <a:off x="441617" y="4740872"/>
            <a:ext cx="5056389" cy="1999883"/>
          </a:xfrm>
          <a:prstGeom prst="rect">
            <a:avLst/>
          </a:pr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600" b="1"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Making the Connection</a:t>
            </a:r>
            <a:endParaRPr sz="16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1800"/>
              <a:buFont typeface="Verdana"/>
              <a:buAutoNum type="arabicPeriod"/>
            </a:pPr>
            <a:r>
              <a:rPr lang="en-US" sz="16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Count off 1-5.</a:t>
            </a:r>
          </a:p>
          <a:p>
            <a:pPr marL="342900" marR="0" lvl="0" indent="-342900" algn="l" rtl="0">
              <a:lnSpc>
                <a:spcPct val="100000"/>
              </a:lnSpc>
              <a:spcBef>
                <a:spcPts val="0"/>
              </a:spcBef>
              <a:spcAft>
                <a:spcPts val="0"/>
              </a:spcAft>
              <a:buClr>
                <a:srgbClr val="000000"/>
              </a:buClr>
              <a:buSzPts val="1800"/>
              <a:buFont typeface="Verdana"/>
              <a:buAutoNum type="arabicPeriod"/>
            </a:pPr>
            <a:r>
              <a:rPr lang="en-US" sz="1600" dirty="0" smtClean="0">
                <a:latin typeface="Verdana" panose="020B0604030504040204" pitchFamily="34" charset="0"/>
                <a:ea typeface="Verdana" panose="020B0604030504040204" pitchFamily="34" charset="0"/>
                <a:cs typeface="Verdana" panose="020B0604030504040204" pitchFamily="34" charset="0"/>
              </a:rPr>
              <a:t>Go to the labeled place in the room for 1-5. </a:t>
            </a:r>
            <a:endParaRPr sz="16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1800"/>
              <a:buFont typeface="Verdana"/>
              <a:buAutoNum type="arabicPeriod"/>
            </a:pPr>
            <a:r>
              <a:rPr lang="en-US" sz="1600" dirty="0">
                <a:latin typeface="Verdana" panose="020B0604030504040204" pitchFamily="34" charset="0"/>
                <a:ea typeface="Verdana" panose="020B0604030504040204" pitchFamily="34" charset="0"/>
                <a:cs typeface="Verdana" panose="020B0604030504040204" pitchFamily="34" charset="0"/>
              </a:rPr>
              <a:t>D</a:t>
            </a:r>
            <a:r>
              <a:rPr lang="en-US" sz="16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iscuss your </a:t>
            </a:r>
            <a:r>
              <a:rPr lang="en-US" sz="1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assigned </a:t>
            </a:r>
            <a:r>
              <a:rPr lang="en-US" sz="1600" dirty="0" smtClean="0">
                <a:latin typeface="Verdana" panose="020B0604030504040204" pitchFamily="34" charset="0"/>
                <a:ea typeface="Verdana" panose="020B0604030504040204" pitchFamily="34" charset="0"/>
                <a:cs typeface="Verdana" panose="020B0604030504040204" pitchFamily="34" charset="0"/>
              </a:rPr>
              <a:t>process goal</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smtClean="0">
                <a:latin typeface="Verdana" panose="020B0604030504040204" pitchFamily="34" charset="0"/>
                <a:ea typeface="Verdana" panose="020B0604030504040204" pitchFamily="34" charset="0"/>
                <a:cs typeface="Verdana" panose="020B0604030504040204" pitchFamily="34" charset="0"/>
              </a:rPr>
              <a:t>and practice.</a:t>
            </a:r>
            <a:endParaRPr sz="1600" dirty="0">
              <a:latin typeface="Verdana" panose="020B0604030504040204" pitchFamily="34" charset="0"/>
              <a:ea typeface="Verdana" panose="020B0604030504040204" pitchFamily="34" charset="0"/>
              <a:cs typeface="Verdana" panose="020B0604030504040204" pitchFamily="34" charset="0"/>
            </a:endParaRPr>
          </a:p>
          <a:p>
            <a:pPr marL="342900" marR="0" lvl="0" indent="-342900" algn="l" rtl="0">
              <a:lnSpc>
                <a:spcPct val="100000"/>
              </a:lnSpc>
              <a:spcBef>
                <a:spcPts val="0"/>
              </a:spcBef>
              <a:spcAft>
                <a:spcPts val="0"/>
              </a:spcAft>
              <a:buClr>
                <a:srgbClr val="000000"/>
              </a:buClr>
              <a:buSzPts val="1800"/>
              <a:buFont typeface="Verdana"/>
              <a:buAutoNum type="arabicPeriod"/>
            </a:pPr>
            <a:r>
              <a:rPr lang="en-US" sz="16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Note </a:t>
            </a:r>
            <a:r>
              <a:rPr lang="en-US" sz="1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ways that </a:t>
            </a:r>
            <a:r>
              <a:rPr lang="en-US" sz="16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this goal connects to the 8 Practices on the matrix.</a:t>
            </a:r>
            <a:endParaRPr sz="1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pic>
        <p:nvPicPr>
          <p:cNvPr id="451" name="Google Shape;451;p61" descr="five process goals"/>
          <p:cNvPicPr preferRelativeResize="0"/>
          <p:nvPr/>
        </p:nvPicPr>
        <p:blipFill rotWithShape="1">
          <a:blip r:embed="rId3">
            <a:alphaModFix/>
          </a:blip>
          <a:srcRect/>
          <a:stretch/>
        </p:blipFill>
        <p:spPr>
          <a:xfrm>
            <a:off x="302397" y="1492847"/>
            <a:ext cx="5267325" cy="3248025"/>
          </a:xfrm>
          <a:prstGeom prst="rect">
            <a:avLst/>
          </a:prstGeom>
          <a:noFill/>
          <a:ln>
            <a:noFill/>
          </a:ln>
        </p:spPr>
      </p:pic>
      <p:sp>
        <p:nvSpPr>
          <p:cNvPr id="2" name="TextBox 1"/>
          <p:cNvSpPr txBox="1"/>
          <p:nvPr/>
        </p:nvSpPr>
        <p:spPr>
          <a:xfrm>
            <a:off x="835094" y="4071158"/>
            <a:ext cx="334075" cy="307777"/>
          </a:xfrm>
          <a:prstGeom prst="rect">
            <a:avLst/>
          </a:prstGeom>
          <a:noFill/>
        </p:spPr>
        <p:txBody>
          <a:bodyPr wrap="square" rtlCol="0">
            <a:spAutoFit/>
          </a:bodyPr>
          <a:lstStyle/>
          <a:p>
            <a:r>
              <a:rPr lang="en-US" dirty="0" smtClean="0"/>
              <a:t>1</a:t>
            </a:r>
            <a:endParaRPr lang="en-US" dirty="0"/>
          </a:p>
        </p:txBody>
      </p:sp>
      <p:sp>
        <p:nvSpPr>
          <p:cNvPr id="8" name="TextBox 7"/>
          <p:cNvSpPr txBox="1"/>
          <p:nvPr/>
        </p:nvSpPr>
        <p:spPr>
          <a:xfrm>
            <a:off x="1419756" y="2708870"/>
            <a:ext cx="334075" cy="307777"/>
          </a:xfrm>
          <a:prstGeom prst="rect">
            <a:avLst/>
          </a:prstGeom>
          <a:noFill/>
        </p:spPr>
        <p:txBody>
          <a:bodyPr wrap="square" rtlCol="0">
            <a:spAutoFit/>
          </a:bodyPr>
          <a:lstStyle/>
          <a:p>
            <a:r>
              <a:rPr lang="en-US" dirty="0" smtClean="0"/>
              <a:t>2</a:t>
            </a:r>
            <a:endParaRPr lang="en-US" dirty="0"/>
          </a:p>
        </p:txBody>
      </p:sp>
      <p:sp>
        <p:nvSpPr>
          <p:cNvPr id="9" name="TextBox 8"/>
          <p:cNvSpPr txBox="1"/>
          <p:nvPr/>
        </p:nvSpPr>
        <p:spPr>
          <a:xfrm>
            <a:off x="2769021" y="2100396"/>
            <a:ext cx="334075" cy="307777"/>
          </a:xfrm>
          <a:prstGeom prst="rect">
            <a:avLst/>
          </a:prstGeom>
          <a:noFill/>
        </p:spPr>
        <p:txBody>
          <a:bodyPr wrap="square" rtlCol="0">
            <a:spAutoFit/>
          </a:bodyPr>
          <a:lstStyle/>
          <a:p>
            <a:r>
              <a:rPr lang="en-US" dirty="0"/>
              <a:t>3</a:t>
            </a:r>
          </a:p>
        </p:txBody>
      </p:sp>
      <p:sp>
        <p:nvSpPr>
          <p:cNvPr id="10" name="TextBox 9"/>
          <p:cNvSpPr txBox="1"/>
          <p:nvPr/>
        </p:nvSpPr>
        <p:spPr>
          <a:xfrm>
            <a:off x="4162956" y="2673983"/>
            <a:ext cx="334075" cy="307777"/>
          </a:xfrm>
          <a:prstGeom prst="rect">
            <a:avLst/>
          </a:prstGeom>
          <a:noFill/>
        </p:spPr>
        <p:txBody>
          <a:bodyPr wrap="square" rtlCol="0">
            <a:spAutoFit/>
          </a:bodyPr>
          <a:lstStyle/>
          <a:p>
            <a:r>
              <a:rPr lang="en-US" dirty="0"/>
              <a:t>4</a:t>
            </a:r>
          </a:p>
        </p:txBody>
      </p:sp>
      <p:sp>
        <p:nvSpPr>
          <p:cNvPr id="11" name="TextBox 10"/>
          <p:cNvSpPr txBox="1"/>
          <p:nvPr/>
        </p:nvSpPr>
        <p:spPr>
          <a:xfrm>
            <a:off x="4730638" y="4071158"/>
            <a:ext cx="334075" cy="307777"/>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31385830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for mathematics&#10;"/>
          <p:cNvPicPr>
            <a:picLocks noChangeAspect="1"/>
          </p:cNvPicPr>
          <p:nvPr/>
        </p:nvPicPr>
        <p:blipFill>
          <a:blip r:embed="rId3"/>
          <a:stretch>
            <a:fillRect/>
          </a:stretch>
        </p:blipFill>
        <p:spPr>
          <a:xfrm>
            <a:off x="690277" y="1543352"/>
            <a:ext cx="7494494" cy="5095009"/>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6" name="TextBox 5"/>
          <p:cNvSpPr txBox="1"/>
          <p:nvPr/>
        </p:nvSpPr>
        <p:spPr>
          <a:xfrm rot="1465920">
            <a:off x="6874471" y="1765936"/>
            <a:ext cx="2036451" cy="830997"/>
          </a:xfrm>
          <a:prstGeom prst="rect">
            <a:avLst/>
          </a:prstGeom>
          <a:solidFill>
            <a:srgbClr val="FFC000"/>
          </a:solidFill>
        </p:spPr>
        <p:txBody>
          <a:bodyPr wrap="square" rtlCol="0">
            <a:spAutoFit/>
          </a:bodyPr>
          <a:lstStyle/>
          <a:p>
            <a:pPr algn="ctr"/>
            <a:r>
              <a:rPr lang="en-US" sz="2400" i="1" dirty="0">
                <a:latin typeface="Calibri" panose="020F0502020204030204" pitchFamily="34" charset="0"/>
                <a:cs typeface="Calibri" panose="020F0502020204030204" pitchFamily="34" charset="0"/>
              </a:rPr>
              <a:t>Taking </a:t>
            </a:r>
            <a:r>
              <a:rPr lang="en-US" sz="2400" i="1" dirty="0" smtClean="0">
                <a:latin typeface="Calibri" panose="020F0502020204030204" pitchFamily="34" charset="0"/>
                <a:cs typeface="Calibri" panose="020F0502020204030204" pitchFamily="34" charset="0"/>
              </a:rPr>
              <a:t>Action</a:t>
            </a:r>
          </a:p>
          <a:p>
            <a:pPr algn="ct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page 245</a:t>
            </a:r>
            <a:endParaRPr lang="en-US"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678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578660"/>
            <a:ext cx="9143999" cy="1470023"/>
          </a:xfrm>
          <a:solidFill>
            <a:srgbClr val="D6ECEE"/>
          </a:solidFill>
          <a:ln>
            <a:solidFill>
              <a:schemeClr val="accent1"/>
            </a:solidFill>
          </a:ln>
        </p:spPr>
        <p:txBody>
          <a:bodyPr/>
          <a:lstStyle/>
          <a:p>
            <a:pPr lvl="0" algn="ctr">
              <a:spcBef>
                <a:spcPts val="1200"/>
              </a:spcBef>
            </a:pPr>
            <a:r>
              <a:rPr lang="en-US" b="1" dirty="0">
                <a:solidFill>
                  <a:schemeClr val="dk1"/>
                </a:solidFill>
                <a:latin typeface="Verdana"/>
                <a:ea typeface="Verdana"/>
                <a:cs typeface="Verdana"/>
                <a:sym typeface="Verdana"/>
              </a:rPr>
              <a:t>I. Teaching Practice:  </a:t>
            </a:r>
            <a:r>
              <a:rPr lang="en-US" dirty="0"/>
              <a:t/>
            </a:r>
            <a:br>
              <a:rPr lang="en-US" dirty="0"/>
            </a:br>
            <a:r>
              <a:rPr lang="en-US" b="1" dirty="0">
                <a:solidFill>
                  <a:schemeClr val="dk1"/>
                </a:solidFill>
                <a:latin typeface="Verdana"/>
                <a:ea typeface="Verdana"/>
                <a:cs typeface="Verdana"/>
                <a:sym typeface="Verdana"/>
              </a:rPr>
              <a:t>Facilitate Meaningful </a:t>
            </a:r>
            <a:r>
              <a:rPr lang="en-US" b="1" dirty="0" smtClean="0">
                <a:solidFill>
                  <a:schemeClr val="dk1"/>
                </a:solidFill>
                <a:latin typeface="Verdana"/>
                <a:ea typeface="Verdana"/>
                <a:cs typeface="Verdana"/>
                <a:sym typeface="Verdana"/>
              </a:rPr>
              <a:t>Discourse</a:t>
            </a:r>
            <a:endParaRPr lang="en-US"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407456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with facilitating meaningful discourse highlighted"/>
          <p:cNvPicPr>
            <a:picLocks noChangeAspect="1"/>
          </p:cNvPicPr>
          <p:nvPr/>
        </p:nvPicPr>
        <p:blipFill>
          <a:blip r:embed="rId3"/>
          <a:stretch>
            <a:fillRect/>
          </a:stretch>
        </p:blipFill>
        <p:spPr>
          <a:xfrm>
            <a:off x="618560" y="1381991"/>
            <a:ext cx="7494494" cy="5095009"/>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8" name="TextBox 7" descr="outline for discourse&#10;"/>
          <p:cNvSpPr txBox="1"/>
          <p:nvPr/>
        </p:nvSpPr>
        <p:spPr>
          <a:xfrm>
            <a:off x="2205318" y="3460376"/>
            <a:ext cx="4446494" cy="30777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482995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5"/>
          <p:cNvSpPr txBox="1">
            <a:spLocks noGrp="1"/>
          </p:cNvSpPr>
          <p:nvPr>
            <p:ph type="title"/>
          </p:nvPr>
        </p:nvSpPr>
        <p:spPr>
          <a:xfrm>
            <a:off x="112734"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Essential Question</a:t>
            </a:r>
            <a:endParaRPr sz="3600" b="1" i="0" u="none" strike="noStrike" cap="none" dirty="0">
              <a:solidFill>
                <a:schemeClr val="dk2"/>
              </a:solidFill>
              <a:latin typeface="Verdana"/>
              <a:ea typeface="Verdana"/>
              <a:cs typeface="Verdana"/>
              <a:sym typeface="Verdana"/>
            </a:endParaRPr>
          </a:p>
        </p:txBody>
      </p:sp>
      <p:sp>
        <p:nvSpPr>
          <p:cNvPr id="521" name="Google Shape;521;p65"/>
          <p:cNvSpPr txBox="1">
            <a:spLocks noGrp="1"/>
          </p:cNvSpPr>
          <p:nvPr>
            <p:ph type="body" idx="1"/>
          </p:nvPr>
        </p:nvSpPr>
        <p:spPr>
          <a:xfrm>
            <a:off x="351728" y="1752600"/>
            <a:ext cx="8229600" cy="1864453"/>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sz="3200" b="0" i="0" u="none" strike="noStrike" cap="none" dirty="0">
                <a:solidFill>
                  <a:schemeClr val="dk1"/>
                </a:solidFill>
                <a:latin typeface="Verdana"/>
                <a:ea typeface="Verdana"/>
                <a:cs typeface="Verdana"/>
                <a:sym typeface="Verdana"/>
              </a:rPr>
              <a:t>What elements must be in place to support </a:t>
            </a:r>
            <a:r>
              <a:rPr lang="en-US" sz="3200" b="1" i="0" u="none" strike="noStrike" cap="none" dirty="0">
                <a:solidFill>
                  <a:schemeClr val="dk1"/>
                </a:solidFill>
                <a:latin typeface="Verdana"/>
                <a:ea typeface="Verdana"/>
                <a:cs typeface="Verdana"/>
                <a:sym typeface="Verdana"/>
              </a:rPr>
              <a:t>meaningful mathematical discourse</a:t>
            </a:r>
            <a:r>
              <a:rPr lang="en-US" sz="3200" b="0" i="0" u="none" strike="noStrike" cap="none" dirty="0">
                <a:solidFill>
                  <a:schemeClr val="dk1"/>
                </a:solidFill>
                <a:latin typeface="Verdana"/>
                <a:ea typeface="Verdana"/>
                <a:cs typeface="Verdana"/>
                <a:sym typeface="Verdana"/>
              </a:rPr>
              <a:t>?</a:t>
            </a:r>
            <a:endParaRPr sz="3200" b="0" i="0" u="none" strike="noStrike" cap="none" dirty="0">
              <a:solidFill>
                <a:schemeClr val="dk1"/>
              </a:solidFill>
              <a:latin typeface="Verdana"/>
              <a:ea typeface="Verdana"/>
              <a:cs typeface="Verdana"/>
              <a:sym typeface="Verdana"/>
            </a:endParaRPr>
          </a:p>
        </p:txBody>
      </p:sp>
      <p:sp>
        <p:nvSpPr>
          <p:cNvPr id="522" name="Google Shape;522;p6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14</a:t>
            </a:fld>
            <a:endParaRPr sz="1400" b="0" i="0" u="none" strike="noStrike" cap="none">
              <a:solidFill>
                <a:schemeClr val="dk1"/>
              </a:solidFill>
              <a:latin typeface="Arial"/>
              <a:ea typeface="Arial"/>
              <a:cs typeface="Arial"/>
              <a:sym typeface="Arial"/>
            </a:endParaRPr>
          </a:p>
        </p:txBody>
      </p:sp>
      <p:pic>
        <p:nvPicPr>
          <p:cNvPr id="523" name="Google Shape;523;p65" descr="January 2013 - Afro-IP"/>
          <p:cNvPicPr preferRelativeResize="0"/>
          <p:nvPr/>
        </p:nvPicPr>
        <p:blipFill rotWithShape="1">
          <a:blip r:embed="rId3">
            <a:alphaModFix/>
          </a:blip>
          <a:srcRect/>
          <a:stretch/>
        </p:blipFill>
        <p:spPr>
          <a:xfrm rot="1270608">
            <a:off x="5106969" y="3560026"/>
            <a:ext cx="3048000" cy="2695575"/>
          </a:xfrm>
          <a:prstGeom prst="rect">
            <a:avLst/>
          </a:prstGeom>
          <a:noFill/>
          <a:ln>
            <a:noFill/>
          </a:ln>
        </p:spPr>
      </p:pic>
      <p:sp>
        <p:nvSpPr>
          <p:cNvPr id="524" name="Google Shape;524;p65"/>
          <p:cNvSpPr txBox="1"/>
          <p:nvPr/>
        </p:nvSpPr>
        <p:spPr>
          <a:xfrm>
            <a:off x="1190905" y="3895534"/>
            <a:ext cx="3902677" cy="2024557"/>
          </a:xfrm>
          <a:prstGeom prst="rect">
            <a:avLst/>
          </a:prstGeom>
          <a:solidFill>
            <a:srgbClr val="92D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On your Own:</a:t>
            </a:r>
            <a:endParaRPr sz="16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lnSpc>
                <a:spcPct val="100000"/>
              </a:lnSpc>
              <a:spcBef>
                <a:spcPts val="0"/>
              </a:spcBef>
              <a:spcAft>
                <a:spcPts val="0"/>
              </a:spcAft>
              <a:buClr>
                <a:srgbClr val="000000"/>
              </a:buClr>
              <a:buSzPts val="2000"/>
              <a:buFont typeface="Arial"/>
              <a:buNone/>
            </a:pPr>
            <a:r>
              <a:rPr lang="en-US" sz="2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Jot down a few ideas on </a:t>
            </a:r>
            <a:r>
              <a:rPr lang="en-US" sz="2400" b="0" i="0" u="none" strike="noStrike" cap="none" dirty="0" smtClean="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your reflection sheet. </a:t>
            </a:r>
            <a:r>
              <a:rPr lang="en-US" sz="24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We will share and compare later. </a:t>
            </a:r>
            <a:endParaRPr sz="16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067167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6"/>
          <p:cNvSpPr txBox="1">
            <a:spLocks noGrp="1"/>
          </p:cNvSpPr>
          <p:nvPr>
            <p:ph type="title"/>
          </p:nvPr>
        </p:nvSpPr>
        <p:spPr>
          <a:xfrm>
            <a:off x="100208" y="609600"/>
            <a:ext cx="91440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Which One Doesn’t Belong? Why?</a:t>
            </a:r>
            <a:endParaRPr sz="3600" b="1" i="0" u="none" strike="noStrike" cap="none" dirty="0">
              <a:solidFill>
                <a:schemeClr val="dk2"/>
              </a:solidFill>
              <a:latin typeface="Verdana"/>
              <a:ea typeface="Verdana"/>
              <a:cs typeface="Verdana"/>
              <a:sym typeface="Verdana"/>
            </a:endParaRPr>
          </a:p>
        </p:txBody>
      </p:sp>
      <p:sp>
        <p:nvSpPr>
          <p:cNvPr id="531" name="Google Shape;531;p6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15</a:t>
            </a:fld>
            <a:endParaRPr sz="1400" b="0" i="0" u="none" strike="noStrike" cap="none">
              <a:solidFill>
                <a:schemeClr val="dk1"/>
              </a:solidFill>
              <a:latin typeface="Arial"/>
              <a:ea typeface="Arial"/>
              <a:cs typeface="Arial"/>
              <a:sym typeface="Arial"/>
            </a:endParaRPr>
          </a:p>
        </p:txBody>
      </p:sp>
      <p:pic>
        <p:nvPicPr>
          <p:cNvPr id="532" name="Google Shape;532;p66" descr="graphic showing four pictures for protocal which one doesn't belong"/>
          <p:cNvPicPr preferRelativeResize="0"/>
          <p:nvPr/>
        </p:nvPicPr>
        <p:blipFill rotWithShape="1">
          <a:blip r:embed="rId3">
            <a:alphaModFix/>
          </a:blip>
          <a:srcRect/>
          <a:stretch/>
        </p:blipFill>
        <p:spPr>
          <a:xfrm>
            <a:off x="2010862" y="1752600"/>
            <a:ext cx="5038725" cy="498425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7"/>
          <p:cNvSpPr txBox="1">
            <a:spLocks noGrp="1"/>
          </p:cNvSpPr>
          <p:nvPr>
            <p:ph type="title"/>
          </p:nvPr>
        </p:nvSpPr>
        <p:spPr>
          <a:xfrm>
            <a:off x="152402" y="762955"/>
            <a:ext cx="8991598"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Sense Making Routine</a:t>
            </a:r>
            <a:br>
              <a:rPr lang="en-US" sz="3600" b="1" i="0" u="none" strike="noStrike" cap="none" dirty="0">
                <a:solidFill>
                  <a:schemeClr val="dk2"/>
                </a:solidFill>
                <a:latin typeface="Verdana"/>
                <a:ea typeface="Verdana"/>
                <a:cs typeface="Verdana"/>
                <a:sym typeface="Verdana"/>
              </a:rPr>
            </a:br>
            <a:endParaRPr sz="3600" b="0" i="0" u="none" strike="noStrike" cap="none" dirty="0">
              <a:solidFill>
                <a:schemeClr val="dk2"/>
              </a:solidFill>
              <a:latin typeface="Verdana"/>
              <a:ea typeface="Verdana"/>
              <a:cs typeface="Verdana"/>
              <a:sym typeface="Verdana"/>
            </a:endParaRPr>
          </a:p>
        </p:txBody>
      </p:sp>
      <p:sp>
        <p:nvSpPr>
          <p:cNvPr id="539" name="Google Shape;539;p6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16</a:t>
            </a:fld>
            <a:endParaRPr sz="1400" b="0" i="0" u="none" strike="noStrike" cap="none">
              <a:solidFill>
                <a:schemeClr val="dk1"/>
              </a:solidFill>
              <a:latin typeface="Arial"/>
              <a:ea typeface="Arial"/>
              <a:cs typeface="Arial"/>
              <a:sym typeface="Arial"/>
            </a:endParaRPr>
          </a:p>
        </p:txBody>
      </p:sp>
      <p:sp>
        <p:nvSpPr>
          <p:cNvPr id="540" name="Google Shape;540;p67"/>
          <p:cNvSpPr txBox="1">
            <a:spLocks noGrp="1"/>
          </p:cNvSpPr>
          <p:nvPr>
            <p:ph type="body" idx="1"/>
          </p:nvPr>
        </p:nvSpPr>
        <p:spPr>
          <a:xfrm>
            <a:off x="433039" y="1583872"/>
            <a:ext cx="8384389" cy="4870588"/>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sz="3200" b="0" i="0" u="none" strike="noStrike" cap="none" dirty="0">
                <a:solidFill>
                  <a:schemeClr val="dk1"/>
                </a:solidFill>
                <a:latin typeface="Verdana"/>
                <a:ea typeface="Verdana"/>
                <a:cs typeface="Verdana"/>
                <a:sym typeface="Verdana"/>
                <a:hlinkClick r:id="rId3"/>
              </a:rPr>
              <a:t>Which One Doesn’t Belong? </a:t>
            </a:r>
            <a:r>
              <a:rPr lang="en-US" sz="3200" b="0" i="0" u="none" strike="noStrike" cap="none" dirty="0">
                <a:solidFill>
                  <a:schemeClr val="dk1"/>
                </a:solidFill>
                <a:latin typeface="Verdana"/>
                <a:ea typeface="Verdana"/>
                <a:cs typeface="Verdana"/>
                <a:sym typeface="Verdana"/>
              </a:rPr>
              <a:t>Why?</a:t>
            </a:r>
            <a:endParaRPr dirty="0"/>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p:txBody>
      </p:sp>
      <p:pic>
        <p:nvPicPr>
          <p:cNvPr id="541" name="Google Shape;541;p67" descr="graphic showing the numbers 54, 64, 81, 144">
            <a:hlinkClick r:id="rId3"/>
          </p:cNvPr>
          <p:cNvPicPr preferRelativeResize="0"/>
          <p:nvPr/>
        </p:nvPicPr>
        <p:blipFill rotWithShape="1">
          <a:blip r:embed="rId4">
            <a:alphaModFix/>
          </a:blip>
          <a:srcRect/>
          <a:stretch/>
        </p:blipFill>
        <p:spPr>
          <a:xfrm>
            <a:off x="2579915" y="2726872"/>
            <a:ext cx="3608614" cy="3608614"/>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68"/>
          <p:cNvSpPr txBox="1">
            <a:spLocks noGrp="1"/>
          </p:cNvSpPr>
          <p:nvPr>
            <p:ph type="title"/>
          </p:nvPr>
        </p:nvSpPr>
        <p:spPr>
          <a:xfrm>
            <a:off x="-20126" y="609600"/>
            <a:ext cx="9311951"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Establishing a Mathematics Community</a:t>
            </a:r>
            <a:endParaRPr dirty="0"/>
          </a:p>
        </p:txBody>
      </p:sp>
      <p:sp>
        <p:nvSpPr>
          <p:cNvPr id="548" name="Google Shape;548;p6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17</a:t>
            </a:fld>
            <a:endParaRPr sz="1400" b="0" i="0" u="none" strike="noStrike" cap="none">
              <a:solidFill>
                <a:schemeClr val="dk1"/>
              </a:solidFill>
              <a:latin typeface="Arial"/>
              <a:ea typeface="Arial"/>
              <a:cs typeface="Arial"/>
              <a:sym typeface="Arial"/>
            </a:endParaRPr>
          </a:p>
        </p:txBody>
      </p:sp>
      <p:pic>
        <p:nvPicPr>
          <p:cNvPr id="549" name="Google Shape;549;p68" descr="picture of mathematics community&#10;"/>
          <p:cNvPicPr preferRelativeResize="0"/>
          <p:nvPr/>
        </p:nvPicPr>
        <p:blipFill rotWithShape="1">
          <a:blip r:embed="rId3">
            <a:alphaModFix/>
          </a:blip>
          <a:srcRect/>
          <a:stretch/>
        </p:blipFill>
        <p:spPr>
          <a:xfrm>
            <a:off x="218971" y="2014279"/>
            <a:ext cx="3530207" cy="4700846"/>
          </a:xfrm>
          <a:prstGeom prst="rect">
            <a:avLst/>
          </a:prstGeom>
          <a:noFill/>
          <a:ln>
            <a:noFill/>
          </a:ln>
        </p:spPr>
      </p:pic>
      <p:pic>
        <p:nvPicPr>
          <p:cNvPr id="550" name="Google Shape;550;p68" descr="Image result for mathematics kids working"/>
          <p:cNvPicPr preferRelativeResize="0"/>
          <p:nvPr/>
        </p:nvPicPr>
        <p:blipFill rotWithShape="1">
          <a:blip r:embed="rId4">
            <a:alphaModFix/>
          </a:blip>
          <a:srcRect/>
          <a:stretch/>
        </p:blipFill>
        <p:spPr>
          <a:xfrm>
            <a:off x="4798399" y="2917008"/>
            <a:ext cx="3847119" cy="28853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69"/>
          <p:cNvSpPr txBox="1">
            <a:spLocks noGrp="1"/>
          </p:cNvSpPr>
          <p:nvPr>
            <p:ph type="title"/>
          </p:nvPr>
        </p:nvSpPr>
        <p:spPr>
          <a:xfrm>
            <a:off x="48128" y="465216"/>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Mathematics Community</a:t>
            </a:r>
            <a:endParaRPr sz="3600" b="1" i="0" u="none" strike="noStrike" cap="none" dirty="0">
              <a:solidFill>
                <a:schemeClr val="dk2"/>
              </a:solidFill>
              <a:latin typeface="Verdana"/>
              <a:ea typeface="Verdana"/>
              <a:cs typeface="Verdana"/>
              <a:sym typeface="Verdana"/>
            </a:endParaRPr>
          </a:p>
        </p:txBody>
      </p:sp>
      <p:sp>
        <p:nvSpPr>
          <p:cNvPr id="557" name="Google Shape;557;p6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406400" marR="0" lvl="0" indent="13970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Verdana"/>
              <a:ea typeface="Verdana"/>
              <a:cs typeface="Verdana"/>
              <a:sym typeface="Verdana"/>
            </a:endParaRPr>
          </a:p>
        </p:txBody>
      </p:sp>
      <p:sp>
        <p:nvSpPr>
          <p:cNvPr id="558" name="Google Shape;558;p6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18</a:t>
            </a:fld>
            <a:endParaRPr sz="1400" b="0" i="0" u="none" strike="noStrike" cap="none">
              <a:solidFill>
                <a:schemeClr val="dk1"/>
              </a:solidFill>
              <a:latin typeface="Arial"/>
              <a:ea typeface="Arial"/>
              <a:cs typeface="Arial"/>
              <a:sym typeface="Arial"/>
            </a:endParaRPr>
          </a:p>
        </p:txBody>
      </p:sp>
      <p:graphicFrame>
        <p:nvGraphicFramePr>
          <p:cNvPr id="559" name="Google Shape;559;p69" descr="chart showing what a math community is NOT and what it is"/>
          <p:cNvGraphicFramePr/>
          <p:nvPr>
            <p:extLst>
              <p:ext uri="{D42A27DB-BD31-4B8C-83A1-F6EECF244321}">
                <p14:modId xmlns:p14="http://schemas.microsoft.com/office/powerpoint/2010/main" val="3146432473"/>
              </p:ext>
            </p:extLst>
          </p:nvPr>
        </p:nvGraphicFramePr>
        <p:xfrm>
          <a:off x="348916" y="1600200"/>
          <a:ext cx="8446150" cy="4730290"/>
        </p:xfrm>
        <a:graphic>
          <a:graphicData uri="http://schemas.openxmlformats.org/drawingml/2006/table">
            <a:tbl>
              <a:tblPr firstRow="1">
                <a:noFill/>
                <a:tableStyleId>{610804BE-6000-48AD-AE90-6FC9D656B084}</a:tableStyleId>
              </a:tblPr>
              <a:tblGrid>
                <a:gridCol w="4223075">
                  <a:extLst>
                    <a:ext uri="{9D8B030D-6E8A-4147-A177-3AD203B41FA5}">
                      <a16:colId xmlns:a16="http://schemas.microsoft.com/office/drawing/2014/main" val="20000"/>
                    </a:ext>
                  </a:extLst>
                </a:gridCol>
                <a:gridCol w="4223075">
                  <a:extLst>
                    <a:ext uri="{9D8B030D-6E8A-4147-A177-3AD203B41FA5}">
                      <a16:colId xmlns:a16="http://schemas.microsoft.com/office/drawing/2014/main" val="20001"/>
                    </a:ext>
                  </a:extLst>
                </a:gridCol>
              </a:tblGrid>
              <a:tr h="487650">
                <a:tc>
                  <a:txBody>
                    <a:bodyPr/>
                    <a:lstStyle/>
                    <a:p>
                      <a:pPr marL="0" marR="0" lvl="0" indent="0" algn="l" rtl="0">
                        <a:lnSpc>
                          <a:spcPct val="100000"/>
                        </a:lnSpc>
                        <a:spcBef>
                          <a:spcPts val="0"/>
                        </a:spcBef>
                        <a:spcAft>
                          <a:spcPts val="0"/>
                        </a:spcAft>
                        <a:buClr>
                          <a:schemeClr val="dk1"/>
                        </a:buClr>
                        <a:buSzPts val="3200"/>
                        <a:buFont typeface="Calibri"/>
                        <a:buNone/>
                      </a:pPr>
                      <a:r>
                        <a:rPr lang="en-US" sz="3200" b="1" i="0" u="none" strike="noStrike" cap="none" dirty="0">
                          <a:solidFill>
                            <a:schemeClr val="dk1"/>
                          </a:solidFill>
                          <a:latin typeface="Calibri"/>
                          <a:ea typeface="Calibri"/>
                          <a:cs typeface="Calibri"/>
                          <a:sym typeface="Calibri"/>
                        </a:rPr>
                        <a:t>What it is NOT:</a:t>
                      </a:r>
                      <a:endParaRPr sz="1800" b="1" u="none" strike="noStrike" cap="none" dirty="0">
                        <a:solidFill>
                          <a:schemeClr val="dk1"/>
                        </a:solidFil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l" rtl="0">
                        <a:lnSpc>
                          <a:spcPct val="100000"/>
                        </a:lnSpc>
                        <a:spcBef>
                          <a:spcPts val="0"/>
                        </a:spcBef>
                        <a:spcAft>
                          <a:spcPts val="0"/>
                        </a:spcAft>
                        <a:buClr>
                          <a:schemeClr val="dk1"/>
                        </a:buClr>
                        <a:buSzPts val="3200"/>
                        <a:buFont typeface="Calibri"/>
                        <a:buNone/>
                      </a:pPr>
                      <a:r>
                        <a:rPr lang="en-US" sz="3200" b="1" i="0" u="none" strike="noStrike" cap="none" dirty="0">
                          <a:solidFill>
                            <a:schemeClr val="dk1"/>
                          </a:solidFill>
                          <a:latin typeface="Calibri"/>
                          <a:ea typeface="Calibri"/>
                          <a:cs typeface="Calibri"/>
                          <a:sym typeface="Calibri"/>
                        </a:rPr>
                        <a:t>What it is:</a:t>
                      </a:r>
                      <a:endParaRPr sz="1800" b="1" u="none" strike="noStrike" cap="none" dirty="0">
                        <a:solidFill>
                          <a:schemeClr val="dk1"/>
                        </a:solidFil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392950">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Teachers doing most of the math</a:t>
                      </a:r>
                      <a:endParaRPr sz="1800" b="0" i="0" u="none" strike="noStrike" cap="none" dirty="0">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doing most of the math</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1"/>
                  </a:ext>
                </a:extLst>
              </a:tr>
              <a:tr h="392950">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Assigned tasks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 choice</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2"/>
                  </a:ext>
                </a:extLst>
              </a:tr>
              <a:tr h="616625">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showing the procedure and talking about the steps to follow</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talking about their mathematical thinking and reasoning</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3"/>
                  </a:ext>
                </a:extLst>
              </a:tr>
              <a:tr h="616625">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as holders of knowledge</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acting as facilitators – asking good questions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4"/>
                  </a:ext>
                </a:extLst>
              </a:tr>
              <a:tr h="616625">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working in isolation; sharing answers or strategies is cheating</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working collaboratively and learning from one another</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5"/>
                  </a:ext>
                </a:extLst>
              </a:tr>
              <a:tr h="616625">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rescuing students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Students struggling with challenging mathematics and learning from errors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6"/>
                  </a:ext>
                </a:extLst>
              </a:tr>
              <a:tr h="392950">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Teachers presenting to the whole class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Teacher working with small groups</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D0DEEF"/>
                    </a:solidFill>
                  </a:tcPr>
                </a:tc>
                <a:extLst>
                  <a:ext uri="{0D108BD9-81ED-4DB2-BD59-A6C34878D82A}">
                    <a16:rowId xmlns:a16="http://schemas.microsoft.com/office/drawing/2014/main" val="10007"/>
                  </a:ext>
                </a:extLst>
              </a:tr>
              <a:tr h="392950">
                <a:tc>
                  <a:txBody>
                    <a:bodyPr/>
                    <a:lstStyle/>
                    <a:p>
                      <a:pPr marL="228600" marR="0" lvl="0" indent="-228600" algn="l" rtl="0">
                        <a:lnSpc>
                          <a:spcPct val="100000"/>
                        </a:lnSpc>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Focused on procedural skill</a:t>
                      </a:r>
                      <a:endParaRPr sz="1800" b="0" i="0" u="none" strike="noStrike" cap="none">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tc>
                  <a:txBody>
                    <a:bodyPr/>
                    <a:lstStyle/>
                    <a:p>
                      <a:pPr marL="168275" marR="0" lvl="0" indent="-168275"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Calibri"/>
                          <a:ea typeface="Calibri"/>
                          <a:cs typeface="Calibri"/>
                          <a:sym typeface="Calibri"/>
                        </a:rPr>
                        <a:t>Focused on conceptual understanding</a:t>
                      </a:r>
                      <a:endParaRPr sz="1800" b="0" i="0" u="none" strike="noStrike" cap="none" dirty="0">
                        <a:solidFill>
                          <a:srgbClr val="000000"/>
                        </a:solidFill>
                        <a:latin typeface="Arial"/>
                        <a:ea typeface="Arial"/>
                        <a:cs typeface="Arial"/>
                        <a:sym typeface="Arial"/>
                      </a:endParaRPr>
                    </a:p>
                  </a:txBody>
                  <a:tcPr marL="95250" marR="95250" marT="47625" marB="47625">
                    <a:lnL w="12675" cap="flat" cmpd="sng">
                      <a:solidFill>
                        <a:srgbClr val="FFFFFF"/>
                      </a:solidFill>
                      <a:prstDash val="solid"/>
                      <a:round/>
                      <a:headEnd type="none" w="sm" len="sm"/>
                      <a:tailEnd type="none" w="sm" len="sm"/>
                    </a:lnL>
                    <a:lnR w="12675" cap="flat" cmpd="sng">
                      <a:solidFill>
                        <a:srgbClr val="FFFFFF"/>
                      </a:solidFill>
                      <a:prstDash val="solid"/>
                      <a:round/>
                      <a:headEnd type="none" w="sm" len="sm"/>
                      <a:tailEnd type="none" w="sm" len="sm"/>
                    </a:lnR>
                    <a:lnT w="12675" cap="flat" cmpd="sng">
                      <a:solidFill>
                        <a:srgbClr val="FFFFFF"/>
                      </a:solidFill>
                      <a:prstDash val="solid"/>
                      <a:round/>
                      <a:headEnd type="none" w="sm" len="sm"/>
                      <a:tailEnd type="none" w="sm" len="sm"/>
                    </a:lnT>
                    <a:lnB w="12675" cap="flat" cmpd="sng">
                      <a:solidFill>
                        <a:srgbClr val="FFFFFF"/>
                      </a:solidFill>
                      <a:prstDash val="solid"/>
                      <a:round/>
                      <a:headEnd type="none" w="sm" len="sm"/>
                      <a:tailEnd type="none" w="sm" len="sm"/>
                    </a:lnB>
                    <a:solidFill>
                      <a:srgbClr val="E9EFF7"/>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1"/>
          <p:cNvSpPr txBox="1">
            <a:spLocks noGrp="1"/>
          </p:cNvSpPr>
          <p:nvPr>
            <p:ph type="title"/>
          </p:nvPr>
        </p:nvSpPr>
        <p:spPr>
          <a:xfrm>
            <a:off x="130946" y="674480"/>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600" b="1" i="0" u="none" strike="noStrike" cap="none" dirty="0">
                <a:solidFill>
                  <a:schemeClr val="dk2"/>
                </a:solidFill>
                <a:latin typeface="Verdana"/>
                <a:ea typeface="Verdana"/>
                <a:cs typeface="Verdana"/>
                <a:sym typeface="Verdana"/>
              </a:rPr>
              <a:t>Sentence Frames for Students</a:t>
            </a:r>
            <a:endParaRPr sz="3600" b="1" i="0" u="none" strike="noStrike" cap="none" dirty="0">
              <a:solidFill>
                <a:schemeClr val="dk2"/>
              </a:solidFill>
              <a:latin typeface="Verdana"/>
              <a:ea typeface="Verdana"/>
              <a:cs typeface="Verdana"/>
              <a:sym typeface="Verdana"/>
            </a:endParaRPr>
          </a:p>
        </p:txBody>
      </p:sp>
      <p:sp>
        <p:nvSpPr>
          <p:cNvPr id="573" name="Google Shape;573;p7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
        <p:nvSpPr>
          <p:cNvPr id="575" name="Google Shape;575;p71"/>
          <p:cNvSpPr txBox="1"/>
          <p:nvPr/>
        </p:nvSpPr>
        <p:spPr>
          <a:xfrm>
            <a:off x="454399" y="6181573"/>
            <a:ext cx="7696200" cy="5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Adapted from Smith, M. S., et al. (2017).  </a:t>
            </a:r>
            <a:r>
              <a:rPr lang="en-US" sz="1200" b="0" i="1" u="none" strike="noStrike" cap="none" dirty="0">
                <a:solidFill>
                  <a:srgbClr val="000000"/>
                </a:solidFill>
                <a:latin typeface="Calibri"/>
                <a:ea typeface="Calibri"/>
                <a:cs typeface="Calibri"/>
                <a:sym typeface="Calibri"/>
              </a:rPr>
              <a:t>Taking Action: Implementing Effective Mathematics Teaching Practices, </a:t>
            </a:r>
            <a:r>
              <a:rPr lang="en-US" sz="1200" b="0" i="0" u="none" strike="noStrike" cap="none" dirty="0">
                <a:solidFill>
                  <a:srgbClr val="000000"/>
                </a:solidFill>
                <a:latin typeface="Calibri"/>
                <a:ea typeface="Calibri"/>
                <a:cs typeface="Calibri"/>
                <a:sym typeface="Calibri"/>
              </a:rPr>
              <a:t>p. 105,</a:t>
            </a:r>
            <a:r>
              <a:rPr lang="en-US" sz="1200" b="0" i="1" u="none" strike="noStrike" cap="none" dirty="0">
                <a:solidFill>
                  <a:srgbClr val="000000"/>
                </a:solidFill>
                <a:latin typeface="Calibri"/>
                <a:ea typeface="Calibri"/>
                <a:cs typeface="Calibri"/>
                <a:sym typeface="Calibri"/>
              </a:rPr>
              <a:t> National</a:t>
            </a:r>
            <a:r>
              <a:rPr lang="en-US" sz="1200" b="0" i="0" u="none" strike="noStrike" cap="none" dirty="0">
                <a:solidFill>
                  <a:srgbClr val="000000"/>
                </a:solidFill>
                <a:latin typeface="Calibri"/>
                <a:ea typeface="Calibri"/>
                <a:cs typeface="Calibri"/>
                <a:sym typeface="Calibri"/>
              </a:rPr>
              <a:t> Council of Teachers of Mathematics. </a:t>
            </a:r>
            <a:endParaRPr sz="12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dirty="0">
                <a:solidFill>
                  <a:srgbClr val="000000"/>
                </a:solidFill>
                <a:latin typeface="Times New Roman"/>
                <a:ea typeface="Times New Roman"/>
                <a:cs typeface="Times New Roman"/>
                <a:sym typeface="Times New Roman"/>
              </a:rPr>
              <a:t> </a:t>
            </a:r>
            <a:endParaRPr sz="1200" b="0" i="0" u="none" strike="noStrike" cap="none" dirty="0">
              <a:solidFill>
                <a:srgbClr val="000000"/>
              </a:solidFill>
              <a:latin typeface="Times New Roman"/>
              <a:ea typeface="Times New Roman"/>
              <a:cs typeface="Times New Roman"/>
              <a:sym typeface="Times New Roman"/>
            </a:endParaRPr>
          </a:p>
        </p:txBody>
      </p:sp>
      <p:sp>
        <p:nvSpPr>
          <p:cNvPr id="577" name="Google Shape;577;p71"/>
          <p:cNvSpPr txBox="1"/>
          <p:nvPr/>
        </p:nvSpPr>
        <p:spPr>
          <a:xfrm rot="425534">
            <a:off x="6090520" y="2046327"/>
            <a:ext cx="2700812" cy="83099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1" u="none" strike="noStrike" cap="none" dirty="0">
                <a:solidFill>
                  <a:srgbClr val="000000"/>
                </a:solidFill>
                <a:latin typeface="Calibri"/>
                <a:ea typeface="Calibri"/>
                <a:cs typeface="Calibri"/>
                <a:sym typeface="Calibri"/>
              </a:rPr>
              <a:t>Taking Action  </a:t>
            </a:r>
            <a:r>
              <a:rPr lang="en-US" sz="2400" b="0" i="0" u="none" strike="noStrike" cap="none" dirty="0">
                <a:solidFill>
                  <a:srgbClr val="000000"/>
                </a:solidFill>
                <a:latin typeface="Calibri"/>
                <a:ea typeface="Calibri"/>
                <a:cs typeface="Calibri"/>
                <a:sym typeface="Calibri"/>
              </a:rPr>
              <a:t>book – page 105</a:t>
            </a:r>
            <a:endParaRPr sz="2400" b="0" i="1" u="none" strike="noStrike" cap="none" dirty="0">
              <a:solidFill>
                <a:srgbClr val="000000"/>
              </a:solidFill>
              <a:latin typeface="Calibri"/>
              <a:ea typeface="Calibri"/>
              <a:cs typeface="Calibri"/>
              <a:sym typeface="Calibri"/>
            </a:endParaRPr>
          </a:p>
        </p:txBody>
      </p:sp>
      <p:sp>
        <p:nvSpPr>
          <p:cNvPr id="7" name="Text Placeholder 2"/>
          <p:cNvSpPr>
            <a:spLocks noGrp="1"/>
          </p:cNvSpPr>
          <p:nvPr>
            <p:ph type="body" idx="1"/>
          </p:nvPr>
        </p:nvSpPr>
        <p:spPr>
          <a:xfrm>
            <a:off x="311700" y="1536633"/>
            <a:ext cx="8520600" cy="4555200"/>
          </a:xfrm>
        </p:spPr>
        <p:txBody>
          <a:bodyPr/>
          <a:lstStyle/>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agree with ____________ because …</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respectfully disagree with that because …</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still have questions about …</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I’m confused by…</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have a different perspective because …</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connected with what ____ said because</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chose this method because _________</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would like to defend the answer ________</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Could you say more?</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was wondering?</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have a question about ____________?</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like how you explained this because _____________.</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would like to revise my thinking.</a:t>
            </a:r>
          </a:p>
          <a:p>
            <a:pPr marL="0" lvl="0" indent="0">
              <a:lnSpc>
                <a:spcPct val="107000"/>
              </a:lnSpc>
              <a:buClr>
                <a:srgbClr val="000000"/>
              </a:buClr>
              <a:buSzPts val="1400"/>
              <a:buNone/>
              <a:tabLst>
                <a:tab pos="574675" algn="l"/>
              </a:tabLst>
            </a:pPr>
            <a:r>
              <a:rPr lang="en-US" sz="2000" dirty="0">
                <a:latin typeface="Verdana" panose="020B0604030504040204" pitchFamily="34" charset="0"/>
                <a:ea typeface="Verdana" panose="020B0604030504040204" pitchFamily="34" charset="0"/>
                <a:cs typeface="Verdana" panose="020B0604030504040204" pitchFamily="34" charset="0"/>
              </a:rPr>
              <a:t>I would like to defend my thinking</a:t>
            </a:r>
            <a:r>
              <a:rPr lang="en-US" sz="2000" dirty="0" smtClean="0">
                <a:latin typeface="Verdana" panose="020B0604030504040204" pitchFamily="34" charset="0"/>
                <a:ea typeface="Verdana" panose="020B0604030504040204" pitchFamily="34" charset="0"/>
                <a:cs typeface="Verdana" panose="020B0604030504040204" pitchFamily="34" charset="0"/>
              </a:rPr>
              <a:t>.</a:t>
            </a:r>
            <a:endParaRPr lang="en-US" sz="2000" dirty="0">
              <a:latin typeface="Verdana" panose="020B0604030504040204" pitchFamily="34" charset="0"/>
              <a:ea typeface="Verdana" panose="020B0604030504040204" pitchFamily="34" charset="0"/>
              <a:cs typeface="Verdana" panose="020B0604030504040204" pitchFamily="34" charset="0"/>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ctrTitle"/>
          </p:nvPr>
        </p:nvSpPr>
        <p:spPr>
          <a:xfrm>
            <a:off x="0" y="2130425"/>
            <a:ext cx="9144000" cy="1739826"/>
          </a:xfrm>
          <a:prstGeom prst="rect">
            <a:avLst/>
          </a:prstGeom>
          <a:solidFill>
            <a:srgbClr val="DDE5FF"/>
          </a:solidFill>
          <a:ln>
            <a:noFill/>
          </a:ln>
        </p:spPr>
        <p:txBody>
          <a:bodyPr spcFirstLastPara="1" wrap="square" lIns="91425" tIns="91425" rIns="91425" bIns="91425" anchor="ctr" anchorCtr="0">
            <a:noAutofit/>
          </a:bodyPr>
          <a:lstStyle/>
          <a:p>
            <a:pPr lvl="0" algn="ctr">
              <a:buClr>
                <a:schemeClr val="dk1"/>
              </a:buClr>
              <a:buSzPts val="900"/>
            </a:pPr>
            <a:r>
              <a:rPr lang="en-US" b="1" dirty="0">
                <a:solidFill>
                  <a:schemeClr val="dk1"/>
                </a:solidFill>
                <a:latin typeface="Verdana"/>
                <a:ea typeface="Verdana"/>
                <a:cs typeface="Verdana"/>
                <a:sym typeface="Verdana"/>
              </a:rPr>
              <a:t>Welcome</a:t>
            </a:r>
            <a:r>
              <a:rPr lang="en-US" sz="4000" b="1" dirty="0">
                <a:solidFill>
                  <a:schemeClr val="dk1"/>
                </a:solidFill>
                <a:latin typeface="Verdana"/>
                <a:ea typeface="Verdana"/>
                <a:cs typeface="Verdana"/>
                <a:sym typeface="Verdana"/>
              </a:rPr>
              <a:t> </a:t>
            </a:r>
            <a:r>
              <a:rPr lang="en-US" b="1" dirty="0">
                <a:solidFill>
                  <a:schemeClr val="dk1"/>
                </a:solidFill>
                <a:latin typeface="Verdana"/>
                <a:ea typeface="Verdana"/>
                <a:cs typeface="Verdana"/>
                <a:sym typeface="Verdana"/>
              </a:rPr>
              <a:t>and Introductions</a:t>
            </a:r>
            <a:endParaRPr lang="en-US" sz="4000" b="1"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51213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Research and Equity</a:t>
            </a:r>
            <a:endParaRPr lang="en-US" b="1" dirty="0"/>
          </a:p>
        </p:txBody>
      </p:sp>
      <p:sp>
        <p:nvSpPr>
          <p:cNvPr id="584" name="Google Shape;584;p7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20</a:t>
            </a:fld>
            <a:endParaRPr sz="1400" b="0" i="0" u="none" strike="noStrike" cap="none">
              <a:solidFill>
                <a:schemeClr val="dk1"/>
              </a:solidFill>
              <a:latin typeface="Arial"/>
              <a:ea typeface="Arial"/>
              <a:cs typeface="Arial"/>
              <a:sym typeface="Arial"/>
            </a:endParaRPr>
          </a:p>
        </p:txBody>
      </p:sp>
      <p:pic>
        <p:nvPicPr>
          <p:cNvPr id="2" name="Picture 1" descr="quotes from taking action">
            <a:extLst>
              <a:ext uri="{FF2B5EF4-FFF2-40B4-BE49-F238E27FC236}">
                <a16:creationId xmlns:a16="http://schemas.microsoft.com/office/drawing/2014/main" id="{24700A7C-1102-413D-B37F-B99288815B84}"/>
              </a:ext>
            </a:extLst>
          </p:cNvPr>
          <p:cNvPicPr>
            <a:picLocks noChangeAspect="1"/>
          </p:cNvPicPr>
          <p:nvPr/>
        </p:nvPicPr>
        <p:blipFill>
          <a:blip r:embed="rId3"/>
          <a:stretch>
            <a:fillRect/>
          </a:stretch>
        </p:blipFill>
        <p:spPr>
          <a:xfrm>
            <a:off x="1836747" y="1885616"/>
            <a:ext cx="5232367" cy="4753747"/>
          </a:xfrm>
          <a:prstGeom prst="rect">
            <a:avLst/>
          </a:prstGeom>
        </p:spPr>
      </p:pic>
      <p:pic>
        <p:nvPicPr>
          <p:cNvPr id="585" name="Google Shape;585;p72" descr="research graphic"/>
          <p:cNvPicPr preferRelativeResize="0"/>
          <p:nvPr/>
        </p:nvPicPr>
        <p:blipFill rotWithShape="1">
          <a:blip r:embed="rId4">
            <a:alphaModFix/>
          </a:blip>
          <a:srcRect/>
          <a:stretch/>
        </p:blipFill>
        <p:spPr>
          <a:xfrm rot="19954516">
            <a:off x="152266" y="4017784"/>
            <a:ext cx="3926550" cy="489410"/>
          </a:xfrm>
          <a:prstGeom prst="rect">
            <a:avLst/>
          </a:prstGeom>
          <a:noFill/>
          <a:ln>
            <a:noFill/>
          </a:ln>
        </p:spPr>
      </p:pic>
      <p:pic>
        <p:nvPicPr>
          <p:cNvPr id="586" name="Google Shape;586;p72" descr="equity graphic"/>
          <p:cNvPicPr preferRelativeResize="0"/>
          <p:nvPr/>
        </p:nvPicPr>
        <p:blipFill rotWithShape="1">
          <a:blip r:embed="rId5">
            <a:alphaModFix/>
          </a:blip>
          <a:srcRect/>
          <a:stretch/>
        </p:blipFill>
        <p:spPr>
          <a:xfrm rot="1670329">
            <a:off x="5506195" y="4616312"/>
            <a:ext cx="3180706" cy="611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73" descr="January 2013 - Afro-IP"/>
          <p:cNvPicPr preferRelativeResize="0"/>
          <p:nvPr/>
        </p:nvPicPr>
        <p:blipFill rotWithShape="1">
          <a:blip r:embed="rId3">
            <a:alphaModFix/>
          </a:blip>
          <a:srcRect/>
          <a:stretch/>
        </p:blipFill>
        <p:spPr>
          <a:xfrm rot="1270608">
            <a:off x="5864641" y="4705566"/>
            <a:ext cx="2671418" cy="2369731"/>
          </a:xfrm>
          <a:prstGeom prst="rect">
            <a:avLst/>
          </a:prstGeom>
          <a:noFill/>
          <a:ln>
            <a:noFill/>
          </a:ln>
        </p:spPr>
      </p:pic>
      <p:sp>
        <p:nvSpPr>
          <p:cNvPr id="593" name="Google Shape;593;p73"/>
          <p:cNvSpPr txBox="1">
            <a:spLocks noGrp="1"/>
          </p:cNvSpPr>
          <p:nvPr>
            <p:ph type="title"/>
          </p:nvPr>
        </p:nvSpPr>
        <p:spPr>
          <a:xfrm>
            <a:off x="0" y="778933"/>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smtClean="0">
                <a:solidFill>
                  <a:schemeClr val="dk2"/>
                </a:solidFill>
                <a:latin typeface="Verdana"/>
                <a:ea typeface="Verdana"/>
                <a:cs typeface="Verdana"/>
                <a:sym typeface="Verdana"/>
              </a:rPr>
              <a:t>Reflection - </a:t>
            </a:r>
            <a:r>
              <a:rPr lang="en-US" sz="3600" b="1" i="0" u="none" strike="noStrike" cap="none" dirty="0">
                <a:solidFill>
                  <a:schemeClr val="dk2"/>
                </a:solidFill>
                <a:latin typeface="Verdana"/>
                <a:ea typeface="Verdana"/>
                <a:cs typeface="Verdana"/>
                <a:sym typeface="Verdana"/>
              </a:rPr>
              <a:t/>
            </a:r>
            <a:br>
              <a:rPr lang="en-US" sz="3600" b="1" i="0" u="none" strike="noStrike" cap="none" dirty="0">
                <a:solidFill>
                  <a:schemeClr val="dk2"/>
                </a:solidFill>
                <a:latin typeface="Verdana"/>
                <a:ea typeface="Verdana"/>
                <a:cs typeface="Verdana"/>
                <a:sym typeface="Verdana"/>
              </a:rPr>
            </a:br>
            <a:r>
              <a:rPr lang="en-US" sz="3600" b="1" i="0" u="none" strike="noStrike" cap="none" dirty="0">
                <a:solidFill>
                  <a:schemeClr val="dk2"/>
                </a:solidFill>
                <a:latin typeface="Verdana"/>
                <a:ea typeface="Verdana"/>
                <a:cs typeface="Verdana"/>
                <a:sym typeface="Verdana"/>
              </a:rPr>
              <a:t>Essential Questions</a:t>
            </a:r>
            <a:endParaRPr sz="3600" b="1" i="0" u="none" strike="noStrike" cap="none" dirty="0">
              <a:solidFill>
                <a:schemeClr val="dk2"/>
              </a:solidFill>
              <a:latin typeface="Verdana"/>
              <a:ea typeface="Verdana"/>
              <a:cs typeface="Verdana"/>
              <a:sym typeface="Verdana"/>
            </a:endParaRPr>
          </a:p>
        </p:txBody>
      </p:sp>
      <p:sp>
        <p:nvSpPr>
          <p:cNvPr id="594" name="Google Shape;594;p73"/>
          <p:cNvSpPr txBox="1">
            <a:spLocks noGrp="1"/>
          </p:cNvSpPr>
          <p:nvPr>
            <p:ph type="body" idx="1"/>
          </p:nvPr>
        </p:nvSpPr>
        <p:spPr>
          <a:xfrm>
            <a:off x="457200" y="2128115"/>
            <a:ext cx="8229600" cy="4525963"/>
          </a:xfrm>
          <a:prstGeom prst="rect">
            <a:avLst/>
          </a:prstGeom>
          <a:noFill/>
          <a:ln>
            <a:noFill/>
          </a:ln>
        </p:spPr>
        <p:txBody>
          <a:bodyPr spcFirstLastPara="1" wrap="square" lIns="91425" tIns="91425" rIns="91425" bIns="91425" anchor="t" anchorCtr="0">
            <a:noAutofit/>
          </a:bodyPr>
          <a:lstStyle/>
          <a:p>
            <a:pPr marL="577850" marR="0" lvl="0" indent="-288925" algn="l" rtl="0">
              <a:lnSpc>
                <a:spcPct val="100000"/>
              </a:lnSpc>
              <a:spcBef>
                <a:spcPts val="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What elements must be in place to support </a:t>
            </a:r>
            <a:r>
              <a:rPr lang="en-US" sz="3200" b="1" i="0" u="none" strike="noStrike" cap="none" dirty="0">
                <a:solidFill>
                  <a:schemeClr val="dk1"/>
                </a:solidFill>
                <a:latin typeface="Verdana"/>
                <a:ea typeface="Verdana"/>
                <a:cs typeface="Verdana"/>
                <a:sym typeface="Verdana"/>
              </a:rPr>
              <a:t>meaningful mathematical discourse</a:t>
            </a:r>
            <a:r>
              <a:rPr lang="en-US" sz="3200" b="0" i="0" u="none" strike="noStrike" cap="none" dirty="0">
                <a:solidFill>
                  <a:schemeClr val="dk1"/>
                </a:solidFill>
                <a:latin typeface="Verdana"/>
                <a:ea typeface="Verdana"/>
                <a:cs typeface="Verdana"/>
                <a:sym typeface="Verdana"/>
              </a:rPr>
              <a:t>?</a:t>
            </a:r>
            <a:endParaRPr dirty="0"/>
          </a:p>
          <a:p>
            <a:pPr marL="625475"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does </a:t>
            </a:r>
            <a:r>
              <a:rPr lang="en-US" sz="3200" b="1" i="0" u="none" strike="noStrike" cap="none" dirty="0">
                <a:solidFill>
                  <a:schemeClr val="dk1"/>
                </a:solidFill>
                <a:latin typeface="Verdana"/>
                <a:ea typeface="Verdana"/>
                <a:cs typeface="Verdana"/>
                <a:sym typeface="Verdana"/>
              </a:rPr>
              <a:t>promoting meaningful mathematical discourse </a:t>
            </a:r>
            <a:r>
              <a:rPr lang="en-US" sz="3200" b="0" i="0" u="none" strike="noStrike" cap="none" dirty="0">
                <a:solidFill>
                  <a:schemeClr val="dk1"/>
                </a:solidFill>
                <a:latin typeface="Verdana"/>
                <a:ea typeface="Verdana"/>
                <a:cs typeface="Verdana"/>
                <a:sym typeface="Verdana"/>
              </a:rPr>
              <a:t>promote equity in the classroom?</a:t>
            </a:r>
            <a:endParaRPr dirty="0"/>
          </a:p>
        </p:txBody>
      </p:sp>
      <p:sp>
        <p:nvSpPr>
          <p:cNvPr id="595" name="Google Shape;595;p7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21</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578660"/>
            <a:ext cx="9143999" cy="1470023"/>
          </a:xfrm>
          <a:solidFill>
            <a:srgbClr val="D6ECEE"/>
          </a:solidFill>
          <a:ln>
            <a:solidFill>
              <a:schemeClr val="accent1"/>
            </a:solidFill>
          </a:ln>
        </p:spPr>
        <p:txBody>
          <a:bodyPr/>
          <a:lstStyle/>
          <a:p>
            <a:pPr lvl="0" algn="ctr">
              <a:buClr>
                <a:schemeClr val="dk1"/>
              </a:buClr>
              <a:buSzPts val="900"/>
            </a:pPr>
            <a:r>
              <a:rPr lang="en-US" b="1" dirty="0">
                <a:solidFill>
                  <a:schemeClr val="dk1"/>
                </a:solidFill>
                <a:latin typeface="Verdana"/>
                <a:ea typeface="Verdana"/>
                <a:cs typeface="Verdana"/>
                <a:sym typeface="Verdana"/>
              </a:rPr>
              <a:t>II. Teaching Practice: </a:t>
            </a:r>
            <a:r>
              <a:rPr lang="en-US" dirty="0"/>
              <a:t/>
            </a:r>
            <a:br>
              <a:rPr lang="en-US" dirty="0"/>
            </a:br>
            <a:r>
              <a:rPr lang="en-US" b="1" dirty="0">
                <a:solidFill>
                  <a:schemeClr val="dk1"/>
                </a:solidFill>
                <a:latin typeface="Verdana"/>
                <a:ea typeface="Verdana"/>
                <a:cs typeface="Verdana"/>
                <a:sym typeface="Verdana"/>
              </a:rPr>
              <a:t>Pose Purposeful Questions</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120374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with facilitating meaningful discourse highlighted"/>
          <p:cNvPicPr>
            <a:picLocks noChangeAspect="1"/>
          </p:cNvPicPr>
          <p:nvPr/>
        </p:nvPicPr>
        <p:blipFill>
          <a:blip r:embed="rId3"/>
          <a:stretch>
            <a:fillRect/>
          </a:stretch>
        </p:blipFill>
        <p:spPr>
          <a:xfrm>
            <a:off x="708206" y="1435779"/>
            <a:ext cx="7698887" cy="5233962"/>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6" name="Rectangle 5" descr="posing purposeful questions outline">
            <a:extLst>
              <a:ext uri="{FF2B5EF4-FFF2-40B4-BE49-F238E27FC236}">
                <a16:creationId xmlns:a16="http://schemas.microsoft.com/office/drawing/2014/main" id="{53E01FCE-AF8E-416B-ADAB-2766305ECC06}"/>
              </a:ext>
            </a:extLst>
          </p:cNvPr>
          <p:cNvSpPr/>
          <p:nvPr/>
        </p:nvSpPr>
        <p:spPr>
          <a:xfrm>
            <a:off x="1339674" y="3945186"/>
            <a:ext cx="2963386" cy="9323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45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7"/>
          <p:cNvSpPr txBox="1">
            <a:spLocks noGrp="1"/>
          </p:cNvSpPr>
          <p:nvPr>
            <p:ph type="title"/>
          </p:nvPr>
        </p:nvSpPr>
        <p:spPr>
          <a:xfrm>
            <a:off x="132352"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Essential Questions</a:t>
            </a:r>
            <a:endParaRPr sz="3600" b="1" i="0" u="none" strike="noStrike" cap="none" dirty="0">
              <a:solidFill>
                <a:schemeClr val="dk2"/>
              </a:solidFill>
              <a:latin typeface="Verdana"/>
              <a:ea typeface="Verdana"/>
              <a:cs typeface="Verdana"/>
              <a:sym typeface="Verdana"/>
            </a:endParaRPr>
          </a:p>
        </p:txBody>
      </p:sp>
      <p:sp>
        <p:nvSpPr>
          <p:cNvPr id="656" name="Google Shape;656;p77"/>
          <p:cNvSpPr txBox="1">
            <a:spLocks noGrp="1"/>
          </p:cNvSpPr>
          <p:nvPr>
            <p:ph type="body" idx="1"/>
          </p:nvPr>
        </p:nvSpPr>
        <p:spPr>
          <a:xfrm>
            <a:off x="253755" y="1600199"/>
            <a:ext cx="8481171" cy="4525963"/>
          </a:xfrm>
          <a:prstGeom prst="rect">
            <a:avLst/>
          </a:prstGeom>
          <a:noFill/>
          <a:ln>
            <a:noFill/>
          </a:ln>
        </p:spPr>
        <p:txBody>
          <a:bodyPr spcFirstLastPara="1" wrap="square" lIns="91425" tIns="91425" rIns="91425" bIns="91425" anchor="t" anchorCtr="0">
            <a:noAutofit/>
          </a:bodyPr>
          <a:lstStyle/>
          <a:p>
            <a:pPr marL="625475" marR="0" lvl="0" indent="-342900" algn="l" rtl="0">
              <a:lnSpc>
                <a:spcPct val="100000"/>
              </a:lnSpc>
              <a:spcBef>
                <a:spcPts val="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can </a:t>
            </a:r>
            <a:r>
              <a:rPr lang="en-US" sz="3200" b="1" i="0" u="none" strike="noStrike" cap="none" dirty="0">
                <a:solidFill>
                  <a:schemeClr val="dk1"/>
                </a:solidFill>
                <a:latin typeface="Verdana"/>
                <a:ea typeface="Verdana"/>
                <a:cs typeface="Verdana"/>
                <a:sym typeface="Verdana"/>
              </a:rPr>
              <a:t>posing purposeful questions</a:t>
            </a:r>
            <a:r>
              <a:rPr lang="en-US" sz="3200" b="0" i="0" u="none" strike="noStrike" cap="none" dirty="0">
                <a:solidFill>
                  <a:schemeClr val="dk1"/>
                </a:solidFill>
                <a:latin typeface="Verdana"/>
                <a:ea typeface="Verdana"/>
                <a:cs typeface="Verdana"/>
                <a:sym typeface="Verdana"/>
              </a:rPr>
              <a:t> be used to inform instruction and assess student understanding?</a:t>
            </a:r>
            <a:endParaRPr dirty="0"/>
          </a:p>
          <a:p>
            <a:pPr marL="625475"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does </a:t>
            </a:r>
            <a:r>
              <a:rPr lang="en-US" sz="3200" b="1" i="0" u="none" strike="noStrike" cap="none" dirty="0">
                <a:solidFill>
                  <a:schemeClr val="dk1"/>
                </a:solidFill>
                <a:latin typeface="Verdana"/>
                <a:ea typeface="Verdana"/>
                <a:cs typeface="Verdana"/>
                <a:sym typeface="Verdana"/>
              </a:rPr>
              <a:t>posing purposeful questions</a:t>
            </a:r>
            <a:r>
              <a:rPr lang="en-US" sz="3200" b="0" i="0" u="none" strike="noStrike" cap="none" dirty="0">
                <a:solidFill>
                  <a:schemeClr val="dk1"/>
                </a:solidFill>
                <a:latin typeface="Verdana"/>
                <a:ea typeface="Verdana"/>
                <a:cs typeface="Verdana"/>
                <a:sym typeface="Verdana"/>
              </a:rPr>
              <a:t> promote equitable learning opportunities for all students?</a:t>
            </a:r>
            <a:endParaRPr dirty="0"/>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p:txBody>
      </p:sp>
      <p:sp>
        <p:nvSpPr>
          <p:cNvPr id="657" name="Google Shape;657;p7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76"/>
          <p:cNvSpPr txBox="1">
            <a:spLocks noGrp="1"/>
          </p:cNvSpPr>
          <p:nvPr>
            <p:ph type="title"/>
          </p:nvPr>
        </p:nvSpPr>
        <p:spPr>
          <a:xfrm>
            <a:off x="149288" y="628889"/>
            <a:ext cx="8229600" cy="102625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Sense Making Routine</a:t>
            </a:r>
            <a:endParaRPr sz="3600" b="1" i="0" u="none" strike="noStrike" cap="none" dirty="0">
              <a:solidFill>
                <a:schemeClr val="dk2"/>
              </a:solidFill>
              <a:latin typeface="Verdana"/>
              <a:ea typeface="Verdana"/>
              <a:cs typeface="Verdana"/>
              <a:sym typeface="Verdana"/>
            </a:endParaRPr>
          </a:p>
        </p:txBody>
      </p:sp>
      <p:sp>
        <p:nvSpPr>
          <p:cNvPr id="648" name="Google Shape;648;p76"/>
          <p:cNvSpPr txBox="1"/>
          <p:nvPr/>
        </p:nvSpPr>
        <p:spPr>
          <a:xfrm>
            <a:off x="546410" y="1904301"/>
            <a:ext cx="7683190"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Verdana"/>
              <a:buNone/>
            </a:pPr>
            <a:r>
              <a:rPr lang="en-US" sz="2800" b="0" i="0" u="none" strike="noStrike" cap="none" dirty="0">
                <a:solidFill>
                  <a:srgbClr val="000000"/>
                </a:solidFill>
                <a:latin typeface="Verdana"/>
                <a:ea typeface="Verdana"/>
                <a:cs typeface="Verdana"/>
                <a:sym typeface="Verdana"/>
              </a:rPr>
              <a:t>How are these representations alike? </a:t>
            </a:r>
            <a:br>
              <a:rPr lang="en-US" sz="2800" b="0" i="0" u="none" strike="noStrike" cap="none" dirty="0">
                <a:solidFill>
                  <a:srgbClr val="000000"/>
                </a:solidFill>
                <a:latin typeface="Verdana"/>
                <a:ea typeface="Verdana"/>
                <a:cs typeface="Verdana"/>
                <a:sym typeface="Verdana"/>
              </a:rPr>
            </a:br>
            <a:r>
              <a:rPr lang="en-US" sz="2800" b="0" i="0" u="none" strike="noStrike" cap="none" dirty="0">
                <a:solidFill>
                  <a:srgbClr val="000000"/>
                </a:solidFill>
                <a:latin typeface="Verdana"/>
                <a:ea typeface="Verdana"/>
                <a:cs typeface="Verdana"/>
                <a:sym typeface="Verdana"/>
              </a:rPr>
              <a:t>How are they different?</a:t>
            </a:r>
            <a:endParaRPr sz="2800" b="0" i="0" u="none" strike="noStrike" cap="none" dirty="0">
              <a:solidFill>
                <a:srgbClr val="000000"/>
              </a:solidFill>
              <a:latin typeface="Arial"/>
              <a:ea typeface="Arial"/>
              <a:cs typeface="Arial"/>
              <a:sym typeface="Arial"/>
            </a:endParaRPr>
          </a:p>
        </p:txBody>
      </p:sp>
      <p:sp>
        <p:nvSpPr>
          <p:cNvPr id="649" name="Google Shape;649;p76"/>
          <p:cNvSpPr txBox="1"/>
          <p:nvPr/>
        </p:nvSpPr>
        <p:spPr>
          <a:xfrm>
            <a:off x="389066" y="6133011"/>
            <a:ext cx="8251594"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Times New Roman"/>
              <a:buNone/>
            </a:pPr>
            <a:r>
              <a:rPr lang="en-US" sz="1200" b="0" i="0" u="none" strike="noStrike" cap="none" dirty="0">
                <a:solidFill>
                  <a:srgbClr val="000000"/>
                </a:solidFill>
                <a:latin typeface="Times New Roman"/>
                <a:ea typeface="Times New Roman"/>
                <a:cs typeface="Times New Roman"/>
                <a:sym typeface="Times New Roman"/>
              </a:rPr>
              <a:t>McCoy, Barnett and Combs (2013). </a:t>
            </a:r>
            <a:r>
              <a:rPr lang="en-US" sz="1200" b="0" i="1" u="none" strike="noStrike" cap="none" dirty="0">
                <a:solidFill>
                  <a:srgbClr val="000000"/>
                </a:solidFill>
                <a:latin typeface="Times New Roman"/>
                <a:ea typeface="Times New Roman"/>
                <a:cs typeface="Times New Roman"/>
                <a:sym typeface="Times New Roman"/>
              </a:rPr>
              <a:t>High Yield Routines, </a:t>
            </a:r>
            <a:r>
              <a:rPr lang="en-US" sz="1200" b="0" i="0" u="none" strike="noStrike" cap="none" dirty="0">
                <a:solidFill>
                  <a:srgbClr val="000000"/>
                </a:solidFill>
                <a:latin typeface="Times New Roman"/>
                <a:ea typeface="Times New Roman"/>
                <a:cs typeface="Times New Roman"/>
                <a:sym typeface="Times New Roman"/>
              </a:rPr>
              <a:t>p. 21,</a:t>
            </a:r>
            <a:r>
              <a:rPr lang="en-US" sz="1200" b="0" i="1" u="none" strike="noStrike" cap="none" dirty="0">
                <a:solidFill>
                  <a:srgbClr val="000000"/>
                </a:solidFill>
                <a:latin typeface="Times New Roman"/>
                <a:ea typeface="Times New Roman"/>
                <a:cs typeface="Times New Roman"/>
                <a:sym typeface="Times New Roman"/>
              </a:rPr>
              <a:t> </a:t>
            </a:r>
            <a:r>
              <a:rPr lang="en-US" sz="1200" b="0" u="none" strike="noStrike" cap="none" dirty="0">
                <a:solidFill>
                  <a:srgbClr val="000000"/>
                </a:solidFill>
                <a:latin typeface="Times New Roman"/>
                <a:ea typeface="Times New Roman"/>
                <a:cs typeface="Times New Roman"/>
                <a:sym typeface="Times New Roman"/>
              </a:rPr>
              <a:t>National</a:t>
            </a:r>
            <a:r>
              <a:rPr lang="en-US" sz="1200" b="0" i="0" u="none" strike="noStrike" cap="none" dirty="0">
                <a:solidFill>
                  <a:srgbClr val="000000"/>
                </a:solidFill>
                <a:latin typeface="Times New Roman"/>
                <a:ea typeface="Times New Roman"/>
                <a:cs typeface="Times New Roman"/>
                <a:sym typeface="Times New Roman"/>
              </a:rPr>
              <a:t> Council of Teachers of Mathematics</a:t>
            </a:r>
            <a:r>
              <a:rPr lang="en-US"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Times New Roman"/>
              <a:ea typeface="Times New Roman"/>
              <a:cs typeface="Times New Roman"/>
              <a:sym typeface="Times New Roman"/>
            </a:endParaRPr>
          </a:p>
        </p:txBody>
      </p:sp>
      <p:pic>
        <p:nvPicPr>
          <p:cNvPr id="2" name="Picture 1" descr="two grapics - one showing  a square with three fourths colored yellow and one fourth colored blue - then eight dots with six shown red and two shown green"/>
          <p:cNvPicPr>
            <a:picLocks noChangeAspect="1"/>
          </p:cNvPicPr>
          <p:nvPr/>
        </p:nvPicPr>
        <p:blipFill>
          <a:blip r:embed="rId3"/>
          <a:stretch>
            <a:fillRect/>
          </a:stretch>
        </p:blipFill>
        <p:spPr>
          <a:xfrm>
            <a:off x="802840" y="2858408"/>
            <a:ext cx="7426760" cy="3177709"/>
          </a:xfrm>
          <a:prstGeom prst="rect">
            <a:avLst/>
          </a:prstGeom>
        </p:spPr>
      </p:pic>
    </p:spTree>
    <p:extLst>
      <p:ext uri="{BB962C8B-B14F-4D97-AF65-F5344CB8AC3E}">
        <p14:creationId xmlns:p14="http://schemas.microsoft.com/office/powerpoint/2010/main" val="1357006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8"/>
          <p:cNvSpPr txBox="1">
            <a:spLocks noGrp="1"/>
          </p:cNvSpPr>
          <p:nvPr>
            <p:ph type="body" idx="1"/>
          </p:nvPr>
        </p:nvSpPr>
        <p:spPr>
          <a:xfrm>
            <a:off x="385408" y="2922935"/>
            <a:ext cx="8202853" cy="30602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endParaRPr sz="3200" b="0" i="0" u="none" strike="noStrike" cap="none" dirty="0">
              <a:solidFill>
                <a:schemeClr val="dk1"/>
              </a:solidFill>
              <a:latin typeface="Verdana"/>
              <a:ea typeface="Verdana"/>
              <a:cs typeface="Verdana"/>
              <a:sym typeface="Verdana"/>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What do students need to know?</a:t>
            </a:r>
            <a:endParaRPr dirty="0"/>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 these standards connect?</a:t>
            </a:r>
            <a:endParaRPr dirty="0"/>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does the progression of these standards build fraction sense?  </a:t>
            </a:r>
            <a:endParaRPr sz="3200" b="0" i="0" u="none" strike="noStrike" cap="none" dirty="0">
              <a:solidFill>
                <a:schemeClr val="dk1"/>
              </a:solidFill>
              <a:latin typeface="Verdana"/>
              <a:ea typeface="Verdana"/>
              <a:cs typeface="Verdana"/>
              <a:sym typeface="Verdana"/>
            </a:endParaRPr>
          </a:p>
        </p:txBody>
      </p:sp>
      <p:sp>
        <p:nvSpPr>
          <p:cNvPr id="664" name="Google Shape;664;p7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26</a:t>
            </a:fld>
            <a:endParaRPr sz="1400" b="0" i="0" u="none" strike="noStrike" cap="none">
              <a:solidFill>
                <a:schemeClr val="dk1"/>
              </a:solidFill>
              <a:latin typeface="Arial"/>
              <a:ea typeface="Arial"/>
              <a:cs typeface="Arial"/>
              <a:sym typeface="Arial"/>
            </a:endParaRPr>
          </a:p>
        </p:txBody>
      </p:sp>
      <p:grpSp>
        <p:nvGrpSpPr>
          <p:cNvPr id="665" name="Google Shape;665;p78" descr="arrow with progression 3.2 to 4.2 to 5.2"/>
          <p:cNvGrpSpPr/>
          <p:nvPr/>
        </p:nvGrpSpPr>
        <p:grpSpPr>
          <a:xfrm>
            <a:off x="4676801" y="1064189"/>
            <a:ext cx="4053840" cy="2154378"/>
            <a:chOff x="0" y="0"/>
            <a:chExt cx="4682409" cy="3495252"/>
          </a:xfrm>
        </p:grpSpPr>
        <p:sp>
          <p:nvSpPr>
            <p:cNvPr id="666" name="Google Shape;666;p78"/>
            <p:cNvSpPr/>
            <p:nvPr/>
          </p:nvSpPr>
          <p:spPr>
            <a:xfrm>
              <a:off x="0" y="0"/>
              <a:ext cx="4682409" cy="2926506"/>
            </a:xfrm>
            <a:custGeom>
              <a:avLst/>
              <a:gdLst/>
              <a:ahLst/>
              <a:cxnLst/>
              <a:rect l="l" t="t" r="r" b="b"/>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78"/>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78"/>
            <p:cNvSpPr/>
            <p:nvPr/>
          </p:nvSpPr>
          <p:spPr>
            <a:xfrm>
              <a:off x="655537" y="2649491"/>
              <a:ext cx="1091001" cy="84575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78"/>
            <p:cNvSpPr txBox="1"/>
            <p:nvPr/>
          </p:nvSpPr>
          <p:spPr>
            <a:xfrm>
              <a:off x="655537" y="2649491"/>
              <a:ext cx="1285323" cy="845758"/>
            </a:xfrm>
            <a:prstGeom prst="rect">
              <a:avLst/>
            </a:prstGeom>
            <a:noFill/>
            <a:ln>
              <a:noFill/>
            </a:ln>
          </p:spPr>
          <p:txBody>
            <a:bodyPr spcFirstLastPara="1" wrap="square" lIns="64500" tIns="0" rIns="0" bIns="0" anchor="t" anchorCtr="0">
              <a:noAutofit/>
            </a:bodyPr>
            <a:lstStyle/>
            <a:p>
              <a:pPr marL="0" marR="0" lvl="0" indent="0" algn="l" rtl="0">
                <a:lnSpc>
                  <a:spcPct val="90000"/>
                </a:lnSpc>
                <a:spcBef>
                  <a:spcPts val="0"/>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3.2</a:t>
              </a:r>
              <a:endParaRPr sz="3200" b="0" i="0" u="none" strike="noStrike" cap="none">
                <a:solidFill>
                  <a:schemeClr val="dk1"/>
                </a:solidFill>
                <a:latin typeface="Verdana"/>
                <a:ea typeface="Verdana"/>
                <a:cs typeface="Verdana"/>
                <a:sym typeface="Verdana"/>
              </a:endParaRPr>
            </a:p>
          </p:txBody>
        </p:sp>
        <p:sp>
          <p:nvSpPr>
            <p:cNvPr id="670" name="Google Shape;670;p78"/>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78"/>
            <p:cNvSpPr/>
            <p:nvPr/>
          </p:nvSpPr>
          <p:spPr>
            <a:xfrm>
              <a:off x="1779316" y="1903233"/>
              <a:ext cx="1123777" cy="1592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78"/>
            <p:cNvSpPr txBox="1"/>
            <p:nvPr/>
          </p:nvSpPr>
          <p:spPr>
            <a:xfrm>
              <a:off x="1779316" y="1903233"/>
              <a:ext cx="1333505" cy="1592019"/>
            </a:xfrm>
            <a:prstGeom prst="rect">
              <a:avLst/>
            </a:prstGeom>
            <a:noFill/>
            <a:ln>
              <a:noFill/>
            </a:ln>
          </p:spPr>
          <p:txBody>
            <a:bodyPr spcFirstLastPara="1" wrap="square" lIns="116600" tIns="0" rIns="0" bIns="0" anchor="t" anchorCtr="0">
              <a:noAutofit/>
            </a:bodyPr>
            <a:lstStyle/>
            <a:p>
              <a:pPr marL="0" marR="0" lvl="0" indent="0" algn="l" rtl="0">
                <a:lnSpc>
                  <a:spcPct val="90000"/>
                </a:lnSpc>
                <a:spcBef>
                  <a:spcPts val="0"/>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4.2</a:t>
              </a:r>
              <a:endParaRPr sz="3200" b="0" i="0" u="none" strike="noStrike" cap="none">
                <a:solidFill>
                  <a:schemeClr val="dk1"/>
                </a:solidFill>
                <a:latin typeface="Verdana"/>
                <a:ea typeface="Verdana"/>
                <a:cs typeface="Verdana"/>
                <a:sym typeface="Verdana"/>
              </a:endParaRPr>
            </a:p>
          </p:txBody>
        </p:sp>
        <p:sp>
          <p:nvSpPr>
            <p:cNvPr id="673" name="Google Shape;673;p78"/>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78"/>
            <p:cNvSpPr/>
            <p:nvPr/>
          </p:nvSpPr>
          <p:spPr>
            <a:xfrm>
              <a:off x="3113801" y="1461329"/>
              <a:ext cx="1123777" cy="20339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78"/>
            <p:cNvSpPr txBox="1"/>
            <p:nvPr/>
          </p:nvSpPr>
          <p:spPr>
            <a:xfrm>
              <a:off x="3113801" y="1461328"/>
              <a:ext cx="1369161" cy="1613506"/>
            </a:xfrm>
            <a:prstGeom prst="rect">
              <a:avLst/>
            </a:prstGeom>
            <a:noFill/>
            <a:ln>
              <a:noFill/>
            </a:ln>
          </p:spPr>
          <p:txBody>
            <a:bodyPr spcFirstLastPara="1" wrap="square" lIns="161250" tIns="0" rIns="0" bIns="0" anchor="t" anchorCtr="0">
              <a:noAutofit/>
            </a:bodyPr>
            <a:lstStyle/>
            <a:p>
              <a:pPr marL="0" marR="0" lvl="0" indent="0" algn="l" rtl="0">
                <a:lnSpc>
                  <a:spcPct val="90000"/>
                </a:lnSpc>
                <a:spcBef>
                  <a:spcPts val="0"/>
                </a:spcBef>
                <a:spcAft>
                  <a:spcPts val="0"/>
                </a:spcAft>
                <a:buClr>
                  <a:schemeClr val="dk1"/>
                </a:buClr>
                <a:buSzPts val="900"/>
                <a:buFont typeface="Arial"/>
                <a:buNone/>
              </a:pPr>
              <a:r>
                <a:rPr lang="en-US" sz="3600" b="0" i="0" u="none" strike="noStrike" cap="none">
                  <a:solidFill>
                    <a:schemeClr val="dk1"/>
                  </a:solidFill>
                  <a:latin typeface="Verdana"/>
                  <a:ea typeface="Verdana"/>
                  <a:cs typeface="Verdana"/>
                  <a:sym typeface="Verdana"/>
                </a:rPr>
                <a:t>5.2</a:t>
              </a:r>
              <a:endParaRPr sz="3600" b="0" i="0" u="none" strike="noStrike" cap="none">
                <a:solidFill>
                  <a:schemeClr val="dk1"/>
                </a:solidFill>
                <a:latin typeface="Verdana"/>
                <a:ea typeface="Verdana"/>
                <a:cs typeface="Verdana"/>
                <a:sym typeface="Verdana"/>
              </a:endParaRPr>
            </a:p>
          </p:txBody>
        </p:sp>
      </p:grpSp>
      <p:sp>
        <p:nvSpPr>
          <p:cNvPr id="676" name="Google Shape;676;p78"/>
          <p:cNvSpPr txBox="1">
            <a:spLocks noGrp="1"/>
          </p:cNvSpPr>
          <p:nvPr>
            <p:ph type="title"/>
          </p:nvPr>
        </p:nvSpPr>
        <p:spPr>
          <a:xfrm>
            <a:off x="225787" y="751489"/>
            <a:ext cx="8229600" cy="11429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900"/>
              <a:buFont typeface="Calibri"/>
              <a:buNone/>
            </a:pPr>
            <a:r>
              <a:rPr lang="en-US" sz="3600" b="1" i="0" u="none" strike="noStrike" cap="none" dirty="0">
                <a:solidFill>
                  <a:schemeClr val="dk2"/>
                </a:solidFill>
                <a:latin typeface="Verdana"/>
                <a:ea typeface="Verdana"/>
                <a:cs typeface="Verdana"/>
                <a:sym typeface="Verdana"/>
              </a:rPr>
              <a:t>Vertical Progression:</a:t>
            </a:r>
            <a:endParaRPr dirty="0"/>
          </a:p>
          <a:p>
            <a:pPr marL="0" marR="0" lvl="0" indent="0" algn="l" rtl="0">
              <a:lnSpc>
                <a:spcPct val="100000"/>
              </a:lnSpc>
              <a:spcBef>
                <a:spcPts val="0"/>
              </a:spcBef>
              <a:spcAft>
                <a:spcPts val="0"/>
              </a:spcAft>
              <a:buClr>
                <a:schemeClr val="dk2"/>
              </a:buClr>
              <a:buSzPts val="900"/>
              <a:buFont typeface="Calibri"/>
              <a:buNone/>
            </a:pPr>
            <a:r>
              <a:rPr lang="en-US" sz="3600" b="1" i="0" u="none" strike="noStrike" cap="none" dirty="0">
                <a:solidFill>
                  <a:schemeClr val="dk2"/>
                </a:solidFill>
                <a:latin typeface="Verdana"/>
                <a:ea typeface="Verdana"/>
                <a:cs typeface="Verdana"/>
                <a:sym typeface="Verdana"/>
              </a:rPr>
              <a:t>Fraction Sense</a:t>
            </a:r>
            <a:endParaRPr sz="3600" b="1" i="0" u="none" strike="noStrike" cap="none" dirty="0">
              <a:solidFill>
                <a:schemeClr val="dk2"/>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3" name="Google Shape;683;p79"/>
          <p:cNvSpPr txBox="1">
            <a:spLocks noGrp="1"/>
          </p:cNvSpPr>
          <p:nvPr>
            <p:ph type="title"/>
          </p:nvPr>
        </p:nvSpPr>
        <p:spPr>
          <a:xfrm>
            <a:off x="133812"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Examining Questions</a:t>
            </a:r>
            <a:endParaRPr sz="3600" b="1" i="0" u="none" strike="noStrike" cap="none" dirty="0">
              <a:solidFill>
                <a:schemeClr val="dk2"/>
              </a:solidFill>
              <a:latin typeface="Verdana"/>
              <a:ea typeface="Verdana"/>
              <a:cs typeface="Verdana"/>
              <a:sym typeface="Verdana"/>
            </a:endParaRPr>
          </a:p>
        </p:txBody>
      </p:sp>
      <p:sp>
        <p:nvSpPr>
          <p:cNvPr id="685" name="Google Shape;685;p79"/>
          <p:cNvSpPr txBox="1">
            <a:spLocks noGrp="1"/>
          </p:cNvSpPr>
          <p:nvPr>
            <p:ph type="sldNum" idx="12"/>
          </p:nvPr>
        </p:nvSpPr>
        <p:spPr>
          <a:xfrm>
            <a:off x="6858000" y="6494585"/>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27</a:t>
            </a:fld>
            <a:endParaRPr sz="1400" b="0" i="0" u="none" strike="noStrike" cap="none">
              <a:solidFill>
                <a:schemeClr val="dk1"/>
              </a:solidFill>
              <a:latin typeface="Arial"/>
              <a:ea typeface="Arial"/>
              <a:cs typeface="Arial"/>
              <a:sym typeface="Arial"/>
            </a:endParaRPr>
          </a:p>
        </p:txBody>
      </p:sp>
      <p:sp>
        <p:nvSpPr>
          <p:cNvPr id="690" name="Google Shape;690;p79"/>
          <p:cNvSpPr txBox="1"/>
          <p:nvPr/>
        </p:nvSpPr>
        <p:spPr>
          <a:xfrm>
            <a:off x="389066" y="6133011"/>
            <a:ext cx="8251594"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Reference: Mathematics Instructional Plan: Candy Bar Fractions, Grade 3, VDOE, 2018.</a:t>
            </a:r>
            <a:endParaRPr sz="1200" b="0" i="0" u="none" strike="noStrike" cap="none">
              <a:solidFill>
                <a:srgbClr val="000000"/>
              </a:solidFill>
              <a:latin typeface="Times New Roman"/>
              <a:ea typeface="Times New Roman"/>
              <a:cs typeface="Times New Roman"/>
              <a:sym typeface="Times New Roman"/>
            </a:endParaRPr>
          </a:p>
        </p:txBody>
      </p:sp>
      <p:pic>
        <p:nvPicPr>
          <p:cNvPr id="3" name="Picture 2" descr="share 4 candy bars with 3 people; 4 chocolate bars shown"/>
          <p:cNvPicPr>
            <a:picLocks noChangeAspect="1"/>
          </p:cNvPicPr>
          <p:nvPr/>
        </p:nvPicPr>
        <p:blipFill>
          <a:blip r:embed="rId3"/>
          <a:stretch>
            <a:fillRect/>
          </a:stretch>
        </p:blipFill>
        <p:spPr>
          <a:xfrm>
            <a:off x="221543" y="1837175"/>
            <a:ext cx="8419117" cy="328633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80"/>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Teacher Asked Questions</a:t>
            </a:r>
            <a:endParaRPr sz="3600" b="1" i="0" u="none" strike="noStrike" cap="none" dirty="0">
              <a:solidFill>
                <a:schemeClr val="dk2"/>
              </a:solidFill>
              <a:latin typeface="Verdana"/>
              <a:ea typeface="Verdana"/>
              <a:cs typeface="Verdana"/>
              <a:sym typeface="Verdana"/>
            </a:endParaRPr>
          </a:p>
        </p:txBody>
      </p:sp>
      <p:sp>
        <p:nvSpPr>
          <p:cNvPr id="696" name="Google Shape;696;p80" descr="teacher questions&#10;"/>
          <p:cNvSpPr txBox="1">
            <a:spLocks noGrp="1"/>
          </p:cNvSpPr>
          <p:nvPr>
            <p:ph type="body" idx="1"/>
          </p:nvPr>
        </p:nvSpPr>
        <p:spPr>
          <a:xfrm>
            <a:off x="297844" y="1752600"/>
            <a:ext cx="8229600" cy="4525963"/>
          </a:xfrm>
          <a:prstGeom prst="rect">
            <a:avLst/>
          </a:prstGeom>
          <a:blipFill rotWithShape="1">
            <a:blip r:embed="rId3">
              <a:alphaModFix/>
            </a:blip>
            <a:stretch>
              <a:fillRect l="-1184" t="-538" r="-739"/>
            </a:stretch>
          </a:blip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None/>
            </a:pPr>
            <a:endParaRPr lang="en-US" dirty="0" smtClean="0"/>
          </a:p>
          <a:p>
            <a:pPr marL="342900" marR="0" lvl="0" indent="0" algn="l" rtl="0">
              <a:lnSpc>
                <a:spcPct val="100000"/>
              </a:lnSpc>
              <a:spcBef>
                <a:spcPts val="0"/>
              </a:spcBef>
              <a:spcAft>
                <a:spcPts val="0"/>
              </a:spcAft>
              <a:buClr>
                <a:schemeClr val="dk1"/>
              </a:buClr>
              <a:buSzPts val="3200"/>
              <a:buNone/>
            </a:pPr>
            <a:endParaRPr lang="en-US" dirty="0"/>
          </a:p>
          <a:p>
            <a:pPr marL="342900" marR="0" lvl="0" indent="0" algn="l" rtl="0">
              <a:lnSpc>
                <a:spcPct val="100000"/>
              </a:lnSpc>
              <a:spcBef>
                <a:spcPts val="0"/>
              </a:spcBef>
              <a:spcAft>
                <a:spcPts val="0"/>
              </a:spcAft>
              <a:buClr>
                <a:schemeClr val="dk1"/>
              </a:buClr>
              <a:buSzPts val="3200"/>
              <a:buNone/>
            </a:pPr>
            <a:endParaRPr lang="en-US" dirty="0" smtClean="0"/>
          </a:p>
          <a:p>
            <a:pPr marL="342900" marR="0" lvl="0" indent="0" algn="l" rtl="0">
              <a:lnSpc>
                <a:spcPct val="100000"/>
              </a:lnSpc>
              <a:spcBef>
                <a:spcPts val="0"/>
              </a:spcBef>
              <a:spcAft>
                <a:spcPts val="0"/>
              </a:spcAft>
              <a:buClr>
                <a:schemeClr val="dk1"/>
              </a:buClr>
              <a:buSzPts val="3200"/>
              <a:buNone/>
            </a:pPr>
            <a:endParaRPr lang="en-US" dirty="0"/>
          </a:p>
          <a:p>
            <a:pPr marL="342900" marR="0" lvl="0" indent="0" algn="l" rtl="0">
              <a:lnSpc>
                <a:spcPct val="100000"/>
              </a:lnSpc>
              <a:spcBef>
                <a:spcPts val="0"/>
              </a:spcBef>
              <a:spcAft>
                <a:spcPts val="0"/>
              </a:spcAft>
              <a:buClr>
                <a:schemeClr val="dk1"/>
              </a:buClr>
              <a:buSzPts val="3200"/>
              <a:buNone/>
            </a:pPr>
            <a:endParaRPr lang="en-US" dirty="0" smtClean="0"/>
          </a:p>
          <a:p>
            <a:pPr marL="342900" marR="0" lvl="0" indent="0" algn="l" rtl="0">
              <a:lnSpc>
                <a:spcPct val="100000"/>
              </a:lnSpc>
              <a:spcBef>
                <a:spcPts val="0"/>
              </a:spcBef>
              <a:spcAft>
                <a:spcPts val="0"/>
              </a:spcAft>
              <a:buClr>
                <a:schemeClr val="dk1"/>
              </a:buClr>
              <a:buSzPts val="3200"/>
              <a:buNone/>
            </a:pPr>
            <a:endParaRPr lang="en-US" dirty="0"/>
          </a:p>
          <a:p>
            <a:pPr marL="342900" marR="0" lvl="0" indent="0" algn="l" rtl="0">
              <a:lnSpc>
                <a:spcPct val="100000"/>
              </a:lnSpc>
              <a:spcBef>
                <a:spcPts val="0"/>
              </a:spcBef>
              <a:spcAft>
                <a:spcPts val="0"/>
              </a:spcAft>
              <a:buClr>
                <a:schemeClr val="dk1"/>
              </a:buClr>
              <a:buSzPts val="3200"/>
              <a:buNone/>
            </a:pPr>
            <a:endParaRPr dirty="0"/>
          </a:p>
        </p:txBody>
      </p:sp>
      <p:sp>
        <p:nvSpPr>
          <p:cNvPr id="697" name="Google Shape;697;p80"/>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28</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81"/>
          <p:cNvSpPr txBox="1">
            <a:spLocks noGrp="1"/>
          </p:cNvSpPr>
          <p:nvPr>
            <p:ph type="title"/>
          </p:nvPr>
        </p:nvSpPr>
        <p:spPr>
          <a:xfrm>
            <a:off x="39756"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Reflect on the Questions</a:t>
            </a:r>
            <a:endParaRPr sz="3600" b="1" i="0" u="none" strike="noStrike" cap="none" dirty="0">
              <a:solidFill>
                <a:schemeClr val="dk2"/>
              </a:solidFill>
              <a:latin typeface="Verdana"/>
              <a:ea typeface="Verdana"/>
              <a:cs typeface="Verdana"/>
              <a:sym typeface="Verdana"/>
            </a:endParaRPr>
          </a:p>
        </p:txBody>
      </p:sp>
      <p:sp>
        <p:nvSpPr>
          <p:cNvPr id="704" name="Google Shape;704;p81"/>
          <p:cNvSpPr txBox="1">
            <a:spLocks noGrp="1"/>
          </p:cNvSpPr>
          <p:nvPr>
            <p:ph type="body" idx="1"/>
          </p:nvPr>
        </p:nvSpPr>
        <p:spPr>
          <a:xfrm>
            <a:off x="433253" y="1730827"/>
            <a:ext cx="8122920" cy="4525963"/>
          </a:xfrm>
          <a:prstGeom prst="rect">
            <a:avLst/>
          </a:prstGeom>
          <a:noFill/>
          <a:ln>
            <a:noFill/>
          </a:ln>
        </p:spPr>
        <p:txBody>
          <a:bodyPr spcFirstLastPara="1" wrap="square" lIns="91425" tIns="91425" rIns="91425" bIns="91425" anchor="t" anchorCtr="0">
            <a:noAutofit/>
          </a:bodyPr>
          <a:lstStyle/>
          <a:p>
            <a:pPr marL="463550" marR="0" lvl="0" indent="-288925" algn="l" rtl="0">
              <a:lnSpc>
                <a:spcPct val="100000"/>
              </a:lnSpc>
              <a:spcBef>
                <a:spcPts val="0"/>
              </a:spcBef>
              <a:spcAft>
                <a:spcPts val="0"/>
              </a:spcAft>
              <a:buClr>
                <a:schemeClr val="dk1"/>
              </a:buClr>
              <a:buSzPts val="2800"/>
              <a:buFont typeface="Calibri"/>
              <a:buChar char="•"/>
            </a:pPr>
            <a:r>
              <a:rPr lang="en-US" sz="2800" b="0" i="0" u="none" strike="noStrike" cap="none">
                <a:solidFill>
                  <a:schemeClr val="dk1"/>
                </a:solidFill>
                <a:latin typeface="Verdana"/>
                <a:ea typeface="Verdana"/>
                <a:cs typeface="Verdana"/>
                <a:sym typeface="Verdana"/>
              </a:rPr>
              <a:t>What do you notice about the questions the teacher asked?</a:t>
            </a:r>
            <a:endParaRPr sz="2800" b="0" i="0" u="none" strike="noStrike" cap="none">
              <a:solidFill>
                <a:schemeClr val="dk1"/>
              </a:solidFill>
              <a:latin typeface="Verdana"/>
              <a:ea typeface="Verdana"/>
              <a:cs typeface="Verdana"/>
              <a:sym typeface="Verdana"/>
            </a:endParaRPr>
          </a:p>
          <a:p>
            <a:pPr marL="463550" marR="0" lvl="0" indent="-288925" algn="l" rtl="0">
              <a:lnSpc>
                <a:spcPct val="100000"/>
              </a:lnSpc>
              <a:spcBef>
                <a:spcPts val="640"/>
              </a:spcBef>
              <a:spcAft>
                <a:spcPts val="0"/>
              </a:spcAft>
              <a:buClr>
                <a:schemeClr val="dk1"/>
              </a:buClr>
              <a:buSzPts val="2800"/>
              <a:buFont typeface="Calibri"/>
              <a:buChar char="•"/>
            </a:pPr>
            <a:r>
              <a:rPr lang="en-US" sz="2800" b="0" i="0" u="none" strike="noStrike" cap="none">
                <a:solidFill>
                  <a:schemeClr val="dk1"/>
                </a:solidFill>
                <a:latin typeface="Verdana"/>
                <a:ea typeface="Verdana"/>
                <a:cs typeface="Verdana"/>
                <a:sym typeface="Verdana"/>
              </a:rPr>
              <a:t>What purpose did each question appear to serve?</a:t>
            </a:r>
            <a:endParaRPr/>
          </a:p>
          <a:p>
            <a:pPr marL="463550" marR="0" lvl="0" indent="-288925" algn="l" rtl="0">
              <a:lnSpc>
                <a:spcPct val="100000"/>
              </a:lnSpc>
              <a:spcBef>
                <a:spcPts val="640"/>
              </a:spcBef>
              <a:spcAft>
                <a:spcPts val="0"/>
              </a:spcAft>
              <a:buClr>
                <a:schemeClr val="dk1"/>
              </a:buClr>
              <a:buSzPts val="2800"/>
              <a:buFont typeface="Calibri"/>
              <a:buChar char="•"/>
            </a:pPr>
            <a:r>
              <a:rPr lang="en-US" sz="2800" b="0" i="0" u="none" strike="noStrike" cap="none">
                <a:solidFill>
                  <a:schemeClr val="dk1"/>
                </a:solidFill>
                <a:latin typeface="Verdana"/>
                <a:ea typeface="Verdana"/>
                <a:cs typeface="Verdana"/>
                <a:sym typeface="Verdana"/>
              </a:rPr>
              <a:t>Which questions reveal insights into students’ understanding and strategies?</a:t>
            </a:r>
            <a:endParaRPr sz="2800" b="0" i="0" u="none" strike="noStrike" cap="none">
              <a:solidFill>
                <a:schemeClr val="dk1"/>
              </a:solidFill>
              <a:latin typeface="Verdana"/>
              <a:ea typeface="Verdana"/>
              <a:cs typeface="Verdana"/>
              <a:sym typeface="Verdana"/>
            </a:endParaRPr>
          </a:p>
          <a:p>
            <a:pPr marL="463550" marR="0" lvl="0" indent="-288925" algn="l" rtl="0">
              <a:lnSpc>
                <a:spcPct val="100000"/>
              </a:lnSpc>
              <a:spcBef>
                <a:spcPts val="640"/>
              </a:spcBef>
              <a:spcAft>
                <a:spcPts val="0"/>
              </a:spcAft>
              <a:buClr>
                <a:schemeClr val="dk1"/>
              </a:buClr>
              <a:buSzPts val="2800"/>
              <a:buFont typeface="Calibri"/>
              <a:buChar char="•"/>
            </a:pPr>
            <a:r>
              <a:rPr lang="en-US" sz="2800" b="0" i="0" u="none" strike="noStrike" cap="none">
                <a:solidFill>
                  <a:schemeClr val="dk1"/>
                </a:solidFill>
                <a:latin typeface="Verdana"/>
                <a:ea typeface="Verdana"/>
                <a:cs typeface="Verdana"/>
                <a:sym typeface="Verdana"/>
              </a:rPr>
              <a:t>Which questions orient students to each other’s reasoning?</a:t>
            </a:r>
            <a:endParaRPr sz="2800" b="0" i="0" u="none" strike="noStrike" cap="none">
              <a:solidFill>
                <a:schemeClr val="dk1"/>
              </a:solidFill>
              <a:latin typeface="Verdana"/>
              <a:ea typeface="Verdana"/>
              <a:cs typeface="Verdana"/>
              <a:sym typeface="Verdana"/>
            </a:endParaRPr>
          </a:p>
        </p:txBody>
      </p:sp>
      <p:sp>
        <p:nvSpPr>
          <p:cNvPr id="705" name="Google Shape;705;p8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29</a:t>
            </a:fld>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4"/>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That’s Me!</a:t>
            </a:r>
            <a:endParaRPr sz="3600" b="1" i="0" u="none" strike="noStrike" cap="none" dirty="0">
              <a:solidFill>
                <a:schemeClr val="dk2"/>
              </a:solidFill>
              <a:latin typeface="Verdana"/>
              <a:ea typeface="Verdana"/>
              <a:cs typeface="Verdana"/>
              <a:sym typeface="Verdana"/>
            </a:endParaRPr>
          </a:p>
        </p:txBody>
      </p:sp>
      <p:sp>
        <p:nvSpPr>
          <p:cNvPr id="2" name="Text Placeholder 1"/>
          <p:cNvSpPr>
            <a:spLocks noGrp="1"/>
          </p:cNvSpPr>
          <p:nvPr>
            <p:ph type="body" idx="1"/>
          </p:nvPr>
        </p:nvSpPr>
        <p:spPr/>
        <p:txBody>
          <a:bodyPr/>
          <a:lstStyle/>
          <a:p>
            <a:pPr marL="114300" indent="0">
              <a:buNone/>
            </a:pPr>
            <a:endParaRPr lang="en-US" dirty="0"/>
          </a:p>
        </p:txBody>
      </p:sp>
      <p:sp>
        <p:nvSpPr>
          <p:cNvPr id="362" name="Google Shape;362;p5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3</a:t>
            </a:fld>
            <a:endParaRPr sz="1400" b="0" i="0" u="none" strike="noStrike" cap="none">
              <a:solidFill>
                <a:schemeClr val="dk1"/>
              </a:solidFill>
              <a:latin typeface="Arial"/>
              <a:ea typeface="Arial"/>
              <a:cs typeface="Arial"/>
              <a:sym typeface="Arial"/>
            </a:endParaRPr>
          </a:p>
        </p:txBody>
      </p:sp>
      <p:pic>
        <p:nvPicPr>
          <p:cNvPr id="6" name="Google Shape;363;p54" descr="graphic of people jumping in air - saying that's me"/>
          <p:cNvPicPr preferRelativeResize="0"/>
          <p:nvPr/>
        </p:nvPicPr>
        <p:blipFill rotWithShape="1">
          <a:blip r:embed="rId3">
            <a:alphaModFix/>
          </a:blip>
          <a:srcRect/>
          <a:stretch/>
        </p:blipFill>
        <p:spPr>
          <a:xfrm>
            <a:off x="832993" y="1634983"/>
            <a:ext cx="6646477" cy="440926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uFillTx/>
                <a:latin typeface="+mj-lt"/>
              </a:rPr>
              <a:t>Five Types of Questions</a:t>
            </a:r>
          </a:p>
        </p:txBody>
      </p:sp>
      <p:sp>
        <p:nvSpPr>
          <p:cNvPr id="4" name="Slide Number Placeholder 3"/>
          <p:cNvSpPr>
            <a:spLocks noGrp="1"/>
          </p:cNvSpPr>
          <p:nvPr>
            <p:ph type="sldNum" idx="12"/>
          </p:nvPr>
        </p:nvSpPr>
        <p:spPr/>
        <p:txBody>
          <a:bodyPr/>
          <a:lstStyle/>
          <a:p>
            <a:fld id="{00000000-1234-1234-1234-123412341234}" type="slidenum">
              <a:rPr lang="en" smtClean="0">
                <a:uFillTx/>
              </a:rPr>
              <a:pPr/>
              <a:t>30</a:t>
            </a:fld>
            <a:endParaRPr lang="en">
              <a:uFillTx/>
            </a:endParaRPr>
          </a:p>
        </p:txBody>
      </p:sp>
      <p:graphicFrame>
        <p:nvGraphicFramePr>
          <p:cNvPr id="5" name="Table 4" descr="five question types table with purposes of each"/>
          <p:cNvGraphicFramePr>
            <a:graphicFrameLocks noGrp="1"/>
          </p:cNvGraphicFramePr>
          <p:nvPr>
            <p:extLst/>
          </p:nvPr>
        </p:nvGraphicFramePr>
        <p:xfrm>
          <a:off x="342894" y="1295397"/>
          <a:ext cx="8489405" cy="4922225"/>
        </p:xfrm>
        <a:graphic>
          <a:graphicData uri="http://schemas.openxmlformats.org/drawingml/2006/table">
            <a:tbl>
              <a:tblPr firstRow="1" firstCol="1" bandRow="1">
                <a:tableStyleId>{93296810-A885-4BE3-A3E7-6D5BEEA58F35}</a:tableStyleId>
              </a:tblPr>
              <a:tblGrid>
                <a:gridCol w="2445638">
                  <a:extLst>
                    <a:ext uri="{9D8B030D-6E8A-4147-A177-3AD203B41FA5}">
                      <a16:colId xmlns:a16="http://schemas.microsoft.com/office/drawing/2014/main" val="20000"/>
                    </a:ext>
                  </a:extLst>
                </a:gridCol>
                <a:gridCol w="6043767">
                  <a:extLst>
                    <a:ext uri="{9D8B030D-6E8A-4147-A177-3AD203B41FA5}">
                      <a16:colId xmlns:a16="http://schemas.microsoft.com/office/drawing/2014/main" val="20001"/>
                    </a:ext>
                  </a:extLst>
                </a:gridCol>
              </a:tblGrid>
              <a:tr h="328149">
                <a:tc>
                  <a:txBody>
                    <a:bodyPr/>
                    <a:lstStyle/>
                    <a:p>
                      <a:pPr marL="0" marR="0" algn="ctr">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Question Type</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Purpose</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656296">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Gathering Information</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Ask students to recall facts, definitions, or procedures.</a:t>
                      </a:r>
                      <a:endParaRPr lang="en-US" sz="1400" dirty="0">
                        <a:effectLst/>
                        <a:uFillTx/>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984445">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Probing thinking</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Ask students to explain, elaborate, or clarify their thinking, including articulating the steps in solution methods or completion of a task.</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984445">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Making the mathematics visible</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Ask students to discuss mathematical structures and make connections among mathematical ideas and relationships.</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3"/>
                  </a:ext>
                </a:extLst>
              </a:tr>
              <a:tr h="984445">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Encouraging reflection and justification</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Reveal deeper insight into student reasoning and actions, including asking students to argue for the validity of their work.</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4"/>
                  </a:ext>
                </a:extLst>
              </a:tr>
              <a:tr h="984445">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Engaging with the reasoning of others</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nSpc>
                          <a:spcPct val="106000"/>
                        </a:lnSpc>
                        <a:spcBef>
                          <a:spcPts val="0"/>
                        </a:spcBef>
                        <a:spcAft>
                          <a:spcPts val="0"/>
                        </a:spcAft>
                      </a:pPr>
                      <a:r>
                        <a:rPr lang="en-US" sz="1800" dirty="0">
                          <a:effectLst/>
                          <a:uFillTx/>
                          <a:latin typeface="Calibri" panose="020F0502020204030204" pitchFamily="34" charset="0"/>
                          <a:cs typeface="Calibri" panose="020F0502020204030204" pitchFamily="34" charset="0"/>
                        </a:rPr>
                        <a:t>Help students to develop an understanding of each other’s solution paths and thinking, and lead to the co-construction of mathematical ideas.</a:t>
                      </a:r>
                      <a:endParaRPr lang="en-US" sz="1400" dirty="0">
                        <a:effectLst/>
                        <a:uFillTx/>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TextBox 6"/>
          <p:cNvSpPr txBox="1">
            <a:spLocks/>
          </p:cNvSpPr>
          <p:nvPr/>
        </p:nvSpPr>
        <p:spPr>
          <a:xfrm rot="988412">
            <a:off x="6335442" y="450544"/>
            <a:ext cx="2700812" cy="830997"/>
          </a:xfrm>
          <a:prstGeom prst="rect">
            <a:avLst/>
          </a:prstGeom>
          <a:solidFill>
            <a:srgbClr val="FFC000"/>
          </a:solidFill>
        </p:spPr>
        <p:txBody>
          <a:bodyPr wrap="square" rtlCol="0">
            <a:spAutoFit/>
          </a:bodyPr>
          <a:lstStyle/>
          <a:p>
            <a:pPr algn="ctr"/>
            <a:r>
              <a:rPr lang="en-US" sz="2400" i="1" dirty="0">
                <a:uFillTx/>
                <a:latin typeface="Calibri" panose="020F0502020204030204" pitchFamily="34" charset="0"/>
                <a:cs typeface="Calibri" panose="020F0502020204030204" pitchFamily="34" charset="0"/>
              </a:rPr>
              <a:t>READ: Taking Action  </a:t>
            </a:r>
            <a:r>
              <a:rPr lang="en-US" sz="2400" dirty="0">
                <a:uFillTx/>
                <a:latin typeface="Calibri" panose="020F0502020204030204" pitchFamily="34" charset="0"/>
                <a:cs typeface="Calibri" panose="020F0502020204030204" pitchFamily="34" charset="0"/>
              </a:rPr>
              <a:t>book – page 102</a:t>
            </a:r>
            <a:endParaRPr lang="en-US" sz="2400" i="1" dirty="0">
              <a:uFillTx/>
              <a:latin typeface="Calibri" panose="020F0502020204030204" pitchFamily="34" charset="0"/>
              <a:cs typeface="Calibri" panose="020F0502020204030204" pitchFamily="34" charset="0"/>
            </a:endParaRPr>
          </a:p>
        </p:txBody>
      </p:sp>
      <p:sp>
        <p:nvSpPr>
          <p:cNvPr id="6" name="Rectangle 5"/>
          <p:cNvSpPr>
            <a:spLocks/>
          </p:cNvSpPr>
          <p:nvPr/>
        </p:nvSpPr>
        <p:spPr>
          <a:xfrm>
            <a:off x="457200" y="6218003"/>
            <a:ext cx="7772400" cy="523220"/>
          </a:xfrm>
          <a:prstGeom prst="rect">
            <a:avLst/>
          </a:prstGeom>
        </p:spPr>
        <p:txBody>
          <a:bodyPr wrap="square">
            <a:spAutoFit/>
          </a:bodyPr>
          <a:lstStyle/>
          <a:p>
            <a:r>
              <a:rPr lang="en-US" kern="1200" dirty="0">
                <a:uFillTx/>
                <a:latin typeface="Calibri" panose="020F0502020204030204" pitchFamily="34" charset="0"/>
                <a:ea typeface="Times New Roman" panose="02020603050405020304" pitchFamily="18" charset="0"/>
                <a:cs typeface="Times New Roman" panose="02020603050405020304" pitchFamily="18" charset="0"/>
              </a:rPr>
              <a:t>Adapted from Smith, M. S., et al. (2017).  </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Taking Action: Implementing Effective Mathematics Teaching Practices, </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p. 102,</a:t>
            </a:r>
            <a:r>
              <a:rPr lang="en-US" i="1" kern="1200" dirty="0">
                <a:uFillTx/>
                <a:latin typeface="Calibri" panose="020F0502020204030204" pitchFamily="34" charset="0"/>
                <a:ea typeface="Times New Roman" panose="02020603050405020304" pitchFamily="18" charset="0"/>
                <a:cs typeface="Times New Roman" panose="02020603050405020304" pitchFamily="18" charset="0"/>
              </a:rPr>
              <a:t> National</a:t>
            </a:r>
            <a:r>
              <a:rPr lang="en-US" kern="1200" dirty="0">
                <a:uFillTx/>
                <a:latin typeface="Calibri" panose="020F0502020204030204" pitchFamily="34" charset="0"/>
                <a:ea typeface="Times New Roman" panose="02020603050405020304" pitchFamily="18" charset="0"/>
                <a:cs typeface="Times New Roman" panose="02020603050405020304" pitchFamily="18" charset="0"/>
              </a:rPr>
              <a:t> Council of Teachers of Mathematics. </a:t>
            </a:r>
            <a:endParaRPr lang="en-US" dirty="0">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02897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83"/>
          <p:cNvSpPr txBox="1">
            <a:spLocks noGrp="1"/>
          </p:cNvSpPr>
          <p:nvPr>
            <p:ph type="title"/>
          </p:nvPr>
        </p:nvSpPr>
        <p:spPr>
          <a:xfrm>
            <a:off x="77774" y="593367"/>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200" b="1" i="0" u="none" strike="noStrike" cap="none" dirty="0">
                <a:solidFill>
                  <a:schemeClr val="dk2"/>
                </a:solidFill>
                <a:latin typeface="Verdana"/>
                <a:ea typeface="Verdana"/>
                <a:cs typeface="Verdana"/>
                <a:sym typeface="Verdana"/>
              </a:rPr>
              <a:t>Question </a:t>
            </a:r>
            <a:r>
              <a:rPr lang="en-US" sz="3200" b="1" i="0" u="none" strike="noStrike" cap="none" dirty="0" smtClean="0">
                <a:solidFill>
                  <a:schemeClr val="dk2"/>
                </a:solidFill>
                <a:latin typeface="Verdana"/>
                <a:ea typeface="Verdana"/>
                <a:cs typeface="Verdana"/>
                <a:sym typeface="Verdana"/>
              </a:rPr>
              <a:t>Stems for Teachers</a:t>
            </a:r>
            <a:endParaRPr sz="3200" b="1" i="0" u="none" strike="noStrike" cap="none" dirty="0">
              <a:solidFill>
                <a:schemeClr val="dk2"/>
              </a:solidFill>
              <a:latin typeface="Verdana"/>
              <a:ea typeface="Verdana"/>
              <a:cs typeface="Verdana"/>
              <a:sym typeface="Verdana"/>
            </a:endParaRPr>
          </a:p>
        </p:txBody>
      </p:sp>
      <p:sp>
        <p:nvSpPr>
          <p:cNvPr id="722" name="Google Shape;722;p83"/>
          <p:cNvSpPr txBox="1">
            <a:spLocks noGrp="1"/>
          </p:cNvSpPr>
          <p:nvPr>
            <p:ph type="body" idx="1"/>
          </p:nvPr>
        </p:nvSpPr>
        <p:spPr>
          <a:xfrm>
            <a:off x="311700" y="1193543"/>
            <a:ext cx="8520600" cy="5166328"/>
          </a:xfrm>
          <a:prstGeom prst="rect">
            <a:avLst/>
          </a:prstGeom>
          <a:noFill/>
          <a:ln>
            <a:noFill/>
          </a:ln>
        </p:spPr>
        <p:txBody>
          <a:bodyPr spcFirstLastPara="1" wrap="square" lIns="91425" tIns="91425" rIns="91425" bIns="91425" anchor="t" anchorCtr="0">
            <a:noAutofit/>
          </a:bodyPr>
          <a:lstStyle/>
          <a:p>
            <a:pPr marL="455613">
              <a:lnSpc>
                <a:spcPct val="107000"/>
              </a:lnSpc>
            </a:pPr>
            <a:r>
              <a:rPr lang="en-US" sz="2200" b="0" i="0" u="none" strike="noStrike" cap="none" dirty="0">
                <a:solidFill>
                  <a:schemeClr val="dk1"/>
                </a:solidFill>
                <a:latin typeface="Verdana"/>
                <a:ea typeface="Verdana"/>
                <a:cs typeface="Verdana"/>
                <a:sym typeface="Verdana"/>
              </a:rPr>
              <a:t>That seems really important, who can say that another way?</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Who can say that back in your own words?</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What does she mean when she says …?</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Who can add on to that explanation…?</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Do you agree or disagree with …?  Why?</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Turn and talk to a partner about … Who can tell the class what your partner said?</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Let’s all try using __________’s method for this new problem.</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Who has a similar way of looking at that?</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Who has a different way?</a:t>
            </a:r>
            <a:endParaRPr dirty="0"/>
          </a:p>
          <a:p>
            <a:pPr marL="455613">
              <a:lnSpc>
                <a:spcPct val="107000"/>
              </a:lnSpc>
            </a:pPr>
            <a:r>
              <a:rPr lang="en-US" sz="2200" b="0" i="0" u="none" strike="noStrike" cap="none" dirty="0">
                <a:solidFill>
                  <a:schemeClr val="dk1"/>
                </a:solidFill>
                <a:latin typeface="Verdana"/>
                <a:ea typeface="Verdana"/>
                <a:cs typeface="Verdana"/>
                <a:sym typeface="Verdana"/>
              </a:rPr>
              <a:t>Let’s take a look at these two approaches.  How are they similar? How are they different?</a:t>
            </a:r>
            <a:endParaRPr sz="2200" b="0" i="0" u="none" strike="noStrike" cap="none" dirty="0">
              <a:solidFill>
                <a:schemeClr val="dk1"/>
              </a:solidFill>
              <a:latin typeface="Verdana"/>
              <a:ea typeface="Verdana"/>
              <a:cs typeface="Verdana"/>
              <a:sym typeface="Verdana"/>
            </a:endParaRPr>
          </a:p>
          <a:p>
            <a:pPr marL="457200" marR="0" lvl="0" indent="-228600" algn="l" rtl="0">
              <a:lnSpc>
                <a:spcPct val="100000"/>
              </a:lnSpc>
              <a:spcBef>
                <a:spcPts val="0"/>
              </a:spcBef>
              <a:spcAft>
                <a:spcPts val="0"/>
              </a:spcAft>
              <a:buClr>
                <a:schemeClr val="dk1"/>
              </a:buClr>
              <a:buSzPts val="1800"/>
              <a:buFont typeface="Arial"/>
              <a:buNone/>
            </a:pPr>
            <a:endParaRPr sz="3200" b="0" i="0" u="none" strike="noStrike" cap="none" dirty="0">
              <a:solidFill>
                <a:schemeClr val="dk1"/>
              </a:solidFill>
              <a:latin typeface="Arial"/>
              <a:ea typeface="Arial"/>
              <a:cs typeface="Arial"/>
              <a:sym typeface="Arial"/>
            </a:endParaRPr>
          </a:p>
        </p:txBody>
      </p:sp>
      <p:sp>
        <p:nvSpPr>
          <p:cNvPr id="723" name="Google Shape;723;p8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
        <p:nvSpPr>
          <p:cNvPr id="724" name="Google Shape;724;p83"/>
          <p:cNvSpPr txBox="1"/>
          <p:nvPr/>
        </p:nvSpPr>
        <p:spPr>
          <a:xfrm>
            <a:off x="121920" y="6359871"/>
            <a:ext cx="76962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Adapted from Smith, M. S., et al. (2017).  </a:t>
            </a:r>
            <a:r>
              <a:rPr lang="en-US" sz="1200" b="0" i="1" u="none" strike="noStrike" cap="none">
                <a:solidFill>
                  <a:srgbClr val="000000"/>
                </a:solidFill>
                <a:latin typeface="Calibri"/>
                <a:ea typeface="Calibri"/>
                <a:cs typeface="Calibri"/>
                <a:sym typeface="Calibri"/>
              </a:rPr>
              <a:t>Taking Action: Implementing Effective Mathematics Teaching Practices, </a:t>
            </a:r>
            <a:r>
              <a:rPr lang="en-US" sz="1200" b="0" i="0" u="none" strike="noStrike" cap="none">
                <a:solidFill>
                  <a:srgbClr val="000000"/>
                </a:solidFill>
                <a:latin typeface="Calibri"/>
                <a:ea typeface="Calibri"/>
                <a:cs typeface="Calibri"/>
                <a:sym typeface="Calibri"/>
              </a:rPr>
              <a:t>p. 105,</a:t>
            </a:r>
            <a:r>
              <a:rPr lang="en-US" sz="1200" b="0" i="1" u="none" strike="noStrike" cap="none">
                <a:solidFill>
                  <a:srgbClr val="000000"/>
                </a:solidFill>
                <a:latin typeface="Calibri"/>
                <a:ea typeface="Calibri"/>
                <a:cs typeface="Calibri"/>
                <a:sym typeface="Calibri"/>
              </a:rPr>
              <a:t> National</a:t>
            </a:r>
            <a:r>
              <a:rPr lang="en-US" sz="1200" b="0" i="0" u="none" strike="noStrike" cap="none">
                <a:solidFill>
                  <a:srgbClr val="000000"/>
                </a:solidFill>
                <a:latin typeface="Calibri"/>
                <a:ea typeface="Calibri"/>
                <a:cs typeface="Calibri"/>
                <a:sym typeface="Calibri"/>
              </a:rPr>
              <a:t> Council of Teachers of Mathematics. </a:t>
            </a:r>
            <a:endParaRPr sz="1200" b="0" i="0" u="none" strike="noStrike" cap="none">
              <a:solidFill>
                <a:srgbClr val="000000"/>
              </a:solidFill>
              <a:latin typeface="Times New Roman"/>
              <a:ea typeface="Times New Roman"/>
              <a:cs typeface="Times New Roman"/>
              <a:sym typeface="Times New Roman"/>
            </a:endParaRPr>
          </a:p>
        </p:txBody>
      </p:sp>
      <p:sp>
        <p:nvSpPr>
          <p:cNvPr id="726" name="Google Shape;726;p83"/>
          <p:cNvSpPr txBox="1"/>
          <p:nvPr/>
        </p:nvSpPr>
        <p:spPr>
          <a:xfrm rot="988412">
            <a:off x="6964870" y="1967545"/>
            <a:ext cx="2104500" cy="830997"/>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0" i="1" u="none" strike="noStrike" cap="none" dirty="0">
                <a:solidFill>
                  <a:srgbClr val="000000"/>
                </a:solidFill>
                <a:latin typeface="Calibri"/>
                <a:ea typeface="Calibri"/>
                <a:cs typeface="Calibri"/>
                <a:sym typeface="Calibri"/>
              </a:rPr>
              <a:t>Taking Action</a:t>
            </a:r>
            <a:r>
              <a:rPr lang="en-US" sz="2400" b="0" i="0" u="none" strike="noStrike" cap="none" dirty="0">
                <a:solidFill>
                  <a:srgbClr val="000000"/>
                </a:solidFill>
                <a:latin typeface="Calibri"/>
                <a:ea typeface="Calibri"/>
                <a:cs typeface="Calibri"/>
                <a:sym typeface="Calibri"/>
              </a:rPr>
              <a:t> – page 105</a:t>
            </a:r>
            <a:endParaRPr sz="2400" b="0" i="1"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8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32</a:t>
            </a:fld>
            <a:endParaRPr sz="1400" b="0" i="0" u="none" strike="noStrike" cap="none">
              <a:solidFill>
                <a:schemeClr val="dk1"/>
              </a:solidFill>
              <a:latin typeface="Arial"/>
              <a:ea typeface="Arial"/>
              <a:cs typeface="Arial"/>
              <a:sym typeface="Arial"/>
            </a:endParaRPr>
          </a:p>
        </p:txBody>
      </p:sp>
      <p:grpSp>
        <p:nvGrpSpPr>
          <p:cNvPr id="751" name="Google Shape;751;p85" descr="arrow showing progression 3.12 to 4.11 and 4.12 to 5.12 and 5.13"/>
          <p:cNvGrpSpPr/>
          <p:nvPr/>
        </p:nvGrpSpPr>
        <p:grpSpPr>
          <a:xfrm>
            <a:off x="4709160" y="751488"/>
            <a:ext cx="3535193" cy="2890625"/>
            <a:chOff x="0" y="0"/>
            <a:chExt cx="4850973" cy="3495252"/>
          </a:xfrm>
        </p:grpSpPr>
        <p:sp>
          <p:nvSpPr>
            <p:cNvPr id="752" name="Google Shape;752;p85"/>
            <p:cNvSpPr/>
            <p:nvPr/>
          </p:nvSpPr>
          <p:spPr>
            <a:xfrm>
              <a:off x="0" y="0"/>
              <a:ext cx="4682409" cy="2926506"/>
            </a:xfrm>
            <a:custGeom>
              <a:avLst/>
              <a:gdLst/>
              <a:ahLst/>
              <a:cxnLst/>
              <a:rect l="l" t="t" r="r" b="b"/>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85"/>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85"/>
            <p:cNvSpPr/>
            <p:nvPr/>
          </p:nvSpPr>
          <p:spPr>
            <a:xfrm>
              <a:off x="655537" y="2649491"/>
              <a:ext cx="1091001" cy="84575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85"/>
            <p:cNvSpPr txBox="1"/>
            <p:nvPr/>
          </p:nvSpPr>
          <p:spPr>
            <a:xfrm>
              <a:off x="207855" y="2649491"/>
              <a:ext cx="1681494" cy="845758"/>
            </a:xfrm>
            <a:prstGeom prst="rect">
              <a:avLst/>
            </a:prstGeom>
            <a:noFill/>
            <a:ln>
              <a:noFill/>
            </a:ln>
          </p:spPr>
          <p:txBody>
            <a:bodyPr spcFirstLastPara="1" wrap="square" lIns="64500" tIns="0" rIns="0" bIns="0" anchor="t" anchorCtr="0">
              <a:noAutofit/>
            </a:bodyPr>
            <a:lstStyle/>
            <a:p>
              <a:pPr marL="0" marR="0" lvl="0" indent="0" algn="l" rtl="0">
                <a:lnSpc>
                  <a:spcPct val="90000"/>
                </a:lnSpc>
                <a:spcBef>
                  <a:spcPts val="0"/>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3.12</a:t>
              </a:r>
              <a:endParaRPr sz="3200" b="0" i="0" u="none" strike="noStrike" cap="none">
                <a:solidFill>
                  <a:schemeClr val="dk1"/>
                </a:solidFill>
                <a:latin typeface="Verdana"/>
                <a:ea typeface="Verdana"/>
                <a:cs typeface="Verdana"/>
                <a:sym typeface="Verdana"/>
              </a:endParaRPr>
            </a:p>
          </p:txBody>
        </p:sp>
        <p:sp>
          <p:nvSpPr>
            <p:cNvPr id="756" name="Google Shape;756;p85"/>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85"/>
            <p:cNvSpPr/>
            <p:nvPr/>
          </p:nvSpPr>
          <p:spPr>
            <a:xfrm>
              <a:off x="1779316" y="1903233"/>
              <a:ext cx="1123777" cy="1592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85"/>
            <p:cNvSpPr txBox="1"/>
            <p:nvPr/>
          </p:nvSpPr>
          <p:spPr>
            <a:xfrm>
              <a:off x="1577466" y="1903233"/>
              <a:ext cx="1830821" cy="1592019"/>
            </a:xfrm>
            <a:prstGeom prst="rect">
              <a:avLst/>
            </a:prstGeom>
            <a:noFill/>
            <a:ln>
              <a:noFill/>
            </a:ln>
          </p:spPr>
          <p:txBody>
            <a:bodyPr spcFirstLastPara="1" wrap="square" lIns="116600" tIns="0" rIns="0" bIns="0" anchor="t" anchorCtr="0">
              <a:noAutofit/>
            </a:bodyPr>
            <a:lstStyle/>
            <a:p>
              <a:pPr marL="0" marR="0" lvl="0" indent="0" algn="l" rtl="0">
                <a:lnSpc>
                  <a:spcPct val="90000"/>
                </a:lnSpc>
                <a:spcBef>
                  <a:spcPts val="0"/>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4.11</a:t>
              </a:r>
              <a:endParaRPr/>
            </a:p>
            <a:p>
              <a:pPr marL="0" marR="0" lvl="0" indent="0" algn="l" rtl="0">
                <a:lnSpc>
                  <a:spcPct val="90000"/>
                </a:lnSpc>
                <a:spcBef>
                  <a:spcPts val="0"/>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4.12</a:t>
              </a:r>
              <a:endParaRPr sz="3200" b="0" i="0" u="none" strike="noStrike" cap="none">
                <a:solidFill>
                  <a:schemeClr val="dk1"/>
                </a:solidFill>
                <a:latin typeface="Verdana"/>
                <a:ea typeface="Verdana"/>
                <a:cs typeface="Verdana"/>
                <a:sym typeface="Verdana"/>
              </a:endParaRPr>
            </a:p>
          </p:txBody>
        </p:sp>
        <p:sp>
          <p:nvSpPr>
            <p:cNvPr id="759" name="Google Shape;759;p85"/>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85"/>
            <p:cNvSpPr/>
            <p:nvPr/>
          </p:nvSpPr>
          <p:spPr>
            <a:xfrm>
              <a:off x="3113801" y="1461329"/>
              <a:ext cx="1123777" cy="20339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85"/>
            <p:cNvSpPr txBox="1"/>
            <p:nvPr/>
          </p:nvSpPr>
          <p:spPr>
            <a:xfrm>
              <a:off x="3113801" y="1461329"/>
              <a:ext cx="1737172" cy="2033921"/>
            </a:xfrm>
            <a:prstGeom prst="rect">
              <a:avLst/>
            </a:prstGeom>
            <a:noFill/>
            <a:ln>
              <a:noFill/>
            </a:ln>
          </p:spPr>
          <p:txBody>
            <a:bodyPr spcFirstLastPara="1" wrap="square" lIns="161250" tIns="0" rIns="0" bIns="0" anchor="t" anchorCtr="0">
              <a:noAutofit/>
            </a:bodyPr>
            <a:lstStyle/>
            <a:p>
              <a:pPr marL="0" marR="0" lvl="0" indent="0" algn="l" rtl="0">
                <a:lnSpc>
                  <a:spcPct val="90000"/>
                </a:lnSpc>
                <a:spcBef>
                  <a:spcPts val="0"/>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5.12</a:t>
              </a:r>
              <a:endParaRPr/>
            </a:p>
            <a:p>
              <a:pPr marL="0" marR="0" lvl="0" indent="0" algn="l" rtl="0">
                <a:lnSpc>
                  <a:spcPct val="90000"/>
                </a:lnSpc>
                <a:spcBef>
                  <a:spcPts val="0"/>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5.13</a:t>
              </a:r>
              <a:endParaRPr sz="3200" b="0" i="0" u="none" strike="noStrike" cap="none">
                <a:solidFill>
                  <a:schemeClr val="dk1"/>
                </a:solidFill>
                <a:latin typeface="Verdana"/>
                <a:ea typeface="Verdana"/>
                <a:cs typeface="Verdana"/>
                <a:sym typeface="Verdana"/>
              </a:endParaRPr>
            </a:p>
          </p:txBody>
        </p:sp>
      </p:grpSp>
      <p:sp>
        <p:nvSpPr>
          <p:cNvPr id="762" name="Google Shape;762;p85"/>
          <p:cNvSpPr txBox="1">
            <a:spLocks noGrp="1"/>
          </p:cNvSpPr>
          <p:nvPr>
            <p:ph type="title"/>
          </p:nvPr>
        </p:nvSpPr>
        <p:spPr>
          <a:xfrm>
            <a:off x="0" y="613404"/>
            <a:ext cx="8229600" cy="11429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900"/>
              <a:buFont typeface="Calibri"/>
              <a:buNone/>
            </a:pPr>
            <a:r>
              <a:rPr lang="en-US" sz="3600" b="1" i="0" u="none" strike="noStrike" cap="none" dirty="0">
                <a:solidFill>
                  <a:schemeClr val="dk2"/>
                </a:solidFill>
                <a:latin typeface="Verdana"/>
                <a:ea typeface="Verdana"/>
                <a:cs typeface="Verdana"/>
                <a:sym typeface="Verdana"/>
              </a:rPr>
              <a:t>Vertical Progression:</a:t>
            </a:r>
            <a:endParaRPr dirty="0"/>
          </a:p>
          <a:p>
            <a:pPr marL="0" marR="0" lvl="0" indent="0" algn="l" rtl="0">
              <a:lnSpc>
                <a:spcPct val="100000"/>
              </a:lnSpc>
              <a:spcBef>
                <a:spcPts val="0"/>
              </a:spcBef>
              <a:spcAft>
                <a:spcPts val="0"/>
              </a:spcAft>
              <a:buClr>
                <a:schemeClr val="dk2"/>
              </a:buClr>
              <a:buSzPts val="900"/>
              <a:buFont typeface="Calibri"/>
              <a:buNone/>
            </a:pPr>
            <a:r>
              <a:rPr lang="en-US" sz="3600" b="1" i="0" u="none" strike="noStrike" cap="none" dirty="0">
                <a:solidFill>
                  <a:schemeClr val="dk2"/>
                </a:solidFill>
                <a:latin typeface="Verdana"/>
                <a:ea typeface="Verdana"/>
                <a:cs typeface="Verdana"/>
                <a:sym typeface="Verdana"/>
              </a:rPr>
              <a:t>Geometry - Polygons</a:t>
            </a:r>
            <a:endParaRPr sz="3600" b="1" i="0" u="none" strike="noStrike" cap="none" dirty="0">
              <a:solidFill>
                <a:schemeClr val="dk2"/>
              </a:solidFill>
              <a:latin typeface="Verdana"/>
              <a:ea typeface="Verdana"/>
              <a:cs typeface="Verdana"/>
              <a:sym typeface="Verdana"/>
            </a:endParaRPr>
          </a:p>
        </p:txBody>
      </p:sp>
      <p:sp>
        <p:nvSpPr>
          <p:cNvPr id="763" name="Google Shape;763;p85"/>
          <p:cNvSpPr txBox="1"/>
          <p:nvPr/>
        </p:nvSpPr>
        <p:spPr>
          <a:xfrm>
            <a:off x="666341" y="2085881"/>
            <a:ext cx="75780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Calibri"/>
              <a:buNone/>
            </a:pPr>
            <a:endParaRPr sz="3200" b="0" i="0" u="none" strike="noStrike" cap="none" dirty="0">
              <a:solidFill>
                <a:schemeClr val="dk1"/>
              </a:solidFill>
              <a:latin typeface="Verdana"/>
              <a:ea typeface="Verdana"/>
              <a:cs typeface="Verdana"/>
              <a:sym typeface="Verdana"/>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What do students need to know?</a:t>
            </a:r>
            <a:endParaRPr dirty="0"/>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 these standards connect?</a:t>
            </a:r>
            <a:endParaRPr dirty="0"/>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does the progression of these standards build mathematical relationships?  </a:t>
            </a:r>
            <a:endParaRPr sz="32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86"/>
          <p:cNvSpPr txBox="1">
            <a:spLocks noGrp="1"/>
          </p:cNvSpPr>
          <p:nvPr>
            <p:ph type="title"/>
          </p:nvPr>
        </p:nvSpPr>
        <p:spPr>
          <a:xfrm>
            <a:off x="0" y="388238"/>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The Polygon Task</a:t>
            </a:r>
            <a:endParaRPr sz="3600" b="1" i="0" u="none" strike="noStrike" cap="none" dirty="0">
              <a:solidFill>
                <a:schemeClr val="dk2"/>
              </a:solidFill>
              <a:latin typeface="Verdana"/>
              <a:ea typeface="Verdana"/>
              <a:cs typeface="Verdana"/>
              <a:sym typeface="Verdana"/>
            </a:endParaRPr>
          </a:p>
        </p:txBody>
      </p:sp>
      <p:sp>
        <p:nvSpPr>
          <p:cNvPr id="770" name="Google Shape;770;p8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33</a:t>
            </a:fld>
            <a:endParaRPr sz="1400" b="0" i="0" u="none" strike="noStrike" cap="none">
              <a:solidFill>
                <a:schemeClr val="dk1"/>
              </a:solidFill>
              <a:latin typeface="Arial"/>
              <a:ea typeface="Arial"/>
              <a:cs typeface="Arial"/>
              <a:sym typeface="Arial"/>
            </a:endParaRPr>
          </a:p>
        </p:txBody>
      </p:sp>
      <p:graphicFrame>
        <p:nvGraphicFramePr>
          <p:cNvPr id="771" name="Google Shape;771;p86" descr="question type chart"/>
          <p:cNvGraphicFramePr/>
          <p:nvPr>
            <p:extLst>
              <p:ext uri="{D42A27DB-BD31-4B8C-83A1-F6EECF244321}">
                <p14:modId xmlns:p14="http://schemas.microsoft.com/office/powerpoint/2010/main" val="332676016"/>
              </p:ext>
            </p:extLst>
          </p:nvPr>
        </p:nvGraphicFramePr>
        <p:xfrm>
          <a:off x="3128008" y="3414503"/>
          <a:ext cx="5863575" cy="3300642"/>
        </p:xfrm>
        <a:graphic>
          <a:graphicData uri="http://schemas.openxmlformats.org/drawingml/2006/table">
            <a:tbl>
              <a:tblPr firstRow="1" firstCol="1" bandRow="1">
                <a:noFill/>
                <a:tableStyleId>{3E032501-6541-4A05-AB97-2E6126853CB7}</a:tableStyleId>
              </a:tblPr>
              <a:tblGrid>
                <a:gridCol w="2584650">
                  <a:extLst>
                    <a:ext uri="{9D8B030D-6E8A-4147-A177-3AD203B41FA5}">
                      <a16:colId xmlns:a16="http://schemas.microsoft.com/office/drawing/2014/main" val="20000"/>
                    </a:ext>
                  </a:extLst>
                </a:gridCol>
                <a:gridCol w="3278925">
                  <a:extLst>
                    <a:ext uri="{9D8B030D-6E8A-4147-A177-3AD203B41FA5}">
                      <a16:colId xmlns:a16="http://schemas.microsoft.com/office/drawing/2014/main" val="20001"/>
                    </a:ext>
                  </a:extLst>
                </a:gridCol>
              </a:tblGrid>
              <a:tr h="215000">
                <a:tc>
                  <a:txBody>
                    <a:bodyPr/>
                    <a:lstStyle/>
                    <a:p>
                      <a:pPr marL="0" marR="0" lvl="0" indent="0" algn="ctr" rtl="0">
                        <a:lnSpc>
                          <a:spcPct val="106000"/>
                        </a:lnSpc>
                        <a:spcBef>
                          <a:spcPts val="0"/>
                        </a:spcBef>
                        <a:spcAft>
                          <a:spcPts val="0"/>
                        </a:spcAft>
                        <a:buClr>
                          <a:srgbClr val="000000"/>
                        </a:buClr>
                        <a:buSzPts val="1800"/>
                        <a:buFont typeface="Calibri"/>
                        <a:buNone/>
                      </a:pPr>
                      <a:r>
                        <a:rPr lang="en-US" sz="1800" u="none" strike="noStrike" cap="none">
                          <a:latin typeface="Calibri"/>
                          <a:ea typeface="Calibri"/>
                          <a:cs typeface="Calibri"/>
                          <a:sym typeface="Calibri"/>
                        </a:rPr>
                        <a:t>Question Type</a:t>
                      </a:r>
                      <a:endParaRPr sz="1400" u="none" strike="noStrike" cap="none">
                        <a:latin typeface="Calibri"/>
                        <a:ea typeface="Calibri"/>
                        <a:cs typeface="Calibri"/>
                        <a:sym typeface="Calibri"/>
                      </a:endParaRPr>
                    </a:p>
                  </a:txBody>
                  <a:tcPr marL="68575" marR="68575" marT="0" marB="0"/>
                </a:tc>
                <a:tc>
                  <a:txBody>
                    <a:bodyPr/>
                    <a:lstStyle/>
                    <a:p>
                      <a:pPr marL="0" marR="0" lvl="0" indent="0" algn="ctr" rtl="0">
                        <a:lnSpc>
                          <a:spcPct val="106000"/>
                        </a:lnSpc>
                        <a:spcBef>
                          <a:spcPts val="0"/>
                        </a:spcBef>
                        <a:spcAft>
                          <a:spcPts val="0"/>
                        </a:spcAft>
                        <a:buClr>
                          <a:srgbClr val="000000"/>
                        </a:buClr>
                        <a:buSzPts val="1800"/>
                        <a:buFont typeface="Calibri"/>
                        <a:buNone/>
                      </a:pPr>
                      <a:r>
                        <a:rPr lang="en-US" sz="1800" u="none" strike="noStrike" cap="none">
                          <a:latin typeface="Calibri"/>
                          <a:ea typeface="Calibri"/>
                          <a:cs typeface="Calibri"/>
                          <a:sym typeface="Calibri"/>
                        </a:rPr>
                        <a:t>Examples of Questions</a:t>
                      </a:r>
                      <a:endParaRPr sz="14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429975">
                <a:tc>
                  <a:txBody>
                    <a:bodyPr/>
                    <a:lstStyle/>
                    <a:p>
                      <a:pPr marL="0" marR="0" lvl="0" indent="0" algn="l" rtl="0">
                        <a:lnSpc>
                          <a:spcPct val="106000"/>
                        </a:lnSpc>
                        <a:spcBef>
                          <a:spcPts val="0"/>
                        </a:spcBef>
                        <a:spcAft>
                          <a:spcPts val="0"/>
                        </a:spcAft>
                        <a:buClr>
                          <a:srgbClr val="000000"/>
                        </a:buClr>
                        <a:buSzPts val="1800"/>
                        <a:buFont typeface="Calibri"/>
                        <a:buNone/>
                      </a:pPr>
                      <a:r>
                        <a:rPr lang="en-US" sz="1800" u="none" strike="noStrike" cap="none">
                          <a:latin typeface="Calibri"/>
                          <a:ea typeface="Calibri"/>
                          <a:cs typeface="Calibri"/>
                          <a:sym typeface="Calibri"/>
                        </a:rPr>
                        <a:t>Gathering Information</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644975">
                <a:tc>
                  <a:txBody>
                    <a:bodyPr/>
                    <a:lstStyle/>
                    <a:p>
                      <a:pPr marL="0" marR="0" lvl="0" indent="0" algn="l" rtl="0">
                        <a:lnSpc>
                          <a:spcPct val="106000"/>
                        </a:lnSpc>
                        <a:spcBef>
                          <a:spcPts val="0"/>
                        </a:spcBef>
                        <a:spcAft>
                          <a:spcPts val="0"/>
                        </a:spcAft>
                        <a:buClr>
                          <a:srgbClr val="000000"/>
                        </a:buClr>
                        <a:buSzPts val="1800"/>
                        <a:buFont typeface="Calibri"/>
                        <a:buNone/>
                      </a:pPr>
                      <a:r>
                        <a:rPr lang="en-US" sz="1800" u="none" strike="noStrike" cap="none">
                          <a:latin typeface="Calibri"/>
                          <a:ea typeface="Calibri"/>
                          <a:cs typeface="Calibri"/>
                          <a:sym typeface="Calibri"/>
                        </a:rPr>
                        <a:t>Probing thinking</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644975">
                <a:tc>
                  <a:txBody>
                    <a:bodyPr/>
                    <a:lstStyle/>
                    <a:p>
                      <a:pPr marL="0" marR="0" lvl="0" indent="0" algn="l" rtl="0">
                        <a:lnSpc>
                          <a:spcPct val="106000"/>
                        </a:lnSpc>
                        <a:spcBef>
                          <a:spcPts val="0"/>
                        </a:spcBef>
                        <a:spcAft>
                          <a:spcPts val="0"/>
                        </a:spcAft>
                        <a:buClr>
                          <a:srgbClr val="000000"/>
                        </a:buClr>
                        <a:buSzPts val="1800"/>
                        <a:buFont typeface="Calibri"/>
                        <a:buNone/>
                      </a:pPr>
                      <a:r>
                        <a:rPr lang="en-US" sz="1800" u="none" strike="noStrike" cap="none">
                          <a:latin typeface="Calibri"/>
                          <a:ea typeface="Calibri"/>
                          <a:cs typeface="Calibri"/>
                          <a:sym typeface="Calibri"/>
                        </a:rPr>
                        <a:t>Making the mathematics visible</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r h="644975">
                <a:tc>
                  <a:txBody>
                    <a:bodyPr/>
                    <a:lstStyle/>
                    <a:p>
                      <a:pPr marL="0" marR="0" lvl="0" indent="0" algn="l" rtl="0">
                        <a:lnSpc>
                          <a:spcPct val="106000"/>
                        </a:lnSpc>
                        <a:spcBef>
                          <a:spcPts val="0"/>
                        </a:spcBef>
                        <a:spcAft>
                          <a:spcPts val="0"/>
                        </a:spcAft>
                        <a:buClr>
                          <a:srgbClr val="000000"/>
                        </a:buClr>
                        <a:buSzPts val="1800"/>
                        <a:buFont typeface="Calibri"/>
                        <a:buNone/>
                      </a:pPr>
                      <a:r>
                        <a:rPr lang="en-US" sz="1800" u="none" strike="noStrike" cap="none">
                          <a:latin typeface="Calibri"/>
                          <a:ea typeface="Calibri"/>
                          <a:cs typeface="Calibri"/>
                          <a:sym typeface="Calibri"/>
                        </a:rPr>
                        <a:t>Encouraging reflection and justification</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4"/>
                  </a:ext>
                </a:extLst>
              </a:tr>
              <a:tr h="644975">
                <a:tc>
                  <a:txBody>
                    <a:bodyPr/>
                    <a:lstStyle/>
                    <a:p>
                      <a:pPr marL="0" marR="0" lvl="0" indent="0" algn="l" rtl="0">
                        <a:lnSpc>
                          <a:spcPct val="106000"/>
                        </a:lnSpc>
                        <a:spcBef>
                          <a:spcPts val="0"/>
                        </a:spcBef>
                        <a:spcAft>
                          <a:spcPts val="0"/>
                        </a:spcAft>
                        <a:buClr>
                          <a:srgbClr val="000000"/>
                        </a:buClr>
                        <a:buSzPts val="1800"/>
                        <a:buFont typeface="Calibri"/>
                        <a:buNone/>
                      </a:pPr>
                      <a:r>
                        <a:rPr lang="en-US" sz="1800" u="none" strike="noStrike" cap="none">
                          <a:latin typeface="Calibri"/>
                          <a:ea typeface="Calibri"/>
                          <a:cs typeface="Calibri"/>
                          <a:sym typeface="Calibri"/>
                        </a:rPr>
                        <a:t>Engaging with the reasoning of others</a:t>
                      </a:r>
                      <a:endParaRPr sz="1400" u="none" strike="noStrike" cap="none">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68575" marR="68575" marT="0" marB="0"/>
                </a:tc>
                <a:extLst>
                  <a:ext uri="{0D108BD9-81ED-4DB2-BD59-A6C34878D82A}">
                    <a16:rowId xmlns:a16="http://schemas.microsoft.com/office/drawing/2014/main" val="10005"/>
                  </a:ext>
                </a:extLst>
              </a:tr>
            </a:tbl>
          </a:graphicData>
        </a:graphic>
      </p:graphicFrame>
      <p:sp>
        <p:nvSpPr>
          <p:cNvPr id="772" name="Google Shape;772;p86"/>
          <p:cNvSpPr txBox="1"/>
          <p:nvPr/>
        </p:nvSpPr>
        <p:spPr>
          <a:xfrm>
            <a:off x="4777273" y="772138"/>
            <a:ext cx="4214324" cy="2431435"/>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0" i="0" u="none" strike="noStrike" cap="none">
                <a:solidFill>
                  <a:srgbClr val="000000"/>
                </a:solidFill>
                <a:latin typeface="Calibri"/>
                <a:ea typeface="Calibri"/>
                <a:cs typeface="Calibri"/>
                <a:sym typeface="Calibri"/>
              </a:rPr>
              <a:t>Now it’s your turn! </a:t>
            </a:r>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000"/>
              <a:buFont typeface="Calibri"/>
              <a:buAutoNum type="arabicParenR"/>
            </a:pPr>
            <a:r>
              <a:rPr lang="en-US" sz="2000" b="0" i="0" u="none" strike="noStrike" cap="none">
                <a:solidFill>
                  <a:srgbClr val="000000"/>
                </a:solidFill>
                <a:latin typeface="Calibri"/>
                <a:ea typeface="Calibri"/>
                <a:cs typeface="Calibri"/>
                <a:sym typeface="Calibri"/>
              </a:rPr>
              <a:t>Familiarize yourself with the Polygon Task.</a:t>
            </a:r>
            <a:endParaRPr/>
          </a:p>
          <a:p>
            <a:pPr marL="457200" marR="0" lvl="0" indent="-457200" algn="l" rtl="0">
              <a:lnSpc>
                <a:spcPct val="100000"/>
              </a:lnSpc>
              <a:spcBef>
                <a:spcPts val="0"/>
              </a:spcBef>
              <a:spcAft>
                <a:spcPts val="0"/>
              </a:spcAft>
              <a:buClr>
                <a:srgbClr val="000000"/>
              </a:buClr>
              <a:buSzPts val="2000"/>
              <a:buFont typeface="Calibri"/>
              <a:buAutoNum type="arabicParenR"/>
            </a:pPr>
            <a:r>
              <a:rPr lang="en-US" sz="2000" b="0" i="0" u="none" strike="noStrike" cap="none">
                <a:solidFill>
                  <a:srgbClr val="000000"/>
                </a:solidFill>
                <a:latin typeface="Calibri"/>
                <a:ea typeface="Calibri"/>
                <a:cs typeface="Calibri"/>
                <a:sym typeface="Calibri"/>
              </a:rPr>
              <a:t>Collaborate to create different types of questions that you would ask students as they work this task.</a:t>
            </a:r>
            <a:endParaRPr sz="2000" b="0" i="0" u="none" strike="noStrike" cap="none">
              <a:solidFill>
                <a:srgbClr val="000000"/>
              </a:solidFill>
              <a:latin typeface="Calibri"/>
              <a:ea typeface="Calibri"/>
              <a:cs typeface="Calibri"/>
              <a:sym typeface="Calibri"/>
            </a:endParaRPr>
          </a:p>
        </p:txBody>
      </p:sp>
      <p:pic>
        <p:nvPicPr>
          <p:cNvPr id="773" name="Google Shape;773;p86" descr="graphic of polygon task"/>
          <p:cNvPicPr preferRelativeResize="0"/>
          <p:nvPr/>
        </p:nvPicPr>
        <p:blipFill rotWithShape="1">
          <a:blip r:embed="rId3">
            <a:alphaModFix/>
          </a:blip>
          <a:srcRect/>
          <a:stretch/>
        </p:blipFill>
        <p:spPr>
          <a:xfrm rot="-1613635">
            <a:off x="501953" y="2047302"/>
            <a:ext cx="2748903" cy="1953794"/>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88"/>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Essential Questions</a:t>
            </a:r>
            <a:endParaRPr sz="3600" b="1" i="0" u="none" strike="noStrike" cap="none" dirty="0">
              <a:solidFill>
                <a:schemeClr val="dk2"/>
              </a:solidFill>
              <a:latin typeface="Verdana"/>
              <a:ea typeface="Verdana"/>
              <a:cs typeface="Verdana"/>
              <a:sym typeface="Verdana"/>
            </a:endParaRPr>
          </a:p>
        </p:txBody>
      </p:sp>
      <p:sp>
        <p:nvSpPr>
          <p:cNvPr id="786" name="Google Shape;786;p88"/>
          <p:cNvSpPr txBox="1">
            <a:spLocks noGrp="1"/>
          </p:cNvSpPr>
          <p:nvPr>
            <p:ph type="body" idx="1"/>
          </p:nvPr>
        </p:nvSpPr>
        <p:spPr>
          <a:xfrm>
            <a:off x="295835" y="1941149"/>
            <a:ext cx="8229600" cy="4525963"/>
          </a:xfrm>
          <a:prstGeom prst="rect">
            <a:avLst/>
          </a:prstGeom>
          <a:noFill/>
          <a:ln>
            <a:noFill/>
          </a:ln>
        </p:spPr>
        <p:txBody>
          <a:bodyPr spcFirstLastPara="1" wrap="square" lIns="91425" tIns="91425" rIns="91425" bIns="91425" anchor="t" anchorCtr="0">
            <a:noAutofit/>
          </a:bodyPr>
          <a:lstStyle/>
          <a:p>
            <a:pPr marL="625475" marR="0" lvl="0" indent="-342900" algn="l" rtl="0">
              <a:lnSpc>
                <a:spcPct val="100000"/>
              </a:lnSpc>
              <a:spcBef>
                <a:spcPts val="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can </a:t>
            </a:r>
            <a:r>
              <a:rPr lang="en-US" sz="3200" b="1" i="0" u="none" strike="noStrike" cap="none" dirty="0">
                <a:solidFill>
                  <a:schemeClr val="dk1"/>
                </a:solidFill>
                <a:latin typeface="Verdana"/>
                <a:ea typeface="Verdana"/>
                <a:cs typeface="Verdana"/>
                <a:sym typeface="Verdana"/>
              </a:rPr>
              <a:t>posing purposeful questions</a:t>
            </a:r>
            <a:r>
              <a:rPr lang="en-US" sz="3200" b="0" i="0" u="none" strike="noStrike" cap="none" dirty="0">
                <a:solidFill>
                  <a:schemeClr val="dk1"/>
                </a:solidFill>
                <a:latin typeface="Verdana"/>
                <a:ea typeface="Verdana"/>
                <a:cs typeface="Verdana"/>
                <a:sym typeface="Verdana"/>
              </a:rPr>
              <a:t> be used to inform instruction and assess student understanding?</a:t>
            </a:r>
            <a:endParaRPr dirty="0"/>
          </a:p>
          <a:p>
            <a:pPr marL="625475"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does </a:t>
            </a:r>
            <a:r>
              <a:rPr lang="en-US" sz="3200" b="1" i="0" u="none" strike="noStrike" cap="none" dirty="0">
                <a:solidFill>
                  <a:schemeClr val="dk1"/>
                </a:solidFill>
                <a:latin typeface="Verdana"/>
                <a:ea typeface="Verdana"/>
                <a:cs typeface="Verdana"/>
                <a:sym typeface="Verdana"/>
              </a:rPr>
              <a:t>posing purposeful questions</a:t>
            </a:r>
            <a:r>
              <a:rPr lang="en-US" sz="3200" b="0" i="0" u="none" strike="noStrike" cap="none" dirty="0">
                <a:solidFill>
                  <a:schemeClr val="dk1"/>
                </a:solidFill>
                <a:latin typeface="Verdana"/>
                <a:ea typeface="Verdana"/>
                <a:cs typeface="Verdana"/>
                <a:sym typeface="Verdana"/>
              </a:rPr>
              <a:t> promote equitable learning opportunities for all students?</a:t>
            </a:r>
            <a:endParaRPr dirty="0"/>
          </a:p>
        </p:txBody>
      </p:sp>
      <p:sp>
        <p:nvSpPr>
          <p:cNvPr id="787" name="Google Shape;787;p8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34</a:t>
            </a:fld>
            <a:endParaRPr sz="1400" b="0" i="0" u="none" strike="noStrike" cap="none">
              <a:solidFill>
                <a:schemeClr val="dk1"/>
              </a:solidFill>
              <a:latin typeface="Arial"/>
              <a:ea typeface="Arial"/>
              <a:cs typeface="Arial"/>
              <a:sym typeface="Arial"/>
            </a:endParaRPr>
          </a:p>
        </p:txBody>
      </p:sp>
      <p:pic>
        <p:nvPicPr>
          <p:cNvPr id="5" name="Google Shape;962;p104" descr="research graphic"/>
          <p:cNvPicPr preferRelativeResize="0"/>
          <p:nvPr/>
        </p:nvPicPr>
        <p:blipFill rotWithShape="1">
          <a:blip r:embed="rId3">
            <a:alphaModFix/>
          </a:blip>
          <a:srcRect/>
          <a:stretch/>
        </p:blipFill>
        <p:spPr>
          <a:xfrm rot="1779371">
            <a:off x="5684777" y="1138173"/>
            <a:ext cx="3609484" cy="924055"/>
          </a:xfrm>
          <a:prstGeom prst="rect">
            <a:avLst/>
          </a:prstGeom>
          <a:noFill/>
          <a:ln>
            <a:noFill/>
          </a:ln>
        </p:spPr>
      </p:pic>
      <p:pic>
        <p:nvPicPr>
          <p:cNvPr id="6" name="Google Shape;963;p104" descr="equity graphic"/>
          <p:cNvPicPr preferRelativeResize="0"/>
          <p:nvPr/>
        </p:nvPicPr>
        <p:blipFill rotWithShape="1">
          <a:blip r:embed="rId4">
            <a:alphaModFix/>
          </a:blip>
          <a:srcRect/>
          <a:stretch/>
        </p:blipFill>
        <p:spPr>
          <a:xfrm rot="19643583">
            <a:off x="5566292" y="5245945"/>
            <a:ext cx="3588920" cy="6901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2" name="Title 1"/>
          <p:cNvSpPr>
            <a:spLocks noGrp="1"/>
          </p:cNvSpPr>
          <p:nvPr>
            <p:ph type="title"/>
          </p:nvPr>
        </p:nvSpPr>
        <p:spPr>
          <a:xfrm>
            <a:off x="71716" y="609600"/>
            <a:ext cx="8229600" cy="1143000"/>
          </a:xfrm>
        </p:spPr>
        <p:txBody>
          <a:bodyPr/>
          <a:lstStyle/>
          <a:p>
            <a:r>
              <a:rPr lang="en-US" b="1" dirty="0"/>
              <a:t>Research and Equity</a:t>
            </a:r>
            <a:endParaRPr lang="en-US" dirty="0"/>
          </a:p>
        </p:txBody>
      </p:sp>
      <p:sp>
        <p:nvSpPr>
          <p:cNvPr id="584" name="Google Shape;584;p7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35</a:t>
            </a:fld>
            <a:endParaRPr sz="1400" b="0" i="0" u="none" strike="noStrike" cap="none">
              <a:solidFill>
                <a:schemeClr val="dk1"/>
              </a:solidFill>
              <a:latin typeface="Arial"/>
              <a:ea typeface="Arial"/>
              <a:cs typeface="Arial"/>
              <a:sym typeface="Arial"/>
            </a:endParaRPr>
          </a:p>
        </p:txBody>
      </p:sp>
      <p:pic>
        <p:nvPicPr>
          <p:cNvPr id="3" name="Picture 2" descr="research and equity quotes">
            <a:extLst>
              <a:ext uri="{FF2B5EF4-FFF2-40B4-BE49-F238E27FC236}">
                <a16:creationId xmlns:a16="http://schemas.microsoft.com/office/drawing/2014/main" id="{0B4A01E2-C0EA-41D2-89EC-64441CE33226}"/>
              </a:ext>
            </a:extLst>
          </p:cNvPr>
          <p:cNvPicPr>
            <a:picLocks noChangeAspect="1"/>
          </p:cNvPicPr>
          <p:nvPr/>
        </p:nvPicPr>
        <p:blipFill>
          <a:blip r:embed="rId3"/>
          <a:stretch>
            <a:fillRect/>
          </a:stretch>
        </p:blipFill>
        <p:spPr>
          <a:xfrm>
            <a:off x="1487124" y="1992993"/>
            <a:ext cx="6142857" cy="4695238"/>
          </a:xfrm>
          <a:prstGeom prst="rect">
            <a:avLst/>
          </a:prstGeom>
        </p:spPr>
      </p:pic>
      <p:pic>
        <p:nvPicPr>
          <p:cNvPr id="585" name="Google Shape;585;p72" descr="research graphic"/>
          <p:cNvPicPr preferRelativeResize="0"/>
          <p:nvPr/>
        </p:nvPicPr>
        <p:blipFill rotWithShape="1">
          <a:blip r:embed="rId4">
            <a:alphaModFix/>
          </a:blip>
          <a:srcRect/>
          <a:stretch/>
        </p:blipFill>
        <p:spPr>
          <a:xfrm rot="-695398">
            <a:off x="437135" y="3592408"/>
            <a:ext cx="3926550" cy="619982"/>
          </a:xfrm>
          <a:prstGeom prst="rect">
            <a:avLst/>
          </a:prstGeom>
          <a:noFill/>
          <a:ln>
            <a:noFill/>
          </a:ln>
        </p:spPr>
      </p:pic>
      <p:pic>
        <p:nvPicPr>
          <p:cNvPr id="586" name="Google Shape;586;p72" descr="equity graphic"/>
          <p:cNvPicPr preferRelativeResize="0"/>
          <p:nvPr/>
        </p:nvPicPr>
        <p:blipFill rotWithShape="1">
          <a:blip r:embed="rId5">
            <a:alphaModFix/>
          </a:blip>
          <a:srcRect/>
          <a:stretch/>
        </p:blipFill>
        <p:spPr>
          <a:xfrm rot="1339129">
            <a:off x="5813888" y="4741148"/>
            <a:ext cx="3180706" cy="611674"/>
          </a:xfrm>
          <a:prstGeom prst="rect">
            <a:avLst/>
          </a:prstGeom>
          <a:noFill/>
          <a:ln>
            <a:noFill/>
          </a:ln>
        </p:spPr>
      </p:pic>
    </p:spTree>
    <p:extLst>
      <p:ext uri="{BB962C8B-B14F-4D97-AF65-F5344CB8AC3E}">
        <p14:creationId xmlns:p14="http://schemas.microsoft.com/office/powerpoint/2010/main" val="3667943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89"/>
          <p:cNvSpPr txBox="1">
            <a:spLocks noGrp="1"/>
          </p:cNvSpPr>
          <p:nvPr>
            <p:ph type="title"/>
          </p:nvPr>
        </p:nvSpPr>
        <p:spPr>
          <a:xfrm>
            <a:off x="0" y="609600"/>
            <a:ext cx="91440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Pose Purposeful Questions - Promoting Equity</a:t>
            </a:r>
            <a:endParaRPr sz="3600" b="1" i="0" u="none" strike="noStrike" cap="none" dirty="0">
              <a:solidFill>
                <a:schemeClr val="dk2"/>
              </a:solidFill>
              <a:latin typeface="Verdana"/>
              <a:ea typeface="Verdana"/>
              <a:cs typeface="Verdana"/>
              <a:sym typeface="Verdana"/>
            </a:endParaRPr>
          </a:p>
        </p:txBody>
      </p:sp>
      <p:sp>
        <p:nvSpPr>
          <p:cNvPr id="794" name="Google Shape;794;p89"/>
          <p:cNvSpPr txBox="1">
            <a:spLocks noGrp="1"/>
          </p:cNvSpPr>
          <p:nvPr>
            <p:ph type="body" idx="1"/>
          </p:nvPr>
        </p:nvSpPr>
        <p:spPr>
          <a:xfrm>
            <a:off x="163350" y="1746738"/>
            <a:ext cx="8817300" cy="4526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640"/>
              </a:spcBef>
              <a:spcAft>
                <a:spcPts val="0"/>
              </a:spcAft>
              <a:buClr>
                <a:schemeClr val="dk1"/>
              </a:buClr>
              <a:buSzPts val="3000"/>
              <a:buFont typeface="Verdana"/>
              <a:buChar char="•"/>
            </a:pPr>
            <a:r>
              <a:rPr lang="en-US" sz="2800" b="0" i="0" u="none" strike="noStrike" cap="none" dirty="0">
                <a:solidFill>
                  <a:schemeClr val="dk1"/>
                </a:solidFill>
                <a:latin typeface="Verdana"/>
                <a:ea typeface="Verdana"/>
                <a:cs typeface="Verdana"/>
                <a:sym typeface="Verdana"/>
              </a:rPr>
              <a:t>Positioning the way students are “entitled, expected, and obligated to interact with one another as they work on content together” </a:t>
            </a:r>
            <a:r>
              <a:rPr lang="en-US" sz="2400" b="0" i="0" u="none" strike="noStrike" cap="none" dirty="0">
                <a:solidFill>
                  <a:schemeClr val="dk1"/>
                </a:solidFill>
                <a:latin typeface="Verdana"/>
                <a:ea typeface="Verdana"/>
                <a:cs typeface="Verdana"/>
                <a:sym typeface="Verdana"/>
              </a:rPr>
              <a:t>(</a:t>
            </a:r>
            <a:r>
              <a:rPr lang="en-US" sz="2400" b="0" i="0" u="none" strike="noStrike" cap="none" dirty="0" err="1">
                <a:solidFill>
                  <a:schemeClr val="dk1"/>
                </a:solidFill>
                <a:latin typeface="Verdana"/>
                <a:ea typeface="Verdana"/>
                <a:cs typeface="Verdana"/>
                <a:sym typeface="Verdana"/>
              </a:rPr>
              <a:t>Gresalfi</a:t>
            </a:r>
            <a:r>
              <a:rPr lang="en-US" sz="2400" b="0" i="0" u="none" strike="noStrike" cap="none" dirty="0">
                <a:solidFill>
                  <a:schemeClr val="dk1"/>
                </a:solidFill>
                <a:latin typeface="Verdana"/>
                <a:ea typeface="Verdana"/>
                <a:cs typeface="Verdana"/>
                <a:sym typeface="Verdana"/>
              </a:rPr>
              <a:t> and Cobb 2006, p 51)</a:t>
            </a:r>
            <a:endParaRPr sz="2400" b="0" i="0" u="none" strike="noStrike" cap="none" dirty="0">
              <a:solidFill>
                <a:schemeClr val="dk1"/>
              </a:solidFill>
              <a:latin typeface="Verdana"/>
              <a:ea typeface="Verdana"/>
              <a:cs typeface="Verdana"/>
              <a:sym typeface="Verdana"/>
            </a:endParaRPr>
          </a:p>
          <a:p>
            <a:pPr marL="457200" marR="0" lvl="0" indent="-419100" algn="l" rtl="0">
              <a:lnSpc>
                <a:spcPct val="100000"/>
              </a:lnSpc>
              <a:spcBef>
                <a:spcPts val="1000"/>
              </a:spcBef>
              <a:spcAft>
                <a:spcPts val="0"/>
              </a:spcAft>
              <a:buClr>
                <a:schemeClr val="dk1"/>
              </a:buClr>
              <a:buSzPts val="3000"/>
              <a:buFont typeface="Verdana"/>
              <a:buChar char="•"/>
            </a:pPr>
            <a:r>
              <a:rPr lang="en-US" sz="2800" b="0" i="0" u="none" strike="noStrike" cap="none" dirty="0">
                <a:solidFill>
                  <a:schemeClr val="dk1"/>
                </a:solidFill>
                <a:latin typeface="Verdana"/>
                <a:ea typeface="Verdana"/>
                <a:cs typeface="Verdana"/>
                <a:sym typeface="Verdana"/>
              </a:rPr>
              <a:t>Considerations:</a:t>
            </a:r>
            <a:endParaRPr sz="2800" b="0" i="0" u="none" strike="noStrike" cap="none" dirty="0">
              <a:solidFill>
                <a:schemeClr val="dk1"/>
              </a:solidFill>
              <a:latin typeface="Verdana"/>
              <a:ea typeface="Verdana"/>
              <a:cs typeface="Verdana"/>
              <a:sym typeface="Verdana"/>
            </a:endParaRPr>
          </a:p>
          <a:p>
            <a:pPr marL="914400" marR="0" lvl="1" indent="-381000" algn="l" rtl="0">
              <a:lnSpc>
                <a:spcPct val="100000"/>
              </a:lnSpc>
              <a:spcBef>
                <a:spcPts val="0"/>
              </a:spcBef>
              <a:spcAft>
                <a:spcPts val="0"/>
              </a:spcAft>
              <a:buClr>
                <a:schemeClr val="dk1"/>
              </a:buClr>
              <a:buSzPts val="2400"/>
              <a:buFont typeface="Verdana"/>
              <a:buChar char="–"/>
            </a:pPr>
            <a:r>
              <a:rPr lang="en-US" sz="2400" b="0" i="0" u="none" strike="noStrike" cap="none" dirty="0">
                <a:solidFill>
                  <a:schemeClr val="tx1"/>
                </a:solidFill>
                <a:latin typeface="Verdana"/>
                <a:ea typeface="Verdana"/>
                <a:cs typeface="Verdana"/>
                <a:sym typeface="Verdana"/>
              </a:rPr>
              <a:t>Are all students ideas and questions heard, valued and pursued? </a:t>
            </a:r>
            <a:endParaRPr sz="2400" b="0" i="0" u="none" strike="noStrike" cap="none" dirty="0">
              <a:solidFill>
                <a:schemeClr val="tx1"/>
              </a:solidFill>
              <a:latin typeface="Verdana"/>
              <a:ea typeface="Verdana"/>
              <a:cs typeface="Verdana"/>
              <a:sym typeface="Verdana"/>
            </a:endParaRPr>
          </a:p>
          <a:p>
            <a:pPr marL="914400" marR="0" lvl="1" indent="-381000" algn="l" rtl="0">
              <a:lnSpc>
                <a:spcPct val="100000"/>
              </a:lnSpc>
              <a:spcBef>
                <a:spcPts val="0"/>
              </a:spcBef>
              <a:spcAft>
                <a:spcPts val="0"/>
              </a:spcAft>
              <a:buClr>
                <a:schemeClr val="dk1"/>
              </a:buClr>
              <a:buSzPts val="2400"/>
              <a:buFont typeface="Verdana"/>
              <a:buChar char="–"/>
            </a:pPr>
            <a:r>
              <a:rPr lang="en-US" sz="2400" b="0" i="0" u="none" strike="noStrike" cap="none" dirty="0">
                <a:solidFill>
                  <a:schemeClr val="tx1"/>
                </a:solidFill>
                <a:latin typeface="Verdana"/>
                <a:ea typeface="Verdana"/>
                <a:cs typeface="Verdana"/>
                <a:sym typeface="Verdana"/>
              </a:rPr>
              <a:t>Who does the teacher call on? </a:t>
            </a:r>
            <a:endParaRPr sz="2400" b="0" i="0" u="none" strike="noStrike" cap="none" dirty="0">
              <a:solidFill>
                <a:schemeClr val="tx1"/>
              </a:solidFill>
              <a:latin typeface="Verdana"/>
              <a:ea typeface="Verdana"/>
              <a:cs typeface="Verdana"/>
              <a:sym typeface="Verdana"/>
            </a:endParaRPr>
          </a:p>
          <a:p>
            <a:pPr marL="914400" marR="0" lvl="1" indent="-381000" algn="l" rtl="0">
              <a:lnSpc>
                <a:spcPct val="100000"/>
              </a:lnSpc>
              <a:spcBef>
                <a:spcPts val="0"/>
              </a:spcBef>
              <a:spcAft>
                <a:spcPts val="0"/>
              </a:spcAft>
              <a:buClr>
                <a:schemeClr val="dk1"/>
              </a:buClr>
              <a:buSzPts val="2400"/>
              <a:buFont typeface="Verdana"/>
              <a:buChar char="–"/>
            </a:pPr>
            <a:r>
              <a:rPr lang="en-US" sz="2400" b="0" i="0" u="none" strike="noStrike" cap="none" dirty="0">
                <a:solidFill>
                  <a:schemeClr val="tx1"/>
                </a:solidFill>
                <a:latin typeface="Verdana"/>
                <a:ea typeface="Verdana"/>
                <a:cs typeface="Verdana"/>
                <a:sym typeface="Verdana"/>
              </a:rPr>
              <a:t>Whose ideas does the class examine and discuss?</a:t>
            </a:r>
            <a:endParaRPr sz="2400" b="0" i="0" u="none" strike="noStrike" cap="none" dirty="0">
              <a:solidFill>
                <a:schemeClr val="tx1"/>
              </a:solidFill>
              <a:latin typeface="Verdana"/>
              <a:ea typeface="Verdana"/>
              <a:cs typeface="Verdana"/>
              <a:sym typeface="Verdana"/>
            </a:endParaRPr>
          </a:p>
          <a:p>
            <a:pPr marL="914400" marR="0" lvl="1" indent="-381000" algn="l" rtl="0">
              <a:lnSpc>
                <a:spcPct val="100000"/>
              </a:lnSpc>
              <a:spcBef>
                <a:spcPts val="0"/>
              </a:spcBef>
              <a:spcAft>
                <a:spcPts val="0"/>
              </a:spcAft>
              <a:buClr>
                <a:schemeClr val="dk1"/>
              </a:buClr>
              <a:buSzPts val="2400"/>
              <a:buFont typeface="Verdana"/>
              <a:buChar char="–"/>
            </a:pPr>
            <a:r>
              <a:rPr lang="en-US" sz="2400" b="0" i="0" u="none" strike="noStrike" cap="none" dirty="0">
                <a:solidFill>
                  <a:schemeClr val="tx1"/>
                </a:solidFill>
                <a:latin typeface="Verdana"/>
                <a:ea typeface="Verdana"/>
                <a:cs typeface="Verdana"/>
                <a:sym typeface="Verdana"/>
              </a:rPr>
              <a:t>Whose thinking does the teacher select for further inquiry and whose thinking does the teacher disregard? </a:t>
            </a:r>
            <a:endParaRPr sz="2400" b="0" i="0" u="none" strike="noStrike" cap="none" dirty="0">
              <a:solidFill>
                <a:schemeClr val="tx1"/>
              </a:solidFill>
              <a:latin typeface="Verdana"/>
              <a:ea typeface="Verdana"/>
              <a:cs typeface="Verdana"/>
              <a:sym typeface="Verdana"/>
            </a:endParaRPr>
          </a:p>
        </p:txBody>
      </p:sp>
      <p:sp>
        <p:nvSpPr>
          <p:cNvPr id="795" name="Google Shape;795;p89"/>
          <p:cNvSpPr txBox="1">
            <a:spLocks noGrp="1"/>
          </p:cNvSpPr>
          <p:nvPr>
            <p:ph type="sldNum" idx="12"/>
          </p:nvPr>
        </p:nvSpPr>
        <p:spPr>
          <a:xfrm>
            <a:off x="8344156" y="6381600"/>
            <a:ext cx="636494" cy="47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578660"/>
            <a:ext cx="9143999" cy="1470023"/>
          </a:xfrm>
          <a:solidFill>
            <a:srgbClr val="D6ECEE"/>
          </a:solidFill>
          <a:ln>
            <a:solidFill>
              <a:schemeClr val="accent1"/>
            </a:solidFill>
          </a:ln>
        </p:spPr>
        <p:txBody>
          <a:bodyPr/>
          <a:lstStyle/>
          <a:p>
            <a:pPr lvl="0" algn="ctr">
              <a:buClr>
                <a:schemeClr val="dk1"/>
              </a:buClr>
              <a:buSzPts val="900"/>
            </a:pPr>
            <a:r>
              <a:rPr lang="en-US" b="1" dirty="0">
                <a:solidFill>
                  <a:schemeClr val="dk1"/>
                </a:solidFill>
                <a:latin typeface="Verdana"/>
                <a:ea typeface="Verdana"/>
                <a:cs typeface="Verdana"/>
                <a:sym typeface="Verdana"/>
              </a:rPr>
              <a:t>III. Teaching Practice: Elicit and Use Evidence of Student Thinking</a:t>
            </a: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133412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 showing teaching framework with facilitating meaningful discourse highlighted"/>
          <p:cNvPicPr>
            <a:picLocks noChangeAspect="1"/>
          </p:cNvPicPr>
          <p:nvPr/>
        </p:nvPicPr>
        <p:blipFill>
          <a:blip r:embed="rId3"/>
          <a:stretch>
            <a:fillRect/>
          </a:stretch>
        </p:blipFill>
        <p:spPr>
          <a:xfrm>
            <a:off x="708206" y="1435779"/>
            <a:ext cx="7698887" cy="5233962"/>
          </a:xfrm>
          <a:prstGeom prst="rect">
            <a:avLst/>
          </a:prstGeom>
        </p:spPr>
      </p:pic>
      <p:sp>
        <p:nvSpPr>
          <p:cNvPr id="3" name="Title 2"/>
          <p:cNvSpPr>
            <a:spLocks noGrp="1"/>
          </p:cNvSpPr>
          <p:nvPr>
            <p:ph type="title"/>
          </p:nvPr>
        </p:nvSpPr>
        <p:spPr>
          <a:xfrm>
            <a:off x="0" y="609600"/>
            <a:ext cx="8991598" cy="1143000"/>
          </a:xfrm>
        </p:spPr>
        <p:txBody>
          <a:bodyPr/>
          <a:lstStyle/>
          <a:p>
            <a:pPr algn="ctr"/>
            <a:r>
              <a:rPr lang="en-US" sz="3200" b="1" dirty="0">
                <a:cs typeface="Calibri" panose="020F0502020204030204" pitchFamily="34" charset="0"/>
              </a:rPr>
              <a:t>Teaching Framework for Mathematics</a:t>
            </a:r>
            <a:endParaRPr lang="en-US" sz="3200" dirty="0"/>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
        <p:nvSpPr>
          <p:cNvPr id="6" name="Rectangle 5" descr="outline showing elicit and use evidence">
            <a:extLst>
              <a:ext uri="{FF2B5EF4-FFF2-40B4-BE49-F238E27FC236}">
                <a16:creationId xmlns:a16="http://schemas.microsoft.com/office/drawing/2014/main" id="{53E01FCE-AF8E-416B-ADAB-2766305ECC06}"/>
              </a:ext>
            </a:extLst>
          </p:cNvPr>
          <p:cNvSpPr/>
          <p:nvPr/>
        </p:nvSpPr>
        <p:spPr>
          <a:xfrm>
            <a:off x="1321743" y="5003021"/>
            <a:ext cx="2963386" cy="7702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44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93"/>
          <p:cNvSpPr txBox="1">
            <a:spLocks noGrp="1"/>
          </p:cNvSpPr>
          <p:nvPr>
            <p:ph type="title"/>
          </p:nvPr>
        </p:nvSpPr>
        <p:spPr>
          <a:xfrm>
            <a:off x="-1" y="484097"/>
            <a:ext cx="9003323"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Sense Making Routine</a:t>
            </a:r>
            <a:endParaRPr sz="3600" b="1" i="0" u="none" strike="noStrike" cap="none" dirty="0">
              <a:solidFill>
                <a:schemeClr val="dk2"/>
              </a:solidFill>
              <a:latin typeface="Verdana"/>
              <a:ea typeface="Verdana"/>
              <a:cs typeface="Verdana"/>
              <a:sym typeface="Verdana"/>
            </a:endParaRPr>
          </a:p>
        </p:txBody>
      </p:sp>
      <p:sp>
        <p:nvSpPr>
          <p:cNvPr id="845" name="Google Shape;845;p93"/>
          <p:cNvSpPr txBox="1"/>
          <p:nvPr/>
        </p:nvSpPr>
        <p:spPr>
          <a:xfrm>
            <a:off x="2499120" y="1571503"/>
            <a:ext cx="4766246"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Would you rather:</a:t>
            </a:r>
            <a:endParaRPr sz="3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2" name="Text Placeholder 1"/>
          <p:cNvSpPr>
            <a:spLocks noGrp="1"/>
          </p:cNvSpPr>
          <p:nvPr>
            <p:ph type="body" idx="1"/>
          </p:nvPr>
        </p:nvSpPr>
        <p:spPr>
          <a:xfrm>
            <a:off x="212270" y="5109455"/>
            <a:ext cx="8791052" cy="1375936"/>
          </a:xfrm>
        </p:spPr>
        <p:txBody>
          <a:bodyPr/>
          <a:lstStyle/>
          <a:p>
            <a:pPr marL="25400" indent="0">
              <a:buNone/>
            </a:pPr>
            <a:r>
              <a:rPr lang="en-US" dirty="0"/>
              <a:t>Spend one week in the city or in the mountains?</a:t>
            </a:r>
          </a:p>
        </p:txBody>
      </p:sp>
      <p:pic>
        <p:nvPicPr>
          <p:cNvPr id="1026" name="Picture 2" descr="https://lh4.googleusercontent.com/-CayJeZk_kI2BY2hsOesGfnL40cJUYYdATVEGPVA-hnWQfovhxBxp8IcD3l8ZHKePKLIVuyASMwWx2Xbx1k6dKjRkOsk8V4A9wL_OVbbUOerwHh3AmoNToY_nL3i9XhnTDBiF4eCJZAr2oFNn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70" y="2416629"/>
            <a:ext cx="3804559" cy="24378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Rxpx3_ESALz4zcS_txZL_c20_J1s593v2JfaxsEPfXg2oMFt9cTD43tomZioXY2ENAeQM-JOzJUKQSOkU0pHdnzz0askFBkWufcOZb_wKB4mdS4mMd6uI8GjAPLW6uW0hPmVRfNdltqrArUhn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243" y="2416629"/>
            <a:ext cx="3990449" cy="24940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5"/>
          <p:cNvSpPr txBox="1">
            <a:spLocks noGrp="1"/>
          </p:cNvSpPr>
          <p:nvPr>
            <p:ph type="title"/>
          </p:nvPr>
        </p:nvSpPr>
        <p:spPr>
          <a:xfrm>
            <a:off x="137785" y="609600"/>
            <a:ext cx="8743167"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Stand up if this is refers to you…</a:t>
            </a:r>
            <a:endParaRPr sz="3600" b="1" i="0" u="none" strike="noStrike" cap="none" dirty="0">
              <a:solidFill>
                <a:schemeClr val="dk2"/>
              </a:solidFill>
              <a:latin typeface="Verdana"/>
              <a:ea typeface="Verdana"/>
              <a:cs typeface="Verdana"/>
              <a:sym typeface="Verdana"/>
            </a:endParaRPr>
          </a:p>
        </p:txBody>
      </p:sp>
      <p:sp>
        <p:nvSpPr>
          <p:cNvPr id="369" name="Google Shape;369;p55"/>
          <p:cNvSpPr txBox="1">
            <a:spLocks noGrp="1"/>
          </p:cNvSpPr>
          <p:nvPr>
            <p:ph type="body" idx="1"/>
          </p:nvPr>
        </p:nvSpPr>
        <p:spPr>
          <a:xfrm>
            <a:off x="152403" y="1466491"/>
            <a:ext cx="8853812" cy="5010509"/>
          </a:xfrm>
          <a:prstGeom prst="rect">
            <a:avLst/>
          </a:prstGeom>
          <a:noFill/>
          <a:ln>
            <a:noFill/>
          </a:ln>
        </p:spPr>
        <p:txBody>
          <a:bodyPr spcFirstLastPara="1" wrap="square" lIns="91425" tIns="91425" rIns="91425" bIns="91425" anchor="t" anchorCtr="0">
            <a:noAutofit/>
          </a:bodyPr>
          <a:lstStyle/>
          <a:p>
            <a:pPr marL="914400" marR="0" lvl="0" indent="-450850" algn="l" rtl="0">
              <a:lnSpc>
                <a:spcPct val="100000"/>
              </a:lnSpc>
              <a:spcBef>
                <a:spcPts val="0"/>
              </a:spcBef>
              <a:spcAft>
                <a:spcPts val="0"/>
              </a:spcAft>
              <a:buClr>
                <a:schemeClr val="dk1"/>
              </a:buClr>
              <a:buSzPts val="2600"/>
              <a:buFont typeface="Calibri"/>
              <a:buChar char="•"/>
            </a:pPr>
            <a:r>
              <a:rPr lang="en-US" sz="2600" b="0" i="0" u="none" strike="noStrike" cap="none" dirty="0">
                <a:solidFill>
                  <a:schemeClr val="dk1"/>
                </a:solidFill>
                <a:latin typeface="Verdana"/>
                <a:ea typeface="Verdana"/>
                <a:cs typeface="Verdana"/>
                <a:sym typeface="Verdana"/>
              </a:rPr>
              <a:t>Summer is your favorite season</a:t>
            </a:r>
          </a:p>
          <a:p>
            <a:pPr marL="914400" marR="0" lvl="0" indent="-450850" algn="l" rtl="0">
              <a:lnSpc>
                <a:spcPct val="100000"/>
              </a:lnSpc>
              <a:spcBef>
                <a:spcPts val="0"/>
              </a:spcBef>
              <a:spcAft>
                <a:spcPts val="0"/>
              </a:spcAft>
              <a:buClr>
                <a:schemeClr val="dk1"/>
              </a:buClr>
              <a:buSzPts val="2600"/>
              <a:buFont typeface="Calibri"/>
              <a:buChar char="•"/>
            </a:pPr>
            <a:r>
              <a:rPr lang="en-US" sz="2600" dirty="0"/>
              <a:t>Traveled more than an hour to get here today</a:t>
            </a:r>
            <a:endParaRPr sz="2600" dirty="0"/>
          </a:p>
          <a:p>
            <a:pPr marL="914400" marR="0" lvl="0" indent="-450850" algn="l" rtl="0">
              <a:lnSpc>
                <a:spcPct val="100000"/>
              </a:lnSpc>
              <a:spcBef>
                <a:spcPts val="640"/>
              </a:spcBef>
              <a:spcAft>
                <a:spcPts val="0"/>
              </a:spcAft>
              <a:buClr>
                <a:schemeClr val="dk1"/>
              </a:buClr>
              <a:buSzPts val="2600"/>
              <a:buFont typeface="Calibri"/>
              <a:buChar char="•"/>
            </a:pPr>
            <a:r>
              <a:rPr lang="en-US" sz="2600" dirty="0"/>
              <a:t>A</a:t>
            </a:r>
            <a:r>
              <a:rPr lang="en-US" sz="2600" b="0" i="0" u="none" strike="noStrike" cap="none" dirty="0">
                <a:solidFill>
                  <a:schemeClr val="dk1"/>
                </a:solidFill>
                <a:latin typeface="Verdana"/>
                <a:ea typeface="Verdana"/>
                <a:cs typeface="Verdana"/>
                <a:sym typeface="Verdana"/>
              </a:rPr>
              <a:t>ddicted to a show on Netflix</a:t>
            </a:r>
          </a:p>
          <a:p>
            <a:pPr marL="914400" marR="0" lvl="0" indent="-450850" algn="l" rtl="0">
              <a:lnSpc>
                <a:spcPct val="100000"/>
              </a:lnSpc>
              <a:spcBef>
                <a:spcPts val="640"/>
              </a:spcBef>
              <a:spcAft>
                <a:spcPts val="0"/>
              </a:spcAft>
              <a:buClr>
                <a:schemeClr val="dk1"/>
              </a:buClr>
              <a:buSzPts val="2600"/>
              <a:buFont typeface="Calibri"/>
              <a:buChar char="•"/>
            </a:pPr>
            <a:r>
              <a:rPr lang="en-US" sz="2600" dirty="0"/>
              <a:t>Read for fun last night</a:t>
            </a:r>
            <a:endParaRPr dirty="0"/>
          </a:p>
          <a:p>
            <a:pPr marL="914400" marR="0" lvl="0" indent="-450850" algn="l" rtl="0">
              <a:lnSpc>
                <a:spcPct val="100000"/>
              </a:lnSpc>
              <a:spcBef>
                <a:spcPts val="640"/>
              </a:spcBef>
              <a:spcAft>
                <a:spcPts val="0"/>
              </a:spcAft>
              <a:buClr>
                <a:schemeClr val="dk1"/>
              </a:buClr>
              <a:buSzPts val="2600"/>
              <a:buFont typeface="Calibri"/>
              <a:buChar char="•"/>
            </a:pPr>
            <a:r>
              <a:rPr lang="en-US" sz="2600" dirty="0"/>
              <a:t>Thought today was Friday</a:t>
            </a:r>
            <a:endParaRPr dirty="0"/>
          </a:p>
          <a:p>
            <a:pPr marL="914400" marR="0" lvl="0" indent="-450850" algn="l" rtl="0">
              <a:lnSpc>
                <a:spcPct val="100000"/>
              </a:lnSpc>
              <a:spcBef>
                <a:spcPts val="640"/>
              </a:spcBef>
              <a:spcAft>
                <a:spcPts val="0"/>
              </a:spcAft>
              <a:buClr>
                <a:schemeClr val="dk1"/>
              </a:buClr>
              <a:buSzPts val="2600"/>
              <a:buFont typeface="Calibri"/>
              <a:buChar char="•"/>
            </a:pPr>
            <a:r>
              <a:rPr lang="en-US" sz="2600" b="0" i="0" u="none" strike="noStrike" cap="none" dirty="0">
                <a:solidFill>
                  <a:schemeClr val="dk1"/>
                </a:solidFill>
                <a:latin typeface="Verdana"/>
                <a:ea typeface="Verdana"/>
                <a:cs typeface="Verdana"/>
                <a:sym typeface="Verdana"/>
              </a:rPr>
              <a:t>If you teach or support grade 3</a:t>
            </a:r>
            <a:endParaRPr dirty="0"/>
          </a:p>
          <a:p>
            <a:pPr marL="914400" marR="0" lvl="0" indent="-450850" algn="l" rtl="0">
              <a:lnSpc>
                <a:spcPct val="100000"/>
              </a:lnSpc>
              <a:spcBef>
                <a:spcPts val="640"/>
              </a:spcBef>
              <a:spcAft>
                <a:spcPts val="0"/>
              </a:spcAft>
              <a:buClr>
                <a:schemeClr val="dk1"/>
              </a:buClr>
              <a:buSzPts val="2600"/>
              <a:buFont typeface="Calibri"/>
              <a:buChar char="•"/>
            </a:pPr>
            <a:r>
              <a:rPr lang="en-US" sz="2600" b="0" i="0" u="none" strike="noStrike" cap="none" dirty="0">
                <a:solidFill>
                  <a:schemeClr val="dk1"/>
                </a:solidFill>
                <a:latin typeface="Verdana"/>
                <a:ea typeface="Verdana"/>
                <a:cs typeface="Verdana"/>
                <a:sym typeface="Verdana"/>
              </a:rPr>
              <a:t>If you teach or support grade 4</a:t>
            </a:r>
            <a:endParaRPr dirty="0"/>
          </a:p>
          <a:p>
            <a:pPr marL="914400" marR="0" lvl="0" indent="-450850" algn="l" rtl="0">
              <a:lnSpc>
                <a:spcPct val="100000"/>
              </a:lnSpc>
              <a:spcBef>
                <a:spcPts val="640"/>
              </a:spcBef>
              <a:spcAft>
                <a:spcPts val="0"/>
              </a:spcAft>
              <a:buClr>
                <a:schemeClr val="dk1"/>
              </a:buClr>
              <a:buSzPts val="2600"/>
              <a:buFont typeface="Calibri"/>
              <a:buChar char="•"/>
            </a:pPr>
            <a:r>
              <a:rPr lang="en-US" sz="2600" b="0" i="0" u="none" strike="noStrike" cap="none" dirty="0">
                <a:solidFill>
                  <a:schemeClr val="dk1"/>
                </a:solidFill>
                <a:latin typeface="Verdana"/>
                <a:ea typeface="Verdana"/>
                <a:cs typeface="Verdana"/>
                <a:sym typeface="Verdana"/>
              </a:rPr>
              <a:t>If you teach or support grade 5</a:t>
            </a:r>
            <a:endParaRPr dirty="0"/>
          </a:p>
          <a:p>
            <a:pPr marL="914400" marR="0" lvl="0" indent="-450850" algn="l" rtl="0">
              <a:lnSpc>
                <a:spcPct val="100000"/>
              </a:lnSpc>
              <a:spcBef>
                <a:spcPts val="640"/>
              </a:spcBef>
              <a:spcAft>
                <a:spcPts val="0"/>
              </a:spcAft>
              <a:buClr>
                <a:schemeClr val="dk1"/>
              </a:buClr>
              <a:buSzPts val="2600"/>
              <a:buFont typeface="Calibri"/>
              <a:buChar char="•"/>
            </a:pPr>
            <a:r>
              <a:rPr lang="en-US" sz="2600" b="0" i="0" u="none" strike="noStrike" cap="none" dirty="0">
                <a:solidFill>
                  <a:schemeClr val="dk1"/>
                </a:solidFill>
                <a:latin typeface="Verdana"/>
                <a:ea typeface="Verdana"/>
                <a:cs typeface="Verdana"/>
                <a:sym typeface="Verdana"/>
              </a:rPr>
              <a:t>If you teach or support something else</a:t>
            </a:r>
            <a:endParaRPr dirty="0"/>
          </a:p>
          <a:p>
            <a:pPr marL="914400" marR="0" lvl="0" indent="-450850" algn="l" rtl="0">
              <a:lnSpc>
                <a:spcPct val="100000"/>
              </a:lnSpc>
              <a:spcBef>
                <a:spcPts val="640"/>
              </a:spcBef>
              <a:spcAft>
                <a:spcPts val="0"/>
              </a:spcAft>
              <a:buClr>
                <a:schemeClr val="dk1"/>
              </a:buClr>
              <a:buSzPts val="2600"/>
              <a:buFont typeface="Calibri"/>
              <a:buChar char="•"/>
            </a:pPr>
            <a:r>
              <a:rPr lang="en-US" sz="2600" b="0" i="0" u="none" strike="noStrike" cap="none" dirty="0">
                <a:solidFill>
                  <a:schemeClr val="dk1"/>
                </a:solidFill>
                <a:latin typeface="Verdana"/>
                <a:ea typeface="Verdana"/>
                <a:cs typeface="Verdana"/>
                <a:sym typeface="Verdana"/>
              </a:rPr>
              <a:t>If you love mathematics</a:t>
            </a:r>
            <a:endParaRPr dirty="0"/>
          </a:p>
          <a:p>
            <a:pPr marL="914400" marR="0" lvl="0" indent="-450850" algn="l" rtl="0">
              <a:lnSpc>
                <a:spcPct val="100000"/>
              </a:lnSpc>
              <a:spcBef>
                <a:spcPts val="640"/>
              </a:spcBef>
              <a:spcAft>
                <a:spcPts val="0"/>
              </a:spcAft>
              <a:buClr>
                <a:schemeClr val="dk1"/>
              </a:buClr>
              <a:buSzPts val="2600"/>
              <a:buFont typeface="Calibri"/>
              <a:buChar char="•"/>
            </a:pPr>
            <a:r>
              <a:rPr lang="en-US" sz="2600" b="0" i="0" u="none" strike="noStrike" cap="none" dirty="0">
                <a:solidFill>
                  <a:schemeClr val="dk1"/>
                </a:solidFill>
                <a:latin typeface="Verdana"/>
                <a:ea typeface="Verdana"/>
                <a:cs typeface="Verdana"/>
                <a:sym typeface="Verdana"/>
              </a:rPr>
              <a:t>If you love </a:t>
            </a:r>
            <a:r>
              <a:rPr lang="en-US" sz="2600" dirty="0"/>
              <a:t>working with</a:t>
            </a:r>
            <a:r>
              <a:rPr lang="en-US" sz="2600" b="0" i="0" u="none" strike="noStrike" cap="none" dirty="0">
                <a:solidFill>
                  <a:schemeClr val="dk1"/>
                </a:solidFill>
                <a:latin typeface="Verdana"/>
                <a:ea typeface="Verdana"/>
                <a:cs typeface="Verdana"/>
                <a:sym typeface="Verdana"/>
              </a:rPr>
              <a:t> children</a:t>
            </a:r>
            <a:endParaRPr dirty="0"/>
          </a:p>
          <a:p>
            <a:pPr marL="406400" marR="0" lvl="0" indent="13970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a:p>
            <a:pPr marL="406400" marR="0" lvl="0" indent="13970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a:p>
            <a:pPr marL="406400" marR="0" lvl="0" indent="13970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p:txBody>
      </p:sp>
      <p:sp>
        <p:nvSpPr>
          <p:cNvPr id="370" name="Google Shape;370;p5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a:t>
            </a:fld>
            <a:endParaRPr sz="1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93"/>
          <p:cNvSpPr txBox="1">
            <a:spLocks noGrp="1"/>
          </p:cNvSpPr>
          <p:nvPr>
            <p:ph type="title"/>
          </p:nvPr>
        </p:nvSpPr>
        <p:spPr>
          <a:xfrm>
            <a:off x="-1" y="609600"/>
            <a:ext cx="9003323"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Sense Making Routine</a:t>
            </a:r>
            <a:endParaRPr sz="3600" b="1" i="0" u="none" strike="noStrike" cap="none" dirty="0">
              <a:solidFill>
                <a:schemeClr val="dk2"/>
              </a:solidFill>
              <a:latin typeface="Verdana"/>
              <a:ea typeface="Verdana"/>
              <a:cs typeface="Verdana"/>
              <a:sym typeface="Verdana"/>
            </a:endParaRPr>
          </a:p>
        </p:txBody>
      </p:sp>
      <p:sp>
        <p:nvSpPr>
          <p:cNvPr id="845" name="Google Shape;845;p93"/>
          <p:cNvSpPr txBox="1"/>
          <p:nvPr/>
        </p:nvSpPr>
        <p:spPr>
          <a:xfrm>
            <a:off x="2602741" y="1571503"/>
            <a:ext cx="4569023"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rPr>
              <a:t>Would you rather:</a:t>
            </a:r>
            <a:endParaRPr sz="3600" b="0" i="0" u="none" strike="noStrike" cap="none" dirty="0">
              <a:solidFill>
                <a:srgbClr val="000000"/>
              </a:solidFill>
              <a:latin typeface="Verdana" panose="020B0604030504040204" pitchFamily="34" charset="0"/>
              <a:ea typeface="Verdana" panose="020B0604030504040204" pitchFamily="34" charset="0"/>
              <a:cs typeface="Verdana" panose="020B0604030504040204" pitchFamily="34" charset="0"/>
              <a:sym typeface="Arial"/>
            </a:endParaRPr>
          </a:p>
        </p:txBody>
      </p:sp>
      <p:sp>
        <p:nvSpPr>
          <p:cNvPr id="2" name="Text Placeholder 1"/>
          <p:cNvSpPr>
            <a:spLocks noGrp="1"/>
          </p:cNvSpPr>
          <p:nvPr>
            <p:ph type="body" idx="1"/>
          </p:nvPr>
        </p:nvSpPr>
        <p:spPr>
          <a:xfrm>
            <a:off x="947056" y="5389753"/>
            <a:ext cx="8056265" cy="1095638"/>
          </a:xfrm>
        </p:spPr>
        <p:txBody>
          <a:bodyPr/>
          <a:lstStyle/>
          <a:p>
            <a:pPr marL="25400" indent="0">
              <a:buNone/>
            </a:pPr>
            <a:r>
              <a:rPr lang="en-US" dirty="0"/>
              <a:t>Read a book or go to the movies?</a:t>
            </a:r>
          </a:p>
        </p:txBody>
      </p:sp>
      <p:pic>
        <p:nvPicPr>
          <p:cNvPr id="3" name="Picture 2" descr="graphic of some books and movies"/>
          <p:cNvPicPr>
            <a:picLocks noChangeAspect="1"/>
          </p:cNvPicPr>
          <p:nvPr/>
        </p:nvPicPr>
        <p:blipFill>
          <a:blip r:embed="rId3"/>
          <a:stretch>
            <a:fillRect/>
          </a:stretch>
        </p:blipFill>
        <p:spPr>
          <a:xfrm>
            <a:off x="278975" y="2368646"/>
            <a:ext cx="8445367" cy="3021107"/>
          </a:xfrm>
          <a:prstGeom prst="rect">
            <a:avLst/>
          </a:prstGeom>
        </p:spPr>
      </p:pic>
    </p:spTree>
    <p:extLst>
      <p:ext uri="{BB962C8B-B14F-4D97-AF65-F5344CB8AC3E}">
        <p14:creationId xmlns:p14="http://schemas.microsoft.com/office/powerpoint/2010/main" val="476915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93"/>
          <p:cNvSpPr txBox="1">
            <a:spLocks noGrp="1"/>
          </p:cNvSpPr>
          <p:nvPr>
            <p:ph type="title"/>
          </p:nvPr>
        </p:nvSpPr>
        <p:spPr>
          <a:xfrm>
            <a:off x="-1" y="609600"/>
            <a:ext cx="9003323"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Sense Making Routine</a:t>
            </a:r>
            <a:endParaRPr sz="3600" b="1" i="0" u="none" strike="noStrike" cap="none" dirty="0">
              <a:solidFill>
                <a:schemeClr val="dk2"/>
              </a:solidFill>
              <a:latin typeface="Verdana"/>
              <a:ea typeface="Verdana"/>
              <a:cs typeface="Verdana"/>
              <a:sym typeface="Verdana"/>
            </a:endParaRPr>
          </a:p>
        </p:txBody>
      </p:sp>
      <p:pic>
        <p:nvPicPr>
          <p:cNvPr id="844" name="Google Shape;844;p93" descr="graphic of problem - would you rather have 364 jellybeans and give 188 to friends or have 281 jellybeans and give 127 to friends">
            <a:hlinkClick r:id="rId3"/>
          </p:cNvPr>
          <p:cNvPicPr preferRelativeResize="0">
            <a:picLocks noGrp="1"/>
          </p:cNvPicPr>
          <p:nvPr>
            <p:ph type="body" idx="1"/>
          </p:nvPr>
        </p:nvPicPr>
        <p:blipFill rotWithShape="1">
          <a:blip r:embed="rId4">
            <a:alphaModFix/>
          </a:blip>
          <a:srcRect/>
          <a:stretch/>
        </p:blipFill>
        <p:spPr>
          <a:xfrm>
            <a:off x="1983431" y="2482442"/>
            <a:ext cx="5367506" cy="3759062"/>
          </a:xfrm>
          <a:prstGeom prst="rect">
            <a:avLst/>
          </a:prstGeom>
          <a:noFill/>
          <a:ln>
            <a:noFill/>
          </a:ln>
        </p:spPr>
      </p:pic>
      <p:sp>
        <p:nvSpPr>
          <p:cNvPr id="845" name="Google Shape;845;p93"/>
          <p:cNvSpPr txBox="1"/>
          <p:nvPr/>
        </p:nvSpPr>
        <p:spPr>
          <a:xfrm>
            <a:off x="2768267" y="1752221"/>
            <a:ext cx="3797835"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Would you rather:</a:t>
            </a:r>
            <a:endParaRPr sz="36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215646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4"/>
          <p:cNvSpPr txBox="1">
            <a:spLocks noGrp="1"/>
          </p:cNvSpPr>
          <p:nvPr>
            <p:ph type="title"/>
          </p:nvPr>
        </p:nvSpPr>
        <p:spPr>
          <a:xfrm>
            <a:off x="132352"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Essential Questions</a:t>
            </a:r>
            <a:endParaRPr sz="3600" b="1" i="0" u="none" strike="noStrike" cap="none" dirty="0">
              <a:solidFill>
                <a:schemeClr val="dk2"/>
              </a:solidFill>
              <a:latin typeface="Verdana"/>
              <a:ea typeface="Verdana"/>
              <a:cs typeface="Verdana"/>
              <a:sym typeface="Verdana"/>
            </a:endParaRPr>
          </a:p>
        </p:txBody>
      </p:sp>
      <p:sp>
        <p:nvSpPr>
          <p:cNvPr id="852" name="Google Shape;852;p94"/>
          <p:cNvSpPr txBox="1">
            <a:spLocks noGrp="1"/>
          </p:cNvSpPr>
          <p:nvPr>
            <p:ph type="body" idx="1"/>
          </p:nvPr>
        </p:nvSpPr>
        <p:spPr>
          <a:xfrm>
            <a:off x="253755" y="1600199"/>
            <a:ext cx="8481171" cy="4525963"/>
          </a:xfrm>
          <a:prstGeom prst="rect">
            <a:avLst/>
          </a:prstGeom>
          <a:noFill/>
          <a:ln>
            <a:noFill/>
          </a:ln>
        </p:spPr>
        <p:txBody>
          <a:bodyPr spcFirstLastPara="1" wrap="square" lIns="91425" tIns="91425" rIns="91425" bIns="91425" anchor="t" anchorCtr="0">
            <a:noAutofit/>
          </a:bodyPr>
          <a:lstStyle/>
          <a:p>
            <a:pPr marL="625475" marR="0" lvl="0" indent="-3429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Verdana"/>
                <a:ea typeface="Verdana"/>
                <a:cs typeface="Verdana"/>
                <a:sym typeface="Verdana"/>
              </a:rPr>
              <a:t>How can </a:t>
            </a:r>
            <a:r>
              <a:rPr lang="en-US" sz="3200" b="1" i="0" u="none" strike="noStrike" cap="none" dirty="0">
                <a:solidFill>
                  <a:schemeClr val="dk1"/>
                </a:solidFill>
                <a:latin typeface="Verdana"/>
                <a:ea typeface="Verdana"/>
                <a:cs typeface="Verdana"/>
                <a:sym typeface="Verdana"/>
              </a:rPr>
              <a:t>eliciting and using evidence of student thinking </a:t>
            </a:r>
            <a:r>
              <a:rPr lang="en-US" sz="3200" b="0" i="0" u="none" strike="noStrike" cap="none" dirty="0">
                <a:solidFill>
                  <a:schemeClr val="dk1"/>
                </a:solidFill>
                <a:latin typeface="Verdana"/>
                <a:ea typeface="Verdana"/>
                <a:cs typeface="Verdana"/>
                <a:sym typeface="Verdana"/>
              </a:rPr>
              <a:t>be used to inform instruction and assess student understanding?</a:t>
            </a:r>
            <a:endParaRPr dirty="0"/>
          </a:p>
          <a:p>
            <a:pPr marL="625475"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does </a:t>
            </a:r>
            <a:r>
              <a:rPr lang="en-US" sz="3200" b="1" i="0" u="none" strike="noStrike" cap="none" dirty="0">
                <a:solidFill>
                  <a:schemeClr val="dk1"/>
                </a:solidFill>
                <a:latin typeface="Verdana"/>
                <a:ea typeface="Verdana"/>
                <a:cs typeface="Verdana"/>
                <a:sym typeface="Verdana"/>
              </a:rPr>
              <a:t>eliciting and using evidence of student thinking </a:t>
            </a:r>
            <a:r>
              <a:rPr lang="en-US" sz="3200" b="0" i="0" u="none" strike="noStrike" cap="none" dirty="0">
                <a:solidFill>
                  <a:schemeClr val="dk1"/>
                </a:solidFill>
                <a:latin typeface="Verdana"/>
                <a:ea typeface="Verdana"/>
                <a:cs typeface="Verdana"/>
                <a:sym typeface="Verdana"/>
              </a:rPr>
              <a:t>promote equity in the mathematics classroom?</a:t>
            </a:r>
            <a:endParaRPr sz="3200" b="0" i="0" u="none" strike="noStrike" cap="none" dirty="0">
              <a:solidFill>
                <a:schemeClr val="dk1"/>
              </a:solidFill>
              <a:latin typeface="Verdana"/>
              <a:ea typeface="Verdana"/>
              <a:cs typeface="Verdana"/>
              <a:sym typeface="Verdana"/>
            </a:endParaRPr>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p:txBody>
      </p:sp>
      <p:sp>
        <p:nvSpPr>
          <p:cNvPr id="853" name="Google Shape;853;p94"/>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42</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95"/>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0" i="0" u="none" strike="noStrike" cap="none" dirty="0">
                <a:solidFill>
                  <a:schemeClr val="dk2"/>
                </a:solidFill>
                <a:latin typeface="Verdana"/>
                <a:ea typeface="Verdana"/>
                <a:cs typeface="Verdana"/>
                <a:sym typeface="Verdana"/>
              </a:rPr>
              <a:t> </a:t>
            </a:r>
            <a:r>
              <a:rPr lang="en-US" sz="3600" b="1" i="0" u="none" strike="noStrike" cap="none" dirty="0">
                <a:solidFill>
                  <a:schemeClr val="dk2"/>
                </a:solidFill>
                <a:latin typeface="Verdana"/>
                <a:ea typeface="Verdana"/>
                <a:cs typeface="Verdana"/>
                <a:sym typeface="Verdana"/>
              </a:rPr>
              <a:t>Ambitious Teaching</a:t>
            </a:r>
            <a:endParaRPr sz="3600" b="1" i="0" u="none" strike="noStrike" cap="none" dirty="0">
              <a:solidFill>
                <a:schemeClr val="dk2"/>
              </a:solidFill>
              <a:latin typeface="Verdana"/>
              <a:ea typeface="Verdana"/>
              <a:cs typeface="Verdana"/>
              <a:sym typeface="Verdana"/>
            </a:endParaRPr>
          </a:p>
        </p:txBody>
      </p:sp>
      <p:sp>
        <p:nvSpPr>
          <p:cNvPr id="860" name="Google Shape;860;p95"/>
          <p:cNvSpPr txBox="1">
            <a:spLocks noGrp="1"/>
          </p:cNvSpPr>
          <p:nvPr>
            <p:ph type="body" idx="1"/>
          </p:nvPr>
        </p:nvSpPr>
        <p:spPr>
          <a:xfrm>
            <a:off x="457200" y="1752600"/>
            <a:ext cx="8229600" cy="4525963"/>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sz="3200" b="0" i="0" u="none" strike="noStrike" cap="none" dirty="0">
                <a:solidFill>
                  <a:schemeClr val="dk1"/>
                </a:solidFill>
                <a:latin typeface="Verdana"/>
                <a:ea typeface="Verdana"/>
                <a:cs typeface="Verdana"/>
                <a:sym typeface="Verdana"/>
              </a:rPr>
              <a:t>Ambitious mathematics teaching involves </a:t>
            </a:r>
            <a:r>
              <a:rPr lang="en-US" sz="3200" b="0" i="0" u="none" strike="noStrike" cap="none" dirty="0">
                <a:solidFill>
                  <a:srgbClr val="FF0000"/>
                </a:solidFill>
                <a:latin typeface="Verdana"/>
                <a:ea typeface="Verdana"/>
                <a:cs typeface="Verdana"/>
                <a:sym typeface="Verdana"/>
              </a:rPr>
              <a:t>skilled ways of eliciting and responding </a:t>
            </a:r>
            <a:r>
              <a:rPr lang="en-US" sz="3200" b="0" i="0" u="none" strike="noStrike" cap="none" dirty="0">
                <a:solidFill>
                  <a:schemeClr val="dk1"/>
                </a:solidFill>
                <a:latin typeface="Verdana"/>
                <a:ea typeface="Verdana"/>
                <a:cs typeface="Verdana"/>
                <a:sym typeface="Verdana"/>
              </a:rPr>
              <a:t>to each and every student in the class so that they </a:t>
            </a:r>
            <a:r>
              <a:rPr lang="en-US" sz="3200" b="0" i="0" u="none" strike="noStrike" cap="none" dirty="0">
                <a:solidFill>
                  <a:srgbClr val="FF0000"/>
                </a:solidFill>
                <a:latin typeface="Verdana"/>
                <a:ea typeface="Verdana"/>
                <a:cs typeface="Verdana"/>
                <a:sym typeface="Verdana"/>
              </a:rPr>
              <a:t>learn worthwhile mathematics </a:t>
            </a:r>
            <a:r>
              <a:rPr lang="en-US" sz="3200" b="0" i="0" u="none" strike="noStrike" cap="none" dirty="0">
                <a:solidFill>
                  <a:schemeClr val="dk1"/>
                </a:solidFill>
                <a:latin typeface="Verdana"/>
                <a:ea typeface="Verdana"/>
                <a:cs typeface="Verdana"/>
                <a:sym typeface="Verdana"/>
              </a:rPr>
              <a:t>and come to view themselves as </a:t>
            </a:r>
            <a:r>
              <a:rPr lang="en-US" sz="3200" b="0" i="0" u="none" strike="noStrike" cap="none" dirty="0">
                <a:solidFill>
                  <a:srgbClr val="FF0000"/>
                </a:solidFill>
                <a:latin typeface="Verdana"/>
                <a:ea typeface="Verdana"/>
                <a:cs typeface="Verdana"/>
                <a:sym typeface="Verdana"/>
              </a:rPr>
              <a:t>competent mathematicians</a:t>
            </a:r>
            <a:r>
              <a:rPr lang="en-US" sz="3200" b="0" i="0" u="none" strike="noStrike" cap="none" dirty="0">
                <a:solidFill>
                  <a:schemeClr val="dk1"/>
                </a:solidFill>
                <a:latin typeface="Verdana"/>
                <a:ea typeface="Verdana"/>
                <a:cs typeface="Verdana"/>
                <a:sym typeface="Verdana"/>
              </a:rPr>
              <a:t>. </a:t>
            </a:r>
            <a:endParaRPr dirty="0"/>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p:txBody>
      </p:sp>
      <p:sp>
        <p:nvSpPr>
          <p:cNvPr id="861" name="Google Shape;861;p95"/>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43</a:t>
            </a:fld>
            <a:endParaRPr sz="1400" b="0" i="0" u="none" strike="noStrike" cap="none">
              <a:solidFill>
                <a:schemeClr val="dk1"/>
              </a:solidFill>
              <a:latin typeface="Arial"/>
              <a:ea typeface="Arial"/>
              <a:cs typeface="Arial"/>
              <a:sym typeface="Arial"/>
            </a:endParaRPr>
          </a:p>
        </p:txBody>
      </p:sp>
      <p:sp>
        <p:nvSpPr>
          <p:cNvPr id="862" name="Google Shape;862;p95"/>
          <p:cNvSpPr txBox="1"/>
          <p:nvPr/>
        </p:nvSpPr>
        <p:spPr>
          <a:xfrm>
            <a:off x="606716" y="5704682"/>
            <a:ext cx="7696200" cy="5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Smith, M. S., et al. (2017).  </a:t>
            </a:r>
            <a:r>
              <a:rPr lang="en-US" sz="1200" b="0" i="1" u="none" strike="noStrike" cap="none">
                <a:solidFill>
                  <a:srgbClr val="000000"/>
                </a:solidFill>
                <a:latin typeface="Calibri"/>
                <a:ea typeface="Calibri"/>
                <a:cs typeface="Calibri"/>
                <a:sym typeface="Calibri"/>
              </a:rPr>
              <a:t>Taking Action: Implementing Effective Mathematics Teaching Practices, </a:t>
            </a:r>
            <a:r>
              <a:rPr lang="en-US" sz="1200" b="0" i="0" u="none" strike="noStrike" cap="none">
                <a:solidFill>
                  <a:srgbClr val="000000"/>
                </a:solidFill>
                <a:latin typeface="Calibri"/>
                <a:ea typeface="Calibri"/>
                <a:cs typeface="Calibri"/>
                <a:sym typeface="Calibri"/>
              </a:rPr>
              <a:t>p. 4,</a:t>
            </a:r>
            <a:r>
              <a:rPr lang="en-US" sz="1200" b="0" i="1" u="none" strike="noStrike" cap="none">
                <a:solidFill>
                  <a:srgbClr val="000000"/>
                </a:solidFill>
                <a:latin typeface="Calibri"/>
                <a:ea typeface="Calibri"/>
                <a:cs typeface="Calibri"/>
                <a:sym typeface="Calibri"/>
              </a:rPr>
              <a:t> National</a:t>
            </a:r>
            <a:r>
              <a:rPr lang="en-US" sz="1200" b="0" i="0" u="none" strike="noStrike" cap="none">
                <a:solidFill>
                  <a:srgbClr val="000000"/>
                </a:solidFill>
                <a:latin typeface="Calibri"/>
                <a:ea typeface="Calibri"/>
                <a:cs typeface="Calibri"/>
                <a:sym typeface="Calibri"/>
              </a:rPr>
              <a:t> Council of Teachers of Mathematics.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96"/>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0" i="0" u="none" strike="noStrike" cap="none" dirty="0">
                <a:solidFill>
                  <a:schemeClr val="dk2"/>
                </a:solidFill>
                <a:latin typeface="Verdana"/>
                <a:ea typeface="Verdana"/>
                <a:cs typeface="Verdana"/>
                <a:sym typeface="Verdana"/>
              </a:rPr>
              <a:t> </a:t>
            </a:r>
            <a:r>
              <a:rPr lang="en-US" sz="3600" b="1" i="0" u="none" strike="noStrike" cap="none" dirty="0">
                <a:solidFill>
                  <a:schemeClr val="dk2"/>
                </a:solidFill>
                <a:latin typeface="Verdana"/>
                <a:ea typeface="Verdana"/>
                <a:cs typeface="Verdana"/>
                <a:sym typeface="Verdana"/>
              </a:rPr>
              <a:t>Ambitious Teaching</a:t>
            </a:r>
            <a:endParaRPr sz="3600" b="1" i="0" u="none" strike="noStrike" cap="none" dirty="0">
              <a:solidFill>
                <a:schemeClr val="dk2"/>
              </a:solidFill>
              <a:latin typeface="Verdana"/>
              <a:ea typeface="Verdana"/>
              <a:cs typeface="Verdana"/>
              <a:sym typeface="Verdana"/>
            </a:endParaRPr>
          </a:p>
        </p:txBody>
      </p:sp>
      <p:sp>
        <p:nvSpPr>
          <p:cNvPr id="869" name="Google Shape;869;p96"/>
          <p:cNvSpPr txBox="1">
            <a:spLocks noGrp="1"/>
          </p:cNvSpPr>
          <p:nvPr>
            <p:ph type="body" idx="1"/>
          </p:nvPr>
        </p:nvSpPr>
        <p:spPr>
          <a:xfrm>
            <a:off x="507534" y="2128708"/>
            <a:ext cx="8229600" cy="30473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sz="3200" b="0" i="0" u="none" strike="noStrike" cap="none" dirty="0">
                <a:solidFill>
                  <a:schemeClr val="dk1"/>
                </a:solidFill>
                <a:latin typeface="Verdana"/>
                <a:ea typeface="Verdana"/>
                <a:cs typeface="Verdana"/>
                <a:sym typeface="Verdana"/>
              </a:rPr>
              <a:t>The </a:t>
            </a:r>
            <a:r>
              <a:rPr lang="en-US" sz="3200" b="0" i="0" u="none" strike="noStrike" cap="none" dirty="0">
                <a:solidFill>
                  <a:srgbClr val="FF0000"/>
                </a:solidFill>
                <a:latin typeface="Verdana"/>
                <a:ea typeface="Verdana"/>
                <a:cs typeface="Verdana"/>
                <a:sym typeface="Verdana"/>
              </a:rPr>
              <a:t>goal</a:t>
            </a:r>
            <a:r>
              <a:rPr lang="en-US" sz="3200" b="0" i="0" u="none" strike="noStrike" cap="none" dirty="0">
                <a:solidFill>
                  <a:schemeClr val="dk1"/>
                </a:solidFill>
                <a:latin typeface="Verdana"/>
                <a:ea typeface="Verdana"/>
                <a:cs typeface="Verdana"/>
                <a:sym typeface="Verdana"/>
              </a:rPr>
              <a:t> of ambitious teaching is to ensure that each and </a:t>
            </a:r>
            <a:r>
              <a:rPr lang="en-US" sz="3200" b="0" i="0" u="none" strike="noStrike" cap="none" dirty="0">
                <a:solidFill>
                  <a:srgbClr val="FF0000"/>
                </a:solidFill>
                <a:latin typeface="Verdana"/>
                <a:ea typeface="Verdana"/>
                <a:cs typeface="Verdana"/>
                <a:sym typeface="Verdana"/>
              </a:rPr>
              <a:t>every student succeeds </a:t>
            </a:r>
            <a:r>
              <a:rPr lang="en-US" sz="3200" b="0" i="0" u="none" strike="noStrike" cap="none" dirty="0">
                <a:solidFill>
                  <a:schemeClr val="dk1"/>
                </a:solidFill>
                <a:latin typeface="Verdana"/>
                <a:ea typeface="Verdana"/>
                <a:cs typeface="Verdana"/>
                <a:sym typeface="Verdana"/>
              </a:rPr>
              <a:t>in </a:t>
            </a:r>
            <a:r>
              <a:rPr lang="en-US" sz="3200" b="0" i="0" u="none" strike="noStrike" cap="none" dirty="0">
                <a:solidFill>
                  <a:srgbClr val="FF0000"/>
                </a:solidFill>
                <a:latin typeface="Verdana"/>
                <a:ea typeface="Verdana"/>
                <a:cs typeface="Verdana"/>
                <a:sym typeface="Verdana"/>
              </a:rPr>
              <a:t>doing meaningful, high-quality work</a:t>
            </a:r>
            <a:r>
              <a:rPr lang="en-US" sz="3200" b="0" i="0" u="none" strike="noStrike" cap="none" dirty="0">
                <a:solidFill>
                  <a:schemeClr val="dk1"/>
                </a:solidFill>
                <a:latin typeface="Verdana"/>
                <a:ea typeface="Verdana"/>
                <a:cs typeface="Verdana"/>
                <a:sym typeface="Verdana"/>
              </a:rPr>
              <a:t>, not simply executing procedures with speed and accuracy. </a:t>
            </a:r>
            <a:endParaRPr dirty="0"/>
          </a:p>
          <a:p>
            <a:pPr marL="342900" marR="0" lvl="0" indent="0" algn="l" rtl="0">
              <a:lnSpc>
                <a:spcPct val="100000"/>
              </a:lnSpc>
              <a:spcBef>
                <a:spcPts val="640"/>
              </a:spcBef>
              <a:spcAft>
                <a:spcPts val="0"/>
              </a:spcAft>
              <a:buClr>
                <a:schemeClr val="dk1"/>
              </a:buClr>
              <a:buSzPts val="3200"/>
              <a:buFont typeface="Calibri"/>
              <a:buNone/>
            </a:pPr>
            <a:endParaRPr sz="3200" b="0" i="0" u="none" strike="noStrike" cap="none" dirty="0">
              <a:solidFill>
                <a:schemeClr val="dk1"/>
              </a:solidFill>
              <a:latin typeface="Verdana"/>
              <a:ea typeface="Verdana"/>
              <a:cs typeface="Verdana"/>
              <a:sym typeface="Verdana"/>
            </a:endParaRPr>
          </a:p>
        </p:txBody>
      </p:sp>
      <p:sp>
        <p:nvSpPr>
          <p:cNvPr id="870" name="Google Shape;870;p9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44</a:t>
            </a:fld>
            <a:endParaRPr sz="1400" b="0" i="0" u="none" strike="noStrike" cap="none">
              <a:solidFill>
                <a:schemeClr val="dk1"/>
              </a:solidFill>
              <a:latin typeface="Arial"/>
              <a:ea typeface="Arial"/>
              <a:cs typeface="Arial"/>
              <a:sym typeface="Arial"/>
            </a:endParaRPr>
          </a:p>
        </p:txBody>
      </p:sp>
      <p:sp>
        <p:nvSpPr>
          <p:cNvPr id="871" name="Google Shape;871;p96"/>
          <p:cNvSpPr txBox="1"/>
          <p:nvPr/>
        </p:nvSpPr>
        <p:spPr>
          <a:xfrm>
            <a:off x="606716" y="5704682"/>
            <a:ext cx="7696200" cy="5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Smith, M. S., et al. (2017).  </a:t>
            </a:r>
            <a:r>
              <a:rPr lang="en-US" sz="1200" b="0" i="1" u="none" strike="noStrike" cap="none">
                <a:solidFill>
                  <a:srgbClr val="000000"/>
                </a:solidFill>
                <a:latin typeface="Calibri"/>
                <a:ea typeface="Calibri"/>
                <a:cs typeface="Calibri"/>
                <a:sym typeface="Calibri"/>
              </a:rPr>
              <a:t>Taking Action: Implementing Effective Mathematics Teaching Practices, </a:t>
            </a:r>
            <a:r>
              <a:rPr lang="en-US" sz="1200" b="0" i="0" u="none" strike="noStrike" cap="none">
                <a:solidFill>
                  <a:srgbClr val="000000"/>
                </a:solidFill>
                <a:latin typeface="Calibri"/>
                <a:ea typeface="Calibri"/>
                <a:cs typeface="Calibri"/>
                <a:sym typeface="Calibri"/>
              </a:rPr>
              <a:t>p. 4,</a:t>
            </a:r>
            <a:r>
              <a:rPr lang="en-US" sz="1200" b="0" i="1" u="none" strike="noStrike" cap="none">
                <a:solidFill>
                  <a:srgbClr val="000000"/>
                </a:solidFill>
                <a:latin typeface="Calibri"/>
                <a:ea typeface="Calibri"/>
                <a:cs typeface="Calibri"/>
                <a:sym typeface="Calibri"/>
              </a:rPr>
              <a:t> National</a:t>
            </a:r>
            <a:r>
              <a:rPr lang="en-US" sz="1200" b="0" i="0" u="none" strike="noStrike" cap="none">
                <a:solidFill>
                  <a:srgbClr val="000000"/>
                </a:solidFill>
                <a:latin typeface="Calibri"/>
                <a:ea typeface="Calibri"/>
                <a:cs typeface="Calibri"/>
                <a:sym typeface="Calibri"/>
              </a:rPr>
              <a:t> Council of Teachers of Mathematics.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7"/>
          <p:cNvSpPr txBox="1">
            <a:spLocks noGrp="1"/>
          </p:cNvSpPr>
          <p:nvPr>
            <p:ph type="title"/>
          </p:nvPr>
        </p:nvSpPr>
        <p:spPr>
          <a:xfrm>
            <a:off x="0" y="333552"/>
            <a:ext cx="8991598"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Assessing or Advancing Questions</a:t>
            </a:r>
            <a:endParaRPr dirty="0"/>
          </a:p>
        </p:txBody>
      </p:sp>
      <p:sp>
        <p:nvSpPr>
          <p:cNvPr id="878" name="Google Shape;878;p97"/>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45</a:t>
            </a:fld>
            <a:endParaRPr sz="1400" b="0" i="0" u="none" strike="noStrike" cap="none">
              <a:solidFill>
                <a:schemeClr val="dk1"/>
              </a:solidFill>
              <a:latin typeface="Arial"/>
              <a:ea typeface="Arial"/>
              <a:cs typeface="Arial"/>
              <a:sym typeface="Arial"/>
            </a:endParaRPr>
          </a:p>
        </p:txBody>
      </p:sp>
      <p:graphicFrame>
        <p:nvGraphicFramePr>
          <p:cNvPr id="879" name="Google Shape;879;p97" descr="assessing and advancing questions charts"/>
          <p:cNvGraphicFramePr/>
          <p:nvPr>
            <p:extLst>
              <p:ext uri="{D42A27DB-BD31-4B8C-83A1-F6EECF244321}">
                <p14:modId xmlns:p14="http://schemas.microsoft.com/office/powerpoint/2010/main" val="224871801"/>
              </p:ext>
            </p:extLst>
          </p:nvPr>
        </p:nvGraphicFramePr>
        <p:xfrm>
          <a:off x="349134" y="1202362"/>
          <a:ext cx="8362600" cy="5195260"/>
        </p:xfrm>
        <a:graphic>
          <a:graphicData uri="http://schemas.openxmlformats.org/drawingml/2006/table">
            <a:tbl>
              <a:tblPr firstRow="1" bandRow="1">
                <a:noFill/>
                <a:tableStyleId>{3E032501-6541-4A05-AB97-2E6126853CB7}</a:tableStyleId>
              </a:tblPr>
              <a:tblGrid>
                <a:gridCol w="4181300">
                  <a:extLst>
                    <a:ext uri="{9D8B030D-6E8A-4147-A177-3AD203B41FA5}">
                      <a16:colId xmlns:a16="http://schemas.microsoft.com/office/drawing/2014/main" val="20000"/>
                    </a:ext>
                  </a:extLst>
                </a:gridCol>
                <a:gridCol w="4181300">
                  <a:extLst>
                    <a:ext uri="{9D8B030D-6E8A-4147-A177-3AD203B41FA5}">
                      <a16:colId xmlns:a16="http://schemas.microsoft.com/office/drawing/2014/main" val="20001"/>
                    </a:ext>
                  </a:extLst>
                </a:gridCol>
              </a:tblGrid>
              <a:tr h="623250">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Assessing Questions</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400"/>
                        <a:buFont typeface="Arial"/>
                        <a:buNone/>
                      </a:pPr>
                      <a:r>
                        <a:rPr lang="en-US" sz="2400" b="1" u="none" strike="noStrike" cap="none"/>
                        <a:t>Advancing Questions</a:t>
                      </a:r>
                      <a:endParaRPr/>
                    </a:p>
                  </a:txBody>
                  <a:tcPr marL="91450" marR="91450" marT="45725" marB="45725"/>
                </a:tc>
                <a:extLst>
                  <a:ext uri="{0D108BD9-81ED-4DB2-BD59-A6C34878D82A}">
                    <a16:rowId xmlns:a16="http://schemas.microsoft.com/office/drawing/2014/main" val="10000"/>
                  </a:ext>
                </a:extLst>
              </a:tr>
              <a:tr h="4383925">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Based closely on the student’s current work and approach. </a:t>
                      </a:r>
                      <a:endParaRPr dirty="0"/>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dirty="0"/>
                    </a:p>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Clarify aspects of the student work and approach and what the student understands about that work or approach. </a:t>
                      </a:r>
                      <a:endParaRPr dirty="0"/>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dirty="0"/>
                    </a:p>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Provide information to the teacher about what </a:t>
                      </a:r>
                      <a:r>
                        <a:rPr lang="en-US" sz="1800" u="none" strike="noStrike" cap="none" dirty="0" smtClean="0"/>
                        <a:t>the </a:t>
                      </a:r>
                      <a:r>
                        <a:rPr lang="en-US" sz="1800" u="none" strike="noStrike" cap="none" dirty="0"/>
                        <a:t>student understands about the mathematical ideas and relationships. </a:t>
                      </a:r>
                      <a:endParaRPr dirty="0"/>
                    </a:p>
                    <a:p>
                      <a:pPr marL="0" marR="0" lvl="0" indent="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t>Teacher STAYS to hear the answer to the question. </a:t>
                      </a:r>
                      <a:endParaRPr sz="1800" b="1" u="none" strike="noStrike" cap="none" dirty="0"/>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Use  student work as a basis for making progress toward the target goal.</a:t>
                      </a:r>
                      <a:endParaRPr dirty="0"/>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dirty="0"/>
                    </a:p>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Move student beyond their current thinking by pressing students to extend what they know to a new situation.</a:t>
                      </a:r>
                      <a:endParaRPr dirty="0"/>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dirty="0"/>
                    </a:p>
                    <a:p>
                      <a:pPr marL="285750" marR="0" lvl="0" indent="-285750" algn="l" rtl="0">
                        <a:lnSpc>
                          <a:spcPct val="100000"/>
                        </a:lnSpc>
                        <a:spcBef>
                          <a:spcPts val="0"/>
                        </a:spcBef>
                        <a:spcAft>
                          <a:spcPts val="0"/>
                        </a:spcAft>
                        <a:buClr>
                          <a:srgbClr val="000000"/>
                        </a:buClr>
                        <a:buSzPts val="1800"/>
                        <a:buFont typeface="Arial"/>
                        <a:buChar char="•"/>
                      </a:pPr>
                      <a:r>
                        <a:rPr lang="en-US" sz="1800" u="none" strike="noStrike" cap="none" dirty="0"/>
                        <a:t>Prompt students to think about a mathematical idea they are not currently considering.</a:t>
                      </a:r>
                      <a:endParaRPr dirty="0"/>
                    </a:p>
                    <a:p>
                      <a:pPr marL="285750" marR="0" lvl="0" indent="-171450" algn="l" rtl="0">
                        <a:lnSpc>
                          <a:spcPct val="100000"/>
                        </a:lnSpc>
                        <a:spcBef>
                          <a:spcPts val="0"/>
                        </a:spcBef>
                        <a:spcAft>
                          <a:spcPts val="0"/>
                        </a:spcAft>
                        <a:buClr>
                          <a:srgbClr val="000000"/>
                        </a:buClr>
                        <a:buSzPts val="1800"/>
                        <a:buFont typeface="Arial"/>
                        <a:buNone/>
                      </a:pPr>
                      <a:endParaRPr sz="1800" u="none" strike="noStrike" cap="none" dirty="0"/>
                    </a:p>
                    <a:p>
                      <a:pPr marL="0" marR="0" lvl="0" indent="0" algn="ctr" rtl="0">
                        <a:lnSpc>
                          <a:spcPct val="100000"/>
                        </a:lnSpc>
                        <a:spcBef>
                          <a:spcPts val="0"/>
                        </a:spcBef>
                        <a:spcAft>
                          <a:spcPts val="0"/>
                        </a:spcAft>
                        <a:buClr>
                          <a:srgbClr val="000000"/>
                        </a:buClr>
                        <a:buSzPts val="1800"/>
                        <a:buFont typeface="Arial"/>
                        <a:buNone/>
                      </a:pPr>
                      <a:endParaRPr sz="1800" b="1" u="none" strike="noStrike" cap="none" dirty="0"/>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dirty="0"/>
                        <a:t>Teacher WALKS AWAY, leaving students to figure out how to proceed.</a:t>
                      </a:r>
                      <a:endParaRPr sz="1800" b="1" u="none" strike="noStrike" cap="none" dirty="0"/>
                    </a:p>
                  </a:txBody>
                  <a:tcPr marL="91450" marR="91450" marT="45725" marB="45725"/>
                </a:tc>
                <a:extLst>
                  <a:ext uri="{0D108BD9-81ED-4DB2-BD59-A6C34878D82A}">
                    <a16:rowId xmlns:a16="http://schemas.microsoft.com/office/drawing/2014/main" val="10001"/>
                  </a:ext>
                </a:extLst>
              </a:tr>
            </a:tbl>
          </a:graphicData>
        </a:graphic>
      </p:graphicFrame>
      <p:sp>
        <p:nvSpPr>
          <p:cNvPr id="880" name="Google Shape;880;p97" descr="Smith, M. S., et al. (2017).  Taking Action: Implementing Effective Mathematics Teaching Practices, p. 110, National Council of Teachers of Mathematics. &#10;"/>
          <p:cNvSpPr/>
          <p:nvPr/>
        </p:nvSpPr>
        <p:spPr>
          <a:xfrm>
            <a:off x="146957" y="6378451"/>
            <a:ext cx="8564781"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dirty="0">
                <a:solidFill>
                  <a:srgbClr val="000000"/>
                </a:solidFill>
                <a:latin typeface="Calibri"/>
                <a:ea typeface="Calibri"/>
                <a:cs typeface="Calibri"/>
                <a:sym typeface="Calibri"/>
              </a:rPr>
              <a:t>Smith, M. S., et al. (2017).  </a:t>
            </a:r>
            <a:r>
              <a:rPr lang="en-US" sz="1400" b="0" i="1" u="none" strike="noStrike" cap="none" dirty="0">
                <a:solidFill>
                  <a:srgbClr val="000000"/>
                </a:solidFill>
                <a:latin typeface="Calibri"/>
                <a:ea typeface="Calibri"/>
                <a:cs typeface="Calibri"/>
                <a:sym typeface="Calibri"/>
              </a:rPr>
              <a:t>Taking Action: Implementing Effective Mathematics Teaching Practices, </a:t>
            </a:r>
            <a:r>
              <a:rPr lang="en-US" sz="1400" b="0" i="0" u="none" strike="noStrike" cap="none" dirty="0">
                <a:solidFill>
                  <a:srgbClr val="000000"/>
                </a:solidFill>
                <a:latin typeface="Calibri"/>
                <a:ea typeface="Calibri"/>
                <a:cs typeface="Calibri"/>
                <a:sym typeface="Calibri"/>
              </a:rPr>
              <a:t>p. 110,</a:t>
            </a:r>
            <a:r>
              <a:rPr lang="en-US" sz="1400" b="0" i="1" u="none" strike="noStrike" cap="none" dirty="0">
                <a:solidFill>
                  <a:srgbClr val="000000"/>
                </a:solidFill>
                <a:latin typeface="Calibri"/>
                <a:ea typeface="Calibri"/>
                <a:cs typeface="Calibri"/>
                <a:sym typeface="Calibri"/>
              </a:rPr>
              <a:t> National</a:t>
            </a:r>
            <a:r>
              <a:rPr lang="en-US" sz="1400" b="0" i="0" u="none" strike="noStrike" cap="none" dirty="0">
                <a:solidFill>
                  <a:srgbClr val="000000"/>
                </a:solidFill>
                <a:latin typeface="Calibri"/>
                <a:ea typeface="Calibri"/>
                <a:cs typeface="Calibri"/>
                <a:sym typeface="Calibri"/>
              </a:rPr>
              <a:t> Council of Teachers of Mathematics. </a:t>
            </a:r>
            <a:endParaRPr sz="1400" b="0" i="0" u="none" strike="noStrike" cap="none" dirty="0">
              <a:solidFill>
                <a:srgbClr val="000000"/>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98"/>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Intentional advance planning</a:t>
            </a:r>
            <a:endParaRPr sz="3600" b="0" i="0" u="none" strike="noStrike" cap="none" dirty="0">
              <a:solidFill>
                <a:schemeClr val="dk2"/>
              </a:solidFill>
              <a:latin typeface="Verdana"/>
              <a:ea typeface="Verdana"/>
              <a:cs typeface="Verdana"/>
              <a:sym typeface="Verdana"/>
            </a:endParaRPr>
          </a:p>
        </p:txBody>
      </p:sp>
      <p:sp>
        <p:nvSpPr>
          <p:cNvPr id="887" name="Google Shape;887;p98"/>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sz="3200" b="0" i="0" u="none" strike="noStrike" cap="none" dirty="0">
                <a:solidFill>
                  <a:schemeClr val="dk1"/>
                </a:solidFill>
                <a:latin typeface="Verdana"/>
                <a:ea typeface="Verdana"/>
                <a:cs typeface="Verdana"/>
                <a:sym typeface="Verdana"/>
              </a:rPr>
              <a:t>Intentional advance planning is the key to effective teaching. Intentional planning shoulders much of the burden of teaching by replacing on-the-fly decision making during a lesson with careful investigation into the what and how of instruction before the lesson is taught. </a:t>
            </a:r>
            <a:br>
              <a:rPr lang="en-US" sz="3200" b="0" i="0" u="none" strike="noStrike" cap="none" dirty="0">
                <a:solidFill>
                  <a:schemeClr val="dk1"/>
                </a:solidFill>
                <a:latin typeface="Verdana"/>
                <a:ea typeface="Verdana"/>
                <a:cs typeface="Verdana"/>
                <a:sym typeface="Verdana"/>
              </a:rPr>
            </a:br>
            <a:endParaRPr sz="3200" b="0" i="0" u="none" strike="noStrike" cap="none" dirty="0">
              <a:solidFill>
                <a:schemeClr val="dk1"/>
              </a:solidFill>
              <a:latin typeface="Verdana"/>
              <a:ea typeface="Verdana"/>
              <a:cs typeface="Verdana"/>
              <a:sym typeface="Verdana"/>
            </a:endParaRPr>
          </a:p>
        </p:txBody>
      </p:sp>
      <p:sp>
        <p:nvSpPr>
          <p:cNvPr id="888" name="Google Shape;888;p9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46</a:t>
            </a:fld>
            <a:endParaRPr sz="1400" b="0" i="0" u="none" strike="noStrike" cap="none">
              <a:solidFill>
                <a:schemeClr val="dk1"/>
              </a:solidFill>
              <a:latin typeface="Arial"/>
              <a:ea typeface="Arial"/>
              <a:cs typeface="Arial"/>
              <a:sym typeface="Arial"/>
            </a:endParaRPr>
          </a:p>
        </p:txBody>
      </p:sp>
      <p:sp>
        <p:nvSpPr>
          <p:cNvPr id="889" name="Google Shape;889;p98"/>
          <p:cNvSpPr txBox="1"/>
          <p:nvPr/>
        </p:nvSpPr>
        <p:spPr>
          <a:xfrm>
            <a:off x="533400" y="5997546"/>
            <a:ext cx="7696200" cy="60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Stigler, James W. and James Hiebert. (1999), p. 156, </a:t>
            </a:r>
            <a:r>
              <a:rPr lang="en-US" sz="1200" b="0" i="1" u="none" strike="noStrike" cap="none">
                <a:solidFill>
                  <a:srgbClr val="000000"/>
                </a:solidFill>
                <a:latin typeface="Calibri"/>
                <a:ea typeface="Calibri"/>
                <a:cs typeface="Calibri"/>
                <a:sym typeface="Calibri"/>
              </a:rPr>
              <a:t>The Teaching Gap: Best Ideas from the World’s Teachers for Improving Education in the </a:t>
            </a:r>
            <a:r>
              <a:rPr lang="en-US" sz="1200" b="0" i="0" u="none" strike="noStrike" cap="none">
                <a:solidFill>
                  <a:srgbClr val="000000"/>
                </a:solidFill>
                <a:latin typeface="Calibri"/>
                <a:ea typeface="Calibri"/>
                <a:cs typeface="Calibri"/>
                <a:sym typeface="Calibri"/>
              </a:rPr>
              <a:t>Classroom. New York:Simon and Schuster.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pic>
        <p:nvPicPr>
          <p:cNvPr id="895" name="Google Shape;895;p99" descr="advance planning template"/>
          <p:cNvPicPr preferRelativeResize="0"/>
          <p:nvPr/>
        </p:nvPicPr>
        <p:blipFill rotWithShape="1">
          <a:blip r:embed="rId3">
            <a:alphaModFix/>
          </a:blip>
          <a:srcRect/>
          <a:stretch/>
        </p:blipFill>
        <p:spPr>
          <a:xfrm>
            <a:off x="4216907" y="3085019"/>
            <a:ext cx="4409462" cy="3237327"/>
          </a:xfrm>
          <a:prstGeom prst="rect">
            <a:avLst/>
          </a:prstGeom>
          <a:noFill/>
          <a:ln w="9525" cap="flat" cmpd="sng">
            <a:solidFill>
              <a:schemeClr val="dk1"/>
            </a:solidFill>
            <a:prstDash val="solid"/>
            <a:round/>
            <a:headEnd type="none" w="sm" len="sm"/>
            <a:tailEnd type="none" w="sm" len="sm"/>
          </a:ln>
        </p:spPr>
      </p:pic>
      <p:sp>
        <p:nvSpPr>
          <p:cNvPr id="896" name="Google Shape;896;p99"/>
          <p:cNvSpPr txBox="1">
            <a:spLocks noGrp="1"/>
          </p:cNvSpPr>
          <p:nvPr>
            <p:ph type="title"/>
          </p:nvPr>
        </p:nvSpPr>
        <p:spPr>
          <a:xfrm>
            <a:off x="0" y="672664"/>
            <a:ext cx="8991598"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Questions to Ask for Thoughtful and Intentional Advance Planning</a:t>
            </a:r>
            <a:endParaRPr sz="3600" b="1" i="0" u="none" strike="noStrike" cap="none" dirty="0">
              <a:solidFill>
                <a:schemeClr val="dk2"/>
              </a:solidFill>
              <a:latin typeface="Verdana"/>
              <a:ea typeface="Verdana"/>
              <a:cs typeface="Verdana"/>
              <a:sym typeface="Verdana"/>
            </a:endParaRPr>
          </a:p>
        </p:txBody>
      </p:sp>
      <p:sp>
        <p:nvSpPr>
          <p:cNvPr id="897" name="Google Shape;897;p9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47</a:t>
            </a:fld>
            <a:endParaRPr sz="1400" b="0" i="0" u="none" strike="noStrike" cap="none">
              <a:solidFill>
                <a:schemeClr val="dk1"/>
              </a:solidFill>
              <a:latin typeface="Arial"/>
              <a:ea typeface="Arial"/>
              <a:cs typeface="Arial"/>
              <a:sym typeface="Arial"/>
            </a:endParaRPr>
          </a:p>
        </p:txBody>
      </p:sp>
      <p:pic>
        <p:nvPicPr>
          <p:cNvPr id="898" name="Google Shape;898;p99" descr="intentional advance planning template"/>
          <p:cNvPicPr preferRelativeResize="0"/>
          <p:nvPr/>
        </p:nvPicPr>
        <p:blipFill rotWithShape="1">
          <a:blip r:embed="rId4">
            <a:alphaModFix/>
          </a:blip>
          <a:srcRect/>
          <a:stretch/>
        </p:blipFill>
        <p:spPr>
          <a:xfrm>
            <a:off x="321181" y="2272860"/>
            <a:ext cx="4447433" cy="3082722"/>
          </a:xfrm>
          <a:prstGeom prst="rect">
            <a:avLst/>
          </a:prstGeom>
          <a:noFill/>
          <a:ln w="9525" cap="flat" cmpd="sng">
            <a:solidFill>
              <a:schemeClr val="dk1"/>
            </a:solidFill>
            <a:prstDash val="solid"/>
            <a:round/>
            <a:headEnd type="none" w="sm" len="sm"/>
            <a:tailEnd type="none" w="sm" len="sm"/>
          </a:ln>
        </p:spPr>
      </p:pic>
      <p:sp>
        <p:nvSpPr>
          <p:cNvPr id="899" name="Google Shape;899;p99"/>
          <p:cNvSpPr txBox="1"/>
          <p:nvPr/>
        </p:nvSpPr>
        <p:spPr>
          <a:xfrm>
            <a:off x="195943" y="6322346"/>
            <a:ext cx="7690757"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Adapted from Smith, M. S., et al. (2017).  </a:t>
            </a:r>
            <a:r>
              <a:rPr lang="en-US" sz="1400" b="0" i="1" u="none" strike="noStrike" cap="none">
                <a:solidFill>
                  <a:srgbClr val="000000"/>
                </a:solidFill>
                <a:latin typeface="Calibri"/>
                <a:ea typeface="Calibri"/>
                <a:cs typeface="Calibri"/>
                <a:sym typeface="Calibri"/>
              </a:rPr>
              <a:t>Taking Action: Implementing Effective Mathematics Teaching Practices</a:t>
            </a:r>
            <a:r>
              <a:rPr lang="en-US" sz="1400" b="0" i="0" u="none" strike="noStrike" cap="none">
                <a:solidFill>
                  <a:srgbClr val="000000"/>
                </a:solidFill>
                <a:latin typeface="Calibri"/>
                <a:ea typeface="Calibri"/>
                <a:cs typeface="Calibri"/>
                <a:sym typeface="Calibri"/>
              </a:rPr>
              <a:t>,</a:t>
            </a:r>
            <a:r>
              <a:rPr lang="en-US" sz="1400" b="0" i="1" u="none" strike="noStrike" cap="none">
                <a:solidFill>
                  <a:srgbClr val="000000"/>
                </a:solidFill>
                <a:latin typeface="Calibri"/>
                <a:ea typeface="Calibri"/>
                <a:cs typeface="Calibri"/>
                <a:sym typeface="Calibri"/>
              </a:rPr>
              <a:t> National</a:t>
            </a:r>
            <a:r>
              <a:rPr lang="en-US" sz="1400" b="0" i="0" u="none" strike="noStrike" cap="none">
                <a:solidFill>
                  <a:srgbClr val="000000"/>
                </a:solidFill>
                <a:latin typeface="Calibri"/>
                <a:ea typeface="Calibri"/>
                <a:cs typeface="Calibri"/>
                <a:sym typeface="Calibri"/>
              </a:rPr>
              <a:t> Council of Teachers of Mathematics. </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01"/>
          <p:cNvSpPr txBox="1"/>
          <p:nvPr/>
        </p:nvSpPr>
        <p:spPr>
          <a:xfrm>
            <a:off x="422987" y="2011680"/>
            <a:ext cx="7578012" cy="50609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8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Calibri"/>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Calibri"/>
              <a:buNone/>
            </a:pPr>
            <a:endParaRPr sz="3200" b="0" i="0" u="none" strike="noStrike" cap="none" dirty="0">
              <a:solidFill>
                <a:schemeClr val="dk1"/>
              </a:solidFill>
              <a:latin typeface="Verdana"/>
              <a:ea typeface="Verdana"/>
              <a:cs typeface="Verdana"/>
              <a:sym typeface="Verdana"/>
            </a:endParaRPr>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What do students need to know?</a:t>
            </a:r>
            <a:endParaRPr dirty="0"/>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 these standards connect?</a:t>
            </a:r>
            <a:endParaRPr dirty="0"/>
          </a:p>
          <a:p>
            <a:pPr marL="342900" marR="0" lvl="0" indent="-342900" algn="l" rtl="0">
              <a:lnSpc>
                <a:spcPct val="100000"/>
              </a:lnSpc>
              <a:spcBef>
                <a:spcPts val="640"/>
              </a:spcBef>
              <a:spcAft>
                <a:spcPts val="0"/>
              </a:spcAft>
              <a:buClr>
                <a:schemeClr val="dk1"/>
              </a:buClr>
              <a:buSzPts val="3200"/>
              <a:buFont typeface="Calibri"/>
              <a:buChar char="•"/>
            </a:pPr>
            <a:r>
              <a:rPr lang="en-US" sz="3200" b="0" i="0" u="none" strike="noStrike" cap="none" dirty="0">
                <a:solidFill>
                  <a:schemeClr val="dk1"/>
                </a:solidFill>
                <a:latin typeface="Verdana"/>
                <a:ea typeface="Verdana"/>
                <a:cs typeface="Verdana"/>
                <a:sym typeface="Verdana"/>
              </a:rPr>
              <a:t>How does the progression of these standards build mathematical relationships?  </a:t>
            </a:r>
            <a:endParaRPr sz="3200" b="0" i="0" u="none" strike="noStrike" cap="none" dirty="0">
              <a:solidFill>
                <a:schemeClr val="dk1"/>
              </a:solidFill>
              <a:latin typeface="Verdana"/>
              <a:ea typeface="Verdana"/>
              <a:cs typeface="Verdana"/>
              <a:sym typeface="Verdana"/>
            </a:endParaRPr>
          </a:p>
        </p:txBody>
      </p:sp>
      <p:sp>
        <p:nvSpPr>
          <p:cNvPr id="924" name="Google Shape;924;p101"/>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48</a:t>
            </a:fld>
            <a:endParaRPr sz="1400" b="0" i="0" u="none" strike="noStrike" cap="none">
              <a:solidFill>
                <a:schemeClr val="dk1"/>
              </a:solidFill>
              <a:latin typeface="Arial"/>
              <a:ea typeface="Arial"/>
              <a:cs typeface="Arial"/>
              <a:sym typeface="Arial"/>
            </a:endParaRPr>
          </a:p>
        </p:txBody>
      </p:sp>
      <p:grpSp>
        <p:nvGrpSpPr>
          <p:cNvPr id="925" name="Google Shape;925;p101" descr="progression arrow showing 3.3 and 3.4, 4.4, 5.4"/>
          <p:cNvGrpSpPr/>
          <p:nvPr/>
        </p:nvGrpSpPr>
        <p:grpSpPr>
          <a:xfrm>
            <a:off x="5282068" y="796815"/>
            <a:ext cx="3861932" cy="2343304"/>
            <a:chOff x="0" y="0"/>
            <a:chExt cx="4850973" cy="3495253"/>
          </a:xfrm>
        </p:grpSpPr>
        <p:sp>
          <p:nvSpPr>
            <p:cNvPr id="926" name="Google Shape;926;p101"/>
            <p:cNvSpPr/>
            <p:nvPr/>
          </p:nvSpPr>
          <p:spPr>
            <a:xfrm>
              <a:off x="0" y="0"/>
              <a:ext cx="4682409" cy="2926506"/>
            </a:xfrm>
            <a:custGeom>
              <a:avLst/>
              <a:gdLst/>
              <a:ahLst/>
              <a:cxnLst/>
              <a:rect l="l" t="t" r="r" b="b"/>
              <a:pathLst>
                <a:path w="120000" h="120000" extrusionOk="0">
                  <a:moveTo>
                    <a:pt x="0" y="120000"/>
                  </a:moveTo>
                  <a:quadBezTo>
                    <a:pt x="20000" y="40000"/>
                    <a:pt x="101250" y="15000"/>
                  </a:quadBezTo>
                  <a:lnTo>
                    <a:pt x="100193" y="0"/>
                  </a:lnTo>
                  <a:lnTo>
                    <a:pt x="120000" y="24000"/>
                  </a:lnTo>
                  <a:lnTo>
                    <a:pt x="104418" y="60000"/>
                  </a:lnTo>
                  <a:lnTo>
                    <a:pt x="103362" y="45000"/>
                  </a:lnTo>
                  <a:quadBezTo>
                    <a:pt x="30000" y="55000"/>
                    <a:pt x="0" y="120000"/>
                  </a:quadBezTo>
                  <a:close/>
                </a:path>
              </a:pathLst>
            </a:custGeom>
            <a:solidFill>
              <a:srgbClr val="000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01"/>
            <p:cNvSpPr/>
            <p:nvPr/>
          </p:nvSpPr>
          <p:spPr>
            <a:xfrm>
              <a:off x="594666" y="2588621"/>
              <a:ext cx="121742" cy="12174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01"/>
            <p:cNvSpPr/>
            <p:nvPr/>
          </p:nvSpPr>
          <p:spPr>
            <a:xfrm>
              <a:off x="655537" y="2649491"/>
              <a:ext cx="1091001" cy="84575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01"/>
            <p:cNvSpPr txBox="1"/>
            <p:nvPr/>
          </p:nvSpPr>
          <p:spPr>
            <a:xfrm>
              <a:off x="207855" y="2649491"/>
              <a:ext cx="1733006" cy="845758"/>
            </a:xfrm>
            <a:prstGeom prst="rect">
              <a:avLst/>
            </a:prstGeom>
            <a:noFill/>
            <a:ln>
              <a:noFill/>
            </a:ln>
          </p:spPr>
          <p:txBody>
            <a:bodyPr spcFirstLastPara="1" wrap="square" lIns="64500" tIns="0" rIns="0" bIns="0" anchor="t" anchorCtr="0">
              <a:noAutofit/>
            </a:bodyPr>
            <a:lstStyle/>
            <a:p>
              <a:pPr marL="0" marR="0" lvl="0" indent="0" algn="l" rtl="0">
                <a:lnSpc>
                  <a:spcPct val="90000"/>
                </a:lnSpc>
                <a:spcBef>
                  <a:spcPts val="0"/>
                </a:spcBef>
                <a:spcAft>
                  <a:spcPts val="0"/>
                </a:spcAft>
                <a:buClr>
                  <a:schemeClr val="dk1"/>
                </a:buClr>
                <a:buSzPts val="800"/>
                <a:buFont typeface="Arial"/>
                <a:buNone/>
              </a:pPr>
              <a:r>
                <a:rPr lang="en-US" sz="3200" b="0" i="0" u="none" strike="noStrike" cap="none" dirty="0">
                  <a:solidFill>
                    <a:schemeClr val="dk1"/>
                  </a:solidFill>
                  <a:latin typeface="Verdana"/>
                  <a:ea typeface="Verdana"/>
                  <a:cs typeface="Verdana"/>
                  <a:sym typeface="Verdana"/>
                </a:rPr>
                <a:t>3.3</a:t>
              </a:r>
              <a:endParaRPr dirty="0"/>
            </a:p>
            <a:p>
              <a:pPr marL="0" marR="0" lvl="0" indent="0" algn="l" rtl="0">
                <a:lnSpc>
                  <a:spcPct val="90000"/>
                </a:lnSpc>
                <a:spcBef>
                  <a:spcPts val="0"/>
                </a:spcBef>
                <a:spcAft>
                  <a:spcPts val="0"/>
                </a:spcAft>
                <a:buClr>
                  <a:schemeClr val="dk1"/>
                </a:buClr>
                <a:buSzPts val="800"/>
                <a:buFont typeface="Arial"/>
                <a:buNone/>
              </a:pPr>
              <a:r>
                <a:rPr lang="en-US" sz="3200" b="0" i="0" u="none" strike="noStrike" cap="none" dirty="0">
                  <a:solidFill>
                    <a:schemeClr val="dk1"/>
                  </a:solidFill>
                  <a:latin typeface="Verdana"/>
                  <a:ea typeface="Verdana"/>
                  <a:cs typeface="Verdana"/>
                  <a:sym typeface="Verdana"/>
                </a:rPr>
                <a:t>3.4</a:t>
              </a:r>
              <a:endParaRPr sz="3200" b="0" i="0" u="none" strike="noStrike" cap="none" dirty="0">
                <a:solidFill>
                  <a:schemeClr val="dk1"/>
                </a:solidFill>
                <a:latin typeface="Verdana"/>
                <a:ea typeface="Verdana"/>
                <a:cs typeface="Verdana"/>
                <a:sym typeface="Verdana"/>
              </a:endParaRPr>
            </a:p>
          </p:txBody>
        </p:sp>
        <p:sp>
          <p:nvSpPr>
            <p:cNvPr id="930" name="Google Shape;930;p101"/>
            <p:cNvSpPr/>
            <p:nvPr/>
          </p:nvSpPr>
          <p:spPr>
            <a:xfrm>
              <a:off x="1669277" y="1793197"/>
              <a:ext cx="220072" cy="22007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101"/>
            <p:cNvSpPr/>
            <p:nvPr/>
          </p:nvSpPr>
          <p:spPr>
            <a:xfrm>
              <a:off x="1779316" y="1903233"/>
              <a:ext cx="1123777" cy="15920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01"/>
            <p:cNvSpPr txBox="1"/>
            <p:nvPr/>
          </p:nvSpPr>
          <p:spPr>
            <a:xfrm>
              <a:off x="1592705" y="1812083"/>
              <a:ext cx="1937404" cy="1683170"/>
            </a:xfrm>
            <a:prstGeom prst="rect">
              <a:avLst/>
            </a:prstGeom>
            <a:noFill/>
            <a:ln>
              <a:noFill/>
            </a:ln>
          </p:spPr>
          <p:txBody>
            <a:bodyPr spcFirstLastPara="1" wrap="square" lIns="116600" tIns="0" rIns="0" bIns="0" anchor="t" anchorCtr="0">
              <a:noAutofit/>
            </a:bodyPr>
            <a:lstStyle/>
            <a:p>
              <a:pPr marL="0" marR="0" lvl="0" indent="0" algn="l" rtl="0">
                <a:lnSpc>
                  <a:spcPct val="90000"/>
                </a:lnSpc>
                <a:spcBef>
                  <a:spcPts val="0"/>
                </a:spcBef>
                <a:spcAft>
                  <a:spcPts val="0"/>
                </a:spcAft>
                <a:buClr>
                  <a:schemeClr val="dk1"/>
                </a:buClr>
                <a:buSzPts val="800"/>
                <a:buFont typeface="Arial"/>
                <a:buNone/>
              </a:pPr>
              <a:r>
                <a:rPr lang="en-US" sz="3200" b="0" i="0" u="none" strike="noStrike" cap="none" dirty="0">
                  <a:solidFill>
                    <a:schemeClr val="dk1"/>
                  </a:solidFill>
                  <a:latin typeface="Verdana"/>
                  <a:ea typeface="Verdana"/>
                  <a:cs typeface="Verdana"/>
                  <a:sym typeface="Verdana"/>
                </a:rPr>
                <a:t>4.4</a:t>
              </a:r>
              <a:endParaRPr sz="3200" b="0" i="0" u="none" strike="noStrike" cap="none" dirty="0">
                <a:solidFill>
                  <a:schemeClr val="dk1"/>
                </a:solidFill>
                <a:latin typeface="Verdana"/>
                <a:ea typeface="Verdana"/>
                <a:cs typeface="Verdana"/>
                <a:sym typeface="Verdana"/>
              </a:endParaRPr>
            </a:p>
          </p:txBody>
        </p:sp>
        <p:sp>
          <p:nvSpPr>
            <p:cNvPr id="933" name="Google Shape;933;p101"/>
            <p:cNvSpPr/>
            <p:nvPr/>
          </p:nvSpPr>
          <p:spPr>
            <a:xfrm>
              <a:off x="2961624" y="1309150"/>
              <a:ext cx="304356" cy="304356"/>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01"/>
            <p:cNvSpPr/>
            <p:nvPr/>
          </p:nvSpPr>
          <p:spPr>
            <a:xfrm>
              <a:off x="3113801" y="1461329"/>
              <a:ext cx="1123777" cy="20339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01"/>
            <p:cNvSpPr txBox="1"/>
            <p:nvPr/>
          </p:nvSpPr>
          <p:spPr>
            <a:xfrm>
              <a:off x="3113801" y="1461329"/>
              <a:ext cx="1737172" cy="2033921"/>
            </a:xfrm>
            <a:prstGeom prst="rect">
              <a:avLst/>
            </a:prstGeom>
            <a:noFill/>
            <a:ln>
              <a:noFill/>
            </a:ln>
          </p:spPr>
          <p:txBody>
            <a:bodyPr spcFirstLastPara="1" wrap="square" lIns="161250" tIns="0" rIns="0" bIns="0" anchor="t" anchorCtr="0">
              <a:noAutofit/>
            </a:bodyPr>
            <a:lstStyle/>
            <a:p>
              <a:pPr marL="0" marR="0" lvl="0" indent="0" algn="l" rtl="0">
                <a:lnSpc>
                  <a:spcPct val="90000"/>
                </a:lnSpc>
                <a:spcBef>
                  <a:spcPts val="0"/>
                </a:spcBef>
                <a:spcAft>
                  <a:spcPts val="0"/>
                </a:spcAft>
                <a:buClr>
                  <a:schemeClr val="dk1"/>
                </a:buClr>
                <a:buSzPts val="800"/>
                <a:buFont typeface="Arial"/>
                <a:buNone/>
              </a:pPr>
              <a:r>
                <a:rPr lang="en-US" sz="3200" b="0" i="0" u="none" strike="noStrike" cap="none">
                  <a:solidFill>
                    <a:schemeClr val="dk1"/>
                  </a:solidFill>
                  <a:latin typeface="Verdana"/>
                  <a:ea typeface="Verdana"/>
                  <a:cs typeface="Verdana"/>
                  <a:sym typeface="Verdana"/>
                </a:rPr>
                <a:t>5.4</a:t>
              </a:r>
              <a:endParaRPr sz="3200" b="0" i="0" u="none" strike="noStrike" cap="none">
                <a:solidFill>
                  <a:schemeClr val="dk1"/>
                </a:solidFill>
                <a:latin typeface="Verdana"/>
                <a:ea typeface="Verdana"/>
                <a:cs typeface="Verdana"/>
                <a:sym typeface="Verdana"/>
              </a:endParaRPr>
            </a:p>
          </p:txBody>
        </p:sp>
      </p:grpSp>
      <p:sp>
        <p:nvSpPr>
          <p:cNvPr id="936" name="Google Shape;936;p101"/>
          <p:cNvSpPr txBox="1">
            <a:spLocks noGrp="1"/>
          </p:cNvSpPr>
          <p:nvPr>
            <p:ph type="title"/>
          </p:nvPr>
        </p:nvSpPr>
        <p:spPr>
          <a:xfrm>
            <a:off x="97193" y="656545"/>
            <a:ext cx="8229600" cy="114299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900"/>
              <a:buFont typeface="Calibri"/>
              <a:buNone/>
            </a:pPr>
            <a:r>
              <a:rPr lang="en-US" sz="3600" b="1" i="0" u="none" strike="noStrike" cap="none" dirty="0">
                <a:solidFill>
                  <a:schemeClr val="dk2"/>
                </a:solidFill>
                <a:latin typeface="Verdana"/>
                <a:ea typeface="Verdana"/>
                <a:cs typeface="Verdana"/>
                <a:sym typeface="Verdana"/>
              </a:rPr>
              <a:t>Vertical Progression:</a:t>
            </a:r>
            <a:endParaRPr dirty="0"/>
          </a:p>
          <a:p>
            <a:pPr marL="0" marR="0" lvl="0" indent="0" algn="l" rtl="0">
              <a:lnSpc>
                <a:spcPct val="100000"/>
              </a:lnSpc>
              <a:spcBef>
                <a:spcPts val="0"/>
              </a:spcBef>
              <a:spcAft>
                <a:spcPts val="0"/>
              </a:spcAft>
              <a:buClr>
                <a:schemeClr val="dk2"/>
              </a:buClr>
              <a:buSzPts val="900"/>
              <a:buFont typeface="Calibri"/>
              <a:buNone/>
            </a:pPr>
            <a:r>
              <a:rPr lang="en-US" sz="3600" b="1" i="0" u="none" strike="noStrike" cap="none" dirty="0">
                <a:solidFill>
                  <a:schemeClr val="dk2"/>
                </a:solidFill>
                <a:latin typeface="Verdana"/>
                <a:ea typeface="Verdana"/>
                <a:cs typeface="Verdana"/>
                <a:sym typeface="Verdana"/>
              </a:rPr>
              <a:t>Computational Fluency</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pic>
        <p:nvPicPr>
          <p:cNvPr id="942" name="Google Shape;942;p102" descr="intentional advance planning graphic"/>
          <p:cNvPicPr preferRelativeResize="0"/>
          <p:nvPr/>
        </p:nvPicPr>
        <p:blipFill rotWithShape="1">
          <a:blip r:embed="rId3">
            <a:alphaModFix/>
          </a:blip>
          <a:srcRect/>
          <a:stretch/>
        </p:blipFill>
        <p:spPr>
          <a:xfrm>
            <a:off x="4216907" y="3085019"/>
            <a:ext cx="4409462" cy="3237327"/>
          </a:xfrm>
          <a:prstGeom prst="rect">
            <a:avLst/>
          </a:prstGeom>
          <a:noFill/>
          <a:ln w="9525" cap="flat" cmpd="sng">
            <a:solidFill>
              <a:schemeClr val="dk1"/>
            </a:solidFill>
            <a:prstDash val="solid"/>
            <a:round/>
            <a:headEnd type="none" w="sm" len="sm"/>
            <a:tailEnd type="none" w="sm" len="sm"/>
          </a:ln>
        </p:spPr>
      </p:pic>
      <p:sp>
        <p:nvSpPr>
          <p:cNvPr id="943" name="Google Shape;943;p102"/>
          <p:cNvSpPr txBox="1">
            <a:spLocks noGrp="1"/>
          </p:cNvSpPr>
          <p:nvPr>
            <p:ph type="title"/>
          </p:nvPr>
        </p:nvSpPr>
        <p:spPr>
          <a:xfrm>
            <a:off x="157656" y="734596"/>
            <a:ext cx="8986344"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Using Intentional Advance Planning</a:t>
            </a:r>
            <a:endParaRPr sz="3600" b="1" i="0" u="none" strike="noStrike" cap="none" dirty="0">
              <a:solidFill>
                <a:schemeClr val="dk2"/>
              </a:solidFill>
              <a:latin typeface="Verdana"/>
              <a:ea typeface="Verdana"/>
              <a:cs typeface="Verdana"/>
              <a:sym typeface="Verdana"/>
            </a:endParaRPr>
          </a:p>
        </p:txBody>
      </p:sp>
      <p:sp>
        <p:nvSpPr>
          <p:cNvPr id="944" name="Google Shape;944;p102"/>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49</a:t>
            </a:fld>
            <a:endParaRPr sz="1400" b="0" i="0" u="none" strike="noStrike" cap="none">
              <a:solidFill>
                <a:schemeClr val="dk1"/>
              </a:solidFill>
              <a:latin typeface="Arial"/>
              <a:ea typeface="Arial"/>
              <a:cs typeface="Arial"/>
              <a:sym typeface="Arial"/>
            </a:endParaRPr>
          </a:p>
        </p:txBody>
      </p:sp>
      <p:pic>
        <p:nvPicPr>
          <p:cNvPr id="945" name="Google Shape;945;p102" descr="intentional advance planning graphic"/>
          <p:cNvPicPr preferRelativeResize="0"/>
          <p:nvPr/>
        </p:nvPicPr>
        <p:blipFill rotWithShape="1">
          <a:blip r:embed="rId4">
            <a:alphaModFix/>
          </a:blip>
          <a:srcRect/>
          <a:stretch/>
        </p:blipFill>
        <p:spPr>
          <a:xfrm>
            <a:off x="321181" y="2272860"/>
            <a:ext cx="4447433" cy="3082722"/>
          </a:xfrm>
          <a:prstGeom prst="rect">
            <a:avLst/>
          </a:prstGeom>
          <a:noFill/>
          <a:ln w="9525" cap="flat" cmpd="sng">
            <a:solidFill>
              <a:schemeClr val="dk1"/>
            </a:solidFill>
            <a:prstDash val="solid"/>
            <a:round/>
            <a:headEnd type="none" w="sm" len="sm"/>
            <a:tailEnd type="none" w="sm" len="sm"/>
          </a:ln>
        </p:spPr>
      </p:pic>
      <p:sp>
        <p:nvSpPr>
          <p:cNvPr id="946" name="Google Shape;946;p102"/>
          <p:cNvSpPr txBox="1"/>
          <p:nvPr/>
        </p:nvSpPr>
        <p:spPr>
          <a:xfrm>
            <a:off x="157656" y="6345793"/>
            <a:ext cx="7690757" cy="7386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Adapted from Smith, M. S., et al. (2017).  </a:t>
            </a:r>
            <a:r>
              <a:rPr lang="en-US" sz="1400" b="0" i="1" u="none" strike="noStrike" cap="none">
                <a:solidFill>
                  <a:srgbClr val="000000"/>
                </a:solidFill>
                <a:latin typeface="Calibri"/>
                <a:ea typeface="Calibri"/>
                <a:cs typeface="Calibri"/>
                <a:sym typeface="Calibri"/>
              </a:rPr>
              <a:t>Taking Action: Implementing Effective Mathematics Teaching Practices</a:t>
            </a:r>
            <a:r>
              <a:rPr lang="en-US" sz="1400" b="0" i="0" u="none" strike="noStrike" cap="none">
                <a:solidFill>
                  <a:srgbClr val="000000"/>
                </a:solidFill>
                <a:latin typeface="Calibri"/>
                <a:ea typeface="Calibri"/>
                <a:cs typeface="Calibri"/>
                <a:sym typeface="Calibri"/>
              </a:rPr>
              <a:t>,</a:t>
            </a:r>
            <a:r>
              <a:rPr lang="en-US" sz="1400" b="0" i="1" u="none" strike="noStrike" cap="none">
                <a:solidFill>
                  <a:srgbClr val="000000"/>
                </a:solidFill>
                <a:latin typeface="Calibri"/>
                <a:ea typeface="Calibri"/>
                <a:cs typeface="Calibri"/>
                <a:sym typeface="Calibri"/>
              </a:rPr>
              <a:t> National</a:t>
            </a:r>
            <a:r>
              <a:rPr lang="en-US" sz="1400" b="0" i="0" u="none" strike="noStrike" cap="none">
                <a:solidFill>
                  <a:srgbClr val="000000"/>
                </a:solidFill>
                <a:latin typeface="Calibri"/>
                <a:ea typeface="Calibri"/>
                <a:cs typeface="Calibri"/>
                <a:sym typeface="Calibri"/>
              </a:rPr>
              <a:t> Council of Teachers of Mathematics. </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6"/>
          <p:cNvSpPr txBox="1">
            <a:spLocks noGrp="1"/>
          </p:cNvSpPr>
          <p:nvPr>
            <p:ph type="title"/>
          </p:nvPr>
        </p:nvSpPr>
        <p:spPr>
          <a:xfrm>
            <a:off x="106878" y="506083"/>
            <a:ext cx="8229600" cy="98673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Agenda</a:t>
            </a:r>
            <a:endParaRPr sz="3600" b="1" i="0" u="none" strike="noStrike" cap="none" dirty="0">
              <a:solidFill>
                <a:schemeClr val="dk2"/>
              </a:solidFill>
              <a:latin typeface="Verdana"/>
              <a:ea typeface="Verdana"/>
              <a:cs typeface="Verdana"/>
              <a:sym typeface="Verdana"/>
            </a:endParaRPr>
          </a:p>
        </p:txBody>
      </p:sp>
      <p:sp>
        <p:nvSpPr>
          <p:cNvPr id="377" name="Google Shape;377;p56"/>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a:t>
            </a:fld>
            <a:endParaRPr sz="1400" b="0" i="0" u="none" strike="noStrike" cap="none">
              <a:solidFill>
                <a:schemeClr val="dk1"/>
              </a:solidFill>
              <a:latin typeface="Arial"/>
              <a:ea typeface="Arial"/>
              <a:cs typeface="Arial"/>
              <a:sym typeface="Arial"/>
            </a:endParaRPr>
          </a:p>
        </p:txBody>
      </p:sp>
      <p:sp>
        <p:nvSpPr>
          <p:cNvPr id="378" name="Google Shape;378;p56"/>
          <p:cNvSpPr txBox="1"/>
          <p:nvPr/>
        </p:nvSpPr>
        <p:spPr>
          <a:xfrm>
            <a:off x="208547" y="1530179"/>
            <a:ext cx="9231682" cy="4946821"/>
          </a:xfrm>
          <a:prstGeom prst="rect">
            <a:avLst/>
          </a:prstGeom>
          <a:noFill/>
          <a:ln>
            <a:noFill/>
          </a:ln>
        </p:spPr>
        <p:txBody>
          <a:bodyPr spcFirstLastPara="1" wrap="square" lIns="91425" tIns="91425" rIns="91425" bIns="91425" anchor="t" anchorCtr="0">
            <a:noAutofit/>
          </a:bodyPr>
          <a:lstStyle/>
          <a:p>
            <a:pPr marL="738188" marR="0" lvl="0" indent="-449263" algn="l" rtl="0">
              <a:lnSpc>
                <a:spcPct val="100000"/>
              </a:lnSpc>
              <a:spcBef>
                <a:spcPts val="0"/>
              </a:spcBef>
              <a:spcAft>
                <a:spcPts val="0"/>
              </a:spcAft>
              <a:buClr>
                <a:schemeClr val="dk1"/>
              </a:buClr>
              <a:buSzPts val="2800"/>
              <a:buFont typeface="Calibri"/>
              <a:buChar char="•"/>
            </a:pPr>
            <a:r>
              <a:rPr lang="en-US" sz="2800" b="0" i="0" u="none" strike="noStrike" cap="none" dirty="0">
                <a:solidFill>
                  <a:schemeClr val="dk1"/>
                </a:solidFill>
                <a:latin typeface="Verdana"/>
                <a:ea typeface="Verdana"/>
                <a:cs typeface="Verdana"/>
                <a:sym typeface="Verdana"/>
              </a:rPr>
              <a:t>Welcome and Introductions</a:t>
            </a:r>
            <a:endParaRPr dirty="0"/>
          </a:p>
          <a:p>
            <a:pPr marL="738188" marR="0" lvl="0" indent="-449263" algn="l" rtl="0">
              <a:lnSpc>
                <a:spcPct val="100000"/>
              </a:lnSpc>
              <a:spcBef>
                <a:spcPts val="640"/>
              </a:spcBef>
              <a:spcAft>
                <a:spcPts val="0"/>
              </a:spcAft>
              <a:buClr>
                <a:schemeClr val="dk1"/>
              </a:buClr>
              <a:buSzPts val="2800"/>
              <a:buFont typeface="Calibri"/>
              <a:buChar char="•"/>
            </a:pPr>
            <a:r>
              <a:rPr lang="en-US" sz="2800" b="0" i="0" u="none" strike="noStrike" cap="none" dirty="0">
                <a:solidFill>
                  <a:schemeClr val="dk1"/>
                </a:solidFill>
                <a:latin typeface="Verdana"/>
                <a:ea typeface="Verdana"/>
                <a:cs typeface="Verdana"/>
                <a:sym typeface="Verdana"/>
              </a:rPr>
              <a:t>Facilitate Meaningful Discourse</a:t>
            </a:r>
            <a:endParaRPr dirty="0"/>
          </a:p>
          <a:p>
            <a:pPr marL="1363663" marR="0" lvl="1" indent="-449263" algn="l" rtl="0">
              <a:lnSpc>
                <a:spcPct val="100000"/>
              </a:lnSpc>
              <a:spcBef>
                <a:spcPts val="560"/>
              </a:spcBef>
              <a:spcAft>
                <a:spcPts val="0"/>
              </a:spcAft>
              <a:buClr>
                <a:schemeClr val="dk1"/>
              </a:buClr>
              <a:buSzPts val="2400"/>
              <a:buFont typeface="Calibri"/>
              <a:buChar char="–"/>
            </a:pPr>
            <a:r>
              <a:rPr lang="en-US" sz="2400" b="0" i="0" u="none" strike="noStrike" cap="none" dirty="0">
                <a:solidFill>
                  <a:schemeClr val="dk1"/>
                </a:solidFill>
                <a:latin typeface="Verdana"/>
                <a:ea typeface="Verdana"/>
                <a:cs typeface="Verdana"/>
                <a:sym typeface="Verdana"/>
              </a:rPr>
              <a:t>Mathematical Community</a:t>
            </a:r>
            <a:endParaRPr dirty="0"/>
          </a:p>
          <a:p>
            <a:pPr marL="738188" marR="0" lvl="0" indent="-449263" algn="l" rtl="0">
              <a:lnSpc>
                <a:spcPct val="100000"/>
              </a:lnSpc>
              <a:spcBef>
                <a:spcPts val="640"/>
              </a:spcBef>
              <a:spcAft>
                <a:spcPts val="0"/>
              </a:spcAft>
              <a:buClr>
                <a:schemeClr val="dk1"/>
              </a:buClr>
              <a:buSzPts val="2800"/>
              <a:buFont typeface="Calibri"/>
              <a:buChar char="•"/>
            </a:pPr>
            <a:r>
              <a:rPr lang="en-US" sz="2800" b="0" i="0" u="none" strike="noStrike" cap="none" dirty="0">
                <a:solidFill>
                  <a:schemeClr val="dk1"/>
                </a:solidFill>
                <a:latin typeface="Verdana"/>
                <a:ea typeface="Verdana"/>
                <a:cs typeface="Verdana"/>
                <a:sym typeface="Verdana"/>
              </a:rPr>
              <a:t>Pose Purposeful Questions</a:t>
            </a:r>
            <a:endParaRPr dirty="0"/>
          </a:p>
          <a:p>
            <a:pPr marL="1309688" marR="0" lvl="1" indent="-395288" algn="l" rtl="0">
              <a:lnSpc>
                <a:spcPct val="100000"/>
              </a:lnSpc>
              <a:spcBef>
                <a:spcPts val="560"/>
              </a:spcBef>
              <a:spcAft>
                <a:spcPts val="0"/>
              </a:spcAft>
              <a:buClr>
                <a:schemeClr val="dk1"/>
              </a:buClr>
              <a:buSzPts val="2400"/>
              <a:buFont typeface="Calibri"/>
              <a:buChar char="–"/>
            </a:pPr>
            <a:r>
              <a:rPr lang="en-US" sz="2400" b="0" i="0" u="none" strike="noStrike" cap="none" dirty="0">
                <a:solidFill>
                  <a:schemeClr val="dk1"/>
                </a:solidFill>
                <a:latin typeface="Verdana"/>
                <a:ea typeface="Verdana"/>
                <a:cs typeface="Verdana"/>
                <a:sym typeface="Verdana"/>
              </a:rPr>
              <a:t>Fractions</a:t>
            </a:r>
            <a:endParaRPr dirty="0"/>
          </a:p>
          <a:p>
            <a:pPr marL="1309688" marR="0" lvl="1" indent="-395288" algn="l" rtl="0">
              <a:lnSpc>
                <a:spcPct val="100000"/>
              </a:lnSpc>
              <a:spcBef>
                <a:spcPts val="560"/>
              </a:spcBef>
              <a:spcAft>
                <a:spcPts val="0"/>
              </a:spcAft>
              <a:buClr>
                <a:schemeClr val="dk1"/>
              </a:buClr>
              <a:buSzPts val="2400"/>
              <a:buFont typeface="Calibri"/>
              <a:buChar char="–"/>
            </a:pPr>
            <a:r>
              <a:rPr lang="en-US" sz="2400" b="0" i="0" u="none" strike="noStrike" cap="none" dirty="0">
                <a:solidFill>
                  <a:schemeClr val="dk1"/>
                </a:solidFill>
                <a:latin typeface="Verdana"/>
                <a:ea typeface="Verdana"/>
                <a:cs typeface="Verdana"/>
                <a:sym typeface="Verdana"/>
              </a:rPr>
              <a:t>Geometry - Polygons</a:t>
            </a:r>
            <a:endParaRPr dirty="0"/>
          </a:p>
          <a:p>
            <a:pPr marL="738188" marR="0" lvl="0" indent="-449263" algn="l" rtl="0">
              <a:lnSpc>
                <a:spcPct val="100000"/>
              </a:lnSpc>
              <a:spcBef>
                <a:spcPts val="640"/>
              </a:spcBef>
              <a:spcAft>
                <a:spcPts val="0"/>
              </a:spcAft>
              <a:buClr>
                <a:schemeClr val="dk1"/>
              </a:buClr>
              <a:buSzPts val="2800"/>
              <a:buFont typeface="Calibri"/>
              <a:buChar char="•"/>
            </a:pPr>
            <a:r>
              <a:rPr lang="en-US" sz="2800" b="0" i="0" u="none" strike="noStrike" cap="none" dirty="0" smtClean="0">
                <a:solidFill>
                  <a:schemeClr val="dk1"/>
                </a:solidFill>
                <a:latin typeface="Verdana"/>
                <a:ea typeface="Verdana"/>
                <a:cs typeface="Verdana"/>
                <a:sym typeface="Verdana"/>
              </a:rPr>
              <a:t>Elicit </a:t>
            </a:r>
            <a:r>
              <a:rPr lang="en-US" sz="2800" b="0" i="0" u="none" strike="noStrike" cap="none" dirty="0">
                <a:solidFill>
                  <a:schemeClr val="dk1"/>
                </a:solidFill>
                <a:latin typeface="Verdana"/>
                <a:ea typeface="Verdana"/>
                <a:cs typeface="Verdana"/>
                <a:sym typeface="Verdana"/>
              </a:rPr>
              <a:t>and Use Evidence of Student Thinking</a:t>
            </a:r>
            <a:endParaRPr dirty="0"/>
          </a:p>
          <a:p>
            <a:pPr marL="1363663" marR="0" lvl="1" indent="-449263" algn="l" rtl="0">
              <a:lnSpc>
                <a:spcPct val="100000"/>
              </a:lnSpc>
              <a:spcBef>
                <a:spcPts val="560"/>
              </a:spcBef>
              <a:spcAft>
                <a:spcPts val="0"/>
              </a:spcAft>
              <a:buClr>
                <a:schemeClr val="dk1"/>
              </a:buClr>
              <a:buSzPts val="2400"/>
              <a:buFont typeface="Calibri"/>
              <a:buChar char="–"/>
            </a:pPr>
            <a:r>
              <a:rPr lang="en-US" sz="2400" b="0" i="0" u="none" strike="noStrike" cap="none" dirty="0">
                <a:solidFill>
                  <a:schemeClr val="dk1"/>
                </a:solidFill>
                <a:latin typeface="Verdana"/>
                <a:ea typeface="Verdana"/>
                <a:cs typeface="Verdana"/>
                <a:sym typeface="Verdana"/>
              </a:rPr>
              <a:t>Computational Fluency</a:t>
            </a:r>
            <a:endParaRPr dirty="0"/>
          </a:p>
          <a:p>
            <a:pPr marL="738188" marR="0" lvl="0" indent="-449263" algn="l" rtl="0">
              <a:lnSpc>
                <a:spcPct val="100000"/>
              </a:lnSpc>
              <a:spcBef>
                <a:spcPts val="640"/>
              </a:spcBef>
              <a:spcAft>
                <a:spcPts val="0"/>
              </a:spcAft>
              <a:buClr>
                <a:schemeClr val="dk1"/>
              </a:buClr>
              <a:buSzPts val="2800"/>
              <a:buFont typeface="Calibri"/>
              <a:buChar char="•"/>
            </a:pPr>
            <a:r>
              <a:rPr lang="en-US" sz="2800" b="0" i="0" u="none" strike="noStrike" cap="none" dirty="0">
                <a:solidFill>
                  <a:schemeClr val="dk1"/>
                </a:solidFill>
                <a:latin typeface="Verdana"/>
                <a:ea typeface="Verdana"/>
                <a:cs typeface="Verdana"/>
                <a:sym typeface="Verdana"/>
              </a:rPr>
              <a:t>Taking Action – Next Steps</a:t>
            </a:r>
            <a:endParaRPr dirty="0"/>
          </a:p>
          <a:p>
            <a:pPr marL="288925" marR="0" lvl="0" indent="0" algn="l" rtl="0">
              <a:lnSpc>
                <a:spcPct val="100000"/>
              </a:lnSpc>
              <a:spcBef>
                <a:spcPts val="640"/>
              </a:spcBef>
              <a:spcAft>
                <a:spcPts val="0"/>
              </a:spcAft>
              <a:buClr>
                <a:schemeClr val="dk1"/>
              </a:buClr>
              <a:buSzPts val="2800"/>
              <a:buFont typeface="Calibri"/>
              <a:buNone/>
            </a:pPr>
            <a:endParaRPr sz="28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03"/>
          <p:cNvSpPr txBox="1">
            <a:spLocks noGrp="1"/>
          </p:cNvSpPr>
          <p:nvPr>
            <p:ph type="title"/>
          </p:nvPr>
        </p:nvSpPr>
        <p:spPr>
          <a:xfrm>
            <a:off x="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Grade Level Tasks</a:t>
            </a:r>
            <a:endParaRPr sz="3600" b="1" i="0" u="none" strike="noStrike" cap="none" dirty="0">
              <a:solidFill>
                <a:schemeClr val="dk2"/>
              </a:solidFill>
              <a:latin typeface="Verdana"/>
              <a:ea typeface="Verdana"/>
              <a:cs typeface="Verdana"/>
              <a:sym typeface="Verdana"/>
            </a:endParaRPr>
          </a:p>
        </p:txBody>
      </p:sp>
      <p:sp>
        <p:nvSpPr>
          <p:cNvPr id="952" name="Google Shape;952;p103"/>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50</a:t>
            </a:fld>
            <a:endParaRPr sz="1400" b="0" i="0" u="none" strike="noStrike" cap="none">
              <a:solidFill>
                <a:schemeClr val="dk1"/>
              </a:solidFill>
              <a:latin typeface="Arial"/>
              <a:ea typeface="Arial"/>
              <a:cs typeface="Arial"/>
              <a:sym typeface="Arial"/>
            </a:endParaRPr>
          </a:p>
        </p:txBody>
      </p:sp>
      <p:graphicFrame>
        <p:nvGraphicFramePr>
          <p:cNvPr id="953" name="Google Shape;953;p103" descr="grade level task chart"/>
          <p:cNvGraphicFramePr/>
          <p:nvPr>
            <p:extLst>
              <p:ext uri="{D42A27DB-BD31-4B8C-83A1-F6EECF244321}">
                <p14:modId xmlns:p14="http://schemas.microsoft.com/office/powerpoint/2010/main" val="2491687795"/>
              </p:ext>
            </p:extLst>
          </p:nvPr>
        </p:nvGraphicFramePr>
        <p:xfrm>
          <a:off x="381000" y="1752600"/>
          <a:ext cx="8039100" cy="4221825"/>
        </p:xfrm>
        <a:graphic>
          <a:graphicData uri="http://schemas.openxmlformats.org/drawingml/2006/table">
            <a:tbl>
              <a:tblPr firstRow="1" bandRow="1">
                <a:noFill/>
                <a:tableStyleId>{3E032501-6541-4A05-AB97-2E6126853CB7}</a:tableStyleId>
              </a:tblPr>
              <a:tblGrid>
                <a:gridCol w="1188725">
                  <a:extLst>
                    <a:ext uri="{9D8B030D-6E8A-4147-A177-3AD203B41FA5}">
                      <a16:colId xmlns:a16="http://schemas.microsoft.com/office/drawing/2014/main" val="20000"/>
                    </a:ext>
                  </a:extLst>
                </a:gridCol>
                <a:gridCol w="6850375">
                  <a:extLst>
                    <a:ext uri="{9D8B030D-6E8A-4147-A177-3AD203B41FA5}">
                      <a16:colId xmlns:a16="http://schemas.microsoft.com/office/drawing/2014/main" val="20001"/>
                    </a:ext>
                  </a:extLst>
                </a:gridCol>
              </a:tblGrid>
              <a:tr h="648500">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t>Grade </a:t>
                      </a:r>
                      <a:endParaRPr sz="20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t>Task</a:t>
                      </a:r>
                      <a:endParaRPr sz="2000" b="1" u="none" strike="noStrike" cap="none"/>
                    </a:p>
                  </a:txBody>
                  <a:tcPr marL="91450" marR="91450" marT="45725" marB="45725"/>
                </a:tc>
                <a:extLst>
                  <a:ext uri="{0D108BD9-81ED-4DB2-BD59-A6C34878D82A}">
                    <a16:rowId xmlns:a16="http://schemas.microsoft.com/office/drawing/2014/main" val="10000"/>
                  </a:ext>
                </a:extLst>
              </a:tr>
              <a:tr h="9358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3</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dirty="0"/>
                        <a:t>If 30 markers are placed into school boxes with each box containing 6 markers, how many school boxes can be filled? </a:t>
                      </a:r>
                      <a:endParaRPr sz="2000" u="none" strike="noStrike" cap="none" dirty="0"/>
                    </a:p>
                  </a:txBody>
                  <a:tcPr marL="91450" marR="91450" marT="45725" marB="45725"/>
                </a:tc>
                <a:extLst>
                  <a:ext uri="{0D108BD9-81ED-4DB2-BD59-A6C34878D82A}">
                    <a16:rowId xmlns:a16="http://schemas.microsoft.com/office/drawing/2014/main" val="10001"/>
                  </a:ext>
                </a:extLst>
              </a:tr>
              <a:tr h="952025">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4</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a:t>Timmy has a jar of 725 small candies. If he eats 20 candies a day, how many days will the candies last</a:t>
                      </a:r>
                      <a:r>
                        <a:rPr lang="en-US" sz="2000" u="none" strike="noStrike" cap="none"/>
                        <a:t>?</a:t>
                      </a:r>
                      <a:endParaRPr sz="2000" u="none" strike="noStrike" cap="none"/>
                    </a:p>
                  </a:txBody>
                  <a:tcPr marL="91450" marR="91450" marT="45725" marB="45725"/>
                </a:tc>
                <a:extLst>
                  <a:ext uri="{0D108BD9-81ED-4DB2-BD59-A6C34878D82A}">
                    <a16:rowId xmlns:a16="http://schemas.microsoft.com/office/drawing/2014/main" val="10002"/>
                  </a:ext>
                </a:extLst>
              </a:tr>
              <a:tr h="648500">
                <a:tc>
                  <a:txBody>
                    <a:bodyPr/>
                    <a:lstStyle/>
                    <a:p>
                      <a:pPr marL="0" marR="0" lvl="0" indent="0" algn="ctr" rtl="0">
                        <a:lnSpc>
                          <a:spcPct val="100000"/>
                        </a:lnSpc>
                        <a:spcBef>
                          <a:spcPts val="0"/>
                        </a:spcBef>
                        <a:spcAft>
                          <a:spcPts val="0"/>
                        </a:spcAft>
                        <a:buClr>
                          <a:srgbClr val="000000"/>
                        </a:buClr>
                        <a:buSzPts val="2000"/>
                        <a:buFont typeface="Arial"/>
                        <a:buNone/>
                      </a:pPr>
                      <a:r>
                        <a:rPr lang="en-US" sz="2000" u="none" strike="noStrike" cap="none"/>
                        <a:t>5</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dirty="0"/>
                        <a:t>Ben and Maria order flyers to advertise their yard sale. Flyers cost $8.75 for the first 40, and $1.50 for each additional 20. The bill was $19.25. How many flyers did they order</a:t>
                      </a:r>
                      <a:r>
                        <a:rPr lang="en-US" sz="2000" u="none" strike="noStrike" cap="none" dirty="0"/>
                        <a:t>? </a:t>
                      </a:r>
                      <a:endParaRPr sz="2000" u="none" strike="noStrike" cap="none" dirty="0"/>
                    </a:p>
                    <a:p>
                      <a:pPr marL="0" marR="0" lvl="0" indent="0" algn="l" rtl="0">
                        <a:lnSpc>
                          <a:spcPct val="100000"/>
                        </a:lnSpc>
                        <a:spcBef>
                          <a:spcPts val="0"/>
                        </a:spcBef>
                        <a:spcAft>
                          <a:spcPts val="0"/>
                        </a:spcAft>
                        <a:buClr>
                          <a:srgbClr val="000000"/>
                        </a:buClr>
                        <a:buSzPts val="2000"/>
                        <a:buFont typeface="Arial"/>
                        <a:buNone/>
                      </a:pPr>
                      <a:endParaRPr sz="2000" u="none" strike="noStrike" cap="none" dirty="0"/>
                    </a:p>
                  </a:txBody>
                  <a:tcPr marL="91450" marR="91450" marT="45725" marB="45725"/>
                </a:tc>
                <a:extLst>
                  <a:ext uri="{0D108BD9-81ED-4DB2-BD59-A6C34878D82A}">
                    <a16:rowId xmlns:a16="http://schemas.microsoft.com/office/drawing/2014/main" val="10003"/>
                  </a:ext>
                </a:extLst>
              </a:tr>
            </a:tbl>
          </a:graphicData>
        </a:graphic>
      </p:graphicFrame>
      <p:sp>
        <p:nvSpPr>
          <p:cNvPr id="954" name="Google Shape;954;p103"/>
          <p:cNvSpPr txBox="1"/>
          <p:nvPr/>
        </p:nvSpPr>
        <p:spPr>
          <a:xfrm>
            <a:off x="296787" y="6095837"/>
            <a:ext cx="8251594"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Reference: Curriculum Framework, Essential Understanding for Standards for 3.4, 4.4 and 5.4 VDOE, 2018.</a:t>
            </a:r>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104"/>
          <p:cNvSpPr txBox="1">
            <a:spLocks noGrp="1"/>
          </p:cNvSpPr>
          <p:nvPr>
            <p:ph type="title"/>
          </p:nvPr>
        </p:nvSpPr>
        <p:spPr>
          <a:xfrm>
            <a:off x="0" y="641545"/>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Essential Questions</a:t>
            </a:r>
            <a:endParaRPr sz="3600" b="1" i="0" u="none" strike="noStrike" cap="none" dirty="0">
              <a:solidFill>
                <a:schemeClr val="dk2"/>
              </a:solidFill>
              <a:latin typeface="Verdana"/>
              <a:ea typeface="Verdana"/>
              <a:cs typeface="Verdana"/>
              <a:sym typeface="Verdana"/>
            </a:endParaRPr>
          </a:p>
        </p:txBody>
      </p:sp>
      <p:sp>
        <p:nvSpPr>
          <p:cNvPr id="960" name="Google Shape;960;p104"/>
          <p:cNvSpPr txBox="1">
            <a:spLocks noGrp="1"/>
          </p:cNvSpPr>
          <p:nvPr>
            <p:ph type="body" idx="1"/>
          </p:nvPr>
        </p:nvSpPr>
        <p:spPr>
          <a:xfrm>
            <a:off x="119742" y="1729903"/>
            <a:ext cx="8229600" cy="4133077"/>
          </a:xfrm>
          <a:prstGeom prst="rect">
            <a:avLst/>
          </a:prstGeom>
          <a:noFill/>
          <a:ln>
            <a:noFill/>
          </a:ln>
        </p:spPr>
        <p:txBody>
          <a:bodyPr spcFirstLastPara="1" wrap="square" lIns="91425" tIns="91425" rIns="91425" bIns="91425" anchor="t" anchorCtr="0">
            <a:noAutofit/>
          </a:bodyPr>
          <a:lstStyle/>
          <a:p>
            <a:pPr marL="739775" marR="0" lvl="0" indent="-457200" algn="l" rtl="0">
              <a:lnSpc>
                <a:spcPct val="100000"/>
              </a:lnSpc>
              <a:spcBef>
                <a:spcPts val="0"/>
              </a:spcBef>
              <a:spcAft>
                <a:spcPts val="0"/>
              </a:spcAft>
              <a:buClr>
                <a:schemeClr val="dk1"/>
              </a:buClr>
              <a:buSzPts val="3200"/>
              <a:buFont typeface="Arial"/>
              <a:buChar char="•"/>
            </a:pPr>
            <a:r>
              <a:rPr lang="en-US" sz="3200" b="0" i="0" u="none" strike="noStrike" cap="none" dirty="0">
                <a:solidFill>
                  <a:schemeClr val="dk1"/>
                </a:solidFill>
                <a:latin typeface="Verdana"/>
                <a:ea typeface="Verdana"/>
                <a:cs typeface="Verdana"/>
                <a:sym typeface="Verdana"/>
              </a:rPr>
              <a:t>How can </a:t>
            </a:r>
            <a:r>
              <a:rPr lang="en-US" sz="3200" b="1" i="0" u="none" strike="noStrike" cap="none" dirty="0">
                <a:solidFill>
                  <a:schemeClr val="dk1"/>
                </a:solidFill>
                <a:latin typeface="Verdana"/>
                <a:ea typeface="Verdana"/>
                <a:cs typeface="Verdana"/>
                <a:sym typeface="Verdana"/>
              </a:rPr>
              <a:t>eliciting and using evidence of student thinking </a:t>
            </a:r>
            <a:r>
              <a:rPr lang="en-US" sz="3200" b="0" i="0" u="none" strike="noStrike" cap="none" dirty="0">
                <a:solidFill>
                  <a:schemeClr val="dk1"/>
                </a:solidFill>
                <a:latin typeface="Verdana"/>
                <a:ea typeface="Verdana"/>
                <a:cs typeface="Verdana"/>
                <a:sym typeface="Verdana"/>
              </a:rPr>
              <a:t>be used to inform instruction and assess student understanding?</a:t>
            </a:r>
            <a:endParaRPr dirty="0"/>
          </a:p>
          <a:p>
            <a:pPr marL="739775" marR="0" lvl="0" indent="-457200" algn="l" rtl="0">
              <a:lnSpc>
                <a:spcPct val="100000"/>
              </a:lnSpc>
              <a:spcBef>
                <a:spcPts val="640"/>
              </a:spcBef>
              <a:spcAft>
                <a:spcPts val="0"/>
              </a:spcAft>
              <a:buClr>
                <a:schemeClr val="dk1"/>
              </a:buClr>
              <a:buSzPts val="3200"/>
              <a:buFont typeface="Arial"/>
              <a:buChar char="•"/>
            </a:pPr>
            <a:r>
              <a:rPr lang="en-US" sz="3200" b="0" i="0" u="none" strike="noStrike" cap="none" dirty="0">
                <a:solidFill>
                  <a:schemeClr val="dk1"/>
                </a:solidFill>
                <a:latin typeface="Verdana"/>
                <a:ea typeface="Verdana"/>
                <a:cs typeface="Verdana"/>
                <a:sym typeface="Verdana"/>
              </a:rPr>
              <a:t>How does </a:t>
            </a:r>
            <a:r>
              <a:rPr lang="en-US" sz="3200" b="1" i="0" u="none" strike="noStrike" cap="none" dirty="0">
                <a:solidFill>
                  <a:schemeClr val="dk1"/>
                </a:solidFill>
                <a:latin typeface="Verdana"/>
                <a:ea typeface="Verdana"/>
                <a:cs typeface="Verdana"/>
                <a:sym typeface="Verdana"/>
              </a:rPr>
              <a:t>eliciting and using evidence of student thinking </a:t>
            </a:r>
            <a:r>
              <a:rPr lang="en-US" sz="3200" b="0" i="0" u="none" strike="noStrike" cap="none" dirty="0">
                <a:solidFill>
                  <a:schemeClr val="dk1"/>
                </a:solidFill>
                <a:latin typeface="Verdana"/>
                <a:ea typeface="Verdana"/>
                <a:cs typeface="Verdana"/>
                <a:sym typeface="Verdana"/>
              </a:rPr>
              <a:t>promote equity in the mathematics classroom?</a:t>
            </a:r>
            <a:endParaRPr dirty="0"/>
          </a:p>
        </p:txBody>
      </p:sp>
      <p:sp>
        <p:nvSpPr>
          <p:cNvPr id="961" name="Google Shape;961;p104"/>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51</a:t>
            </a:fld>
            <a:endParaRPr sz="1400" b="0" i="0" u="none" strike="noStrike" cap="none">
              <a:solidFill>
                <a:schemeClr val="dk1"/>
              </a:solidFill>
              <a:latin typeface="Arial"/>
              <a:ea typeface="Arial"/>
              <a:cs typeface="Arial"/>
              <a:sym typeface="Arial"/>
            </a:endParaRPr>
          </a:p>
        </p:txBody>
      </p:sp>
      <p:pic>
        <p:nvPicPr>
          <p:cNvPr id="962" name="Google Shape;962;p104" descr="research graphic"/>
          <p:cNvPicPr preferRelativeResize="0"/>
          <p:nvPr/>
        </p:nvPicPr>
        <p:blipFill rotWithShape="1">
          <a:blip r:embed="rId3">
            <a:alphaModFix/>
          </a:blip>
          <a:srcRect/>
          <a:stretch/>
        </p:blipFill>
        <p:spPr>
          <a:xfrm rot="-695398">
            <a:off x="702718" y="5627183"/>
            <a:ext cx="4794055" cy="756956"/>
          </a:xfrm>
          <a:prstGeom prst="rect">
            <a:avLst/>
          </a:prstGeom>
          <a:noFill/>
          <a:ln>
            <a:noFill/>
          </a:ln>
        </p:spPr>
      </p:pic>
      <p:pic>
        <p:nvPicPr>
          <p:cNvPr id="963" name="Google Shape;963;p104" descr="equity graphic"/>
          <p:cNvPicPr preferRelativeResize="0"/>
          <p:nvPr/>
        </p:nvPicPr>
        <p:blipFill rotWithShape="1">
          <a:blip r:embed="rId4">
            <a:alphaModFix/>
          </a:blip>
          <a:srcRect/>
          <a:stretch/>
        </p:blipFill>
        <p:spPr>
          <a:xfrm rot="1081982">
            <a:off x="5542619" y="1140323"/>
            <a:ext cx="3588920" cy="69017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3" name="Title 2"/>
          <p:cNvSpPr>
            <a:spLocks noGrp="1"/>
          </p:cNvSpPr>
          <p:nvPr>
            <p:ph type="title"/>
          </p:nvPr>
        </p:nvSpPr>
        <p:spPr/>
        <p:txBody>
          <a:bodyPr/>
          <a:lstStyle/>
          <a:p>
            <a:r>
              <a:rPr lang="en-US" b="1" dirty="0"/>
              <a:t>Research and Equity</a:t>
            </a:r>
            <a:endParaRPr lang="en-US" dirty="0"/>
          </a:p>
        </p:txBody>
      </p:sp>
      <p:sp>
        <p:nvSpPr>
          <p:cNvPr id="584" name="Google Shape;584;p72"/>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52</a:t>
            </a:fld>
            <a:endParaRPr sz="1400" b="0" i="0" u="none" strike="noStrike" cap="none">
              <a:solidFill>
                <a:schemeClr val="dk1"/>
              </a:solidFill>
              <a:latin typeface="Arial"/>
              <a:ea typeface="Arial"/>
              <a:cs typeface="Arial"/>
              <a:sym typeface="Arial"/>
            </a:endParaRPr>
          </a:p>
        </p:txBody>
      </p:sp>
      <p:pic>
        <p:nvPicPr>
          <p:cNvPr id="2" name="Picture 1" descr="research and equity quotes">
            <a:extLst>
              <a:ext uri="{FF2B5EF4-FFF2-40B4-BE49-F238E27FC236}">
                <a16:creationId xmlns:a16="http://schemas.microsoft.com/office/drawing/2014/main" id="{F94DD81F-257F-4A5B-B9AD-0B602414149A}"/>
              </a:ext>
            </a:extLst>
          </p:cNvPr>
          <p:cNvPicPr>
            <a:picLocks noChangeAspect="1"/>
          </p:cNvPicPr>
          <p:nvPr/>
        </p:nvPicPr>
        <p:blipFill>
          <a:blip r:embed="rId3"/>
          <a:stretch>
            <a:fillRect/>
          </a:stretch>
        </p:blipFill>
        <p:spPr>
          <a:xfrm>
            <a:off x="1527465" y="1968883"/>
            <a:ext cx="6142857" cy="4695238"/>
          </a:xfrm>
          <a:prstGeom prst="rect">
            <a:avLst/>
          </a:prstGeom>
        </p:spPr>
      </p:pic>
      <p:pic>
        <p:nvPicPr>
          <p:cNvPr id="585" name="Google Shape;585;p72" descr="research graphic"/>
          <p:cNvPicPr preferRelativeResize="0"/>
          <p:nvPr/>
        </p:nvPicPr>
        <p:blipFill rotWithShape="1">
          <a:blip r:embed="rId4">
            <a:alphaModFix/>
          </a:blip>
          <a:srcRect/>
          <a:stretch/>
        </p:blipFill>
        <p:spPr>
          <a:xfrm rot="1249365">
            <a:off x="663487" y="3975372"/>
            <a:ext cx="3926550" cy="619982"/>
          </a:xfrm>
          <a:prstGeom prst="rect">
            <a:avLst/>
          </a:prstGeom>
          <a:noFill/>
          <a:ln>
            <a:noFill/>
          </a:ln>
        </p:spPr>
      </p:pic>
      <p:pic>
        <p:nvPicPr>
          <p:cNvPr id="586" name="Google Shape;586;p72" descr="equity graphic"/>
          <p:cNvPicPr preferRelativeResize="0"/>
          <p:nvPr/>
        </p:nvPicPr>
        <p:blipFill rotWithShape="1">
          <a:blip r:embed="rId5">
            <a:alphaModFix/>
          </a:blip>
          <a:srcRect/>
          <a:stretch/>
        </p:blipFill>
        <p:spPr>
          <a:xfrm rot="1645147">
            <a:off x="6001114" y="4495186"/>
            <a:ext cx="3180706" cy="611674"/>
          </a:xfrm>
          <a:prstGeom prst="rect">
            <a:avLst/>
          </a:prstGeom>
          <a:noFill/>
          <a:ln>
            <a:noFill/>
          </a:ln>
        </p:spPr>
      </p:pic>
    </p:spTree>
    <p:extLst>
      <p:ext uri="{BB962C8B-B14F-4D97-AF65-F5344CB8AC3E}">
        <p14:creationId xmlns:p14="http://schemas.microsoft.com/office/powerpoint/2010/main" val="18092519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ctrTitle"/>
          </p:nvPr>
        </p:nvSpPr>
        <p:spPr>
          <a:xfrm>
            <a:off x="0" y="2130425"/>
            <a:ext cx="9144000" cy="1803622"/>
          </a:xfrm>
          <a:prstGeom prst="rect">
            <a:avLst/>
          </a:prstGeom>
          <a:solidFill>
            <a:srgbClr val="DDE5FF"/>
          </a:solidFill>
          <a:ln>
            <a:noFill/>
          </a:ln>
        </p:spPr>
        <p:txBody>
          <a:bodyPr spcFirstLastPara="1" wrap="square" lIns="91425" tIns="91425" rIns="91425" bIns="91425" anchor="ctr" anchorCtr="0">
            <a:noAutofit/>
          </a:bodyPr>
          <a:lstStyle/>
          <a:p>
            <a:pPr lvl="0" algn="ctr">
              <a:buClr>
                <a:schemeClr val="dk1"/>
              </a:buClr>
              <a:buSzPts val="900"/>
            </a:pPr>
            <a:r>
              <a:rPr lang="en-US" b="1" dirty="0">
                <a:solidFill>
                  <a:schemeClr val="dk1"/>
                </a:solidFill>
                <a:latin typeface="Verdana"/>
                <a:ea typeface="Verdana"/>
                <a:cs typeface="Verdana"/>
                <a:sym typeface="Verdana"/>
              </a:rPr>
              <a:t>IV. Taking Action – Next Steps</a:t>
            </a:r>
          </a:p>
        </p:txBody>
      </p:sp>
    </p:spTree>
    <p:extLst>
      <p:ext uri="{BB962C8B-B14F-4D97-AF65-F5344CB8AC3E}">
        <p14:creationId xmlns:p14="http://schemas.microsoft.com/office/powerpoint/2010/main" val="2739387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06"/>
          <p:cNvSpPr txBox="1">
            <a:spLocks noGrp="1"/>
          </p:cNvSpPr>
          <p:nvPr>
            <p:ph type="title"/>
          </p:nvPr>
        </p:nvSpPr>
        <p:spPr>
          <a:xfrm>
            <a:off x="226208" y="710138"/>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600" b="1" i="0" u="none" strike="noStrike" cap="none" dirty="0">
                <a:solidFill>
                  <a:schemeClr val="dk2"/>
                </a:solidFill>
                <a:latin typeface="Verdana"/>
                <a:ea typeface="Verdana"/>
                <a:cs typeface="Verdana"/>
                <a:sym typeface="Verdana"/>
              </a:rPr>
              <a:t>Essential Questions</a:t>
            </a:r>
            <a:endParaRPr sz="3600" b="1" i="0" u="none" strike="noStrike" cap="none" dirty="0">
              <a:solidFill>
                <a:schemeClr val="dk2"/>
              </a:solidFill>
              <a:latin typeface="Verdana"/>
              <a:ea typeface="Verdana"/>
              <a:cs typeface="Verdana"/>
              <a:sym typeface="Verdana"/>
            </a:endParaRPr>
          </a:p>
        </p:txBody>
      </p:sp>
      <p:sp>
        <p:nvSpPr>
          <p:cNvPr id="977" name="Google Shape;977;p106"/>
          <p:cNvSpPr txBox="1">
            <a:spLocks noGrp="1"/>
          </p:cNvSpPr>
          <p:nvPr>
            <p:ph type="body" idx="1"/>
          </p:nvPr>
        </p:nvSpPr>
        <p:spPr>
          <a:xfrm>
            <a:off x="226208" y="1924823"/>
            <a:ext cx="8520600" cy="4555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How will you plan to implement tasks to facilitate meaningful mathematical discourse?</a:t>
            </a:r>
            <a:endParaRPr dirty="0"/>
          </a:p>
          <a:p>
            <a:pPr marL="457200" marR="0" lvl="0" indent="-228600" algn="l" rtl="0">
              <a:lnSpc>
                <a:spcPct val="100000"/>
              </a:lnSpc>
              <a:spcBef>
                <a:spcPts val="0"/>
              </a:spcBef>
              <a:spcAft>
                <a:spcPts val="0"/>
              </a:spcAft>
              <a:buClr>
                <a:schemeClr val="dk1"/>
              </a:buClr>
              <a:buSzPts val="1800"/>
              <a:buFont typeface="Arial"/>
              <a:buNone/>
            </a:pPr>
            <a:endParaRPr sz="3200" b="0" i="0" u="none" strike="noStrike" cap="none" dirty="0">
              <a:solidFill>
                <a:schemeClr val="dk1"/>
              </a:solidFill>
              <a:latin typeface="Verdana"/>
              <a:ea typeface="Verdana"/>
              <a:cs typeface="Verdana"/>
              <a:sym typeface="Verdana"/>
            </a:endParaRPr>
          </a:p>
          <a:p>
            <a:pPr marL="457200" marR="0" lvl="0" indent="-342900" algn="l" rtl="0">
              <a:lnSpc>
                <a:spcPct val="100000"/>
              </a:lnSpc>
              <a:spcBef>
                <a:spcPts val="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How will you share this information with others?</a:t>
            </a:r>
            <a:endParaRPr sz="3200" b="0" i="0" u="none" strike="noStrike" cap="none" dirty="0">
              <a:solidFill>
                <a:schemeClr val="dk1"/>
              </a:solidFill>
              <a:latin typeface="Verdana"/>
              <a:ea typeface="Verdana"/>
              <a:cs typeface="Verdana"/>
              <a:sym typeface="Verdana"/>
            </a:endParaRPr>
          </a:p>
        </p:txBody>
      </p:sp>
      <p:sp>
        <p:nvSpPr>
          <p:cNvPr id="978" name="Google Shape;978;p10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107"/>
          <p:cNvSpPr txBox="1">
            <a:spLocks noGrp="1"/>
          </p:cNvSpPr>
          <p:nvPr>
            <p:ph type="title"/>
          </p:nvPr>
        </p:nvSpPr>
        <p:spPr>
          <a:xfrm>
            <a:off x="194516" y="710138"/>
            <a:ext cx="8520600" cy="7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600" b="1" i="0" u="none" strike="noStrike" cap="none" dirty="0">
                <a:solidFill>
                  <a:schemeClr val="dk2"/>
                </a:solidFill>
                <a:latin typeface="Verdana"/>
                <a:ea typeface="Verdana"/>
                <a:cs typeface="Verdana"/>
                <a:sym typeface="Verdana"/>
              </a:rPr>
              <a:t>Putting it All Together</a:t>
            </a:r>
            <a:endParaRPr sz="3600" b="1" i="0" u="none" strike="noStrike" cap="none" dirty="0">
              <a:solidFill>
                <a:schemeClr val="dk2"/>
              </a:solidFill>
              <a:latin typeface="Verdana"/>
              <a:ea typeface="Verdana"/>
              <a:cs typeface="Verdana"/>
              <a:sym typeface="Verdana"/>
            </a:endParaRPr>
          </a:p>
        </p:txBody>
      </p:sp>
      <p:sp>
        <p:nvSpPr>
          <p:cNvPr id="985" name="Google Shape;985;p10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chemeClr val="dk1"/>
              </a:buClr>
              <a:buSzPts val="1800"/>
              <a:buFont typeface="Arial"/>
              <a:buNone/>
            </a:pPr>
            <a:r>
              <a:rPr lang="en-US" sz="3200" b="0" i="1" u="none" strike="noStrike" cap="none" dirty="0">
                <a:solidFill>
                  <a:schemeClr val="dk1"/>
                </a:solidFill>
                <a:latin typeface="Verdana"/>
                <a:ea typeface="Verdana"/>
                <a:cs typeface="Verdana"/>
                <a:sym typeface="Verdana"/>
              </a:rPr>
              <a:t>“Identifying a set of practices that aims at complex outcomes for all students is a first step toward strengthening the teaching profession. These practices could provide a common foundation for teacher education, a common professional language, and a framework for appraising and improving teaching.” </a:t>
            </a:r>
            <a:endParaRPr sz="3200" b="0" i="1" u="none" strike="noStrike" cap="none" dirty="0">
              <a:solidFill>
                <a:schemeClr val="dk1"/>
              </a:solidFill>
              <a:latin typeface="Verdana"/>
              <a:ea typeface="Verdana"/>
              <a:cs typeface="Verdana"/>
              <a:sym typeface="Verdana"/>
            </a:endParaRPr>
          </a:p>
        </p:txBody>
      </p:sp>
      <p:sp>
        <p:nvSpPr>
          <p:cNvPr id="986" name="Google Shape;986;p10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
        <p:nvSpPr>
          <p:cNvPr id="987" name="Google Shape;987;p107"/>
          <p:cNvSpPr txBox="1"/>
          <p:nvPr/>
        </p:nvSpPr>
        <p:spPr>
          <a:xfrm>
            <a:off x="606716" y="5704682"/>
            <a:ext cx="7696200" cy="59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Smith, M. S., et al. (2017).  </a:t>
            </a:r>
            <a:r>
              <a:rPr lang="en-US" sz="1200" b="0" i="1" u="none" strike="noStrike" cap="none">
                <a:solidFill>
                  <a:srgbClr val="000000"/>
                </a:solidFill>
                <a:latin typeface="Calibri"/>
                <a:ea typeface="Calibri"/>
                <a:cs typeface="Calibri"/>
                <a:sym typeface="Calibri"/>
              </a:rPr>
              <a:t>Taking Action: Implementing Effective Mathematics Teaching Practices, </a:t>
            </a:r>
            <a:r>
              <a:rPr lang="en-US" sz="1200" b="0" i="0" u="none" strike="noStrike" cap="none">
                <a:solidFill>
                  <a:srgbClr val="000000"/>
                </a:solidFill>
                <a:latin typeface="Calibri"/>
                <a:ea typeface="Calibri"/>
                <a:cs typeface="Calibri"/>
                <a:sym typeface="Calibri"/>
              </a:rPr>
              <a:t>p. 243,</a:t>
            </a:r>
            <a:r>
              <a:rPr lang="en-US" sz="1200" b="0" i="1" u="none" strike="noStrike" cap="none">
                <a:solidFill>
                  <a:srgbClr val="000000"/>
                </a:solidFill>
                <a:latin typeface="Calibri"/>
                <a:ea typeface="Calibri"/>
                <a:cs typeface="Calibri"/>
                <a:sym typeface="Calibri"/>
              </a:rPr>
              <a:t> National</a:t>
            </a:r>
            <a:r>
              <a:rPr lang="en-US" sz="1200" b="0" i="0" u="none" strike="noStrike" cap="none">
                <a:solidFill>
                  <a:srgbClr val="000000"/>
                </a:solidFill>
                <a:latin typeface="Calibri"/>
                <a:ea typeface="Calibri"/>
                <a:cs typeface="Calibri"/>
                <a:sym typeface="Calibri"/>
              </a:rPr>
              <a:t> Council of Teachers of Mathematics.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08"/>
          <p:cNvSpPr txBox="1">
            <a:spLocks noGrp="1"/>
          </p:cNvSpPr>
          <p:nvPr>
            <p:ph type="title"/>
          </p:nvPr>
        </p:nvSpPr>
        <p:spPr>
          <a:xfrm>
            <a:off x="191385" y="617429"/>
            <a:ext cx="8520600" cy="103081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2"/>
              </a:buClr>
              <a:buSzPts val="2800"/>
              <a:buFont typeface="Calibri"/>
              <a:buNone/>
            </a:pPr>
            <a:r>
              <a:rPr lang="en-US" sz="3600" b="1" i="0" u="none" strike="noStrike" cap="none" dirty="0">
                <a:solidFill>
                  <a:schemeClr val="dk2"/>
                </a:solidFill>
                <a:latin typeface="Verdana"/>
                <a:ea typeface="Verdana"/>
                <a:cs typeface="Verdana"/>
                <a:sym typeface="Verdana"/>
              </a:rPr>
              <a:t>Components of a Math Talk Learning Community </a:t>
            </a:r>
            <a:endParaRPr dirty="0"/>
          </a:p>
        </p:txBody>
      </p:sp>
      <p:sp>
        <p:nvSpPr>
          <p:cNvPr id="993" name="Google Shape;993;p108"/>
          <p:cNvSpPr txBox="1">
            <a:spLocks noGrp="1"/>
          </p:cNvSpPr>
          <p:nvPr>
            <p:ph type="body" idx="1"/>
          </p:nvPr>
        </p:nvSpPr>
        <p:spPr>
          <a:xfrm>
            <a:off x="279995" y="1957259"/>
            <a:ext cx="8520600" cy="3511207"/>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Teacher role</a:t>
            </a:r>
            <a:endParaRPr dirty="0"/>
          </a:p>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Questioning</a:t>
            </a:r>
            <a:endParaRPr dirty="0"/>
          </a:p>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Explaining mathematical thinking</a:t>
            </a:r>
            <a:endParaRPr dirty="0"/>
          </a:p>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Mathematical representations</a:t>
            </a:r>
            <a:endParaRPr dirty="0"/>
          </a:p>
          <a:p>
            <a:pPr marL="457200" marR="0" lvl="0" indent="-342900" algn="l" rtl="0">
              <a:lnSpc>
                <a:spcPct val="100000"/>
              </a:lnSpc>
              <a:spcBef>
                <a:spcPts val="600"/>
              </a:spcBef>
              <a:spcAft>
                <a:spcPts val="0"/>
              </a:spcAft>
              <a:buClr>
                <a:schemeClr val="dk1"/>
              </a:buClr>
              <a:buSzPts val="1800"/>
              <a:buFont typeface="Arial"/>
              <a:buChar char="●"/>
            </a:pPr>
            <a:r>
              <a:rPr lang="en-US" sz="3200" b="0" i="0" u="none" strike="noStrike" cap="none" dirty="0">
                <a:solidFill>
                  <a:schemeClr val="dk1"/>
                </a:solidFill>
                <a:latin typeface="Verdana"/>
                <a:ea typeface="Verdana"/>
                <a:cs typeface="Verdana"/>
                <a:sym typeface="Verdana"/>
              </a:rPr>
              <a:t>Building student responsibility within the community</a:t>
            </a:r>
            <a:endParaRPr dirty="0"/>
          </a:p>
        </p:txBody>
      </p:sp>
      <p:sp>
        <p:nvSpPr>
          <p:cNvPr id="994" name="Google Shape;994;p10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
        <p:nvSpPr>
          <p:cNvPr id="995" name="Google Shape;995;p108"/>
          <p:cNvSpPr/>
          <p:nvPr/>
        </p:nvSpPr>
        <p:spPr>
          <a:xfrm>
            <a:off x="146957" y="5986559"/>
            <a:ext cx="8564781"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Smith, M. S., et al. (2017).  </a:t>
            </a:r>
            <a:r>
              <a:rPr lang="en-US" sz="1400" b="0" i="1" u="none" strike="noStrike" cap="none">
                <a:solidFill>
                  <a:srgbClr val="000000"/>
                </a:solidFill>
                <a:latin typeface="Calibri"/>
                <a:ea typeface="Calibri"/>
                <a:cs typeface="Calibri"/>
                <a:sym typeface="Calibri"/>
              </a:rPr>
              <a:t>Taking Action: Implementing Effective Mathematics Teaching Practices, National</a:t>
            </a:r>
            <a:r>
              <a:rPr lang="en-US" sz="1400" b="0" i="0" u="none" strike="noStrike" cap="none">
                <a:solidFill>
                  <a:srgbClr val="000000"/>
                </a:solidFill>
                <a:latin typeface="Calibri"/>
                <a:ea typeface="Calibri"/>
                <a:cs typeface="Calibri"/>
                <a:sym typeface="Calibri"/>
              </a:rPr>
              <a:t> Council of Teachers of Mathematics. </a:t>
            </a:r>
            <a:endParaRPr sz="14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3366"/>
            <a:ext cx="8520600" cy="1248001"/>
          </a:xfrm>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a:xfrm>
            <a:off x="8472458" y="6397242"/>
            <a:ext cx="548700" cy="524800"/>
          </a:xfrm>
        </p:spPr>
        <p:txBody>
          <a:bodyPr/>
          <a:lstStyle/>
          <a:p>
            <a:fld id="{00000000-1234-1234-1234-123412341234}" type="slidenum">
              <a:rPr lang="en" smtClean="0"/>
              <a:pPr/>
              <a:t>57</a:t>
            </a:fld>
            <a:endParaRPr lang="en"/>
          </a:p>
        </p:txBody>
      </p:sp>
      <p:graphicFrame>
        <p:nvGraphicFramePr>
          <p:cNvPr id="5" name="Table 4" descr="components and levels of a math talk learning community"/>
          <p:cNvGraphicFramePr>
            <a:graphicFrameLocks noGrp="1"/>
          </p:cNvGraphicFramePr>
          <p:nvPr>
            <p:extLst>
              <p:ext uri="{D42A27DB-BD31-4B8C-83A1-F6EECF244321}">
                <p14:modId xmlns:p14="http://schemas.microsoft.com/office/powerpoint/2010/main" val="3033590936"/>
              </p:ext>
            </p:extLst>
          </p:nvPr>
        </p:nvGraphicFramePr>
        <p:xfrm>
          <a:off x="311700" y="1933027"/>
          <a:ext cx="8520600" cy="4585916"/>
        </p:xfrm>
        <a:graphic>
          <a:graphicData uri="http://schemas.openxmlformats.org/drawingml/2006/table">
            <a:tbl>
              <a:tblPr firstRow="1" bandRow="1"/>
              <a:tblGrid>
                <a:gridCol w="996838">
                  <a:extLst>
                    <a:ext uri="{9D8B030D-6E8A-4147-A177-3AD203B41FA5}">
                      <a16:colId xmlns:a16="http://schemas.microsoft.com/office/drawing/2014/main" val="20000"/>
                    </a:ext>
                  </a:extLst>
                </a:gridCol>
                <a:gridCol w="1434662">
                  <a:extLst>
                    <a:ext uri="{9D8B030D-6E8A-4147-A177-3AD203B41FA5}">
                      <a16:colId xmlns:a16="http://schemas.microsoft.com/office/drawing/2014/main" val="20001"/>
                    </a:ext>
                  </a:extLst>
                </a:gridCol>
                <a:gridCol w="1340069">
                  <a:extLst>
                    <a:ext uri="{9D8B030D-6E8A-4147-A177-3AD203B41FA5}">
                      <a16:colId xmlns:a16="http://schemas.microsoft.com/office/drawing/2014/main" val="20002"/>
                    </a:ext>
                  </a:extLst>
                </a:gridCol>
                <a:gridCol w="1497724">
                  <a:extLst>
                    <a:ext uri="{9D8B030D-6E8A-4147-A177-3AD203B41FA5}">
                      <a16:colId xmlns:a16="http://schemas.microsoft.com/office/drawing/2014/main" val="20003"/>
                    </a:ext>
                  </a:extLst>
                </a:gridCol>
                <a:gridCol w="1671145">
                  <a:extLst>
                    <a:ext uri="{9D8B030D-6E8A-4147-A177-3AD203B41FA5}">
                      <a16:colId xmlns:a16="http://schemas.microsoft.com/office/drawing/2014/main" val="20004"/>
                    </a:ext>
                  </a:extLst>
                </a:gridCol>
                <a:gridCol w="1580162">
                  <a:extLst>
                    <a:ext uri="{9D8B030D-6E8A-4147-A177-3AD203B41FA5}">
                      <a16:colId xmlns:a16="http://schemas.microsoft.com/office/drawing/2014/main" val="20005"/>
                    </a:ext>
                  </a:extLst>
                </a:gridCol>
              </a:tblGrid>
              <a:tr h="856919">
                <a:tc>
                  <a:txBody>
                    <a:bodyPr/>
                    <a:lstStyle/>
                    <a:p>
                      <a:endParaRPr lang="en-US" dirty="0"/>
                    </a:p>
                  </a:txBody>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Teacher role</a:t>
                      </a:r>
                    </a:p>
                  </a:txBody>
                  <a:tcPr anchor="ctr">
                    <a:solidFill>
                      <a:srgbClr val="51D351"/>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Questioning</a:t>
                      </a:r>
                    </a:p>
                  </a:txBody>
                  <a:tcPr anchor="ctr">
                    <a:solidFill>
                      <a:srgbClr val="51D351"/>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Explaining mathematical thinking</a:t>
                      </a:r>
                    </a:p>
                  </a:txBody>
                  <a:tcPr anchor="ctr">
                    <a:solidFill>
                      <a:srgbClr val="51D351"/>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Mathematical representations</a:t>
                      </a:r>
                    </a:p>
                  </a:txBody>
                  <a:tcPr anchor="ctr">
                    <a:solidFill>
                      <a:srgbClr val="51D351"/>
                    </a:solidFill>
                  </a:tcPr>
                </a:tc>
                <a:tc>
                  <a:txBody>
                    <a:bodyPr/>
                    <a:lstStyle/>
                    <a:p>
                      <a:pPr algn="ctr"/>
                      <a:r>
                        <a:rPr lang="en-US" dirty="0">
                          <a:latin typeface="Verdana" panose="020B0604030504040204" pitchFamily="34" charset="0"/>
                          <a:ea typeface="Verdana" panose="020B0604030504040204" pitchFamily="34" charset="0"/>
                          <a:cs typeface="Verdana" panose="020B0604030504040204" pitchFamily="34" charset="0"/>
                        </a:rPr>
                        <a:t>Building student responsibility within the community</a:t>
                      </a:r>
                    </a:p>
                  </a:txBody>
                  <a:tcPr anchor="ctr">
                    <a:solidFill>
                      <a:srgbClr val="51D351"/>
                    </a:solidFill>
                  </a:tcPr>
                </a:tc>
                <a:extLst>
                  <a:ext uri="{0D108BD9-81ED-4DB2-BD59-A6C34878D82A}">
                    <a16:rowId xmlns:a16="http://schemas.microsoft.com/office/drawing/2014/main" val="10000"/>
                  </a:ext>
                </a:extLst>
              </a:tr>
              <a:tr h="856919">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Level</a:t>
                      </a:r>
                      <a:r>
                        <a:rPr lang="en-US" baseline="0" dirty="0">
                          <a:latin typeface="Verdana" panose="020B0604030504040204" pitchFamily="34" charset="0"/>
                          <a:ea typeface="Verdana" panose="020B0604030504040204" pitchFamily="34" charset="0"/>
                          <a:cs typeface="Verdana" panose="020B0604030504040204" pitchFamily="34" charset="0"/>
                        </a:rPr>
                        <a:t> 0</a:t>
                      </a:r>
                      <a:endParaRPr lang="en-US" dirty="0">
                        <a:latin typeface="Verdana" panose="020B0604030504040204" pitchFamily="34" charset="0"/>
                        <a:ea typeface="Verdana" panose="020B0604030504040204" pitchFamily="34" charset="0"/>
                        <a:cs typeface="Verdana" panose="020B0604030504040204" pitchFamily="34" charset="0"/>
                      </a:endParaRPr>
                    </a:p>
                  </a:txBody>
                  <a:tcPr>
                    <a:solidFill>
                      <a:srgbClr val="51D35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Level 1</a:t>
                      </a:r>
                    </a:p>
                  </a:txBody>
                  <a:tcPr>
                    <a:solidFill>
                      <a:srgbClr val="51D351"/>
                    </a:solidFill>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856919">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Level 2</a:t>
                      </a:r>
                    </a:p>
                  </a:txBody>
                  <a:tcPr>
                    <a:solidFill>
                      <a:srgbClr val="51D35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56919">
                <a:tc>
                  <a:txBody>
                    <a:bodyPr/>
                    <a:lstStyle/>
                    <a:p>
                      <a:r>
                        <a:rPr lang="en-US" dirty="0">
                          <a:latin typeface="Verdana" panose="020B0604030504040204" pitchFamily="34" charset="0"/>
                          <a:ea typeface="Verdana" panose="020B0604030504040204" pitchFamily="34" charset="0"/>
                          <a:cs typeface="Verdana" panose="020B0604030504040204" pitchFamily="34" charset="0"/>
                        </a:rPr>
                        <a:t>Level</a:t>
                      </a:r>
                      <a:r>
                        <a:rPr lang="en-US" baseline="0" dirty="0">
                          <a:latin typeface="Verdana" panose="020B0604030504040204" pitchFamily="34" charset="0"/>
                          <a:ea typeface="Verdana" panose="020B0604030504040204" pitchFamily="34" charset="0"/>
                          <a:cs typeface="Verdana" panose="020B0604030504040204" pitchFamily="34" charset="0"/>
                        </a:rPr>
                        <a:t> 3</a:t>
                      </a:r>
                      <a:endParaRPr lang="en-US" dirty="0">
                        <a:latin typeface="Verdana" panose="020B0604030504040204" pitchFamily="34" charset="0"/>
                        <a:ea typeface="Verdana" panose="020B0604030504040204" pitchFamily="34" charset="0"/>
                        <a:cs typeface="Verdana" panose="020B0604030504040204" pitchFamily="34" charset="0"/>
                      </a:endParaRPr>
                    </a:p>
                  </a:txBody>
                  <a:tcPr>
                    <a:solidFill>
                      <a:srgbClr val="51D351"/>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5131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p:txBody>
          <a:bodyPr/>
          <a:lstStyle/>
          <a:p>
            <a:fld id="{00000000-1234-1234-1234-123412341234}" type="slidenum">
              <a:rPr lang="en" smtClean="0"/>
              <a:pPr/>
              <a:t>58</a:t>
            </a:fld>
            <a:endParaRPr lang="en"/>
          </a:p>
        </p:txBody>
      </p:sp>
      <p:graphicFrame>
        <p:nvGraphicFramePr>
          <p:cNvPr id="5" name="Table 4" descr="teacher role chart"/>
          <p:cNvGraphicFramePr>
            <a:graphicFrameLocks noGrp="1"/>
          </p:cNvGraphicFramePr>
          <p:nvPr>
            <p:extLst>
              <p:ext uri="{D42A27DB-BD31-4B8C-83A1-F6EECF244321}">
                <p14:modId xmlns:p14="http://schemas.microsoft.com/office/powerpoint/2010/main" val="2916798402"/>
              </p:ext>
            </p:extLst>
          </p:nvPr>
        </p:nvGraphicFramePr>
        <p:xfrm>
          <a:off x="311699" y="1933027"/>
          <a:ext cx="8343569" cy="4284595"/>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Teacher role</a:t>
                      </a:r>
                    </a:p>
                  </a:txBody>
                  <a:tcPr anchor="ctr">
                    <a:no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is at the front of the room and dominates the conversation.</a:t>
                      </a:r>
                    </a:p>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encourages the sharing of math ideas and directs speaker to talk to the class, not to the teacher only.</a:t>
                      </a:r>
                    </a:p>
                    <a:p>
                      <a:endParaRPr lang="en-US" dirty="0"/>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facilitates conversation between students and encourages students to ask questions to one another.</a:t>
                      </a:r>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carry the conversations themselves.  Teacher only guides from the periphery of the conversation.  Teacher waits for students to clarify thinking of others.</a:t>
                      </a:r>
                    </a:p>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teacher role components"/>
          <p:cNvGraphicFramePr>
            <a:graphicFrameLocks noGrp="1"/>
          </p:cNvGraphicFramePr>
          <p:nvPr>
            <p:extLst>
              <p:ext uri="{D42A27DB-BD31-4B8C-83A1-F6EECF244321}">
                <p14:modId xmlns:p14="http://schemas.microsoft.com/office/powerpoint/2010/main" val="2431125558"/>
              </p:ext>
            </p:extLst>
          </p:nvPr>
        </p:nvGraphicFramePr>
        <p:xfrm>
          <a:off x="311700" y="1933028"/>
          <a:ext cx="8343569" cy="4372556"/>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Teacher role</a:t>
                      </a:r>
                    </a:p>
                  </a:txBody>
                  <a:tcPr anchor="ctr">
                    <a:solidFill>
                      <a:srgbClr val="66FF66"/>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71008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p:txBody>
          <a:bodyPr/>
          <a:lstStyle/>
          <a:p>
            <a:fld id="{00000000-1234-1234-1234-123412341234}" type="slidenum">
              <a:rPr lang="en" smtClean="0"/>
              <a:pPr/>
              <a:t>59</a:t>
            </a:fld>
            <a:endParaRPr lang="en"/>
          </a:p>
        </p:txBody>
      </p:sp>
      <p:graphicFrame>
        <p:nvGraphicFramePr>
          <p:cNvPr id="5" name="Table 4" descr="questioning components"/>
          <p:cNvGraphicFramePr>
            <a:graphicFrameLocks noGrp="1"/>
          </p:cNvGraphicFramePr>
          <p:nvPr>
            <p:extLst>
              <p:ext uri="{D42A27DB-BD31-4B8C-83A1-F6EECF244321}">
                <p14:modId xmlns:p14="http://schemas.microsoft.com/office/powerpoint/2010/main" val="144870362"/>
              </p:ext>
            </p:extLst>
          </p:nvPr>
        </p:nvGraphicFramePr>
        <p:xfrm>
          <a:off x="311699" y="1933027"/>
          <a:ext cx="8343569" cy="4372556"/>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Questioning</a:t>
                      </a:r>
                    </a:p>
                  </a:txBody>
                  <a:tcPr anchor="ctr">
                    <a:solidFill>
                      <a:srgbClr val="FFFF00"/>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questioning"/>
          <p:cNvGraphicFramePr>
            <a:graphicFrameLocks noGrp="1"/>
          </p:cNvGraphicFramePr>
          <p:nvPr>
            <p:extLst>
              <p:ext uri="{D42A27DB-BD31-4B8C-83A1-F6EECF244321}">
                <p14:modId xmlns:p14="http://schemas.microsoft.com/office/powerpoint/2010/main" val="2522290204"/>
              </p:ext>
            </p:extLst>
          </p:nvPr>
        </p:nvGraphicFramePr>
        <p:xfrm>
          <a:off x="311700" y="1933352"/>
          <a:ext cx="8343569" cy="4372556"/>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Questioning</a:t>
                      </a:r>
                    </a:p>
                  </a:txBody>
                  <a:tcPr anchor="ct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Verdana" panose="020B0604030504040204" pitchFamily="34" charset="0"/>
                          <a:ea typeface="Verdana" panose="020B0604030504040204" pitchFamily="34" charset="0"/>
                          <a:cs typeface="Verdana" panose="020B0604030504040204" pitchFamily="34" charset="0"/>
                          <a:sym typeface="Arial"/>
                        </a:rPr>
                        <a:t>Teacher is only questioner.  Questions serve to keep students listening to teacher.  Students give short answers and respond to teacher only.</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Verdana" panose="020B0604030504040204" pitchFamily="34" charset="0"/>
                          <a:ea typeface="Verdana" panose="020B0604030504040204" pitchFamily="34" charset="0"/>
                          <a:cs typeface="Verdana" panose="020B0604030504040204" pitchFamily="34" charset="0"/>
                          <a:sym typeface="Arial"/>
                        </a:rPr>
                        <a:t>Teacher questions begin to focus on student thinking and less on answers.  Only teachers ask questions.</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Verdana" panose="020B0604030504040204" pitchFamily="34" charset="0"/>
                          <a:ea typeface="Verdana" panose="020B0604030504040204" pitchFamily="34" charset="0"/>
                          <a:cs typeface="Verdana" panose="020B0604030504040204" pitchFamily="34" charset="0"/>
                          <a:sym typeface="Arial"/>
                        </a:rPr>
                        <a:t>Teacher asks probing questions and facilitates some student-to-student talk.  Students ask questions of one another with prompting from teacher.</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Verdana" panose="020B0604030504040204" pitchFamily="34" charset="0"/>
                          <a:ea typeface="Verdana" panose="020B0604030504040204" pitchFamily="34" charset="0"/>
                          <a:cs typeface="Verdana" panose="020B0604030504040204" pitchFamily="34" charset="0"/>
                          <a:sym typeface="Arial"/>
                        </a:rPr>
                        <a:t>Student-to-student talk is student initiated.  Students ask questions and listen to responses.  Many questions ask “why” and call for justification.  Teacher questions may still guide discourse.</a:t>
                      </a:r>
                    </a:p>
                    <a:p>
                      <a:endParaRPr lang="en-US" dirty="0">
                        <a:latin typeface="Verdana" panose="020B0604030504040204" pitchFamily="34" charset="0"/>
                        <a:ea typeface="Verdana" panose="020B0604030504040204" pitchFamily="34" charset="0"/>
                        <a:cs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86579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5" name="Google Shape;385;p57"/>
          <p:cNvSpPr txBox="1">
            <a:spLocks noGrp="1"/>
          </p:cNvSpPr>
          <p:nvPr>
            <p:ph type="title"/>
          </p:nvPr>
        </p:nvSpPr>
        <p:spPr>
          <a:xfrm>
            <a:off x="0" y="502661"/>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Parking Lot</a:t>
            </a:r>
            <a:endParaRPr sz="3600" b="1" i="0" u="none" strike="noStrike" cap="none" dirty="0">
              <a:solidFill>
                <a:schemeClr val="dk2"/>
              </a:solidFill>
              <a:latin typeface="Verdana"/>
              <a:ea typeface="Verdana"/>
              <a:cs typeface="Verdana"/>
              <a:sym typeface="Verdana"/>
            </a:endParaRPr>
          </a:p>
        </p:txBody>
      </p:sp>
      <p:pic>
        <p:nvPicPr>
          <p:cNvPr id="2" name="Picture 1" descr="parking lot graphic&#10;"/>
          <p:cNvPicPr>
            <a:picLocks noChangeAspect="1"/>
          </p:cNvPicPr>
          <p:nvPr/>
        </p:nvPicPr>
        <p:blipFill>
          <a:blip r:embed="rId3"/>
          <a:stretch>
            <a:fillRect/>
          </a:stretch>
        </p:blipFill>
        <p:spPr>
          <a:xfrm>
            <a:off x="0" y="1946911"/>
            <a:ext cx="9144000" cy="4159974"/>
          </a:xfrm>
          <a:prstGeom prst="rect">
            <a:avLst/>
          </a:prstGeom>
        </p:spPr>
      </p:pic>
      <p:sp>
        <p:nvSpPr>
          <p:cNvPr id="3" name="TextBox 2" descr="graphic&#10;"/>
          <p:cNvSpPr txBox="1"/>
          <p:nvPr/>
        </p:nvSpPr>
        <p:spPr>
          <a:xfrm>
            <a:off x="446314" y="1774371"/>
            <a:ext cx="8382000" cy="41148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15013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a:xfrm>
            <a:off x="8472458" y="6331926"/>
            <a:ext cx="548700" cy="524800"/>
          </a:xfrm>
        </p:spPr>
        <p:txBody>
          <a:bodyPr/>
          <a:lstStyle/>
          <a:p>
            <a:fld id="{00000000-1234-1234-1234-123412341234}" type="slidenum">
              <a:rPr lang="en" smtClean="0"/>
              <a:pPr/>
              <a:t>60</a:t>
            </a:fld>
            <a:endParaRPr lang="en"/>
          </a:p>
        </p:txBody>
      </p:sp>
      <p:graphicFrame>
        <p:nvGraphicFramePr>
          <p:cNvPr id="5" name="Table 4" descr="explaining mathematical thinking"/>
          <p:cNvGraphicFramePr>
            <a:graphicFrameLocks noGrp="1"/>
          </p:cNvGraphicFramePr>
          <p:nvPr>
            <p:extLst>
              <p:ext uri="{D42A27DB-BD31-4B8C-83A1-F6EECF244321}">
                <p14:modId xmlns:p14="http://schemas.microsoft.com/office/powerpoint/2010/main" val="462270053"/>
              </p:ext>
            </p:extLst>
          </p:nvPr>
        </p:nvGraphicFramePr>
        <p:xfrm>
          <a:off x="311699" y="1933027"/>
          <a:ext cx="8343569" cy="4548478"/>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Explaining mathematical thinking</a:t>
                      </a:r>
                    </a:p>
                  </a:txBody>
                  <a:tcPr anchor="ctr">
                    <a:solidFill>
                      <a:srgbClr val="99CCFF"/>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explaining mathematical thinking"/>
          <p:cNvGraphicFramePr>
            <a:graphicFrameLocks noGrp="1"/>
          </p:cNvGraphicFramePr>
          <p:nvPr>
            <p:extLst>
              <p:ext uri="{D42A27DB-BD31-4B8C-83A1-F6EECF244321}">
                <p14:modId xmlns:p14="http://schemas.microsoft.com/office/powerpoint/2010/main" val="3802436225"/>
              </p:ext>
            </p:extLst>
          </p:nvPr>
        </p:nvGraphicFramePr>
        <p:xfrm>
          <a:off x="311700" y="1930152"/>
          <a:ext cx="8343569" cy="4548478"/>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Explaining mathematical thinking</a:t>
                      </a:r>
                    </a:p>
                  </a:txBody>
                  <a:tcPr anchor="ct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questions focus on correctness.  Students provide short answer-focused responses.  Teacher may give answers.</a:t>
                      </a:r>
                    </a:p>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probes student thinking somewhat.  One or two strategies may be elicited.  Teacher may fill in an explanation.  Students provide brief description of their thinking in response to teacher probing.</a:t>
                      </a:r>
                    </a:p>
                    <a:p>
                      <a:endParaRPr lang="en-US" dirty="0"/>
                    </a:p>
                  </a:txBody>
                  <a:tcPr/>
                </a:tc>
                <a:extLst>
                  <a:ext uri="{0D108BD9-81ED-4DB2-BD59-A6C34878D82A}">
                    <a16:rowId xmlns:a16="http://schemas.microsoft.com/office/drawing/2014/main" val="10002"/>
                  </a:ext>
                </a:extLst>
              </a:tr>
              <a:tr h="856919">
                <a:tc>
                  <a:txBody>
                    <a:bodyPr/>
                    <a:lstStyle/>
                    <a:p>
                      <a:r>
                        <a:rPr lang="en-US" b="0"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probes more deeply to learn about student thinking.  Teacher elicits multiple strategies.  Students respond to teacher probing and volunteer their thinking.  Students begin to defend their answers.</a:t>
                      </a:r>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Teacher follows student explanations closely.  Teacher asks students to contrast strategies.  Students defend and justify their answers with little prompting from the teacher.</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1265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p:txBody>
          <a:bodyPr/>
          <a:lstStyle/>
          <a:p>
            <a:fld id="{00000000-1234-1234-1234-123412341234}" type="slidenum">
              <a:rPr lang="en" smtClean="0"/>
              <a:pPr/>
              <a:t>61</a:t>
            </a:fld>
            <a:endParaRPr lang="en"/>
          </a:p>
        </p:txBody>
      </p:sp>
      <p:graphicFrame>
        <p:nvGraphicFramePr>
          <p:cNvPr id="5" name="Table 4" descr="mathematical representations"/>
          <p:cNvGraphicFramePr>
            <a:graphicFrameLocks noGrp="1"/>
          </p:cNvGraphicFramePr>
          <p:nvPr>
            <p:extLst>
              <p:ext uri="{D42A27DB-BD31-4B8C-83A1-F6EECF244321}">
                <p14:modId xmlns:p14="http://schemas.microsoft.com/office/powerpoint/2010/main" val="986292528"/>
              </p:ext>
            </p:extLst>
          </p:nvPr>
        </p:nvGraphicFramePr>
        <p:xfrm>
          <a:off x="311699" y="1933027"/>
          <a:ext cx="8343569" cy="4284595"/>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Mathematical representations</a:t>
                      </a:r>
                    </a:p>
                  </a:txBody>
                  <a:tcPr anchor="ctr">
                    <a:solidFill>
                      <a:srgbClr val="FFCC00"/>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mathematical representations"/>
          <p:cNvGraphicFramePr>
            <a:graphicFrameLocks noGrp="1"/>
          </p:cNvGraphicFramePr>
          <p:nvPr>
            <p:extLst>
              <p:ext uri="{D42A27DB-BD31-4B8C-83A1-F6EECF244321}">
                <p14:modId xmlns:p14="http://schemas.microsoft.com/office/powerpoint/2010/main" val="3055449725"/>
              </p:ext>
            </p:extLst>
          </p:nvPr>
        </p:nvGraphicFramePr>
        <p:xfrm>
          <a:off x="311700" y="1933028"/>
          <a:ext cx="8343569" cy="4284595"/>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Mathematical representations</a:t>
                      </a:r>
                    </a:p>
                  </a:txBody>
                  <a:tcPr anchor="ct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Representations are missing, or teacher shows them to students.</a:t>
                      </a:r>
                    </a:p>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learn to create math drawings to depict their mathematical thinking.</a:t>
                      </a:r>
                    </a:p>
                    <a:p>
                      <a:endParaRPr lang="en-US" dirty="0"/>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label their math drawings so that others are able to follow their mathematical thinking.</a:t>
                      </a:r>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follow and help shape the descriptions of others’ math thinking through math drawings and may suggest edits in others’ math drawings.</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14544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Components and Levels of a Math Talk Learning Community </a:t>
            </a:r>
          </a:p>
        </p:txBody>
      </p:sp>
      <p:sp>
        <p:nvSpPr>
          <p:cNvPr id="4" name="Slide Number Placeholder 3"/>
          <p:cNvSpPr>
            <a:spLocks noGrp="1"/>
          </p:cNvSpPr>
          <p:nvPr>
            <p:ph type="sldNum" idx="12"/>
          </p:nvPr>
        </p:nvSpPr>
        <p:spPr>
          <a:xfrm>
            <a:off x="8472458" y="6331926"/>
            <a:ext cx="548700" cy="524800"/>
          </a:xfrm>
        </p:spPr>
        <p:txBody>
          <a:bodyPr/>
          <a:lstStyle/>
          <a:p>
            <a:fld id="{00000000-1234-1234-1234-123412341234}" type="slidenum">
              <a:rPr lang="en" smtClean="0"/>
              <a:pPr/>
              <a:t>62</a:t>
            </a:fld>
            <a:endParaRPr lang="en"/>
          </a:p>
        </p:txBody>
      </p:sp>
      <p:graphicFrame>
        <p:nvGraphicFramePr>
          <p:cNvPr id="5" name="Table 4" descr="building student responsibility within the community"/>
          <p:cNvGraphicFramePr>
            <a:graphicFrameLocks noGrp="1"/>
          </p:cNvGraphicFramePr>
          <p:nvPr>
            <p:extLst>
              <p:ext uri="{D42A27DB-BD31-4B8C-83A1-F6EECF244321}">
                <p14:modId xmlns:p14="http://schemas.microsoft.com/office/powerpoint/2010/main" val="2816020022"/>
              </p:ext>
            </p:extLst>
          </p:nvPr>
        </p:nvGraphicFramePr>
        <p:xfrm>
          <a:off x="311699" y="1933027"/>
          <a:ext cx="8343569" cy="4548478"/>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Building</a:t>
                      </a:r>
                      <a:r>
                        <a:rPr lang="en-US" b="1" baseline="0" dirty="0"/>
                        <a:t> student responsibility within the community</a:t>
                      </a:r>
                      <a:endParaRPr lang="en-US" b="1" dirty="0"/>
                    </a:p>
                  </a:txBody>
                  <a:tcPr anchor="ctr">
                    <a:solidFill>
                      <a:schemeClr val="bg1">
                        <a:lumMod val="95000"/>
                      </a:schemeClr>
                    </a:solidFill>
                  </a:tcP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856919">
                <a:tc>
                  <a:txBody>
                    <a:bodyPr/>
                    <a:lstStyle/>
                    <a:p>
                      <a:r>
                        <a:rPr lang="en-US" dirty="0"/>
                        <a:t>Level 2</a:t>
                      </a:r>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endParaRPr lang="en-US" dirty="0"/>
                    </a:p>
                    <a:p>
                      <a:endParaRPr lang="en-US" dirty="0"/>
                    </a:p>
                    <a:p>
                      <a:endParaRPr lang="en-US" dirty="0"/>
                    </a:p>
                    <a:p>
                      <a:endParaRPr lang="en-US" dirty="0"/>
                    </a:p>
                  </a:txBody>
                  <a:tcPr/>
                </a:tc>
                <a:extLst>
                  <a:ext uri="{0D108BD9-81ED-4DB2-BD59-A6C34878D82A}">
                    <a16:rowId xmlns:a16="http://schemas.microsoft.com/office/drawing/2014/main" val="10004"/>
                  </a:ext>
                </a:extLst>
              </a:tr>
            </a:tbl>
          </a:graphicData>
        </a:graphic>
      </p:graphicFrame>
      <p:graphicFrame>
        <p:nvGraphicFramePr>
          <p:cNvPr id="6" name="Table 5" descr="building student responsibility"/>
          <p:cNvGraphicFramePr>
            <a:graphicFrameLocks noGrp="1"/>
          </p:cNvGraphicFramePr>
          <p:nvPr>
            <p:extLst>
              <p:ext uri="{D42A27DB-BD31-4B8C-83A1-F6EECF244321}">
                <p14:modId xmlns:p14="http://schemas.microsoft.com/office/powerpoint/2010/main" val="705979687"/>
              </p:ext>
            </p:extLst>
          </p:nvPr>
        </p:nvGraphicFramePr>
        <p:xfrm>
          <a:off x="311698" y="1933027"/>
          <a:ext cx="8343569" cy="4563567"/>
        </p:xfrm>
        <a:graphic>
          <a:graphicData uri="http://schemas.openxmlformats.org/drawingml/2006/table">
            <a:tbl>
              <a:tblPr firstRow="1" bandRow="1"/>
              <a:tblGrid>
                <a:gridCol w="1059901">
                  <a:extLst>
                    <a:ext uri="{9D8B030D-6E8A-4147-A177-3AD203B41FA5}">
                      <a16:colId xmlns:a16="http://schemas.microsoft.com/office/drawing/2014/main" val="20000"/>
                    </a:ext>
                  </a:extLst>
                </a:gridCol>
                <a:gridCol w="7283668">
                  <a:extLst>
                    <a:ext uri="{9D8B030D-6E8A-4147-A177-3AD203B41FA5}">
                      <a16:colId xmlns:a16="http://schemas.microsoft.com/office/drawing/2014/main" val="20001"/>
                    </a:ext>
                  </a:extLst>
                </a:gridCol>
              </a:tblGrid>
              <a:tr h="856919">
                <a:tc>
                  <a:txBody>
                    <a:bodyPr/>
                    <a:lstStyle/>
                    <a:p>
                      <a:endParaRPr lang="en-US" dirty="0"/>
                    </a:p>
                  </a:txBody>
                  <a:tcPr/>
                </a:tc>
                <a:tc>
                  <a:txBody>
                    <a:bodyPr/>
                    <a:lstStyle/>
                    <a:p>
                      <a:pPr algn="ctr"/>
                      <a:r>
                        <a:rPr lang="en-US" b="1" dirty="0"/>
                        <a:t>Building</a:t>
                      </a:r>
                      <a:r>
                        <a:rPr lang="en-US" b="1" baseline="0" dirty="0"/>
                        <a:t> student responsibility within the community</a:t>
                      </a:r>
                      <a:endParaRPr lang="en-US" b="1" dirty="0"/>
                    </a:p>
                  </a:txBody>
                  <a:tcPr anchor="ctr"/>
                </a:tc>
                <a:extLst>
                  <a:ext uri="{0D108BD9-81ED-4DB2-BD59-A6C34878D82A}">
                    <a16:rowId xmlns:a16="http://schemas.microsoft.com/office/drawing/2014/main" val="10000"/>
                  </a:ext>
                </a:extLst>
              </a:tr>
              <a:tr h="856919">
                <a:tc>
                  <a:txBody>
                    <a:bodyPr/>
                    <a:lstStyle/>
                    <a:p>
                      <a:r>
                        <a:rPr lang="en-US" dirty="0"/>
                        <a:t>Level</a:t>
                      </a:r>
                      <a:r>
                        <a:rPr lang="en-US" baseline="0" dirty="0"/>
                        <a:t> 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Culture supports students keeping ideas to themselves or just providing answers when asked.</a:t>
                      </a:r>
                    </a:p>
                    <a:p>
                      <a:endParaRPr lang="en-US" dirty="0"/>
                    </a:p>
                  </a:txBody>
                  <a:tcPr/>
                </a:tc>
                <a:extLst>
                  <a:ext uri="{0D108BD9-81ED-4DB2-BD59-A6C34878D82A}">
                    <a16:rowId xmlns:a16="http://schemas.microsoft.com/office/drawing/2014/main" val="10001"/>
                  </a:ext>
                </a:extLst>
              </a:tr>
              <a:tr h="856919">
                <a:tc>
                  <a:txBody>
                    <a:bodyPr/>
                    <a:lstStyle/>
                    <a:p>
                      <a:r>
                        <a:rPr lang="en-US" dirty="0"/>
                        <a:t>Level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believe that their ideas are accepted by the classroom community.  They begin to listen to one another supportively and to restate in their own words what another student has said.</a:t>
                      </a:r>
                    </a:p>
                    <a:p>
                      <a:endParaRPr lang="en-US" dirty="0"/>
                    </a:p>
                  </a:txBody>
                  <a:tcPr/>
                </a:tc>
                <a:extLst>
                  <a:ext uri="{0D108BD9-81ED-4DB2-BD59-A6C34878D82A}">
                    <a16:rowId xmlns:a16="http://schemas.microsoft.com/office/drawing/2014/main" val="10002"/>
                  </a:ext>
                </a:extLst>
              </a:tr>
              <a:tr h="959969">
                <a:tc>
                  <a:txBody>
                    <a:bodyPr/>
                    <a:lstStyle/>
                    <a:p>
                      <a:r>
                        <a:rPr lang="en-US" dirty="0"/>
                        <a:t>Level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believe that they are math learners and that their ideas and the ideas of their classmates are important.  They listen actively so that they can contribute significantly.</a:t>
                      </a:r>
                    </a:p>
                    <a:p>
                      <a:endParaRPr lang="en-US" dirty="0"/>
                    </a:p>
                  </a:txBody>
                  <a:tcPr/>
                </a:tc>
                <a:extLst>
                  <a:ext uri="{0D108BD9-81ED-4DB2-BD59-A6C34878D82A}">
                    <a16:rowId xmlns:a16="http://schemas.microsoft.com/office/drawing/2014/main" val="10003"/>
                  </a:ext>
                </a:extLst>
              </a:tr>
              <a:tr h="856919">
                <a:tc>
                  <a:txBody>
                    <a:bodyPr/>
                    <a:lstStyle/>
                    <a:p>
                      <a:r>
                        <a:rPr lang="en-US" dirty="0"/>
                        <a:t>Level</a:t>
                      </a:r>
                      <a:r>
                        <a:rPr lang="en-US" baseline="0" dirty="0"/>
                        <a:t> 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dirty="0">
                          <a:solidFill>
                            <a:schemeClr val="tx1"/>
                          </a:solidFill>
                          <a:effectLst/>
                          <a:latin typeface="+mn-lt"/>
                          <a:ea typeface="+mn-ea"/>
                          <a:cs typeface="+mn-cs"/>
                          <a:sym typeface="Arial"/>
                        </a:rPr>
                        <a:t>Students believe that they are math leaders and can help shape the thinking of others.  They help shape others’ math thinking in supportive, collegial ways and accept the same support from others.</a:t>
                      </a:r>
                    </a:p>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973994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684" y="677863"/>
            <a:ext cx="8991600" cy="838200"/>
          </a:xfrm>
        </p:spPr>
        <p:txBody>
          <a:bodyPr>
            <a:noAutofit/>
          </a:bodyPr>
          <a:lstStyle/>
          <a:p>
            <a:r>
              <a:rPr lang="en-US" sz="2800" b="1" dirty="0">
                <a:latin typeface="Verdana" panose="020B0604030504040204" pitchFamily="34" charset="0"/>
                <a:ea typeface="Verdana" panose="020B0604030504040204" pitchFamily="34" charset="0"/>
                <a:cs typeface="Verdana" panose="020B0604030504040204" pitchFamily="34" charset="0"/>
                <a:hlinkClick r:id="rId3"/>
              </a:rPr>
              <a:t>2016 Mathematics Standards of Learning  - Instructional Resources</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04800" y="1524000"/>
            <a:ext cx="8610600" cy="4909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Currently Available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2016 Mathematics Standards of Learning and Curriculum Frameworks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2009 to 2016 Crosswalk (summary of revisions) documents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Narrated Crosswalk Presentations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Test Blueprints for SOL Assessments</a:t>
            </a:r>
            <a:endPar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hlinkClick r:id="rId4"/>
              </a:rPr>
              <a:t>2017 SOL Mathematics Institutes PD Resources</a:t>
            </a: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 includes progressions for select 2016 content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hlinkClick r:id="rId5"/>
              </a:rPr>
              <a:t>Sample K-3 Mathematics Achievement Records </a:t>
            </a:r>
            <a:endPar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hlinkClick r:id="rId6"/>
              </a:rPr>
              <a:t>Vocabulary Word Wall Cards – 2016 SOL</a:t>
            </a:r>
            <a:endPar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hlinkClick r:id="rId7"/>
              </a:rPr>
              <a:t>Mathematics Instructional Plans – 2016 </a:t>
            </a:r>
            <a:endParaRPr kumimoji="0" lang="en-US" sz="2200" b="0"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sym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 </a:t>
            </a:r>
            <a:r>
              <a:rPr kumimoji="0" lang="en-US" sz="2200" b="1"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Resources – Anticipated in Fall 2018</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Arial"/>
              </a:rPr>
              <a:t>Mathematics Instructional Videos</a:t>
            </a:r>
          </a:p>
        </p:txBody>
      </p:sp>
      <p:sp>
        <p:nvSpPr>
          <p:cNvPr id="8" name="Slide Number Placeholder 7"/>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fld id="{00000000-1234-1234-1234-123412341234}" type="slidenum">
              <a:rPr kumimoji="0" lang="en-US" sz="14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ct val="25000"/>
                <a:buFont typeface="Arial"/>
                <a:buNone/>
                <a:tabLst/>
                <a:defRPr/>
              </a:pPr>
              <a:t>63</a:t>
            </a:fld>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 name="Notched Right Arrow 3"/>
          <p:cNvSpPr/>
          <p:nvPr/>
        </p:nvSpPr>
        <p:spPr>
          <a:xfrm rot="10800000" flipV="1">
            <a:off x="6858000" y="4928133"/>
            <a:ext cx="1640909" cy="901874"/>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Verdana"/>
                <a:ea typeface="+mn-ea"/>
                <a:cs typeface="+mn-cs"/>
                <a:sym typeface="Arial"/>
              </a:rPr>
              <a:t>NEW</a:t>
            </a:r>
          </a:p>
        </p:txBody>
      </p:sp>
    </p:spTree>
    <p:extLst>
      <p:ext uri="{BB962C8B-B14F-4D97-AF65-F5344CB8AC3E}">
        <p14:creationId xmlns:p14="http://schemas.microsoft.com/office/powerpoint/2010/main" val="3022893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0" y="609600"/>
            <a:ext cx="9144000" cy="1143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3200" b="1" dirty="0">
                <a:latin typeface="Verdana"/>
                <a:ea typeface="Verdana"/>
                <a:cs typeface="Verdana"/>
                <a:sym typeface="Verdana"/>
              </a:rPr>
              <a:t>Resources for initiating student engagement:</a:t>
            </a:r>
            <a:endParaRPr sz="3200" b="1" dirty="0">
              <a:latin typeface="Verdana"/>
              <a:ea typeface="Verdana"/>
              <a:cs typeface="Verdana"/>
              <a:sym typeface="Verdana"/>
            </a:endParaRPr>
          </a:p>
        </p:txBody>
      </p:sp>
      <p:sp>
        <p:nvSpPr>
          <p:cNvPr id="244" name="Google Shape;244;p33"/>
          <p:cNvSpPr txBox="1">
            <a:spLocks noGrp="1"/>
          </p:cNvSpPr>
          <p:nvPr>
            <p:ph type="body" idx="1"/>
          </p:nvPr>
        </p:nvSpPr>
        <p:spPr>
          <a:xfrm>
            <a:off x="457200" y="1815348"/>
            <a:ext cx="8229600" cy="45261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US" u="sng" dirty="0">
                <a:solidFill>
                  <a:schemeClr val="hlink"/>
                </a:solidFill>
                <a:latin typeface="Verdana"/>
                <a:ea typeface="Verdana"/>
                <a:cs typeface="Verdana"/>
                <a:sym typeface="Verdana"/>
                <a:hlinkClick r:id="rId3"/>
              </a:rPr>
              <a:t>Which one doesn't belong</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4"/>
              </a:rPr>
              <a:t>Dot images</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5"/>
              </a:rPr>
              <a:t>Table Talk Math</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6"/>
              </a:rPr>
              <a:t>Real World Images</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7"/>
              </a:rPr>
              <a:t>Would you rather math</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8"/>
              </a:rPr>
              <a:t>Estimation 180</a:t>
            </a:r>
            <a:endParaRPr dirty="0">
              <a:latin typeface="Verdana"/>
              <a:ea typeface="Verdana"/>
              <a:cs typeface="Verdana"/>
              <a:sym typeface="Verdana"/>
            </a:endParaRPr>
          </a:p>
          <a:p>
            <a:pPr marL="0" lvl="0" indent="0">
              <a:spcBef>
                <a:spcPts val="640"/>
              </a:spcBef>
              <a:spcAft>
                <a:spcPts val="0"/>
              </a:spcAft>
              <a:buNone/>
            </a:pPr>
            <a:r>
              <a:rPr lang="en-US" u="sng" dirty="0">
                <a:solidFill>
                  <a:schemeClr val="hlink"/>
                </a:solidFill>
                <a:latin typeface="Verdana"/>
                <a:ea typeface="Verdana"/>
                <a:cs typeface="Verdana"/>
                <a:sym typeface="Verdana"/>
                <a:hlinkClick r:id="rId9"/>
              </a:rPr>
              <a:t>101 Questions</a:t>
            </a:r>
            <a:endParaRPr dirty="0">
              <a:latin typeface="Verdana"/>
              <a:ea typeface="Verdana"/>
              <a:cs typeface="Verdana"/>
              <a:sym typeface="Verdana"/>
            </a:endParaRPr>
          </a:p>
        </p:txBody>
      </p:sp>
      <p:sp>
        <p:nvSpPr>
          <p:cNvPr id="245" name="Google Shape;245;p33"/>
          <p:cNvSpPr txBox="1">
            <a:spLocks noGrp="1"/>
          </p:cNvSpPr>
          <p:nvPr>
            <p:ph type="sldNum" idx="12"/>
          </p:nvPr>
        </p:nvSpPr>
        <p:spPr>
          <a:xfrm>
            <a:off x="8572500" y="6477000"/>
            <a:ext cx="419100" cy="4764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350"/>
              <a:buFont typeface="Arial"/>
              <a:buNone/>
            </a:pPr>
            <a:fld id="{00000000-1234-1234-1234-123412341234}" type="slidenum">
              <a:rPr lang="en-US"/>
              <a:t>64</a:t>
            </a:fld>
            <a:endParaRPr/>
          </a:p>
        </p:txBody>
      </p:sp>
    </p:spTree>
    <p:extLst>
      <p:ext uri="{BB962C8B-B14F-4D97-AF65-F5344CB8AC3E}">
        <p14:creationId xmlns:p14="http://schemas.microsoft.com/office/powerpoint/2010/main" val="42633267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Verdana" panose="020B0604030504040204" pitchFamily="34" charset="0"/>
                <a:ea typeface="Verdana" panose="020B0604030504040204" pitchFamily="34" charset="0"/>
                <a:cs typeface="Verdana" panose="020B0604030504040204" pitchFamily="34" charset="0"/>
              </a:rPr>
              <a:t>Essential Questions</a:t>
            </a:r>
          </a:p>
        </p:txBody>
      </p:sp>
      <p:sp>
        <p:nvSpPr>
          <p:cNvPr id="3" name="Text Placeholder 2"/>
          <p:cNvSpPr>
            <a:spLocks noGrp="1"/>
          </p:cNvSpPr>
          <p:nvPr>
            <p:ph type="body" idx="1"/>
          </p:nvPr>
        </p:nvSpPr>
        <p:spPr>
          <a:xfrm>
            <a:off x="289561" y="1604682"/>
            <a:ext cx="4038598" cy="4525963"/>
          </a:xfrm>
        </p:spPr>
        <p:txBody>
          <a:bodyPr/>
          <a:lstStyle/>
          <a:p>
            <a:pPr marL="114300" indent="0">
              <a:buNone/>
            </a:pPr>
            <a:r>
              <a:rPr lang="en-US" sz="2800" dirty="0">
                <a:latin typeface="Verdana" panose="020B0604030504040204" pitchFamily="34" charset="0"/>
                <a:ea typeface="Verdana" panose="020B0604030504040204" pitchFamily="34" charset="0"/>
                <a:cs typeface="Verdana" panose="020B0604030504040204" pitchFamily="34" charset="0"/>
              </a:rPr>
              <a:t>How will you plan to implement tasks to facilitate meaningful mathematical discourse?</a:t>
            </a:r>
          </a:p>
          <a:p>
            <a:pPr marL="114300" indent="0">
              <a:buNone/>
            </a:pPr>
            <a:endParaRPr lang="en-US" sz="2800" dirty="0">
              <a:latin typeface="Verdana" panose="020B0604030504040204" pitchFamily="34" charset="0"/>
              <a:ea typeface="Verdana" panose="020B0604030504040204" pitchFamily="34" charset="0"/>
              <a:cs typeface="Verdana" panose="020B0604030504040204" pitchFamily="34" charset="0"/>
            </a:endParaRPr>
          </a:p>
          <a:p>
            <a:pPr marL="114300" indent="0">
              <a:buNone/>
            </a:pPr>
            <a:r>
              <a:rPr lang="en-US" sz="2800" dirty="0">
                <a:latin typeface="Verdana" panose="020B0604030504040204" pitchFamily="34" charset="0"/>
                <a:ea typeface="Verdana" panose="020B0604030504040204" pitchFamily="34" charset="0"/>
                <a:cs typeface="Verdana" panose="020B0604030504040204" pitchFamily="34" charset="0"/>
              </a:rPr>
              <a:t>How will you share this information with others?</a:t>
            </a:r>
          </a:p>
        </p:txBody>
      </p:sp>
      <p:sp>
        <p:nvSpPr>
          <p:cNvPr id="4" name="Slide Number Placeholder 3"/>
          <p:cNvSpPr>
            <a:spLocks noGrp="1"/>
          </p:cNvSpPr>
          <p:nvPr>
            <p:ph type="sldNum" idx="12"/>
          </p:nvPr>
        </p:nvSpPr>
        <p:spPr/>
        <p:txBody>
          <a:bodyPr/>
          <a:lstStyle/>
          <a:p>
            <a:fld id="{00000000-1234-1234-1234-123412341234}" type="slidenum">
              <a:rPr lang="en" smtClean="0"/>
              <a:pPr/>
              <a:t>65</a:t>
            </a:fld>
            <a:endParaRPr lang="en"/>
          </a:p>
        </p:txBody>
      </p:sp>
      <p:pic>
        <p:nvPicPr>
          <p:cNvPr id="7" name="Picture 6" descr="taking action reflection worksheet"/>
          <p:cNvPicPr>
            <a:picLocks noChangeAspect="1"/>
          </p:cNvPicPr>
          <p:nvPr/>
        </p:nvPicPr>
        <p:blipFill>
          <a:blip r:embed="rId3"/>
          <a:stretch>
            <a:fillRect/>
          </a:stretch>
        </p:blipFill>
        <p:spPr>
          <a:xfrm>
            <a:off x="4529867" y="1303117"/>
            <a:ext cx="3989294" cy="5129092"/>
          </a:xfrm>
          <a:prstGeom prst="rect">
            <a:avLst/>
          </a:prstGeom>
        </p:spPr>
      </p:pic>
    </p:spTree>
    <p:extLst>
      <p:ext uri="{BB962C8B-B14F-4D97-AF65-F5344CB8AC3E}">
        <p14:creationId xmlns:p14="http://schemas.microsoft.com/office/powerpoint/2010/main" val="2050662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0"/>
          <p:cNvSpPr txBox="1">
            <a:spLocks noGrp="1"/>
          </p:cNvSpPr>
          <p:nvPr>
            <p:ph type="ctrTitle"/>
          </p:nvPr>
        </p:nvSpPr>
        <p:spPr>
          <a:xfrm>
            <a:off x="0" y="2366683"/>
            <a:ext cx="9144000" cy="2381248"/>
          </a:xfrm>
          <a:prstGeom prst="rect">
            <a:avLst/>
          </a:prstGeom>
          <a:noFill/>
          <a:ln>
            <a:noFill/>
          </a:ln>
        </p:spPr>
        <p:txBody>
          <a:bodyPr spcFirstLastPara="1" wrap="square" lIns="91425" tIns="91425" rIns="91425" bIns="91425" anchor="ctr" anchorCtr="0">
            <a:noAutofit/>
          </a:bodyPr>
          <a:lstStyle/>
          <a:p>
            <a:pPr algn="ctr"/>
            <a:r>
              <a:rPr lang="en-US" b="1" dirty="0" smtClean="0">
                <a:solidFill>
                  <a:schemeClr val="dk1"/>
                </a:solidFill>
                <a:cs typeface="Calibri" panose="020F0502020204030204" pitchFamily="34" charset="0"/>
                <a:sym typeface="Arial"/>
              </a:rPr>
              <a:t>Contact</a:t>
            </a:r>
            <a:br>
              <a:rPr lang="en-US" b="1" dirty="0" smtClean="0">
                <a:solidFill>
                  <a:schemeClr val="dk1"/>
                </a:solidFill>
                <a:cs typeface="Calibri" panose="020F0502020204030204" pitchFamily="34" charset="0"/>
                <a:sym typeface="Arial"/>
              </a:rPr>
            </a:br>
            <a:r>
              <a:rPr lang="en-US" dirty="0">
                <a:cs typeface="Calibri" panose="020F0502020204030204" pitchFamily="34" charset="0"/>
              </a:rPr>
              <a:t>t</a:t>
            </a:r>
            <a:r>
              <a:rPr lang="en-US" dirty="0" smtClean="0">
                <a:cs typeface="Calibri" panose="020F0502020204030204" pitchFamily="34" charset="0"/>
              </a:rPr>
              <a:t>he </a:t>
            </a:r>
            <a:r>
              <a:rPr lang="en-US" dirty="0">
                <a:cs typeface="Calibri" panose="020F0502020204030204" pitchFamily="34" charset="0"/>
              </a:rPr>
              <a:t>VDOE Mathematics Team at</a:t>
            </a:r>
            <a:br>
              <a:rPr lang="en-US" dirty="0">
                <a:cs typeface="Calibri" panose="020F0502020204030204" pitchFamily="34" charset="0"/>
              </a:rPr>
            </a:br>
            <a:r>
              <a:rPr lang="en-US" dirty="0" smtClean="0">
                <a:cs typeface="Calibri" panose="020F0502020204030204" pitchFamily="34" charset="0"/>
                <a:hlinkClick r:id="rId3"/>
              </a:rPr>
              <a:t>mathematics@doe.virginia.gov</a:t>
            </a:r>
            <a:r>
              <a:rPr lang="en-US" b="1" dirty="0" smtClean="0">
                <a:solidFill>
                  <a:schemeClr val="dk1"/>
                </a:solidFill>
                <a:cs typeface="Calibri" panose="020F0502020204030204" pitchFamily="34" charset="0"/>
                <a:sym typeface="Arial"/>
              </a:rPr>
              <a:t/>
            </a:r>
            <a:br>
              <a:rPr lang="en-US" b="1" dirty="0" smtClean="0">
                <a:solidFill>
                  <a:schemeClr val="dk1"/>
                </a:solidFill>
                <a:cs typeface="Calibri" panose="020F0502020204030204" pitchFamily="34" charset="0"/>
                <a:sym typeface="Arial"/>
              </a:rPr>
            </a:br>
            <a:endParaRPr lang="en-US" b="1" dirty="0">
              <a:solidFill>
                <a:schemeClr val="dk1"/>
              </a:solidFill>
              <a:cs typeface="Calibri" panose="020F0502020204030204" pitchFamily="34" charset="0"/>
              <a:sym typeface="Arial"/>
            </a:endParaRPr>
          </a:p>
        </p:txBody>
      </p:sp>
    </p:spTree>
    <p:extLst>
      <p:ext uri="{BB962C8B-B14F-4D97-AF65-F5344CB8AC3E}">
        <p14:creationId xmlns:p14="http://schemas.microsoft.com/office/powerpoint/2010/main" val="27555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8"/>
          <p:cNvSpPr txBox="1">
            <a:spLocks noGrp="1"/>
          </p:cNvSpPr>
          <p:nvPr>
            <p:ph type="title"/>
          </p:nvPr>
        </p:nvSpPr>
        <p:spPr>
          <a:xfrm>
            <a:off x="136260" y="609600"/>
            <a:ext cx="8229600" cy="1143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3600"/>
              <a:buFont typeface="Calibri"/>
              <a:buNone/>
            </a:pPr>
            <a:r>
              <a:rPr lang="en-US" sz="3600" b="1" i="0" u="none" strike="noStrike" cap="none" dirty="0">
                <a:solidFill>
                  <a:schemeClr val="dk2"/>
                </a:solidFill>
                <a:latin typeface="Verdana"/>
                <a:ea typeface="Verdana"/>
                <a:cs typeface="Verdana"/>
                <a:sym typeface="Verdana"/>
              </a:rPr>
              <a:t>Today’s Goals and Outcomes</a:t>
            </a:r>
            <a:endParaRPr sz="3600" b="1" i="0" u="none" strike="noStrike" cap="none" dirty="0">
              <a:solidFill>
                <a:schemeClr val="dk2"/>
              </a:solidFill>
              <a:latin typeface="Verdana"/>
              <a:ea typeface="Verdana"/>
              <a:cs typeface="Verdana"/>
              <a:sym typeface="Verdana"/>
            </a:endParaRPr>
          </a:p>
        </p:txBody>
      </p:sp>
      <p:sp>
        <p:nvSpPr>
          <p:cNvPr id="405" name="Google Shape;405;p58"/>
          <p:cNvSpPr txBox="1">
            <a:spLocks noGrp="1"/>
          </p:cNvSpPr>
          <p:nvPr>
            <p:ph type="body" idx="1"/>
          </p:nvPr>
        </p:nvSpPr>
        <p:spPr>
          <a:xfrm>
            <a:off x="225468" y="1851818"/>
            <a:ext cx="8229600" cy="4525963"/>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3200"/>
              <a:buFont typeface="Calibri"/>
              <a:buNone/>
            </a:pPr>
            <a:r>
              <a:rPr lang="en-US" b="0" i="0" u="none" strike="noStrike" cap="none" dirty="0">
                <a:solidFill>
                  <a:schemeClr val="dk1"/>
                </a:solidFill>
                <a:sym typeface="Verdana"/>
              </a:rPr>
              <a:t>Be able to plan to implement tasks to facilitate meaningful mathematical discourse by:</a:t>
            </a:r>
            <a:endParaRPr dirty="0"/>
          </a:p>
          <a:p>
            <a:pPr marL="1257300" lvl="1" indent="-457200">
              <a:buFont typeface="Arial" panose="020B0604020202020204" pitchFamily="34" charset="0"/>
              <a:buChar char="•"/>
            </a:pPr>
            <a:r>
              <a:rPr lang="en-US" sz="3200" b="0" i="0" u="none" strike="noStrike" cap="none" dirty="0" smtClean="0">
                <a:solidFill>
                  <a:schemeClr val="dk1"/>
                </a:solidFill>
                <a:latin typeface="Verdana"/>
                <a:ea typeface="Verdana"/>
                <a:cs typeface="Verdana"/>
                <a:sym typeface="Verdana"/>
              </a:rPr>
              <a:t>Posing </a:t>
            </a:r>
            <a:r>
              <a:rPr lang="en-US" sz="3200" b="0" i="0" u="none" strike="noStrike" cap="none" dirty="0">
                <a:solidFill>
                  <a:schemeClr val="dk1"/>
                </a:solidFill>
                <a:latin typeface="Verdana"/>
                <a:ea typeface="Verdana"/>
                <a:cs typeface="Verdana"/>
                <a:sym typeface="Verdana"/>
              </a:rPr>
              <a:t>purposeful questions</a:t>
            </a:r>
            <a:endParaRPr sz="3200" dirty="0"/>
          </a:p>
          <a:p>
            <a:pPr marL="1257300" lvl="1" indent="-457200">
              <a:buFont typeface="Arial" panose="020B0604020202020204" pitchFamily="34" charset="0"/>
              <a:buChar char="•"/>
            </a:pPr>
            <a:r>
              <a:rPr lang="en-US" sz="3200" b="0" i="0" u="none" strike="noStrike" cap="none" dirty="0" smtClean="0">
                <a:solidFill>
                  <a:schemeClr val="dk1"/>
                </a:solidFill>
                <a:latin typeface="Verdana"/>
                <a:ea typeface="Verdana"/>
                <a:cs typeface="Verdana"/>
                <a:sym typeface="Verdana"/>
              </a:rPr>
              <a:t>Eliciting </a:t>
            </a:r>
            <a:r>
              <a:rPr lang="en-US" sz="3200" b="0" i="0" u="none" strike="noStrike" cap="none" dirty="0">
                <a:solidFill>
                  <a:schemeClr val="dk1"/>
                </a:solidFill>
                <a:latin typeface="Verdana"/>
                <a:ea typeface="Verdana"/>
                <a:cs typeface="Verdana"/>
                <a:sym typeface="Verdana"/>
              </a:rPr>
              <a:t>and using evidence </a:t>
            </a:r>
            <a:r>
              <a:rPr lang="en-US" sz="3200" b="0" i="0" u="none" strike="noStrike" cap="none" dirty="0" smtClean="0">
                <a:solidFill>
                  <a:schemeClr val="dk1"/>
                </a:solidFill>
                <a:latin typeface="Verdana"/>
                <a:ea typeface="Verdana"/>
                <a:cs typeface="Verdana"/>
                <a:sym typeface="Verdana"/>
              </a:rPr>
              <a:t>of student </a:t>
            </a:r>
            <a:r>
              <a:rPr lang="en-US" sz="3200" b="0" i="0" u="none" strike="noStrike" cap="none" dirty="0">
                <a:solidFill>
                  <a:schemeClr val="dk1"/>
                </a:solidFill>
                <a:latin typeface="Verdana"/>
                <a:ea typeface="Verdana"/>
                <a:cs typeface="Verdana"/>
                <a:sym typeface="Verdana"/>
              </a:rPr>
              <a:t>thinking</a:t>
            </a:r>
            <a:endParaRPr sz="3200" b="0" i="0" u="none" strike="noStrike" cap="none" dirty="0">
              <a:solidFill>
                <a:schemeClr val="dk1"/>
              </a:solidFill>
              <a:latin typeface="Verdana"/>
              <a:ea typeface="Verdana"/>
              <a:cs typeface="Verdana"/>
              <a:sym typeface="Verdana"/>
            </a:endParaRPr>
          </a:p>
        </p:txBody>
      </p:sp>
      <p:sp>
        <p:nvSpPr>
          <p:cNvPr id="406" name="Google Shape;406;p58"/>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7</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9"/>
          <p:cNvSpPr txBox="1">
            <a:spLocks noGrp="1"/>
          </p:cNvSpPr>
          <p:nvPr>
            <p:ph type="title" idx="4294967295"/>
          </p:nvPr>
        </p:nvSpPr>
        <p:spPr>
          <a:xfrm>
            <a:off x="0" y="457200"/>
            <a:ext cx="91440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800" b="1" i="0" u="none" strike="noStrike" cap="none" dirty="0">
                <a:solidFill>
                  <a:schemeClr val="dk2"/>
                </a:solidFill>
                <a:latin typeface="Verdana"/>
                <a:ea typeface="Verdana"/>
                <a:cs typeface="Verdana"/>
                <a:sym typeface="Verdana"/>
              </a:rPr>
              <a:t>Mathematics Process Goals for Students</a:t>
            </a:r>
            <a:endParaRPr dirty="0"/>
          </a:p>
        </p:txBody>
      </p:sp>
      <p:grpSp>
        <p:nvGrpSpPr>
          <p:cNvPr id="413" name="Google Shape;413;p59" descr="graphic of five mathematics process goals"/>
          <p:cNvGrpSpPr/>
          <p:nvPr/>
        </p:nvGrpSpPr>
        <p:grpSpPr>
          <a:xfrm>
            <a:off x="1102290" y="2641272"/>
            <a:ext cx="6771265" cy="4099419"/>
            <a:chOff x="276712" y="765"/>
            <a:chExt cx="6304574" cy="3808468"/>
          </a:xfrm>
        </p:grpSpPr>
        <p:sp>
          <p:nvSpPr>
            <p:cNvPr id="414" name="Google Shape;414;p59"/>
            <p:cNvSpPr/>
            <p:nvPr/>
          </p:nvSpPr>
          <p:spPr>
            <a:xfrm>
              <a:off x="2618898" y="2189032"/>
              <a:ext cx="1620201" cy="1620201"/>
            </a:xfrm>
            <a:prstGeom prst="ellipse">
              <a:avLst/>
            </a:prstGeom>
            <a:solidFill>
              <a:srgbClr val="92D05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59"/>
            <p:cNvSpPr txBox="1"/>
            <p:nvPr/>
          </p:nvSpPr>
          <p:spPr>
            <a:xfrm>
              <a:off x="2629484" y="2426305"/>
              <a:ext cx="1579695" cy="1145654"/>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dk1"/>
                </a:buClr>
                <a:buSzPts val="450"/>
                <a:buFont typeface="Arial"/>
                <a:buNone/>
              </a:pPr>
              <a:r>
                <a:rPr lang="en-US" sz="1800" b="1" i="0" u="none" strike="noStrike" cap="none">
                  <a:solidFill>
                    <a:schemeClr val="dk1"/>
                  </a:solidFill>
                  <a:latin typeface="Arial"/>
                  <a:ea typeface="Arial"/>
                  <a:cs typeface="Arial"/>
                  <a:sym typeface="Arial"/>
                </a:rPr>
                <a:t>Mathematical Understanding</a:t>
              </a:r>
              <a:endParaRPr/>
            </a:p>
          </p:txBody>
        </p:sp>
        <p:sp>
          <p:nvSpPr>
            <p:cNvPr id="416" name="Google Shape;416;p59"/>
            <p:cNvSpPr/>
            <p:nvPr/>
          </p:nvSpPr>
          <p:spPr>
            <a:xfrm rot="10800000">
              <a:off x="1046308" y="2768252"/>
              <a:ext cx="1486097"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9"/>
            <p:cNvSpPr/>
            <p:nvPr/>
          </p:nvSpPr>
          <p:spPr>
            <a:xfrm>
              <a:off x="276712" y="2383456"/>
              <a:ext cx="1539192" cy="1231352"/>
            </a:xfrm>
            <a:prstGeom prst="roundRect">
              <a:avLst>
                <a:gd name="adj" fmla="val 10000"/>
              </a:avLst>
            </a:prstGeom>
            <a:solidFill>
              <a:srgbClr val="FCA2E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59"/>
            <p:cNvSpPr txBox="1"/>
            <p:nvPr/>
          </p:nvSpPr>
          <p:spPr>
            <a:xfrm>
              <a:off x="312777" y="2419521"/>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Problem Solving</a:t>
              </a:r>
              <a:endParaRPr/>
            </a:p>
          </p:txBody>
        </p:sp>
        <p:sp>
          <p:nvSpPr>
            <p:cNvPr id="419" name="Google Shape;419;p59"/>
            <p:cNvSpPr/>
            <p:nvPr/>
          </p:nvSpPr>
          <p:spPr>
            <a:xfrm rot="-8100000">
              <a:off x="1526548" y="1608851"/>
              <a:ext cx="1486095"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59"/>
            <p:cNvSpPr/>
            <p:nvPr/>
          </p:nvSpPr>
          <p:spPr>
            <a:xfrm>
              <a:off x="974586" y="698639"/>
              <a:ext cx="1539192" cy="1231352"/>
            </a:xfrm>
            <a:prstGeom prst="roundRect">
              <a:avLst>
                <a:gd name="adj" fmla="val 10000"/>
              </a:avLst>
            </a:prstGeom>
            <a:solidFill>
              <a:srgbClr val="9A9AD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9"/>
            <p:cNvSpPr txBox="1"/>
            <p:nvPr/>
          </p:nvSpPr>
          <p:spPr>
            <a:xfrm>
              <a:off x="1010650" y="734704"/>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Connections</a:t>
              </a:r>
              <a:endParaRPr/>
            </a:p>
          </p:txBody>
        </p:sp>
        <p:sp>
          <p:nvSpPr>
            <p:cNvPr id="422" name="Google Shape;422;p59"/>
            <p:cNvSpPr/>
            <p:nvPr/>
          </p:nvSpPr>
          <p:spPr>
            <a:xfrm rot="-5400000">
              <a:off x="2685950" y="1128611"/>
              <a:ext cx="1486097" cy="461756"/>
            </a:xfrm>
            <a:prstGeom prst="leftArrow">
              <a:avLst>
                <a:gd name="adj1" fmla="val 60000"/>
                <a:gd name="adj2" fmla="val 5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9"/>
            <p:cNvSpPr/>
            <p:nvPr/>
          </p:nvSpPr>
          <p:spPr>
            <a:xfrm>
              <a:off x="2659401" y="765"/>
              <a:ext cx="1539192" cy="1231352"/>
            </a:xfrm>
            <a:prstGeom prst="roundRect">
              <a:avLst>
                <a:gd name="adj" fmla="val 10000"/>
              </a:avLst>
            </a:prstGeom>
            <a:solidFill>
              <a:srgbClr val="FFC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59"/>
            <p:cNvSpPr txBox="1"/>
            <p:nvPr/>
          </p:nvSpPr>
          <p:spPr>
            <a:xfrm>
              <a:off x="2695466" y="36829"/>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Communication</a:t>
              </a:r>
              <a:endParaRPr/>
            </a:p>
          </p:txBody>
        </p:sp>
        <p:sp>
          <p:nvSpPr>
            <p:cNvPr id="425" name="Google Shape;425;p59"/>
            <p:cNvSpPr/>
            <p:nvPr/>
          </p:nvSpPr>
          <p:spPr>
            <a:xfrm rot="-2700000">
              <a:off x="3845352" y="1608852"/>
              <a:ext cx="1486095" cy="461756"/>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59"/>
            <p:cNvSpPr/>
            <p:nvPr/>
          </p:nvSpPr>
          <p:spPr>
            <a:xfrm>
              <a:off x="4344221" y="698639"/>
              <a:ext cx="1539192" cy="1231352"/>
            </a:xfrm>
            <a:prstGeom prst="roundRect">
              <a:avLst>
                <a:gd name="adj" fmla="val 10000"/>
              </a:avLst>
            </a:prstGeom>
            <a:solidFill>
              <a:srgbClr val="00B0F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59"/>
            <p:cNvSpPr txBox="1"/>
            <p:nvPr/>
          </p:nvSpPr>
          <p:spPr>
            <a:xfrm>
              <a:off x="4380285" y="734704"/>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Representations</a:t>
              </a:r>
              <a:endParaRPr/>
            </a:p>
          </p:txBody>
        </p:sp>
        <p:sp>
          <p:nvSpPr>
            <p:cNvPr id="428" name="Google Shape;428;p59"/>
            <p:cNvSpPr/>
            <p:nvPr/>
          </p:nvSpPr>
          <p:spPr>
            <a:xfrm>
              <a:off x="4325592" y="2768252"/>
              <a:ext cx="1486097" cy="461756"/>
            </a:xfrm>
            <a:prstGeom prst="lef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59"/>
            <p:cNvSpPr/>
            <p:nvPr/>
          </p:nvSpPr>
          <p:spPr>
            <a:xfrm>
              <a:off x="5042094" y="2383456"/>
              <a:ext cx="1539192" cy="1231352"/>
            </a:xfrm>
            <a:prstGeom prst="roundRect">
              <a:avLst>
                <a:gd name="adj" fmla="val 10000"/>
              </a:avLst>
            </a:prstGeom>
            <a:solidFill>
              <a:srgbClr val="9DD2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59"/>
            <p:cNvSpPr txBox="1"/>
            <p:nvPr/>
          </p:nvSpPr>
          <p:spPr>
            <a:xfrm>
              <a:off x="5078160" y="2419521"/>
              <a:ext cx="1467062" cy="1159223"/>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dk1"/>
                </a:buClr>
                <a:buSzPts val="375"/>
                <a:buFont typeface="Arial"/>
                <a:buNone/>
              </a:pPr>
              <a:r>
                <a:rPr lang="en-US" sz="1500" b="1" i="0" u="none" strike="noStrike" cap="none">
                  <a:solidFill>
                    <a:schemeClr val="dk1"/>
                  </a:solidFill>
                  <a:latin typeface="Arial"/>
                  <a:ea typeface="Arial"/>
                  <a:cs typeface="Arial"/>
                  <a:sym typeface="Arial"/>
                </a:rPr>
                <a:t>Reasoning</a:t>
              </a:r>
              <a:endParaRPr/>
            </a:p>
          </p:txBody>
        </p:sp>
      </p:grpSp>
      <p:sp>
        <p:nvSpPr>
          <p:cNvPr id="431" name="Google Shape;431;p59"/>
          <p:cNvSpPr txBox="1"/>
          <p:nvPr/>
        </p:nvSpPr>
        <p:spPr>
          <a:xfrm>
            <a:off x="252484" y="1371600"/>
            <a:ext cx="8245433" cy="13715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700"/>
              <a:buFont typeface="Calibri"/>
              <a:buNone/>
            </a:pPr>
            <a:r>
              <a:rPr lang="en-US" sz="20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“The content of the mathematics standards is intended to support the five process goals for students”</a:t>
            </a:r>
            <a:br>
              <a:rPr lang="en-US" sz="20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br>
            <a:r>
              <a:rPr lang="en-US" sz="1600" b="0" i="0"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- 2009 and 2016 </a:t>
            </a:r>
            <a:r>
              <a:rPr lang="en-US" sz="1600" b="0" i="1" u="none" strike="noStrike" cap="none" dirty="0">
                <a:solidFill>
                  <a:schemeClr val="dk2"/>
                </a:solidFill>
                <a:latin typeface="Verdana" panose="020B0604030504040204" pitchFamily="34" charset="0"/>
                <a:ea typeface="Verdana" panose="020B0604030504040204" pitchFamily="34" charset="0"/>
                <a:cs typeface="Verdana" panose="020B0604030504040204" pitchFamily="34" charset="0"/>
                <a:sym typeface="Calibri"/>
              </a:rPr>
              <a:t>Mathematics Standards of Learning</a:t>
            </a:r>
            <a:endParaRPr sz="1100" dirty="0">
              <a:latin typeface="Verdana" panose="020B0604030504040204" pitchFamily="34" charset="0"/>
              <a:ea typeface="Verdana" panose="020B0604030504040204" pitchFamily="34" charset="0"/>
              <a:cs typeface="Verdana" panose="020B0604030504040204" pitchFamily="34" charset="0"/>
            </a:endParaRPr>
          </a:p>
          <a:p>
            <a:pPr marL="0" marR="0" lvl="0" indent="0" algn="ctr" rtl="0">
              <a:lnSpc>
                <a:spcPct val="100000"/>
              </a:lnSpc>
              <a:spcBef>
                <a:spcPts val="0"/>
              </a:spcBef>
              <a:spcAft>
                <a:spcPts val="0"/>
              </a:spcAft>
              <a:buClr>
                <a:srgbClr val="000000"/>
              </a:buClr>
              <a:buSzPts val="2400"/>
              <a:buFont typeface="Arial"/>
              <a:buNone/>
            </a:pPr>
            <a:endParaRPr sz="2400" b="0" i="1" u="none" strike="noStrike" cap="none" dirty="0">
              <a:solidFill>
                <a:schemeClr val="dk2"/>
              </a:solidFill>
              <a:latin typeface="Calibri"/>
              <a:ea typeface="Calibri"/>
              <a:cs typeface="Calibri"/>
              <a:sym typeface="Calibri"/>
            </a:endParaRPr>
          </a:p>
        </p:txBody>
      </p:sp>
      <p:sp>
        <p:nvSpPr>
          <p:cNvPr id="432" name="Google Shape;432;p59"/>
          <p:cNvSpPr txBox="1">
            <a:spLocks noGrp="1"/>
          </p:cNvSpPr>
          <p:nvPr>
            <p:ph type="sldNum" idx="12"/>
          </p:nvPr>
        </p:nvSpPr>
        <p:spPr>
          <a:xfrm>
            <a:off x="6858000" y="6477000"/>
            <a:ext cx="2133598" cy="47625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50"/>
              <a:buFont typeface="Arial"/>
              <a:buNone/>
            </a:pPr>
            <a:fld id="{00000000-1234-1234-1234-123412341234}" type="slidenum">
              <a:rPr lang="en-US" sz="1400" b="0" i="0" u="none" strike="noStrike" cap="none">
                <a:solidFill>
                  <a:schemeClr val="dk1"/>
                </a:solidFill>
                <a:latin typeface="Arial"/>
                <a:ea typeface="Arial"/>
                <a:cs typeface="Arial"/>
                <a:sym typeface="Arial"/>
              </a:rPr>
              <a:t>8</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440;p60"/>
          <p:cNvSpPr txBox="1">
            <a:spLocks noGrp="1"/>
          </p:cNvSpPr>
          <p:nvPr>
            <p:ph type="body" idx="1"/>
          </p:nvPr>
        </p:nvSpPr>
        <p:spPr>
          <a:xfrm>
            <a:off x="631825" y="2189163"/>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Leinwand</a:t>
            </a:r>
            <a:r>
              <a:rPr lang="en-US" sz="1200" b="0" i="0" u="none" strike="noStrike" cap="none" dirty="0">
                <a:solidFill>
                  <a:schemeClr val="dk1"/>
                </a:solidFill>
                <a:latin typeface="Calibri"/>
                <a:ea typeface="Calibri"/>
                <a:cs typeface="Calibri"/>
                <a:sym typeface="Calibri"/>
              </a:rPr>
              <a:t>, S. et al. (2014) </a:t>
            </a:r>
            <a:r>
              <a:rPr lang="en-US" sz="1200" b="0" i="1" u="none" strike="noStrike" cap="none" dirty="0">
                <a:solidFill>
                  <a:schemeClr val="dk1"/>
                </a:solidFill>
                <a:latin typeface="Calibri"/>
                <a:ea typeface="Calibri"/>
                <a:cs typeface="Calibri"/>
                <a:sym typeface="Calibri"/>
              </a:rPr>
              <a:t>Principles to Actions – Ensuring Mathematical Success for All, </a:t>
            </a:r>
            <a:r>
              <a:rPr lang="en-US" sz="1200" b="0" i="0" u="none" strike="noStrike" cap="none" dirty="0">
                <a:solidFill>
                  <a:schemeClr val="dk1"/>
                </a:solidFill>
                <a:latin typeface="Calibri"/>
                <a:ea typeface="Calibri"/>
                <a:cs typeface="Calibri"/>
                <a:sym typeface="Calibri"/>
              </a:rPr>
              <a:t>National Council of Teachers of Mathematics. </a:t>
            </a:r>
            <a:endParaRPr sz="1200" b="0" i="0" u="none" strike="noStrike" cap="none" dirty="0">
              <a:solidFill>
                <a:schemeClr val="dk1"/>
              </a:solidFill>
              <a:latin typeface="Calibri"/>
              <a:ea typeface="Calibri"/>
              <a:cs typeface="Calibri"/>
              <a:sym typeface="Calibri"/>
            </a:endParaRPr>
          </a:p>
        </p:txBody>
      </p:sp>
      <p:sp>
        <p:nvSpPr>
          <p:cNvPr id="3" name="Title 2"/>
          <p:cNvSpPr>
            <a:spLocks noGrp="1"/>
          </p:cNvSpPr>
          <p:nvPr>
            <p:ph type="title"/>
          </p:nvPr>
        </p:nvSpPr>
        <p:spPr>
          <a:xfrm>
            <a:off x="0" y="609600"/>
            <a:ext cx="8991598" cy="1143000"/>
          </a:xfrm>
        </p:spPr>
        <p:txBody>
          <a:bodyPr/>
          <a:lstStyle/>
          <a:p>
            <a:r>
              <a:rPr lang="en-US" sz="3200" b="1" dirty="0" smtClean="0"/>
              <a:t>Eight Effective Mathematics Teaching Practices</a:t>
            </a:r>
            <a:endParaRPr lang="en-US" sz="3200" b="1" dirty="0"/>
          </a:p>
        </p:txBody>
      </p:sp>
      <p:pic>
        <p:nvPicPr>
          <p:cNvPr id="5" name="Picture 4" descr="graphic showing 8 effective math teaching practices&#10;"/>
          <p:cNvPicPr>
            <a:picLocks noChangeAspect="1"/>
          </p:cNvPicPr>
          <p:nvPr/>
        </p:nvPicPr>
        <p:blipFill>
          <a:blip r:embed="rId3"/>
          <a:stretch>
            <a:fillRect/>
          </a:stretch>
        </p:blipFill>
        <p:spPr>
          <a:xfrm>
            <a:off x="632052" y="1752600"/>
            <a:ext cx="7727493" cy="3621741"/>
          </a:xfrm>
          <a:prstGeom prst="rect">
            <a:avLst/>
          </a:prstGeom>
        </p:spPr>
      </p:pic>
      <p:pic>
        <p:nvPicPr>
          <p:cNvPr id="6" name="Picture 5" descr="eigth effective math teaching practices"/>
          <p:cNvPicPr>
            <a:picLocks noChangeAspect="1"/>
          </p:cNvPicPr>
          <p:nvPr/>
        </p:nvPicPr>
        <p:blipFill>
          <a:blip r:embed="rId4"/>
          <a:stretch>
            <a:fillRect/>
          </a:stretch>
        </p:blipFill>
        <p:spPr>
          <a:xfrm>
            <a:off x="912942" y="5822164"/>
            <a:ext cx="6578154" cy="1012024"/>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8" name="Google Shape;440;p60"/>
          <p:cNvSpPr txBox="1"/>
          <p:nvPr/>
        </p:nvSpPr>
        <p:spPr>
          <a:xfrm>
            <a:off x="631825" y="5409519"/>
            <a:ext cx="73914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Adapted from </a:t>
            </a:r>
            <a:r>
              <a:rPr lang="en-US" sz="1200" b="0" i="0" u="none" strike="noStrike" cap="none" dirty="0" err="1">
                <a:solidFill>
                  <a:schemeClr val="dk1"/>
                </a:solidFill>
                <a:latin typeface="Calibri"/>
                <a:ea typeface="Calibri"/>
                <a:cs typeface="Calibri"/>
                <a:sym typeface="Calibri"/>
              </a:rPr>
              <a:t>Leinwand</a:t>
            </a:r>
            <a:r>
              <a:rPr lang="en-US" sz="1200" b="0" i="0" u="none" strike="noStrike" cap="none" dirty="0">
                <a:solidFill>
                  <a:schemeClr val="dk1"/>
                </a:solidFill>
                <a:latin typeface="Calibri"/>
                <a:ea typeface="Calibri"/>
                <a:cs typeface="Calibri"/>
                <a:sym typeface="Calibri"/>
              </a:rPr>
              <a:t>, S. et al. (2014) </a:t>
            </a:r>
            <a:r>
              <a:rPr lang="en-US" sz="1200" b="0" i="1" u="none" strike="noStrike" cap="none" dirty="0">
                <a:solidFill>
                  <a:schemeClr val="dk1"/>
                </a:solidFill>
                <a:latin typeface="Calibri"/>
                <a:ea typeface="Calibri"/>
                <a:cs typeface="Calibri"/>
                <a:sym typeface="Calibri"/>
              </a:rPr>
              <a:t>Principles to Actions – Ensuring Mathematical Success for All, </a:t>
            </a:r>
            <a:r>
              <a:rPr lang="en-US" sz="1200" b="0" i="0" u="none" strike="noStrike" cap="none" dirty="0">
                <a:solidFill>
                  <a:schemeClr val="dk1"/>
                </a:solidFill>
                <a:latin typeface="Calibri"/>
                <a:ea typeface="Calibri"/>
                <a:cs typeface="Calibri"/>
                <a:sym typeface="Calibri"/>
              </a:rPr>
              <a:t>National Council of Teachers of Mathematics.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0634554"/>
      </p:ext>
    </p:extLst>
  </p:cSld>
  <p:clrMapOvr>
    <a:masterClrMapping/>
  </p:clrMapOvr>
</p:sld>
</file>

<file path=ppt/theme/theme1.xml><?xml version="1.0" encoding="utf-8"?>
<a:theme xmlns:a="http://schemas.openxmlformats.org/drawingml/2006/main" name="mathematics">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3208</Words>
  <Application>Microsoft Office PowerPoint</Application>
  <PresentationFormat>On-screen Show (4:3)</PresentationFormat>
  <Paragraphs>546</Paragraphs>
  <Slides>66</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Times New Roman</vt:lpstr>
      <vt:lpstr>Verdana</vt:lpstr>
      <vt:lpstr>mathematics</vt:lpstr>
      <vt:lpstr>2018 Mathematics Institute 3-5 Session</vt:lpstr>
      <vt:lpstr>Welcome and Introductions</vt:lpstr>
      <vt:lpstr>That’s Me!</vt:lpstr>
      <vt:lpstr>Stand up if this is refers to you…</vt:lpstr>
      <vt:lpstr>Agenda</vt:lpstr>
      <vt:lpstr>Parking Lot</vt:lpstr>
      <vt:lpstr>Today’s Goals and Outcomes</vt:lpstr>
      <vt:lpstr>Mathematics Process Goals for Students</vt:lpstr>
      <vt:lpstr>Eight Effective Mathematics Teaching Practices</vt:lpstr>
      <vt:lpstr>What’s the connection? </vt:lpstr>
      <vt:lpstr>Teaching Framework for Mathematics</vt:lpstr>
      <vt:lpstr>I. Teaching Practice:   Facilitate Meaningful Discourse</vt:lpstr>
      <vt:lpstr>Teaching Framework for Mathematics</vt:lpstr>
      <vt:lpstr>Essential Question</vt:lpstr>
      <vt:lpstr>Which One Doesn’t Belong? Why?</vt:lpstr>
      <vt:lpstr>Sense Making Routine </vt:lpstr>
      <vt:lpstr>Establishing a Mathematics Community</vt:lpstr>
      <vt:lpstr>Mathematics Community</vt:lpstr>
      <vt:lpstr>Sentence Frames for Students</vt:lpstr>
      <vt:lpstr>Research and Equity</vt:lpstr>
      <vt:lpstr>Reflection -  Essential Questions</vt:lpstr>
      <vt:lpstr>II. Teaching Practice:  Pose Purposeful Questions</vt:lpstr>
      <vt:lpstr>Teaching Framework for Mathematics</vt:lpstr>
      <vt:lpstr>Essential Questions</vt:lpstr>
      <vt:lpstr>Sense Making Routine</vt:lpstr>
      <vt:lpstr>Vertical Progression: Fraction Sense</vt:lpstr>
      <vt:lpstr>Examining Questions</vt:lpstr>
      <vt:lpstr>Teacher Asked Questions</vt:lpstr>
      <vt:lpstr>Reflect on the Questions</vt:lpstr>
      <vt:lpstr>Five Types of Questions</vt:lpstr>
      <vt:lpstr>Question Stems for Teachers</vt:lpstr>
      <vt:lpstr>Vertical Progression: Geometry - Polygons</vt:lpstr>
      <vt:lpstr>The Polygon Task</vt:lpstr>
      <vt:lpstr>Essential Questions</vt:lpstr>
      <vt:lpstr>Research and Equity</vt:lpstr>
      <vt:lpstr>Pose Purposeful Questions - Promoting Equity</vt:lpstr>
      <vt:lpstr>III. Teaching Practice: Elicit and Use Evidence of Student Thinking</vt:lpstr>
      <vt:lpstr>Teaching Framework for Mathematics</vt:lpstr>
      <vt:lpstr>Sense Making Routine</vt:lpstr>
      <vt:lpstr>Sense Making Routine</vt:lpstr>
      <vt:lpstr>Sense Making Routine</vt:lpstr>
      <vt:lpstr>Essential Questions</vt:lpstr>
      <vt:lpstr> Ambitious Teaching</vt:lpstr>
      <vt:lpstr> Ambitious Teaching</vt:lpstr>
      <vt:lpstr>Assessing or Advancing Questions</vt:lpstr>
      <vt:lpstr>Intentional advance planning</vt:lpstr>
      <vt:lpstr>Questions to Ask for Thoughtful and Intentional Advance Planning</vt:lpstr>
      <vt:lpstr>Vertical Progression: Computational Fluency</vt:lpstr>
      <vt:lpstr>Using Intentional Advance Planning</vt:lpstr>
      <vt:lpstr>Grade Level Tasks</vt:lpstr>
      <vt:lpstr>Essential Questions</vt:lpstr>
      <vt:lpstr>Research and Equity</vt:lpstr>
      <vt:lpstr>IV. Taking Action – Next Steps</vt:lpstr>
      <vt:lpstr>Essential Questions</vt:lpstr>
      <vt:lpstr>Putting it All Together</vt:lpstr>
      <vt:lpstr>Components of a Math Talk Learning Community </vt:lpstr>
      <vt:lpstr>Components and Levels of a Math Talk Learning Community </vt:lpstr>
      <vt:lpstr>Components and Levels of a Math Talk Learning Community </vt:lpstr>
      <vt:lpstr>Components and Levels of a Math Talk Learning Community </vt:lpstr>
      <vt:lpstr>Components and Levels of a Math Talk Learning Community </vt:lpstr>
      <vt:lpstr>Components and Levels of a Math Talk Learning Community </vt:lpstr>
      <vt:lpstr>Components and Levels of a Math Talk Learning Community </vt:lpstr>
      <vt:lpstr>2016 Mathematics Standards of Learning  - Instructional Resources</vt:lpstr>
      <vt:lpstr>Resources for initiating student engagement:</vt:lpstr>
      <vt:lpstr>Essential Questions</vt:lpstr>
      <vt:lpstr>Contact the VDOE Mathematics Team at mathematics@doe.virginia.gov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Mathematics Institute 3-5 Session</dc:title>
  <dc:creator>Rhonda White</dc:creator>
  <cp:lastModifiedBy>Delozier, Debra (DOE)</cp:lastModifiedBy>
  <cp:revision>54</cp:revision>
  <cp:lastPrinted>2018-10-03T17:45:06Z</cp:lastPrinted>
  <dcterms:modified xsi:type="dcterms:W3CDTF">2018-11-14T18:25:52Z</dcterms:modified>
</cp:coreProperties>
</file>