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 id="2147483672" r:id="rId3"/>
    <p:sldMasterId id="2147483684" r:id="rId4"/>
    <p:sldMasterId id="2147483696" r:id="rId5"/>
  </p:sldMasterIdLst>
  <p:notesMasterIdLst>
    <p:notesMasterId r:id="rId116"/>
  </p:notesMasterIdLst>
  <p:sldIdLst>
    <p:sldId id="456" r:id="rId6"/>
    <p:sldId id="457" r:id="rId7"/>
    <p:sldId id="458" r:id="rId8"/>
    <p:sldId id="459" r:id="rId9"/>
    <p:sldId id="460" r:id="rId10"/>
    <p:sldId id="461" r:id="rId11"/>
    <p:sldId id="462" r:id="rId12"/>
    <p:sldId id="463" r:id="rId13"/>
    <p:sldId id="464" r:id="rId14"/>
    <p:sldId id="465" r:id="rId15"/>
    <p:sldId id="267" r:id="rId16"/>
    <p:sldId id="268" r:id="rId17"/>
    <p:sldId id="362" r:id="rId18"/>
    <p:sldId id="466" r:id="rId19"/>
    <p:sldId id="364" r:id="rId20"/>
    <p:sldId id="374" r:id="rId21"/>
    <p:sldId id="273" r:id="rId22"/>
    <p:sldId id="451" r:id="rId23"/>
    <p:sldId id="274" r:id="rId24"/>
    <p:sldId id="485" r:id="rId25"/>
    <p:sldId id="440" r:id="rId26"/>
    <p:sldId id="438" r:id="rId27"/>
    <p:sldId id="486" r:id="rId28"/>
    <p:sldId id="375" r:id="rId29"/>
    <p:sldId id="418" r:id="rId30"/>
    <p:sldId id="473" r:id="rId31"/>
    <p:sldId id="487" r:id="rId32"/>
    <p:sldId id="376" r:id="rId33"/>
    <p:sldId id="414" r:id="rId34"/>
    <p:sldId id="378" r:id="rId35"/>
    <p:sldId id="354" r:id="rId36"/>
    <p:sldId id="286" r:id="rId37"/>
    <p:sldId id="471" r:id="rId38"/>
    <p:sldId id="382" r:id="rId39"/>
    <p:sldId id="472" r:id="rId40"/>
    <p:sldId id="467" r:id="rId41"/>
    <p:sldId id="474" r:id="rId42"/>
    <p:sldId id="385" r:id="rId43"/>
    <p:sldId id="294" r:id="rId44"/>
    <p:sldId id="421" r:id="rId45"/>
    <p:sldId id="420" r:id="rId46"/>
    <p:sldId id="434" r:id="rId47"/>
    <p:sldId id="435" r:id="rId48"/>
    <p:sldId id="491" r:id="rId49"/>
    <p:sldId id="490" r:id="rId50"/>
    <p:sldId id="297" r:id="rId51"/>
    <p:sldId id="423" r:id="rId52"/>
    <p:sldId id="488" r:id="rId53"/>
    <p:sldId id="388" r:id="rId54"/>
    <p:sldId id="389" r:id="rId55"/>
    <p:sldId id="448" r:id="rId56"/>
    <p:sldId id="373" r:id="rId57"/>
    <p:sldId id="393" r:id="rId58"/>
    <p:sldId id="436" r:id="rId59"/>
    <p:sldId id="300" r:id="rId60"/>
    <p:sldId id="425" r:id="rId61"/>
    <p:sldId id="372" r:id="rId62"/>
    <p:sldId id="371" r:id="rId63"/>
    <p:sldId id="452" r:id="rId64"/>
    <p:sldId id="314" r:id="rId65"/>
    <p:sldId id="468" r:id="rId66"/>
    <p:sldId id="475" r:id="rId67"/>
    <p:sldId id="427" r:id="rId68"/>
    <p:sldId id="437" r:id="rId69"/>
    <p:sldId id="489" r:id="rId70"/>
    <p:sldId id="476" r:id="rId71"/>
    <p:sldId id="395" r:id="rId72"/>
    <p:sldId id="477" r:id="rId73"/>
    <p:sldId id="446" r:id="rId74"/>
    <p:sldId id="478" r:id="rId75"/>
    <p:sldId id="479" r:id="rId76"/>
    <p:sldId id="492" r:id="rId77"/>
    <p:sldId id="480" r:id="rId78"/>
    <p:sldId id="482" r:id="rId79"/>
    <p:sldId id="483" r:id="rId80"/>
    <p:sldId id="484" r:id="rId81"/>
    <p:sldId id="493" r:id="rId82"/>
    <p:sldId id="445" r:id="rId83"/>
    <p:sldId id="332" r:id="rId84"/>
    <p:sldId id="333" r:id="rId85"/>
    <p:sldId id="428" r:id="rId86"/>
    <p:sldId id="397" r:id="rId87"/>
    <p:sldId id="469" r:id="rId88"/>
    <p:sldId id="399" r:id="rId89"/>
    <p:sldId id="339" r:id="rId90"/>
    <p:sldId id="400" r:id="rId91"/>
    <p:sldId id="401" r:id="rId92"/>
    <p:sldId id="403" r:id="rId93"/>
    <p:sldId id="404" r:id="rId94"/>
    <p:sldId id="405" r:id="rId95"/>
    <p:sldId id="431" r:id="rId96"/>
    <p:sldId id="406" r:id="rId97"/>
    <p:sldId id="430" r:id="rId98"/>
    <p:sldId id="348" r:id="rId99"/>
    <p:sldId id="433" r:id="rId100"/>
    <p:sldId id="432" r:id="rId101"/>
    <p:sldId id="407" r:id="rId102"/>
    <p:sldId id="350" r:id="rId103"/>
    <p:sldId id="351" r:id="rId104"/>
    <p:sldId id="470" r:id="rId105"/>
    <p:sldId id="358" r:id="rId106"/>
    <p:sldId id="359" r:id="rId107"/>
    <p:sldId id="494" r:id="rId108"/>
    <p:sldId id="416" r:id="rId109"/>
    <p:sldId id="411" r:id="rId110"/>
    <p:sldId id="412" r:id="rId111"/>
    <p:sldId id="417" r:id="rId112"/>
    <p:sldId id="495" r:id="rId113"/>
    <p:sldId id="455" r:id="rId114"/>
    <p:sldId id="496" r:id="rId1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ril Cooke" initials="" lastIdx="19" clrIdx="0"/>
  <p:cmAuthor id="1" name="Rhonda White" initials="" lastIdx="9" clrIdx="1"/>
  <p:cmAuthor id="2" name="Kathryn Munson" initials="" lastIdx="11" clrIdx="2"/>
  <p:cmAuthor id="3" name="Allison Crisher" initials="" lastIdx="2" clrIdx="3"/>
  <p:cmAuthor id="4" name="Lynne Bursch" initials="" lastIdx="2" clrIdx="4"/>
  <p:cmAuthor id="5" name="Delozier, Debra (DOE)" initials="DD(" lastIdx="8" clrIdx="5"/>
  <p:cmAuthor id="6" name="Cooke, April D." initials="CAD" lastIdx="1" clrIdx="6">
    <p:extLst>
      <p:ext uri="{19B8F6BF-5375-455C-9EA6-DF929625EA0E}">
        <p15:presenceInfo xmlns:p15="http://schemas.microsoft.com/office/powerpoint/2012/main" userId="S::ADCooke@FCPS.EDU::16083781-39ce-4473-bec7-f212900bca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2550ED-5F5C-4862-886B-54633B5425F7}">
  <a:tblStyle styleId="{402550ED-5F5C-4862-886B-54633B5425F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1639426-46DC-4396-9778-0EF43C4718E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883" autoAdjust="0"/>
  </p:normalViewPr>
  <p:slideViewPr>
    <p:cSldViewPr snapToGrid="0">
      <p:cViewPr varScale="1">
        <p:scale>
          <a:sx n="64" d="100"/>
          <a:sy n="64" d="100"/>
        </p:scale>
        <p:origin x="1566" y="66"/>
      </p:cViewPr>
      <p:guideLst>
        <p:guide orient="horz" pos="2160"/>
        <p:guide pos="2880"/>
      </p:guideLst>
    </p:cSldViewPr>
  </p:slideViewPr>
  <p:notesTextViewPr>
    <p:cViewPr>
      <p:scale>
        <a:sx n="1" d="1"/>
        <a:sy n="1" d="1"/>
      </p:scale>
      <p:origin x="0" y="0"/>
    </p:cViewPr>
  </p:notesTextViewPr>
  <p:sorterViewPr>
    <p:cViewPr>
      <p:scale>
        <a:sx n="160" d="100"/>
        <a:sy n="160" d="100"/>
      </p:scale>
      <p:origin x="0" y="-19878"/>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commentAuthors" Target="commentAuthor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68334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2:notes"/>
          <p:cNvSpPr txBox="1">
            <a:spLocks noGrp="1"/>
          </p:cNvSpPr>
          <p:nvPr>
            <p:ph type="body" idx="1"/>
          </p:nvPr>
        </p:nvSpPr>
        <p:spPr>
          <a:xfrm>
            <a:off x="938532" y="3372168"/>
            <a:ext cx="7508239" cy="319468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271" name="Google Shape;271;p12: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686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028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b7f2bf56d_4_6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5b7f2bf56d_4_62:notes"/>
          <p:cNvSpPr txBox="1">
            <a:spLocks noGrp="1"/>
          </p:cNvSpPr>
          <p:nvPr>
            <p:ph type="body" idx="1"/>
          </p:nvPr>
        </p:nvSpPr>
        <p:spPr>
          <a:xfrm>
            <a:off x="938532" y="3372168"/>
            <a:ext cx="5005068" cy="3204478"/>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lang="en-US" dirty="0"/>
          </a:p>
        </p:txBody>
      </p:sp>
      <p:sp>
        <p:nvSpPr>
          <p:cNvPr id="482" name="Google Shape;482;g5b7f2bf56d_4_62: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24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2070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5b7f2bf56d_5_9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5b7f2bf56d_5_94:notes"/>
          <p:cNvSpPr txBox="1">
            <a:spLocks noGrp="1"/>
          </p:cNvSpPr>
          <p:nvPr>
            <p:ph type="body" idx="1"/>
          </p:nvPr>
        </p:nvSpPr>
        <p:spPr>
          <a:xfrm>
            <a:off x="938532" y="3372168"/>
            <a:ext cx="5528943" cy="355617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497" name="Google Shape;497;g5b7f2bf56d_5_9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25</a:t>
            </a:fld>
            <a:endParaRPr dirty="0"/>
          </a:p>
        </p:txBody>
      </p:sp>
    </p:spTree>
    <p:extLst>
      <p:ext uri="{BB962C8B-B14F-4D97-AF65-F5344CB8AC3E}">
        <p14:creationId xmlns:p14="http://schemas.microsoft.com/office/powerpoint/2010/main" val="335017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b7f2bf56d_5_10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5b7f2bf56d_5_102:notes"/>
          <p:cNvSpPr txBox="1">
            <a:spLocks noGrp="1"/>
          </p:cNvSpPr>
          <p:nvPr>
            <p:ph type="body" idx="1"/>
          </p:nvPr>
        </p:nvSpPr>
        <p:spPr>
          <a:xfrm>
            <a:off x="938532" y="3372168"/>
            <a:ext cx="5339176" cy="3538586"/>
          </a:xfrm>
          <a:prstGeom prst="rect">
            <a:avLst/>
          </a:prstGeom>
        </p:spPr>
        <p:txBody>
          <a:bodyPr spcFirstLastPara="1" wrap="square" lIns="94175" tIns="94175" rIns="94175" bIns="941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Verdana"/>
              <a:ea typeface="Verdana"/>
              <a:cs typeface="Verdana"/>
              <a:sym typeface="Verdana"/>
            </a:endParaRPr>
          </a:p>
        </p:txBody>
      </p:sp>
      <p:sp>
        <p:nvSpPr>
          <p:cNvPr id="527" name="Google Shape;527;g5b7f2bf56d_5_10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28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3760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78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b7f2bf56d_4_80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g5b7f2bf56d_4_803:notes"/>
          <p:cNvSpPr txBox="1">
            <a:spLocks noGrp="1"/>
          </p:cNvSpPr>
          <p:nvPr>
            <p:ph type="body" idx="1"/>
          </p:nvPr>
        </p:nvSpPr>
        <p:spPr>
          <a:xfrm>
            <a:off x="938532" y="3372168"/>
            <a:ext cx="5304006" cy="3151724"/>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lang="en-US" dirty="0"/>
          </a:p>
        </p:txBody>
      </p:sp>
      <p:sp>
        <p:nvSpPr>
          <p:cNvPr id="1120" name="Google Shape;1120;g5b7f2bf56d_4_803: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47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1" name="Google Shape;1361;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2" name="Google Shape;1362;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5" name="Google Shape;45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5b7f2bf56d_4_95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91" name="Google Shape;991;g5b7f2bf56d_4_950:notes"/>
          <p:cNvSpPr txBox="1">
            <a:spLocks noGrp="1"/>
          </p:cNvSpPr>
          <p:nvPr>
            <p:ph type="body" idx="1"/>
          </p:nvPr>
        </p:nvSpPr>
        <p:spPr>
          <a:xfrm>
            <a:off x="938532" y="3372167"/>
            <a:ext cx="5528943" cy="3370935"/>
          </a:xfrm>
          <a:prstGeom prst="rect">
            <a:avLst/>
          </a:prstGeom>
          <a:noFill/>
          <a:ln>
            <a:noFill/>
          </a:ln>
        </p:spPr>
        <p:txBody>
          <a:bodyPr spcFirstLastPara="1" wrap="square" lIns="94175" tIns="47075" rIns="94175" bIns="470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992" name="Google Shape;992;g5b7f2bf56d_4_95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34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589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3:notes"/>
          <p:cNvSpPr txBox="1">
            <a:spLocks noGrp="1"/>
          </p:cNvSpPr>
          <p:nvPr>
            <p:ph type="body" idx="1"/>
          </p:nvPr>
        </p:nvSpPr>
        <p:spPr>
          <a:xfrm>
            <a:off x="938533" y="3372168"/>
            <a:ext cx="5233668" cy="3169309"/>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279" name="Google Shape;279;p13: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5b7f2bf56d_4_15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5b7f2bf56d_4_152:notes"/>
          <p:cNvSpPr txBox="1">
            <a:spLocks noGrp="1"/>
          </p:cNvSpPr>
          <p:nvPr>
            <p:ph type="body" idx="1"/>
          </p:nvPr>
        </p:nvSpPr>
        <p:spPr>
          <a:xfrm>
            <a:off x="938532" y="3372168"/>
            <a:ext cx="5528943" cy="3011047"/>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lang="en-US" dirty="0"/>
          </a:p>
        </p:txBody>
      </p:sp>
      <p:sp>
        <p:nvSpPr>
          <p:cNvPr id="616" name="Google Shape;616;g5b7f2bf56d_4_152: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38</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6826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0" name="Google Shape;57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5b7f2bf56d_4_166: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5b7f2bf56d_4_166:notes"/>
          <p:cNvSpPr txBox="1">
            <a:spLocks noGrp="1"/>
          </p:cNvSpPr>
          <p:nvPr>
            <p:ph type="body" idx="1"/>
          </p:nvPr>
        </p:nvSpPr>
        <p:spPr>
          <a:xfrm>
            <a:off x="938530" y="3372167"/>
            <a:ext cx="5530533" cy="337093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24" name="Google Shape;624;g5b7f2bf56d_4_166: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extLst>
      <p:ext uri="{BB962C8B-B14F-4D97-AF65-F5344CB8AC3E}">
        <p14:creationId xmlns:p14="http://schemas.microsoft.com/office/powerpoint/2010/main" val="1446104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1080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4" name="Google Shape;8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3501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4" name="Google Shape;8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78796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606" name="Google Shape;60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2551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8" name="Google Shape;708;p11:notes"/>
          <p:cNvSpPr txBox="1">
            <a:spLocks noGrp="1"/>
          </p:cNvSpPr>
          <p:nvPr>
            <p:ph type="body" idx="1"/>
          </p:nvPr>
        </p:nvSpPr>
        <p:spPr>
          <a:xfrm>
            <a:off x="938532" y="3372168"/>
            <a:ext cx="5528943" cy="3370935"/>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709" name="Google Shape;709;p11: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49</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27936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3" name="Google Shape;723;p12:notes"/>
          <p:cNvSpPr txBox="1">
            <a:spLocks noGrp="1"/>
          </p:cNvSpPr>
          <p:nvPr>
            <p:ph type="body" idx="1"/>
          </p:nvPr>
        </p:nvSpPr>
        <p:spPr>
          <a:xfrm>
            <a:off x="938532" y="3372168"/>
            <a:ext cx="7508239" cy="3194685"/>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724" name="Google Shape;724;p12: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50</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3219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b7f2bf56d_4_18: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5b7f2bf56d_4_18:notes"/>
          <p:cNvSpPr txBox="1">
            <a:spLocks noGrp="1"/>
          </p:cNvSpPr>
          <p:nvPr>
            <p:ph type="body" idx="1"/>
          </p:nvPr>
        </p:nvSpPr>
        <p:spPr>
          <a:xfrm>
            <a:off x="938532" y="3372167"/>
            <a:ext cx="4741299" cy="3521001"/>
          </a:xfrm>
          <a:prstGeom prst="rect">
            <a:avLst/>
          </a:prstGeom>
          <a:noFill/>
          <a:ln>
            <a:noFill/>
          </a:ln>
        </p:spPr>
        <p:txBody>
          <a:bodyPr spcFirstLastPara="1" wrap="square" lIns="94175" tIns="47075" rIns="94175" bIns="47075" anchor="t" anchorCtr="0">
            <a:noAutofit/>
          </a:bodyPr>
          <a:lstStyle/>
          <a:p>
            <a:pPr lvl="0"/>
            <a:endParaRPr dirty="0">
              <a:latin typeface="Verdana"/>
              <a:ea typeface="Verdana"/>
              <a:cs typeface="Verdana"/>
              <a:sym typeface="Verdana"/>
            </a:endParaRPr>
          </a:p>
        </p:txBody>
      </p:sp>
      <p:sp>
        <p:nvSpPr>
          <p:cNvPr id="414" name="Google Shape;414;g5b7f2bf56d_4_18: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13</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25444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look back to the hamster cage problem.  Was this a high demand task?  Why or why not?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Revisit the Hamster Cage Task.  Based on the criteria the teams created, does the task require high cognitive demand?  Why or why not? Share out. (Slide 52)</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570" name="Google Shape;57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36537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0:notes"/>
          <p:cNvSpPr txBox="1">
            <a:spLocks noGrp="1"/>
          </p:cNvSpPr>
          <p:nvPr>
            <p:ph type="body" idx="1"/>
          </p:nvPr>
        </p:nvSpPr>
        <p:spPr>
          <a:xfrm>
            <a:off x="938532" y="3372168"/>
            <a:ext cx="5321591" cy="334515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773" name="Google Shape;773;p1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002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5b815e6e08_0_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0" name="Google Shape;780;g5b815e6e08_0_0:notes"/>
          <p:cNvSpPr txBox="1">
            <a:spLocks noGrp="1"/>
          </p:cNvSpPr>
          <p:nvPr>
            <p:ph type="body" idx="1"/>
          </p:nvPr>
        </p:nvSpPr>
        <p:spPr>
          <a:xfrm>
            <a:off x="938532" y="3372168"/>
            <a:ext cx="5528943" cy="3204478"/>
          </a:xfrm>
          <a:prstGeom prst="rect">
            <a:avLst/>
          </a:prstGeom>
          <a:noFill/>
          <a:ln>
            <a:noFill/>
          </a:ln>
        </p:spPr>
        <p:txBody>
          <a:bodyPr spcFirstLastPara="1" wrap="square" lIns="94175" tIns="94175" rIns="94175" bIns="941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781" name="Google Shape;781;g5b815e6e08_0_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53</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38481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894" name="Google Shape;8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06882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1" name="Google Shape;64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1" name="Google Shape;64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56</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39253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b7f2bf56d_5_14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b7f2bf56d_5_140:notes"/>
          <p:cNvSpPr txBox="1">
            <a:spLocks noGrp="1"/>
          </p:cNvSpPr>
          <p:nvPr>
            <p:ph type="body" idx="1"/>
          </p:nvPr>
        </p:nvSpPr>
        <p:spPr>
          <a:xfrm>
            <a:off x="938532" y="3372167"/>
            <a:ext cx="5528943" cy="337093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585" name="Google Shape;585;g5b7f2bf56d_5_140: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57</a:t>
            </a:fld>
            <a:endParaRPr dirty="0"/>
          </a:p>
        </p:txBody>
      </p:sp>
    </p:spTree>
    <p:extLst>
      <p:ext uri="{BB962C8B-B14F-4D97-AF65-F5344CB8AC3E}">
        <p14:creationId xmlns:p14="http://schemas.microsoft.com/office/powerpoint/2010/main" val="763799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b7f2bf56d_7_79: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5b7f2bf56d_7_79:notes"/>
          <p:cNvSpPr txBox="1">
            <a:spLocks noGrp="1"/>
          </p:cNvSpPr>
          <p:nvPr>
            <p:ph type="body" idx="1"/>
          </p:nvPr>
        </p:nvSpPr>
        <p:spPr>
          <a:xfrm>
            <a:off x="938530" y="3372167"/>
            <a:ext cx="5251255" cy="337093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75" name="Google Shape;575;g5b7f2bf56d_7_79: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58</a:t>
            </a:fld>
            <a:endParaRPr dirty="0"/>
          </a:p>
        </p:txBody>
      </p:sp>
    </p:spTree>
    <p:extLst>
      <p:ext uri="{BB962C8B-B14F-4D97-AF65-F5344CB8AC3E}">
        <p14:creationId xmlns:p14="http://schemas.microsoft.com/office/powerpoint/2010/main" val="991889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337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0" name="Google Shape;80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1" name="Google Shape;80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60</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b7f2bf56d_4_25: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5b7f2bf56d_4_25:notes"/>
          <p:cNvSpPr txBox="1">
            <a:spLocks noGrp="1"/>
          </p:cNvSpPr>
          <p:nvPr>
            <p:ph type="body" idx="1"/>
          </p:nvPr>
        </p:nvSpPr>
        <p:spPr>
          <a:xfrm>
            <a:off x="938532" y="3372167"/>
            <a:ext cx="5057822" cy="337093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30" name="Google Shape;430;g5b7f2bf56d_4_25: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15</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4236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5b7f2bf56d_4_78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g5b7f2bf56d_4_789: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835" name="Google Shape;835;g5b7f2bf56d_4_789: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63</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34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894" name="Google Shape;8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2374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3" name="Google Shape;723;p12:notes"/>
          <p:cNvSpPr txBox="1">
            <a:spLocks noGrp="1"/>
          </p:cNvSpPr>
          <p:nvPr>
            <p:ph type="body" idx="1"/>
          </p:nvPr>
        </p:nvSpPr>
        <p:spPr>
          <a:xfrm>
            <a:off x="938532" y="3372168"/>
            <a:ext cx="5528943" cy="3370935"/>
          </a:xfrm>
          <a:prstGeom prst="rect">
            <a:avLst/>
          </a:prstGeom>
          <a:noFill/>
          <a:ln>
            <a:noFill/>
          </a:ln>
        </p:spPr>
        <p:txBody>
          <a:bodyPr spcFirstLastPara="1" wrap="square" lIns="94175" tIns="94175" rIns="94175" bIns="941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spcBef>
                <a:spcPts val="0"/>
              </a:spcBef>
              <a:spcAft>
                <a:spcPts val="0"/>
              </a:spcAft>
              <a:buClr>
                <a:schemeClr val="dk1"/>
              </a:buClr>
              <a:buSzPts val="1200"/>
              <a:buFont typeface="Calibri"/>
              <a:buNone/>
            </a:pPr>
            <a:endParaRPr dirty="0"/>
          </a:p>
        </p:txBody>
      </p:sp>
      <p:sp>
        <p:nvSpPr>
          <p:cNvPr id="724" name="Google Shape;724;p12: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67</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25647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b7f2bf56d_5_10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5b7f2bf56d_5_102:notes"/>
          <p:cNvSpPr txBox="1">
            <a:spLocks noGrp="1"/>
          </p:cNvSpPr>
          <p:nvPr>
            <p:ph type="body" idx="1"/>
          </p:nvPr>
        </p:nvSpPr>
        <p:spPr>
          <a:xfrm>
            <a:off x="938532" y="3372168"/>
            <a:ext cx="5339176" cy="3538586"/>
          </a:xfrm>
          <a:prstGeom prst="rect">
            <a:avLst/>
          </a:prstGeom>
        </p:spPr>
        <p:txBody>
          <a:bodyPr spcFirstLastPara="1" wrap="square" lIns="94175" tIns="94175" rIns="94175" bIns="941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Verdana"/>
              <a:ea typeface="Verdana"/>
              <a:cs typeface="Verdana"/>
              <a:sym typeface="Verdana"/>
            </a:endParaRPr>
          </a:p>
        </p:txBody>
      </p:sp>
      <p:sp>
        <p:nvSpPr>
          <p:cNvPr id="527" name="Google Shape;527;g5b7f2bf56d_5_10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68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32023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6912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9413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4892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6213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00033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7" name="Google Shape;1087;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8" name="Google Shape;1088;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79</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b7f2bf56d_4_5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5b7f2bf56d_4_54:notes"/>
          <p:cNvSpPr txBox="1">
            <a:spLocks noGrp="1"/>
          </p:cNvSpPr>
          <p:nvPr>
            <p:ph type="body" idx="1"/>
          </p:nvPr>
        </p:nvSpPr>
        <p:spPr>
          <a:xfrm>
            <a:off x="938532" y="3372167"/>
            <a:ext cx="5022653" cy="337093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64" name="Google Shape;464;g5b7f2bf56d_4_54: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16</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9856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99" name="Google Shape;1099;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80</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33252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5b7f2bf56d_4_83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g5b7f2bf56d_4_836:notes"/>
          <p:cNvSpPr txBox="1">
            <a:spLocks noGrp="1"/>
          </p:cNvSpPr>
          <p:nvPr>
            <p:ph type="body" idx="1"/>
          </p:nvPr>
        </p:nvSpPr>
        <p:spPr>
          <a:xfrm>
            <a:off x="938532" y="3372168"/>
            <a:ext cx="5216083" cy="3134140"/>
          </a:xfrm>
          <a:prstGeom prst="rect">
            <a:avLst/>
          </a:prstGeom>
          <a:noFill/>
          <a:ln>
            <a:noFill/>
          </a:ln>
        </p:spPr>
        <p:txBody>
          <a:bodyPr spcFirstLastPara="1" wrap="square" lIns="94175" tIns="47075" rIns="94175" bIns="47075" anchor="t" anchorCtr="0">
            <a:noAutofit/>
          </a:bodyPr>
          <a:lstStyle/>
          <a:p>
            <a:pPr lvl="0"/>
            <a:endParaRPr dirty="0">
              <a:latin typeface="Verdana"/>
              <a:ea typeface="Verdana"/>
              <a:cs typeface="Verdana"/>
              <a:sym typeface="Verdana"/>
            </a:endParaRPr>
          </a:p>
        </p:txBody>
      </p:sp>
      <p:sp>
        <p:nvSpPr>
          <p:cNvPr id="923" name="Google Shape;923;g5b7f2bf56d_4_83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82</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0064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5b7f2bf56d_4_94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g5b7f2bf56d_4_943: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941" name="Google Shape;941;g5b7f2bf56d_4_943: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84</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788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4" name="Google Shape;1154;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5b7f2bf56d_5_22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5b7f2bf56d_5_229:notes"/>
          <p:cNvSpPr txBox="1">
            <a:spLocks noGrp="1"/>
          </p:cNvSpPr>
          <p:nvPr>
            <p:ph type="body" idx="1"/>
          </p:nvPr>
        </p:nvSpPr>
        <p:spPr>
          <a:xfrm>
            <a:off x="938532" y="3372168"/>
            <a:ext cx="5528943" cy="2975878"/>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958" name="Google Shape;958;g5b7f2bf56d_5_229: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86</a:t>
            </a:fld>
            <a:endParaRPr dirty="0"/>
          </a:p>
        </p:txBody>
      </p:sp>
    </p:spTree>
    <p:extLst>
      <p:ext uri="{BB962C8B-B14F-4D97-AF65-F5344CB8AC3E}">
        <p14:creationId xmlns:p14="http://schemas.microsoft.com/office/powerpoint/2010/main" val="29783122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5b7f2bf56d_5_23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5b7f2bf56d_5_236: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966" name="Google Shape;966;g5b7f2bf56d_5_236: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87</a:t>
            </a:fld>
            <a:endParaRPr dirty="0"/>
          </a:p>
        </p:txBody>
      </p:sp>
    </p:spTree>
    <p:extLst>
      <p:ext uri="{BB962C8B-B14F-4D97-AF65-F5344CB8AC3E}">
        <p14:creationId xmlns:p14="http://schemas.microsoft.com/office/powerpoint/2010/main" val="2208346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5b7f2bf56d_5_25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5b7f2bf56d_5_252:notes"/>
          <p:cNvSpPr txBox="1">
            <a:spLocks noGrp="1"/>
          </p:cNvSpPr>
          <p:nvPr>
            <p:ph type="body" idx="1"/>
          </p:nvPr>
        </p:nvSpPr>
        <p:spPr>
          <a:xfrm>
            <a:off x="938532" y="3372167"/>
            <a:ext cx="5528943" cy="337093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lang="en-US" dirty="0"/>
          </a:p>
        </p:txBody>
      </p:sp>
      <p:sp>
        <p:nvSpPr>
          <p:cNvPr id="983" name="Google Shape;983;g5b7f2bf56d_5_25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88</a:t>
            </a:fld>
            <a:endParaRPr dirty="0"/>
          </a:p>
        </p:txBody>
      </p:sp>
    </p:spTree>
    <p:extLst>
      <p:ext uri="{BB962C8B-B14F-4D97-AF65-F5344CB8AC3E}">
        <p14:creationId xmlns:p14="http://schemas.microsoft.com/office/powerpoint/2010/main" val="21388852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5b7f2bf56d_4_95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91" name="Google Shape;991;g5b7f2bf56d_4_950:notes"/>
          <p:cNvSpPr txBox="1">
            <a:spLocks noGrp="1"/>
          </p:cNvSpPr>
          <p:nvPr>
            <p:ph type="body" idx="1"/>
          </p:nvPr>
        </p:nvSpPr>
        <p:spPr>
          <a:xfrm>
            <a:off x="938532" y="3372167"/>
            <a:ext cx="5356760" cy="3222063"/>
          </a:xfrm>
          <a:prstGeom prst="rect">
            <a:avLst/>
          </a:prstGeom>
          <a:noFill/>
          <a:ln>
            <a:noFill/>
          </a:ln>
        </p:spPr>
        <p:txBody>
          <a:bodyPr spcFirstLastPara="1" wrap="square" lIns="94175" tIns="47075" rIns="94175" bIns="470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992" name="Google Shape;992;g5b7f2bf56d_4_95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10663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b7f2bf56d_5_24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b7f2bf56d_5_244:notes"/>
          <p:cNvSpPr txBox="1">
            <a:spLocks noGrp="1"/>
          </p:cNvSpPr>
          <p:nvPr>
            <p:ph type="body" idx="1"/>
          </p:nvPr>
        </p:nvSpPr>
        <p:spPr>
          <a:xfrm>
            <a:off x="938532" y="3372167"/>
            <a:ext cx="5180914" cy="337093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1026" name="Google Shape;1026;g5b7f2bf56d_5_24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90</a:t>
            </a:fld>
            <a:endParaRPr dirty="0"/>
          </a:p>
        </p:txBody>
      </p:sp>
    </p:spTree>
    <p:extLst>
      <p:ext uri="{BB962C8B-B14F-4D97-AF65-F5344CB8AC3E}">
        <p14:creationId xmlns:p14="http://schemas.microsoft.com/office/powerpoint/2010/main" val="105097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7:notes"/>
          <p:cNvSpPr txBox="1">
            <a:spLocks noGrp="1"/>
          </p:cNvSpPr>
          <p:nvPr>
            <p:ph type="body" idx="1"/>
          </p:nvPr>
        </p:nvSpPr>
        <p:spPr>
          <a:xfrm>
            <a:off x="938533" y="3372168"/>
            <a:ext cx="5128160" cy="3222063"/>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320" name="Google Shape;320;p17: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b7f2bf56d_5_24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b7f2bf56d_5_244: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1026" name="Google Shape;1026;g5b7f2bf56d_5_24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91</a:t>
            </a:fld>
            <a:endParaRPr dirty="0"/>
          </a:p>
        </p:txBody>
      </p:sp>
    </p:spTree>
    <p:extLst>
      <p:ext uri="{BB962C8B-B14F-4D97-AF65-F5344CB8AC3E}">
        <p14:creationId xmlns:p14="http://schemas.microsoft.com/office/powerpoint/2010/main" val="35535031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b7f2bf56d_5_26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b7f2bf56d_5_262:notes"/>
          <p:cNvSpPr txBox="1">
            <a:spLocks noGrp="1"/>
          </p:cNvSpPr>
          <p:nvPr>
            <p:ph type="body" idx="1"/>
          </p:nvPr>
        </p:nvSpPr>
        <p:spPr>
          <a:xfrm>
            <a:off x="938532" y="3372168"/>
            <a:ext cx="5528943" cy="3098970"/>
          </a:xfrm>
          <a:prstGeom prst="rect">
            <a:avLst/>
          </a:prstGeom>
        </p:spPr>
        <p:txBody>
          <a:bodyPr spcFirstLastPara="1" wrap="square" lIns="94175" tIns="94175" rIns="94175" bIns="941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1034" name="Google Shape;1034;g5b7f2bf56d_5_26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92</a:t>
            </a:fld>
            <a:endParaRPr dirty="0"/>
          </a:p>
        </p:txBody>
      </p:sp>
    </p:spTree>
    <p:extLst>
      <p:ext uri="{BB962C8B-B14F-4D97-AF65-F5344CB8AC3E}">
        <p14:creationId xmlns:p14="http://schemas.microsoft.com/office/powerpoint/2010/main" val="3343470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b7f2bf56d_5_26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b7f2bf56d_5_262:notes"/>
          <p:cNvSpPr txBox="1">
            <a:spLocks noGrp="1"/>
          </p:cNvSpPr>
          <p:nvPr>
            <p:ph type="body" idx="1"/>
          </p:nvPr>
        </p:nvSpPr>
        <p:spPr>
          <a:xfrm>
            <a:off x="938532" y="3372167"/>
            <a:ext cx="5110576" cy="337093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Clr>
                <a:schemeClr val="dk1"/>
              </a:buClr>
              <a:buSzPts val="1200"/>
              <a:buFont typeface="Calibri"/>
              <a:buNone/>
            </a:pPr>
            <a:endParaRPr lang="en-US" dirty="0"/>
          </a:p>
        </p:txBody>
      </p:sp>
      <p:sp>
        <p:nvSpPr>
          <p:cNvPr id="1034" name="Google Shape;1034;g5b7f2bf56d_5_26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93</a:t>
            </a:fld>
            <a:endParaRPr dirty="0"/>
          </a:p>
        </p:txBody>
      </p:sp>
    </p:spTree>
    <p:extLst>
      <p:ext uri="{BB962C8B-B14F-4D97-AF65-F5344CB8AC3E}">
        <p14:creationId xmlns:p14="http://schemas.microsoft.com/office/powerpoint/2010/main" val="23600423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6" name="Google Shape;1286;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7" name="Google Shape;1287;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94</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6633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5b7f2bf56d_5_23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5b7f2bf56d_5_236: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966" name="Google Shape;966;g5b7f2bf56d_5_236: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96</a:t>
            </a:fld>
            <a:endParaRPr dirty="0"/>
          </a:p>
        </p:txBody>
      </p:sp>
    </p:spTree>
    <p:extLst>
      <p:ext uri="{BB962C8B-B14F-4D97-AF65-F5344CB8AC3E}">
        <p14:creationId xmlns:p14="http://schemas.microsoft.com/office/powerpoint/2010/main" val="29135272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5b7f2bf56d_5_293:notes"/>
          <p:cNvSpPr txBox="1">
            <a:spLocks noGrp="1"/>
          </p:cNvSpPr>
          <p:nvPr>
            <p:ph type="body" idx="1"/>
          </p:nvPr>
        </p:nvSpPr>
        <p:spPr>
          <a:xfrm>
            <a:off x="938532" y="3372168"/>
            <a:ext cx="5528943" cy="3151724"/>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1049" name="Google Shape;1049;g5b7f2bf56d_5_29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130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4" name="Google Shape;1324;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5" name="Google Shape;1325;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98</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endParaRPr dirty="0"/>
          </a:p>
        </p:txBody>
      </p:sp>
      <p:sp>
        <p:nvSpPr>
          <p:cNvPr id="1337" name="Google Shape;1337;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103: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3" name="Google Shape;1393;p103:notes"/>
          <p:cNvSpPr txBox="1">
            <a:spLocks noGrp="1"/>
          </p:cNvSpPr>
          <p:nvPr>
            <p:ph type="body" idx="1"/>
          </p:nvPr>
        </p:nvSpPr>
        <p:spPr>
          <a:xfrm>
            <a:off x="938532" y="3372167"/>
            <a:ext cx="5198499" cy="337093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Clr>
                <a:schemeClr val="dk1"/>
              </a:buClr>
              <a:buSzPts val="300"/>
              <a:buFont typeface="Verdana"/>
              <a:buNone/>
            </a:pPr>
            <a:endParaRPr dirty="0">
              <a:latin typeface="Verdana"/>
              <a:ea typeface="Verdana"/>
              <a:cs typeface="Verdana"/>
              <a:sym typeface="Verdana"/>
            </a:endParaRPr>
          </a:p>
        </p:txBody>
      </p:sp>
      <p:sp>
        <p:nvSpPr>
          <p:cNvPr id="1394" name="Google Shape;1394;p103: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7366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104: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104: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Clr>
                <a:schemeClr val="dk1"/>
              </a:buClr>
              <a:buSzPts val="300"/>
              <a:buFont typeface="Verdana"/>
              <a:buNone/>
            </a:pPr>
            <a:endParaRPr dirty="0">
              <a:latin typeface="Verdana"/>
              <a:ea typeface="Verdana"/>
              <a:cs typeface="Verdana"/>
              <a:sym typeface="Verdana"/>
            </a:endParaRPr>
          </a:p>
        </p:txBody>
      </p:sp>
      <p:sp>
        <p:nvSpPr>
          <p:cNvPr id="1403" name="Google Shape;1403;p104: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b7f2bf56d_4_18: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5b7f2bf56d_4_18:notes"/>
          <p:cNvSpPr txBox="1">
            <a:spLocks noGrp="1"/>
          </p:cNvSpPr>
          <p:nvPr>
            <p:ph type="body" idx="1"/>
          </p:nvPr>
        </p:nvSpPr>
        <p:spPr>
          <a:xfrm>
            <a:off x="938532" y="3372167"/>
            <a:ext cx="4917145" cy="3370935"/>
          </a:xfrm>
          <a:prstGeom prst="rect">
            <a:avLst/>
          </a:prstGeom>
          <a:noFill/>
          <a:ln>
            <a:noFill/>
          </a:ln>
        </p:spPr>
        <p:txBody>
          <a:bodyPr spcFirstLastPara="1" wrap="square" lIns="94175" tIns="47075" rIns="94175" bIns="47075" anchor="t" anchorCtr="0">
            <a:noAutofit/>
          </a:bodyPr>
          <a:lstStyle/>
          <a:p>
            <a:pPr lvl="0"/>
            <a:endParaRPr dirty="0">
              <a:latin typeface="Verdana"/>
              <a:ea typeface="Verdana"/>
              <a:cs typeface="Verdana"/>
              <a:sym typeface="Verdana"/>
            </a:endParaRPr>
          </a:p>
        </p:txBody>
      </p:sp>
      <p:sp>
        <p:nvSpPr>
          <p:cNvPr id="414" name="Google Shape;414;g5b7f2bf56d_4_18: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104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14317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5b7f2bf56d_4_82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5b7f2bf56d_4_826: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1166" name="Google Shape;1166;g5b7f2bf56d_4_82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105</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67820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7:notes"/>
          <p:cNvSpPr txBox="1">
            <a:spLocks noGrp="1"/>
          </p:cNvSpPr>
          <p:nvPr>
            <p:ph type="body" idx="1"/>
          </p:nvPr>
        </p:nvSpPr>
        <p:spPr>
          <a:xfrm>
            <a:off x="938532" y="3372168"/>
            <a:ext cx="7508239" cy="319468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1175" name="Google Shape;1175;p17: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8402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02178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3" y="3372168"/>
            <a:ext cx="4881976" cy="3725900"/>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109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001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efc693334_15_0: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5efc693334_15_0:notes"/>
          <p:cNvSpPr txBox="1">
            <a:spLocks noGrp="1"/>
          </p:cNvSpPr>
          <p:nvPr>
            <p:ph type="body" idx="1"/>
          </p:nvPr>
        </p:nvSpPr>
        <p:spPr>
          <a:xfrm>
            <a:off x="938532" y="3372167"/>
            <a:ext cx="5530531" cy="337093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359" name="Google Shape;359;g5efc693334_15_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265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7"/>
            <a:ext cx="7772400" cy="147002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1"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ctr">
              <a:lnSpc>
                <a:spcPct val="10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ctr">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ctr">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4pPr>
            <a:lvl5pPr marR="0" lvl="4" algn="ctr">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5pPr>
            <a:lvl6pPr marR="0" lvl="5" algn="ctr">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ctr">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ctr">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ctr">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20" name="Google Shape;20;p2"/>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cxnSp>
        <p:nvCxnSpPr>
          <p:cNvPr id="77" name="Google Shape;77;p11"/>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78" name="Google Shape;78;p1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2309018" y="-251617"/>
            <a:ext cx="4525963" cy="8229600"/>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4pPr>
            <a:lvl5pPr marL="1714500" marR="0" lvl="4"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0" name="Google Shape;80;p11"/>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81" name="Google Shape;81;p11"/>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82" name="Google Shape;82;p11"/>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732337" y="2171701"/>
            <a:ext cx="5851525" cy="20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85" name="Google Shape;85;p12"/>
          <p:cNvSpPr txBox="1">
            <a:spLocks noGrp="1"/>
          </p:cNvSpPr>
          <p:nvPr>
            <p:ph type="body" idx="1"/>
          </p:nvPr>
        </p:nvSpPr>
        <p:spPr>
          <a:xfrm rot="5400000">
            <a:off x="541337" y="190501"/>
            <a:ext cx="5851525" cy="6019798"/>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4pPr>
            <a:lvl5pPr marL="1714500" marR="0" lvl="4"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87" name="Google Shape;87;p12"/>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88" name="Google Shape;88;p12"/>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97" name="Google Shape;97;p1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ctr"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ctr"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ctr"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ctr"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ctr"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98" name="Google Shape;98;p14"/>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99" name="Google Shape;99;p14"/>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00" name="Google Shape;100;p14"/>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03" name="Google Shape;103;p15"/>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04" name="Google Shape;104;p15"/>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pic>
        <p:nvPicPr>
          <p:cNvPr id="106" name="Google Shape;106;p16" descr="The Virginia Department of Education Banner">
            <a:hlinkClick r:id="rId2"/>
          </p:cNvPr>
          <p:cNvPicPr preferRelativeResize="0"/>
          <p:nvPr/>
        </p:nvPicPr>
        <p:blipFill rotWithShape="1">
          <a:blip r:embed="rId3">
            <a:alphaModFix/>
          </a:blip>
          <a:srcRect/>
          <a:stretch/>
        </p:blipFill>
        <p:spPr>
          <a:xfrm>
            <a:off x="63501" y="-234951"/>
            <a:ext cx="357187" cy="476251"/>
          </a:xfrm>
          <a:prstGeom prst="rect">
            <a:avLst/>
          </a:prstGeom>
          <a:noFill/>
          <a:ln>
            <a:noFill/>
          </a:ln>
        </p:spPr>
      </p:pic>
      <p:pic>
        <p:nvPicPr>
          <p:cNvPr id="107" name="Google Shape;107;p16" descr="The Virginia Department of Education Banner">
            <a:hlinkClick r:id="rId2"/>
          </p:cNvPr>
          <p:cNvPicPr preferRelativeResize="0"/>
          <p:nvPr/>
        </p:nvPicPr>
        <p:blipFill rotWithShape="1">
          <a:blip r:embed="rId3">
            <a:alphaModFix/>
          </a:blip>
          <a:srcRect/>
          <a:stretch/>
        </p:blipFill>
        <p:spPr>
          <a:xfrm>
            <a:off x="63501" y="-234951"/>
            <a:ext cx="357187" cy="476251"/>
          </a:xfrm>
          <a:prstGeom prst="rect">
            <a:avLst/>
          </a:prstGeom>
          <a:noFill/>
          <a:ln>
            <a:noFill/>
          </a:ln>
        </p:spPr>
      </p:pic>
      <p:sp>
        <p:nvSpPr>
          <p:cNvPr id="108" name="Google Shape;108;p16"/>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09" name="Google Shape;109;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342900" marR="0" lvl="0" indent="-323850" algn="l" rtl="0">
              <a:lnSpc>
                <a:spcPct val="100000"/>
              </a:lnSpc>
              <a:spcBef>
                <a:spcPts val="480"/>
              </a:spcBef>
              <a:spcAft>
                <a:spcPts val="0"/>
              </a:spcAft>
              <a:buClr>
                <a:schemeClr val="dk1"/>
              </a:buClr>
              <a:buSzPts val="3200"/>
              <a:buFont typeface="Calibri"/>
              <a:buChar char="•"/>
              <a:defRPr sz="2400" b="0" i="0" u="none" strike="noStrike" cap="none">
                <a:solidFill>
                  <a:schemeClr val="dk1"/>
                </a:solidFill>
                <a:latin typeface="Calibri"/>
                <a:ea typeface="Calibri"/>
                <a:cs typeface="Calibri"/>
                <a:sym typeface="Calibri"/>
              </a:defRPr>
            </a:lvl1pPr>
            <a:lvl2pPr marL="685800" marR="0" lvl="1" indent="-304800" algn="l" rtl="0">
              <a:lnSpc>
                <a:spcPct val="100000"/>
              </a:lnSpc>
              <a:spcBef>
                <a:spcPts val="420"/>
              </a:spcBef>
              <a:spcAft>
                <a:spcPts val="0"/>
              </a:spcAft>
              <a:buClr>
                <a:schemeClr val="dk1"/>
              </a:buClr>
              <a:buSzPts val="2800"/>
              <a:buFont typeface="Calibri"/>
              <a:buChar char="–"/>
              <a:defRPr sz="2100" b="0" i="0" u="none" strike="noStrike" cap="none">
                <a:solidFill>
                  <a:schemeClr val="dk1"/>
                </a:solidFill>
                <a:latin typeface="Calibri"/>
                <a:ea typeface="Calibri"/>
                <a:cs typeface="Calibri"/>
                <a:sym typeface="Calibri"/>
              </a:defRPr>
            </a:lvl2pPr>
            <a:lvl3pPr marL="1028700" marR="0" lvl="2" indent="-285750" algn="l" rtl="0">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3pPr>
            <a:lvl4pPr marL="1371600" marR="0" lvl="3" indent="-285750" algn="l" rtl="0">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4pPr>
            <a:lvl5pPr marL="1714500" marR="0" lvl="4" indent="-285750" algn="l" rtl="0">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0" name="Google Shape;110;p16"/>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11" name="Google Shape;111;p16"/>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12" name="Google Shape;112;p16"/>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15" name="Google Shape;115;p17"/>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342900" marR="0" lvl="0" indent="-17145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rtl="0">
              <a:lnSpc>
                <a:spcPct val="100000"/>
              </a:lnSpc>
              <a:spcBef>
                <a:spcPts val="300"/>
              </a:spcBef>
              <a:spcAft>
                <a:spcPts val="0"/>
              </a:spcAft>
              <a:buClr>
                <a:schemeClr val="dk1"/>
              </a:buClr>
              <a:buSzPts val="2000"/>
              <a:buFont typeface="Arial"/>
              <a:buNone/>
              <a:defRPr sz="1500" b="1" i="0" u="none" strike="noStrike" cap="none">
                <a:solidFill>
                  <a:schemeClr val="dk1"/>
                </a:solidFill>
                <a:latin typeface="Arial"/>
                <a:ea typeface="Arial"/>
                <a:cs typeface="Arial"/>
                <a:sym typeface="Arial"/>
              </a:defRPr>
            </a:lvl2pPr>
            <a:lvl3pPr marL="1028700" marR="0" lvl="2" indent="-171450" algn="l" rtl="0">
              <a:lnSpc>
                <a:spcPct val="100000"/>
              </a:lnSpc>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4pPr>
            <a:lvl5pPr marL="1714500" marR="0" lvl="4"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5pPr>
            <a:lvl6pPr marL="2057400" marR="0" lvl="5"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116" name="Google Shape;116;p17"/>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342900" marR="0" lvl="0"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5pPr>
            <a:lvl6pPr marL="2057400" marR="0" lvl="5"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7" name="Google Shape;117;p17"/>
          <p:cNvSpPr txBox="1">
            <a:spLocks noGrp="1"/>
          </p:cNvSpPr>
          <p:nvPr>
            <p:ph type="body" idx="3"/>
          </p:nvPr>
        </p:nvSpPr>
        <p:spPr>
          <a:xfrm>
            <a:off x="4645026" y="1535112"/>
            <a:ext cx="4041900" cy="639900"/>
          </a:xfrm>
          <a:prstGeom prst="rect">
            <a:avLst/>
          </a:prstGeom>
          <a:noFill/>
          <a:ln>
            <a:noFill/>
          </a:ln>
        </p:spPr>
        <p:txBody>
          <a:bodyPr spcFirstLastPara="1" wrap="square" lIns="91425" tIns="91425" rIns="91425" bIns="91425" anchor="b" anchorCtr="0">
            <a:noAutofit/>
          </a:bodyPr>
          <a:lstStyle>
            <a:lvl1pPr marL="342900" marR="0" lvl="0" indent="-17145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rtl="0">
              <a:lnSpc>
                <a:spcPct val="100000"/>
              </a:lnSpc>
              <a:spcBef>
                <a:spcPts val="300"/>
              </a:spcBef>
              <a:spcAft>
                <a:spcPts val="0"/>
              </a:spcAft>
              <a:buClr>
                <a:schemeClr val="dk1"/>
              </a:buClr>
              <a:buSzPts val="2000"/>
              <a:buFont typeface="Arial"/>
              <a:buNone/>
              <a:defRPr sz="1500" b="1" i="0" u="none" strike="noStrike" cap="none">
                <a:solidFill>
                  <a:schemeClr val="dk1"/>
                </a:solidFill>
                <a:latin typeface="Arial"/>
                <a:ea typeface="Arial"/>
                <a:cs typeface="Arial"/>
                <a:sym typeface="Arial"/>
              </a:defRPr>
            </a:lvl2pPr>
            <a:lvl3pPr marL="1028700" marR="0" lvl="2" indent="-171450" algn="l" rtl="0">
              <a:lnSpc>
                <a:spcPct val="100000"/>
              </a:lnSpc>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4pPr>
            <a:lvl5pPr marL="1714500" marR="0" lvl="4"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5pPr>
            <a:lvl6pPr marL="2057400" marR="0" lvl="5"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118" name="Google Shape;118;p17"/>
          <p:cNvSpPr txBox="1">
            <a:spLocks noGrp="1"/>
          </p:cNvSpPr>
          <p:nvPr>
            <p:ph type="body" idx="4"/>
          </p:nvPr>
        </p:nvSpPr>
        <p:spPr>
          <a:xfrm>
            <a:off x="4645026" y="2174875"/>
            <a:ext cx="4041900" cy="3951300"/>
          </a:xfrm>
          <a:prstGeom prst="rect">
            <a:avLst/>
          </a:prstGeom>
          <a:noFill/>
          <a:ln>
            <a:noFill/>
          </a:ln>
        </p:spPr>
        <p:txBody>
          <a:bodyPr spcFirstLastPara="1" wrap="square" lIns="91425" tIns="91425" rIns="91425" bIns="91425" anchor="t" anchorCtr="0">
            <a:noAutofit/>
          </a:bodyPr>
          <a:lstStyle>
            <a:lvl1pPr marL="342900" marR="0" lvl="0"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5pPr>
            <a:lvl6pPr marL="2057400" marR="0" lvl="5"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9" name="Google Shape;119;p17"/>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20" name="Google Shape;120;p17"/>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21" name="Google Shape;121;p17"/>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2312" y="4406901"/>
            <a:ext cx="7772400" cy="136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4000"/>
              <a:buFont typeface="Calibri"/>
              <a:buNone/>
              <a:defRPr sz="3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24" name="Google Shape;124;p18"/>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342900" marR="0" lvl="0" indent="-17145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L="1028700" marR="0" lvl="2" indent="-171450"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3pPr>
            <a:lvl4pPr marL="1371600" marR="0" lvl="3"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4pPr>
            <a:lvl5pPr marL="1714500" marR="0" lvl="4"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5pPr>
            <a:lvl6pPr marL="2057400" marR="0" lvl="5"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6pPr>
            <a:lvl7pPr marL="2400300" marR="0" lvl="6"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7pPr>
            <a:lvl8pPr marL="2743200" marR="0" lvl="7"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8pPr>
            <a:lvl9pPr marL="3086100" marR="0" lvl="8"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9pPr>
          </a:lstStyle>
          <a:p>
            <a:endParaRPr/>
          </a:p>
        </p:txBody>
      </p:sp>
      <p:sp>
        <p:nvSpPr>
          <p:cNvPr id="125" name="Google Shape;125;p18"/>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26" name="Google Shape;126;p18"/>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27" name="Google Shape;127;p18"/>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cxnSp>
        <p:nvCxnSpPr>
          <p:cNvPr id="129" name="Google Shape;129;p19"/>
          <p:cNvCxnSpPr/>
          <p:nvPr/>
        </p:nvCxnSpPr>
        <p:spPr>
          <a:xfrm>
            <a:off x="17755" y="1504950"/>
            <a:ext cx="8991675" cy="0"/>
          </a:xfrm>
          <a:prstGeom prst="straightConnector1">
            <a:avLst/>
          </a:prstGeom>
          <a:noFill/>
          <a:ln w="44450" cap="rnd" cmpd="sng">
            <a:solidFill>
              <a:srgbClr val="000099"/>
            </a:solidFill>
            <a:prstDash val="solid"/>
            <a:round/>
            <a:headEnd type="none" w="sm" len="sm"/>
            <a:tailEnd type="none" w="sm" len="sm"/>
          </a:ln>
        </p:spPr>
      </p:cxnSp>
      <p:sp>
        <p:nvSpPr>
          <p:cNvPr id="130" name="Google Shape;130;p19"/>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31" name="Google Shape;131;p19"/>
          <p:cNvSpPr txBox="1">
            <a:spLocks noGrp="1"/>
          </p:cNvSpPr>
          <p:nvPr>
            <p:ph type="body" idx="1"/>
          </p:nvPr>
        </p:nvSpPr>
        <p:spPr>
          <a:xfrm>
            <a:off x="457200" y="1600200"/>
            <a:ext cx="4038525" cy="4526100"/>
          </a:xfrm>
          <a:prstGeom prst="rect">
            <a:avLst/>
          </a:prstGeom>
          <a:noFill/>
          <a:ln>
            <a:noFill/>
          </a:ln>
        </p:spPr>
        <p:txBody>
          <a:bodyPr spcFirstLastPara="1" wrap="square" lIns="91425" tIns="91425" rIns="91425" bIns="91425" anchor="t" anchorCtr="0">
            <a:noAutofit/>
          </a:bodyPr>
          <a:lstStyle>
            <a:lvl1pPr marL="342900" marR="0" lvl="0"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2" name="Google Shape;132;p19"/>
          <p:cNvSpPr txBox="1">
            <a:spLocks noGrp="1"/>
          </p:cNvSpPr>
          <p:nvPr>
            <p:ph type="body" idx="2"/>
          </p:nvPr>
        </p:nvSpPr>
        <p:spPr>
          <a:xfrm>
            <a:off x="4648200" y="1600200"/>
            <a:ext cx="4038525" cy="4526100"/>
          </a:xfrm>
          <a:prstGeom prst="rect">
            <a:avLst/>
          </a:prstGeom>
          <a:noFill/>
          <a:ln>
            <a:noFill/>
          </a:ln>
        </p:spPr>
        <p:txBody>
          <a:bodyPr spcFirstLastPara="1" wrap="square" lIns="91425" tIns="91425" rIns="91425" bIns="91425" anchor="t" anchorCtr="0">
            <a:noAutofit/>
          </a:bodyPr>
          <a:lstStyle>
            <a:lvl1pPr marL="342900" marR="0" lvl="0"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3" name="Google Shape;133;p19"/>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34" name="Google Shape;134;p19"/>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35" name="Google Shape;135;p19"/>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cxnSp>
        <p:nvCxnSpPr>
          <p:cNvPr id="137" name="Google Shape;137;p20"/>
          <p:cNvCxnSpPr/>
          <p:nvPr/>
        </p:nvCxnSpPr>
        <p:spPr>
          <a:xfrm>
            <a:off x="17755" y="1504950"/>
            <a:ext cx="8991675" cy="0"/>
          </a:xfrm>
          <a:prstGeom prst="straightConnector1">
            <a:avLst/>
          </a:prstGeom>
          <a:noFill/>
          <a:ln w="44450" cap="rnd" cmpd="sng">
            <a:solidFill>
              <a:srgbClr val="000099"/>
            </a:solidFill>
            <a:prstDash val="solid"/>
            <a:round/>
            <a:headEnd type="none" w="sm" len="sm"/>
            <a:tailEnd type="none" w="sm" len="sm"/>
          </a:ln>
        </p:spPr>
      </p:cxnSp>
      <p:sp>
        <p:nvSpPr>
          <p:cNvPr id="138" name="Google Shape;138;p20"/>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39" name="Google Shape;139;p20"/>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40" name="Google Shape;140;p20"/>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41" name="Google Shape;141;p20"/>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457202" y="273047"/>
            <a:ext cx="3008475" cy="1161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15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44" name="Google Shape;144;p21"/>
          <p:cNvSpPr txBox="1">
            <a:spLocks noGrp="1"/>
          </p:cNvSpPr>
          <p:nvPr>
            <p:ph type="body" idx="1"/>
          </p:nvPr>
        </p:nvSpPr>
        <p:spPr>
          <a:xfrm>
            <a:off x="3575050" y="273052"/>
            <a:ext cx="5111775" cy="5853000"/>
          </a:xfrm>
          <a:prstGeom prst="rect">
            <a:avLst/>
          </a:prstGeom>
          <a:noFill/>
          <a:ln>
            <a:noFill/>
          </a:ln>
        </p:spPr>
        <p:txBody>
          <a:bodyPr spcFirstLastPara="1" wrap="square" lIns="91425" tIns="91425" rIns="91425" bIns="91425" anchor="t" anchorCtr="0">
            <a:noAutofit/>
          </a:bodyPr>
          <a:lstStyle>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45" name="Google Shape;145;p21"/>
          <p:cNvSpPr txBox="1">
            <a:spLocks noGrp="1"/>
          </p:cNvSpPr>
          <p:nvPr>
            <p:ph type="body" idx="2"/>
          </p:nvPr>
        </p:nvSpPr>
        <p:spPr>
          <a:xfrm>
            <a:off x="457202" y="1435100"/>
            <a:ext cx="3008475" cy="4691100"/>
          </a:xfrm>
          <a:prstGeom prst="rect">
            <a:avLst/>
          </a:prstGeom>
          <a:noFill/>
          <a:ln>
            <a:noFill/>
          </a:ln>
        </p:spPr>
        <p:txBody>
          <a:bodyPr spcFirstLastPara="1" wrap="square" lIns="91425" tIns="91425" rIns="91425" bIns="91425" anchor="t" anchorCtr="0">
            <a:noAutofit/>
          </a:bodyPr>
          <a:lstStyle>
            <a:lvl1pPr marL="342900" marR="0" lvl="0"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rtl="0">
              <a:lnSpc>
                <a:spcPct val="100000"/>
              </a:lnSpc>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4pPr>
            <a:lvl5pPr marL="1714500" marR="0" lvl="4"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5pPr>
            <a:lvl6pPr marL="2057400" marR="0" lvl="5"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46" name="Google Shape;146;p21"/>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47" name="Google Shape;147;p21"/>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48" name="Google Shape;148;p21"/>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23" name="Google Shape;23;p3"/>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24" name="Google Shape;24;p3"/>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15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51" name="Google Shape;151;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dirty="0"/>
          </a:p>
        </p:txBody>
      </p:sp>
      <p:sp>
        <p:nvSpPr>
          <p:cNvPr id="152" name="Google Shape;152;p22"/>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342900" marR="0" lvl="0"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rtl="0">
              <a:lnSpc>
                <a:spcPct val="100000"/>
              </a:lnSpc>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4pPr>
            <a:lvl5pPr marL="1714500" marR="0" lvl="4"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5pPr>
            <a:lvl6pPr marL="2057400" marR="0" lvl="5"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53" name="Google Shape;153;p22"/>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54" name="Google Shape;154;p22"/>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55" name="Google Shape;155;p22"/>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cxnSp>
        <p:nvCxnSpPr>
          <p:cNvPr id="157" name="Google Shape;157;p23"/>
          <p:cNvCxnSpPr/>
          <p:nvPr/>
        </p:nvCxnSpPr>
        <p:spPr>
          <a:xfrm>
            <a:off x="0" y="1504950"/>
            <a:ext cx="8991675" cy="0"/>
          </a:xfrm>
          <a:prstGeom prst="straightConnector1">
            <a:avLst/>
          </a:prstGeom>
          <a:noFill/>
          <a:ln w="44450" cap="rnd" cmpd="sng">
            <a:solidFill>
              <a:srgbClr val="000099"/>
            </a:solidFill>
            <a:prstDash val="solid"/>
            <a:round/>
            <a:headEnd type="none" w="sm" len="sm"/>
            <a:tailEnd type="none" w="sm" len="sm"/>
          </a:ln>
        </p:spPr>
      </p:cxnSp>
      <p:sp>
        <p:nvSpPr>
          <p:cNvPr id="158" name="Google Shape;158;p23"/>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59" name="Google Shape;159;p23"/>
          <p:cNvSpPr txBox="1">
            <a:spLocks noGrp="1"/>
          </p:cNvSpPr>
          <p:nvPr>
            <p:ph type="body" idx="1"/>
          </p:nvPr>
        </p:nvSpPr>
        <p:spPr>
          <a:xfrm rot="5400000">
            <a:off x="2308949" y="-251549"/>
            <a:ext cx="4526100" cy="8229600"/>
          </a:xfrm>
          <a:prstGeom prst="rect">
            <a:avLst/>
          </a:prstGeom>
          <a:noFill/>
          <a:ln>
            <a:noFill/>
          </a:ln>
        </p:spPr>
        <p:txBody>
          <a:bodyPr spcFirstLastPara="1" wrap="square" lIns="91425" tIns="91425" rIns="91425" bIns="91425" anchor="t" anchorCtr="0">
            <a:noAutofit/>
          </a:bodyPr>
          <a:lstStyle>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4pPr>
            <a:lvl5pPr marL="1714500" marR="0" lvl="4"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60" name="Google Shape;160;p23"/>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61" name="Google Shape;161;p23"/>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62" name="Google Shape;162;p23"/>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rot="5400000">
            <a:off x="4732349" y="2171689"/>
            <a:ext cx="5851500" cy="20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65" name="Google Shape;165;p24"/>
          <p:cNvSpPr txBox="1">
            <a:spLocks noGrp="1"/>
          </p:cNvSpPr>
          <p:nvPr>
            <p:ph type="body" idx="1"/>
          </p:nvPr>
        </p:nvSpPr>
        <p:spPr>
          <a:xfrm rot="5400000">
            <a:off x="541310" y="190451"/>
            <a:ext cx="5851500" cy="6019875"/>
          </a:xfrm>
          <a:prstGeom prst="rect">
            <a:avLst/>
          </a:prstGeom>
          <a:noFill/>
          <a:ln>
            <a:noFill/>
          </a:ln>
        </p:spPr>
        <p:txBody>
          <a:bodyPr spcFirstLastPara="1" wrap="square" lIns="91425" tIns="91425" rIns="91425" bIns="91425" anchor="t" anchorCtr="0">
            <a:noAutofit/>
          </a:bodyPr>
          <a:lstStyle>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4pPr>
            <a:lvl5pPr marL="1714500" marR="0" lvl="4"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66" name="Google Shape;166;p24"/>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67" name="Google Shape;167;p24"/>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68" name="Google Shape;168;p24"/>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 name="Google Shape;20;p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642156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3" name="Google Shape;23;p3"/>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 name="Google Shape;24;p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919182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3"/>
          </p:nvPr>
        </p:nvSpPr>
        <p:spPr>
          <a:xfrm>
            <a:off x="4645026" y="1535112"/>
            <a:ext cx="404177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4"/>
          </p:nvPr>
        </p:nvSpPr>
        <p:spPr>
          <a:xfrm>
            <a:off x="4645026" y="2174875"/>
            <a:ext cx="4041773"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0" name="Google Shape;40;p5"/>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1" name="Google Shape;41;p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87383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2" y="4406901"/>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44" name="Google Shape;44;p6"/>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6" name="Google Shape;46;p6"/>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7" name="Google Shape;47;p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55273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cxnSp>
        <p:nvCxnSpPr>
          <p:cNvPr id="49" name="Google Shape;49;p7"/>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0" name="Google Shape;50;p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1" name="Google Shape;51;p7"/>
          <p:cNvSpPr txBox="1">
            <a:spLocks noGrp="1"/>
          </p:cNvSpPr>
          <p:nvPr>
            <p:ph type="body" idx="1"/>
          </p:nvPr>
        </p:nvSpPr>
        <p:spPr>
          <a:xfrm>
            <a:off x="457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648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4" name="Google Shape;54;p7"/>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5" name="Google Shape;55;p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42270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cxnSp>
        <p:nvCxnSpPr>
          <p:cNvPr id="57" name="Google Shape;57;p8"/>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8" name="Google Shape;58;p8"/>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9" name="Google Shape;59;p8"/>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0" name="Google Shape;60;p8"/>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1" name="Google Shape;61;p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5418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2" y="273047"/>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a:off x="3575050" y="273052"/>
            <a:ext cx="5111750" cy="585311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body" idx="2"/>
          </p:nvPr>
        </p:nvSpPr>
        <p:spPr>
          <a:xfrm>
            <a:off x="457202"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7" name="Google Shape;67;p9"/>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8" name="Google Shape;68;p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2616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pic>
        <p:nvPicPr>
          <p:cNvPr id="26" name="Google Shape;26;p4" descr="The Virginia Department of Education Banner">
            <a:hlinkClick r:id="rId2"/>
          </p:cNvPr>
          <p:cNvPicPr preferRelativeResize="0"/>
          <p:nvPr/>
        </p:nvPicPr>
        <p:blipFill rotWithShape="1">
          <a:blip r:embed="rId3">
            <a:alphaModFix/>
          </a:blip>
          <a:srcRect/>
          <a:stretch/>
        </p:blipFill>
        <p:spPr>
          <a:xfrm>
            <a:off x="63501" y="-234951"/>
            <a:ext cx="476249" cy="476251"/>
          </a:xfrm>
          <a:prstGeom prst="rect">
            <a:avLst/>
          </a:prstGeom>
          <a:noFill/>
          <a:ln>
            <a:noFill/>
          </a:ln>
        </p:spPr>
      </p:pic>
      <p:pic>
        <p:nvPicPr>
          <p:cNvPr id="27" name="Google Shape;27;p4" descr="The Virginia Department of Education Banner">
            <a:hlinkClick r:id="rId2"/>
          </p:cNvPr>
          <p:cNvPicPr preferRelativeResize="0"/>
          <p:nvPr/>
        </p:nvPicPr>
        <p:blipFill rotWithShape="1">
          <a:blip r:embed="rId3">
            <a:alphaModFix/>
          </a:blip>
          <a:srcRect/>
          <a:stretch/>
        </p:blipFill>
        <p:spPr>
          <a:xfrm>
            <a:off x="63501" y="-234951"/>
            <a:ext cx="476249" cy="476251"/>
          </a:xfrm>
          <a:prstGeom prst="rect">
            <a:avLst/>
          </a:prstGeom>
          <a:noFill/>
          <a:ln>
            <a:noFill/>
          </a:ln>
        </p:spPr>
      </p:pic>
      <p:sp>
        <p:nvSpPr>
          <p:cNvPr id="28" name="Google Shape;28;p4"/>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57200" y="1600202"/>
            <a:ext cx="8229600" cy="4525963"/>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Calibri"/>
              <a:buChar char="•"/>
              <a:defRPr sz="2400" b="0" i="0" u="none" strike="noStrike" cap="none">
                <a:solidFill>
                  <a:schemeClr val="dk1"/>
                </a:solidFill>
                <a:latin typeface="Calibri"/>
                <a:ea typeface="Calibri"/>
                <a:cs typeface="Calibri"/>
                <a:sym typeface="Calibri"/>
              </a:defRPr>
            </a:lvl1pPr>
            <a:lvl2pPr marL="685800" marR="0" lvl="1" indent="-304800" algn="l">
              <a:lnSpc>
                <a:spcPct val="100000"/>
              </a:lnSpc>
              <a:spcBef>
                <a:spcPts val="420"/>
              </a:spcBef>
              <a:spcAft>
                <a:spcPts val="0"/>
              </a:spcAft>
              <a:buClr>
                <a:schemeClr val="dk1"/>
              </a:buClr>
              <a:buSzPts val="2800"/>
              <a:buFont typeface="Calibri"/>
              <a:buChar char="–"/>
              <a:defRPr sz="2100" b="0" i="0" u="none" strike="noStrike" cap="none">
                <a:solidFill>
                  <a:schemeClr val="dk1"/>
                </a:solidFill>
                <a:latin typeface="Calibri"/>
                <a:ea typeface="Calibri"/>
                <a:cs typeface="Calibri"/>
                <a:sym typeface="Calibri"/>
              </a:defRPr>
            </a:lvl2pPr>
            <a:lvl3pPr marL="1028700" marR="0" lvl="2" indent="-285750" algn="l">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3pPr>
            <a:lvl4pPr marL="1371600" marR="0" lvl="3" indent="-285750" algn="l">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4pPr>
            <a:lvl5pPr marL="1714500" marR="0" lvl="4" indent="-285750" algn="l">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31" name="Google Shape;31;p4"/>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32" name="Google Shape;32;p4"/>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8" y="4800600"/>
            <a:ext cx="5486399" cy="56673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1" name="Google Shape;71;p10"/>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2" name="Google Shape;72;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4" name="Google Shape;74;p10"/>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04101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cxnSp>
        <p:nvCxnSpPr>
          <p:cNvPr id="77" name="Google Shape;77;p11"/>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78" name="Google Shape;78;p1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2309017" y="-251617"/>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1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1" name="Google Shape;81;p11"/>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2" name="Google Shape;82;p1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357239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732336" y="2171701"/>
            <a:ext cx="5851525" cy="20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85" name="Google Shape;85;p12"/>
          <p:cNvSpPr txBox="1">
            <a:spLocks noGrp="1"/>
          </p:cNvSpPr>
          <p:nvPr>
            <p:ph type="body" idx="1"/>
          </p:nvPr>
        </p:nvSpPr>
        <p:spPr>
          <a:xfrm rot="5400000">
            <a:off x="541336" y="190501"/>
            <a:ext cx="5851525" cy="6019798"/>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7" name="Google Shape;87;p1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8" name="Google Shape;88;p1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89640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8"/>
        <p:cNvGrpSpPr/>
        <p:nvPr/>
      </p:nvGrpSpPr>
      <p:grpSpPr>
        <a:xfrm>
          <a:off x="0" y="0"/>
          <a:ext cx="0" cy="0"/>
          <a:chOff x="0" y="0"/>
          <a:chExt cx="0" cy="0"/>
        </a:xfrm>
      </p:grpSpPr>
      <p:pic>
        <p:nvPicPr>
          <p:cNvPr id="109" name="Google Shape;109;p16" descr="The Virginia Department of Education Banner">
            <a:hlinkClick r:id="rId2"/>
          </p:cNvPr>
          <p:cNvPicPr preferRelativeResize="0"/>
          <p:nvPr/>
        </p:nvPicPr>
        <p:blipFill rotWithShape="1">
          <a:blip r:embed="rId3">
            <a:alphaModFix/>
          </a:blip>
          <a:srcRect/>
          <a:stretch/>
        </p:blipFill>
        <p:spPr>
          <a:xfrm>
            <a:off x="63500" y="-234951"/>
            <a:ext cx="476250" cy="476251"/>
          </a:xfrm>
          <a:prstGeom prst="rect">
            <a:avLst/>
          </a:prstGeom>
          <a:noFill/>
          <a:ln>
            <a:noFill/>
          </a:ln>
        </p:spPr>
      </p:pic>
      <p:pic>
        <p:nvPicPr>
          <p:cNvPr id="110" name="Google Shape;110;p16" descr="The Virginia Department of Education Banner">
            <a:hlinkClick r:id="rId2"/>
          </p:cNvPr>
          <p:cNvPicPr preferRelativeResize="0"/>
          <p:nvPr/>
        </p:nvPicPr>
        <p:blipFill rotWithShape="1">
          <a:blip r:embed="rId3">
            <a:alphaModFix/>
          </a:blip>
          <a:srcRect/>
          <a:stretch/>
        </p:blipFill>
        <p:spPr>
          <a:xfrm>
            <a:off x="63500" y="-234951"/>
            <a:ext cx="476250" cy="476251"/>
          </a:xfrm>
          <a:prstGeom prst="rect">
            <a:avLst/>
          </a:prstGeom>
          <a:noFill/>
          <a:ln>
            <a:noFill/>
          </a:ln>
        </p:spPr>
      </p:pic>
      <p:sp>
        <p:nvSpPr>
          <p:cNvPr id="111" name="Google Shape;111;p16"/>
          <p:cNvSpPr txBox="1">
            <a:spLocks noGrp="1"/>
          </p:cNvSpPr>
          <p:nvPr>
            <p:ph type="title"/>
          </p:nvPr>
        </p:nvSpPr>
        <p:spPr>
          <a:xfrm>
            <a:off x="0" y="609600"/>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2" name="Google Shape;112;p16"/>
          <p:cNvSpPr txBox="1">
            <a:spLocks noGrp="1"/>
          </p:cNvSpPr>
          <p:nvPr>
            <p:ph type="body" idx="1"/>
          </p:nvPr>
        </p:nvSpPr>
        <p:spPr>
          <a:xfrm>
            <a:off x="457200" y="1600201"/>
            <a:ext cx="8229600" cy="45261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Font typeface="Calibri"/>
              <a:buChar char="•"/>
              <a:defRPr sz="3200">
                <a:latin typeface="Calibri"/>
                <a:ea typeface="Calibri"/>
                <a:cs typeface="Calibri"/>
                <a:sym typeface="Calibri"/>
              </a:defRPr>
            </a:lvl1pPr>
            <a:lvl2pPr marL="914400" lvl="1" indent="-406400" algn="l" rtl="0">
              <a:spcBef>
                <a:spcPts val="560"/>
              </a:spcBef>
              <a:spcAft>
                <a:spcPts val="0"/>
              </a:spcAft>
              <a:buClr>
                <a:schemeClr val="dk1"/>
              </a:buClr>
              <a:buSzPts val="2800"/>
              <a:buFont typeface="Calibri"/>
              <a:buChar char="–"/>
              <a:defRPr sz="2800">
                <a:latin typeface="Calibri"/>
                <a:ea typeface="Calibri"/>
                <a:cs typeface="Calibri"/>
                <a:sym typeface="Calibri"/>
              </a:defRPr>
            </a:lvl2pPr>
            <a:lvl3pPr marL="1371600" lvl="2" indent="-381000" algn="l" rtl="0">
              <a:spcBef>
                <a:spcPts val="480"/>
              </a:spcBef>
              <a:spcAft>
                <a:spcPts val="0"/>
              </a:spcAft>
              <a:buClr>
                <a:schemeClr val="dk1"/>
              </a:buClr>
              <a:buSzPts val="2400"/>
              <a:buFont typeface="Calibri"/>
              <a:buChar char="•"/>
              <a:defRPr sz="2400">
                <a:latin typeface="Calibri"/>
                <a:ea typeface="Calibri"/>
                <a:cs typeface="Calibri"/>
                <a:sym typeface="Calibri"/>
              </a:defRPr>
            </a:lvl3pPr>
            <a:lvl4pPr marL="1828800" lvl="3" indent="-381000" algn="l" rtl="0">
              <a:spcBef>
                <a:spcPts val="480"/>
              </a:spcBef>
              <a:spcAft>
                <a:spcPts val="0"/>
              </a:spcAft>
              <a:buClr>
                <a:schemeClr val="dk1"/>
              </a:buClr>
              <a:buSzPts val="2400"/>
              <a:buFont typeface="Calibri"/>
              <a:buChar char="–"/>
              <a:defRPr sz="2400">
                <a:latin typeface="Calibri"/>
                <a:ea typeface="Calibri"/>
                <a:cs typeface="Calibri"/>
                <a:sym typeface="Calibri"/>
              </a:defRPr>
            </a:lvl4pPr>
            <a:lvl5pPr marL="2286000" lvl="4" indent="-381000" algn="l" rtl="0">
              <a:spcBef>
                <a:spcPts val="480"/>
              </a:spcBef>
              <a:spcAft>
                <a:spcPts val="0"/>
              </a:spcAft>
              <a:buClr>
                <a:schemeClr val="dk1"/>
              </a:buClr>
              <a:buSzPts val="2400"/>
              <a:buFont typeface="Calibri"/>
              <a:buChar char="»"/>
              <a:defRPr sz="2400">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3" name="Google Shape;113;p16"/>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4" name="Google Shape;114;p16"/>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15" name="Google Shape;115;p1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b="0" i="0" u="none" strike="noStrike" cap="none">
                <a:solidFill>
                  <a:schemeClr val="dk1"/>
                </a:solidFill>
                <a:latin typeface="Arial"/>
                <a:ea typeface="Arial"/>
                <a:cs typeface="Arial"/>
                <a:sym typeface="Arial"/>
              </a:defRPr>
            </a:lvl1pPr>
            <a:lvl2pPr marL="0" lvl="1" indent="0" algn="r" rtl="0">
              <a:spcBef>
                <a:spcPts val="0"/>
              </a:spcBef>
              <a:buNone/>
              <a:defRPr sz="1400" b="0" i="0" u="none" strike="noStrike" cap="none">
                <a:solidFill>
                  <a:schemeClr val="dk1"/>
                </a:solidFill>
                <a:latin typeface="Arial"/>
                <a:ea typeface="Arial"/>
                <a:cs typeface="Arial"/>
                <a:sym typeface="Arial"/>
              </a:defRPr>
            </a:lvl2pPr>
            <a:lvl3pPr marL="0" lvl="2" indent="0" algn="r" rtl="0">
              <a:spcBef>
                <a:spcPts val="0"/>
              </a:spcBef>
              <a:buNone/>
              <a:defRPr sz="1400" b="0" i="0" u="none" strike="noStrike" cap="none">
                <a:solidFill>
                  <a:schemeClr val="dk1"/>
                </a:solidFill>
                <a:latin typeface="Arial"/>
                <a:ea typeface="Arial"/>
                <a:cs typeface="Arial"/>
                <a:sym typeface="Arial"/>
              </a:defRPr>
            </a:lvl3pPr>
            <a:lvl4pPr marL="0" lvl="3" indent="0" algn="r" rtl="0">
              <a:spcBef>
                <a:spcPts val="0"/>
              </a:spcBef>
              <a:buNone/>
              <a:defRPr sz="1400" b="0" i="0" u="none" strike="noStrike" cap="none">
                <a:solidFill>
                  <a:schemeClr val="dk1"/>
                </a:solidFill>
                <a:latin typeface="Arial"/>
                <a:ea typeface="Arial"/>
                <a:cs typeface="Arial"/>
                <a:sym typeface="Arial"/>
              </a:defRPr>
            </a:lvl4pPr>
            <a:lvl5pPr marL="0" lvl="4" indent="0" algn="r" rtl="0">
              <a:spcBef>
                <a:spcPts val="0"/>
              </a:spcBef>
              <a:buNone/>
              <a:defRPr sz="1400" b="0" i="0" u="none" strike="noStrike" cap="none">
                <a:solidFill>
                  <a:schemeClr val="dk1"/>
                </a:solidFill>
                <a:latin typeface="Arial"/>
                <a:ea typeface="Arial"/>
                <a:cs typeface="Arial"/>
                <a:sym typeface="Arial"/>
              </a:defRPr>
            </a:lvl5pPr>
            <a:lvl6pPr marL="0" lvl="5" indent="0" algn="r" rtl="0">
              <a:spcBef>
                <a:spcPts val="0"/>
              </a:spcBef>
              <a:buNone/>
              <a:defRPr sz="1400" b="0" i="0" u="none" strike="noStrike" cap="none">
                <a:solidFill>
                  <a:schemeClr val="dk1"/>
                </a:solidFill>
                <a:latin typeface="Arial"/>
                <a:ea typeface="Arial"/>
                <a:cs typeface="Arial"/>
                <a:sym typeface="Arial"/>
              </a:defRPr>
            </a:lvl6pPr>
            <a:lvl7pPr marL="0" lvl="6" indent="0" algn="r" rtl="0">
              <a:spcBef>
                <a:spcPts val="0"/>
              </a:spcBef>
              <a:buNone/>
              <a:defRPr sz="1400" b="0" i="0" u="none" strike="noStrike" cap="none">
                <a:solidFill>
                  <a:schemeClr val="dk1"/>
                </a:solidFill>
                <a:latin typeface="Arial"/>
                <a:ea typeface="Arial"/>
                <a:cs typeface="Arial"/>
                <a:sym typeface="Arial"/>
              </a:defRPr>
            </a:lvl7pPr>
            <a:lvl8pPr marL="0" lvl="7" indent="0" algn="r" rtl="0">
              <a:spcBef>
                <a:spcPts val="0"/>
              </a:spcBef>
              <a:buNone/>
              <a:defRPr sz="1400" b="0" i="0" u="none" strike="noStrike" cap="none">
                <a:solidFill>
                  <a:schemeClr val="dk1"/>
                </a:solidFill>
                <a:latin typeface="Arial"/>
                <a:ea typeface="Arial"/>
                <a:cs typeface="Arial"/>
                <a:sym typeface="Arial"/>
              </a:defRPr>
            </a:lvl8pPr>
            <a:lvl9pPr marL="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38243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 name="Google Shape;20;p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45824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3" name="Google Shape;23;p3"/>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 name="Google Shape;24;p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1760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pic>
        <p:nvPicPr>
          <p:cNvPr id="26" name="Google Shape;26;p4"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pic>
        <p:nvPicPr>
          <p:cNvPr id="27" name="Google Shape;27;p4"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sp>
        <p:nvSpPr>
          <p:cNvPr id="28" name="Google Shape;28;p4"/>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31" name="Google Shape;31;p4"/>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32" name="Google Shape;32;p4"/>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59304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3"/>
          </p:nvPr>
        </p:nvSpPr>
        <p:spPr>
          <a:xfrm>
            <a:off x="4645026" y="1535112"/>
            <a:ext cx="404177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4"/>
          </p:nvPr>
        </p:nvSpPr>
        <p:spPr>
          <a:xfrm>
            <a:off x="4645026" y="2174875"/>
            <a:ext cx="4041773"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0" name="Google Shape;40;p5"/>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1" name="Google Shape;41;p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10121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2" y="4406901"/>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44" name="Google Shape;44;p6"/>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6" name="Google Shape;46;p6"/>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7" name="Google Shape;47;p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90145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cxnSp>
        <p:nvCxnSpPr>
          <p:cNvPr id="49" name="Google Shape;49;p7"/>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0" name="Google Shape;50;p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1" name="Google Shape;51;p7"/>
          <p:cNvSpPr txBox="1">
            <a:spLocks noGrp="1"/>
          </p:cNvSpPr>
          <p:nvPr>
            <p:ph type="body" idx="1"/>
          </p:nvPr>
        </p:nvSpPr>
        <p:spPr>
          <a:xfrm>
            <a:off x="457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648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4" name="Google Shape;54;p7"/>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5" name="Google Shape;55;p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4672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457201" y="1535112"/>
            <a:ext cx="4040187" cy="639762"/>
          </a:xfrm>
          <a:prstGeom prst="rect">
            <a:avLst/>
          </a:prstGeom>
          <a:noFill/>
          <a:ln>
            <a:noFill/>
          </a:ln>
        </p:spPr>
        <p:txBody>
          <a:bodyPr spcFirstLastPara="1" wrap="square" lIns="91425" tIns="91425" rIns="91425" bIns="91425" anchor="b" anchorCtr="0">
            <a:noAutofit/>
          </a:bodyPr>
          <a:lstStyle>
            <a:lvl1pPr marL="342900" marR="0" lvl="0" indent="-17145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a:lnSpc>
                <a:spcPct val="100000"/>
              </a:lnSpc>
              <a:spcBef>
                <a:spcPts val="300"/>
              </a:spcBef>
              <a:spcAft>
                <a:spcPts val="0"/>
              </a:spcAft>
              <a:buClr>
                <a:schemeClr val="dk1"/>
              </a:buClr>
              <a:buSzPts val="2000"/>
              <a:buFont typeface="Arial"/>
              <a:buNone/>
              <a:defRPr sz="1500" b="1" i="0" u="none" strike="noStrike" cap="none">
                <a:solidFill>
                  <a:schemeClr val="dk1"/>
                </a:solidFill>
                <a:latin typeface="Arial"/>
                <a:ea typeface="Arial"/>
                <a:cs typeface="Arial"/>
                <a:sym typeface="Arial"/>
              </a:defRPr>
            </a:lvl2pPr>
            <a:lvl3pPr marL="1028700" marR="0" lvl="2" indent="-171450" algn="l">
              <a:lnSpc>
                <a:spcPct val="100000"/>
              </a:lnSpc>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4pPr>
            <a:lvl5pPr marL="1714500" marR="0" lvl="4"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5pPr>
            <a:lvl6pPr marL="2057400" marR="0" lvl="5"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457201" y="2174875"/>
            <a:ext cx="4040187" cy="3951286"/>
          </a:xfrm>
          <a:prstGeom prst="rect">
            <a:avLst/>
          </a:prstGeom>
          <a:noFill/>
          <a:ln>
            <a:noFill/>
          </a:ln>
        </p:spPr>
        <p:txBody>
          <a:bodyPr spcFirstLastPara="1" wrap="square" lIns="91425" tIns="91425" rIns="91425" bIns="91425" anchor="t" anchorCtr="0">
            <a:noAutofit/>
          </a:bodyPr>
          <a:lstStyle>
            <a:lvl1pPr marL="342900" marR="0" lvl="0"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5pPr>
            <a:lvl6pPr marL="2057400" marR="0" lvl="5"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3"/>
          </p:nvPr>
        </p:nvSpPr>
        <p:spPr>
          <a:xfrm>
            <a:off x="4645027" y="1535112"/>
            <a:ext cx="4041773" cy="639762"/>
          </a:xfrm>
          <a:prstGeom prst="rect">
            <a:avLst/>
          </a:prstGeom>
          <a:noFill/>
          <a:ln>
            <a:noFill/>
          </a:ln>
        </p:spPr>
        <p:txBody>
          <a:bodyPr spcFirstLastPara="1" wrap="square" lIns="91425" tIns="91425" rIns="91425" bIns="91425" anchor="b" anchorCtr="0">
            <a:noAutofit/>
          </a:bodyPr>
          <a:lstStyle>
            <a:lvl1pPr marL="342900" marR="0" lvl="0" indent="-17145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a:lnSpc>
                <a:spcPct val="100000"/>
              </a:lnSpc>
              <a:spcBef>
                <a:spcPts val="300"/>
              </a:spcBef>
              <a:spcAft>
                <a:spcPts val="0"/>
              </a:spcAft>
              <a:buClr>
                <a:schemeClr val="dk1"/>
              </a:buClr>
              <a:buSzPts val="2000"/>
              <a:buFont typeface="Arial"/>
              <a:buNone/>
              <a:defRPr sz="1500" b="1" i="0" u="none" strike="noStrike" cap="none">
                <a:solidFill>
                  <a:schemeClr val="dk1"/>
                </a:solidFill>
                <a:latin typeface="Arial"/>
                <a:ea typeface="Arial"/>
                <a:cs typeface="Arial"/>
                <a:sym typeface="Arial"/>
              </a:defRPr>
            </a:lvl2pPr>
            <a:lvl3pPr marL="1028700" marR="0" lvl="2" indent="-171450" algn="l">
              <a:lnSpc>
                <a:spcPct val="100000"/>
              </a:lnSpc>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4pPr>
            <a:lvl5pPr marL="1714500" marR="0" lvl="4"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5pPr>
            <a:lvl6pPr marL="2057400" marR="0" lvl="5"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4"/>
          </p:nvPr>
        </p:nvSpPr>
        <p:spPr>
          <a:xfrm>
            <a:off x="4645027" y="2174875"/>
            <a:ext cx="4041773" cy="3951286"/>
          </a:xfrm>
          <a:prstGeom prst="rect">
            <a:avLst/>
          </a:prstGeom>
          <a:noFill/>
          <a:ln>
            <a:noFill/>
          </a:ln>
        </p:spPr>
        <p:txBody>
          <a:bodyPr spcFirstLastPara="1" wrap="square" lIns="91425" tIns="91425" rIns="91425" bIns="91425" anchor="t" anchorCtr="0">
            <a:noAutofit/>
          </a:bodyPr>
          <a:lstStyle>
            <a:lvl1pPr marL="342900" marR="0" lvl="0"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5pPr>
            <a:lvl6pPr marL="2057400" marR="0" lvl="5"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40" name="Google Shape;40;p5"/>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41" name="Google Shape;41;p5"/>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cxnSp>
        <p:nvCxnSpPr>
          <p:cNvPr id="57" name="Google Shape;57;p8"/>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8" name="Google Shape;58;p8"/>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9" name="Google Shape;59;p8"/>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0" name="Google Shape;60;p8"/>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1" name="Google Shape;61;p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10258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2" y="273047"/>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a:off x="3575050" y="273052"/>
            <a:ext cx="5111750" cy="585311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body" idx="2"/>
          </p:nvPr>
        </p:nvSpPr>
        <p:spPr>
          <a:xfrm>
            <a:off x="457202"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7" name="Google Shape;67;p9"/>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8" name="Google Shape;68;p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15880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8" y="4800600"/>
            <a:ext cx="5486399" cy="56673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1" name="Google Shape;71;p10"/>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2" name="Google Shape;72;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4" name="Google Shape;74;p10"/>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92499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cxnSp>
        <p:nvCxnSpPr>
          <p:cNvPr id="77" name="Google Shape;77;p11"/>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78" name="Google Shape;78;p1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2309017" y="-251617"/>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1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1" name="Google Shape;81;p11"/>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2" name="Google Shape;82;p1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18651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732336" y="2171701"/>
            <a:ext cx="5851525" cy="20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85" name="Google Shape;85;p12"/>
          <p:cNvSpPr txBox="1">
            <a:spLocks noGrp="1"/>
          </p:cNvSpPr>
          <p:nvPr>
            <p:ph type="body" idx="1"/>
          </p:nvPr>
        </p:nvSpPr>
        <p:spPr>
          <a:xfrm rot="5400000">
            <a:off x="541336" y="190501"/>
            <a:ext cx="5851525" cy="6019798"/>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7" name="Google Shape;87;p1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8" name="Google Shape;88;p1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43286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4"/>
        <p:cNvGrpSpPr/>
        <p:nvPr/>
      </p:nvGrpSpPr>
      <p:grpSpPr>
        <a:xfrm>
          <a:off x="0" y="0"/>
          <a:ext cx="0" cy="0"/>
          <a:chOff x="0" y="0"/>
          <a:chExt cx="0" cy="0"/>
        </a:xfrm>
      </p:grpSpPr>
      <p:sp>
        <p:nvSpPr>
          <p:cNvPr id="175" name="Google Shape;175;p26"/>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6" name="Google Shape;176;p2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77" name="Google Shape;177;p26"/>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78" name="Google Shape;178;p2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79" name="Google Shape;179;p2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22019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
        <p:nvSpPr>
          <p:cNvPr id="181" name="Google Shape;181;p27"/>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82" name="Google Shape;182;p27"/>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83" name="Google Shape;183;p2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86901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92"/>
        <p:cNvGrpSpPr/>
        <p:nvPr/>
      </p:nvGrpSpPr>
      <p:grpSpPr>
        <a:xfrm>
          <a:off x="0" y="0"/>
          <a:ext cx="0" cy="0"/>
          <a:chOff x="0" y="0"/>
          <a:chExt cx="0" cy="0"/>
        </a:xfrm>
      </p:grpSpPr>
      <p:cxnSp>
        <p:nvCxnSpPr>
          <p:cNvPr id="193" name="Google Shape;193;p29"/>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194" name="Google Shape;194;p29"/>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95" name="Google Shape;195;p2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6" name="Google Shape;196;p2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7" name="Google Shape;197;p29"/>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8" name="Google Shape;198;p2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9" name="Google Shape;199;p29"/>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06449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722312" y="4406901"/>
            <a:ext cx="7772400" cy="136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02" name="Google Shape;202;p30"/>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03" name="Google Shape;203;p30"/>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4" name="Google Shape;204;p3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5" name="Google Shape;205;p30"/>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197343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08" name="Google Shape;208;p31"/>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09" name="Google Shape;209;p31"/>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0" name="Google Shape;210;p31"/>
          <p:cNvSpPr txBox="1">
            <a:spLocks noGrp="1"/>
          </p:cNvSpPr>
          <p:nvPr>
            <p:ph type="body" idx="3"/>
          </p:nvPr>
        </p:nvSpPr>
        <p:spPr>
          <a:xfrm>
            <a:off x="4645026" y="1535112"/>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11" name="Google Shape;211;p31"/>
          <p:cNvSpPr txBox="1">
            <a:spLocks noGrp="1"/>
          </p:cNvSpPr>
          <p:nvPr>
            <p:ph type="body" idx="4"/>
          </p:nvPr>
        </p:nvSpPr>
        <p:spPr>
          <a:xfrm>
            <a:off x="4645026"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2" name="Google Shape;212;p31"/>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13" name="Google Shape;213;p3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14" name="Google Shape;214;p3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3305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2" y="4406903"/>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000"/>
              <a:buFont typeface="Calibri"/>
              <a:buNone/>
              <a:defRPr sz="3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44" name="Google Shape;44;p6"/>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342900" marR="0" lvl="0" indent="-171450" algn="l">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a:lnSpc>
                <a:spcPct val="100000"/>
              </a:lnSpc>
              <a:spcBef>
                <a:spcPts val="27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L="1028700" marR="0" lvl="2" indent="-171450" algn="l">
              <a:lnSpc>
                <a:spcPct val="100000"/>
              </a:lnSpc>
              <a:spcBef>
                <a:spcPts val="24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3pPr>
            <a:lvl4pPr marL="1371600" marR="0" lvl="3"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4pPr>
            <a:lvl5pPr marL="1714500" marR="0" lvl="4"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5pPr>
            <a:lvl6pPr marL="2057400" marR="0" lvl="5"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6pPr>
            <a:lvl7pPr marL="2400300" marR="0" lvl="6"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7pPr>
            <a:lvl8pPr marL="2743200" marR="0" lvl="7"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8pPr>
            <a:lvl9pPr marL="3086100" marR="0" lvl="8"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46" name="Google Shape;46;p6"/>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47" name="Google Shape;47;p6"/>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5"/>
        <p:cNvGrpSpPr/>
        <p:nvPr/>
      </p:nvGrpSpPr>
      <p:grpSpPr>
        <a:xfrm>
          <a:off x="0" y="0"/>
          <a:ext cx="0" cy="0"/>
          <a:chOff x="0" y="0"/>
          <a:chExt cx="0" cy="0"/>
        </a:xfrm>
      </p:grpSpPr>
      <p:cxnSp>
        <p:nvCxnSpPr>
          <p:cNvPr id="216" name="Google Shape;216;p32"/>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217" name="Google Shape;217;p32"/>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18" name="Google Shape;218;p32"/>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19" name="Google Shape;219;p32"/>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20" name="Google Shape;220;p3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57548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457202" y="273047"/>
            <a:ext cx="3008400" cy="1161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23" name="Google Shape;223;p33"/>
          <p:cNvSpPr txBox="1">
            <a:spLocks noGrp="1"/>
          </p:cNvSpPr>
          <p:nvPr>
            <p:ph type="body" idx="1"/>
          </p:nvPr>
        </p:nvSpPr>
        <p:spPr>
          <a:xfrm>
            <a:off x="3575050" y="273052"/>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4" name="Google Shape;224;p33"/>
          <p:cNvSpPr txBox="1">
            <a:spLocks noGrp="1"/>
          </p:cNvSpPr>
          <p:nvPr>
            <p:ph type="body" idx="2"/>
          </p:nvPr>
        </p:nvSpPr>
        <p:spPr>
          <a:xfrm>
            <a:off x="457202"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25" name="Google Shape;225;p33"/>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26" name="Google Shape;226;p33"/>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27" name="Google Shape;227;p33"/>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189554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30" name="Google Shape;230;p3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231" name="Google Shape;231;p34"/>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32" name="Google Shape;232;p34"/>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33" name="Google Shape;233;p3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34" name="Google Shape;234;p34"/>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80821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35"/>
        <p:cNvGrpSpPr/>
        <p:nvPr/>
      </p:nvGrpSpPr>
      <p:grpSpPr>
        <a:xfrm>
          <a:off x="0" y="0"/>
          <a:ext cx="0" cy="0"/>
          <a:chOff x="0" y="0"/>
          <a:chExt cx="0" cy="0"/>
        </a:xfrm>
      </p:grpSpPr>
      <p:cxnSp>
        <p:nvCxnSpPr>
          <p:cNvPr id="236" name="Google Shape;236;p35"/>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237" name="Google Shape;237;p3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38" name="Google Shape;238;p35"/>
          <p:cNvSpPr txBox="1">
            <a:spLocks noGrp="1"/>
          </p:cNvSpPr>
          <p:nvPr>
            <p:ph type="body" idx="1"/>
          </p:nvPr>
        </p:nvSpPr>
        <p:spPr>
          <a:xfrm rot="5400000">
            <a:off x="2308948" y="-251549"/>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35"/>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0" name="Google Shape;240;p3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1" name="Google Shape;241;p35"/>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88569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rot="5400000">
            <a:off x="4732348" y="2171689"/>
            <a:ext cx="5851500" cy="20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44" name="Google Shape;244;p36"/>
          <p:cNvSpPr txBox="1">
            <a:spLocks noGrp="1"/>
          </p:cNvSpPr>
          <p:nvPr>
            <p:ph type="body" idx="1"/>
          </p:nvPr>
        </p:nvSpPr>
        <p:spPr>
          <a:xfrm rot="5400000">
            <a:off x="541348" y="190487"/>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5" name="Google Shape;245;p36"/>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6" name="Google Shape;246;p3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7" name="Google Shape;247;p3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6638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cxnSp>
        <p:nvCxnSpPr>
          <p:cNvPr id="49" name="Google Shape;49;p7"/>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0" name="Google Shape;50;p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51" name="Google Shape;51;p7"/>
          <p:cNvSpPr txBox="1">
            <a:spLocks noGrp="1"/>
          </p:cNvSpPr>
          <p:nvPr>
            <p:ph type="body" idx="1"/>
          </p:nvPr>
        </p:nvSpPr>
        <p:spPr>
          <a:xfrm>
            <a:off x="457200" y="1600202"/>
            <a:ext cx="4038598" cy="4525963"/>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648200" y="1600202"/>
            <a:ext cx="4038598" cy="4525963"/>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54" name="Google Shape;54;p7"/>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55" name="Google Shape;55;p7"/>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cxnSp>
        <p:nvCxnSpPr>
          <p:cNvPr id="57" name="Google Shape;57;p8"/>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8" name="Google Shape;58;p8"/>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59" name="Google Shape;59;p8"/>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60" name="Google Shape;60;p8"/>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61" name="Google Shape;61;p8"/>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2" y="273049"/>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15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a:off x="3575050" y="273054"/>
            <a:ext cx="5111750" cy="5853111"/>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body" idx="2"/>
          </p:nvPr>
        </p:nvSpPr>
        <p:spPr>
          <a:xfrm>
            <a:off x="457202" y="1435102"/>
            <a:ext cx="3008313" cy="4691063"/>
          </a:xfrm>
          <a:prstGeom prst="rect">
            <a:avLst/>
          </a:prstGeom>
          <a:noFill/>
          <a:ln>
            <a:noFill/>
          </a:ln>
        </p:spPr>
        <p:txBody>
          <a:bodyPr spcFirstLastPara="1" wrap="square" lIns="91425" tIns="91425" rIns="91425" bIns="91425" anchor="t" anchorCtr="0">
            <a:noAutofit/>
          </a:bodyPr>
          <a:lstStyle>
            <a:lvl1pPr marL="342900" marR="0" lvl="0"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a:lnSpc>
                <a:spcPct val="100000"/>
              </a:lnSpc>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4pPr>
            <a:lvl5pPr marL="1714500" marR="0" lvl="4"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5pPr>
            <a:lvl6pPr marL="2057400" marR="0" lvl="5"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67" name="Google Shape;67;p9"/>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68" name="Google Shape;68;p9"/>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9" y="4800602"/>
            <a:ext cx="5486399" cy="56673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15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71" name="Google Shape;71;p10"/>
          <p:cNvSpPr>
            <a:spLocks noGrp="1"/>
          </p:cNvSpPr>
          <p:nvPr>
            <p:ph type="pic" idx="2"/>
          </p:nvPr>
        </p:nvSpPr>
        <p:spPr>
          <a:xfrm>
            <a:off x="1792289"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dirty="0"/>
          </a:p>
        </p:txBody>
      </p:sp>
      <p:sp>
        <p:nvSpPr>
          <p:cNvPr id="72" name="Google Shape;72;p10"/>
          <p:cNvSpPr txBox="1">
            <a:spLocks noGrp="1"/>
          </p:cNvSpPr>
          <p:nvPr>
            <p:ph type="body" idx="1"/>
          </p:nvPr>
        </p:nvSpPr>
        <p:spPr>
          <a:xfrm>
            <a:off x="1792289" y="5367339"/>
            <a:ext cx="5486399" cy="804861"/>
          </a:xfrm>
          <a:prstGeom prst="rect">
            <a:avLst/>
          </a:prstGeom>
          <a:noFill/>
          <a:ln>
            <a:noFill/>
          </a:ln>
        </p:spPr>
        <p:txBody>
          <a:bodyPr spcFirstLastPara="1" wrap="square" lIns="91425" tIns="91425" rIns="91425" bIns="91425" anchor="t" anchorCtr="0">
            <a:noAutofit/>
          </a:bodyPr>
          <a:lstStyle>
            <a:lvl1pPr marL="342900" marR="0" lvl="0"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a:lnSpc>
                <a:spcPct val="100000"/>
              </a:lnSpc>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4pPr>
            <a:lvl5pPr marL="1714500" marR="0" lvl="4"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5pPr>
            <a:lvl6pPr marL="2057400" marR="0" lvl="5"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74" name="Google Shape;74;p10"/>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2"/>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50" b="0" i="0" u="none" strike="noStrike" cap="none">
                <a:solidFill>
                  <a:schemeClr val="dk1"/>
                </a:solidFill>
                <a:latin typeface="Arial"/>
                <a:ea typeface="Arial"/>
                <a:cs typeface="Arial"/>
                <a:sym typeface="Arial"/>
              </a:defRPr>
            </a:lvl1pPr>
            <a:lvl2pPr marL="0" marR="0" lvl="1" indent="0" algn="r" rtl="0">
              <a:spcBef>
                <a:spcPts val="0"/>
              </a:spcBef>
              <a:buNone/>
              <a:defRPr sz="1050" b="0" i="0" u="none" strike="noStrike" cap="none">
                <a:solidFill>
                  <a:schemeClr val="dk1"/>
                </a:solidFill>
                <a:latin typeface="Arial"/>
                <a:ea typeface="Arial"/>
                <a:cs typeface="Arial"/>
                <a:sym typeface="Arial"/>
              </a:defRPr>
            </a:lvl2pPr>
            <a:lvl3pPr marL="0" marR="0" lvl="2" indent="0" algn="r" rtl="0">
              <a:spcBef>
                <a:spcPts val="0"/>
              </a:spcBef>
              <a:buNone/>
              <a:defRPr sz="1050" b="0" i="0" u="none" strike="noStrike" cap="none">
                <a:solidFill>
                  <a:schemeClr val="dk1"/>
                </a:solidFill>
                <a:latin typeface="Arial"/>
                <a:ea typeface="Arial"/>
                <a:cs typeface="Arial"/>
                <a:sym typeface="Arial"/>
              </a:defRPr>
            </a:lvl3pPr>
            <a:lvl4pPr marL="0" marR="0" lvl="3" indent="0" algn="r" rtl="0">
              <a:spcBef>
                <a:spcPts val="0"/>
              </a:spcBef>
              <a:buNone/>
              <a:defRPr sz="1050" b="0" i="0" u="none" strike="noStrike" cap="none">
                <a:solidFill>
                  <a:schemeClr val="dk1"/>
                </a:solidFill>
                <a:latin typeface="Arial"/>
                <a:ea typeface="Arial"/>
                <a:cs typeface="Arial"/>
                <a:sym typeface="Arial"/>
              </a:defRPr>
            </a:lvl4pPr>
            <a:lvl5pPr marL="0" marR="0" lvl="4" indent="0" algn="r" rtl="0">
              <a:spcBef>
                <a:spcPts val="0"/>
              </a:spcBef>
              <a:buNone/>
              <a:defRPr sz="1050" b="0" i="0" u="none" strike="noStrike" cap="none">
                <a:solidFill>
                  <a:schemeClr val="dk1"/>
                </a:solidFill>
                <a:latin typeface="Arial"/>
                <a:ea typeface="Arial"/>
                <a:cs typeface="Arial"/>
                <a:sym typeface="Arial"/>
              </a:defRPr>
            </a:lvl5pPr>
            <a:lvl6pPr marL="0" marR="0" lvl="5" indent="0" algn="r" rtl="0">
              <a:spcBef>
                <a:spcPts val="0"/>
              </a:spcBef>
              <a:buNone/>
              <a:defRPr sz="1050" b="0" i="0" u="none" strike="noStrike" cap="none">
                <a:solidFill>
                  <a:schemeClr val="dk1"/>
                </a:solidFill>
                <a:latin typeface="Arial"/>
                <a:ea typeface="Arial"/>
                <a:cs typeface="Arial"/>
                <a:sym typeface="Arial"/>
              </a:defRPr>
            </a:lvl6pPr>
            <a:lvl7pPr marL="0" marR="0" lvl="6" indent="0" algn="r" rtl="0">
              <a:spcBef>
                <a:spcPts val="0"/>
              </a:spcBef>
              <a:buNone/>
              <a:defRPr sz="1050" b="0" i="0" u="none" strike="noStrike" cap="none">
                <a:solidFill>
                  <a:schemeClr val="dk1"/>
                </a:solidFill>
                <a:latin typeface="Arial"/>
                <a:ea typeface="Arial"/>
                <a:cs typeface="Arial"/>
                <a:sym typeface="Arial"/>
              </a:defRPr>
            </a:lvl7pPr>
            <a:lvl8pPr marL="0" marR="0" lvl="7" indent="0" algn="r" rtl="0">
              <a:spcBef>
                <a:spcPts val="0"/>
              </a:spcBef>
              <a:buNone/>
              <a:defRPr sz="1050" b="0" i="0" u="none" strike="noStrike" cap="none">
                <a:solidFill>
                  <a:schemeClr val="dk1"/>
                </a:solidFill>
                <a:latin typeface="Arial"/>
                <a:ea typeface="Arial"/>
                <a:cs typeface="Arial"/>
                <a:sym typeface="Arial"/>
              </a:defRPr>
            </a:lvl8pPr>
            <a:lvl9pPr marL="0" marR="0" lvl="8" indent="0" algn="r" rtl="0">
              <a:spcBef>
                <a:spcPts val="0"/>
              </a:spcBef>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pic>
        <p:nvPicPr>
          <p:cNvPr id="14" name="Google Shape;14;p1"/>
          <p:cNvPicPr preferRelativeResize="0"/>
          <p:nvPr/>
        </p:nvPicPr>
        <p:blipFill rotWithShape="1">
          <a:blip r:embed="rId13">
            <a:alphaModFix/>
          </a:blip>
          <a:srcRect/>
          <a:stretch/>
        </p:blipFill>
        <p:spPr>
          <a:xfrm>
            <a:off x="0" y="2"/>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91" name="Google Shape;91;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93" name="Google Shape;93;p13"/>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pic>
        <p:nvPicPr>
          <p:cNvPr id="94" name="Google Shape;94;p13"/>
          <p:cNvPicPr preferRelativeResize="0"/>
          <p:nvPr/>
        </p:nvPicPr>
        <p:blipFill rotWithShape="1">
          <a:blip r:embed="rId13">
            <a:alphaModFix/>
          </a:blip>
          <a:srcRect/>
          <a:stretch/>
        </p:blipFill>
        <p:spPr>
          <a:xfrm>
            <a:off x="0" y="1"/>
            <a:ext cx="9144001"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4" name="Google Shape;14;p1"/>
          <p:cNvPicPr preferRelativeResize="0"/>
          <p:nvPr/>
        </p:nvPicPr>
        <p:blipFill rotWithShape="1">
          <a:blip r:embed="rId13">
            <a:alphaModFix/>
          </a:blip>
          <a:srcRect/>
          <a:stretch/>
        </p:blipFill>
        <p:spPr>
          <a:xfrm>
            <a:off x="0" y="0"/>
            <a:ext cx="9144000" cy="612775"/>
          </a:xfrm>
          <a:prstGeom prst="rect">
            <a:avLst/>
          </a:prstGeom>
          <a:noFill/>
          <a:ln>
            <a:noFill/>
          </a:ln>
        </p:spPr>
      </p:pic>
    </p:spTree>
    <p:extLst>
      <p:ext uri="{BB962C8B-B14F-4D97-AF65-F5344CB8AC3E}">
        <p14:creationId xmlns:p14="http://schemas.microsoft.com/office/powerpoint/2010/main" val="138811650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7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4" name="Google Shape;14;p1"/>
          <p:cNvPicPr preferRelativeResize="0"/>
          <p:nvPr/>
        </p:nvPicPr>
        <p:blipFill rotWithShape="1">
          <a:blip r:embed="rId13">
            <a:alphaModFix/>
          </a:blip>
          <a:srcRect/>
          <a:stretch/>
        </p:blipFill>
        <p:spPr>
          <a:xfrm>
            <a:off x="0" y="0"/>
            <a:ext cx="9144000" cy="612775"/>
          </a:xfrm>
          <a:prstGeom prst="rect">
            <a:avLst/>
          </a:prstGeom>
          <a:noFill/>
          <a:ln>
            <a:noFill/>
          </a:ln>
        </p:spPr>
      </p:pic>
    </p:spTree>
    <p:extLst>
      <p:ext uri="{BB962C8B-B14F-4D97-AF65-F5344CB8AC3E}">
        <p14:creationId xmlns:p14="http://schemas.microsoft.com/office/powerpoint/2010/main" val="59319286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0" name="Google Shape;170;p2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Google Shape;171;p25"/>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72" name="Google Shape;172;p25"/>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73" name="Google Shape;173;p25"/>
          <p:cNvPicPr preferRelativeResize="0"/>
          <p:nvPr/>
        </p:nvPicPr>
        <p:blipFill rotWithShape="1">
          <a:blip r:embed="rId12">
            <a:alphaModFix/>
          </a:blip>
          <a:srcRect/>
          <a:stretch/>
        </p:blipFill>
        <p:spPr>
          <a:xfrm>
            <a:off x="0" y="0"/>
            <a:ext cx="9144000" cy="612775"/>
          </a:xfrm>
          <a:prstGeom prst="rect">
            <a:avLst/>
          </a:prstGeom>
          <a:noFill/>
          <a:ln>
            <a:noFill/>
          </a:ln>
        </p:spPr>
      </p:pic>
    </p:spTree>
    <p:extLst>
      <p:ext uri="{BB962C8B-B14F-4D97-AF65-F5344CB8AC3E}">
        <p14:creationId xmlns:p14="http://schemas.microsoft.com/office/powerpoint/2010/main" val="1816548530"/>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8" Type="http://schemas.openxmlformats.org/officeDocument/2006/relationships/hyperlink" Target="http://www.doe.virginia.gov/instruction/mathematics/middle/algebra_readiness/index.shtml" TargetMode="External"/><Relationship Id="rId13" Type="http://schemas.openxmlformats.org/officeDocument/2006/relationships/hyperlink" Target="http://www.doe.virginia.gov/instruction/mathematics/resources/vocab_cards/index.shtml" TargetMode="External"/><Relationship Id="rId3" Type="http://schemas.openxmlformats.org/officeDocument/2006/relationships/hyperlink" Target="http://www.doe.virginia.gov/testing/sol/standards_docs/mathematics/2016/index.shtml" TargetMode="External"/><Relationship Id="rId7" Type="http://schemas.openxmlformats.org/officeDocument/2006/relationships/hyperlink" Target="http://www.doe.virginia.gov/testing/sol/standards_docs/mathematics/2016/mip-co-teach/index.shtml" TargetMode="External"/><Relationship Id="rId12" Type="http://schemas.openxmlformats.org/officeDocument/2006/relationships/hyperlink" Target="http://www.doe.virginia.gov/instruction/mathematics/professional_development/institutes/2018/index.s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www.doe.virginia.gov/testing/sol/standards_docs/mathematics/2016/mip/index.shtml" TargetMode="External"/><Relationship Id="rId11" Type="http://schemas.openxmlformats.org/officeDocument/2006/relationships/hyperlink" Target="http://www.doe.virginia.gov/instruction/mathematics/middle/algebra_readiness/formative-assess/index.shtml" TargetMode="External"/><Relationship Id="rId5" Type="http://schemas.openxmlformats.org/officeDocument/2006/relationships/hyperlink" Target="http://www.doe.virginia.gov/testing/sol/practice_items/testnav8.shtml" TargetMode="External"/><Relationship Id="rId15" Type="http://schemas.openxmlformats.org/officeDocument/2006/relationships/hyperlink" Target="http://www.doe.virginia.gov/testing/sol/standards_docs/mathematics/2016/rich/index.shtml" TargetMode="External"/><Relationship Id="rId10" Type="http://schemas.openxmlformats.org/officeDocument/2006/relationships/hyperlink" Target="http://www.doe.virginia.gov/instruction/mathematics/middle/algebra_readiness/ari-remediation-plans/" TargetMode="External"/><Relationship Id="rId4" Type="http://schemas.openxmlformats.org/officeDocument/2006/relationships/hyperlink" Target="http://www.doe.virginia.gov/testing/sol/standards_docs/mathematics/index.shtml" TargetMode="External"/><Relationship Id="rId9" Type="http://schemas.openxmlformats.org/officeDocument/2006/relationships/hyperlink" Target="http://www.doe.virginia.gov/instruction/mathematics/middle/algebra_readiness/vmat/index.shtml" TargetMode="External"/><Relationship Id="rId14" Type="http://schemas.openxmlformats.org/officeDocument/2006/relationships/hyperlink" Target="http://www.doe.virginia.gov/testing/sol/standards_docs/mathematics/calculators/desmos/index.shtml"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www.doe.virginia.gov/testing/sol/standards_docs/mathematics/calculators/desmos/index.shtml#vdoe"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10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public.govdelivery.com/accounts/VADOE/signup/12266" TargetMode="Externa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hyperlink" Target="mailto:Mathematics@doe.virginia.gov"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1oA9_au2Qk&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players.brightcove.net/268012963001/rJenILPQx_default/index.html?videoId=ref:cwn-almarode-inte-cacvl-BA01255"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teacher.desmos.com/activitybuilder/custom/5cffc3e35a559b0bfa5173d5"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42.png"/><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r>
              <a:rPr lang="en-US" sz="32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Developing Deeper Learning through Rich Mathematical Tasks</a:t>
            </a: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a:t>
            </a:r>
            <a:r>
              <a:rPr lang="en-US" sz="2800" dirty="0">
                <a:latin typeface="Verdana" panose="020B0604030504040204" pitchFamily="34" charset="0"/>
                <a:ea typeface="Verdana" panose="020B0604030504040204" pitchFamily="34" charset="0"/>
                <a:cs typeface="Verdana" panose="020B0604030504040204" pitchFamily="34" charset="0"/>
              </a:rPr>
              <a:t/>
            </a:r>
            <a:br>
              <a:rPr lang="en-US" sz="2800" dirty="0">
                <a:latin typeface="Verdana" panose="020B0604030504040204" pitchFamily="34" charset="0"/>
                <a:ea typeface="Verdana" panose="020B0604030504040204" pitchFamily="34" charset="0"/>
                <a:cs typeface="Verdana" panose="020B0604030504040204" pitchFamily="34" charset="0"/>
              </a:rPr>
            </a:b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2019 Mathematics Institute</a:t>
            </a:r>
            <a:b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br>
            <a:r>
              <a:rPr lang="en-US" sz="3200" b="1" dirty="0">
                <a:latin typeface="Verdana" panose="020B0604030504040204" pitchFamily="34" charset="0"/>
                <a:ea typeface="Verdana" panose="020B0604030504040204" pitchFamily="34" charset="0"/>
                <a:cs typeface="Verdana" panose="020B0604030504040204" pitchFamily="34" charset="0"/>
                <a:sym typeface="Verdana"/>
              </a:rPr>
              <a:t>K-2</a:t>
            </a: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a:t>
            </a:r>
            <a:r>
              <a:rPr lang="en-US" sz="3200" b="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Session</a:t>
            </a:r>
            <a:endParaRPr lang="en-US" sz="2800" dirty="0"/>
          </a:p>
        </p:txBody>
      </p:sp>
    </p:spTree>
    <p:extLst>
      <p:ext uri="{BB962C8B-B14F-4D97-AF65-F5344CB8AC3E}">
        <p14:creationId xmlns:p14="http://schemas.microsoft.com/office/powerpoint/2010/main" val="213630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impact on student learning"/>
          <p:cNvSpPr>
            <a:spLocks noGrp="1"/>
          </p:cNvSpPr>
          <p:nvPr>
            <p:ph type="body" idx="1"/>
          </p:nvPr>
        </p:nvSpPr>
        <p:spPr>
          <a:xfrm>
            <a:off x="457200" y="2604543"/>
            <a:ext cx="8237095" cy="1562723"/>
          </a:xfrm>
        </p:spPr>
        <p:txBody>
          <a:bodyPr/>
          <a:lstStyle/>
          <a:p>
            <a:pPr marL="19050" indent="0">
              <a:buNone/>
            </a:pPr>
            <a:r>
              <a:rPr lang="en-US" sz="2800" dirty="0">
                <a:latin typeface="Verdana"/>
                <a:ea typeface="Verdana"/>
                <a:cs typeface="Verdana"/>
                <a:sym typeface="Verdana"/>
              </a:rPr>
              <a:t>Stand up if… you believe you have an impact on student learning.</a:t>
            </a:r>
          </a:p>
          <a:p>
            <a:pPr marL="0" indent="0">
              <a:buNone/>
            </a:pPr>
            <a:endParaRPr lang="en-US" sz="27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endParaRPr lang="en-US" sz="2800" dirty="0" smtClean="0">
              <a:latin typeface="Verdana"/>
              <a:ea typeface="Verdana"/>
              <a:cs typeface="Verdana"/>
              <a:sym typeface="Verdana"/>
            </a:endParaRPr>
          </a:p>
          <a:p>
            <a:pPr marL="19050" indent="0">
              <a:buNone/>
            </a:pPr>
            <a:r>
              <a:rPr lang="en-US" sz="2800" dirty="0" smtClean="0">
                <a:latin typeface="Verdana"/>
                <a:ea typeface="Verdana"/>
                <a:cs typeface="Verdana"/>
                <a:sym typeface="Verdana"/>
              </a:rPr>
              <a:t> </a:t>
            </a:r>
            <a:endParaRPr lang="en-US" sz="2800" dirty="0">
              <a:latin typeface="Verdana"/>
              <a:ea typeface="Verdana"/>
              <a:cs typeface="Verdana"/>
              <a:sym typeface="Verdana"/>
            </a:endParaRP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10</a:t>
            </a:fld>
            <a:endParaRPr lang="en-US" dirty="0"/>
          </a:p>
        </p:txBody>
      </p:sp>
      <p:pic>
        <p:nvPicPr>
          <p:cNvPr id="6" name="Google Shape;267;p35" title="graphic"/>
          <p:cNvPicPr preferRelativeResize="0"/>
          <p:nvPr/>
        </p:nvPicPr>
        <p:blipFill rotWithShape="1">
          <a:blip r:embed="rId2">
            <a:alphaModFix/>
          </a:blip>
          <a:srcRect/>
          <a:stretch/>
        </p:blipFill>
        <p:spPr>
          <a:xfrm>
            <a:off x="2552402" y="3924452"/>
            <a:ext cx="4537853" cy="2552550"/>
          </a:xfrm>
          <a:prstGeom prst="rect">
            <a:avLst/>
          </a:prstGeom>
          <a:noFill/>
          <a:ln>
            <a:noFill/>
          </a:ln>
        </p:spPr>
      </p:pic>
    </p:spTree>
    <p:extLst>
      <p:ext uri="{BB962C8B-B14F-4D97-AF65-F5344CB8AC3E}">
        <p14:creationId xmlns:p14="http://schemas.microsoft.com/office/powerpoint/2010/main" val="76719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chemeClr val="dk1"/>
              </a:buClr>
              <a:buSzPts val="900"/>
            </a:pPr>
            <a:r>
              <a:rPr lang="en-US" sz="3200" b="1" dirty="0">
                <a:solidFill>
                  <a:schemeClr val="dk1"/>
                </a:solidFill>
                <a:latin typeface="Verdana"/>
                <a:ea typeface="Verdana"/>
                <a:cs typeface="Verdana"/>
                <a:sym typeface="Verdana"/>
              </a:rPr>
              <a:t>Session Closure and Reflection</a:t>
            </a:r>
            <a:endParaRPr lang="en-US" sz="3200" b="1"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1974652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127"/>
          <p:cNvSpPr txBox="1">
            <a:spLocks noGrp="1"/>
          </p:cNvSpPr>
          <p:nvPr>
            <p:ph type="title"/>
          </p:nvPr>
        </p:nvSpPr>
        <p:spPr>
          <a:xfrm>
            <a:off x="524" y="612611"/>
            <a:ext cx="61722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Strategy Catcher</a:t>
            </a:r>
            <a:endParaRPr sz="3200" b="1" dirty="0">
              <a:latin typeface="Verdana"/>
              <a:ea typeface="Verdana"/>
              <a:cs typeface="Verdana"/>
              <a:sym typeface="Verdana"/>
            </a:endParaRPr>
          </a:p>
        </p:txBody>
      </p:sp>
      <p:pic>
        <p:nvPicPr>
          <p:cNvPr id="1398" name="Google Shape;1398;p127" descr="https://lh4.googleusercontent.com/B7b_psJNfqPq32Ftww0OZK1FMHxQOgsl6GENon7jYqikbwl5ICml4YLs_0a_aOcIP8dxLUh36F7RCS8y8B8ZDJZM-3iUO8ODpXd4E6CoCtFhAY7SwwVFpYBB3u37x6X1_nzJC2FOgw"/>
          <p:cNvPicPr preferRelativeResize="0"/>
          <p:nvPr/>
        </p:nvPicPr>
        <p:blipFill rotWithShape="1">
          <a:blip r:embed="rId3">
            <a:alphaModFix/>
          </a:blip>
          <a:srcRect/>
          <a:stretch/>
        </p:blipFill>
        <p:spPr>
          <a:xfrm>
            <a:off x="5869021" y="2494318"/>
            <a:ext cx="2597774" cy="1571035"/>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101</a:t>
            </a:fld>
            <a:endParaRPr lang="en-US" dirty="0"/>
          </a:p>
        </p:txBody>
      </p:sp>
      <p:sp>
        <p:nvSpPr>
          <p:cNvPr id="7" name="Google Shape;458;p55"/>
          <p:cNvSpPr txBox="1">
            <a:spLocks noGrp="1"/>
          </p:cNvSpPr>
          <p:nvPr>
            <p:ph type="body" idx="1"/>
          </p:nvPr>
        </p:nvSpPr>
        <p:spPr>
          <a:xfrm>
            <a:off x="197747" y="1693796"/>
            <a:ext cx="6970161" cy="4205224"/>
          </a:xfrm>
          <a:prstGeom prst="rect">
            <a:avLst/>
          </a:prstGeom>
          <a:noFill/>
          <a:ln>
            <a:noFill/>
          </a:ln>
        </p:spPr>
        <p:txBody>
          <a:bodyPr spcFirstLastPara="1" wrap="square" lIns="68569" tIns="68569" rIns="68569" bIns="68569" anchor="t" anchorCtr="0">
            <a:noAutofit/>
          </a:bodyPr>
          <a:lstStyle/>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Similarities and Differences 1.32</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Success Criteria 1.13</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Prior Ability 0.94</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Prior Knowledge 0.93</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Scaffolding 0.82</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Discussion 0.82</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Summarizing 0.79</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Evaluation &amp; Reflection 0.75</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Teacher Clarity 0.75</a:t>
            </a:r>
            <a:endParaRPr dirty="0">
              <a:latin typeface="Verdana" panose="020B0604030504040204" pitchFamily="34" charset="0"/>
              <a:ea typeface="Verdana" panose="020B0604030504040204" pitchFamily="34" charset="0"/>
              <a:cs typeface="Verdana" panose="020B0604030504040204" pitchFamily="34" charset="0"/>
            </a:endParaRPr>
          </a:p>
          <a:p>
            <a:pPr marL="304800" indent="104775">
              <a:buNone/>
            </a:pPr>
            <a:endParaRPr dirty="0">
              <a:latin typeface="Verdana" panose="020B0604030504040204" pitchFamily="34" charset="0"/>
              <a:ea typeface="Verdana" panose="020B0604030504040204" pitchFamily="34" charset="0"/>
              <a:cs typeface="Verdana" panose="020B0604030504040204" pitchFamily="34" charset="0"/>
            </a:endParaRPr>
          </a:p>
          <a:p>
            <a:pPr marL="257175" indent="0">
              <a:buNone/>
            </a:pP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28"/>
          <p:cNvSpPr txBox="1">
            <a:spLocks noGrp="1"/>
          </p:cNvSpPr>
          <p:nvPr>
            <p:ph type="title"/>
          </p:nvPr>
        </p:nvSpPr>
        <p:spPr>
          <a:xfrm>
            <a:off x="71716" y="630541"/>
            <a:ext cx="61722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Strategy Catcher</a:t>
            </a:r>
            <a:endParaRPr sz="3200" b="1" dirty="0">
              <a:latin typeface="Verdana"/>
              <a:ea typeface="Verdana"/>
              <a:cs typeface="Verdana"/>
              <a:sym typeface="Verdana"/>
            </a:endParaRPr>
          </a:p>
        </p:txBody>
      </p:sp>
      <p:pic>
        <p:nvPicPr>
          <p:cNvPr id="1408" name="Google Shape;1408;p128" descr="https://lh4.googleusercontent.com/B7b_psJNfqPq32Ftww0OZK1FMHxQOgsl6GENon7jYqikbwl5ICml4YLs_0a_aOcIP8dxLUh36F7RCS8y8B8ZDJZM-3iUO8ODpXd4E6CoCtFhAY7SwwVFpYBB3u37x6X1_nzJC2FOgw"/>
          <p:cNvPicPr preferRelativeResize="0"/>
          <p:nvPr/>
        </p:nvPicPr>
        <p:blipFill rotWithShape="1">
          <a:blip r:embed="rId3">
            <a:alphaModFix/>
          </a:blip>
          <a:srcRect/>
          <a:stretch/>
        </p:blipFill>
        <p:spPr>
          <a:xfrm>
            <a:off x="6243916" y="1700078"/>
            <a:ext cx="2581538" cy="1561200"/>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102</a:t>
            </a:fld>
            <a:endParaRPr lang="en-US" dirty="0"/>
          </a:p>
        </p:txBody>
      </p:sp>
      <p:sp>
        <p:nvSpPr>
          <p:cNvPr id="3" name="Rectangle 2"/>
          <p:cNvSpPr/>
          <p:nvPr/>
        </p:nvSpPr>
        <p:spPr>
          <a:xfrm>
            <a:off x="322731" y="1700078"/>
            <a:ext cx="6396104" cy="4462760"/>
          </a:xfrm>
          <a:prstGeom prst="rect">
            <a:avLst/>
          </a:prstGeom>
        </p:spPr>
        <p:txBody>
          <a:bodyPr wrap="square">
            <a:spAutoFit/>
          </a:bodyPr>
          <a:lstStyle/>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Elaboration &amp; Organization 0.75</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Right Level of Challenge 0.74</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Feedback 0.70</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Learning Intentions 0.68</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Vocabulary Instruction 0.62</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Explicitly Teaching Strategies 0.57</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Teacher Student Relationship 0.52</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Questioning 0.48</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Formative Evaluation 0.48</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Strong Classroom Cohesion 0.44</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Cooperative Learning 0.40</a:t>
            </a:r>
          </a:p>
          <a:p>
            <a:pPr marL="514350">
              <a:buSzPts val="2000"/>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a:t>
            </a:r>
            <a:endParaRPr lang="en-US" dirty="0">
              <a:solidFill>
                <a:schemeClr val="bg1"/>
              </a:solidFill>
            </a:endParaRPr>
          </a:p>
        </p:txBody>
      </p:sp>
      <p:sp>
        <p:nvSpPr>
          <p:cNvPr id="4" name="Slide Number Placeholder 3"/>
          <p:cNvSpPr>
            <a:spLocks noGrp="1"/>
          </p:cNvSpPr>
          <p:nvPr>
            <p:ph type="sldNum" idx="12"/>
          </p:nvPr>
        </p:nvSpPr>
        <p:spPr/>
        <p:txBody>
          <a:bodyPr/>
          <a:lstStyle/>
          <a:p>
            <a:fld id="{00000000-1234-1234-1234-123412341234}" type="slidenum">
              <a:rPr lang="en-US" smtClean="0"/>
              <a:pPr/>
              <a:t>103</a:t>
            </a:fld>
            <a:endParaRPr lang="en-US" dirty="0"/>
          </a:p>
        </p:txBody>
      </p:sp>
      <p:sp>
        <p:nvSpPr>
          <p:cNvPr id="5" name="Rectangle 4"/>
          <p:cNvSpPr/>
          <p:nvPr/>
        </p:nvSpPr>
        <p:spPr>
          <a:xfrm>
            <a:off x="194872" y="2004377"/>
            <a:ext cx="8409482" cy="2893100"/>
          </a:xfrm>
          <a:prstGeom prst="rect">
            <a:avLst/>
          </a:prstGeom>
        </p:spPr>
        <p:txBody>
          <a:bodyPr wrap="square">
            <a:spAutoFit/>
          </a:bodyPr>
          <a:lstStyle/>
          <a:p>
            <a:pPr marL="257175" algn="ctr">
              <a:buSzPts val="2400"/>
            </a:pPr>
            <a:r>
              <a:rPr lang="en-US" sz="3200" dirty="0">
                <a:latin typeface="Verdana" panose="020B0604030504040204" pitchFamily="34" charset="0"/>
                <a:ea typeface="Verdana" panose="020B0604030504040204" pitchFamily="34" charset="0"/>
                <a:cs typeface="Verdana" panose="020B0604030504040204" pitchFamily="34" charset="0"/>
                <a:sym typeface="Verdana"/>
              </a:rPr>
              <a:t>Give yourself “permission to spend more time developing students’ deep understanding of mathematics as a well-rounding discipline.” </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257175" indent="0" algn="r">
              <a:buSzPts val="2000"/>
              <a:buNone/>
            </a:pPr>
            <a:endParaRPr lang="en-US" sz="1800" i="1" dirty="0">
              <a:latin typeface="Verdana" panose="020B0604030504040204" pitchFamily="34" charset="0"/>
              <a:ea typeface="Verdana" panose="020B0604030504040204" pitchFamily="34" charset="0"/>
              <a:cs typeface="Verdana" panose="020B0604030504040204" pitchFamily="34" charset="0"/>
              <a:sym typeface="Verdana"/>
            </a:endParaRPr>
          </a:p>
          <a:p>
            <a:pPr marL="257175" indent="0" algn="r">
              <a:buSzPts val="2000"/>
              <a:buNone/>
            </a:pPr>
            <a:r>
              <a:rPr lang="en-US" sz="1800" i="1" dirty="0">
                <a:latin typeface="Verdana" panose="020B0604030504040204" pitchFamily="34" charset="0"/>
                <a:ea typeface="Verdana" panose="020B0604030504040204" pitchFamily="34" charset="0"/>
                <a:cs typeface="Verdana" panose="020B0604030504040204" pitchFamily="34" charset="0"/>
                <a:sym typeface="Verdana"/>
              </a:rPr>
              <a:t>-Teaching Mathematics in the </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257175" indent="0" algn="r">
              <a:buSzPts val="2000"/>
              <a:buNone/>
            </a:pPr>
            <a:r>
              <a:rPr lang="en-US" sz="1800" i="1" dirty="0">
                <a:latin typeface="Verdana" panose="020B0604030504040204" pitchFamily="34" charset="0"/>
                <a:ea typeface="Verdana" panose="020B0604030504040204" pitchFamily="34" charset="0"/>
                <a:cs typeface="Verdana" panose="020B0604030504040204" pitchFamily="34" charset="0"/>
                <a:sym typeface="Verdana"/>
              </a:rPr>
              <a:t>Visible Learning Classroom: High School</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Google Shape;1374;p124" title="decorative graphic"/>
          <p:cNvPicPr preferRelativeResize="0"/>
          <p:nvPr/>
        </p:nvPicPr>
        <p:blipFill>
          <a:blip r:embed="rId2">
            <a:alphaModFix/>
          </a:blip>
          <a:stretch>
            <a:fillRect/>
          </a:stretch>
        </p:blipFill>
        <p:spPr>
          <a:xfrm>
            <a:off x="1064301" y="4310634"/>
            <a:ext cx="2418584" cy="2114035"/>
          </a:xfrm>
          <a:prstGeom prst="rect">
            <a:avLst/>
          </a:prstGeom>
          <a:noFill/>
          <a:ln>
            <a:noFill/>
          </a:ln>
        </p:spPr>
      </p:pic>
    </p:spTree>
    <p:extLst>
      <p:ext uri="{BB962C8B-B14F-4D97-AF65-F5344CB8AC3E}">
        <p14:creationId xmlns:p14="http://schemas.microsoft.com/office/powerpoint/2010/main" val="40601404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208547" y="624076"/>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Session Learning Intentions</a:t>
            </a:r>
            <a:endParaRPr sz="3200" b="1" dirty="0">
              <a:latin typeface="Verdana"/>
              <a:ea typeface="Verdana"/>
              <a:cs typeface="Verdana"/>
              <a:sym typeface="Verdana"/>
            </a:endParaRPr>
          </a:p>
        </p:txBody>
      </p:sp>
      <p:sp>
        <p:nvSpPr>
          <p:cNvPr id="417" name="Google Shape;417;p5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b="1" i="1" dirty="0">
                <a:latin typeface="Verdana"/>
                <a:ea typeface="Verdana"/>
                <a:cs typeface="Verdana"/>
                <a:sym typeface="Verdana"/>
              </a:rPr>
              <a:t>Content:</a:t>
            </a:r>
            <a:endParaRPr b="1" dirty="0">
              <a:latin typeface="Verdana"/>
              <a:ea typeface="Verdana"/>
              <a:cs typeface="Verdana"/>
              <a:sym typeface="Verdana"/>
            </a:endParaRPr>
          </a:p>
          <a:p>
            <a:pPr marL="749300" indent="-342900">
              <a:spcBef>
                <a:spcPts val="0"/>
              </a:spcBef>
              <a:buSzPts val="2000"/>
            </a:pPr>
            <a:r>
              <a:rPr lang="en-US" dirty="0">
                <a:latin typeface="Verdana"/>
                <a:ea typeface="Verdana"/>
                <a:cs typeface="Verdana"/>
                <a:sym typeface="Verdana"/>
              </a:rPr>
              <a:t>I am learning about strategies and approaches that make teaching and learning more visible.</a:t>
            </a:r>
            <a:endParaRPr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endParaRPr sz="1200" i="1"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r>
              <a:rPr lang="en-US" b="1" i="1" dirty="0">
                <a:latin typeface="Verdana"/>
                <a:ea typeface="Verdana"/>
                <a:cs typeface="Verdana"/>
                <a:sym typeface="Verdana"/>
              </a:rPr>
              <a:t>Language:</a:t>
            </a:r>
            <a:endParaRPr b="1" dirty="0">
              <a:latin typeface="Verdana"/>
              <a:ea typeface="Verdana"/>
              <a:cs typeface="Verdana"/>
              <a:sym typeface="Verdana"/>
            </a:endParaRPr>
          </a:p>
          <a:p>
            <a:pPr marL="749300" indent="-342900">
              <a:spcBef>
                <a:spcPts val="0"/>
              </a:spcBef>
              <a:buSzPts val="2000"/>
            </a:pPr>
            <a:r>
              <a:rPr lang="en-US" dirty="0">
                <a:latin typeface="Verdana"/>
                <a:ea typeface="Verdana"/>
                <a:cs typeface="Verdana"/>
                <a:sym typeface="Verdana"/>
              </a:rPr>
              <a:t>I am learning to use the language of a visible learning mathematics classroom.</a:t>
            </a:r>
            <a:endParaRPr dirty="0">
              <a:latin typeface="Verdana"/>
              <a:ea typeface="Verdana"/>
              <a:cs typeface="Verdana"/>
              <a:sym typeface="Verdana"/>
            </a:endParaRPr>
          </a:p>
          <a:p>
            <a:pPr marL="0" lvl="0" indent="0" algn="l" rtl="0">
              <a:spcBef>
                <a:spcPts val="640"/>
              </a:spcBef>
              <a:spcAft>
                <a:spcPts val="0"/>
              </a:spcAft>
              <a:buNone/>
            </a:pPr>
            <a:endParaRPr sz="1200" i="1" dirty="0">
              <a:latin typeface="Verdana"/>
              <a:ea typeface="Verdana"/>
              <a:cs typeface="Verdana"/>
              <a:sym typeface="Verdana"/>
            </a:endParaRPr>
          </a:p>
          <a:p>
            <a:pPr marL="0" lvl="0" indent="0" algn="l" rtl="0">
              <a:spcBef>
                <a:spcPts val="640"/>
              </a:spcBef>
              <a:spcAft>
                <a:spcPts val="0"/>
              </a:spcAft>
              <a:buClr>
                <a:schemeClr val="dk1"/>
              </a:buClr>
              <a:buSzPts val="2000"/>
              <a:buFont typeface="Verdana"/>
              <a:buNone/>
            </a:pPr>
            <a:r>
              <a:rPr lang="en-US" b="1" i="1" dirty="0">
                <a:latin typeface="Verdana"/>
                <a:ea typeface="Verdana"/>
                <a:cs typeface="Verdana"/>
                <a:sym typeface="Verdana"/>
              </a:rPr>
              <a:t>Social:</a:t>
            </a:r>
            <a:endParaRPr b="1" dirty="0">
              <a:latin typeface="Verdana"/>
              <a:ea typeface="Verdana"/>
              <a:cs typeface="Verdana"/>
              <a:sym typeface="Verdana"/>
            </a:endParaRPr>
          </a:p>
          <a:p>
            <a:pPr marL="749300" indent="-342900">
              <a:spcBef>
                <a:spcPts val="0"/>
              </a:spcBef>
              <a:buSzPts val="2000"/>
            </a:pPr>
            <a:r>
              <a:rPr lang="en-US" dirty="0">
                <a:latin typeface="Verdana"/>
                <a:ea typeface="Verdana"/>
                <a:cs typeface="Verdana"/>
                <a:sym typeface="Verdana"/>
              </a:rPr>
              <a:t>I am learning how to listen and respond to my colleagues’ ideas in ways that move everyone forward as learners.</a:t>
            </a:r>
            <a:endParaRPr dirty="0">
              <a:latin typeface="Verdana"/>
              <a:ea typeface="Verdana"/>
              <a:cs typeface="Verdana"/>
              <a:sym typeface="Verdana"/>
            </a:endParaRPr>
          </a:p>
          <a:p>
            <a:pPr marL="0" lvl="0" indent="0" algn="l" rtl="0">
              <a:spcBef>
                <a:spcPts val="640"/>
              </a:spcBef>
              <a:spcAft>
                <a:spcPts val="0"/>
              </a:spcAft>
              <a:buNone/>
            </a:pPr>
            <a:endParaRPr sz="20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104</a:t>
            </a:fld>
            <a:endParaRPr lang="en-US" dirty="0"/>
          </a:p>
        </p:txBody>
      </p:sp>
    </p:spTree>
    <p:extLst>
      <p:ext uri="{BB962C8B-B14F-4D97-AF65-F5344CB8AC3E}">
        <p14:creationId xmlns:p14="http://schemas.microsoft.com/office/powerpoint/2010/main" val="32635066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21"/>
          <p:cNvSpPr txBox="1">
            <a:spLocks noGrp="1"/>
          </p:cNvSpPr>
          <p:nvPr>
            <p:ph type="title"/>
          </p:nvPr>
        </p:nvSpPr>
        <p:spPr>
          <a:xfrm>
            <a:off x="125422" y="6113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Traffic Light Exit Ticket</a:t>
            </a:r>
            <a:endParaRPr sz="3200" b="1" dirty="0">
              <a:latin typeface="Verdana"/>
              <a:ea typeface="Verdana"/>
              <a:cs typeface="Verdana"/>
              <a:sym typeface="Verdana"/>
            </a:endParaRPr>
          </a:p>
        </p:txBody>
      </p:sp>
      <p:sp>
        <p:nvSpPr>
          <p:cNvPr id="1169" name="Google Shape;1169;p121" title="traffice light graphic"/>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1170" name="Google Shape;1170;p12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105</a:t>
            </a:fld>
            <a:endParaRPr sz="1400" b="0" i="0" u="none" strike="noStrike" cap="none" dirty="0">
              <a:solidFill>
                <a:schemeClr val="dk1"/>
              </a:solidFill>
              <a:latin typeface="Arial"/>
              <a:ea typeface="Arial"/>
              <a:cs typeface="Arial"/>
              <a:sym typeface="Arial"/>
            </a:endParaRPr>
          </a:p>
        </p:txBody>
      </p:sp>
      <p:pic>
        <p:nvPicPr>
          <p:cNvPr id="1171" name="Google Shape;1171;p121" title="traffic light graphic"/>
          <p:cNvPicPr preferRelativeResize="0"/>
          <p:nvPr/>
        </p:nvPicPr>
        <p:blipFill>
          <a:blip r:embed="rId3">
            <a:alphaModFix/>
          </a:blip>
          <a:stretch>
            <a:fillRect/>
          </a:stretch>
        </p:blipFill>
        <p:spPr>
          <a:xfrm>
            <a:off x="259981" y="1973834"/>
            <a:ext cx="2228700" cy="3097225"/>
          </a:xfrm>
          <a:prstGeom prst="rect">
            <a:avLst/>
          </a:prstGeom>
          <a:noFill/>
          <a:ln>
            <a:noFill/>
          </a:ln>
        </p:spPr>
      </p:pic>
      <p:sp>
        <p:nvSpPr>
          <p:cNvPr id="1172" name="Google Shape;1172;p121"/>
          <p:cNvSpPr txBox="1"/>
          <p:nvPr/>
        </p:nvSpPr>
        <p:spPr>
          <a:xfrm>
            <a:off x="2613940" y="1932000"/>
            <a:ext cx="6571500" cy="42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Verdana"/>
                <a:ea typeface="Verdana"/>
                <a:cs typeface="Verdana"/>
                <a:sym typeface="Verdana"/>
              </a:rPr>
              <a:t>Based on today’s presentation…</a:t>
            </a:r>
            <a:endParaRPr sz="2400" dirty="0">
              <a:latin typeface="Verdana"/>
              <a:ea typeface="Verdana"/>
              <a:cs typeface="Verdana"/>
              <a:sym typeface="Verdana"/>
            </a:endParaRPr>
          </a:p>
          <a:p>
            <a:pPr marL="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One thing I could stop doing is...</a:t>
            </a:r>
            <a:endParaRPr sz="2400" dirty="0">
              <a:latin typeface="Verdana"/>
              <a:ea typeface="Verdana"/>
              <a:cs typeface="Verdana"/>
              <a:sym typeface="Verdana"/>
            </a:endParaRPr>
          </a:p>
          <a:p>
            <a:pPr marL="45720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One thing I could continue doing is...</a:t>
            </a:r>
            <a:endParaRPr sz="2400" dirty="0">
              <a:latin typeface="Verdana"/>
              <a:ea typeface="Verdana"/>
              <a:cs typeface="Verdana"/>
              <a:sym typeface="Verdana"/>
            </a:endParaRPr>
          </a:p>
          <a:p>
            <a:pPr marL="45720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One thing I could start doing is...</a:t>
            </a:r>
            <a:endParaRPr sz="2400" dirty="0">
              <a:latin typeface="Verdana"/>
              <a:ea typeface="Verdana"/>
              <a:cs typeface="Verdana"/>
              <a:sym typeface="Verdana"/>
            </a:endParaRPr>
          </a:p>
        </p:txBody>
      </p:sp>
    </p:spTree>
    <p:extLst>
      <p:ext uri="{BB962C8B-B14F-4D97-AF65-F5344CB8AC3E}">
        <p14:creationId xmlns:p14="http://schemas.microsoft.com/office/powerpoint/2010/main" val="40609618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2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106</a:t>
            </a:fld>
            <a:endParaRPr sz="1400" b="0" i="0" u="none" strike="noStrike" cap="none" dirty="0">
              <a:solidFill>
                <a:srgbClr val="000000"/>
              </a:solidFill>
              <a:latin typeface="Arial"/>
              <a:ea typeface="Arial"/>
              <a:cs typeface="Arial"/>
              <a:sym typeface="Arial"/>
            </a:endParaRPr>
          </a:p>
        </p:txBody>
      </p:sp>
      <p:sp>
        <p:nvSpPr>
          <p:cNvPr id="1178" name="Google Shape;1178;p122"/>
          <p:cNvSpPr txBox="1">
            <a:spLocks noGrp="1"/>
          </p:cNvSpPr>
          <p:nvPr>
            <p:ph type="title" idx="4294967295"/>
          </p:nvPr>
        </p:nvSpPr>
        <p:spPr>
          <a:xfrm>
            <a:off x="152400" y="838200"/>
            <a:ext cx="8991600" cy="83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2800" b="1" u="sng" dirty="0">
                <a:solidFill>
                  <a:schemeClr val="hlink"/>
                </a:solidFill>
                <a:latin typeface="Verdana"/>
                <a:ea typeface="Verdana"/>
                <a:cs typeface="Verdana"/>
                <a:sym typeface="Verdana"/>
                <a:hlinkClick r:id="rId3"/>
              </a:rPr>
              <a:t>2016 Mathematics Standards of Learning  - Instructional Resources</a:t>
            </a:r>
            <a:endParaRPr sz="2800" b="1" dirty="0">
              <a:latin typeface="Verdana"/>
              <a:ea typeface="Verdana"/>
              <a:cs typeface="Verdana"/>
              <a:sym typeface="Verdana"/>
            </a:endParaRPr>
          </a:p>
        </p:txBody>
      </p:sp>
      <p:sp>
        <p:nvSpPr>
          <p:cNvPr id="1179" name="Google Shape;1179;p122"/>
          <p:cNvSpPr txBox="1"/>
          <p:nvPr/>
        </p:nvSpPr>
        <p:spPr>
          <a:xfrm>
            <a:off x="685800" y="1905000"/>
            <a:ext cx="8305800" cy="409342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4"/>
              </a:rPr>
              <a:t>Standards of Learning and Curriculum Frameworks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4"/>
              </a:rPr>
              <a:t>Test Blue Prints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5"/>
              </a:rPr>
              <a:t>Practice Items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6"/>
              </a:rPr>
              <a:t>Mathematics Instructional Plans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7"/>
              </a:rPr>
              <a:t>Co-Teaching Mathematics Instructional Plans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8"/>
              </a:rPr>
              <a:t>Algebra Readiness Initiative Materials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742950" marR="0" lvl="1" indent="-285750" algn="l" rtl="0">
              <a:lnSpc>
                <a:spcPct val="100000"/>
              </a:lnSpc>
              <a:spcBef>
                <a:spcPts val="0"/>
              </a:spcBef>
              <a:spcAft>
                <a:spcPts val="0"/>
              </a:spcAft>
              <a:buClr>
                <a:srgbClr val="000000"/>
              </a:buClr>
              <a:buSzPts val="2000"/>
              <a:buFont typeface="Courier New"/>
              <a:buChar char="o"/>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9"/>
              </a:rPr>
              <a:t>Mathematics Vertical Articulation Tool</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1200150" marR="0" lvl="2" indent="-285750" algn="l" rtl="0">
              <a:lnSpc>
                <a:spcPct val="100000"/>
              </a:lnSpc>
              <a:spcBef>
                <a:spcPts val="0"/>
              </a:spcBef>
              <a:spcAft>
                <a:spcPts val="0"/>
              </a:spcAft>
              <a:buClr>
                <a:srgbClr val="000000"/>
              </a:buClr>
              <a:buSzPts val="2000"/>
              <a:buFont typeface="Noto Sans Symbols"/>
              <a:buChar char="▪"/>
            </a:pPr>
            <a:r>
              <a:rPr lang="en-US"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Static Versions and Dynamic Versions</a:t>
            </a:r>
            <a:endParaRPr sz="2200" dirty="0">
              <a:latin typeface="Verdana" panose="020B0604030504040204" pitchFamily="34" charset="0"/>
              <a:ea typeface="Verdana" panose="020B0604030504040204" pitchFamily="34" charset="0"/>
              <a:cs typeface="Verdana" panose="020B0604030504040204" pitchFamily="34" charset="0"/>
            </a:endParaRPr>
          </a:p>
          <a:p>
            <a:pPr marL="742950" marR="0" lvl="1" indent="-285750" algn="l" rtl="0">
              <a:lnSpc>
                <a:spcPct val="100000"/>
              </a:lnSpc>
              <a:spcBef>
                <a:spcPts val="0"/>
              </a:spcBef>
              <a:spcAft>
                <a:spcPts val="0"/>
              </a:spcAft>
              <a:buClr>
                <a:srgbClr val="000000"/>
              </a:buClr>
              <a:buSzPts val="2000"/>
              <a:buFont typeface="Courier New"/>
              <a:buChar char="o"/>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0"/>
              </a:rPr>
              <a:t>Remediation Plans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742950" marR="0" lvl="1" indent="-285750" algn="l" rtl="0">
              <a:lnSpc>
                <a:spcPct val="100000"/>
              </a:lnSpc>
              <a:spcBef>
                <a:spcPts val="0"/>
              </a:spcBef>
              <a:spcAft>
                <a:spcPts val="0"/>
              </a:spcAft>
              <a:buClr>
                <a:srgbClr val="000000"/>
              </a:buClr>
              <a:buSzPts val="2000"/>
              <a:buFont typeface="Courier New"/>
              <a:buChar char="o"/>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1"/>
              </a:rPr>
              <a:t>Formative Assessments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2"/>
              </a:rPr>
              <a:t>2018 Mathematics SOL Institutes Materials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3"/>
              </a:rPr>
              <a:t>Mathematics Vocabulary Word Wall Cards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4"/>
              </a:rPr>
              <a:t>Desmos Resources</a:t>
            </a:r>
            <a:endPar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indent="-285750">
              <a:buSzPts val="2000"/>
              <a:buFont typeface="Arial"/>
              <a:buChar char="•"/>
            </a:pPr>
            <a:r>
              <a:rPr lang="en-US" sz="2400" dirty="0">
                <a:latin typeface="Calibri" panose="020F0502020204030204" pitchFamily="34" charset="0"/>
                <a:cs typeface="Calibri" panose="020F0502020204030204" pitchFamily="34" charset="0"/>
                <a:hlinkClick r:id="rId15"/>
              </a:rPr>
              <a:t>Rich Mathematical Tasks</a:t>
            </a:r>
            <a:endParaRPr lang="en-US" sz="24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2000"/>
              <a:buFont typeface="Arial"/>
              <a:buChar char="•"/>
            </a:pPr>
            <a:endPar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21981465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645" y="573741"/>
            <a:ext cx="8229600" cy="1178859"/>
          </a:xfrm>
        </p:spPr>
        <p:txBody>
          <a:bodyPr/>
          <a:lstStyle/>
          <a:p>
            <a:r>
              <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Desmos</a:t>
            </a:r>
            <a:r>
              <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rPr>
              <a:t> Classroom Activities Log </a:t>
            </a:r>
            <a:r>
              <a:rPr lang="en-US" sz="3200" b="1" dirty="0">
                <a:solidFill>
                  <a:srgbClr val="FF0000"/>
                </a:solidFill>
                <a:latin typeface="Verdana" panose="020B0604030504040204" pitchFamily="34" charset="0"/>
                <a:ea typeface="Verdana" panose="020B0604030504040204" pitchFamily="34" charset="0"/>
                <a:cs typeface="Verdana" panose="020B0604030504040204" pitchFamily="34" charset="0"/>
              </a:rPr>
              <a:t>(NEW)</a:t>
            </a:r>
            <a:endPar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107</a:t>
            </a:fld>
            <a:endParaRPr lang="en-US" dirty="0"/>
          </a:p>
        </p:txBody>
      </p:sp>
      <p:pic>
        <p:nvPicPr>
          <p:cNvPr id="5" name="Picture 4" title="desmos log graphic"/>
          <p:cNvPicPr>
            <a:picLocks noChangeAspect="1"/>
          </p:cNvPicPr>
          <p:nvPr/>
        </p:nvPicPr>
        <p:blipFill>
          <a:blip r:embed="rId4"/>
          <a:stretch>
            <a:fillRect/>
          </a:stretch>
        </p:blipFill>
        <p:spPr>
          <a:xfrm>
            <a:off x="120059" y="1816194"/>
            <a:ext cx="8871540" cy="5041805"/>
          </a:xfrm>
          <a:prstGeom prst="rect">
            <a:avLst/>
          </a:prstGeom>
        </p:spPr>
      </p:pic>
    </p:spTree>
    <p:extLst>
      <p:ext uri="{BB962C8B-B14F-4D97-AF65-F5344CB8AC3E}">
        <p14:creationId xmlns:p14="http://schemas.microsoft.com/office/powerpoint/2010/main" val="7434269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598" cy="1143000"/>
          </a:xfrm>
        </p:spPr>
        <p:txBody>
          <a:bodyPr/>
          <a:lstStyle/>
          <a:p>
            <a:r>
              <a:rPr lang="en-US" b="1" i="1" dirty="0"/>
              <a:t>Access </a:t>
            </a:r>
            <a:r>
              <a:rPr lang="en-US" b="1" i="1" dirty="0" err="1">
                <a:hlinkClick r:id="rId2"/>
              </a:rPr>
              <a:t>TeacherDirect</a:t>
            </a:r>
            <a:r>
              <a:rPr lang="en-US" b="1" i="1" dirty="0"/>
              <a:t> from “Instruction” Link on the left side of the VDOE home page </a:t>
            </a:r>
            <a:endParaRPr lang="en-US" sz="2400" dirty="0"/>
          </a:p>
        </p:txBody>
      </p:sp>
      <p:sp>
        <p:nvSpPr>
          <p:cNvPr id="4" name="Slide Number Placeholder 3"/>
          <p:cNvSpPr>
            <a:spLocks noGrp="1"/>
          </p:cNvSpPr>
          <p:nvPr>
            <p:ph type="sldNum" idx="12"/>
          </p:nvPr>
        </p:nvSpPr>
        <p:spPr/>
        <p:txBody>
          <a:bodyPr/>
          <a:lstStyle/>
          <a:p>
            <a:fld id="{00000000-1234-1234-1234-123412341234}" type="slidenum">
              <a:rPr lang="en-US" smtClean="0"/>
              <a:pPr/>
              <a:t>108</a:t>
            </a:fld>
            <a:endParaRPr lang="en-US" dirty="0"/>
          </a:p>
        </p:txBody>
      </p:sp>
      <p:grpSp>
        <p:nvGrpSpPr>
          <p:cNvPr id="7" name="Group 6" title="teacher direct graphic"/>
          <p:cNvGrpSpPr/>
          <p:nvPr/>
        </p:nvGrpSpPr>
        <p:grpSpPr>
          <a:xfrm>
            <a:off x="228599" y="1752600"/>
            <a:ext cx="8534400" cy="4493388"/>
            <a:chOff x="304800" y="2036001"/>
            <a:chExt cx="8534400" cy="4493388"/>
          </a:xfrm>
        </p:grpSpPr>
        <p:pic>
          <p:nvPicPr>
            <p:cNvPr id="8" name="Picture 7" title="teacher direct graphic"/>
            <p:cNvPicPr/>
            <p:nvPr/>
          </p:nvPicPr>
          <p:blipFill rotWithShape="1">
            <a:blip r:embed="rId3"/>
            <a:srcRect l="49849" t="10730"/>
            <a:stretch/>
          </p:blipFill>
          <p:spPr bwMode="auto">
            <a:xfrm>
              <a:off x="304800" y="2036001"/>
              <a:ext cx="8534400" cy="4493388"/>
            </a:xfrm>
            <a:prstGeom prst="rect">
              <a:avLst/>
            </a:prstGeom>
            <a:ln>
              <a:noFill/>
            </a:ln>
            <a:extLst>
              <a:ext uri="{53640926-AAD7-44D8-BBD7-CCE9431645EC}">
                <a14:shadowObscured xmlns:a14="http://schemas.microsoft.com/office/drawing/2010/main"/>
              </a:ext>
            </a:extLst>
          </p:spPr>
        </p:pic>
        <p:sp>
          <p:nvSpPr>
            <p:cNvPr id="9" name="Down Arrow 8" title="arrow graphic"/>
            <p:cNvSpPr/>
            <p:nvPr/>
          </p:nvSpPr>
          <p:spPr>
            <a:xfrm>
              <a:off x="304800" y="3048000"/>
              <a:ext cx="609600" cy="76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295409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rPr>
              <a:t>Potential Website Resources</a:t>
            </a:r>
            <a:endParaRPr lang="en-US" sz="3200" b="1" dirty="0">
              <a:latin typeface="+mn-lt"/>
              <a:ea typeface="Verdana" panose="020B0604030504040204" pitchFamily="34" charset="0"/>
              <a:cs typeface="Verdana" panose="020B0604030504040204" pitchFamily="34" charset="0"/>
              <a:sym typeface="Calibri"/>
            </a:endParaRPr>
          </a:p>
        </p:txBody>
      </p:sp>
      <p:pic>
        <p:nvPicPr>
          <p:cNvPr id="2" name="Picture 1" title="potential website handout graphic"/>
          <p:cNvPicPr>
            <a:picLocks noChangeAspect="1"/>
          </p:cNvPicPr>
          <p:nvPr/>
        </p:nvPicPr>
        <p:blipFill>
          <a:blip r:embed="rId3"/>
          <a:stretch>
            <a:fillRect/>
          </a:stretch>
        </p:blipFill>
        <p:spPr>
          <a:xfrm>
            <a:off x="1065797" y="1445519"/>
            <a:ext cx="7372350" cy="4439070"/>
          </a:xfrm>
          <a:prstGeom prst="rect">
            <a:avLst/>
          </a:prstGeom>
        </p:spPr>
      </p:pic>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109</a:t>
            </a:fld>
            <a:endParaRPr lang="en-US" sz="1400" b="0" i="0" u="none" strike="noStrike" cap="none" dirty="0">
              <a:solidFill>
                <a:schemeClr val="dk1"/>
              </a:solidFill>
              <a:latin typeface="Arial"/>
              <a:ea typeface="Arial"/>
              <a:cs typeface="Arial"/>
              <a:sym typeface="Arial"/>
            </a:endParaRPr>
          </a:p>
        </p:txBody>
      </p:sp>
      <p:sp>
        <p:nvSpPr>
          <p:cNvPr id="5" name="Explosion 1 6">
            <a:extLst>
              <a:ext uri="{FF2B5EF4-FFF2-40B4-BE49-F238E27FC236}">
                <a16:creationId xmlns:a16="http://schemas.microsoft.com/office/drawing/2014/main" id="{9D50D57F-BBCE-4FC0-9018-92C5AF6204AD}"/>
              </a:ext>
            </a:extLst>
          </p:cNvPr>
          <p:cNvSpPr/>
          <p:nvPr/>
        </p:nvSpPr>
        <p:spPr>
          <a:xfrm rot="640452">
            <a:off x="3901763" y="1601585"/>
            <a:ext cx="5349368" cy="382381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See </a:t>
            </a:r>
          </a:p>
          <a:p>
            <a:pPr algn="ctr"/>
            <a:r>
              <a:rPr lang="en-US" sz="2000" b="1" dirty="0"/>
              <a:t>bit.ly/math-institute-k-2 </a:t>
            </a:r>
          </a:p>
        </p:txBody>
      </p:sp>
    </p:spTree>
    <p:extLst>
      <p:ext uri="{BB962C8B-B14F-4D97-AF65-F5344CB8AC3E}">
        <p14:creationId xmlns:p14="http://schemas.microsoft.com/office/powerpoint/2010/main" val="424519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259504" y="773977"/>
            <a:ext cx="61722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Agenda</a:t>
            </a:r>
            <a:endParaRPr sz="3600" dirty="0"/>
          </a:p>
        </p:txBody>
      </p:sp>
      <p:sp>
        <p:nvSpPr>
          <p:cNvPr id="274" name="Google Shape;274;p36"/>
          <p:cNvSpPr txBox="1">
            <a:spLocks noGrp="1"/>
          </p:cNvSpPr>
          <p:nvPr>
            <p:ph type="body" idx="1"/>
          </p:nvPr>
        </p:nvSpPr>
        <p:spPr>
          <a:xfrm>
            <a:off x="671881" y="1700213"/>
            <a:ext cx="7741496" cy="4371976"/>
          </a:xfrm>
          <a:prstGeom prst="rect">
            <a:avLst/>
          </a:prstGeom>
          <a:noFill/>
          <a:ln>
            <a:noFill/>
          </a:ln>
        </p:spPr>
        <p:txBody>
          <a:bodyPr spcFirstLastPara="1" wrap="square" lIns="68569" tIns="68569" rIns="68569" bIns="68569" anchor="t" anchorCtr="0">
            <a:noAutofit/>
          </a:bodyPr>
          <a:lstStyle/>
          <a:p>
            <a:pPr marL="0" indent="0">
              <a:spcBef>
                <a:spcPts val="0"/>
              </a:spcBef>
              <a:buSzPts val="2000"/>
              <a:buNone/>
            </a:pPr>
            <a:r>
              <a:rPr lang="en-US" i="1" dirty="0">
                <a:latin typeface="Verdana"/>
                <a:ea typeface="Verdana"/>
                <a:cs typeface="Verdana"/>
                <a:sym typeface="Verdana"/>
              </a:rPr>
              <a:t>Morning Session</a:t>
            </a:r>
            <a:endParaRPr dirty="0">
              <a:latin typeface="Verdana"/>
              <a:ea typeface="Verdana"/>
              <a:cs typeface="Verdana"/>
              <a:sym typeface="Verdana"/>
            </a:endParaRPr>
          </a:p>
          <a:p>
            <a:pPr marL="600075" indent="-342900">
              <a:buSzPts val="2000"/>
            </a:pPr>
            <a:r>
              <a:rPr lang="en-US" dirty="0">
                <a:latin typeface="Verdana"/>
                <a:ea typeface="Verdana"/>
                <a:cs typeface="Verdana"/>
                <a:sym typeface="Verdana"/>
              </a:rPr>
              <a:t>Module 1: Overview – Visible Learning, Equity, and Identity </a:t>
            </a:r>
            <a:endParaRPr dirty="0"/>
          </a:p>
          <a:p>
            <a:pPr marL="600075" indent="-342900">
              <a:buSzPts val="2000"/>
            </a:pPr>
            <a:r>
              <a:rPr lang="en-US" dirty="0">
                <a:latin typeface="Verdana"/>
                <a:ea typeface="Verdana"/>
                <a:cs typeface="Verdana"/>
                <a:sym typeface="Verdana"/>
              </a:rPr>
              <a:t>Module 2: Task Implementation (Before)</a:t>
            </a:r>
            <a:endParaRPr dirty="0"/>
          </a:p>
          <a:p>
            <a:pPr marL="0" indent="0">
              <a:buSzPts val="2000"/>
              <a:buNone/>
            </a:pPr>
            <a:endParaRPr i="1" dirty="0">
              <a:latin typeface="Verdana"/>
              <a:ea typeface="Verdana"/>
              <a:cs typeface="Verdana"/>
              <a:sym typeface="Verdana"/>
            </a:endParaRPr>
          </a:p>
          <a:p>
            <a:pPr marL="0" indent="0">
              <a:buSzPts val="2000"/>
              <a:buNone/>
            </a:pPr>
            <a:r>
              <a:rPr lang="en-US" i="1" dirty="0">
                <a:latin typeface="Verdana"/>
                <a:ea typeface="Verdana"/>
                <a:cs typeface="Verdana"/>
                <a:sym typeface="Verdana"/>
              </a:rPr>
              <a:t>Afternoon Session</a:t>
            </a:r>
            <a:endParaRPr dirty="0">
              <a:latin typeface="Verdana"/>
              <a:ea typeface="Verdana"/>
              <a:cs typeface="Verdana"/>
              <a:sym typeface="Verdana"/>
            </a:endParaRPr>
          </a:p>
          <a:p>
            <a:pPr marL="600075" indent="-342900">
              <a:buSzPts val="2000"/>
            </a:pPr>
            <a:r>
              <a:rPr lang="en-US" dirty="0">
                <a:latin typeface="Verdana"/>
                <a:ea typeface="Verdana"/>
                <a:cs typeface="Verdana"/>
                <a:sym typeface="Verdana"/>
              </a:rPr>
              <a:t>Module 3: Task Implementation (During/After)</a:t>
            </a:r>
            <a:endParaRPr dirty="0"/>
          </a:p>
          <a:p>
            <a:pPr marL="600075" indent="-342900">
              <a:buSzPts val="2000"/>
            </a:pPr>
            <a:r>
              <a:rPr lang="en-US" dirty="0">
                <a:latin typeface="Verdana"/>
                <a:ea typeface="Verdana"/>
                <a:cs typeface="Verdana"/>
                <a:sym typeface="Verdana"/>
              </a:rPr>
              <a:t>Module 4: Assessing Student Understanding </a:t>
            </a:r>
            <a:endParaRPr dirty="0"/>
          </a:p>
          <a:p>
            <a:pPr marL="600075" indent="-342900">
              <a:buSzPts val="2000"/>
            </a:pPr>
            <a:r>
              <a:rPr lang="en-US" dirty="0">
                <a:latin typeface="Verdana"/>
                <a:ea typeface="Verdana"/>
                <a:cs typeface="Verdana"/>
                <a:sym typeface="Verdana"/>
              </a:rPr>
              <a:t>Reflection and Closure</a:t>
            </a:r>
            <a:endParaRPr dirty="0"/>
          </a:p>
          <a:p>
            <a:pPr marL="553641" indent="-241697">
              <a:buSzPts val="2000"/>
              <a:buNone/>
            </a:pPr>
            <a:endParaRPr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11</a:t>
            </a:fld>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0</a:t>
            </a:r>
            <a:endParaRPr lang="en-US" dirty="0">
              <a:solidFill>
                <a:schemeClr val="bg1"/>
              </a:solidFill>
            </a:endParaRPr>
          </a:p>
        </p:txBody>
      </p:sp>
      <p:sp>
        <p:nvSpPr>
          <p:cNvPr id="3" name="Text Placeholder 2"/>
          <p:cNvSpPr>
            <a:spLocks noGrp="1"/>
          </p:cNvSpPr>
          <p:nvPr>
            <p:ph type="body" idx="1"/>
          </p:nvPr>
        </p:nvSpPr>
        <p:spPr/>
        <p:txBody>
          <a:bodyPr/>
          <a:lstStyle/>
          <a:p>
            <a:pPr marL="19050" indent="0" algn="ctr">
              <a:buNone/>
            </a:pPr>
            <a:r>
              <a:rPr lang="en-US" sz="3200" b="1" dirty="0">
                <a:latin typeface="Verdana"/>
                <a:ea typeface="Verdana"/>
                <a:cs typeface="Verdana"/>
                <a:sym typeface="Verdana"/>
              </a:rPr>
              <a:t>Please </a:t>
            </a:r>
            <a:r>
              <a:rPr lang="en-US" sz="3200" b="1" dirty="0" smtClean="0">
                <a:latin typeface="Verdana"/>
                <a:ea typeface="Verdana"/>
                <a:cs typeface="Verdana"/>
                <a:sym typeface="Verdana"/>
              </a:rPr>
              <a:t>contact</a:t>
            </a:r>
          </a:p>
          <a:p>
            <a:pPr marL="19050" indent="0" algn="ctr">
              <a:buNone/>
            </a:pPr>
            <a:endParaRPr lang="en-US" sz="3200" b="1" dirty="0">
              <a:latin typeface="Verdana"/>
              <a:ea typeface="Verdana"/>
              <a:cs typeface="Verdana"/>
              <a:sym typeface="Verdana"/>
            </a:endParaRPr>
          </a:p>
          <a:p>
            <a:pPr marL="19050" indent="0" algn="ctr">
              <a:buNone/>
            </a:pPr>
            <a:r>
              <a:rPr lang="en-US" sz="3200" dirty="0">
                <a:latin typeface="Verdana" panose="020B0604030504040204" pitchFamily="34" charset="0"/>
                <a:ea typeface="Verdana" panose="020B0604030504040204" pitchFamily="34" charset="0"/>
                <a:cs typeface="Verdana" panose="020B0604030504040204" pitchFamily="34" charset="0"/>
                <a:sym typeface="Verdana"/>
              </a:rPr>
              <a:t>The VDOE Mathematics Team at</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19050" indent="0" algn="ctr">
              <a:buNone/>
            </a:pPr>
            <a:r>
              <a:rPr lang="en-US" sz="3200" u="sng" dirty="0">
                <a:latin typeface="Verdana" panose="020B0604030504040204" pitchFamily="34" charset="0"/>
                <a:ea typeface="Verdana" panose="020B0604030504040204" pitchFamily="34" charset="0"/>
                <a:cs typeface="Verdana" panose="020B0604030504040204" pitchFamily="34" charset="0"/>
                <a:sym typeface="Verdana"/>
                <a:hlinkClick r:id="rId2"/>
              </a:rPr>
              <a:t>Mathematics@doe.virginia.gov</a:t>
            </a:r>
            <a:endParaRPr lang="en-US" sz="3200" dirty="0">
              <a:latin typeface="Verdana" panose="020B0604030504040204" pitchFamily="34" charset="0"/>
              <a:ea typeface="Verdana" panose="020B0604030504040204" pitchFamily="34" charset="0"/>
              <a:cs typeface="Verdana" panose="020B0604030504040204" pitchFamily="34" charset="0"/>
              <a:sym typeface="Verdana"/>
            </a:endParaRPr>
          </a:p>
          <a:p>
            <a:pPr marL="19050" indent="0">
              <a:buNone/>
            </a:pPr>
            <a:endParaRPr lang="en-US" sz="1050" dirty="0"/>
          </a:p>
          <a:p>
            <a:pPr marL="1905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110</a:t>
            </a:fld>
            <a:endParaRPr lang="en-US" dirty="0"/>
          </a:p>
        </p:txBody>
      </p:sp>
    </p:spTree>
    <p:extLst>
      <p:ext uri="{BB962C8B-B14F-4D97-AF65-F5344CB8AC3E}">
        <p14:creationId xmlns:p14="http://schemas.microsoft.com/office/powerpoint/2010/main" val="265118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0" y="603647"/>
            <a:ext cx="86868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Opening Video Message from VDOE</a:t>
            </a:r>
            <a:endParaRPr sz="3600" dirty="0"/>
          </a:p>
        </p:txBody>
      </p:sp>
      <p:pic>
        <p:nvPicPr>
          <p:cNvPr id="3" name="Picture 2" title="vdoe video link">
            <a:hlinkClick r:id="rId3"/>
          </p:cNvPr>
          <p:cNvPicPr>
            <a:picLocks noChangeAspect="1"/>
          </p:cNvPicPr>
          <p:nvPr/>
        </p:nvPicPr>
        <p:blipFill>
          <a:blip r:embed="rId4"/>
          <a:stretch>
            <a:fillRect/>
          </a:stretch>
        </p:blipFill>
        <p:spPr>
          <a:xfrm>
            <a:off x="842681" y="1460897"/>
            <a:ext cx="7240121" cy="4394161"/>
          </a:xfrm>
          <a:prstGeom prst="rect">
            <a:avLst/>
          </a:prstGeom>
        </p:spPr>
      </p:pic>
      <p:sp>
        <p:nvSpPr>
          <p:cNvPr id="2" name="Slide Number Placeholder 1"/>
          <p:cNvSpPr>
            <a:spLocks noGrp="1"/>
          </p:cNvSpPr>
          <p:nvPr>
            <p:ph type="sldNum" idx="12"/>
          </p:nvPr>
        </p:nvSpPr>
        <p:spPr/>
        <p:txBody>
          <a:bodyPr/>
          <a:lstStyle/>
          <a:p>
            <a:fld id="{00000000-1234-1234-1234-123412341234}"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208547" y="624076"/>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Session Learning Intentions</a:t>
            </a:r>
            <a:endParaRPr sz="3200" b="1" dirty="0">
              <a:latin typeface="Verdana"/>
              <a:ea typeface="Verdana"/>
              <a:cs typeface="Verdana"/>
              <a:sym typeface="Verdana"/>
            </a:endParaRPr>
          </a:p>
        </p:txBody>
      </p:sp>
      <p:sp>
        <p:nvSpPr>
          <p:cNvPr id="417" name="Google Shape;417;p5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000" b="1" i="1" dirty="0">
                <a:latin typeface="Verdana"/>
                <a:ea typeface="Verdana"/>
                <a:cs typeface="Verdana"/>
                <a:sym typeface="Verdana"/>
              </a:rPr>
              <a:t>Content:</a:t>
            </a:r>
            <a:endParaRPr sz="2000" b="1" dirty="0">
              <a:latin typeface="Verdana"/>
              <a:ea typeface="Verdana"/>
              <a:cs typeface="Verdana"/>
              <a:sym typeface="Verdana"/>
            </a:endParaRPr>
          </a:p>
          <a:p>
            <a:pPr marL="749300" indent="-342900">
              <a:spcBef>
                <a:spcPts val="0"/>
              </a:spcBef>
              <a:buSzPts val="2000"/>
            </a:pPr>
            <a:r>
              <a:rPr lang="en-US" sz="2000" dirty="0">
                <a:latin typeface="Verdana"/>
                <a:ea typeface="Verdana"/>
                <a:cs typeface="Verdana"/>
                <a:sym typeface="Verdana"/>
              </a:rPr>
              <a:t>I am learning about strategies and approaches that make teaching and learning more visible.</a:t>
            </a:r>
            <a:endParaRPr sz="2000"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endParaRPr sz="1200" i="1"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r>
              <a:rPr lang="en-US" sz="2000" b="1" i="1" dirty="0">
                <a:latin typeface="Verdana"/>
                <a:ea typeface="Verdana"/>
                <a:cs typeface="Verdana"/>
                <a:sym typeface="Verdana"/>
              </a:rPr>
              <a:t>Language:</a:t>
            </a:r>
            <a:endParaRPr sz="2000" b="1" dirty="0">
              <a:latin typeface="Verdana"/>
              <a:ea typeface="Verdana"/>
              <a:cs typeface="Verdana"/>
              <a:sym typeface="Verdana"/>
            </a:endParaRPr>
          </a:p>
          <a:p>
            <a:pPr marL="749300" indent="-342900">
              <a:spcBef>
                <a:spcPts val="0"/>
              </a:spcBef>
              <a:buSzPts val="2000"/>
            </a:pPr>
            <a:r>
              <a:rPr lang="en-US" sz="2000" dirty="0">
                <a:latin typeface="Verdana"/>
                <a:ea typeface="Verdana"/>
                <a:cs typeface="Verdana"/>
                <a:sym typeface="Verdana"/>
              </a:rPr>
              <a:t>I am learning to use the language of a visible learning     </a:t>
            </a:r>
            <a:endParaRPr sz="2000" dirty="0">
              <a:latin typeface="Verdana"/>
              <a:ea typeface="Verdana"/>
              <a:cs typeface="Verdana"/>
              <a:sym typeface="Verdana"/>
            </a:endParaRPr>
          </a:p>
          <a:p>
            <a:pPr marL="406400" lvl="0" indent="328613" algn="l" rtl="0">
              <a:spcBef>
                <a:spcPts val="0"/>
              </a:spcBef>
              <a:spcAft>
                <a:spcPts val="0"/>
              </a:spcAft>
              <a:buNone/>
            </a:pPr>
            <a:r>
              <a:rPr lang="en-US" sz="2000" dirty="0">
                <a:latin typeface="Verdana"/>
                <a:ea typeface="Verdana"/>
                <a:cs typeface="Verdana"/>
                <a:sym typeface="Verdana"/>
              </a:rPr>
              <a:t>mathematics classroom.</a:t>
            </a:r>
            <a:endParaRPr sz="2000" dirty="0">
              <a:latin typeface="Verdana"/>
              <a:ea typeface="Verdana"/>
              <a:cs typeface="Verdana"/>
              <a:sym typeface="Verdana"/>
            </a:endParaRPr>
          </a:p>
          <a:p>
            <a:pPr marL="0" lvl="0" indent="0" algn="l" rtl="0">
              <a:spcBef>
                <a:spcPts val="640"/>
              </a:spcBef>
              <a:spcAft>
                <a:spcPts val="0"/>
              </a:spcAft>
              <a:buNone/>
            </a:pPr>
            <a:endParaRPr sz="1200" i="1" dirty="0">
              <a:latin typeface="Verdana"/>
              <a:ea typeface="Verdana"/>
              <a:cs typeface="Verdana"/>
              <a:sym typeface="Verdana"/>
            </a:endParaRPr>
          </a:p>
          <a:p>
            <a:pPr marL="0" lvl="0" indent="0" algn="l" rtl="0">
              <a:spcBef>
                <a:spcPts val="640"/>
              </a:spcBef>
              <a:spcAft>
                <a:spcPts val="0"/>
              </a:spcAft>
              <a:buClr>
                <a:schemeClr val="dk1"/>
              </a:buClr>
              <a:buSzPts val="2000"/>
              <a:buFont typeface="Verdana"/>
              <a:buNone/>
            </a:pPr>
            <a:r>
              <a:rPr lang="en-US" sz="2000" b="1" i="1" dirty="0">
                <a:latin typeface="Verdana"/>
                <a:ea typeface="Verdana"/>
                <a:cs typeface="Verdana"/>
                <a:sym typeface="Verdana"/>
              </a:rPr>
              <a:t>Social:</a:t>
            </a:r>
            <a:endParaRPr sz="2000" b="1" dirty="0">
              <a:latin typeface="Verdana"/>
              <a:ea typeface="Verdana"/>
              <a:cs typeface="Verdana"/>
              <a:sym typeface="Verdana"/>
            </a:endParaRPr>
          </a:p>
          <a:p>
            <a:pPr marL="749300" indent="-342900">
              <a:spcBef>
                <a:spcPts val="0"/>
              </a:spcBef>
              <a:buSzPts val="2000"/>
            </a:pPr>
            <a:r>
              <a:rPr lang="en-US" sz="2000" dirty="0">
                <a:latin typeface="Verdana"/>
                <a:ea typeface="Verdana"/>
                <a:cs typeface="Verdana"/>
                <a:sym typeface="Verdana"/>
              </a:rPr>
              <a:t>I am learning how to listen and respond to my colleagues’ ideas in ways that move everyone forward as learners.</a:t>
            </a:r>
            <a:endParaRPr sz="2000" dirty="0">
              <a:latin typeface="Verdana"/>
              <a:ea typeface="Verdana"/>
              <a:cs typeface="Verdana"/>
              <a:sym typeface="Verdana"/>
            </a:endParaRPr>
          </a:p>
          <a:p>
            <a:pPr marL="0" lvl="0" indent="0" algn="l" rtl="0">
              <a:spcBef>
                <a:spcPts val="640"/>
              </a:spcBef>
              <a:spcAft>
                <a:spcPts val="0"/>
              </a:spcAft>
              <a:buNone/>
            </a:pPr>
            <a:endParaRPr sz="20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98536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chemeClr val="dk1"/>
              </a:buClr>
              <a:buSzPts val="900"/>
            </a:pPr>
            <a:r>
              <a:rPr lang="en-US" sz="3200" b="1" dirty="0">
                <a:solidFill>
                  <a:schemeClr val="dk1"/>
                </a:solidFill>
                <a:latin typeface="Verdana"/>
                <a:ea typeface="Verdana"/>
                <a:cs typeface="Verdana"/>
                <a:sym typeface="Verdana"/>
              </a:rPr>
              <a:t>I. </a:t>
            </a:r>
            <a:r>
              <a:rPr lang="en-US" sz="3200" b="1" dirty="0">
                <a:solidFill>
                  <a:srgbClr val="000000"/>
                </a:solidFill>
                <a:latin typeface="Verdana"/>
                <a:ea typeface="Verdana"/>
                <a:cs typeface="Verdana"/>
                <a:sym typeface="Verdana"/>
              </a:rPr>
              <a:t>Overview – Visible Learning, Equity, and Identity </a:t>
            </a:r>
            <a:endParaRPr lang="en-US" sz="3200" b="1"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70043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Module I - Success Criteria</a:t>
            </a:r>
            <a:endParaRPr sz="3200" b="1" dirty="0">
              <a:latin typeface="Verdana"/>
              <a:ea typeface="Verdana"/>
              <a:cs typeface="Verdana"/>
              <a:sym typeface="Verdana"/>
            </a:endParaRPr>
          </a:p>
        </p:txBody>
      </p:sp>
      <p:sp>
        <p:nvSpPr>
          <p:cNvPr id="433" name="Google Shape;433;p5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lvl="0" indent="-355600" algn="l" rtl="0">
              <a:spcBef>
                <a:spcPts val="0"/>
              </a:spcBef>
              <a:spcAft>
                <a:spcPts val="0"/>
              </a:spcAft>
              <a:buSzPts val="2000"/>
              <a:buFont typeface="Verdana"/>
              <a:buChar char="●"/>
            </a:pPr>
            <a:r>
              <a:rPr lang="en-US" sz="2000" dirty="0">
                <a:latin typeface="Verdana"/>
                <a:ea typeface="Verdana"/>
                <a:cs typeface="Verdana"/>
                <a:sym typeface="Verdana"/>
              </a:rPr>
              <a:t>I can recognize strategies in teaching and learning that have high impacts (effect size) on student achievement.</a:t>
            </a:r>
            <a:endParaRPr sz="2000" dirty="0">
              <a:latin typeface="Verdana"/>
              <a:ea typeface="Verdana"/>
              <a:cs typeface="Verdana"/>
              <a:sym typeface="Verdana"/>
            </a:endParaRPr>
          </a:p>
          <a:p>
            <a:pPr marL="914400" lvl="0" indent="0" algn="l" rtl="0">
              <a:spcBef>
                <a:spcPts val="0"/>
              </a:spcBef>
              <a:spcAft>
                <a:spcPts val="0"/>
              </a:spcAft>
              <a:buNone/>
            </a:pPr>
            <a:endParaRPr sz="2000" dirty="0">
              <a:latin typeface="Verdana"/>
              <a:ea typeface="Verdana"/>
              <a:cs typeface="Verdana"/>
              <a:sym typeface="Verdana"/>
            </a:endParaRPr>
          </a:p>
          <a:p>
            <a:pPr marL="342900" lvl="0" indent="-355600" algn="l" rtl="0">
              <a:spcBef>
                <a:spcPts val="0"/>
              </a:spcBef>
              <a:spcAft>
                <a:spcPts val="0"/>
              </a:spcAft>
              <a:buSzPts val="2000"/>
              <a:buFont typeface="Verdana"/>
              <a:buChar char="●"/>
            </a:pPr>
            <a:r>
              <a:rPr lang="en-US" sz="2000" dirty="0">
                <a:latin typeface="Verdana"/>
                <a:ea typeface="Verdana"/>
                <a:cs typeface="Verdana"/>
                <a:sym typeface="Verdana"/>
              </a:rPr>
              <a:t>I can recognize and support equitable learning opportunities for all students that promote positive student mathematical identity and agency.</a:t>
            </a:r>
            <a:endParaRPr sz="2000" dirty="0">
              <a:latin typeface="Verdana"/>
              <a:ea typeface="Verdana"/>
              <a:cs typeface="Verdana"/>
              <a:sym typeface="Verdana"/>
            </a:endParaRPr>
          </a:p>
          <a:p>
            <a:pPr marL="914400" lvl="0" indent="0" algn="l" rtl="0">
              <a:spcBef>
                <a:spcPts val="0"/>
              </a:spcBef>
              <a:spcAft>
                <a:spcPts val="0"/>
              </a:spcAft>
              <a:buNone/>
            </a:pPr>
            <a:endParaRPr sz="2000" dirty="0">
              <a:latin typeface="Verdana"/>
              <a:ea typeface="Verdana"/>
              <a:cs typeface="Verdana"/>
              <a:sym typeface="Verdana"/>
            </a:endParaRPr>
          </a:p>
          <a:p>
            <a:pPr marL="342900" lvl="0" indent="-355600" algn="l" rtl="0">
              <a:spcBef>
                <a:spcPts val="0"/>
              </a:spcBef>
              <a:spcAft>
                <a:spcPts val="0"/>
              </a:spcAft>
              <a:buSzPts val="2000"/>
              <a:buFont typeface="Verdana"/>
              <a:buChar char="●"/>
            </a:pPr>
            <a:r>
              <a:rPr lang="en-US" sz="2000" dirty="0">
                <a:latin typeface="Verdana"/>
                <a:ea typeface="Verdana"/>
                <a:cs typeface="Verdana"/>
                <a:sym typeface="Verdana"/>
              </a:rPr>
              <a:t>I can describe how to create a classroom environment that supports the development of assessment-capable mathematics learners.</a:t>
            </a:r>
            <a:endParaRPr sz="20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15</a:t>
            </a:fld>
            <a:endParaRPr lang="en-US" dirty="0"/>
          </a:p>
        </p:txBody>
      </p:sp>
    </p:spTree>
    <p:extLst>
      <p:ext uri="{BB962C8B-B14F-4D97-AF65-F5344CB8AC3E}">
        <p14:creationId xmlns:p14="http://schemas.microsoft.com/office/powerpoint/2010/main" val="59573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Math Identity, Agency, and Equity</a:t>
            </a:r>
            <a:endParaRPr b="1" dirty="0">
              <a:latin typeface="Verdana"/>
              <a:ea typeface="Verdana"/>
              <a:cs typeface="Verdana"/>
              <a:sym typeface="Verdana"/>
            </a:endParaRPr>
          </a:p>
        </p:txBody>
      </p:sp>
      <p:sp>
        <p:nvSpPr>
          <p:cNvPr id="467" name="Google Shape;467;p60" title="mind graphic"/>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pic>
        <p:nvPicPr>
          <p:cNvPr id="469" name="Google Shape;469;p60" title="brain graphic"/>
          <p:cNvPicPr preferRelativeResize="0"/>
          <p:nvPr/>
        </p:nvPicPr>
        <p:blipFill>
          <a:blip r:embed="rId3">
            <a:alphaModFix/>
          </a:blip>
          <a:stretch>
            <a:fillRect/>
          </a:stretch>
        </p:blipFill>
        <p:spPr>
          <a:xfrm>
            <a:off x="2315539" y="1926924"/>
            <a:ext cx="4512921" cy="4281475"/>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16</a:t>
            </a:fld>
            <a:endParaRPr lang="en-US" dirty="0"/>
          </a:p>
        </p:txBody>
      </p:sp>
    </p:spTree>
    <p:extLst>
      <p:ext uri="{BB962C8B-B14F-4D97-AF65-F5344CB8AC3E}">
        <p14:creationId xmlns:p14="http://schemas.microsoft.com/office/powerpoint/2010/main" val="343886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5" name="Google Shape;325;p42" descr="file:///var/folders/gr/ssr0szgs5kl0y4bhw5jjkrth0000gn/T/com.microsoft.Word/screenshot.png" title="timeline graphic"/>
          <p:cNvPicPr preferRelativeResize="0"/>
          <p:nvPr/>
        </p:nvPicPr>
        <p:blipFill rotWithShape="1">
          <a:blip r:embed="rId3">
            <a:alphaModFix/>
          </a:blip>
          <a:srcRect/>
          <a:stretch/>
        </p:blipFill>
        <p:spPr>
          <a:xfrm>
            <a:off x="336649" y="2607577"/>
            <a:ext cx="6521351" cy="2818283"/>
          </a:xfrm>
          <a:prstGeom prst="rect">
            <a:avLst/>
          </a:prstGeom>
          <a:noFill/>
          <a:ln>
            <a:noFill/>
          </a:ln>
        </p:spPr>
      </p:pic>
      <p:sp>
        <p:nvSpPr>
          <p:cNvPr id="322" name="Google Shape;322;p42"/>
          <p:cNvSpPr txBox="1">
            <a:spLocks noGrp="1"/>
          </p:cNvSpPr>
          <p:nvPr>
            <p:ph type="title"/>
          </p:nvPr>
        </p:nvSpPr>
        <p:spPr>
          <a:xfrm>
            <a:off x="193626" y="750370"/>
            <a:ext cx="8570259" cy="857250"/>
          </a:xfrm>
          <a:prstGeom prst="rect">
            <a:avLst/>
          </a:prstGeom>
          <a:noFill/>
          <a:ln>
            <a:noFill/>
          </a:ln>
        </p:spPr>
        <p:txBody>
          <a:bodyPr spcFirstLastPara="1" wrap="square" lIns="68569" tIns="68569" rIns="68569" bIns="68569" anchor="ctr" anchorCtr="0">
            <a:noAutofit/>
          </a:bodyPr>
          <a:lstStyle/>
          <a:p>
            <a:pPr algn="ctr"/>
            <a:r>
              <a:rPr lang="en-US" sz="3200" b="1" dirty="0">
                <a:latin typeface="Verdana"/>
                <a:ea typeface="Verdana"/>
                <a:cs typeface="Verdana"/>
                <a:sym typeface="Verdana"/>
              </a:rPr>
              <a:t>What’s Your Math Story?</a:t>
            </a:r>
            <a:br>
              <a:rPr lang="en-US" sz="3200" b="1" dirty="0">
                <a:latin typeface="Verdana"/>
                <a:ea typeface="Verdana"/>
                <a:cs typeface="Verdana"/>
                <a:sym typeface="Verdana"/>
              </a:rPr>
            </a:br>
            <a:r>
              <a:rPr lang="en-US" sz="2800" b="1" dirty="0">
                <a:latin typeface="Verdana"/>
                <a:ea typeface="Verdana"/>
                <a:cs typeface="Verdana"/>
                <a:sym typeface="Verdana"/>
              </a:rPr>
              <a:t>Mathematics Identity Graph</a:t>
            </a:r>
            <a:endParaRPr sz="2800" dirty="0"/>
          </a:p>
        </p:txBody>
      </p:sp>
      <p:sp>
        <p:nvSpPr>
          <p:cNvPr id="323" name="Google Shape;323;p42"/>
          <p:cNvSpPr txBox="1">
            <a:spLocks noGrp="1"/>
          </p:cNvSpPr>
          <p:nvPr>
            <p:ph type="body" idx="1"/>
          </p:nvPr>
        </p:nvSpPr>
        <p:spPr>
          <a:xfrm>
            <a:off x="950259" y="2014616"/>
            <a:ext cx="6810712" cy="1019673"/>
          </a:xfrm>
          <a:prstGeom prst="rect">
            <a:avLst/>
          </a:prstGeom>
          <a:noFill/>
          <a:ln>
            <a:noFill/>
          </a:ln>
        </p:spPr>
        <p:txBody>
          <a:bodyPr spcFirstLastPara="1" wrap="square" lIns="68569" tIns="68569" rIns="68569" bIns="68569" anchor="t" anchorCtr="0">
            <a:noAutofit/>
          </a:bodyPr>
          <a:lstStyle/>
          <a:p>
            <a:pPr marL="557213" lvl="1" indent="-547688" algn="ctr">
              <a:spcBef>
                <a:spcPts val="0"/>
              </a:spcBef>
              <a:buSzPts val="2000"/>
              <a:buNone/>
            </a:pPr>
            <a:r>
              <a:rPr lang="en-US" sz="2000" dirty="0">
                <a:latin typeface="Verdana" panose="020B0604030504040204" pitchFamily="34" charset="0"/>
                <a:ea typeface="Verdana" panose="020B0604030504040204" pitchFamily="34" charset="0"/>
                <a:cs typeface="Verdana" panose="020B0604030504040204" pitchFamily="34" charset="0"/>
              </a:rPr>
              <a:t>Create a timeline of your mathematical experiences </a:t>
            </a:r>
            <a:endParaRPr sz="2000" dirty="0">
              <a:latin typeface="Verdana" panose="020B0604030504040204" pitchFamily="34" charset="0"/>
              <a:ea typeface="Verdana" panose="020B0604030504040204" pitchFamily="34" charset="0"/>
              <a:cs typeface="Verdana" panose="020B0604030504040204" pitchFamily="34" charset="0"/>
            </a:endParaRPr>
          </a:p>
          <a:p>
            <a:pPr marL="557213" lvl="1" indent="-547688" algn="ctr">
              <a:buSzPts val="2000"/>
              <a:buNone/>
            </a:pPr>
            <a:r>
              <a:rPr lang="en-US" sz="2000" dirty="0">
                <a:latin typeface="Verdana" panose="020B0604030504040204" pitchFamily="34" charset="0"/>
                <a:ea typeface="Verdana" panose="020B0604030504040204" pitchFamily="34" charset="0"/>
                <a:cs typeface="Verdana" panose="020B0604030504040204" pitchFamily="34" charset="0"/>
              </a:rPr>
              <a:t>indicating 3-5 distinct high and low points.</a:t>
            </a:r>
            <a:endParaRPr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17</a:t>
            </a:fld>
            <a:endParaRPr lang="en-US" dirty="0"/>
          </a:p>
        </p:txBody>
      </p:sp>
      <p:sp>
        <p:nvSpPr>
          <p:cNvPr id="4" name="Rectangle 3">
            <a:extLst>
              <a:ext uri="{FF2B5EF4-FFF2-40B4-BE49-F238E27FC236}">
                <a16:creationId xmlns:a16="http://schemas.microsoft.com/office/drawing/2014/main" id="{02DB6574-67C5-4106-A4D4-790F26825722}"/>
              </a:ext>
            </a:extLst>
          </p:cNvPr>
          <p:cNvSpPr/>
          <p:nvPr/>
        </p:nvSpPr>
        <p:spPr>
          <a:xfrm>
            <a:off x="1120527" y="5237799"/>
            <a:ext cx="7275328" cy="1477328"/>
          </a:xfrm>
          <a:prstGeom prst="rect">
            <a:avLst/>
          </a:prstGeom>
        </p:spPr>
        <p:txBody>
          <a:bodyPr wrap="square">
            <a:spAutoFit/>
          </a:bodyPr>
          <a:lstStyle/>
          <a:p>
            <a:pPr lvl="0"/>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Consider the following questions:</a:t>
            </a:r>
          </a:p>
          <a:p>
            <a:pPr marL="285750" lvl="0" indent="-285750">
              <a:buFont typeface="Arial" panose="020B0604020202020204" pitchFamily="34" charset="0"/>
              <a:buChar char="•"/>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Briefly describe one of your low points.  What made this a negative mathematical experience?</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Briefly describe one of your high points.  What made this a positive mathematical experience?</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1D40-1B29-47E8-9028-24A75B3E6F81}"/>
              </a:ext>
            </a:extLst>
          </p:cNvPr>
          <p:cNvSpPr>
            <a:spLocks noGrp="1"/>
          </p:cNvSpPr>
          <p:nvPr>
            <p:ph type="title"/>
          </p:nvPr>
        </p:nvSpPr>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Turn and Talk</a:t>
            </a:r>
          </a:p>
        </p:txBody>
      </p:sp>
      <p:sp>
        <p:nvSpPr>
          <p:cNvPr id="3" name="Text Placeholder 2">
            <a:extLst>
              <a:ext uri="{FF2B5EF4-FFF2-40B4-BE49-F238E27FC236}">
                <a16:creationId xmlns:a16="http://schemas.microsoft.com/office/drawing/2014/main" id="{B6A72176-1007-4690-AC1E-7404B8462E0A}"/>
              </a:ext>
            </a:extLst>
          </p:cNvPr>
          <p:cNvSpPr>
            <a:spLocks noGrp="1"/>
          </p:cNvSpPr>
          <p:nvPr>
            <p:ph type="body" idx="1"/>
          </p:nvPr>
        </p:nvSpPr>
        <p:spPr>
          <a:xfrm>
            <a:off x="299545" y="2061133"/>
            <a:ext cx="8229600" cy="3900494"/>
          </a:xfrm>
        </p:spPr>
        <p:txBody>
          <a:bodyPr/>
          <a:lstStyle/>
          <a:p>
            <a:pPr marL="0" lvl="0" indent="0">
              <a:spcBef>
                <a:spcPts val="0"/>
              </a:spcBef>
              <a:buNone/>
            </a:pPr>
            <a:endParaRPr lang="en-US" dirty="0"/>
          </a:p>
          <a:p>
            <a:pPr indent="-342900">
              <a:spcBef>
                <a:spcPts val="0"/>
              </a:spcBef>
            </a:pPr>
            <a:r>
              <a:rPr lang="en-US" sz="2800" dirty="0">
                <a:latin typeface="Verdana" panose="020B0604030504040204" pitchFamily="34" charset="0"/>
                <a:ea typeface="Verdana" panose="020B0604030504040204" pitchFamily="34" charset="0"/>
              </a:rPr>
              <a:t>What is the leverage point for a mathematical experience to be positive or negative?</a:t>
            </a:r>
          </a:p>
          <a:p>
            <a:pPr indent="-342900">
              <a:spcBef>
                <a:spcPts val="0"/>
              </a:spcBef>
            </a:pPr>
            <a:endParaRPr lang="en-US" sz="2800" dirty="0">
              <a:latin typeface="Verdana" panose="020B0604030504040204" pitchFamily="34" charset="0"/>
              <a:ea typeface="Verdana" panose="020B0604030504040204" pitchFamily="34" charset="0"/>
            </a:endParaRPr>
          </a:p>
          <a:p>
            <a:pPr indent="-342900">
              <a:spcBef>
                <a:spcPts val="0"/>
              </a:spcBef>
            </a:pPr>
            <a:r>
              <a:rPr lang="en-US" sz="2800" dirty="0">
                <a:latin typeface="Verdana" panose="020B0604030504040204" pitchFamily="34" charset="0"/>
                <a:ea typeface="Verdana" panose="020B0604030504040204" pitchFamily="34" charset="0"/>
              </a:rPr>
              <a:t>Thinking about your classroom, what beliefs do you hold that promote positive mathematical experiences for students?</a:t>
            </a:r>
          </a:p>
          <a:p>
            <a:pPr marL="19050" indent="0">
              <a:buNone/>
            </a:pPr>
            <a:endParaRPr lang="en-US" dirty="0"/>
          </a:p>
        </p:txBody>
      </p:sp>
      <p:sp>
        <p:nvSpPr>
          <p:cNvPr id="4" name="Slide Number Placeholder 3">
            <a:extLst>
              <a:ext uri="{FF2B5EF4-FFF2-40B4-BE49-F238E27FC236}">
                <a16:creationId xmlns:a16="http://schemas.microsoft.com/office/drawing/2014/main" id="{96242558-F0F8-4004-9AE8-22A878B04D34}"/>
              </a:ext>
            </a:extLst>
          </p:cNvPr>
          <p:cNvSpPr>
            <a:spLocks noGrp="1"/>
          </p:cNvSpPr>
          <p:nvPr>
            <p:ph type="sldNum" idx="12"/>
          </p:nvPr>
        </p:nvSpPr>
        <p:spPr/>
        <p:txBody>
          <a:bodyPr/>
          <a:lstStyle/>
          <a:p>
            <a:fld id="{00000000-1234-1234-1234-123412341234}" type="slidenum">
              <a:rPr lang="en-US" smtClean="0"/>
              <a:pPr/>
              <a:t>18</a:t>
            </a:fld>
            <a:endParaRPr lang="en-US" dirty="0"/>
          </a:p>
        </p:txBody>
      </p:sp>
      <p:pic>
        <p:nvPicPr>
          <p:cNvPr id="5" name="Picture 4" title="decorative graphic">
            <a:extLst>
              <a:ext uri="{FF2B5EF4-FFF2-40B4-BE49-F238E27FC236}">
                <a16:creationId xmlns:a16="http://schemas.microsoft.com/office/drawing/2014/main" id="{07E45A2C-5062-49DB-93D2-27502788FA5A}"/>
              </a:ext>
            </a:extLst>
          </p:cNvPr>
          <p:cNvPicPr>
            <a:picLocks noChangeAspect="1"/>
          </p:cNvPicPr>
          <p:nvPr/>
        </p:nvPicPr>
        <p:blipFill>
          <a:blip r:embed="rId3"/>
          <a:stretch>
            <a:fillRect/>
          </a:stretch>
        </p:blipFill>
        <p:spPr>
          <a:xfrm>
            <a:off x="5180029" y="794474"/>
            <a:ext cx="1677971" cy="1682284"/>
          </a:xfrm>
          <a:prstGeom prst="rect">
            <a:avLst/>
          </a:prstGeom>
        </p:spPr>
      </p:pic>
    </p:spTree>
    <p:extLst>
      <p:ext uri="{BB962C8B-B14F-4D97-AF65-F5344CB8AC3E}">
        <p14:creationId xmlns:p14="http://schemas.microsoft.com/office/powerpoint/2010/main" val="4203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165021" y="636558"/>
            <a:ext cx="82296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Supporting Equitable Learning</a:t>
            </a:r>
            <a:endParaRPr sz="3600" dirty="0"/>
          </a:p>
        </p:txBody>
      </p:sp>
      <p:sp>
        <p:nvSpPr>
          <p:cNvPr id="332" name="Google Shape;332;p43"/>
          <p:cNvSpPr txBox="1">
            <a:spLocks noGrp="1"/>
          </p:cNvSpPr>
          <p:nvPr>
            <p:ph type="body" idx="1"/>
          </p:nvPr>
        </p:nvSpPr>
        <p:spPr>
          <a:xfrm>
            <a:off x="582704" y="2008584"/>
            <a:ext cx="4040187" cy="479822"/>
          </a:xfrm>
          <a:prstGeom prst="rect">
            <a:avLst/>
          </a:prstGeom>
          <a:noFill/>
          <a:ln>
            <a:noFill/>
          </a:ln>
        </p:spPr>
        <p:txBody>
          <a:bodyPr spcFirstLastPara="1" wrap="square" lIns="68569" tIns="68569" rIns="68569" bIns="68569" anchor="b" anchorCtr="0">
            <a:noAutofit/>
          </a:bodyPr>
          <a:lstStyle/>
          <a:p>
            <a:pPr marL="0" indent="0">
              <a:spcBef>
                <a:spcPts val="0"/>
              </a:spcBef>
              <a:buSzPts val="2000"/>
            </a:pPr>
            <a:r>
              <a:rPr lang="en-US" sz="2200" dirty="0">
                <a:latin typeface="Verdana"/>
                <a:ea typeface="Verdana"/>
                <a:cs typeface="Verdana"/>
                <a:sym typeface="Verdana"/>
              </a:rPr>
              <a:t>Mathematical Identity</a:t>
            </a:r>
            <a:endParaRPr sz="2200" i="1" dirty="0">
              <a:latin typeface="Verdana"/>
              <a:ea typeface="Verdana"/>
              <a:cs typeface="Verdana"/>
              <a:sym typeface="Verdana"/>
            </a:endParaRPr>
          </a:p>
        </p:txBody>
      </p:sp>
      <p:sp>
        <p:nvSpPr>
          <p:cNvPr id="333" name="Google Shape;333;p43"/>
          <p:cNvSpPr txBox="1">
            <a:spLocks noGrp="1"/>
          </p:cNvSpPr>
          <p:nvPr>
            <p:ph type="body" idx="2"/>
          </p:nvPr>
        </p:nvSpPr>
        <p:spPr>
          <a:xfrm>
            <a:off x="457201" y="2507933"/>
            <a:ext cx="3831027" cy="3598546"/>
          </a:xfrm>
          <a:prstGeom prst="rect">
            <a:avLst/>
          </a:prstGeom>
          <a:noFill/>
          <a:ln w="9525" cap="flat" cmpd="sng">
            <a:solidFill>
              <a:schemeClr val="accent6"/>
            </a:solidFill>
            <a:prstDash val="solid"/>
            <a:round/>
            <a:headEnd type="none" w="sm" len="sm"/>
            <a:tailEnd type="none" w="sm" len="sm"/>
          </a:ln>
        </p:spPr>
        <p:txBody>
          <a:bodyPr spcFirstLastPara="1" wrap="square" lIns="68569" tIns="68569" rIns="68569" bIns="68569" anchor="t" anchorCtr="0">
            <a:noAutofit/>
          </a:bodyPr>
          <a:lstStyle/>
          <a:p>
            <a:pPr marL="228600" indent="0">
              <a:spcBef>
                <a:spcPts val="0"/>
              </a:spcBef>
              <a:buSzPts val="2000"/>
              <a:buNone/>
            </a:pP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Dispositions</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 and </a:t>
            </a: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deeply held beliefs</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 that individuals develop about their </a:t>
            </a: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ability to participate and perform </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effectively in </a:t>
            </a: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mathematical contexts</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 and to use mathematics to </a:t>
            </a: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change the conditions</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 of their lives. </a:t>
            </a:r>
            <a:endParaRPr sz="2000" dirty="0">
              <a:latin typeface="Verdana" panose="020B0604030504040204" pitchFamily="34" charset="0"/>
              <a:ea typeface="Verdana" panose="020B0604030504040204" pitchFamily="34" charset="0"/>
              <a:cs typeface="Verdana" panose="020B0604030504040204" pitchFamily="34" charset="0"/>
            </a:endParaRPr>
          </a:p>
          <a:p>
            <a:pPr marL="228600" indent="0">
              <a:buSzPts val="2000"/>
              <a:buNone/>
            </a:pPr>
            <a:endParaRPr sz="1500" i="1" dirty="0">
              <a:latin typeface="Verdana"/>
              <a:ea typeface="Verdana"/>
              <a:cs typeface="Verdana"/>
              <a:sym typeface="Verdana"/>
            </a:endParaRPr>
          </a:p>
          <a:p>
            <a:pPr marL="228600" indent="0">
              <a:buSzPts val="2000"/>
              <a:buNone/>
            </a:pPr>
            <a:r>
              <a:rPr lang="en-US" sz="1500" i="1" dirty="0">
                <a:latin typeface="Verdana"/>
                <a:ea typeface="Verdana"/>
                <a:cs typeface="Verdana"/>
                <a:sym typeface="Verdana"/>
              </a:rPr>
              <a:t>(Martin, 2012, p. 57-58)</a:t>
            </a:r>
            <a:endParaRPr dirty="0"/>
          </a:p>
          <a:p>
            <a:pPr marL="257175" indent="0">
              <a:buNone/>
            </a:pPr>
            <a:endParaRPr dirty="0"/>
          </a:p>
        </p:txBody>
      </p:sp>
      <p:sp>
        <p:nvSpPr>
          <p:cNvPr id="334" name="Google Shape;334;p43"/>
          <p:cNvSpPr txBox="1">
            <a:spLocks noGrp="1"/>
          </p:cNvSpPr>
          <p:nvPr>
            <p:ph type="body" idx="3"/>
          </p:nvPr>
        </p:nvSpPr>
        <p:spPr>
          <a:xfrm>
            <a:off x="4985679" y="2008584"/>
            <a:ext cx="3548714" cy="479822"/>
          </a:xfrm>
          <a:prstGeom prst="rect">
            <a:avLst/>
          </a:prstGeom>
          <a:noFill/>
          <a:ln>
            <a:noFill/>
          </a:ln>
        </p:spPr>
        <p:txBody>
          <a:bodyPr spcFirstLastPara="1" wrap="square" lIns="68569" tIns="68569" rIns="68569" bIns="68569" anchor="b" anchorCtr="0">
            <a:noAutofit/>
          </a:bodyPr>
          <a:lstStyle/>
          <a:p>
            <a:pPr marL="0" indent="0">
              <a:spcBef>
                <a:spcPts val="0"/>
              </a:spcBef>
              <a:buSzPts val="2000"/>
            </a:pPr>
            <a:r>
              <a:rPr lang="en-US" sz="2200" dirty="0">
                <a:latin typeface="Verdana"/>
                <a:ea typeface="Verdana"/>
                <a:cs typeface="Verdana"/>
                <a:sym typeface="Verdana"/>
              </a:rPr>
              <a:t>Mathematical Agency</a:t>
            </a:r>
            <a:endParaRPr sz="2200" dirty="0"/>
          </a:p>
        </p:txBody>
      </p:sp>
      <p:sp>
        <p:nvSpPr>
          <p:cNvPr id="335" name="Google Shape;335;p43"/>
          <p:cNvSpPr txBox="1">
            <a:spLocks noGrp="1"/>
          </p:cNvSpPr>
          <p:nvPr>
            <p:ph type="body" idx="4"/>
          </p:nvPr>
        </p:nvSpPr>
        <p:spPr>
          <a:xfrm>
            <a:off x="4981099" y="2522696"/>
            <a:ext cx="3489722" cy="2264649"/>
          </a:xfrm>
          <a:prstGeom prst="rect">
            <a:avLst/>
          </a:prstGeom>
          <a:noFill/>
          <a:ln w="9525" cap="flat" cmpd="sng">
            <a:solidFill>
              <a:schemeClr val="accent6"/>
            </a:solidFill>
            <a:prstDash val="solid"/>
            <a:round/>
            <a:headEnd type="none" w="sm" len="sm"/>
            <a:tailEnd type="none" w="sm" len="sm"/>
          </a:ln>
        </p:spPr>
        <p:txBody>
          <a:bodyPr spcFirstLastPara="1" wrap="square" lIns="68569" tIns="68569" rIns="68569" bIns="68569" anchor="t" anchorCtr="0">
            <a:noAutofit/>
          </a:bodyPr>
          <a:lstStyle/>
          <a:p>
            <a:pPr marL="228600" indent="0">
              <a:spcBef>
                <a:spcPts val="0"/>
              </a:spcBef>
              <a:buSzPts val="2000"/>
              <a:buNone/>
            </a:pPr>
            <a:r>
              <a:rPr lang="en-US" sz="2000" i="1" dirty="0">
                <a:latin typeface="Verdana"/>
                <a:ea typeface="Verdana"/>
                <a:cs typeface="Verdana"/>
                <a:sym typeface="Verdana"/>
              </a:rPr>
              <a:t>Students’ </a:t>
            </a:r>
            <a:r>
              <a:rPr lang="en-US" sz="2000" i="1" dirty="0">
                <a:solidFill>
                  <a:schemeClr val="accent6"/>
                </a:solidFill>
                <a:latin typeface="Verdana"/>
                <a:ea typeface="Verdana"/>
                <a:cs typeface="Verdana"/>
                <a:sym typeface="Verdana"/>
              </a:rPr>
              <a:t>capacity and willingness </a:t>
            </a:r>
            <a:r>
              <a:rPr lang="en-US" sz="2000" i="1" dirty="0">
                <a:latin typeface="Verdana"/>
                <a:ea typeface="Verdana"/>
                <a:cs typeface="Verdana"/>
                <a:sym typeface="Verdana"/>
              </a:rPr>
              <a:t>to engage mathematically.</a:t>
            </a:r>
            <a:endParaRPr sz="2000" dirty="0"/>
          </a:p>
          <a:p>
            <a:pPr marL="228600" indent="0">
              <a:buSzPts val="2000"/>
              <a:buNone/>
            </a:pPr>
            <a:endParaRPr sz="1500" i="1" dirty="0">
              <a:latin typeface="Verdana"/>
              <a:ea typeface="Verdana"/>
              <a:cs typeface="Verdana"/>
              <a:sym typeface="Verdana"/>
            </a:endParaRPr>
          </a:p>
          <a:p>
            <a:pPr marL="228600" indent="0">
              <a:buSzPts val="2000"/>
              <a:buNone/>
            </a:pPr>
            <a:r>
              <a:rPr lang="en-US" sz="1500" i="1" dirty="0">
                <a:latin typeface="Verdana"/>
                <a:ea typeface="Verdana"/>
                <a:cs typeface="Verdana"/>
                <a:sym typeface="Verdana"/>
              </a:rPr>
              <a:t>(Schoenfeld, 2014, p. 407)</a:t>
            </a:r>
            <a:endParaRPr dirty="0"/>
          </a:p>
          <a:p>
            <a:pPr marL="257175" indent="0">
              <a:buNone/>
            </a:pPr>
            <a:endParaRPr dirty="0"/>
          </a:p>
        </p:txBody>
      </p:sp>
      <p:grpSp>
        <p:nvGrpSpPr>
          <p:cNvPr id="3" name="Group 2" title="decorative graphic"/>
          <p:cNvGrpSpPr/>
          <p:nvPr/>
        </p:nvGrpSpPr>
        <p:grpSpPr>
          <a:xfrm>
            <a:off x="6341588" y="4926110"/>
            <a:ext cx="1997784" cy="1663780"/>
            <a:chOff x="6341588" y="4926110"/>
            <a:chExt cx="1997784" cy="1663780"/>
          </a:xfrm>
        </p:grpSpPr>
        <p:pic>
          <p:nvPicPr>
            <p:cNvPr id="337" name="Google Shape;337;p43" descr="Comics Bang Pow · Free vector graphic on Pixabay"/>
            <p:cNvPicPr preferRelativeResize="0"/>
            <p:nvPr/>
          </p:nvPicPr>
          <p:blipFill rotWithShape="1">
            <a:blip r:embed="rId3">
              <a:alphaModFix/>
            </a:blip>
            <a:srcRect/>
            <a:stretch/>
          </p:blipFill>
          <p:spPr>
            <a:xfrm rot="4923413">
              <a:off x="6508590" y="4759108"/>
              <a:ext cx="1663780" cy="1997784"/>
            </a:xfrm>
            <a:prstGeom prst="rect">
              <a:avLst/>
            </a:prstGeom>
            <a:noFill/>
            <a:ln>
              <a:noFill/>
            </a:ln>
          </p:spPr>
        </p:pic>
        <p:sp>
          <p:nvSpPr>
            <p:cNvPr id="338" name="Google Shape;338;p43"/>
            <p:cNvSpPr txBox="1"/>
            <p:nvPr/>
          </p:nvSpPr>
          <p:spPr>
            <a:xfrm>
              <a:off x="6917570" y="5520451"/>
              <a:ext cx="845820" cy="300083"/>
            </a:xfrm>
            <a:prstGeom prst="rect">
              <a:avLst/>
            </a:prstGeom>
            <a:noFill/>
            <a:ln>
              <a:noFill/>
            </a:ln>
          </p:spPr>
          <p:txBody>
            <a:bodyPr spcFirstLastPara="1" wrap="square" lIns="68569" tIns="34275" rIns="68569" bIns="34275" anchor="t" anchorCtr="0">
              <a:noAutofit/>
            </a:bodyPr>
            <a:lstStyle/>
            <a:p>
              <a:r>
                <a:rPr lang="en-US" sz="1500" b="1" dirty="0"/>
                <a:t>MATH</a:t>
              </a:r>
              <a:endParaRPr sz="1050" dirty="0"/>
            </a:p>
          </p:txBody>
        </p:sp>
      </p:grpSp>
      <p:sp>
        <p:nvSpPr>
          <p:cNvPr id="2" name="Slide Number Placeholder 1"/>
          <p:cNvSpPr>
            <a:spLocks noGrp="1"/>
          </p:cNvSpPr>
          <p:nvPr>
            <p:ph type="sldNum" idx="12"/>
          </p:nvPr>
        </p:nvSpPr>
        <p:spPr/>
        <p:txBody>
          <a:bodyPr/>
          <a:lstStyle/>
          <a:p>
            <a:fld id="{00000000-1234-1234-1234-123412341234}"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557" y="2130427"/>
            <a:ext cx="7783643" cy="1470023"/>
          </a:xfrm>
          <a:solidFill>
            <a:schemeClr val="accent6">
              <a:lumMod val="20000"/>
              <a:lumOff val="80000"/>
            </a:schemeClr>
          </a:solidFill>
          <a:ln>
            <a:solidFill>
              <a:schemeClr val="accent6">
                <a:lumMod val="20000"/>
                <a:lumOff val="80000"/>
              </a:schemeClr>
            </a:solidFill>
          </a:ln>
        </p:spPr>
        <p:txBody>
          <a:bodyPr/>
          <a:lstStyle/>
          <a:p>
            <a:pPr algn="ctr"/>
            <a:r>
              <a:rPr lang="en-US" sz="3200" b="1" dirty="0">
                <a:solidFill>
                  <a:srgbClr val="000000"/>
                </a:solidFill>
                <a:latin typeface="Verdana"/>
                <a:ea typeface="Verdana"/>
                <a:cs typeface="Verdana"/>
                <a:sym typeface="Verdana"/>
              </a:rPr>
              <a:t>Welcome and </a:t>
            </a:r>
            <a:r>
              <a:rPr lang="en-US" sz="3200" b="1" dirty="0" smtClean="0">
                <a:solidFill>
                  <a:srgbClr val="000000"/>
                </a:solidFill>
                <a:latin typeface="Verdana"/>
                <a:ea typeface="Verdana"/>
                <a:cs typeface="Verdana"/>
                <a:sym typeface="Verdana"/>
              </a:rPr>
              <a:t>Introductions</a:t>
            </a:r>
            <a:endParaRPr lang="en-US" sz="32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0706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609600"/>
            <a:ext cx="8229600" cy="1143000"/>
          </a:xfrm>
        </p:spPr>
        <p:txBody>
          <a:bodyPr/>
          <a:lstStyle/>
          <a:p>
            <a:r>
              <a:rPr lang="en-US" sz="3200" b="1" dirty="0">
                <a:latin typeface="Verdana"/>
                <a:ea typeface="Verdana"/>
                <a:cs typeface="Verdana"/>
                <a:sym typeface="Verdana"/>
              </a:rPr>
              <a:t>Positive Mathematical </a:t>
            </a:r>
            <a:r>
              <a:rPr lang="en-US" sz="3200" b="1" dirty="0" smtClean="0">
                <a:latin typeface="Verdana"/>
                <a:ea typeface="Verdana"/>
                <a:cs typeface="Verdana"/>
                <a:sym typeface="Verdana"/>
              </a:rPr>
              <a:t>Identity</a:t>
            </a:r>
            <a:endParaRPr lang="en-US" sz="2800" dirty="0"/>
          </a:p>
        </p:txBody>
      </p:sp>
      <p:sp>
        <p:nvSpPr>
          <p:cNvPr id="3" name="Text Placeholder 2"/>
          <p:cNvSpPr>
            <a:spLocks noGrp="1"/>
          </p:cNvSpPr>
          <p:nvPr>
            <p:ph type="body" idx="1"/>
          </p:nvPr>
        </p:nvSpPr>
        <p:spPr/>
        <p:txBody>
          <a:bodyPr/>
          <a:lstStyle/>
          <a:p>
            <a:pPr marL="19050" indent="0">
              <a:buNone/>
            </a:pPr>
            <a:r>
              <a:rPr lang="en-US" dirty="0">
                <a:latin typeface="Verdana"/>
                <a:ea typeface="Verdana"/>
                <a:cs typeface="Verdana"/>
                <a:sym typeface="Verdana"/>
              </a:rPr>
              <a:t>Empowering students to see themselves as capable of participating in and being doers of </a:t>
            </a:r>
            <a:r>
              <a:rPr lang="en-US" dirty="0" smtClean="0">
                <a:latin typeface="Verdana"/>
                <a:ea typeface="Verdana"/>
                <a:cs typeface="Verdana"/>
                <a:sym typeface="Verdana"/>
              </a:rPr>
              <a:t>mathematics developed in a classroom where students:</a:t>
            </a:r>
            <a:endParaRPr lang="en-US" dirty="0">
              <a:latin typeface="Verdana"/>
              <a:ea typeface="Verdana"/>
              <a:cs typeface="Verdana"/>
            </a:endParaRPr>
          </a:p>
          <a:p>
            <a:pPr lvl="1" indent="-342900">
              <a:spcBef>
                <a:spcPts val="300"/>
              </a:spcBef>
              <a:buSzPts val="2000"/>
              <a:buFont typeface="Arial"/>
              <a:buChar char="•"/>
            </a:pPr>
            <a:r>
              <a:rPr lang="en-US" sz="2400" dirty="0">
                <a:latin typeface="Verdana"/>
                <a:ea typeface="Verdana"/>
                <a:cs typeface="Verdana"/>
                <a:sym typeface="Verdana"/>
              </a:rPr>
              <a:t>Are active </a:t>
            </a:r>
            <a:r>
              <a:rPr lang="en-US" sz="2400" dirty="0">
                <a:solidFill>
                  <a:srgbClr val="2D2D8A"/>
                </a:solidFill>
                <a:latin typeface="Verdana"/>
                <a:ea typeface="Verdana"/>
                <a:cs typeface="Verdana"/>
                <a:sym typeface="Verdana"/>
              </a:rPr>
              <a:t>participants</a:t>
            </a:r>
            <a:r>
              <a:rPr lang="en-US" sz="2400" dirty="0">
                <a:latin typeface="Verdana"/>
                <a:ea typeface="Verdana"/>
                <a:cs typeface="Verdana"/>
                <a:sym typeface="Verdana"/>
              </a:rPr>
              <a:t>;</a:t>
            </a:r>
            <a:endParaRPr lang="en-US" sz="2400" dirty="0"/>
          </a:p>
          <a:p>
            <a:pPr lvl="1" indent="-342900">
              <a:spcBef>
                <a:spcPts val="300"/>
              </a:spcBef>
              <a:buSzPts val="2000"/>
              <a:buFont typeface="Arial"/>
              <a:buChar char="•"/>
            </a:pPr>
            <a:r>
              <a:rPr lang="en-US" sz="2400" dirty="0">
                <a:latin typeface="Verdana"/>
                <a:ea typeface="Verdana"/>
                <a:cs typeface="Verdana"/>
                <a:sym typeface="Verdana"/>
              </a:rPr>
              <a:t>Engage in </a:t>
            </a:r>
            <a:r>
              <a:rPr lang="en-US" sz="2400" dirty="0">
                <a:solidFill>
                  <a:srgbClr val="2D2D8A"/>
                </a:solidFill>
                <a:latin typeface="Verdana"/>
                <a:ea typeface="Verdana"/>
                <a:cs typeface="Verdana"/>
                <a:sym typeface="Verdana"/>
              </a:rPr>
              <a:t>reasoning and sense making</a:t>
            </a:r>
            <a:r>
              <a:rPr lang="en-US" sz="2400" dirty="0">
                <a:latin typeface="Verdana"/>
                <a:ea typeface="Verdana"/>
                <a:cs typeface="Verdana"/>
                <a:sym typeface="Verdana"/>
              </a:rPr>
              <a:t>;</a:t>
            </a:r>
            <a:endParaRPr lang="en-US" sz="2400" dirty="0"/>
          </a:p>
          <a:p>
            <a:pPr lvl="1" indent="-342900">
              <a:spcBef>
                <a:spcPts val="300"/>
              </a:spcBef>
              <a:buSzPts val="2000"/>
              <a:buFont typeface="Arial"/>
              <a:buChar char="•"/>
            </a:pPr>
            <a:r>
              <a:rPr lang="en-US" sz="2400" dirty="0">
                <a:latin typeface="Verdana"/>
                <a:ea typeface="Verdana"/>
                <a:cs typeface="Verdana"/>
                <a:sym typeface="Verdana"/>
              </a:rPr>
              <a:t>Strive to make their thinking </a:t>
            </a:r>
            <a:r>
              <a:rPr lang="en-US" sz="2400" dirty="0">
                <a:solidFill>
                  <a:srgbClr val="2D2D8A"/>
                </a:solidFill>
                <a:latin typeface="Verdana"/>
                <a:ea typeface="Verdana"/>
                <a:cs typeface="Verdana"/>
                <a:sym typeface="Verdana"/>
              </a:rPr>
              <a:t>visible and intelligible </a:t>
            </a:r>
            <a:r>
              <a:rPr lang="en-US" sz="2400" dirty="0">
                <a:latin typeface="Verdana"/>
                <a:ea typeface="Verdana"/>
                <a:cs typeface="Verdana"/>
                <a:sym typeface="Verdana"/>
              </a:rPr>
              <a:t>to others; </a:t>
            </a:r>
            <a:endParaRPr lang="en-US" sz="2400" dirty="0"/>
          </a:p>
          <a:p>
            <a:pPr lvl="1" indent="-342900">
              <a:spcBef>
                <a:spcPts val="300"/>
              </a:spcBef>
              <a:buSzPts val="2000"/>
              <a:buFont typeface="Arial"/>
              <a:buChar char="•"/>
            </a:pPr>
            <a:r>
              <a:rPr lang="en-US" sz="2400" dirty="0">
                <a:latin typeface="Verdana"/>
                <a:ea typeface="Verdana"/>
                <a:cs typeface="Verdana"/>
                <a:sym typeface="Verdana"/>
              </a:rPr>
              <a:t>Use </a:t>
            </a:r>
            <a:r>
              <a:rPr lang="en-US" sz="2400" dirty="0" smtClean="0">
                <a:latin typeface="Verdana"/>
                <a:ea typeface="Verdana"/>
                <a:cs typeface="Verdana"/>
                <a:sym typeface="Verdana"/>
              </a:rPr>
              <a:t>multiple </a:t>
            </a:r>
            <a:r>
              <a:rPr lang="en-US" sz="2400" dirty="0">
                <a:latin typeface="Verdana"/>
                <a:ea typeface="Verdana"/>
                <a:cs typeface="Verdana"/>
                <a:sym typeface="Verdana"/>
              </a:rPr>
              <a:t>forms of </a:t>
            </a:r>
            <a:r>
              <a:rPr lang="en-US" sz="2400" dirty="0">
                <a:solidFill>
                  <a:srgbClr val="2D2D8A"/>
                </a:solidFill>
                <a:latin typeface="Verdana"/>
                <a:ea typeface="Verdana"/>
                <a:cs typeface="Verdana"/>
                <a:sym typeface="Verdana"/>
              </a:rPr>
              <a:t>discourse</a:t>
            </a:r>
            <a:r>
              <a:rPr lang="en-US" sz="2400" dirty="0">
                <a:latin typeface="Verdana"/>
                <a:ea typeface="Verdana"/>
                <a:cs typeface="Verdana"/>
                <a:sym typeface="Verdana"/>
              </a:rPr>
              <a:t>; and</a:t>
            </a:r>
            <a:endParaRPr lang="en-US" sz="2400" dirty="0"/>
          </a:p>
          <a:p>
            <a:pPr lvl="1" indent="-342900">
              <a:spcBef>
                <a:spcPts val="300"/>
              </a:spcBef>
              <a:buClr>
                <a:srgbClr val="2D2D8A"/>
              </a:buClr>
              <a:buSzPts val="2000"/>
              <a:buFont typeface="Arial"/>
              <a:buChar char="•"/>
            </a:pPr>
            <a:r>
              <a:rPr lang="en-US" sz="2400" dirty="0">
                <a:solidFill>
                  <a:srgbClr val="2D2D8A"/>
                </a:solidFill>
                <a:latin typeface="Verdana"/>
                <a:ea typeface="Verdana"/>
                <a:cs typeface="Verdana"/>
                <a:sym typeface="Verdana"/>
              </a:rPr>
              <a:t>Critique their world </a:t>
            </a:r>
            <a:r>
              <a:rPr lang="en-US" sz="2400" dirty="0">
                <a:latin typeface="Verdana"/>
                <a:ea typeface="Verdana"/>
                <a:cs typeface="Verdana"/>
                <a:sym typeface="Verdana"/>
              </a:rPr>
              <a:t>through using mathematics.</a:t>
            </a:r>
            <a:endParaRPr lang="en-US" sz="2400" dirty="0"/>
          </a:p>
          <a:p>
            <a:pPr marL="1905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20</a:t>
            </a:fld>
            <a:endParaRPr lang="en-US" dirty="0"/>
          </a:p>
        </p:txBody>
      </p:sp>
      <p:sp>
        <p:nvSpPr>
          <p:cNvPr id="5" name="Google Shape;355;p45"/>
          <p:cNvSpPr txBox="1"/>
          <p:nvPr/>
        </p:nvSpPr>
        <p:spPr>
          <a:xfrm>
            <a:off x="2286000" y="6070847"/>
            <a:ext cx="6172200" cy="553998"/>
          </a:xfrm>
          <a:prstGeom prst="rect">
            <a:avLst/>
          </a:prstGeom>
          <a:noFill/>
          <a:ln>
            <a:noFill/>
          </a:ln>
        </p:spPr>
        <p:txBody>
          <a:bodyPr spcFirstLastPara="1" wrap="square" lIns="68569" tIns="34275" rIns="68569" bIns="34275" anchor="t" anchorCtr="0">
            <a:noAutofit/>
          </a:bodyPr>
          <a:lstStyle/>
          <a:p>
            <a:pPr algn="r"/>
            <a:r>
              <a:rPr lang="en-US" dirty="0"/>
              <a:t>Adapted from </a:t>
            </a:r>
            <a:r>
              <a:rPr lang="en-US" i="1" dirty="0"/>
              <a:t>Catalyzing Change in High School Mathematics – Initiating Critical Conversations. </a:t>
            </a:r>
            <a:r>
              <a:rPr lang="en-US" dirty="0"/>
              <a:t>Reston, VA: NCTM, 2018.</a:t>
            </a:r>
            <a:endParaRPr dirty="0"/>
          </a:p>
          <a:p>
            <a:endParaRPr sz="1050" dirty="0"/>
          </a:p>
        </p:txBody>
      </p:sp>
    </p:spTree>
    <p:extLst>
      <p:ext uri="{BB962C8B-B14F-4D97-AF65-F5344CB8AC3E}">
        <p14:creationId xmlns:p14="http://schemas.microsoft.com/office/powerpoint/2010/main" val="4951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91435" y="622812"/>
            <a:ext cx="6358725"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Equity in Math</a:t>
            </a:r>
            <a:endParaRPr sz="3200" b="1" dirty="0">
              <a:latin typeface="Verdana"/>
              <a:ea typeface="Verdana"/>
              <a:cs typeface="Verdana"/>
              <a:sym typeface="Verdana"/>
            </a:endParaRPr>
          </a:p>
        </p:txBody>
      </p:sp>
      <p:sp>
        <p:nvSpPr>
          <p:cNvPr id="364" name="Google Shape;364;p46"/>
          <p:cNvSpPr txBox="1"/>
          <p:nvPr/>
        </p:nvSpPr>
        <p:spPr>
          <a:xfrm>
            <a:off x="666345" y="1843295"/>
            <a:ext cx="7974349" cy="2697975"/>
          </a:xfrm>
          <a:prstGeom prst="rect">
            <a:avLst/>
          </a:prstGeom>
          <a:noFill/>
          <a:ln>
            <a:noFill/>
          </a:ln>
        </p:spPr>
        <p:txBody>
          <a:bodyPr spcFirstLastPara="1" wrap="square" lIns="68569" tIns="68569" rIns="68569" bIns="68569" anchor="t" anchorCtr="0">
            <a:noAutofit/>
          </a:bodyPr>
          <a:lstStyle/>
          <a:p>
            <a:pPr>
              <a:spcAft>
                <a:spcPts val="600"/>
              </a:spcAft>
            </a:pPr>
            <a:r>
              <a:rPr lang="en-US" sz="2400" dirty="0">
                <a:solidFill>
                  <a:schemeClr val="dk1"/>
                </a:solidFill>
                <a:highlight>
                  <a:srgbClr val="FFFFFF"/>
                </a:highlight>
                <a:latin typeface="Verdana"/>
                <a:ea typeface="Verdana"/>
                <a:cs typeface="Verdana"/>
                <a:sym typeface="Verdana"/>
              </a:rPr>
              <a:t>“Addressing equity and access includes both ensuring that all students attain mathematics proficiency and increasing the numbers of students from all racial, ethnic, linguistic, gender, and socioeconomic groups who attain the highest levels of mathematics achievement.” (NCTM)</a:t>
            </a:r>
            <a:endParaRPr sz="2400" dirty="0">
              <a:solidFill>
                <a:schemeClr val="dk1"/>
              </a:solidFill>
              <a:highlight>
                <a:srgbClr val="FFFFFF"/>
              </a:highlight>
              <a:latin typeface="Verdana"/>
              <a:ea typeface="Verdana"/>
              <a:cs typeface="Verdana"/>
              <a:sym typeface="Verdana"/>
            </a:endParaRPr>
          </a:p>
          <a:p>
            <a:pPr algn="r"/>
            <a:endParaRPr lang="en-US" sz="2000" dirty="0">
              <a:solidFill>
                <a:schemeClr val="dk1"/>
              </a:solidFill>
              <a:highlight>
                <a:srgbClr val="FFFFFF"/>
              </a:highlight>
              <a:latin typeface="Verdana"/>
              <a:ea typeface="Verdana"/>
              <a:cs typeface="Verdana"/>
              <a:sym typeface="Verdana"/>
            </a:endParaRPr>
          </a:p>
          <a:p>
            <a:pPr algn="r"/>
            <a:r>
              <a:rPr lang="en-US" sz="2000" dirty="0">
                <a:solidFill>
                  <a:schemeClr val="dk1"/>
                </a:solidFill>
                <a:highlight>
                  <a:srgbClr val="FFFFFF"/>
                </a:highlight>
                <a:latin typeface="Verdana"/>
                <a:ea typeface="Verdana"/>
                <a:cs typeface="Verdana"/>
                <a:sym typeface="Verdana"/>
              </a:rPr>
              <a:t>– Found on VDOE Website, </a:t>
            </a:r>
          </a:p>
          <a:p>
            <a:pPr algn="r"/>
            <a:r>
              <a:rPr lang="en-US" sz="2000" dirty="0">
                <a:solidFill>
                  <a:schemeClr val="dk1"/>
                </a:solidFill>
                <a:highlight>
                  <a:srgbClr val="FFFFFF"/>
                </a:highlight>
                <a:latin typeface="Verdana"/>
                <a:ea typeface="Verdana"/>
                <a:cs typeface="Verdana"/>
                <a:sym typeface="Verdana"/>
              </a:rPr>
              <a:t>Mathematics Standards of Learning Preface, p. VI</a:t>
            </a:r>
            <a:endParaRPr sz="2000" dirty="0">
              <a:solidFill>
                <a:schemeClr val="dk1"/>
              </a:solidFill>
              <a:highlight>
                <a:srgbClr val="FFFFFF"/>
              </a:highlight>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21</a:t>
            </a:fld>
            <a:endParaRPr lang="en-US" dirty="0"/>
          </a:p>
        </p:txBody>
      </p:sp>
    </p:spTree>
    <p:extLst>
      <p:ext uri="{BB962C8B-B14F-4D97-AF65-F5344CB8AC3E}">
        <p14:creationId xmlns:p14="http://schemas.microsoft.com/office/powerpoint/2010/main" val="1591003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41" y="643385"/>
            <a:ext cx="8229600" cy="1143000"/>
          </a:xfrm>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Equity Quotes 4 Corners Activity</a:t>
            </a:r>
          </a:p>
        </p:txBody>
      </p:sp>
      <p:sp>
        <p:nvSpPr>
          <p:cNvPr id="4" name="Slide Number Placeholder 3"/>
          <p:cNvSpPr>
            <a:spLocks noGrp="1"/>
          </p:cNvSpPr>
          <p:nvPr>
            <p:ph type="sldNum" idx="12"/>
          </p:nvPr>
        </p:nvSpPr>
        <p:spPr/>
        <p:txBody>
          <a:bodyPr/>
          <a:lstStyle/>
          <a:p>
            <a:fld id="{00000000-1234-1234-1234-123412341234}" type="slidenum">
              <a:rPr lang="en-US" smtClean="0"/>
              <a:pPr/>
              <a:t>22</a:t>
            </a:fld>
            <a:endParaRPr lang="en-US" dirty="0"/>
          </a:p>
        </p:txBody>
      </p:sp>
      <p:sp>
        <p:nvSpPr>
          <p:cNvPr id="6" name="TextBox 5"/>
          <p:cNvSpPr txBox="1"/>
          <p:nvPr/>
        </p:nvSpPr>
        <p:spPr>
          <a:xfrm>
            <a:off x="665018" y="1847345"/>
            <a:ext cx="8159668" cy="3785652"/>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1. Read the Equity Quotes handout.</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2. Decide which quote resonates with you.</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396875" indent="-396875"/>
            <a:r>
              <a:rPr lang="en-US" sz="2400" dirty="0">
                <a:latin typeface="Verdana" panose="020B0604030504040204" pitchFamily="34" charset="0"/>
                <a:ea typeface="Verdana" panose="020B0604030504040204" pitchFamily="34" charset="0"/>
                <a:cs typeface="Verdana" panose="020B0604030504040204" pitchFamily="34" charset="0"/>
              </a:rPr>
              <a:t>3. Go to corner that corresponds to your quote’s letter.</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396875" indent="-396875"/>
            <a:r>
              <a:rPr lang="en-US" sz="2400" dirty="0">
                <a:latin typeface="Verdana" panose="020B0604030504040204" pitchFamily="34" charset="0"/>
                <a:ea typeface="Verdana" panose="020B0604030504040204" pitchFamily="34" charset="0"/>
                <a:cs typeface="Verdana" panose="020B0604030504040204" pitchFamily="34" charset="0"/>
              </a:rPr>
              <a:t>4. Discuss why you chose this quote with others in your corner. Prepare to share out with the whole group.</a:t>
            </a:r>
          </a:p>
        </p:txBody>
      </p:sp>
    </p:spTree>
    <p:extLst>
      <p:ext uri="{BB962C8B-B14F-4D97-AF65-F5344CB8AC3E}">
        <p14:creationId xmlns:p14="http://schemas.microsoft.com/office/powerpoint/2010/main" val="293278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0" y="493485"/>
            <a:ext cx="8229600" cy="1143000"/>
          </a:xfrm>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Equity Quotes 4 Corners Activity</a:t>
            </a:r>
          </a:p>
        </p:txBody>
      </p:sp>
      <p:sp>
        <p:nvSpPr>
          <p:cNvPr id="4" name="Slide Number Placeholder 3"/>
          <p:cNvSpPr>
            <a:spLocks noGrp="1"/>
          </p:cNvSpPr>
          <p:nvPr>
            <p:ph type="sldNum" idx="12"/>
          </p:nvPr>
        </p:nvSpPr>
        <p:spPr/>
        <p:txBody>
          <a:bodyPr/>
          <a:lstStyle/>
          <a:p>
            <a:fld id="{00000000-1234-1234-1234-123412341234}" type="slidenum">
              <a:rPr lang="en-US" smtClean="0"/>
              <a:pPr/>
              <a:t>23</a:t>
            </a:fld>
            <a:endParaRPr lang="en-US" dirty="0"/>
          </a:p>
        </p:txBody>
      </p:sp>
      <p:pic>
        <p:nvPicPr>
          <p:cNvPr id="5" name="Picture 4" title="quote slide"/>
          <p:cNvPicPr>
            <a:picLocks noChangeAspect="1"/>
          </p:cNvPicPr>
          <p:nvPr/>
        </p:nvPicPr>
        <p:blipFill>
          <a:blip r:embed="rId3"/>
          <a:stretch>
            <a:fillRect/>
          </a:stretch>
        </p:blipFill>
        <p:spPr>
          <a:xfrm>
            <a:off x="456323" y="1356841"/>
            <a:ext cx="8207991" cy="5195109"/>
          </a:xfrm>
          <a:prstGeom prst="rect">
            <a:avLst/>
          </a:prstGeom>
        </p:spPr>
      </p:pic>
    </p:spTree>
    <p:extLst>
      <p:ext uri="{BB962C8B-B14F-4D97-AF65-F5344CB8AC3E}">
        <p14:creationId xmlns:p14="http://schemas.microsoft.com/office/powerpoint/2010/main" val="517651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2"/>
          <p:cNvSpPr txBox="1">
            <a:spLocks noGrp="1"/>
          </p:cNvSpPr>
          <p:nvPr>
            <p:ph type="title"/>
          </p:nvPr>
        </p:nvSpPr>
        <p:spPr>
          <a:xfrm>
            <a:off x="117110" y="677875"/>
            <a:ext cx="84783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The Five Equity-Based Mathematics Teaching Practices</a:t>
            </a:r>
            <a:endParaRPr sz="3200" b="1" dirty="0">
              <a:latin typeface="Verdana"/>
              <a:ea typeface="Verdana"/>
              <a:cs typeface="Verdana"/>
              <a:sym typeface="Verdana"/>
            </a:endParaRPr>
          </a:p>
        </p:txBody>
      </p:sp>
      <p:sp>
        <p:nvSpPr>
          <p:cNvPr id="485" name="Google Shape;485;p62" title="five equity practices"/>
          <p:cNvSpPr txBox="1">
            <a:spLocks noGrp="1"/>
          </p:cNvSpPr>
          <p:nvPr>
            <p:ph type="body" idx="1"/>
          </p:nvPr>
        </p:nvSpPr>
        <p:spPr>
          <a:xfrm>
            <a:off x="457200" y="1600200"/>
            <a:ext cx="8229600" cy="4876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487" name="Google Shape;487;p62"/>
          <p:cNvSpPr txBox="1"/>
          <p:nvPr/>
        </p:nvSpPr>
        <p:spPr>
          <a:xfrm>
            <a:off x="457099" y="2105503"/>
            <a:ext cx="7808359" cy="3163200"/>
          </a:xfrm>
          <a:prstGeom prst="rect">
            <a:avLst/>
          </a:prstGeom>
          <a:noFill/>
          <a:ln>
            <a:noFill/>
          </a:ln>
        </p:spPr>
        <p:txBody>
          <a:bodyPr spcFirstLastPara="1" wrap="square" lIns="91425" tIns="91425" rIns="91425" bIns="91425" anchor="t" anchorCtr="0">
            <a:noAutofit/>
          </a:bodyPr>
          <a:lstStyle/>
          <a:p>
            <a:pPr marL="342900" marR="0" lvl="0" indent="-342900" algn="l" defTabSz="914400" rtl="0" eaLnBrk="1" fontAlgn="auto" latinLnBrk="0" hangingPunct="1">
              <a:lnSpc>
                <a:spcPct val="150000"/>
              </a:lnSpc>
              <a:spcBef>
                <a:spcPts val="60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Go deep with mathematics</a:t>
            </a:r>
          </a:p>
          <a:p>
            <a:pPr marL="342900" indent="-342900">
              <a:lnSpc>
                <a:spcPct val="150000"/>
              </a:lnSpc>
              <a:spcBef>
                <a:spcPts val="600"/>
              </a:spcBef>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Leverage multiple mathematical competencies</a:t>
            </a:r>
          </a:p>
          <a:p>
            <a:pPr marL="342900" indent="-342900">
              <a:lnSpc>
                <a:spcPct val="150000"/>
              </a:lnSpc>
              <a:spcBef>
                <a:spcPts val="600"/>
              </a:spcBef>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Affirm mathematics learners’ identities</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spcBef>
                <a:spcPts val="600"/>
              </a:spcBef>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Challenge spaces of marginality</a:t>
            </a: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spcBef>
                <a:spcPts val="600"/>
              </a:spcBef>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Draw on multiple resources of knowledge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492" name="Google Shape;492;p62"/>
          <p:cNvSpPr txBox="1"/>
          <p:nvPr/>
        </p:nvSpPr>
        <p:spPr>
          <a:xfrm>
            <a:off x="649100" y="5635366"/>
            <a:ext cx="7348500" cy="857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Resource:  Smith, M. et al. (2017) Taking Action – Implementing Effective Mathematics Teaching Practices Series</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National Council of Teachers of Mathematics.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1528108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2" name="Google Shape;502;p63"/>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dirty="0"/>
          </a:p>
        </p:txBody>
      </p:sp>
      <p:sp>
        <p:nvSpPr>
          <p:cNvPr id="499" name="Google Shape;499;p63"/>
          <p:cNvSpPr txBox="1">
            <a:spLocks noGrp="1"/>
          </p:cNvSpPr>
          <p:nvPr>
            <p:ph type="title" idx="4294967295"/>
          </p:nvPr>
        </p:nvSpPr>
        <p:spPr>
          <a:xfrm>
            <a:off x="91440" y="472440"/>
            <a:ext cx="8991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A Visible Learning Classroom is...</a:t>
            </a:r>
            <a:endParaRPr sz="3200" b="1" dirty="0">
              <a:latin typeface="Verdana"/>
              <a:ea typeface="Verdana"/>
              <a:cs typeface="Verdana"/>
              <a:sym typeface="Verdana"/>
            </a:endParaRPr>
          </a:p>
        </p:txBody>
      </p:sp>
      <p:sp>
        <p:nvSpPr>
          <p:cNvPr id="500" name="Google Shape;500;p63"/>
          <p:cNvSpPr txBox="1">
            <a:spLocks noGrp="1"/>
          </p:cNvSpPr>
          <p:nvPr>
            <p:ph type="body" idx="4294967295"/>
          </p:nvPr>
        </p:nvSpPr>
        <p:spPr>
          <a:xfrm>
            <a:off x="367671" y="1607574"/>
            <a:ext cx="4038600" cy="4525963"/>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b="1" dirty="0">
                <a:latin typeface="Verdana"/>
                <a:ea typeface="Verdana"/>
                <a:cs typeface="Verdana"/>
                <a:sym typeface="Verdana"/>
              </a:rPr>
              <a:t>Teachers</a:t>
            </a:r>
            <a:endParaRPr sz="2400" b="1" dirty="0">
              <a:latin typeface="Verdana"/>
              <a:ea typeface="Verdana"/>
              <a:cs typeface="Verdana"/>
              <a:sym typeface="Verdana"/>
            </a:endParaRPr>
          </a:p>
        </p:txBody>
      </p:sp>
      <p:sp>
        <p:nvSpPr>
          <p:cNvPr id="501" name="Google Shape;501;p63"/>
          <p:cNvSpPr txBox="1">
            <a:spLocks noGrp="1"/>
          </p:cNvSpPr>
          <p:nvPr>
            <p:ph type="body" idx="4294967295"/>
          </p:nvPr>
        </p:nvSpPr>
        <p:spPr>
          <a:xfrm>
            <a:off x="4648200" y="1639284"/>
            <a:ext cx="4038600" cy="4525963"/>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b="1" dirty="0">
                <a:latin typeface="Verdana"/>
                <a:ea typeface="Verdana"/>
                <a:cs typeface="Verdana"/>
                <a:sym typeface="Verdana"/>
              </a:rPr>
              <a:t>Learners</a:t>
            </a:r>
            <a:endParaRPr sz="2400" b="1" dirty="0">
              <a:latin typeface="Verdana"/>
              <a:ea typeface="Verdana"/>
              <a:cs typeface="Verdana"/>
              <a:sym typeface="Verdana"/>
            </a:endParaRPr>
          </a:p>
        </p:txBody>
      </p:sp>
      <p:pic>
        <p:nvPicPr>
          <p:cNvPr id="503" name="Google Shape;503;p63" title="teacher graphic"/>
          <p:cNvPicPr preferRelativeResize="0"/>
          <p:nvPr/>
        </p:nvPicPr>
        <p:blipFill>
          <a:blip r:embed="rId3">
            <a:alphaModFix/>
          </a:blip>
          <a:stretch>
            <a:fillRect/>
          </a:stretch>
        </p:blipFill>
        <p:spPr>
          <a:xfrm>
            <a:off x="367671" y="2386096"/>
            <a:ext cx="3943600" cy="2635501"/>
          </a:xfrm>
          <a:prstGeom prst="rect">
            <a:avLst/>
          </a:prstGeom>
          <a:noFill/>
          <a:ln>
            <a:noFill/>
          </a:ln>
        </p:spPr>
      </p:pic>
      <p:pic>
        <p:nvPicPr>
          <p:cNvPr id="504" name="Google Shape;504;p63" title="learner graphic"/>
          <p:cNvPicPr preferRelativeResize="0"/>
          <p:nvPr/>
        </p:nvPicPr>
        <p:blipFill>
          <a:blip r:embed="rId4">
            <a:alphaModFix/>
          </a:blip>
          <a:stretch>
            <a:fillRect/>
          </a:stretch>
        </p:blipFill>
        <p:spPr>
          <a:xfrm>
            <a:off x="4680929" y="2386100"/>
            <a:ext cx="4087048" cy="2635502"/>
          </a:xfrm>
          <a:prstGeom prst="rect">
            <a:avLst/>
          </a:prstGeom>
          <a:noFill/>
          <a:ln>
            <a:noFill/>
          </a:ln>
        </p:spPr>
      </p:pic>
      <p:sp>
        <p:nvSpPr>
          <p:cNvPr id="505" name="Google Shape;505;p63"/>
          <p:cNvSpPr txBox="1"/>
          <p:nvPr/>
        </p:nvSpPr>
        <p:spPr>
          <a:xfrm>
            <a:off x="367671" y="5228550"/>
            <a:ext cx="8400306"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dirty="0">
                <a:latin typeface="Verdana"/>
                <a:ea typeface="Verdana"/>
                <a:cs typeface="Verdana"/>
                <a:sym typeface="Verdana"/>
              </a:rPr>
              <a:t>Predict:  </a:t>
            </a:r>
            <a:r>
              <a:rPr lang="en-US" sz="2000" dirty="0">
                <a:latin typeface="Verdana"/>
                <a:ea typeface="Verdana"/>
                <a:cs typeface="Verdana"/>
                <a:sym typeface="Verdana"/>
              </a:rPr>
              <a:t>What does visible </a:t>
            </a:r>
            <a:r>
              <a:rPr lang="en-US" sz="2000" b="1" dirty="0">
                <a:latin typeface="Verdana"/>
                <a:ea typeface="Verdana"/>
                <a:cs typeface="Verdana"/>
                <a:sym typeface="Verdana"/>
              </a:rPr>
              <a:t>teaching</a:t>
            </a:r>
            <a:r>
              <a:rPr lang="en-US" sz="2000" dirty="0">
                <a:latin typeface="Verdana"/>
                <a:ea typeface="Verdana"/>
                <a:cs typeface="Verdana"/>
                <a:sym typeface="Verdana"/>
              </a:rPr>
              <a:t> look like in a classroom?</a:t>
            </a:r>
            <a:endParaRPr sz="2000" dirty="0">
              <a:latin typeface="Verdana"/>
              <a:ea typeface="Verdana"/>
              <a:cs typeface="Verdana"/>
              <a:sym typeface="Verdana"/>
            </a:endParaRPr>
          </a:p>
          <a:p>
            <a:pPr marL="914400" lvl="0" indent="457200" algn="l" rtl="0">
              <a:spcBef>
                <a:spcPts val="0"/>
              </a:spcBef>
              <a:spcAft>
                <a:spcPts val="0"/>
              </a:spcAft>
              <a:buNone/>
            </a:pPr>
            <a:r>
              <a:rPr lang="en-US" sz="2000" dirty="0">
                <a:latin typeface="Verdana"/>
                <a:ea typeface="Verdana"/>
                <a:cs typeface="Verdana"/>
                <a:sym typeface="Verdana"/>
              </a:rPr>
              <a:t> What does visible </a:t>
            </a:r>
            <a:r>
              <a:rPr lang="en-US" sz="2000" b="1" dirty="0">
                <a:latin typeface="Verdana"/>
                <a:ea typeface="Verdana"/>
                <a:cs typeface="Verdana"/>
                <a:sym typeface="Verdana"/>
              </a:rPr>
              <a:t>learning</a:t>
            </a:r>
            <a:r>
              <a:rPr lang="en-US" sz="2000" dirty="0">
                <a:latin typeface="Verdana"/>
                <a:ea typeface="Verdana"/>
                <a:cs typeface="Verdana"/>
                <a:sym typeface="Verdana"/>
              </a:rPr>
              <a:t> look like in a classroom?</a:t>
            </a:r>
            <a:endParaRPr sz="2000" dirty="0">
              <a:latin typeface="Verdana"/>
              <a:ea typeface="Verdana"/>
              <a:cs typeface="Verdana"/>
              <a:sym typeface="Verdana"/>
            </a:endParaRPr>
          </a:p>
        </p:txBody>
      </p:sp>
    </p:spTree>
    <p:extLst>
      <p:ext uri="{BB962C8B-B14F-4D97-AF65-F5344CB8AC3E}">
        <p14:creationId xmlns:p14="http://schemas.microsoft.com/office/powerpoint/2010/main" val="25760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anim calcmode="lin" valueType="num">
                                      <p:cBhvr additive="base">
                                        <p:cTn id="7" dur="500" fill="hold"/>
                                        <p:tgtEl>
                                          <p:spTgt spid="505"/>
                                        </p:tgtEl>
                                        <p:attrNameLst>
                                          <p:attrName>ppt_x</p:attrName>
                                        </p:attrNameLst>
                                      </p:cBhvr>
                                      <p:tavLst>
                                        <p:tav tm="0">
                                          <p:val>
                                            <p:strVal val="#ppt_x"/>
                                          </p:val>
                                        </p:tav>
                                        <p:tav tm="100000">
                                          <p:val>
                                            <p:strVal val="#ppt_x"/>
                                          </p:val>
                                        </p:tav>
                                      </p:tavLst>
                                    </p:anim>
                                    <p:anim calcmode="lin" valueType="num">
                                      <p:cBhvr additive="base">
                                        <p:cTn id="8" dur="500" fill="hold"/>
                                        <p:tgtEl>
                                          <p:spTgt spid="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z="3200" b="1" dirty="0">
                <a:latin typeface="Verdana"/>
                <a:ea typeface="Verdana"/>
                <a:cs typeface="Verdana"/>
                <a:sym typeface="Verdana"/>
              </a:rPr>
              <a:t>Comparing Visible Teaching &amp; Learning</a:t>
            </a:r>
            <a:endParaRPr lang="en-US"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pic>
        <p:nvPicPr>
          <p:cNvPr id="5" name="Picture 4" title="chart"/>
          <p:cNvPicPr>
            <a:picLocks noChangeAspect="1"/>
          </p:cNvPicPr>
          <p:nvPr/>
        </p:nvPicPr>
        <p:blipFill>
          <a:blip r:embed="rId2"/>
          <a:stretch>
            <a:fillRect/>
          </a:stretch>
        </p:blipFill>
        <p:spPr>
          <a:xfrm>
            <a:off x="842355" y="1811702"/>
            <a:ext cx="7387245" cy="4843463"/>
          </a:xfrm>
          <a:prstGeom prst="rect">
            <a:avLst/>
          </a:prstGeom>
        </p:spPr>
      </p:pic>
    </p:spTree>
    <p:extLst>
      <p:ext uri="{BB962C8B-B14F-4D97-AF65-F5344CB8AC3E}">
        <p14:creationId xmlns:p14="http://schemas.microsoft.com/office/powerpoint/2010/main" val="88609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598" cy="1143000"/>
          </a:xfrm>
        </p:spPr>
        <p:txBody>
          <a:bodyPr/>
          <a:lstStyle/>
          <a:p>
            <a:r>
              <a:rPr lang="en-US" sz="3200" b="1" dirty="0">
                <a:latin typeface="Verdana"/>
                <a:ea typeface="Verdana"/>
                <a:cs typeface="Verdana"/>
                <a:sym typeface="Verdana"/>
              </a:rPr>
              <a:t>Assessment-Capable </a:t>
            </a:r>
            <a:r>
              <a:rPr lang="en-US" sz="3200" b="1" dirty="0" smtClean="0">
                <a:latin typeface="Verdana"/>
                <a:ea typeface="Verdana"/>
                <a:cs typeface="Verdana"/>
                <a:sym typeface="Verdana"/>
              </a:rPr>
              <a:t>Visible Learners</a:t>
            </a:r>
            <a:endParaRPr lang="en-US" sz="2800" dirty="0"/>
          </a:p>
        </p:txBody>
      </p:sp>
      <p:sp>
        <p:nvSpPr>
          <p:cNvPr id="3" name="Text Placeholder 2"/>
          <p:cNvSpPr>
            <a:spLocks noGrp="1"/>
          </p:cNvSpPr>
          <p:nvPr>
            <p:ph type="body" idx="1"/>
          </p:nvPr>
        </p:nvSpPr>
        <p:spPr>
          <a:xfrm>
            <a:off x="502171" y="2049908"/>
            <a:ext cx="5269042" cy="3991128"/>
          </a:xfrm>
        </p:spPr>
        <p:txBody>
          <a:bodyPr/>
          <a:lstStyle/>
          <a:p>
            <a:pPr marL="257175" indent="0">
              <a:spcBef>
                <a:spcPts val="600"/>
              </a:spcBef>
              <a:buSzPts val="2000"/>
              <a:buNone/>
            </a:pPr>
            <a:r>
              <a:rPr lang="en-US" dirty="0">
                <a:latin typeface="Verdana" panose="020B0604030504040204" pitchFamily="34" charset="0"/>
                <a:ea typeface="Verdana" panose="020B0604030504040204" pitchFamily="34" charset="0"/>
                <a:cs typeface="Verdana" panose="020B0604030504040204" pitchFamily="34" charset="0"/>
              </a:rPr>
              <a:t>Reflective Questions:</a:t>
            </a:r>
          </a:p>
          <a:p>
            <a:pPr marL="642938" indent="-385763">
              <a:spcBef>
                <a:spcPts val="600"/>
              </a:spcBef>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rPr>
              <a:t>What are characteristics of an assessment-capable learner?</a:t>
            </a:r>
          </a:p>
          <a:p>
            <a:pPr marL="642938" indent="-385763">
              <a:spcBef>
                <a:spcPts val="600"/>
              </a:spcBef>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rPr>
              <a:t>How would you create a classroom environment that supports the development of assessment-capable mathematics learners? </a:t>
            </a:r>
          </a:p>
        </p:txBody>
      </p:sp>
      <p:sp>
        <p:nvSpPr>
          <p:cNvPr id="4" name="Slide Number Placeholder 3"/>
          <p:cNvSpPr>
            <a:spLocks noGrp="1"/>
          </p:cNvSpPr>
          <p:nvPr>
            <p:ph type="sldNum" idx="12"/>
          </p:nvPr>
        </p:nvSpPr>
        <p:spPr/>
        <p:txBody>
          <a:bodyPr/>
          <a:lstStyle/>
          <a:p>
            <a:fld id="{00000000-1234-1234-1234-123412341234}" type="slidenum">
              <a:rPr lang="en-US" smtClean="0"/>
              <a:pPr/>
              <a:t>27</a:t>
            </a:fld>
            <a:endParaRPr lang="en-US" dirty="0"/>
          </a:p>
        </p:txBody>
      </p:sp>
      <p:pic>
        <p:nvPicPr>
          <p:cNvPr id="5" name="Picture 2" descr="https://images-na.ssl-images-amazon.com/images/I/511bGNniN%2BL._SX402_BO1,204,203,200_.jpg" title="VL book graphi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255" y="2865859"/>
            <a:ext cx="1891118" cy="23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87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Assessment-Capable Visible Learners</a:t>
            </a:r>
            <a:endParaRPr sz="3200" b="1" dirty="0">
              <a:latin typeface="Verdana"/>
              <a:ea typeface="Verdana"/>
              <a:cs typeface="Verdana"/>
              <a:sym typeface="Verdana"/>
            </a:endParaRPr>
          </a:p>
        </p:txBody>
      </p:sp>
      <p:sp>
        <p:nvSpPr>
          <p:cNvPr id="530" name="Google Shape;530;p6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dirty="0"/>
              <a:t> </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pic>
        <p:nvPicPr>
          <p:cNvPr id="3" name="Picture 2" title="assmt capable VL learner characteristics"/>
          <p:cNvPicPr>
            <a:picLocks noChangeAspect="1"/>
          </p:cNvPicPr>
          <p:nvPr/>
        </p:nvPicPr>
        <p:blipFill>
          <a:blip r:embed="rId3"/>
          <a:stretch>
            <a:fillRect/>
          </a:stretch>
        </p:blipFill>
        <p:spPr>
          <a:xfrm>
            <a:off x="186013" y="1600200"/>
            <a:ext cx="8805585" cy="4526100"/>
          </a:xfrm>
          <a:prstGeom prst="rect">
            <a:avLst/>
          </a:prstGeom>
        </p:spPr>
      </p:pic>
    </p:spTree>
    <p:extLst>
      <p:ext uri="{BB962C8B-B14F-4D97-AF65-F5344CB8AC3E}">
        <p14:creationId xmlns:p14="http://schemas.microsoft.com/office/powerpoint/2010/main" val="3383683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29</a:t>
            </a:fld>
            <a:endParaRPr lang="en-US" dirty="0"/>
          </a:p>
        </p:txBody>
      </p:sp>
      <p:sp>
        <p:nvSpPr>
          <p:cNvPr id="2" name="Title 1"/>
          <p:cNvSpPr>
            <a:spLocks noGrp="1"/>
          </p:cNvSpPr>
          <p:nvPr>
            <p:ph type="title" idx="4294967295"/>
          </p:nvPr>
        </p:nvSpPr>
        <p:spPr>
          <a:xfrm>
            <a:off x="0" y="609600"/>
            <a:ext cx="9144000" cy="1143000"/>
          </a:xfrm>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Barometer of Influence and Effect Size </a:t>
            </a:r>
          </a:p>
        </p:txBody>
      </p:sp>
      <p:sp>
        <p:nvSpPr>
          <p:cNvPr id="6" name="Rectangle 5"/>
          <p:cNvSpPr/>
          <p:nvPr/>
        </p:nvSpPr>
        <p:spPr>
          <a:xfrm>
            <a:off x="327807" y="6211669"/>
            <a:ext cx="8721758" cy="523220"/>
          </a:xfrm>
          <a:prstGeom prst="rect">
            <a:avLst/>
          </a:prstGeom>
        </p:spPr>
        <p:txBody>
          <a:bodyPr wrap="square">
            <a:spAutoFit/>
          </a:bodyPr>
          <a:lstStyle/>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Adapted from Hattie, J. (2009) Visible Learning:  A Synthesis of Over 800 Meta-analyses Relating to Achievement.  New York, NY: Routledge.</a:t>
            </a:r>
          </a:p>
        </p:txBody>
      </p:sp>
      <p:pic>
        <p:nvPicPr>
          <p:cNvPr id="3" name="Picture 2" title="barometer of influence"/>
          <p:cNvPicPr>
            <a:picLocks noChangeAspect="1"/>
          </p:cNvPicPr>
          <p:nvPr/>
        </p:nvPicPr>
        <p:blipFill>
          <a:blip r:embed="rId3"/>
          <a:stretch>
            <a:fillRect/>
          </a:stretch>
        </p:blipFill>
        <p:spPr>
          <a:xfrm>
            <a:off x="304800" y="1438102"/>
            <a:ext cx="8042822" cy="4668618"/>
          </a:xfrm>
          <a:prstGeom prst="rect">
            <a:avLst/>
          </a:prstGeom>
        </p:spPr>
      </p:pic>
    </p:spTree>
    <p:extLst>
      <p:ext uri="{BB962C8B-B14F-4D97-AF65-F5344CB8AC3E}">
        <p14:creationId xmlns:p14="http://schemas.microsoft.com/office/powerpoint/2010/main" val="1195452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p:cNvSpPr>
            <a:spLocks noGrp="1"/>
          </p:cNvSpPr>
          <p:nvPr>
            <p:ph type="body" idx="1"/>
          </p:nvPr>
        </p:nvSpPr>
        <p:spPr>
          <a:xfrm>
            <a:off x="457200" y="2604544"/>
            <a:ext cx="7517567" cy="933136"/>
          </a:xfrm>
        </p:spPr>
        <p:txBody>
          <a:bodyPr/>
          <a:lstStyle/>
          <a:p>
            <a:pPr marL="19050" indent="0">
              <a:buNone/>
            </a:pPr>
            <a:r>
              <a:rPr lang="en-US" dirty="0">
                <a:latin typeface="Verdana"/>
                <a:ea typeface="Verdana"/>
                <a:cs typeface="Verdana"/>
                <a:sym typeface="Verdana"/>
              </a:rPr>
              <a:t>Stand up if… you are a pet owner.</a:t>
            </a:r>
          </a:p>
          <a:p>
            <a:pPr marL="1905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a:t>
            </a:fld>
            <a:endParaRPr lang="en-US" dirty="0"/>
          </a:p>
        </p:txBody>
      </p:sp>
      <p:pic>
        <p:nvPicPr>
          <p:cNvPr id="5" name="Google Shape;196;p28" title="pet graphic"/>
          <p:cNvPicPr preferRelativeResize="0"/>
          <p:nvPr/>
        </p:nvPicPr>
        <p:blipFill rotWithShape="1">
          <a:blip r:embed="rId2">
            <a:alphaModFix/>
          </a:blip>
          <a:srcRect t="21259"/>
          <a:stretch/>
        </p:blipFill>
        <p:spPr>
          <a:xfrm>
            <a:off x="2076867" y="3537680"/>
            <a:ext cx="5320046" cy="2792644"/>
          </a:xfrm>
          <a:prstGeom prst="rect">
            <a:avLst/>
          </a:prstGeom>
          <a:noFill/>
          <a:ln>
            <a:noFill/>
          </a:ln>
        </p:spPr>
      </p:pic>
    </p:spTree>
    <p:extLst>
      <p:ext uri="{BB962C8B-B14F-4D97-AF65-F5344CB8AC3E}">
        <p14:creationId xmlns:p14="http://schemas.microsoft.com/office/powerpoint/2010/main" val="338393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pic>
        <p:nvPicPr>
          <p:cNvPr id="4" name="Picture 3" title="effect size sort graphic">
            <a:hlinkClick r:id="rId3"/>
            <a:extLst>
              <a:ext uri="{FF2B5EF4-FFF2-40B4-BE49-F238E27FC236}">
                <a16:creationId xmlns:a16="http://schemas.microsoft.com/office/drawing/2014/main" id="{1E691466-EDC8-48FA-9503-4E9C7B14A878}"/>
              </a:ext>
            </a:extLst>
          </p:cNvPr>
          <p:cNvPicPr>
            <a:picLocks noChangeAspect="1"/>
          </p:cNvPicPr>
          <p:nvPr/>
        </p:nvPicPr>
        <p:blipFill>
          <a:blip r:embed="rId4"/>
          <a:stretch>
            <a:fillRect/>
          </a:stretch>
        </p:blipFill>
        <p:spPr>
          <a:xfrm>
            <a:off x="651116" y="1178822"/>
            <a:ext cx="7841768" cy="5589520"/>
          </a:xfrm>
          <a:prstGeom prst="rect">
            <a:avLst/>
          </a:prstGeom>
        </p:spPr>
      </p:pic>
      <p:sp>
        <p:nvSpPr>
          <p:cNvPr id="1122" name="Google Shape;1122;p117"/>
          <p:cNvSpPr txBox="1">
            <a:spLocks noGrp="1"/>
          </p:cNvSpPr>
          <p:nvPr>
            <p:ph type="title"/>
          </p:nvPr>
        </p:nvSpPr>
        <p:spPr>
          <a:xfrm>
            <a:off x="208547" y="677863"/>
            <a:ext cx="8229600" cy="97436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Effect Size Sort</a:t>
            </a:r>
            <a:endParaRPr sz="3200" b="1"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Tree>
    <p:extLst>
      <p:ext uri="{BB962C8B-B14F-4D97-AF65-F5344CB8AC3E}">
        <p14:creationId xmlns:p14="http://schemas.microsoft.com/office/powerpoint/2010/main" val="681233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123"/>
          <p:cNvSpPr txBox="1">
            <a:spLocks noGrp="1"/>
          </p:cNvSpPr>
          <p:nvPr>
            <p:ph type="title"/>
          </p:nvPr>
        </p:nvSpPr>
        <p:spPr>
          <a:xfrm>
            <a:off x="0" y="632135"/>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Effect Size Sort Solutions</a:t>
            </a:r>
            <a:endParaRPr sz="3200" dirty="0"/>
          </a:p>
        </p:txBody>
      </p:sp>
      <p:sp>
        <p:nvSpPr>
          <p:cNvPr id="2" name="Slide Number Placeholder 1"/>
          <p:cNvSpPr>
            <a:spLocks noGrp="1"/>
          </p:cNvSpPr>
          <p:nvPr>
            <p:ph type="sldNum" idx="12"/>
          </p:nvPr>
        </p:nvSpPr>
        <p:spPr/>
        <p:txBody>
          <a:bodyPr/>
          <a:lstStyle/>
          <a:p>
            <a:fld id="{00000000-1234-1234-1234-123412341234}" type="slidenum">
              <a:rPr lang="en-US" smtClean="0"/>
              <a:pPr/>
              <a:t>31</a:t>
            </a:fld>
            <a:endParaRPr lang="en-US" dirty="0"/>
          </a:p>
        </p:txBody>
      </p:sp>
      <p:sp>
        <p:nvSpPr>
          <p:cNvPr id="7" name="Google Shape;652;p69">
            <a:extLst>
              <a:ext uri="{FF2B5EF4-FFF2-40B4-BE49-F238E27FC236}">
                <a16:creationId xmlns:a16="http://schemas.microsoft.com/office/drawing/2014/main" id="{52A18DE4-195B-4394-85D8-774BBCEE251C}"/>
              </a:ext>
            </a:extLst>
          </p:cNvPr>
          <p:cNvSpPr txBox="1"/>
          <p:nvPr/>
        </p:nvSpPr>
        <p:spPr>
          <a:xfrm>
            <a:off x="4891513" y="5294129"/>
            <a:ext cx="3033286" cy="857250"/>
          </a:xfrm>
          <a:prstGeom prst="rect">
            <a:avLst/>
          </a:prstGeom>
          <a:solidFill>
            <a:srgbClr val="FFFF00"/>
          </a:solidFill>
          <a:ln>
            <a:solidFill>
              <a:srgbClr val="FFFF00"/>
            </a:solidFill>
          </a:ln>
        </p:spPr>
        <p:txBody>
          <a:bodyPr spcFirstLastPara="1" wrap="square" lIns="68569" tIns="34275" rIns="68569" bIns="34275" anchor="t" anchorCtr="0">
            <a:noAutofit/>
          </a:bodyPr>
          <a:lstStyle/>
          <a:p>
            <a:pPr algn="ctr"/>
            <a:r>
              <a:rPr lang="en-US" sz="1800" b="1" i="1" dirty="0">
                <a:latin typeface="Verdana" panose="020B0604030504040204" pitchFamily="34" charset="0"/>
                <a:ea typeface="Verdana" panose="020B0604030504040204" pitchFamily="34" charset="0"/>
                <a:cs typeface="Verdana" panose="020B0604030504040204" pitchFamily="34" charset="0"/>
                <a:sym typeface="Calibri"/>
              </a:rPr>
              <a:t>Visible Learning  </a:t>
            </a:r>
            <a:r>
              <a:rPr lang="en-US" sz="1800" b="1" dirty="0">
                <a:latin typeface="Verdana" panose="020B0604030504040204" pitchFamily="34" charset="0"/>
                <a:ea typeface="Verdana" panose="020B0604030504040204" pitchFamily="34" charset="0"/>
                <a:cs typeface="Verdana" panose="020B0604030504040204" pitchFamily="34" charset="0"/>
                <a:sym typeface="Calibri"/>
              </a:rPr>
              <a:t>Book Pages 245-249 </a:t>
            </a:r>
          </a:p>
        </p:txBody>
      </p:sp>
      <p:pic>
        <p:nvPicPr>
          <p:cNvPr id="4" name="Picture 3" title="effect size answer">
            <a:extLst>
              <a:ext uri="{FF2B5EF4-FFF2-40B4-BE49-F238E27FC236}">
                <a16:creationId xmlns:a16="http://schemas.microsoft.com/office/drawing/2014/main" id="{DF119B1C-7B68-4D49-9145-360168B76A7F}"/>
              </a:ext>
            </a:extLst>
          </p:cNvPr>
          <p:cNvPicPr>
            <a:picLocks noChangeAspect="1"/>
          </p:cNvPicPr>
          <p:nvPr/>
        </p:nvPicPr>
        <p:blipFill>
          <a:blip r:embed="rId3"/>
          <a:stretch>
            <a:fillRect/>
          </a:stretch>
        </p:blipFill>
        <p:spPr>
          <a:xfrm>
            <a:off x="572775" y="2175358"/>
            <a:ext cx="7593764" cy="2793148"/>
          </a:xfrm>
          <a:prstGeom prst="rect">
            <a:avLst/>
          </a:prstGeom>
        </p:spPr>
      </p:pic>
      <p:sp>
        <p:nvSpPr>
          <p:cNvPr id="5" name="TextBox 4">
            <a:extLst>
              <a:ext uri="{FF2B5EF4-FFF2-40B4-BE49-F238E27FC236}">
                <a16:creationId xmlns:a16="http://schemas.microsoft.com/office/drawing/2014/main" id="{0103A3D7-A705-47A4-9354-95BC32869BC1}"/>
              </a:ext>
            </a:extLst>
          </p:cNvPr>
          <p:cNvSpPr txBox="1"/>
          <p:nvPr/>
        </p:nvSpPr>
        <p:spPr>
          <a:xfrm flipH="1">
            <a:off x="354722" y="1489385"/>
            <a:ext cx="6846965"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Think back to the sort you completed this morning.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60" name="Google Shape;460;p55" descr="https://lh4.googleusercontent.com/B7b_psJNfqPq32Ftww0OZK1FMHxQOgsl6GENon7jYqikbwl5ICml4YLs_0a_aOcIP8dxLUh36F7RCS8y8B8ZDJZM-3iUO8ODpXd4E6CoCtFhAY7SwwVFpYBB3u37x6X1_nzJC2FOgw"/>
          <p:cNvPicPr preferRelativeResize="0"/>
          <p:nvPr/>
        </p:nvPicPr>
        <p:blipFill rotWithShape="1">
          <a:blip r:embed="rId3">
            <a:alphaModFix/>
          </a:blip>
          <a:srcRect/>
          <a:stretch/>
        </p:blipFill>
        <p:spPr>
          <a:xfrm>
            <a:off x="5925069" y="4040781"/>
            <a:ext cx="2912140" cy="1907997"/>
          </a:xfrm>
          <a:prstGeom prst="rect">
            <a:avLst/>
          </a:prstGeom>
          <a:noFill/>
          <a:ln>
            <a:noFill/>
          </a:ln>
        </p:spPr>
      </p:pic>
      <p:sp>
        <p:nvSpPr>
          <p:cNvPr id="457" name="Google Shape;457;p55"/>
          <p:cNvSpPr txBox="1">
            <a:spLocks noGrp="1"/>
          </p:cNvSpPr>
          <p:nvPr>
            <p:ph type="title"/>
          </p:nvPr>
        </p:nvSpPr>
        <p:spPr>
          <a:xfrm>
            <a:off x="181637" y="664935"/>
            <a:ext cx="8809961"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Effect Size of Strategies Used</a:t>
            </a:r>
            <a:endParaRPr sz="3200" b="1" dirty="0"/>
          </a:p>
        </p:txBody>
      </p:sp>
      <p:sp>
        <p:nvSpPr>
          <p:cNvPr id="458" name="Google Shape;458;p55"/>
          <p:cNvSpPr txBox="1">
            <a:spLocks noGrp="1"/>
          </p:cNvSpPr>
          <p:nvPr>
            <p:ph type="body" idx="1"/>
          </p:nvPr>
        </p:nvSpPr>
        <p:spPr>
          <a:xfrm>
            <a:off x="306791" y="1624555"/>
            <a:ext cx="6970161" cy="3394472"/>
          </a:xfrm>
          <a:prstGeom prst="rect">
            <a:avLst/>
          </a:prstGeom>
          <a:noFill/>
          <a:ln>
            <a:noFill/>
          </a:ln>
        </p:spPr>
        <p:txBody>
          <a:bodyPr spcFirstLastPara="1" wrap="square" lIns="68569" tIns="68569" rIns="68569" bIns="68569" anchor="t" anchorCtr="0">
            <a:noAutofit/>
          </a:bodyPr>
          <a:lstStyle/>
          <a:p>
            <a:pPr marL="257175" indent="0">
              <a:spcBef>
                <a:spcPts val="0"/>
              </a:spcBef>
              <a:spcAft>
                <a:spcPts val="600"/>
              </a:spcAft>
              <a:buNone/>
            </a:pPr>
            <a:r>
              <a:rPr lang="en-US" sz="2800" dirty="0">
                <a:latin typeface="Verdana" panose="020B0604030504040204" pitchFamily="34" charset="0"/>
                <a:ea typeface="Verdana" panose="020B0604030504040204" pitchFamily="34" charset="0"/>
                <a:cs typeface="Verdana" panose="020B0604030504040204" pitchFamily="34" charset="0"/>
              </a:rPr>
              <a:t>So far today, we have used…</a:t>
            </a:r>
            <a:endParaRPr sz="2800"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Strategy to Integrate with Prior Knowledge 0.93</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Learning Intentions 0.68</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Vocabulary Instruction 0.62</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Strong Classroom Cohesion 0.44</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Success Criteria 1.13</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Discussion 0.82</a:t>
            </a:r>
            <a:endParaRPr dirty="0">
              <a:latin typeface="Verdana" panose="020B0604030504040204" pitchFamily="34" charset="0"/>
              <a:ea typeface="Verdana" panose="020B0604030504040204" pitchFamily="34" charset="0"/>
              <a:cs typeface="Verdana" panose="020B0604030504040204" pitchFamily="34" charset="0"/>
            </a:endParaRPr>
          </a:p>
          <a:p>
            <a:pPr marL="304800" indent="104775">
              <a:buNone/>
            </a:pPr>
            <a:endParaRPr sz="3200" dirty="0">
              <a:latin typeface="Verdana" panose="020B0604030504040204" pitchFamily="34" charset="0"/>
              <a:ea typeface="Verdana" panose="020B0604030504040204" pitchFamily="34" charset="0"/>
              <a:cs typeface="Verdana" panose="020B0604030504040204" pitchFamily="34" charset="0"/>
            </a:endParaRPr>
          </a:p>
          <a:p>
            <a:pPr marL="257175" indent="0">
              <a:buNone/>
            </a:pPr>
            <a:endParaRPr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32</a:t>
            </a:fld>
            <a:endParaRPr lang="en-US" dirty="0"/>
          </a:p>
        </p:txBody>
      </p:sp>
      <p:grpSp>
        <p:nvGrpSpPr>
          <p:cNvPr id="6" name="Group 5" title="discussion effect size"/>
          <p:cNvGrpSpPr/>
          <p:nvPr/>
        </p:nvGrpSpPr>
        <p:grpSpPr>
          <a:xfrm>
            <a:off x="6300450" y="6051116"/>
            <a:ext cx="2161378" cy="650855"/>
            <a:chOff x="8839105" y="896432"/>
            <a:chExt cx="2161378" cy="650855"/>
          </a:xfrm>
        </p:grpSpPr>
        <p:sp>
          <p:nvSpPr>
            <p:cNvPr id="7" name="Google Shape;1243;p115"/>
            <p:cNvSpPr/>
            <p:nvPr/>
          </p:nvSpPr>
          <p:spPr>
            <a:xfrm rot="10800000">
              <a:off x="8839105" y="896432"/>
              <a:ext cx="216137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244;p115"/>
            <p:cNvSpPr txBox="1"/>
            <p:nvPr/>
          </p:nvSpPr>
          <p:spPr>
            <a:xfrm>
              <a:off x="9097185" y="924039"/>
              <a:ext cx="1171575"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a:t>
              </a:r>
              <a:endParaRPr sz="1050" dirty="0"/>
            </a:p>
            <a:p>
              <a:r>
                <a:rPr lang="en-US" sz="1200" b="1" dirty="0">
                  <a:latin typeface="Verdana"/>
                  <a:ea typeface="Verdana"/>
                  <a:cs typeface="Verdana"/>
                  <a:sym typeface="Verdana"/>
                </a:rPr>
                <a:t>0.82</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10141959" y="970169"/>
              <a:ext cx="751999" cy="454491"/>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eight practices graphic"/>
          <p:cNvPicPr>
            <a:picLocks noChangeAspect="1"/>
          </p:cNvPicPr>
          <p:nvPr/>
        </p:nvPicPr>
        <p:blipFill>
          <a:blip r:embed="rId2"/>
          <a:stretch>
            <a:fillRect/>
          </a:stretch>
        </p:blipFill>
        <p:spPr>
          <a:xfrm>
            <a:off x="836716" y="1353388"/>
            <a:ext cx="7572766" cy="5361739"/>
          </a:xfrm>
          <a:prstGeom prst="rect">
            <a:avLst/>
          </a:prstGeom>
        </p:spPr>
      </p:pic>
      <p:sp>
        <p:nvSpPr>
          <p:cNvPr id="2" name="Title 1"/>
          <p:cNvSpPr>
            <a:spLocks noGrp="1"/>
          </p:cNvSpPr>
          <p:nvPr>
            <p:ph type="title"/>
          </p:nvPr>
        </p:nvSpPr>
        <p:spPr/>
        <p:txBody>
          <a:bodyPr/>
          <a:lstStyle/>
          <a:p>
            <a:r>
              <a:rPr lang="en-US" sz="2800" b="1" dirty="0">
                <a:latin typeface="Verdana"/>
                <a:ea typeface="Verdana"/>
                <a:cs typeface="Verdana"/>
                <a:sym typeface="Verdana"/>
              </a:rPr>
              <a:t>Focus of 2018 and 2019 Mathematics Institutes</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33</a:t>
            </a:fld>
            <a:endParaRPr lang="en-US" dirty="0"/>
          </a:p>
        </p:txBody>
      </p:sp>
    </p:spTree>
    <p:extLst>
      <p:ext uri="{BB962C8B-B14F-4D97-AF65-F5344CB8AC3E}">
        <p14:creationId xmlns:p14="http://schemas.microsoft.com/office/powerpoint/2010/main" val="3389759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07"/>
          <p:cNvSpPr txBox="1">
            <a:spLocks noGrp="1"/>
          </p:cNvSpPr>
          <p:nvPr>
            <p:ph type="title" idx="4294967295"/>
          </p:nvPr>
        </p:nvSpPr>
        <p:spPr>
          <a:xfrm>
            <a:off x="0" y="4572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800" b="1" i="0" u="none" strike="noStrike" cap="none" dirty="0">
                <a:solidFill>
                  <a:schemeClr val="dk2"/>
                </a:solidFill>
                <a:latin typeface="Verdana"/>
                <a:ea typeface="Verdana"/>
                <a:cs typeface="Verdana"/>
                <a:sym typeface="Verdana"/>
              </a:rPr>
              <a:t>Mathematics Process Goals for Students</a:t>
            </a:r>
            <a:endParaRPr dirty="0"/>
          </a:p>
        </p:txBody>
      </p:sp>
      <p:grpSp>
        <p:nvGrpSpPr>
          <p:cNvPr id="995" name="Google Shape;995;p107" title="five process goals graphic"/>
          <p:cNvGrpSpPr/>
          <p:nvPr/>
        </p:nvGrpSpPr>
        <p:grpSpPr>
          <a:xfrm>
            <a:off x="1343512" y="2896365"/>
            <a:ext cx="6304682" cy="3808567"/>
            <a:chOff x="276712" y="765"/>
            <a:chExt cx="6304682" cy="3808567"/>
          </a:xfrm>
        </p:grpSpPr>
        <p:sp>
          <p:nvSpPr>
            <p:cNvPr id="996" name="Google Shape;996;p107"/>
            <p:cNvSpPr/>
            <p:nvPr/>
          </p:nvSpPr>
          <p:spPr>
            <a:xfrm>
              <a:off x="2618898" y="2189032"/>
              <a:ext cx="1620300" cy="1620300"/>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97" name="Google Shape;997;p107"/>
            <p:cNvSpPr txBox="1"/>
            <p:nvPr/>
          </p:nvSpPr>
          <p:spPr>
            <a:xfrm>
              <a:off x="2856171" y="2426305"/>
              <a:ext cx="1145700" cy="1145700"/>
            </a:xfrm>
            <a:prstGeom prst="rect">
              <a:avLst/>
            </a:prstGeom>
            <a:noFill/>
            <a:ln>
              <a:noFill/>
            </a:ln>
          </p:spPr>
          <p:txBody>
            <a:bodyPr spcFirstLastPara="1" wrap="square" lIns="7600" tIns="7600" rIns="7600" bIns="76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00"/>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Mathematical Understanding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8" name="Google Shape;998;p107"/>
            <p:cNvSpPr/>
            <p:nvPr/>
          </p:nvSpPr>
          <p:spPr>
            <a:xfrm rot="10800000">
              <a:off x="1046205" y="2768308"/>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99" name="Google Shape;999;p107"/>
            <p:cNvSpPr/>
            <p:nvPr/>
          </p:nvSpPr>
          <p:spPr>
            <a:xfrm>
              <a:off x="276712" y="2383456"/>
              <a:ext cx="1539300" cy="1231500"/>
            </a:xfrm>
            <a:prstGeom prst="roundRect">
              <a:avLst>
                <a:gd name="adj" fmla="val 10000"/>
              </a:avLst>
            </a:prstGeom>
            <a:solidFill>
              <a:srgbClr val="FCA2E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0" name="Google Shape;1000;p107"/>
            <p:cNvSpPr txBox="1"/>
            <p:nvPr/>
          </p:nvSpPr>
          <p:spPr>
            <a:xfrm>
              <a:off x="312777"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Problem Solving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01" name="Google Shape;1001;p107"/>
            <p:cNvSpPr/>
            <p:nvPr/>
          </p:nvSpPr>
          <p:spPr>
            <a:xfrm rot="-8100000">
              <a:off x="1526406" y="1608949"/>
              <a:ext cx="1486197" cy="461599"/>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2" name="Google Shape;1002;p107"/>
            <p:cNvSpPr/>
            <p:nvPr/>
          </p:nvSpPr>
          <p:spPr>
            <a:xfrm>
              <a:off x="974586" y="698639"/>
              <a:ext cx="1539300" cy="1231500"/>
            </a:xfrm>
            <a:prstGeom prst="roundRect">
              <a:avLst>
                <a:gd name="adj" fmla="val 10000"/>
              </a:avLst>
            </a:prstGeom>
            <a:solidFill>
              <a:srgbClr val="9A9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3" name="Google Shape;1003;p107"/>
            <p:cNvSpPr txBox="1"/>
            <p:nvPr/>
          </p:nvSpPr>
          <p:spPr>
            <a:xfrm>
              <a:off x="1010650"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Connections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04" name="Google Shape;1004;p107"/>
            <p:cNvSpPr/>
            <p:nvPr/>
          </p:nvSpPr>
          <p:spPr>
            <a:xfrm rot="-5400000">
              <a:off x="2685871" y="1128587"/>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5" name="Google Shape;1005;p107"/>
            <p:cNvSpPr/>
            <p:nvPr/>
          </p:nvSpPr>
          <p:spPr>
            <a:xfrm>
              <a:off x="2659401" y="765"/>
              <a:ext cx="1539300" cy="12315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6" name="Google Shape;1006;p107"/>
            <p:cNvSpPr txBox="1"/>
            <p:nvPr/>
          </p:nvSpPr>
          <p:spPr>
            <a:xfrm>
              <a:off x="2695466" y="36829"/>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Communication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07" name="Google Shape;1007;p107"/>
            <p:cNvSpPr/>
            <p:nvPr/>
          </p:nvSpPr>
          <p:spPr>
            <a:xfrm rot="-2700000">
              <a:off x="3845282" y="1608839"/>
              <a:ext cx="1486197" cy="461599"/>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8" name="Google Shape;1008;p107"/>
            <p:cNvSpPr/>
            <p:nvPr/>
          </p:nvSpPr>
          <p:spPr>
            <a:xfrm>
              <a:off x="4344221" y="698639"/>
              <a:ext cx="1539300" cy="1231500"/>
            </a:xfrm>
            <a:prstGeom prst="roundRect">
              <a:avLst>
                <a:gd name="adj" fmla="val 1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9" name="Google Shape;1009;p107"/>
            <p:cNvSpPr txBox="1"/>
            <p:nvPr/>
          </p:nvSpPr>
          <p:spPr>
            <a:xfrm>
              <a:off x="4380285"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Representations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10" name="Google Shape;1010;p107"/>
            <p:cNvSpPr/>
            <p:nvPr/>
          </p:nvSpPr>
          <p:spPr>
            <a:xfrm>
              <a:off x="4325592" y="2768252"/>
              <a:ext cx="1486200" cy="461700"/>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1" name="Google Shape;1011;p107"/>
            <p:cNvSpPr/>
            <p:nvPr/>
          </p:nvSpPr>
          <p:spPr>
            <a:xfrm>
              <a:off x="5042094" y="2383456"/>
              <a:ext cx="1539300" cy="1231500"/>
            </a:xfrm>
            <a:prstGeom prst="roundRect">
              <a:avLst>
                <a:gd name="adj" fmla="val 10000"/>
              </a:avLst>
            </a:prstGeom>
            <a:solidFill>
              <a:srgbClr val="9DD2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2" name="Google Shape;1012;p107"/>
            <p:cNvSpPr txBox="1"/>
            <p:nvPr/>
          </p:nvSpPr>
          <p:spPr>
            <a:xfrm>
              <a:off x="5078160"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Reasoning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013" name="Google Shape;1013;p107"/>
          <p:cNvSpPr txBox="1"/>
          <p:nvPr/>
        </p:nvSpPr>
        <p:spPr>
          <a:xfrm>
            <a:off x="252484" y="1249680"/>
            <a:ext cx="8245500" cy="13716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Calibri"/>
              <a:buNone/>
              <a:tabLst/>
              <a:defRPr/>
            </a:pP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“The content of the mathematics standards is intended to support the five process goals for students”</a:t>
            </a:r>
            <a:b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r>
              <a:rPr kumimoji="0" lang="en-US" sz="20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- 2009 and 2016 </a:t>
            </a:r>
            <a:r>
              <a:rPr kumimoji="0" lang="en-US" sz="200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Mathematics Standards of Learning</a:t>
            </a:r>
            <a:endParaRPr kumimoji="0"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1"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dirty="0"/>
          </a:p>
        </p:txBody>
      </p:sp>
    </p:spTree>
    <p:extLst>
      <p:ext uri="{BB962C8B-B14F-4D97-AF65-F5344CB8AC3E}">
        <p14:creationId xmlns:p14="http://schemas.microsoft.com/office/powerpoint/2010/main" val="1600950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Verdana"/>
                <a:ea typeface="Verdana"/>
                <a:cs typeface="Verdana"/>
                <a:sym typeface="Verdana"/>
              </a:rPr>
              <a:t>Square, Circle, Triangle Reflection</a:t>
            </a: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35</a:t>
            </a:fld>
            <a:endParaRPr lang="en-US" dirty="0"/>
          </a:p>
        </p:txBody>
      </p:sp>
      <p:pic>
        <p:nvPicPr>
          <p:cNvPr id="5" name="Picture 4" title="module 1 reflection"/>
          <p:cNvPicPr>
            <a:picLocks noChangeAspect="1"/>
          </p:cNvPicPr>
          <p:nvPr/>
        </p:nvPicPr>
        <p:blipFill>
          <a:blip r:embed="rId2"/>
          <a:stretch>
            <a:fillRect/>
          </a:stretch>
        </p:blipFill>
        <p:spPr>
          <a:xfrm>
            <a:off x="616136" y="1998024"/>
            <a:ext cx="7740959" cy="4233551"/>
          </a:xfrm>
          <a:prstGeom prst="rect">
            <a:avLst/>
          </a:prstGeom>
        </p:spPr>
      </p:pic>
    </p:spTree>
    <p:extLst>
      <p:ext uri="{BB962C8B-B14F-4D97-AF65-F5344CB8AC3E}">
        <p14:creationId xmlns:p14="http://schemas.microsoft.com/office/powerpoint/2010/main" val="892072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rgbClr val="000000"/>
              </a:buClr>
              <a:buSzPts val="900"/>
              <a:defRPr/>
            </a:pPr>
            <a:r>
              <a:rPr lang="en-US" sz="3200" b="1" dirty="0">
                <a:solidFill>
                  <a:srgbClr val="000000"/>
                </a:solidFill>
                <a:latin typeface="Verdana"/>
                <a:ea typeface="Verdana"/>
                <a:cs typeface="Verdana"/>
                <a:sym typeface="Verdana"/>
              </a:rPr>
              <a:t>II. Task Implementation (Before)</a:t>
            </a:r>
            <a:endParaRPr lang="en-US" sz="3200" b="1"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174935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eight practices graphic"/>
          <p:cNvPicPr>
            <a:picLocks noChangeAspect="1"/>
          </p:cNvPicPr>
          <p:nvPr/>
        </p:nvPicPr>
        <p:blipFill>
          <a:blip r:embed="rId2"/>
          <a:stretch>
            <a:fillRect/>
          </a:stretch>
        </p:blipFill>
        <p:spPr>
          <a:xfrm>
            <a:off x="836716" y="1353388"/>
            <a:ext cx="7572766" cy="5361739"/>
          </a:xfrm>
          <a:prstGeom prst="rect">
            <a:avLst/>
          </a:prstGeom>
        </p:spPr>
      </p:pic>
      <p:sp>
        <p:nvSpPr>
          <p:cNvPr id="2" name="Title 1"/>
          <p:cNvSpPr>
            <a:spLocks noGrp="1"/>
          </p:cNvSpPr>
          <p:nvPr>
            <p:ph type="title"/>
          </p:nvPr>
        </p:nvSpPr>
        <p:spPr>
          <a:xfrm>
            <a:off x="29980" y="489680"/>
            <a:ext cx="9114020" cy="1143000"/>
          </a:xfrm>
        </p:spPr>
        <p:txBody>
          <a:bodyPr/>
          <a:lstStyle/>
          <a:p>
            <a:r>
              <a:rPr lang="en-US" sz="3200" b="1" dirty="0">
                <a:latin typeface="Verdana"/>
                <a:ea typeface="Verdana"/>
                <a:cs typeface="Verdana"/>
                <a:sym typeface="Verdana"/>
              </a:rPr>
              <a:t>Focus of 2019 Mathematics Institutes</a:t>
            </a:r>
            <a:endParaRPr lang="en-US" sz="4000" dirty="0"/>
          </a:p>
        </p:txBody>
      </p:sp>
      <p:sp>
        <p:nvSpPr>
          <p:cNvPr id="4" name="Slide Number Placeholder 3"/>
          <p:cNvSpPr>
            <a:spLocks noGrp="1"/>
          </p:cNvSpPr>
          <p:nvPr>
            <p:ph type="sldNum" idx="12"/>
          </p:nvPr>
        </p:nvSpPr>
        <p:spPr/>
        <p:txBody>
          <a:bodyPr/>
          <a:lstStyle/>
          <a:p>
            <a:fld id="{00000000-1234-1234-1234-123412341234}" type="slidenum">
              <a:rPr lang="en-US" smtClean="0"/>
              <a:pPr/>
              <a:t>37</a:t>
            </a:fld>
            <a:endParaRPr lang="en-US" dirty="0"/>
          </a:p>
        </p:txBody>
      </p:sp>
    </p:spTree>
    <p:extLst>
      <p:ext uri="{BB962C8B-B14F-4D97-AF65-F5344CB8AC3E}">
        <p14:creationId xmlns:p14="http://schemas.microsoft.com/office/powerpoint/2010/main" val="418440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2"/>
          <p:cNvSpPr txBox="1">
            <a:spLocks noGrp="1"/>
          </p:cNvSpPr>
          <p:nvPr>
            <p:ph type="title"/>
          </p:nvPr>
        </p:nvSpPr>
        <p:spPr>
          <a:xfrm>
            <a:off x="172688" y="45720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Module II - Success Criteria</a:t>
            </a:r>
            <a:endParaRPr sz="3200" b="1" dirty="0">
              <a:latin typeface="Verdana"/>
              <a:ea typeface="Verdana"/>
              <a:cs typeface="Verdana"/>
              <a:sym typeface="Verdana"/>
            </a:endParaRPr>
          </a:p>
        </p:txBody>
      </p:sp>
      <p:sp>
        <p:nvSpPr>
          <p:cNvPr id="619" name="Google Shape;619;p72"/>
          <p:cNvSpPr txBox="1">
            <a:spLocks noGrp="1"/>
          </p:cNvSpPr>
          <p:nvPr>
            <p:ph type="body" idx="1"/>
          </p:nvPr>
        </p:nvSpPr>
        <p:spPr>
          <a:xfrm>
            <a:off x="457200" y="1600200"/>
            <a:ext cx="8229600" cy="4526100"/>
          </a:xfrm>
          <a:prstGeom prst="rect">
            <a:avLst/>
          </a:prstGeom>
          <a:noFill/>
          <a:ln>
            <a:noFill/>
          </a:ln>
        </p:spPr>
        <p:txBody>
          <a:bodyPr spcFirstLastPara="1" wrap="square" lIns="171450" tIns="91425" rIns="91425" bIns="91425" anchor="t" anchorCtr="0">
            <a:noAutofit/>
          </a:bodyPr>
          <a:lstStyle/>
          <a:p>
            <a:pPr indent="-342900">
              <a:spcBef>
                <a:spcPts val="0"/>
              </a:spcBef>
              <a:spcAft>
                <a:spcPts val="600"/>
              </a:spcAft>
              <a:buSzPts val="2000"/>
            </a:pPr>
            <a:r>
              <a:rPr lang="en-US" sz="2000" dirty="0">
                <a:latin typeface="Verdana"/>
                <a:ea typeface="Verdana"/>
                <a:cs typeface="Verdana"/>
                <a:sym typeface="Verdana"/>
              </a:rPr>
              <a:t>I can identify how teacher clarity about learning intentions and success criteria contributes to student success.</a:t>
            </a:r>
          </a:p>
          <a:p>
            <a:pPr indent="-342900">
              <a:spcBef>
                <a:spcPts val="0"/>
              </a:spcBef>
              <a:spcAft>
                <a:spcPts val="600"/>
              </a:spcAft>
              <a:buSzPts val="2000"/>
            </a:pPr>
            <a:r>
              <a:rPr lang="en-US" sz="2000" dirty="0">
                <a:latin typeface="Verdana"/>
                <a:ea typeface="Verdana"/>
                <a:cs typeface="Verdana"/>
              </a:rPr>
              <a:t>I can identify strategies, methods or approaches to meet the learning needs of individual students.</a:t>
            </a:r>
          </a:p>
          <a:p>
            <a:pPr indent="-342900">
              <a:spcBef>
                <a:spcPts val="0"/>
              </a:spcBef>
              <a:spcAft>
                <a:spcPts val="600"/>
              </a:spcAft>
              <a:buSzPts val="2000"/>
            </a:pPr>
            <a:r>
              <a:rPr lang="en-US" sz="2000" dirty="0">
                <a:latin typeface="Verdana"/>
                <a:ea typeface="Verdana"/>
                <a:cs typeface="Verdana"/>
                <a:sym typeface="Verdana"/>
              </a:rPr>
              <a:t>I can distinguish between tasks that will engage students in higher levels of cognitive demand versus lower levels of cognitive demand.</a:t>
            </a:r>
            <a:endParaRPr sz="2000" dirty="0">
              <a:latin typeface="Verdana"/>
              <a:ea typeface="Verdana"/>
              <a:cs typeface="Verdana"/>
              <a:sym typeface="Verdana"/>
            </a:endParaRPr>
          </a:p>
          <a:p>
            <a:pPr indent="-342900">
              <a:spcBef>
                <a:spcPts val="0"/>
              </a:spcBef>
              <a:spcAft>
                <a:spcPts val="600"/>
              </a:spcAft>
              <a:buSzPts val="2000"/>
            </a:pPr>
            <a:r>
              <a:rPr lang="en-US" sz="2000" dirty="0">
                <a:latin typeface="Verdana"/>
                <a:ea typeface="Verdana"/>
                <a:cs typeface="Verdana"/>
                <a:sym typeface="Verdana"/>
              </a:rPr>
              <a:t>I can describe the factors associated with the decline or maintenance of the cognitive level of a rich mathematical task.</a:t>
            </a:r>
          </a:p>
          <a:p>
            <a:pPr indent="-342900">
              <a:spcBef>
                <a:spcPts val="0"/>
              </a:spcBef>
              <a:spcAft>
                <a:spcPts val="600"/>
              </a:spcAft>
              <a:buSzPts val="2000"/>
            </a:pPr>
            <a:r>
              <a:rPr lang="en-US" sz="2000" dirty="0">
                <a:latin typeface="Verdana"/>
                <a:ea typeface="Verdana"/>
                <a:cs typeface="Verdana"/>
                <a:sym typeface="Verdana"/>
              </a:rPr>
              <a:t>I can anticipate student solution strategies and misconceptions associated with the implementation of a mathematical task.</a:t>
            </a:r>
          </a:p>
          <a:p>
            <a:pPr indent="-342900">
              <a:spcBef>
                <a:spcPts val="0"/>
              </a:spcBef>
              <a:spcAft>
                <a:spcPts val="600"/>
              </a:spcAft>
              <a:buSzPts val="2000"/>
            </a:pPr>
            <a:endParaRPr sz="2000"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grpSp>
        <p:nvGrpSpPr>
          <p:cNvPr id="5" name="Google Shape;584;p64" title="success criteria effect size"/>
          <p:cNvGrpSpPr/>
          <p:nvPr/>
        </p:nvGrpSpPr>
        <p:grpSpPr>
          <a:xfrm>
            <a:off x="7142512" y="1002375"/>
            <a:ext cx="1828800" cy="597825"/>
            <a:chOff x="6461760" y="696419"/>
            <a:chExt cx="2438400" cy="797100"/>
          </a:xfrm>
        </p:grpSpPr>
        <p:sp>
          <p:nvSpPr>
            <p:cNvPr id="6" name="Google Shape;585;p64" title="success criteria effect size graphic"/>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587;p64"/>
            <p:cNvSpPr txBox="1"/>
            <p:nvPr/>
          </p:nvSpPr>
          <p:spPr>
            <a:xfrm>
              <a:off x="6774200" y="711513"/>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Success Criteria</a:t>
              </a:r>
              <a:endParaRPr sz="1125" b="1" dirty="0">
                <a:latin typeface="Verdana"/>
                <a:ea typeface="Verdana"/>
                <a:cs typeface="Verdana"/>
                <a:sym typeface="Verdana"/>
              </a:endParaRPr>
            </a:p>
            <a:p>
              <a:r>
                <a:rPr lang="en-US" sz="1125" b="1" dirty="0">
                  <a:latin typeface="Verdana"/>
                  <a:ea typeface="Verdana"/>
                  <a:cs typeface="Verdana"/>
                  <a:sym typeface="Verdana"/>
                </a:rPr>
                <a:t>1.13</a:t>
              </a:r>
              <a:endParaRPr sz="1125" b="1" dirty="0">
                <a:latin typeface="Verdana"/>
                <a:ea typeface="Verdana"/>
                <a:cs typeface="Verdana"/>
                <a:sym typeface="Verdana"/>
              </a:endParaRPr>
            </a:p>
            <a:p>
              <a:endParaRPr sz="1125" b="1" dirty="0">
                <a:latin typeface="Verdana"/>
                <a:ea typeface="Verdana"/>
                <a:cs typeface="Verdana"/>
                <a:sym typeface="Verdana"/>
              </a:endParaRPr>
            </a:p>
          </p:txBody>
        </p:sp>
      </p:grpSp>
      <p:sp>
        <p:nvSpPr>
          <p:cNvPr id="2" name="Slide Number Placeholder 1"/>
          <p:cNvSpPr>
            <a:spLocks noGrp="1"/>
          </p:cNvSpPr>
          <p:nvPr>
            <p:ph type="sldNum" idx="12"/>
          </p:nvPr>
        </p:nvSpPr>
        <p:spPr/>
        <p:txBody>
          <a:bodyPr/>
          <a:lstStyle/>
          <a:p>
            <a:fld id="{00000000-1234-1234-1234-123412341234}" type="slidenum">
              <a:rPr lang="en-US" smtClean="0"/>
              <a:pPr/>
              <a:t>38</a:t>
            </a:fld>
            <a:endParaRPr lang="en-US" dirty="0"/>
          </a:p>
        </p:txBody>
      </p:sp>
      <p:pic>
        <p:nvPicPr>
          <p:cNvPr id="12"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149051" y="1042555"/>
            <a:ext cx="751999" cy="454491"/>
          </a:xfrm>
          <a:prstGeom prst="rect">
            <a:avLst/>
          </a:prstGeom>
          <a:noFill/>
          <a:ln>
            <a:noFill/>
          </a:ln>
        </p:spPr>
      </p:pic>
    </p:spTree>
    <p:extLst>
      <p:ext uri="{BB962C8B-B14F-4D97-AF65-F5344CB8AC3E}">
        <p14:creationId xmlns:p14="http://schemas.microsoft.com/office/powerpoint/2010/main" val="1071026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3"/>
          <p:cNvSpPr txBox="1">
            <a:spLocks noGrp="1"/>
          </p:cNvSpPr>
          <p:nvPr>
            <p:ph type="title"/>
          </p:nvPr>
        </p:nvSpPr>
        <p:spPr>
          <a:xfrm>
            <a:off x="161365" y="682375"/>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The Hamster Cage Task</a:t>
            </a:r>
            <a:endParaRPr sz="3200" dirty="0"/>
          </a:p>
        </p:txBody>
      </p:sp>
      <p:sp>
        <p:nvSpPr>
          <p:cNvPr id="2" name="Slide Number Placeholder 1"/>
          <p:cNvSpPr>
            <a:spLocks noGrp="1"/>
          </p:cNvSpPr>
          <p:nvPr>
            <p:ph type="sldNum" idx="12"/>
          </p:nvPr>
        </p:nvSpPr>
        <p:spPr/>
        <p:txBody>
          <a:bodyPr/>
          <a:lstStyle/>
          <a:p>
            <a:fld id="{00000000-1234-1234-1234-123412341234}" type="slidenum">
              <a:rPr lang="en-US" smtClean="0"/>
              <a:pPr/>
              <a:t>39</a:t>
            </a:fld>
            <a:endParaRPr lang="en-US" dirty="0"/>
          </a:p>
        </p:txBody>
      </p:sp>
      <p:pic>
        <p:nvPicPr>
          <p:cNvPr id="102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99" y="2301766"/>
            <a:ext cx="7490504" cy="2995448"/>
          </a:xfrm>
          <a:prstGeom prst="rect">
            <a:avLst/>
          </a:prstGeom>
          <a:noFill/>
          <a:ln w="50800">
            <a:solidFill>
              <a:schemeClr val="accent2"/>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stand up math task"/>
          <p:cNvSpPr>
            <a:spLocks noGrp="1"/>
          </p:cNvSpPr>
          <p:nvPr>
            <p:ph type="body" idx="1"/>
          </p:nvPr>
        </p:nvSpPr>
        <p:spPr>
          <a:xfrm>
            <a:off x="407232" y="2394561"/>
            <a:ext cx="7517567" cy="933136"/>
          </a:xfrm>
        </p:spPr>
        <p:txBody>
          <a:bodyPr/>
          <a:lstStyle/>
          <a:p>
            <a:pPr marL="19050" indent="0">
              <a:buNone/>
            </a:pPr>
            <a:r>
              <a:rPr lang="en-US" sz="2800" dirty="0">
                <a:latin typeface="Verdana"/>
                <a:ea typeface="Verdana"/>
                <a:cs typeface="Verdana"/>
                <a:sym typeface="Verdana"/>
              </a:rPr>
              <a:t>Stand up if… you have used rich mathematical tasks in your classroom.</a:t>
            </a: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4</a:t>
            </a:fld>
            <a:endParaRPr lang="en-US" dirty="0"/>
          </a:p>
        </p:txBody>
      </p:sp>
      <p:pic>
        <p:nvPicPr>
          <p:cNvPr id="6" name="Google Shape;206;p29" title="people graphic"/>
          <p:cNvPicPr preferRelativeResize="0"/>
          <p:nvPr/>
        </p:nvPicPr>
        <p:blipFill rotWithShape="1">
          <a:blip r:embed="rId2">
            <a:alphaModFix/>
          </a:blip>
          <a:srcRect/>
          <a:stretch/>
        </p:blipFill>
        <p:spPr>
          <a:xfrm>
            <a:off x="2633240" y="3714828"/>
            <a:ext cx="3877520" cy="2585025"/>
          </a:xfrm>
          <a:prstGeom prst="rect">
            <a:avLst/>
          </a:prstGeom>
          <a:noFill/>
          <a:ln>
            <a:noFill/>
          </a:ln>
        </p:spPr>
      </p:pic>
    </p:spTree>
    <p:extLst>
      <p:ext uri="{BB962C8B-B14F-4D97-AF65-F5344CB8AC3E}">
        <p14:creationId xmlns:p14="http://schemas.microsoft.com/office/powerpoint/2010/main" val="3775487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3"/>
          <p:cNvSpPr txBox="1">
            <a:spLocks noGrp="1"/>
          </p:cNvSpPr>
          <p:nvPr>
            <p:ph type="title"/>
          </p:nvPr>
        </p:nvSpPr>
        <p:spPr>
          <a:xfrm>
            <a:off x="38100" y="685800"/>
            <a:ext cx="9067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Learning Intentions and Success Criteria</a:t>
            </a:r>
            <a:endParaRPr sz="3200" b="1" dirty="0">
              <a:latin typeface="Verdana"/>
              <a:ea typeface="Verdana"/>
              <a:cs typeface="Verdana"/>
              <a:sym typeface="Verdana"/>
            </a:endParaRPr>
          </a:p>
        </p:txBody>
      </p:sp>
      <p:sp>
        <p:nvSpPr>
          <p:cNvPr id="627" name="Google Shape;627;p73"/>
          <p:cNvSpPr txBox="1">
            <a:spLocks noGrp="1"/>
          </p:cNvSpPr>
          <p:nvPr>
            <p:ph type="body" idx="1"/>
          </p:nvPr>
        </p:nvSpPr>
        <p:spPr>
          <a:xfrm>
            <a:off x="217640" y="1987800"/>
            <a:ext cx="8458200" cy="3839494"/>
          </a:xfrm>
          <a:prstGeom prst="rect">
            <a:avLst/>
          </a:prstGeom>
          <a:noFill/>
          <a:ln>
            <a:noFill/>
          </a:ln>
        </p:spPr>
        <p:txBody>
          <a:bodyPr spcFirstLastPara="1" wrap="square" lIns="91425" tIns="45700" rIns="91425" bIns="45700" anchor="t" anchorCtr="0">
            <a:noAutofit/>
          </a:bodyPr>
          <a:lstStyle/>
          <a:p>
            <a:pPr marL="342900" lvl="0" indent="-266700" algn="l" rtl="0">
              <a:spcBef>
                <a:spcPts val="0"/>
              </a:spcBef>
              <a:spcAft>
                <a:spcPts val="0"/>
              </a:spcAft>
              <a:buClr>
                <a:schemeClr val="dk1"/>
              </a:buClr>
              <a:buSzPts val="2000"/>
              <a:buFont typeface="Calibri"/>
              <a:buChar char="•"/>
            </a:pPr>
            <a:r>
              <a:rPr lang="en-US" sz="2000" b="1" dirty="0">
                <a:latin typeface="Verdana"/>
                <a:ea typeface="Verdana"/>
                <a:cs typeface="Verdana"/>
                <a:sym typeface="Verdana"/>
              </a:rPr>
              <a:t>Learning intentions</a:t>
            </a:r>
            <a:r>
              <a:rPr lang="en-US" sz="2000" dirty="0">
                <a:latin typeface="Verdana"/>
                <a:ea typeface="Verdana"/>
                <a:cs typeface="Verdana"/>
                <a:sym typeface="Verdana"/>
              </a:rPr>
              <a:t> - describe what teachers </a:t>
            </a:r>
            <a:r>
              <a:rPr lang="en-US" sz="2000" dirty="0">
                <a:solidFill>
                  <a:srgbClr val="FF0000"/>
                </a:solidFill>
                <a:latin typeface="Verdana"/>
                <a:ea typeface="Verdana"/>
                <a:cs typeface="Verdana"/>
                <a:sym typeface="Verdana"/>
              </a:rPr>
              <a:t>want students to learn from the lesson</a:t>
            </a:r>
            <a:r>
              <a:rPr lang="en-US" sz="2000" dirty="0">
                <a:latin typeface="Verdana"/>
                <a:ea typeface="Verdana"/>
                <a:cs typeface="Verdana"/>
                <a:sym typeface="Verdana"/>
              </a:rPr>
              <a:t>.</a:t>
            </a:r>
            <a:endParaRPr sz="2000" dirty="0">
              <a:latin typeface="Verdana"/>
              <a:ea typeface="Verdana"/>
              <a:cs typeface="Verdana"/>
              <a:sym typeface="Verdana"/>
            </a:endParaRPr>
          </a:p>
          <a:p>
            <a:pPr marL="342900" lvl="0" indent="0" algn="l" rtl="0">
              <a:spcBef>
                <a:spcPts val="0"/>
              </a:spcBef>
              <a:spcAft>
                <a:spcPts val="0"/>
              </a:spcAft>
              <a:buNone/>
            </a:pPr>
            <a:endParaRPr sz="2000" dirty="0">
              <a:latin typeface="Verdana"/>
              <a:ea typeface="Verdana"/>
              <a:cs typeface="Verdana"/>
              <a:sym typeface="Verdana"/>
            </a:endParaRPr>
          </a:p>
          <a:p>
            <a:pPr marL="742950" lvl="1" indent="-234950" algn="l" rtl="0">
              <a:spcBef>
                <a:spcPts val="0"/>
              </a:spcBef>
              <a:spcAft>
                <a:spcPts val="0"/>
              </a:spcAft>
              <a:buSzPts val="2000"/>
              <a:buFont typeface="Verdana"/>
              <a:buChar char="–"/>
            </a:pPr>
            <a:r>
              <a:rPr lang="en-US" sz="2000" b="1" dirty="0">
                <a:latin typeface="Verdana"/>
                <a:ea typeface="Verdana"/>
                <a:cs typeface="Verdana"/>
                <a:sym typeface="Verdana"/>
              </a:rPr>
              <a:t>Content:</a:t>
            </a:r>
            <a:r>
              <a:rPr lang="en-US" sz="2000" dirty="0">
                <a:latin typeface="Verdana"/>
                <a:ea typeface="Verdana"/>
                <a:cs typeface="Verdana"/>
                <a:sym typeface="Verdana"/>
              </a:rPr>
              <a:t> “What is the math I am supposed to use and learn today?”</a:t>
            </a:r>
            <a:endParaRPr sz="2000" dirty="0">
              <a:latin typeface="Verdana"/>
              <a:ea typeface="Verdana"/>
              <a:cs typeface="Verdana"/>
              <a:sym typeface="Verdana"/>
            </a:endParaRPr>
          </a:p>
          <a:p>
            <a:pPr marL="742950" lvl="1" indent="-234950" algn="l" rtl="0">
              <a:spcBef>
                <a:spcPts val="0"/>
              </a:spcBef>
              <a:spcAft>
                <a:spcPts val="0"/>
              </a:spcAft>
              <a:buSzPts val="2000"/>
              <a:buFont typeface="Verdana"/>
              <a:buChar char="–"/>
            </a:pPr>
            <a:r>
              <a:rPr lang="en-US" sz="2000" b="1" dirty="0">
                <a:latin typeface="Verdana"/>
                <a:ea typeface="Verdana"/>
                <a:cs typeface="Verdana"/>
                <a:sym typeface="Verdana"/>
              </a:rPr>
              <a:t>Language:</a:t>
            </a:r>
            <a:r>
              <a:rPr lang="en-US" sz="2000" dirty="0">
                <a:latin typeface="Verdana"/>
                <a:ea typeface="Verdana"/>
                <a:cs typeface="Verdana"/>
                <a:sym typeface="Verdana"/>
              </a:rPr>
              <a:t> “How should I communicate my mathematical thinking today?”</a:t>
            </a:r>
            <a:endParaRPr sz="2000" dirty="0">
              <a:latin typeface="Verdana"/>
              <a:ea typeface="Verdana"/>
              <a:cs typeface="Verdana"/>
              <a:sym typeface="Verdana"/>
            </a:endParaRPr>
          </a:p>
          <a:p>
            <a:pPr marL="742950" lvl="1" indent="-234950" algn="l" rtl="0">
              <a:spcBef>
                <a:spcPts val="0"/>
              </a:spcBef>
              <a:spcAft>
                <a:spcPts val="0"/>
              </a:spcAft>
              <a:buSzPts val="2000"/>
              <a:buFont typeface="Verdana"/>
              <a:buChar char="–"/>
            </a:pPr>
            <a:r>
              <a:rPr lang="en-US" sz="2000" b="1" dirty="0">
                <a:latin typeface="Verdana"/>
                <a:ea typeface="Verdana"/>
                <a:cs typeface="Verdana"/>
                <a:sym typeface="Verdana"/>
              </a:rPr>
              <a:t>Social:</a:t>
            </a:r>
            <a:r>
              <a:rPr lang="en-US" sz="2000" dirty="0">
                <a:latin typeface="Verdana"/>
                <a:ea typeface="Verdana"/>
                <a:cs typeface="Verdana"/>
                <a:sym typeface="Verdana"/>
              </a:rPr>
              <a:t> “How should I interact with my learning community today?”</a:t>
            </a:r>
            <a:endParaRPr sz="2000" dirty="0">
              <a:latin typeface="Verdana"/>
              <a:ea typeface="Verdana"/>
              <a:cs typeface="Verdana"/>
              <a:sym typeface="Verdana"/>
            </a:endParaRPr>
          </a:p>
          <a:p>
            <a:pPr marL="342900" lvl="0" indent="0" algn="l" rtl="0">
              <a:spcBef>
                <a:spcPts val="0"/>
              </a:spcBef>
              <a:spcAft>
                <a:spcPts val="0"/>
              </a:spcAft>
              <a:buNone/>
            </a:pPr>
            <a:endParaRPr sz="2000" dirty="0">
              <a:latin typeface="Verdana"/>
              <a:ea typeface="Verdana"/>
              <a:cs typeface="Verdana"/>
              <a:sym typeface="Verdana"/>
            </a:endParaRPr>
          </a:p>
          <a:p>
            <a:pPr marL="342900" lvl="0" indent="-266700" algn="l" rtl="0">
              <a:spcBef>
                <a:spcPts val="640"/>
              </a:spcBef>
              <a:spcAft>
                <a:spcPts val="0"/>
              </a:spcAft>
              <a:buClr>
                <a:schemeClr val="dk1"/>
              </a:buClr>
              <a:buSzPts val="2000"/>
              <a:buFont typeface="Calibri"/>
              <a:buChar char="•"/>
            </a:pPr>
            <a:r>
              <a:rPr lang="en-US" sz="2000" b="1" dirty="0">
                <a:latin typeface="Verdana"/>
                <a:ea typeface="Verdana"/>
                <a:cs typeface="Verdana"/>
                <a:sym typeface="Verdana"/>
              </a:rPr>
              <a:t>Success criteria</a:t>
            </a:r>
            <a:r>
              <a:rPr lang="en-US" sz="2000" dirty="0">
                <a:latin typeface="Verdana"/>
                <a:ea typeface="Verdana"/>
                <a:cs typeface="Verdana"/>
                <a:sym typeface="Verdana"/>
              </a:rPr>
              <a:t> is meant to </a:t>
            </a:r>
            <a:r>
              <a:rPr lang="en-US" sz="2000" dirty="0">
                <a:solidFill>
                  <a:srgbClr val="FF0000"/>
                </a:solidFill>
                <a:latin typeface="Verdana"/>
                <a:ea typeface="Verdana"/>
                <a:cs typeface="Verdana"/>
                <a:sym typeface="Verdana"/>
              </a:rPr>
              <a:t>describe what success looks like when a student has reached the learning goal</a:t>
            </a:r>
            <a:r>
              <a:rPr lang="en-US" sz="2000" dirty="0">
                <a:latin typeface="Verdana"/>
                <a:ea typeface="Verdana"/>
                <a:cs typeface="Verdana"/>
                <a:sym typeface="Verdana"/>
              </a:rPr>
              <a:t>. </a:t>
            </a:r>
            <a:endParaRPr sz="2000" dirty="0">
              <a:latin typeface="Verdana"/>
              <a:ea typeface="Verdana"/>
              <a:cs typeface="Verdana"/>
              <a:sym typeface="Verdana"/>
            </a:endParaRPr>
          </a:p>
          <a:p>
            <a:pPr marL="342900" lvl="0" indent="0" algn="l" rtl="0">
              <a:spcBef>
                <a:spcPts val="640"/>
              </a:spcBef>
              <a:spcAft>
                <a:spcPts val="0"/>
              </a:spcAft>
              <a:buNone/>
            </a:pPr>
            <a:endParaRPr sz="2000" dirty="0">
              <a:latin typeface="Verdana"/>
              <a:ea typeface="Verdana"/>
              <a:cs typeface="Verdana"/>
              <a:sym typeface="Verdana"/>
            </a:endParaRPr>
          </a:p>
          <a:p>
            <a:pPr marL="342900" lvl="0" indent="0" algn="l" rtl="0">
              <a:spcBef>
                <a:spcPts val="640"/>
              </a:spcBef>
              <a:spcAft>
                <a:spcPts val="0"/>
              </a:spcAft>
              <a:buNone/>
            </a:pPr>
            <a:r>
              <a:rPr lang="en-US" sz="1400" dirty="0">
                <a:latin typeface="Verdana"/>
                <a:ea typeface="Verdana"/>
                <a:cs typeface="Verdana"/>
                <a:sym typeface="Verdana"/>
              </a:rPr>
              <a:t>                                                                                              </a:t>
            </a:r>
            <a:endParaRPr sz="2000" dirty="0">
              <a:latin typeface="Verdana"/>
              <a:ea typeface="Verdana"/>
              <a:cs typeface="Verdana"/>
              <a:sym typeface="Verdana"/>
            </a:endParaRPr>
          </a:p>
        </p:txBody>
      </p:sp>
      <p:sp>
        <p:nvSpPr>
          <p:cNvPr id="628" name="Google Shape;628;p73"/>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40</a:t>
            </a:fld>
            <a:endParaRPr dirty="0"/>
          </a:p>
        </p:txBody>
      </p:sp>
      <p:sp>
        <p:nvSpPr>
          <p:cNvPr id="629" name="Google Shape;629;p73"/>
          <p:cNvSpPr txBox="1"/>
          <p:nvPr/>
        </p:nvSpPr>
        <p:spPr>
          <a:xfrm>
            <a:off x="5503025" y="1257300"/>
            <a:ext cx="3488575" cy="674151"/>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highlight>
                  <a:srgbClr val="FFFF00"/>
                </a:highlight>
                <a:latin typeface="Verdana"/>
                <a:ea typeface="Verdana"/>
                <a:cs typeface="Verdana"/>
                <a:sym typeface="Verdana"/>
              </a:rPr>
              <a:t>Visible Learning Book</a:t>
            </a:r>
            <a:endParaRPr sz="1800" b="1" dirty="0">
              <a:highlight>
                <a:srgbClr val="FFFF00"/>
              </a:highlight>
              <a:latin typeface="Verdana"/>
              <a:ea typeface="Verdana"/>
              <a:cs typeface="Verdana"/>
              <a:sym typeface="Verdana"/>
            </a:endParaRPr>
          </a:p>
          <a:p>
            <a:pPr marL="0" lvl="0" indent="0" algn="ctr" rtl="0">
              <a:spcBef>
                <a:spcPts val="0"/>
              </a:spcBef>
              <a:spcAft>
                <a:spcPts val="0"/>
              </a:spcAft>
              <a:buNone/>
            </a:pPr>
            <a:r>
              <a:rPr lang="en-US" sz="1800" b="1" dirty="0">
                <a:highlight>
                  <a:srgbClr val="FFFF00"/>
                </a:highlight>
                <a:latin typeface="Verdana"/>
                <a:ea typeface="Verdana"/>
                <a:cs typeface="Verdana"/>
                <a:sym typeface="Verdana"/>
              </a:rPr>
              <a:t>Pages 53-56</a:t>
            </a:r>
            <a:endParaRPr sz="1800" b="1" dirty="0">
              <a:highlight>
                <a:srgbClr val="FFFF00"/>
              </a:highlight>
              <a:latin typeface="Verdana"/>
              <a:ea typeface="Verdana"/>
              <a:cs typeface="Verdana"/>
              <a:sym typeface="Verdana"/>
            </a:endParaRPr>
          </a:p>
        </p:txBody>
      </p:sp>
      <p:grpSp>
        <p:nvGrpSpPr>
          <p:cNvPr id="6" name="Group 5" title="success criteria effect size"/>
          <p:cNvGrpSpPr/>
          <p:nvPr/>
        </p:nvGrpSpPr>
        <p:grpSpPr>
          <a:xfrm>
            <a:off x="5705357" y="6051116"/>
            <a:ext cx="2277498" cy="650855"/>
            <a:chOff x="7886721" y="896432"/>
            <a:chExt cx="1960748" cy="650855"/>
          </a:xfrm>
        </p:grpSpPr>
        <p:sp>
          <p:nvSpPr>
            <p:cNvPr id="7" name="Google Shape;1243;p115"/>
            <p:cNvSpPr/>
            <p:nvPr/>
          </p:nvSpPr>
          <p:spPr>
            <a:xfrm rot="10800000">
              <a:off x="7886721" y="896432"/>
              <a:ext cx="196074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244;p115"/>
            <p:cNvSpPr txBox="1"/>
            <p:nvPr/>
          </p:nvSpPr>
          <p:spPr>
            <a:xfrm>
              <a:off x="8219390" y="924039"/>
              <a:ext cx="1171575"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Success Criteria </a:t>
              </a:r>
              <a:endParaRPr sz="1050" dirty="0"/>
            </a:p>
            <a:p>
              <a:r>
                <a:rPr lang="en-US" sz="1200" b="1" dirty="0">
                  <a:latin typeface="Verdana"/>
                  <a:ea typeface="Verdana"/>
                  <a:cs typeface="Verdana"/>
                  <a:sym typeface="Verdana"/>
                </a:rPr>
                <a:t>1.13</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964268" y="970169"/>
              <a:ext cx="751999" cy="454491"/>
            </a:xfrm>
            <a:prstGeom prst="rect">
              <a:avLst/>
            </a:prstGeom>
            <a:noFill/>
            <a:ln>
              <a:noFill/>
            </a:ln>
          </p:spPr>
        </p:pic>
      </p:grpSp>
      <p:grpSp>
        <p:nvGrpSpPr>
          <p:cNvPr id="2" name="Group 1" title="learning intention effect size"/>
          <p:cNvGrpSpPr/>
          <p:nvPr/>
        </p:nvGrpSpPr>
        <p:grpSpPr>
          <a:xfrm>
            <a:off x="5698102" y="2326783"/>
            <a:ext cx="2277498" cy="627629"/>
            <a:chOff x="5698102" y="2326783"/>
            <a:chExt cx="2277498" cy="627629"/>
          </a:xfrm>
        </p:grpSpPr>
        <p:sp>
          <p:nvSpPr>
            <p:cNvPr id="10" name="Google Shape;1243;p115"/>
            <p:cNvSpPr/>
            <p:nvPr/>
          </p:nvSpPr>
          <p:spPr>
            <a:xfrm rot="10800000">
              <a:off x="5698102" y="2328204"/>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1" name="Google Shape;1244;p115"/>
            <p:cNvSpPr txBox="1"/>
            <p:nvPr/>
          </p:nvSpPr>
          <p:spPr>
            <a:xfrm>
              <a:off x="6084512" y="232678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Learning Intentions</a:t>
              </a:r>
              <a:endParaRPr sz="1050" dirty="0"/>
            </a:p>
            <a:p>
              <a:r>
                <a:rPr lang="en-US" sz="1200" b="1" dirty="0">
                  <a:latin typeface="Verdana"/>
                  <a:ea typeface="Verdana"/>
                  <a:cs typeface="Verdana"/>
                  <a:sym typeface="Verdana"/>
                </a:rPr>
                <a:t>0.68</a:t>
              </a:r>
              <a:endParaRPr sz="1050" dirty="0"/>
            </a:p>
          </p:txBody>
        </p:sp>
      </p:grpSp>
      <p:pic>
        <p:nvPicPr>
          <p:cNvPr id="12"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051320" y="2372913"/>
            <a:ext cx="873481" cy="454491"/>
          </a:xfrm>
          <a:prstGeom prst="rect">
            <a:avLst/>
          </a:prstGeom>
          <a:noFill/>
          <a:ln>
            <a:noFill/>
          </a:ln>
        </p:spPr>
      </p:pic>
    </p:spTree>
    <p:extLst>
      <p:ext uri="{BB962C8B-B14F-4D97-AF65-F5344CB8AC3E}">
        <p14:creationId xmlns:p14="http://schemas.microsoft.com/office/powerpoint/2010/main" val="3198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1000"/>
                                        <p:tgtEl>
                                          <p:spTgt spid="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651804"/>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Say Something!</a:t>
            </a:r>
          </a:p>
        </p:txBody>
      </p:sp>
      <p:sp>
        <p:nvSpPr>
          <p:cNvPr id="3" name="Text Placeholder 2"/>
          <p:cNvSpPr>
            <a:spLocks noGrp="1"/>
          </p:cNvSpPr>
          <p:nvPr>
            <p:ph type="body" idx="1"/>
          </p:nvPr>
        </p:nvSpPr>
        <p:spPr>
          <a:xfrm>
            <a:off x="457200" y="1870258"/>
            <a:ext cx="8229600" cy="2064815"/>
          </a:xfrm>
        </p:spPr>
        <p:txBody>
          <a:bodyPr/>
          <a:lstStyle/>
          <a:p>
            <a:pPr>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Refer to pages 53-56 in </a:t>
            </a:r>
            <a:r>
              <a:rPr lang="en-US" i="1" dirty="0">
                <a:latin typeface="Verdana" panose="020B0604030504040204" pitchFamily="34" charset="0"/>
                <a:ea typeface="Verdana" panose="020B0604030504040204" pitchFamily="34" charset="0"/>
                <a:cs typeface="Verdana" panose="020B0604030504040204" pitchFamily="34" charset="0"/>
              </a:rPr>
              <a:t>Teaching Mathematics in the Visible Learning Classroom</a:t>
            </a:r>
            <a:r>
              <a:rPr lang="en-US" dirty="0">
                <a:latin typeface="Verdana" panose="020B0604030504040204" pitchFamily="34" charset="0"/>
                <a:ea typeface="Verdana" panose="020B0604030504040204" pitchFamily="34" charset="0"/>
                <a:cs typeface="Verdana" panose="020B0604030504040204" pitchFamily="34" charset="0"/>
              </a:rPr>
              <a:t>.</a:t>
            </a:r>
          </a:p>
          <a:p>
            <a:pPr marL="457200" indent="-438150">
              <a:buFont typeface="Wingdings" panose="05000000000000000000" pitchFamily="2" charset="2"/>
              <a:buChar char="Ø"/>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With a partner, determine places to stop and reflect.</a:t>
            </a:r>
          </a:p>
        </p:txBody>
      </p:sp>
      <p:sp>
        <p:nvSpPr>
          <p:cNvPr id="4" name="Slide Number Placeholder 3"/>
          <p:cNvSpPr>
            <a:spLocks noGrp="1"/>
          </p:cNvSpPr>
          <p:nvPr>
            <p:ph type="sldNum" idx="12"/>
          </p:nvPr>
        </p:nvSpPr>
        <p:spPr/>
        <p:txBody>
          <a:bodyPr/>
          <a:lstStyle/>
          <a:p>
            <a:fld id="{00000000-1234-1234-1234-123412341234}" type="slidenum">
              <a:rPr lang="en-US" smtClean="0"/>
              <a:pPr/>
              <a:t>41</a:t>
            </a:fld>
            <a:endParaRPr lang="en-US" dirty="0"/>
          </a:p>
        </p:txBody>
      </p:sp>
      <p:pic>
        <p:nvPicPr>
          <p:cNvPr id="14" name="Picture 13" title="decorative graphic">
            <a:extLst>
              <a:ext uri="{FF2B5EF4-FFF2-40B4-BE49-F238E27FC236}">
                <a16:creationId xmlns:a16="http://schemas.microsoft.com/office/drawing/2014/main" id="{453C7A37-F604-4BF3-BB45-519253D71B40}"/>
              </a:ext>
            </a:extLst>
          </p:cNvPr>
          <p:cNvPicPr>
            <a:picLocks noChangeAspect="1"/>
          </p:cNvPicPr>
          <p:nvPr/>
        </p:nvPicPr>
        <p:blipFill>
          <a:blip r:embed="rId3"/>
          <a:stretch>
            <a:fillRect/>
          </a:stretch>
        </p:blipFill>
        <p:spPr>
          <a:xfrm>
            <a:off x="3256844" y="4105275"/>
            <a:ext cx="2371727" cy="2371727"/>
          </a:xfrm>
          <a:prstGeom prst="rect">
            <a:avLst/>
          </a:prstGeom>
        </p:spPr>
      </p:pic>
      <p:grpSp>
        <p:nvGrpSpPr>
          <p:cNvPr id="9" name="Group 8" title="discussion effect size"/>
          <p:cNvGrpSpPr/>
          <p:nvPr/>
        </p:nvGrpSpPr>
        <p:grpSpPr>
          <a:xfrm>
            <a:off x="6220732" y="6051116"/>
            <a:ext cx="2277498" cy="650855"/>
            <a:chOff x="5821732" y="6051116"/>
            <a:chExt cx="2277498" cy="650855"/>
          </a:xfrm>
        </p:grpSpPr>
        <p:grpSp>
          <p:nvGrpSpPr>
            <p:cNvPr id="5" name="Group 4"/>
            <p:cNvGrpSpPr/>
            <p:nvPr/>
          </p:nvGrpSpPr>
          <p:grpSpPr>
            <a:xfrm>
              <a:off x="5821732" y="6051116"/>
              <a:ext cx="2277498" cy="650855"/>
              <a:chOff x="5771857" y="6051116"/>
              <a:chExt cx="2277498" cy="650855"/>
            </a:xfrm>
          </p:grpSpPr>
          <p:sp>
            <p:nvSpPr>
              <p:cNvPr id="6" name="Google Shape;1243;p115" title="discussion effect size"/>
              <p:cNvSpPr/>
              <p:nvPr/>
            </p:nvSpPr>
            <p:spPr>
              <a:xfrm rot="10800000">
                <a:off x="5771857" y="6051116"/>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7" name="Google Shape;1244;p115"/>
              <p:cNvSpPr txBox="1"/>
              <p:nvPr/>
            </p:nvSpPr>
            <p:spPr>
              <a:xfrm>
                <a:off x="6091767" y="607872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 0.82</a:t>
                </a:r>
                <a:endParaRPr sz="1050" dirty="0"/>
              </a:p>
            </p:txBody>
          </p:sp>
        </p:grpSp>
        <p:pic>
          <p:nvPicPr>
            <p:cNvPr id="8"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132573" y="6124853"/>
              <a:ext cx="873481" cy="454491"/>
            </a:xfrm>
            <a:prstGeom prst="rect">
              <a:avLst/>
            </a:prstGeom>
            <a:noFill/>
            <a:ln>
              <a:noFill/>
            </a:ln>
          </p:spPr>
        </p:pic>
      </p:grpSp>
    </p:spTree>
    <p:extLst>
      <p:ext uri="{BB962C8B-B14F-4D97-AF65-F5344CB8AC3E}">
        <p14:creationId xmlns:p14="http://schemas.microsoft.com/office/powerpoint/2010/main" val="416970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89"/>
          <p:cNvSpPr txBox="1">
            <a:spLocks noGrp="1"/>
          </p:cNvSpPr>
          <p:nvPr>
            <p:ph type="title"/>
          </p:nvPr>
        </p:nvSpPr>
        <p:spPr>
          <a:xfrm>
            <a:off x="303486" y="637243"/>
            <a:ext cx="67437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Task Implementation Guide</a:t>
            </a:r>
            <a:endParaRPr sz="3600" dirty="0"/>
          </a:p>
        </p:txBody>
      </p:sp>
      <p:grpSp>
        <p:nvGrpSpPr>
          <p:cNvPr id="2" name="Group 1" title="graphic of guide"/>
          <p:cNvGrpSpPr/>
          <p:nvPr/>
        </p:nvGrpSpPr>
        <p:grpSpPr>
          <a:xfrm>
            <a:off x="515022" y="1611335"/>
            <a:ext cx="5044947" cy="4702125"/>
            <a:chOff x="515022" y="1611335"/>
            <a:chExt cx="5044947" cy="4702125"/>
          </a:xfrm>
        </p:grpSpPr>
        <p:grpSp>
          <p:nvGrpSpPr>
            <p:cNvPr id="25" name="Google Shape;758;p78">
              <a:extLst>
                <a:ext uri="{FF2B5EF4-FFF2-40B4-BE49-F238E27FC236}">
                  <a16:creationId xmlns:a16="http://schemas.microsoft.com/office/drawing/2014/main" id="{5D4FDFB8-C646-41A0-990D-6C90077D52BB}"/>
                </a:ext>
              </a:extLst>
            </p:cNvPr>
            <p:cNvGrpSpPr/>
            <p:nvPr/>
          </p:nvGrpSpPr>
          <p:grpSpPr>
            <a:xfrm flipH="1">
              <a:off x="515022" y="1611335"/>
              <a:ext cx="5023933" cy="597825"/>
              <a:chOff x="6461760" y="696419"/>
              <a:chExt cx="2438400" cy="797100"/>
            </a:xfrm>
          </p:grpSpPr>
          <p:sp>
            <p:nvSpPr>
              <p:cNvPr id="26" name="Google Shape;759;p78">
                <a:extLst>
                  <a:ext uri="{FF2B5EF4-FFF2-40B4-BE49-F238E27FC236}">
                    <a16:creationId xmlns:a16="http://schemas.microsoft.com/office/drawing/2014/main" id="{69D9ED3E-7592-4DFA-9F36-A5E47DEAACBE}"/>
                  </a:ext>
                </a:extLst>
              </p:cNvPr>
              <p:cNvSpPr/>
              <p:nvPr/>
            </p:nvSpPr>
            <p:spPr>
              <a:xfrm rot="10800000">
                <a:off x="6461760" y="696419"/>
                <a:ext cx="2438400" cy="797100"/>
              </a:xfrm>
              <a:prstGeom prst="homePlate">
                <a:avLst>
                  <a:gd name="adj" fmla="val 50000"/>
                </a:avLst>
              </a:prstGeom>
              <a:solidFill>
                <a:schemeClr val="accent1">
                  <a:lumMod val="90000"/>
                </a:schemeClr>
              </a:solid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8" name="Google Shape;761;p78">
                <a:extLst>
                  <a:ext uri="{FF2B5EF4-FFF2-40B4-BE49-F238E27FC236}">
                    <a16:creationId xmlns:a16="http://schemas.microsoft.com/office/drawing/2014/main" id="{8657F550-88FC-46CD-BE8A-7FF4F75726A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oogle Shape;758;p78">
              <a:extLst>
                <a:ext uri="{FF2B5EF4-FFF2-40B4-BE49-F238E27FC236}">
                  <a16:creationId xmlns:a16="http://schemas.microsoft.com/office/drawing/2014/main" id="{0CF83B13-8D49-4AE4-939F-98E3CD709093}"/>
                </a:ext>
              </a:extLst>
            </p:cNvPr>
            <p:cNvGrpSpPr/>
            <p:nvPr/>
          </p:nvGrpSpPr>
          <p:grpSpPr>
            <a:xfrm flipH="1">
              <a:off x="525528" y="2299761"/>
              <a:ext cx="5023933" cy="597825"/>
              <a:chOff x="6461760" y="696419"/>
              <a:chExt cx="2438400" cy="797100"/>
            </a:xfrm>
          </p:grpSpPr>
          <p:sp>
            <p:nvSpPr>
              <p:cNvPr id="35" name="Google Shape;759;p78">
                <a:extLst>
                  <a:ext uri="{FF2B5EF4-FFF2-40B4-BE49-F238E27FC236}">
                    <a16:creationId xmlns:a16="http://schemas.microsoft.com/office/drawing/2014/main" id="{121AB1D5-1CC0-4B1D-87E9-254B1FFE977D}"/>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761;p78">
                <a:extLst>
                  <a:ext uri="{FF2B5EF4-FFF2-40B4-BE49-F238E27FC236}">
                    <a16:creationId xmlns:a16="http://schemas.microsoft.com/office/drawing/2014/main" id="{210CD752-EB3A-4D4A-8661-2AACF12C0FF1}"/>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Rich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oogle Shape;758;p78">
              <a:extLst>
                <a:ext uri="{FF2B5EF4-FFF2-40B4-BE49-F238E27FC236}">
                  <a16:creationId xmlns:a16="http://schemas.microsoft.com/office/drawing/2014/main" id="{78050B22-B5B0-4C32-9C8F-DFC0F01FA1D9}"/>
                </a:ext>
              </a:extLst>
            </p:cNvPr>
            <p:cNvGrpSpPr/>
            <p:nvPr/>
          </p:nvGrpSpPr>
          <p:grpSpPr>
            <a:xfrm flipH="1">
              <a:off x="525530" y="3009209"/>
              <a:ext cx="5023933" cy="597825"/>
              <a:chOff x="6461760" y="696419"/>
              <a:chExt cx="2438400" cy="797100"/>
            </a:xfrm>
          </p:grpSpPr>
          <p:sp>
            <p:nvSpPr>
              <p:cNvPr id="38" name="Google Shape;759;p78">
                <a:extLst>
                  <a:ext uri="{FF2B5EF4-FFF2-40B4-BE49-F238E27FC236}">
                    <a16:creationId xmlns:a16="http://schemas.microsoft.com/office/drawing/2014/main" id="{B6CC7017-492E-4D5D-B747-8C5FC41F3E30}"/>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9" name="Google Shape;761;p78">
                <a:extLst>
                  <a:ext uri="{FF2B5EF4-FFF2-40B4-BE49-F238E27FC236}">
                    <a16:creationId xmlns:a16="http://schemas.microsoft.com/office/drawing/2014/main" id="{E6B3DBFB-6ECA-4298-8032-A804736F179E}"/>
                  </a:ext>
                </a:extLst>
              </p:cNvPr>
              <p:cNvSpPr txBox="1"/>
              <p:nvPr/>
            </p:nvSpPr>
            <p:spPr>
              <a:xfrm>
                <a:off x="6466861" y="774578"/>
                <a:ext cx="2372140"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Strategies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Google Shape;758;p78">
              <a:extLst>
                <a:ext uri="{FF2B5EF4-FFF2-40B4-BE49-F238E27FC236}">
                  <a16:creationId xmlns:a16="http://schemas.microsoft.com/office/drawing/2014/main" id="{641FE2E3-7312-4383-B76A-BC7CD9BCEC3B}"/>
                </a:ext>
              </a:extLst>
            </p:cNvPr>
            <p:cNvGrpSpPr/>
            <p:nvPr/>
          </p:nvGrpSpPr>
          <p:grpSpPr>
            <a:xfrm flipH="1">
              <a:off x="536036" y="3713405"/>
              <a:ext cx="5023933" cy="597825"/>
              <a:chOff x="6461760" y="696419"/>
              <a:chExt cx="2438400" cy="797100"/>
            </a:xfrm>
          </p:grpSpPr>
          <p:sp>
            <p:nvSpPr>
              <p:cNvPr id="44" name="Google Shape;759;p78">
                <a:extLst>
                  <a:ext uri="{FF2B5EF4-FFF2-40B4-BE49-F238E27FC236}">
                    <a16:creationId xmlns:a16="http://schemas.microsoft.com/office/drawing/2014/main" id="{365345B5-5552-41A2-A997-F3798EF7AD5F}"/>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5" name="Google Shape;761;p78">
                <a:extLst>
                  <a:ext uri="{FF2B5EF4-FFF2-40B4-BE49-F238E27FC236}">
                    <a16:creationId xmlns:a16="http://schemas.microsoft.com/office/drawing/2014/main" id="{87B04394-B521-427F-8229-E50523E8959F}"/>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6" name="Google Shape;758;p78">
              <a:extLst>
                <a:ext uri="{FF2B5EF4-FFF2-40B4-BE49-F238E27FC236}">
                  <a16:creationId xmlns:a16="http://schemas.microsoft.com/office/drawing/2014/main" id="{E886CFC0-BD8A-4566-B27C-5594DEBF9E21}"/>
                </a:ext>
              </a:extLst>
            </p:cNvPr>
            <p:cNvGrpSpPr/>
            <p:nvPr/>
          </p:nvGrpSpPr>
          <p:grpSpPr>
            <a:xfrm flipH="1">
              <a:off x="520273" y="4391324"/>
              <a:ext cx="5023933" cy="597825"/>
              <a:chOff x="6461760" y="696419"/>
              <a:chExt cx="2438400" cy="797100"/>
            </a:xfrm>
          </p:grpSpPr>
          <p:sp>
            <p:nvSpPr>
              <p:cNvPr id="47" name="Google Shape;759;p78">
                <a:extLst>
                  <a:ext uri="{FF2B5EF4-FFF2-40B4-BE49-F238E27FC236}">
                    <a16:creationId xmlns:a16="http://schemas.microsoft.com/office/drawing/2014/main" id="{FB04A718-CDBA-4827-BA7F-12F6E4B0014A}"/>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8" name="Google Shape;761;p78">
                <a:extLst>
                  <a:ext uri="{FF2B5EF4-FFF2-40B4-BE49-F238E27FC236}">
                    <a16:creationId xmlns:a16="http://schemas.microsoft.com/office/drawing/2014/main" id="{5B8E71A7-22A4-406C-936A-A3279E6D1AB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a:t>
                </a:r>
                <a:r>
                  <a:rPr lang="en-US" sz="2400" dirty="0">
                    <a:latin typeface="Calibri" panose="020F0502020204030204" pitchFamily="34" charset="0"/>
                    <a:cs typeface="Calibri" panose="020F0502020204030204" pitchFamily="34" charset="0"/>
                  </a:rPr>
                  <a:t> </a:t>
                </a:r>
                <a:endParaRPr sz="2400" dirty="0">
                  <a:latin typeface="Calibri" panose="020F0502020204030204" pitchFamily="34" charset="0"/>
                  <a:cs typeface="Calibri" panose="020F0502020204030204" pitchFamily="34" charset="0"/>
                </a:endParaRPr>
              </a:p>
            </p:txBody>
          </p:sp>
        </p:grpSp>
        <p:grpSp>
          <p:nvGrpSpPr>
            <p:cNvPr id="49" name="Google Shape;758;p78">
              <a:extLst>
                <a:ext uri="{FF2B5EF4-FFF2-40B4-BE49-F238E27FC236}">
                  <a16:creationId xmlns:a16="http://schemas.microsoft.com/office/drawing/2014/main" id="{8F4D8874-8F5D-4484-9087-42D25A363867}"/>
                </a:ext>
              </a:extLst>
            </p:cNvPr>
            <p:cNvGrpSpPr/>
            <p:nvPr/>
          </p:nvGrpSpPr>
          <p:grpSpPr>
            <a:xfrm flipH="1">
              <a:off x="520272" y="5053481"/>
              <a:ext cx="5023933" cy="597825"/>
              <a:chOff x="6461760" y="696419"/>
              <a:chExt cx="2438400" cy="797100"/>
            </a:xfrm>
          </p:grpSpPr>
          <p:sp>
            <p:nvSpPr>
              <p:cNvPr id="50" name="Google Shape;759;p78">
                <a:extLst>
                  <a:ext uri="{FF2B5EF4-FFF2-40B4-BE49-F238E27FC236}">
                    <a16:creationId xmlns:a16="http://schemas.microsoft.com/office/drawing/2014/main" id="{495F3841-3F3C-4BCC-9B67-A2E31ED7020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1" name="Google Shape;761;p78">
                <a:extLst>
                  <a:ext uri="{FF2B5EF4-FFF2-40B4-BE49-F238E27FC236}">
                    <a16:creationId xmlns:a16="http://schemas.microsoft.com/office/drawing/2014/main" id="{30C8A197-CD68-4217-808A-C7796AE04ADA}"/>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oogle Shape;758;p78">
              <a:extLst>
                <a:ext uri="{FF2B5EF4-FFF2-40B4-BE49-F238E27FC236}">
                  <a16:creationId xmlns:a16="http://schemas.microsoft.com/office/drawing/2014/main" id="{04128B2F-5FEA-4C4E-B406-4C058854EE73}"/>
                </a:ext>
              </a:extLst>
            </p:cNvPr>
            <p:cNvGrpSpPr/>
            <p:nvPr/>
          </p:nvGrpSpPr>
          <p:grpSpPr>
            <a:xfrm flipH="1">
              <a:off x="520271" y="5715635"/>
              <a:ext cx="5023933" cy="597825"/>
              <a:chOff x="6461760" y="696419"/>
              <a:chExt cx="2438400" cy="797100"/>
            </a:xfrm>
          </p:grpSpPr>
          <p:sp>
            <p:nvSpPr>
              <p:cNvPr id="53" name="Google Shape;759;p78">
                <a:extLst>
                  <a:ext uri="{FF2B5EF4-FFF2-40B4-BE49-F238E27FC236}">
                    <a16:creationId xmlns:a16="http://schemas.microsoft.com/office/drawing/2014/main" id="{BDAEED01-287A-4FD9-94FA-E03B3F3E025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4" name="Google Shape;761;p78">
                <a:extLst>
                  <a:ext uri="{FF2B5EF4-FFF2-40B4-BE49-F238E27FC236}">
                    <a16:creationId xmlns:a16="http://schemas.microsoft.com/office/drawing/2014/main" id="{1A69DCFF-A67D-4DA5-87FB-BD4BC3E0842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1811269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89"/>
          <p:cNvSpPr txBox="1">
            <a:spLocks noGrp="1"/>
          </p:cNvSpPr>
          <p:nvPr>
            <p:ph type="title"/>
          </p:nvPr>
        </p:nvSpPr>
        <p:spPr>
          <a:xfrm>
            <a:off x="303486" y="637243"/>
            <a:ext cx="67437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Task Implementation Guide</a:t>
            </a:r>
            <a:endParaRPr sz="3600" dirty="0"/>
          </a:p>
        </p:txBody>
      </p:sp>
      <p:grpSp>
        <p:nvGrpSpPr>
          <p:cNvPr id="2" name="Group 1" title="select rich task graphic"/>
          <p:cNvGrpSpPr/>
          <p:nvPr/>
        </p:nvGrpSpPr>
        <p:grpSpPr>
          <a:xfrm>
            <a:off x="515022" y="1611335"/>
            <a:ext cx="5044947" cy="4702125"/>
            <a:chOff x="515022" y="1611335"/>
            <a:chExt cx="5044947" cy="4702125"/>
          </a:xfrm>
        </p:grpSpPr>
        <p:grpSp>
          <p:nvGrpSpPr>
            <p:cNvPr id="25" name="Google Shape;758;p78">
              <a:extLst>
                <a:ext uri="{FF2B5EF4-FFF2-40B4-BE49-F238E27FC236}">
                  <a16:creationId xmlns:a16="http://schemas.microsoft.com/office/drawing/2014/main" id="{5D4FDFB8-C646-41A0-990D-6C90077D52BB}"/>
                </a:ext>
              </a:extLst>
            </p:cNvPr>
            <p:cNvGrpSpPr/>
            <p:nvPr/>
          </p:nvGrpSpPr>
          <p:grpSpPr>
            <a:xfrm flipH="1">
              <a:off x="515022" y="1611335"/>
              <a:ext cx="5023933" cy="597825"/>
              <a:chOff x="6461760" y="696419"/>
              <a:chExt cx="2438400" cy="797100"/>
            </a:xfrm>
          </p:grpSpPr>
          <p:sp>
            <p:nvSpPr>
              <p:cNvPr id="26" name="Google Shape;759;p78">
                <a:extLst>
                  <a:ext uri="{FF2B5EF4-FFF2-40B4-BE49-F238E27FC236}">
                    <a16:creationId xmlns:a16="http://schemas.microsoft.com/office/drawing/2014/main" id="{69D9ED3E-7592-4DFA-9F36-A5E47DEAACBE}"/>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8" name="Google Shape;761;p78">
                <a:extLst>
                  <a:ext uri="{FF2B5EF4-FFF2-40B4-BE49-F238E27FC236}">
                    <a16:creationId xmlns:a16="http://schemas.microsoft.com/office/drawing/2014/main" id="{8657F550-88FC-46CD-BE8A-7FF4F75726A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oogle Shape;758;p78">
              <a:extLst>
                <a:ext uri="{FF2B5EF4-FFF2-40B4-BE49-F238E27FC236}">
                  <a16:creationId xmlns:a16="http://schemas.microsoft.com/office/drawing/2014/main" id="{0CF83B13-8D49-4AE4-939F-98E3CD709093}"/>
                </a:ext>
              </a:extLst>
            </p:cNvPr>
            <p:cNvGrpSpPr/>
            <p:nvPr/>
          </p:nvGrpSpPr>
          <p:grpSpPr>
            <a:xfrm flipH="1">
              <a:off x="525528" y="2299761"/>
              <a:ext cx="5023933" cy="597825"/>
              <a:chOff x="6461760" y="696419"/>
              <a:chExt cx="2438400" cy="797100"/>
            </a:xfrm>
            <a:solidFill>
              <a:schemeClr val="accent1">
                <a:lumMod val="90000"/>
              </a:schemeClr>
            </a:solidFill>
          </p:grpSpPr>
          <p:sp>
            <p:nvSpPr>
              <p:cNvPr id="35" name="Google Shape;759;p78">
                <a:extLst>
                  <a:ext uri="{FF2B5EF4-FFF2-40B4-BE49-F238E27FC236}">
                    <a16:creationId xmlns:a16="http://schemas.microsoft.com/office/drawing/2014/main" id="{121AB1D5-1CC0-4B1D-87E9-254B1FFE977D}"/>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761;p78">
                <a:extLst>
                  <a:ext uri="{FF2B5EF4-FFF2-40B4-BE49-F238E27FC236}">
                    <a16:creationId xmlns:a16="http://schemas.microsoft.com/office/drawing/2014/main" id="{210CD752-EB3A-4D4A-8661-2AACF12C0FF1}"/>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Rich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oogle Shape;758;p78">
              <a:extLst>
                <a:ext uri="{FF2B5EF4-FFF2-40B4-BE49-F238E27FC236}">
                  <a16:creationId xmlns:a16="http://schemas.microsoft.com/office/drawing/2014/main" id="{78050B22-B5B0-4C32-9C8F-DFC0F01FA1D9}"/>
                </a:ext>
              </a:extLst>
            </p:cNvPr>
            <p:cNvGrpSpPr/>
            <p:nvPr/>
          </p:nvGrpSpPr>
          <p:grpSpPr>
            <a:xfrm flipH="1">
              <a:off x="525530" y="3009209"/>
              <a:ext cx="5023933" cy="597825"/>
              <a:chOff x="6461760" y="696419"/>
              <a:chExt cx="2438400" cy="797100"/>
            </a:xfrm>
          </p:grpSpPr>
          <p:sp>
            <p:nvSpPr>
              <p:cNvPr id="38" name="Google Shape;759;p78">
                <a:extLst>
                  <a:ext uri="{FF2B5EF4-FFF2-40B4-BE49-F238E27FC236}">
                    <a16:creationId xmlns:a16="http://schemas.microsoft.com/office/drawing/2014/main" id="{B6CC7017-492E-4D5D-B747-8C5FC41F3E30}"/>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9" name="Google Shape;761;p78">
                <a:extLst>
                  <a:ext uri="{FF2B5EF4-FFF2-40B4-BE49-F238E27FC236}">
                    <a16:creationId xmlns:a16="http://schemas.microsoft.com/office/drawing/2014/main" id="{E6B3DBFB-6ECA-4298-8032-A804736F179E}"/>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Strategies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Google Shape;758;p78">
              <a:extLst>
                <a:ext uri="{FF2B5EF4-FFF2-40B4-BE49-F238E27FC236}">
                  <a16:creationId xmlns:a16="http://schemas.microsoft.com/office/drawing/2014/main" id="{641FE2E3-7312-4383-B76A-BC7CD9BCEC3B}"/>
                </a:ext>
              </a:extLst>
            </p:cNvPr>
            <p:cNvGrpSpPr/>
            <p:nvPr/>
          </p:nvGrpSpPr>
          <p:grpSpPr>
            <a:xfrm flipH="1">
              <a:off x="536036" y="3713405"/>
              <a:ext cx="5023933" cy="597825"/>
              <a:chOff x="6461760" y="696419"/>
              <a:chExt cx="2438400" cy="797100"/>
            </a:xfrm>
          </p:grpSpPr>
          <p:sp>
            <p:nvSpPr>
              <p:cNvPr id="44" name="Google Shape;759;p78">
                <a:extLst>
                  <a:ext uri="{FF2B5EF4-FFF2-40B4-BE49-F238E27FC236}">
                    <a16:creationId xmlns:a16="http://schemas.microsoft.com/office/drawing/2014/main" id="{365345B5-5552-41A2-A997-F3798EF7AD5F}"/>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5" name="Google Shape;761;p78">
                <a:extLst>
                  <a:ext uri="{FF2B5EF4-FFF2-40B4-BE49-F238E27FC236}">
                    <a16:creationId xmlns:a16="http://schemas.microsoft.com/office/drawing/2014/main" id="{87B04394-B521-427F-8229-E50523E8959F}"/>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6" name="Google Shape;758;p78">
              <a:extLst>
                <a:ext uri="{FF2B5EF4-FFF2-40B4-BE49-F238E27FC236}">
                  <a16:creationId xmlns:a16="http://schemas.microsoft.com/office/drawing/2014/main" id="{E886CFC0-BD8A-4566-B27C-5594DEBF9E21}"/>
                </a:ext>
              </a:extLst>
            </p:cNvPr>
            <p:cNvGrpSpPr/>
            <p:nvPr/>
          </p:nvGrpSpPr>
          <p:grpSpPr>
            <a:xfrm flipH="1">
              <a:off x="520273" y="4391324"/>
              <a:ext cx="5023933" cy="597825"/>
              <a:chOff x="6461760" y="696419"/>
              <a:chExt cx="2438400" cy="797100"/>
            </a:xfrm>
          </p:grpSpPr>
          <p:sp>
            <p:nvSpPr>
              <p:cNvPr id="47" name="Google Shape;759;p78">
                <a:extLst>
                  <a:ext uri="{FF2B5EF4-FFF2-40B4-BE49-F238E27FC236}">
                    <a16:creationId xmlns:a16="http://schemas.microsoft.com/office/drawing/2014/main" id="{FB04A718-CDBA-4827-BA7F-12F6E4B0014A}"/>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8" name="Google Shape;761;p78">
                <a:extLst>
                  <a:ext uri="{FF2B5EF4-FFF2-40B4-BE49-F238E27FC236}">
                    <a16:creationId xmlns:a16="http://schemas.microsoft.com/office/drawing/2014/main" id="{5B8E71A7-22A4-406C-936A-A3279E6D1AB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a:t>
                </a:r>
                <a:r>
                  <a:rPr lang="en-US" sz="2400" dirty="0">
                    <a:latin typeface="Calibri" panose="020F0502020204030204" pitchFamily="34" charset="0"/>
                    <a:cs typeface="Calibri" panose="020F0502020204030204" pitchFamily="34" charset="0"/>
                  </a:rPr>
                  <a:t> </a:t>
                </a:r>
                <a:endParaRPr sz="2400" dirty="0">
                  <a:latin typeface="Calibri" panose="020F0502020204030204" pitchFamily="34" charset="0"/>
                  <a:cs typeface="Calibri" panose="020F0502020204030204" pitchFamily="34" charset="0"/>
                </a:endParaRPr>
              </a:p>
            </p:txBody>
          </p:sp>
        </p:grpSp>
        <p:grpSp>
          <p:nvGrpSpPr>
            <p:cNvPr id="49" name="Google Shape;758;p78">
              <a:extLst>
                <a:ext uri="{FF2B5EF4-FFF2-40B4-BE49-F238E27FC236}">
                  <a16:creationId xmlns:a16="http://schemas.microsoft.com/office/drawing/2014/main" id="{8F4D8874-8F5D-4484-9087-42D25A363867}"/>
                </a:ext>
              </a:extLst>
            </p:cNvPr>
            <p:cNvGrpSpPr/>
            <p:nvPr/>
          </p:nvGrpSpPr>
          <p:grpSpPr>
            <a:xfrm flipH="1">
              <a:off x="520272" y="5053481"/>
              <a:ext cx="5023933" cy="597825"/>
              <a:chOff x="6461760" y="696419"/>
              <a:chExt cx="2438400" cy="797100"/>
            </a:xfrm>
          </p:grpSpPr>
          <p:sp>
            <p:nvSpPr>
              <p:cNvPr id="50" name="Google Shape;759;p78">
                <a:extLst>
                  <a:ext uri="{FF2B5EF4-FFF2-40B4-BE49-F238E27FC236}">
                    <a16:creationId xmlns:a16="http://schemas.microsoft.com/office/drawing/2014/main" id="{495F3841-3F3C-4BCC-9B67-A2E31ED7020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1" name="Google Shape;761;p78">
                <a:extLst>
                  <a:ext uri="{FF2B5EF4-FFF2-40B4-BE49-F238E27FC236}">
                    <a16:creationId xmlns:a16="http://schemas.microsoft.com/office/drawing/2014/main" id="{30C8A197-CD68-4217-808A-C7796AE04ADA}"/>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oogle Shape;758;p78">
              <a:extLst>
                <a:ext uri="{FF2B5EF4-FFF2-40B4-BE49-F238E27FC236}">
                  <a16:creationId xmlns:a16="http://schemas.microsoft.com/office/drawing/2014/main" id="{04128B2F-5FEA-4C4E-B406-4C058854EE73}"/>
                </a:ext>
              </a:extLst>
            </p:cNvPr>
            <p:cNvGrpSpPr/>
            <p:nvPr/>
          </p:nvGrpSpPr>
          <p:grpSpPr>
            <a:xfrm flipH="1">
              <a:off x="520271" y="5715635"/>
              <a:ext cx="5023933" cy="597825"/>
              <a:chOff x="6461760" y="696419"/>
              <a:chExt cx="2438400" cy="797100"/>
            </a:xfrm>
          </p:grpSpPr>
          <p:sp>
            <p:nvSpPr>
              <p:cNvPr id="53" name="Google Shape;759;p78">
                <a:extLst>
                  <a:ext uri="{FF2B5EF4-FFF2-40B4-BE49-F238E27FC236}">
                    <a16:creationId xmlns:a16="http://schemas.microsoft.com/office/drawing/2014/main" id="{BDAEED01-287A-4FD9-94FA-E03B3F3E025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4" name="Google Shape;761;p78">
                <a:extLst>
                  <a:ext uri="{FF2B5EF4-FFF2-40B4-BE49-F238E27FC236}">
                    <a16:creationId xmlns:a16="http://schemas.microsoft.com/office/drawing/2014/main" id="{1A69DCFF-A67D-4DA5-87FB-BD4BC3E0842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274123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a:t>
            </a:r>
            <a:endParaRPr lang="en-US" dirty="0">
              <a:solidFill>
                <a:schemeClr val="bg1"/>
              </a:solidFill>
            </a:endParaRPr>
          </a:p>
        </p:txBody>
      </p:sp>
      <p:sp>
        <p:nvSpPr>
          <p:cNvPr id="3" name="Text Placeholder 2"/>
          <p:cNvSpPr>
            <a:spLocks noGrp="1"/>
          </p:cNvSpPr>
          <p:nvPr>
            <p:ph type="body" idx="1"/>
          </p:nvPr>
        </p:nvSpPr>
        <p:spPr/>
        <p:txBody>
          <a:bodyPr/>
          <a:lstStyle/>
          <a:p>
            <a:pPr marL="0" lvl="0" indent="0" algn="ctr">
              <a:spcBef>
                <a:spcPts val="0"/>
              </a:spcBef>
              <a:buClr>
                <a:srgbClr val="000000"/>
              </a:buClr>
              <a:buSzPts val="2000"/>
              <a:buNone/>
            </a:pPr>
            <a:r>
              <a:rPr lang="en-US" sz="3200"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Student learning is </a:t>
            </a:r>
            <a:r>
              <a:rPr lang="en-US" sz="3200" i="1" dirty="0">
                <a:solidFill>
                  <a:srgbClr val="FF0000"/>
                </a:solidFill>
                <a:latin typeface="Verdana" panose="020B0604030504040204" pitchFamily="34" charset="0"/>
                <a:ea typeface="Verdana" panose="020B0604030504040204" pitchFamily="34" charset="0"/>
                <a:cs typeface="Verdana" panose="020B0604030504040204" pitchFamily="34" charset="0"/>
                <a:sym typeface="Verdana"/>
              </a:rPr>
              <a:t>greatest</a:t>
            </a:r>
            <a:r>
              <a:rPr lang="en-US" sz="3200"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in classrooms where the tasks consistently encourage high‐ level student thinking and reasoning and </a:t>
            </a:r>
            <a:r>
              <a:rPr lang="en-US" sz="32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least</a:t>
            </a:r>
            <a:r>
              <a:rPr lang="en-US" sz="3200"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in classrooms where the tasks are routinely procedural in nature. </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Clr>
                <a:srgbClr val="000000"/>
              </a:buClr>
              <a:buSzPts val="2000"/>
              <a:buNone/>
            </a:pPr>
            <a:endParaRPr lang="en-US" sz="2000" dirty="0">
              <a:solidFill>
                <a:srgbClr val="000000"/>
              </a:solidFill>
              <a:latin typeface="Verdana"/>
              <a:ea typeface="Verdana"/>
              <a:cs typeface="Verdana"/>
              <a:sym typeface="Verdana"/>
            </a:endParaRPr>
          </a:p>
          <a:p>
            <a:pPr marL="0" lvl="0" indent="0" algn="r">
              <a:spcBef>
                <a:spcPts val="0"/>
              </a:spcBef>
              <a:buClr>
                <a:srgbClr val="000000"/>
              </a:buClr>
              <a:buSzPts val="2000"/>
              <a:buNone/>
            </a:pPr>
            <a:r>
              <a:rPr lang="en-US" sz="1800" dirty="0">
                <a:solidFill>
                  <a:srgbClr val="000000"/>
                </a:solidFill>
                <a:latin typeface="Verdana"/>
                <a:ea typeface="Verdana"/>
                <a:cs typeface="Verdana"/>
                <a:sym typeface="Verdana"/>
              </a:rPr>
              <a:t>(Boaler and Staples 2009; </a:t>
            </a:r>
            <a:r>
              <a:rPr lang="en-US" sz="1800" dirty="0" err="1">
                <a:solidFill>
                  <a:srgbClr val="000000"/>
                </a:solidFill>
                <a:latin typeface="Verdana"/>
                <a:ea typeface="Verdana"/>
                <a:cs typeface="Verdana"/>
                <a:sym typeface="Verdana"/>
              </a:rPr>
              <a:t>Hiebert</a:t>
            </a:r>
            <a:r>
              <a:rPr lang="en-US" sz="1800" dirty="0">
                <a:solidFill>
                  <a:srgbClr val="000000"/>
                </a:solidFill>
                <a:latin typeface="Verdana"/>
                <a:ea typeface="Verdana"/>
                <a:cs typeface="Verdana"/>
                <a:sym typeface="Verdana"/>
              </a:rPr>
              <a:t> and Wearne 1993; </a:t>
            </a:r>
          </a:p>
          <a:p>
            <a:pPr marL="0" lvl="0" indent="0" algn="r">
              <a:spcBef>
                <a:spcPts val="0"/>
              </a:spcBef>
              <a:buClr>
                <a:srgbClr val="000000"/>
              </a:buClr>
              <a:buSzPts val="2000"/>
              <a:buNone/>
            </a:pPr>
            <a:r>
              <a:rPr lang="en-US" sz="1800" dirty="0">
                <a:solidFill>
                  <a:srgbClr val="000000"/>
                </a:solidFill>
                <a:latin typeface="Verdana"/>
                <a:ea typeface="Verdana"/>
                <a:cs typeface="Verdana"/>
                <a:sym typeface="Verdana"/>
              </a:rPr>
              <a:t>Stein and Lane 1996)</a:t>
            </a:r>
            <a:endParaRPr lang="en-US" sz="1200" dirty="0"/>
          </a:p>
          <a:p>
            <a:pPr marL="1905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44</a:t>
            </a:fld>
            <a:endParaRPr lang="en-US" dirty="0"/>
          </a:p>
        </p:txBody>
      </p:sp>
    </p:spTree>
    <p:extLst>
      <p:ext uri="{BB962C8B-B14F-4D97-AF65-F5344CB8AC3E}">
        <p14:creationId xmlns:p14="http://schemas.microsoft.com/office/powerpoint/2010/main" val="905606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a:t>
            </a:r>
            <a:endParaRPr lang="en-US" dirty="0">
              <a:solidFill>
                <a:schemeClr val="bg1"/>
              </a:solidFill>
            </a:endParaRPr>
          </a:p>
        </p:txBody>
      </p:sp>
      <p:sp>
        <p:nvSpPr>
          <p:cNvPr id="3" name="Text Placeholder 2"/>
          <p:cNvSpPr>
            <a:spLocks noGrp="1"/>
          </p:cNvSpPr>
          <p:nvPr>
            <p:ph type="body" idx="1"/>
          </p:nvPr>
        </p:nvSpPr>
        <p:spPr/>
        <p:txBody>
          <a:bodyPr/>
          <a:lstStyle/>
          <a:p>
            <a:pPr marL="0" lvl="0" indent="0" algn="ctr">
              <a:spcBef>
                <a:spcPts val="0"/>
              </a:spcBef>
              <a:buClr>
                <a:srgbClr val="000000"/>
              </a:buClr>
              <a:buSzPts val="2000"/>
              <a:buNone/>
            </a:pPr>
            <a:r>
              <a:rPr lang="en-US" sz="3200"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Student learning is </a:t>
            </a:r>
            <a:r>
              <a:rPr lang="en-US" sz="3200" i="1" dirty="0">
                <a:solidFill>
                  <a:srgbClr val="FF0000"/>
                </a:solidFill>
                <a:latin typeface="Verdana" panose="020B0604030504040204" pitchFamily="34" charset="0"/>
                <a:ea typeface="Verdana" panose="020B0604030504040204" pitchFamily="34" charset="0"/>
                <a:cs typeface="Verdana" panose="020B0604030504040204" pitchFamily="34" charset="0"/>
                <a:sym typeface="Verdana"/>
              </a:rPr>
              <a:t>greatest</a:t>
            </a:r>
            <a:r>
              <a:rPr lang="en-US" sz="3200"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in classrooms where the tasks consistently encourage high‐ level student thinking and reasoning and </a:t>
            </a:r>
            <a:r>
              <a:rPr lang="en-US" sz="32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least</a:t>
            </a:r>
            <a:r>
              <a:rPr lang="en-US" sz="3200"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in classrooms where the tasks are routinely procedural in nature. </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Clr>
                <a:srgbClr val="000000"/>
              </a:buClr>
              <a:buSzPts val="2000"/>
              <a:buNone/>
            </a:pPr>
            <a:endParaRPr lang="en-US" sz="2000" dirty="0">
              <a:solidFill>
                <a:srgbClr val="000000"/>
              </a:solidFill>
              <a:latin typeface="Verdana"/>
              <a:ea typeface="Verdana"/>
              <a:cs typeface="Verdana"/>
              <a:sym typeface="Verdana"/>
            </a:endParaRPr>
          </a:p>
          <a:p>
            <a:pPr marL="0" lvl="0" indent="0" algn="r">
              <a:spcBef>
                <a:spcPts val="0"/>
              </a:spcBef>
              <a:buClr>
                <a:srgbClr val="000000"/>
              </a:buClr>
              <a:buSzPts val="2000"/>
              <a:buNone/>
            </a:pPr>
            <a:r>
              <a:rPr lang="en-US" sz="1800" dirty="0">
                <a:solidFill>
                  <a:srgbClr val="000000"/>
                </a:solidFill>
                <a:latin typeface="Verdana"/>
                <a:ea typeface="Verdana"/>
                <a:cs typeface="Verdana"/>
                <a:sym typeface="Verdana"/>
              </a:rPr>
              <a:t>(Boaler and Staples 2009; </a:t>
            </a:r>
            <a:r>
              <a:rPr lang="en-US" sz="1800" dirty="0" err="1">
                <a:solidFill>
                  <a:srgbClr val="000000"/>
                </a:solidFill>
                <a:latin typeface="Verdana"/>
                <a:ea typeface="Verdana"/>
                <a:cs typeface="Verdana"/>
                <a:sym typeface="Verdana"/>
              </a:rPr>
              <a:t>Hiebert</a:t>
            </a:r>
            <a:r>
              <a:rPr lang="en-US" sz="1800" dirty="0">
                <a:solidFill>
                  <a:srgbClr val="000000"/>
                </a:solidFill>
                <a:latin typeface="Verdana"/>
                <a:ea typeface="Verdana"/>
                <a:cs typeface="Verdana"/>
                <a:sym typeface="Verdana"/>
              </a:rPr>
              <a:t> and Wearne 1993; </a:t>
            </a:r>
          </a:p>
          <a:p>
            <a:pPr marL="0" lvl="0" indent="0" algn="r">
              <a:spcBef>
                <a:spcPts val="0"/>
              </a:spcBef>
              <a:buClr>
                <a:srgbClr val="000000"/>
              </a:buClr>
              <a:buSzPts val="2000"/>
              <a:buNone/>
            </a:pPr>
            <a:r>
              <a:rPr lang="en-US" sz="1800" dirty="0">
                <a:solidFill>
                  <a:srgbClr val="000000"/>
                </a:solidFill>
                <a:latin typeface="Verdana"/>
                <a:ea typeface="Verdana"/>
                <a:cs typeface="Verdana"/>
                <a:sym typeface="Verdana"/>
              </a:rPr>
              <a:t>Stein and Lane 1996</a:t>
            </a:r>
            <a:r>
              <a:rPr lang="en-US" sz="1800" dirty="0" smtClean="0">
                <a:solidFill>
                  <a:srgbClr val="000000"/>
                </a:solidFill>
                <a:latin typeface="Verdana"/>
                <a:ea typeface="Verdana"/>
                <a:cs typeface="Verdana"/>
                <a:sym typeface="Verdana"/>
              </a:rPr>
              <a:t>)</a:t>
            </a:r>
            <a:endParaRPr lang="en-US" sz="1200" dirty="0"/>
          </a:p>
        </p:txBody>
      </p:sp>
      <p:sp>
        <p:nvSpPr>
          <p:cNvPr id="4" name="Slide Number Placeholder 3"/>
          <p:cNvSpPr>
            <a:spLocks noGrp="1"/>
          </p:cNvSpPr>
          <p:nvPr>
            <p:ph type="sldNum" idx="12"/>
          </p:nvPr>
        </p:nvSpPr>
        <p:spPr/>
        <p:txBody>
          <a:bodyPr/>
          <a:lstStyle/>
          <a:p>
            <a:fld id="{00000000-1234-1234-1234-123412341234}" type="slidenum">
              <a:rPr lang="en-US" smtClean="0"/>
              <a:pPr/>
              <a:t>45</a:t>
            </a:fld>
            <a:endParaRPr lang="en-US" dirty="0"/>
          </a:p>
        </p:txBody>
      </p:sp>
    </p:spTree>
    <p:extLst>
      <p:ext uri="{BB962C8B-B14F-4D97-AF65-F5344CB8AC3E}">
        <p14:creationId xmlns:p14="http://schemas.microsoft.com/office/powerpoint/2010/main" val="3174280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6"/>
          <p:cNvSpPr txBox="1">
            <a:spLocks noGrp="1"/>
          </p:cNvSpPr>
          <p:nvPr>
            <p:ph type="title"/>
          </p:nvPr>
        </p:nvSpPr>
        <p:spPr>
          <a:xfrm>
            <a:off x="79369" y="733390"/>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Cognitive Demand</a:t>
            </a:r>
            <a:endParaRPr sz="3200" dirty="0"/>
          </a:p>
        </p:txBody>
      </p:sp>
      <p:pic>
        <p:nvPicPr>
          <p:cNvPr id="2" name="Picture 1" title="high or low cognitive demand chart"/>
          <p:cNvPicPr>
            <a:picLocks noChangeAspect="1"/>
          </p:cNvPicPr>
          <p:nvPr/>
        </p:nvPicPr>
        <p:blipFill>
          <a:blip r:embed="rId3"/>
          <a:stretch>
            <a:fillRect/>
          </a:stretch>
        </p:blipFill>
        <p:spPr>
          <a:xfrm>
            <a:off x="859135" y="1976214"/>
            <a:ext cx="7449834" cy="3052135"/>
          </a:xfrm>
          <a:prstGeom prst="rect">
            <a:avLst/>
          </a:prstGeom>
        </p:spPr>
      </p:pic>
      <p:sp>
        <p:nvSpPr>
          <p:cNvPr id="3" name="Slide Number Placeholder 2"/>
          <p:cNvSpPr>
            <a:spLocks noGrp="1"/>
          </p:cNvSpPr>
          <p:nvPr>
            <p:ph type="sldNum" idx="12"/>
          </p:nvPr>
        </p:nvSpPr>
        <p:spPr/>
        <p:txBody>
          <a:bodyPr/>
          <a:lstStyle/>
          <a:p>
            <a:fld id="{00000000-1234-1234-1234-123412341234}" type="slidenum">
              <a:rPr lang="en-US" smtClean="0"/>
              <a:pPr/>
              <a:t>46</a:t>
            </a:fld>
            <a:endParaRPr lang="en-US" dirty="0"/>
          </a:p>
        </p:txBody>
      </p:sp>
      <p:grpSp>
        <p:nvGrpSpPr>
          <p:cNvPr id="4" name="Group 3" title="teacher clarity effect size"/>
          <p:cNvGrpSpPr/>
          <p:nvPr/>
        </p:nvGrpSpPr>
        <p:grpSpPr>
          <a:xfrm>
            <a:off x="6776004" y="943068"/>
            <a:ext cx="1828800" cy="597825"/>
            <a:chOff x="6776004" y="943068"/>
            <a:chExt cx="1828800" cy="597825"/>
          </a:xfrm>
        </p:grpSpPr>
        <p:grpSp>
          <p:nvGrpSpPr>
            <p:cNvPr id="614" name="Google Shape;614;p66"/>
            <p:cNvGrpSpPr/>
            <p:nvPr/>
          </p:nvGrpSpPr>
          <p:grpSpPr>
            <a:xfrm>
              <a:off x="6776004" y="943068"/>
              <a:ext cx="1828800" cy="597825"/>
              <a:chOff x="6461760" y="696419"/>
              <a:chExt cx="2438400" cy="797100"/>
            </a:xfrm>
          </p:grpSpPr>
          <p:sp>
            <p:nvSpPr>
              <p:cNvPr id="615" name="Google Shape;615;p66"/>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17" name="Google Shape;617;p66"/>
              <p:cNvSpPr txBox="1"/>
              <p:nvPr/>
            </p:nvSpPr>
            <p:spPr>
              <a:xfrm>
                <a:off x="6774200" y="711513"/>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Teacher </a:t>
                </a:r>
                <a:endParaRPr sz="1125" b="1" dirty="0">
                  <a:latin typeface="Verdana"/>
                  <a:ea typeface="Verdana"/>
                  <a:cs typeface="Verdana"/>
                  <a:sym typeface="Verdana"/>
                </a:endParaRPr>
              </a:p>
              <a:p>
                <a:r>
                  <a:rPr lang="en-US" sz="1125" b="1" dirty="0">
                    <a:latin typeface="Verdana"/>
                    <a:ea typeface="Verdana"/>
                    <a:cs typeface="Verdana"/>
                    <a:sym typeface="Verdana"/>
                  </a:rPr>
                  <a:t>Clarity</a:t>
                </a:r>
                <a:endParaRPr sz="1125" b="1" dirty="0">
                  <a:latin typeface="Verdana"/>
                  <a:ea typeface="Verdana"/>
                  <a:cs typeface="Verdana"/>
                  <a:sym typeface="Verdana"/>
                </a:endParaRPr>
              </a:p>
              <a:p>
                <a:r>
                  <a:rPr lang="en-US" sz="1125" b="1" dirty="0">
                    <a:latin typeface="Verdana"/>
                    <a:ea typeface="Verdana"/>
                    <a:cs typeface="Verdana"/>
                    <a:sym typeface="Verdana"/>
                  </a:rPr>
                  <a:t>0.75</a:t>
                </a:r>
                <a:endParaRPr sz="1125" dirty="0"/>
              </a:p>
            </p:txBody>
          </p:sp>
        </p:grpSp>
        <p:pic>
          <p:nvPicPr>
            <p:cNvPr id="11"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779659" y="983418"/>
              <a:ext cx="735944" cy="448945"/>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500" y="609600"/>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Think-Pair- Square </a:t>
            </a:r>
          </a:p>
        </p:txBody>
      </p:sp>
      <p:sp>
        <p:nvSpPr>
          <p:cNvPr id="4" name="Text Placeholder 3"/>
          <p:cNvSpPr>
            <a:spLocks noGrp="1"/>
          </p:cNvSpPr>
          <p:nvPr>
            <p:ph type="body" idx="1"/>
          </p:nvPr>
        </p:nvSpPr>
        <p:spPr>
          <a:xfrm>
            <a:off x="548166" y="2234435"/>
            <a:ext cx="5157191" cy="3760728"/>
          </a:xfrm>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Think</a:t>
            </a:r>
            <a:r>
              <a:rPr lang="en-US" dirty="0">
                <a:latin typeface="Verdana" panose="020B0604030504040204" pitchFamily="34" charset="0"/>
                <a:ea typeface="Verdana" panose="020B0604030504040204" pitchFamily="34" charset="0"/>
                <a:cs typeface="Verdana" panose="020B0604030504040204" pitchFamily="34" charset="0"/>
              </a:rPr>
              <a:t> as you name the tasks High/Low on your own.</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Pair</a:t>
            </a:r>
            <a:r>
              <a:rPr lang="en-US" dirty="0">
                <a:latin typeface="Verdana" panose="020B0604030504040204" pitchFamily="34" charset="0"/>
                <a:ea typeface="Verdana" panose="020B0604030504040204" pitchFamily="34" charset="0"/>
                <a:cs typeface="Verdana" panose="020B0604030504040204" pitchFamily="34" charset="0"/>
              </a:rPr>
              <a:t> with an elbow partner to compare answers.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Square</a:t>
            </a:r>
            <a:r>
              <a:rPr lang="en-US" dirty="0">
                <a:latin typeface="Verdana" panose="020B0604030504040204" pitchFamily="34" charset="0"/>
                <a:ea typeface="Verdana" panose="020B0604030504040204" pitchFamily="34" charset="0"/>
                <a:cs typeface="Verdana" panose="020B0604030504040204" pitchFamily="34" charset="0"/>
              </a:rPr>
              <a:t> with another pair to further compare answers.</a:t>
            </a:r>
          </a:p>
        </p:txBody>
      </p:sp>
      <p:pic>
        <p:nvPicPr>
          <p:cNvPr id="5" name="Picture 4" title="square up graphic">
            <a:extLst>
              <a:ext uri="{FF2B5EF4-FFF2-40B4-BE49-F238E27FC236}">
                <a16:creationId xmlns:a16="http://schemas.microsoft.com/office/drawing/2014/main" id="{6DD9529B-734B-44AA-9091-52CDD6287869}"/>
              </a:ext>
            </a:extLst>
          </p:cNvPr>
          <p:cNvPicPr>
            <a:picLocks noChangeAspect="1"/>
          </p:cNvPicPr>
          <p:nvPr/>
        </p:nvPicPr>
        <p:blipFill>
          <a:blip r:embed="rId3"/>
          <a:stretch>
            <a:fillRect/>
          </a:stretch>
        </p:blipFill>
        <p:spPr>
          <a:xfrm>
            <a:off x="6075586" y="2895071"/>
            <a:ext cx="2439457" cy="2439457"/>
          </a:xfrm>
          <a:prstGeom prst="rect">
            <a:avLst/>
          </a:prstGeom>
        </p:spPr>
      </p:pic>
      <p:sp>
        <p:nvSpPr>
          <p:cNvPr id="2" name="Slide Number Placeholder 1"/>
          <p:cNvSpPr>
            <a:spLocks noGrp="1"/>
          </p:cNvSpPr>
          <p:nvPr>
            <p:ph type="sldNum" idx="12"/>
          </p:nvPr>
        </p:nvSpPr>
        <p:spPr/>
        <p:txBody>
          <a:bodyPr/>
          <a:lstStyle/>
          <a:p>
            <a:fld id="{00000000-1234-1234-1234-123412341234}" type="slidenum">
              <a:rPr lang="en-US" smtClean="0"/>
              <a:pPr/>
              <a:t>47</a:t>
            </a:fld>
            <a:endParaRPr lang="en-US" dirty="0"/>
          </a:p>
        </p:txBody>
      </p:sp>
      <p:sp>
        <p:nvSpPr>
          <p:cNvPr id="6" name="Google Shape;1243;p115" title="discussion effect size"/>
          <p:cNvSpPr/>
          <p:nvPr/>
        </p:nvSpPr>
        <p:spPr>
          <a:xfrm rot="10800000">
            <a:off x="5705357" y="840486"/>
            <a:ext cx="216138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7" name="Google Shape;1244;p115"/>
          <p:cNvSpPr txBox="1"/>
          <p:nvPr/>
        </p:nvSpPr>
        <p:spPr>
          <a:xfrm>
            <a:off x="6048225" y="86809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 0.82</a:t>
            </a:r>
            <a:endParaRPr sz="1050" dirty="0"/>
          </a:p>
        </p:txBody>
      </p:sp>
      <p:pic>
        <p:nvPicPr>
          <p:cNvPr id="8"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039431" y="870681"/>
            <a:ext cx="783769" cy="552472"/>
          </a:xfrm>
          <a:prstGeom prst="rect">
            <a:avLst/>
          </a:prstGeom>
          <a:noFill/>
          <a:ln>
            <a:noFill/>
          </a:ln>
        </p:spPr>
      </p:pic>
    </p:spTree>
    <p:extLst>
      <p:ext uri="{BB962C8B-B14F-4D97-AF65-F5344CB8AC3E}">
        <p14:creationId xmlns:p14="http://schemas.microsoft.com/office/powerpoint/2010/main" val="39769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Verdana"/>
                <a:ea typeface="Verdana"/>
                <a:cs typeface="Verdana"/>
                <a:sym typeface="Verdana"/>
              </a:rPr>
              <a:t>Cognitive Demand Characteristics: Group Consensus </a:t>
            </a:r>
            <a:r>
              <a:rPr lang="en-US" sz="3200" b="1" dirty="0" smtClean="0">
                <a:latin typeface="Verdana"/>
                <a:ea typeface="Verdana"/>
                <a:cs typeface="Verdana"/>
                <a:sym typeface="Verdana"/>
              </a:rPr>
              <a:t>Chart</a:t>
            </a:r>
            <a:endParaRPr lang="en-US" sz="2800" dirty="0"/>
          </a:p>
        </p:txBody>
      </p:sp>
      <p:sp>
        <p:nvSpPr>
          <p:cNvPr id="3" name="Text Placeholder 2"/>
          <p:cNvSpPr>
            <a:spLocks noGrp="1"/>
          </p:cNvSpPr>
          <p:nvPr>
            <p:ph type="body" idx="1"/>
          </p:nvPr>
        </p:nvSpPr>
        <p:spPr>
          <a:xfrm>
            <a:off x="427220" y="2199807"/>
            <a:ext cx="8229600" cy="2806908"/>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In your square group: </a:t>
            </a:r>
          </a:p>
          <a:p>
            <a:pPr marL="361950" lvl="1" indent="0">
              <a:buNone/>
            </a:pPr>
            <a:r>
              <a:rPr lang="en-US" sz="2400" dirty="0">
                <a:latin typeface="Verdana" panose="020B0604030504040204" pitchFamily="34" charset="0"/>
                <a:ea typeface="Verdana" panose="020B0604030504040204" pitchFamily="34" charset="0"/>
                <a:cs typeface="Verdana" panose="020B0604030504040204" pitchFamily="34" charset="0"/>
              </a:rPr>
              <a:t>Identify trends of your High Demand Tasks.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Complete the chart on the back of the sort to list the “</a:t>
            </a:r>
            <a:r>
              <a:rPr lang="en-US" b="1" dirty="0">
                <a:latin typeface="Verdana" panose="020B0604030504040204" pitchFamily="34" charset="0"/>
                <a:ea typeface="Verdana" panose="020B0604030504040204" pitchFamily="34" charset="0"/>
                <a:cs typeface="Verdana" panose="020B0604030504040204" pitchFamily="34" charset="0"/>
              </a:rPr>
              <a:t>Characteristics of a High and Low Cognitive Demand Tasks.” </a:t>
            </a:r>
          </a:p>
        </p:txBody>
      </p:sp>
      <p:sp>
        <p:nvSpPr>
          <p:cNvPr id="4" name="Slide Number Placeholder 3"/>
          <p:cNvSpPr>
            <a:spLocks noGrp="1"/>
          </p:cNvSpPr>
          <p:nvPr>
            <p:ph type="sldNum" idx="12"/>
          </p:nvPr>
        </p:nvSpPr>
        <p:spPr/>
        <p:txBody>
          <a:bodyPr/>
          <a:lstStyle/>
          <a:p>
            <a:fld id="{00000000-1234-1234-1234-123412341234}" type="slidenum">
              <a:rPr lang="en-US" smtClean="0"/>
              <a:pPr/>
              <a:t>48</a:t>
            </a:fld>
            <a:endParaRPr lang="en-US" dirty="0"/>
          </a:p>
        </p:txBody>
      </p:sp>
      <p:grpSp>
        <p:nvGrpSpPr>
          <p:cNvPr id="5" name="Group 4" title="decorative graphic"/>
          <p:cNvGrpSpPr/>
          <p:nvPr/>
        </p:nvGrpSpPr>
        <p:grpSpPr>
          <a:xfrm>
            <a:off x="5531371" y="4528672"/>
            <a:ext cx="2093272" cy="1948328"/>
            <a:chOff x="1725434" y="4218282"/>
            <a:chExt cx="2524477" cy="2591162"/>
          </a:xfrm>
        </p:grpSpPr>
        <p:pic>
          <p:nvPicPr>
            <p:cNvPr id="6" name="Picture 5" descr="Checklist - LGAM Knowledge B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434" y="4218282"/>
              <a:ext cx="2524477" cy="2591162"/>
            </a:xfrm>
            <a:prstGeom prst="rect">
              <a:avLst/>
            </a:prstGeom>
          </p:spPr>
        </p:pic>
        <p:sp>
          <p:nvSpPr>
            <p:cNvPr id="7" name="TextBox 6"/>
            <p:cNvSpPr txBox="1"/>
            <p:nvPr/>
          </p:nvSpPr>
          <p:spPr>
            <a:xfrm>
              <a:off x="2843419" y="4825074"/>
              <a:ext cx="962766" cy="738664"/>
            </a:xfrm>
            <a:prstGeom prst="rect">
              <a:avLst/>
            </a:prstGeom>
            <a:noFill/>
          </p:spPr>
          <p:txBody>
            <a:bodyPr wrap="square" rtlCol="0">
              <a:spAutoFit/>
            </a:bodyPr>
            <a:lstStyle/>
            <a:p>
              <a:pPr algn="ctr"/>
              <a:r>
                <a:rPr lang="en-US" b="1" dirty="0"/>
                <a:t>High Demand</a:t>
              </a:r>
            </a:p>
            <a:p>
              <a:pPr algn="ctr"/>
              <a:r>
                <a:rPr lang="en-US" b="1" dirty="0"/>
                <a:t>Task</a:t>
              </a:r>
            </a:p>
          </p:txBody>
        </p:sp>
      </p:grpSp>
      <p:grpSp>
        <p:nvGrpSpPr>
          <p:cNvPr id="8" name="Group 7" title="elaboration effect size"/>
          <p:cNvGrpSpPr/>
          <p:nvPr/>
        </p:nvGrpSpPr>
        <p:grpSpPr>
          <a:xfrm>
            <a:off x="6320498" y="1678125"/>
            <a:ext cx="2524243" cy="650855"/>
            <a:chOff x="5705356" y="6051116"/>
            <a:chExt cx="2524243" cy="650855"/>
          </a:xfrm>
        </p:grpSpPr>
        <p:sp>
          <p:nvSpPr>
            <p:cNvPr id="9" name="Google Shape;1243;p115"/>
            <p:cNvSpPr/>
            <p:nvPr/>
          </p:nvSpPr>
          <p:spPr>
            <a:xfrm rot="10800000">
              <a:off x="5705356" y="6051116"/>
              <a:ext cx="2524243"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0" name="Google Shape;1244;p115"/>
            <p:cNvSpPr txBox="1"/>
            <p:nvPr/>
          </p:nvSpPr>
          <p:spPr>
            <a:xfrm>
              <a:off x="6091767" y="607872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Elaboration &amp; Organization 0.75</a:t>
              </a:r>
              <a:endParaRPr sz="1050" dirty="0"/>
            </a:p>
          </p:txBody>
        </p:sp>
        <p:pic>
          <p:nvPicPr>
            <p:cNvPr id="11"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402285" y="6124853"/>
              <a:ext cx="732972" cy="454491"/>
            </a:xfrm>
            <a:prstGeom prst="rect">
              <a:avLst/>
            </a:prstGeom>
            <a:noFill/>
            <a:ln>
              <a:noFill/>
            </a:ln>
          </p:spPr>
        </p:pic>
      </p:grpSp>
    </p:spTree>
    <p:extLst>
      <p:ext uri="{BB962C8B-B14F-4D97-AF65-F5344CB8AC3E}">
        <p14:creationId xmlns:p14="http://schemas.microsoft.com/office/powerpoint/2010/main" val="1795796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2" name="Google Shape;712;p79"/>
          <p:cNvSpPr txBox="1">
            <a:spLocks noGrp="1"/>
          </p:cNvSpPr>
          <p:nvPr>
            <p:ph type="title" idx="4294967295"/>
          </p:nvPr>
        </p:nvSpPr>
        <p:spPr>
          <a:xfrm>
            <a:off x="106475" y="574450"/>
            <a:ext cx="8613900" cy="129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200" b="1" dirty="0">
                <a:latin typeface="Verdana"/>
                <a:ea typeface="Verdana"/>
                <a:cs typeface="Verdana"/>
                <a:sym typeface="Verdana"/>
              </a:rPr>
              <a:t>Rich Mathematical Tasks - Definition</a:t>
            </a:r>
            <a:endParaRPr sz="3200" dirty="0"/>
          </a:p>
        </p:txBody>
      </p:sp>
      <p:sp>
        <p:nvSpPr>
          <p:cNvPr id="713" name="Google Shape;713;p79"/>
          <p:cNvSpPr txBox="1">
            <a:spLocks noGrp="1"/>
          </p:cNvSpPr>
          <p:nvPr>
            <p:ph type="body" idx="4294967295"/>
          </p:nvPr>
        </p:nvSpPr>
        <p:spPr>
          <a:xfrm>
            <a:off x="298775" y="1920885"/>
            <a:ext cx="8421600" cy="31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000"/>
              <a:buNone/>
            </a:pPr>
            <a:r>
              <a:rPr lang="en-US" sz="2800" dirty="0">
                <a:latin typeface="Verdana" panose="020B0604030504040204" pitchFamily="34" charset="0"/>
                <a:ea typeface="Verdana" panose="020B0604030504040204" pitchFamily="34" charset="0"/>
                <a:cs typeface="Verdana" panose="020B0604030504040204" pitchFamily="34" charset="0"/>
                <a:sym typeface="Verdana"/>
              </a:rPr>
              <a:t>Rich mathematical tasks engage students in sense-making through deeper learning that require high levels of thinking, reasoning, and problem solving.</a:t>
            </a:r>
            <a:endParaRPr sz="2800"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100000"/>
              </a:lnSpc>
              <a:spcBef>
                <a:spcPts val="1800"/>
              </a:spcBef>
              <a:spcAft>
                <a:spcPts val="0"/>
              </a:spcAft>
              <a:buSzPts val="1400"/>
              <a:buNone/>
            </a:pPr>
            <a:endParaRPr sz="1400" dirty="0"/>
          </a:p>
        </p:txBody>
      </p:sp>
      <p:sp>
        <p:nvSpPr>
          <p:cNvPr id="2" name="Slide Number Placeholder 1"/>
          <p:cNvSpPr>
            <a:spLocks noGrp="1"/>
          </p:cNvSpPr>
          <p:nvPr>
            <p:ph type="sldNum" idx="12"/>
          </p:nvPr>
        </p:nvSpPr>
        <p:spPr/>
        <p:txBody>
          <a:bodyPr/>
          <a:lstStyle/>
          <a:p>
            <a:fld id="{00000000-1234-1234-1234-123412341234}" type="slidenum">
              <a:rPr lang="en-US" smtClean="0"/>
              <a:pPr/>
              <a:t>49</a:t>
            </a:fld>
            <a:endParaRPr lang="en-US" dirty="0"/>
          </a:p>
        </p:txBody>
      </p:sp>
      <p:sp>
        <p:nvSpPr>
          <p:cNvPr id="5" name="Google Shape;1243;p115" title="vocab instruction graphic"/>
          <p:cNvSpPr/>
          <p:nvPr/>
        </p:nvSpPr>
        <p:spPr>
          <a:xfrm rot="10800000">
            <a:off x="5705357" y="6051116"/>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 name="Google Shape;1244;p115"/>
          <p:cNvSpPr txBox="1"/>
          <p:nvPr/>
        </p:nvSpPr>
        <p:spPr>
          <a:xfrm>
            <a:off x="6091767" y="607872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Vocabulary Instruction 0.62</a:t>
            </a:r>
            <a:endParaRPr sz="1050" dirty="0"/>
          </a:p>
        </p:txBody>
      </p:sp>
      <p:pic>
        <p:nvPicPr>
          <p:cNvPr id="7"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199084" y="6124853"/>
            <a:ext cx="732972" cy="454491"/>
          </a:xfrm>
          <a:prstGeom prst="rect">
            <a:avLst/>
          </a:prstGeom>
          <a:noFill/>
          <a:ln>
            <a:noFill/>
          </a:ln>
        </p:spPr>
      </p:pic>
    </p:spTree>
    <p:extLst>
      <p:ext uri="{BB962C8B-B14F-4D97-AF65-F5344CB8AC3E}">
        <p14:creationId xmlns:p14="http://schemas.microsoft.com/office/powerpoint/2010/main" val="268555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stand up... drive"/>
          <p:cNvSpPr>
            <a:spLocks noGrp="1"/>
          </p:cNvSpPr>
          <p:nvPr>
            <p:ph type="body" idx="1"/>
          </p:nvPr>
        </p:nvSpPr>
        <p:spPr>
          <a:xfrm>
            <a:off x="407232" y="2328937"/>
            <a:ext cx="7517567" cy="933136"/>
          </a:xfrm>
        </p:spPr>
        <p:txBody>
          <a:bodyPr/>
          <a:lstStyle/>
          <a:p>
            <a:pPr marL="19050" indent="0">
              <a:buNone/>
            </a:pPr>
            <a:r>
              <a:rPr lang="en-US" sz="2800" dirty="0">
                <a:latin typeface="Verdana"/>
                <a:ea typeface="Verdana"/>
                <a:cs typeface="Verdana"/>
                <a:sym typeface="Verdana"/>
              </a:rPr>
              <a:t>Stand up if… you drove over an hour to get here today.</a:t>
            </a:r>
            <a:endParaRPr lang="en-US" sz="2800" dirty="0">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5</a:t>
            </a:fld>
            <a:endParaRPr lang="en-US" dirty="0"/>
          </a:p>
        </p:txBody>
      </p:sp>
      <p:pic>
        <p:nvPicPr>
          <p:cNvPr id="6" name="Google Shape;216;p30" title="highway graphic"/>
          <p:cNvPicPr preferRelativeResize="0"/>
          <p:nvPr/>
        </p:nvPicPr>
        <p:blipFill rotWithShape="1">
          <a:blip r:embed="rId2">
            <a:alphaModFix/>
          </a:blip>
          <a:srcRect t="13149"/>
          <a:stretch/>
        </p:blipFill>
        <p:spPr>
          <a:xfrm>
            <a:off x="2391673" y="3537680"/>
            <a:ext cx="4600496" cy="2663715"/>
          </a:xfrm>
          <a:prstGeom prst="rect">
            <a:avLst/>
          </a:prstGeom>
          <a:noFill/>
          <a:ln>
            <a:noFill/>
          </a:ln>
        </p:spPr>
      </p:pic>
    </p:spTree>
    <p:extLst>
      <p:ext uri="{BB962C8B-B14F-4D97-AF65-F5344CB8AC3E}">
        <p14:creationId xmlns:p14="http://schemas.microsoft.com/office/powerpoint/2010/main" val="2531338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7" name="Google Shape;727;p80"/>
          <p:cNvSpPr txBox="1">
            <a:spLocks noGrp="1"/>
          </p:cNvSpPr>
          <p:nvPr>
            <p:ph type="title" idx="4294967295"/>
          </p:nvPr>
        </p:nvSpPr>
        <p:spPr>
          <a:xfrm>
            <a:off x="239485" y="574449"/>
            <a:ext cx="8613775" cy="9144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SzPts val="2800"/>
              <a:buNone/>
            </a:pPr>
            <a:r>
              <a:rPr lang="en-US" sz="3200" b="1" dirty="0">
                <a:latin typeface="Verdana"/>
                <a:ea typeface="Verdana"/>
                <a:cs typeface="Verdana"/>
                <a:sym typeface="Verdana"/>
              </a:rPr>
              <a:t>Characteristics of Rich Tasks</a:t>
            </a:r>
            <a:endParaRPr sz="3200" dirty="0"/>
          </a:p>
        </p:txBody>
      </p:sp>
      <p:sp>
        <p:nvSpPr>
          <p:cNvPr id="728" name="Google Shape;728;p80"/>
          <p:cNvSpPr txBox="1">
            <a:spLocks noGrp="1"/>
          </p:cNvSpPr>
          <p:nvPr>
            <p:ph type="body" idx="4294967295"/>
          </p:nvPr>
        </p:nvSpPr>
        <p:spPr>
          <a:xfrm>
            <a:off x="381000" y="1411942"/>
            <a:ext cx="7970272" cy="5029200"/>
          </a:xfrm>
          <a:prstGeom prst="rect">
            <a:avLst/>
          </a:prstGeom>
          <a:noFill/>
          <a:ln>
            <a:noFill/>
          </a:ln>
        </p:spPr>
        <p:txBody>
          <a:bodyPr spcFirstLastPara="1" wrap="square" lIns="91425" tIns="91425" rIns="91425" bIns="91425" anchor="t" anchorCtr="0">
            <a:noAutofit/>
          </a:bodyPr>
          <a:lstStyle/>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Promote high levels of cognitive demand</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0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Allow multiple entry points to students with a wide range of skills and abilities</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Allow for multiple solution pathways</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Promote reasoning and sense making</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Encourage the use of varied representations </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Require justification or explanation </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Encourage connections among ideas</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Are authentic, relevant, or problem-based</a:t>
            </a:r>
            <a:endParaRPr sz="2400"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150000"/>
              </a:lnSpc>
              <a:spcBef>
                <a:spcPts val="0"/>
              </a:spcBef>
              <a:spcAft>
                <a:spcPts val="0"/>
              </a:spcAft>
              <a:buSzPts val="1800"/>
              <a:buNone/>
            </a:pPr>
            <a:endParaRPr sz="1800" dirty="0"/>
          </a:p>
          <a:p>
            <a:pPr marL="406400" lvl="0" indent="6350" algn="l" rtl="0">
              <a:lnSpc>
                <a:spcPct val="150000"/>
              </a:lnSpc>
              <a:spcBef>
                <a:spcPts val="0"/>
              </a:spcBef>
              <a:spcAft>
                <a:spcPts val="0"/>
              </a:spcAft>
              <a:buSzPts val="1100"/>
              <a:buNone/>
            </a:pPr>
            <a:endParaRPr sz="1100" dirty="0"/>
          </a:p>
        </p:txBody>
      </p:sp>
      <p:grpSp>
        <p:nvGrpSpPr>
          <p:cNvPr id="13" name="Google Shape;683;p71" title="similarities and differences effect size"/>
          <p:cNvGrpSpPr/>
          <p:nvPr/>
        </p:nvGrpSpPr>
        <p:grpSpPr>
          <a:xfrm>
            <a:off x="6881150" y="958856"/>
            <a:ext cx="2087297" cy="597825"/>
            <a:chOff x="6461760" y="696419"/>
            <a:chExt cx="2438400" cy="797100"/>
          </a:xfrm>
        </p:grpSpPr>
        <p:sp>
          <p:nvSpPr>
            <p:cNvPr id="14" name="Google Shape;684;p71"/>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6" name="Google Shape;686;p71"/>
            <p:cNvSpPr txBox="1"/>
            <p:nvPr/>
          </p:nvSpPr>
          <p:spPr>
            <a:xfrm>
              <a:off x="6774200" y="711513"/>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Similarities &amp; Differences</a:t>
              </a:r>
              <a:endParaRPr sz="1125" b="1" dirty="0">
                <a:latin typeface="Verdana"/>
                <a:ea typeface="Verdana"/>
                <a:cs typeface="Verdana"/>
                <a:sym typeface="Verdana"/>
              </a:endParaRPr>
            </a:p>
            <a:p>
              <a:r>
                <a:rPr lang="en-US" sz="1125" b="1" dirty="0">
                  <a:latin typeface="Verdana"/>
                  <a:ea typeface="Verdana"/>
                  <a:cs typeface="Verdana"/>
                  <a:sym typeface="Verdana"/>
                </a:rPr>
                <a:t>1.32</a:t>
              </a:r>
              <a:endParaRPr sz="1125" dirty="0"/>
            </a:p>
          </p:txBody>
        </p:sp>
      </p:grpSp>
      <p:sp>
        <p:nvSpPr>
          <p:cNvPr id="2" name="Slide Number Placeholder 1"/>
          <p:cNvSpPr>
            <a:spLocks noGrp="1"/>
          </p:cNvSpPr>
          <p:nvPr>
            <p:ph type="sldNum" idx="12"/>
          </p:nvPr>
        </p:nvSpPr>
        <p:spPr/>
        <p:txBody>
          <a:bodyPr/>
          <a:lstStyle/>
          <a:p>
            <a:fld id="{00000000-1234-1234-1234-123412341234}" type="slidenum">
              <a:rPr lang="en-US" smtClean="0"/>
              <a:pPr/>
              <a:t>50</a:t>
            </a:fld>
            <a:endParaRPr lang="en-US" dirty="0"/>
          </a:p>
        </p:txBody>
      </p:sp>
      <p:pic>
        <p:nvPicPr>
          <p:cNvPr id="11"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290771" y="1031649"/>
            <a:ext cx="655905" cy="450645"/>
          </a:xfrm>
          <a:prstGeom prst="rect">
            <a:avLst/>
          </a:prstGeom>
          <a:noFill/>
          <a:ln>
            <a:noFill/>
          </a:ln>
        </p:spPr>
      </p:pic>
    </p:spTree>
    <p:extLst>
      <p:ext uri="{BB962C8B-B14F-4D97-AF65-F5344CB8AC3E}">
        <p14:creationId xmlns:p14="http://schemas.microsoft.com/office/powerpoint/2010/main" val="2723620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3"/>
          <p:cNvSpPr txBox="1">
            <a:spLocks noGrp="1"/>
          </p:cNvSpPr>
          <p:nvPr>
            <p:ph type="title"/>
          </p:nvPr>
        </p:nvSpPr>
        <p:spPr>
          <a:xfrm>
            <a:off x="161365" y="682375"/>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The Hamster Cage Task</a:t>
            </a:r>
            <a:endParaRPr sz="3200" dirty="0"/>
          </a:p>
        </p:txBody>
      </p:sp>
      <p:sp>
        <p:nvSpPr>
          <p:cNvPr id="2" name="Slide Number Placeholder 1"/>
          <p:cNvSpPr>
            <a:spLocks noGrp="1"/>
          </p:cNvSpPr>
          <p:nvPr>
            <p:ph type="sldNum" idx="12"/>
          </p:nvPr>
        </p:nvSpPr>
        <p:spPr/>
        <p:txBody>
          <a:bodyPr/>
          <a:lstStyle/>
          <a:p>
            <a:fld id="{00000000-1234-1234-1234-123412341234}" type="slidenum">
              <a:rPr lang="en-US" smtClean="0"/>
              <a:pPr/>
              <a:t>51</a:t>
            </a:fld>
            <a:endParaRPr lang="en-US" dirty="0"/>
          </a:p>
        </p:txBody>
      </p:sp>
      <p:pic>
        <p:nvPicPr>
          <p:cNvPr id="102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99" y="2301766"/>
            <a:ext cx="7490504" cy="2995448"/>
          </a:xfrm>
          <a:prstGeom prst="rect">
            <a:avLst/>
          </a:prstGeom>
          <a:noFill/>
          <a:ln w="508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7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6" name="Google Shape;776;p84"/>
          <p:cNvSpPr txBox="1">
            <a:spLocks noGrp="1"/>
          </p:cNvSpPr>
          <p:nvPr>
            <p:ph type="title" idx="4294967295"/>
          </p:nvPr>
        </p:nvSpPr>
        <p:spPr>
          <a:xfrm>
            <a:off x="0" y="457200"/>
            <a:ext cx="853757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200" dirty="0">
                <a:latin typeface="Verdana" panose="020B0604030504040204" pitchFamily="34" charset="0"/>
                <a:ea typeface="Verdana" panose="020B0604030504040204" pitchFamily="34" charset="0"/>
                <a:cs typeface="Verdana" panose="020B0604030504040204" pitchFamily="34" charset="0"/>
              </a:rPr>
              <a:t> </a:t>
            </a:r>
            <a:r>
              <a:rPr lang="en-US" sz="3200" b="1" dirty="0">
                <a:latin typeface="Verdana" panose="020B0604030504040204" pitchFamily="34" charset="0"/>
                <a:ea typeface="Verdana" panose="020B0604030504040204" pitchFamily="34" charset="0"/>
                <a:cs typeface="Verdana" panose="020B0604030504040204" pitchFamily="34" charset="0"/>
                <a:sym typeface="Verdana"/>
              </a:rPr>
              <a:t>It’s not just about the task…</a:t>
            </a:r>
            <a:endParaRPr sz="3200" b="1" dirty="0">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dirty="0"/>
          </a:p>
        </p:txBody>
      </p:sp>
      <p:pic>
        <p:nvPicPr>
          <p:cNvPr id="5" name="Picture 4" title="implementation graphic"/>
          <p:cNvPicPr>
            <a:picLocks noChangeAspect="1"/>
          </p:cNvPicPr>
          <p:nvPr/>
        </p:nvPicPr>
        <p:blipFill>
          <a:blip r:embed="rId3"/>
          <a:stretch>
            <a:fillRect/>
          </a:stretch>
        </p:blipFill>
        <p:spPr>
          <a:xfrm>
            <a:off x="250366" y="1600201"/>
            <a:ext cx="8397656" cy="4650104"/>
          </a:xfrm>
          <a:prstGeom prst="rect">
            <a:avLst/>
          </a:prstGeom>
        </p:spPr>
      </p:pic>
    </p:spTree>
    <p:extLst>
      <p:ext uri="{BB962C8B-B14F-4D97-AF65-F5344CB8AC3E}">
        <p14:creationId xmlns:p14="http://schemas.microsoft.com/office/powerpoint/2010/main" val="4205329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85"/>
          <p:cNvSpPr txBox="1">
            <a:spLocks noGrp="1"/>
          </p:cNvSpPr>
          <p:nvPr>
            <p:ph type="title" idx="4294967295"/>
          </p:nvPr>
        </p:nvSpPr>
        <p:spPr>
          <a:xfrm>
            <a:off x="239484" y="670798"/>
            <a:ext cx="86139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3200" b="1" dirty="0"/>
              <a:t>Factors Associated with the Decline and Maintenance of High-Level Tasks</a:t>
            </a:r>
            <a:endParaRPr dirty="0"/>
          </a:p>
        </p:txBody>
      </p:sp>
      <p:sp>
        <p:nvSpPr>
          <p:cNvPr id="785" name="Google Shape;785;p85" title="decline maintenance chart"/>
          <p:cNvSpPr txBox="1">
            <a:spLocks noGrp="1"/>
          </p:cNvSpPr>
          <p:nvPr>
            <p:ph type="body" idx="4294967295"/>
          </p:nvPr>
        </p:nvSpPr>
        <p:spPr>
          <a:xfrm>
            <a:off x="561236" y="1371600"/>
            <a:ext cx="7970400" cy="5029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endParaRPr sz="1800" dirty="0"/>
          </a:p>
          <a:p>
            <a:pPr marL="406400" lvl="0" indent="6350" algn="l" rtl="0">
              <a:lnSpc>
                <a:spcPct val="150000"/>
              </a:lnSpc>
              <a:spcBef>
                <a:spcPts val="0"/>
              </a:spcBef>
              <a:spcAft>
                <a:spcPts val="0"/>
              </a:spcAft>
              <a:buSzPts val="1100"/>
              <a:buNone/>
            </a:pPr>
            <a:endParaRPr sz="1100" dirty="0"/>
          </a:p>
        </p:txBody>
      </p:sp>
      <p:sp>
        <p:nvSpPr>
          <p:cNvPr id="786" name="Google Shape;786;p85"/>
          <p:cNvSpPr txBox="1"/>
          <p:nvPr/>
        </p:nvSpPr>
        <p:spPr>
          <a:xfrm>
            <a:off x="561236" y="6216579"/>
            <a:ext cx="7970250" cy="5232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400"/>
              <a:buFont typeface="Calibri"/>
              <a:buNone/>
            </a:pPr>
            <a:r>
              <a:rPr lang="en-US" sz="14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Resource:  Smith, M. et al. (2017) </a:t>
            </a:r>
            <a:r>
              <a:rPr lang="en-US" sz="1400" b="0" i="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Taking Action – Implementing Effective Mathematics Teaching Practices Series </a:t>
            </a:r>
            <a:r>
              <a:rPr lang="en-US" sz="14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(p. 38), </a:t>
            </a:r>
            <a:r>
              <a:rPr lang="en-US" sz="14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National Council of Teachers of Mathematics. </a:t>
            </a:r>
            <a:endParaRPr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87" name="Google Shape;787;p85" title="chart"/>
          <p:cNvGraphicFramePr/>
          <p:nvPr>
            <p:extLst>
              <p:ext uri="{D42A27DB-BD31-4B8C-83A1-F6EECF244321}">
                <p14:modId xmlns:p14="http://schemas.microsoft.com/office/powerpoint/2010/main" val="3570077048"/>
              </p:ext>
            </p:extLst>
          </p:nvPr>
        </p:nvGraphicFramePr>
        <p:xfrm>
          <a:off x="561236" y="1661398"/>
          <a:ext cx="7970250" cy="4486425"/>
        </p:xfrm>
        <a:graphic>
          <a:graphicData uri="http://schemas.openxmlformats.org/drawingml/2006/table">
            <a:tbl>
              <a:tblPr firstRow="1" bandRow="1">
                <a:noFill/>
              </a:tblPr>
              <a:tblGrid>
                <a:gridCol w="3985125">
                  <a:extLst>
                    <a:ext uri="{9D8B030D-6E8A-4147-A177-3AD203B41FA5}">
                      <a16:colId xmlns:a16="http://schemas.microsoft.com/office/drawing/2014/main" val="20000"/>
                    </a:ext>
                  </a:extLst>
                </a:gridCol>
                <a:gridCol w="3985125">
                  <a:extLst>
                    <a:ext uri="{9D8B030D-6E8A-4147-A177-3AD203B41FA5}">
                      <a16:colId xmlns:a16="http://schemas.microsoft.com/office/drawing/2014/main" val="20001"/>
                    </a:ext>
                  </a:extLst>
                </a:gridCol>
              </a:tblGrid>
              <a:tr h="3994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Decline</a:t>
                      </a:r>
                      <a:endParaRPr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Maintenance</a:t>
                      </a:r>
                      <a:endParaRPr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tc>
                <a:extLst>
                  <a:ext uri="{0D108BD9-81ED-4DB2-BD59-A6C34878D82A}">
                    <a16:rowId xmlns:a16="http://schemas.microsoft.com/office/drawing/2014/main" val="10000"/>
                  </a:ext>
                </a:extLst>
              </a:tr>
              <a:tr h="4086950">
                <a:tc>
                  <a:txBody>
                    <a:bodyPr/>
                    <a:lstStyle/>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Problematic aspects of the task become routinized</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Emphasis is shifted to correctness or completeness</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Not enough time is provided</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Classroom management problems prevent engagement</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Inappropriate task</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Lack of accountability for high-level products</a:t>
                      </a:r>
                      <a:endParaRPr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Scaffolding</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Students provided way to monitor their progress</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High-level of performance is modeled</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Sustained justification, meaning, questioning, comments, and feedback</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Tasks build on prior knowledge</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Frequent conceptual connections</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Sufficient time to explore</a:t>
                      </a:r>
                      <a:endParaRPr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idx="12"/>
          </p:nvPr>
        </p:nvSpPr>
        <p:spPr/>
        <p:txBody>
          <a:bodyPr/>
          <a:lstStyle/>
          <a:p>
            <a:fld id="{00000000-1234-1234-1234-123412341234}" type="slidenum">
              <a:rPr lang="en-US" smtClean="0"/>
              <a:pPr/>
              <a:t>53</a:t>
            </a:fld>
            <a:endParaRPr lang="en-US" dirty="0"/>
          </a:p>
        </p:txBody>
      </p:sp>
      <p:grpSp>
        <p:nvGrpSpPr>
          <p:cNvPr id="3" name="Group 2" title="scaffolding graphic"/>
          <p:cNvGrpSpPr/>
          <p:nvPr/>
        </p:nvGrpSpPr>
        <p:grpSpPr>
          <a:xfrm>
            <a:off x="6748792" y="1880539"/>
            <a:ext cx="2010229" cy="686962"/>
            <a:chOff x="7196673" y="1841970"/>
            <a:chExt cx="2010229" cy="686962"/>
          </a:xfrm>
        </p:grpSpPr>
        <p:sp>
          <p:nvSpPr>
            <p:cNvPr id="7" name="Google Shape;1243;p115"/>
            <p:cNvSpPr/>
            <p:nvPr/>
          </p:nvSpPr>
          <p:spPr>
            <a:xfrm rot="10800000">
              <a:off x="7196673" y="1841970"/>
              <a:ext cx="2010229"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244;p115"/>
            <p:cNvSpPr txBox="1"/>
            <p:nvPr/>
          </p:nvSpPr>
          <p:spPr>
            <a:xfrm>
              <a:off x="7347735" y="1905684"/>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Scaffolding 0.82</a:t>
              </a:r>
            </a:p>
            <a:p>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367486" y="1915707"/>
              <a:ext cx="682174" cy="454491"/>
            </a:xfrm>
            <a:prstGeom prst="rect">
              <a:avLst/>
            </a:prstGeom>
            <a:noFill/>
            <a:ln>
              <a:noFill/>
            </a:ln>
          </p:spPr>
        </p:pic>
      </p:grpSp>
      <p:grpSp>
        <p:nvGrpSpPr>
          <p:cNvPr id="4" name="Group 3" title="feeedback effect size"/>
          <p:cNvGrpSpPr/>
          <p:nvPr/>
        </p:nvGrpSpPr>
        <p:grpSpPr>
          <a:xfrm rot="1285031">
            <a:off x="7499802" y="4754685"/>
            <a:ext cx="2063370" cy="476251"/>
            <a:chOff x="7781813" y="3933195"/>
            <a:chExt cx="2277498" cy="667543"/>
          </a:xfrm>
        </p:grpSpPr>
        <p:sp>
          <p:nvSpPr>
            <p:cNvPr id="10" name="Google Shape;1243;p115"/>
            <p:cNvSpPr/>
            <p:nvPr/>
          </p:nvSpPr>
          <p:spPr>
            <a:xfrm rot="10800000">
              <a:off x="7781813" y="3937919"/>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1" name="Google Shape;1244;p115"/>
            <p:cNvSpPr txBox="1"/>
            <p:nvPr/>
          </p:nvSpPr>
          <p:spPr>
            <a:xfrm>
              <a:off x="8226566" y="3977490"/>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Feedback 0.70</a:t>
              </a:r>
              <a:endParaRPr sz="1050" dirty="0"/>
            </a:p>
          </p:txBody>
        </p:sp>
        <p:pic>
          <p:nvPicPr>
            <p:cNvPr id="12"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9202062" y="3933195"/>
              <a:ext cx="747484" cy="454491"/>
            </a:xfrm>
            <a:prstGeom prst="rect">
              <a:avLst/>
            </a:prstGeom>
            <a:noFill/>
            <a:ln>
              <a:noFill/>
            </a:ln>
          </p:spPr>
        </p:pic>
      </p:grpSp>
    </p:spTree>
    <p:extLst>
      <p:ext uri="{BB962C8B-B14F-4D97-AF65-F5344CB8AC3E}">
        <p14:creationId xmlns:p14="http://schemas.microsoft.com/office/powerpoint/2010/main" val="15256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89"/>
          <p:cNvSpPr txBox="1">
            <a:spLocks noGrp="1"/>
          </p:cNvSpPr>
          <p:nvPr>
            <p:ph type="title"/>
          </p:nvPr>
        </p:nvSpPr>
        <p:spPr>
          <a:xfrm>
            <a:off x="303486" y="637243"/>
            <a:ext cx="67437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Task Implementation Guide</a:t>
            </a:r>
            <a:endParaRPr sz="3600" dirty="0"/>
          </a:p>
        </p:txBody>
      </p:sp>
      <p:grpSp>
        <p:nvGrpSpPr>
          <p:cNvPr id="2" name="Group 1" title="do the math/anticipate strategies"/>
          <p:cNvGrpSpPr/>
          <p:nvPr/>
        </p:nvGrpSpPr>
        <p:grpSpPr>
          <a:xfrm>
            <a:off x="515022" y="1611335"/>
            <a:ext cx="5044947" cy="4702125"/>
            <a:chOff x="515022" y="1611335"/>
            <a:chExt cx="5044947" cy="4702125"/>
          </a:xfrm>
        </p:grpSpPr>
        <p:grpSp>
          <p:nvGrpSpPr>
            <p:cNvPr id="25" name="Google Shape;758;p78">
              <a:extLst>
                <a:ext uri="{FF2B5EF4-FFF2-40B4-BE49-F238E27FC236}">
                  <a16:creationId xmlns:a16="http://schemas.microsoft.com/office/drawing/2014/main" id="{5D4FDFB8-C646-41A0-990D-6C90077D52BB}"/>
                </a:ext>
              </a:extLst>
            </p:cNvPr>
            <p:cNvGrpSpPr/>
            <p:nvPr/>
          </p:nvGrpSpPr>
          <p:grpSpPr>
            <a:xfrm flipH="1">
              <a:off x="515022" y="1611335"/>
              <a:ext cx="5023933" cy="597825"/>
              <a:chOff x="6461760" y="696419"/>
              <a:chExt cx="2438400" cy="797100"/>
            </a:xfrm>
          </p:grpSpPr>
          <p:sp>
            <p:nvSpPr>
              <p:cNvPr id="26" name="Google Shape;759;p78">
                <a:extLst>
                  <a:ext uri="{FF2B5EF4-FFF2-40B4-BE49-F238E27FC236}">
                    <a16:creationId xmlns:a16="http://schemas.microsoft.com/office/drawing/2014/main" id="{69D9ED3E-7592-4DFA-9F36-A5E47DEAACBE}"/>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8" name="Google Shape;761;p78">
                <a:extLst>
                  <a:ext uri="{FF2B5EF4-FFF2-40B4-BE49-F238E27FC236}">
                    <a16:creationId xmlns:a16="http://schemas.microsoft.com/office/drawing/2014/main" id="{8657F550-88FC-46CD-BE8A-7FF4F75726A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oogle Shape;758;p78">
              <a:extLst>
                <a:ext uri="{FF2B5EF4-FFF2-40B4-BE49-F238E27FC236}">
                  <a16:creationId xmlns:a16="http://schemas.microsoft.com/office/drawing/2014/main" id="{0CF83B13-8D49-4AE4-939F-98E3CD709093}"/>
                </a:ext>
              </a:extLst>
            </p:cNvPr>
            <p:cNvGrpSpPr/>
            <p:nvPr/>
          </p:nvGrpSpPr>
          <p:grpSpPr>
            <a:xfrm flipH="1">
              <a:off x="525528" y="2299761"/>
              <a:ext cx="5023933" cy="597825"/>
              <a:chOff x="6461760" y="696419"/>
              <a:chExt cx="2438400" cy="797100"/>
            </a:xfrm>
            <a:solidFill>
              <a:schemeClr val="bg1"/>
            </a:solidFill>
          </p:grpSpPr>
          <p:sp>
            <p:nvSpPr>
              <p:cNvPr id="35" name="Google Shape;759;p78">
                <a:extLst>
                  <a:ext uri="{FF2B5EF4-FFF2-40B4-BE49-F238E27FC236}">
                    <a16:creationId xmlns:a16="http://schemas.microsoft.com/office/drawing/2014/main" id="{121AB1D5-1CC0-4B1D-87E9-254B1FFE977D}"/>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761;p78">
                <a:extLst>
                  <a:ext uri="{FF2B5EF4-FFF2-40B4-BE49-F238E27FC236}">
                    <a16:creationId xmlns:a16="http://schemas.microsoft.com/office/drawing/2014/main" id="{210CD752-EB3A-4D4A-8661-2AACF12C0FF1}"/>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Rich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oogle Shape;758;p78">
              <a:extLst>
                <a:ext uri="{FF2B5EF4-FFF2-40B4-BE49-F238E27FC236}">
                  <a16:creationId xmlns:a16="http://schemas.microsoft.com/office/drawing/2014/main" id="{78050B22-B5B0-4C32-9C8F-DFC0F01FA1D9}"/>
                </a:ext>
              </a:extLst>
            </p:cNvPr>
            <p:cNvGrpSpPr/>
            <p:nvPr/>
          </p:nvGrpSpPr>
          <p:grpSpPr>
            <a:xfrm flipH="1">
              <a:off x="525530" y="3009209"/>
              <a:ext cx="5023933" cy="597825"/>
              <a:chOff x="6461760" y="696419"/>
              <a:chExt cx="2438400" cy="797100"/>
            </a:xfrm>
            <a:solidFill>
              <a:schemeClr val="accent1">
                <a:lumMod val="90000"/>
              </a:schemeClr>
            </a:solidFill>
          </p:grpSpPr>
          <p:sp>
            <p:nvSpPr>
              <p:cNvPr id="38" name="Google Shape;759;p78">
                <a:extLst>
                  <a:ext uri="{FF2B5EF4-FFF2-40B4-BE49-F238E27FC236}">
                    <a16:creationId xmlns:a16="http://schemas.microsoft.com/office/drawing/2014/main" id="{B6CC7017-492E-4D5D-B747-8C5FC41F3E30}"/>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9" name="Google Shape;761;p78">
                <a:extLst>
                  <a:ext uri="{FF2B5EF4-FFF2-40B4-BE49-F238E27FC236}">
                    <a16:creationId xmlns:a16="http://schemas.microsoft.com/office/drawing/2014/main" id="{E6B3DBFB-6ECA-4298-8032-A804736F179E}"/>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Strategies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Google Shape;758;p78">
              <a:extLst>
                <a:ext uri="{FF2B5EF4-FFF2-40B4-BE49-F238E27FC236}">
                  <a16:creationId xmlns:a16="http://schemas.microsoft.com/office/drawing/2014/main" id="{641FE2E3-7312-4383-B76A-BC7CD9BCEC3B}"/>
                </a:ext>
              </a:extLst>
            </p:cNvPr>
            <p:cNvGrpSpPr/>
            <p:nvPr/>
          </p:nvGrpSpPr>
          <p:grpSpPr>
            <a:xfrm flipH="1">
              <a:off x="536036" y="3713405"/>
              <a:ext cx="5023933" cy="597825"/>
              <a:chOff x="6461760" y="696419"/>
              <a:chExt cx="2438400" cy="797100"/>
            </a:xfrm>
          </p:grpSpPr>
          <p:sp>
            <p:nvSpPr>
              <p:cNvPr id="44" name="Google Shape;759;p78">
                <a:extLst>
                  <a:ext uri="{FF2B5EF4-FFF2-40B4-BE49-F238E27FC236}">
                    <a16:creationId xmlns:a16="http://schemas.microsoft.com/office/drawing/2014/main" id="{365345B5-5552-41A2-A997-F3798EF7AD5F}"/>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5" name="Google Shape;761;p78">
                <a:extLst>
                  <a:ext uri="{FF2B5EF4-FFF2-40B4-BE49-F238E27FC236}">
                    <a16:creationId xmlns:a16="http://schemas.microsoft.com/office/drawing/2014/main" id="{87B04394-B521-427F-8229-E50523E8959F}"/>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6" name="Google Shape;758;p78">
              <a:extLst>
                <a:ext uri="{FF2B5EF4-FFF2-40B4-BE49-F238E27FC236}">
                  <a16:creationId xmlns:a16="http://schemas.microsoft.com/office/drawing/2014/main" id="{E886CFC0-BD8A-4566-B27C-5594DEBF9E21}"/>
                </a:ext>
              </a:extLst>
            </p:cNvPr>
            <p:cNvGrpSpPr/>
            <p:nvPr/>
          </p:nvGrpSpPr>
          <p:grpSpPr>
            <a:xfrm flipH="1">
              <a:off x="520273" y="4391324"/>
              <a:ext cx="5023933" cy="597825"/>
              <a:chOff x="6461760" y="696419"/>
              <a:chExt cx="2438400" cy="797100"/>
            </a:xfrm>
          </p:grpSpPr>
          <p:sp>
            <p:nvSpPr>
              <p:cNvPr id="47" name="Google Shape;759;p78">
                <a:extLst>
                  <a:ext uri="{FF2B5EF4-FFF2-40B4-BE49-F238E27FC236}">
                    <a16:creationId xmlns:a16="http://schemas.microsoft.com/office/drawing/2014/main" id="{FB04A718-CDBA-4827-BA7F-12F6E4B0014A}"/>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8" name="Google Shape;761;p78">
                <a:extLst>
                  <a:ext uri="{FF2B5EF4-FFF2-40B4-BE49-F238E27FC236}">
                    <a16:creationId xmlns:a16="http://schemas.microsoft.com/office/drawing/2014/main" id="{5B8E71A7-22A4-406C-936A-A3279E6D1AB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9" name="Google Shape;758;p78">
              <a:extLst>
                <a:ext uri="{FF2B5EF4-FFF2-40B4-BE49-F238E27FC236}">
                  <a16:creationId xmlns:a16="http://schemas.microsoft.com/office/drawing/2014/main" id="{8F4D8874-8F5D-4484-9087-42D25A363867}"/>
                </a:ext>
              </a:extLst>
            </p:cNvPr>
            <p:cNvGrpSpPr/>
            <p:nvPr/>
          </p:nvGrpSpPr>
          <p:grpSpPr>
            <a:xfrm flipH="1">
              <a:off x="520272" y="5053481"/>
              <a:ext cx="5023933" cy="597825"/>
              <a:chOff x="6461760" y="696419"/>
              <a:chExt cx="2438400" cy="797100"/>
            </a:xfrm>
          </p:grpSpPr>
          <p:sp>
            <p:nvSpPr>
              <p:cNvPr id="50" name="Google Shape;759;p78">
                <a:extLst>
                  <a:ext uri="{FF2B5EF4-FFF2-40B4-BE49-F238E27FC236}">
                    <a16:creationId xmlns:a16="http://schemas.microsoft.com/office/drawing/2014/main" id="{495F3841-3F3C-4BCC-9B67-A2E31ED7020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1" name="Google Shape;761;p78">
                <a:extLst>
                  <a:ext uri="{FF2B5EF4-FFF2-40B4-BE49-F238E27FC236}">
                    <a16:creationId xmlns:a16="http://schemas.microsoft.com/office/drawing/2014/main" id="{30C8A197-CD68-4217-808A-C7796AE04ADA}"/>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oogle Shape;758;p78">
              <a:extLst>
                <a:ext uri="{FF2B5EF4-FFF2-40B4-BE49-F238E27FC236}">
                  <a16:creationId xmlns:a16="http://schemas.microsoft.com/office/drawing/2014/main" id="{04128B2F-5FEA-4C4E-B406-4C058854EE73}"/>
                </a:ext>
              </a:extLst>
            </p:cNvPr>
            <p:cNvGrpSpPr/>
            <p:nvPr/>
          </p:nvGrpSpPr>
          <p:grpSpPr>
            <a:xfrm flipH="1">
              <a:off x="520271" y="5715635"/>
              <a:ext cx="5023933" cy="597825"/>
              <a:chOff x="6461760" y="696419"/>
              <a:chExt cx="2438400" cy="797100"/>
            </a:xfrm>
          </p:grpSpPr>
          <p:sp>
            <p:nvSpPr>
              <p:cNvPr id="53" name="Google Shape;759;p78">
                <a:extLst>
                  <a:ext uri="{FF2B5EF4-FFF2-40B4-BE49-F238E27FC236}">
                    <a16:creationId xmlns:a16="http://schemas.microsoft.com/office/drawing/2014/main" id="{BDAEED01-287A-4FD9-94FA-E03B3F3E025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4" name="Google Shape;761;p78">
                <a:extLst>
                  <a:ext uri="{FF2B5EF4-FFF2-40B4-BE49-F238E27FC236}">
                    <a16:creationId xmlns:a16="http://schemas.microsoft.com/office/drawing/2014/main" id="{1A69DCFF-A67D-4DA5-87FB-BD4BC3E0842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1851416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9"/>
          <p:cNvSpPr txBox="1">
            <a:spLocks noGrp="1"/>
          </p:cNvSpPr>
          <p:nvPr>
            <p:ph type="title"/>
          </p:nvPr>
        </p:nvSpPr>
        <p:spPr>
          <a:xfrm>
            <a:off x="97474" y="689687"/>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Activate Prior Knowledge</a:t>
            </a:r>
            <a:endParaRPr sz="3200" dirty="0"/>
          </a:p>
        </p:txBody>
      </p:sp>
      <p:sp>
        <p:nvSpPr>
          <p:cNvPr id="644" name="Google Shape;644;p69" title="VL book graphic"/>
          <p:cNvSpPr txBox="1">
            <a:spLocks noGrp="1"/>
          </p:cNvSpPr>
          <p:nvPr>
            <p:ph type="body" idx="1"/>
          </p:nvPr>
        </p:nvSpPr>
        <p:spPr>
          <a:xfrm>
            <a:off x="457200" y="2057401"/>
            <a:ext cx="8229600" cy="3394472"/>
          </a:xfrm>
          <a:prstGeom prst="rect">
            <a:avLst/>
          </a:prstGeom>
          <a:noFill/>
          <a:ln>
            <a:noFill/>
          </a:ln>
        </p:spPr>
        <p:txBody>
          <a:bodyPr spcFirstLastPara="1" wrap="square" lIns="68569" tIns="68569" rIns="68569" bIns="68569" anchor="t" anchorCtr="0">
            <a:noAutofit/>
          </a:bodyPr>
          <a:lstStyle/>
          <a:p>
            <a:pPr marL="0" indent="0">
              <a:spcBef>
                <a:spcPts val="0"/>
              </a:spcBef>
              <a:buClr>
                <a:srgbClr val="000000"/>
              </a:buClr>
              <a:buNone/>
            </a:pPr>
            <a:endParaRPr sz="1125" dirty="0">
              <a:solidFill>
                <a:srgbClr val="000000"/>
              </a:solidFill>
              <a:latin typeface="Arial"/>
              <a:ea typeface="Arial"/>
              <a:cs typeface="Arial"/>
              <a:sym typeface="Arial"/>
            </a:endParaRPr>
          </a:p>
          <a:p>
            <a:pPr marL="257175" indent="0">
              <a:spcBef>
                <a:spcPts val="0"/>
              </a:spcBef>
              <a:buNone/>
            </a:pPr>
            <a:endParaRPr dirty="0"/>
          </a:p>
        </p:txBody>
      </p:sp>
      <p:sp>
        <p:nvSpPr>
          <p:cNvPr id="2" name="Slide Number Placeholder 1"/>
          <p:cNvSpPr>
            <a:spLocks noGrp="1"/>
          </p:cNvSpPr>
          <p:nvPr>
            <p:ph type="sldNum" idx="12"/>
          </p:nvPr>
        </p:nvSpPr>
        <p:spPr/>
        <p:txBody>
          <a:bodyPr/>
          <a:lstStyle/>
          <a:p>
            <a:fld id="{00000000-1234-1234-1234-123412341234}" type="slidenum">
              <a:rPr lang="en-US" smtClean="0"/>
              <a:pPr/>
              <a:t>55</a:t>
            </a:fld>
            <a:endParaRPr lang="en-US" dirty="0"/>
          </a:p>
        </p:txBody>
      </p:sp>
      <p:grpSp>
        <p:nvGrpSpPr>
          <p:cNvPr id="3" name="Group 2" title="VL book graphic"/>
          <p:cNvGrpSpPr/>
          <p:nvPr/>
        </p:nvGrpSpPr>
        <p:grpSpPr>
          <a:xfrm>
            <a:off x="2085802" y="1434111"/>
            <a:ext cx="6873440" cy="4125852"/>
            <a:chOff x="2085802" y="1434111"/>
            <a:chExt cx="6873440" cy="4125852"/>
          </a:xfrm>
        </p:grpSpPr>
        <p:pic>
          <p:nvPicPr>
            <p:cNvPr id="646" name="Google Shape;646;p69" title="VL book"/>
            <p:cNvPicPr preferRelativeResize="0"/>
            <p:nvPr/>
          </p:nvPicPr>
          <p:blipFill rotWithShape="1">
            <a:blip r:embed="rId3">
              <a:alphaModFix/>
            </a:blip>
            <a:srcRect/>
            <a:stretch/>
          </p:blipFill>
          <p:spPr>
            <a:xfrm>
              <a:off x="2085802" y="2057401"/>
              <a:ext cx="2819400" cy="3502562"/>
            </a:xfrm>
            <a:prstGeom prst="rect">
              <a:avLst/>
            </a:prstGeom>
            <a:noFill/>
            <a:ln>
              <a:noFill/>
            </a:ln>
          </p:spPr>
        </p:pic>
        <p:sp>
          <p:nvSpPr>
            <p:cNvPr id="652" name="Google Shape;652;p69"/>
            <p:cNvSpPr txBox="1"/>
            <p:nvPr/>
          </p:nvSpPr>
          <p:spPr>
            <a:xfrm rot="988412">
              <a:off x="5395624" y="3317060"/>
              <a:ext cx="3129532" cy="709396"/>
            </a:xfrm>
            <a:prstGeom prst="rect">
              <a:avLst/>
            </a:prstGeom>
            <a:solidFill>
              <a:srgbClr val="FFFF00"/>
            </a:solidFill>
            <a:ln>
              <a:solidFill>
                <a:srgbClr val="FFFF00"/>
              </a:solidFill>
            </a:ln>
          </p:spPr>
          <p:txBody>
            <a:bodyPr spcFirstLastPara="1" wrap="square" lIns="68569" tIns="34275" rIns="68569" bIns="34275" anchor="t" anchorCtr="0">
              <a:noAutofit/>
            </a:bodyPr>
            <a:lstStyle/>
            <a:p>
              <a:pPr algn="ctr"/>
              <a:r>
                <a:rPr lang="en-US" sz="1800" b="1" i="1" dirty="0">
                  <a:latin typeface="Verdana" panose="020B0604030504040204" pitchFamily="34" charset="0"/>
                  <a:ea typeface="Verdana" panose="020B0604030504040204" pitchFamily="34" charset="0"/>
                  <a:cs typeface="Verdana" panose="020B0604030504040204" pitchFamily="34" charset="0"/>
                  <a:sym typeface="Calibri"/>
                </a:rPr>
                <a:t>Visible Learning  </a:t>
              </a:r>
              <a:r>
                <a:rPr lang="en-US" sz="1800" b="1" dirty="0">
                  <a:latin typeface="Verdana" panose="020B0604030504040204" pitchFamily="34" charset="0"/>
                  <a:ea typeface="Verdana" panose="020B0604030504040204" pitchFamily="34" charset="0"/>
                  <a:cs typeface="Verdana" panose="020B0604030504040204" pitchFamily="34" charset="0"/>
                  <a:sym typeface="Calibri"/>
                </a:rPr>
                <a:t>Book Pages 56-58 </a:t>
              </a:r>
            </a:p>
          </p:txBody>
        </p:sp>
        <p:grpSp>
          <p:nvGrpSpPr>
            <p:cNvPr id="4" name="Group 3"/>
            <p:cNvGrpSpPr/>
            <p:nvPr/>
          </p:nvGrpSpPr>
          <p:grpSpPr>
            <a:xfrm>
              <a:off x="6533804" y="1434111"/>
              <a:ext cx="2425438" cy="709360"/>
              <a:chOff x="6533804" y="1434111"/>
              <a:chExt cx="2425438" cy="709360"/>
            </a:xfrm>
          </p:grpSpPr>
          <p:pic>
            <p:nvPicPr>
              <p:cNvPr id="13"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8148322" y="1510077"/>
                <a:ext cx="732064" cy="454491"/>
              </a:xfrm>
              <a:prstGeom prst="rect">
                <a:avLst/>
              </a:prstGeom>
              <a:noFill/>
              <a:ln>
                <a:noFill/>
              </a:ln>
            </p:spPr>
          </p:pic>
          <p:grpSp>
            <p:nvGrpSpPr>
              <p:cNvPr id="647" name="Google Shape;647;p69"/>
              <p:cNvGrpSpPr/>
              <p:nvPr/>
            </p:nvGrpSpPr>
            <p:grpSpPr>
              <a:xfrm>
                <a:off x="6533804" y="1434111"/>
                <a:ext cx="2425438" cy="709360"/>
                <a:chOff x="6461760" y="696276"/>
                <a:chExt cx="2438400" cy="1106411"/>
              </a:xfrm>
            </p:grpSpPr>
            <p:sp>
              <p:nvSpPr>
                <p:cNvPr id="648" name="Google Shape;648;p69"/>
                <p:cNvSpPr/>
                <p:nvPr/>
              </p:nvSpPr>
              <p:spPr>
                <a:xfrm rot="10800000">
                  <a:off x="6461760" y="696276"/>
                  <a:ext cx="2438400" cy="1106411"/>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50" name="Google Shape;650;p69"/>
                <p:cNvSpPr txBox="1"/>
                <p:nvPr/>
              </p:nvSpPr>
              <p:spPr>
                <a:xfrm>
                  <a:off x="6788903" y="725383"/>
                  <a:ext cx="1569464" cy="87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Prior Knowledge</a:t>
                  </a:r>
                  <a:endParaRPr sz="1125" b="1" dirty="0">
                    <a:latin typeface="Verdana"/>
                    <a:ea typeface="Verdana"/>
                    <a:cs typeface="Verdana"/>
                    <a:sym typeface="Verdana"/>
                  </a:endParaRPr>
                </a:p>
                <a:p>
                  <a:r>
                    <a:rPr lang="en-US" sz="1125" b="1" dirty="0">
                      <a:latin typeface="Verdana"/>
                      <a:ea typeface="Verdana"/>
                      <a:cs typeface="Verdana"/>
                      <a:sym typeface="Verdana"/>
                    </a:rPr>
                    <a:t>0.93</a:t>
                  </a:r>
                  <a:endParaRPr sz="1125" dirty="0"/>
                </a:p>
              </p:txBody>
            </p:sp>
          </p:grpSp>
        </p:gr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9"/>
          <p:cNvSpPr txBox="1">
            <a:spLocks noGrp="1"/>
          </p:cNvSpPr>
          <p:nvPr>
            <p:ph type="title"/>
          </p:nvPr>
        </p:nvSpPr>
        <p:spPr>
          <a:xfrm>
            <a:off x="193674" y="666321"/>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Reflection</a:t>
            </a:r>
            <a:endParaRPr sz="3200" dirty="0"/>
          </a:p>
        </p:txBody>
      </p:sp>
      <p:sp>
        <p:nvSpPr>
          <p:cNvPr id="644" name="Google Shape;644;p69" title="VL book graphic"/>
          <p:cNvSpPr txBox="1">
            <a:spLocks noGrp="1"/>
          </p:cNvSpPr>
          <p:nvPr>
            <p:ph type="body" idx="1"/>
          </p:nvPr>
        </p:nvSpPr>
        <p:spPr>
          <a:xfrm>
            <a:off x="457200" y="2057401"/>
            <a:ext cx="8229600" cy="3394472"/>
          </a:xfrm>
          <a:prstGeom prst="rect">
            <a:avLst/>
          </a:prstGeom>
          <a:noFill/>
          <a:ln>
            <a:noFill/>
          </a:ln>
        </p:spPr>
        <p:txBody>
          <a:bodyPr spcFirstLastPara="1" wrap="square" lIns="68569" tIns="68569" rIns="68569" bIns="68569" anchor="t" anchorCtr="0">
            <a:noAutofit/>
          </a:bodyPr>
          <a:lstStyle/>
          <a:p>
            <a:pPr marL="0" indent="0">
              <a:spcBef>
                <a:spcPts val="0"/>
              </a:spcBef>
              <a:buClr>
                <a:srgbClr val="000000"/>
              </a:buClr>
              <a:buNone/>
            </a:pPr>
            <a:endParaRPr sz="1125" dirty="0">
              <a:solidFill>
                <a:srgbClr val="000000"/>
              </a:solidFill>
              <a:latin typeface="Arial"/>
              <a:ea typeface="Arial"/>
              <a:cs typeface="Arial"/>
              <a:sym typeface="Arial"/>
            </a:endParaRPr>
          </a:p>
          <a:p>
            <a:pPr marL="257175" indent="0">
              <a:spcBef>
                <a:spcPts val="0"/>
              </a:spcBef>
              <a:buNone/>
            </a:pPr>
            <a:endParaRPr dirty="0"/>
          </a:p>
        </p:txBody>
      </p:sp>
      <p:pic>
        <p:nvPicPr>
          <p:cNvPr id="646" name="Google Shape;646;p69" title="VL book"/>
          <p:cNvPicPr preferRelativeResize="0"/>
          <p:nvPr/>
        </p:nvPicPr>
        <p:blipFill rotWithShape="1">
          <a:blip r:embed="rId3">
            <a:alphaModFix/>
          </a:blip>
          <a:srcRect/>
          <a:stretch/>
        </p:blipFill>
        <p:spPr>
          <a:xfrm>
            <a:off x="746212" y="2212501"/>
            <a:ext cx="2819400" cy="3502562"/>
          </a:xfrm>
          <a:prstGeom prst="rect">
            <a:avLst/>
          </a:prstGeom>
          <a:noFill/>
          <a:ln>
            <a:noFill/>
          </a:ln>
        </p:spPr>
      </p:pic>
      <p:grpSp>
        <p:nvGrpSpPr>
          <p:cNvPr id="647" name="Google Shape;647;p69" title="evaluation and reflection effect size"/>
          <p:cNvGrpSpPr/>
          <p:nvPr/>
        </p:nvGrpSpPr>
        <p:grpSpPr>
          <a:xfrm>
            <a:off x="6516914" y="1546937"/>
            <a:ext cx="2442328" cy="744238"/>
            <a:chOff x="6461760" y="696276"/>
            <a:chExt cx="2438400" cy="992318"/>
          </a:xfrm>
        </p:grpSpPr>
        <p:sp>
          <p:nvSpPr>
            <p:cNvPr id="648" name="Google Shape;648;p69"/>
            <p:cNvSpPr/>
            <p:nvPr/>
          </p:nvSpPr>
          <p:spPr>
            <a:xfrm rot="10800000">
              <a:off x="6461760" y="696276"/>
              <a:ext cx="2438400" cy="992318"/>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50" name="Google Shape;650;p69"/>
            <p:cNvSpPr txBox="1"/>
            <p:nvPr/>
          </p:nvSpPr>
          <p:spPr>
            <a:xfrm>
              <a:off x="6823582" y="791505"/>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Evaluation &amp; Reflection</a:t>
              </a:r>
            </a:p>
            <a:p>
              <a:r>
                <a:rPr lang="en-US" sz="1125" b="1" dirty="0">
                  <a:latin typeface="Verdana"/>
                  <a:ea typeface="Verdana"/>
                  <a:cs typeface="Verdana"/>
                  <a:sym typeface="Verdana"/>
                </a:rPr>
                <a:t>0.75</a:t>
              </a:r>
              <a:endParaRPr sz="1125" dirty="0"/>
            </a:p>
          </p:txBody>
        </p:sp>
      </p:grpSp>
      <p:sp>
        <p:nvSpPr>
          <p:cNvPr id="2" name="Slide Number Placeholder 1"/>
          <p:cNvSpPr>
            <a:spLocks noGrp="1"/>
          </p:cNvSpPr>
          <p:nvPr>
            <p:ph type="sldNum" idx="12"/>
          </p:nvPr>
        </p:nvSpPr>
        <p:spPr/>
        <p:txBody>
          <a:bodyPr/>
          <a:lstStyle/>
          <a:p>
            <a:fld id="{00000000-1234-1234-1234-123412341234}" type="slidenum">
              <a:rPr lang="en-US" smtClean="0"/>
              <a:pPr/>
              <a:t>56</a:t>
            </a:fld>
            <a:endParaRPr lang="en-US" dirty="0"/>
          </a:p>
        </p:txBody>
      </p:sp>
      <p:sp>
        <p:nvSpPr>
          <p:cNvPr id="3" name="TextBox 2"/>
          <p:cNvSpPr txBox="1"/>
          <p:nvPr/>
        </p:nvSpPr>
        <p:spPr>
          <a:xfrm>
            <a:off x="4246803" y="2785141"/>
            <a:ext cx="4102335" cy="1938992"/>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Based on your reading what are some teaching takeaways you might consider when activating prior knowledge? </a:t>
            </a:r>
          </a:p>
        </p:txBody>
      </p:sp>
      <p:pic>
        <p:nvPicPr>
          <p:cNvPr id="13"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986533" y="1672915"/>
            <a:ext cx="873481" cy="454491"/>
          </a:xfrm>
          <a:prstGeom prst="rect">
            <a:avLst/>
          </a:prstGeom>
          <a:noFill/>
          <a:ln>
            <a:noFill/>
          </a:ln>
        </p:spPr>
      </p:pic>
    </p:spTree>
    <p:extLst>
      <p:ext uri="{BB962C8B-B14F-4D97-AF65-F5344CB8AC3E}">
        <p14:creationId xmlns:p14="http://schemas.microsoft.com/office/powerpoint/2010/main" val="2601193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9"/>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The “Goldilocks” Effect</a:t>
            </a:r>
            <a:r>
              <a:rPr lang="en-US" sz="3200" dirty="0">
                <a:latin typeface="Verdana"/>
                <a:ea typeface="Verdana"/>
                <a:cs typeface="Verdana"/>
                <a:sym typeface="Verdana"/>
              </a:rPr>
              <a:t> </a:t>
            </a:r>
            <a:endParaRPr sz="3200" dirty="0">
              <a:latin typeface="Verdana"/>
              <a:ea typeface="Verdana"/>
              <a:cs typeface="Verdana"/>
              <a:sym typeface="Verdana"/>
            </a:endParaRPr>
          </a:p>
        </p:txBody>
      </p:sp>
      <p:sp>
        <p:nvSpPr>
          <p:cNvPr id="588" name="Google Shape;588;p69"/>
          <p:cNvSpPr txBox="1">
            <a:spLocks noGrp="1"/>
          </p:cNvSpPr>
          <p:nvPr>
            <p:ph type="body" idx="1"/>
          </p:nvPr>
        </p:nvSpPr>
        <p:spPr>
          <a:xfrm>
            <a:off x="490325" y="1901725"/>
            <a:ext cx="8064600" cy="3690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dirty="0">
                <a:latin typeface="Verdana"/>
                <a:ea typeface="Verdana"/>
                <a:cs typeface="Verdana"/>
                <a:sym typeface="Verdana"/>
              </a:rPr>
              <a:t>A Visible Learning classroom uses…</a:t>
            </a:r>
            <a:endParaRPr dirty="0">
              <a:latin typeface="Verdana"/>
              <a:ea typeface="Verdana"/>
              <a:cs typeface="Verdana"/>
              <a:sym typeface="Verdana"/>
            </a:endParaRPr>
          </a:p>
          <a:p>
            <a:pPr marL="0" lvl="0" indent="0" algn="l" rtl="0">
              <a:spcBef>
                <a:spcPts val="640"/>
              </a:spcBef>
              <a:spcAft>
                <a:spcPts val="0"/>
              </a:spcAft>
              <a:buNone/>
            </a:pPr>
            <a:endParaRPr dirty="0">
              <a:latin typeface="Verdana"/>
              <a:ea typeface="Verdana"/>
              <a:cs typeface="Verdana"/>
              <a:sym typeface="Verdana"/>
            </a:endParaRPr>
          </a:p>
          <a:p>
            <a:pPr marL="0" lvl="0" indent="457200" algn="l" rtl="0">
              <a:lnSpc>
                <a:spcPct val="150000"/>
              </a:lnSpc>
              <a:spcBef>
                <a:spcPts val="640"/>
              </a:spcBef>
              <a:spcAft>
                <a:spcPts val="0"/>
              </a:spcAft>
              <a:buNone/>
            </a:pPr>
            <a:r>
              <a:rPr lang="en-US" dirty="0">
                <a:latin typeface="Verdana"/>
                <a:ea typeface="Verdana"/>
                <a:cs typeface="Verdana"/>
                <a:sym typeface="Verdana"/>
              </a:rPr>
              <a:t>the </a:t>
            </a:r>
            <a:r>
              <a:rPr lang="en-US" u="sng" dirty="0">
                <a:latin typeface="Verdana"/>
                <a:ea typeface="Verdana"/>
                <a:cs typeface="Verdana"/>
                <a:sym typeface="Verdana"/>
              </a:rPr>
              <a:t>right</a:t>
            </a:r>
            <a:r>
              <a:rPr lang="en-US" dirty="0">
                <a:latin typeface="Verdana"/>
                <a:ea typeface="Verdana"/>
                <a:cs typeface="Verdana"/>
                <a:sym typeface="Verdana"/>
              </a:rPr>
              <a:t> strategy at the </a:t>
            </a:r>
            <a:r>
              <a:rPr lang="en-US" u="sng" dirty="0">
                <a:latin typeface="Verdana"/>
                <a:ea typeface="Verdana"/>
                <a:cs typeface="Verdana"/>
                <a:sym typeface="Verdana"/>
              </a:rPr>
              <a:t>right</a:t>
            </a:r>
            <a:r>
              <a:rPr lang="en-US" dirty="0">
                <a:latin typeface="Verdana"/>
                <a:ea typeface="Verdana"/>
                <a:cs typeface="Verdana"/>
                <a:sym typeface="Verdana"/>
              </a:rPr>
              <a:t> time,</a:t>
            </a:r>
            <a:endParaRPr dirty="0">
              <a:latin typeface="Verdana"/>
              <a:ea typeface="Verdana"/>
              <a:cs typeface="Verdana"/>
              <a:sym typeface="Verdana"/>
            </a:endParaRPr>
          </a:p>
          <a:p>
            <a:pPr marL="0" lvl="0" indent="0" algn="l" rtl="0">
              <a:lnSpc>
                <a:spcPct val="150000"/>
              </a:lnSpc>
              <a:spcBef>
                <a:spcPts val="640"/>
              </a:spcBef>
              <a:spcAft>
                <a:spcPts val="0"/>
              </a:spcAft>
              <a:buNone/>
            </a:pPr>
            <a:r>
              <a:rPr lang="en-US" dirty="0">
                <a:latin typeface="Verdana"/>
                <a:ea typeface="Verdana"/>
                <a:cs typeface="Verdana"/>
                <a:sym typeface="Verdana"/>
              </a:rPr>
              <a:t>		for the </a:t>
            </a:r>
            <a:r>
              <a:rPr lang="en-US" u="sng" dirty="0">
                <a:latin typeface="Verdana"/>
                <a:ea typeface="Verdana"/>
                <a:cs typeface="Verdana"/>
                <a:sym typeface="Verdana"/>
              </a:rPr>
              <a:t>right</a:t>
            </a:r>
            <a:r>
              <a:rPr lang="en-US" dirty="0">
                <a:latin typeface="Verdana"/>
                <a:ea typeface="Verdana"/>
                <a:cs typeface="Verdana"/>
                <a:sym typeface="Verdana"/>
              </a:rPr>
              <a:t> level of thinking,</a:t>
            </a:r>
            <a:endParaRPr dirty="0">
              <a:latin typeface="Verdana"/>
              <a:ea typeface="Verdana"/>
              <a:cs typeface="Verdana"/>
              <a:sym typeface="Verdana"/>
            </a:endParaRPr>
          </a:p>
          <a:p>
            <a:pPr marL="0" lvl="0" indent="0" algn="l" rtl="0">
              <a:lnSpc>
                <a:spcPct val="150000"/>
              </a:lnSpc>
              <a:spcBef>
                <a:spcPts val="640"/>
              </a:spcBef>
              <a:spcAft>
                <a:spcPts val="0"/>
              </a:spcAft>
              <a:buNone/>
            </a:pPr>
            <a:r>
              <a:rPr lang="en-US" dirty="0">
                <a:latin typeface="Verdana"/>
                <a:ea typeface="Verdana"/>
                <a:cs typeface="Verdana"/>
                <a:sym typeface="Verdana"/>
              </a:rPr>
              <a:t>			with the </a:t>
            </a:r>
            <a:r>
              <a:rPr lang="en-US" u="sng" dirty="0">
                <a:latin typeface="Verdana"/>
                <a:ea typeface="Verdana"/>
                <a:cs typeface="Verdana"/>
                <a:sym typeface="Verdana"/>
              </a:rPr>
              <a:t>right</a:t>
            </a:r>
            <a:r>
              <a:rPr lang="en-US" dirty="0">
                <a:latin typeface="Verdana"/>
                <a:ea typeface="Verdana"/>
                <a:cs typeface="Verdana"/>
                <a:sym typeface="Verdana"/>
              </a:rPr>
              <a:t> level of challenge.</a:t>
            </a:r>
            <a:endParaRPr dirty="0">
              <a:latin typeface="Verdana"/>
              <a:ea typeface="Verdana"/>
              <a:cs typeface="Verdana"/>
              <a:sym typeface="Verdana"/>
            </a:endParaRPr>
          </a:p>
        </p:txBody>
      </p:sp>
      <p:pic>
        <p:nvPicPr>
          <p:cNvPr id="590" name="Google Shape;590;p69" title="decorative graphic"/>
          <p:cNvPicPr preferRelativeResize="0"/>
          <p:nvPr/>
        </p:nvPicPr>
        <p:blipFill>
          <a:blip r:embed="rId3">
            <a:alphaModFix/>
          </a:blip>
          <a:stretch>
            <a:fillRect/>
          </a:stretch>
        </p:blipFill>
        <p:spPr>
          <a:xfrm>
            <a:off x="283641" y="3879875"/>
            <a:ext cx="1870331" cy="2712820"/>
          </a:xfrm>
          <a:prstGeom prst="rect">
            <a:avLst/>
          </a:prstGeom>
          <a:noFill/>
          <a:ln>
            <a:noFill/>
          </a:ln>
        </p:spPr>
      </p:pic>
      <p:grpSp>
        <p:nvGrpSpPr>
          <p:cNvPr id="6" name="Google Shape;758;p78" title="right level of challenge effect size"/>
          <p:cNvGrpSpPr/>
          <p:nvPr/>
        </p:nvGrpSpPr>
        <p:grpSpPr>
          <a:xfrm>
            <a:off x="6691086" y="1453687"/>
            <a:ext cx="2258489" cy="597825"/>
            <a:chOff x="6461760" y="696419"/>
            <a:chExt cx="2438400" cy="797100"/>
          </a:xfrm>
        </p:grpSpPr>
        <p:sp>
          <p:nvSpPr>
            <p:cNvPr id="7" name="Google Shape;759;p78"/>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9" name="Google Shape;761;p78"/>
            <p:cNvSpPr txBox="1"/>
            <p:nvPr/>
          </p:nvSpPr>
          <p:spPr>
            <a:xfrm>
              <a:off x="6774200" y="711513"/>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Right Level of</a:t>
              </a:r>
              <a:endParaRPr sz="1125" b="1" dirty="0">
                <a:latin typeface="Verdana"/>
                <a:ea typeface="Verdana"/>
                <a:cs typeface="Verdana"/>
                <a:sym typeface="Verdana"/>
              </a:endParaRPr>
            </a:p>
            <a:p>
              <a:r>
                <a:rPr lang="en-US" sz="1125" b="1" dirty="0">
                  <a:latin typeface="Verdana"/>
                  <a:ea typeface="Verdana"/>
                  <a:cs typeface="Verdana"/>
                  <a:sym typeface="Verdana"/>
                </a:rPr>
                <a:t>Challenge</a:t>
              </a:r>
              <a:endParaRPr sz="1125" b="1" dirty="0">
                <a:latin typeface="Verdana"/>
                <a:ea typeface="Verdana"/>
                <a:cs typeface="Verdana"/>
                <a:sym typeface="Verdana"/>
              </a:endParaRPr>
            </a:p>
            <a:p>
              <a:r>
                <a:rPr lang="en-US" sz="1125" b="1" dirty="0">
                  <a:latin typeface="Verdana"/>
                  <a:ea typeface="Verdana"/>
                  <a:cs typeface="Verdana"/>
                  <a:sym typeface="Verdana"/>
                </a:rPr>
                <a:t>0.74</a:t>
              </a:r>
              <a:endParaRPr sz="1125" dirty="0"/>
            </a:p>
          </p:txBody>
        </p:sp>
      </p:grpSp>
      <p:sp>
        <p:nvSpPr>
          <p:cNvPr id="2" name="Slide Number Placeholder 1"/>
          <p:cNvSpPr>
            <a:spLocks noGrp="1"/>
          </p:cNvSpPr>
          <p:nvPr>
            <p:ph type="sldNum" idx="12"/>
          </p:nvPr>
        </p:nvSpPr>
        <p:spPr/>
        <p:txBody>
          <a:bodyPr/>
          <a:lstStyle/>
          <a:p>
            <a:fld id="{00000000-1234-1234-1234-123412341234}" type="slidenum">
              <a:rPr lang="en-US" smtClean="0"/>
              <a:pPr/>
              <a:t>57</a:t>
            </a:fld>
            <a:endParaRPr lang="en-US" dirty="0"/>
          </a:p>
        </p:txBody>
      </p:sp>
      <p:pic>
        <p:nvPicPr>
          <p:cNvPr id="12"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8215086" y="1493133"/>
            <a:ext cx="654161" cy="454491"/>
          </a:xfrm>
          <a:prstGeom prst="rect">
            <a:avLst/>
          </a:prstGeom>
          <a:noFill/>
          <a:ln>
            <a:noFill/>
          </a:ln>
        </p:spPr>
      </p:pic>
      <p:sp>
        <p:nvSpPr>
          <p:cNvPr id="10" name="Google Shape;581;p68">
            <a:extLst>
              <a:ext uri="{FF2B5EF4-FFF2-40B4-BE49-F238E27FC236}">
                <a16:creationId xmlns:a16="http://schemas.microsoft.com/office/drawing/2014/main" id="{8F4396A6-5718-424E-B56E-EC264FB875D3}"/>
              </a:ext>
            </a:extLst>
          </p:cNvPr>
          <p:cNvSpPr txBox="1"/>
          <p:nvPr/>
        </p:nvSpPr>
        <p:spPr>
          <a:xfrm>
            <a:off x="5081748" y="5352833"/>
            <a:ext cx="2305980" cy="1133540"/>
          </a:xfrm>
          <a:prstGeom prst="rect">
            <a:avLst/>
          </a:prstGeom>
          <a:solidFill>
            <a:srgbClr val="FFFF00"/>
          </a:solidFill>
          <a:ln>
            <a:solidFill>
              <a:srgbClr val="FFFF00"/>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highlight>
                  <a:srgbClr val="FFFF00"/>
                </a:highlight>
                <a:latin typeface="Verdana"/>
                <a:ea typeface="Verdana"/>
                <a:cs typeface="Verdana"/>
                <a:sym typeface="Verdana"/>
              </a:rPr>
              <a:t>Visible Learning Book</a:t>
            </a:r>
          </a:p>
          <a:p>
            <a:pPr marL="0" lvl="0" indent="0" algn="ctr" rtl="0">
              <a:spcBef>
                <a:spcPts val="0"/>
              </a:spcBef>
              <a:spcAft>
                <a:spcPts val="0"/>
              </a:spcAft>
              <a:buNone/>
            </a:pPr>
            <a:r>
              <a:rPr lang="en-US" sz="2000" b="1" dirty="0">
                <a:highlight>
                  <a:srgbClr val="FFFF00"/>
                </a:highlight>
                <a:latin typeface="Verdana"/>
                <a:ea typeface="Verdana"/>
                <a:cs typeface="Verdana"/>
                <a:sym typeface="Verdana"/>
              </a:rPr>
              <a:t>Page 38 </a:t>
            </a:r>
            <a:endParaRPr sz="2000" b="1" dirty="0">
              <a:highlight>
                <a:srgbClr val="FFFF00"/>
              </a:highlight>
              <a:latin typeface="Verdana"/>
              <a:ea typeface="Verdana"/>
              <a:cs typeface="Verdana"/>
              <a:sym typeface="Verdana"/>
            </a:endParaRPr>
          </a:p>
        </p:txBody>
      </p:sp>
    </p:spTree>
    <p:extLst>
      <p:ext uri="{BB962C8B-B14F-4D97-AF65-F5344CB8AC3E}">
        <p14:creationId xmlns:p14="http://schemas.microsoft.com/office/powerpoint/2010/main" val="209523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8"/>
          <p:cNvSpPr txBox="1">
            <a:spLocks noGrp="1"/>
          </p:cNvSpPr>
          <p:nvPr>
            <p:ph type="title"/>
          </p:nvPr>
        </p:nvSpPr>
        <p:spPr>
          <a:xfrm>
            <a:off x="154385" y="321325"/>
            <a:ext cx="7922100" cy="1569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b="1" dirty="0">
                <a:latin typeface="Verdana" panose="020B0604030504040204" pitchFamily="34" charset="0"/>
                <a:ea typeface="Verdana" panose="020B0604030504040204" pitchFamily="34" charset="0"/>
                <a:cs typeface="Verdana" panose="020B0604030504040204" pitchFamily="34" charset="0"/>
                <a:sym typeface="Verdana"/>
              </a:rPr>
              <a:t>Surface, Deep, and Transfer Learning in Math</a:t>
            </a:r>
            <a:r>
              <a:rPr lang="en-US" sz="3200" b="1" dirty="0">
                <a:latin typeface="Verdana" panose="020B0604030504040204" pitchFamily="34" charset="0"/>
                <a:ea typeface="Verdana" panose="020B0604030504040204" pitchFamily="34" charset="0"/>
                <a:cs typeface="Verdana" panose="020B0604030504040204" pitchFamily="34" charset="0"/>
              </a:rPr>
              <a:t> </a:t>
            </a:r>
            <a:endParaRPr sz="3200" dirty="0">
              <a:latin typeface="Verdana" panose="020B0604030504040204" pitchFamily="34" charset="0"/>
              <a:ea typeface="Verdana" panose="020B0604030504040204" pitchFamily="34" charset="0"/>
              <a:cs typeface="Verdana" panose="020B0604030504040204" pitchFamily="34" charset="0"/>
            </a:endParaRPr>
          </a:p>
        </p:txBody>
      </p:sp>
      <p:pic>
        <p:nvPicPr>
          <p:cNvPr id="579" name="Google Shape;579;p68" title="graphic"/>
          <p:cNvPicPr preferRelativeResize="0"/>
          <p:nvPr/>
        </p:nvPicPr>
        <p:blipFill rotWithShape="1">
          <a:blip r:embed="rId3">
            <a:alphaModFix/>
          </a:blip>
          <a:srcRect/>
          <a:stretch/>
        </p:blipFill>
        <p:spPr>
          <a:xfrm>
            <a:off x="1066800" y="1600200"/>
            <a:ext cx="6381749" cy="4025933"/>
          </a:xfrm>
          <a:prstGeom prst="rect">
            <a:avLst/>
          </a:prstGeom>
          <a:noFill/>
          <a:ln>
            <a:noFill/>
          </a:ln>
        </p:spPr>
      </p:pic>
      <p:sp>
        <p:nvSpPr>
          <p:cNvPr id="580" name="Google Shape;580;p68"/>
          <p:cNvSpPr txBox="1"/>
          <p:nvPr/>
        </p:nvSpPr>
        <p:spPr>
          <a:xfrm>
            <a:off x="152400" y="5634118"/>
            <a:ext cx="8839200" cy="1200300"/>
          </a:xfrm>
          <a:prstGeom prst="rect">
            <a:avLst/>
          </a:prstGeom>
          <a:solidFill>
            <a:srgbClr val="A2A2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Ongoing assessments inform teachers that students are in various places along this path, and sometimes will move interchangeably between these phases of learning.  It is the teacher’s goal to provide interventions and strategies students need at the right time for the right reason.</a:t>
            </a:r>
            <a:endParaRPr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81" name="Google Shape;581;p68"/>
          <p:cNvSpPr txBox="1"/>
          <p:nvPr/>
        </p:nvSpPr>
        <p:spPr>
          <a:xfrm rot="1643356">
            <a:off x="6771811" y="1133688"/>
            <a:ext cx="2305980" cy="1133540"/>
          </a:xfrm>
          <a:prstGeom prst="rect">
            <a:avLst/>
          </a:prstGeom>
          <a:solidFill>
            <a:srgbClr val="FFFF00"/>
          </a:solidFill>
          <a:ln>
            <a:solidFill>
              <a:srgbClr val="FFFF00"/>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highlight>
                  <a:srgbClr val="FFFF00"/>
                </a:highlight>
                <a:latin typeface="Verdana"/>
                <a:ea typeface="Verdana"/>
                <a:cs typeface="Verdana"/>
                <a:sym typeface="Verdana"/>
              </a:rPr>
              <a:t>Visible Learning Book</a:t>
            </a:r>
          </a:p>
          <a:p>
            <a:pPr marL="0" lvl="0" indent="0" algn="ctr" rtl="0">
              <a:spcBef>
                <a:spcPts val="0"/>
              </a:spcBef>
              <a:spcAft>
                <a:spcPts val="0"/>
              </a:spcAft>
              <a:buNone/>
            </a:pPr>
            <a:r>
              <a:rPr lang="en-US" sz="2000" b="1" dirty="0">
                <a:highlight>
                  <a:srgbClr val="FFFF00"/>
                </a:highlight>
                <a:latin typeface="Verdana"/>
                <a:ea typeface="Verdana"/>
                <a:cs typeface="Verdana"/>
                <a:sym typeface="Verdana"/>
              </a:rPr>
              <a:t>Page 28-30 </a:t>
            </a:r>
            <a:endParaRPr sz="2000" b="1" dirty="0">
              <a:highlight>
                <a:srgbClr val="FFFF00"/>
              </a:highlight>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58</a:t>
            </a:fld>
            <a:endParaRPr lang="en-US" dirty="0"/>
          </a:p>
        </p:txBody>
      </p:sp>
    </p:spTree>
    <p:extLst>
      <p:ext uri="{BB962C8B-B14F-4D97-AF65-F5344CB8AC3E}">
        <p14:creationId xmlns:p14="http://schemas.microsoft.com/office/powerpoint/2010/main" val="27486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10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1"/>
                                        </p:tgtEl>
                                        <p:attrNameLst>
                                          <p:attrName>style.visibility</p:attrName>
                                        </p:attrNameLst>
                                      </p:cBhvr>
                                      <p:to>
                                        <p:strVal val="visible"/>
                                      </p:to>
                                    </p:set>
                                    <p:animEffect transition="in" filter="fade">
                                      <p:cBhvr>
                                        <p:cTn id="12" dur="1000"/>
                                        <p:tgtEl>
                                          <p:spTgt spid="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64" y="549640"/>
            <a:ext cx="7917366"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Intentional Planning</a:t>
            </a:r>
          </a:p>
        </p:txBody>
      </p:sp>
      <p:sp>
        <p:nvSpPr>
          <p:cNvPr id="4" name="Slide Number Placeholder 3"/>
          <p:cNvSpPr>
            <a:spLocks noGrp="1"/>
          </p:cNvSpPr>
          <p:nvPr>
            <p:ph type="sldNum" idx="12"/>
          </p:nvPr>
        </p:nvSpPr>
        <p:spPr/>
        <p:txBody>
          <a:bodyPr/>
          <a:lstStyle/>
          <a:p>
            <a:fld id="{00000000-1234-1234-1234-123412341234}" type="slidenum">
              <a:rPr lang="en-US" smtClean="0"/>
              <a:pPr/>
              <a:t>59</a:t>
            </a:fld>
            <a:endParaRPr lang="en-US" dirty="0"/>
          </a:p>
        </p:txBody>
      </p:sp>
      <p:sp>
        <p:nvSpPr>
          <p:cNvPr id="5" name="Google Shape;761;p78">
            <a:extLst>
              <a:ext uri="{FF2B5EF4-FFF2-40B4-BE49-F238E27FC236}">
                <a16:creationId xmlns:a16="http://schemas.microsoft.com/office/drawing/2014/main" id="{DE27B35F-16A4-4BFC-868A-45817862FF05}"/>
              </a:ext>
            </a:extLst>
          </p:cNvPr>
          <p:cNvSpPr txBox="1"/>
          <p:nvPr/>
        </p:nvSpPr>
        <p:spPr>
          <a:xfrm flipH="1">
            <a:off x="438246" y="1578008"/>
            <a:ext cx="4640137" cy="437625"/>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title="plan questions graphic"/>
          <p:cNvGrpSpPr/>
          <p:nvPr/>
        </p:nvGrpSpPr>
        <p:grpSpPr>
          <a:xfrm>
            <a:off x="262109" y="1511223"/>
            <a:ext cx="5244528" cy="5264691"/>
            <a:chOff x="262109" y="1511223"/>
            <a:chExt cx="5244528" cy="5264691"/>
          </a:xfrm>
        </p:grpSpPr>
        <p:grpSp>
          <p:nvGrpSpPr>
            <p:cNvPr id="6" name="Google Shape;758;p78">
              <a:extLst>
                <a:ext uri="{FF2B5EF4-FFF2-40B4-BE49-F238E27FC236}">
                  <a16:creationId xmlns:a16="http://schemas.microsoft.com/office/drawing/2014/main" id="{8420016A-C42E-49A2-BC65-665C6DFBCFCE}"/>
                </a:ext>
              </a:extLst>
            </p:cNvPr>
            <p:cNvGrpSpPr/>
            <p:nvPr/>
          </p:nvGrpSpPr>
          <p:grpSpPr>
            <a:xfrm flipH="1">
              <a:off x="312234" y="3527989"/>
              <a:ext cx="5194403" cy="597825"/>
              <a:chOff x="6461760" y="696419"/>
              <a:chExt cx="2438400" cy="797100"/>
            </a:xfrm>
            <a:solidFill>
              <a:schemeClr val="accent1">
                <a:lumMod val="75000"/>
              </a:schemeClr>
            </a:solidFill>
          </p:grpSpPr>
          <p:sp>
            <p:nvSpPr>
              <p:cNvPr id="7" name="Google Shape;759;p78">
                <a:extLst>
                  <a:ext uri="{FF2B5EF4-FFF2-40B4-BE49-F238E27FC236}">
                    <a16:creationId xmlns:a16="http://schemas.microsoft.com/office/drawing/2014/main" id="{CA9A4CBB-6085-4CBE-B8C6-28D57824E4D2}"/>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761;p78">
                <a:extLst>
                  <a:ext uri="{FF2B5EF4-FFF2-40B4-BE49-F238E27FC236}">
                    <a16:creationId xmlns:a16="http://schemas.microsoft.com/office/drawing/2014/main" id="{F9E9F149-F4E1-4B6C-A672-43810FA084D9}"/>
                  </a:ext>
                </a:extLst>
              </p:cNvPr>
              <p:cNvSpPr txBox="1"/>
              <p:nvPr/>
            </p:nvSpPr>
            <p:spPr>
              <a:xfrm>
                <a:off x="6594911" y="850359"/>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Plan advancing/assessing questions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oogle Shape;758;p78">
              <a:extLst>
                <a:ext uri="{FF2B5EF4-FFF2-40B4-BE49-F238E27FC236}">
                  <a16:creationId xmlns:a16="http://schemas.microsoft.com/office/drawing/2014/main" id="{73CCE28F-A19A-41A8-B23B-56E626C894CA}"/>
                </a:ext>
              </a:extLst>
            </p:cNvPr>
            <p:cNvGrpSpPr/>
            <p:nvPr/>
          </p:nvGrpSpPr>
          <p:grpSpPr>
            <a:xfrm flipH="1">
              <a:off x="312236" y="2165884"/>
              <a:ext cx="5023933" cy="597825"/>
              <a:chOff x="6461760" y="696419"/>
              <a:chExt cx="2438400" cy="797100"/>
            </a:xfrm>
          </p:grpSpPr>
          <p:sp>
            <p:nvSpPr>
              <p:cNvPr id="11" name="Google Shape;759;p78">
                <a:extLst>
                  <a:ext uri="{FF2B5EF4-FFF2-40B4-BE49-F238E27FC236}">
                    <a16:creationId xmlns:a16="http://schemas.microsoft.com/office/drawing/2014/main" id="{704FAFFD-F18D-48C3-9828-953DCF7B2378}"/>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2" name="Google Shape;761;p78">
                <a:extLst>
                  <a:ext uri="{FF2B5EF4-FFF2-40B4-BE49-F238E27FC236}">
                    <a16:creationId xmlns:a16="http://schemas.microsoft.com/office/drawing/2014/main" id="{13AA5596-E519-4958-AF5C-1E337226D749}"/>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the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oogle Shape;758;p78">
              <a:extLst>
                <a:ext uri="{FF2B5EF4-FFF2-40B4-BE49-F238E27FC236}">
                  <a16:creationId xmlns:a16="http://schemas.microsoft.com/office/drawing/2014/main" id="{24178FC1-546C-4E83-B70D-180C0877FB13}"/>
                </a:ext>
              </a:extLst>
            </p:cNvPr>
            <p:cNvGrpSpPr/>
            <p:nvPr/>
          </p:nvGrpSpPr>
          <p:grpSpPr>
            <a:xfrm flipH="1">
              <a:off x="312235" y="2825428"/>
              <a:ext cx="5023933" cy="597825"/>
              <a:chOff x="6461760" y="696419"/>
              <a:chExt cx="2438400" cy="797100"/>
            </a:xfrm>
          </p:grpSpPr>
          <p:sp>
            <p:nvSpPr>
              <p:cNvPr id="14" name="Google Shape;759;p78">
                <a:extLst>
                  <a:ext uri="{FF2B5EF4-FFF2-40B4-BE49-F238E27FC236}">
                    <a16:creationId xmlns:a16="http://schemas.microsoft.com/office/drawing/2014/main" id="{B3A8470A-C2BC-4744-B541-303B34B96C09}"/>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5" name="Google Shape;761;p78">
                <a:extLst>
                  <a:ext uri="{FF2B5EF4-FFF2-40B4-BE49-F238E27FC236}">
                    <a16:creationId xmlns:a16="http://schemas.microsoft.com/office/drawing/2014/main" id="{97FCDBDB-0CFF-4567-9769-CC5EE988754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solutions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sp>
          <p:nvSpPr>
            <p:cNvPr id="17" name="Google Shape;759;p78">
              <a:extLst>
                <a:ext uri="{FF2B5EF4-FFF2-40B4-BE49-F238E27FC236}">
                  <a16:creationId xmlns:a16="http://schemas.microsoft.com/office/drawing/2014/main" id="{A0D94D29-B0A6-4063-AD90-C688F610A0C4}"/>
                </a:ext>
              </a:extLst>
            </p:cNvPr>
            <p:cNvSpPr/>
            <p:nvPr/>
          </p:nvSpPr>
          <p:spPr>
            <a:xfrm rot="10800000" flipH="1">
              <a:off x="312234" y="1511223"/>
              <a:ext cx="5023933"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grpSp>
          <p:nvGrpSpPr>
            <p:cNvPr id="19" name="Google Shape;758;p78">
              <a:extLst>
                <a:ext uri="{FF2B5EF4-FFF2-40B4-BE49-F238E27FC236}">
                  <a16:creationId xmlns:a16="http://schemas.microsoft.com/office/drawing/2014/main" id="{BEF2012E-C90C-4009-9C17-183D8DED2B69}"/>
                </a:ext>
              </a:extLst>
            </p:cNvPr>
            <p:cNvGrpSpPr/>
            <p:nvPr/>
          </p:nvGrpSpPr>
          <p:grpSpPr>
            <a:xfrm flipH="1">
              <a:off x="327998" y="4182651"/>
              <a:ext cx="5023933" cy="597825"/>
              <a:chOff x="6461760" y="696419"/>
              <a:chExt cx="2438400" cy="797100"/>
            </a:xfrm>
          </p:grpSpPr>
          <p:sp>
            <p:nvSpPr>
              <p:cNvPr id="20" name="Google Shape;759;p78">
                <a:extLst>
                  <a:ext uri="{FF2B5EF4-FFF2-40B4-BE49-F238E27FC236}">
                    <a16:creationId xmlns:a16="http://schemas.microsoft.com/office/drawing/2014/main" id="{8ADF26AF-BD2C-410B-BCB8-171136298006}"/>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1" name="Google Shape;761;p78">
                <a:extLst>
                  <a:ext uri="{FF2B5EF4-FFF2-40B4-BE49-F238E27FC236}">
                    <a16:creationId xmlns:a16="http://schemas.microsoft.com/office/drawing/2014/main" id="{DF1D9FA5-00D8-4484-A453-A101A8ABFAC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oogle Shape;758;p78">
              <a:extLst>
                <a:ext uri="{FF2B5EF4-FFF2-40B4-BE49-F238E27FC236}">
                  <a16:creationId xmlns:a16="http://schemas.microsoft.com/office/drawing/2014/main" id="{D750E00A-850A-4813-B7DD-C40DDE808725}"/>
                </a:ext>
              </a:extLst>
            </p:cNvPr>
            <p:cNvGrpSpPr/>
            <p:nvPr/>
          </p:nvGrpSpPr>
          <p:grpSpPr>
            <a:xfrm flipH="1">
              <a:off x="312235" y="4860570"/>
              <a:ext cx="5023933" cy="597825"/>
              <a:chOff x="6461760" y="696419"/>
              <a:chExt cx="2438400" cy="797100"/>
            </a:xfrm>
          </p:grpSpPr>
          <p:sp>
            <p:nvSpPr>
              <p:cNvPr id="23" name="Google Shape;759;p78">
                <a:extLst>
                  <a:ext uri="{FF2B5EF4-FFF2-40B4-BE49-F238E27FC236}">
                    <a16:creationId xmlns:a16="http://schemas.microsoft.com/office/drawing/2014/main" id="{2EF11708-5FA0-423C-B1EB-661791880BFA}"/>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4" name="Google Shape;761;p78">
                <a:extLst>
                  <a:ext uri="{FF2B5EF4-FFF2-40B4-BE49-F238E27FC236}">
                    <a16:creationId xmlns:a16="http://schemas.microsoft.com/office/drawing/2014/main" id="{2E4937D4-2407-4295-8DFA-99FE1BAE6C73}"/>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oogle Shape;758;p78">
              <a:extLst>
                <a:ext uri="{FF2B5EF4-FFF2-40B4-BE49-F238E27FC236}">
                  <a16:creationId xmlns:a16="http://schemas.microsoft.com/office/drawing/2014/main" id="{2CFDB4EB-4C09-44C6-9792-0AF56448B75C}"/>
                </a:ext>
              </a:extLst>
            </p:cNvPr>
            <p:cNvGrpSpPr/>
            <p:nvPr/>
          </p:nvGrpSpPr>
          <p:grpSpPr>
            <a:xfrm flipH="1">
              <a:off x="312234" y="5522727"/>
              <a:ext cx="5023933" cy="597825"/>
              <a:chOff x="6461760" y="696419"/>
              <a:chExt cx="2438400" cy="797100"/>
            </a:xfrm>
          </p:grpSpPr>
          <p:sp>
            <p:nvSpPr>
              <p:cNvPr id="26" name="Google Shape;759;p78">
                <a:extLst>
                  <a:ext uri="{FF2B5EF4-FFF2-40B4-BE49-F238E27FC236}">
                    <a16:creationId xmlns:a16="http://schemas.microsoft.com/office/drawing/2014/main" id="{EC48EEB7-9F77-426B-97BC-5419D24B934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7" name="Google Shape;761;p78">
                <a:extLst>
                  <a:ext uri="{FF2B5EF4-FFF2-40B4-BE49-F238E27FC236}">
                    <a16:creationId xmlns:a16="http://schemas.microsoft.com/office/drawing/2014/main" id="{1A1B61A6-85F8-4E0E-A1ED-705133D59614}"/>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8" name="Google Shape;758;p78">
              <a:extLst>
                <a:ext uri="{FF2B5EF4-FFF2-40B4-BE49-F238E27FC236}">
                  <a16:creationId xmlns:a16="http://schemas.microsoft.com/office/drawing/2014/main" id="{56251265-830F-4AC6-9A03-91311E64A8CE}"/>
                </a:ext>
              </a:extLst>
            </p:cNvPr>
            <p:cNvGrpSpPr/>
            <p:nvPr/>
          </p:nvGrpSpPr>
          <p:grpSpPr>
            <a:xfrm flipH="1">
              <a:off x="262109" y="6178089"/>
              <a:ext cx="5023933" cy="597825"/>
              <a:chOff x="6461760" y="696419"/>
              <a:chExt cx="2438400" cy="797100"/>
            </a:xfrm>
          </p:grpSpPr>
          <p:sp>
            <p:nvSpPr>
              <p:cNvPr id="29" name="Google Shape;759;p78">
                <a:extLst>
                  <a:ext uri="{FF2B5EF4-FFF2-40B4-BE49-F238E27FC236}">
                    <a16:creationId xmlns:a16="http://schemas.microsoft.com/office/drawing/2014/main" id="{F3A7A319-2EE7-4CDC-86EB-15B6DF1ED0B5}"/>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0" name="Google Shape;761;p78">
                <a:extLst>
                  <a:ext uri="{FF2B5EF4-FFF2-40B4-BE49-F238E27FC236}">
                    <a16:creationId xmlns:a16="http://schemas.microsoft.com/office/drawing/2014/main" id="{8B9672DB-F800-45A4-BF18-D840E7734643}"/>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94699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stand up...rubric"/>
          <p:cNvSpPr>
            <a:spLocks noGrp="1"/>
          </p:cNvSpPr>
          <p:nvPr>
            <p:ph type="body" idx="1"/>
          </p:nvPr>
        </p:nvSpPr>
        <p:spPr>
          <a:xfrm>
            <a:off x="407232" y="2380195"/>
            <a:ext cx="7517567" cy="933136"/>
          </a:xfrm>
        </p:spPr>
        <p:txBody>
          <a:bodyPr/>
          <a:lstStyle/>
          <a:p>
            <a:pPr marL="19050" indent="0">
              <a:buNone/>
            </a:pPr>
            <a:r>
              <a:rPr lang="en-US" sz="2800" dirty="0">
                <a:latin typeface="Verdana"/>
                <a:ea typeface="Verdana"/>
                <a:cs typeface="Verdana"/>
                <a:sym typeface="Verdana"/>
              </a:rPr>
              <a:t>Stand up if… you have scored student work with a rubric before.</a:t>
            </a:r>
            <a:endParaRPr lang="en-US" sz="2800" dirty="0">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6</a:t>
            </a:fld>
            <a:endParaRPr lang="en-US" dirty="0"/>
          </a:p>
        </p:txBody>
      </p:sp>
      <p:pic>
        <p:nvPicPr>
          <p:cNvPr id="6" name="Google Shape;226;p31" title="rubric graphic"/>
          <p:cNvPicPr preferRelativeResize="0"/>
          <p:nvPr/>
        </p:nvPicPr>
        <p:blipFill rotWithShape="1">
          <a:blip r:embed="rId2">
            <a:alphaModFix/>
          </a:blip>
          <a:srcRect/>
          <a:stretch/>
        </p:blipFill>
        <p:spPr>
          <a:xfrm>
            <a:off x="3588115" y="3686096"/>
            <a:ext cx="2946111" cy="2552551"/>
          </a:xfrm>
          <a:prstGeom prst="rect">
            <a:avLst/>
          </a:prstGeom>
          <a:noFill/>
          <a:ln>
            <a:noFill/>
          </a:ln>
        </p:spPr>
      </p:pic>
    </p:spTree>
    <p:extLst>
      <p:ext uri="{BB962C8B-B14F-4D97-AF65-F5344CB8AC3E}">
        <p14:creationId xmlns:p14="http://schemas.microsoft.com/office/powerpoint/2010/main" val="2880018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4" name="Google Shape;804;p83"/>
          <p:cNvSpPr txBox="1">
            <a:spLocks noGrp="1"/>
          </p:cNvSpPr>
          <p:nvPr>
            <p:ph type="title" idx="4294967295"/>
          </p:nvPr>
        </p:nvSpPr>
        <p:spPr>
          <a:xfrm>
            <a:off x="397669" y="835604"/>
            <a:ext cx="6460331" cy="68580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3 - 2 - 1 Reflection</a:t>
            </a:r>
            <a:endParaRPr sz="3200" b="1" dirty="0">
              <a:latin typeface="Verdana"/>
              <a:ea typeface="Verdana"/>
              <a:cs typeface="Verdana"/>
              <a:sym typeface="Verdana"/>
            </a:endParaRPr>
          </a:p>
        </p:txBody>
      </p:sp>
      <p:graphicFrame>
        <p:nvGraphicFramePr>
          <p:cNvPr id="806" name="Google Shape;806;p83" descr="graphic" title="3-2-1 graphic"/>
          <p:cNvGraphicFramePr/>
          <p:nvPr>
            <p:extLst>
              <p:ext uri="{D42A27DB-BD31-4B8C-83A1-F6EECF244321}">
                <p14:modId xmlns:p14="http://schemas.microsoft.com/office/powerpoint/2010/main" val="2235380293"/>
              </p:ext>
            </p:extLst>
          </p:nvPr>
        </p:nvGraphicFramePr>
        <p:xfrm>
          <a:off x="604137" y="2124937"/>
          <a:ext cx="7378718" cy="2642757"/>
        </p:xfrm>
        <a:graphic>
          <a:graphicData uri="http://schemas.openxmlformats.org/drawingml/2006/table">
            <a:tbl>
              <a:tblPr firstRow="1">
                <a:noFill/>
                <a:tableStyleId>{402550ED-5F5C-4862-886B-54633B5425F7}</a:tableStyleId>
              </a:tblPr>
              <a:tblGrid>
                <a:gridCol w="7378718">
                  <a:extLst>
                    <a:ext uri="{9D8B030D-6E8A-4147-A177-3AD203B41FA5}">
                      <a16:colId xmlns:a16="http://schemas.microsoft.com/office/drawing/2014/main" val="20000"/>
                    </a:ext>
                  </a:extLst>
                </a:gridCol>
              </a:tblGrid>
              <a:tr h="2642757">
                <a:tc>
                  <a:txBody>
                    <a:bodyPr/>
                    <a:lstStyle/>
                    <a:p>
                      <a:pPr marL="285750" marR="0" lvl="0" indent="-158750" algn="l" rtl="0">
                        <a:lnSpc>
                          <a:spcPct val="100000"/>
                        </a:lnSpc>
                        <a:spcBef>
                          <a:spcPts val="0"/>
                        </a:spcBef>
                        <a:spcAft>
                          <a:spcPts val="0"/>
                        </a:spcAft>
                        <a:buClr>
                          <a:srgbClr val="000000"/>
                        </a:buClr>
                        <a:buSzPts val="2000"/>
                        <a:buFont typeface="Arial"/>
                        <a:buNone/>
                      </a:pPr>
                      <a:endParaRPr lang="en-US" sz="2400" u="none" strike="noStrike" cap="none" dirty="0">
                        <a:latin typeface="Verdana" panose="020B0604030504040204" pitchFamily="34" charset="0"/>
                        <a:ea typeface="Verdana" panose="020B0604030504040204" pitchFamily="34" charset="0"/>
                        <a:cs typeface="Verdana" panose="020B0604030504040204" pitchFamily="34" charset="0"/>
                      </a:endParaRPr>
                    </a:p>
                    <a:p>
                      <a:pPr marL="285750" marR="0" lvl="0" indent="-158750" algn="l" rtl="0">
                        <a:lnSpc>
                          <a:spcPct val="100000"/>
                        </a:lnSpc>
                        <a:spcBef>
                          <a:spcPts val="0"/>
                        </a:spcBef>
                        <a:spcAft>
                          <a:spcPts val="0"/>
                        </a:spcAft>
                        <a:buClr>
                          <a:srgbClr val="000000"/>
                        </a:buClr>
                        <a:buSzPts val="2000"/>
                        <a:buFont typeface="Arial"/>
                        <a:buNone/>
                      </a:pPr>
                      <a:r>
                        <a:rPr lang="en-US" sz="2400" u="none" strike="noStrike" cap="none" dirty="0">
                          <a:latin typeface="Verdana" panose="020B0604030504040204" pitchFamily="34" charset="0"/>
                          <a:ea typeface="Verdana" panose="020B0604030504040204" pitchFamily="34" charset="0"/>
                          <a:cs typeface="Verdana" panose="020B0604030504040204" pitchFamily="34" charset="0"/>
                        </a:rPr>
                        <a:t>3</a:t>
                      </a:r>
                      <a:r>
                        <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rPr>
                        <a:t> things I have learned are…</a:t>
                      </a:r>
                    </a:p>
                    <a:p>
                      <a:pPr marL="285750" marR="0" lvl="0" indent="-158750" algn="l" rtl="0">
                        <a:lnSpc>
                          <a:spcPct val="100000"/>
                        </a:lnSpc>
                        <a:spcBef>
                          <a:spcPts val="0"/>
                        </a:spcBef>
                        <a:spcAft>
                          <a:spcPts val="0"/>
                        </a:spcAft>
                        <a:buClr>
                          <a:srgbClr val="000000"/>
                        </a:buClr>
                        <a:buSzPts val="2000"/>
                        <a:buFont typeface="Arial"/>
                        <a:buNone/>
                      </a:pPr>
                      <a:endPar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endParaRPr>
                    </a:p>
                    <a:p>
                      <a:pPr marL="285750" marR="0" lvl="0" indent="-158750" algn="l" rtl="0">
                        <a:lnSpc>
                          <a:spcPct val="100000"/>
                        </a:lnSpc>
                        <a:spcBef>
                          <a:spcPts val="0"/>
                        </a:spcBef>
                        <a:spcAft>
                          <a:spcPts val="0"/>
                        </a:spcAft>
                        <a:buClr>
                          <a:srgbClr val="000000"/>
                        </a:buClr>
                        <a:buSzPts val="2000"/>
                        <a:buFont typeface="Arial"/>
                        <a:buNone/>
                      </a:pPr>
                      <a:r>
                        <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rPr>
                        <a:t>2 questions I have are…</a:t>
                      </a:r>
                    </a:p>
                    <a:p>
                      <a:pPr marL="285750" marR="0" lvl="0" indent="-158750" algn="l" rtl="0">
                        <a:lnSpc>
                          <a:spcPct val="100000"/>
                        </a:lnSpc>
                        <a:spcBef>
                          <a:spcPts val="0"/>
                        </a:spcBef>
                        <a:spcAft>
                          <a:spcPts val="0"/>
                        </a:spcAft>
                        <a:buClr>
                          <a:srgbClr val="000000"/>
                        </a:buClr>
                        <a:buSzPts val="2000"/>
                        <a:buFont typeface="Arial"/>
                        <a:buNone/>
                      </a:pPr>
                      <a:endPar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endParaRPr>
                    </a:p>
                    <a:p>
                      <a:pPr marL="285750" marR="0" lvl="0" indent="-158750" algn="l" rtl="0">
                        <a:lnSpc>
                          <a:spcPct val="100000"/>
                        </a:lnSpc>
                        <a:spcBef>
                          <a:spcPts val="0"/>
                        </a:spcBef>
                        <a:spcAft>
                          <a:spcPts val="0"/>
                        </a:spcAft>
                        <a:buClr>
                          <a:srgbClr val="000000"/>
                        </a:buClr>
                        <a:buSzPts val="2000"/>
                        <a:buFont typeface="Arial"/>
                        <a:buNone/>
                      </a:pPr>
                      <a:r>
                        <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rPr>
                        <a:t>1 thing I intend to implement is…</a:t>
                      </a:r>
                      <a:endParaRPr sz="2400" u="none" strike="noStrike" cap="none" dirty="0">
                        <a:latin typeface="Verdana" panose="020B0604030504040204" pitchFamily="34" charset="0"/>
                        <a:ea typeface="Verdana" panose="020B0604030504040204" pitchFamily="34" charset="0"/>
                        <a:cs typeface="Verdana" panose="020B0604030504040204" pitchFamily="34" charset="0"/>
                      </a:endParaRPr>
                    </a:p>
                  </a:txBody>
                  <a:tcPr marL="68588" marR="68588" marT="34294" marB="34294"/>
                </a:tc>
                <a:extLst>
                  <a:ext uri="{0D108BD9-81ED-4DB2-BD59-A6C34878D82A}">
                    <a16:rowId xmlns:a16="http://schemas.microsoft.com/office/drawing/2014/main" val="10000"/>
                  </a:ext>
                </a:extLst>
              </a:tr>
            </a:tbl>
          </a:graphicData>
        </a:graphic>
      </p:graphicFrame>
      <p:pic>
        <p:nvPicPr>
          <p:cNvPr id="807" name="Google Shape;807;p83" descr="https://lh4.googleusercontent.com/FUb5WWiiVxPDdNM-tSUmG08eMHGA8GQ0sYc_ecOSZ7RwuX493PViUUnoAAN4EggdQTy0jPFr0UuJNYOxmhasrGsqQkrG-ZmjnY3oQ36H4vTURxgxYl7zefH40vtF3N_CreTmsnQO2CE" title="3-2-1 graphic"/>
          <p:cNvPicPr preferRelativeResize="0"/>
          <p:nvPr/>
        </p:nvPicPr>
        <p:blipFill rotWithShape="1">
          <a:blip r:embed="rId3">
            <a:alphaModFix/>
          </a:blip>
          <a:srcRect/>
          <a:stretch/>
        </p:blipFill>
        <p:spPr>
          <a:xfrm rot="-795495">
            <a:off x="6621906" y="5835395"/>
            <a:ext cx="1245630" cy="644129"/>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60</a:t>
            </a:fld>
            <a:endParaRPr lang="en-US" dirty="0"/>
          </a:p>
        </p:txBody>
      </p:sp>
      <p:sp>
        <p:nvSpPr>
          <p:cNvPr id="7" name="Google Shape;1243;p115" title="eval and reflection effect size"/>
          <p:cNvSpPr/>
          <p:nvPr/>
        </p:nvSpPr>
        <p:spPr>
          <a:xfrm rot="10800000">
            <a:off x="5631543" y="855000"/>
            <a:ext cx="2351312"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244;p115"/>
          <p:cNvSpPr txBox="1"/>
          <p:nvPr/>
        </p:nvSpPr>
        <p:spPr>
          <a:xfrm>
            <a:off x="6091767" y="882607"/>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257140" y="928737"/>
            <a:ext cx="718458" cy="45449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chemeClr val="dk1"/>
              </a:buClr>
              <a:buSzPts val="900"/>
            </a:pPr>
            <a:r>
              <a:rPr lang="en-US" sz="3200" b="1" dirty="0">
                <a:solidFill>
                  <a:schemeClr val="dk1"/>
                </a:solidFill>
                <a:latin typeface="Verdana"/>
                <a:ea typeface="Verdana"/>
                <a:cs typeface="Verdana"/>
                <a:sym typeface="Verdana"/>
              </a:rPr>
              <a:t>III. Task Implementation (During/After)</a:t>
            </a:r>
            <a:endParaRPr lang="en-US" sz="3200" b="1"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536274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eight practices graphic"/>
          <p:cNvPicPr>
            <a:picLocks noChangeAspect="1"/>
          </p:cNvPicPr>
          <p:nvPr/>
        </p:nvPicPr>
        <p:blipFill>
          <a:blip r:embed="rId2"/>
          <a:stretch>
            <a:fillRect/>
          </a:stretch>
        </p:blipFill>
        <p:spPr>
          <a:xfrm>
            <a:off x="836716" y="1353388"/>
            <a:ext cx="7572766" cy="5361739"/>
          </a:xfrm>
          <a:prstGeom prst="rect">
            <a:avLst/>
          </a:prstGeom>
        </p:spPr>
      </p:pic>
      <p:sp>
        <p:nvSpPr>
          <p:cNvPr id="2" name="Title 1"/>
          <p:cNvSpPr>
            <a:spLocks noGrp="1"/>
          </p:cNvSpPr>
          <p:nvPr>
            <p:ph type="title"/>
          </p:nvPr>
        </p:nvSpPr>
        <p:spPr>
          <a:xfrm>
            <a:off x="29980" y="489680"/>
            <a:ext cx="9114020" cy="1143000"/>
          </a:xfrm>
        </p:spPr>
        <p:txBody>
          <a:bodyPr/>
          <a:lstStyle/>
          <a:p>
            <a:r>
              <a:rPr lang="en-US" sz="3200" b="1" dirty="0">
                <a:latin typeface="Verdana"/>
                <a:ea typeface="Verdana"/>
                <a:cs typeface="Verdana"/>
                <a:sym typeface="Verdana"/>
              </a:rPr>
              <a:t>Focus of 2019 Mathematics Institutes</a:t>
            </a:r>
            <a:endParaRPr lang="en-US" sz="4000" dirty="0"/>
          </a:p>
        </p:txBody>
      </p:sp>
      <p:sp>
        <p:nvSpPr>
          <p:cNvPr id="4" name="Slide Number Placeholder 3"/>
          <p:cNvSpPr>
            <a:spLocks noGrp="1"/>
          </p:cNvSpPr>
          <p:nvPr>
            <p:ph type="sldNum" idx="12"/>
          </p:nvPr>
        </p:nvSpPr>
        <p:spPr/>
        <p:txBody>
          <a:bodyPr/>
          <a:lstStyle/>
          <a:p>
            <a:fld id="{00000000-1234-1234-1234-123412341234}" type="slidenum">
              <a:rPr lang="en-US" smtClean="0"/>
              <a:pPr/>
              <a:t>62</a:t>
            </a:fld>
            <a:endParaRPr lang="en-US" dirty="0"/>
          </a:p>
        </p:txBody>
      </p:sp>
    </p:spTree>
    <p:extLst>
      <p:ext uri="{BB962C8B-B14F-4D97-AF65-F5344CB8AC3E}">
        <p14:creationId xmlns:p14="http://schemas.microsoft.com/office/powerpoint/2010/main" val="2488639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91"/>
          <p:cNvSpPr txBox="1">
            <a:spLocks noGrp="1"/>
          </p:cNvSpPr>
          <p:nvPr>
            <p:ph type="title"/>
          </p:nvPr>
        </p:nvSpPr>
        <p:spPr>
          <a:xfrm>
            <a:off x="151466" y="661238"/>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b="1" dirty="0">
                <a:latin typeface="Verdana"/>
                <a:ea typeface="Verdana"/>
                <a:cs typeface="Verdana"/>
                <a:sym typeface="Verdana"/>
              </a:rPr>
              <a:t>Success Criteria</a:t>
            </a:r>
            <a:endParaRPr sz="3600" b="1" dirty="0">
              <a:latin typeface="Verdana"/>
              <a:ea typeface="Verdana"/>
              <a:cs typeface="Verdana"/>
              <a:sym typeface="Verdana"/>
            </a:endParaRPr>
          </a:p>
        </p:txBody>
      </p:sp>
      <p:sp>
        <p:nvSpPr>
          <p:cNvPr id="838" name="Google Shape;838;p91"/>
          <p:cNvSpPr txBox="1">
            <a:spLocks noGrp="1"/>
          </p:cNvSpPr>
          <p:nvPr>
            <p:ph type="body" idx="1"/>
          </p:nvPr>
        </p:nvSpPr>
        <p:spPr>
          <a:xfrm>
            <a:off x="317716" y="1820863"/>
            <a:ext cx="8229600" cy="4526100"/>
          </a:xfrm>
          <a:prstGeom prst="rect">
            <a:avLst/>
          </a:prstGeom>
          <a:noFill/>
          <a:ln>
            <a:noFill/>
          </a:ln>
        </p:spPr>
        <p:txBody>
          <a:bodyPr spcFirstLastPara="1" wrap="square" lIns="171450" tIns="91425" rIns="91425" bIns="91425" anchor="t" anchorCtr="0">
            <a:noAutofit/>
          </a:bodyPr>
          <a:lstStyle/>
          <a:p>
            <a:pPr marL="457200" indent="-457200">
              <a:spcBef>
                <a:spcPts val="0"/>
              </a:spcBef>
              <a:buSzPts val="2000"/>
            </a:pPr>
            <a:r>
              <a:rPr lang="en-US" sz="2000" dirty="0">
                <a:latin typeface="Verdana"/>
                <a:ea typeface="Verdana"/>
                <a:cs typeface="Verdana"/>
                <a:sym typeface="Verdana"/>
              </a:rPr>
              <a:t>I can implement a rich mathematical task to support deeper learning for all students.</a:t>
            </a:r>
            <a:endParaRPr sz="2000"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839" name="Google Shape;839;p9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63</a:t>
            </a:fld>
            <a:endParaRPr sz="1400" b="0" i="0" u="none" strike="noStrike" cap="none" dirty="0">
              <a:solidFill>
                <a:schemeClr val="dk1"/>
              </a:solidFill>
              <a:latin typeface="Arial"/>
              <a:ea typeface="Arial"/>
              <a:cs typeface="Arial"/>
              <a:sym typeface="Arial"/>
            </a:endParaRPr>
          </a:p>
        </p:txBody>
      </p:sp>
      <p:sp>
        <p:nvSpPr>
          <p:cNvPr id="5" name="Google Shape;1243;p115" title="success criteria effect size"/>
          <p:cNvSpPr/>
          <p:nvPr/>
        </p:nvSpPr>
        <p:spPr>
          <a:xfrm rot="10800000">
            <a:off x="6103568" y="946040"/>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 name="Google Shape;1244;p115"/>
          <p:cNvSpPr txBox="1"/>
          <p:nvPr/>
        </p:nvSpPr>
        <p:spPr>
          <a:xfrm>
            <a:off x="6394465" y="98412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Success Criteria </a:t>
            </a:r>
            <a:endParaRPr sz="1050" dirty="0"/>
          </a:p>
          <a:p>
            <a:r>
              <a:rPr lang="en-US" sz="1200" b="1" dirty="0">
                <a:latin typeface="Verdana"/>
                <a:ea typeface="Verdana"/>
                <a:cs typeface="Verdana"/>
                <a:sym typeface="Verdana"/>
              </a:rPr>
              <a:t>1.13</a:t>
            </a:r>
            <a:endParaRPr sz="1050" dirty="0"/>
          </a:p>
        </p:txBody>
      </p:sp>
      <p:pic>
        <p:nvPicPr>
          <p:cNvPr id="7"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383726" y="1024068"/>
            <a:ext cx="873481" cy="454491"/>
          </a:xfrm>
          <a:prstGeom prst="rect">
            <a:avLst/>
          </a:prstGeom>
          <a:noFill/>
          <a:ln>
            <a:noFill/>
          </a:ln>
        </p:spPr>
      </p:pic>
    </p:spTree>
    <p:extLst>
      <p:ext uri="{BB962C8B-B14F-4D97-AF65-F5344CB8AC3E}">
        <p14:creationId xmlns:p14="http://schemas.microsoft.com/office/powerpoint/2010/main" val="2584419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89"/>
          <p:cNvSpPr txBox="1">
            <a:spLocks noGrp="1"/>
          </p:cNvSpPr>
          <p:nvPr>
            <p:ph type="title"/>
          </p:nvPr>
        </p:nvSpPr>
        <p:spPr>
          <a:xfrm>
            <a:off x="303486" y="637243"/>
            <a:ext cx="67437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Task Implementation Guide</a:t>
            </a:r>
            <a:endParaRPr sz="3600" dirty="0"/>
          </a:p>
        </p:txBody>
      </p:sp>
      <p:grpSp>
        <p:nvGrpSpPr>
          <p:cNvPr id="2" name="Group 1" title="monitor, select, sequence connect graphic"/>
          <p:cNvGrpSpPr/>
          <p:nvPr/>
        </p:nvGrpSpPr>
        <p:grpSpPr>
          <a:xfrm>
            <a:off x="515022" y="1675664"/>
            <a:ext cx="5044947" cy="4637796"/>
            <a:chOff x="515022" y="1675664"/>
            <a:chExt cx="5044947" cy="4637796"/>
          </a:xfrm>
        </p:grpSpPr>
        <p:grpSp>
          <p:nvGrpSpPr>
            <p:cNvPr id="25" name="Google Shape;758;p78">
              <a:extLst>
                <a:ext uri="{FF2B5EF4-FFF2-40B4-BE49-F238E27FC236}">
                  <a16:creationId xmlns:a16="http://schemas.microsoft.com/office/drawing/2014/main" id="{5D4FDFB8-C646-41A0-990D-6C90077D52BB}"/>
                </a:ext>
              </a:extLst>
            </p:cNvPr>
            <p:cNvGrpSpPr/>
            <p:nvPr/>
          </p:nvGrpSpPr>
          <p:grpSpPr>
            <a:xfrm flipH="1">
              <a:off x="515022" y="1675664"/>
              <a:ext cx="5023933" cy="597825"/>
              <a:chOff x="6461760" y="696419"/>
              <a:chExt cx="2438400" cy="797100"/>
            </a:xfrm>
          </p:grpSpPr>
          <p:sp>
            <p:nvSpPr>
              <p:cNvPr id="26" name="Google Shape;759;p78">
                <a:extLst>
                  <a:ext uri="{FF2B5EF4-FFF2-40B4-BE49-F238E27FC236}">
                    <a16:creationId xmlns:a16="http://schemas.microsoft.com/office/drawing/2014/main" id="{69D9ED3E-7592-4DFA-9F36-A5E47DEAACBE}"/>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8" name="Google Shape;761;p78">
                <a:extLst>
                  <a:ext uri="{FF2B5EF4-FFF2-40B4-BE49-F238E27FC236}">
                    <a16:creationId xmlns:a16="http://schemas.microsoft.com/office/drawing/2014/main" id="{8657F550-88FC-46CD-BE8A-7FF4F75726A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oogle Shape;758;p78">
              <a:extLst>
                <a:ext uri="{FF2B5EF4-FFF2-40B4-BE49-F238E27FC236}">
                  <a16:creationId xmlns:a16="http://schemas.microsoft.com/office/drawing/2014/main" id="{0CF83B13-8D49-4AE4-939F-98E3CD709093}"/>
                </a:ext>
              </a:extLst>
            </p:cNvPr>
            <p:cNvGrpSpPr/>
            <p:nvPr/>
          </p:nvGrpSpPr>
          <p:grpSpPr>
            <a:xfrm flipH="1">
              <a:off x="525528" y="2364090"/>
              <a:ext cx="5023933" cy="597825"/>
              <a:chOff x="6461760" y="696419"/>
              <a:chExt cx="2438400" cy="797100"/>
            </a:xfrm>
            <a:solidFill>
              <a:schemeClr val="bg1"/>
            </a:solidFill>
          </p:grpSpPr>
          <p:sp>
            <p:nvSpPr>
              <p:cNvPr id="35" name="Google Shape;759;p78">
                <a:extLst>
                  <a:ext uri="{FF2B5EF4-FFF2-40B4-BE49-F238E27FC236}">
                    <a16:creationId xmlns:a16="http://schemas.microsoft.com/office/drawing/2014/main" id="{121AB1D5-1CC0-4B1D-87E9-254B1FFE977D}"/>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761;p78">
                <a:extLst>
                  <a:ext uri="{FF2B5EF4-FFF2-40B4-BE49-F238E27FC236}">
                    <a16:creationId xmlns:a16="http://schemas.microsoft.com/office/drawing/2014/main" id="{210CD752-EB3A-4D4A-8661-2AACF12C0FF1}"/>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Rich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oogle Shape;758;p78">
              <a:extLst>
                <a:ext uri="{FF2B5EF4-FFF2-40B4-BE49-F238E27FC236}">
                  <a16:creationId xmlns:a16="http://schemas.microsoft.com/office/drawing/2014/main" id="{78050B22-B5B0-4C32-9C8F-DFC0F01FA1D9}"/>
                </a:ext>
              </a:extLst>
            </p:cNvPr>
            <p:cNvGrpSpPr/>
            <p:nvPr/>
          </p:nvGrpSpPr>
          <p:grpSpPr>
            <a:xfrm flipH="1">
              <a:off x="525530" y="3073538"/>
              <a:ext cx="5023933" cy="597825"/>
              <a:chOff x="6461760" y="696419"/>
              <a:chExt cx="2438400" cy="797100"/>
            </a:xfrm>
          </p:grpSpPr>
          <p:sp>
            <p:nvSpPr>
              <p:cNvPr id="38" name="Google Shape;759;p78">
                <a:extLst>
                  <a:ext uri="{FF2B5EF4-FFF2-40B4-BE49-F238E27FC236}">
                    <a16:creationId xmlns:a16="http://schemas.microsoft.com/office/drawing/2014/main" id="{B6CC7017-492E-4D5D-B747-8C5FC41F3E30}"/>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9" name="Google Shape;761;p78">
                <a:extLst>
                  <a:ext uri="{FF2B5EF4-FFF2-40B4-BE49-F238E27FC236}">
                    <a16:creationId xmlns:a16="http://schemas.microsoft.com/office/drawing/2014/main" id="{E6B3DBFB-6ECA-4298-8032-A804736F179E}"/>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Strategies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Google Shape;758;p78">
              <a:extLst>
                <a:ext uri="{FF2B5EF4-FFF2-40B4-BE49-F238E27FC236}">
                  <a16:creationId xmlns:a16="http://schemas.microsoft.com/office/drawing/2014/main" id="{641FE2E3-7312-4383-B76A-BC7CD9BCEC3B}"/>
                </a:ext>
              </a:extLst>
            </p:cNvPr>
            <p:cNvGrpSpPr/>
            <p:nvPr/>
          </p:nvGrpSpPr>
          <p:grpSpPr>
            <a:xfrm flipH="1">
              <a:off x="536036" y="3777734"/>
              <a:ext cx="5023933" cy="597825"/>
              <a:chOff x="6461760" y="696419"/>
              <a:chExt cx="2438400" cy="797100"/>
            </a:xfrm>
            <a:solidFill>
              <a:schemeClr val="accent1">
                <a:lumMod val="90000"/>
              </a:schemeClr>
            </a:solidFill>
          </p:grpSpPr>
          <p:sp>
            <p:nvSpPr>
              <p:cNvPr id="44" name="Google Shape;759;p78">
                <a:extLst>
                  <a:ext uri="{FF2B5EF4-FFF2-40B4-BE49-F238E27FC236}">
                    <a16:creationId xmlns:a16="http://schemas.microsoft.com/office/drawing/2014/main" id="{365345B5-5552-41A2-A997-F3798EF7AD5F}"/>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5" name="Google Shape;761;p78">
                <a:extLst>
                  <a:ext uri="{FF2B5EF4-FFF2-40B4-BE49-F238E27FC236}">
                    <a16:creationId xmlns:a16="http://schemas.microsoft.com/office/drawing/2014/main" id="{87B04394-B521-427F-8229-E50523E8959F}"/>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6" name="Google Shape;758;p78">
              <a:extLst>
                <a:ext uri="{FF2B5EF4-FFF2-40B4-BE49-F238E27FC236}">
                  <a16:creationId xmlns:a16="http://schemas.microsoft.com/office/drawing/2014/main" id="{E886CFC0-BD8A-4566-B27C-5594DEBF9E21}"/>
                </a:ext>
              </a:extLst>
            </p:cNvPr>
            <p:cNvGrpSpPr/>
            <p:nvPr/>
          </p:nvGrpSpPr>
          <p:grpSpPr>
            <a:xfrm flipH="1">
              <a:off x="520273" y="4455653"/>
              <a:ext cx="5023933" cy="597825"/>
              <a:chOff x="6461760" y="696419"/>
              <a:chExt cx="2438400" cy="797100"/>
            </a:xfrm>
            <a:solidFill>
              <a:schemeClr val="accent1">
                <a:lumMod val="90000"/>
              </a:schemeClr>
            </a:solidFill>
          </p:grpSpPr>
          <p:sp>
            <p:nvSpPr>
              <p:cNvPr id="47" name="Google Shape;759;p78">
                <a:extLst>
                  <a:ext uri="{FF2B5EF4-FFF2-40B4-BE49-F238E27FC236}">
                    <a16:creationId xmlns:a16="http://schemas.microsoft.com/office/drawing/2014/main" id="{FB04A718-CDBA-4827-BA7F-12F6E4B0014A}"/>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8" name="Google Shape;761;p78">
                <a:extLst>
                  <a:ext uri="{FF2B5EF4-FFF2-40B4-BE49-F238E27FC236}">
                    <a16:creationId xmlns:a16="http://schemas.microsoft.com/office/drawing/2014/main" id="{5B8E71A7-22A4-406C-936A-A3279E6D1ABC}"/>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9" name="Google Shape;758;p78">
              <a:extLst>
                <a:ext uri="{FF2B5EF4-FFF2-40B4-BE49-F238E27FC236}">
                  <a16:creationId xmlns:a16="http://schemas.microsoft.com/office/drawing/2014/main" id="{8F4D8874-8F5D-4484-9087-42D25A363867}"/>
                </a:ext>
              </a:extLst>
            </p:cNvPr>
            <p:cNvGrpSpPr/>
            <p:nvPr/>
          </p:nvGrpSpPr>
          <p:grpSpPr>
            <a:xfrm flipH="1">
              <a:off x="520272" y="5117810"/>
              <a:ext cx="5023933" cy="597825"/>
              <a:chOff x="6461760" y="696419"/>
              <a:chExt cx="2438400" cy="797100"/>
            </a:xfrm>
            <a:solidFill>
              <a:schemeClr val="accent1">
                <a:lumMod val="90000"/>
              </a:schemeClr>
            </a:solidFill>
          </p:grpSpPr>
          <p:sp>
            <p:nvSpPr>
              <p:cNvPr id="50" name="Google Shape;759;p78">
                <a:extLst>
                  <a:ext uri="{FF2B5EF4-FFF2-40B4-BE49-F238E27FC236}">
                    <a16:creationId xmlns:a16="http://schemas.microsoft.com/office/drawing/2014/main" id="{495F3841-3F3C-4BCC-9B67-A2E31ED70207}"/>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1" name="Google Shape;761;p78">
                <a:extLst>
                  <a:ext uri="{FF2B5EF4-FFF2-40B4-BE49-F238E27FC236}">
                    <a16:creationId xmlns:a16="http://schemas.microsoft.com/office/drawing/2014/main" id="{30C8A197-CD68-4217-808A-C7796AE04ADA}"/>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oogle Shape;758;p78">
              <a:extLst>
                <a:ext uri="{FF2B5EF4-FFF2-40B4-BE49-F238E27FC236}">
                  <a16:creationId xmlns:a16="http://schemas.microsoft.com/office/drawing/2014/main" id="{04128B2F-5FEA-4C4E-B406-4C058854EE73}"/>
                </a:ext>
              </a:extLst>
            </p:cNvPr>
            <p:cNvGrpSpPr/>
            <p:nvPr/>
          </p:nvGrpSpPr>
          <p:grpSpPr>
            <a:xfrm flipH="1">
              <a:off x="520271" y="5715635"/>
              <a:ext cx="5023933" cy="597825"/>
              <a:chOff x="6461760" y="696419"/>
              <a:chExt cx="2438400" cy="797100"/>
            </a:xfrm>
            <a:solidFill>
              <a:schemeClr val="accent1">
                <a:lumMod val="90000"/>
              </a:schemeClr>
            </a:solidFill>
          </p:grpSpPr>
          <p:sp>
            <p:nvSpPr>
              <p:cNvPr id="53" name="Google Shape;759;p78">
                <a:extLst>
                  <a:ext uri="{FF2B5EF4-FFF2-40B4-BE49-F238E27FC236}">
                    <a16:creationId xmlns:a16="http://schemas.microsoft.com/office/drawing/2014/main" id="{BDAEED01-287A-4FD9-94FA-E03B3F3E0257}"/>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4" name="Google Shape;761;p78">
                <a:extLst>
                  <a:ext uri="{FF2B5EF4-FFF2-40B4-BE49-F238E27FC236}">
                    <a16:creationId xmlns:a16="http://schemas.microsoft.com/office/drawing/2014/main" id="{1A69DCFF-A67D-4DA5-87FB-BD4BC3E0842C}"/>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698621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buClr>
                <a:schemeClr val="dk1"/>
              </a:buClr>
              <a:buSzPts val="900"/>
            </a:pPr>
            <a:r>
              <a:rPr lang="en-US" sz="3200" b="1" dirty="0">
                <a:solidFill>
                  <a:schemeClr val="dk1"/>
                </a:solidFill>
                <a:latin typeface="Verdana"/>
                <a:ea typeface="Verdana"/>
                <a:cs typeface="Verdana"/>
                <a:sym typeface="Verdana"/>
              </a:rPr>
              <a:t>Talking Hats</a:t>
            </a:r>
            <a:endParaRPr lang="en-US" sz="3600" b="1" dirty="0">
              <a:solidFill>
                <a:schemeClr val="dk1"/>
              </a:solidFill>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65</a:t>
            </a:fld>
            <a:endParaRPr lang="en-US" dirty="0"/>
          </a:p>
        </p:txBody>
      </p:sp>
      <p:pic>
        <p:nvPicPr>
          <p:cNvPr id="6" name="Picture 5" title="talking hats graphic"/>
          <p:cNvPicPr>
            <a:picLocks noChangeAspect="1"/>
          </p:cNvPicPr>
          <p:nvPr/>
        </p:nvPicPr>
        <p:blipFill>
          <a:blip r:embed="rId2"/>
          <a:stretch>
            <a:fillRect/>
          </a:stretch>
        </p:blipFill>
        <p:spPr>
          <a:xfrm>
            <a:off x="1044135" y="2655679"/>
            <a:ext cx="7297266" cy="2530918"/>
          </a:xfrm>
          <a:prstGeom prst="rect">
            <a:avLst/>
          </a:prstGeom>
        </p:spPr>
      </p:pic>
    </p:spTree>
    <p:extLst>
      <p:ext uri="{BB962C8B-B14F-4D97-AF65-F5344CB8AC3E}">
        <p14:creationId xmlns:p14="http://schemas.microsoft.com/office/powerpoint/2010/main" val="3115258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609600"/>
            <a:ext cx="8229600" cy="1143000"/>
          </a:xfrm>
        </p:spPr>
        <p:txBody>
          <a:bodyPr/>
          <a:lstStyle/>
          <a:p>
            <a:r>
              <a:rPr lang="en-US" sz="3200" b="1" dirty="0">
                <a:latin typeface="Verdana"/>
                <a:ea typeface="Verdana"/>
                <a:cs typeface="Verdana"/>
                <a:sym typeface="Verdana"/>
              </a:rPr>
              <a:t>Impact of Visible Teaching</a:t>
            </a: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66</a:t>
            </a:fld>
            <a:endParaRPr lang="en-US" dirty="0"/>
          </a:p>
        </p:txBody>
      </p:sp>
      <p:pic>
        <p:nvPicPr>
          <p:cNvPr id="5" name="Picture 4" title="VL teaching and learning chart"/>
          <p:cNvPicPr>
            <a:picLocks noChangeAspect="1"/>
          </p:cNvPicPr>
          <p:nvPr/>
        </p:nvPicPr>
        <p:blipFill>
          <a:blip r:embed="rId2"/>
          <a:stretch>
            <a:fillRect/>
          </a:stretch>
        </p:blipFill>
        <p:spPr>
          <a:xfrm>
            <a:off x="1027372" y="1958091"/>
            <a:ext cx="6559993" cy="4313420"/>
          </a:xfrm>
          <a:prstGeom prst="rect">
            <a:avLst/>
          </a:prstGeom>
        </p:spPr>
      </p:pic>
      <p:grpSp>
        <p:nvGrpSpPr>
          <p:cNvPr id="6" name="Google Shape;908;p89" title="teacher hat graphic"/>
          <p:cNvGrpSpPr/>
          <p:nvPr/>
        </p:nvGrpSpPr>
        <p:grpSpPr>
          <a:xfrm rot="1143711">
            <a:off x="7125126" y="950119"/>
            <a:ext cx="1744606" cy="857249"/>
            <a:chOff x="748410" y="3673951"/>
            <a:chExt cx="3717573" cy="1849751"/>
          </a:xfrm>
        </p:grpSpPr>
        <p:pic>
          <p:nvPicPr>
            <p:cNvPr id="7" name="Google Shape;909;p89" descr="C:\Users\adcooke\AppData\Local\Temp\SNAGHTML4b575d01.PNG" title="teacher hat graphic"/>
            <p:cNvPicPr preferRelativeResize="0"/>
            <p:nvPr/>
          </p:nvPicPr>
          <p:blipFill rotWithShape="1">
            <a:blip r:embed="rId3">
              <a:alphaModFix/>
            </a:blip>
            <a:srcRect/>
            <a:stretch/>
          </p:blipFill>
          <p:spPr>
            <a:xfrm>
              <a:off x="748410" y="3673951"/>
              <a:ext cx="3717573" cy="1849751"/>
            </a:xfrm>
            <a:prstGeom prst="rect">
              <a:avLst/>
            </a:prstGeom>
            <a:noFill/>
            <a:ln>
              <a:noFill/>
            </a:ln>
          </p:spPr>
        </p:pic>
        <p:sp>
          <p:nvSpPr>
            <p:cNvPr id="8" name="Google Shape;910;p89"/>
            <p:cNvSpPr txBox="1"/>
            <p:nvPr/>
          </p:nvSpPr>
          <p:spPr>
            <a:xfrm>
              <a:off x="1688253" y="4683350"/>
              <a:ext cx="1885836" cy="597702"/>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Teacher</a:t>
              </a:r>
              <a:endParaRPr sz="1200" dirty="0">
                <a:latin typeface="Verdana"/>
                <a:ea typeface="Verdana"/>
                <a:cs typeface="Verdana"/>
                <a:sym typeface="Verdana"/>
              </a:endParaRPr>
            </a:p>
          </p:txBody>
        </p:sp>
      </p:grpSp>
    </p:spTree>
    <p:extLst>
      <p:ext uri="{BB962C8B-B14F-4D97-AF65-F5344CB8AC3E}">
        <p14:creationId xmlns:p14="http://schemas.microsoft.com/office/powerpoint/2010/main" val="2689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7" name="Google Shape;727;p80"/>
          <p:cNvSpPr txBox="1">
            <a:spLocks noGrp="1"/>
          </p:cNvSpPr>
          <p:nvPr>
            <p:ph type="title" idx="4294967295"/>
          </p:nvPr>
        </p:nvSpPr>
        <p:spPr>
          <a:xfrm>
            <a:off x="239485" y="574449"/>
            <a:ext cx="8613775" cy="9144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SzPts val="2800"/>
              <a:buNone/>
            </a:pPr>
            <a:r>
              <a:rPr lang="en-US" b="1" dirty="0">
                <a:latin typeface="Verdana"/>
                <a:ea typeface="Verdana"/>
                <a:cs typeface="Verdana"/>
                <a:sym typeface="Verdana"/>
              </a:rPr>
              <a:t>Characteristics of Rich Tasks</a:t>
            </a:r>
            <a:endParaRPr dirty="0"/>
          </a:p>
        </p:txBody>
      </p:sp>
      <p:sp>
        <p:nvSpPr>
          <p:cNvPr id="728" name="Google Shape;728;p80"/>
          <p:cNvSpPr txBox="1">
            <a:spLocks noGrp="1"/>
          </p:cNvSpPr>
          <p:nvPr>
            <p:ph type="body" idx="4294967295"/>
          </p:nvPr>
        </p:nvSpPr>
        <p:spPr>
          <a:xfrm>
            <a:off x="381000" y="1411942"/>
            <a:ext cx="7970272" cy="5029200"/>
          </a:xfrm>
          <a:prstGeom prst="rect">
            <a:avLst/>
          </a:prstGeom>
          <a:noFill/>
          <a:ln>
            <a:noFill/>
          </a:ln>
        </p:spPr>
        <p:txBody>
          <a:bodyPr spcFirstLastPara="1" wrap="square" lIns="91425" tIns="91425" rIns="91425" bIns="91425" anchor="t" anchorCtr="0">
            <a:noAutofit/>
          </a:bodyPr>
          <a:lstStyle/>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Promote high levels of cognitive demand</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0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Allow multiple entry points to students with a wide range of skills and abilities</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Allow for multiple solution pathways</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Promote reasoning and sense making</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Encourage the use of varied representations </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Require justification or explanation </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Encourage connections among ideas</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Are authentic, relevant, or problem-based</a:t>
            </a:r>
            <a:endParaRPr sz="2200"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150000"/>
              </a:lnSpc>
              <a:spcBef>
                <a:spcPts val="0"/>
              </a:spcBef>
              <a:spcAft>
                <a:spcPts val="0"/>
              </a:spcAft>
              <a:buSzPts val="1800"/>
              <a:buNone/>
            </a:pPr>
            <a:endParaRPr sz="1800" dirty="0"/>
          </a:p>
          <a:p>
            <a:pPr marL="406400" lvl="0" indent="6350" algn="l" rtl="0">
              <a:lnSpc>
                <a:spcPct val="150000"/>
              </a:lnSpc>
              <a:spcBef>
                <a:spcPts val="0"/>
              </a:spcBef>
              <a:spcAft>
                <a:spcPts val="0"/>
              </a:spcAft>
              <a:buSzPts val="1100"/>
              <a:buNone/>
            </a:pPr>
            <a:endParaRPr sz="1100" dirty="0"/>
          </a:p>
        </p:txBody>
      </p:sp>
      <p:sp>
        <p:nvSpPr>
          <p:cNvPr id="2" name="Slide Number Placeholder 1"/>
          <p:cNvSpPr>
            <a:spLocks noGrp="1"/>
          </p:cNvSpPr>
          <p:nvPr>
            <p:ph type="sldNum" idx="12"/>
          </p:nvPr>
        </p:nvSpPr>
        <p:spPr/>
        <p:txBody>
          <a:bodyPr/>
          <a:lstStyle/>
          <a:p>
            <a:fld id="{00000000-1234-1234-1234-123412341234}" type="slidenum">
              <a:rPr lang="en-US" smtClean="0"/>
              <a:pPr/>
              <a:t>67</a:t>
            </a:fld>
            <a:endParaRPr lang="en-US" dirty="0"/>
          </a:p>
        </p:txBody>
      </p:sp>
      <p:pic>
        <p:nvPicPr>
          <p:cNvPr id="17" name="Google Shape;916;p90" title="task evaluator graphic"/>
          <p:cNvPicPr preferRelativeResize="0"/>
          <p:nvPr/>
        </p:nvPicPr>
        <p:blipFill rotWithShape="1">
          <a:blip r:embed="rId3">
            <a:alphaModFix/>
          </a:blip>
          <a:srcRect/>
          <a:stretch/>
        </p:blipFill>
        <p:spPr>
          <a:xfrm rot="853309">
            <a:off x="7187913" y="2688624"/>
            <a:ext cx="1858619" cy="1025321"/>
          </a:xfrm>
          <a:prstGeom prst="rect">
            <a:avLst/>
          </a:prstGeom>
          <a:noFill/>
          <a:ln>
            <a:noFill/>
          </a:ln>
        </p:spPr>
      </p:pic>
    </p:spTree>
    <p:extLst>
      <p:ext uri="{BB962C8B-B14F-4D97-AF65-F5344CB8AC3E}">
        <p14:creationId xmlns:p14="http://schemas.microsoft.com/office/powerpoint/2010/main" val="2351548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title="assmt capable visible learner"/>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Assessment-Capable Visible Learners</a:t>
            </a:r>
            <a:endParaRPr sz="3200" b="1" dirty="0">
              <a:latin typeface="Verdana"/>
              <a:ea typeface="Verdana"/>
              <a:cs typeface="Verdana"/>
              <a:sym typeface="Verdana"/>
            </a:endParaRPr>
          </a:p>
        </p:txBody>
      </p:sp>
      <p:sp>
        <p:nvSpPr>
          <p:cNvPr id="530" name="Google Shape;530;p6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dirty="0"/>
              <a:t> </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68</a:t>
            </a:fld>
            <a:endParaRPr lang="en-US" dirty="0"/>
          </a:p>
        </p:txBody>
      </p:sp>
      <p:pic>
        <p:nvPicPr>
          <p:cNvPr id="3" name="Picture 2" title="assmt capable VL learner characteristics"/>
          <p:cNvPicPr>
            <a:picLocks noChangeAspect="1"/>
          </p:cNvPicPr>
          <p:nvPr/>
        </p:nvPicPr>
        <p:blipFill>
          <a:blip r:embed="rId3"/>
          <a:stretch>
            <a:fillRect/>
          </a:stretch>
        </p:blipFill>
        <p:spPr>
          <a:xfrm>
            <a:off x="186013" y="1600200"/>
            <a:ext cx="8805585" cy="4526100"/>
          </a:xfrm>
          <a:prstGeom prst="rect">
            <a:avLst/>
          </a:prstGeom>
        </p:spPr>
      </p:pic>
      <p:grpSp>
        <p:nvGrpSpPr>
          <p:cNvPr id="27" name="Group 26" title="student hat"/>
          <p:cNvGrpSpPr/>
          <p:nvPr/>
        </p:nvGrpSpPr>
        <p:grpSpPr>
          <a:xfrm>
            <a:off x="7153904" y="5518848"/>
            <a:ext cx="1993284" cy="1069945"/>
            <a:chOff x="7153904" y="5518848"/>
            <a:chExt cx="1993284" cy="1069945"/>
          </a:xfrm>
        </p:grpSpPr>
        <p:pic>
          <p:nvPicPr>
            <p:cNvPr id="28" name="Google Shape;948;p91" title="graphic"/>
            <p:cNvPicPr preferRelativeResize="0"/>
            <p:nvPr/>
          </p:nvPicPr>
          <p:blipFill rotWithShape="1">
            <a:blip r:embed="rId4">
              <a:alphaModFix/>
            </a:blip>
            <a:srcRect/>
            <a:stretch/>
          </p:blipFill>
          <p:spPr>
            <a:xfrm rot="1025144">
              <a:off x="7153904" y="5518848"/>
              <a:ext cx="1993284" cy="1069945"/>
            </a:xfrm>
            <a:prstGeom prst="rect">
              <a:avLst/>
            </a:prstGeom>
            <a:noFill/>
            <a:ln>
              <a:noFill/>
            </a:ln>
          </p:spPr>
        </p:pic>
        <p:sp>
          <p:nvSpPr>
            <p:cNvPr id="29" name="Google Shape;949;p91" title="student hat label"/>
            <p:cNvSpPr txBox="1"/>
            <p:nvPr/>
          </p:nvSpPr>
          <p:spPr>
            <a:xfrm rot="1025144">
              <a:off x="7756274" y="6183858"/>
              <a:ext cx="882478" cy="276999"/>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Student</a:t>
              </a:r>
              <a:endParaRPr sz="1200" dirty="0">
                <a:latin typeface="Verdana"/>
                <a:ea typeface="Verdana"/>
                <a:cs typeface="Verdana"/>
                <a:sym typeface="Verdana"/>
              </a:endParaRPr>
            </a:p>
          </p:txBody>
        </p:sp>
      </p:grpSp>
    </p:spTree>
    <p:extLst>
      <p:ext uri="{BB962C8B-B14F-4D97-AF65-F5344CB8AC3E}">
        <p14:creationId xmlns:p14="http://schemas.microsoft.com/office/powerpoint/2010/main" val="1847647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794F-03A7-40D6-8A5D-0292CD33889C}"/>
              </a:ext>
            </a:extLst>
          </p:cNvPr>
          <p:cNvSpPr>
            <a:spLocks noGrp="1"/>
          </p:cNvSpPr>
          <p:nvPr>
            <p:ph type="title"/>
          </p:nvPr>
        </p:nvSpPr>
        <p:spPr>
          <a:xfrm>
            <a:off x="761998" y="2286000"/>
            <a:ext cx="8229600" cy="1143000"/>
          </a:xfrm>
        </p:spPr>
        <p:txBody>
          <a:bodyPr/>
          <a:lstStyle/>
          <a:p>
            <a:r>
              <a:rPr lang="en-US" sz="4000" i="1" dirty="0">
                <a:latin typeface="Verdana" panose="020B0604030504040204" pitchFamily="34" charset="0"/>
                <a:ea typeface="Verdana" panose="020B0604030504040204" pitchFamily="34" charset="0"/>
                <a:cs typeface="Verdana" panose="020B0604030504040204" pitchFamily="34" charset="0"/>
              </a:rPr>
              <a:t>Before we get started…</a:t>
            </a:r>
          </a:p>
        </p:txBody>
      </p:sp>
      <p:sp>
        <p:nvSpPr>
          <p:cNvPr id="4" name="Slide Number Placeholder 3">
            <a:extLst>
              <a:ext uri="{FF2B5EF4-FFF2-40B4-BE49-F238E27FC236}">
                <a16:creationId xmlns:a16="http://schemas.microsoft.com/office/drawing/2014/main" id="{057034FC-FDEB-4475-90E5-481CE56F9A29}"/>
              </a:ext>
            </a:extLst>
          </p:cNvPr>
          <p:cNvSpPr>
            <a:spLocks noGrp="1"/>
          </p:cNvSpPr>
          <p:nvPr>
            <p:ph type="sldNum" idx="12"/>
          </p:nvPr>
        </p:nvSpPr>
        <p:spPr/>
        <p:txBody>
          <a:bodyPr/>
          <a:lstStyle/>
          <a:p>
            <a:fld id="{00000000-1234-1234-1234-123412341234}" type="slidenum">
              <a:rPr lang="en-US" smtClean="0"/>
              <a:pPr/>
              <a:t>69</a:t>
            </a:fld>
            <a:endParaRPr lang="en-US" dirty="0"/>
          </a:p>
        </p:txBody>
      </p:sp>
    </p:spTree>
    <p:extLst>
      <p:ext uri="{BB962C8B-B14F-4D97-AF65-F5344CB8AC3E}">
        <p14:creationId xmlns:p14="http://schemas.microsoft.com/office/powerpoint/2010/main" val="413563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stand up...teaching"/>
          <p:cNvSpPr>
            <a:spLocks noGrp="1"/>
          </p:cNvSpPr>
          <p:nvPr>
            <p:ph type="body" idx="1"/>
          </p:nvPr>
        </p:nvSpPr>
        <p:spPr>
          <a:xfrm>
            <a:off x="457200" y="2604543"/>
            <a:ext cx="4894289" cy="2821895"/>
          </a:xfrm>
        </p:spPr>
        <p:txBody>
          <a:bodyPr/>
          <a:lstStyle/>
          <a:p>
            <a:pPr marL="19050" indent="0">
              <a:buNone/>
            </a:pPr>
            <a:r>
              <a:rPr lang="en-US" sz="2800" dirty="0">
                <a:latin typeface="Verdana"/>
                <a:ea typeface="Verdana"/>
                <a:cs typeface="Verdana"/>
                <a:sym typeface="Verdana"/>
              </a:rPr>
              <a:t>Stand up if… you have been teaching </a:t>
            </a:r>
            <a:r>
              <a:rPr lang="en-US" sz="2800" dirty="0" smtClean="0">
                <a:latin typeface="Verdana"/>
                <a:ea typeface="Verdana"/>
                <a:cs typeface="Verdana"/>
                <a:sym typeface="Verdana"/>
              </a:rPr>
              <a:t>for</a:t>
            </a:r>
          </a:p>
          <a:p>
            <a:pPr lvl="1">
              <a:buFont typeface="Arial" panose="020B0604020202020204" pitchFamily="34" charset="0"/>
              <a:buChar char="•"/>
            </a:pPr>
            <a:r>
              <a:rPr lang="en-US" sz="2400" dirty="0">
                <a:latin typeface="Verdana"/>
                <a:ea typeface="Verdana"/>
                <a:cs typeface="Verdana"/>
                <a:sym typeface="Verdana"/>
              </a:rPr>
              <a:t>less than 5 </a:t>
            </a:r>
            <a:r>
              <a:rPr lang="en-US" sz="2400" dirty="0" smtClean="0">
                <a:latin typeface="Verdana"/>
                <a:ea typeface="Verdana"/>
                <a:cs typeface="Verdana"/>
                <a:sym typeface="Verdana"/>
              </a:rPr>
              <a:t>years</a:t>
            </a:r>
          </a:p>
          <a:p>
            <a:pPr lvl="1">
              <a:buFont typeface="Arial" panose="020B0604020202020204" pitchFamily="34" charset="0"/>
              <a:buChar char="•"/>
            </a:pPr>
            <a:r>
              <a:rPr lang="en-US" sz="2400" dirty="0">
                <a:latin typeface="Verdana"/>
                <a:ea typeface="Verdana"/>
                <a:cs typeface="Verdana"/>
                <a:sym typeface="Verdana"/>
              </a:rPr>
              <a:t>6-10 </a:t>
            </a:r>
            <a:r>
              <a:rPr lang="en-US" sz="2400" dirty="0" smtClean="0">
                <a:latin typeface="Verdana"/>
                <a:ea typeface="Verdana"/>
                <a:cs typeface="Verdana"/>
                <a:sym typeface="Verdana"/>
              </a:rPr>
              <a:t>years</a:t>
            </a:r>
          </a:p>
          <a:p>
            <a:pPr lvl="1">
              <a:buFont typeface="Arial" panose="020B0604020202020204" pitchFamily="34" charset="0"/>
              <a:buChar char="•"/>
            </a:pPr>
            <a:r>
              <a:rPr lang="en-US" sz="2400" dirty="0">
                <a:latin typeface="Verdana"/>
                <a:ea typeface="Verdana"/>
                <a:cs typeface="Verdana"/>
                <a:sym typeface="Verdana"/>
              </a:rPr>
              <a:t>more than 10 years</a:t>
            </a:r>
          </a:p>
          <a:p>
            <a:pPr marL="19050" indent="0">
              <a:buNone/>
            </a:pPr>
            <a:endParaRPr lang="en-US" sz="28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r>
              <a:rPr lang="en-US" sz="2800" dirty="0" smtClean="0">
                <a:latin typeface="Verdana"/>
                <a:ea typeface="Verdana"/>
                <a:cs typeface="Verdana"/>
                <a:sym typeface="Verdana"/>
              </a:rPr>
              <a:t> </a:t>
            </a:r>
            <a:endParaRPr lang="en-US" sz="2800" dirty="0">
              <a:latin typeface="Verdana"/>
              <a:ea typeface="Verdana"/>
              <a:cs typeface="Verdana"/>
              <a:sym typeface="Verdana"/>
            </a:endParaRP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7</a:t>
            </a:fld>
            <a:endParaRPr lang="en-US" dirty="0"/>
          </a:p>
        </p:txBody>
      </p:sp>
      <p:pic>
        <p:nvPicPr>
          <p:cNvPr id="6" name="Google Shape;236;p32" title="decorative graphic"/>
          <p:cNvPicPr preferRelativeResize="0"/>
          <p:nvPr/>
        </p:nvPicPr>
        <p:blipFill rotWithShape="1">
          <a:blip r:embed="rId2">
            <a:alphaModFix/>
          </a:blip>
          <a:srcRect/>
          <a:stretch/>
        </p:blipFill>
        <p:spPr>
          <a:xfrm>
            <a:off x="5590521" y="2633363"/>
            <a:ext cx="3263173" cy="2793075"/>
          </a:xfrm>
          <a:prstGeom prst="rect">
            <a:avLst/>
          </a:prstGeom>
          <a:noFill/>
          <a:ln>
            <a:noFill/>
          </a:ln>
        </p:spPr>
      </p:pic>
    </p:spTree>
    <p:extLst>
      <p:ext uri="{BB962C8B-B14F-4D97-AF65-F5344CB8AC3E}">
        <p14:creationId xmlns:p14="http://schemas.microsoft.com/office/powerpoint/2010/main" val="1800478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Task </a:t>
            </a:r>
            <a:r>
              <a:rPr lang="en-US" sz="3200" b="1" dirty="0" smtClean="0">
                <a:latin typeface="Verdana"/>
                <a:ea typeface="Verdana"/>
                <a:cs typeface="Verdana"/>
                <a:sym typeface="Verdana"/>
              </a:rPr>
              <a:t>Launch</a:t>
            </a: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70</a:t>
            </a:fld>
            <a:endParaRPr lang="en-US" dirty="0"/>
          </a:p>
        </p:txBody>
      </p:sp>
      <p:pic>
        <p:nvPicPr>
          <p:cNvPr id="5" name="Picture 4" title="what do you notice and wonder graphic"/>
          <p:cNvPicPr>
            <a:picLocks noChangeAspect="1"/>
          </p:cNvPicPr>
          <p:nvPr/>
        </p:nvPicPr>
        <p:blipFill>
          <a:blip r:embed="rId2"/>
          <a:stretch>
            <a:fillRect/>
          </a:stretch>
        </p:blipFill>
        <p:spPr>
          <a:xfrm>
            <a:off x="1279298" y="2650370"/>
            <a:ext cx="6594230" cy="3165814"/>
          </a:xfrm>
          <a:prstGeom prst="rect">
            <a:avLst/>
          </a:prstGeom>
        </p:spPr>
      </p:pic>
    </p:spTree>
    <p:extLst>
      <p:ext uri="{BB962C8B-B14F-4D97-AF65-F5344CB8AC3E}">
        <p14:creationId xmlns:p14="http://schemas.microsoft.com/office/powerpoint/2010/main" val="20463170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Task </a:t>
            </a:r>
            <a:r>
              <a:rPr lang="en-US" sz="3200" b="1" dirty="0" smtClean="0">
                <a:latin typeface="Verdana"/>
                <a:ea typeface="Verdana"/>
                <a:cs typeface="Verdana"/>
                <a:sym typeface="Verdana"/>
              </a:rPr>
              <a:t>Launch</a:t>
            </a: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71</a:t>
            </a:fld>
            <a:endParaRPr lang="en-US" dirty="0"/>
          </a:p>
        </p:txBody>
      </p:sp>
      <p:pic>
        <p:nvPicPr>
          <p:cNvPr id="3" name="Picture 2" title="what do you notice graphic"/>
          <p:cNvPicPr>
            <a:picLocks noChangeAspect="1"/>
          </p:cNvPicPr>
          <p:nvPr/>
        </p:nvPicPr>
        <p:blipFill>
          <a:blip r:embed="rId2"/>
          <a:stretch>
            <a:fillRect/>
          </a:stretch>
        </p:blipFill>
        <p:spPr>
          <a:xfrm>
            <a:off x="1220205" y="2515302"/>
            <a:ext cx="6263478" cy="3393867"/>
          </a:xfrm>
          <a:prstGeom prst="rect">
            <a:avLst/>
          </a:prstGeom>
        </p:spPr>
      </p:pic>
    </p:spTree>
    <p:extLst>
      <p:ext uri="{BB962C8B-B14F-4D97-AF65-F5344CB8AC3E}">
        <p14:creationId xmlns:p14="http://schemas.microsoft.com/office/powerpoint/2010/main" val="38198881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609600"/>
            <a:ext cx="8229600" cy="1143000"/>
          </a:xfrm>
        </p:spPr>
        <p:txBody>
          <a:bodyPr/>
          <a:lstStyle/>
          <a:p>
            <a:r>
              <a:rPr lang="en-US" sz="3200" b="1" dirty="0">
                <a:latin typeface="Verdana"/>
                <a:ea typeface="Verdana"/>
                <a:cs typeface="Verdana"/>
                <a:sym typeface="Verdana"/>
              </a:rPr>
              <a:t>Success </a:t>
            </a:r>
            <a:r>
              <a:rPr lang="en-US" sz="3200" b="1" dirty="0" smtClean="0">
                <a:latin typeface="Verdana"/>
                <a:ea typeface="Verdana"/>
                <a:cs typeface="Verdana"/>
                <a:sym typeface="Verdana"/>
              </a:rPr>
              <a:t>Criteria</a:t>
            </a:r>
            <a:endParaRPr lang="en-US" sz="2800" dirty="0"/>
          </a:p>
        </p:txBody>
      </p:sp>
      <p:sp>
        <p:nvSpPr>
          <p:cNvPr id="3" name="Text Placeholder 2"/>
          <p:cNvSpPr>
            <a:spLocks noGrp="1"/>
          </p:cNvSpPr>
          <p:nvPr>
            <p:ph type="body" idx="1"/>
          </p:nvPr>
        </p:nvSpPr>
        <p:spPr>
          <a:xfrm>
            <a:off x="457200" y="1900002"/>
            <a:ext cx="8229600" cy="4525963"/>
          </a:xfrm>
        </p:spPr>
        <p:txBody>
          <a:bodyPr/>
          <a:lstStyle/>
          <a:p>
            <a:pPr marL="514350" indent="-342900">
              <a:spcBef>
                <a:spcPts val="900"/>
              </a:spcBef>
              <a:spcAft>
                <a:spcPts val="600"/>
              </a:spcAft>
              <a:buSzPts val="2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I can describe equality.</a:t>
            </a:r>
            <a:endParaRPr lang="en-US" dirty="0">
              <a:latin typeface="Verdana" panose="020B0604030504040204" pitchFamily="34" charset="0"/>
              <a:ea typeface="Verdana" panose="020B0604030504040204" pitchFamily="34" charset="0"/>
              <a:cs typeface="Verdana" panose="020B0604030504040204" pitchFamily="34" charset="0"/>
            </a:endParaRPr>
          </a:p>
          <a:p>
            <a:pPr marL="514350" indent="-342900">
              <a:spcBef>
                <a:spcPts val="900"/>
              </a:spcBef>
              <a:spcAft>
                <a:spcPts val="600"/>
              </a:spcAft>
              <a:buSzPts val="2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I can use the equal symbol, numbers, objects and words to represent equivalent values.</a:t>
            </a:r>
            <a:endParaRPr lang="en-US" dirty="0">
              <a:latin typeface="Verdana" panose="020B0604030504040204" pitchFamily="34" charset="0"/>
              <a:ea typeface="Verdana" panose="020B0604030504040204" pitchFamily="34" charset="0"/>
              <a:cs typeface="Verdana" panose="020B0604030504040204" pitchFamily="34" charset="0"/>
            </a:endParaRPr>
          </a:p>
          <a:p>
            <a:pPr marL="514350" indent="-342900">
              <a:spcBef>
                <a:spcPts val="900"/>
              </a:spcBef>
              <a:spcAft>
                <a:spcPts val="600"/>
              </a:spcAft>
              <a:buSzPts val="2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I can justify my thinking and explain my solution to classmates when creating balanced equations.</a:t>
            </a:r>
            <a:endParaRPr lang="en-US" dirty="0">
              <a:latin typeface="Verdana" panose="020B0604030504040204" pitchFamily="34" charset="0"/>
              <a:ea typeface="Verdana" panose="020B0604030504040204" pitchFamily="34" charset="0"/>
              <a:cs typeface="Verdana" panose="020B0604030504040204" pitchFamily="34" charset="0"/>
            </a:endParaRPr>
          </a:p>
          <a:p>
            <a:pPr marL="1905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72</a:t>
            </a:fld>
            <a:endParaRPr lang="en-US" dirty="0"/>
          </a:p>
        </p:txBody>
      </p:sp>
      <p:grpSp>
        <p:nvGrpSpPr>
          <p:cNvPr id="5" name="Google Shape;1041;p98" title="target graphic">
            <a:extLst>
              <a:ext uri="{FF2B5EF4-FFF2-40B4-BE49-F238E27FC236}">
                <a16:creationId xmlns:a16="http://schemas.microsoft.com/office/drawing/2014/main" id="{2203DD33-2492-4732-96C5-2BAB3369188F}"/>
              </a:ext>
            </a:extLst>
          </p:cNvPr>
          <p:cNvGrpSpPr/>
          <p:nvPr/>
        </p:nvGrpSpPr>
        <p:grpSpPr>
          <a:xfrm>
            <a:off x="7198013" y="1336313"/>
            <a:ext cx="1243916" cy="903515"/>
            <a:chOff x="5669280" y="3764033"/>
            <a:chExt cx="2644800" cy="2628600"/>
          </a:xfrm>
        </p:grpSpPr>
        <p:sp>
          <p:nvSpPr>
            <p:cNvPr id="6" name="Google Shape;1042;p98">
              <a:extLst>
                <a:ext uri="{FF2B5EF4-FFF2-40B4-BE49-F238E27FC236}">
                  <a16:creationId xmlns:a16="http://schemas.microsoft.com/office/drawing/2014/main" id="{A568241C-9541-40DA-8F10-7D32813289EB}"/>
                </a:ext>
              </a:extLst>
            </p:cNvPr>
            <p:cNvSpPr/>
            <p:nvPr/>
          </p:nvSpPr>
          <p:spPr>
            <a:xfrm>
              <a:off x="5669280" y="3764033"/>
              <a:ext cx="2644800" cy="2628600"/>
            </a:xfrm>
            <a:prstGeom prst="ellipse">
              <a:avLst/>
            </a:prstGeom>
            <a:solidFill>
              <a:srgbClr val="FC2610"/>
            </a:solidFill>
            <a:ln w="25400" cap="flat" cmpd="sng">
              <a:solidFill>
                <a:srgbClr val="FC2610"/>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7" name="Google Shape;1043;p98">
              <a:extLst>
                <a:ext uri="{FF2B5EF4-FFF2-40B4-BE49-F238E27FC236}">
                  <a16:creationId xmlns:a16="http://schemas.microsoft.com/office/drawing/2014/main" id="{C1A2BA50-2808-453F-848C-14793B4A47AB}"/>
                </a:ext>
              </a:extLst>
            </p:cNvPr>
            <p:cNvSpPr/>
            <p:nvPr/>
          </p:nvSpPr>
          <p:spPr>
            <a:xfrm>
              <a:off x="5964702" y="4051495"/>
              <a:ext cx="2055000" cy="2074800"/>
            </a:xfrm>
            <a:prstGeom prst="ellipse">
              <a:avLst/>
            </a:prstGeom>
            <a:solidFill>
              <a:srgbClr val="FFFF00"/>
            </a:solidFill>
            <a:ln w="25400" cap="flat" cmpd="sng">
              <a:solidFill>
                <a:srgbClr val="FFFF00"/>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8" name="Google Shape;1044;p98">
              <a:extLst>
                <a:ext uri="{FF2B5EF4-FFF2-40B4-BE49-F238E27FC236}">
                  <a16:creationId xmlns:a16="http://schemas.microsoft.com/office/drawing/2014/main" id="{4AEA1BE0-3310-4412-9A87-0A351A78E77F}"/>
                </a:ext>
              </a:extLst>
            </p:cNvPr>
            <p:cNvSpPr/>
            <p:nvPr/>
          </p:nvSpPr>
          <p:spPr>
            <a:xfrm>
              <a:off x="6372663" y="4459460"/>
              <a:ext cx="1225200" cy="1195800"/>
            </a:xfrm>
            <a:prstGeom prst="ellipse">
              <a:avLst/>
            </a:prstGeom>
            <a:solidFill>
              <a:srgbClr val="00B050"/>
            </a:solidFill>
            <a:ln w="25400" cap="flat" cmpd="sng">
              <a:solidFill>
                <a:srgbClr val="00B050"/>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grpSp>
      <p:cxnSp>
        <p:nvCxnSpPr>
          <p:cNvPr id="9" name="Google Shape;1045;p98" title="target graphic">
            <a:extLst>
              <a:ext uri="{FF2B5EF4-FFF2-40B4-BE49-F238E27FC236}">
                <a16:creationId xmlns:a16="http://schemas.microsoft.com/office/drawing/2014/main" id="{AD14AEAE-46EF-47D4-B0A0-74BD40DC558A}"/>
              </a:ext>
            </a:extLst>
          </p:cNvPr>
          <p:cNvCxnSpPr>
            <a:cxnSpLocks/>
          </p:cNvCxnSpPr>
          <p:nvPr/>
        </p:nvCxnSpPr>
        <p:spPr>
          <a:xfrm flipH="1">
            <a:off x="7785993" y="1148862"/>
            <a:ext cx="655936" cy="546843"/>
          </a:xfrm>
          <a:prstGeom prst="straightConnector1">
            <a:avLst/>
          </a:prstGeom>
          <a:noFill/>
          <a:ln w="117475" cap="flat" cmpd="sng">
            <a:solidFill>
              <a:schemeClr val="dk1"/>
            </a:solidFill>
            <a:prstDash val="solid"/>
            <a:round/>
            <a:headEnd type="none" w="sm" len="sm"/>
            <a:tailEnd type="stealth" w="med" len="med"/>
          </a:ln>
        </p:spPr>
      </p:cxnSp>
    </p:spTree>
    <p:extLst>
      <p:ext uri="{BB962C8B-B14F-4D97-AF65-F5344CB8AC3E}">
        <p14:creationId xmlns:p14="http://schemas.microsoft.com/office/powerpoint/2010/main" val="4025819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Do the Task</a:t>
            </a:r>
            <a:endParaRPr lang="en-US" sz="3600" b="1" dirty="0">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73</a:t>
            </a:fld>
            <a:endParaRPr lang="en-US" dirty="0"/>
          </a:p>
        </p:txBody>
      </p:sp>
      <p:pic>
        <p:nvPicPr>
          <p:cNvPr id="5" name="Picture 4" title="first grade task"/>
          <p:cNvPicPr>
            <a:picLocks noChangeAspect="1"/>
          </p:cNvPicPr>
          <p:nvPr/>
        </p:nvPicPr>
        <p:blipFill>
          <a:blip r:embed="rId2"/>
          <a:stretch>
            <a:fillRect/>
          </a:stretch>
        </p:blipFill>
        <p:spPr>
          <a:xfrm>
            <a:off x="1365363" y="2567455"/>
            <a:ext cx="6663821" cy="3338669"/>
          </a:xfrm>
          <a:prstGeom prst="rect">
            <a:avLst/>
          </a:prstGeom>
        </p:spPr>
      </p:pic>
    </p:spTree>
    <p:extLst>
      <p:ext uri="{BB962C8B-B14F-4D97-AF65-F5344CB8AC3E}">
        <p14:creationId xmlns:p14="http://schemas.microsoft.com/office/powerpoint/2010/main" val="413818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buClr>
                <a:schemeClr val="dk1"/>
              </a:buClr>
              <a:buSzPts val="900"/>
            </a:pPr>
            <a:r>
              <a:rPr lang="en-US" sz="3200" b="1" dirty="0">
                <a:solidFill>
                  <a:schemeClr val="dk1"/>
                </a:solidFill>
                <a:latin typeface="Verdana"/>
                <a:ea typeface="Verdana"/>
                <a:cs typeface="Verdana"/>
                <a:sym typeface="Verdana"/>
              </a:rPr>
              <a:t>Task Share</a:t>
            </a:r>
            <a:endParaRPr lang="en-US" sz="3600" b="1" dirty="0">
              <a:solidFill>
                <a:schemeClr val="dk1"/>
              </a:solidFill>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74</a:t>
            </a:fld>
            <a:endParaRPr lang="en-US" dirty="0"/>
          </a:p>
        </p:txBody>
      </p:sp>
      <p:pic>
        <p:nvPicPr>
          <p:cNvPr id="3" name="Picture 2" title="empty balance scale graphic"/>
          <p:cNvPicPr>
            <a:picLocks noChangeAspect="1"/>
          </p:cNvPicPr>
          <p:nvPr/>
        </p:nvPicPr>
        <p:blipFill>
          <a:blip r:embed="rId2"/>
          <a:stretch>
            <a:fillRect/>
          </a:stretch>
        </p:blipFill>
        <p:spPr>
          <a:xfrm>
            <a:off x="1799853" y="2350879"/>
            <a:ext cx="7058398" cy="3570236"/>
          </a:xfrm>
          <a:prstGeom prst="rect">
            <a:avLst/>
          </a:prstGeom>
        </p:spPr>
      </p:pic>
    </p:spTree>
    <p:extLst>
      <p:ext uri="{BB962C8B-B14F-4D97-AF65-F5344CB8AC3E}">
        <p14:creationId xmlns:p14="http://schemas.microsoft.com/office/powerpoint/2010/main" val="17652796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buClr>
                <a:schemeClr val="dk1"/>
              </a:buClr>
              <a:buSzPts val="900"/>
            </a:pPr>
            <a:r>
              <a:rPr lang="en-US" sz="3200" b="1" dirty="0">
                <a:solidFill>
                  <a:schemeClr val="dk1"/>
                </a:solidFill>
                <a:latin typeface="Verdana"/>
                <a:ea typeface="Verdana"/>
                <a:cs typeface="Verdana"/>
                <a:sym typeface="Verdana"/>
              </a:rPr>
              <a:t>Task Closure</a:t>
            </a:r>
            <a:endParaRPr lang="en-US" sz="3600" b="1" dirty="0">
              <a:solidFill>
                <a:schemeClr val="dk1"/>
              </a:solidFill>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75</a:t>
            </a:fld>
            <a:endParaRPr lang="en-US" dirty="0"/>
          </a:p>
        </p:txBody>
      </p:sp>
      <p:sp>
        <p:nvSpPr>
          <p:cNvPr id="5" name="Google Shape;1038;p98"/>
          <p:cNvSpPr txBox="1">
            <a:spLocks noGrp="1"/>
          </p:cNvSpPr>
          <p:nvPr>
            <p:ph type="body" idx="1"/>
          </p:nvPr>
        </p:nvSpPr>
        <p:spPr>
          <a:xfrm>
            <a:off x="457200" y="2348088"/>
            <a:ext cx="8229600" cy="2913457"/>
          </a:xfrm>
          <a:prstGeom prst="rect">
            <a:avLst/>
          </a:prstGeom>
          <a:noFill/>
          <a:ln>
            <a:noFill/>
          </a:ln>
        </p:spPr>
        <p:txBody>
          <a:bodyPr spcFirstLastPara="1" wrap="square" lIns="68569" tIns="68569" rIns="68569" bIns="68569" anchor="t" anchorCtr="0">
            <a:noAutofit/>
          </a:bodyPr>
          <a:lstStyle/>
          <a:p>
            <a:pPr marL="85725" indent="0">
              <a:spcBef>
                <a:spcPts val="0"/>
              </a:spcBef>
              <a:buSzPts val="2800"/>
              <a:buNone/>
            </a:pPr>
            <a:r>
              <a:rPr lang="en-US" b="1" dirty="0">
                <a:latin typeface="Verdana" panose="020B0604030504040204" pitchFamily="34" charset="0"/>
                <a:ea typeface="Verdana" panose="020B0604030504040204" pitchFamily="34" charset="0"/>
                <a:cs typeface="Verdana" panose="020B0604030504040204" pitchFamily="34" charset="0"/>
                <a:sym typeface="Verdana"/>
              </a:rPr>
              <a:t>Did you meet today’s success criteria?</a:t>
            </a:r>
            <a:endParaRPr b="1" dirty="0">
              <a:latin typeface="Verdana" panose="020B0604030504040204" pitchFamily="34" charset="0"/>
              <a:ea typeface="Verdana" panose="020B0604030504040204" pitchFamily="34" charset="0"/>
              <a:cs typeface="Verdana" panose="020B0604030504040204" pitchFamily="34" charset="0"/>
              <a:sym typeface="Verdana"/>
            </a:endParaRPr>
          </a:p>
          <a:p>
            <a:pPr marL="514350" indent="-342900">
              <a:spcBef>
                <a:spcPts val="900"/>
              </a:spcBef>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I can describe equality.</a:t>
            </a:r>
            <a:endParaRPr dirty="0">
              <a:latin typeface="Verdana" panose="020B0604030504040204" pitchFamily="34" charset="0"/>
              <a:ea typeface="Verdana" panose="020B0604030504040204" pitchFamily="34" charset="0"/>
              <a:cs typeface="Verdana" panose="020B0604030504040204" pitchFamily="34" charset="0"/>
            </a:endParaRPr>
          </a:p>
          <a:p>
            <a:pPr marL="514350" indent="-342900">
              <a:spcBef>
                <a:spcPts val="900"/>
              </a:spcBef>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I can use the equal symbol, numbers, objects and words to represent equivalent values.</a:t>
            </a:r>
            <a:endParaRPr dirty="0">
              <a:latin typeface="Verdana" panose="020B0604030504040204" pitchFamily="34" charset="0"/>
              <a:ea typeface="Verdana" panose="020B0604030504040204" pitchFamily="34" charset="0"/>
              <a:cs typeface="Verdana" panose="020B0604030504040204" pitchFamily="34" charset="0"/>
            </a:endParaRPr>
          </a:p>
          <a:p>
            <a:pPr marL="514350" indent="-342900">
              <a:spcBef>
                <a:spcPts val="900"/>
              </a:spcBef>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I can justify my thinking and explain my solution to classmates when creating balanced equations</a:t>
            </a:r>
            <a:r>
              <a:rPr lang="en-US" dirty="0" smtClean="0">
                <a:latin typeface="Verdana" panose="020B0604030504040204" pitchFamily="34" charset="0"/>
                <a:ea typeface="Verdana" panose="020B0604030504040204" pitchFamily="34" charset="0"/>
                <a:cs typeface="Verdana" panose="020B0604030504040204" pitchFamily="34" charset="0"/>
                <a:sym typeface="Verdana"/>
              </a:rPr>
              <a:t>.</a:t>
            </a:r>
            <a:endParaRPr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oup 5" title="target graphic"/>
          <p:cNvGrpSpPr/>
          <p:nvPr/>
        </p:nvGrpSpPr>
        <p:grpSpPr>
          <a:xfrm>
            <a:off x="7455919" y="1336313"/>
            <a:ext cx="1364500" cy="903515"/>
            <a:chOff x="7455919" y="1336313"/>
            <a:chExt cx="1364500" cy="903515"/>
          </a:xfrm>
        </p:grpSpPr>
        <p:grpSp>
          <p:nvGrpSpPr>
            <p:cNvPr id="7" name="Google Shape;1041;p98"/>
            <p:cNvGrpSpPr/>
            <p:nvPr/>
          </p:nvGrpSpPr>
          <p:grpSpPr>
            <a:xfrm>
              <a:off x="7455919" y="1336313"/>
              <a:ext cx="1243916" cy="903515"/>
              <a:chOff x="5669280" y="3764033"/>
              <a:chExt cx="2644800" cy="2628600"/>
            </a:xfrm>
          </p:grpSpPr>
          <p:sp>
            <p:nvSpPr>
              <p:cNvPr id="9" name="Google Shape;1042;p98"/>
              <p:cNvSpPr/>
              <p:nvPr/>
            </p:nvSpPr>
            <p:spPr>
              <a:xfrm>
                <a:off x="5669280" y="3764033"/>
                <a:ext cx="2644800" cy="2628600"/>
              </a:xfrm>
              <a:prstGeom prst="ellipse">
                <a:avLst/>
              </a:prstGeom>
              <a:solidFill>
                <a:srgbClr val="FC2610"/>
              </a:solidFill>
              <a:ln w="25400" cap="flat" cmpd="sng">
                <a:solidFill>
                  <a:srgbClr val="FC2610"/>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10" name="Google Shape;1043;p98"/>
              <p:cNvSpPr/>
              <p:nvPr/>
            </p:nvSpPr>
            <p:spPr>
              <a:xfrm>
                <a:off x="5964702" y="4051495"/>
                <a:ext cx="2055000" cy="2074800"/>
              </a:xfrm>
              <a:prstGeom prst="ellipse">
                <a:avLst/>
              </a:prstGeom>
              <a:solidFill>
                <a:srgbClr val="FFFF00"/>
              </a:solidFill>
              <a:ln w="25400" cap="flat" cmpd="sng">
                <a:solidFill>
                  <a:srgbClr val="FFFF00"/>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11" name="Google Shape;1044;p98"/>
              <p:cNvSpPr/>
              <p:nvPr/>
            </p:nvSpPr>
            <p:spPr>
              <a:xfrm>
                <a:off x="6372663" y="4459460"/>
                <a:ext cx="1225200" cy="1195800"/>
              </a:xfrm>
              <a:prstGeom prst="ellipse">
                <a:avLst/>
              </a:prstGeom>
              <a:solidFill>
                <a:srgbClr val="00B050"/>
              </a:solidFill>
              <a:ln w="25400" cap="flat" cmpd="sng">
                <a:solidFill>
                  <a:srgbClr val="00B050"/>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grpSp>
        <p:cxnSp>
          <p:nvCxnSpPr>
            <p:cNvPr id="8" name="Google Shape;1045;p98"/>
            <p:cNvCxnSpPr/>
            <p:nvPr/>
          </p:nvCxnSpPr>
          <p:spPr>
            <a:xfrm flipH="1">
              <a:off x="8067344" y="1336380"/>
              <a:ext cx="753075" cy="359325"/>
            </a:xfrm>
            <a:prstGeom prst="straightConnector1">
              <a:avLst/>
            </a:prstGeom>
            <a:noFill/>
            <a:ln w="117475" cap="flat" cmpd="sng">
              <a:solidFill>
                <a:schemeClr val="dk1"/>
              </a:solidFill>
              <a:prstDash val="solid"/>
              <a:round/>
              <a:headEnd type="none" w="sm" len="sm"/>
              <a:tailEnd type="stealth" w="med" len="med"/>
            </a:ln>
          </p:spPr>
        </p:cxnSp>
      </p:grpSp>
      <p:grpSp>
        <p:nvGrpSpPr>
          <p:cNvPr id="12" name="Group 11" title="eval and reflection"/>
          <p:cNvGrpSpPr/>
          <p:nvPr/>
        </p:nvGrpSpPr>
        <p:grpSpPr>
          <a:xfrm>
            <a:off x="6856274" y="5832005"/>
            <a:ext cx="1902082" cy="623248"/>
            <a:chOff x="6856274" y="5832005"/>
            <a:chExt cx="1902082" cy="623248"/>
          </a:xfrm>
        </p:grpSpPr>
        <p:sp>
          <p:nvSpPr>
            <p:cNvPr id="13" name="Google Shape;1244;p115"/>
            <p:cNvSpPr txBox="1"/>
            <p:nvPr/>
          </p:nvSpPr>
          <p:spPr>
            <a:xfrm>
              <a:off x="6856274" y="5832005"/>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pic>
          <p:nvPicPr>
            <p:cNvPr id="14"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054412" y="5862281"/>
              <a:ext cx="703944" cy="454491"/>
            </a:xfrm>
            <a:prstGeom prst="rect">
              <a:avLst/>
            </a:prstGeom>
            <a:noFill/>
            <a:ln>
              <a:noFill/>
            </a:ln>
          </p:spPr>
        </p:pic>
      </p:grpSp>
      <p:sp>
        <p:nvSpPr>
          <p:cNvPr id="15" name="Google Shape;1048;p98" title="eval and reflection effect size"/>
          <p:cNvSpPr/>
          <p:nvPr/>
        </p:nvSpPr>
        <p:spPr>
          <a:xfrm rot="10800000">
            <a:off x="6456003" y="5813672"/>
            <a:ext cx="2438339"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Tree>
    <p:extLst>
      <p:ext uri="{BB962C8B-B14F-4D97-AF65-F5344CB8AC3E}">
        <p14:creationId xmlns:p14="http://schemas.microsoft.com/office/powerpoint/2010/main" val="2169590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Reflection</a:t>
            </a:r>
            <a:endParaRPr lang="en-US" sz="3600" b="1" dirty="0">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76</a:t>
            </a:fld>
            <a:endParaRPr lang="en-US" dirty="0"/>
          </a:p>
        </p:txBody>
      </p:sp>
      <p:sp>
        <p:nvSpPr>
          <p:cNvPr id="5" name="Google Shape;1038;p98"/>
          <p:cNvSpPr txBox="1">
            <a:spLocks noGrp="1"/>
          </p:cNvSpPr>
          <p:nvPr>
            <p:ph type="body" idx="1"/>
          </p:nvPr>
        </p:nvSpPr>
        <p:spPr>
          <a:xfrm>
            <a:off x="457200" y="2258148"/>
            <a:ext cx="8229600" cy="2913457"/>
          </a:xfrm>
          <a:prstGeom prst="rect">
            <a:avLst/>
          </a:prstGeom>
          <a:noFill/>
          <a:ln>
            <a:noFill/>
          </a:ln>
        </p:spPr>
        <p:txBody>
          <a:bodyPr spcFirstLastPara="1" wrap="square" lIns="68569" tIns="68569" rIns="68569" bIns="68569" anchor="t" anchorCtr="0">
            <a:noAutofit/>
          </a:bodyPr>
          <a:lstStyle/>
          <a:p>
            <a:pPr marL="85725" indent="0">
              <a:spcBef>
                <a:spcPts val="0"/>
              </a:spcBef>
              <a:buSzPts val="2800"/>
              <a:buNone/>
            </a:pPr>
            <a:r>
              <a:rPr lang="en-US" sz="2800" dirty="0">
                <a:latin typeface="Verdana"/>
                <a:ea typeface="Verdana"/>
                <a:cs typeface="Verdana"/>
                <a:sym typeface="Verdana"/>
              </a:rPr>
              <a:t>Talking </a:t>
            </a:r>
            <a:r>
              <a:rPr lang="en-US" sz="2800" dirty="0" smtClean="0">
                <a:latin typeface="Verdana"/>
                <a:ea typeface="Verdana"/>
                <a:cs typeface="Verdana"/>
                <a:sym typeface="Verdana"/>
              </a:rPr>
              <a:t>Hats</a:t>
            </a:r>
          </a:p>
          <a:p>
            <a:pPr marL="600075" lvl="1" indent="-257175">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Pick a colored tile from the table.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600075" lvl="1" indent="-257175">
              <a:spcBef>
                <a:spcPts val="1800"/>
              </a:spcBef>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Mix and mingle.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600075" lvl="1" indent="-257175">
              <a:spcBef>
                <a:spcPts val="1800"/>
              </a:spcBef>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Create a trio representing all 3 roles.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title="talking hats graphic"/>
          <p:cNvPicPr>
            <a:picLocks noChangeAspect="1"/>
          </p:cNvPicPr>
          <p:nvPr/>
        </p:nvPicPr>
        <p:blipFill>
          <a:blip r:embed="rId3"/>
          <a:stretch>
            <a:fillRect/>
          </a:stretch>
        </p:blipFill>
        <p:spPr>
          <a:xfrm>
            <a:off x="1798820" y="4423492"/>
            <a:ext cx="6607564" cy="2291708"/>
          </a:xfrm>
          <a:prstGeom prst="rect">
            <a:avLst/>
          </a:prstGeom>
        </p:spPr>
      </p:pic>
    </p:spTree>
    <p:extLst>
      <p:ext uri="{BB962C8B-B14F-4D97-AF65-F5344CB8AC3E}">
        <p14:creationId xmlns:p14="http://schemas.microsoft.com/office/powerpoint/2010/main" val="426728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Talking Hat Reflection</a:t>
            </a:r>
            <a:endParaRPr lang="en-US" sz="3600" b="1" dirty="0">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77</a:t>
            </a:fld>
            <a:endParaRPr lang="en-US" dirty="0"/>
          </a:p>
        </p:txBody>
      </p:sp>
      <p:sp>
        <p:nvSpPr>
          <p:cNvPr id="5" name="Google Shape;1038;p98"/>
          <p:cNvSpPr txBox="1">
            <a:spLocks noGrp="1"/>
          </p:cNvSpPr>
          <p:nvPr>
            <p:ph type="body" idx="1"/>
          </p:nvPr>
        </p:nvSpPr>
        <p:spPr>
          <a:xfrm>
            <a:off x="2653258" y="2258148"/>
            <a:ext cx="6033541" cy="3647977"/>
          </a:xfrm>
          <a:prstGeom prst="rect">
            <a:avLst/>
          </a:prstGeom>
          <a:noFill/>
          <a:ln>
            <a:noFill/>
          </a:ln>
        </p:spPr>
        <p:txBody>
          <a:bodyPr spcFirstLastPara="1" wrap="square" lIns="68569" tIns="68569" rIns="68569" bIns="68569" anchor="t" anchorCtr="0">
            <a:noAutofit/>
          </a:bodyPr>
          <a:lstStyle/>
          <a:p>
            <a:pPr marL="466725" indent="-358775">
              <a:spcBef>
                <a:spcPts val="600"/>
              </a:spcBef>
              <a:spcAft>
                <a:spcPts val="1200"/>
              </a:spcAft>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sym typeface="Verdana"/>
              </a:rPr>
              <a:t>How did this task engage the student as an assessment-capable learner?</a:t>
            </a:r>
            <a:endParaRPr lang="en-US" dirty="0">
              <a:latin typeface="Verdana" panose="020B0604030504040204" pitchFamily="34" charset="0"/>
              <a:ea typeface="Verdana" panose="020B0604030504040204" pitchFamily="34" charset="0"/>
              <a:cs typeface="Verdana" panose="020B0604030504040204" pitchFamily="34" charset="0"/>
            </a:endParaRPr>
          </a:p>
          <a:p>
            <a:pPr marL="466725" indent="-358775">
              <a:spcBef>
                <a:spcPts val="600"/>
              </a:spcBef>
              <a:spcAft>
                <a:spcPts val="1200"/>
              </a:spcAft>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sym typeface="Verdana"/>
              </a:rPr>
              <a:t>What teacher moves were evident to promote visible learning?</a:t>
            </a:r>
            <a:endParaRPr lang="en-US" dirty="0">
              <a:latin typeface="Verdana" panose="020B0604030504040204" pitchFamily="34" charset="0"/>
              <a:ea typeface="Verdana" panose="020B0604030504040204" pitchFamily="34" charset="0"/>
              <a:cs typeface="Verdana" panose="020B0604030504040204" pitchFamily="34" charset="0"/>
            </a:endParaRPr>
          </a:p>
          <a:p>
            <a:pPr marL="466725" indent="-358775">
              <a:spcBef>
                <a:spcPts val="600"/>
              </a:spcBef>
              <a:spcAft>
                <a:spcPts val="1200"/>
              </a:spcAft>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sym typeface="Verdana"/>
              </a:rPr>
              <a:t>What characteristics of a rich mathematical task were evident?</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oup 5" title="talking hats graphic"/>
          <p:cNvGrpSpPr/>
          <p:nvPr/>
        </p:nvGrpSpPr>
        <p:grpSpPr>
          <a:xfrm>
            <a:off x="484646" y="2401828"/>
            <a:ext cx="2195757" cy="3269999"/>
            <a:chOff x="1249142" y="2236938"/>
            <a:chExt cx="2195757" cy="3269999"/>
          </a:xfrm>
        </p:grpSpPr>
        <p:grpSp>
          <p:nvGrpSpPr>
            <p:cNvPr id="7" name="Google Shape;1073;p100" title="task evaluator graphic"/>
            <p:cNvGrpSpPr/>
            <p:nvPr/>
          </p:nvGrpSpPr>
          <p:grpSpPr>
            <a:xfrm>
              <a:off x="1249142" y="4388407"/>
              <a:ext cx="2195757" cy="1118530"/>
              <a:chOff x="5063875" y="3673766"/>
              <a:chExt cx="3717574" cy="1849936"/>
            </a:xfrm>
          </p:grpSpPr>
          <p:pic>
            <p:nvPicPr>
              <p:cNvPr id="14" name="Google Shape;1074;p100" title="task evaluataor"/>
              <p:cNvPicPr preferRelativeResize="0"/>
              <p:nvPr/>
            </p:nvPicPr>
            <p:blipFill rotWithShape="1">
              <a:blip r:embed="rId3">
                <a:alphaModFix/>
              </a:blip>
              <a:srcRect/>
              <a:stretch/>
            </p:blipFill>
            <p:spPr>
              <a:xfrm>
                <a:off x="5063875" y="3673766"/>
                <a:ext cx="3717574" cy="1849936"/>
              </a:xfrm>
              <a:prstGeom prst="rect">
                <a:avLst/>
              </a:prstGeom>
              <a:noFill/>
              <a:ln>
                <a:noFill/>
              </a:ln>
            </p:spPr>
          </p:pic>
          <p:sp>
            <p:nvSpPr>
              <p:cNvPr id="15" name="Google Shape;1075;p100"/>
              <p:cNvSpPr txBox="1"/>
              <p:nvPr/>
            </p:nvSpPr>
            <p:spPr>
              <a:xfrm>
                <a:off x="5730810" y="4760501"/>
                <a:ext cx="2604535" cy="458129"/>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Task Evaluator</a:t>
                </a:r>
                <a:endParaRPr sz="1200" dirty="0">
                  <a:latin typeface="Verdana"/>
                  <a:ea typeface="Verdana"/>
                  <a:cs typeface="Verdana"/>
                  <a:sym typeface="Verdana"/>
                </a:endParaRPr>
              </a:p>
            </p:txBody>
          </p:sp>
        </p:grpSp>
        <p:grpSp>
          <p:nvGrpSpPr>
            <p:cNvPr id="8" name="Google Shape;1077;p100" title="teacher graphic"/>
            <p:cNvGrpSpPr/>
            <p:nvPr/>
          </p:nvGrpSpPr>
          <p:grpSpPr>
            <a:xfrm>
              <a:off x="1299016" y="3347790"/>
              <a:ext cx="2073836" cy="1040617"/>
              <a:chOff x="748410" y="3733055"/>
              <a:chExt cx="3717573" cy="1849751"/>
            </a:xfrm>
          </p:grpSpPr>
          <p:pic>
            <p:nvPicPr>
              <p:cNvPr id="12" name="Google Shape;1078;p100" descr="C:\Users\adcooke\AppData\Local\Temp\SNAGHTML4b575d01.PNG" title="teacher graphic"/>
              <p:cNvPicPr preferRelativeResize="0"/>
              <p:nvPr/>
            </p:nvPicPr>
            <p:blipFill rotWithShape="1">
              <a:blip r:embed="rId4">
                <a:alphaModFix/>
              </a:blip>
              <a:srcRect/>
              <a:stretch/>
            </p:blipFill>
            <p:spPr>
              <a:xfrm>
                <a:off x="748410" y="3733055"/>
                <a:ext cx="3717573" cy="1849751"/>
              </a:xfrm>
              <a:prstGeom prst="rect">
                <a:avLst/>
              </a:prstGeom>
              <a:noFill/>
              <a:ln>
                <a:noFill/>
              </a:ln>
            </p:spPr>
          </p:pic>
          <p:sp>
            <p:nvSpPr>
              <p:cNvPr id="13" name="Google Shape;1079;p100"/>
              <p:cNvSpPr txBox="1"/>
              <p:nvPr/>
            </p:nvSpPr>
            <p:spPr>
              <a:xfrm>
                <a:off x="2014331" y="4837545"/>
                <a:ext cx="1535165" cy="492380"/>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Teacher</a:t>
                </a:r>
                <a:endParaRPr sz="1200" dirty="0">
                  <a:latin typeface="Verdana"/>
                  <a:ea typeface="Verdana"/>
                  <a:cs typeface="Verdana"/>
                  <a:sym typeface="Verdana"/>
                </a:endParaRPr>
              </a:p>
            </p:txBody>
          </p:sp>
        </p:grpSp>
        <p:grpSp>
          <p:nvGrpSpPr>
            <p:cNvPr id="9" name="Google Shape;1080;p100" title="student graphic"/>
            <p:cNvGrpSpPr/>
            <p:nvPr/>
          </p:nvGrpSpPr>
          <p:grpSpPr>
            <a:xfrm>
              <a:off x="1329496" y="2236938"/>
              <a:ext cx="2073836" cy="1040617"/>
              <a:chOff x="3390469" y="1458724"/>
              <a:chExt cx="3467531" cy="1725510"/>
            </a:xfrm>
          </p:grpSpPr>
          <p:pic>
            <p:nvPicPr>
              <p:cNvPr id="10" name="Google Shape;1081;p100" title="student hat graphic"/>
              <p:cNvPicPr preferRelativeResize="0"/>
              <p:nvPr/>
            </p:nvPicPr>
            <p:blipFill rotWithShape="1">
              <a:blip r:embed="rId5">
                <a:alphaModFix/>
              </a:blip>
              <a:srcRect/>
              <a:stretch/>
            </p:blipFill>
            <p:spPr>
              <a:xfrm>
                <a:off x="3390469" y="1458724"/>
                <a:ext cx="3467531" cy="1725510"/>
              </a:xfrm>
              <a:prstGeom prst="rect">
                <a:avLst/>
              </a:prstGeom>
              <a:noFill/>
              <a:ln>
                <a:noFill/>
              </a:ln>
            </p:spPr>
          </p:pic>
          <p:sp>
            <p:nvSpPr>
              <p:cNvPr id="11" name="Google Shape;1082;p100"/>
              <p:cNvSpPr txBox="1"/>
              <p:nvPr/>
            </p:nvSpPr>
            <p:spPr>
              <a:xfrm>
                <a:off x="4572001" y="2513128"/>
                <a:ext cx="1535165" cy="459309"/>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Student</a:t>
                </a:r>
                <a:endParaRPr sz="1200" dirty="0">
                  <a:latin typeface="Verdana"/>
                  <a:ea typeface="Verdana"/>
                  <a:cs typeface="Verdana"/>
                  <a:sym typeface="Verdana"/>
                </a:endParaRPr>
              </a:p>
            </p:txBody>
          </p:sp>
        </p:grpSp>
      </p:grpSp>
      <p:grpSp>
        <p:nvGrpSpPr>
          <p:cNvPr id="17" name="Group 16" title="eval and reflection effect size"/>
          <p:cNvGrpSpPr/>
          <p:nvPr/>
        </p:nvGrpSpPr>
        <p:grpSpPr>
          <a:xfrm>
            <a:off x="6248460" y="5671827"/>
            <a:ext cx="2438339" cy="641581"/>
            <a:chOff x="6456003" y="1909330"/>
            <a:chExt cx="2438339" cy="641581"/>
          </a:xfrm>
        </p:grpSpPr>
        <p:sp>
          <p:nvSpPr>
            <p:cNvPr id="18" name="Google Shape;1048;p98" title="eval and refelction effect size"/>
            <p:cNvSpPr/>
            <p:nvPr/>
          </p:nvSpPr>
          <p:spPr>
            <a:xfrm rot="10800000">
              <a:off x="6456003" y="1909330"/>
              <a:ext cx="2438339"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19" name="Google Shape;1244;p115"/>
            <p:cNvSpPr txBox="1"/>
            <p:nvPr/>
          </p:nvSpPr>
          <p:spPr>
            <a:xfrm>
              <a:off x="6856274" y="1927663"/>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pic>
          <p:nvPicPr>
            <p:cNvPr id="20"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6">
              <a:alphaModFix/>
            </a:blip>
            <a:srcRect/>
            <a:stretch/>
          </p:blipFill>
          <p:spPr>
            <a:xfrm>
              <a:off x="8054412" y="1957939"/>
              <a:ext cx="703944" cy="454491"/>
            </a:xfrm>
            <a:prstGeom prst="rect">
              <a:avLst/>
            </a:prstGeom>
            <a:noFill/>
            <a:ln>
              <a:noFill/>
            </a:ln>
          </p:spPr>
        </p:pic>
      </p:grpSp>
    </p:spTree>
    <p:extLst>
      <p:ext uri="{BB962C8B-B14F-4D97-AF65-F5344CB8AC3E}">
        <p14:creationId xmlns:p14="http://schemas.microsoft.com/office/powerpoint/2010/main" val="1546604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6248-5500-4953-BD09-F5D7544FF7E5}"/>
              </a:ext>
            </a:extLst>
          </p:cNvPr>
          <p:cNvSpPr>
            <a:spLocks noGrp="1"/>
          </p:cNvSpPr>
          <p:nvPr>
            <p:ph type="title"/>
          </p:nvPr>
        </p:nvSpPr>
        <p:spPr>
          <a:xfrm>
            <a:off x="172930" y="700094"/>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Whole Group Reflection</a:t>
            </a:r>
          </a:p>
        </p:txBody>
      </p:sp>
      <p:sp>
        <p:nvSpPr>
          <p:cNvPr id="4" name="Slide Number Placeholder 3">
            <a:extLst>
              <a:ext uri="{FF2B5EF4-FFF2-40B4-BE49-F238E27FC236}">
                <a16:creationId xmlns:a16="http://schemas.microsoft.com/office/drawing/2014/main" id="{50D36851-C6EC-4202-AFDC-8C2E983A441A}"/>
              </a:ext>
            </a:extLst>
          </p:cNvPr>
          <p:cNvSpPr>
            <a:spLocks noGrp="1"/>
          </p:cNvSpPr>
          <p:nvPr>
            <p:ph type="sldNum" idx="12"/>
          </p:nvPr>
        </p:nvSpPr>
        <p:spPr/>
        <p:txBody>
          <a:bodyPr/>
          <a:lstStyle/>
          <a:p>
            <a:fld id="{00000000-1234-1234-1234-123412341234}" type="slidenum">
              <a:rPr lang="en-US" smtClean="0"/>
              <a:pPr/>
              <a:t>78</a:t>
            </a:fld>
            <a:endParaRPr lang="en-US" dirty="0"/>
          </a:p>
        </p:txBody>
      </p:sp>
      <p:pic>
        <p:nvPicPr>
          <p:cNvPr id="6" name="Picture 5" title="graphic">
            <a:extLst>
              <a:ext uri="{FF2B5EF4-FFF2-40B4-BE49-F238E27FC236}">
                <a16:creationId xmlns:a16="http://schemas.microsoft.com/office/drawing/2014/main" id="{6811FA1A-C066-423F-9531-337C77C7DDE3}"/>
              </a:ext>
            </a:extLst>
          </p:cNvPr>
          <p:cNvPicPr>
            <a:picLocks noChangeAspect="1"/>
          </p:cNvPicPr>
          <p:nvPr/>
        </p:nvPicPr>
        <p:blipFill>
          <a:blip r:embed="rId3"/>
          <a:stretch>
            <a:fillRect/>
          </a:stretch>
        </p:blipFill>
        <p:spPr>
          <a:xfrm>
            <a:off x="1855543" y="2162190"/>
            <a:ext cx="5524976" cy="3676620"/>
          </a:xfrm>
          <a:prstGeom prst="rect">
            <a:avLst/>
          </a:prstGeom>
        </p:spPr>
      </p:pic>
    </p:spTree>
    <p:extLst>
      <p:ext uri="{BB962C8B-B14F-4D97-AF65-F5344CB8AC3E}">
        <p14:creationId xmlns:p14="http://schemas.microsoft.com/office/powerpoint/2010/main" val="31119896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1" name="Google Shape;1091;p101"/>
          <p:cNvSpPr txBox="1">
            <a:spLocks noGrp="1"/>
          </p:cNvSpPr>
          <p:nvPr>
            <p:ph type="title" idx="4294967295"/>
          </p:nvPr>
        </p:nvSpPr>
        <p:spPr>
          <a:xfrm>
            <a:off x="142278" y="703967"/>
            <a:ext cx="8287871" cy="685800"/>
          </a:xfrm>
          <a:prstGeom prst="rect">
            <a:avLst/>
          </a:prstGeom>
          <a:noFill/>
          <a:ln>
            <a:noFill/>
          </a:ln>
        </p:spPr>
        <p:txBody>
          <a:bodyPr spcFirstLastPara="1" wrap="square" lIns="68569" tIns="68569" rIns="68569" bIns="68569" anchor="ctr" anchorCtr="0">
            <a:noAutofit/>
          </a:bodyPr>
          <a:lstStyle/>
          <a:p>
            <a:pPr lvl="1">
              <a:buSzPts val="3200"/>
            </a:pPr>
            <a:r>
              <a:rPr lang="en-US" sz="3200" b="1" dirty="0">
                <a:latin typeface="Verdana"/>
                <a:ea typeface="Verdana"/>
                <a:cs typeface="Verdana"/>
                <a:sym typeface="Verdana"/>
              </a:rPr>
              <a:t>Rich Mathematical Task Template </a:t>
            </a:r>
            <a:endParaRPr sz="4400" dirty="0"/>
          </a:p>
        </p:txBody>
      </p:sp>
      <p:sp>
        <p:nvSpPr>
          <p:cNvPr id="1092" name="Google Shape;1092;p101" title="template graphic"/>
          <p:cNvSpPr txBox="1">
            <a:spLocks noGrp="1"/>
          </p:cNvSpPr>
          <p:nvPr>
            <p:ph type="body" idx="4294967295"/>
          </p:nvPr>
        </p:nvSpPr>
        <p:spPr>
          <a:xfrm>
            <a:off x="1428750" y="1865540"/>
            <a:ext cx="5886450" cy="4057650"/>
          </a:xfrm>
          <a:prstGeom prst="rect">
            <a:avLst/>
          </a:prstGeom>
          <a:noFill/>
          <a:ln>
            <a:noFill/>
          </a:ln>
        </p:spPr>
        <p:txBody>
          <a:bodyPr spcFirstLastPara="1" wrap="square" lIns="68569" tIns="68569" rIns="68569" bIns="68569" anchor="t" anchorCtr="0">
            <a:noAutofit/>
          </a:bodyPr>
          <a:lstStyle/>
          <a:p>
            <a:pPr marL="0" indent="0">
              <a:spcBef>
                <a:spcPts val="0"/>
              </a:spcBef>
              <a:buSzPts val="2000"/>
              <a:buNone/>
            </a:pPr>
            <a:endParaRPr sz="1500" dirty="0"/>
          </a:p>
          <a:p>
            <a:pPr marL="0" indent="0">
              <a:spcBef>
                <a:spcPts val="480"/>
              </a:spcBef>
              <a:buSzPts val="2000"/>
              <a:buNone/>
            </a:pPr>
            <a:endParaRPr sz="1500" dirty="0"/>
          </a:p>
        </p:txBody>
      </p:sp>
      <p:sp>
        <p:nvSpPr>
          <p:cNvPr id="2" name="Slide Number Placeholder 1"/>
          <p:cNvSpPr>
            <a:spLocks noGrp="1"/>
          </p:cNvSpPr>
          <p:nvPr>
            <p:ph type="sldNum" idx="12"/>
          </p:nvPr>
        </p:nvSpPr>
        <p:spPr/>
        <p:txBody>
          <a:bodyPr/>
          <a:lstStyle/>
          <a:p>
            <a:fld id="{00000000-1234-1234-1234-123412341234}" type="slidenum">
              <a:rPr lang="en-US" smtClean="0"/>
              <a:pPr/>
              <a:t>79</a:t>
            </a:fld>
            <a:endParaRPr lang="en-US" dirty="0"/>
          </a:p>
        </p:txBody>
      </p:sp>
      <p:pic>
        <p:nvPicPr>
          <p:cNvPr id="3" name="Picture 2" title="template graphic"/>
          <p:cNvPicPr>
            <a:picLocks noChangeAspect="1"/>
          </p:cNvPicPr>
          <p:nvPr/>
        </p:nvPicPr>
        <p:blipFill>
          <a:blip r:embed="rId3"/>
          <a:stretch>
            <a:fillRect/>
          </a:stretch>
        </p:blipFill>
        <p:spPr>
          <a:xfrm>
            <a:off x="1428750" y="1557337"/>
            <a:ext cx="5558095" cy="4919665"/>
          </a:xfrm>
          <a:prstGeom prst="rect">
            <a:avLst/>
          </a:prstGeom>
        </p:spPr>
      </p:pic>
      <p:sp>
        <p:nvSpPr>
          <p:cNvPr id="1095" name="Google Shape;1095;p101"/>
          <p:cNvSpPr/>
          <p:nvPr/>
        </p:nvSpPr>
        <p:spPr>
          <a:xfrm rot="640452">
            <a:off x="6536403" y="3696530"/>
            <a:ext cx="1885950" cy="1224209"/>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Handout</a:t>
            </a:r>
            <a:endParaRPr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your role"/>
          <p:cNvSpPr>
            <a:spLocks noGrp="1"/>
          </p:cNvSpPr>
          <p:nvPr>
            <p:ph type="body" idx="1"/>
          </p:nvPr>
        </p:nvSpPr>
        <p:spPr>
          <a:xfrm>
            <a:off x="457200" y="2604543"/>
            <a:ext cx="4894289" cy="2821895"/>
          </a:xfrm>
        </p:spPr>
        <p:txBody>
          <a:bodyPr/>
          <a:lstStyle/>
          <a:p>
            <a:pPr marL="19050" indent="0">
              <a:buNone/>
            </a:pPr>
            <a:r>
              <a:rPr lang="en-US" sz="2800" dirty="0">
                <a:latin typeface="Verdana"/>
                <a:ea typeface="Verdana"/>
                <a:cs typeface="Verdana"/>
                <a:sym typeface="Verdana"/>
              </a:rPr>
              <a:t>Stand up if… you are in a role as</a:t>
            </a:r>
          </a:p>
          <a:p>
            <a:pPr marL="800100" lvl="1" indent="-457200">
              <a:buFont typeface="Arial" panose="020B0604020202020204" pitchFamily="34" charset="0"/>
              <a:buChar char="•"/>
            </a:pPr>
            <a:r>
              <a:rPr lang="en-US" sz="2400" dirty="0">
                <a:latin typeface="Verdana"/>
                <a:ea typeface="Verdana"/>
                <a:cs typeface="Verdana"/>
                <a:sym typeface="Verdana"/>
              </a:rPr>
              <a:t>an administrator </a:t>
            </a:r>
            <a:endParaRPr lang="en-US" sz="2400" dirty="0" smtClean="0">
              <a:latin typeface="Verdana"/>
              <a:ea typeface="Verdana"/>
              <a:cs typeface="Verdana"/>
              <a:sym typeface="Verdana"/>
            </a:endParaRPr>
          </a:p>
          <a:p>
            <a:pPr marL="800100" lvl="1" indent="-457200">
              <a:buFont typeface="Arial" panose="020B0604020202020204" pitchFamily="34" charset="0"/>
              <a:buChar char="•"/>
            </a:pPr>
            <a:r>
              <a:rPr lang="en-US" sz="2400" dirty="0">
                <a:latin typeface="Verdana"/>
                <a:ea typeface="Verdana"/>
                <a:cs typeface="Verdana"/>
                <a:sym typeface="Verdana"/>
              </a:rPr>
              <a:t>a math </a:t>
            </a:r>
            <a:r>
              <a:rPr lang="en-US" sz="2400" dirty="0" smtClean="0">
                <a:latin typeface="Verdana"/>
                <a:ea typeface="Verdana"/>
                <a:cs typeface="Verdana"/>
                <a:sym typeface="Verdana"/>
              </a:rPr>
              <a:t>specialist/coach</a:t>
            </a:r>
          </a:p>
          <a:p>
            <a:pPr marL="800100" lvl="1" indent="-457200">
              <a:buFont typeface="Arial" panose="020B0604020202020204" pitchFamily="34" charset="0"/>
              <a:buChar char="•"/>
            </a:pPr>
            <a:r>
              <a:rPr lang="en-US" sz="2400" dirty="0">
                <a:latin typeface="Verdana"/>
                <a:ea typeface="Verdana"/>
                <a:cs typeface="Verdana"/>
                <a:sym typeface="Verdana"/>
              </a:rPr>
              <a:t>a classroom</a:t>
            </a:r>
            <a:r>
              <a:rPr lang="en-US" sz="2500" dirty="0">
                <a:latin typeface="Verdana"/>
                <a:ea typeface="Verdana"/>
                <a:cs typeface="Verdana"/>
                <a:sym typeface="Verdana"/>
              </a:rPr>
              <a:t> </a:t>
            </a:r>
            <a:r>
              <a:rPr lang="en-US" sz="2400" dirty="0" smtClean="0">
                <a:latin typeface="Verdana"/>
                <a:ea typeface="Verdana"/>
                <a:cs typeface="Verdana"/>
                <a:sym typeface="Verdana"/>
              </a:rPr>
              <a:t>teacher</a:t>
            </a:r>
          </a:p>
          <a:p>
            <a:pPr marL="800100" lvl="1" indent="-457200">
              <a:buFont typeface="Arial" panose="020B0604020202020204" pitchFamily="34" charset="0"/>
              <a:buChar char="•"/>
            </a:pPr>
            <a:r>
              <a:rPr lang="en-US" sz="2400" dirty="0">
                <a:latin typeface="Verdana"/>
                <a:ea typeface="Verdana"/>
                <a:cs typeface="Verdana"/>
                <a:sym typeface="Verdana"/>
              </a:rPr>
              <a:t>other resource teacher</a:t>
            </a:r>
          </a:p>
          <a:p>
            <a:pPr marL="0" indent="0">
              <a:buNone/>
            </a:pPr>
            <a:endParaRPr lang="en-US" sz="27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r>
              <a:rPr lang="en-US" sz="2800" dirty="0" smtClean="0">
                <a:latin typeface="Verdana"/>
                <a:ea typeface="Verdana"/>
                <a:cs typeface="Verdana"/>
                <a:sym typeface="Verdana"/>
              </a:rPr>
              <a:t> </a:t>
            </a:r>
            <a:endParaRPr lang="en-US" sz="2800" dirty="0">
              <a:latin typeface="Verdana"/>
              <a:ea typeface="Verdana"/>
              <a:cs typeface="Verdana"/>
              <a:sym typeface="Verdana"/>
            </a:endParaRP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8</a:t>
            </a:fld>
            <a:endParaRPr lang="en-US" dirty="0"/>
          </a:p>
        </p:txBody>
      </p:sp>
      <p:pic>
        <p:nvPicPr>
          <p:cNvPr id="7" name="Google Shape;246;p33" title="decorative graphic"/>
          <p:cNvPicPr preferRelativeResize="0"/>
          <p:nvPr/>
        </p:nvPicPr>
        <p:blipFill rotWithShape="1">
          <a:blip r:embed="rId2">
            <a:alphaModFix/>
          </a:blip>
          <a:srcRect/>
          <a:stretch/>
        </p:blipFill>
        <p:spPr>
          <a:xfrm>
            <a:off x="5779478" y="2869308"/>
            <a:ext cx="2627503" cy="2292364"/>
          </a:xfrm>
          <a:prstGeom prst="rect">
            <a:avLst/>
          </a:prstGeom>
          <a:noFill/>
          <a:ln>
            <a:noFill/>
          </a:ln>
        </p:spPr>
      </p:pic>
    </p:spTree>
    <p:extLst>
      <p:ext uri="{BB962C8B-B14F-4D97-AF65-F5344CB8AC3E}">
        <p14:creationId xmlns:p14="http://schemas.microsoft.com/office/powerpoint/2010/main" val="42484310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1101" name="Google Shape;1101;p102" title="decorative graphic"/>
          <p:cNvPicPr preferRelativeResize="0"/>
          <p:nvPr/>
        </p:nvPicPr>
        <p:blipFill rotWithShape="1">
          <a:blip r:embed="rId3">
            <a:alphaModFix/>
          </a:blip>
          <a:srcRect/>
          <a:stretch/>
        </p:blipFill>
        <p:spPr>
          <a:xfrm>
            <a:off x="6829418" y="2739915"/>
            <a:ext cx="2054594" cy="1601612"/>
          </a:xfrm>
          <a:prstGeom prst="rect">
            <a:avLst/>
          </a:prstGeom>
          <a:noFill/>
          <a:ln>
            <a:noFill/>
          </a:ln>
        </p:spPr>
      </p:pic>
      <p:sp>
        <p:nvSpPr>
          <p:cNvPr id="1102" name="Google Shape;1102;p102"/>
          <p:cNvSpPr txBox="1">
            <a:spLocks noGrp="1"/>
          </p:cNvSpPr>
          <p:nvPr>
            <p:ph type="title"/>
          </p:nvPr>
        </p:nvSpPr>
        <p:spPr>
          <a:xfrm>
            <a:off x="143436" y="622233"/>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Scavenger Hunt</a:t>
            </a:r>
            <a:endParaRPr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103" name="Google Shape;1103;p102"/>
          <p:cNvSpPr txBox="1">
            <a:spLocks noGrp="1"/>
          </p:cNvSpPr>
          <p:nvPr>
            <p:ph type="body" idx="1"/>
          </p:nvPr>
        </p:nvSpPr>
        <p:spPr>
          <a:xfrm>
            <a:off x="-63130" y="1387450"/>
            <a:ext cx="9149321" cy="4188625"/>
          </a:xfrm>
          <a:prstGeom prst="rect">
            <a:avLst/>
          </a:prstGeom>
          <a:noFill/>
          <a:ln>
            <a:noFill/>
          </a:ln>
        </p:spPr>
        <p:txBody>
          <a:bodyPr spcFirstLastPara="1" wrap="square" lIns="68569" tIns="68569" rIns="68569" bIns="68569" anchor="t" anchorCtr="0">
            <a:noAutofit/>
          </a:bodyPr>
          <a:lstStyle/>
          <a:p>
            <a:pPr marL="257175" indent="0">
              <a:spcBef>
                <a:spcPts val="0"/>
              </a:spcBef>
              <a:buNone/>
            </a:pPr>
            <a:r>
              <a:rPr lang="en-US" dirty="0">
                <a:latin typeface="Verdana" panose="020B0604030504040204" pitchFamily="34" charset="0"/>
                <a:ea typeface="Verdana" panose="020B0604030504040204" pitchFamily="34" charset="0"/>
                <a:cs typeface="Verdana" panose="020B0604030504040204" pitchFamily="34" charset="0"/>
              </a:rPr>
              <a:t>Given the task template, work with a partner to find:</a:t>
            </a:r>
            <a:endParaRPr dirty="0">
              <a:latin typeface="Verdana" panose="020B0604030504040204" pitchFamily="34" charset="0"/>
              <a:ea typeface="Verdana" panose="020B0604030504040204" pitchFamily="34" charset="0"/>
              <a:cs typeface="Verdana" panose="020B0604030504040204" pitchFamily="34" charset="0"/>
            </a:endParaRPr>
          </a:p>
          <a:p>
            <a:pPr marL="257175" indent="0">
              <a:buSzPts val="1100"/>
              <a:buNone/>
            </a:pPr>
            <a:endParaRPr dirty="0">
              <a:latin typeface="Verdana" panose="020B0604030504040204" pitchFamily="34" charset="0"/>
              <a:ea typeface="Verdana" panose="020B0604030504040204" pitchFamily="34" charset="0"/>
              <a:cs typeface="Verdana" panose="020B0604030504040204" pitchFamily="34" charset="0"/>
            </a:endParaRPr>
          </a:p>
          <a:p>
            <a:pPr marL="977900" lvl="1" indent="-511175">
              <a:spcBef>
                <a:spcPts val="600"/>
              </a:spcBef>
              <a:spcAft>
                <a:spcPts val="600"/>
              </a:spcAft>
              <a:buFont typeface="Noto Sans Symbols"/>
              <a:buChar char="❑"/>
              <a:tabLst>
                <a:tab pos="914400" algn="l"/>
                <a:tab pos="1093788" algn="l"/>
              </a:tabLst>
            </a:pPr>
            <a:r>
              <a:rPr lang="en-US" sz="2400" dirty="0">
                <a:latin typeface="Verdana" panose="020B0604030504040204" pitchFamily="34" charset="0"/>
                <a:ea typeface="Verdana" panose="020B0604030504040204" pitchFamily="34" charset="0"/>
                <a:cs typeface="Verdana" panose="020B0604030504040204" pitchFamily="34" charset="0"/>
              </a:rPr>
              <a:t>Learning intentions and success criteria</a:t>
            </a:r>
            <a:endParaRPr sz="2400" dirty="0">
              <a:latin typeface="Verdana" panose="020B0604030504040204" pitchFamily="34" charset="0"/>
              <a:ea typeface="Verdana" panose="020B0604030504040204" pitchFamily="34" charset="0"/>
              <a:cs typeface="Verdana" panose="020B0604030504040204" pitchFamily="34" charset="0"/>
            </a:endParaRPr>
          </a:p>
          <a:p>
            <a:pPr marL="977900" lvl="1" indent="-511175">
              <a:spcBef>
                <a:spcPts val="600"/>
              </a:spcBef>
              <a:spcAft>
                <a:spcPts val="600"/>
              </a:spcAft>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rPr>
              <a:t>Connected process goals</a:t>
            </a:r>
            <a:endParaRPr sz="2400" dirty="0">
              <a:latin typeface="Verdana" panose="020B0604030504040204" pitchFamily="34" charset="0"/>
              <a:ea typeface="Verdana" panose="020B0604030504040204" pitchFamily="34" charset="0"/>
              <a:cs typeface="Verdana" panose="020B0604030504040204" pitchFamily="34" charset="0"/>
            </a:endParaRPr>
          </a:p>
          <a:p>
            <a:pPr marL="977900" lvl="1" indent="-511175">
              <a:spcBef>
                <a:spcPts val="600"/>
              </a:spcBef>
              <a:spcAft>
                <a:spcPts val="600"/>
              </a:spcAft>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rPr>
              <a:t>Tips for task implementation </a:t>
            </a:r>
          </a:p>
          <a:p>
            <a:pPr marL="977900" lvl="1" indent="-511175">
              <a:spcBef>
                <a:spcPts val="600"/>
              </a:spcBef>
              <a:spcAft>
                <a:spcPts val="600"/>
              </a:spcAft>
              <a:buNone/>
            </a:pPr>
            <a:r>
              <a:rPr lang="en-US" sz="2400" dirty="0">
                <a:latin typeface="Verdana" panose="020B0604030504040204" pitchFamily="34" charset="0"/>
                <a:ea typeface="Verdana" panose="020B0604030504040204" pitchFamily="34" charset="0"/>
                <a:cs typeface="Verdana" panose="020B0604030504040204" pitchFamily="34" charset="0"/>
              </a:rPr>
              <a:t>      (before, during, after)</a:t>
            </a:r>
            <a:endParaRPr sz="2400" dirty="0">
              <a:latin typeface="Verdana" panose="020B0604030504040204" pitchFamily="34" charset="0"/>
              <a:ea typeface="Verdana" panose="020B0604030504040204" pitchFamily="34" charset="0"/>
              <a:cs typeface="Verdana" panose="020B0604030504040204" pitchFamily="34" charset="0"/>
            </a:endParaRPr>
          </a:p>
          <a:p>
            <a:pPr marL="977900" lvl="1" indent="-511175">
              <a:spcBef>
                <a:spcPts val="600"/>
              </a:spcBef>
              <a:spcAft>
                <a:spcPts val="600"/>
              </a:spcAft>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rPr>
              <a:t>Anticipated student response section</a:t>
            </a:r>
          </a:p>
          <a:p>
            <a:pPr marL="977900" lvl="1" indent="-511175">
              <a:spcBef>
                <a:spcPts val="600"/>
              </a:spcBef>
              <a:spcAft>
                <a:spcPts val="600"/>
              </a:spcAft>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rPr>
              <a:t>Rich Mathematical Task Rubric</a:t>
            </a:r>
            <a:endParaRPr sz="2400" dirty="0">
              <a:latin typeface="Verdana" panose="020B0604030504040204" pitchFamily="34" charset="0"/>
              <a:ea typeface="Verdana" panose="020B0604030504040204" pitchFamily="34" charset="0"/>
              <a:cs typeface="Verdana" panose="020B0604030504040204" pitchFamily="34" charset="0"/>
            </a:endParaRPr>
          </a:p>
          <a:p>
            <a:pPr marL="609600" lvl="1" indent="80963">
              <a:buNone/>
            </a:pP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80</a:t>
            </a:fld>
            <a:endParaRPr lang="en-US" dirty="0"/>
          </a:p>
        </p:txBody>
      </p:sp>
      <p:sp>
        <p:nvSpPr>
          <p:cNvPr id="6" name="Google Shape;1048;p98" title="coop learning effect size"/>
          <p:cNvSpPr/>
          <p:nvPr/>
        </p:nvSpPr>
        <p:spPr>
          <a:xfrm rot="10800000">
            <a:off x="6315482" y="5824177"/>
            <a:ext cx="2438339"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7" name="Google Shape;1244;p115"/>
          <p:cNvSpPr txBox="1"/>
          <p:nvPr/>
        </p:nvSpPr>
        <p:spPr>
          <a:xfrm>
            <a:off x="6715738" y="5835423"/>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Cooperative Learning 0.40</a:t>
            </a:r>
            <a:endParaRPr sz="1050" dirty="0"/>
          </a:p>
        </p:txBody>
      </p:sp>
      <p:pic>
        <p:nvPicPr>
          <p:cNvPr id="8"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856715" y="5881203"/>
            <a:ext cx="703944" cy="454491"/>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6" y="677865"/>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Reflection on Resource</a:t>
            </a:r>
          </a:p>
        </p:txBody>
      </p:sp>
      <p:sp>
        <p:nvSpPr>
          <p:cNvPr id="3" name="Text Placeholder 2"/>
          <p:cNvSpPr>
            <a:spLocks noGrp="1"/>
          </p:cNvSpPr>
          <p:nvPr>
            <p:ph type="body" idx="1"/>
          </p:nvPr>
        </p:nvSpPr>
        <p:spPr>
          <a:xfrm>
            <a:off x="137786" y="2189164"/>
            <a:ext cx="5016675" cy="45259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What did you find most useful about this resource?</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How will you utilize this resource? </a:t>
            </a:r>
          </a:p>
        </p:txBody>
      </p:sp>
      <p:sp>
        <p:nvSpPr>
          <p:cNvPr id="4" name="Slide Number Placeholder 3"/>
          <p:cNvSpPr>
            <a:spLocks noGrp="1"/>
          </p:cNvSpPr>
          <p:nvPr>
            <p:ph type="sldNum" idx="12"/>
          </p:nvPr>
        </p:nvSpPr>
        <p:spPr/>
        <p:txBody>
          <a:bodyPr/>
          <a:lstStyle/>
          <a:p>
            <a:fld id="{00000000-1234-1234-1234-123412341234}" type="slidenum">
              <a:rPr lang="en-US" smtClean="0"/>
              <a:pPr/>
              <a:t>81</a:t>
            </a:fld>
            <a:endParaRPr lang="en-US" dirty="0"/>
          </a:p>
        </p:txBody>
      </p:sp>
      <p:pic>
        <p:nvPicPr>
          <p:cNvPr id="6" name="Picture 5" title="task template graphic"/>
          <p:cNvPicPr>
            <a:picLocks noChangeAspect="1"/>
          </p:cNvPicPr>
          <p:nvPr/>
        </p:nvPicPr>
        <p:blipFill>
          <a:blip r:embed="rId3"/>
          <a:stretch>
            <a:fillRect/>
          </a:stretch>
        </p:blipFill>
        <p:spPr>
          <a:xfrm rot="874149">
            <a:off x="4671268" y="2095963"/>
            <a:ext cx="4395640" cy="3890735"/>
          </a:xfrm>
          <a:prstGeom prst="rect">
            <a:avLst/>
          </a:prstGeom>
        </p:spPr>
      </p:pic>
    </p:spTree>
    <p:extLst>
      <p:ext uri="{BB962C8B-B14F-4D97-AF65-F5344CB8AC3E}">
        <p14:creationId xmlns:p14="http://schemas.microsoft.com/office/powerpoint/2010/main" val="3442993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99"/>
          <p:cNvSpPr txBox="1">
            <a:spLocks noGrp="1"/>
          </p:cNvSpPr>
          <p:nvPr>
            <p:ph type="title"/>
          </p:nvPr>
        </p:nvSpPr>
        <p:spPr>
          <a:xfrm>
            <a:off x="92172" y="561488"/>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3 W’s Reflection</a:t>
            </a:r>
            <a:endParaRPr sz="3200" b="1" dirty="0">
              <a:latin typeface="Verdana"/>
              <a:ea typeface="Verdana"/>
              <a:cs typeface="Verdana"/>
              <a:sym typeface="Verdana"/>
            </a:endParaRPr>
          </a:p>
        </p:txBody>
      </p:sp>
      <p:sp>
        <p:nvSpPr>
          <p:cNvPr id="926" name="Google Shape;926;p99" title="reflection questions"/>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927" name="Google Shape;927;p99"/>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82</a:t>
            </a:fld>
            <a:endParaRPr sz="1400" b="0" i="0" u="none" strike="noStrike" cap="none" dirty="0">
              <a:solidFill>
                <a:schemeClr val="dk1"/>
              </a:solidFill>
              <a:latin typeface="Arial"/>
              <a:ea typeface="Arial"/>
              <a:cs typeface="Arial"/>
              <a:sym typeface="Arial"/>
            </a:endParaRPr>
          </a:p>
        </p:txBody>
      </p:sp>
      <p:sp>
        <p:nvSpPr>
          <p:cNvPr id="928" name="Google Shape;928;p99"/>
          <p:cNvSpPr txBox="1"/>
          <p:nvPr/>
        </p:nvSpPr>
        <p:spPr>
          <a:xfrm>
            <a:off x="286525" y="1967514"/>
            <a:ext cx="8229600" cy="41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latin typeface="Verdana"/>
                <a:ea typeface="Verdana"/>
                <a:cs typeface="Verdana"/>
                <a:sym typeface="Verdana"/>
              </a:rPr>
              <a:t>Based on Module III…</a:t>
            </a:r>
            <a:endParaRPr sz="2200" dirty="0">
              <a:latin typeface="Verdana"/>
              <a:ea typeface="Verdana"/>
              <a:cs typeface="Verdana"/>
              <a:sym typeface="Verdana"/>
            </a:endParaRPr>
          </a:p>
          <a:p>
            <a:pPr marL="0" lvl="0" indent="0" algn="l" rtl="0">
              <a:spcBef>
                <a:spcPts val="0"/>
              </a:spcBef>
              <a:spcAft>
                <a:spcPts val="0"/>
              </a:spcAft>
              <a:buNone/>
            </a:pPr>
            <a:endParaRPr sz="2200" dirty="0">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200" b="1" dirty="0">
                <a:solidFill>
                  <a:schemeClr val="dk1"/>
                </a:solidFill>
                <a:latin typeface="Verdana"/>
                <a:ea typeface="Verdana"/>
                <a:cs typeface="Verdana"/>
                <a:sym typeface="Verdana"/>
              </a:rPr>
              <a:t>What?</a:t>
            </a:r>
            <a:r>
              <a:rPr lang="en-US" sz="2200" dirty="0">
                <a:solidFill>
                  <a:schemeClr val="dk1"/>
                </a:solidFill>
                <a:latin typeface="Verdana"/>
                <a:ea typeface="Verdana"/>
                <a:cs typeface="Verdana"/>
                <a:sym typeface="Verdana"/>
              </a:rPr>
              <a:t> (What did you learn?)</a:t>
            </a:r>
          </a:p>
          <a:p>
            <a:pPr marL="101600" marR="0" lvl="0" algn="l" rtl="0">
              <a:lnSpc>
                <a:spcPct val="115000"/>
              </a:lnSpc>
              <a:spcBef>
                <a:spcPts val="0"/>
              </a:spcBef>
              <a:spcAft>
                <a:spcPts val="0"/>
              </a:spcAft>
              <a:buSzPts val="2000"/>
            </a:pPr>
            <a:endParaRPr sz="2200" dirty="0">
              <a:solidFill>
                <a:schemeClr val="dk1"/>
              </a:solidFill>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200" b="1" dirty="0">
                <a:solidFill>
                  <a:schemeClr val="dk1"/>
                </a:solidFill>
                <a:latin typeface="Verdana"/>
                <a:ea typeface="Verdana"/>
                <a:cs typeface="Verdana"/>
                <a:sym typeface="Verdana"/>
              </a:rPr>
              <a:t>So What? </a:t>
            </a:r>
            <a:r>
              <a:rPr lang="en-US" sz="2200" dirty="0">
                <a:solidFill>
                  <a:schemeClr val="dk1"/>
                </a:solidFill>
                <a:latin typeface="Verdana"/>
                <a:ea typeface="Verdana"/>
                <a:cs typeface="Verdana"/>
                <a:sym typeface="Verdana"/>
              </a:rPr>
              <a:t>(Why is this useful or important?)</a:t>
            </a:r>
            <a:endParaRPr sz="2200" dirty="0">
              <a:solidFill>
                <a:schemeClr val="dk1"/>
              </a:solidFill>
              <a:latin typeface="Verdana"/>
              <a:ea typeface="Verdana"/>
              <a:cs typeface="Verdana"/>
              <a:sym typeface="Verdana"/>
            </a:endParaRPr>
          </a:p>
          <a:p>
            <a:pPr marL="457200" marR="0" lvl="0" indent="0" algn="l" rtl="0">
              <a:lnSpc>
                <a:spcPct val="115000"/>
              </a:lnSpc>
              <a:spcBef>
                <a:spcPts val="0"/>
              </a:spcBef>
              <a:spcAft>
                <a:spcPts val="0"/>
              </a:spcAft>
              <a:buNone/>
            </a:pPr>
            <a:endParaRPr sz="2200" dirty="0">
              <a:solidFill>
                <a:schemeClr val="dk1"/>
              </a:solidFill>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200" b="1" dirty="0">
                <a:solidFill>
                  <a:schemeClr val="dk1"/>
                </a:solidFill>
                <a:latin typeface="Verdana"/>
                <a:ea typeface="Verdana"/>
                <a:cs typeface="Verdana"/>
                <a:sym typeface="Verdana"/>
              </a:rPr>
              <a:t>Now What? </a:t>
            </a:r>
            <a:r>
              <a:rPr lang="en-US" sz="2200" dirty="0">
                <a:solidFill>
                  <a:schemeClr val="dk1"/>
                </a:solidFill>
                <a:latin typeface="Verdana"/>
                <a:ea typeface="Verdana"/>
                <a:cs typeface="Verdana"/>
                <a:sym typeface="Verdana"/>
              </a:rPr>
              <a:t>(How does this support you with implementing tasks?)</a:t>
            </a:r>
            <a:endParaRPr sz="2200" dirty="0">
              <a:solidFill>
                <a:schemeClr val="dk1"/>
              </a:solidFill>
              <a:latin typeface="Verdana"/>
              <a:ea typeface="Verdana"/>
              <a:cs typeface="Verdana"/>
              <a:sym typeface="Verdana"/>
            </a:endParaRPr>
          </a:p>
          <a:p>
            <a:pPr marL="457200" lvl="0" indent="0" algn="l" rtl="0">
              <a:spcBef>
                <a:spcPts val="0"/>
              </a:spcBef>
              <a:spcAft>
                <a:spcPts val="0"/>
              </a:spcAft>
              <a:buNone/>
            </a:pPr>
            <a:endParaRPr sz="2000" dirty="0">
              <a:latin typeface="Verdana"/>
              <a:ea typeface="Verdana"/>
              <a:cs typeface="Verdana"/>
              <a:sym typeface="Verdana"/>
            </a:endParaRPr>
          </a:p>
        </p:txBody>
      </p:sp>
      <p:pic>
        <p:nvPicPr>
          <p:cNvPr id="929" name="Google Shape;929;p99" title="what, so what, now what graphic"/>
          <p:cNvPicPr preferRelativeResize="0"/>
          <p:nvPr/>
        </p:nvPicPr>
        <p:blipFill>
          <a:blip r:embed="rId3">
            <a:alphaModFix/>
          </a:blip>
          <a:stretch>
            <a:fillRect/>
          </a:stretch>
        </p:blipFill>
        <p:spPr>
          <a:xfrm>
            <a:off x="5207000" y="677978"/>
            <a:ext cx="3744925" cy="2243022"/>
          </a:xfrm>
          <a:prstGeom prst="rect">
            <a:avLst/>
          </a:prstGeom>
          <a:noFill/>
          <a:ln>
            <a:noFill/>
          </a:ln>
        </p:spPr>
      </p:pic>
      <p:sp>
        <p:nvSpPr>
          <p:cNvPr id="7" name="Google Shape;1048;p98" title="eval and reflection effect size"/>
          <p:cNvSpPr/>
          <p:nvPr/>
        </p:nvSpPr>
        <p:spPr>
          <a:xfrm rot="10800000">
            <a:off x="5486461" y="5528475"/>
            <a:ext cx="2438339"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8" name="Google Shape;1244;p115"/>
          <p:cNvSpPr txBox="1"/>
          <p:nvPr/>
        </p:nvSpPr>
        <p:spPr>
          <a:xfrm>
            <a:off x="5849787" y="5546088"/>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124483" y="5551582"/>
            <a:ext cx="703944" cy="454491"/>
          </a:xfrm>
          <a:prstGeom prst="rect">
            <a:avLst/>
          </a:prstGeom>
          <a:noFill/>
          <a:ln>
            <a:noFill/>
          </a:ln>
        </p:spPr>
      </p:pic>
    </p:spTree>
    <p:extLst>
      <p:ext uri="{BB962C8B-B14F-4D97-AF65-F5344CB8AC3E}">
        <p14:creationId xmlns:p14="http://schemas.microsoft.com/office/powerpoint/2010/main" val="34149316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chemeClr val="dk1"/>
              </a:buClr>
              <a:buSzPts val="900"/>
            </a:pPr>
            <a:r>
              <a:rPr lang="en-US" sz="3200" b="1" dirty="0">
                <a:solidFill>
                  <a:schemeClr val="dk1"/>
                </a:solidFill>
                <a:latin typeface="Verdana"/>
                <a:ea typeface="Verdana"/>
                <a:cs typeface="Verdana"/>
                <a:sym typeface="Verdana"/>
              </a:rPr>
              <a:t>IV. Assessing Student Understanding</a:t>
            </a:r>
            <a:endParaRPr lang="en-US" sz="3200" b="1"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9039410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01"/>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Module IV - Success Criteria</a:t>
            </a:r>
            <a:endParaRPr b="1" dirty="0">
              <a:latin typeface="Verdana"/>
              <a:ea typeface="Verdana"/>
              <a:cs typeface="Verdana"/>
              <a:sym typeface="Verdana"/>
            </a:endParaRPr>
          </a:p>
        </p:txBody>
      </p:sp>
      <p:sp>
        <p:nvSpPr>
          <p:cNvPr id="944" name="Google Shape;944;p101"/>
          <p:cNvSpPr txBox="1">
            <a:spLocks noGrp="1"/>
          </p:cNvSpPr>
          <p:nvPr>
            <p:ph type="body" idx="1"/>
          </p:nvPr>
        </p:nvSpPr>
        <p:spPr>
          <a:xfrm>
            <a:off x="457200" y="1600200"/>
            <a:ext cx="8229600" cy="4526100"/>
          </a:xfrm>
          <a:prstGeom prst="rect">
            <a:avLst/>
          </a:prstGeom>
          <a:noFill/>
          <a:ln>
            <a:noFill/>
          </a:ln>
        </p:spPr>
        <p:txBody>
          <a:bodyPr spcFirstLastPara="1" wrap="square" lIns="171450" tIns="91425" rIns="91425" bIns="91425" anchor="t" anchorCtr="0">
            <a:noAutofit/>
          </a:bodyPr>
          <a:lstStyle/>
          <a:p>
            <a:pPr marL="0" lvl="0" indent="0" algn="l" rtl="0">
              <a:spcBef>
                <a:spcPts val="0"/>
              </a:spcBef>
              <a:spcAft>
                <a:spcPts val="0"/>
              </a:spcAft>
              <a:buNone/>
            </a:pPr>
            <a:endParaRPr sz="20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dirty="0">
                <a:latin typeface="Verdana"/>
                <a:ea typeface="Verdana"/>
                <a:cs typeface="Verdana"/>
                <a:sym typeface="Verdana"/>
              </a:rPr>
              <a:t>I can use a rubric to score student work samples and work collaboratively to calibrate my scores.</a:t>
            </a:r>
            <a:endParaRPr dirty="0">
              <a:latin typeface="Verdana"/>
              <a:ea typeface="Verdana"/>
              <a:cs typeface="Verdana"/>
              <a:sym typeface="Verdana"/>
            </a:endParaRPr>
          </a:p>
          <a:p>
            <a:pPr marL="914400" lvl="0" indent="0" algn="l" rtl="0">
              <a:spcBef>
                <a:spcPts val="0"/>
              </a:spcBef>
              <a:spcAft>
                <a:spcPts val="0"/>
              </a:spcAft>
              <a:buNone/>
            </a:pPr>
            <a:endParaRPr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dirty="0">
                <a:latin typeface="Verdana"/>
                <a:ea typeface="Verdana"/>
                <a:cs typeface="Verdana"/>
                <a:sym typeface="Verdana"/>
              </a:rPr>
              <a:t>I can use success criteria to provide effective feedback to students to deepen student learning.</a:t>
            </a:r>
            <a:endParaRPr dirty="0">
              <a:latin typeface="Verdana"/>
              <a:ea typeface="Verdana"/>
              <a:cs typeface="Verdana"/>
              <a:sym typeface="Verdana"/>
            </a:endParaRPr>
          </a:p>
          <a:p>
            <a:pPr marL="914400" lvl="0" indent="0" algn="l" rtl="0">
              <a:spcBef>
                <a:spcPts val="0"/>
              </a:spcBef>
              <a:spcAft>
                <a:spcPts val="0"/>
              </a:spcAft>
              <a:buNone/>
            </a:pPr>
            <a:endParaRPr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dirty="0">
                <a:latin typeface="Verdana"/>
                <a:ea typeface="Verdana"/>
                <a:cs typeface="Verdana"/>
                <a:sym typeface="Verdana"/>
              </a:rPr>
              <a:t>I can analyze student work to identify what students know and are able to do in order to plan instruction that moves all students forward as learners. </a:t>
            </a:r>
            <a:endParaRPr dirty="0">
              <a:latin typeface="Verdana"/>
              <a:ea typeface="Verdana"/>
              <a:cs typeface="Verdana"/>
              <a:sym typeface="Verdana"/>
            </a:endParaRPr>
          </a:p>
        </p:txBody>
      </p:sp>
      <p:sp>
        <p:nvSpPr>
          <p:cNvPr id="945" name="Google Shape;945;p10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84</a:t>
            </a:fld>
            <a:endParaRPr sz="1400" b="0" i="0" u="none" strike="noStrike" cap="none" dirty="0">
              <a:solidFill>
                <a:schemeClr val="dk1"/>
              </a:solidFill>
              <a:latin typeface="Arial"/>
              <a:ea typeface="Arial"/>
              <a:cs typeface="Arial"/>
              <a:sym typeface="Arial"/>
            </a:endParaRPr>
          </a:p>
        </p:txBody>
      </p:sp>
      <p:grpSp>
        <p:nvGrpSpPr>
          <p:cNvPr id="6" name="Group 5" title="success criteria effect size"/>
          <p:cNvGrpSpPr/>
          <p:nvPr/>
        </p:nvGrpSpPr>
        <p:grpSpPr>
          <a:xfrm>
            <a:off x="6915024" y="949345"/>
            <a:ext cx="2017395" cy="650855"/>
            <a:chOff x="4166235" y="1502222"/>
            <a:chExt cx="2017395" cy="650855"/>
          </a:xfrm>
        </p:grpSpPr>
        <p:sp>
          <p:nvSpPr>
            <p:cNvPr id="7" name="Google Shape;1148;p107"/>
            <p:cNvSpPr/>
            <p:nvPr/>
          </p:nvSpPr>
          <p:spPr>
            <a:xfrm rot="10800000">
              <a:off x="4166235" y="1502222"/>
              <a:ext cx="20173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149;p107"/>
            <p:cNvSpPr txBox="1"/>
            <p:nvPr/>
          </p:nvSpPr>
          <p:spPr>
            <a:xfrm>
              <a:off x="4511397" y="1529829"/>
              <a:ext cx="1171575"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Success</a:t>
              </a:r>
              <a:endParaRPr sz="1050" dirty="0"/>
            </a:p>
            <a:p>
              <a:r>
                <a:rPr lang="en-US" sz="1200" b="1" dirty="0">
                  <a:latin typeface="Verdana"/>
                  <a:ea typeface="Verdana"/>
                  <a:cs typeface="Verdana"/>
                  <a:sym typeface="Verdana"/>
                </a:rPr>
                <a:t>Criteria</a:t>
              </a:r>
              <a:endParaRPr sz="1050" dirty="0"/>
            </a:p>
            <a:p>
              <a:r>
                <a:rPr lang="en-US" sz="1200" b="1" dirty="0">
                  <a:latin typeface="Verdana"/>
                  <a:ea typeface="Verdana"/>
                  <a:cs typeface="Verdana"/>
                  <a:sym typeface="Verdana"/>
                </a:rPr>
                <a:t>1.13</a:t>
              </a:r>
              <a:endParaRPr sz="1050" dirty="0"/>
            </a:p>
          </p:txBody>
        </p:sp>
        <p:pic>
          <p:nvPicPr>
            <p:cNvPr id="9" name="Google Shape;1150;p107"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5396151" y="1575959"/>
              <a:ext cx="751999" cy="454491"/>
            </a:xfrm>
            <a:prstGeom prst="rect">
              <a:avLst/>
            </a:prstGeom>
            <a:noFill/>
            <a:ln>
              <a:noFill/>
            </a:ln>
          </p:spPr>
        </p:pic>
      </p:grpSp>
    </p:spTree>
    <p:extLst>
      <p:ext uri="{BB962C8B-B14F-4D97-AF65-F5344CB8AC3E}">
        <p14:creationId xmlns:p14="http://schemas.microsoft.com/office/powerpoint/2010/main" val="971266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08"/>
          <p:cNvSpPr txBox="1">
            <a:spLocks noGrp="1"/>
          </p:cNvSpPr>
          <p:nvPr>
            <p:ph type="title"/>
          </p:nvPr>
        </p:nvSpPr>
        <p:spPr>
          <a:xfrm>
            <a:off x="197224" y="785931"/>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Scoring Equality Task</a:t>
            </a:r>
            <a:endParaRPr sz="3200" b="1" dirty="0"/>
          </a:p>
        </p:txBody>
      </p:sp>
      <p:sp>
        <p:nvSpPr>
          <p:cNvPr id="2" name="Slide Number Placeholder 1"/>
          <p:cNvSpPr>
            <a:spLocks noGrp="1"/>
          </p:cNvSpPr>
          <p:nvPr>
            <p:ph type="sldNum" idx="12"/>
          </p:nvPr>
        </p:nvSpPr>
        <p:spPr/>
        <p:txBody>
          <a:bodyPr/>
          <a:lstStyle/>
          <a:p>
            <a:fld id="{00000000-1234-1234-1234-123412341234}" type="slidenum">
              <a:rPr lang="en-US" smtClean="0"/>
              <a:pPr/>
              <a:t>85</a:t>
            </a:fld>
            <a:endParaRPr lang="en-US" dirty="0"/>
          </a:p>
        </p:txBody>
      </p:sp>
      <p:pic>
        <p:nvPicPr>
          <p:cNvPr id="5" name="Google Shape;1023;p97" title="empty balance scale graphic"/>
          <p:cNvPicPr preferRelativeResize="0"/>
          <p:nvPr/>
        </p:nvPicPr>
        <p:blipFill rotWithShape="1">
          <a:blip r:embed="rId3">
            <a:alphaModFix/>
          </a:blip>
          <a:srcRect/>
          <a:stretch/>
        </p:blipFill>
        <p:spPr>
          <a:xfrm>
            <a:off x="1371542" y="3156189"/>
            <a:ext cx="5898390" cy="1184251"/>
          </a:xfrm>
          <a:prstGeom prst="rect">
            <a:avLst/>
          </a:prstGeom>
          <a:noFill/>
          <a:ln>
            <a:noFill/>
          </a:ln>
        </p:spPr>
      </p:pic>
      <p:sp>
        <p:nvSpPr>
          <p:cNvPr id="6" name="Google Shape;1020;p97"/>
          <p:cNvSpPr txBox="1">
            <a:spLocks noGrp="1"/>
          </p:cNvSpPr>
          <p:nvPr>
            <p:ph type="body" idx="1"/>
          </p:nvPr>
        </p:nvSpPr>
        <p:spPr>
          <a:xfrm>
            <a:off x="3820886" y="2035403"/>
            <a:ext cx="1502100" cy="1048275"/>
          </a:xfrm>
          <a:prstGeom prst="rect">
            <a:avLst/>
          </a:prstGeom>
          <a:noFill/>
          <a:ln>
            <a:noFill/>
          </a:ln>
        </p:spPr>
        <p:txBody>
          <a:bodyPr spcFirstLastPara="1" wrap="square" lIns="68569" tIns="68569" rIns="68569" bIns="68569" anchor="t" anchorCtr="0">
            <a:noAutofit/>
          </a:bodyPr>
          <a:lstStyle/>
          <a:p>
            <a:pPr marL="257175" indent="0">
              <a:spcBef>
                <a:spcPts val="0"/>
              </a:spcBef>
              <a:buSzPts val="8800"/>
              <a:buNone/>
            </a:pPr>
            <a:r>
              <a:rPr lang="en-US" sz="6600" dirty="0">
                <a:latin typeface="Verdana"/>
                <a:ea typeface="Verdana"/>
                <a:cs typeface="Verdana"/>
                <a:sym typeface="Verdana"/>
              </a:rPr>
              <a:t>?</a:t>
            </a: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03"/>
          <p:cNvSpPr txBox="1">
            <a:spLocks noGrp="1"/>
          </p:cNvSpPr>
          <p:nvPr>
            <p:ph type="title"/>
          </p:nvPr>
        </p:nvSpPr>
        <p:spPr>
          <a:xfrm>
            <a:off x="99750" y="57635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Calibration Protocol Purpose</a:t>
            </a:r>
            <a:endParaRPr sz="3200" b="1" dirty="0">
              <a:latin typeface="Verdana"/>
              <a:ea typeface="Verdana"/>
              <a:cs typeface="Verdana"/>
              <a:sym typeface="Verdana"/>
            </a:endParaRPr>
          </a:p>
        </p:txBody>
      </p:sp>
      <p:sp>
        <p:nvSpPr>
          <p:cNvPr id="961" name="Google Shape;961;p103"/>
          <p:cNvSpPr txBox="1">
            <a:spLocks noGrp="1"/>
          </p:cNvSpPr>
          <p:nvPr>
            <p:ph type="body" idx="1"/>
          </p:nvPr>
        </p:nvSpPr>
        <p:spPr>
          <a:xfrm>
            <a:off x="457200" y="1600200"/>
            <a:ext cx="8229600" cy="4876800"/>
          </a:xfrm>
          <a:prstGeom prst="rect">
            <a:avLst/>
          </a:prstGeom>
        </p:spPr>
        <p:txBody>
          <a:bodyPr spcFirstLastPara="1" wrap="square" lIns="91425" tIns="91425" rIns="91425" bIns="91425" anchor="t" anchorCtr="0">
            <a:noAutofit/>
          </a:bodyPr>
          <a:lstStyle/>
          <a:p>
            <a:pPr marL="49213" lvl="1" indent="-17463" algn="l" rtl="0">
              <a:spcBef>
                <a:spcPts val="0"/>
              </a:spcBef>
              <a:spcAft>
                <a:spcPts val="0"/>
              </a:spcAft>
              <a:buNone/>
            </a:pPr>
            <a:r>
              <a:rPr lang="en-US" sz="2400" dirty="0">
                <a:latin typeface="Verdana"/>
                <a:ea typeface="Verdana"/>
                <a:cs typeface="Verdana"/>
                <a:sym typeface="Verdana"/>
              </a:rPr>
              <a:t>Provides a process whereby groups can discuss student work in order to reach consensus about how to score the work based on a rubric or scoring criteria.</a:t>
            </a:r>
            <a:endParaRPr sz="2400" dirty="0">
              <a:latin typeface="Verdana"/>
              <a:ea typeface="Verdana"/>
              <a:cs typeface="Verdana"/>
              <a:sym typeface="Verdana"/>
            </a:endParaRPr>
          </a:p>
          <a:p>
            <a:pPr marL="798513" lvl="1" indent="-317500" algn="l" rtl="0">
              <a:spcBef>
                <a:spcPts val="600"/>
              </a:spcBef>
              <a:spcAft>
                <a:spcPts val="0"/>
              </a:spcAft>
              <a:buSzPts val="2000"/>
              <a:buFont typeface="Verdana"/>
              <a:buChar char="•"/>
            </a:pPr>
            <a:r>
              <a:rPr lang="en-US" sz="2400" dirty="0">
                <a:latin typeface="Verdana"/>
                <a:ea typeface="Verdana"/>
                <a:cs typeface="Verdana"/>
                <a:sym typeface="Verdana"/>
              </a:rPr>
              <a:t>Ensures equity in how each scorer’s contributions are considered</a:t>
            </a:r>
            <a:endParaRPr sz="2400" dirty="0">
              <a:latin typeface="Verdana"/>
              <a:ea typeface="Verdana"/>
              <a:cs typeface="Verdana"/>
              <a:sym typeface="Verdana"/>
            </a:endParaRPr>
          </a:p>
          <a:p>
            <a:pPr marL="798513" lvl="1" indent="-317500" algn="l" rtl="0">
              <a:spcBef>
                <a:spcPts val="600"/>
              </a:spcBef>
              <a:spcAft>
                <a:spcPts val="0"/>
              </a:spcAft>
              <a:buSzPts val="2000"/>
              <a:buFont typeface="Verdana"/>
              <a:buChar char="•"/>
            </a:pPr>
            <a:r>
              <a:rPr lang="en-US" sz="2400" dirty="0">
                <a:latin typeface="Verdana"/>
                <a:ea typeface="Verdana"/>
                <a:cs typeface="Verdana"/>
                <a:sym typeface="Verdana"/>
              </a:rPr>
              <a:t>Provides a structure that makes it safe to challenge and question one another</a:t>
            </a:r>
            <a:endParaRPr sz="2400" dirty="0">
              <a:latin typeface="Verdana"/>
              <a:ea typeface="Verdana"/>
              <a:cs typeface="Verdana"/>
              <a:sym typeface="Verdana"/>
            </a:endParaRPr>
          </a:p>
          <a:p>
            <a:pPr marL="798513" lvl="1" indent="-317500" algn="l" rtl="0">
              <a:spcBef>
                <a:spcPts val="600"/>
              </a:spcBef>
              <a:spcAft>
                <a:spcPts val="0"/>
              </a:spcAft>
              <a:buSzPts val="2000"/>
              <a:buFont typeface="Verdana"/>
              <a:buChar char="•"/>
            </a:pPr>
            <a:r>
              <a:rPr lang="en-US" sz="2400" dirty="0">
                <a:latin typeface="Verdana"/>
                <a:ea typeface="Verdana"/>
                <a:cs typeface="Verdana"/>
                <a:sym typeface="Verdana"/>
              </a:rPr>
              <a:t>Makes the most of time set aside for examining student work</a:t>
            </a:r>
            <a:endParaRPr sz="2400" dirty="0">
              <a:latin typeface="Verdana"/>
              <a:ea typeface="Verdana"/>
              <a:cs typeface="Verdana"/>
              <a:sym typeface="Verdana"/>
            </a:endParaRPr>
          </a:p>
          <a:p>
            <a:pPr marL="798513" lvl="1" indent="-317500" algn="l" rtl="0">
              <a:spcBef>
                <a:spcPts val="600"/>
              </a:spcBef>
              <a:spcAft>
                <a:spcPts val="0"/>
              </a:spcAft>
              <a:buSzPts val="2000"/>
              <a:buFont typeface="Verdana"/>
              <a:buChar char="•"/>
            </a:pPr>
            <a:r>
              <a:rPr lang="en-US" sz="2400" dirty="0">
                <a:latin typeface="Verdana"/>
                <a:ea typeface="Verdana"/>
                <a:cs typeface="Verdana"/>
                <a:sym typeface="Verdana"/>
              </a:rPr>
              <a:t>Increases inter-rater reliability (providing for fair and consistent scoring of student work)</a:t>
            </a:r>
            <a:endParaRPr sz="2400"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62" name="Google Shape;962;p103"/>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86</a:t>
            </a:fld>
            <a:endParaRPr dirty="0"/>
          </a:p>
        </p:txBody>
      </p:sp>
      <p:sp>
        <p:nvSpPr>
          <p:cNvPr id="5" name="Google Shape;1048;p98" title="discussion effect size"/>
          <p:cNvSpPr/>
          <p:nvPr/>
        </p:nvSpPr>
        <p:spPr>
          <a:xfrm rot="10800000">
            <a:off x="6746286" y="1038471"/>
            <a:ext cx="2245313"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6" name="Google Shape;1244;p115"/>
          <p:cNvSpPr txBox="1"/>
          <p:nvPr/>
        </p:nvSpPr>
        <p:spPr>
          <a:xfrm>
            <a:off x="7146558" y="1056805"/>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 0.82</a:t>
            </a:r>
            <a:endParaRPr sz="1050" dirty="0"/>
          </a:p>
        </p:txBody>
      </p:sp>
      <p:pic>
        <p:nvPicPr>
          <p:cNvPr id="7"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156010" y="1087081"/>
            <a:ext cx="703944" cy="454491"/>
          </a:xfrm>
          <a:prstGeom prst="rect">
            <a:avLst/>
          </a:prstGeom>
          <a:noFill/>
          <a:ln>
            <a:noFill/>
          </a:ln>
        </p:spPr>
      </p:pic>
    </p:spTree>
    <p:extLst>
      <p:ext uri="{BB962C8B-B14F-4D97-AF65-F5344CB8AC3E}">
        <p14:creationId xmlns:p14="http://schemas.microsoft.com/office/powerpoint/2010/main" val="3557627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4"/>
          <p:cNvSpPr txBox="1">
            <a:spLocks noGrp="1"/>
          </p:cNvSpPr>
          <p:nvPr>
            <p:ph type="title"/>
          </p:nvPr>
        </p:nvSpPr>
        <p:spPr>
          <a:xfrm>
            <a:off x="0" y="493225"/>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Calibration Protocol</a:t>
            </a:r>
            <a:endParaRPr sz="3200" b="1" dirty="0">
              <a:latin typeface="Verdana"/>
              <a:ea typeface="Verdana"/>
              <a:cs typeface="Verdana"/>
              <a:sym typeface="Verdana"/>
            </a:endParaRPr>
          </a:p>
        </p:txBody>
      </p:sp>
      <p:sp>
        <p:nvSpPr>
          <p:cNvPr id="969" name="Google Shape;969;p104"/>
          <p:cNvSpPr txBox="1">
            <a:spLocks noGrp="1"/>
          </p:cNvSpPr>
          <p:nvPr>
            <p:ph type="body" idx="1"/>
          </p:nvPr>
        </p:nvSpPr>
        <p:spPr>
          <a:xfrm>
            <a:off x="457200" y="1838675"/>
            <a:ext cx="8229600" cy="4526100"/>
          </a:xfrm>
          <a:prstGeom prst="rect">
            <a:avLst/>
          </a:prstGeom>
        </p:spPr>
        <p:txBody>
          <a:bodyPr spcFirstLastPara="1" wrap="square" lIns="91425" tIns="91425" rIns="91425" bIns="91425" anchor="t" anchorCtr="0">
            <a:noAutofit/>
          </a:bodyPr>
          <a:lstStyle/>
          <a:p>
            <a:pPr marL="914400" lvl="1" indent="-431800" algn="l" rtl="0">
              <a:spcBef>
                <a:spcPts val="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Examination – work through task (individual)</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Discussion of proficient responses (small group)</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Read and place in groups (individual)</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Score student work (individual)</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Score sharing (small group)</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Discussion (small group)</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70" name="Google Shape;970;p104"/>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87</a:t>
            </a:fld>
            <a:endParaRPr dirty="0"/>
          </a:p>
        </p:txBody>
      </p:sp>
      <p:sp>
        <p:nvSpPr>
          <p:cNvPr id="6" name="Google Shape;1197;p112"/>
          <p:cNvSpPr/>
          <p:nvPr/>
        </p:nvSpPr>
        <p:spPr>
          <a:xfrm rot="21080888">
            <a:off x="6204419" y="4238597"/>
            <a:ext cx="1907476" cy="1159874"/>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Handout</a:t>
            </a:r>
            <a:endParaRPr sz="1050" dirty="0"/>
          </a:p>
        </p:txBody>
      </p:sp>
      <p:sp>
        <p:nvSpPr>
          <p:cNvPr id="7" name="Google Shape;1048;p98" title="explicit tchg strategies effect size"/>
          <p:cNvSpPr/>
          <p:nvPr/>
        </p:nvSpPr>
        <p:spPr>
          <a:xfrm rot="10800000">
            <a:off x="5251317" y="864299"/>
            <a:ext cx="2438339" cy="7719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8" name="Google Shape;1244;p115"/>
          <p:cNvSpPr txBox="1"/>
          <p:nvPr/>
        </p:nvSpPr>
        <p:spPr>
          <a:xfrm>
            <a:off x="5651589" y="882633"/>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Explicit Teaching Strategies 0.57</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6806185" y="999994"/>
            <a:ext cx="703944" cy="454491"/>
          </a:xfrm>
          <a:prstGeom prst="rect">
            <a:avLst/>
          </a:prstGeom>
          <a:noFill/>
          <a:ln>
            <a:noFill/>
          </a:ln>
        </p:spPr>
      </p:pic>
    </p:spTree>
    <p:extLst>
      <p:ext uri="{BB962C8B-B14F-4D97-AF65-F5344CB8AC3E}">
        <p14:creationId xmlns:p14="http://schemas.microsoft.com/office/powerpoint/2010/main" val="16185565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06"/>
          <p:cNvSpPr txBox="1">
            <a:spLocks noGrp="1"/>
          </p:cNvSpPr>
          <p:nvPr>
            <p:ph type="title"/>
          </p:nvPr>
        </p:nvSpPr>
        <p:spPr>
          <a:xfrm>
            <a:off x="83125" y="4101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Preparing to Score Student Work</a:t>
            </a:r>
            <a:endParaRPr sz="3200" b="1" dirty="0">
              <a:latin typeface="Verdana"/>
              <a:ea typeface="Verdana"/>
              <a:cs typeface="Verdana"/>
              <a:sym typeface="Verdana"/>
            </a:endParaRPr>
          </a:p>
        </p:txBody>
      </p:sp>
      <p:sp>
        <p:nvSpPr>
          <p:cNvPr id="986" name="Google Shape;986;p106"/>
          <p:cNvSpPr txBox="1">
            <a:spLocks noGrp="1"/>
          </p:cNvSpPr>
          <p:nvPr>
            <p:ph type="body" idx="1"/>
          </p:nvPr>
        </p:nvSpPr>
        <p:spPr>
          <a:xfrm>
            <a:off x="-25479" y="1456211"/>
            <a:ext cx="8948349" cy="1912279"/>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US" b="1" dirty="0">
                <a:latin typeface="Verdana"/>
                <a:ea typeface="Verdana"/>
                <a:cs typeface="Verdana"/>
                <a:sym typeface="Verdana"/>
              </a:rPr>
              <a:t>2. Discuss proficient response (group)</a:t>
            </a:r>
            <a:endParaRPr b="1"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Discuss at your table what is expected in a proficient student response in holistic terms.</a:t>
            </a:r>
            <a:endParaRPr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Use the Rich Mathematical Task Rubric as a guide.</a:t>
            </a:r>
            <a:endParaRPr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87" name="Google Shape;987;p106"/>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88</a:t>
            </a:fld>
            <a:endParaRPr dirty="0"/>
          </a:p>
        </p:txBody>
      </p:sp>
      <p:pic>
        <p:nvPicPr>
          <p:cNvPr id="988" name="Google Shape;988;p106" title="task rubric graphic"/>
          <p:cNvPicPr preferRelativeResize="0"/>
          <p:nvPr/>
        </p:nvPicPr>
        <p:blipFill rotWithShape="1">
          <a:blip r:embed="rId3">
            <a:alphaModFix/>
          </a:blip>
          <a:srcRect/>
          <a:stretch/>
        </p:blipFill>
        <p:spPr>
          <a:xfrm>
            <a:off x="1997880" y="3614326"/>
            <a:ext cx="4834624" cy="3048804"/>
          </a:xfrm>
          <a:prstGeom prst="rect">
            <a:avLst/>
          </a:prstGeom>
          <a:noFill/>
          <a:ln>
            <a:noFill/>
          </a:ln>
        </p:spPr>
      </p:pic>
      <p:grpSp>
        <p:nvGrpSpPr>
          <p:cNvPr id="6" name="Group 5" title="discussion effect size"/>
          <p:cNvGrpSpPr/>
          <p:nvPr/>
        </p:nvGrpSpPr>
        <p:grpSpPr>
          <a:xfrm>
            <a:off x="6940955" y="5757681"/>
            <a:ext cx="2017395" cy="626208"/>
            <a:chOff x="4634865" y="1902272"/>
            <a:chExt cx="2017395" cy="626208"/>
          </a:xfrm>
        </p:grpSpPr>
        <p:sp>
          <p:nvSpPr>
            <p:cNvPr id="7" name="Google Shape;1198;p112"/>
            <p:cNvSpPr/>
            <p:nvPr/>
          </p:nvSpPr>
          <p:spPr>
            <a:xfrm rot="10800000">
              <a:off x="4634865" y="1902272"/>
              <a:ext cx="20173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199;p112"/>
            <p:cNvSpPr txBox="1"/>
            <p:nvPr/>
          </p:nvSpPr>
          <p:spPr>
            <a:xfrm>
              <a:off x="4897754" y="1998532"/>
              <a:ext cx="1171575" cy="438581"/>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a:t>
              </a:r>
              <a:endParaRPr sz="1050" dirty="0"/>
            </a:p>
            <a:p>
              <a:r>
                <a:rPr lang="en-US" sz="1200" b="1" dirty="0">
                  <a:latin typeface="Verdana"/>
                  <a:ea typeface="Verdana"/>
                  <a:cs typeface="Verdana"/>
                  <a:sym typeface="Verdana"/>
                </a:rPr>
                <a:t>0.82</a:t>
              </a:r>
              <a:endParaRPr sz="1050" dirty="0"/>
            </a:p>
          </p:txBody>
        </p:sp>
        <p:pic>
          <p:nvPicPr>
            <p:cNvPr id="9" name="Google Shape;1200;p112"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5864781" y="1976009"/>
              <a:ext cx="751999" cy="454491"/>
            </a:xfrm>
            <a:prstGeom prst="rect">
              <a:avLst/>
            </a:prstGeom>
            <a:noFill/>
            <a:ln>
              <a:noFill/>
            </a:ln>
          </p:spPr>
        </p:pic>
      </p:grpSp>
      <p:sp>
        <p:nvSpPr>
          <p:cNvPr id="10" name="Google Shape;1197;p112"/>
          <p:cNvSpPr/>
          <p:nvPr/>
        </p:nvSpPr>
        <p:spPr>
          <a:xfrm rot="21080888">
            <a:off x="196574" y="4346765"/>
            <a:ext cx="2203404" cy="1675005"/>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Task Template Handout</a:t>
            </a:r>
            <a:endParaRPr sz="1050" dirty="0"/>
          </a:p>
        </p:txBody>
      </p:sp>
    </p:spTree>
    <p:extLst>
      <p:ext uri="{BB962C8B-B14F-4D97-AF65-F5344CB8AC3E}">
        <p14:creationId xmlns:p14="http://schemas.microsoft.com/office/powerpoint/2010/main" val="1609207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07"/>
          <p:cNvSpPr txBox="1">
            <a:spLocks noGrp="1"/>
          </p:cNvSpPr>
          <p:nvPr>
            <p:ph type="title" idx="4294967295"/>
          </p:nvPr>
        </p:nvSpPr>
        <p:spPr>
          <a:xfrm>
            <a:off x="0" y="4572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3000" b="1" i="0" u="none" strike="noStrike" cap="none" dirty="0">
                <a:solidFill>
                  <a:schemeClr val="dk2"/>
                </a:solidFill>
                <a:latin typeface="Verdana"/>
                <a:ea typeface="Verdana"/>
                <a:cs typeface="Verdana"/>
                <a:sym typeface="Verdana"/>
              </a:rPr>
              <a:t>Mathematics Process Goals for Students</a:t>
            </a:r>
            <a:endParaRPr sz="3000" dirty="0"/>
          </a:p>
        </p:txBody>
      </p:sp>
      <p:grpSp>
        <p:nvGrpSpPr>
          <p:cNvPr id="995" name="Google Shape;995;p107" title="process goal graphic"/>
          <p:cNvGrpSpPr/>
          <p:nvPr/>
        </p:nvGrpSpPr>
        <p:grpSpPr>
          <a:xfrm>
            <a:off x="1343512" y="2896365"/>
            <a:ext cx="6304682" cy="3808567"/>
            <a:chOff x="276712" y="765"/>
            <a:chExt cx="6304682" cy="3808567"/>
          </a:xfrm>
        </p:grpSpPr>
        <p:sp>
          <p:nvSpPr>
            <p:cNvPr id="996" name="Google Shape;996;p107"/>
            <p:cNvSpPr/>
            <p:nvPr/>
          </p:nvSpPr>
          <p:spPr>
            <a:xfrm>
              <a:off x="2618898" y="2189032"/>
              <a:ext cx="1620300" cy="1620300"/>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7" name="Google Shape;997;p107"/>
            <p:cNvSpPr txBox="1"/>
            <p:nvPr/>
          </p:nvSpPr>
          <p:spPr>
            <a:xfrm>
              <a:off x="2856171" y="2426305"/>
              <a:ext cx="1145700" cy="11457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Arial"/>
                <a:buNone/>
              </a:pPr>
              <a:r>
                <a:rPr lang="en-US" sz="1200" b="1" i="0" u="none" strike="noStrike" cap="none" dirty="0">
                  <a:solidFill>
                    <a:schemeClr val="dk1"/>
                  </a:solidFill>
                  <a:latin typeface="Arial"/>
                  <a:ea typeface="Arial"/>
                  <a:cs typeface="Arial"/>
                  <a:sym typeface="Arial"/>
                </a:rPr>
                <a:t>Mathematical Understanding</a:t>
              </a:r>
              <a:endParaRPr dirty="0"/>
            </a:p>
          </p:txBody>
        </p:sp>
        <p:sp>
          <p:nvSpPr>
            <p:cNvPr id="998" name="Google Shape;998;p107"/>
            <p:cNvSpPr/>
            <p:nvPr/>
          </p:nvSpPr>
          <p:spPr>
            <a:xfrm rot="10800000">
              <a:off x="1046205" y="2768308"/>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9" name="Google Shape;999;p107"/>
            <p:cNvSpPr/>
            <p:nvPr/>
          </p:nvSpPr>
          <p:spPr>
            <a:xfrm>
              <a:off x="276712" y="2383456"/>
              <a:ext cx="1539300" cy="1231500"/>
            </a:xfrm>
            <a:prstGeom prst="roundRect">
              <a:avLst>
                <a:gd name="adj" fmla="val 10000"/>
              </a:avLst>
            </a:prstGeom>
            <a:solidFill>
              <a:srgbClr val="FCA2E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0" name="Google Shape;1000;p107"/>
            <p:cNvSpPr txBox="1"/>
            <p:nvPr/>
          </p:nvSpPr>
          <p:spPr>
            <a:xfrm>
              <a:off x="312777"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Problem Solving</a:t>
              </a:r>
              <a:endParaRPr dirty="0"/>
            </a:p>
          </p:txBody>
        </p:sp>
        <p:sp>
          <p:nvSpPr>
            <p:cNvPr id="1001" name="Google Shape;1001;p107"/>
            <p:cNvSpPr/>
            <p:nvPr/>
          </p:nvSpPr>
          <p:spPr>
            <a:xfrm rot="-8100000">
              <a:off x="1526406" y="1608949"/>
              <a:ext cx="1486197" cy="461599"/>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2" name="Google Shape;1002;p107"/>
            <p:cNvSpPr/>
            <p:nvPr/>
          </p:nvSpPr>
          <p:spPr>
            <a:xfrm>
              <a:off x="974586" y="698639"/>
              <a:ext cx="1539300" cy="1231500"/>
            </a:xfrm>
            <a:prstGeom prst="roundRect">
              <a:avLst>
                <a:gd name="adj" fmla="val 10000"/>
              </a:avLst>
            </a:prstGeom>
            <a:solidFill>
              <a:srgbClr val="9A9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3" name="Google Shape;1003;p107"/>
            <p:cNvSpPr txBox="1"/>
            <p:nvPr/>
          </p:nvSpPr>
          <p:spPr>
            <a:xfrm>
              <a:off x="1010650"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Connections</a:t>
              </a:r>
              <a:endParaRPr dirty="0"/>
            </a:p>
          </p:txBody>
        </p:sp>
        <p:sp>
          <p:nvSpPr>
            <p:cNvPr id="1004" name="Google Shape;1004;p107"/>
            <p:cNvSpPr/>
            <p:nvPr/>
          </p:nvSpPr>
          <p:spPr>
            <a:xfrm rot="-5400000">
              <a:off x="2685871" y="1128587"/>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5" name="Google Shape;1005;p107"/>
            <p:cNvSpPr/>
            <p:nvPr/>
          </p:nvSpPr>
          <p:spPr>
            <a:xfrm>
              <a:off x="2659401" y="765"/>
              <a:ext cx="1539300" cy="12315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6" name="Google Shape;1006;p107"/>
            <p:cNvSpPr txBox="1"/>
            <p:nvPr/>
          </p:nvSpPr>
          <p:spPr>
            <a:xfrm>
              <a:off x="2695466" y="36829"/>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Communication</a:t>
              </a:r>
              <a:endParaRPr dirty="0"/>
            </a:p>
          </p:txBody>
        </p:sp>
        <p:sp>
          <p:nvSpPr>
            <p:cNvPr id="1007" name="Google Shape;1007;p107"/>
            <p:cNvSpPr/>
            <p:nvPr/>
          </p:nvSpPr>
          <p:spPr>
            <a:xfrm rot="-2700000">
              <a:off x="3845282" y="1608839"/>
              <a:ext cx="1486197" cy="461599"/>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8" name="Google Shape;1008;p107"/>
            <p:cNvSpPr/>
            <p:nvPr/>
          </p:nvSpPr>
          <p:spPr>
            <a:xfrm>
              <a:off x="4344221" y="698639"/>
              <a:ext cx="1539300" cy="1231500"/>
            </a:xfrm>
            <a:prstGeom prst="roundRect">
              <a:avLst>
                <a:gd name="adj" fmla="val 1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9" name="Google Shape;1009;p107"/>
            <p:cNvSpPr txBox="1"/>
            <p:nvPr/>
          </p:nvSpPr>
          <p:spPr>
            <a:xfrm>
              <a:off x="4380285"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Representations</a:t>
              </a:r>
              <a:endParaRPr dirty="0"/>
            </a:p>
          </p:txBody>
        </p:sp>
        <p:sp>
          <p:nvSpPr>
            <p:cNvPr id="1010" name="Google Shape;1010;p107"/>
            <p:cNvSpPr/>
            <p:nvPr/>
          </p:nvSpPr>
          <p:spPr>
            <a:xfrm>
              <a:off x="4325592" y="2768252"/>
              <a:ext cx="1486200" cy="461700"/>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11" name="Google Shape;1011;p107"/>
            <p:cNvSpPr/>
            <p:nvPr/>
          </p:nvSpPr>
          <p:spPr>
            <a:xfrm>
              <a:off x="5042094" y="2383456"/>
              <a:ext cx="1539300" cy="1231500"/>
            </a:xfrm>
            <a:prstGeom prst="roundRect">
              <a:avLst>
                <a:gd name="adj" fmla="val 10000"/>
              </a:avLst>
            </a:prstGeom>
            <a:solidFill>
              <a:srgbClr val="9DD2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12" name="Google Shape;1012;p107"/>
            <p:cNvSpPr txBox="1"/>
            <p:nvPr/>
          </p:nvSpPr>
          <p:spPr>
            <a:xfrm>
              <a:off x="5078160"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Reasoning</a:t>
              </a:r>
              <a:endParaRPr dirty="0"/>
            </a:p>
          </p:txBody>
        </p:sp>
      </p:grpSp>
      <p:sp>
        <p:nvSpPr>
          <p:cNvPr id="1013" name="Google Shape;1013;p107"/>
          <p:cNvSpPr txBox="1"/>
          <p:nvPr/>
        </p:nvSpPr>
        <p:spPr>
          <a:xfrm>
            <a:off x="252484" y="1236133"/>
            <a:ext cx="8245500" cy="137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8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“The content of the mathematics standards is intended to support the five process goals for students”</a:t>
            </a:r>
            <a:br>
              <a:rPr lang="en-US" sz="28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br>
            <a:r>
              <a:rPr lang="en-US" sz="20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- 2009 and 2016 </a:t>
            </a:r>
            <a:r>
              <a:rPr lang="en-US" sz="2000" b="0" i="1"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Mathematics Standards of Learning</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2"/>
              </a:solidFill>
              <a:latin typeface="Calibri"/>
              <a:ea typeface="Calibri"/>
              <a:cs typeface="Calibri"/>
              <a:sym typeface="Calibri"/>
            </a:endParaRPr>
          </a:p>
        </p:txBody>
      </p:sp>
      <p:sp>
        <p:nvSpPr>
          <p:cNvPr id="1014" name="Google Shape;1014;p10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89</a:t>
            </a:fld>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735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just like me"/>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visible learning"/>
          <p:cNvSpPr>
            <a:spLocks noGrp="1"/>
          </p:cNvSpPr>
          <p:nvPr>
            <p:ph type="body" idx="1"/>
          </p:nvPr>
        </p:nvSpPr>
        <p:spPr>
          <a:xfrm>
            <a:off x="457200" y="2484623"/>
            <a:ext cx="8027233" cy="1247929"/>
          </a:xfrm>
        </p:spPr>
        <p:txBody>
          <a:bodyPr/>
          <a:lstStyle/>
          <a:p>
            <a:pPr marL="19050" indent="0">
              <a:buNone/>
            </a:pPr>
            <a:r>
              <a:rPr lang="en-US" sz="2800" dirty="0">
                <a:latin typeface="Verdana"/>
                <a:ea typeface="Verdana"/>
                <a:cs typeface="Verdana"/>
                <a:sym typeface="Verdana"/>
              </a:rPr>
              <a:t>Stand up if… you have heard of Visible Learning.</a:t>
            </a:r>
          </a:p>
          <a:p>
            <a:pPr marL="0" indent="0">
              <a:buNone/>
            </a:pPr>
            <a:endParaRPr lang="en-US" sz="27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9</a:t>
            </a:fld>
            <a:endParaRPr lang="en-US" dirty="0"/>
          </a:p>
        </p:txBody>
      </p:sp>
      <p:pic>
        <p:nvPicPr>
          <p:cNvPr id="5" name="Picture 4" title="VL book graphic"/>
          <p:cNvPicPr>
            <a:picLocks noChangeAspect="1"/>
          </p:cNvPicPr>
          <p:nvPr/>
        </p:nvPicPr>
        <p:blipFill>
          <a:blip r:embed="rId2"/>
          <a:stretch>
            <a:fillRect/>
          </a:stretch>
        </p:blipFill>
        <p:spPr>
          <a:xfrm>
            <a:off x="1681023" y="3914698"/>
            <a:ext cx="5781953" cy="2562304"/>
          </a:xfrm>
          <a:prstGeom prst="rect">
            <a:avLst/>
          </a:prstGeom>
        </p:spPr>
      </p:pic>
    </p:spTree>
    <p:extLst>
      <p:ext uri="{BB962C8B-B14F-4D97-AF65-F5344CB8AC3E}">
        <p14:creationId xmlns:p14="http://schemas.microsoft.com/office/powerpoint/2010/main" val="36880712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09"/>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Sorting Student Work</a:t>
            </a:r>
            <a:endParaRPr sz="3200" b="1" dirty="0">
              <a:latin typeface="Verdana"/>
              <a:ea typeface="Verdana"/>
              <a:cs typeface="Verdana"/>
              <a:sym typeface="Verdana"/>
            </a:endParaRPr>
          </a:p>
        </p:txBody>
      </p:sp>
      <p:sp>
        <p:nvSpPr>
          <p:cNvPr id="1029" name="Google Shape;1029;p109"/>
          <p:cNvSpPr txBox="1">
            <a:spLocks noGrp="1"/>
          </p:cNvSpPr>
          <p:nvPr>
            <p:ph type="body" idx="1"/>
          </p:nvPr>
        </p:nvSpPr>
        <p:spPr>
          <a:xfrm>
            <a:off x="-193086" y="2189100"/>
            <a:ext cx="5317666" cy="45261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US" b="1" dirty="0">
                <a:latin typeface="Verdana"/>
                <a:ea typeface="Verdana"/>
                <a:cs typeface="Verdana"/>
                <a:sym typeface="Verdana"/>
              </a:rPr>
              <a:t>3. Read and place in groups (individually)</a:t>
            </a:r>
            <a:endParaRPr b="1" dirty="0">
              <a:latin typeface="Verdana"/>
              <a:ea typeface="Verdana"/>
              <a:cs typeface="Verdana"/>
              <a:sym typeface="Verdana"/>
            </a:endParaRPr>
          </a:p>
          <a:p>
            <a:pPr marL="681038" lvl="0" indent="0" algn="l" rtl="0">
              <a:spcBef>
                <a:spcPts val="1200"/>
              </a:spcBef>
              <a:spcAft>
                <a:spcPts val="0"/>
              </a:spcAft>
              <a:buNone/>
            </a:pPr>
            <a:r>
              <a:rPr lang="en-US" dirty="0">
                <a:latin typeface="Verdana"/>
                <a:ea typeface="Verdana"/>
                <a:cs typeface="Verdana"/>
                <a:sym typeface="Verdana"/>
              </a:rPr>
              <a:t>Sort student work into 3 piles - low, med, high based on overall impression.</a:t>
            </a:r>
            <a:endParaRPr dirty="0">
              <a:latin typeface="Verdana"/>
              <a:ea typeface="Verdana"/>
              <a:cs typeface="Verdana"/>
              <a:sym typeface="Verdana"/>
            </a:endParaRPr>
          </a:p>
          <a:p>
            <a:pPr marL="457200" lvl="0" indent="0" algn="l" rtl="0">
              <a:spcBef>
                <a:spcPts val="1200"/>
              </a:spcBef>
              <a:spcAft>
                <a:spcPts val="0"/>
              </a:spcAft>
              <a:buNone/>
            </a:pPr>
            <a:endParaRPr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1030" name="Google Shape;1030;p109"/>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90</a:t>
            </a:fld>
            <a:endParaRPr dirty="0"/>
          </a:p>
        </p:txBody>
      </p:sp>
      <p:pic>
        <p:nvPicPr>
          <p:cNvPr id="2" name="Picture 1" title="sample student work graphic"/>
          <p:cNvPicPr>
            <a:picLocks noChangeAspect="1"/>
          </p:cNvPicPr>
          <p:nvPr/>
        </p:nvPicPr>
        <p:blipFill>
          <a:blip r:embed="rId3"/>
          <a:stretch>
            <a:fillRect/>
          </a:stretch>
        </p:blipFill>
        <p:spPr>
          <a:xfrm rot="458830">
            <a:off x="5390426" y="2065125"/>
            <a:ext cx="3335328" cy="4218410"/>
          </a:xfrm>
          <a:prstGeom prst="rect">
            <a:avLst/>
          </a:prstGeom>
          <a:ln>
            <a:solidFill>
              <a:schemeClr val="tx1"/>
            </a:solidFill>
          </a:ln>
        </p:spPr>
      </p:pic>
    </p:spTree>
    <p:extLst>
      <p:ext uri="{BB962C8B-B14F-4D97-AF65-F5344CB8AC3E}">
        <p14:creationId xmlns:p14="http://schemas.microsoft.com/office/powerpoint/2010/main" val="29205825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09"/>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Scoring Student Work</a:t>
            </a:r>
            <a:endParaRPr sz="3200" b="1" dirty="0">
              <a:latin typeface="Verdana"/>
              <a:ea typeface="Verdana"/>
              <a:cs typeface="Verdana"/>
              <a:sym typeface="Verdana"/>
            </a:endParaRPr>
          </a:p>
        </p:txBody>
      </p:sp>
      <p:sp>
        <p:nvSpPr>
          <p:cNvPr id="1029" name="Google Shape;1029;p109"/>
          <p:cNvSpPr txBox="1">
            <a:spLocks noGrp="1"/>
          </p:cNvSpPr>
          <p:nvPr>
            <p:ph type="body" idx="1"/>
          </p:nvPr>
        </p:nvSpPr>
        <p:spPr>
          <a:xfrm>
            <a:off x="-60960" y="1781653"/>
            <a:ext cx="6049149" cy="45261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Clr>
                <a:schemeClr val="dk1"/>
              </a:buClr>
              <a:buSzPts val="1100"/>
              <a:buFont typeface="Arial"/>
              <a:buNone/>
            </a:pPr>
            <a:r>
              <a:rPr lang="en-US" b="1" dirty="0">
                <a:latin typeface="Verdana"/>
                <a:ea typeface="Verdana"/>
                <a:cs typeface="Verdana"/>
                <a:sym typeface="Verdana"/>
              </a:rPr>
              <a:t>4. Score student work (individually)</a:t>
            </a:r>
            <a:endParaRPr b="1"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Score each student work sample using the rubric.</a:t>
            </a:r>
            <a:endParaRPr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Record your scores on the Individual Scoring Notes sheet.</a:t>
            </a:r>
            <a:endParaRPr dirty="0">
              <a:latin typeface="Verdana"/>
              <a:ea typeface="Verdana"/>
              <a:cs typeface="Verdana"/>
              <a:sym typeface="Verdana"/>
            </a:endParaRPr>
          </a:p>
          <a:p>
            <a:pPr marL="457200" lvl="0" indent="0" algn="l" rtl="0">
              <a:spcBef>
                <a:spcPts val="1200"/>
              </a:spcBef>
              <a:spcAft>
                <a:spcPts val="0"/>
              </a:spcAft>
              <a:buClr>
                <a:schemeClr val="dk1"/>
              </a:buClr>
              <a:buSzPts val="1100"/>
              <a:buFont typeface="Arial"/>
              <a:buNone/>
            </a:pPr>
            <a:r>
              <a:rPr lang="en-US" dirty="0">
                <a:latin typeface="Verdana"/>
                <a:ea typeface="Verdana"/>
                <a:cs typeface="Verdana"/>
                <a:sym typeface="Verdana"/>
              </a:rPr>
              <a:t>Use evidence from the work and the rubric to support your scores. </a:t>
            </a:r>
            <a:endParaRPr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1030" name="Google Shape;1030;p109"/>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91</a:t>
            </a:fld>
            <a:endParaRPr dirty="0"/>
          </a:p>
        </p:txBody>
      </p:sp>
      <p:sp>
        <p:nvSpPr>
          <p:cNvPr id="5" name="Google Shape;1048;p98" title="formative eval effect size"/>
          <p:cNvSpPr/>
          <p:nvPr/>
        </p:nvSpPr>
        <p:spPr>
          <a:xfrm rot="10800000">
            <a:off x="5541603" y="1038472"/>
            <a:ext cx="2438339"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6" name="Google Shape;1244;p115"/>
          <p:cNvSpPr txBox="1"/>
          <p:nvPr/>
        </p:nvSpPr>
        <p:spPr>
          <a:xfrm>
            <a:off x="5941874" y="1056805"/>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Formative Evaluation 0.48</a:t>
            </a:r>
            <a:endParaRPr sz="1050" dirty="0"/>
          </a:p>
        </p:txBody>
      </p:sp>
      <p:pic>
        <p:nvPicPr>
          <p:cNvPr id="7"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140012" y="1087081"/>
            <a:ext cx="703944" cy="454491"/>
          </a:xfrm>
          <a:prstGeom prst="rect">
            <a:avLst/>
          </a:prstGeom>
          <a:noFill/>
          <a:ln>
            <a:noFill/>
          </a:ln>
        </p:spPr>
      </p:pic>
      <p:pic>
        <p:nvPicPr>
          <p:cNvPr id="2" name="Picture 1" title="individual scoring sheet"/>
          <p:cNvPicPr>
            <a:picLocks noChangeAspect="1"/>
          </p:cNvPicPr>
          <p:nvPr/>
        </p:nvPicPr>
        <p:blipFill>
          <a:blip r:embed="rId4"/>
          <a:stretch>
            <a:fillRect/>
          </a:stretch>
        </p:blipFill>
        <p:spPr>
          <a:xfrm rot="395048">
            <a:off x="5875241" y="2354335"/>
            <a:ext cx="3147380" cy="2298194"/>
          </a:xfrm>
          <a:prstGeom prst="rect">
            <a:avLst/>
          </a:prstGeom>
        </p:spPr>
      </p:pic>
    </p:spTree>
    <p:extLst>
      <p:ext uri="{BB962C8B-B14F-4D97-AF65-F5344CB8AC3E}">
        <p14:creationId xmlns:p14="http://schemas.microsoft.com/office/powerpoint/2010/main" val="28675577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10"/>
          <p:cNvSpPr txBox="1">
            <a:spLocks noGrp="1"/>
          </p:cNvSpPr>
          <p:nvPr>
            <p:ph type="title"/>
          </p:nvPr>
        </p:nvSpPr>
        <p:spPr>
          <a:xfrm>
            <a:off x="0" y="493225"/>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Sharing and Discussing Student Work</a:t>
            </a:r>
            <a:endParaRPr sz="3200" b="1" dirty="0">
              <a:latin typeface="Verdana"/>
              <a:ea typeface="Verdana"/>
              <a:cs typeface="Verdana"/>
              <a:sym typeface="Verdana"/>
            </a:endParaRPr>
          </a:p>
        </p:txBody>
      </p:sp>
      <p:sp>
        <p:nvSpPr>
          <p:cNvPr id="1037" name="Google Shape;1037;p110"/>
          <p:cNvSpPr txBox="1">
            <a:spLocks noGrp="1"/>
          </p:cNvSpPr>
          <p:nvPr>
            <p:ph type="body" idx="1"/>
          </p:nvPr>
        </p:nvSpPr>
        <p:spPr>
          <a:xfrm>
            <a:off x="-1" y="1965965"/>
            <a:ext cx="8068235" cy="2498459"/>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US" b="1" dirty="0">
                <a:latin typeface="Verdana"/>
                <a:ea typeface="Verdana"/>
                <a:cs typeface="Verdana"/>
                <a:sym typeface="Verdana"/>
              </a:rPr>
              <a:t>5. Score sharing without explanation (collaboratively)</a:t>
            </a:r>
            <a:endParaRPr b="1"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One at a time, team members share their score for each of the rubric criteria while a recorder completes the group’s score sheet.</a:t>
            </a:r>
            <a:endParaRPr dirty="0">
              <a:latin typeface="Verdana"/>
              <a:ea typeface="Verdana"/>
              <a:cs typeface="Verdana"/>
              <a:sym typeface="Verdana"/>
            </a:endParaRPr>
          </a:p>
        </p:txBody>
      </p:sp>
      <p:sp>
        <p:nvSpPr>
          <p:cNvPr id="1038" name="Google Shape;1038;p110"/>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92</a:t>
            </a:fld>
            <a:endParaRPr dirty="0"/>
          </a:p>
        </p:txBody>
      </p:sp>
    </p:spTree>
    <p:extLst>
      <p:ext uri="{BB962C8B-B14F-4D97-AF65-F5344CB8AC3E}">
        <p14:creationId xmlns:p14="http://schemas.microsoft.com/office/powerpoint/2010/main" val="20719972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10"/>
          <p:cNvSpPr txBox="1">
            <a:spLocks noGrp="1"/>
          </p:cNvSpPr>
          <p:nvPr>
            <p:ph type="title"/>
          </p:nvPr>
        </p:nvSpPr>
        <p:spPr>
          <a:xfrm>
            <a:off x="0" y="493225"/>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Sharing &amp; Discussing Student Work</a:t>
            </a:r>
            <a:endParaRPr sz="3200" b="1" dirty="0">
              <a:latin typeface="Verdana"/>
              <a:ea typeface="Verdana"/>
              <a:cs typeface="Verdana"/>
              <a:sym typeface="Verdana"/>
            </a:endParaRPr>
          </a:p>
        </p:txBody>
      </p:sp>
      <p:sp>
        <p:nvSpPr>
          <p:cNvPr id="1037" name="Google Shape;1037;p110"/>
          <p:cNvSpPr txBox="1">
            <a:spLocks noGrp="1"/>
          </p:cNvSpPr>
          <p:nvPr>
            <p:ph type="body" idx="1"/>
          </p:nvPr>
        </p:nvSpPr>
        <p:spPr>
          <a:xfrm>
            <a:off x="-62487" y="1636225"/>
            <a:ext cx="5168513" cy="48768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US" b="1" dirty="0">
                <a:latin typeface="Verdana"/>
                <a:ea typeface="Verdana"/>
                <a:cs typeface="Verdana"/>
                <a:sym typeface="Verdana"/>
              </a:rPr>
              <a:t>6. Discussion (collaboratively)</a:t>
            </a:r>
            <a:endParaRPr b="1"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Use evidence from the work and the rubric to support your scores. </a:t>
            </a:r>
            <a:endParaRPr dirty="0">
              <a:latin typeface="Verdana"/>
              <a:ea typeface="Verdana"/>
              <a:cs typeface="Verdana"/>
              <a:sym typeface="Verdana"/>
            </a:endParaRPr>
          </a:p>
        </p:txBody>
      </p:sp>
      <p:sp>
        <p:nvSpPr>
          <p:cNvPr id="1038" name="Google Shape;1038;p110"/>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93</a:t>
            </a:fld>
            <a:endParaRPr dirty="0"/>
          </a:p>
        </p:txBody>
      </p:sp>
      <p:sp>
        <p:nvSpPr>
          <p:cNvPr id="9" name="Google Shape;1243;p115" title="discussion effect size"/>
          <p:cNvSpPr/>
          <p:nvPr/>
        </p:nvSpPr>
        <p:spPr>
          <a:xfrm rot="10800000">
            <a:off x="6571436" y="1411210"/>
            <a:ext cx="22459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0" name="Google Shape;1244;p115"/>
          <p:cNvSpPr txBox="1"/>
          <p:nvPr/>
        </p:nvSpPr>
        <p:spPr>
          <a:xfrm>
            <a:off x="6916598" y="1438817"/>
            <a:ext cx="1171575"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a:t>
            </a:r>
            <a:endParaRPr sz="1050" dirty="0"/>
          </a:p>
          <a:p>
            <a:r>
              <a:rPr lang="en-US" sz="1200" b="1" dirty="0">
                <a:latin typeface="Verdana"/>
                <a:ea typeface="Verdana"/>
                <a:cs typeface="Verdana"/>
                <a:sym typeface="Verdana"/>
              </a:rPr>
              <a:t>0.82</a:t>
            </a:r>
            <a:endParaRPr sz="1050" dirty="0"/>
          </a:p>
        </p:txBody>
      </p:sp>
      <p:pic>
        <p:nvPicPr>
          <p:cNvPr id="11"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961372" y="1484947"/>
            <a:ext cx="751999" cy="454491"/>
          </a:xfrm>
          <a:prstGeom prst="rect">
            <a:avLst/>
          </a:prstGeom>
          <a:noFill/>
          <a:ln>
            <a:noFill/>
          </a:ln>
        </p:spPr>
      </p:pic>
      <p:pic>
        <p:nvPicPr>
          <p:cNvPr id="8" name="Picture 7" title="scoring rationale example"/>
          <p:cNvPicPr>
            <a:picLocks noChangeAspect="1"/>
          </p:cNvPicPr>
          <p:nvPr/>
        </p:nvPicPr>
        <p:blipFill>
          <a:blip r:embed="rId4"/>
          <a:stretch>
            <a:fillRect/>
          </a:stretch>
        </p:blipFill>
        <p:spPr>
          <a:xfrm rot="403345">
            <a:off x="5324050" y="2355320"/>
            <a:ext cx="3497865" cy="3930463"/>
          </a:xfrm>
          <a:prstGeom prst="rect">
            <a:avLst/>
          </a:prstGeom>
        </p:spPr>
      </p:pic>
    </p:spTree>
    <p:extLst>
      <p:ext uri="{BB962C8B-B14F-4D97-AF65-F5344CB8AC3E}">
        <p14:creationId xmlns:p14="http://schemas.microsoft.com/office/powerpoint/2010/main" val="31757089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93" name="Google Shape;1293;p117" title="scoring rationale sample"/>
          <p:cNvPicPr preferRelativeResize="0"/>
          <p:nvPr/>
        </p:nvPicPr>
        <p:blipFill rotWithShape="1">
          <a:blip r:embed="rId3">
            <a:alphaModFix/>
          </a:blip>
          <a:srcRect/>
          <a:stretch/>
        </p:blipFill>
        <p:spPr>
          <a:xfrm rot="588572">
            <a:off x="5032709" y="1748976"/>
            <a:ext cx="4458388" cy="5108840"/>
          </a:xfrm>
          <a:prstGeom prst="rect">
            <a:avLst/>
          </a:prstGeom>
          <a:noFill/>
          <a:ln>
            <a:noFill/>
          </a:ln>
        </p:spPr>
      </p:pic>
      <p:sp>
        <p:nvSpPr>
          <p:cNvPr id="1290" name="Google Shape;1290;p117"/>
          <p:cNvSpPr txBox="1">
            <a:spLocks noGrp="1"/>
          </p:cNvSpPr>
          <p:nvPr>
            <p:ph type="title" idx="4294967295"/>
          </p:nvPr>
        </p:nvSpPr>
        <p:spPr>
          <a:xfrm>
            <a:off x="0" y="714421"/>
            <a:ext cx="8758516" cy="685800"/>
          </a:xfrm>
          <a:prstGeom prst="rect">
            <a:avLst/>
          </a:prstGeom>
          <a:noFill/>
          <a:ln>
            <a:noFill/>
          </a:ln>
        </p:spPr>
        <p:txBody>
          <a:bodyPr spcFirstLastPara="1" wrap="square" lIns="68569" tIns="68569" rIns="68569" bIns="68569" anchor="ctr" anchorCtr="0">
            <a:noAutofit/>
          </a:bodyPr>
          <a:lstStyle/>
          <a:p>
            <a:pPr lvl="1">
              <a:buSzPts val="3000"/>
            </a:pPr>
            <a:r>
              <a:rPr lang="en-US" sz="3200" b="1" dirty="0">
                <a:latin typeface="Verdana"/>
                <a:ea typeface="Verdana"/>
                <a:cs typeface="Verdana"/>
                <a:sym typeface="Verdana"/>
              </a:rPr>
              <a:t>Anchor Paper Scoring and Rationales</a:t>
            </a:r>
            <a:endParaRPr sz="3200" dirty="0"/>
          </a:p>
        </p:txBody>
      </p:sp>
      <p:sp>
        <p:nvSpPr>
          <p:cNvPr id="1292" name="Google Shape;1292;p117"/>
          <p:cNvSpPr txBox="1"/>
          <p:nvPr/>
        </p:nvSpPr>
        <p:spPr>
          <a:xfrm>
            <a:off x="268939" y="1640269"/>
            <a:ext cx="4661647" cy="3474539"/>
          </a:xfrm>
          <a:prstGeom prst="rect">
            <a:avLst/>
          </a:prstGeom>
          <a:noFill/>
          <a:ln>
            <a:noFill/>
          </a:ln>
        </p:spPr>
        <p:txBody>
          <a:bodyPr spcFirstLastPara="1" wrap="square" lIns="68569" tIns="34275" rIns="68569" bIns="34275" anchor="t" anchorCtr="0">
            <a:noAutofit/>
          </a:bodyPr>
          <a:lstStyle/>
          <a:p>
            <a:pPr marL="257175" indent="-257175">
              <a:spcAft>
                <a:spcPts val="1200"/>
              </a:spcAft>
              <a:buSzPts val="2200"/>
              <a:buFont typeface="Arial"/>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Task developers collected comments from scoring sheets to assist in creating final anchor paper rationales.</a:t>
            </a:r>
            <a:endParaRPr sz="2200" dirty="0">
              <a:latin typeface="Verdana" panose="020B0604030504040204" pitchFamily="34" charset="0"/>
              <a:ea typeface="Verdana" panose="020B0604030504040204" pitchFamily="34" charset="0"/>
              <a:cs typeface="Verdana" panose="020B0604030504040204" pitchFamily="34" charset="0"/>
            </a:endParaRPr>
          </a:p>
          <a:p>
            <a:pPr marL="257175" indent="-257175">
              <a:buSzPts val="2200"/>
              <a:buFont typeface="Arial"/>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Following scoring calibration, developers deliberately selected 4-6 student work samples to serve as anchor papers.</a:t>
            </a:r>
            <a:endParaRPr sz="2200" dirty="0">
              <a:latin typeface="Verdana" panose="020B0604030504040204" pitchFamily="34" charset="0"/>
              <a:ea typeface="Verdana" panose="020B0604030504040204" pitchFamily="34" charset="0"/>
              <a:cs typeface="Verdana" panose="020B0604030504040204" pitchFamily="34" charset="0"/>
            </a:endParaRPr>
          </a:p>
        </p:txBody>
      </p:sp>
      <p:sp>
        <p:nvSpPr>
          <p:cNvPr id="1294" name="Google Shape;1294;p117"/>
          <p:cNvSpPr/>
          <p:nvPr/>
        </p:nvSpPr>
        <p:spPr>
          <a:xfrm rot="640452">
            <a:off x="6033473" y="3496728"/>
            <a:ext cx="2372590" cy="1715658"/>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Completed Handout</a:t>
            </a:r>
            <a:endParaRPr sz="1050" dirty="0"/>
          </a:p>
        </p:txBody>
      </p:sp>
      <p:sp>
        <p:nvSpPr>
          <p:cNvPr id="2" name="Slide Number Placeholder 1"/>
          <p:cNvSpPr>
            <a:spLocks noGrp="1"/>
          </p:cNvSpPr>
          <p:nvPr>
            <p:ph type="sldNum" idx="12"/>
          </p:nvPr>
        </p:nvSpPr>
        <p:spPr/>
        <p:txBody>
          <a:bodyPr/>
          <a:lstStyle/>
          <a:p>
            <a:fld id="{00000000-1234-1234-1234-123412341234}" type="slidenum">
              <a:rPr lang="en-US" smtClean="0"/>
              <a:pPr/>
              <a:t>94</a:t>
            </a:fld>
            <a:endParaRPr lang="en-US" dirty="0"/>
          </a:p>
        </p:txBody>
      </p:sp>
      <p:sp>
        <p:nvSpPr>
          <p:cNvPr id="8" name="Google Shape;1243;p115" title="similarities and differences effect size"/>
          <p:cNvSpPr/>
          <p:nvPr/>
        </p:nvSpPr>
        <p:spPr>
          <a:xfrm rot="10800000">
            <a:off x="1360925" y="5730724"/>
            <a:ext cx="2477677"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9" name="Google Shape;1244;p115"/>
          <p:cNvSpPr txBox="1"/>
          <p:nvPr/>
        </p:nvSpPr>
        <p:spPr>
          <a:xfrm>
            <a:off x="1613316" y="5728305"/>
            <a:ext cx="1490189"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Similarities &amp; Differences 1.32</a:t>
            </a:r>
            <a:endParaRPr sz="1050" dirty="0"/>
          </a:p>
        </p:txBody>
      </p:sp>
      <p:pic>
        <p:nvPicPr>
          <p:cNvPr id="10"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2933408" y="5759049"/>
            <a:ext cx="844149" cy="454491"/>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19955"/>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Purpose of Anchor Papers</a:t>
            </a:r>
          </a:p>
        </p:txBody>
      </p:sp>
      <p:sp>
        <p:nvSpPr>
          <p:cNvPr id="4" name="Text Placeholder 3"/>
          <p:cNvSpPr>
            <a:spLocks noGrp="1"/>
          </p:cNvSpPr>
          <p:nvPr>
            <p:ph type="body" idx="1"/>
          </p:nvPr>
        </p:nvSpPr>
        <p:spPr>
          <a:xfrm>
            <a:off x="609600" y="1752600"/>
            <a:ext cx="8229600" cy="4526100"/>
          </a:xfrm>
        </p:spPr>
        <p:txBody>
          <a:bodyPr/>
          <a:lstStyle/>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Guide formative and summative assessments</a:t>
            </a:r>
            <a:endParaRPr lang="en-US" dirty="0">
              <a:latin typeface="Verdana" panose="020B0604030504040204" pitchFamily="34" charset="0"/>
              <a:ea typeface="Verdana" panose="020B0604030504040204" pitchFamily="34" charset="0"/>
              <a:cs typeface="Verdana" panose="020B0604030504040204" pitchFamily="34" charset="0"/>
              <a:sym typeface="Arial"/>
            </a:endParaRPr>
          </a:p>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Explain why the work is assessed at a specific performance level</a:t>
            </a:r>
            <a:endParaRPr lang="en-US" dirty="0">
              <a:latin typeface="Verdana" panose="020B0604030504040204" pitchFamily="34" charset="0"/>
              <a:ea typeface="Verdana" panose="020B0604030504040204" pitchFamily="34" charset="0"/>
              <a:cs typeface="Verdana" panose="020B0604030504040204" pitchFamily="34" charset="0"/>
              <a:sym typeface="Arial"/>
            </a:endParaRPr>
          </a:p>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Identify current level of student understanding</a:t>
            </a:r>
            <a:endParaRPr lang="en-US" dirty="0">
              <a:latin typeface="Verdana" panose="020B0604030504040204" pitchFamily="34" charset="0"/>
              <a:ea typeface="Verdana" panose="020B0604030504040204" pitchFamily="34" charset="0"/>
              <a:cs typeface="Verdana" panose="020B0604030504040204" pitchFamily="34" charset="0"/>
              <a:sym typeface="Arial"/>
            </a:endParaRPr>
          </a:p>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Examine to understand the learning opportunities we are, and are not, giving our students</a:t>
            </a:r>
            <a:endParaRPr lang="en-US" dirty="0">
              <a:latin typeface="Verdana" panose="020B0604030504040204" pitchFamily="34" charset="0"/>
              <a:ea typeface="Verdana" panose="020B0604030504040204" pitchFamily="34" charset="0"/>
              <a:cs typeface="Verdana" panose="020B0604030504040204" pitchFamily="34" charset="0"/>
              <a:sym typeface="Arial"/>
            </a:endParaRPr>
          </a:p>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Provide consistency in assessing students</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95</a:t>
            </a:fld>
            <a:endParaRPr lang="en-US" dirty="0"/>
          </a:p>
        </p:txBody>
      </p:sp>
    </p:spTree>
    <p:extLst>
      <p:ext uri="{BB962C8B-B14F-4D97-AF65-F5344CB8AC3E}">
        <p14:creationId xmlns:p14="http://schemas.microsoft.com/office/powerpoint/2010/main" val="356233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4"/>
          <p:cNvSpPr txBox="1">
            <a:spLocks noGrp="1"/>
          </p:cNvSpPr>
          <p:nvPr>
            <p:ph type="title"/>
          </p:nvPr>
        </p:nvSpPr>
        <p:spPr>
          <a:xfrm>
            <a:off x="0" y="493225"/>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Reflecting on the Calibration Protocol</a:t>
            </a:r>
            <a:endParaRPr sz="3200" b="1" dirty="0">
              <a:latin typeface="Verdana"/>
              <a:ea typeface="Verdana"/>
              <a:cs typeface="Verdana"/>
              <a:sym typeface="Verdana"/>
            </a:endParaRPr>
          </a:p>
        </p:txBody>
      </p:sp>
      <p:sp>
        <p:nvSpPr>
          <p:cNvPr id="969" name="Google Shape;969;p104"/>
          <p:cNvSpPr txBox="1">
            <a:spLocks noGrp="1"/>
          </p:cNvSpPr>
          <p:nvPr>
            <p:ph type="body" idx="1"/>
          </p:nvPr>
        </p:nvSpPr>
        <p:spPr>
          <a:xfrm>
            <a:off x="78740" y="1701732"/>
            <a:ext cx="8229600" cy="2955404"/>
          </a:xfrm>
          <a:prstGeom prst="rect">
            <a:avLst/>
          </a:prstGeom>
        </p:spPr>
        <p:txBody>
          <a:bodyPr spcFirstLastPara="1" wrap="square" lIns="91425" tIns="91425" rIns="91425" bIns="91425" anchor="t" anchorCtr="0">
            <a:noAutofit/>
          </a:bodyPr>
          <a:lstStyle/>
          <a:p>
            <a:pPr marL="914400" lvl="1" indent="-431800" algn="l" rtl="0">
              <a:spcBef>
                <a:spcPts val="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Examination – work through task (individual)</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Discussion of proficient responses (small group)</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Read and place in groups (individual)</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Score student work (individual)</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Score Sharing (small group)</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Discussion (small group)</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0" lvl="0" indent="0" algn="l" rtl="0">
              <a:spcBef>
                <a:spcPts val="640"/>
              </a:spcBef>
              <a:spcAft>
                <a:spcPts val="0"/>
              </a:spcAft>
              <a:buNone/>
            </a:pPr>
            <a:endParaRPr lang="en-US" sz="2200" dirty="0">
              <a:latin typeface="Verdana" panose="020B0604030504040204" pitchFamily="34" charset="0"/>
              <a:ea typeface="Verdana" panose="020B0604030504040204" pitchFamily="34" charset="0"/>
              <a:cs typeface="Verdana" panose="020B0604030504040204" pitchFamily="34" charset="0"/>
              <a:sym typeface="Arial"/>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70" name="Google Shape;970;p104"/>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96</a:t>
            </a:fld>
            <a:endParaRPr dirty="0"/>
          </a:p>
        </p:txBody>
      </p:sp>
      <p:sp>
        <p:nvSpPr>
          <p:cNvPr id="6" name="Google Shape;1197;p112"/>
          <p:cNvSpPr/>
          <p:nvPr/>
        </p:nvSpPr>
        <p:spPr>
          <a:xfrm rot="21080888">
            <a:off x="7282886" y="2502675"/>
            <a:ext cx="1907476" cy="1159874"/>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Handout</a:t>
            </a:r>
            <a:endParaRPr sz="1050" dirty="0"/>
          </a:p>
        </p:txBody>
      </p:sp>
      <p:sp>
        <p:nvSpPr>
          <p:cNvPr id="2" name="TextBox 1"/>
          <p:cNvSpPr txBox="1"/>
          <p:nvPr/>
        </p:nvSpPr>
        <p:spPr>
          <a:xfrm>
            <a:off x="1075765" y="5273084"/>
            <a:ext cx="6856575" cy="1323439"/>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Turn and Talk:</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What is the value of participating in a calibration protocol?</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How does this protocol promote greater equity? </a:t>
            </a:r>
          </a:p>
        </p:txBody>
      </p:sp>
      <p:sp>
        <p:nvSpPr>
          <p:cNvPr id="7" name="Google Shape;1243;p115" title="eval and reflection effect size"/>
          <p:cNvSpPr/>
          <p:nvPr/>
        </p:nvSpPr>
        <p:spPr>
          <a:xfrm rot="10800000">
            <a:off x="6496414" y="4073060"/>
            <a:ext cx="22459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grpSp>
        <p:nvGrpSpPr>
          <p:cNvPr id="3" name="Group 2" title="effect size graphic"/>
          <p:cNvGrpSpPr/>
          <p:nvPr/>
        </p:nvGrpSpPr>
        <p:grpSpPr>
          <a:xfrm>
            <a:off x="6823775" y="4076021"/>
            <a:ext cx="1889699" cy="623248"/>
            <a:chOff x="6822545" y="3820037"/>
            <a:chExt cx="1889699" cy="623248"/>
          </a:xfrm>
        </p:grpSpPr>
        <p:sp>
          <p:nvSpPr>
            <p:cNvPr id="8" name="Google Shape;1244;p115"/>
            <p:cNvSpPr txBox="1"/>
            <p:nvPr/>
          </p:nvSpPr>
          <p:spPr>
            <a:xfrm>
              <a:off x="6822545" y="3820037"/>
              <a:ext cx="1196889"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960245" y="3900313"/>
              <a:ext cx="751999" cy="454491"/>
            </a:xfrm>
            <a:prstGeom prst="rect">
              <a:avLst/>
            </a:prstGeom>
            <a:noFill/>
            <a:ln>
              <a:noFill/>
            </a:ln>
          </p:spPr>
        </p:pic>
      </p:grpSp>
    </p:spTree>
    <p:extLst>
      <p:ext uri="{BB962C8B-B14F-4D97-AF65-F5344CB8AC3E}">
        <p14:creationId xmlns:p14="http://schemas.microsoft.com/office/powerpoint/2010/main" val="40972317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12"/>
          <p:cNvSpPr txBox="1">
            <a:spLocks noGrp="1"/>
          </p:cNvSpPr>
          <p:nvPr>
            <p:ph type="title"/>
          </p:nvPr>
        </p:nvSpPr>
        <p:spPr>
          <a:xfrm>
            <a:off x="0" y="401800"/>
            <a:ext cx="91440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200" b="1" dirty="0">
                <a:latin typeface="Verdana"/>
                <a:ea typeface="Verdana"/>
                <a:cs typeface="Verdana"/>
                <a:sym typeface="Verdana"/>
              </a:rPr>
              <a:t>Elements of Effective Feedback</a:t>
            </a:r>
            <a:endParaRPr sz="3200" b="1" dirty="0">
              <a:latin typeface="Verdana"/>
              <a:ea typeface="Verdana"/>
              <a:cs typeface="Verdana"/>
              <a:sym typeface="Verdana"/>
            </a:endParaRPr>
          </a:p>
        </p:txBody>
      </p:sp>
      <p:sp>
        <p:nvSpPr>
          <p:cNvPr id="1052" name="Google Shape;1052;p11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97</a:t>
            </a:fld>
            <a:endParaRPr sz="1400" b="0" i="0" u="none" strike="noStrike" cap="none" dirty="0">
              <a:solidFill>
                <a:schemeClr val="dk1"/>
              </a:solidFill>
              <a:latin typeface="Arial"/>
              <a:ea typeface="Arial"/>
              <a:cs typeface="Arial"/>
              <a:sym typeface="Arial"/>
            </a:endParaRPr>
          </a:p>
        </p:txBody>
      </p:sp>
      <p:grpSp>
        <p:nvGrpSpPr>
          <p:cNvPr id="1053" name="Google Shape;1053;p112" title="feedback graphic"/>
          <p:cNvGrpSpPr/>
          <p:nvPr/>
        </p:nvGrpSpPr>
        <p:grpSpPr>
          <a:xfrm>
            <a:off x="429675" y="1429801"/>
            <a:ext cx="8284658" cy="4476699"/>
            <a:chOff x="4441" y="155541"/>
            <a:chExt cx="8578026" cy="4769041"/>
          </a:xfrm>
        </p:grpSpPr>
        <p:sp>
          <p:nvSpPr>
            <p:cNvPr id="1054" name="Google Shape;1054;p112"/>
            <p:cNvSpPr/>
            <p:nvPr/>
          </p:nvSpPr>
          <p:spPr>
            <a:xfrm>
              <a:off x="4293394" y="2066515"/>
              <a:ext cx="3362700" cy="3891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A8CACD"/>
              </a:solidFill>
              <a:prstDash val="solid"/>
              <a:round/>
              <a:headEnd type="none" w="sm" len="sm"/>
              <a:tailEnd type="none" w="sm" len="sm"/>
            </a:ln>
          </p:spPr>
        </p:sp>
        <p:sp>
          <p:nvSpPr>
            <p:cNvPr id="1055" name="Google Shape;1055;p112"/>
            <p:cNvSpPr/>
            <p:nvPr/>
          </p:nvSpPr>
          <p:spPr>
            <a:xfrm>
              <a:off x="4293394" y="2066515"/>
              <a:ext cx="1120800" cy="3891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A8CACD"/>
              </a:solidFill>
              <a:prstDash val="solid"/>
              <a:round/>
              <a:headEnd type="none" w="sm" len="sm"/>
              <a:tailEnd type="none" w="sm" len="sm"/>
            </a:ln>
          </p:spPr>
        </p:sp>
        <p:sp>
          <p:nvSpPr>
            <p:cNvPr id="1056" name="Google Shape;1056;p112"/>
            <p:cNvSpPr/>
            <p:nvPr/>
          </p:nvSpPr>
          <p:spPr>
            <a:xfrm>
              <a:off x="3172523" y="2066515"/>
              <a:ext cx="1120800" cy="3891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A8CACD"/>
              </a:solidFill>
              <a:prstDash val="solid"/>
              <a:round/>
              <a:headEnd type="none" w="sm" len="sm"/>
              <a:tailEnd type="none" w="sm" len="sm"/>
            </a:ln>
          </p:spPr>
        </p:sp>
        <p:sp>
          <p:nvSpPr>
            <p:cNvPr id="1057" name="Google Shape;1057;p112"/>
            <p:cNvSpPr/>
            <p:nvPr/>
          </p:nvSpPr>
          <p:spPr>
            <a:xfrm>
              <a:off x="930781" y="2066515"/>
              <a:ext cx="3362700" cy="3891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A8CACD"/>
              </a:solidFill>
              <a:prstDash val="solid"/>
              <a:round/>
              <a:headEnd type="none" w="sm" len="sm"/>
              <a:tailEnd type="none" w="sm" len="sm"/>
            </a:ln>
          </p:spPr>
        </p:sp>
        <p:sp>
          <p:nvSpPr>
            <p:cNvPr id="1058" name="Google Shape;1058;p112"/>
            <p:cNvSpPr/>
            <p:nvPr/>
          </p:nvSpPr>
          <p:spPr>
            <a:xfrm>
              <a:off x="4247674" y="1299830"/>
              <a:ext cx="91500" cy="389100"/>
            </a:xfrm>
            <a:custGeom>
              <a:avLst/>
              <a:gdLst/>
              <a:ahLst/>
              <a:cxnLst/>
              <a:rect l="l" t="t" r="r" b="b"/>
              <a:pathLst>
                <a:path w="120000" h="120000" extrusionOk="0">
                  <a:moveTo>
                    <a:pt x="60000" y="0"/>
                  </a:moveTo>
                  <a:lnTo>
                    <a:pt x="60000" y="120000"/>
                  </a:lnTo>
                </a:path>
              </a:pathLst>
            </a:custGeom>
            <a:noFill/>
            <a:ln w="25400" cap="flat" cmpd="sng">
              <a:solidFill>
                <a:srgbClr val="A8CACD"/>
              </a:solidFill>
              <a:prstDash val="solid"/>
              <a:round/>
              <a:headEnd type="none" w="sm" len="sm"/>
              <a:tailEnd type="none" w="sm" len="sm"/>
            </a:ln>
          </p:spPr>
        </p:sp>
        <p:sp>
          <p:nvSpPr>
            <p:cNvPr id="1059" name="Google Shape;1059;p112"/>
            <p:cNvSpPr/>
            <p:nvPr/>
          </p:nvSpPr>
          <p:spPr>
            <a:xfrm>
              <a:off x="4247674" y="533154"/>
              <a:ext cx="91500" cy="389100"/>
            </a:xfrm>
            <a:custGeom>
              <a:avLst/>
              <a:gdLst/>
              <a:ahLst/>
              <a:cxnLst/>
              <a:rect l="l" t="t" r="r" b="b"/>
              <a:pathLst>
                <a:path w="120000" h="120000" extrusionOk="0">
                  <a:moveTo>
                    <a:pt x="60000" y="0"/>
                  </a:moveTo>
                  <a:lnTo>
                    <a:pt x="60000" y="120000"/>
                  </a:lnTo>
                </a:path>
              </a:pathLst>
            </a:custGeom>
            <a:noFill/>
            <a:ln w="25400" cap="flat" cmpd="sng">
              <a:solidFill>
                <a:srgbClr val="93B1B3"/>
              </a:solidFill>
              <a:prstDash val="solid"/>
              <a:round/>
              <a:headEnd type="none" w="sm" len="sm"/>
              <a:tailEnd type="none" w="sm" len="sm"/>
            </a:ln>
          </p:spPr>
        </p:sp>
        <p:sp>
          <p:nvSpPr>
            <p:cNvPr id="1060" name="Google Shape;1060;p112"/>
            <p:cNvSpPr/>
            <p:nvPr/>
          </p:nvSpPr>
          <p:spPr>
            <a:xfrm>
              <a:off x="2380836" y="155541"/>
              <a:ext cx="3825000" cy="377700"/>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112"/>
            <p:cNvSpPr txBox="1"/>
            <p:nvPr/>
          </p:nvSpPr>
          <p:spPr>
            <a:xfrm>
              <a:off x="2380836" y="155541"/>
              <a:ext cx="3825000" cy="377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Effective Feedback</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62" name="Google Shape;1062;p112"/>
            <p:cNvSpPr/>
            <p:nvPr/>
          </p:nvSpPr>
          <p:spPr>
            <a:xfrm>
              <a:off x="750413" y="922217"/>
              <a:ext cx="7086000" cy="377700"/>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112"/>
            <p:cNvSpPr txBox="1"/>
            <p:nvPr/>
          </p:nvSpPr>
          <p:spPr>
            <a:xfrm>
              <a:off x="750413" y="922217"/>
              <a:ext cx="7086000" cy="377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Where am I going? How a</a:t>
              </a:r>
              <a:r>
                <a:rPr lang="en-US" sz="2000" dirty="0">
                  <a:latin typeface="Verdana" panose="020B0604030504040204" pitchFamily="34" charset="0"/>
                  <a:ea typeface="Verdana" panose="020B0604030504040204" pitchFamily="34" charset="0"/>
                  <a:cs typeface="Verdana" panose="020B0604030504040204" pitchFamily="34" charset="0"/>
                </a:rPr>
                <a:t>m</a:t>
              </a:r>
              <a:r>
                <a:rPr lang="en-US" sz="20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 I going? Where to next?</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64" name="Google Shape;1064;p112"/>
            <p:cNvSpPr/>
            <p:nvPr/>
          </p:nvSpPr>
          <p:spPr>
            <a:xfrm>
              <a:off x="1857242" y="1688893"/>
              <a:ext cx="4676374" cy="377621"/>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112"/>
            <p:cNvSpPr txBox="1"/>
            <p:nvPr/>
          </p:nvSpPr>
          <p:spPr>
            <a:xfrm>
              <a:off x="1794771" y="1688893"/>
              <a:ext cx="4738844" cy="37762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Each question works at four levels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66" name="Google Shape;1066;p112"/>
            <p:cNvSpPr/>
            <p:nvPr/>
          </p:nvSpPr>
          <p:spPr>
            <a:xfrm>
              <a:off x="4441" y="2455578"/>
              <a:ext cx="1852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112"/>
            <p:cNvSpPr txBox="1"/>
            <p:nvPr/>
          </p:nvSpPr>
          <p:spPr>
            <a:xfrm>
              <a:off x="4441" y="2455578"/>
              <a:ext cx="1852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Task Level</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How well are the tasks understood/ performed?</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68" name="Google Shape;1068;p112"/>
            <p:cNvSpPr/>
            <p:nvPr/>
          </p:nvSpPr>
          <p:spPr>
            <a:xfrm>
              <a:off x="2246183" y="2455578"/>
              <a:ext cx="1852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112"/>
            <p:cNvSpPr txBox="1"/>
            <p:nvPr/>
          </p:nvSpPr>
          <p:spPr>
            <a:xfrm>
              <a:off x="2246183" y="2455578"/>
              <a:ext cx="1852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Process Level</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The main process needed to understand/ perform tasks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70" name="Google Shape;1070;p112"/>
            <p:cNvSpPr/>
            <p:nvPr/>
          </p:nvSpPr>
          <p:spPr>
            <a:xfrm>
              <a:off x="4487927" y="2455582"/>
              <a:ext cx="2071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112"/>
            <p:cNvSpPr txBox="1"/>
            <p:nvPr/>
          </p:nvSpPr>
          <p:spPr>
            <a:xfrm>
              <a:off x="4475670" y="2393089"/>
              <a:ext cx="2071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Self-Regulation Level</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Self-monitoring directing, and regulating of actions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72" name="Google Shape;1072;p112"/>
            <p:cNvSpPr/>
            <p:nvPr/>
          </p:nvSpPr>
          <p:spPr>
            <a:xfrm>
              <a:off x="6729667" y="2455578"/>
              <a:ext cx="1852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112"/>
            <p:cNvSpPr txBox="1"/>
            <p:nvPr/>
          </p:nvSpPr>
          <p:spPr>
            <a:xfrm>
              <a:off x="6729667" y="2455578"/>
              <a:ext cx="1852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Self Level</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Personal evaluations and affect (usually positive) about the learner</a:t>
              </a:r>
              <a:endParaRPr dirty="0">
                <a:latin typeface="Verdana" panose="020B0604030504040204" pitchFamily="34" charset="0"/>
                <a:ea typeface="Verdana" panose="020B0604030504040204" pitchFamily="34" charset="0"/>
                <a:cs typeface="Verdana" panose="020B0604030504040204" pitchFamily="34" charset="0"/>
              </a:endParaRPr>
            </a:p>
          </p:txBody>
        </p:sp>
      </p:grpSp>
      <p:sp>
        <p:nvSpPr>
          <p:cNvPr id="1074" name="Google Shape;1074;p112"/>
          <p:cNvSpPr txBox="1"/>
          <p:nvPr/>
        </p:nvSpPr>
        <p:spPr>
          <a:xfrm>
            <a:off x="346969" y="6271710"/>
            <a:ext cx="3623613" cy="322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Source: Hattie &amp; </a:t>
            </a:r>
            <a:r>
              <a:rPr lang="en-US" sz="1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Timperly</a:t>
            </a:r>
            <a:r>
              <a:rPr lang="en-US" sz="1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 (2007).</a:t>
            </a:r>
            <a:endParaRPr dirty="0">
              <a:latin typeface="Verdana" panose="020B0604030504040204" pitchFamily="34" charset="0"/>
              <a:ea typeface="Verdana" panose="020B0604030504040204" pitchFamily="34" charset="0"/>
              <a:cs typeface="Verdana" panose="020B0604030504040204" pitchFamily="34" charset="0"/>
            </a:endParaRPr>
          </a:p>
        </p:txBody>
      </p:sp>
      <p:grpSp>
        <p:nvGrpSpPr>
          <p:cNvPr id="34" name="Group 33" title="feedback effect size"/>
          <p:cNvGrpSpPr/>
          <p:nvPr/>
        </p:nvGrpSpPr>
        <p:grpSpPr>
          <a:xfrm>
            <a:off x="7019318" y="1231696"/>
            <a:ext cx="2017395" cy="626208"/>
            <a:chOff x="5937885" y="1822262"/>
            <a:chExt cx="2017395" cy="626208"/>
          </a:xfrm>
        </p:grpSpPr>
        <p:sp>
          <p:nvSpPr>
            <p:cNvPr id="35" name="Google Shape;1281;p116"/>
            <p:cNvSpPr/>
            <p:nvPr/>
          </p:nvSpPr>
          <p:spPr>
            <a:xfrm rot="10800000">
              <a:off x="5937885" y="1822262"/>
              <a:ext cx="20173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1282;p116"/>
            <p:cNvSpPr txBox="1"/>
            <p:nvPr/>
          </p:nvSpPr>
          <p:spPr>
            <a:xfrm>
              <a:off x="6283047" y="1849870"/>
              <a:ext cx="1171575" cy="438581"/>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Feedback</a:t>
              </a:r>
              <a:endParaRPr sz="1050" dirty="0"/>
            </a:p>
            <a:p>
              <a:r>
                <a:rPr lang="en-US" sz="1200" b="1" dirty="0">
                  <a:latin typeface="Verdana"/>
                  <a:ea typeface="Verdana"/>
                  <a:cs typeface="Verdana"/>
                  <a:sym typeface="Verdana"/>
                </a:rPr>
                <a:t>0.70</a:t>
              </a:r>
              <a:endParaRPr sz="1050" dirty="0"/>
            </a:p>
          </p:txBody>
        </p:sp>
        <p:pic>
          <p:nvPicPr>
            <p:cNvPr id="37" name="Google Shape;1283;p116"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167801" y="1895999"/>
              <a:ext cx="751999" cy="454491"/>
            </a:xfrm>
            <a:prstGeom prst="rect">
              <a:avLst/>
            </a:prstGeom>
            <a:noFill/>
            <a:ln>
              <a:noFill/>
            </a:ln>
          </p:spPr>
        </p:pic>
      </p:grpSp>
    </p:spTree>
    <p:extLst>
      <p:ext uri="{BB962C8B-B14F-4D97-AF65-F5344CB8AC3E}">
        <p14:creationId xmlns:p14="http://schemas.microsoft.com/office/powerpoint/2010/main" val="9757095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19"/>
          <p:cNvSpPr txBox="1">
            <a:spLocks noGrp="1"/>
          </p:cNvSpPr>
          <p:nvPr>
            <p:ph type="title"/>
          </p:nvPr>
        </p:nvSpPr>
        <p:spPr>
          <a:xfrm>
            <a:off x="17929" y="651470"/>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Planning Next Steps</a:t>
            </a:r>
            <a:endParaRPr sz="3200" dirty="0"/>
          </a:p>
        </p:txBody>
      </p:sp>
      <p:sp>
        <p:nvSpPr>
          <p:cNvPr id="1328" name="Google Shape;1328;p119"/>
          <p:cNvSpPr txBox="1">
            <a:spLocks noGrp="1"/>
          </p:cNvSpPr>
          <p:nvPr>
            <p:ph type="body" idx="1"/>
          </p:nvPr>
        </p:nvSpPr>
        <p:spPr>
          <a:xfrm>
            <a:off x="505329" y="1616303"/>
            <a:ext cx="8240287" cy="4178179"/>
          </a:xfrm>
          <a:prstGeom prst="rect">
            <a:avLst/>
          </a:prstGeom>
          <a:noFill/>
          <a:ln>
            <a:noFill/>
          </a:ln>
        </p:spPr>
        <p:txBody>
          <a:bodyPr spcFirstLastPara="1" wrap="square" lIns="68569" tIns="68569" rIns="68569" bIns="68569" anchor="t" anchorCtr="0">
            <a:noAutofit/>
          </a:bodyPr>
          <a:lstStyle/>
          <a:p>
            <a:pPr marL="257175" indent="0">
              <a:spcBef>
                <a:spcPts val="0"/>
              </a:spcBef>
              <a:buSzPts val="2000"/>
              <a:buNone/>
            </a:pPr>
            <a:r>
              <a:rPr lang="en-US" dirty="0">
                <a:latin typeface="Verdana" panose="020B0604030504040204" pitchFamily="34" charset="0"/>
                <a:ea typeface="Verdana" panose="020B0604030504040204" pitchFamily="34" charset="0"/>
                <a:cs typeface="Verdana" panose="020B0604030504040204" pitchFamily="34" charset="0"/>
                <a:sym typeface="Verdana"/>
              </a:rPr>
              <a:t>Find your assigned student work poster and </a:t>
            </a:r>
            <a:r>
              <a:rPr lang="en-US" b="1" dirty="0">
                <a:latin typeface="Verdana" panose="020B0604030504040204" pitchFamily="34" charset="0"/>
                <a:ea typeface="Verdana" panose="020B0604030504040204" pitchFamily="34" charset="0"/>
                <a:cs typeface="Verdana" panose="020B0604030504040204" pitchFamily="34" charset="0"/>
                <a:sym typeface="Verdana"/>
              </a:rPr>
              <a:t>Graffiti</a:t>
            </a:r>
            <a:r>
              <a:rPr lang="en-US" dirty="0">
                <a:latin typeface="Verdana" panose="020B0604030504040204" pitchFamily="34" charset="0"/>
                <a:ea typeface="Verdana" panose="020B0604030504040204" pitchFamily="34" charset="0"/>
                <a:cs typeface="Verdana" panose="020B0604030504040204" pitchFamily="34" charset="0"/>
                <a:sym typeface="Verdana"/>
              </a:rPr>
              <a:t> either an idea for feedback OR an idea for next steps.</a:t>
            </a:r>
          </a:p>
          <a:p>
            <a:pPr marL="257175" indent="0">
              <a:spcBef>
                <a:spcPts val="0"/>
              </a:spcBef>
              <a:buSzPts val="200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600075" indent="-342900">
              <a:spcBef>
                <a:spcPts val="0"/>
              </a:spcBef>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What misconceptions, if any, does the student have?</a:t>
            </a:r>
            <a:endParaRPr dirty="0">
              <a:latin typeface="Verdana" panose="020B0604030504040204" pitchFamily="34" charset="0"/>
              <a:ea typeface="Verdana" panose="020B0604030504040204" pitchFamily="34" charset="0"/>
              <a:cs typeface="Verdana" panose="020B0604030504040204" pitchFamily="34" charset="0"/>
            </a:endParaRPr>
          </a:p>
          <a:p>
            <a:pPr marL="600075" indent="-342900">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What feedback would you give the student?</a:t>
            </a:r>
            <a:endParaRPr dirty="0">
              <a:latin typeface="Verdana" panose="020B0604030504040204" pitchFamily="34" charset="0"/>
              <a:ea typeface="Verdana" panose="020B0604030504040204" pitchFamily="34" charset="0"/>
              <a:cs typeface="Verdana" panose="020B0604030504040204" pitchFamily="34" charset="0"/>
            </a:endParaRPr>
          </a:p>
          <a:p>
            <a:pPr marL="600075" indent="-342900">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What would be your focus for next steps with the student?</a:t>
            </a:r>
            <a:endParaRPr dirty="0">
              <a:latin typeface="Verdana" panose="020B0604030504040204" pitchFamily="34" charset="0"/>
              <a:ea typeface="Verdana" panose="020B0604030504040204" pitchFamily="34" charset="0"/>
              <a:cs typeface="Verdana" panose="020B0604030504040204" pitchFamily="34" charset="0"/>
            </a:endParaRPr>
          </a:p>
          <a:p>
            <a:pPr marL="304800" indent="47625">
              <a:buSzPts val="2000"/>
              <a:buNone/>
            </a:pPr>
            <a:endParaRPr dirty="0">
              <a:latin typeface="Verdana" panose="020B0604030504040204" pitchFamily="34" charset="0"/>
              <a:ea typeface="Verdana" panose="020B0604030504040204" pitchFamily="34" charset="0"/>
              <a:cs typeface="Verdana" panose="020B0604030504040204" pitchFamily="34" charset="0"/>
              <a:sym typeface="Verdana"/>
            </a:endParaRPr>
          </a:p>
          <a:p>
            <a:pPr marL="257175" indent="0">
              <a:buSzPts val="2000"/>
              <a:buNone/>
            </a:pPr>
            <a:endParaRPr dirty="0">
              <a:latin typeface="Verdana" panose="020B0604030504040204" pitchFamily="34" charset="0"/>
              <a:ea typeface="Verdana" panose="020B0604030504040204" pitchFamily="34" charset="0"/>
              <a:cs typeface="Verdana" panose="020B0604030504040204" pitchFamily="34" charset="0"/>
            </a:endParaRPr>
          </a:p>
        </p:txBody>
      </p:sp>
      <p:pic>
        <p:nvPicPr>
          <p:cNvPr id="1330" name="Google Shape;1330;p119" title="decorative graphic"/>
          <p:cNvPicPr preferRelativeResize="0"/>
          <p:nvPr/>
        </p:nvPicPr>
        <p:blipFill rotWithShape="1">
          <a:blip r:embed="rId3">
            <a:alphaModFix/>
          </a:blip>
          <a:srcRect/>
          <a:stretch/>
        </p:blipFill>
        <p:spPr>
          <a:xfrm>
            <a:off x="3686273" y="4974629"/>
            <a:ext cx="3890625" cy="1688381"/>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98</a:t>
            </a:fld>
            <a:endParaRPr lang="en-US" dirty="0"/>
          </a:p>
        </p:txBody>
      </p:sp>
      <p:grpSp>
        <p:nvGrpSpPr>
          <p:cNvPr id="11" name="Group 10" title="eval and reflection effect size"/>
          <p:cNvGrpSpPr/>
          <p:nvPr/>
        </p:nvGrpSpPr>
        <p:grpSpPr>
          <a:xfrm>
            <a:off x="6408181" y="718809"/>
            <a:ext cx="2337435" cy="650855"/>
            <a:chOff x="5320665" y="1490792"/>
            <a:chExt cx="2337435" cy="650855"/>
          </a:xfrm>
        </p:grpSpPr>
        <p:sp>
          <p:nvSpPr>
            <p:cNvPr id="12" name="Google Shape;1331;p119"/>
            <p:cNvSpPr/>
            <p:nvPr/>
          </p:nvSpPr>
          <p:spPr>
            <a:xfrm rot="10800000">
              <a:off x="5320665" y="1490792"/>
              <a:ext cx="233743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3" name="Google Shape;1332;p119"/>
            <p:cNvSpPr txBox="1"/>
            <p:nvPr/>
          </p:nvSpPr>
          <p:spPr>
            <a:xfrm>
              <a:off x="5665827" y="1518399"/>
              <a:ext cx="1363623"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a:t>
              </a:r>
              <a:endParaRPr sz="1050" dirty="0"/>
            </a:p>
            <a:p>
              <a:r>
                <a:rPr lang="en-US" sz="1200" b="1" dirty="0">
                  <a:latin typeface="Verdana"/>
                  <a:ea typeface="Verdana"/>
                  <a:cs typeface="Verdana"/>
                  <a:sym typeface="Verdana"/>
                </a:rPr>
                <a:t>0.75</a:t>
              </a:r>
              <a:endParaRPr sz="1050" dirty="0"/>
            </a:p>
          </p:txBody>
        </p:sp>
        <p:pic>
          <p:nvPicPr>
            <p:cNvPr id="14" name="Google Shape;1333;p119"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6824901" y="1564529"/>
              <a:ext cx="751999" cy="454491"/>
            </a:xfrm>
            <a:prstGeom prst="rect">
              <a:avLst/>
            </a:prstGeom>
            <a:noFill/>
            <a:ln>
              <a:noFill/>
            </a:ln>
          </p:spPr>
        </p:pic>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120"/>
          <p:cNvSpPr txBox="1">
            <a:spLocks noGrp="1"/>
          </p:cNvSpPr>
          <p:nvPr>
            <p:ph type="title"/>
          </p:nvPr>
        </p:nvSpPr>
        <p:spPr>
          <a:xfrm>
            <a:off x="83125" y="707279"/>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Jot Thoughts Reflection</a:t>
            </a:r>
            <a:endParaRPr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99</a:t>
            </a:fld>
            <a:endParaRPr lang="en-US" dirty="0"/>
          </a:p>
        </p:txBody>
      </p:sp>
      <p:pic>
        <p:nvPicPr>
          <p:cNvPr id="6" name="Picture 5" title="decorative graphic">
            <a:extLst>
              <a:ext uri="{FF2B5EF4-FFF2-40B4-BE49-F238E27FC236}">
                <a16:creationId xmlns:a16="http://schemas.microsoft.com/office/drawing/2014/main" id="{A087CEBB-CA8D-4B0D-A84F-CB8AB445E813}"/>
              </a:ext>
            </a:extLst>
          </p:cNvPr>
          <p:cNvPicPr>
            <a:picLocks noChangeAspect="1"/>
          </p:cNvPicPr>
          <p:nvPr/>
        </p:nvPicPr>
        <p:blipFill>
          <a:blip r:embed="rId3"/>
          <a:stretch>
            <a:fillRect/>
          </a:stretch>
        </p:blipFill>
        <p:spPr>
          <a:xfrm>
            <a:off x="6437733" y="1234703"/>
            <a:ext cx="2194298" cy="2194298"/>
          </a:xfrm>
          <a:prstGeom prst="rect">
            <a:avLst/>
          </a:prstGeom>
        </p:spPr>
      </p:pic>
      <p:sp>
        <p:nvSpPr>
          <p:cNvPr id="4" name="TextBox 3">
            <a:extLst>
              <a:ext uri="{FF2B5EF4-FFF2-40B4-BE49-F238E27FC236}">
                <a16:creationId xmlns:a16="http://schemas.microsoft.com/office/drawing/2014/main" id="{7107DA87-5230-48AC-8CCB-9DC75215AA22}"/>
              </a:ext>
            </a:extLst>
          </p:cNvPr>
          <p:cNvSpPr txBox="1"/>
          <p:nvPr/>
        </p:nvSpPr>
        <p:spPr>
          <a:xfrm>
            <a:off x="240802" y="2165344"/>
            <a:ext cx="5925764" cy="2246769"/>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Topic: </a:t>
            </a:r>
            <a:r>
              <a:rPr lang="en-US" sz="2000" dirty="0">
                <a:latin typeface="Verdana" panose="020B0604030504040204" pitchFamily="34" charset="0"/>
                <a:ea typeface="Verdana" panose="020B0604030504040204" pitchFamily="34" charset="0"/>
              </a:rPr>
              <a:t>Think about the Rubric, the Calibration Protocol and Feedback from this module.</a:t>
            </a:r>
          </a:p>
          <a:p>
            <a:endParaRPr lang="en-US"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How would you use these in your classroom?</a:t>
            </a: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How would you use these in PD?</a:t>
            </a:r>
          </a:p>
        </p:txBody>
      </p:sp>
    </p:spTree>
  </p:cSld>
  <p:clrMapOvr>
    <a:masterClrMapping/>
  </p:clrMapOvr>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5298</TotalTime>
  <Words>3526</Words>
  <Application>Microsoft Office PowerPoint</Application>
  <PresentationFormat>On-screen Show (4:3)</PresentationFormat>
  <Paragraphs>757</Paragraphs>
  <Slides>110</Slides>
  <Notes>75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110</vt:i4>
      </vt:variant>
    </vt:vector>
  </HeadingPairs>
  <TitlesOfParts>
    <vt:vector size="121" baseType="lpstr">
      <vt:lpstr>Arial</vt:lpstr>
      <vt:lpstr>Calibri</vt:lpstr>
      <vt:lpstr>Courier New</vt:lpstr>
      <vt:lpstr>Noto Sans Symbols</vt:lpstr>
      <vt:lpstr>Verdana</vt:lpstr>
      <vt:lpstr>Wingdings</vt:lpstr>
      <vt:lpstr>mathematics</vt:lpstr>
      <vt:lpstr>mathematics</vt:lpstr>
      <vt:lpstr>1_mathematics</vt:lpstr>
      <vt:lpstr>2_mathematics</vt:lpstr>
      <vt:lpstr>3_mathematics</vt:lpstr>
      <vt:lpstr>Developing Deeper Learning through Rich Mathematical Tasks  2019 Mathematics Institute K-2 Session</vt:lpstr>
      <vt:lpstr>Welcome and Introductions</vt:lpstr>
      <vt:lpstr>Just Like Me</vt:lpstr>
      <vt:lpstr>Just Like Me</vt:lpstr>
      <vt:lpstr>Just Like Me</vt:lpstr>
      <vt:lpstr>Just Like Me</vt:lpstr>
      <vt:lpstr>Just Like Me</vt:lpstr>
      <vt:lpstr>Just Like Me</vt:lpstr>
      <vt:lpstr>Just Like Me</vt:lpstr>
      <vt:lpstr>Just Like Me</vt:lpstr>
      <vt:lpstr>Agenda</vt:lpstr>
      <vt:lpstr>Opening Video Message from VDOE</vt:lpstr>
      <vt:lpstr>Session Learning Intentions</vt:lpstr>
      <vt:lpstr>I. Overview – Visible Learning, Equity, and Identity </vt:lpstr>
      <vt:lpstr>Module I - Success Criteria</vt:lpstr>
      <vt:lpstr>Math Identity, Agency, and Equity</vt:lpstr>
      <vt:lpstr>What’s Your Math Story? Mathematics Identity Graph</vt:lpstr>
      <vt:lpstr>Turn and Talk</vt:lpstr>
      <vt:lpstr>Supporting Equitable Learning</vt:lpstr>
      <vt:lpstr>Positive Mathematical Identity</vt:lpstr>
      <vt:lpstr>Equity in Math</vt:lpstr>
      <vt:lpstr>Equity Quotes 4 Corners Activity</vt:lpstr>
      <vt:lpstr>Equity Quotes 4 Corners Activity</vt:lpstr>
      <vt:lpstr>The Five Equity-Based Mathematics Teaching Practices</vt:lpstr>
      <vt:lpstr>A Visible Learning Classroom is...</vt:lpstr>
      <vt:lpstr>Comparing Visible Teaching &amp; Learning</vt:lpstr>
      <vt:lpstr>Assessment-Capable Visible Learners</vt:lpstr>
      <vt:lpstr>Assessment-Capable Visible Learners</vt:lpstr>
      <vt:lpstr>Barometer of Influence and Effect Size </vt:lpstr>
      <vt:lpstr>Effect Size Sort</vt:lpstr>
      <vt:lpstr>Effect Size Sort Solutions</vt:lpstr>
      <vt:lpstr>Effect Size of Strategies Used</vt:lpstr>
      <vt:lpstr>Focus of 2018 and 2019 Mathematics Institutes</vt:lpstr>
      <vt:lpstr>Mathematics Process Goals for Students</vt:lpstr>
      <vt:lpstr>Square, Circle, Triangle Reflection</vt:lpstr>
      <vt:lpstr>II. Task Implementation (Before)</vt:lpstr>
      <vt:lpstr>Focus of 2019 Mathematics Institutes</vt:lpstr>
      <vt:lpstr>Module II - Success Criteria</vt:lpstr>
      <vt:lpstr>The Hamster Cage Task</vt:lpstr>
      <vt:lpstr>Learning Intentions and Success Criteria</vt:lpstr>
      <vt:lpstr>Say Something!</vt:lpstr>
      <vt:lpstr>Task Implementation Guide</vt:lpstr>
      <vt:lpstr>Task Implementation Guide</vt:lpstr>
      <vt:lpstr>o</vt:lpstr>
      <vt:lpstr>o</vt:lpstr>
      <vt:lpstr>Cognitive Demand</vt:lpstr>
      <vt:lpstr>Think-Pair- Square </vt:lpstr>
      <vt:lpstr>Cognitive Demand Characteristics: Group Consensus Chart</vt:lpstr>
      <vt:lpstr>Rich Mathematical Tasks - Definition</vt:lpstr>
      <vt:lpstr>Characteristics of Rich Tasks</vt:lpstr>
      <vt:lpstr>The Hamster Cage Task</vt:lpstr>
      <vt:lpstr> It’s not just about the task…</vt:lpstr>
      <vt:lpstr>Factors Associated with the Decline and Maintenance of High-Level Tasks</vt:lpstr>
      <vt:lpstr>Task Implementation Guide</vt:lpstr>
      <vt:lpstr>Activate Prior Knowledge</vt:lpstr>
      <vt:lpstr>Reflection</vt:lpstr>
      <vt:lpstr>The “Goldilocks” Effect </vt:lpstr>
      <vt:lpstr>Surface, Deep, and Transfer Learning in Math </vt:lpstr>
      <vt:lpstr>Intentional Planning</vt:lpstr>
      <vt:lpstr>3 - 2 - 1 Reflection</vt:lpstr>
      <vt:lpstr>III. Task Implementation (During/After)</vt:lpstr>
      <vt:lpstr>Focus of 2019 Mathematics Institutes</vt:lpstr>
      <vt:lpstr>Success Criteria</vt:lpstr>
      <vt:lpstr>Task Implementation Guide</vt:lpstr>
      <vt:lpstr>Talking Hats</vt:lpstr>
      <vt:lpstr>Impact of Visible Teaching</vt:lpstr>
      <vt:lpstr>Characteristics of Rich Tasks</vt:lpstr>
      <vt:lpstr>Assessment-Capable Visible Learners</vt:lpstr>
      <vt:lpstr>Before we get started…</vt:lpstr>
      <vt:lpstr>Task Launch</vt:lpstr>
      <vt:lpstr>Task Launch</vt:lpstr>
      <vt:lpstr>Success Criteria</vt:lpstr>
      <vt:lpstr>Do the Task</vt:lpstr>
      <vt:lpstr>Task Share</vt:lpstr>
      <vt:lpstr>Task Closure</vt:lpstr>
      <vt:lpstr>Reflection</vt:lpstr>
      <vt:lpstr>Talking Hat Reflection</vt:lpstr>
      <vt:lpstr>Whole Group Reflection</vt:lpstr>
      <vt:lpstr>Rich Mathematical Task Template </vt:lpstr>
      <vt:lpstr>Scavenger Hunt</vt:lpstr>
      <vt:lpstr>Reflection on Resource</vt:lpstr>
      <vt:lpstr>3 W’s Reflection</vt:lpstr>
      <vt:lpstr>IV. Assessing Student Understanding</vt:lpstr>
      <vt:lpstr>Module IV - Success Criteria</vt:lpstr>
      <vt:lpstr>Scoring Equality Task</vt:lpstr>
      <vt:lpstr>Calibration Protocol Purpose</vt:lpstr>
      <vt:lpstr>Calibration Protocol</vt:lpstr>
      <vt:lpstr>Preparing to Score Student Work</vt:lpstr>
      <vt:lpstr>Mathematics Process Goals for Students</vt:lpstr>
      <vt:lpstr>Sorting Student Work</vt:lpstr>
      <vt:lpstr>Scoring Student Work</vt:lpstr>
      <vt:lpstr>Sharing and Discussing Student Work</vt:lpstr>
      <vt:lpstr>Sharing &amp; Discussing Student Work</vt:lpstr>
      <vt:lpstr>Anchor Paper Scoring and Rationales</vt:lpstr>
      <vt:lpstr>Purpose of Anchor Papers</vt:lpstr>
      <vt:lpstr>Reflecting on the Calibration Protocol</vt:lpstr>
      <vt:lpstr>Elements of Effective Feedback</vt:lpstr>
      <vt:lpstr>Planning Next Steps</vt:lpstr>
      <vt:lpstr>Jot Thoughts Reflection</vt:lpstr>
      <vt:lpstr>Session Closure and Reflection</vt:lpstr>
      <vt:lpstr>Strategy Catcher</vt:lpstr>
      <vt:lpstr>Strategy Catcher</vt:lpstr>
      <vt:lpstr>o</vt:lpstr>
      <vt:lpstr>Session Learning Intentions</vt:lpstr>
      <vt:lpstr>Traffic Light Exit Ticket</vt:lpstr>
      <vt:lpstr>2016 Mathematics Standards of Learning  - Instructional Resources</vt:lpstr>
      <vt:lpstr>Desmos Classroom Activities Log (NEW)</vt:lpstr>
      <vt:lpstr>Access TeacherDirect from “Instruction” Link on the left side of the VDOE home page </vt:lpstr>
      <vt:lpstr>Potential Website Resources</vt:lpstr>
      <vt:lpstr>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kjpra</dc:creator>
  <cp:lastModifiedBy>Delozier, Debra (DOE)</cp:lastModifiedBy>
  <cp:revision>250</cp:revision>
  <dcterms:modified xsi:type="dcterms:W3CDTF">2019-11-13T18:27:58Z</dcterms:modified>
</cp:coreProperties>
</file>