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1" r:id="rId3"/>
  </p:sldMasterIdLst>
  <p:notesMasterIdLst>
    <p:notesMasterId r:id="rId87"/>
  </p:notesMasterIdLst>
  <p:sldIdLst>
    <p:sldId id="297" r:id="rId4"/>
    <p:sldId id="311" r:id="rId5"/>
    <p:sldId id="337" r:id="rId6"/>
    <p:sldId id="336" r:id="rId7"/>
    <p:sldId id="338" r:id="rId8"/>
    <p:sldId id="435" r:id="rId9"/>
    <p:sldId id="436" r:id="rId10"/>
    <p:sldId id="439" r:id="rId11"/>
    <p:sldId id="440" r:id="rId12"/>
    <p:sldId id="441" r:id="rId13"/>
    <p:sldId id="442" r:id="rId14"/>
    <p:sldId id="443" r:id="rId15"/>
    <p:sldId id="444" r:id="rId16"/>
    <p:sldId id="445" r:id="rId17"/>
    <p:sldId id="446" r:id="rId18"/>
    <p:sldId id="447" r:id="rId19"/>
    <p:sldId id="299" r:id="rId20"/>
    <p:sldId id="307" r:id="rId21"/>
    <p:sldId id="420" r:id="rId22"/>
    <p:sldId id="423" r:id="rId23"/>
    <p:sldId id="424" r:id="rId24"/>
    <p:sldId id="426" r:id="rId25"/>
    <p:sldId id="427" r:id="rId26"/>
    <p:sldId id="428" r:id="rId27"/>
    <p:sldId id="429" r:id="rId28"/>
    <p:sldId id="430" r:id="rId29"/>
    <p:sldId id="431" r:id="rId30"/>
    <p:sldId id="432" r:id="rId31"/>
    <p:sldId id="433" r:id="rId32"/>
    <p:sldId id="434" r:id="rId33"/>
    <p:sldId id="398" r:id="rId34"/>
    <p:sldId id="399" r:id="rId35"/>
    <p:sldId id="400" r:id="rId36"/>
    <p:sldId id="401" r:id="rId37"/>
    <p:sldId id="402" r:id="rId38"/>
    <p:sldId id="403" r:id="rId39"/>
    <p:sldId id="404" r:id="rId40"/>
    <p:sldId id="405" r:id="rId41"/>
    <p:sldId id="406" r:id="rId42"/>
    <p:sldId id="407" r:id="rId43"/>
    <p:sldId id="306" r:id="rId44"/>
    <p:sldId id="349" r:id="rId45"/>
    <p:sldId id="351" r:id="rId46"/>
    <p:sldId id="353" r:id="rId47"/>
    <p:sldId id="354" r:id="rId48"/>
    <p:sldId id="437" r:id="rId49"/>
    <p:sldId id="356" r:id="rId50"/>
    <p:sldId id="357" r:id="rId51"/>
    <p:sldId id="358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368" r:id="rId62"/>
    <p:sldId id="369" r:id="rId63"/>
    <p:sldId id="370" r:id="rId64"/>
    <p:sldId id="371" r:id="rId65"/>
    <p:sldId id="408" r:id="rId66"/>
    <p:sldId id="409" r:id="rId67"/>
    <p:sldId id="410" r:id="rId68"/>
    <p:sldId id="411" r:id="rId69"/>
    <p:sldId id="415" r:id="rId70"/>
    <p:sldId id="414" r:id="rId71"/>
    <p:sldId id="416" r:id="rId72"/>
    <p:sldId id="300" r:id="rId73"/>
    <p:sldId id="323" r:id="rId74"/>
    <p:sldId id="324" r:id="rId75"/>
    <p:sldId id="325" r:id="rId76"/>
    <p:sldId id="328" r:id="rId77"/>
    <p:sldId id="329" r:id="rId78"/>
    <p:sldId id="438" r:id="rId79"/>
    <p:sldId id="347" r:id="rId80"/>
    <p:sldId id="345" r:id="rId81"/>
    <p:sldId id="321" r:id="rId82"/>
    <p:sldId id="346" r:id="rId83"/>
    <p:sldId id="308" r:id="rId84"/>
    <p:sldId id="348" r:id="rId85"/>
    <p:sldId id="296" r:id="rId8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4852" autoAdjust="0"/>
  </p:normalViewPr>
  <p:slideViewPr>
    <p:cSldViewPr>
      <p:cViewPr varScale="1">
        <p:scale>
          <a:sx n="98" d="100"/>
          <a:sy n="98" d="100"/>
        </p:scale>
        <p:origin x="1118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54"/>
    </p:cViewPr>
  </p:sorterViewPr>
  <p:notesViewPr>
    <p:cSldViewPr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image" Target="../media/image35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image" Target="../media/image3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AAD83E-715A-409B-A3CE-7B0534899D0A}" type="doc">
      <dgm:prSet loTypeId="urn:microsoft.com/office/officeart/2005/8/layout/chart3" loCatId="relationship" qsTypeId="urn:microsoft.com/office/officeart/2005/8/quickstyle/simple1" qsCatId="simple" csTypeId="urn:microsoft.com/office/officeart/2005/8/colors/accent0_3" csCatId="mainScheme" phldr="1"/>
      <dgm:spPr/>
    </dgm:pt>
    <dgm:pt modelId="{EDE4FA4A-3F98-491B-92AC-BF1585ACEAFA}">
      <dgm:prSet phldrT="[Text]"/>
      <dgm:spPr>
        <a:solidFill>
          <a:srgbClr val="336699"/>
        </a:solidFill>
      </dgm:spPr>
      <dgm:t>
        <a:bodyPr/>
        <a:lstStyle/>
        <a:p>
          <a:r>
            <a:rPr lang="en-US" dirty="0" smtClean="0"/>
            <a:t>Student, Parent, and Staff Surveys</a:t>
          </a:r>
          <a:endParaRPr lang="en-US" dirty="0"/>
        </a:p>
      </dgm:t>
    </dgm:pt>
    <dgm:pt modelId="{D6012B1C-38C6-4DC5-9D4C-45DF2CB73F53}" type="parTrans" cxnId="{6EDB17DC-7870-49D1-BB27-2CF91E589A00}">
      <dgm:prSet/>
      <dgm:spPr/>
      <dgm:t>
        <a:bodyPr/>
        <a:lstStyle/>
        <a:p>
          <a:endParaRPr lang="en-US"/>
        </a:p>
      </dgm:t>
    </dgm:pt>
    <dgm:pt modelId="{5FCD05A0-C49B-4A7A-8426-0BACB8FC8660}" type="sibTrans" cxnId="{6EDB17DC-7870-49D1-BB27-2CF91E589A00}">
      <dgm:prSet/>
      <dgm:spPr/>
      <dgm:t>
        <a:bodyPr/>
        <a:lstStyle/>
        <a:p>
          <a:endParaRPr lang="en-US"/>
        </a:p>
      </dgm:t>
    </dgm:pt>
    <dgm:pt modelId="{E37A556E-76C0-4EBA-A674-FF0CA0670D89}">
      <dgm:prSet phldrT="[Text]"/>
      <dgm:spPr>
        <a:solidFill>
          <a:srgbClr val="666699"/>
        </a:solidFill>
      </dgm:spPr>
      <dgm:t>
        <a:bodyPr/>
        <a:lstStyle/>
        <a:p>
          <a:r>
            <a:rPr lang="en-US" smtClean="0"/>
            <a:t>Cost Methodology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Chart"/>
        </a:ext>
      </dgm:extLst>
    </dgm:pt>
    <dgm:pt modelId="{4E3CA6ED-6901-4662-A22A-751BAF7FB1B3}" type="parTrans" cxnId="{A3CA7E39-EFE3-4B4D-834F-62B55830EC6D}">
      <dgm:prSet/>
      <dgm:spPr/>
      <dgm:t>
        <a:bodyPr/>
        <a:lstStyle/>
        <a:p>
          <a:endParaRPr lang="en-US"/>
        </a:p>
      </dgm:t>
    </dgm:pt>
    <dgm:pt modelId="{EAFFF534-1A65-4A09-A602-2395BB3459B2}" type="sibTrans" cxnId="{A3CA7E39-EFE3-4B4D-834F-62B55830EC6D}">
      <dgm:prSet/>
      <dgm:spPr/>
      <dgm:t>
        <a:bodyPr/>
        <a:lstStyle/>
        <a:p>
          <a:endParaRPr lang="en-US"/>
        </a:p>
      </dgm:t>
    </dgm:pt>
    <dgm:pt modelId="{FE3E432A-5027-482B-8DDC-908C79826F93}">
      <dgm:prSet phldrT="[Text]"/>
      <dgm:spPr>
        <a:solidFill>
          <a:srgbClr val="666699"/>
        </a:solidFill>
      </dgm:spPr>
      <dgm:t>
        <a:bodyPr/>
        <a:lstStyle/>
        <a:p>
          <a:r>
            <a:rPr lang="en-US" dirty="0" smtClean="0"/>
            <a:t>Student Outcomes Study </a:t>
          </a:r>
          <a:endParaRPr lang="en-US" dirty="0"/>
        </a:p>
      </dgm:t>
    </dgm:pt>
    <dgm:pt modelId="{B8442797-3ABE-4F2D-90D4-C89A87732574}" type="parTrans" cxnId="{0F70E82C-4820-448D-B2A5-458024934408}">
      <dgm:prSet/>
      <dgm:spPr/>
      <dgm:t>
        <a:bodyPr/>
        <a:lstStyle/>
        <a:p>
          <a:endParaRPr lang="en-US"/>
        </a:p>
      </dgm:t>
    </dgm:pt>
    <dgm:pt modelId="{307FEC1B-577A-4B2C-9285-751C76EE6299}" type="sibTrans" cxnId="{0F70E82C-4820-448D-B2A5-458024934408}">
      <dgm:prSet/>
      <dgm:spPr/>
      <dgm:t>
        <a:bodyPr/>
        <a:lstStyle/>
        <a:p>
          <a:endParaRPr lang="en-US"/>
        </a:p>
      </dgm:t>
    </dgm:pt>
    <dgm:pt modelId="{6AE92DAA-C632-47FB-8074-6011B33949FC}" type="pres">
      <dgm:prSet presAssocID="{F8AAD83E-715A-409B-A3CE-7B0534899D0A}" presName="compositeShape" presStyleCnt="0">
        <dgm:presLayoutVars>
          <dgm:chMax val="7"/>
          <dgm:dir/>
          <dgm:resizeHandles val="exact"/>
        </dgm:presLayoutVars>
      </dgm:prSet>
      <dgm:spPr/>
    </dgm:pt>
    <dgm:pt modelId="{553DB2E5-25CD-40DF-8E1F-40E46CE8EE1D}" type="pres">
      <dgm:prSet presAssocID="{F8AAD83E-715A-409B-A3CE-7B0534899D0A}" presName="wedge1" presStyleLbl="node1" presStyleIdx="0" presStyleCnt="3"/>
      <dgm:spPr/>
      <dgm:t>
        <a:bodyPr/>
        <a:lstStyle/>
        <a:p>
          <a:endParaRPr lang="en-US"/>
        </a:p>
      </dgm:t>
    </dgm:pt>
    <dgm:pt modelId="{9CC5FAE8-2218-4B39-B605-9C20119A738E}" type="pres">
      <dgm:prSet presAssocID="{F8AAD83E-715A-409B-A3CE-7B0534899D0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E48D61-31F7-451E-B56D-AD3EB188EA8D}" type="pres">
      <dgm:prSet presAssocID="{F8AAD83E-715A-409B-A3CE-7B0534899D0A}" presName="wedge2" presStyleLbl="node1" presStyleIdx="1" presStyleCnt="3"/>
      <dgm:spPr/>
      <dgm:t>
        <a:bodyPr/>
        <a:lstStyle/>
        <a:p>
          <a:endParaRPr lang="en-US"/>
        </a:p>
      </dgm:t>
    </dgm:pt>
    <dgm:pt modelId="{183EF87B-0C1C-4B12-986D-8E069DBF7552}" type="pres">
      <dgm:prSet presAssocID="{F8AAD83E-715A-409B-A3CE-7B0534899D0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F0D15-4795-43AC-B9F4-6096644D6B0F}" type="pres">
      <dgm:prSet presAssocID="{F8AAD83E-715A-409B-A3CE-7B0534899D0A}" presName="wedge3" presStyleLbl="node1" presStyleIdx="2" presStyleCnt="3"/>
      <dgm:spPr/>
      <dgm:t>
        <a:bodyPr/>
        <a:lstStyle/>
        <a:p>
          <a:endParaRPr lang="en-US"/>
        </a:p>
      </dgm:t>
    </dgm:pt>
    <dgm:pt modelId="{E2D88DCE-0373-4C54-B1DD-BC0F16B7C267}" type="pres">
      <dgm:prSet presAssocID="{F8AAD83E-715A-409B-A3CE-7B0534899D0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13EC6D-1140-4EBB-B245-5860D60649EA}" type="presOf" srcId="{EDE4FA4A-3F98-491B-92AC-BF1585ACEAFA}" destId="{9CC5FAE8-2218-4B39-B605-9C20119A738E}" srcOrd="1" destOrd="0" presId="urn:microsoft.com/office/officeart/2005/8/layout/chart3"/>
    <dgm:cxn modelId="{A6821990-F049-4BEF-9982-DA448149A8F2}" type="presOf" srcId="{FE3E432A-5027-482B-8DDC-908C79826F93}" destId="{E2D88DCE-0373-4C54-B1DD-BC0F16B7C267}" srcOrd="1" destOrd="0" presId="urn:microsoft.com/office/officeart/2005/8/layout/chart3"/>
    <dgm:cxn modelId="{02158684-A36A-4230-9451-98BDC1BA9EAA}" type="presOf" srcId="{EDE4FA4A-3F98-491B-92AC-BF1585ACEAFA}" destId="{553DB2E5-25CD-40DF-8E1F-40E46CE8EE1D}" srcOrd="0" destOrd="0" presId="urn:microsoft.com/office/officeart/2005/8/layout/chart3"/>
    <dgm:cxn modelId="{E5435AB2-8DEE-441F-8987-FFDE97FC558F}" type="presOf" srcId="{E37A556E-76C0-4EBA-A674-FF0CA0670D89}" destId="{81E48D61-31F7-451E-B56D-AD3EB188EA8D}" srcOrd="0" destOrd="0" presId="urn:microsoft.com/office/officeart/2005/8/layout/chart3"/>
    <dgm:cxn modelId="{A4746AC0-80E3-4399-807D-BC279511CBA3}" type="presOf" srcId="{E37A556E-76C0-4EBA-A674-FF0CA0670D89}" destId="{183EF87B-0C1C-4B12-986D-8E069DBF7552}" srcOrd="1" destOrd="0" presId="urn:microsoft.com/office/officeart/2005/8/layout/chart3"/>
    <dgm:cxn modelId="{0F70E82C-4820-448D-B2A5-458024934408}" srcId="{F8AAD83E-715A-409B-A3CE-7B0534899D0A}" destId="{FE3E432A-5027-482B-8DDC-908C79826F93}" srcOrd="2" destOrd="0" parTransId="{B8442797-3ABE-4F2D-90D4-C89A87732574}" sibTransId="{307FEC1B-577A-4B2C-9285-751C76EE6299}"/>
    <dgm:cxn modelId="{9CBBCBD6-9246-4792-AB02-51929247366C}" type="presOf" srcId="{F8AAD83E-715A-409B-A3CE-7B0534899D0A}" destId="{6AE92DAA-C632-47FB-8074-6011B33949FC}" srcOrd="0" destOrd="0" presId="urn:microsoft.com/office/officeart/2005/8/layout/chart3"/>
    <dgm:cxn modelId="{A3CA7E39-EFE3-4B4D-834F-62B55830EC6D}" srcId="{F8AAD83E-715A-409B-A3CE-7B0534899D0A}" destId="{E37A556E-76C0-4EBA-A674-FF0CA0670D89}" srcOrd="1" destOrd="0" parTransId="{4E3CA6ED-6901-4662-A22A-751BAF7FB1B3}" sibTransId="{EAFFF534-1A65-4A09-A602-2395BB3459B2}"/>
    <dgm:cxn modelId="{6EDB17DC-7870-49D1-BB27-2CF91E589A00}" srcId="{F8AAD83E-715A-409B-A3CE-7B0534899D0A}" destId="{EDE4FA4A-3F98-491B-92AC-BF1585ACEAFA}" srcOrd="0" destOrd="0" parTransId="{D6012B1C-38C6-4DC5-9D4C-45DF2CB73F53}" sibTransId="{5FCD05A0-C49B-4A7A-8426-0BACB8FC8660}"/>
    <dgm:cxn modelId="{0095611A-EC72-4C76-860F-83836F0A7F87}" type="presOf" srcId="{FE3E432A-5027-482B-8DDC-908C79826F93}" destId="{9F7F0D15-4795-43AC-B9F4-6096644D6B0F}" srcOrd="0" destOrd="0" presId="urn:microsoft.com/office/officeart/2005/8/layout/chart3"/>
    <dgm:cxn modelId="{E104C2AE-D705-45A1-A18A-5EC0144E60D8}" type="presParOf" srcId="{6AE92DAA-C632-47FB-8074-6011B33949FC}" destId="{553DB2E5-25CD-40DF-8E1F-40E46CE8EE1D}" srcOrd="0" destOrd="0" presId="urn:microsoft.com/office/officeart/2005/8/layout/chart3"/>
    <dgm:cxn modelId="{2BE2DA10-2897-4B3E-BDBA-13FEF2A653EF}" type="presParOf" srcId="{6AE92DAA-C632-47FB-8074-6011B33949FC}" destId="{9CC5FAE8-2218-4B39-B605-9C20119A738E}" srcOrd="1" destOrd="0" presId="urn:microsoft.com/office/officeart/2005/8/layout/chart3"/>
    <dgm:cxn modelId="{348B31C9-A9AF-4D89-A2BE-6F8D0C762AD2}" type="presParOf" srcId="{6AE92DAA-C632-47FB-8074-6011B33949FC}" destId="{81E48D61-31F7-451E-B56D-AD3EB188EA8D}" srcOrd="2" destOrd="0" presId="urn:microsoft.com/office/officeart/2005/8/layout/chart3"/>
    <dgm:cxn modelId="{01D208C0-F5FA-4C6C-A516-567060340F6D}" type="presParOf" srcId="{6AE92DAA-C632-47FB-8074-6011B33949FC}" destId="{183EF87B-0C1C-4B12-986D-8E069DBF7552}" srcOrd="3" destOrd="0" presId="urn:microsoft.com/office/officeart/2005/8/layout/chart3"/>
    <dgm:cxn modelId="{2A4A3662-4188-445A-913F-2B361ED548C0}" type="presParOf" srcId="{6AE92DAA-C632-47FB-8074-6011B33949FC}" destId="{9F7F0D15-4795-43AC-B9F4-6096644D6B0F}" srcOrd="4" destOrd="0" presId="urn:microsoft.com/office/officeart/2005/8/layout/chart3"/>
    <dgm:cxn modelId="{D77A93C2-F772-4676-9603-7744A6227B4A}" type="presParOf" srcId="{6AE92DAA-C632-47FB-8074-6011B33949FC}" destId="{E2D88DCE-0373-4C54-B1DD-BC0F16B7C267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3BCCA3-B497-4161-B87B-50AECE892DCC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E7D22-8D93-4F3D-8A8D-B51723B33D28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Jessica Mislevy, Ph.D., </a:t>
          </a:r>
          <a:b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REL Appalachia @ SRI International (REL AP) </a:t>
          </a:r>
        </a:p>
      </dgm:t>
      <dgm:extLst>
        <a:ext uri="{E40237B7-FDA0-4F09-8148-C483321AD2D9}">
          <dgm14:cNvPr xmlns:dgm14="http://schemas.microsoft.com/office/drawing/2010/diagram" id="0" name="" title="Jessica Mislevy"/>
        </a:ext>
      </dgm:extLst>
    </dgm:pt>
    <dgm:pt modelId="{5B1FCC18-6E10-4E59-933B-EC373276D512}" type="parTrans" cxnId="{AB9DA18D-4A37-4F03-BAEA-D9E961F33D8C}">
      <dgm:prSet/>
      <dgm:spPr/>
      <dgm:t>
        <a:bodyPr/>
        <a:lstStyle/>
        <a:p>
          <a:endParaRPr lang="en-US"/>
        </a:p>
      </dgm:t>
    </dgm:pt>
    <dgm:pt modelId="{44A64D10-A6AD-4225-BDD5-65CEE24A40E0}" type="sibTrans" cxnId="{AB9DA18D-4A37-4F03-BAEA-D9E961F33D8C}">
      <dgm:prSet/>
      <dgm:spPr/>
      <dgm:t>
        <a:bodyPr/>
        <a:lstStyle/>
        <a:p>
          <a:endParaRPr lang="en-US"/>
        </a:p>
      </dgm:t>
    </dgm:pt>
    <dgm:pt modelId="{77BFFD8D-994C-4DFE-AE74-859476C810A5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Jaunelle Pratt-Williams, Ph.D., REL Appalachia @ SRI International</a:t>
          </a:r>
        </a:p>
      </dgm:t>
      <dgm:extLst>
        <a:ext uri="{E40237B7-FDA0-4F09-8148-C483321AD2D9}">
          <dgm14:cNvPr xmlns:dgm14="http://schemas.microsoft.com/office/drawing/2010/diagram" id="0" name="" title="Jaunelle Pratt-Williams"/>
        </a:ext>
      </dgm:extLst>
    </dgm:pt>
    <dgm:pt modelId="{7BCB5FE3-5C5D-47CA-B43D-AF6DBE15E3FE}" type="parTrans" cxnId="{E448EA62-89B8-4530-8741-906D8B34CD2E}">
      <dgm:prSet/>
      <dgm:spPr/>
      <dgm:t>
        <a:bodyPr/>
        <a:lstStyle/>
        <a:p>
          <a:endParaRPr lang="en-US"/>
        </a:p>
      </dgm:t>
    </dgm:pt>
    <dgm:pt modelId="{C7F79478-80B9-44DB-8C7D-CB6EB516D4B5}" type="sibTrans" cxnId="{E448EA62-89B8-4530-8741-906D8B34CD2E}">
      <dgm:prSet/>
      <dgm:spPr/>
      <dgm:t>
        <a:bodyPr/>
        <a:lstStyle/>
        <a:p>
          <a:endParaRPr lang="en-US"/>
        </a:p>
      </dgm:t>
    </dgm:pt>
    <dgm:pt modelId="{6C98925E-D9CA-46F2-BD91-9B5E5DD37BBA}" type="pres">
      <dgm:prSet presAssocID="{923BCCA3-B497-4161-B87B-50AECE892DCC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75C862BE-10CE-417A-93CC-CBDACB07D1C2}" type="pres">
      <dgm:prSet presAssocID="{70AE7D22-8D93-4F3D-8A8D-B51723B33D28}" presName="composite" presStyleCnt="0"/>
      <dgm:spPr/>
    </dgm:pt>
    <dgm:pt modelId="{7BC6424D-1916-4667-9DF7-5EB13C7609A6}" type="pres">
      <dgm:prSet presAssocID="{70AE7D22-8D93-4F3D-8A8D-B51723B33D28}" presName="Image" presStyleLbl="bgShp" presStyleIdx="0" presStyleCnt="2" custScaleX="74312" custScaleY="77182" custLinFactNeighborX="14201" custLinFactNeighborY="-480"/>
      <dgm:spPr>
        <a:blipFill dpi="0" rotWithShape="1">
          <a:blip xmlns:r="http://schemas.openxmlformats.org/officeDocument/2006/relationships" r:embed="rId1"/>
          <a:srcRect/>
          <a:stretch>
            <a:fillRect l="-205" t="-8389" r="205" b="-65611"/>
          </a:stretch>
        </a:blipFill>
      </dgm:spPr>
      <dgm:extLst>
        <a:ext uri="{E40237B7-FDA0-4F09-8148-C483321AD2D9}">
          <dgm14:cNvPr xmlns:dgm14="http://schemas.microsoft.com/office/drawing/2010/diagram" id="0" name="" title="Photo Jessica Mislevy"/>
        </a:ext>
      </dgm:extLst>
    </dgm:pt>
    <dgm:pt modelId="{E0F3EFAA-38DD-48A5-98A2-EFB9B17A23B8}" type="pres">
      <dgm:prSet presAssocID="{70AE7D22-8D93-4F3D-8A8D-B51723B33D28}" presName="Parent" presStyleLbl="node0" presStyleIdx="0" presStyleCnt="2" custLinFactNeighborX="11986" custLinFactNeighborY="1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15A5D-D7BC-4F7B-8A6D-A89C1D269F84}" type="pres">
      <dgm:prSet presAssocID="{44A64D10-A6AD-4225-BDD5-65CEE24A40E0}" presName="sibTrans" presStyleCnt="0"/>
      <dgm:spPr/>
    </dgm:pt>
    <dgm:pt modelId="{1418CA62-CC21-44B5-B199-475812C9DF8C}" type="pres">
      <dgm:prSet presAssocID="{77BFFD8D-994C-4DFE-AE74-859476C810A5}" presName="composite" presStyleCnt="0"/>
      <dgm:spPr/>
    </dgm:pt>
    <dgm:pt modelId="{974A2832-F4F4-4DC4-BEBE-C10FF65DF959}" type="pres">
      <dgm:prSet presAssocID="{77BFFD8D-994C-4DFE-AE74-859476C810A5}" presName="Image" presStyleLbl="bgShp" presStyleIdx="1" presStyleCnt="2" custScaleX="72648" custScaleY="78992" custLinFactNeighborX="-2724" custLinFactNeighborY="-453"/>
      <dgm:spPr>
        <a:blipFill>
          <a:blip xmlns:r="http://schemas.openxmlformats.org/officeDocument/2006/relationships" r:embed="rId2"/>
          <a:srcRect/>
          <a:stretch>
            <a:fillRect l="-5000" r="-5000"/>
          </a:stretch>
        </a:blipFill>
      </dgm:spPr>
      <dgm:extLst>
        <a:ext uri="{E40237B7-FDA0-4F09-8148-C483321AD2D9}">
          <dgm14:cNvPr xmlns:dgm14="http://schemas.microsoft.com/office/drawing/2010/diagram" id="0" name="" title="Photo Jaunelle Practt-Williams"/>
        </a:ext>
      </dgm:extLst>
    </dgm:pt>
    <dgm:pt modelId="{83C17D35-5146-46A1-AFC5-08F5D2A2A6CA}" type="pres">
      <dgm:prSet presAssocID="{77BFFD8D-994C-4DFE-AE74-859476C810A5}" presName="Parent" presStyleLbl="node0" presStyleIdx="1" presStyleCnt="2" custLinFactNeighborX="-5745" custLinFactNeighborY="48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A181D9-97AA-4BCC-8650-0B2DEED2AE2F}" type="presOf" srcId="{923BCCA3-B497-4161-B87B-50AECE892DCC}" destId="{6C98925E-D9CA-46F2-BD91-9B5E5DD37BBA}" srcOrd="0" destOrd="0" presId="urn:microsoft.com/office/officeart/2008/layout/BendingPictureCaption"/>
    <dgm:cxn modelId="{E448EA62-89B8-4530-8741-906D8B34CD2E}" srcId="{923BCCA3-B497-4161-B87B-50AECE892DCC}" destId="{77BFFD8D-994C-4DFE-AE74-859476C810A5}" srcOrd="1" destOrd="0" parTransId="{7BCB5FE3-5C5D-47CA-B43D-AF6DBE15E3FE}" sibTransId="{C7F79478-80B9-44DB-8C7D-CB6EB516D4B5}"/>
    <dgm:cxn modelId="{AB9DA18D-4A37-4F03-BAEA-D9E961F33D8C}" srcId="{923BCCA3-B497-4161-B87B-50AECE892DCC}" destId="{70AE7D22-8D93-4F3D-8A8D-B51723B33D28}" srcOrd="0" destOrd="0" parTransId="{5B1FCC18-6E10-4E59-933B-EC373276D512}" sibTransId="{44A64D10-A6AD-4225-BDD5-65CEE24A40E0}"/>
    <dgm:cxn modelId="{39561CEA-9421-4CB8-93AE-EC0783F161DA}" type="presOf" srcId="{70AE7D22-8D93-4F3D-8A8D-B51723B33D28}" destId="{E0F3EFAA-38DD-48A5-98A2-EFB9B17A23B8}" srcOrd="0" destOrd="0" presId="urn:microsoft.com/office/officeart/2008/layout/BendingPictureCaption"/>
    <dgm:cxn modelId="{E39CCC72-AA68-458F-8712-3CE377D19583}" type="presOf" srcId="{77BFFD8D-994C-4DFE-AE74-859476C810A5}" destId="{83C17D35-5146-46A1-AFC5-08F5D2A2A6CA}" srcOrd="0" destOrd="0" presId="urn:microsoft.com/office/officeart/2008/layout/BendingPictureCaption"/>
    <dgm:cxn modelId="{245734A7-71F2-462C-BDC6-1005F8F07E67}" type="presParOf" srcId="{6C98925E-D9CA-46F2-BD91-9B5E5DD37BBA}" destId="{75C862BE-10CE-417A-93CC-CBDACB07D1C2}" srcOrd="0" destOrd="0" presId="urn:microsoft.com/office/officeart/2008/layout/BendingPictureCaption"/>
    <dgm:cxn modelId="{19029BC8-C101-48FF-AF02-082EA9FFE70B}" type="presParOf" srcId="{75C862BE-10CE-417A-93CC-CBDACB07D1C2}" destId="{7BC6424D-1916-4667-9DF7-5EB13C7609A6}" srcOrd="0" destOrd="0" presId="urn:microsoft.com/office/officeart/2008/layout/BendingPictureCaption"/>
    <dgm:cxn modelId="{EE3BF1B1-B2FB-4733-8324-B925C508C4C9}" type="presParOf" srcId="{75C862BE-10CE-417A-93CC-CBDACB07D1C2}" destId="{E0F3EFAA-38DD-48A5-98A2-EFB9B17A23B8}" srcOrd="1" destOrd="0" presId="urn:microsoft.com/office/officeart/2008/layout/BendingPictureCaption"/>
    <dgm:cxn modelId="{F3F603D4-C183-46EA-BFF5-E33E49B779CA}" type="presParOf" srcId="{6C98925E-D9CA-46F2-BD91-9B5E5DD37BBA}" destId="{CDE15A5D-D7BC-4F7B-8A6D-A89C1D269F84}" srcOrd="1" destOrd="0" presId="urn:microsoft.com/office/officeart/2008/layout/BendingPictureCaption"/>
    <dgm:cxn modelId="{C2A449BD-ED13-4B37-84D5-E1BA248AFCA6}" type="presParOf" srcId="{6C98925E-D9CA-46F2-BD91-9B5E5DD37BBA}" destId="{1418CA62-CC21-44B5-B199-475812C9DF8C}" srcOrd="2" destOrd="0" presId="urn:microsoft.com/office/officeart/2008/layout/BendingPictureCaption"/>
    <dgm:cxn modelId="{1CE781F1-85EA-4D01-AE07-94C7793AC0D5}" type="presParOf" srcId="{1418CA62-CC21-44B5-B199-475812C9DF8C}" destId="{974A2832-F4F4-4DC4-BEBE-C10FF65DF959}" srcOrd="0" destOrd="0" presId="urn:microsoft.com/office/officeart/2008/layout/BendingPictureCaption"/>
    <dgm:cxn modelId="{D717A7E8-24DB-43B7-AE26-7EA11067633B}" type="presParOf" srcId="{1418CA62-CC21-44B5-B199-475812C9DF8C}" destId="{83C17D35-5146-46A1-AFC5-08F5D2A2A6CA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56DF42-7A57-4A4C-B91D-9D76487F3A12}" type="doc">
      <dgm:prSet loTypeId="urn:microsoft.com/office/officeart/2005/8/layout/venn1" loCatId="" qsTypeId="urn:microsoft.com/office/officeart/2005/8/quickstyle/simple1" qsCatId="simple" csTypeId="urn:microsoft.com/office/officeart/2005/8/colors/colorful2" csCatId="colorful" phldr="1"/>
      <dgm:spPr/>
    </dgm:pt>
    <dgm:pt modelId="{2D5A7A46-90E9-C64E-B38A-2F618845335C}">
      <dgm:prSet phldrT="[Text]" custT="1"/>
      <dgm:spPr>
        <a:solidFill>
          <a:schemeClr val="tx2">
            <a:lumMod val="75000"/>
            <a:alpha val="50000"/>
          </a:schemeClr>
        </a:solidFill>
      </dgm:spPr>
      <dgm:t>
        <a:bodyPr/>
        <a:lstStyle/>
        <a:p>
          <a:pPr algn="ctr"/>
          <a:r>
            <a:rPr lang="en-US" sz="1800" dirty="0">
              <a:latin typeface="Microsoft Sans Serif"/>
              <a:ea typeface="ＭＳ Ｐゴシック" charset="0"/>
              <a:cs typeface="Microsoft Sans Serif"/>
              <a:sym typeface="Helvetica Neue Light" charset="0"/>
            </a:rPr>
            <a:t>Student Outcomes</a:t>
          </a:r>
        </a:p>
      </dgm:t>
    </dgm:pt>
    <dgm:pt modelId="{4DBDDD1F-AE1C-BB4C-989F-CEDE3F8DF571}" type="parTrans" cxnId="{878547E5-20A7-3844-80EF-B33099EBBF10}">
      <dgm:prSet/>
      <dgm:spPr/>
      <dgm:t>
        <a:bodyPr/>
        <a:lstStyle/>
        <a:p>
          <a:pPr algn="ctr"/>
          <a:endParaRPr lang="en-US" sz="1200"/>
        </a:p>
      </dgm:t>
    </dgm:pt>
    <dgm:pt modelId="{A3AC3A3B-C29A-AE41-9ECB-3B008E792603}" type="sibTrans" cxnId="{878547E5-20A7-3844-80EF-B33099EBBF10}">
      <dgm:prSet/>
      <dgm:spPr/>
      <dgm:t>
        <a:bodyPr/>
        <a:lstStyle/>
        <a:p>
          <a:pPr algn="ctr"/>
          <a:endParaRPr lang="en-US" sz="1200"/>
        </a:p>
      </dgm:t>
    </dgm:pt>
    <dgm:pt modelId="{7E193415-BE9B-F04C-AA8C-A6AE8611740F}">
      <dgm:prSet phldrT="[Text]" custT="1"/>
      <dgm:spPr/>
      <dgm:t>
        <a:bodyPr/>
        <a:lstStyle/>
        <a:p>
          <a:pPr algn="ctr"/>
          <a:r>
            <a:rPr lang="en-US" sz="1800" dirty="0">
              <a:latin typeface="Microsoft Sans Serif"/>
              <a:ea typeface="ＭＳ Ｐゴシック" charset="0"/>
              <a:cs typeface="Microsoft Sans Serif"/>
            </a:rPr>
            <a:t>Program Costs</a:t>
          </a:r>
        </a:p>
      </dgm:t>
    </dgm:pt>
    <dgm:pt modelId="{3FCF7D9B-9499-BA45-A2C2-F2D588D146C7}" type="parTrans" cxnId="{FA8E6303-A55E-6141-90C9-44C9DB32E10E}">
      <dgm:prSet/>
      <dgm:spPr/>
      <dgm:t>
        <a:bodyPr/>
        <a:lstStyle/>
        <a:p>
          <a:pPr algn="ctr"/>
          <a:endParaRPr lang="en-US" sz="1200"/>
        </a:p>
      </dgm:t>
    </dgm:pt>
    <dgm:pt modelId="{DDB06F01-4715-FF45-A43C-B33A5A39AB9C}" type="sibTrans" cxnId="{FA8E6303-A55E-6141-90C9-44C9DB32E10E}">
      <dgm:prSet/>
      <dgm:spPr/>
      <dgm:t>
        <a:bodyPr/>
        <a:lstStyle/>
        <a:p>
          <a:pPr algn="ctr"/>
          <a:endParaRPr lang="en-US" sz="1200"/>
        </a:p>
      </dgm:t>
    </dgm:pt>
    <dgm:pt modelId="{C0EEF83B-B53E-2046-8017-DF4BAB337802}">
      <dgm:prSet phldrT="[Text]" custT="1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pPr algn="ctr"/>
          <a:r>
            <a:rPr lang="en-US" sz="1800" dirty="0">
              <a:latin typeface="Microsoft Sans Serif"/>
              <a:ea typeface="ＭＳ Ｐゴシック" charset="0"/>
              <a:cs typeface="Microsoft Sans Serif"/>
            </a:rPr>
            <a:t>Implementation Conditions</a:t>
          </a:r>
        </a:p>
      </dgm:t>
    </dgm:pt>
    <dgm:pt modelId="{DAFDEA6D-8809-4449-AEDA-CFC359DC030F}" type="parTrans" cxnId="{65BEC209-DE86-284E-A80C-85E3C9883860}">
      <dgm:prSet/>
      <dgm:spPr/>
      <dgm:t>
        <a:bodyPr/>
        <a:lstStyle/>
        <a:p>
          <a:pPr algn="ctr"/>
          <a:endParaRPr lang="en-US" sz="1200"/>
        </a:p>
      </dgm:t>
    </dgm:pt>
    <dgm:pt modelId="{FD8595B9-552E-6644-AEAE-11C5E4B1B5DA}" type="sibTrans" cxnId="{65BEC209-DE86-284E-A80C-85E3C9883860}">
      <dgm:prSet/>
      <dgm:spPr/>
      <dgm:t>
        <a:bodyPr/>
        <a:lstStyle/>
        <a:p>
          <a:pPr algn="ctr"/>
          <a:endParaRPr lang="en-US" sz="1200"/>
        </a:p>
      </dgm:t>
    </dgm:pt>
    <dgm:pt modelId="{F878FAD6-5FF8-5C43-A606-0CD09253911E}" type="pres">
      <dgm:prSet presAssocID="{8556DF42-7A57-4A4C-B91D-9D76487F3A12}" presName="compositeShape" presStyleCnt="0">
        <dgm:presLayoutVars>
          <dgm:chMax val="7"/>
          <dgm:dir/>
          <dgm:resizeHandles val="exact"/>
        </dgm:presLayoutVars>
      </dgm:prSet>
      <dgm:spPr/>
    </dgm:pt>
    <dgm:pt modelId="{DE6A72F5-8713-5F40-A86D-805DA2C6580C}" type="pres">
      <dgm:prSet presAssocID="{2D5A7A46-90E9-C64E-B38A-2F618845335C}" presName="circ1" presStyleLbl="vennNode1" presStyleIdx="0" presStyleCnt="3" custLinFactNeighborY="-2083"/>
      <dgm:spPr/>
      <dgm:t>
        <a:bodyPr/>
        <a:lstStyle/>
        <a:p>
          <a:endParaRPr lang="en-US"/>
        </a:p>
      </dgm:t>
    </dgm:pt>
    <dgm:pt modelId="{FD9E28E2-33D8-704C-B429-E383107DECF8}" type="pres">
      <dgm:prSet presAssocID="{2D5A7A46-90E9-C64E-B38A-2F618845335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73A7BE-BB7F-F749-A7C7-D8A5AA34319A}" type="pres">
      <dgm:prSet presAssocID="{7E193415-BE9B-F04C-AA8C-A6AE8611740F}" presName="circ2" presStyleLbl="vennNode1" presStyleIdx="1" presStyleCnt="3"/>
      <dgm:spPr/>
      <dgm:t>
        <a:bodyPr/>
        <a:lstStyle/>
        <a:p>
          <a:endParaRPr lang="en-US"/>
        </a:p>
      </dgm:t>
    </dgm:pt>
    <dgm:pt modelId="{683C0B55-88FC-2447-B088-967F9AF3829D}" type="pres">
      <dgm:prSet presAssocID="{7E193415-BE9B-F04C-AA8C-A6AE8611740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F68428-12CF-DE40-BA5D-41398F5F2CFA}" type="pres">
      <dgm:prSet presAssocID="{C0EEF83B-B53E-2046-8017-DF4BAB337802}" presName="circ3" presStyleLbl="vennNode1" presStyleIdx="2" presStyleCnt="3"/>
      <dgm:spPr/>
      <dgm:t>
        <a:bodyPr/>
        <a:lstStyle/>
        <a:p>
          <a:endParaRPr lang="en-US"/>
        </a:p>
      </dgm:t>
    </dgm:pt>
    <dgm:pt modelId="{EBA8A908-60A6-6D4C-8C46-82DB37ACF751}" type="pres">
      <dgm:prSet presAssocID="{C0EEF83B-B53E-2046-8017-DF4BAB33780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3362A7-EB98-4054-93FB-C4138FEC1F7B}" type="presOf" srcId="{C0EEF83B-B53E-2046-8017-DF4BAB337802}" destId="{EBA8A908-60A6-6D4C-8C46-82DB37ACF751}" srcOrd="1" destOrd="0" presId="urn:microsoft.com/office/officeart/2005/8/layout/venn1"/>
    <dgm:cxn modelId="{2927DA73-58F4-4F52-8249-57E689F654F6}" type="presOf" srcId="{7E193415-BE9B-F04C-AA8C-A6AE8611740F}" destId="{683C0B55-88FC-2447-B088-967F9AF3829D}" srcOrd="1" destOrd="0" presId="urn:microsoft.com/office/officeart/2005/8/layout/venn1"/>
    <dgm:cxn modelId="{B6C43743-CA70-4879-BE63-7E13ED1AD0DE}" type="presOf" srcId="{2D5A7A46-90E9-C64E-B38A-2F618845335C}" destId="{DE6A72F5-8713-5F40-A86D-805DA2C6580C}" srcOrd="0" destOrd="0" presId="urn:microsoft.com/office/officeart/2005/8/layout/venn1"/>
    <dgm:cxn modelId="{65BEC209-DE86-284E-A80C-85E3C9883860}" srcId="{8556DF42-7A57-4A4C-B91D-9D76487F3A12}" destId="{C0EEF83B-B53E-2046-8017-DF4BAB337802}" srcOrd="2" destOrd="0" parTransId="{DAFDEA6D-8809-4449-AEDA-CFC359DC030F}" sibTransId="{FD8595B9-552E-6644-AEAE-11C5E4B1B5DA}"/>
    <dgm:cxn modelId="{D5C99E29-7B52-4688-9373-928538EA203C}" type="presOf" srcId="{2D5A7A46-90E9-C64E-B38A-2F618845335C}" destId="{FD9E28E2-33D8-704C-B429-E383107DECF8}" srcOrd="1" destOrd="0" presId="urn:microsoft.com/office/officeart/2005/8/layout/venn1"/>
    <dgm:cxn modelId="{EDBC4DED-2066-4E6F-AF31-E7E84C3B17F6}" type="presOf" srcId="{C0EEF83B-B53E-2046-8017-DF4BAB337802}" destId="{AFF68428-12CF-DE40-BA5D-41398F5F2CFA}" srcOrd="0" destOrd="0" presId="urn:microsoft.com/office/officeart/2005/8/layout/venn1"/>
    <dgm:cxn modelId="{878547E5-20A7-3844-80EF-B33099EBBF10}" srcId="{8556DF42-7A57-4A4C-B91D-9D76487F3A12}" destId="{2D5A7A46-90E9-C64E-B38A-2F618845335C}" srcOrd="0" destOrd="0" parTransId="{4DBDDD1F-AE1C-BB4C-989F-CEDE3F8DF571}" sibTransId="{A3AC3A3B-C29A-AE41-9ECB-3B008E792603}"/>
    <dgm:cxn modelId="{D3C9BDA3-10D4-402E-B07A-2FAAA795A150}" type="presOf" srcId="{8556DF42-7A57-4A4C-B91D-9D76487F3A12}" destId="{F878FAD6-5FF8-5C43-A606-0CD09253911E}" srcOrd="0" destOrd="0" presId="urn:microsoft.com/office/officeart/2005/8/layout/venn1"/>
    <dgm:cxn modelId="{FA8E6303-A55E-6141-90C9-44C9DB32E10E}" srcId="{8556DF42-7A57-4A4C-B91D-9D76487F3A12}" destId="{7E193415-BE9B-F04C-AA8C-A6AE8611740F}" srcOrd="1" destOrd="0" parTransId="{3FCF7D9B-9499-BA45-A2C2-F2D588D146C7}" sibTransId="{DDB06F01-4715-FF45-A43C-B33A5A39AB9C}"/>
    <dgm:cxn modelId="{36BE7A19-D9CA-4FE8-9066-6F923218B71C}" type="presOf" srcId="{7E193415-BE9B-F04C-AA8C-A6AE8611740F}" destId="{1073A7BE-BB7F-F749-A7C7-D8A5AA34319A}" srcOrd="0" destOrd="0" presId="urn:microsoft.com/office/officeart/2005/8/layout/venn1"/>
    <dgm:cxn modelId="{13EF4619-B58C-437D-8608-65BF7DA8DB7C}" type="presParOf" srcId="{F878FAD6-5FF8-5C43-A606-0CD09253911E}" destId="{DE6A72F5-8713-5F40-A86D-805DA2C6580C}" srcOrd="0" destOrd="0" presId="urn:microsoft.com/office/officeart/2005/8/layout/venn1"/>
    <dgm:cxn modelId="{C22058ED-285C-4585-B453-482425AC440C}" type="presParOf" srcId="{F878FAD6-5FF8-5C43-A606-0CD09253911E}" destId="{FD9E28E2-33D8-704C-B429-E383107DECF8}" srcOrd="1" destOrd="0" presId="urn:microsoft.com/office/officeart/2005/8/layout/venn1"/>
    <dgm:cxn modelId="{7A711852-565E-40EF-A56C-2FCF44B09103}" type="presParOf" srcId="{F878FAD6-5FF8-5C43-A606-0CD09253911E}" destId="{1073A7BE-BB7F-F749-A7C7-D8A5AA34319A}" srcOrd="2" destOrd="0" presId="urn:microsoft.com/office/officeart/2005/8/layout/venn1"/>
    <dgm:cxn modelId="{732B878C-308C-488B-95DB-FC102F30E128}" type="presParOf" srcId="{F878FAD6-5FF8-5C43-A606-0CD09253911E}" destId="{683C0B55-88FC-2447-B088-967F9AF3829D}" srcOrd="3" destOrd="0" presId="urn:microsoft.com/office/officeart/2005/8/layout/venn1"/>
    <dgm:cxn modelId="{B37BE17B-6F27-4A2A-888F-90F45184DCC5}" type="presParOf" srcId="{F878FAD6-5FF8-5C43-A606-0CD09253911E}" destId="{AFF68428-12CF-DE40-BA5D-41398F5F2CFA}" srcOrd="4" destOrd="0" presId="urn:microsoft.com/office/officeart/2005/8/layout/venn1"/>
    <dgm:cxn modelId="{30500C25-0365-4CAC-9F19-1D3ADB117A74}" type="presParOf" srcId="{F878FAD6-5FF8-5C43-A606-0CD09253911E}" destId="{EBA8A908-60A6-6D4C-8C46-82DB37ACF75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3DB2E5-25CD-40DF-8E1F-40E46CE8EE1D}">
      <dsp:nvSpPr>
        <dsp:cNvPr id="0" name=""/>
        <dsp:cNvSpPr/>
      </dsp:nvSpPr>
      <dsp:spPr>
        <a:xfrm>
          <a:off x="2870274" y="210883"/>
          <a:ext cx="2624328" cy="2624328"/>
        </a:xfrm>
        <a:prstGeom prst="pie">
          <a:avLst>
            <a:gd name="adj1" fmla="val 16200000"/>
            <a:gd name="adj2" fmla="val 1800000"/>
          </a:avLst>
        </a:prstGeom>
        <a:solidFill>
          <a:srgbClr val="33669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Student, Parent, and Staff Surveys</a:t>
          </a:r>
          <a:endParaRPr lang="en-US" sz="1400" kern="1200" dirty="0"/>
        </a:p>
      </dsp:txBody>
      <dsp:txXfrm>
        <a:off x="4297097" y="695134"/>
        <a:ext cx="890397" cy="874776"/>
      </dsp:txXfrm>
    </dsp:sp>
    <dsp:sp modelId="{81E48D61-31F7-451E-B56D-AD3EB188EA8D}">
      <dsp:nvSpPr>
        <dsp:cNvPr id="0" name=""/>
        <dsp:cNvSpPr/>
      </dsp:nvSpPr>
      <dsp:spPr>
        <a:xfrm>
          <a:off x="2734997" y="288988"/>
          <a:ext cx="2624328" cy="2624328"/>
        </a:xfrm>
        <a:prstGeom prst="pie">
          <a:avLst>
            <a:gd name="adj1" fmla="val 1800000"/>
            <a:gd name="adj2" fmla="val 9000000"/>
          </a:avLst>
        </a:prstGeom>
        <a:solidFill>
          <a:srgbClr val="66669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Cost Methodology </a:t>
          </a:r>
          <a:endParaRPr lang="en-US" sz="1400" kern="1200" dirty="0"/>
        </a:p>
      </dsp:txBody>
      <dsp:txXfrm>
        <a:off x="3453563" y="1944814"/>
        <a:ext cx="1187196" cy="812292"/>
      </dsp:txXfrm>
    </dsp:sp>
    <dsp:sp modelId="{9F7F0D15-4795-43AC-B9F4-6096644D6B0F}">
      <dsp:nvSpPr>
        <dsp:cNvPr id="0" name=""/>
        <dsp:cNvSpPr/>
      </dsp:nvSpPr>
      <dsp:spPr>
        <a:xfrm>
          <a:off x="2734997" y="288988"/>
          <a:ext cx="2624328" cy="2624328"/>
        </a:xfrm>
        <a:prstGeom prst="pie">
          <a:avLst>
            <a:gd name="adj1" fmla="val 9000000"/>
            <a:gd name="adj2" fmla="val 16200000"/>
          </a:avLst>
        </a:prstGeom>
        <a:solidFill>
          <a:srgbClr val="66669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Student Outcomes Study </a:t>
          </a:r>
          <a:endParaRPr lang="en-US" sz="1400" kern="1200" dirty="0"/>
        </a:p>
      </dsp:txBody>
      <dsp:txXfrm>
        <a:off x="3016175" y="804481"/>
        <a:ext cx="890397" cy="874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6424D-1916-4667-9DF7-5EB13C7609A6}">
      <dsp:nvSpPr>
        <dsp:cNvPr id="0" name=""/>
        <dsp:cNvSpPr/>
      </dsp:nvSpPr>
      <dsp:spPr>
        <a:xfrm>
          <a:off x="615237" y="333902"/>
          <a:ext cx="3211668" cy="2465074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205" t="-8389" r="205" b="-65611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3EFAA-38DD-48A5-98A2-EFB9B17A23B8}">
      <dsp:nvSpPr>
        <dsp:cNvPr id="0" name=""/>
        <dsp:cNvSpPr/>
      </dsp:nvSpPr>
      <dsp:spPr>
        <a:xfrm>
          <a:off x="766335" y="2600511"/>
          <a:ext cx="3724165" cy="8949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Jessica Mislevy, Ph.D., </a:t>
          </a:r>
          <a:b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REL Appalachia @ SRI International (REL AP) </a:t>
          </a:r>
        </a:p>
      </dsp:txBody>
      <dsp:txXfrm>
        <a:off x="766335" y="2600511"/>
        <a:ext cx="3724165" cy="894978"/>
      </dsp:txXfrm>
    </dsp:sp>
    <dsp:sp modelId="{974A2832-F4F4-4DC4-BEBE-C10FF65DF959}">
      <dsp:nvSpPr>
        <dsp:cNvPr id="0" name=""/>
        <dsp:cNvSpPr/>
      </dsp:nvSpPr>
      <dsp:spPr>
        <a:xfrm>
          <a:off x="4735517" y="320312"/>
          <a:ext cx="3139752" cy="2522883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17D35-5146-46A1-AFC5-08F5D2A2A6CA}">
      <dsp:nvSpPr>
        <dsp:cNvPr id="0" name=""/>
        <dsp:cNvSpPr/>
      </dsp:nvSpPr>
      <dsp:spPr>
        <a:xfrm>
          <a:off x="4921802" y="2657162"/>
          <a:ext cx="3724165" cy="8949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Jaunelle Pratt-Williams, Ph.D., REL Appalachia @ SRI International</a:t>
          </a:r>
        </a:p>
      </dsp:txBody>
      <dsp:txXfrm>
        <a:off x="4921802" y="2657162"/>
        <a:ext cx="3724165" cy="8949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A72F5-8713-5F40-A86D-805DA2C6580C}">
      <dsp:nvSpPr>
        <dsp:cNvPr id="0" name=""/>
        <dsp:cNvSpPr/>
      </dsp:nvSpPr>
      <dsp:spPr>
        <a:xfrm>
          <a:off x="1465477" y="57501"/>
          <a:ext cx="2090715" cy="2090715"/>
        </a:xfrm>
        <a:prstGeom prst="ellipse">
          <a:avLst/>
        </a:prstGeom>
        <a:solidFill>
          <a:schemeClr val="tx2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Microsoft Sans Serif"/>
              <a:ea typeface="ＭＳ Ｐゴシック" charset="0"/>
              <a:cs typeface="Microsoft Sans Serif"/>
              <a:sym typeface="Helvetica Neue Light" charset="0"/>
            </a:rPr>
            <a:t>Student Outcomes</a:t>
          </a:r>
        </a:p>
      </dsp:txBody>
      <dsp:txXfrm>
        <a:off x="1744239" y="423376"/>
        <a:ext cx="1533191" cy="940821"/>
      </dsp:txXfrm>
    </dsp:sp>
    <dsp:sp modelId="{1073A7BE-BB7F-F749-A7C7-D8A5AA34319A}">
      <dsp:nvSpPr>
        <dsp:cNvPr id="0" name=""/>
        <dsp:cNvSpPr/>
      </dsp:nvSpPr>
      <dsp:spPr>
        <a:xfrm>
          <a:off x="2219877" y="1407748"/>
          <a:ext cx="2090715" cy="2090715"/>
        </a:xfrm>
        <a:prstGeom prst="ellipse">
          <a:avLst/>
        </a:prstGeom>
        <a:solidFill>
          <a:schemeClr val="accent2">
            <a:alpha val="50000"/>
            <a:hueOff val="-4758748"/>
            <a:satOff val="10453"/>
            <a:lumOff val="-5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Microsoft Sans Serif"/>
              <a:ea typeface="ＭＳ Ｐゴシック" charset="0"/>
              <a:cs typeface="Microsoft Sans Serif"/>
            </a:rPr>
            <a:t>Program Costs</a:t>
          </a:r>
        </a:p>
      </dsp:txBody>
      <dsp:txXfrm>
        <a:off x="2859287" y="1947849"/>
        <a:ext cx="1254429" cy="1149893"/>
      </dsp:txXfrm>
    </dsp:sp>
    <dsp:sp modelId="{AFF68428-12CF-DE40-BA5D-41398F5F2CFA}">
      <dsp:nvSpPr>
        <dsp:cNvPr id="0" name=""/>
        <dsp:cNvSpPr/>
      </dsp:nvSpPr>
      <dsp:spPr>
        <a:xfrm>
          <a:off x="711077" y="1407748"/>
          <a:ext cx="2090715" cy="2090715"/>
        </a:xfrm>
        <a:prstGeom prst="ellipse">
          <a:avLst/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Microsoft Sans Serif"/>
              <a:ea typeface="ＭＳ Ｐゴシック" charset="0"/>
              <a:cs typeface="Microsoft Sans Serif"/>
            </a:rPr>
            <a:t>Implementation Conditions</a:t>
          </a:r>
        </a:p>
      </dsp:txBody>
      <dsp:txXfrm>
        <a:off x="907953" y="1947849"/>
        <a:ext cx="1254429" cy="1149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AF87B-1E59-43FE-9D4C-5A83B502C77E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FBEA2-4504-465C-B12D-8B709E2A8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2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23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96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92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58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27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73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46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82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92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48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70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58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eac14622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6eac14622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3018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6339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2534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8278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9703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5479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eff0f34a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6eff0f34a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4427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eff0f34a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6eff0f34a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0282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6eac14622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6eac14622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0985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6eff0f34a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6eff0f34a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528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629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8237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533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346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279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956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647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589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117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816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65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31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736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053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0269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3382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3436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2024B-DD52-4AEF-B65F-DD53D6722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3654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317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3879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771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78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476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210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734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5677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2734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4393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6183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7667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496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71203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664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331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601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7101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6D9A6-1F9C-1D41-93F0-C45702000B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4018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310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0453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1200" b="0" dirty="0" smtClean="0">
                <a:solidFill>
                  <a:schemeClr val="tx1"/>
                </a:solidFill>
                <a:effectLst/>
              </a:rPr>
            </a:b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3A48D-66ED-4B46-A259-738D411D5A8E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953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1200" b="0" dirty="0" smtClean="0">
                <a:solidFill>
                  <a:schemeClr val="tx1"/>
                </a:solidFill>
                <a:effectLst/>
              </a:rPr>
            </a:b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3A48D-66ED-4B46-A259-738D411D5A8E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229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814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306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33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70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138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144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396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456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0151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2903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192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409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7763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676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788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2979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5702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721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79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FBEA2-4504-465C-B12D-8B709E2A88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20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33550"/>
            <a:ext cx="6400800" cy="131445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 title="Virginia Department of Education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853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82"/>
          <a:stretch/>
        </p:blipFill>
        <p:spPr>
          <a:xfrm>
            <a:off x="1" y="486990"/>
            <a:ext cx="3810000" cy="3965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14800" y="1101329"/>
            <a:ext cx="4724400" cy="4237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4800" y="1581150"/>
            <a:ext cx="4724400" cy="26169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4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82"/>
          <a:stretch/>
        </p:blipFill>
        <p:spPr>
          <a:xfrm>
            <a:off x="1" y="486990"/>
            <a:ext cx="3810000" cy="3965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200151"/>
            <a:ext cx="4724400" cy="31241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8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r="30362"/>
          <a:stretch/>
        </p:blipFill>
        <p:spPr bwMode="auto">
          <a:xfrm>
            <a:off x="-1" y="0"/>
            <a:ext cx="4110527" cy="445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0" y="153521"/>
            <a:ext cx="4267200" cy="104662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352550"/>
            <a:ext cx="4267200" cy="2895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41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0" t="7869"/>
          <a:stretch/>
        </p:blipFill>
        <p:spPr>
          <a:xfrm>
            <a:off x="4972650" y="350377"/>
            <a:ext cx="4171350" cy="4102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000" y="1101329"/>
            <a:ext cx="4343400" cy="4237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000" y="1581150"/>
            <a:ext cx="4343400" cy="26169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10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2;p17"/>
          <p:cNvPicPr preferRelativeResize="0"/>
          <p:nvPr userDrawn="1"/>
        </p:nvPicPr>
        <p:blipFill rotWithShape="1">
          <a:blip r:embed="rId2">
            <a:alphaModFix/>
          </a:blip>
          <a:srcRect l="2114" r="17195"/>
          <a:stretch/>
        </p:blipFill>
        <p:spPr>
          <a:xfrm>
            <a:off x="4267200" y="547480"/>
            <a:ext cx="4876800" cy="38911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1000" y="153521"/>
            <a:ext cx="3429000" cy="127522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000" y="1581150"/>
            <a:ext cx="3429000" cy="26169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28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5" t="8586" r="-21"/>
          <a:stretch/>
        </p:blipFill>
        <p:spPr>
          <a:xfrm>
            <a:off x="0" y="0"/>
            <a:ext cx="4930922" cy="445569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1000" y="153521"/>
            <a:ext cx="3429000" cy="127522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381000" y="1581150"/>
            <a:ext cx="3429000" cy="26169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8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Virginia Department of Education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200151"/>
            <a:ext cx="7620000" cy="31241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title="decorative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2" y="1418317"/>
            <a:ext cx="1508698" cy="317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title="Virginia Department of Education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71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39515" r="16456" b="-1"/>
          <a:stretch/>
        </p:blipFill>
        <p:spPr>
          <a:xfrm>
            <a:off x="0" y="0"/>
            <a:ext cx="9144000" cy="445606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"/>
            <a:ext cx="9144001" cy="445888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50800" dist="38100" dir="9000000" algn="tl" rotWithShape="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91440" rIns="274320" rtlCol="0" anchor="t" anchorCtr="0"/>
          <a:lstStyle/>
          <a:p>
            <a:pPr algn="l"/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5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50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/>
          <a:stretch/>
        </p:blipFill>
        <p:spPr>
          <a:xfrm>
            <a:off x="-1" y="-115455"/>
            <a:ext cx="9167091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37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71750"/>
            <a:ext cx="6400800" cy="131445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971550"/>
            <a:ext cx="9144000" cy="1371599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title="Virginia Department of Education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34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/>
          <a:stretch/>
        </p:blipFill>
        <p:spPr>
          <a:xfrm>
            <a:off x="-1" y="-115455"/>
            <a:ext cx="9167091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title="decorative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7" r="17287"/>
          <a:stretch/>
        </p:blipFill>
        <p:spPr>
          <a:xfrm>
            <a:off x="7467600" y="1980164"/>
            <a:ext cx="1699490" cy="2496039"/>
          </a:xfrm>
          <a:prstGeom prst="rect">
            <a:avLst/>
          </a:prstGeom>
        </p:spPr>
      </p:pic>
      <p:pic>
        <p:nvPicPr>
          <p:cNvPr id="6" name="Picture 5" title="Virginia Department of Education logo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3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/>
          <a:stretch/>
        </p:blipFill>
        <p:spPr>
          <a:xfrm>
            <a:off x="-1" y="-115455"/>
            <a:ext cx="9167091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title="decorative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979713"/>
            <a:ext cx="2004295" cy="2476834"/>
          </a:xfrm>
          <a:prstGeom prst="rect">
            <a:avLst/>
          </a:prstGeom>
        </p:spPr>
      </p:pic>
      <p:pic>
        <p:nvPicPr>
          <p:cNvPr id="7" name="Picture 6" title="Virginia Department of Education logo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25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/>
          <a:stretch/>
        </p:blipFill>
        <p:spPr>
          <a:xfrm>
            <a:off x="-1" y="-115455"/>
            <a:ext cx="9167091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title="decorative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6"/>
          <a:stretch/>
        </p:blipFill>
        <p:spPr>
          <a:xfrm>
            <a:off x="6798171" y="2038349"/>
            <a:ext cx="2345829" cy="2418197"/>
          </a:xfrm>
          <a:prstGeom prst="rect">
            <a:avLst/>
          </a:prstGeom>
        </p:spPr>
      </p:pic>
      <p:pic>
        <p:nvPicPr>
          <p:cNvPr id="9" name="Picture 8" title="Virginia Department of Education logo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4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/>
          <a:stretch/>
        </p:blipFill>
        <p:spPr>
          <a:xfrm>
            <a:off x="-1" y="-115455"/>
            <a:ext cx="9167091" cy="4572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84849" y="1047750"/>
            <a:ext cx="4033212" cy="33308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9000000" algn="tl" rotWithShape="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91440" rIns="274320" rtlCol="0" anchor="t" anchorCtr="0"/>
          <a:lstStyle/>
          <a:p>
            <a:pPr algn="l"/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693614" y="1047750"/>
            <a:ext cx="4033212" cy="33308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9000000" algn="tl" rotWithShape="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91440" rIns="274320" rtlCol="0" anchor="t" anchorCtr="0"/>
          <a:lstStyle/>
          <a:p>
            <a:pPr algn="l"/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886200" cy="304799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00151"/>
            <a:ext cx="3810000" cy="304799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title="decorative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97" y="1418317"/>
            <a:ext cx="1508698" cy="3175866"/>
          </a:xfrm>
          <a:prstGeom prst="rect">
            <a:avLst/>
          </a:prstGeom>
        </p:spPr>
      </p:pic>
      <p:pic>
        <p:nvPicPr>
          <p:cNvPr id="12" name="Picture 11" title="Virginia Department of Education logo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08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/>
          <a:stretch/>
        </p:blipFill>
        <p:spPr>
          <a:xfrm>
            <a:off x="-1" y="-115455"/>
            <a:ext cx="9167091" cy="4572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84849" y="1047750"/>
            <a:ext cx="4033212" cy="33308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9000000" algn="tl" rotWithShape="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91440" rIns="274320" rtlCol="0" anchor="t" anchorCtr="0"/>
          <a:lstStyle/>
          <a:p>
            <a:pPr algn="l"/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693614" y="1047750"/>
            <a:ext cx="4033212" cy="33308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9000000" algn="tl" rotWithShape="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91440" rIns="274320" rtlCol="0" anchor="t" anchorCtr="0"/>
          <a:lstStyle/>
          <a:p>
            <a:pPr algn="l"/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886200" cy="304799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00151"/>
            <a:ext cx="3810000" cy="304799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124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124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title="Virginia Department of Education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87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6169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6169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title="Virginia Department of Education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05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2406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0433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title="Virginia Department of Education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18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7239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0" name="Picture 9" title="Virginia Department of Education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8_Title and Content">
  <p:cSld name="19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" title="Virginia Department of Educati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2773" y="3826778"/>
            <a:ext cx="1517012" cy="6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685800" lvl="1" indent="-257175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028700" lvl="2" indent="-2571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371600" lvl="3" indent="-2571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1714500" lvl="4" indent="-2571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057400" lvl="5" indent="-2571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2400300" lvl="6" indent="-2571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2743200" lvl="7" indent="-2571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3086100" lvl="8" indent="-257175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85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0" b="14951"/>
          <a:stretch/>
        </p:blipFill>
        <p:spPr>
          <a:xfrm>
            <a:off x="0" y="776037"/>
            <a:ext cx="9144000" cy="3668501"/>
          </a:xfrm>
          <a:prstGeom prst="rect">
            <a:avLst/>
          </a:prstGeom>
        </p:spPr>
      </p:pic>
      <p:pic>
        <p:nvPicPr>
          <p:cNvPr id="5" name="Picture 4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88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—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3556820-5BD6-7C41-9F35-0709DCBA7BA6}"/>
              </a:ext>
            </a:extLst>
          </p:cNvPr>
          <p:cNvSpPr>
            <a:spLocks/>
          </p:cNvSpPr>
          <p:nvPr userDrawn="1"/>
        </p:nvSpPr>
        <p:spPr>
          <a:xfrm>
            <a:off x="595" y="135815"/>
            <a:ext cx="9142810" cy="4435116"/>
          </a:xfrm>
          <a:prstGeom prst="rect">
            <a:avLst/>
          </a:prstGeom>
          <a:solidFill>
            <a:srgbClr val="576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E308F9-BC56-5F47-879A-9003E64704B1}"/>
              </a:ext>
            </a:extLst>
          </p:cNvPr>
          <p:cNvSpPr>
            <a:spLocks/>
          </p:cNvSpPr>
          <p:nvPr userDrawn="1"/>
        </p:nvSpPr>
        <p:spPr>
          <a:xfrm>
            <a:off x="595" y="0"/>
            <a:ext cx="9142810" cy="142875"/>
          </a:xfrm>
          <a:prstGeom prst="rect">
            <a:avLst/>
          </a:prstGeom>
          <a:solidFill>
            <a:srgbClr val="FBB0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15477045-8978-C243-A476-24F640793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1780" y="4719898"/>
            <a:ext cx="356508" cy="274637"/>
          </a:xfrm>
        </p:spPr>
        <p:txBody>
          <a:bodyPr/>
          <a:lstStyle>
            <a:lvl1pPr algn="r">
              <a:defRPr>
                <a:solidFill>
                  <a:srgbClr val="576F7F"/>
                </a:solidFill>
              </a:defRPr>
            </a:lvl1pPr>
          </a:lstStyle>
          <a:p>
            <a:pPr defTabSz="685800"/>
            <a:fld id="{BA8CF1B3-96A0-D24B-B5C9-B5B93FF4523E}" type="slidenum">
              <a:rPr lang="uk-UA" smtClean="0"/>
              <a:pPr defTabSz="685800"/>
              <a:t>‹#›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1DBF5-7715-C946-BE0A-5816950E7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688" y="4670890"/>
            <a:ext cx="1428564" cy="33679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23EBEA2-C871-924D-9669-D4CEBEA34A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810" y="1885950"/>
            <a:ext cx="7685087" cy="1211898"/>
          </a:xfrm>
        </p:spPr>
        <p:txBody>
          <a:bodyPr lIns="0" tIns="0" rIns="0" bIns="0">
            <a:normAutofit/>
          </a:bodyPr>
          <a:lstStyle>
            <a:lvl1pPr>
              <a:defRPr sz="2699" b="0" i="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2nd 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C284A-D09B-B543-AF7E-5F419F34CE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0591" y="3171826"/>
            <a:ext cx="1092851" cy="1113356"/>
          </a:xfrm>
        </p:spPr>
        <p:txBody>
          <a:bodyPr>
            <a:normAutofit/>
          </a:bodyPr>
          <a:lstStyle>
            <a:lvl1pPr>
              <a:defRPr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228" indent="0" algn="l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1E09265-B90B-4F4C-A68D-386E7DC88C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98758" y="3171826"/>
            <a:ext cx="1092851" cy="1113356"/>
          </a:xfrm>
        </p:spPr>
        <p:txBody>
          <a:bodyPr>
            <a:normAutofit/>
          </a:bodyPr>
          <a:lstStyle>
            <a:lvl1pPr>
              <a:defRPr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228" indent="0" algn="l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12162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240">
          <p15:clr>
            <a:srgbClr val="FBAE40"/>
          </p15:clr>
        </p15:guide>
        <p15:guide id="4" pos="721">
          <p15:clr>
            <a:srgbClr val="FBAE40"/>
          </p15:clr>
        </p15:guide>
        <p15:guide id="5" pos="14881">
          <p15:clr>
            <a:srgbClr val="FBAE40"/>
          </p15:clr>
        </p15:guide>
        <p15:guide id="6" pos="14641">
          <p15:clr>
            <a:srgbClr val="FBAE40"/>
          </p15:clr>
        </p15:guide>
        <p15:guide id="7" orient="horz" pos="720">
          <p15:clr>
            <a:srgbClr val="FBAE40"/>
          </p15:clr>
        </p15:guide>
        <p15:guide id="8" orient="horz" pos="7200">
          <p15:clr>
            <a:srgbClr val="FBAE40"/>
          </p15:clr>
        </p15:guide>
        <p15:guide id="9" pos="481">
          <p15:clr>
            <a:srgbClr val="FBAE40"/>
          </p15:clr>
        </p15:guide>
        <p15:guide id="10" pos="144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15477045-8978-C243-A476-24F640793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1780" y="4719898"/>
            <a:ext cx="356508" cy="274637"/>
          </a:xfrm>
        </p:spPr>
        <p:txBody>
          <a:bodyPr/>
          <a:lstStyle>
            <a:lvl1pPr algn="r">
              <a:defRPr>
                <a:solidFill>
                  <a:srgbClr val="576F7F"/>
                </a:solidFill>
              </a:defRPr>
            </a:lvl1pPr>
          </a:lstStyle>
          <a:p>
            <a:pPr defTabSz="685800"/>
            <a:fld id="{BA8CF1B3-96A0-D24B-B5C9-B5B93FF4523E}" type="slidenum">
              <a:rPr lang="uk-UA" smtClean="0"/>
              <a:pPr defTabSz="685800"/>
              <a:t>‹#›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1DBF5-7715-C946-BE0A-5816950E7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688" y="4670890"/>
            <a:ext cx="1428564" cy="33679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AB842C-6BB1-7849-B78D-1D793CD25166}"/>
              </a:ext>
            </a:extLst>
          </p:cNvPr>
          <p:cNvCxnSpPr/>
          <p:nvPr userDrawn="1"/>
        </p:nvCxnSpPr>
        <p:spPr>
          <a:xfrm>
            <a:off x="283928" y="4570931"/>
            <a:ext cx="8571384" cy="0"/>
          </a:xfrm>
          <a:prstGeom prst="line">
            <a:avLst/>
          </a:prstGeom>
          <a:ln>
            <a:solidFill>
              <a:srgbClr val="576F7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9EDA39-870A-E945-9A81-5D7CFB06F0C7}"/>
              </a:ext>
            </a:extLst>
          </p:cNvPr>
          <p:cNvSpPr>
            <a:spLocks/>
          </p:cNvSpPr>
          <p:nvPr userDrawn="1"/>
        </p:nvSpPr>
        <p:spPr>
          <a:xfrm>
            <a:off x="595" y="0"/>
            <a:ext cx="9142810" cy="142875"/>
          </a:xfrm>
          <a:prstGeom prst="rect">
            <a:avLst/>
          </a:prstGeom>
          <a:solidFill>
            <a:srgbClr val="FBB0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243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240">
          <p15:clr>
            <a:srgbClr val="FBAE40"/>
          </p15:clr>
        </p15:guide>
        <p15:guide id="4" pos="721">
          <p15:clr>
            <a:srgbClr val="FBAE40"/>
          </p15:clr>
        </p15:guide>
        <p15:guide id="5" pos="14881">
          <p15:clr>
            <a:srgbClr val="FBAE40"/>
          </p15:clr>
        </p15:guide>
        <p15:guide id="6" pos="14641">
          <p15:clr>
            <a:srgbClr val="FBAE40"/>
          </p15:clr>
        </p15:guide>
        <p15:guide id="7" orient="horz" pos="720">
          <p15:clr>
            <a:srgbClr val="FBAE40"/>
          </p15:clr>
        </p15:guide>
        <p15:guide id="8" orient="horz" pos="7200">
          <p15:clr>
            <a:srgbClr val="FBAE40"/>
          </p15:clr>
        </p15:guide>
        <p15:guide id="9" pos="481">
          <p15:clr>
            <a:srgbClr val="FBAE40"/>
          </p15:clr>
        </p15:guide>
        <p15:guide id="10" pos="1441">
          <p15:clr>
            <a:srgbClr val="FBAE40"/>
          </p15:clr>
        </p15:guide>
        <p15:guide id="11" pos="7441">
          <p15:clr>
            <a:srgbClr val="FBAE40"/>
          </p15:clr>
        </p15:guide>
        <p15:guide id="12" pos="7921">
          <p15:clr>
            <a:srgbClr val="FBAE40"/>
          </p15:clr>
        </p15:guide>
        <p15:guide id="13" pos="5521">
          <p15:clr>
            <a:srgbClr val="FBAE40"/>
          </p15:clr>
        </p15:guide>
        <p15:guide id="14" pos="5041">
          <p15:clr>
            <a:srgbClr val="FBAE40"/>
          </p15:clr>
        </p15:guide>
        <p15:guide id="15" pos="9841">
          <p15:clr>
            <a:srgbClr val="FBAE40"/>
          </p15:clr>
        </p15:guide>
        <p15:guide id="16" pos="1032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—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3556820-5BD6-7C41-9F35-0709DCBA7BA6}"/>
              </a:ext>
            </a:extLst>
          </p:cNvPr>
          <p:cNvSpPr>
            <a:spLocks/>
          </p:cNvSpPr>
          <p:nvPr userDrawn="1"/>
        </p:nvSpPr>
        <p:spPr>
          <a:xfrm>
            <a:off x="595" y="135815"/>
            <a:ext cx="9142810" cy="4435116"/>
          </a:xfrm>
          <a:prstGeom prst="rect">
            <a:avLst/>
          </a:prstGeom>
          <a:solidFill>
            <a:srgbClr val="FBB0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E308F9-BC56-5F47-879A-9003E64704B1}"/>
              </a:ext>
            </a:extLst>
          </p:cNvPr>
          <p:cNvSpPr>
            <a:spLocks/>
          </p:cNvSpPr>
          <p:nvPr userDrawn="1"/>
        </p:nvSpPr>
        <p:spPr>
          <a:xfrm>
            <a:off x="595" y="0"/>
            <a:ext cx="9142810" cy="142875"/>
          </a:xfrm>
          <a:prstGeom prst="rect">
            <a:avLst/>
          </a:prstGeom>
          <a:solidFill>
            <a:srgbClr val="576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15477045-8978-C243-A476-24F640793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1780" y="4719898"/>
            <a:ext cx="356508" cy="274637"/>
          </a:xfrm>
        </p:spPr>
        <p:txBody>
          <a:bodyPr/>
          <a:lstStyle>
            <a:lvl1pPr algn="r">
              <a:defRPr>
                <a:solidFill>
                  <a:srgbClr val="576F7F"/>
                </a:solidFill>
              </a:defRPr>
            </a:lvl1pPr>
          </a:lstStyle>
          <a:p>
            <a:pPr defTabSz="685800"/>
            <a:fld id="{BA8CF1B3-96A0-D24B-B5C9-B5B93FF4523E}" type="slidenum">
              <a:rPr lang="uk-UA" smtClean="0"/>
              <a:pPr defTabSz="685800"/>
              <a:t>‹#›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1DBF5-7715-C946-BE0A-5816950E7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688" y="4670890"/>
            <a:ext cx="1428564" cy="33679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7B7FAD3-3A70-6441-A8ED-D420541B3A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810" y="2074227"/>
            <a:ext cx="7685087" cy="1211898"/>
          </a:xfrm>
        </p:spPr>
        <p:txBody>
          <a:bodyPr lIns="0" tIns="0" rIns="0" bIns="0">
            <a:normAutofit/>
          </a:bodyPr>
          <a:lstStyle>
            <a:lvl1pPr>
              <a:defRPr sz="2699" b="0" i="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2nd line</a:t>
            </a:r>
          </a:p>
        </p:txBody>
      </p:sp>
    </p:spTree>
    <p:extLst>
      <p:ext uri="{BB962C8B-B14F-4D97-AF65-F5344CB8AC3E}">
        <p14:creationId xmlns:p14="http://schemas.microsoft.com/office/powerpoint/2010/main" val="3241131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0">
          <p15:clr>
            <a:srgbClr val="FBAE40"/>
          </p15:clr>
        </p15:guide>
        <p15:guide id="2" pos="7681">
          <p15:clr>
            <a:srgbClr val="FBAE40"/>
          </p15:clr>
        </p15:guide>
        <p15:guide id="3" orient="horz" pos="240">
          <p15:clr>
            <a:srgbClr val="FBAE40"/>
          </p15:clr>
        </p15:guide>
        <p15:guide id="4" pos="721">
          <p15:clr>
            <a:srgbClr val="FBAE40"/>
          </p15:clr>
        </p15:guide>
        <p15:guide id="5" pos="14881">
          <p15:clr>
            <a:srgbClr val="FBAE40"/>
          </p15:clr>
        </p15:guide>
        <p15:guide id="6" pos="14641">
          <p15:clr>
            <a:srgbClr val="FBAE40"/>
          </p15:clr>
        </p15:guide>
        <p15:guide id="7" orient="horz" pos="720">
          <p15:clr>
            <a:srgbClr val="FBAE40"/>
          </p15:clr>
        </p15:guide>
        <p15:guide id="8" orient="horz" pos="7200">
          <p15:clr>
            <a:srgbClr val="FBAE40"/>
          </p15:clr>
        </p15:guide>
        <p15:guide id="9" pos="481">
          <p15:clr>
            <a:srgbClr val="FBAE40"/>
          </p15:clr>
        </p15:guide>
        <p15:guide id="10" pos="144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 title="decorative"/>
          <p:cNvPicPr preferRelativeResize="0"/>
          <p:nvPr/>
        </p:nvPicPr>
        <p:blipFill rotWithShape="1">
          <a:blip r:embed="rId2">
            <a:alphaModFix/>
          </a:blip>
          <a:srcRect l="2322" t="39515" r="16456"/>
          <a:stretch/>
        </p:blipFill>
        <p:spPr>
          <a:xfrm>
            <a:off x="0" y="0"/>
            <a:ext cx="9144000" cy="445606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>
            <a:off x="0" y="2"/>
            <a:ext cx="9144001" cy="4458884"/>
          </a:xfrm>
          <a:prstGeom prst="rect">
            <a:avLst/>
          </a:prstGeom>
          <a:solidFill>
            <a:schemeClr val="lt1">
              <a:alpha val="76862"/>
            </a:schemeClr>
          </a:solidFill>
          <a:ln>
            <a:noFill/>
          </a:ln>
          <a:effectLst>
            <a:outerShdw blurRad="50800" dist="38100" dir="9000000" algn="tl" rotWithShape="0">
              <a:srgbClr val="000000">
                <a:alpha val="17647"/>
              </a:srgbClr>
            </a:outerShdw>
          </a:effectLst>
        </p:spPr>
        <p:txBody>
          <a:bodyPr spcFirstLastPara="1" wrap="square" lIns="274300" tIns="91425" rIns="2743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nl-N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" name="Google Shape;25;p3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4013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l="3745" r="30361"/>
          <a:stretch/>
        </p:blipFill>
        <p:spPr>
          <a:xfrm>
            <a:off x="-1" y="0"/>
            <a:ext cx="4110527" cy="445421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572000" y="153521"/>
            <a:ext cx="4267200" cy="10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4572000" y="1352550"/>
            <a:ext cx="42672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30" name="Google Shape;30;p4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027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 title="decorative"/>
          <p:cNvPicPr preferRelativeResize="0"/>
          <p:nvPr/>
        </p:nvPicPr>
        <p:blipFill rotWithShape="1">
          <a:blip r:embed="rId2">
            <a:alphaModFix/>
          </a:blip>
          <a:srcRect l="31164" t="8585" r="-20"/>
          <a:stretch/>
        </p:blipFill>
        <p:spPr>
          <a:xfrm>
            <a:off x="4213077" y="-1480"/>
            <a:ext cx="4930922" cy="445569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81000" y="153521"/>
            <a:ext cx="3429000" cy="127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381000" y="1581150"/>
            <a:ext cx="3429000" cy="2616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35" name="Google Shape;35;p5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6707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" title="Virginia Department of Educati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9329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 type="obj">
  <p:cSld name="7_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 title="decorative"/>
          <p:cNvPicPr preferRelativeResize="0"/>
          <p:nvPr/>
        </p:nvPicPr>
        <p:blipFill rotWithShape="1">
          <a:blip r:embed="rId2">
            <a:alphaModFix/>
          </a:blip>
          <a:srcRect r="36682"/>
          <a:stretch/>
        </p:blipFill>
        <p:spPr>
          <a:xfrm>
            <a:off x="1" y="486990"/>
            <a:ext cx="3810000" cy="396560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4114800" y="1200151"/>
            <a:ext cx="47244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" name="Google Shape;44;p7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266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and Content">
  <p:cSld name="24_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" name="Google Shape;48;p8" descr="hood11.png"/>
          <p:cNvPicPr preferRelativeResize="0"/>
          <p:nvPr/>
        </p:nvPicPr>
        <p:blipFill rotWithShape="1">
          <a:blip r:embed="rId2">
            <a:alphaModFix/>
          </a:blip>
          <a:srcRect r="19631"/>
          <a:stretch/>
        </p:blipFill>
        <p:spPr>
          <a:xfrm>
            <a:off x="6461189" y="2368846"/>
            <a:ext cx="2682811" cy="210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999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9" title="decorative"/>
          <p:cNvPicPr preferRelativeResize="0"/>
          <p:nvPr/>
        </p:nvPicPr>
        <p:blipFill rotWithShape="1">
          <a:blip r:embed="rId2">
            <a:alphaModFix/>
          </a:blip>
          <a:srcRect l="1489"/>
          <a:stretch/>
        </p:blipFill>
        <p:spPr>
          <a:xfrm>
            <a:off x="-1" y="-115455"/>
            <a:ext cx="9167091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9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24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0" b="14951"/>
          <a:stretch/>
        </p:blipFill>
        <p:spPr>
          <a:xfrm>
            <a:off x="0" y="776037"/>
            <a:ext cx="9144000" cy="3668501"/>
          </a:xfrm>
          <a:prstGeom prst="rect">
            <a:avLst/>
          </a:prstGeom>
        </p:spPr>
      </p:pic>
      <p:pic>
        <p:nvPicPr>
          <p:cNvPr id="9" name="Picture 8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8371"/>
            <a:ext cx="9144000" cy="494179"/>
          </a:xfrm>
          <a:solidFill>
            <a:srgbClr val="000000">
              <a:alpha val="4902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2800" i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0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1" title="decorative"/>
          <p:cNvPicPr preferRelativeResize="0"/>
          <p:nvPr/>
        </p:nvPicPr>
        <p:blipFill rotWithShape="1">
          <a:blip r:embed="rId2">
            <a:alphaModFix/>
          </a:blip>
          <a:srcRect l="1489"/>
          <a:stretch/>
        </p:blipFill>
        <p:spPr>
          <a:xfrm>
            <a:off x="-1" y="-115455"/>
            <a:ext cx="9167091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1"/>
          <p:cNvSpPr/>
          <p:nvPr/>
        </p:nvSpPr>
        <p:spPr>
          <a:xfrm>
            <a:off x="384849" y="1047750"/>
            <a:ext cx="4033212" cy="3330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9000000" algn="tl" rotWithShape="0">
              <a:srgbClr val="000000">
                <a:alpha val="17647"/>
              </a:srgbClr>
            </a:outerShdw>
          </a:effectLst>
        </p:spPr>
        <p:txBody>
          <a:bodyPr spcFirstLastPara="1" wrap="square" lIns="274300" tIns="91425" rIns="2743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nl-N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1"/>
          <p:cNvSpPr/>
          <p:nvPr/>
        </p:nvSpPr>
        <p:spPr>
          <a:xfrm>
            <a:off x="4693614" y="1047750"/>
            <a:ext cx="4033212" cy="3330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9000000" algn="tl" rotWithShape="0">
              <a:srgbClr val="000000">
                <a:alpha val="17647"/>
              </a:srgbClr>
            </a:outerShdw>
          </a:effectLst>
        </p:spPr>
        <p:txBody>
          <a:bodyPr spcFirstLastPara="1" wrap="square" lIns="274300" tIns="91425" rIns="2743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nl-N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886200" cy="304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2"/>
          </p:nvPr>
        </p:nvSpPr>
        <p:spPr>
          <a:xfrm>
            <a:off x="4800600" y="1200151"/>
            <a:ext cx="3810000" cy="304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pic>
        <p:nvPicPr>
          <p:cNvPr id="68" name="Google Shape;68;p11" title="decorativ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7497" y="1418317"/>
            <a:ext cx="1508698" cy="317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1" title="Virginia Department of Education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214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2" title="decorative"/>
          <p:cNvPicPr preferRelativeResize="0"/>
          <p:nvPr/>
        </p:nvPicPr>
        <p:blipFill rotWithShape="1">
          <a:blip r:embed="rId2">
            <a:alphaModFix/>
          </a:blip>
          <a:srcRect r="30665"/>
          <a:stretch/>
        </p:blipFill>
        <p:spPr>
          <a:xfrm>
            <a:off x="1" y="819150"/>
            <a:ext cx="3837061" cy="363396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4114800" y="1200151"/>
            <a:ext cx="47244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" name="Google Shape;74;p12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211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1371600" y="17335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i="1">
                <a:solidFill>
                  <a:schemeClr val="dk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7" name="Google Shape;77;p13" title="Virginia Department of Educati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183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>
            <a:off x="1371600" y="25717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i="1">
                <a:solidFill>
                  <a:schemeClr val="dk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0" y="971550"/>
            <a:ext cx="9144000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82" name="Google Shape;82;p14" title="Virginia Department of Educati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0197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 title="decorative"/>
          <p:cNvPicPr preferRelativeResize="0"/>
          <p:nvPr/>
        </p:nvPicPr>
        <p:blipFill rotWithShape="1">
          <a:blip r:embed="rId2">
            <a:alphaModFix/>
          </a:blip>
          <a:srcRect t="21780" b="14950"/>
          <a:stretch/>
        </p:blipFill>
        <p:spPr>
          <a:xfrm>
            <a:off x="0" y="776037"/>
            <a:ext cx="9144000" cy="366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088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 title="decorative"/>
          <p:cNvPicPr preferRelativeResize="0"/>
          <p:nvPr/>
        </p:nvPicPr>
        <p:blipFill rotWithShape="1">
          <a:blip r:embed="rId2">
            <a:alphaModFix/>
          </a:blip>
          <a:srcRect r="30665"/>
          <a:stretch/>
        </p:blipFill>
        <p:spPr>
          <a:xfrm>
            <a:off x="1" y="819150"/>
            <a:ext cx="3837061" cy="363396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4114800" y="1101329"/>
            <a:ext cx="4724400" cy="423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2"/>
          </p:nvPr>
        </p:nvSpPr>
        <p:spPr>
          <a:xfrm>
            <a:off x="4114800" y="1581150"/>
            <a:ext cx="4724400" cy="2616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92" name="Google Shape;92;p16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977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 title="decorative"/>
          <p:cNvPicPr preferRelativeResize="0"/>
          <p:nvPr/>
        </p:nvPicPr>
        <p:blipFill rotWithShape="1">
          <a:blip r:embed="rId2">
            <a:alphaModFix/>
          </a:blip>
          <a:srcRect r="36682"/>
          <a:stretch/>
        </p:blipFill>
        <p:spPr>
          <a:xfrm>
            <a:off x="1" y="486990"/>
            <a:ext cx="3810000" cy="39656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4114800" y="1101329"/>
            <a:ext cx="4724400" cy="423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2"/>
          </p:nvPr>
        </p:nvSpPr>
        <p:spPr>
          <a:xfrm>
            <a:off x="4114800" y="1581150"/>
            <a:ext cx="4724400" cy="2616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98" name="Google Shape;98;p17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316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 title="decorative"/>
          <p:cNvPicPr preferRelativeResize="0"/>
          <p:nvPr/>
        </p:nvPicPr>
        <p:blipFill rotWithShape="1">
          <a:blip r:embed="rId2">
            <a:alphaModFix/>
          </a:blip>
          <a:srcRect l="43350" t="7869"/>
          <a:stretch/>
        </p:blipFill>
        <p:spPr>
          <a:xfrm>
            <a:off x="4972650" y="350377"/>
            <a:ext cx="4171350" cy="410221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381000" y="1101329"/>
            <a:ext cx="4343400" cy="423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2"/>
          </p:nvPr>
        </p:nvSpPr>
        <p:spPr>
          <a:xfrm>
            <a:off x="381000" y="1581150"/>
            <a:ext cx="4343400" cy="2616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104" name="Google Shape;104;p18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445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 title="decorative"/>
          <p:cNvPicPr preferRelativeResize="0"/>
          <p:nvPr/>
        </p:nvPicPr>
        <p:blipFill rotWithShape="1">
          <a:blip r:embed="rId2">
            <a:alphaModFix/>
          </a:blip>
          <a:srcRect l="22774" t="4479" r="8934"/>
          <a:stretch/>
        </p:blipFill>
        <p:spPr>
          <a:xfrm>
            <a:off x="4298535" y="0"/>
            <a:ext cx="4845465" cy="445476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81000" y="153521"/>
            <a:ext cx="3429000" cy="127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381000" y="1581150"/>
            <a:ext cx="3429000" cy="2616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109" name="Google Shape;109;p19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8632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and Content">
  <p:cSld name="25_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 title="Virginia Department of Educati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1066800" y="1200151"/>
            <a:ext cx="76200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20" title="decorativ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692" y="1418317"/>
            <a:ext cx="1508698" cy="3175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110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39515" r="16456" b="-1"/>
          <a:stretch/>
        </p:blipFill>
        <p:spPr>
          <a:xfrm>
            <a:off x="0" y="0"/>
            <a:ext cx="9144000" cy="44560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2"/>
            <a:ext cx="9144001" cy="445888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50800" dist="38100" dir="9000000" algn="tl" rotWithShape="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91440" rIns="274320" rtlCol="0" anchor="t" anchorCtr="0"/>
          <a:lstStyle/>
          <a:p>
            <a:pPr algn="l"/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5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8" name="Google Shape;118;p21" title="Virginia Department of Educati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1762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2" title="decorative"/>
          <p:cNvPicPr preferRelativeResize="0"/>
          <p:nvPr/>
        </p:nvPicPr>
        <p:blipFill rotWithShape="1">
          <a:blip r:embed="rId2">
            <a:alphaModFix/>
          </a:blip>
          <a:srcRect l="2322" t="39515" r="16456"/>
          <a:stretch/>
        </p:blipFill>
        <p:spPr>
          <a:xfrm>
            <a:off x="0" y="0"/>
            <a:ext cx="9144000" cy="445606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2"/>
          <p:cNvSpPr/>
          <p:nvPr/>
        </p:nvSpPr>
        <p:spPr>
          <a:xfrm>
            <a:off x="0" y="2"/>
            <a:ext cx="9144001" cy="4458884"/>
          </a:xfrm>
          <a:prstGeom prst="rect">
            <a:avLst/>
          </a:prstGeom>
          <a:solidFill>
            <a:schemeClr val="lt1">
              <a:alpha val="76862"/>
            </a:schemeClr>
          </a:solidFill>
          <a:ln>
            <a:noFill/>
          </a:ln>
          <a:effectLst>
            <a:outerShdw blurRad="50800" dist="38100" dir="9000000" algn="tl" rotWithShape="0">
              <a:srgbClr val="000000">
                <a:alpha val="17647"/>
              </a:srgbClr>
            </a:outerShdw>
          </a:effectLst>
        </p:spPr>
        <p:txBody>
          <a:bodyPr spcFirstLastPara="1" wrap="square" lIns="274300" tIns="91425" rIns="2743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nl-N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4" name="Google Shape;124;p22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6850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 title="decorative"/>
          <p:cNvPicPr preferRelativeResize="0"/>
          <p:nvPr/>
        </p:nvPicPr>
        <p:blipFill rotWithShape="1">
          <a:blip r:embed="rId2">
            <a:alphaModFix/>
          </a:blip>
          <a:srcRect l="1489"/>
          <a:stretch/>
        </p:blipFill>
        <p:spPr>
          <a:xfrm>
            <a:off x="-1" y="-115455"/>
            <a:ext cx="9167091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9" name="Google Shape;129;p23" title="decorative"/>
          <p:cNvPicPr preferRelativeResize="0"/>
          <p:nvPr/>
        </p:nvPicPr>
        <p:blipFill rotWithShape="1">
          <a:blip r:embed="rId3">
            <a:alphaModFix/>
          </a:blip>
          <a:srcRect l="41356" r="17287"/>
          <a:stretch/>
        </p:blipFill>
        <p:spPr>
          <a:xfrm>
            <a:off x="7467600" y="1980164"/>
            <a:ext cx="1699490" cy="249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 title="Virginia Department of Education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679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4" title="decorative"/>
          <p:cNvPicPr preferRelativeResize="0"/>
          <p:nvPr/>
        </p:nvPicPr>
        <p:blipFill rotWithShape="1">
          <a:blip r:embed="rId2">
            <a:alphaModFix/>
          </a:blip>
          <a:srcRect l="1489"/>
          <a:stretch/>
        </p:blipFill>
        <p:spPr>
          <a:xfrm>
            <a:off x="-1" y="-115455"/>
            <a:ext cx="9167091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>
                <a:solidFill>
                  <a:schemeClr val="lt1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5" name="Google Shape;135;p24" title="decorativ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2800" y="1979713"/>
            <a:ext cx="2004295" cy="247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 title="Virginia Department of Education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3871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5" title="decorative"/>
          <p:cNvPicPr preferRelativeResize="0"/>
          <p:nvPr/>
        </p:nvPicPr>
        <p:blipFill rotWithShape="1">
          <a:blip r:embed="rId2">
            <a:alphaModFix/>
          </a:blip>
          <a:srcRect l="1489"/>
          <a:stretch/>
        </p:blipFill>
        <p:spPr>
          <a:xfrm>
            <a:off x="-1" y="-115455"/>
            <a:ext cx="9167091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/>
          <p:nvPr/>
        </p:nvSpPr>
        <p:spPr>
          <a:xfrm>
            <a:off x="384849" y="1047750"/>
            <a:ext cx="4033212" cy="3330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9000000" algn="tl" rotWithShape="0">
              <a:srgbClr val="000000">
                <a:alpha val="17647"/>
              </a:srgbClr>
            </a:outerShdw>
          </a:effectLst>
        </p:spPr>
        <p:txBody>
          <a:bodyPr spcFirstLastPara="1" wrap="square" lIns="274300" tIns="91425" rIns="2743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nl-N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5"/>
          <p:cNvSpPr/>
          <p:nvPr/>
        </p:nvSpPr>
        <p:spPr>
          <a:xfrm>
            <a:off x="4693614" y="1047750"/>
            <a:ext cx="4033212" cy="3330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9000000" algn="tl" rotWithShape="0">
              <a:srgbClr val="000000">
                <a:alpha val="17647"/>
              </a:srgbClr>
            </a:outerShdw>
          </a:effectLst>
        </p:spPr>
        <p:txBody>
          <a:bodyPr spcFirstLastPara="1" wrap="square" lIns="274300" tIns="91425" rIns="2743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nl-N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886200" cy="304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2"/>
          </p:nvPr>
        </p:nvSpPr>
        <p:spPr>
          <a:xfrm>
            <a:off x="4800600" y="1200151"/>
            <a:ext cx="3810000" cy="304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pic>
        <p:nvPicPr>
          <p:cNvPr id="144" name="Google Shape;144;p25" title="Virginia Department of Educatio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896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pic>
        <p:nvPicPr>
          <p:cNvPr id="149" name="Google Shape;149;p26" title="Virginia Department of Educati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138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616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616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156" name="Google Shape;156;p27" title="Virginia Department of Educati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9396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>
            <a:off x="457201" y="1076326"/>
            <a:ext cx="3008313" cy="324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body" idx="2"/>
          </p:nvPr>
        </p:nvSpPr>
        <p:spPr>
          <a:xfrm>
            <a:off x="3575050" y="204789"/>
            <a:ext cx="5111750" cy="4043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pic>
        <p:nvPicPr>
          <p:cNvPr id="161" name="Google Shape;161;p28" title="Virginia Department of Educati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284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4" name="Google Shape;164;p29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5" name="Google Shape;165;p29" title="Virginia Department of Education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2773" y="3826777"/>
            <a:ext cx="1517012" cy="65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0611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/>
          <p:nvPr/>
        </p:nvSpPr>
        <p:spPr>
          <a:xfrm rot="10800000" flipH="1">
            <a:off x="-25" y="1289850"/>
            <a:ext cx="9144000" cy="3856800"/>
          </a:xfrm>
          <a:prstGeom prst="rect">
            <a:avLst/>
          </a:prstGeom>
          <a:solidFill>
            <a:srgbClr val="00BE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30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0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00BEF2"/>
                </a:solidFill>
              </a:defRPr>
            </a:lvl1pPr>
            <a:lvl2pPr lvl="1" rtl="0">
              <a:buNone/>
              <a:defRPr>
                <a:solidFill>
                  <a:srgbClr val="00BEF2"/>
                </a:solidFill>
              </a:defRPr>
            </a:lvl2pPr>
            <a:lvl3pPr lvl="2" rtl="0">
              <a:buNone/>
              <a:defRPr>
                <a:solidFill>
                  <a:srgbClr val="00BEF2"/>
                </a:solidFill>
              </a:defRPr>
            </a:lvl3pPr>
            <a:lvl4pPr lvl="3" rtl="0">
              <a:buNone/>
              <a:defRPr>
                <a:solidFill>
                  <a:srgbClr val="00BEF2"/>
                </a:solidFill>
              </a:defRPr>
            </a:lvl4pPr>
            <a:lvl5pPr lvl="4" rtl="0">
              <a:buNone/>
              <a:defRPr>
                <a:solidFill>
                  <a:srgbClr val="00BEF2"/>
                </a:solidFill>
              </a:defRPr>
            </a:lvl5pPr>
            <a:lvl6pPr lvl="5" rtl="0">
              <a:buNone/>
              <a:defRPr>
                <a:solidFill>
                  <a:srgbClr val="00BEF2"/>
                </a:solidFill>
              </a:defRPr>
            </a:lvl6pPr>
            <a:lvl7pPr lvl="6" rtl="0">
              <a:buNone/>
              <a:defRPr>
                <a:solidFill>
                  <a:srgbClr val="00BEF2"/>
                </a:solidFill>
              </a:defRPr>
            </a:lvl7pPr>
            <a:lvl8pPr lvl="7" rtl="0">
              <a:buNone/>
              <a:defRPr>
                <a:solidFill>
                  <a:srgbClr val="00BEF2"/>
                </a:solidFill>
              </a:defRPr>
            </a:lvl8pPr>
            <a:lvl9pPr lvl="8" rtl="0">
              <a:buNone/>
              <a:defRPr>
                <a:solidFill>
                  <a:srgbClr val="00BEF2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54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Virginia Department of Education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01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/>
          <p:nvPr/>
        </p:nvSpPr>
        <p:spPr>
          <a:xfrm>
            <a:off x="-25" y="1320125"/>
            <a:ext cx="9144000" cy="3823500"/>
          </a:xfrm>
          <a:prstGeom prst="rect">
            <a:avLst/>
          </a:prstGeom>
          <a:solidFill>
            <a:srgbClr val="00BE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p31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1"/>
          <p:cNvSpPr txBox="1">
            <a:spLocks noGrp="1"/>
          </p:cNvSpPr>
          <p:nvPr>
            <p:ph type="body" idx="1"/>
          </p:nvPr>
        </p:nvSpPr>
        <p:spPr>
          <a:xfrm>
            <a:off x="1602475" y="1320125"/>
            <a:ext cx="5939100" cy="317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31800" algn="ctr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Char char="•"/>
              <a:defRPr i="1">
                <a:solidFill>
                  <a:srgbClr val="FFFFFF"/>
                </a:solidFill>
              </a:defRPr>
            </a:lvl1pPr>
            <a:lvl2pPr marL="914400" lvl="1" indent="-406400" algn="ctr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Char char="–"/>
              <a:defRPr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  <a:defRPr i="1">
                <a:solidFill>
                  <a:srgbClr val="FFFFFF"/>
                </a:solidFill>
              </a:defRPr>
            </a:lvl3pPr>
            <a:lvl4pPr marL="1828800" lvl="3" indent="-3556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–"/>
              <a:defRPr i="1">
                <a:solidFill>
                  <a:srgbClr val="FFFFFF"/>
                </a:solidFill>
              </a:defRPr>
            </a:lvl4pPr>
            <a:lvl5pPr marL="2286000" lvl="4" indent="-3556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Char char="»"/>
              <a:defRPr i="1">
                <a:solidFill>
                  <a:srgbClr val="FFFFFF"/>
                </a:solidFill>
              </a:defRPr>
            </a:lvl5pPr>
            <a:lvl6pPr marL="2743200" lvl="5" indent="-3556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 i="1">
                <a:solidFill>
                  <a:srgbClr val="FFFFFF"/>
                </a:solidFill>
              </a:defRPr>
            </a:lvl6pPr>
            <a:lvl7pPr marL="3200400" lvl="6" indent="-3556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 i="1">
                <a:solidFill>
                  <a:srgbClr val="FFFFFF"/>
                </a:solidFill>
              </a:defRPr>
            </a:lvl7pPr>
            <a:lvl8pPr marL="3657600" lvl="7" indent="-3556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 i="1">
                <a:solidFill>
                  <a:srgbClr val="FFFFFF"/>
                </a:solidFill>
              </a:defRPr>
            </a:lvl8pPr>
            <a:lvl9pPr marL="4114800" lvl="8" indent="-3556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31"/>
          <p:cNvSpPr txBox="1"/>
          <p:nvPr/>
        </p:nvSpPr>
        <p:spPr>
          <a:xfrm>
            <a:off x="3593400" y="46897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600">
                <a:solidFill>
                  <a:srgbClr val="25516C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9600">
              <a:solidFill>
                <a:srgbClr val="25516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31"/>
          <p:cNvSpPr txBox="1">
            <a:spLocks noGrp="1"/>
          </p:cNvSpPr>
          <p:nvPr>
            <p:ph type="sldNum" idx="12"/>
          </p:nvPr>
        </p:nvSpPr>
        <p:spPr>
          <a:xfrm>
            <a:off x="637950" y="0"/>
            <a:ext cx="78606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65471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2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2"/>
          <p:cNvSpPr txBox="1">
            <a:spLocks noGrp="1"/>
          </p:cNvSpPr>
          <p:nvPr>
            <p:ph type="sldNum" idx="12"/>
          </p:nvPr>
        </p:nvSpPr>
        <p:spPr>
          <a:xfrm>
            <a:off x="637950" y="0"/>
            <a:ext cx="78606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1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 descr="hood11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2"/>
          <a:stretch/>
        </p:blipFill>
        <p:spPr>
          <a:xfrm>
            <a:off x="6461189" y="2368846"/>
            <a:ext cx="2682811" cy="2107358"/>
          </a:xfrm>
          <a:prstGeom prst="rect">
            <a:avLst/>
          </a:prstGeom>
        </p:spPr>
      </p:pic>
      <p:pic>
        <p:nvPicPr>
          <p:cNvPr id="5" name="Picture 4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90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14800" y="1101329"/>
            <a:ext cx="4724400" cy="4237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4800" y="1581150"/>
            <a:ext cx="4724400" cy="26169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title="Virginia Department of Education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4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decorative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65"/>
          <a:stretch/>
        </p:blipFill>
        <p:spPr>
          <a:xfrm>
            <a:off x="1" y="819150"/>
            <a:ext cx="3837061" cy="3633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200151"/>
            <a:ext cx="4724400" cy="31241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title="Virginia Department of Education log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73" y="3826777"/>
            <a:ext cx="1517012" cy="65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46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12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" y="4462415"/>
            <a:ext cx="9151305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title="Virginia is for Learners logo"/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060" y="4495086"/>
            <a:ext cx="1320709" cy="61126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4462415"/>
            <a:ext cx="9144000" cy="0"/>
          </a:xfrm>
          <a:prstGeom prst="line">
            <a:avLst/>
          </a:prstGeom>
          <a:ln>
            <a:solidFill>
              <a:srgbClr val="E20D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65902" y="4667996"/>
            <a:ext cx="2133600" cy="27463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A3BA662-FE18-4FD4-9A53-B2CA0A2E752A}" type="slidenum">
              <a:rPr lang="en-US" sz="2000" smtClean="0">
                <a:solidFill>
                  <a:schemeClr val="bg1"/>
                </a:solidFill>
              </a:rPr>
              <a:pPr algn="l"/>
              <a:t>‹#›</a:t>
            </a:fld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5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80" r:id="rId3"/>
    <p:sldLayoutId id="2147483660" r:id="rId4"/>
    <p:sldLayoutId id="2147483681" r:id="rId5"/>
    <p:sldLayoutId id="2147483684" r:id="rId6"/>
    <p:sldLayoutId id="2147483690" r:id="rId7"/>
    <p:sldLayoutId id="2147483663" r:id="rId8"/>
    <p:sldLayoutId id="2147483664" r:id="rId9"/>
    <p:sldLayoutId id="2147483668" r:id="rId10"/>
    <p:sldLayoutId id="2147483669" r:id="rId11"/>
    <p:sldLayoutId id="2147483671" r:id="rId12"/>
    <p:sldLayoutId id="2147483662" r:id="rId13"/>
    <p:sldLayoutId id="2147483672" r:id="rId14"/>
    <p:sldLayoutId id="2147483665" r:id="rId15"/>
    <p:sldLayoutId id="2147483693" r:id="rId16"/>
    <p:sldLayoutId id="2147483650" r:id="rId17"/>
    <p:sldLayoutId id="2147483666" r:id="rId18"/>
    <p:sldLayoutId id="2147483694" r:id="rId19"/>
    <p:sldLayoutId id="2147483673" r:id="rId20"/>
    <p:sldLayoutId id="2147483674" r:id="rId21"/>
    <p:sldLayoutId id="2147483675" r:id="rId22"/>
    <p:sldLayoutId id="2147483686" r:id="rId23"/>
    <p:sldLayoutId id="2147483687" r:id="rId24"/>
    <p:sldLayoutId id="2147483652" r:id="rId25"/>
    <p:sldLayoutId id="2147483653" r:id="rId26"/>
    <p:sldLayoutId id="2147483656" r:id="rId27"/>
    <p:sldLayoutId id="2147483657" r:id="rId28"/>
    <p:sldLayoutId id="2147483695" r:id="rId2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7054" y="365906"/>
            <a:ext cx="8229600" cy="391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9480" y="4599556"/>
            <a:ext cx="46754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b="0" i="0" kern="120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fld id="{BA8CF1B3-96A0-D24B-B5C9-B5B93FF4523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6CEB089-E730-C64A-A490-6055B6A2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054" y="1171575"/>
            <a:ext cx="8229600" cy="2971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marL="0" lvl="0" indent="-107135" algn="l" defTabSz="171416" rtl="0" eaLnBrk="1" latinLnBrk="0" hangingPunct="1">
              <a:spcBef>
                <a:spcPct val="20000"/>
              </a:spcBef>
              <a:buFont typeface="Arial"/>
              <a:buChar char="–"/>
            </a:pPr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marL="257123" lvl="1" indent="-64281" algn="l" defTabSz="171416" rtl="0" eaLnBrk="1" latinLnBrk="0" hangingPunct="1">
              <a:spcBef>
                <a:spcPct val="20000"/>
              </a:spcBef>
              <a:buFont typeface="Arial"/>
              <a:buChar char="•"/>
            </a:pPr>
            <a:r>
              <a:rPr lang="tr-TR" dirty="0"/>
              <a:t>Third </a:t>
            </a:r>
            <a:r>
              <a:rPr lang="tr-TR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87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hdr="0"/>
  <p:txStyles>
    <p:titleStyle>
      <a:lvl1pPr algn="l" defTabSz="457115" rtl="0" eaLnBrk="1" latinLnBrk="0" hangingPunct="1">
        <a:spcBef>
          <a:spcPct val="0"/>
        </a:spcBef>
        <a:buNone/>
        <a:defRPr lang="en-US" sz="2549" b="0" i="0" kern="1200" dirty="0">
          <a:solidFill>
            <a:srgbClr val="576F7F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0" indent="0" algn="l" defTabSz="457115" rtl="0" eaLnBrk="1" latinLnBrk="0" hangingPunct="1">
        <a:lnSpc>
          <a:spcPct val="100000"/>
        </a:lnSpc>
        <a:spcBef>
          <a:spcPts val="0"/>
        </a:spcBef>
        <a:buFontTx/>
        <a:buNone/>
        <a:tabLst/>
        <a:defRPr lang="tr-TR" sz="1800" b="0" i="0" kern="1200" dirty="0" smtClean="0">
          <a:solidFill>
            <a:srgbClr val="576F7F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811" indent="-341249" algn="l" defTabSz="457115" rtl="0" eaLnBrk="1" latinLnBrk="0" hangingPunct="1">
        <a:lnSpc>
          <a:spcPct val="100000"/>
        </a:lnSpc>
        <a:spcBef>
          <a:spcPts val="0"/>
        </a:spcBef>
        <a:buFont typeface="Arial"/>
        <a:buChar char="–"/>
        <a:tabLst/>
        <a:defRPr lang="tr-TR" sz="1000" b="0" i="0" kern="1200" dirty="0" smtClean="0">
          <a:solidFill>
            <a:srgbClr val="576F7F"/>
          </a:solidFill>
          <a:latin typeface="Arial"/>
          <a:ea typeface="+mn-ea"/>
          <a:cs typeface="Arial"/>
        </a:defRPr>
      </a:lvl2pPr>
      <a:lvl3pPr marL="1142786" indent="-228557" algn="l" defTabSz="457115" rtl="0" eaLnBrk="1" latinLnBrk="0" hangingPunct="1">
        <a:lnSpc>
          <a:spcPct val="100000"/>
        </a:lnSpc>
        <a:spcBef>
          <a:spcPts val="0"/>
        </a:spcBef>
        <a:buFont typeface="Arial"/>
        <a:buChar char="•"/>
        <a:tabLst/>
        <a:defRPr lang="tr-TR" sz="1050" b="0" i="0" kern="1200" dirty="0" smtClean="0">
          <a:solidFill>
            <a:srgbClr val="000000"/>
          </a:solidFill>
          <a:latin typeface="Arial"/>
          <a:ea typeface="+mn-ea"/>
          <a:cs typeface="Arial"/>
        </a:defRPr>
      </a:lvl3pPr>
      <a:lvl4pPr marL="1599900" indent="-228557" algn="l" defTabSz="45711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15" indent="-228557" algn="l" defTabSz="45711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8" indent="-228557" algn="l" defTabSz="4571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43" indent="-228557" algn="l" defTabSz="4571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57" indent="-228557" algn="l" defTabSz="4571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72" indent="-228557" algn="l" defTabSz="4571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5" algn="l" defTabSz="457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8" algn="l" defTabSz="457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3" algn="l" defTabSz="457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7" algn="l" defTabSz="457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71" algn="l" defTabSz="457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86" algn="l" defTabSz="457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00" algn="l" defTabSz="457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15" algn="l" defTabSz="457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-1" y="4462415"/>
            <a:ext cx="9151305" cy="6858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1" title="Virginia is for Learners logo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7619060" y="4495086"/>
            <a:ext cx="1320709" cy="611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1"/>
          <p:cNvCxnSpPr/>
          <p:nvPr/>
        </p:nvCxnSpPr>
        <p:spPr>
          <a:xfrm>
            <a:off x="0" y="4462415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E20D3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4" name="Google Shape;14;p1"/>
          <p:cNvSpPr txBox="1"/>
          <p:nvPr/>
        </p:nvSpPr>
        <p:spPr>
          <a:xfrm>
            <a:off x="165902" y="4667996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‹#›</a:t>
            </a:fld>
            <a:endParaRPr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5630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brian.mott@virtualva.or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commons.wikimedia.org/wiki/File:Dollar_sign_in_circle.svg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commons.wikimedia.org/wiki/File:Bill-clear-saves-time-and-money.pn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6.emf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openclipart.org/detail/15046/abstract-people-by-nicubunu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reativecommons.org/licenses/by/4.0/" TargetMode="External"/><Relationship Id="rId5" Type="http://schemas.openxmlformats.org/officeDocument/2006/relationships/hyperlink" Target="https://goopenva.org/" TargetMode="Externa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goopenva.org/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mailto:jean.weller@doe.virginia.gov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meg.foley@doe.virginia.gov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hyperlink" Target="mailto:reginald.fox@doe.virginia.gov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Learning Advisory Committee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434" y="4552950"/>
            <a:ext cx="9144000" cy="49417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Thursday, February 27,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0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"/>
            <a:ext cx="3429000" cy="589429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Equity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Google Shape;85;p17"/>
          <p:cNvSpPr txBox="1"/>
          <p:nvPr/>
        </p:nvSpPr>
        <p:spPr>
          <a:xfrm>
            <a:off x="76200" y="742950"/>
            <a:ext cx="4191125" cy="361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Vision for Educational Equity:</a:t>
            </a:r>
            <a:endParaRPr sz="2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000" b="1" i="1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he commitment to eliminating the predictability of student outcomes based on race, gender, zip code, ability, socio-economic status or languages spoken at home</a:t>
            </a:r>
            <a:endParaRPr sz="20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on teaching and leading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an equity lens on school funding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Ensure all students have access to high-quality curricula and programs, including gifted programs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541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741829"/>
          </a:xfrm>
        </p:spPr>
        <p:txBody>
          <a:bodyPr/>
          <a:lstStyle/>
          <a:p>
            <a:r>
              <a:rPr lang="en-US" sz="36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2018-2019 SOL Reading Pass Rate </a:t>
            </a:r>
            <a:r>
              <a:rPr lang="en-US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</a:br>
            <a:endParaRPr lang="en-US" dirty="0"/>
          </a:p>
        </p:txBody>
      </p:sp>
      <p:pic>
        <p:nvPicPr>
          <p:cNvPr id="4" name="Google Shape;95;p18" title="State Pass Rate Chart"/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742950"/>
            <a:ext cx="655320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175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741829"/>
          </a:xfrm>
        </p:spPr>
        <p:txBody>
          <a:bodyPr/>
          <a:lstStyle/>
          <a:p>
            <a:r>
              <a:rPr lang="en-US" sz="36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Digital Equity</a:t>
            </a:r>
            <a:br>
              <a:rPr lang="en-US" sz="36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</a:br>
            <a:r>
              <a:rPr lang="en-US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</a:br>
            <a:endParaRPr lang="en-US" dirty="0"/>
          </a:p>
        </p:txBody>
      </p:sp>
      <p:pic>
        <p:nvPicPr>
          <p:cNvPr id="5" name="Google Shape;104;p19" title="Virginia Schools on Fiber 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275" y="884225"/>
            <a:ext cx="2726020" cy="34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5;p19" title="Broadband Affordability 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570" y="829500"/>
            <a:ext cx="2775401" cy="34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6;p19" title="Source: EduccationSuperHighwa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1063" y="4143800"/>
            <a:ext cx="2076450" cy="30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568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17" y="0"/>
            <a:ext cx="9144000" cy="857250"/>
          </a:xfrm>
        </p:spPr>
        <p:txBody>
          <a:bodyPr/>
          <a:lstStyle/>
          <a:p>
            <a:r>
              <a:rPr lang="en-US" sz="36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Upcoming Work at VDOE</a:t>
            </a:r>
            <a:r>
              <a:rPr lang="en-US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</a:br>
            <a:endParaRPr lang="en-US" dirty="0"/>
          </a:p>
        </p:txBody>
      </p:sp>
      <p:sp>
        <p:nvSpPr>
          <p:cNvPr id="7" name="Google Shape;115;p20"/>
          <p:cNvSpPr txBox="1"/>
          <p:nvPr/>
        </p:nvSpPr>
        <p:spPr>
          <a:xfrm>
            <a:off x="3987262" y="783349"/>
            <a:ext cx="4843800" cy="260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Future Enhancements in VVa: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★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African-American History course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★"/>
            </a:pPr>
            <a:r>
              <a:rPr lang="en" sz="15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Synchronous</a:t>
            </a: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a</a:t>
            </a:r>
            <a:r>
              <a:rPr lang="en" sz="15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synchronous</a:t>
            </a: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models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★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Credit recovery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★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Blended learning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★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development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★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Expansion to K-5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★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Enhanced rate structure to support more student enrollments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★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Vetted content and procured resources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7;p20"/>
          <p:cNvSpPr txBox="1"/>
          <p:nvPr/>
        </p:nvSpPr>
        <p:spPr>
          <a:xfrm>
            <a:off x="3980062" y="3257550"/>
            <a:ext cx="4858200" cy="15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Outcomes: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★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Guaranteed curriculum in every community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★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quality instructional materials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★"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 to certified teachers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title="Young man smil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16"/>
            <a:ext cx="3723633" cy="36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741829"/>
          </a:xfrm>
        </p:spPr>
        <p:txBody>
          <a:bodyPr/>
          <a:lstStyle/>
          <a:p>
            <a:r>
              <a:rPr lang="en-US" sz="36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#</a:t>
            </a:r>
            <a:r>
              <a:rPr lang="en-US" sz="3600" b="1" dirty="0" err="1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GoOpenVA</a:t>
            </a:r>
            <a:r>
              <a:rPr lang="en-US" sz="36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and OER</a:t>
            </a:r>
            <a:br>
              <a:rPr lang="en-US" sz="36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</a:br>
            <a:r>
              <a:rPr lang="en-US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</a:br>
            <a:endParaRPr lang="en-US" dirty="0"/>
          </a:p>
        </p:txBody>
      </p:sp>
      <p:sp>
        <p:nvSpPr>
          <p:cNvPr id="5" name="Google Shape;126;p21"/>
          <p:cNvSpPr txBox="1"/>
          <p:nvPr/>
        </p:nvSpPr>
        <p:spPr>
          <a:xfrm>
            <a:off x="485200" y="939450"/>
            <a:ext cx="4544400" cy="3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latin typeface="Calibri"/>
                <a:ea typeface="Calibri"/>
                <a:cs typeface="Calibri"/>
                <a:sym typeface="Calibri"/>
              </a:rPr>
              <a:t>This cloud-based platform will provide: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2200" b="1" dirty="0">
                <a:latin typeface="Calibri"/>
                <a:ea typeface="Calibri"/>
                <a:cs typeface="Calibri"/>
                <a:sym typeface="Calibri"/>
              </a:rPr>
              <a:t>Equitable Access to Open Resources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2200" b="1" dirty="0">
                <a:latin typeface="Calibri"/>
                <a:ea typeface="Calibri"/>
                <a:cs typeface="Calibri"/>
                <a:sym typeface="Calibri"/>
              </a:rPr>
              <a:t>Collaborative Platform to Support Deeper Learning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2200" b="1" dirty="0">
                <a:latin typeface="Calibri"/>
                <a:ea typeface="Calibri"/>
                <a:cs typeface="Calibri"/>
                <a:sym typeface="Calibri"/>
              </a:rPr>
              <a:t>Develop High Quality Curriculum Materials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27;p21" title="Girls looking at tablet"/>
          <p:cNvPicPr preferRelativeResize="0"/>
          <p:nvPr/>
        </p:nvPicPr>
        <p:blipFill rotWithShape="1">
          <a:blip r:embed="rId3">
            <a:alphaModFix/>
          </a:blip>
          <a:srcRect r="31670"/>
          <a:stretch/>
        </p:blipFill>
        <p:spPr>
          <a:xfrm>
            <a:off x="5181600" y="731825"/>
            <a:ext cx="3962402" cy="3744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54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1"/>
            <a:ext cx="9144000" cy="741829"/>
          </a:xfrm>
        </p:spPr>
        <p:txBody>
          <a:bodyPr/>
          <a:lstStyle/>
          <a:p>
            <a:r>
              <a:rPr lang="en-US" sz="36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VA LEAP</a:t>
            </a:r>
            <a:br>
              <a:rPr lang="en-US" sz="36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36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</a:br>
            <a:r>
              <a:rPr lang="en-US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</a:br>
            <a:endParaRPr lang="en-US" dirty="0"/>
          </a:p>
        </p:txBody>
      </p:sp>
      <p:sp>
        <p:nvSpPr>
          <p:cNvPr id="7" name="Google Shape;135;p22"/>
          <p:cNvSpPr txBox="1"/>
          <p:nvPr/>
        </p:nvSpPr>
        <p:spPr>
          <a:xfrm>
            <a:off x="304800" y="731825"/>
            <a:ext cx="8318100" cy="3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Virginia Learners Equitable Access Platform (LEAP)</a:t>
            </a:r>
            <a:r>
              <a:rPr lang="en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introduced budget provides state funding to create the Virginia Learner Equitable Access Platform (VA LEAP), a statewide learning management system.  This system will serve as a central location or virtual hub where teachers, students, and families have access to a wide variety of instructional tools and resources. The introduced budget provides $7.1 million in FY 2021 and $6.1 million in FY 2022. It will provide</a:t>
            </a:r>
            <a:r>
              <a:rPr lang="en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Equitable Cost-Effective Access		Collaborative Teacher Support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Curriculum Development	Family Engagement Tools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5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US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Connect with Dr. Lane</a:t>
            </a:r>
          </a:p>
        </p:txBody>
      </p:sp>
      <p:sp>
        <p:nvSpPr>
          <p:cNvPr id="12" name="Google Shape;146;p23"/>
          <p:cNvSpPr txBox="1"/>
          <p:nvPr/>
        </p:nvSpPr>
        <p:spPr>
          <a:xfrm>
            <a:off x="4504844" y="971550"/>
            <a:ext cx="38880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 dirty="0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James.Lane@doe.virginia.gov</a:t>
            </a:r>
            <a:endParaRPr sz="2400" u="sng" dirty="0">
              <a:solidFill>
                <a:srgbClr val="0066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Twitter: </a:t>
            </a:r>
            <a:r>
              <a:rPr lang="en" sz="2400" dirty="0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@DrJamesLane</a:t>
            </a:r>
            <a:endParaRPr sz="2400" dirty="0">
              <a:solidFill>
                <a:srgbClr val="0066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0066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#VAis4Learners #EdEquityVA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 title="social media logos: Twitter, Facebook, and LinkedIn"/>
          <p:cNvGrpSpPr/>
          <p:nvPr/>
        </p:nvGrpSpPr>
        <p:grpSpPr>
          <a:xfrm>
            <a:off x="5330398" y="3255350"/>
            <a:ext cx="2236892" cy="653695"/>
            <a:chOff x="2235200" y="5089418"/>
            <a:chExt cx="5791200" cy="1692383"/>
          </a:xfrm>
        </p:grpSpPr>
        <p:pic>
          <p:nvPicPr>
            <p:cNvPr id="11" name="Picture 10" title="facebook logo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045" y="5125494"/>
              <a:ext cx="1576507" cy="1576507"/>
            </a:xfrm>
            <a:prstGeom prst="rect">
              <a:avLst/>
            </a:prstGeom>
          </p:spPr>
        </p:pic>
        <p:pic>
          <p:nvPicPr>
            <p:cNvPr id="9" name="Picture 8" title="twitter logo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200" y="5089418"/>
              <a:ext cx="1645699" cy="1645699"/>
            </a:xfrm>
            <a:prstGeom prst="rect">
              <a:avLst/>
            </a:prstGeom>
          </p:spPr>
        </p:pic>
        <p:pic>
          <p:nvPicPr>
            <p:cNvPr id="10" name="Picture 9" title="LinkedIn logo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93" y="5125494"/>
              <a:ext cx="1656307" cy="1656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138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71550"/>
            <a:ext cx="4267200" cy="3618379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Breakfast</a:t>
            </a:r>
          </a:p>
          <a:p>
            <a:r>
              <a:rPr lang="en-US" sz="2400" dirty="0" smtClean="0"/>
              <a:t>Welcome, Introductions</a:t>
            </a:r>
          </a:p>
          <a:p>
            <a:r>
              <a:rPr lang="en-US" sz="2400" dirty="0" smtClean="0"/>
              <a:t>Remarks – Dr. Lane</a:t>
            </a:r>
          </a:p>
          <a:p>
            <a:r>
              <a:rPr lang="en-US" sz="2400" dirty="0" smtClean="0"/>
              <a:t>Committee Purpose, Role, Term</a:t>
            </a:r>
          </a:p>
          <a:p>
            <a:r>
              <a:rPr lang="en-US" sz="2400" dirty="0"/>
              <a:t>Virtual VA Updates</a:t>
            </a:r>
          </a:p>
          <a:p>
            <a:r>
              <a:rPr lang="en-US" sz="2400" dirty="0" smtClean="0"/>
              <a:t>VVA Program Evaluation</a:t>
            </a:r>
          </a:p>
          <a:p>
            <a:r>
              <a:rPr lang="en-US" sz="2400" dirty="0" smtClean="0"/>
              <a:t>Break</a:t>
            </a:r>
          </a:p>
          <a:p>
            <a:r>
              <a:rPr lang="en-US" sz="2400" dirty="0" smtClean="0"/>
              <a:t>REL Cost Feasibility</a:t>
            </a:r>
          </a:p>
          <a:p>
            <a:r>
              <a:rPr lang="en-US" sz="2400" dirty="0"/>
              <a:t>MOP Update</a:t>
            </a:r>
          </a:p>
          <a:p>
            <a:r>
              <a:rPr lang="en-US" sz="2400" dirty="0" err="1" smtClean="0"/>
              <a:t>GoOpenVA</a:t>
            </a:r>
            <a:endParaRPr lang="en-US" sz="2400" dirty="0" smtClean="0"/>
          </a:p>
          <a:p>
            <a:r>
              <a:rPr lang="en-US" sz="2400" dirty="0" smtClean="0"/>
              <a:t>Next Steps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568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Purpose, Role &amp;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23950"/>
            <a:ext cx="3886200" cy="3276599"/>
          </a:xfrm>
        </p:spPr>
        <p:txBody>
          <a:bodyPr>
            <a:normAutofit fontScale="70000" lnSpcReduction="20000"/>
          </a:bodyPr>
          <a:lstStyle/>
          <a:p>
            <a:r>
              <a:rPr lang="en-US" sz="3100" dirty="0" smtClean="0"/>
              <a:t>Advisory group: </a:t>
            </a:r>
            <a:r>
              <a:rPr lang="en-US" sz="3100" dirty="0"/>
              <a:t>online courses, in-service training and digital instructional resources necessary for school divisions to meet graduation requirements.</a:t>
            </a:r>
          </a:p>
          <a:p>
            <a:r>
              <a:rPr lang="en-US" sz="3100" dirty="0"/>
              <a:t>Strategic planning to expand blended and online learning opportunities in Virginia public schools, training, content and digital resources.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00151"/>
            <a:ext cx="3581400" cy="30479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Important role sharing experience, expertise &amp; resources.</a:t>
            </a:r>
          </a:p>
          <a:p>
            <a:r>
              <a:rPr lang="en-US" dirty="0" smtClean="0"/>
              <a:t>3-year </a:t>
            </a:r>
            <a:r>
              <a:rPr lang="en-US" dirty="0"/>
              <a:t>commitment meeting twice annually.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4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VA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630" y="1036133"/>
            <a:ext cx="3733800" cy="3124199"/>
          </a:xfrm>
        </p:spPr>
        <p:txBody>
          <a:bodyPr>
            <a:normAutofit/>
          </a:bodyPr>
          <a:lstStyle/>
          <a:p>
            <a:r>
              <a:rPr lang="en-US" dirty="0" smtClean="0"/>
              <a:t>Program Overview</a:t>
            </a:r>
          </a:p>
          <a:p>
            <a:r>
              <a:rPr lang="en-US" dirty="0" smtClean="0"/>
              <a:t>Update</a:t>
            </a:r>
          </a:p>
          <a:p>
            <a:r>
              <a:rPr lang="en-US" dirty="0" smtClean="0"/>
              <a:t>Outlook</a:t>
            </a:r>
          </a:p>
        </p:txBody>
      </p:sp>
      <p:pic>
        <p:nvPicPr>
          <p:cNvPr id="4" name="Picture 3" title="Virtual Virginia website graphic"/>
          <p:cNvPicPr>
            <a:picLocks noChangeAspect="1"/>
          </p:cNvPicPr>
          <p:nvPr/>
        </p:nvPicPr>
        <p:blipFill rotWithShape="1">
          <a:blip r:embed="rId3"/>
          <a:srcRect t="13541" r="1276" b="4826"/>
          <a:stretch/>
        </p:blipFill>
        <p:spPr>
          <a:xfrm rot="20775701">
            <a:off x="263186" y="1559893"/>
            <a:ext cx="4569013" cy="212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5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742950"/>
            <a:ext cx="6324600" cy="3657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Division Superintendents</a:t>
            </a:r>
          </a:p>
          <a:p>
            <a:r>
              <a:rPr lang="en-US" dirty="0" smtClean="0"/>
              <a:t>VDOE</a:t>
            </a:r>
          </a:p>
          <a:p>
            <a:r>
              <a:rPr lang="en-US" dirty="0" smtClean="0"/>
              <a:t>VSBA</a:t>
            </a:r>
          </a:p>
          <a:p>
            <a:r>
              <a:rPr lang="en-US" dirty="0" smtClean="0"/>
              <a:t>VASS</a:t>
            </a:r>
          </a:p>
          <a:p>
            <a:r>
              <a:rPr lang="en-US" dirty="0" smtClean="0"/>
              <a:t>WHRO</a:t>
            </a:r>
          </a:p>
          <a:p>
            <a:r>
              <a:rPr lang="en-US" dirty="0" smtClean="0"/>
              <a:t>Virtual VA</a:t>
            </a:r>
          </a:p>
          <a:p>
            <a:r>
              <a:rPr lang="en-US" dirty="0" smtClean="0"/>
              <a:t>REL</a:t>
            </a:r>
          </a:p>
          <a:p>
            <a:r>
              <a:rPr lang="en-US" dirty="0" smtClean="0"/>
              <a:t>Office of Secretary of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nl-NL"/>
              <a:t> </a:t>
            </a:r>
            <a:endParaRPr/>
          </a:p>
        </p:txBody>
      </p:sp>
      <p:sp>
        <p:nvSpPr>
          <p:cNvPr id="191" name="Google Shape;191;p34" title="Dr. Brian Mott"/>
          <p:cNvSpPr txBox="1">
            <a:spLocks noGrp="1"/>
          </p:cNvSpPr>
          <p:nvPr>
            <p:ph type="body" idx="1"/>
          </p:nvPr>
        </p:nvSpPr>
        <p:spPr>
          <a:xfrm>
            <a:off x="4114800" y="971551"/>
            <a:ext cx="46611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l-NL" sz="3600" b="1" dirty="0">
                <a:latin typeface="Montserrat"/>
                <a:ea typeface="Montserrat"/>
                <a:cs typeface="Montserrat"/>
                <a:sym typeface="Montserrat"/>
              </a:rPr>
              <a:t>Dr. Brian Mott</a:t>
            </a:r>
            <a:endParaRPr sz="36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l-NL" sz="1800" b="1" dirty="0">
                <a:latin typeface="Montserrat"/>
                <a:ea typeface="Montserrat"/>
                <a:cs typeface="Montserrat"/>
                <a:sym typeface="Montserrat"/>
              </a:rPr>
              <a:t>Executive Director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139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l-NL" sz="1800" b="1" u="sng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brian.mott@virtualva.org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139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 b="1" dirty="0">
                <a:latin typeface="Montserrat"/>
                <a:ea typeface="Montserrat"/>
                <a:cs typeface="Montserrat"/>
                <a:sym typeface="Montserrat"/>
              </a:rPr>
              <a:t>(866) 650-0025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l-NL" sz="1800" b="1" dirty="0">
                <a:latin typeface="Montserrat"/>
                <a:ea typeface="Montserrat"/>
                <a:cs typeface="Montserrat"/>
                <a:sym typeface="Montserrat"/>
              </a:rPr>
              <a:t>    www.virtualvirginia.org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2" name="Google Shape;192;p34" title="Virtual Virgin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2437" y="99596"/>
            <a:ext cx="2399125" cy="66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499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 title="Virtual Virginia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dirty="0"/>
          </a:p>
        </p:txBody>
      </p:sp>
      <p:pic>
        <p:nvPicPr>
          <p:cNvPr id="199" name="Google Shape;199;p35" title="Virtual Virgi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2438" y="99597"/>
            <a:ext cx="2399125" cy="6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5" descr="The Virginia Department of Education’s Virtual Virginia Program (VVA) offers online courses, professional learning opportunities, and digital content to schools, students, and educators across the Commonwealth." title="Virtual VA"/>
          <p:cNvSpPr txBox="1">
            <a:spLocks noGrp="1"/>
          </p:cNvSpPr>
          <p:nvPr>
            <p:ph type="body" idx="1"/>
          </p:nvPr>
        </p:nvSpPr>
        <p:spPr>
          <a:xfrm>
            <a:off x="4106100" y="1052226"/>
            <a:ext cx="47244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The Virginia Department of Education’s Virtual Virginia Program (VVA) offers </a:t>
            </a:r>
            <a:r>
              <a:rPr lang="nl-NL" sz="23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online courses</a:t>
            </a:r>
            <a:r>
              <a:rPr lang="nl-NL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nl-NL" sz="23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professional learning </a:t>
            </a:r>
            <a:r>
              <a:rPr lang="nl-NL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opportunities, and </a:t>
            </a:r>
            <a:r>
              <a:rPr lang="nl-NL" sz="23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digital content </a:t>
            </a:r>
            <a:r>
              <a:rPr lang="nl-NL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to schools, students, and educators across the Commonwealth.</a:t>
            </a:r>
            <a:endParaRPr sz="23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55582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nl-NL">
                <a:latin typeface="Montserrat"/>
                <a:ea typeface="Montserrat"/>
                <a:cs typeface="Montserrat"/>
                <a:sym typeface="Montserrat"/>
              </a:rPr>
              <a:t>Partnership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205;p36"/>
          <p:cNvSpPr txBox="1">
            <a:spLocks noGrp="1"/>
          </p:cNvSpPr>
          <p:nvPr>
            <p:ph type="body" idx="1"/>
          </p:nvPr>
        </p:nvSpPr>
        <p:spPr>
          <a:xfrm>
            <a:off x="5486400" y="1047750"/>
            <a:ext cx="35814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400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Virginia public school divisions &amp; Virtual Virginia </a:t>
            </a:r>
            <a:r>
              <a:rPr lang="nl-NL" sz="24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partner</a:t>
            </a:r>
            <a:r>
              <a:rPr lang="nl-NL" sz="2400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 together to ensure learners have access and opportunity that </a:t>
            </a:r>
            <a:r>
              <a:rPr lang="nl-NL" sz="24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complement </a:t>
            </a:r>
            <a:r>
              <a:rPr lang="nl-NL" sz="2400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those available in the physical school.</a:t>
            </a:r>
            <a:endParaRPr sz="2400" dirty="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1" name="Google Shape;211;p37" descr="Virtual Virginia&#10;Successful Online Learner&#10;Public School" title="Successful Online Learner"/>
          <p:cNvPicPr preferRelativeResize="0"/>
          <p:nvPr/>
        </p:nvPicPr>
        <p:blipFill rotWithShape="1">
          <a:blip r:embed="rId3">
            <a:alphaModFix/>
          </a:blip>
          <a:srcRect t="-6279" b="-7485"/>
          <a:stretch/>
        </p:blipFill>
        <p:spPr>
          <a:xfrm>
            <a:off x="228600" y="742950"/>
            <a:ext cx="5086350" cy="3870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196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>
            <a:spLocks noGrp="1"/>
          </p:cNvSpPr>
          <p:nvPr>
            <p:ph type="title"/>
          </p:nvPr>
        </p:nvSpPr>
        <p:spPr>
          <a:xfrm>
            <a:off x="-31650" y="153525"/>
            <a:ext cx="4254300" cy="12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nl-NL">
                <a:latin typeface="Montserrat"/>
                <a:ea typeface="Montserrat"/>
                <a:cs typeface="Montserrat"/>
                <a:sym typeface="Montserrat"/>
              </a:rPr>
              <a:t>Public Schools &amp; Virtual Virginia</a:t>
            </a:r>
            <a:r>
              <a:rPr lang="nl-NL"/>
              <a:t> </a:t>
            </a:r>
            <a:endParaRPr/>
          </a:p>
        </p:txBody>
      </p:sp>
      <p:sp>
        <p:nvSpPr>
          <p:cNvPr id="217" name="Google Shape;217;p38"/>
          <p:cNvSpPr txBox="1">
            <a:spLocks noGrp="1"/>
          </p:cNvSpPr>
          <p:nvPr>
            <p:ph type="body" idx="1"/>
          </p:nvPr>
        </p:nvSpPr>
        <p:spPr>
          <a:xfrm>
            <a:off x="381000" y="1581150"/>
            <a:ext cx="3429000" cy="2616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30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A history of </a:t>
            </a:r>
            <a:r>
              <a:rPr lang="nl-NL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collaboration</a:t>
            </a:r>
            <a:r>
              <a:rPr lang="nl-NL" sz="30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&amp; </a:t>
            </a:r>
            <a:r>
              <a:rPr lang="nl-NL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partnership</a:t>
            </a:r>
            <a:r>
              <a:rPr lang="nl-NL" sz="30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for more than 25 years. 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47454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9" title="Products &amp; Services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nl-NL" dirty="0">
                <a:latin typeface="Montserrat"/>
                <a:ea typeface="Montserrat"/>
                <a:cs typeface="Montserrat"/>
                <a:sym typeface="Montserrat"/>
              </a:rPr>
              <a:t>Products &amp; Services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39" title="Complementary Program"/>
          <p:cNvSpPr txBox="1"/>
          <p:nvPr/>
        </p:nvSpPr>
        <p:spPr>
          <a:xfrm>
            <a:off x="81657" y="1004675"/>
            <a:ext cx="2331000" cy="28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Complementary Program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6000" b="0" i="0" u="none" strike="noStrike" kern="0" cap="none" spc="0" normalizeH="0" baseline="0" noProof="0" dirty="0">
                <a:ln>
                  <a:noFill/>
                </a:ln>
                <a:solidFill>
                  <a:srgbClr val="0052A3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81</a:t>
            </a: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AP, core, Word Language and elective courses taught by Virginia educators.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39" title="Outreach Program"/>
          <p:cNvSpPr txBox="1"/>
          <p:nvPr/>
        </p:nvSpPr>
        <p:spPr>
          <a:xfrm>
            <a:off x="2400625" y="1004675"/>
            <a:ext cx="1951800" cy="28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Outreach   Program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6000" b="0" i="0" u="none" strike="noStrike" kern="0" cap="none" spc="0" normalizeH="0" baseline="0" noProof="0" dirty="0">
                <a:ln>
                  <a:noFill/>
                </a:ln>
                <a:solidFill>
                  <a:srgbClr val="E20D38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14</a:t>
            </a:r>
            <a:r>
              <a:rPr kumimoji="0" lang="nl-NL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blended learning resources available to public school teachers and their students—at no cost.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39" title="Professional Learning"/>
          <p:cNvSpPr txBox="1"/>
          <p:nvPr/>
        </p:nvSpPr>
        <p:spPr>
          <a:xfrm>
            <a:off x="4509913" y="1004675"/>
            <a:ext cx="1951800" cy="28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Professional Learning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6000" b="0" i="0" u="none" strike="noStrike" kern="0" cap="none" spc="0" normalizeH="0" baseline="0" noProof="0" dirty="0">
                <a:ln>
                  <a:noFill/>
                </a:ln>
                <a:solidFill>
                  <a:srgbClr val="0052A3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11</a:t>
            </a:r>
            <a:r>
              <a:rPr kumimoji="0" lang="nl-NL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PL options in blended learning facilitation, OER resources, and online teaching available to public school teachers —at no cost.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39" title="Summer Session"/>
          <p:cNvSpPr txBox="1"/>
          <p:nvPr/>
        </p:nvSpPr>
        <p:spPr>
          <a:xfrm>
            <a:off x="6619213" y="1004675"/>
            <a:ext cx="1951800" cy="28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Summer      Session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6000" b="0" i="0" u="none" strike="noStrike" kern="0" cap="none" spc="0" normalizeH="0" baseline="0" noProof="0" dirty="0">
                <a:ln>
                  <a:noFill/>
                </a:ln>
                <a:solidFill>
                  <a:srgbClr val="E20D38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51</a:t>
            </a:r>
            <a:r>
              <a:rPr kumimoji="0" lang="nl-NL" sz="6000" b="0" i="0" u="none" strike="noStrike" kern="0" cap="none" spc="0" normalizeH="0" baseline="0" noProof="0" dirty="0">
                <a:ln>
                  <a:noFill/>
                </a:ln>
                <a:solidFill>
                  <a:srgbClr val="E20D3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E20D3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core, WL, and elective courses offered in Summer Session 2019, available to all Virginia students.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85902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nl-NL" dirty="0">
                <a:latin typeface="Montserrat"/>
                <a:ea typeface="Montserrat"/>
                <a:cs typeface="Montserrat"/>
                <a:sym typeface="Montserrat"/>
              </a:rPr>
              <a:t>Expanded Enrollment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40" title="Regular Enrollment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6453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b="1" dirty="0">
                <a:solidFill>
                  <a:srgbClr val="0052A3"/>
                </a:solidFill>
                <a:latin typeface="Montserrat"/>
                <a:ea typeface="Montserrat"/>
                <a:cs typeface="Montserrat"/>
                <a:sym typeface="Montserrat"/>
              </a:rPr>
              <a:t>Regular </a:t>
            </a:r>
            <a:endParaRPr b="1" dirty="0">
              <a:solidFill>
                <a:srgbClr val="0052A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b="1" dirty="0">
                <a:solidFill>
                  <a:srgbClr val="0052A3"/>
                </a:solidFill>
                <a:latin typeface="Montserrat"/>
                <a:ea typeface="Montserrat"/>
                <a:cs typeface="Montserrat"/>
                <a:sym typeface="Montserrat"/>
              </a:rPr>
              <a:t>Enrollment</a:t>
            </a:r>
            <a:endParaRPr b="1" dirty="0">
              <a:solidFill>
                <a:srgbClr val="0052A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000" dirty="0">
                <a:solidFill>
                  <a:srgbClr val="25516C"/>
                </a:solidFill>
                <a:latin typeface="Montserrat"/>
                <a:ea typeface="Montserrat"/>
                <a:cs typeface="Montserrat"/>
                <a:sym typeface="Montserrat"/>
              </a:rPr>
              <a:t>A school may enroll up to </a:t>
            </a:r>
            <a:r>
              <a:rPr lang="nl-NL" sz="2000" b="1" dirty="0">
                <a:solidFill>
                  <a:srgbClr val="25516C"/>
                </a:solidFill>
                <a:latin typeface="Montserrat"/>
                <a:ea typeface="Montserrat"/>
                <a:cs typeface="Montserrat"/>
                <a:sym typeface="Montserrat"/>
              </a:rPr>
              <a:t>15 enrollments</a:t>
            </a:r>
            <a:r>
              <a:rPr lang="nl-NL" sz="2000" dirty="0">
                <a:solidFill>
                  <a:srgbClr val="25516C"/>
                </a:solidFill>
                <a:latin typeface="Montserrat"/>
                <a:ea typeface="Montserrat"/>
                <a:cs typeface="Montserrat"/>
                <a:sym typeface="Montserrat"/>
              </a:rPr>
              <a:t> per course (pending space availability) on a first-come, first-served basis.</a:t>
            </a:r>
            <a:endParaRPr sz="2000" b="1" dirty="0">
              <a:solidFill>
                <a:srgbClr val="00BEF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40"/>
          <p:cNvSpPr txBox="1">
            <a:spLocks noGrp="1"/>
          </p:cNvSpPr>
          <p:nvPr>
            <p:ph type="body" idx="2"/>
          </p:nvPr>
        </p:nvSpPr>
        <p:spPr>
          <a:xfrm>
            <a:off x="5204725" y="1200150"/>
            <a:ext cx="35448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nl-NL" b="1" dirty="0">
                <a:solidFill>
                  <a:srgbClr val="E20D38"/>
                </a:solidFill>
                <a:latin typeface="Montserrat"/>
                <a:ea typeface="Montserrat"/>
                <a:cs typeface="Montserrat"/>
                <a:sym typeface="Montserrat"/>
              </a:rPr>
              <a:t>Expanded</a:t>
            </a:r>
            <a:endParaRPr b="1" dirty="0">
              <a:solidFill>
                <a:srgbClr val="E20D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b="1" dirty="0">
                <a:solidFill>
                  <a:srgbClr val="E20D38"/>
                </a:solidFill>
                <a:latin typeface="Montserrat"/>
                <a:ea typeface="Montserrat"/>
                <a:cs typeface="Montserrat"/>
                <a:sym typeface="Montserrat"/>
              </a:rPr>
              <a:t>Enrollment</a:t>
            </a:r>
            <a:endParaRPr b="1" dirty="0">
              <a:solidFill>
                <a:srgbClr val="E20D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000" dirty="0">
                <a:solidFill>
                  <a:srgbClr val="25516C"/>
                </a:solidFill>
                <a:latin typeface="Montserrat"/>
                <a:ea typeface="Montserrat"/>
                <a:cs typeface="Montserrat"/>
                <a:sym typeface="Montserrat"/>
              </a:rPr>
              <a:t>A school has </a:t>
            </a:r>
            <a:r>
              <a:rPr lang="nl-NL" sz="2000" b="1" dirty="0">
                <a:solidFill>
                  <a:srgbClr val="25516C"/>
                </a:solidFill>
                <a:latin typeface="Montserrat"/>
                <a:ea typeface="Montserrat"/>
                <a:cs typeface="Montserrat"/>
                <a:sym typeface="Montserrat"/>
              </a:rPr>
              <a:t>unlimited </a:t>
            </a:r>
            <a:r>
              <a:rPr lang="nl-NL" sz="2000" dirty="0">
                <a:solidFill>
                  <a:srgbClr val="25516C"/>
                </a:solidFill>
                <a:latin typeface="Montserrat"/>
                <a:ea typeface="Montserrat"/>
                <a:cs typeface="Montserrat"/>
                <a:sym typeface="Montserrat"/>
              </a:rPr>
              <a:t>enrollment beyond the free-enrollment allocation on a per-student, per-course fee schedule.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84073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nl-NL">
                <a:latin typeface="Montserrat"/>
                <a:ea typeface="Montserrat"/>
                <a:cs typeface="Montserrat"/>
                <a:sym typeface="Montserrat"/>
              </a:rPr>
              <a:t>Complementary Program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928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VVA courses are instructed by Virginia public educators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VVA courses are developed by Virginia public educators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Instruction is both synchronous and asynchronous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Each student is offered a minimum of 2 live instructional sessions per week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43650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2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nl-NL">
                <a:latin typeface="Montserrat"/>
                <a:ea typeface="Montserrat"/>
                <a:cs typeface="Montserrat"/>
                <a:sym typeface="Montserrat"/>
              </a:rPr>
              <a:t>Outreach Program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8" name="Google Shape;248;p42"/>
          <p:cNvSpPr txBox="1">
            <a:spLocks noGrp="1"/>
          </p:cNvSpPr>
          <p:nvPr>
            <p:ph type="body" idx="1"/>
          </p:nvPr>
        </p:nvSpPr>
        <p:spPr>
          <a:xfrm>
            <a:off x="457200" y="969450"/>
            <a:ext cx="82302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SOL-aligned content is developed and annually updated by Virginia public educators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Content includes Instructor Guides, fully developed lessons with interactive practice and assessments, and SOL question banks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Local school teachers are enrolled in a statewide PLN for each subject area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Local school teachers may participate in Professional Learning workshops and monthly statewide webinars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4114930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3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nl-NL">
                <a:latin typeface="Montserrat"/>
                <a:ea typeface="Montserrat"/>
                <a:cs typeface="Montserrat"/>
                <a:sym typeface="Montserrat"/>
              </a:rPr>
              <a:t>Summer Session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4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8498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Courses are instructed by Virginia public educators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Courses are developed by Virginia public educators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Instruction is both synchronous and asynchronous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Each student is offered a minimum of 2 live instructional sessions per week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52544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4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nl-NL">
                <a:latin typeface="Montserrat"/>
                <a:ea typeface="Montserrat"/>
                <a:cs typeface="Montserrat"/>
                <a:sym typeface="Montserrat"/>
              </a:rPr>
              <a:t>Professional Learning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4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9575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VVA offers PL in online learning best practices, blended learning facilitation, subject-area online tools, and #GoOpenVA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VVA PL offerings are offered at no cost to Virginia public educators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PL offerings are developed by Virginia public educators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nl-NL" sz="1800">
                <a:latin typeface="Montserrat"/>
                <a:ea typeface="Montserrat"/>
                <a:cs typeface="Montserrat"/>
                <a:sym typeface="Montserrat"/>
              </a:rPr>
              <a:t>Complement to projects and innovations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95245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Department of Education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971550"/>
            <a:ext cx="8763000" cy="3429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Dr. James Lane, State Superintendent of Public Instruction</a:t>
            </a:r>
          </a:p>
          <a:p>
            <a:pPr marL="0" indent="0">
              <a:buNone/>
            </a:pPr>
            <a:r>
              <a:rPr lang="en-US" sz="2000" dirty="0" smtClean="0"/>
              <a:t>Mr. Michael </a:t>
            </a:r>
            <a:r>
              <a:rPr lang="en-US" sz="2000" dirty="0" err="1" smtClean="0"/>
              <a:t>Bolling</a:t>
            </a:r>
            <a:r>
              <a:rPr lang="en-US" sz="2000" dirty="0" smtClean="0"/>
              <a:t>, Assistant Superintendent for Dept. of Learning &amp; Innovation</a:t>
            </a:r>
          </a:p>
          <a:p>
            <a:pPr marL="0" indent="0">
              <a:buNone/>
            </a:pPr>
            <a:r>
              <a:rPr lang="en-US" sz="2000" dirty="0" smtClean="0"/>
              <a:t>Dr. Tina </a:t>
            </a:r>
            <a:r>
              <a:rPr lang="en-US" sz="2000" dirty="0" err="1" smtClean="0"/>
              <a:t>Manglicmot</a:t>
            </a:r>
            <a:r>
              <a:rPr lang="en-US" sz="2000" dirty="0" smtClean="0"/>
              <a:t>, Director for Office of STEM &amp; Innovation</a:t>
            </a:r>
          </a:p>
          <a:p>
            <a:pPr marL="0" indent="0">
              <a:buNone/>
            </a:pPr>
            <a:r>
              <a:rPr lang="en-US" sz="2000" dirty="0" smtClean="0"/>
              <a:t>Dr. Meg Foley, Virtual Learning Specialist</a:t>
            </a:r>
          </a:p>
          <a:p>
            <a:pPr marL="0" indent="0">
              <a:buNone/>
            </a:pPr>
            <a:r>
              <a:rPr lang="en-US" sz="2000" dirty="0" smtClean="0"/>
              <a:t>Mr. Reggie Fox, Virtual Learning Specialist</a:t>
            </a:r>
          </a:p>
          <a:p>
            <a:pPr marL="0" indent="0">
              <a:buNone/>
            </a:pPr>
            <a:r>
              <a:rPr lang="en-US" sz="2000" dirty="0" smtClean="0"/>
              <a:t>Dr. Jen </a:t>
            </a:r>
            <a:r>
              <a:rPr lang="en-US" sz="2000" dirty="0" err="1" smtClean="0"/>
              <a:t>Piver-Renna</a:t>
            </a:r>
            <a:r>
              <a:rPr lang="en-US" sz="2000" dirty="0" smtClean="0"/>
              <a:t>, Director Office of Research</a:t>
            </a:r>
          </a:p>
          <a:p>
            <a:pPr marL="0" indent="0">
              <a:buNone/>
            </a:pPr>
            <a:r>
              <a:rPr lang="en-US" sz="2000" dirty="0" smtClean="0"/>
              <a:t>Ms. Jean Weller, Educational Technology Specialist</a:t>
            </a:r>
          </a:p>
          <a:p>
            <a:pPr marL="0" indent="0">
              <a:buNone/>
            </a:pPr>
            <a:r>
              <a:rPr lang="en-US" sz="2000" dirty="0" smtClean="0"/>
              <a:t>Ms. Cynthia Evans, Support Staff</a:t>
            </a:r>
          </a:p>
          <a:p>
            <a:pPr marL="0" indent="0">
              <a:buNone/>
            </a:pPr>
            <a:r>
              <a:rPr lang="en-US" sz="2000" dirty="0"/>
              <a:t>Ms. Maggie Clemmons, Coordinator of Organizational Development &amp; Advancement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5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5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nl-NL">
                <a:latin typeface="Montserrat"/>
                <a:ea typeface="Montserrat"/>
                <a:cs typeface="Montserrat"/>
                <a:sym typeface="Montserrat"/>
              </a:rPr>
              <a:t>Let’s Review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45"/>
          <p:cNvSpPr txBox="1"/>
          <p:nvPr/>
        </p:nvSpPr>
        <p:spPr>
          <a:xfrm>
            <a:off x="600325" y="993278"/>
            <a:ext cx="2433900" cy="1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Big Concept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Virtual Virginia offers online courses, digital content, and professional learning opportunities.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45"/>
          <p:cNvSpPr txBox="1"/>
          <p:nvPr/>
        </p:nvSpPr>
        <p:spPr>
          <a:xfrm>
            <a:off x="3206812" y="986537"/>
            <a:ext cx="2433900" cy="1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Partnership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Virtual Virginia and school divisions work together to ensure learners have opportunity and access.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45"/>
          <p:cNvSpPr txBox="1"/>
          <p:nvPr/>
        </p:nvSpPr>
        <p:spPr>
          <a:xfrm>
            <a:off x="5953236" y="939625"/>
            <a:ext cx="2433900" cy="1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Access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Virtual Virginia is accessible anywhere and at any time.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45"/>
          <p:cNvSpPr txBox="1"/>
          <p:nvPr/>
        </p:nvSpPr>
        <p:spPr>
          <a:xfrm>
            <a:off x="652380" y="2601562"/>
            <a:ext cx="2433900" cy="1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Evolution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As schools and learners change, Virtual Virginia can provide solutions tailored to evolving needs.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p45"/>
          <p:cNvSpPr txBox="1"/>
          <p:nvPr/>
        </p:nvSpPr>
        <p:spPr>
          <a:xfrm>
            <a:off x="3302795" y="2620219"/>
            <a:ext cx="2592000" cy="14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Unlimited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Expanded Enrollment offers unlimited enrollment in Virtual Virginia courses.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45"/>
          <p:cNvSpPr txBox="1"/>
          <p:nvPr/>
        </p:nvSpPr>
        <p:spPr>
          <a:xfrm>
            <a:off x="5953236" y="2620215"/>
            <a:ext cx="2250000" cy="1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Summer Session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51 courses offered in Summer Session 2019.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570760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Virtual Virginia Program Evaluation Overview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9376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Evaluation Purpose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3644" y="1097124"/>
            <a:ext cx="5791200" cy="3124199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The </a:t>
            </a:r>
            <a:r>
              <a:rPr lang="en-US" dirty="0"/>
              <a:t>Virginia Joint Legislative Audit and Review Commission (JLARC) recommended that the </a:t>
            </a:r>
            <a:r>
              <a:rPr lang="en-US" dirty="0" smtClean="0"/>
              <a:t>state:</a:t>
            </a:r>
          </a:p>
          <a:p>
            <a:pPr lvl="1">
              <a:spcAft>
                <a:spcPts val="6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Conduct </a:t>
            </a:r>
            <a:r>
              <a:rPr lang="en-US" b="1" dirty="0">
                <a:solidFill>
                  <a:srgbClr val="FF0000"/>
                </a:solidFill>
              </a:rPr>
              <a:t>ongoing analysis of student outcomes in online programs compared with place-based </a:t>
            </a:r>
            <a:r>
              <a:rPr lang="en-US" b="1" dirty="0" smtClean="0">
                <a:solidFill>
                  <a:srgbClr val="FF0000"/>
                </a:solidFill>
              </a:rPr>
              <a:t>schools</a:t>
            </a:r>
          </a:p>
          <a:p>
            <a:pPr lvl="1">
              <a:spcAft>
                <a:spcPts val="6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Develop a methodology for estimating costs of fully online programs</a:t>
            </a:r>
          </a:p>
          <a:p>
            <a:pPr>
              <a:spcAft>
                <a:spcPts val="600"/>
              </a:spcAft>
            </a:pPr>
            <a:endParaRPr lang="en-US" sz="1300" dirty="0"/>
          </a:p>
          <a:p>
            <a:pPr>
              <a:spcAft>
                <a:spcPts val="600"/>
              </a:spcAft>
            </a:pPr>
            <a:r>
              <a:rPr lang="en-US" dirty="0"/>
              <a:t>This information is of particular policy relevance as the state </a:t>
            </a:r>
            <a:r>
              <a:rPr lang="en-US" dirty="0" smtClean="0"/>
              <a:t>continues expanding virtual learning opportunities in Virginia 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title="Efficiency and Effectiveness of K-12 Spending graph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47750"/>
            <a:ext cx="2369122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99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Three Evaluation Components</a:t>
            </a:r>
            <a:endParaRPr lang="en-US" sz="3600" dirty="0"/>
          </a:p>
        </p:txBody>
      </p:sp>
      <p:graphicFrame>
        <p:nvGraphicFramePr>
          <p:cNvPr id="4" name="Content Placeholder 3" title="Chart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51914260"/>
              </p:ext>
            </p:extLst>
          </p:nvPr>
        </p:nvGraphicFramePr>
        <p:xfrm>
          <a:off x="2362200" y="971550"/>
          <a:ext cx="82296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title="Person's hand on mouse"/>
          <p:cNvPicPr>
            <a:picLocks noChangeAspect="1"/>
          </p:cNvPicPr>
          <p:nvPr/>
        </p:nvPicPr>
        <p:blipFill rotWithShape="1">
          <a:blip r:embed="rId8"/>
          <a:srcRect l="24375" t="24150" r="49278" b="28774"/>
          <a:stretch/>
        </p:blipFill>
        <p:spPr>
          <a:xfrm>
            <a:off x="1859" y="666749"/>
            <a:ext cx="3808142" cy="382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2018-2019 Survey Content and Administration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Student Survey: Participant experiences and satisfaction (</a:t>
            </a:r>
            <a:r>
              <a:rPr lang="en-US" sz="2800" i="1" dirty="0" smtClean="0"/>
              <a:t>n</a:t>
            </a:r>
            <a:r>
              <a:rPr lang="en-US" sz="2800" dirty="0" smtClean="0"/>
              <a:t> = 1,990) </a:t>
            </a:r>
          </a:p>
          <a:p>
            <a:r>
              <a:rPr lang="en-US" sz="2800" dirty="0" smtClean="0"/>
              <a:t>Parent Survey: Interactions with course and perceptions of instructional quality (</a:t>
            </a:r>
            <a:r>
              <a:rPr lang="en-US" sz="2800" i="1" dirty="0" smtClean="0"/>
              <a:t>n</a:t>
            </a:r>
            <a:r>
              <a:rPr lang="en-US" sz="2800" dirty="0" smtClean="0"/>
              <a:t> = 857) </a:t>
            </a:r>
            <a:endParaRPr lang="en-US" sz="2800" dirty="0"/>
          </a:p>
          <a:p>
            <a:r>
              <a:rPr lang="en-US" sz="2800" dirty="0" smtClean="0"/>
              <a:t>Staff Survey: Implementation experience and satisfaction (</a:t>
            </a:r>
            <a:r>
              <a:rPr lang="en-US" sz="2800" i="1" dirty="0" smtClean="0"/>
              <a:t>n </a:t>
            </a:r>
            <a:r>
              <a:rPr lang="en-US" sz="2800" dirty="0" smtClean="0"/>
              <a:t>= 97 divisions)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61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Why do students take Virtual Virginia courses?</a:t>
            </a:r>
            <a:endParaRPr lang="en-US" sz="3600" dirty="0"/>
          </a:p>
        </p:txBody>
      </p:sp>
      <p:graphicFrame>
        <p:nvGraphicFramePr>
          <p:cNvPr id="5" name="Content Placeholder 4" title="Survey ch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4746187"/>
              </p:ext>
            </p:extLst>
          </p:nvPr>
        </p:nvGraphicFramePr>
        <p:xfrm>
          <a:off x="762000" y="1047750"/>
          <a:ext cx="7391401" cy="2865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5602">
                  <a:extLst>
                    <a:ext uri="{9D8B030D-6E8A-4147-A177-3AD203B41FA5}">
                      <a16:colId xmlns:a16="http://schemas.microsoft.com/office/drawing/2014/main" val="260107818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85283666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246832853"/>
                    </a:ext>
                  </a:extLst>
                </a:gridCol>
                <a:gridCol w="1447799">
                  <a:extLst>
                    <a:ext uri="{9D8B030D-6E8A-4147-A177-3AD203B41FA5}">
                      <a16:colId xmlns:a16="http://schemas.microsoft.com/office/drawing/2014/main" val="38591873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Students say…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Parents say…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Staff say…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45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Course</a:t>
                      </a:r>
                      <a:r>
                        <a:rPr lang="en-US" baseline="0" dirty="0" smtClean="0"/>
                        <a:t> not offered at school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504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 get ahead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503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Prefer/interest in virtual</a:t>
                      </a:r>
                      <a:r>
                        <a:rPr lang="en-US" baseline="0" dirty="0" smtClean="0"/>
                        <a:t> courses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74%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06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Scheduling conflict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645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 catch 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256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 raise a</a:t>
                      </a:r>
                      <a:r>
                        <a:rPr lang="en-US" baseline="0" dirty="0" smtClean="0"/>
                        <a:t> previous grade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347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96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Are students prepared for virtual instruction?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Nearly 90% of students agreed that they had the skills necessary to be successful in the course</a:t>
            </a:r>
          </a:p>
          <a:p>
            <a:endParaRPr lang="en-US" sz="1900" dirty="0"/>
          </a:p>
          <a:p>
            <a:r>
              <a:rPr lang="en-US" dirty="0" smtClean="0"/>
              <a:t>Staff identified students’ skills with virtual learning and use of technology as the most difficult aspects of implementation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27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 is the quality of instruction?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90% of parents agreed their child was appropriately challenged by the course  </a:t>
            </a:r>
          </a:p>
          <a:p>
            <a:endParaRPr lang="en-US" sz="1600" dirty="0" smtClean="0"/>
          </a:p>
          <a:p>
            <a:r>
              <a:rPr lang="en-US" dirty="0" smtClean="0"/>
              <a:t>93% of staff were satisfied with the              rigor of course content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5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Do students feel supported?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78% of students agreed that their mentor checked on their progress regularly </a:t>
            </a:r>
            <a:endParaRPr lang="en-US" sz="2800" dirty="0"/>
          </a:p>
          <a:p>
            <a:r>
              <a:rPr lang="en-US" sz="2800" dirty="0" smtClean="0"/>
              <a:t>87% of parents agreed communication with the instructor met their child’s needs    </a:t>
            </a:r>
          </a:p>
          <a:p>
            <a:r>
              <a:rPr lang="en-US" sz="2800" dirty="0" smtClean="0"/>
              <a:t>89% of staff were satisfied with the support the program offered to students </a:t>
            </a:r>
          </a:p>
        </p:txBody>
      </p:sp>
    </p:spTree>
    <p:extLst>
      <p:ext uri="{BB962C8B-B14F-4D97-AF65-F5344CB8AC3E}">
        <p14:creationId xmlns:p14="http://schemas.microsoft.com/office/powerpoint/2010/main" val="109258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Would students participate again?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84% of students reported interest in taking another online course </a:t>
            </a:r>
          </a:p>
          <a:p>
            <a:r>
              <a:rPr lang="en-US" sz="2800" dirty="0" smtClean="0"/>
              <a:t>84% of parents would enroll their child in the program again </a:t>
            </a:r>
          </a:p>
          <a:p>
            <a:r>
              <a:rPr lang="en-US" sz="2800" dirty="0" smtClean="0"/>
              <a:t>92% of staff agree that the program creates    positive attitudes toward virtual learning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279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Division Superintendents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" y="971550"/>
            <a:ext cx="9067800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Dr. Mervin B. </a:t>
            </a:r>
            <a:r>
              <a:rPr lang="en-US" sz="2000" dirty="0" err="1" smtClean="0"/>
              <a:t>Daughtery</a:t>
            </a:r>
            <a:r>
              <a:rPr lang="en-US" sz="2000" dirty="0" smtClean="0"/>
              <a:t>, Region I, Chesterfield County Schools (Mr. Ernest Longworth)</a:t>
            </a:r>
          </a:p>
          <a:p>
            <a:pPr marL="0" indent="0">
              <a:buNone/>
            </a:pPr>
            <a:r>
              <a:rPr lang="en-US" sz="2000" dirty="0" smtClean="0"/>
              <a:t>Dr. Jeffrey Smith, Region II, Hampton City Schools</a:t>
            </a:r>
          </a:p>
          <a:p>
            <a:pPr marL="0" indent="0">
              <a:buNone/>
            </a:pPr>
            <a:r>
              <a:rPr lang="en-US" sz="2000" dirty="0" smtClean="0"/>
              <a:t>Dr. James G. Smith, Region III, Richmond County Public Schools</a:t>
            </a:r>
          </a:p>
          <a:p>
            <a:pPr marL="0" indent="0">
              <a:buNone/>
            </a:pPr>
            <a:r>
              <a:rPr lang="en-US" sz="2000" dirty="0" smtClean="0"/>
              <a:t>Dr. Kevin Newman, Region IV, Manassas City Public Schools (Dr. Catherine </a:t>
            </a:r>
            <a:r>
              <a:rPr lang="en-US" sz="2000" dirty="0" err="1" smtClean="0"/>
              <a:t>Magouyrk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r>
              <a:rPr lang="en-US" sz="2000" dirty="0" smtClean="0"/>
              <a:t>Dr. Garett Smith, Region V, Staunton Public Schools</a:t>
            </a:r>
          </a:p>
          <a:p>
            <a:pPr marL="0" indent="0">
              <a:buNone/>
            </a:pPr>
            <a:r>
              <a:rPr lang="en-US" sz="2000" dirty="0" smtClean="0"/>
              <a:t>Ms. Jeanette Day Warwick, Region VI, Craig County Schools</a:t>
            </a:r>
          </a:p>
          <a:p>
            <a:pPr marL="0" indent="0">
              <a:buNone/>
            </a:pPr>
            <a:r>
              <a:rPr lang="en-US" sz="2000" dirty="0" smtClean="0"/>
              <a:t>Dr. Kevin </a:t>
            </a:r>
            <a:r>
              <a:rPr lang="en-US" sz="2000" dirty="0" err="1" smtClean="0"/>
              <a:t>Siers</a:t>
            </a:r>
            <a:r>
              <a:rPr lang="en-US" sz="2000" dirty="0" smtClean="0"/>
              <a:t>, Region VII, Pulaski County Public Schools (Mr. Lincoln Whitaker)</a:t>
            </a:r>
          </a:p>
          <a:p>
            <a:pPr marL="0" indent="0">
              <a:buNone/>
            </a:pPr>
            <a:r>
              <a:rPr lang="en-US" sz="2000" dirty="0" smtClean="0"/>
              <a:t>Mr. Robbie W. Mason, Region VIII, Charlotte County Public Schools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52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4800" y="1123950"/>
            <a:ext cx="4724400" cy="3074194"/>
          </a:xfrm>
        </p:spPr>
        <p:txBody>
          <a:bodyPr/>
          <a:lstStyle/>
          <a:p>
            <a:r>
              <a:rPr lang="en-US" dirty="0" smtClean="0"/>
              <a:t>Release findings from student outcomes study </a:t>
            </a:r>
          </a:p>
          <a:p>
            <a:endParaRPr lang="en-US" dirty="0" smtClean="0"/>
          </a:p>
          <a:p>
            <a:r>
              <a:rPr lang="en-US" dirty="0" smtClean="0"/>
              <a:t>Revisit survey content and methods to increase participation for 2020-2021 school year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757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 Cost Feasibility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Introduction to REL Appalachia &amp; virtual learning work with VDOE</a:t>
            </a:r>
          </a:p>
          <a:p>
            <a:r>
              <a:rPr lang="en-US" dirty="0" smtClean="0"/>
              <a:t>Overview of cost analysis</a:t>
            </a:r>
          </a:p>
          <a:p>
            <a:r>
              <a:rPr lang="en-US" dirty="0" smtClean="0"/>
              <a:t>Orientation to Cost Feasibility Analysis (CFA) Toolkit</a:t>
            </a:r>
          </a:p>
          <a:p>
            <a:r>
              <a:rPr lang="en-US" dirty="0" smtClean="0"/>
              <a:t>Potential application for CFA Toolkit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42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457" y="514350"/>
            <a:ext cx="7685087" cy="1211898"/>
          </a:xfrm>
        </p:spPr>
        <p:txBody>
          <a:bodyPr>
            <a:noAutofit/>
          </a:bodyPr>
          <a:lstStyle/>
          <a:p>
            <a:r>
              <a:rPr lang="en-US" sz="4500" dirty="0"/>
              <a:t>Assessing the costs of online learning programs: The Cost-Feasibility Analysis Toolkit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sz="quarter" idx="14"/>
          </p:nvPr>
        </p:nvSpPr>
        <p:spPr>
          <a:xfrm>
            <a:off x="850591" y="3171826"/>
            <a:ext cx="1365193" cy="578372"/>
          </a:xfrm>
        </p:spPr>
        <p:txBody>
          <a:bodyPr>
            <a:normAutofit/>
          </a:bodyPr>
          <a:lstStyle/>
          <a:p>
            <a:r>
              <a:rPr lang="en-US" sz="1350" dirty="0"/>
              <a:t>Jessica Mislevy </a:t>
            </a:r>
          </a:p>
          <a:p>
            <a:r>
              <a:rPr lang="en-US" sz="1350" dirty="0"/>
              <a:t>SRI International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9FAB6C-465D-4B2E-9183-D56754ED9B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15784" y="3171826"/>
            <a:ext cx="1951103" cy="578372"/>
          </a:xfrm>
        </p:spPr>
        <p:txBody>
          <a:bodyPr>
            <a:normAutofit/>
          </a:bodyPr>
          <a:lstStyle/>
          <a:p>
            <a:r>
              <a:rPr lang="en-US" sz="1350" dirty="0"/>
              <a:t>Jaunelle Pratt-Williams</a:t>
            </a:r>
          </a:p>
          <a:p>
            <a:r>
              <a:rPr lang="en-US" sz="1350" dirty="0"/>
              <a:t>SRI International</a:t>
            </a:r>
          </a:p>
        </p:txBody>
      </p:sp>
    </p:spTree>
    <p:extLst>
      <p:ext uri="{BB962C8B-B14F-4D97-AF65-F5344CB8AC3E}">
        <p14:creationId xmlns:p14="http://schemas.microsoft.com/office/powerpoint/2010/main" val="71298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title="Meet your presenters">
            <a:extLst>
              <a:ext uri="{FF2B5EF4-FFF2-40B4-BE49-F238E27FC236}">
                <a16:creationId xmlns:a16="http://schemas.microsoft.com/office/drawing/2014/main" id="{5397425A-0B84-474E-8A0A-ADF5933A2E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5840" y="685800"/>
            <a:ext cx="7543800" cy="512180"/>
          </a:xfrm>
        </p:spPr>
        <p:txBody>
          <a:bodyPr/>
          <a:lstStyle/>
          <a:p>
            <a:r>
              <a:rPr lang="en-US" sz="3000" dirty="0"/>
              <a:t>Meet your presenters</a:t>
            </a:r>
          </a:p>
        </p:txBody>
      </p:sp>
      <p:graphicFrame>
        <p:nvGraphicFramePr>
          <p:cNvPr id="20" name="Diagram 19" title="Presenter group">
            <a:extLst>
              <a:ext uri="{FF2B5EF4-FFF2-40B4-BE49-F238E27FC236}">
                <a16:creationId xmlns:a16="http://schemas.microsoft.com/office/drawing/2014/main" id="{12A555D5-5AC0-4356-9285-3B09984ACF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192343"/>
              </p:ext>
            </p:extLst>
          </p:nvPr>
        </p:nvGraphicFramePr>
        <p:xfrm>
          <a:off x="152400" y="1013414"/>
          <a:ext cx="8861410" cy="3843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9DADE-3A13-4707-9578-AE0D684C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46A32-36F2-4004-8566-3A563EBBA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44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F90DA-244D-4476-B604-32B5EA42CB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50" dirty="0">
                <a:cs typeface="Arial Hebrew"/>
              </a:rPr>
              <a:t>Introduction to REL Appalachia and our virtual learning work with VDOE </a:t>
            </a:r>
          </a:p>
        </p:txBody>
      </p:sp>
    </p:spTree>
    <p:extLst>
      <p:ext uri="{BB962C8B-B14F-4D97-AF65-F5344CB8AC3E}">
        <p14:creationId xmlns:p14="http://schemas.microsoft.com/office/powerpoint/2010/main" val="370575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 title="Background picture">
            <a:extLst>
              <a:ext uri="{FF2B5EF4-FFF2-40B4-BE49-F238E27FC236}">
                <a16:creationId xmlns:a16="http://schemas.microsoft.com/office/drawing/2014/main" id="{0B517266-D390-3449-86B1-EBC515F24FC1}"/>
              </a:ext>
            </a:extLst>
          </p:cNvPr>
          <p:cNvSpPr txBox="1">
            <a:spLocks/>
          </p:cNvSpPr>
          <p:nvPr/>
        </p:nvSpPr>
        <p:spPr>
          <a:xfrm>
            <a:off x="12" y="0"/>
            <a:ext cx="9143989" cy="3686307"/>
          </a:xfrm>
          <a:prstGeom prst="rect">
            <a:avLst/>
          </a:prstGeom>
          <a:solidFill>
            <a:schemeClr val="accent2"/>
          </a:solidFill>
        </p:spPr>
      </p:sp>
      <p:sp>
        <p:nvSpPr>
          <p:cNvPr id="12289" name="Title 4"/>
          <p:cNvSpPr>
            <a:spLocks noGrp="1"/>
          </p:cNvSpPr>
          <p:nvPr>
            <p:ph type="title" idx="4294967295"/>
          </p:nvPr>
        </p:nvSpPr>
        <p:spPr>
          <a:xfrm>
            <a:off x="321198" y="3686307"/>
            <a:ext cx="8537090" cy="795338"/>
          </a:xfrm>
        </p:spPr>
        <p:txBody>
          <a:bodyPr/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200" dirty="0"/>
              <a:t>The 10 Regional Educational Laboratories (RELs) work in partnership with stakeholders to conduct applied research and training.</a:t>
            </a:r>
            <a:br>
              <a:rPr lang="en-US" sz="1200" dirty="0"/>
            </a:br>
            <a:r>
              <a:rPr lang="en-US" sz="1200" dirty="0"/>
              <a:t>The REL mission is to support a more evidence-based education system. </a:t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Administered by  the U.S. Department of Education, Institute of Education Sciences (IES)</a:t>
            </a:r>
          </a:p>
        </p:txBody>
      </p:sp>
      <p:pic>
        <p:nvPicPr>
          <p:cNvPr id="9" name="Picture 8" title="The Regional Educational Laboratories graphic"/>
          <p:cNvPicPr>
            <a:picLocks noChangeAspect="1"/>
          </p:cNvPicPr>
          <p:nvPr/>
        </p:nvPicPr>
        <p:blipFill rotWithShape="1">
          <a:blip r:embed="rId3"/>
          <a:srcRect l="13822" t="19460" r="58427" b="30635"/>
          <a:stretch/>
        </p:blipFill>
        <p:spPr>
          <a:xfrm>
            <a:off x="1270444" y="166946"/>
            <a:ext cx="6603113" cy="3339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E5C8CB-D400-48D2-AFD9-BA5F66081300}" type="slidenum">
              <a:rPr lang="en-US"/>
              <a:pPr defTabSz="68580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901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C90D58-28B3-8F41-98DD-897F6400C5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3380" y="471645"/>
            <a:ext cx="6762750" cy="958568"/>
          </a:xfrm>
        </p:spPr>
        <p:txBody>
          <a:bodyPr/>
          <a:lstStyle/>
          <a:p>
            <a:r>
              <a:rPr lang="en-US" sz="1800" dirty="0" smtClean="0"/>
              <a:t>Applied Research</a:t>
            </a:r>
            <a:endParaRPr lang="en-US" sz="1800" dirty="0"/>
          </a:p>
        </p:txBody>
      </p:sp>
      <p:pic>
        <p:nvPicPr>
          <p:cNvPr id="15" name="Picture 14" title="Dual enrollment course graphic">
            <a:extLst>
              <a:ext uri="{FF2B5EF4-FFF2-40B4-BE49-F238E27FC236}">
                <a16:creationId xmlns:a16="http://schemas.microsoft.com/office/drawing/2014/main" id="{76D1267B-725D-4FA5-A5F8-00CA64574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0" t="1309" r="2096" b="2199"/>
          <a:stretch/>
        </p:blipFill>
        <p:spPr>
          <a:xfrm>
            <a:off x="353380" y="1340883"/>
            <a:ext cx="2374436" cy="3098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A9247F-D3D8-4C21-9029-69B4FEF270ED}"/>
              </a:ext>
            </a:extLst>
          </p:cNvPr>
          <p:cNvSpPr txBox="1"/>
          <p:nvPr/>
        </p:nvSpPr>
        <p:spPr>
          <a:xfrm>
            <a:off x="3460566" y="471691"/>
            <a:ext cx="241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b="1" dirty="0">
                <a:solidFill>
                  <a:srgbClr val="B4A5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Training, Coaching, </a:t>
            </a:r>
          </a:p>
          <a:p>
            <a:pPr algn="ctr" defTabSz="685800"/>
            <a:r>
              <a:rPr lang="en-US" b="1" dirty="0">
                <a:solidFill>
                  <a:srgbClr val="B4A5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Technical Support</a:t>
            </a:r>
          </a:p>
        </p:txBody>
      </p:sp>
      <p:pic>
        <p:nvPicPr>
          <p:cNvPr id="13" name="Picture 12" descr="A group of people sitting at a table&#10;&#10;Description automatically generated" title="Group pictures">
            <a:extLst>
              <a:ext uri="{FF2B5EF4-FFF2-40B4-BE49-F238E27FC236}">
                <a16:creationId xmlns:a16="http://schemas.microsoft.com/office/drawing/2014/main" id="{2D372431-0F0A-4A58-870B-BC0C3BC99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262" y="1312015"/>
            <a:ext cx="2048978" cy="1402861"/>
          </a:xfrm>
          <a:prstGeom prst="rect">
            <a:avLst/>
          </a:prstGeom>
        </p:spPr>
      </p:pic>
      <p:pic>
        <p:nvPicPr>
          <p:cNvPr id="12" name="Picture 11" title="Group pictures">
            <a:extLst>
              <a:ext uri="{FF2B5EF4-FFF2-40B4-BE49-F238E27FC236}">
                <a16:creationId xmlns:a16="http://schemas.microsoft.com/office/drawing/2014/main" id="{120940AB-2465-447F-B5C3-78CFB2F90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43"/>
          <a:stretch>
            <a:fillRect/>
          </a:stretch>
        </p:blipFill>
        <p:spPr>
          <a:xfrm>
            <a:off x="3648995" y="2941460"/>
            <a:ext cx="2039511" cy="14982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075612-C405-49C4-B18E-6BB9CB483864}"/>
              </a:ext>
            </a:extLst>
          </p:cNvPr>
          <p:cNvSpPr txBox="1"/>
          <p:nvPr/>
        </p:nvSpPr>
        <p:spPr>
          <a:xfrm>
            <a:off x="6988263" y="47164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srgbClr val="9E6A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Dissemination</a:t>
            </a:r>
          </a:p>
        </p:txBody>
      </p:sp>
      <p:pic>
        <p:nvPicPr>
          <p:cNvPr id="14" name="Picture 13" title="Supporting Your Child graphic">
            <a:extLst>
              <a:ext uri="{FF2B5EF4-FFF2-40B4-BE49-F238E27FC236}">
                <a16:creationId xmlns:a16="http://schemas.microsoft.com/office/drawing/2014/main" id="{07A5C015-0D0B-48FF-A672-84122ACF3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198" y="1070190"/>
            <a:ext cx="2044850" cy="33694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1B53B-A4A9-CE42-8BA7-E34C7B6E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90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C63D9-47CF-4D34-AB02-BDF114E628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923" y="500379"/>
            <a:ext cx="7543800" cy="543800"/>
          </a:xfrm>
        </p:spPr>
        <p:txBody>
          <a:bodyPr/>
          <a:lstStyle/>
          <a:p>
            <a:r>
              <a:rPr lang="en-US" sz="3000" dirty="0"/>
              <a:t>REL AP’s virtual learning support activities 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FB8C4C84-928B-4ECC-A1EB-FCD2D088050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55923" y="1282755"/>
            <a:ext cx="4396979" cy="3017044"/>
          </a:xfrm>
        </p:spPr>
        <p:txBody>
          <a:bodyPr vert="horz" lIns="0" tIns="34290" rIns="0" bIns="34290" rtlCol="0" anchor="t">
            <a:noAutofit/>
          </a:bodyPr>
          <a:lstStyle/>
          <a:p>
            <a:pPr marL="173831" lvl="1" indent="-17383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Providing VDOE with in-depth coaching and consultation to codesign a comprehensive plan to evaluate the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outcomes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virtual learning programs and initiatives, including Virtual Virginia (VVA) and GoOpenVA.</a:t>
            </a:r>
          </a:p>
          <a:p>
            <a:pPr marL="173831" lvl="1" indent="-17383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Conducting a secondary analysis to compare the academic achievement of students in VVA courses with that of their peers in face-to-face courses. </a:t>
            </a:r>
          </a:p>
        </p:txBody>
      </p:sp>
      <p:graphicFrame>
        <p:nvGraphicFramePr>
          <p:cNvPr id="7" name="Diagram 6" descr="Student Outcomes, Implementation Conditions, Program Costs" title="Group circles">
            <a:extLst>
              <a:ext uri="{FF2B5EF4-FFF2-40B4-BE49-F238E27FC236}">
                <a16:creationId xmlns:a16="http://schemas.microsoft.com/office/drawing/2014/main" id="{3463BFAC-FC4F-40AE-B0B3-76902C7A46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1004557"/>
              </p:ext>
            </p:extLst>
          </p:nvPr>
        </p:nvGraphicFramePr>
        <p:xfrm>
          <a:off x="4438650" y="991519"/>
          <a:ext cx="5021670" cy="359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07CA4-B69D-43DC-A765-FB5454EB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1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C90D58-28B3-8F41-98DD-897F6400C5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7087" y="696656"/>
            <a:ext cx="6762750" cy="958568"/>
          </a:xfrm>
        </p:spPr>
        <p:txBody>
          <a:bodyPr/>
          <a:lstStyle/>
          <a:p>
            <a:r>
              <a:rPr lang="en-US" sz="3000" dirty="0"/>
              <a:t>Goals for the VDOE/REL AP cost analysis collaboration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1820017-B1C9-9844-B8D9-8F0BD402A38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63177" y="1919314"/>
            <a:ext cx="7626660" cy="2152082"/>
          </a:xfrm>
        </p:spPr>
        <p:txBody>
          <a:bodyPr vert="horz" lIns="0" tIns="34290" rIns="0" bIns="34290" rtlCol="0" anchor="t">
            <a:normAutofit/>
          </a:bodyPr>
          <a:lstStyle/>
          <a:p>
            <a:pPr marL="173831" lvl="1" indent="-173831" fontAlgn="base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VDOE staff capacity to conduct cost analyses for online learning programs.</a:t>
            </a:r>
          </a:p>
          <a:p>
            <a:pPr marL="173831" lvl="1" indent="-173831" fontAlgn="base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 cost feasibility methodology that the VDOE can implement. </a:t>
            </a:r>
          </a:p>
          <a:p>
            <a:pPr marL="173831" lvl="1" indent="-173831" fontAlgn="base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understand the local resources needed to implement online learning programs like VVA.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&lt;strong&gt;Check&lt;/strong&gt; Mark and &lt;strong&gt;Box&lt;/strong&gt; by babylonica on DeviantArt">
            <a:extLst>
              <a:ext uri="{FF2B5EF4-FFF2-40B4-BE49-F238E27FC236}">
                <a16:creationId xmlns:a16="http://schemas.microsoft.com/office/drawing/2014/main" id="{10B5C908-6EA7-4C13-99EE-B3FD2899FC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BFAF5"/>
              </a:clrFrom>
              <a:clrTo>
                <a:srgbClr val="FBFAF5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1" y="762679"/>
            <a:ext cx="1322436" cy="82652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1B53B-A4A9-CE42-8BA7-E34C7B6E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26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46A32-36F2-4004-8566-3A563EBBA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49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F90DA-244D-4476-B604-32B5EA42CB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50" dirty="0">
                <a:cs typeface="Arial Hebrew"/>
              </a:rPr>
              <a:t>Cost feasibility analysis for virtual learning programs</a:t>
            </a:r>
          </a:p>
        </p:txBody>
      </p:sp>
    </p:spTree>
    <p:extLst>
      <p:ext uri="{BB962C8B-B14F-4D97-AF65-F5344CB8AC3E}">
        <p14:creationId xmlns:p14="http://schemas.microsoft.com/office/powerpoint/2010/main" val="18884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Organizations &amp; Agencies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" y="971550"/>
            <a:ext cx="9067800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Dr. Gina Patterson, Executive Director, Virginia School Boards Association</a:t>
            </a:r>
          </a:p>
          <a:p>
            <a:pPr marL="0" indent="0">
              <a:buNone/>
            </a:pPr>
            <a:r>
              <a:rPr lang="en-US" sz="2000" dirty="0" smtClean="0"/>
              <a:t>Dr. Ben Kiser, Executive Director, Virginia Association of School Superintendents</a:t>
            </a:r>
          </a:p>
          <a:p>
            <a:pPr marL="0" indent="0">
              <a:buNone/>
            </a:pPr>
            <a:r>
              <a:rPr lang="en-US" sz="2000" dirty="0" smtClean="0"/>
              <a:t>Mr. Bert Schmidt, President &amp; Chief Executive Officer, WHRO Public Television</a:t>
            </a:r>
          </a:p>
          <a:p>
            <a:pPr marL="0" indent="0">
              <a:buNone/>
            </a:pPr>
            <a:r>
              <a:rPr lang="en-US" sz="2000" dirty="0" smtClean="0"/>
              <a:t>Dr. Brian Mott, Executive Director of Virtual VA, Charlotte County Public Schools</a:t>
            </a:r>
          </a:p>
          <a:p>
            <a:pPr marL="0" indent="0">
              <a:buNone/>
            </a:pPr>
            <a:r>
              <a:rPr lang="en-US" sz="2000" dirty="0" smtClean="0"/>
              <a:t>Ms. Holly Coy, Deputy Secretary of Education, Office of the Secretary of Education</a:t>
            </a:r>
          </a:p>
          <a:p>
            <a:pPr marL="0" indent="0">
              <a:buNone/>
            </a:pPr>
            <a:r>
              <a:rPr lang="en-US" sz="2000" dirty="0" smtClean="0"/>
              <a:t>Dr. Jessica </a:t>
            </a:r>
            <a:r>
              <a:rPr lang="en-US" sz="2000" dirty="0" err="1" smtClean="0"/>
              <a:t>Mislevy</a:t>
            </a:r>
            <a:r>
              <a:rPr lang="en-US" sz="2000" dirty="0" smtClean="0"/>
              <a:t>, Director of Digital Learning &amp; Technology Policy, SRI/REL</a:t>
            </a:r>
          </a:p>
          <a:p>
            <a:pPr marL="0" indent="0">
              <a:buNone/>
            </a:pPr>
            <a:r>
              <a:rPr lang="en-US" sz="2000" dirty="0" smtClean="0"/>
              <a:t>Dr. </a:t>
            </a:r>
            <a:r>
              <a:rPr lang="en-US" sz="2000" dirty="0" err="1" smtClean="0"/>
              <a:t>Jaunelle</a:t>
            </a:r>
            <a:r>
              <a:rPr lang="en-US" sz="2000" dirty="0" smtClean="0"/>
              <a:t> Pratt-Williams, Education Researcher &amp; REL Appalachia Project Lead, SRI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44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042A0862-8523-45F5-8656-859411B89F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07343" y="886329"/>
            <a:ext cx="3991578" cy="609691"/>
          </a:xfrm>
        </p:spPr>
        <p:txBody>
          <a:bodyPr/>
          <a:lstStyle/>
          <a:p>
            <a:r>
              <a:rPr lang="en-US" sz="3000" dirty="0"/>
              <a:t>What is a cost analysis?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A0CB85D-D707-4C2F-A974-B8B0DD31106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92745" y="1788264"/>
            <a:ext cx="8165542" cy="2726586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cost analysis is an economic evaluation of resources.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four types of cost analysis.</a:t>
            </a:r>
          </a:p>
          <a:p>
            <a:pPr lvl="2">
              <a:buFont typeface="+mj-lt"/>
              <a:buAutoNum type="arabicPeriod"/>
            </a:pP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Cost-feasibility</a:t>
            </a:r>
          </a:p>
          <a:p>
            <a:pPr lvl="2">
              <a:buFont typeface="+mj-lt"/>
              <a:buAutoNum type="arabicPeriod"/>
            </a:pPr>
            <a:r>
              <a:rPr lang="en-US" sz="1500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Cost-effectiveness</a:t>
            </a:r>
          </a:p>
          <a:p>
            <a:pPr lvl="2">
              <a:buFont typeface="+mj-lt"/>
              <a:buAutoNum type="arabicPeriod"/>
            </a:pPr>
            <a:r>
              <a:rPr lang="en-US" sz="1500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Cost-benefit (also referred to as benefit-cost)</a:t>
            </a:r>
            <a:endParaRPr lang="en-US" sz="1500" strike="sngStrike" dirty="0">
              <a:solidFill>
                <a:srgbClr val="576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+mj-lt"/>
              <a:buAutoNum type="arabicPeriod"/>
            </a:pPr>
            <a:r>
              <a:rPr lang="en-US" sz="1500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Cost-utility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type of analysis uses the same initial approach to assess the resource costs but answers different questions. 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initial approach entails calculating the cost of resources, which includes personnel, facilities, materials, and any other items necessary for implementation, using the 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ingredients method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 title="Dollar sign">
            <a:extLst>
              <a:ext uri="{FF2B5EF4-FFF2-40B4-BE49-F238E27FC236}">
                <a16:creationId xmlns:a16="http://schemas.microsoft.com/office/drawing/2014/main" id="{351ECFC8-B864-4E58-B63A-29DBBEA26F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92746" y="663532"/>
            <a:ext cx="1055282" cy="10552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B535A-FDB2-4782-BC18-FBDF78A4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07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01827-C0CA-A047-8E7B-8CA24D8AC5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8295" y="715832"/>
            <a:ext cx="6153445" cy="402166"/>
          </a:xfrm>
        </p:spPr>
        <p:txBody>
          <a:bodyPr/>
          <a:lstStyle/>
          <a:p>
            <a:r>
              <a:rPr lang="en-US" sz="3000" dirty="0"/>
              <a:t>Questions cost analysis can answer</a:t>
            </a:r>
          </a:p>
        </p:txBody>
      </p:sp>
      <p:graphicFrame>
        <p:nvGraphicFramePr>
          <p:cNvPr id="6" name="Table 5" title="Cost analysis questions">
            <a:extLst>
              <a:ext uri="{FF2B5EF4-FFF2-40B4-BE49-F238E27FC236}">
                <a16:creationId xmlns:a16="http://schemas.microsoft.com/office/drawing/2014/main" id="{BF4946D6-368E-AC46-8E09-3866548AB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385282"/>
              </p:ext>
            </p:extLst>
          </p:nvPr>
        </p:nvGraphicFramePr>
        <p:xfrm>
          <a:off x="591703" y="1325694"/>
          <a:ext cx="8006315" cy="3101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7272">
                  <a:extLst>
                    <a:ext uri="{9D8B030D-6E8A-4147-A177-3AD203B41FA5}">
                      <a16:colId xmlns:a16="http://schemas.microsoft.com/office/drawing/2014/main" val="460145125"/>
                    </a:ext>
                  </a:extLst>
                </a:gridCol>
                <a:gridCol w="5909043">
                  <a:extLst>
                    <a:ext uri="{9D8B030D-6E8A-4147-A177-3AD203B41FA5}">
                      <a16:colId xmlns:a16="http://schemas.microsoft.com/office/drawing/2014/main" val="3278965186"/>
                    </a:ext>
                  </a:extLst>
                </a:gridCol>
              </a:tblGrid>
              <a:tr h="54829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analysis type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576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questions this type of analysis answers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576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707265"/>
                  </a:ext>
                </a:extLst>
              </a:tr>
              <a:tr h="58632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Cost-feasibility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576F7F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 there adequate resources to implement a new policy or program or scale up an existing one?</a:t>
                      </a: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601515"/>
                  </a:ext>
                </a:extLst>
              </a:tr>
              <a:tr h="79471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Cost-effectiveness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576F7F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Which of several policies or programs produce the desired outcome for the lowest cost? or Which maximizes the desired outcome for a given cost?</a:t>
                      </a:r>
                    </a:p>
                  </a:txBody>
                  <a:tcPr marL="51435" marR="51435" marT="0" marB="0" anchor="ctr">
                    <a:solidFill>
                      <a:srgbClr val="D2D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557934"/>
                  </a:ext>
                </a:extLst>
              </a:tr>
              <a:tr h="58632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Cost-benefit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576F7F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 the economic benefits of a policy or program greater than the costs?</a:t>
                      </a:r>
                    </a:p>
                  </a:txBody>
                  <a:tcPr marL="51435" marR="5143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781220"/>
                  </a:ext>
                </a:extLst>
              </a:tr>
              <a:tr h="58632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Cost-utility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576F7F"/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 the usefulness of a policy or program valued by stakeholders compared with the costs?</a:t>
                      </a:r>
                    </a:p>
                  </a:txBody>
                  <a:tcPr marL="51435" marR="51435" marT="0" marB="0" anchor="ctr">
                    <a:solidFill>
                      <a:srgbClr val="D2D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42950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F2D83-2E59-2341-B07D-2928AF24D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5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E6262-63C8-8F49-8690-59D267603E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6782" y="440699"/>
            <a:ext cx="2400300" cy="17145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3000" b="1" dirty="0"/>
              <a:t>The ingredients method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A2B402-7799-E842-83A9-E62F22A5628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76782" y="2189728"/>
            <a:ext cx="2400300" cy="17145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100" dirty="0"/>
              <a:t>A detailed list of all the resources needed to initiate and carry out a program or intervention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A95E5C-2E3B-CF47-9FC3-556277FF5822}"/>
              </a:ext>
            </a:extLst>
          </p:cNvPr>
          <p:cNvSpPr/>
          <p:nvPr/>
        </p:nvSpPr>
        <p:spPr>
          <a:xfrm>
            <a:off x="3855943" y="1097256"/>
            <a:ext cx="49689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use a brownies recipe as an example …</a:t>
            </a:r>
          </a:p>
        </p:txBody>
      </p:sp>
      <p:pic>
        <p:nvPicPr>
          <p:cNvPr id="7" name="Picture 6" title="Ingredients for brownie mix">
            <a:extLst>
              <a:ext uri="{FF2B5EF4-FFF2-40B4-BE49-F238E27FC236}">
                <a16:creationId xmlns:a16="http://schemas.microsoft.com/office/drawing/2014/main" id="{12EA12AE-043D-B543-803E-544938BE8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804" y="1826733"/>
            <a:ext cx="4869180" cy="2434589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4B8F08-FF46-4672-8D40-34D1F2286C72}"/>
              </a:ext>
            </a:extLst>
          </p:cNvPr>
          <p:cNvSpPr txBox="1"/>
          <p:nvPr/>
        </p:nvSpPr>
        <p:spPr>
          <a:xfrm>
            <a:off x="805573" y="3904228"/>
            <a:ext cx="2272553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sz="750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Levin, H. M., McEwan, P. J., Belfield, C. R., Bowden, A. B., &amp; Shand, R. D. (2017). Economic evaluation in education: Cost-effectiveness and benefit-cost analysis (3rd ed.). Thousand Oaks, CA: Sage.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AC9834-EF41-FF4C-A01E-7DE9D03B1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685800">
              <a:spcAft>
                <a:spcPts val="450"/>
              </a:spcAft>
            </a:pPr>
            <a:fld id="{CBC9E272-4806-0342-9BA3-151523D2E9AC}" type="slidenum">
              <a:rPr lang="en-US"/>
              <a:pPr defTabSz="685800">
                <a:spcAft>
                  <a:spcPts val="450"/>
                </a:spcAft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67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042A0862-8523-45F5-8656-859411B89F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8653" y="628650"/>
            <a:ext cx="6745147" cy="545306"/>
          </a:xfrm>
        </p:spPr>
        <p:txBody>
          <a:bodyPr/>
          <a:lstStyle/>
          <a:p>
            <a:r>
              <a:rPr lang="en-US" sz="3000" dirty="0"/>
              <a:t>Costing with the ingredients method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A0CB85D-D707-4C2F-A974-B8B0DD31106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98652" y="1497807"/>
            <a:ext cx="7960490" cy="2764571"/>
          </a:xfrm>
        </p:spPr>
        <p:txBody>
          <a:bodyPr vert="horz" lIns="0" tIns="34290" rIns="0" bIns="34290" rtlCol="0" anchor="t">
            <a:normAutofit/>
          </a:bodyPr>
          <a:lstStyle/>
          <a:p>
            <a:pPr marL="173831" lvl="1" indent="-166688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Itemizes resources needed for program replication. </a:t>
            </a:r>
          </a:p>
          <a:p>
            <a:pPr marL="173831" lvl="1" indent="-166688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Makes an effort to understand value of resources regardless of price.</a:t>
            </a:r>
          </a:p>
          <a:p>
            <a:pPr marL="173831" lvl="1" indent="-166688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inclusive of all payers (or is explicit about particular purchasers).</a:t>
            </a:r>
          </a:p>
          <a:p>
            <a:pPr marL="173831" lvl="1" indent="-166688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Relies on budgets as one but not the only data source.</a:t>
            </a:r>
          </a:p>
          <a:p>
            <a:pPr marL="173831" lvl="1" indent="-166688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Provides techniques for spreading out cost of investments over the life of the program.</a:t>
            </a:r>
          </a:p>
        </p:txBody>
      </p:sp>
      <p:pic>
        <p:nvPicPr>
          <p:cNvPr id="7" name="Picture 6" title="Ingredients for brownie mix">
            <a:extLst>
              <a:ext uri="{FF2B5EF4-FFF2-40B4-BE49-F238E27FC236}">
                <a16:creationId xmlns:a16="http://schemas.microsoft.com/office/drawing/2014/main" id="{B6686187-79B5-7644-8BBE-FF84772625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93" y="3191565"/>
            <a:ext cx="2854038" cy="142701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B535A-FDB2-4782-BC18-FBDF78A4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1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FD17C-47F6-4C3B-B42E-23B599B013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1412" y="158354"/>
            <a:ext cx="7092388" cy="502444"/>
          </a:xfrm>
        </p:spPr>
        <p:txBody>
          <a:bodyPr/>
          <a:lstStyle/>
          <a:p>
            <a:r>
              <a:rPr lang="en-US" sz="3000" dirty="0"/>
              <a:t>Stages of a cost-feasibility analysis</a:t>
            </a:r>
          </a:p>
        </p:txBody>
      </p:sp>
      <p:pic>
        <p:nvPicPr>
          <p:cNvPr id="6" name="Picture 5" descr="Stage 1. Planning, Stage 2. " title="Cost analysis stages">
            <a:extLst>
              <a:ext uri="{FF2B5EF4-FFF2-40B4-BE49-F238E27FC236}">
                <a16:creationId xmlns:a16="http://schemas.microsoft.com/office/drawing/2014/main" id="{A962FC26-425E-2541-9829-C80B9BD9D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30" b="4330"/>
          <a:stretch/>
        </p:blipFill>
        <p:spPr>
          <a:xfrm>
            <a:off x="1015678" y="613072"/>
            <a:ext cx="7092388" cy="39475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683E6-5464-354A-A2B9-B0C126A3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50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46A32-36F2-4004-8566-3A563EBBA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55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F90DA-244D-4476-B604-32B5EA42CB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50" dirty="0">
                <a:latin typeface="Times New Roman"/>
                <a:cs typeface="Arial Hebrew"/>
              </a:rPr>
              <a:t>Orientation to the Cost Feasibility Analysis (Virginia CFA) Toolkit </a:t>
            </a:r>
            <a:endParaRPr lang="en-US" sz="4050" dirty="0"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44897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80560-950B-724A-BEDE-3D5F789EC6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136" y="585907"/>
            <a:ext cx="4262378" cy="545306"/>
          </a:xfrm>
        </p:spPr>
        <p:txBody>
          <a:bodyPr/>
          <a:lstStyle/>
          <a:p>
            <a:r>
              <a:rPr lang="en-US" sz="3000">
                <a:latin typeface="Times New Roman"/>
                <a:cs typeface="Times New Roman"/>
              </a:rPr>
              <a:t>Virginia CFA Toolkit Components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E25266-F411-5346-BC85-03611B6DFEE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64267" y="1497807"/>
            <a:ext cx="8294021" cy="3017044"/>
          </a:xfrm>
        </p:spPr>
        <p:txBody>
          <a:bodyPr vert="horz" lIns="0" tIns="34290" rIns="0" bIns="34290" rtlCol="0" anchor="t">
            <a:normAutofit/>
          </a:bodyPr>
          <a:lstStyle/>
          <a:p>
            <a:pPr marL="173831" lvl="1" indent="-166688" fontAlgn="base">
              <a:buFont typeface="Arial" panose="020B0604020202020204" pitchFamily="34" charset="0"/>
              <a:buChar char="•"/>
            </a:pPr>
            <a:r>
              <a:rPr lang="en-US" sz="2400">
                <a:latin typeface="Times New Roman"/>
                <a:cs typeface="Times New Roman"/>
              </a:rPr>
              <a:t>The Virginia CFA toolkit has four main components: 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663" lvl="2" indent="-181928" fontAlgn="base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576F7F"/>
                </a:solidFill>
                <a:latin typeface="Times New Roman"/>
                <a:cs typeface="Times New Roman"/>
              </a:rPr>
              <a:t>User’s guide</a:t>
            </a:r>
            <a:r>
              <a:rPr lang="en-US" sz="1800">
                <a:solidFill>
                  <a:srgbClr val="576F7F"/>
                </a:solidFill>
                <a:latin typeface="Times New Roman"/>
                <a:cs typeface="Times New Roman"/>
              </a:rPr>
              <a:t>: detailed guide on how to use each component of the Virginia CFA toolkit. </a:t>
            </a:r>
            <a:endParaRPr lang="en-US" sz="1800">
              <a:solidFill>
                <a:srgbClr val="576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663" lvl="2" indent="-181928" fontAlgn="base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 list</a:t>
            </a:r>
            <a:r>
              <a:rPr lang="en-US" sz="1800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detailed list of the potential resources needed to implement an online learning program and to maintain it annually. </a:t>
            </a:r>
          </a:p>
          <a:p>
            <a:pPr marL="347663" lvl="2" indent="-181928" fontAlgn="base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Interview protocols</a:t>
            </a:r>
            <a:r>
              <a:rPr lang="en-US" sz="1800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guides for conversations with school division staff.</a:t>
            </a:r>
          </a:p>
          <a:p>
            <a:pPr marL="347663" lvl="2" indent="-181928" fontAlgn="base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CFA estimator</a:t>
            </a:r>
            <a:r>
              <a:rPr lang="en-US" sz="1800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data-collection tool designed using Microsoft Excel.</a:t>
            </a:r>
          </a:p>
          <a:p>
            <a:pPr marL="173831" lvl="1" indent="-166688" fontAlgn="base">
              <a:buFont typeface="Arial" panose="020B0604020202020204" pitchFamily="34" charset="0"/>
              <a:buChar char="•"/>
            </a:pPr>
            <a:r>
              <a:rPr lang="en-US" sz="2400">
                <a:latin typeface="Times New Roman"/>
                <a:cs typeface="Times New Roman"/>
              </a:rPr>
              <a:t>Each component of the Virginia CFA toolkit helps facilitate one or more </a:t>
            </a:r>
            <a:r>
              <a:rPr lang="en-US" sz="2400" dirty="0">
                <a:latin typeface="Times New Roman"/>
                <a:cs typeface="Times New Roman"/>
              </a:rPr>
              <a:t>stages of a cost-feasibility analysis. </a:t>
            </a:r>
          </a:p>
          <a:p>
            <a:pPr marL="257175" indent="-257175"/>
            <a:endParaRPr lang="en-US" dirty="0"/>
          </a:p>
        </p:txBody>
      </p:sp>
      <p:pic>
        <p:nvPicPr>
          <p:cNvPr id="7" name="Picture 6" title="Dollar sign graphic">
            <a:extLst>
              <a:ext uri="{FF2B5EF4-FFF2-40B4-BE49-F238E27FC236}">
                <a16:creationId xmlns:a16="http://schemas.microsoft.com/office/drawing/2014/main" id="{1F417923-60AF-437C-9B34-2F5383CB0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381743" y="286771"/>
            <a:ext cx="1816747" cy="11435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28F4D-EE5C-B147-898E-EDE307C42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26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658FC-ADEF-4833-BB47-2BD18BB49E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4482" y="650941"/>
            <a:ext cx="2496113" cy="523015"/>
          </a:xfrm>
        </p:spPr>
        <p:txBody>
          <a:bodyPr/>
          <a:lstStyle/>
          <a:p>
            <a:r>
              <a:rPr lang="en-US" sz="3000" dirty="0"/>
              <a:t>User’s guide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2ADC98C-1313-4CE3-88B9-F941B939F97F}"/>
              </a:ext>
            </a:extLst>
          </p:cNvPr>
          <p:cNvSpPr txBox="1">
            <a:spLocks/>
          </p:cNvSpPr>
          <p:nvPr/>
        </p:nvSpPr>
        <p:spPr>
          <a:xfrm>
            <a:off x="732777" y="1662843"/>
            <a:ext cx="3415129" cy="1193212"/>
          </a:xfrm>
          <a:prstGeom prst="rect">
            <a:avLst/>
          </a:prstGeom>
        </p:spPr>
        <p:txBody>
          <a:bodyPr vert="horz" lIns="0" tIns="34290" rIns="0" bIns="34290" rtlCol="0" anchor="t">
            <a:normAutofit fontScale="925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-346075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3494BA"/>
              </a:buClr>
              <a:buSzPct val="110000"/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04672" indent="-347472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152144" indent="-347472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499616" indent="-347472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259556" defTabSz="514350" fontAlgn="base">
              <a:spcBef>
                <a:spcPts val="675"/>
              </a:spcBef>
              <a:spcAft>
                <a:spcPts val="113"/>
              </a:spcAft>
              <a:buClr>
                <a:srgbClr val="576F7F"/>
              </a:buClr>
            </a:pPr>
            <a:r>
              <a:rPr lang="en-US" sz="2400" dirty="0">
                <a:solidFill>
                  <a:srgbClr val="576F7F"/>
                </a:solidFill>
                <a:latin typeface="Times New Roman"/>
                <a:cs typeface="Times New Roman"/>
              </a:rPr>
              <a:t>Detailed guide on how to use each component of the Virginia CFA toolkit. </a:t>
            </a:r>
            <a:endParaRPr lang="en-US" sz="2400" dirty="0">
              <a:solidFill>
                <a:srgbClr val="576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title="User guide graphic">
            <a:extLst>
              <a:ext uri="{FF2B5EF4-FFF2-40B4-BE49-F238E27FC236}">
                <a16:creationId xmlns:a16="http://schemas.microsoft.com/office/drawing/2014/main" id="{71B158FA-3828-4C3E-9CCF-AFD3BAC3A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0000">
            <a:off x="4714875" y="578701"/>
            <a:ext cx="2057400" cy="273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2" title="User guide contents page graphic">
            <a:extLst>
              <a:ext uri="{FF2B5EF4-FFF2-40B4-BE49-F238E27FC236}">
                <a16:creationId xmlns:a16="http://schemas.microsoft.com/office/drawing/2014/main" id="{051A1A71-9EC7-47CF-B6E2-48DC9CE39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0000">
            <a:off x="6305550" y="896987"/>
            <a:ext cx="2057400" cy="268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title="Cost analysis stage graphic">
            <a:extLst>
              <a:ext uri="{FF2B5EF4-FFF2-40B4-BE49-F238E27FC236}">
                <a16:creationId xmlns:a16="http://schemas.microsoft.com/office/drawing/2014/main" id="{E795C872-4958-4E7C-A8A1-57968AA642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3" t="10590" r="4465" b="80710"/>
          <a:stretch/>
        </p:blipFill>
        <p:spPr>
          <a:xfrm>
            <a:off x="866240" y="4031640"/>
            <a:ext cx="7411520" cy="460919"/>
          </a:xfrm>
          <a:prstGeom prst="rect">
            <a:avLst/>
          </a:prstGeom>
        </p:spPr>
      </p:pic>
      <p:sp>
        <p:nvSpPr>
          <p:cNvPr id="10" name="Rounded Rectangle 1" title="Rectangle box">
            <a:extLst>
              <a:ext uri="{FF2B5EF4-FFF2-40B4-BE49-F238E27FC236}">
                <a16:creationId xmlns:a16="http://schemas.microsoft.com/office/drawing/2014/main" id="{FFFDDA34-2B90-498B-8765-2B68BA30FAB2}"/>
              </a:ext>
            </a:extLst>
          </p:cNvPr>
          <p:cNvSpPr/>
          <p:nvPr/>
        </p:nvSpPr>
        <p:spPr>
          <a:xfrm>
            <a:off x="1816552" y="4031640"/>
            <a:ext cx="6461207" cy="460918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24652-429F-495E-AD04-6F7F42F8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71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User guide page graphic">
            <a:extLst>
              <a:ext uri="{FF2B5EF4-FFF2-40B4-BE49-F238E27FC236}">
                <a16:creationId xmlns:a16="http://schemas.microsoft.com/office/drawing/2014/main" id="{D013AE73-4FF4-416E-B8F8-94A573646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8439">
            <a:off x="5063568" y="549418"/>
            <a:ext cx="2294001" cy="3149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24652-429F-495E-AD04-6F7F42F8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58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658FC-ADEF-4833-BB47-2BD18BB49E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2961" y="713037"/>
            <a:ext cx="6720839" cy="460919"/>
          </a:xfrm>
        </p:spPr>
        <p:txBody>
          <a:bodyPr/>
          <a:lstStyle/>
          <a:p>
            <a:r>
              <a:rPr lang="en-US" sz="3000" dirty="0"/>
              <a:t>Resource list </a:t>
            </a:r>
          </a:p>
        </p:txBody>
      </p:sp>
      <p:pic>
        <p:nvPicPr>
          <p:cNvPr id="7" name="Picture 6" title="Cost analysis stage graphic">
            <a:extLst>
              <a:ext uri="{FF2B5EF4-FFF2-40B4-BE49-F238E27FC236}">
                <a16:creationId xmlns:a16="http://schemas.microsoft.com/office/drawing/2014/main" id="{E795C872-4958-4E7C-A8A1-57968AA64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3" t="10590" r="4465" b="80710"/>
          <a:stretch/>
        </p:blipFill>
        <p:spPr>
          <a:xfrm>
            <a:off x="866240" y="4031640"/>
            <a:ext cx="7411520" cy="460919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2ADC98C-1313-4CE3-88B9-F941B939F97F}"/>
              </a:ext>
            </a:extLst>
          </p:cNvPr>
          <p:cNvSpPr txBox="1">
            <a:spLocks/>
          </p:cNvSpPr>
          <p:nvPr/>
        </p:nvSpPr>
        <p:spPr>
          <a:xfrm>
            <a:off x="822962" y="1385310"/>
            <a:ext cx="3415129" cy="2346137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-346075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3494BA"/>
              </a:buClr>
              <a:buSzPct val="110000"/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04672" indent="-347472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152144" indent="-347472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499616" indent="-347472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259556" defTabSz="514350" fontAlgn="base">
              <a:spcBef>
                <a:spcPts val="675"/>
              </a:spcBef>
              <a:spcAft>
                <a:spcPts val="113"/>
              </a:spcAft>
              <a:buClr>
                <a:srgbClr val="576F7F"/>
              </a:buClr>
            </a:pPr>
            <a:r>
              <a:rPr lang="en-US" sz="2400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Detailed list of the potential resources needed to implement an online learning program and to maintain it annually.</a:t>
            </a:r>
          </a:p>
        </p:txBody>
      </p:sp>
      <p:sp>
        <p:nvSpPr>
          <p:cNvPr id="10" name="Rounded Rectangle 1" title="Rectangle box">
            <a:extLst>
              <a:ext uri="{FF2B5EF4-FFF2-40B4-BE49-F238E27FC236}">
                <a16:creationId xmlns:a16="http://schemas.microsoft.com/office/drawing/2014/main" id="{FFFDDA34-2B90-498B-8765-2B68BA30FAB2}"/>
              </a:ext>
            </a:extLst>
          </p:cNvPr>
          <p:cNvSpPr/>
          <p:nvPr/>
        </p:nvSpPr>
        <p:spPr>
          <a:xfrm>
            <a:off x="1816553" y="4031640"/>
            <a:ext cx="1789677" cy="460918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05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658FC-ADEF-4833-BB47-2BD18BB49E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2962" y="650941"/>
            <a:ext cx="3735513" cy="523015"/>
          </a:xfrm>
        </p:spPr>
        <p:txBody>
          <a:bodyPr/>
          <a:lstStyle/>
          <a:p>
            <a:r>
              <a:rPr lang="en-US" sz="3000" dirty="0"/>
              <a:t>Interview protocols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2ADC98C-1313-4CE3-88B9-F941B939F97F}"/>
              </a:ext>
            </a:extLst>
          </p:cNvPr>
          <p:cNvSpPr txBox="1">
            <a:spLocks/>
          </p:cNvSpPr>
          <p:nvPr/>
        </p:nvSpPr>
        <p:spPr>
          <a:xfrm>
            <a:off x="822962" y="1318647"/>
            <a:ext cx="3484805" cy="2356209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-346075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3494BA"/>
              </a:buClr>
              <a:buSzPct val="110000"/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04672" indent="-347472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152144" indent="-347472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499616" indent="-347472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259556" defTabSz="514350" fontAlgn="base">
              <a:spcBef>
                <a:spcPts val="675"/>
              </a:spcBef>
              <a:spcAft>
                <a:spcPts val="113"/>
              </a:spcAft>
              <a:buClr>
                <a:srgbClr val="576F7F"/>
              </a:buClr>
            </a:pPr>
            <a:r>
              <a:rPr lang="en-US" sz="2400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Guides for conversations with selected school division staff to understand time and resources required to implement a program.</a:t>
            </a:r>
            <a:endParaRPr lang="en-US" dirty="0">
              <a:solidFill>
                <a:srgbClr val="576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5" title="User guide page graphic">
            <a:extLst>
              <a:ext uri="{FF2B5EF4-FFF2-40B4-BE49-F238E27FC236}">
                <a16:creationId xmlns:a16="http://schemas.microsoft.com/office/drawing/2014/main" id="{29EE0BF0-18CB-4886-85F6-E1899879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03278">
            <a:off x="4871898" y="558245"/>
            <a:ext cx="2022553" cy="262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7" title="User guide page graphic">
            <a:extLst>
              <a:ext uri="{FF2B5EF4-FFF2-40B4-BE49-F238E27FC236}">
                <a16:creationId xmlns:a16="http://schemas.microsoft.com/office/drawing/2014/main" id="{367168DD-BFA6-461E-BDAE-699A74356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3278">
            <a:off x="5209261" y="637649"/>
            <a:ext cx="2022553" cy="267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3" title="User guide page graphic">
            <a:extLst>
              <a:ext uri="{FF2B5EF4-FFF2-40B4-BE49-F238E27FC236}">
                <a16:creationId xmlns:a16="http://schemas.microsoft.com/office/drawing/2014/main" id="{34FEAFD9-AAAF-4CE6-86DC-D3D9144D3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278">
            <a:off x="5550117" y="846698"/>
            <a:ext cx="2022553" cy="2662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9" title="User guide page graphic">
            <a:extLst>
              <a:ext uri="{FF2B5EF4-FFF2-40B4-BE49-F238E27FC236}">
                <a16:creationId xmlns:a16="http://schemas.microsoft.com/office/drawing/2014/main" id="{52DC762A-B7D3-4AB0-A560-E11578C90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03278">
            <a:off x="5787726" y="1078459"/>
            <a:ext cx="2022552" cy="2632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title="Cost analysis stage graphic">
            <a:extLst>
              <a:ext uri="{FF2B5EF4-FFF2-40B4-BE49-F238E27FC236}">
                <a16:creationId xmlns:a16="http://schemas.microsoft.com/office/drawing/2014/main" id="{E795C872-4958-4E7C-A8A1-57968AA642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23" t="10590" r="4465" b="80710"/>
          <a:stretch/>
        </p:blipFill>
        <p:spPr>
          <a:xfrm>
            <a:off x="866240" y="4031640"/>
            <a:ext cx="7411520" cy="460919"/>
          </a:xfrm>
          <a:prstGeom prst="rect">
            <a:avLst/>
          </a:prstGeom>
        </p:spPr>
      </p:pic>
      <p:sp>
        <p:nvSpPr>
          <p:cNvPr id="10" name="Rounded Rectangle 1" title="Rectangle box">
            <a:extLst>
              <a:ext uri="{FF2B5EF4-FFF2-40B4-BE49-F238E27FC236}">
                <a16:creationId xmlns:a16="http://schemas.microsoft.com/office/drawing/2014/main" id="{FFFDDA34-2B90-498B-8765-2B68BA30FAB2}"/>
              </a:ext>
            </a:extLst>
          </p:cNvPr>
          <p:cNvSpPr/>
          <p:nvPr/>
        </p:nvSpPr>
        <p:spPr>
          <a:xfrm>
            <a:off x="3611021" y="4031640"/>
            <a:ext cx="1536332" cy="460918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24652-429F-495E-AD04-6F7F42F8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Virginia is for Learners</a:t>
            </a:r>
            <a:endParaRPr lang="en-US" dirty="0"/>
          </a:p>
        </p:txBody>
      </p:sp>
      <p:pic>
        <p:nvPicPr>
          <p:cNvPr id="4" name="Picture 3" title="VA is for Learners"/>
          <p:cNvPicPr>
            <a:picLocks noChangeAspect="1"/>
          </p:cNvPicPr>
          <p:nvPr/>
        </p:nvPicPr>
        <p:blipFill rotWithShape="1">
          <a:blip r:embed="rId3"/>
          <a:srcRect l="21281" t="15763" r="6465" b="12644"/>
          <a:stretch/>
        </p:blipFill>
        <p:spPr>
          <a:xfrm>
            <a:off x="1295400" y="819150"/>
            <a:ext cx="6553201" cy="36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5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658FC-ADEF-4833-BB47-2BD18BB49E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2962" y="477456"/>
            <a:ext cx="2750105" cy="696500"/>
          </a:xfrm>
        </p:spPr>
        <p:txBody>
          <a:bodyPr/>
          <a:lstStyle/>
          <a:p>
            <a:r>
              <a:rPr lang="en-US" sz="3000" dirty="0"/>
              <a:t>CFA estimator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2ADC98C-1313-4CE3-88B9-F941B939F97F}"/>
              </a:ext>
            </a:extLst>
          </p:cNvPr>
          <p:cNvSpPr txBox="1">
            <a:spLocks/>
          </p:cNvSpPr>
          <p:nvPr/>
        </p:nvSpPr>
        <p:spPr>
          <a:xfrm>
            <a:off x="822962" y="1333222"/>
            <a:ext cx="2614719" cy="3017044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-346075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3494BA"/>
              </a:buClr>
              <a:buSzPct val="110000"/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04672" indent="-347472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152144" indent="-347472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499616" indent="-347472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259556" defTabSz="514350" fontAlgn="base">
              <a:spcBef>
                <a:spcPts val="675"/>
              </a:spcBef>
              <a:spcAft>
                <a:spcPts val="113"/>
              </a:spcAft>
              <a:buClr>
                <a:srgbClr val="576F7F"/>
              </a:buClr>
            </a:pPr>
            <a:r>
              <a:rPr lang="en-US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 Excel data-collection tool designed to estimate the cost of resources to implement and maintain an online learning program.</a:t>
            </a:r>
            <a:endParaRPr lang="en-US" sz="1800" dirty="0">
              <a:solidFill>
                <a:srgbClr val="576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7" title="Excel spreadsheet graphic">
            <a:extLst>
              <a:ext uri="{FF2B5EF4-FFF2-40B4-BE49-F238E27FC236}">
                <a16:creationId xmlns:a16="http://schemas.microsoft.com/office/drawing/2014/main" id="{F238162D-5CD9-44F3-A0C0-8A5CA1F052E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/>
          <a:stretch/>
        </p:blipFill>
        <p:spPr>
          <a:xfrm>
            <a:off x="3573067" y="709724"/>
            <a:ext cx="5421233" cy="2935970"/>
          </a:xfrm>
        </p:spPr>
      </p:pic>
      <p:pic>
        <p:nvPicPr>
          <p:cNvPr id="7" name="Picture 6" title="Cost analysis stage graphic">
            <a:extLst>
              <a:ext uri="{FF2B5EF4-FFF2-40B4-BE49-F238E27FC236}">
                <a16:creationId xmlns:a16="http://schemas.microsoft.com/office/drawing/2014/main" id="{E795C872-4958-4E7C-A8A1-57968AA64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3" t="10590" r="4465" b="80710"/>
          <a:stretch/>
        </p:blipFill>
        <p:spPr>
          <a:xfrm>
            <a:off x="866240" y="4031640"/>
            <a:ext cx="7411520" cy="460919"/>
          </a:xfrm>
          <a:prstGeom prst="rect">
            <a:avLst/>
          </a:prstGeom>
        </p:spPr>
      </p:pic>
      <p:sp>
        <p:nvSpPr>
          <p:cNvPr id="10" name="Rounded Rectangle 1" title="Rectangle box">
            <a:extLst>
              <a:ext uri="{FF2B5EF4-FFF2-40B4-BE49-F238E27FC236}">
                <a16:creationId xmlns:a16="http://schemas.microsoft.com/office/drawing/2014/main" id="{FFFDDA34-2B90-498B-8765-2B68BA30FAB2}"/>
              </a:ext>
            </a:extLst>
          </p:cNvPr>
          <p:cNvSpPr/>
          <p:nvPr/>
        </p:nvSpPr>
        <p:spPr>
          <a:xfrm>
            <a:off x="5147352" y="4038027"/>
            <a:ext cx="1618180" cy="460918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24652-429F-495E-AD04-6F7F42F8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7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7A4A-333F-7C42-ADFA-EFC8E2BFC2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2039" y="560015"/>
            <a:ext cx="5446757" cy="545306"/>
          </a:xfrm>
        </p:spPr>
        <p:txBody>
          <a:bodyPr/>
          <a:lstStyle/>
          <a:p>
            <a:r>
              <a:rPr lang="en-US" sz="3000" dirty="0">
                <a:latin typeface="Times New Roman"/>
                <a:cs typeface="Times New Roman"/>
              </a:rPr>
              <a:t>Virginia CFA Toolkit’s user-friendly design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4F61C-1B91-5343-A199-A6494870DB9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05963" y="1561605"/>
            <a:ext cx="7819742" cy="2234644"/>
          </a:xfrm>
        </p:spPr>
        <p:txBody>
          <a:bodyPr>
            <a:normAutofit lnSpcReduction="10000"/>
          </a:bodyPr>
          <a:lstStyle/>
          <a:p>
            <a:r>
              <a:rPr lang="en-US" sz="2100" dirty="0"/>
              <a:t>All analysis documents are in Microsoft Office formats (MS Word or MS Excel) to:</a:t>
            </a:r>
          </a:p>
          <a:p>
            <a:pPr marL="347663" lvl="1" indent="-166688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Promote ease of sharing with leaders and educators in Virginia.</a:t>
            </a:r>
          </a:p>
          <a:p>
            <a:pPr marL="347663" lvl="1" indent="-166688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 for changes and modifications to the format or to the content.</a:t>
            </a:r>
          </a:p>
          <a:p>
            <a:r>
              <a:rPr lang="en-US" sz="2100" dirty="0"/>
              <a:t>The User’s Guide:</a:t>
            </a:r>
          </a:p>
          <a:p>
            <a:pPr marL="347663" lvl="1" indent="-166688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language that is approachable for a range of audiences, with clear explanations of technical elements.</a:t>
            </a:r>
          </a:p>
          <a:p>
            <a:pPr marL="347663" lvl="1" indent="-166688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users to navigate to the sections they need via page jump links. 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" title="Rectangle box">
            <a:extLst>
              <a:ext uri="{FF2B5EF4-FFF2-40B4-BE49-F238E27FC236}">
                <a16:creationId xmlns:a16="http://schemas.microsoft.com/office/drawing/2014/main" id="{3AF912E3-D1AB-4ED7-BB77-8E72EA4053C8}"/>
              </a:ext>
            </a:extLst>
          </p:cNvPr>
          <p:cNvSpPr/>
          <p:nvPr/>
        </p:nvSpPr>
        <p:spPr>
          <a:xfrm>
            <a:off x="682039" y="3831842"/>
            <a:ext cx="7757300" cy="691905"/>
          </a:xfrm>
          <a:prstGeom prst="roundRect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srgbClr val="576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goal is to enable a broad range of users to conduct the cost-feasibility, even those who are not familiar with cost analysis.</a:t>
            </a:r>
            <a:endParaRPr lang="en-US" dirty="0">
              <a:ln w="76200">
                <a:solidFill>
                  <a:prstClr val="black"/>
                </a:solidFill>
              </a:ln>
              <a:solidFill>
                <a:srgbClr val="576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title="People graphic">
            <a:extLst>
              <a:ext uri="{FF2B5EF4-FFF2-40B4-BE49-F238E27FC236}">
                <a16:creationId xmlns:a16="http://schemas.microsoft.com/office/drawing/2014/main" id="{B5E8B7EF-2960-4AFE-A3B2-86543DE2DC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584061" y="254286"/>
            <a:ext cx="1682568" cy="115676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0BC9A-93E1-0A4C-9021-D3DA31BA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11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4155-FAD4-44DA-B7DA-F9068FC784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8609" y="668438"/>
            <a:ext cx="7264842" cy="500756"/>
          </a:xfrm>
        </p:spPr>
        <p:txBody>
          <a:bodyPr/>
          <a:lstStyle/>
          <a:p>
            <a:r>
              <a:rPr lang="en-US" sz="2700" dirty="0">
                <a:latin typeface="Times New Roman"/>
                <a:cs typeface="Times New Roman"/>
              </a:rPr>
              <a:t>Potential applications for the Virginia CFA Toolkit </a:t>
            </a:r>
            <a:endParaRPr lang="en-US" sz="2700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EAABB6DF-0D1D-4B4B-8C90-2B24DED0C46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179910" y="1528763"/>
            <a:ext cx="7964090" cy="432197"/>
          </a:xfrm>
        </p:spPr>
        <p:txBody>
          <a:bodyPr vert="horz" lIns="0" tIns="34290" rIns="0" bIns="34290" numCol="1" rtlCol="0" anchor="t">
            <a:normAutofit fontScale="92500" lnSpcReduction="20000"/>
          </a:bodyPr>
          <a:lstStyle/>
          <a:p>
            <a:pPr marL="89059">
              <a:lnSpc>
                <a:spcPct val="120000"/>
              </a:lnSpc>
              <a:spcAft>
                <a:spcPts val="450"/>
              </a:spcAft>
            </a:pPr>
            <a:r>
              <a:rPr lang="en-US" sz="2100" b="1" dirty="0">
                <a:solidFill>
                  <a:schemeClr val="accent1"/>
                </a:solidFill>
              </a:rPr>
              <a:t>VDOE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dirty="0"/>
              <a:t>and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>
                <a:solidFill>
                  <a:schemeClr val="accent1"/>
                </a:solidFill>
              </a:rPr>
              <a:t>Virginia schools/school divisions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dirty="0"/>
              <a:t>could use the toolkit to:</a:t>
            </a:r>
            <a:endParaRPr lang="en-US" sz="2100" dirty="0">
              <a:highlight>
                <a:srgbClr val="FFFF00"/>
              </a:highlight>
            </a:endParaRPr>
          </a:p>
          <a:p>
            <a:pPr marL="257175" indent="-257175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3" name="Table 16" title="CFA Toolkit table">
            <a:extLst>
              <a:ext uri="{FF2B5EF4-FFF2-40B4-BE49-F238E27FC236}">
                <a16:creationId xmlns:a16="http://schemas.microsoft.com/office/drawing/2014/main" id="{6D7B7E6A-3E8C-4D4C-86A6-1BCEC0739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010031"/>
              </p:ext>
            </p:extLst>
          </p:nvPr>
        </p:nvGraphicFramePr>
        <p:xfrm>
          <a:off x="1811896" y="2151952"/>
          <a:ext cx="6856293" cy="2256143"/>
        </p:xfrm>
        <a:graphic>
          <a:graphicData uri="http://schemas.openxmlformats.org/drawingml/2006/table">
            <a:tbl>
              <a:tblPr firstRow="1" bandRow="1"/>
              <a:tblGrid>
                <a:gridCol w="2285431">
                  <a:extLst>
                    <a:ext uri="{9D8B030D-6E8A-4147-A177-3AD203B41FA5}">
                      <a16:colId xmlns:a16="http://schemas.microsoft.com/office/drawing/2014/main" val="2473310157"/>
                    </a:ext>
                  </a:extLst>
                </a:gridCol>
                <a:gridCol w="2285431">
                  <a:extLst>
                    <a:ext uri="{9D8B030D-6E8A-4147-A177-3AD203B41FA5}">
                      <a16:colId xmlns:a16="http://schemas.microsoft.com/office/drawing/2014/main" val="3086923554"/>
                    </a:ext>
                  </a:extLst>
                </a:gridCol>
                <a:gridCol w="2285431">
                  <a:extLst>
                    <a:ext uri="{9D8B030D-6E8A-4147-A177-3AD203B41FA5}">
                      <a16:colId xmlns:a16="http://schemas.microsoft.com/office/drawing/2014/main" val="4197608587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Assess the costs and cost feasibility of </a:t>
                      </a:r>
                      <a:r>
                        <a:rPr lang="en-US" sz="1400" b="1" dirty="0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supplemental online programs</a:t>
                      </a:r>
                      <a:r>
                        <a:rPr lang="en-US" sz="1400" b="0" dirty="0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such as VVA or </a:t>
                      </a:r>
                      <a:r>
                        <a:rPr lang="en-US" sz="1400" b="0" dirty="0" err="1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Multidivision</a:t>
                      </a:r>
                      <a:r>
                        <a:rPr lang="en-US" sz="1400" b="0" dirty="0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Online Provider Programs (MOPs)…</a:t>
                      </a:r>
                      <a:endParaRPr lang="en-US" sz="1500" dirty="0">
                        <a:solidFill>
                          <a:srgbClr val="576F7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>
                        <a:buNone/>
                      </a:pPr>
                      <a:endParaRPr lang="en-US" sz="1200" b="0" dirty="0">
                        <a:solidFill>
                          <a:srgbClr val="576F7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Assess the costs and cost feasibility of </a:t>
                      </a:r>
                      <a:r>
                        <a:rPr lang="en-US" sz="1400" b="1" dirty="0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types of virtual learning programs</a:t>
                      </a:r>
                      <a:r>
                        <a:rPr lang="en-US" sz="1400" dirty="0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such as fully-online schools...</a:t>
                      </a:r>
                    </a:p>
                  </a:txBody>
                  <a:tcPr marL="68580" marR="68580" marT="34290" marB="3429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Assess the costs and cost feasibility of </a:t>
                      </a:r>
                      <a:r>
                        <a:rPr lang="en-US" sz="1400" b="1" dirty="0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types of programs beyond virtual learning</a:t>
                      </a:r>
                      <a:r>
                        <a:rPr lang="en-US" sz="1400" dirty="0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68580" marR="68580" marT="34290" marB="3429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749761"/>
                  </a:ext>
                </a:extLst>
              </a:tr>
              <a:tr h="93788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dirty="0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 is/with little modification. </a:t>
                      </a:r>
                      <a:endParaRPr lang="en-US" sz="2100" dirty="0">
                        <a:solidFill>
                          <a:srgbClr val="576F7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dirty="0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some modification. </a:t>
                      </a:r>
                      <a:endParaRPr lang="en-US" sz="2100" dirty="0">
                        <a:solidFill>
                          <a:srgbClr val="576F7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dirty="0">
                          <a:solidFill>
                            <a:srgbClr val="576F7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further modification. </a:t>
                      </a:r>
                      <a:endParaRPr lang="en-US" sz="2100" dirty="0">
                        <a:solidFill>
                          <a:srgbClr val="576F7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8841700"/>
                  </a:ext>
                </a:extLst>
              </a:tr>
            </a:tbl>
          </a:graphicData>
        </a:graphic>
      </p:graphicFrame>
      <p:pic>
        <p:nvPicPr>
          <p:cNvPr id="14" name="Picture 13" title="House graphic">
            <a:extLst>
              <a:ext uri="{FF2B5EF4-FFF2-40B4-BE49-F238E27FC236}">
                <a16:creationId xmlns:a16="http://schemas.microsoft.com/office/drawing/2014/main" id="{95B10857-A128-465A-B2B0-8821B94523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8636" y="1986833"/>
            <a:ext cx="1043274" cy="1043274"/>
          </a:xfrm>
          <a:prstGeom prst="rect">
            <a:avLst/>
          </a:prstGeom>
        </p:spPr>
      </p:pic>
      <p:pic>
        <p:nvPicPr>
          <p:cNvPr id="12" name="Picture 11" title="House 2 graphic">
            <a:extLst>
              <a:ext uri="{FF2B5EF4-FFF2-40B4-BE49-F238E27FC236}">
                <a16:creationId xmlns:a16="http://schemas.microsoft.com/office/drawing/2014/main" id="{AB1C2DA9-B3C4-442E-8B31-7747B9F5D00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9121" y="3113862"/>
            <a:ext cx="1082306" cy="10823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D7099-64F7-4690-BA4C-05B5CE0D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BC9E272-4806-0342-9BA3-151523D2E9AC}" type="slidenum">
              <a:rPr lang="en-US"/>
              <a:pPr defTabSz="68580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8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MOP Program?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71550"/>
            <a:ext cx="7315200" cy="3124199"/>
          </a:xfrm>
        </p:spPr>
        <p:txBody>
          <a:bodyPr/>
          <a:lstStyle/>
          <a:p>
            <a:r>
              <a:rPr lang="en-US" dirty="0"/>
              <a:t>As specified in § 22.1-212.24.A &amp; B, the Superintendent of Public Instruction will develop, and the Board of Education will approve, the criteria for approving </a:t>
            </a:r>
            <a:r>
              <a:rPr lang="en-US" dirty="0" err="1"/>
              <a:t>multidivision</a:t>
            </a:r>
            <a:r>
              <a:rPr lang="en-US" dirty="0"/>
              <a:t> online providers, including those specified in these sections.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7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MOP?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/>
              <a:t>Multidivision</a:t>
            </a:r>
            <a:r>
              <a:rPr lang="en-US" dirty="0"/>
              <a:t> Online Provider (MOP) is a local school board or a private or nonprofit organization that provides online courses or programs to students in multiple public school divisions in Virginia.  </a:t>
            </a:r>
          </a:p>
        </p:txBody>
      </p:sp>
    </p:spTree>
    <p:extLst>
      <p:ext uri="{BB962C8B-B14F-4D97-AF65-F5344CB8AC3E}">
        <p14:creationId xmlns:p14="http://schemas.microsoft.com/office/powerpoint/2010/main" val="141472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0" cy="857250"/>
          </a:xfrm>
        </p:spPr>
        <p:txBody>
          <a:bodyPr/>
          <a:lstStyle/>
          <a:p>
            <a:r>
              <a:rPr lang="en-US" dirty="0" smtClean="0"/>
              <a:t>MOP Application Criteria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E35F3BA-FE8B-4E36-87EF-206F94BD42EB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9" name="Picture 2" title="Graphic Curriculum, Instructors, organization, platfor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239" y="1123950"/>
            <a:ext cx="3007519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3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MOP Processes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E35F3BA-FE8B-4E36-87EF-206F94BD42EB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5" name="Content Placeholder 4" title="Application, appeal, publish, monitor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0" y="1657350"/>
            <a:ext cx="5931842" cy="16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MOP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19 active MOPs</a:t>
            </a:r>
          </a:p>
          <a:p>
            <a:r>
              <a:rPr lang="en-US" dirty="0" smtClean="0"/>
              <a:t>146 courses submitted</a:t>
            </a:r>
          </a:p>
          <a:p>
            <a:r>
              <a:rPr lang="en-US" dirty="0" smtClean="0"/>
              <a:t>51 SOL, 28 CTE, &amp; 67 electives</a:t>
            </a:r>
          </a:p>
          <a:p>
            <a:r>
              <a:rPr lang="en-US" dirty="0" smtClean="0"/>
              <a:t>118 approved, 28 in approval process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661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&amp; </a:t>
            </a:r>
            <a:r>
              <a:rPr lang="en-US" dirty="0" smtClean="0"/>
              <a:t>Streamlining Efforts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71550"/>
            <a:ext cx="6781800" cy="3124199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Updated and simplified MOP related </a:t>
            </a:r>
            <a:r>
              <a:rPr lang="en-US" sz="3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websites and documents</a:t>
            </a:r>
            <a:endParaRPr lang="en-US" sz="3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3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Created </a:t>
            </a:r>
            <a:r>
              <a:rPr lang="en-US" sz="3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spreadsheet templates for course </a:t>
            </a:r>
            <a:r>
              <a:rPr lang="en-US" sz="3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submissions</a:t>
            </a:r>
          </a:p>
          <a:p>
            <a:r>
              <a:rPr lang="en-US" sz="30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Incorporated phone interview questions into the annual Monitoring report</a:t>
            </a:r>
          </a:p>
          <a:p>
            <a:r>
              <a:rPr lang="en-US" sz="30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Streamlined and automated renewal process</a:t>
            </a:r>
            <a:endParaRPr lang="en-US" sz="3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0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53521"/>
            <a:ext cx="4267200" cy="665629"/>
          </a:xfrm>
        </p:spPr>
        <p:txBody>
          <a:bodyPr/>
          <a:lstStyle/>
          <a:p>
            <a:r>
              <a:rPr lang="en-US" dirty="0" smtClean="0"/>
              <a:t>MOP Renewal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495800" y="1047750"/>
            <a:ext cx="4419600" cy="3200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Automation</a:t>
            </a:r>
          </a:p>
          <a:p>
            <a:r>
              <a:rPr lang="en-US" dirty="0" smtClean="0"/>
              <a:t>Questionnaire &amp; Monitoring Report</a:t>
            </a:r>
          </a:p>
          <a:p>
            <a:r>
              <a:rPr lang="en-US" dirty="0" smtClean="0"/>
              <a:t>12 MOPs renewed</a:t>
            </a:r>
          </a:p>
          <a:p>
            <a:r>
              <a:rPr lang="en-US" dirty="0" smtClean="0"/>
              <a:t>Courses</a:t>
            </a:r>
          </a:p>
          <a:p>
            <a:r>
              <a:rPr lang="en-US" dirty="0" smtClean="0"/>
              <a:t>Alignment with SOL, new competencies</a:t>
            </a:r>
          </a:p>
          <a:p>
            <a:r>
              <a:rPr lang="en-US" dirty="0" smtClean="0"/>
              <a:t>3-year cycle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6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Training K-12 Students to Go Deeper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495800" y="1220129"/>
            <a:ext cx="4267200" cy="2895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Students in every grade level will experience a new approach to instruction that focuses on key skills for success in a modern world – </a:t>
            </a:r>
            <a:r>
              <a:rPr lang="en-US" b="1" dirty="0" smtClean="0"/>
              <a:t>Virginia’s 5 C’s: critical thinking, creative thinking, communication, collaboration, and citizenship skills.  </a:t>
            </a:r>
            <a:r>
              <a:rPr lang="en-US" dirty="0" smtClean="0"/>
              <a:t>This approach will prepare every student with the content knowledge they need and the skills they need to apply it successfully after graduation.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en-US" dirty="0" err="1" smtClean="0"/>
              <a:t>GoOpenVA</a:t>
            </a:r>
            <a:r>
              <a:rPr lang="en-US" dirty="0" smtClean="0"/>
              <a:t>: An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200151"/>
            <a:ext cx="5486400" cy="30479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Jean Weller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Virginia Department of Education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2/27/2020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VLAC</a:t>
            </a:r>
          </a:p>
          <a:p>
            <a:endParaRPr lang="en-US" dirty="0"/>
          </a:p>
        </p:txBody>
      </p:sp>
      <p:pic>
        <p:nvPicPr>
          <p:cNvPr id="5" name="Google Shape;200;p29" title="#GoOpenVA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200151"/>
            <a:ext cx="2667000" cy="251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5;p29" descr="Creative Commons License" hidden="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4065358"/>
            <a:ext cx="712513" cy="2296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4;p29"/>
          <p:cNvSpPr txBox="1"/>
          <p:nvPr/>
        </p:nvSpPr>
        <p:spPr>
          <a:xfrm>
            <a:off x="685800" y="3937442"/>
            <a:ext cx="7319175" cy="35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sz="1350" dirty="0"/>
          </a:p>
          <a:p>
            <a:pPr algn="ctr">
              <a:lnSpc>
                <a:spcPct val="115000"/>
              </a:lnSpc>
            </a:pPr>
            <a:r>
              <a:rPr lang="en-US" sz="1088" dirty="0">
                <a:solidFill>
                  <a:srgbClr val="464646"/>
                </a:solidFill>
                <a:highlight>
                  <a:srgbClr val="FFFFFF"/>
                </a:highlight>
              </a:rPr>
              <a:t>#GoOpenVA presentation by </a:t>
            </a:r>
            <a:r>
              <a:rPr lang="en-US" sz="1088" dirty="0">
                <a:solidFill>
                  <a:srgbClr val="049CCF"/>
                </a:solidFill>
                <a:highlight>
                  <a:srgbClr val="FFFFFF"/>
                </a:highlight>
                <a:uFill>
                  <a:noFill/>
                </a:uFill>
                <a:hlinkClick r:id="rId5"/>
              </a:rPr>
              <a:t>#GoOpenVA</a:t>
            </a:r>
            <a:r>
              <a:rPr lang="en-US" sz="1088" dirty="0">
                <a:solidFill>
                  <a:srgbClr val="464646"/>
                </a:solidFill>
                <a:highlight>
                  <a:srgbClr val="FFFFFF"/>
                </a:highlight>
              </a:rPr>
              <a:t> is licensed under a </a:t>
            </a:r>
            <a:r>
              <a:rPr lang="en-US" sz="1088" dirty="0">
                <a:solidFill>
                  <a:srgbClr val="049CCF"/>
                </a:solidFill>
                <a:highlight>
                  <a:srgbClr val="FFFFFF"/>
                </a:highlight>
                <a:uFill>
                  <a:noFill/>
                </a:uFill>
                <a:hlinkClick r:id="rId6"/>
              </a:rPr>
              <a:t>Creative Commons Attribution 4.0 International License</a:t>
            </a:r>
            <a:r>
              <a:rPr lang="en-US" sz="1088" dirty="0">
                <a:solidFill>
                  <a:srgbClr val="464646"/>
                </a:solidFill>
                <a:highlight>
                  <a:srgbClr val="FFFFFF"/>
                </a:highlight>
              </a:rPr>
              <a:t>.</a:t>
            </a:r>
            <a:endParaRPr sz="1088" dirty="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>
              <a:lnSpc>
                <a:spcPct val="115000"/>
              </a:lnSpc>
            </a:pPr>
            <a:endParaRPr sz="825" dirty="0"/>
          </a:p>
        </p:txBody>
      </p:sp>
    </p:spTree>
    <p:extLst>
      <p:ext uri="{BB962C8B-B14F-4D97-AF65-F5344CB8AC3E}">
        <p14:creationId xmlns:p14="http://schemas.microsoft.com/office/powerpoint/2010/main" val="138596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21"/>
            <a:ext cx="8915400" cy="857250"/>
          </a:xfrm>
        </p:spPr>
        <p:txBody>
          <a:bodyPr/>
          <a:lstStyle/>
          <a:p>
            <a:pPr algn="l"/>
            <a:r>
              <a:rPr lang="en-US" dirty="0" smtClean="0"/>
              <a:t>#</a:t>
            </a:r>
            <a:r>
              <a:rPr lang="en-US" dirty="0" err="1" smtClean="0"/>
              <a:t>GoOpenVA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2252"/>
            <a:ext cx="3886200" cy="327659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Clr>
                <a:schemeClr val="dk1"/>
              </a:buClr>
              <a:buSzPts val="4000"/>
              <a:buNone/>
            </a:pP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cloud-based platform 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built exclusively for Virginia educators allows for </a:t>
            </a:r>
            <a:r>
              <a:rPr lang="en-US" sz="3200" i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creation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3200" i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distribution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and </a:t>
            </a:r>
            <a:r>
              <a:rPr lang="en-US" sz="3200" i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collaboration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of OER (openly-licensed education resources).</a:t>
            </a:r>
            <a:endParaRPr lang="en-US" sz="14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00151"/>
            <a:ext cx="3581400" cy="3047999"/>
          </a:xfrm>
        </p:spPr>
        <p:txBody>
          <a:bodyPr>
            <a:normAutofit lnSpcReduction="10000"/>
          </a:bodyPr>
          <a:lstStyle/>
          <a:p>
            <a:pPr marL="742931" lvl="1" indent="-285743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4000"/>
              <a:buFont typeface="Arial"/>
              <a:buChar char="–"/>
            </a:pPr>
            <a:r>
              <a:rPr lang="en-US" sz="3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Digital resources for deeper learning</a:t>
            </a:r>
            <a:endParaRPr lang="en-US" sz="1350" dirty="0"/>
          </a:p>
          <a:p>
            <a:pPr marL="742931" lvl="1" indent="-285743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4000"/>
              <a:buFont typeface="Arial"/>
              <a:buChar char="–"/>
            </a:pPr>
            <a:r>
              <a:rPr lang="en-US" sz="3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Equitable distribution</a:t>
            </a:r>
            <a:endParaRPr lang="en-US" sz="1350" dirty="0"/>
          </a:p>
          <a:p>
            <a:pPr marL="742931" lvl="1" indent="-285743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4000"/>
              <a:buFont typeface="Arial"/>
              <a:buChar char="–"/>
            </a:pPr>
            <a:r>
              <a:rPr lang="en-US" sz="3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Collaborative community</a:t>
            </a:r>
            <a:endParaRPr lang="en-US" sz="135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9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53521"/>
            <a:ext cx="4267200" cy="665629"/>
          </a:xfrm>
        </p:spPr>
        <p:txBody>
          <a:bodyPr/>
          <a:lstStyle/>
          <a:p>
            <a:r>
              <a:rPr lang="en-US" dirty="0" smtClean="0"/>
              <a:t>What are OER?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411236" y="971550"/>
            <a:ext cx="4588727" cy="32766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SzPts val="4000"/>
              <a:buFont typeface="Wingdings" panose="05000000000000000000" pitchFamily="2" charset="2"/>
              <a:buChar char="q"/>
            </a:pPr>
            <a:r>
              <a:rPr lang="en-US" sz="3000" dirty="0"/>
              <a:t>Free</a:t>
            </a:r>
            <a:endParaRPr lang="en-US" dirty="0"/>
          </a:p>
          <a:p>
            <a:pPr>
              <a:spcBef>
                <a:spcPts val="1050"/>
              </a:spcBef>
              <a:buSzPts val="4000"/>
              <a:buFont typeface="Wingdings" panose="05000000000000000000" pitchFamily="2" charset="2"/>
              <a:buChar char="q"/>
            </a:pPr>
            <a:r>
              <a:rPr lang="en-US" sz="3000" dirty="0"/>
              <a:t>Generally digital </a:t>
            </a:r>
            <a:r>
              <a:rPr lang="en-US" dirty="0"/>
              <a:t>(</a:t>
            </a:r>
            <a:r>
              <a:rPr lang="en-US" i="1" dirty="0"/>
              <a:t>much can </a:t>
            </a:r>
            <a:r>
              <a:rPr lang="en-US" i="1" dirty="0" smtClean="0"/>
              <a:t> be </a:t>
            </a:r>
            <a:r>
              <a:rPr lang="en-US" i="1" dirty="0"/>
              <a:t>printed locally, as needed</a:t>
            </a:r>
            <a:r>
              <a:rPr lang="en-US" dirty="0"/>
              <a:t>)</a:t>
            </a:r>
          </a:p>
          <a:p>
            <a:pPr>
              <a:spcBef>
                <a:spcPts val="1050"/>
              </a:spcBef>
              <a:buSzPts val="4000"/>
              <a:buFont typeface="Wingdings" panose="05000000000000000000" pitchFamily="2" charset="2"/>
              <a:buChar char="q"/>
            </a:pPr>
            <a:r>
              <a:rPr lang="en-US" sz="3000" dirty="0"/>
              <a:t>Copyright licensing is key</a:t>
            </a:r>
            <a:endParaRPr lang="en-US" dirty="0"/>
          </a:p>
          <a:p>
            <a:pPr marL="954786" lvl="2" indent="-457200">
              <a:spcBef>
                <a:spcPts val="300"/>
              </a:spcBef>
              <a:buSzPts val="4000"/>
              <a:buFont typeface="Courier New" panose="02070309020205020404" pitchFamily="49" charset="0"/>
              <a:buChar char="o"/>
            </a:pPr>
            <a:r>
              <a:rPr lang="en-US" sz="2600" dirty="0"/>
              <a:t>Provides permissions upfront</a:t>
            </a:r>
          </a:p>
          <a:p>
            <a:pPr marL="954786" lvl="2" indent="-457200">
              <a:spcBef>
                <a:spcPts val="450"/>
              </a:spcBef>
              <a:buSzPts val="4000"/>
              <a:buFont typeface="Courier New" panose="02070309020205020404" pitchFamily="49" charset="0"/>
              <a:buChar char="o"/>
            </a:pPr>
            <a:r>
              <a:rPr lang="en-US" sz="2600" dirty="0"/>
              <a:t>Removes burden from teachers</a:t>
            </a:r>
          </a:p>
          <a:p>
            <a:pPr marL="954786" lvl="2" indent="-457200">
              <a:spcBef>
                <a:spcPts val="450"/>
              </a:spcBef>
              <a:buSzPts val="4000"/>
              <a:buFont typeface="Courier New" panose="02070309020205020404" pitchFamily="49" charset="0"/>
              <a:buChar char="o"/>
            </a:pPr>
            <a:r>
              <a:rPr lang="en-US" sz="2600" dirty="0"/>
              <a:t>Encourages sharing and remixing</a:t>
            </a:r>
          </a:p>
        </p:txBody>
      </p:sp>
    </p:spTree>
    <p:extLst>
      <p:ext uri="{BB962C8B-B14F-4D97-AF65-F5344CB8AC3E}">
        <p14:creationId xmlns:p14="http://schemas.microsoft.com/office/powerpoint/2010/main" val="34486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21"/>
            <a:ext cx="8991600" cy="857250"/>
          </a:xfrm>
        </p:spPr>
        <p:txBody>
          <a:bodyPr/>
          <a:lstStyle/>
          <a:p>
            <a:pPr algn="l"/>
            <a:r>
              <a:rPr lang="en-US" dirty="0" smtClean="0"/>
              <a:t>Not just a repository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950"/>
            <a:ext cx="7924800" cy="312419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0"/>
              </a:spcBef>
              <a:buSzPts val="4000"/>
              <a:buNone/>
            </a:pPr>
            <a:r>
              <a:rPr lang="en-US" sz="39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GoOpenVA</a:t>
            </a:r>
            <a:r>
              <a:rPr lang="en-US" sz="39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is a repository of openly-licensed educational resources</a:t>
            </a:r>
          </a:p>
          <a:p>
            <a:pPr marL="0" indent="0" algn="ctr">
              <a:spcBef>
                <a:spcPts val="1050"/>
              </a:spcBef>
              <a:buSzPts val="4800"/>
              <a:buNone/>
            </a:pPr>
            <a:r>
              <a:rPr lang="en-US" sz="4000" dirty="0"/>
              <a:t>BUT </a:t>
            </a:r>
            <a:endParaRPr lang="en-US" dirty="0"/>
          </a:p>
          <a:p>
            <a:pPr marL="0" indent="0" algn="ctr">
              <a:spcBef>
                <a:spcPts val="1050"/>
              </a:spcBef>
              <a:buSzPts val="4000"/>
              <a:buNone/>
            </a:pPr>
            <a:r>
              <a:rPr lang="en-US" dirty="0"/>
              <a:t>it is also a community of people who </a:t>
            </a:r>
            <a:r>
              <a:rPr lang="en-US" dirty="0">
                <a:solidFill>
                  <a:srgbClr val="FFC000"/>
                </a:solidFill>
              </a:rPr>
              <a:t>create</a:t>
            </a:r>
            <a:r>
              <a:rPr lang="en-US" dirty="0"/>
              <a:t>, </a:t>
            </a:r>
            <a:r>
              <a:rPr lang="en-US" dirty="0">
                <a:solidFill>
                  <a:srgbClr val="FFC000"/>
                </a:solidFill>
              </a:rPr>
              <a:t>curate</a:t>
            </a:r>
            <a:r>
              <a:rPr lang="en-US" dirty="0"/>
              <a:t>, and </a:t>
            </a:r>
            <a:r>
              <a:rPr lang="en-US" dirty="0" smtClean="0">
                <a:solidFill>
                  <a:srgbClr val="FFC000"/>
                </a:solidFill>
              </a:rPr>
              <a:t>share</a:t>
            </a:r>
            <a:r>
              <a:rPr lang="en-US" dirty="0" smtClean="0"/>
              <a:t>.</a:t>
            </a:r>
            <a:endParaRPr lang="en-US" dirty="0">
              <a:solidFill>
                <a:srgbClr val="FFC000"/>
              </a:solidFill>
            </a:endParaRPr>
          </a:p>
          <a:p>
            <a:pPr marL="0" indent="0" algn="ctr">
              <a:spcBef>
                <a:spcPts val="1050"/>
              </a:spcBef>
              <a:buSzPts val="3600"/>
              <a:buNone/>
            </a:pPr>
            <a:r>
              <a:rPr lang="en-US" sz="2800" i="1" dirty="0"/>
              <a:t>THIS is it’s most important role in supporting equity, deeper learning, and student-focused education</a:t>
            </a:r>
          </a:p>
        </p:txBody>
      </p:sp>
      <p:sp>
        <p:nvSpPr>
          <p:cNvPr id="4" name="Rectangle 3"/>
          <p:cNvSpPr/>
          <p:nvPr/>
        </p:nvSpPr>
        <p:spPr>
          <a:xfrm rot="1079521">
            <a:off x="6442043" y="241313"/>
            <a:ext cx="27846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#</a:t>
            </a:r>
            <a:r>
              <a:rPr lang="en-US" sz="4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GoOpenVA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729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21"/>
            <a:ext cx="8915400" cy="857250"/>
          </a:xfrm>
        </p:spPr>
        <p:txBody>
          <a:bodyPr/>
          <a:lstStyle/>
          <a:p>
            <a:pPr algn="l"/>
            <a:r>
              <a:rPr lang="en-US" dirty="0" smtClean="0"/>
              <a:t>Designed for Teachers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85850"/>
            <a:ext cx="3886200" cy="327659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Pts val="3250"/>
              <a:buNone/>
            </a:pPr>
            <a:r>
              <a:rPr lang="en-US" sz="3800" b="1" u="sng" dirty="0"/>
              <a:t>Digital Resources</a:t>
            </a:r>
          </a:p>
          <a:p>
            <a:pPr>
              <a:lnSpc>
                <a:spcPct val="120000"/>
              </a:lnSpc>
              <a:spcBef>
                <a:spcPts val="0"/>
              </a:spcBef>
              <a:buSzPts val="3250"/>
              <a:buFont typeface="Wingdings" panose="05000000000000000000" pitchFamily="2" charset="2"/>
              <a:buChar char="Ø"/>
            </a:pPr>
            <a:endParaRPr lang="en-US" sz="3200" dirty="0" smtClean="0"/>
          </a:p>
          <a:p>
            <a:pPr>
              <a:lnSpc>
                <a:spcPct val="120000"/>
              </a:lnSpc>
              <a:spcBef>
                <a:spcPts val="0"/>
              </a:spcBef>
              <a:buSzPts val="3250"/>
              <a:buFont typeface="Courier New" panose="02070309020205020404" pitchFamily="49" charset="0"/>
              <a:buChar char="o"/>
            </a:pPr>
            <a:r>
              <a:rPr lang="en-US" sz="3200" dirty="0" smtClean="0"/>
              <a:t>Address </a:t>
            </a:r>
            <a:r>
              <a:rPr lang="en-US" sz="3200" dirty="0"/>
              <a:t>components of deeper learning</a:t>
            </a:r>
          </a:p>
          <a:p>
            <a:pPr>
              <a:lnSpc>
                <a:spcPct val="120000"/>
              </a:lnSpc>
              <a:spcBef>
                <a:spcPts val="0"/>
              </a:spcBef>
              <a:buSzPts val="3250"/>
              <a:buFont typeface="Courier New" panose="02070309020205020404" pitchFamily="49" charset="0"/>
              <a:buChar char="o"/>
            </a:pPr>
            <a:r>
              <a:rPr lang="en-US" sz="3200" dirty="0"/>
              <a:t>Support personalized learning</a:t>
            </a:r>
          </a:p>
          <a:p>
            <a:pPr>
              <a:lnSpc>
                <a:spcPct val="120000"/>
              </a:lnSpc>
              <a:spcBef>
                <a:spcPts val="0"/>
              </a:spcBef>
              <a:buSzPts val="3250"/>
              <a:buFont typeface="Courier New" panose="02070309020205020404" pitchFamily="49" charset="0"/>
              <a:buChar char="o"/>
            </a:pPr>
            <a:r>
              <a:rPr lang="en-US" sz="3200" dirty="0"/>
              <a:t>Search engine uses several fields to help teachers find the most helpful resources, including drop-down menus for Virginia </a:t>
            </a:r>
            <a:r>
              <a:rPr lang="en-US" sz="3200" dirty="0" smtClean="0"/>
              <a:t>SOL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103971"/>
            <a:ext cx="3810000" cy="325847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Pts val="3250"/>
              <a:buNone/>
            </a:pPr>
            <a:r>
              <a:rPr lang="en-US" sz="3400" b="1" u="sng" dirty="0"/>
              <a:t>Community</a:t>
            </a:r>
          </a:p>
          <a:p>
            <a:pPr>
              <a:lnSpc>
                <a:spcPct val="120000"/>
              </a:lnSpc>
              <a:spcBef>
                <a:spcPts val="0"/>
              </a:spcBef>
              <a:buSzPts val="3250"/>
              <a:buFont typeface="Courier New" panose="02070309020205020404" pitchFamily="49" charset="0"/>
              <a:buChar char="o"/>
            </a:pPr>
            <a:endParaRPr lang="en-US" sz="2438" dirty="0" smtClean="0"/>
          </a:p>
          <a:p>
            <a:pPr>
              <a:lnSpc>
                <a:spcPct val="120000"/>
              </a:lnSpc>
              <a:spcBef>
                <a:spcPts val="0"/>
              </a:spcBef>
              <a:buSzPts val="3250"/>
              <a:buFont typeface="Courier New" panose="02070309020205020404" pitchFamily="49" charset="0"/>
              <a:buChar char="o"/>
            </a:pPr>
            <a:r>
              <a:rPr lang="en-US" sz="2600" dirty="0" smtClean="0"/>
              <a:t>Multiple </a:t>
            </a:r>
            <a:r>
              <a:rPr lang="en-US" sz="2600" dirty="0"/>
              <a:t>ways to participate based on YOUR passions and needs</a:t>
            </a:r>
          </a:p>
          <a:p>
            <a:pPr>
              <a:lnSpc>
                <a:spcPct val="120000"/>
              </a:lnSpc>
              <a:spcBef>
                <a:spcPts val="0"/>
              </a:spcBef>
              <a:buSzPts val="3250"/>
              <a:buFont typeface="Courier New" panose="02070309020205020404" pitchFamily="49" charset="0"/>
              <a:buChar char="o"/>
            </a:pPr>
            <a:r>
              <a:rPr lang="en-US" sz="2600" dirty="0"/>
              <a:t>Openly-licensed materials lead to creative remixing</a:t>
            </a:r>
          </a:p>
          <a:p>
            <a:pPr>
              <a:lnSpc>
                <a:spcPct val="120000"/>
              </a:lnSpc>
              <a:spcBef>
                <a:spcPts val="0"/>
              </a:spcBef>
              <a:buSzPts val="3250"/>
              <a:buFont typeface="Courier New" panose="02070309020205020404" pitchFamily="49" charset="0"/>
              <a:buChar char="o"/>
            </a:pPr>
            <a:r>
              <a:rPr lang="en-US" sz="2600" dirty="0"/>
              <a:t>Open Author is built-in; easy tool for creation, with lots of help and support</a:t>
            </a:r>
          </a:p>
          <a:p>
            <a:pPr>
              <a:lnSpc>
                <a:spcPct val="120000"/>
              </a:lnSpc>
              <a:spcBef>
                <a:spcPts val="0"/>
              </a:spcBef>
              <a:buSzPts val="3250"/>
              <a:buFont typeface="Courier New" panose="02070309020205020404" pitchFamily="49" charset="0"/>
              <a:buChar char="o"/>
            </a:pPr>
            <a:r>
              <a:rPr lang="en-US" sz="2600" dirty="0"/>
              <a:t>Communication tools for collaborating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3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Deeper Learning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305800" cy="3618379"/>
          </a:xfrm>
        </p:spPr>
        <p:txBody>
          <a:bodyPr>
            <a:normAutofit/>
          </a:bodyPr>
          <a:lstStyle/>
          <a:p>
            <a:pPr marL="68580" indent="-151924">
              <a:lnSpc>
                <a:spcPct val="70000"/>
              </a:lnSpc>
              <a:spcBef>
                <a:spcPts val="0"/>
              </a:spcBef>
              <a:buSzPts val="3190"/>
              <a:buFont typeface="Arial"/>
              <a:buChar char="•"/>
            </a:pPr>
            <a:r>
              <a:rPr lang="en-US" sz="2393" dirty="0"/>
              <a:t>Virginia is for Learners: focus on K-12 education is to ensure that every student is ready to succeed when they graduate</a:t>
            </a:r>
            <a:endParaRPr lang="en-US" dirty="0"/>
          </a:p>
          <a:p>
            <a:pPr marL="68580" indent="-151924">
              <a:lnSpc>
                <a:spcPct val="70000"/>
              </a:lnSpc>
              <a:spcBef>
                <a:spcPts val="1050"/>
              </a:spcBef>
              <a:buSzPts val="3190"/>
              <a:buFont typeface="Arial"/>
              <a:buChar char="•"/>
            </a:pPr>
            <a:r>
              <a:rPr lang="en-US" sz="2393" dirty="0"/>
              <a:t>5 C’s</a:t>
            </a:r>
            <a:endParaRPr lang="en-US" dirty="0"/>
          </a:p>
          <a:p>
            <a:pPr marL="288036" lvl="1" indent="-137160">
              <a:lnSpc>
                <a:spcPct val="70000"/>
              </a:lnSpc>
              <a:spcBef>
                <a:spcPts val="300"/>
              </a:spcBef>
              <a:buSzPts val="2530"/>
            </a:pPr>
            <a:r>
              <a:rPr lang="en-US" sz="1898" dirty="0"/>
              <a:t>Critical thinking</a:t>
            </a:r>
            <a:endParaRPr lang="en-US" dirty="0"/>
          </a:p>
          <a:p>
            <a:pPr marL="288036" lvl="1" indent="-137160">
              <a:lnSpc>
                <a:spcPct val="70000"/>
              </a:lnSpc>
              <a:spcBef>
                <a:spcPts val="450"/>
              </a:spcBef>
              <a:buSzPts val="2530"/>
            </a:pPr>
            <a:r>
              <a:rPr lang="en-US" sz="1898" dirty="0"/>
              <a:t>Creative thinking</a:t>
            </a:r>
            <a:endParaRPr lang="en-US" dirty="0"/>
          </a:p>
          <a:p>
            <a:pPr marL="288036" lvl="1" indent="-137160">
              <a:lnSpc>
                <a:spcPct val="70000"/>
              </a:lnSpc>
              <a:spcBef>
                <a:spcPts val="450"/>
              </a:spcBef>
              <a:buSzPts val="2530"/>
            </a:pPr>
            <a:r>
              <a:rPr lang="en-US" sz="1898" dirty="0"/>
              <a:t>Collaboration</a:t>
            </a:r>
            <a:endParaRPr lang="en-US" dirty="0"/>
          </a:p>
          <a:p>
            <a:pPr marL="288036" lvl="1" indent="-137160">
              <a:lnSpc>
                <a:spcPct val="70000"/>
              </a:lnSpc>
              <a:spcBef>
                <a:spcPts val="450"/>
              </a:spcBef>
              <a:buSzPts val="2530"/>
            </a:pPr>
            <a:r>
              <a:rPr lang="en-US" sz="1898" dirty="0"/>
              <a:t>Communication</a:t>
            </a:r>
            <a:endParaRPr lang="en-US" dirty="0"/>
          </a:p>
          <a:p>
            <a:pPr marL="288036" lvl="1" indent="-137160">
              <a:lnSpc>
                <a:spcPct val="70000"/>
              </a:lnSpc>
              <a:spcBef>
                <a:spcPts val="450"/>
              </a:spcBef>
              <a:buSzPts val="2530"/>
            </a:pPr>
            <a:r>
              <a:rPr lang="en-US" sz="1898" dirty="0"/>
              <a:t>Citizenship</a:t>
            </a:r>
            <a:endParaRPr lang="en-US" dirty="0"/>
          </a:p>
          <a:p>
            <a:pPr marL="68580" indent="-151924">
              <a:lnSpc>
                <a:spcPct val="70000"/>
              </a:lnSpc>
              <a:spcBef>
                <a:spcPts val="1200"/>
              </a:spcBef>
              <a:buSzPts val="3190"/>
              <a:buFont typeface="Arial"/>
              <a:buChar char="•"/>
            </a:pPr>
            <a:r>
              <a:rPr lang="en-US" sz="2393" dirty="0"/>
              <a:t>Support for teachers implementing personalized learning </a:t>
            </a:r>
          </a:p>
          <a:p>
            <a:pPr marL="288036" lvl="1" indent="-137160">
              <a:lnSpc>
                <a:spcPct val="70000"/>
              </a:lnSpc>
              <a:spcBef>
                <a:spcPts val="300"/>
              </a:spcBef>
              <a:buSzPts val="2530"/>
            </a:pPr>
            <a:r>
              <a:rPr lang="en-US" sz="1898" dirty="0"/>
              <a:t>materials that fit the needs of many different students at different times and in different ways</a:t>
            </a:r>
            <a:endParaRPr lang="en-US" dirty="0"/>
          </a:p>
          <a:p>
            <a:pPr marL="288036" lvl="1" indent="-137160">
              <a:lnSpc>
                <a:spcPct val="70000"/>
              </a:lnSpc>
              <a:spcBef>
                <a:spcPts val="450"/>
              </a:spcBef>
              <a:buSzPts val="2530"/>
            </a:pPr>
            <a:r>
              <a:rPr lang="en-US" sz="1898" dirty="0"/>
              <a:t>flexibility that is not available with most traditional classroom materials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9921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209550"/>
            <a:ext cx="3962400" cy="665629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  <a:sym typeface="Calibri"/>
              </a:rPr>
              <a:t>#</a:t>
            </a:r>
            <a:r>
              <a:rPr lang="en-US" dirty="0" err="1">
                <a:ea typeface="Calibri"/>
                <a:cs typeface="Calibri"/>
                <a:sym typeface="Calibri"/>
              </a:rPr>
              <a:t>GoOpenVA</a:t>
            </a:r>
            <a:r>
              <a:rPr lang="en-US" dirty="0">
                <a:ea typeface="Calibri"/>
                <a:cs typeface="Calibri"/>
                <a:sym typeface="Calibri"/>
              </a:rPr>
              <a:t> and OER</a:t>
            </a:r>
            <a:br>
              <a:rPr lang="en-US" dirty="0">
                <a:ea typeface="Calibri"/>
                <a:cs typeface="Calibri"/>
                <a:sym typeface="Calibri"/>
              </a:rPr>
            </a:b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57800" y="1123950"/>
            <a:ext cx="3961674" cy="29718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-152400">
              <a:spcBef>
                <a:spcPts val="0"/>
              </a:spcBef>
              <a:buSzPts val="3200"/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en-US" dirty="0" err="1" smtClean="0">
                <a:solidFill>
                  <a:srgbClr val="FF0000"/>
                </a:solidFill>
              </a:rPr>
              <a:t>GoOpenVA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is one component of a coordinated system for providing digital learning materials and opportunities for Virginia’s students. </a:t>
            </a:r>
          </a:p>
          <a:p>
            <a:pPr marL="68580" indent="-152400">
              <a:spcBef>
                <a:spcPts val="1050"/>
              </a:spcBef>
              <a:buSzPts val="3200"/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en-US" dirty="0" err="1" smtClean="0">
                <a:solidFill>
                  <a:srgbClr val="FF0000"/>
                </a:solidFill>
              </a:rPr>
              <a:t>GoOpenVA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role is to provide the creative space where educators in all areas of the state can share and develop resources.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119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How do resources get to #</a:t>
            </a:r>
            <a:r>
              <a:rPr lang="en-US" dirty="0" err="1"/>
              <a:t>GoOpenVA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76350"/>
            <a:ext cx="8305800" cy="3618379"/>
          </a:xfrm>
        </p:spPr>
        <p:txBody>
          <a:bodyPr>
            <a:normAutofit/>
          </a:bodyPr>
          <a:lstStyle/>
          <a:p>
            <a:pPr marL="68580" indent="-190500">
              <a:lnSpc>
                <a:spcPct val="80000"/>
              </a:lnSpc>
              <a:spcBef>
                <a:spcPts val="0"/>
              </a:spcBef>
              <a:buSzPts val="4000"/>
              <a:buFont typeface="Arial"/>
              <a:buChar char="•"/>
            </a:pPr>
            <a:r>
              <a:rPr lang="en-US" sz="2400" dirty="0"/>
              <a:t>Initial and continued sharing from other repositories</a:t>
            </a:r>
          </a:p>
          <a:p>
            <a:pPr marL="68580" indent="-190500">
              <a:lnSpc>
                <a:spcPct val="80000"/>
              </a:lnSpc>
              <a:spcBef>
                <a:spcPts val="1050"/>
              </a:spcBef>
              <a:buSzPts val="4000"/>
              <a:buFont typeface="Arial"/>
              <a:buChar char="•"/>
            </a:pPr>
            <a:r>
              <a:rPr lang="en-US" sz="2400" dirty="0"/>
              <a:t>Teachers and Educator teams adding original resources </a:t>
            </a:r>
            <a:r>
              <a:rPr lang="en-US" sz="2400" dirty="0" smtClean="0"/>
              <a:t>they   have </a:t>
            </a:r>
            <a:r>
              <a:rPr lang="en-US" sz="2400" dirty="0"/>
              <a:t>created or remixed</a:t>
            </a:r>
          </a:p>
          <a:p>
            <a:pPr marL="68580" indent="-190500">
              <a:lnSpc>
                <a:spcPct val="80000"/>
              </a:lnSpc>
              <a:spcBef>
                <a:spcPts val="1050"/>
              </a:spcBef>
              <a:buSzPts val="4000"/>
              <a:buFont typeface="Arial"/>
              <a:buChar char="•"/>
            </a:pPr>
            <a:r>
              <a:rPr lang="en-US" sz="2400" dirty="0"/>
              <a:t>Teachers and Educator teams adding curated resources links from around the Web</a:t>
            </a:r>
          </a:p>
          <a:p>
            <a:pPr marL="68580" indent="0">
              <a:lnSpc>
                <a:spcPct val="80000"/>
              </a:lnSpc>
              <a:spcBef>
                <a:spcPts val="1050"/>
              </a:spcBef>
              <a:buSzPts val="2000"/>
              <a:buNone/>
            </a:pPr>
            <a:endParaRPr lang="en-US" sz="2400" dirty="0"/>
          </a:p>
          <a:p>
            <a:pPr marL="0" indent="0" algn="ctr">
              <a:lnSpc>
                <a:spcPct val="80000"/>
              </a:lnSpc>
              <a:spcBef>
                <a:spcPts val="1050"/>
              </a:spcBef>
              <a:buSzPts val="6000"/>
              <a:buNone/>
            </a:pPr>
            <a:endParaRPr lang="en-US" sz="1600" dirty="0">
              <a:solidFill>
                <a:srgbClr val="FF0000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1050"/>
              </a:spcBef>
              <a:buSzPts val="6000"/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WE’RE </a:t>
            </a:r>
            <a:r>
              <a:rPr lang="en-US" sz="4000" dirty="0">
                <a:solidFill>
                  <a:srgbClr val="FF0000"/>
                </a:solidFill>
              </a:rPr>
              <a:t>JUST GETTING STARTED!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Google Shape;200;p29" title="#GoOpenVA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9500" y="2724150"/>
            <a:ext cx="1371600" cy="1238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8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21"/>
            <a:ext cx="8915400" cy="857250"/>
          </a:xfrm>
        </p:spPr>
        <p:txBody>
          <a:bodyPr/>
          <a:lstStyle/>
          <a:p>
            <a:pPr algn="l"/>
            <a:r>
              <a:rPr lang="en-US" dirty="0"/>
              <a:t>Who </a:t>
            </a:r>
            <a:r>
              <a:rPr lang="en-US" dirty="0" err="1"/>
              <a:t>vettes</a:t>
            </a:r>
            <a:r>
              <a:rPr lang="en-US" dirty="0"/>
              <a:t> the resources? Everyone!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85850"/>
            <a:ext cx="3886200" cy="3276599"/>
          </a:xfrm>
        </p:spPr>
        <p:txBody>
          <a:bodyPr>
            <a:normAutofit/>
          </a:bodyPr>
          <a:lstStyle/>
          <a:p>
            <a:pPr marL="68580" indent="-190500">
              <a:spcBef>
                <a:spcPts val="0"/>
              </a:spcBef>
              <a:buSzPts val="4000"/>
              <a:buFont typeface="Arial"/>
              <a:buChar char="•"/>
            </a:pPr>
            <a:r>
              <a:rPr lang="en-US" sz="3000" dirty="0" smtClean="0"/>
              <a:t>Levels </a:t>
            </a:r>
            <a:r>
              <a:rPr lang="en-US" sz="3000" dirty="0"/>
              <a:t>of initial vetting</a:t>
            </a:r>
            <a:endParaRPr lang="en-US" dirty="0"/>
          </a:p>
          <a:p>
            <a:pPr marL="954786" lvl="2" indent="-457200">
              <a:spcBef>
                <a:spcPts val="300"/>
              </a:spcBef>
              <a:buSzPts val="4000"/>
              <a:buFont typeface="Wingdings" panose="05000000000000000000" pitchFamily="2" charset="2"/>
              <a:buChar char="ü"/>
            </a:pPr>
            <a:endParaRPr lang="en-US" sz="2600" dirty="0" smtClean="0"/>
          </a:p>
          <a:p>
            <a:pPr marL="954786" lvl="2" indent="-457200">
              <a:spcBef>
                <a:spcPts val="300"/>
              </a:spcBef>
              <a:buSzPts val="4000"/>
              <a:buFont typeface="Wingdings" panose="05000000000000000000" pitchFamily="2" charset="2"/>
              <a:buChar char="ü"/>
            </a:pPr>
            <a:r>
              <a:rPr lang="en-US" sz="2600" dirty="0" smtClean="0"/>
              <a:t>School Divisions</a:t>
            </a:r>
            <a:endParaRPr lang="en-US" dirty="0"/>
          </a:p>
          <a:p>
            <a:pPr marL="954786" lvl="2" indent="-457200">
              <a:spcBef>
                <a:spcPts val="450"/>
              </a:spcBef>
              <a:buSzPts val="4000"/>
              <a:buFont typeface="Wingdings" panose="05000000000000000000" pitchFamily="2" charset="2"/>
              <a:buChar char="ü"/>
            </a:pPr>
            <a:r>
              <a:rPr lang="en-US" sz="2600" dirty="0"/>
              <a:t>Educator teams</a:t>
            </a:r>
            <a:endParaRPr lang="en-US" dirty="0"/>
          </a:p>
          <a:p>
            <a:pPr marL="954786" lvl="2" indent="-457200">
              <a:spcBef>
                <a:spcPts val="450"/>
              </a:spcBef>
              <a:buSzPts val="4000"/>
              <a:buFont typeface="Wingdings" panose="05000000000000000000" pitchFamily="2" charset="2"/>
              <a:buChar char="ü"/>
            </a:pPr>
            <a:r>
              <a:rPr lang="en-US" sz="2600" dirty="0"/>
              <a:t>Individuals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103971"/>
            <a:ext cx="3733800" cy="3067979"/>
          </a:xfrm>
        </p:spPr>
        <p:txBody>
          <a:bodyPr>
            <a:normAutofit fontScale="92500"/>
          </a:bodyPr>
          <a:lstStyle/>
          <a:p>
            <a:pPr marL="68580" indent="-190500">
              <a:spcBef>
                <a:spcPts val="1200"/>
              </a:spcBef>
              <a:buSzPts val="4000"/>
              <a:buFont typeface="Arial"/>
              <a:buChar char="•"/>
            </a:pPr>
            <a:r>
              <a:rPr lang="en-US" dirty="0" smtClean="0"/>
              <a:t>Guidelines </a:t>
            </a:r>
            <a:r>
              <a:rPr lang="en-US" dirty="0"/>
              <a:t>and other tools help creators and curators to self-evaluate</a:t>
            </a:r>
            <a:endParaRPr lang="en-US" sz="2400" dirty="0"/>
          </a:p>
          <a:p>
            <a:pPr marL="68580" indent="-190500">
              <a:spcBef>
                <a:spcPts val="1050"/>
              </a:spcBef>
              <a:buSzPts val="4000"/>
              <a:buFont typeface="Arial"/>
              <a:buChar char="•"/>
            </a:pPr>
            <a:r>
              <a:rPr lang="en-US" dirty="0"/>
              <a:t>#</a:t>
            </a:r>
            <a:r>
              <a:rPr lang="en-US" dirty="0" err="1"/>
              <a:t>GoOpenVA</a:t>
            </a:r>
            <a:r>
              <a:rPr lang="en-US" dirty="0"/>
              <a:t> includes star rating system, evaluation rubrics, and areas to add comments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0"/>
          <p:cNvSpPr txBox="1">
            <a:spLocks noGrp="1"/>
          </p:cNvSpPr>
          <p:nvPr>
            <p:ph type="title"/>
          </p:nvPr>
        </p:nvSpPr>
        <p:spPr>
          <a:xfrm>
            <a:off x="0" y="1121"/>
            <a:ext cx="9144000" cy="8572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r>
              <a:rPr lang="en-US" dirty="0"/>
              <a:t>#</a:t>
            </a:r>
            <a:r>
              <a:rPr lang="en-US" dirty="0" err="1"/>
              <a:t>GoOpenVA</a:t>
            </a:r>
            <a:r>
              <a:rPr lang="en-US" dirty="0"/>
              <a:t> </a:t>
            </a:r>
            <a:r>
              <a:rPr lang="en-US" dirty="0" smtClean="0"/>
              <a:t>Website</a:t>
            </a:r>
            <a:endParaRPr dirty="0"/>
          </a:p>
        </p:txBody>
      </p:sp>
      <p:pic>
        <p:nvPicPr>
          <p:cNvPr id="282" name="Google Shape;282;p40" title="GoOpenVA graphic">
            <a:hlinkClick r:id="rId3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14038"/>
          <a:stretch/>
        </p:blipFill>
        <p:spPr>
          <a:xfrm>
            <a:off x="116460" y="971550"/>
            <a:ext cx="9027539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51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0"/>
            <a:ext cx="3886200" cy="818029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Making Student Success the Highest Standard for Every School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152400" y="895350"/>
            <a:ext cx="4114800" cy="3505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dirty="0" smtClean="0"/>
              <a:t>Virginia is changing how the Commonwealth evaluates and accredits schools across the state.</a:t>
            </a:r>
          </a:p>
          <a:p>
            <a:pPr marL="0" indent="0">
              <a:buNone/>
            </a:pPr>
            <a:r>
              <a:rPr lang="en-US" sz="1500" dirty="0" smtClean="0"/>
              <a:t>These changes, in combination with a new approach to the Virginia Standards of Learning (SOLs):</a:t>
            </a:r>
          </a:p>
          <a:p>
            <a:r>
              <a:rPr lang="en-US" sz="1500" dirty="0" smtClean="0"/>
              <a:t>Provide a more comprehensive view of school quality;</a:t>
            </a:r>
          </a:p>
          <a:p>
            <a:r>
              <a:rPr lang="en-US" sz="1500" dirty="0" smtClean="0"/>
              <a:t>Place increased emphasis on racial and economic equity;</a:t>
            </a:r>
          </a:p>
          <a:p>
            <a:r>
              <a:rPr lang="en-US" sz="1500" dirty="0" smtClean="0"/>
              <a:t>Recognize schools that demonstrate continuous improvement; and</a:t>
            </a:r>
          </a:p>
          <a:p>
            <a:r>
              <a:rPr lang="en-US" sz="1500" dirty="0" smtClean="0"/>
              <a:t>Increase expectations that schools prepare students to succeed in college and the workforce after graduation.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6382994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en-US" dirty="0" err="1" smtClean="0"/>
              <a:t>GoOpenVA</a:t>
            </a:r>
            <a:r>
              <a:rPr lang="en-US" dirty="0" smtClean="0"/>
              <a:t> 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971551"/>
            <a:ext cx="4661116" cy="2743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sz="3000" dirty="0" smtClean="0">
                <a:hlinkClick r:id="rId3"/>
              </a:rPr>
              <a:t>jean.weller@doe.virginia.gov</a:t>
            </a:r>
            <a:endParaRPr lang="nl-NL" sz="3000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Twitter</a:t>
            </a:r>
            <a:r>
              <a:rPr lang="nl-NL" dirty="0"/>
              <a:t>: @</a:t>
            </a:r>
            <a:r>
              <a:rPr lang="nl-NL" dirty="0" smtClean="0"/>
              <a:t>VDOE_News</a:t>
            </a:r>
            <a:br>
              <a:rPr lang="nl-NL" dirty="0" smtClean="0"/>
            </a:br>
            <a:r>
              <a:rPr lang="nl-NL" dirty="0" smtClean="0"/>
              <a:t>Facebook</a:t>
            </a:r>
            <a:r>
              <a:rPr lang="nl-NL" dirty="0"/>
              <a:t>: @VDOENews</a:t>
            </a:r>
          </a:p>
          <a:p>
            <a:pPr marL="0" indent="0">
              <a:buNone/>
            </a:pPr>
            <a:r>
              <a:rPr lang="nl-NL" sz="3000" b="1" dirty="0"/>
              <a:t>#VAis4Learners </a:t>
            </a:r>
            <a:r>
              <a:rPr lang="nl-NL" sz="3000" b="1" dirty="0" smtClean="0"/>
              <a:t>#EdEquityVA</a:t>
            </a:r>
            <a:endParaRPr lang="en-US" sz="3000" dirty="0"/>
          </a:p>
        </p:txBody>
      </p:sp>
      <p:grpSp>
        <p:nvGrpSpPr>
          <p:cNvPr id="8" name="Group 7" title="social media logos: Twitter, Facebook, and LinkedIn"/>
          <p:cNvGrpSpPr/>
          <p:nvPr/>
        </p:nvGrpSpPr>
        <p:grpSpPr>
          <a:xfrm>
            <a:off x="4211952" y="3679657"/>
            <a:ext cx="2236892" cy="653695"/>
            <a:chOff x="2235200" y="5089418"/>
            <a:chExt cx="5791200" cy="1692383"/>
          </a:xfrm>
        </p:grpSpPr>
        <p:pic>
          <p:nvPicPr>
            <p:cNvPr id="9" name="Picture 8" title="twitter logo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200" y="5089418"/>
              <a:ext cx="1645699" cy="1645699"/>
            </a:xfrm>
            <a:prstGeom prst="rect">
              <a:avLst/>
            </a:prstGeom>
          </p:spPr>
        </p:pic>
        <p:pic>
          <p:nvPicPr>
            <p:cNvPr id="11" name="Picture 10" title="facebook logo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045" y="5125494"/>
              <a:ext cx="1576507" cy="1576507"/>
            </a:xfrm>
            <a:prstGeom prst="rect">
              <a:avLst/>
            </a:prstGeom>
          </p:spPr>
        </p:pic>
        <p:pic>
          <p:nvPicPr>
            <p:cNvPr id="10" name="Picture 9" title="LinkedIn logo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93" y="5125494"/>
              <a:ext cx="1656307" cy="1656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700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</a:p>
          <a:p>
            <a:r>
              <a:rPr lang="en-US" dirty="0" smtClean="0"/>
              <a:t>Discussion</a:t>
            </a:r>
          </a:p>
          <a:p>
            <a:r>
              <a:rPr lang="en-US" dirty="0" smtClean="0"/>
              <a:t>Establish next meeting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4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work on this advisory committee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825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114800" y="971550"/>
            <a:ext cx="4572000" cy="1828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3000" dirty="0" smtClean="0"/>
              <a:t>Meg Foley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3000" dirty="0">
                <a:hlinkClick r:id="rId3"/>
              </a:rPr>
              <a:t>m</a:t>
            </a:r>
            <a:r>
              <a:rPr lang="nl-NL" sz="3000" dirty="0" smtClean="0">
                <a:hlinkClick r:id="rId3"/>
              </a:rPr>
              <a:t>eg.foley@doe.virginia.gov</a:t>
            </a:r>
            <a:endParaRPr lang="nl-NL" sz="30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3000" dirty="0" smtClean="0"/>
              <a:t>Reginald Fox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3000" dirty="0">
                <a:hlinkClick r:id="rId4"/>
              </a:rPr>
              <a:t>r</a:t>
            </a:r>
            <a:r>
              <a:rPr lang="nl-NL" sz="3000" dirty="0" smtClean="0">
                <a:hlinkClick r:id="rId4"/>
              </a:rPr>
              <a:t>eginald.fox@doe.virginia.gov</a:t>
            </a:r>
            <a:endParaRPr lang="nl-NL" sz="3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nl-NL" sz="3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9107" y="2993168"/>
            <a:ext cx="2348560" cy="9906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l-NL" dirty="0" smtClean="0"/>
              <a:t>Twitter</a:t>
            </a:r>
            <a:r>
              <a:rPr lang="nl-NL" dirty="0"/>
              <a:t>: @</a:t>
            </a:r>
            <a:r>
              <a:rPr lang="nl-NL" dirty="0" smtClean="0"/>
              <a:t>VDOE_News</a:t>
            </a:r>
            <a:br>
              <a:rPr lang="nl-NL" dirty="0" smtClean="0"/>
            </a:br>
            <a:r>
              <a:rPr lang="nl-NL" dirty="0" smtClean="0"/>
              <a:t>Facebook</a:t>
            </a:r>
            <a:r>
              <a:rPr lang="nl-NL" dirty="0"/>
              <a:t>: @VDOENews</a:t>
            </a:r>
          </a:p>
          <a:p>
            <a:pPr marL="0" indent="0">
              <a:buNone/>
            </a:pPr>
            <a:r>
              <a:rPr lang="nl-NL" sz="3000" b="1" dirty="0"/>
              <a:t>#VAis4Learners </a:t>
            </a:r>
            <a:r>
              <a:rPr lang="nl-NL" sz="3000" b="1" dirty="0" smtClean="0"/>
              <a:t>#EdEquityVA</a:t>
            </a:r>
            <a:endParaRPr lang="en-US" sz="3000" dirty="0"/>
          </a:p>
        </p:txBody>
      </p:sp>
      <p:grpSp>
        <p:nvGrpSpPr>
          <p:cNvPr id="8" name="Group 7" title="social media logos: Twitter, Facebook, and LinkedIn"/>
          <p:cNvGrpSpPr/>
          <p:nvPr/>
        </p:nvGrpSpPr>
        <p:grpSpPr>
          <a:xfrm>
            <a:off x="4211952" y="3679657"/>
            <a:ext cx="2236892" cy="653695"/>
            <a:chOff x="2235200" y="5089418"/>
            <a:chExt cx="5791200" cy="1692383"/>
          </a:xfrm>
        </p:grpSpPr>
        <p:pic>
          <p:nvPicPr>
            <p:cNvPr id="9" name="Picture 8" title="twitter logo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200" y="5089418"/>
              <a:ext cx="1645699" cy="1645699"/>
            </a:xfrm>
            <a:prstGeom prst="rect">
              <a:avLst/>
            </a:prstGeom>
          </p:spPr>
        </p:pic>
        <p:pic>
          <p:nvPicPr>
            <p:cNvPr id="11" name="Picture 10" title="facebook logo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045" y="5125494"/>
              <a:ext cx="1576507" cy="1576507"/>
            </a:xfrm>
            <a:prstGeom prst="rect">
              <a:avLst/>
            </a:prstGeom>
          </p:spPr>
        </p:pic>
        <p:pic>
          <p:nvPicPr>
            <p:cNvPr id="10" name="Picture 9" title="LinkedIn logo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93" y="5125494"/>
              <a:ext cx="1656307" cy="1656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23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33350"/>
            <a:ext cx="3962400" cy="89422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Preparing Virginia Graduates for What Comes Next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181600" y="895350"/>
            <a:ext cx="3810000" cy="3380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cs typeface="Arial" panose="020B0604020202020204" pitchFamily="34" charset="0"/>
              </a:rPr>
              <a:t>Virginia high school graduation requirements have been revised to incorporate the </a:t>
            </a:r>
            <a:r>
              <a:rPr lang="en-US" sz="1600" b="1" i="1" dirty="0" smtClean="0">
                <a:cs typeface="Arial" panose="020B0604020202020204" pitchFamily="34" charset="0"/>
              </a:rPr>
              <a:t>Profile of a Virginia Graduate</a:t>
            </a:r>
            <a:r>
              <a:rPr lang="en-US" sz="1600" dirty="0" smtClean="0">
                <a:cs typeface="Arial" panose="020B0604020202020204" pitchFamily="34" charset="0"/>
              </a:rPr>
              <a:t>, ensuring graduates have the knowledge, skills, attributes, and experiences identified by employers and educators as critical for future success. </a:t>
            </a:r>
          </a:p>
          <a:p>
            <a:pPr marL="0" indent="0">
              <a:buNone/>
            </a:pPr>
            <a:endParaRPr lang="en-US" sz="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cs typeface="Arial" panose="020B0604020202020204" pitchFamily="34" charset="0"/>
              </a:rPr>
              <a:t>For the first time, all Virginia graduates will also leave high school with life changing </a:t>
            </a:r>
            <a:r>
              <a:rPr lang="en-US" sz="1600" b="1" dirty="0" smtClean="0">
                <a:cs typeface="Arial" panose="020B0604020202020204" pitchFamily="34" charset="0"/>
              </a:rPr>
              <a:t>work-based learning experiences </a:t>
            </a:r>
            <a:r>
              <a:rPr lang="en-US" sz="1600" dirty="0" smtClean="0">
                <a:cs typeface="Arial" panose="020B0604020202020204" pitchFamily="34" charset="0"/>
              </a:rPr>
              <a:t>that put them on the path for a good career  and economic advancement. </a:t>
            </a:r>
            <a:endParaRPr lang="en-US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20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Maximus 11">
      <a:dk1>
        <a:sysClr val="windowText" lastClr="000000"/>
      </a:dk1>
      <a:lt1>
        <a:sysClr val="window" lastClr="FFFFFF"/>
      </a:lt1>
      <a:dk2>
        <a:srgbClr val="9CA4A7"/>
      </a:dk2>
      <a:lt2>
        <a:srgbClr val="AF272F"/>
      </a:lt2>
      <a:accent1>
        <a:srgbClr val="5B6770"/>
      </a:accent1>
      <a:accent2>
        <a:srgbClr val="A2AAAD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4094</TotalTime>
  <Words>3340</Words>
  <Application>Microsoft Office PowerPoint</Application>
  <PresentationFormat>On-screen Show (16:9)</PresentationFormat>
  <Paragraphs>562</Paragraphs>
  <Slides>83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83</vt:i4>
      </vt:variant>
    </vt:vector>
  </HeadingPairs>
  <TitlesOfParts>
    <vt:vector size="98" baseType="lpstr">
      <vt:lpstr>ＭＳ Ｐゴシック</vt:lpstr>
      <vt:lpstr>Arial</vt:lpstr>
      <vt:lpstr>Arial Hebrew</vt:lpstr>
      <vt:lpstr>Calibri</vt:lpstr>
      <vt:lpstr>Courier New</vt:lpstr>
      <vt:lpstr>Helvetica Neue Light</vt:lpstr>
      <vt:lpstr>Microsoft Sans Serif</vt:lpstr>
      <vt:lpstr>Montserrat</vt:lpstr>
      <vt:lpstr>Montserrat Black</vt:lpstr>
      <vt:lpstr>Montserrat Light</vt:lpstr>
      <vt:lpstr>Times New Roman</vt:lpstr>
      <vt:lpstr>Wingdings</vt:lpstr>
      <vt:lpstr>Office Theme</vt:lpstr>
      <vt:lpstr>1_Custom Design</vt:lpstr>
      <vt:lpstr>1_Office Theme</vt:lpstr>
      <vt:lpstr>Virginia Learning Advisory Committee</vt:lpstr>
      <vt:lpstr>Introductions</vt:lpstr>
      <vt:lpstr>Virginia Department of Education</vt:lpstr>
      <vt:lpstr>Division Superintendents</vt:lpstr>
      <vt:lpstr>Organizations &amp; Agencies</vt:lpstr>
      <vt:lpstr>Virginia is for Learners</vt:lpstr>
      <vt:lpstr>Training K-12 Students to Go Deeper</vt:lpstr>
      <vt:lpstr>Making Student Success the Highest Standard for Every School</vt:lpstr>
      <vt:lpstr>Preparing Virginia Graduates for What Comes Next </vt:lpstr>
      <vt:lpstr>Equity</vt:lpstr>
      <vt:lpstr>2018-2019 SOL Reading Pass Rate  </vt:lpstr>
      <vt:lpstr>Digital Equity  </vt:lpstr>
      <vt:lpstr>Upcoming Work at VDOE </vt:lpstr>
      <vt:lpstr>#GoOpenVA and OER  </vt:lpstr>
      <vt:lpstr>VA LEAP   </vt:lpstr>
      <vt:lpstr>Connect with Dr. Lane</vt:lpstr>
      <vt:lpstr>Agenda</vt:lpstr>
      <vt:lpstr>Purpose, Role &amp; Term</vt:lpstr>
      <vt:lpstr>Virtual VA Updates</vt:lpstr>
      <vt:lpstr> </vt:lpstr>
      <vt:lpstr> </vt:lpstr>
      <vt:lpstr>Partnership</vt:lpstr>
      <vt:lpstr>Public Schools &amp; Virtual Virginia </vt:lpstr>
      <vt:lpstr>Products &amp; Services</vt:lpstr>
      <vt:lpstr>Expanded Enrollment</vt:lpstr>
      <vt:lpstr>Complementary Program</vt:lpstr>
      <vt:lpstr>Outreach Program</vt:lpstr>
      <vt:lpstr>Summer Session</vt:lpstr>
      <vt:lpstr>Professional Learning</vt:lpstr>
      <vt:lpstr>Let’s Review</vt:lpstr>
      <vt:lpstr>Virtual Virginia Program Evaluation Overview</vt:lpstr>
      <vt:lpstr>Evaluation Purpose</vt:lpstr>
      <vt:lpstr>Three Evaluation Components</vt:lpstr>
      <vt:lpstr>2018-2019 Survey Content and Administration</vt:lpstr>
      <vt:lpstr>Why do students take Virtual Virginia courses?</vt:lpstr>
      <vt:lpstr>Are students prepared for virtual instruction?</vt:lpstr>
      <vt:lpstr>What is the quality of instruction?</vt:lpstr>
      <vt:lpstr>Do students feel supported? </vt:lpstr>
      <vt:lpstr>Would students participate again? </vt:lpstr>
      <vt:lpstr>Next Steps</vt:lpstr>
      <vt:lpstr>REL Cost Feasibility</vt:lpstr>
      <vt:lpstr>Assessing the costs of online learning programs: The Cost-Feasibility Analysis Toolkit</vt:lpstr>
      <vt:lpstr>Meet your presenters</vt:lpstr>
      <vt:lpstr>Introduction to REL Appalachia and our virtual learning work with VDOE </vt:lpstr>
      <vt:lpstr>The 10 Regional Educational Laboratories (RELs) work in partnership with stakeholders to conduct applied research and training. The REL mission is to support a more evidence-based education system.   Administered by  the U.S. Department of Education, Institute of Education Sciences (IES)</vt:lpstr>
      <vt:lpstr>Applied Research</vt:lpstr>
      <vt:lpstr>REL AP’s virtual learning support activities </vt:lpstr>
      <vt:lpstr>Goals for the VDOE/REL AP cost analysis collaboration</vt:lpstr>
      <vt:lpstr>Cost feasibility analysis for virtual learning programs</vt:lpstr>
      <vt:lpstr>What is a cost analysis?</vt:lpstr>
      <vt:lpstr>Questions cost analysis can answer</vt:lpstr>
      <vt:lpstr>The ingredients method</vt:lpstr>
      <vt:lpstr>Costing with the ingredients method</vt:lpstr>
      <vt:lpstr>Stages of a cost-feasibility analysis</vt:lpstr>
      <vt:lpstr>Orientation to the Cost Feasibility Analysis (Virginia CFA) Toolkit </vt:lpstr>
      <vt:lpstr>Virginia CFA Toolkit Components</vt:lpstr>
      <vt:lpstr>User’s guide</vt:lpstr>
      <vt:lpstr>Resource list </vt:lpstr>
      <vt:lpstr>Interview protocols</vt:lpstr>
      <vt:lpstr>CFA estimator</vt:lpstr>
      <vt:lpstr>Virginia CFA Toolkit’s user-friendly design</vt:lpstr>
      <vt:lpstr>Potential applications for the Virginia CFA Toolkit </vt:lpstr>
      <vt:lpstr>Why a MOP Program?</vt:lpstr>
      <vt:lpstr>What is a MOP?</vt:lpstr>
      <vt:lpstr>MOP Application Criteria</vt:lpstr>
      <vt:lpstr>Annual MOP Processes</vt:lpstr>
      <vt:lpstr>Current MOP Information</vt:lpstr>
      <vt:lpstr>Automation &amp; Streamlining Efforts </vt:lpstr>
      <vt:lpstr>MOP Renewal</vt:lpstr>
      <vt:lpstr>#GoOpenVA: An Introduction</vt:lpstr>
      <vt:lpstr>#GoOpenVA</vt:lpstr>
      <vt:lpstr>What are OER?</vt:lpstr>
      <vt:lpstr>Not just a repository</vt:lpstr>
      <vt:lpstr>Designed for Teachers</vt:lpstr>
      <vt:lpstr>Deeper Learning Support</vt:lpstr>
      <vt:lpstr>#GoOpenVA and OER </vt:lpstr>
      <vt:lpstr>How do resources get to #GoOpenVA?</vt:lpstr>
      <vt:lpstr>Who vettes the resources? Everyone!</vt:lpstr>
      <vt:lpstr>#GoOpenVA Website</vt:lpstr>
      <vt:lpstr>#GoOpenVA Contact Information</vt:lpstr>
      <vt:lpstr>Summary</vt:lpstr>
      <vt:lpstr>.</vt:lpstr>
      <vt:lpstr>Contact Information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crb29104</dc:creator>
  <cp:lastModifiedBy>Reginald Fox</cp:lastModifiedBy>
  <cp:revision>138</cp:revision>
  <dcterms:created xsi:type="dcterms:W3CDTF">2019-02-13T14:37:28Z</dcterms:created>
  <dcterms:modified xsi:type="dcterms:W3CDTF">2020-03-05T21:37:18Z</dcterms:modified>
</cp:coreProperties>
</file>