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1" r:id="rId3"/>
    <p:sldMasterId id="2147483733" r:id="rId4"/>
    <p:sldMasterId id="2147483762" r:id="rId5"/>
    <p:sldMasterId id="2147483778" r:id="rId6"/>
  </p:sldMasterIdLst>
  <p:notesMasterIdLst>
    <p:notesMasterId r:id="rId71"/>
  </p:notesMasterIdLst>
  <p:sldIdLst>
    <p:sldId id="297" r:id="rId7"/>
    <p:sldId id="441" r:id="rId8"/>
    <p:sldId id="311" r:id="rId9"/>
    <p:sldId id="337" r:id="rId10"/>
    <p:sldId id="336" r:id="rId11"/>
    <p:sldId id="338" r:id="rId12"/>
    <p:sldId id="484" r:id="rId13"/>
    <p:sldId id="458" r:id="rId14"/>
    <p:sldId id="497" r:id="rId15"/>
    <p:sldId id="460" r:id="rId16"/>
    <p:sldId id="486" r:id="rId17"/>
    <p:sldId id="462" r:id="rId18"/>
    <p:sldId id="487" r:id="rId19"/>
    <p:sldId id="488" r:id="rId20"/>
    <p:sldId id="489" r:id="rId21"/>
    <p:sldId id="466" r:id="rId22"/>
    <p:sldId id="467" r:id="rId23"/>
    <p:sldId id="468" r:id="rId24"/>
    <p:sldId id="469" r:id="rId25"/>
    <p:sldId id="495" r:id="rId26"/>
    <p:sldId id="496" r:id="rId27"/>
    <p:sldId id="299" r:id="rId28"/>
    <p:sldId id="307" r:id="rId29"/>
    <p:sldId id="420" r:id="rId30"/>
    <p:sldId id="492" r:id="rId31"/>
    <p:sldId id="494" r:id="rId32"/>
    <p:sldId id="473" r:id="rId33"/>
    <p:sldId id="474" r:id="rId34"/>
    <p:sldId id="475" r:id="rId35"/>
    <p:sldId id="476" r:id="rId36"/>
    <p:sldId id="477" r:id="rId37"/>
    <p:sldId id="478" r:id="rId38"/>
    <p:sldId id="479" r:id="rId39"/>
    <p:sldId id="480" r:id="rId40"/>
    <p:sldId id="481" r:id="rId41"/>
    <p:sldId id="482" r:id="rId42"/>
    <p:sldId id="483" r:id="rId43"/>
    <p:sldId id="423" r:id="rId44"/>
    <p:sldId id="398" r:id="rId45"/>
    <p:sldId id="399" r:id="rId46"/>
    <p:sldId id="400" r:id="rId47"/>
    <p:sldId id="401" r:id="rId48"/>
    <p:sldId id="402" r:id="rId49"/>
    <p:sldId id="403" r:id="rId50"/>
    <p:sldId id="457" r:id="rId51"/>
    <p:sldId id="491" r:id="rId52"/>
    <p:sldId id="435" r:id="rId53"/>
    <p:sldId id="456" r:id="rId54"/>
    <p:sldId id="444" r:id="rId55"/>
    <p:sldId id="445" r:id="rId56"/>
    <p:sldId id="446" r:id="rId57"/>
    <p:sldId id="453" r:id="rId58"/>
    <p:sldId id="440" r:id="rId59"/>
    <p:sldId id="436" r:id="rId60"/>
    <p:sldId id="454" r:id="rId61"/>
    <p:sldId id="455" r:id="rId62"/>
    <p:sldId id="437" r:id="rId63"/>
    <p:sldId id="300" r:id="rId64"/>
    <p:sldId id="442" r:id="rId65"/>
    <p:sldId id="443" r:id="rId66"/>
    <p:sldId id="346" r:id="rId67"/>
    <p:sldId id="308" r:id="rId68"/>
    <p:sldId id="438" r:id="rId69"/>
    <p:sldId id="439" r:id="rId7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4852" autoAdjust="0"/>
  </p:normalViewPr>
  <p:slideViewPr>
    <p:cSldViewPr>
      <p:cViewPr varScale="1">
        <p:scale>
          <a:sx n="98" d="100"/>
          <a:sy n="98" d="100"/>
        </p:scale>
        <p:origin x="1118" y="58"/>
      </p:cViewPr>
      <p:guideLst>
        <p:guide orient="horz" pos="1620"/>
        <p:guide pos="2880"/>
      </p:guideLst>
    </p:cSldViewPr>
  </p:slideViewPr>
  <p:notesTextViewPr>
    <p:cViewPr>
      <p:scale>
        <a:sx n="1" d="1"/>
        <a:sy n="1" d="1"/>
      </p:scale>
      <p:origin x="0" y="0"/>
    </p:cViewPr>
  </p:notesTextViewPr>
  <p:sorterViewPr>
    <p:cViewPr>
      <p:scale>
        <a:sx n="100" d="100"/>
        <a:sy n="100" d="100"/>
      </p:scale>
      <p:origin x="0" y="1954"/>
    </p:cViewPr>
  </p:sorter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AF87B-1E59-43FE-9D4C-5A83B502C77E}" type="datetimeFigureOut">
              <a:rPr lang="en-US" smtClean="0"/>
              <a:t>9/28/2020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2FBEA2-4504-465C-B12D-8B709E2A88A9}" type="slidenum">
              <a:rPr lang="en-US" smtClean="0"/>
              <a:t>‹#›</a:t>
            </a:fld>
            <a:endParaRPr lang="en-US"/>
          </a:p>
        </p:txBody>
      </p:sp>
    </p:spTree>
    <p:extLst>
      <p:ext uri="{BB962C8B-B14F-4D97-AF65-F5344CB8AC3E}">
        <p14:creationId xmlns:p14="http://schemas.microsoft.com/office/powerpoint/2010/main" val="164002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Welcome</a:t>
            </a:r>
          </a:p>
          <a:p>
            <a:r>
              <a:rPr lang="en-US" sz="1800" dirty="0" smtClean="0"/>
              <a:t>Excited about opportunity for this committee to meet</a:t>
            </a:r>
          </a:p>
          <a:p>
            <a:r>
              <a:rPr lang="en-US" sz="1800" dirty="0" smtClean="0"/>
              <a:t>Appreciative of the presenters taking time from their busy schedules to share important information with you</a:t>
            </a:r>
          </a:p>
          <a:p>
            <a:r>
              <a:rPr lang="en-US" sz="1800" dirty="0" smtClean="0"/>
              <a:t>____________________________________________</a:t>
            </a:r>
          </a:p>
          <a:p>
            <a:endParaRPr lang="en-US" sz="1800" dirty="0"/>
          </a:p>
          <a:p>
            <a:r>
              <a:rPr lang="en-US" sz="1800" dirty="0" smtClean="0"/>
              <a:t>Everyone should have a folder with the agenda and VA is for Learners paraphernalia.</a:t>
            </a:r>
          </a:p>
          <a:p>
            <a:r>
              <a:rPr lang="en-US" sz="1800" dirty="0" smtClean="0"/>
              <a:t>Full agenda which Dr. </a:t>
            </a:r>
            <a:r>
              <a:rPr lang="en-US" sz="1800" dirty="0" err="1" smtClean="0"/>
              <a:t>Manglicmot</a:t>
            </a:r>
            <a:r>
              <a:rPr lang="en-US" sz="1800" dirty="0" smtClean="0"/>
              <a:t> will review, and we will commit to addressing all questions while maintaining our schedule.</a:t>
            </a:r>
          </a:p>
          <a:p>
            <a:r>
              <a:rPr lang="en-US" sz="1800" dirty="0" smtClean="0"/>
              <a:t>Restrooms are located in the hallway.</a:t>
            </a:r>
          </a:p>
          <a:p>
            <a:r>
              <a:rPr lang="en-US" sz="1800" dirty="0" smtClean="0"/>
              <a:t>We understand that you may need to take a call – you may use the area at the end of the hallway to have a private conversation.</a:t>
            </a:r>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1</a:t>
            </a:fld>
            <a:endParaRPr lang="en-US"/>
          </a:p>
        </p:txBody>
      </p:sp>
    </p:spTree>
    <p:extLst>
      <p:ext uri="{BB962C8B-B14F-4D97-AF65-F5344CB8AC3E}">
        <p14:creationId xmlns:p14="http://schemas.microsoft.com/office/powerpoint/2010/main" val="97082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253221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afb2f00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g9afb2f0031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1863390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afb2f00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g9afb2f0031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344277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414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99bea3bf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99bea3bf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30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530ea8549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530ea8549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of the 2020-2021 Outreach Program - partner with and support each public school division as they establish and maintain a virtual learning program, all at no cost to the division</a:t>
            </a:r>
            <a:endParaRPr/>
          </a:p>
        </p:txBody>
      </p:sp>
    </p:spTree>
    <p:extLst>
      <p:ext uri="{BB962C8B-B14F-4D97-AF65-F5344CB8AC3E}">
        <p14:creationId xmlns:p14="http://schemas.microsoft.com/office/powerpoint/2010/main" val="3091287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904245b43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904245b43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47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a369c8577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a369c8577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9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a369c8577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a369c8577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3559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a369c8577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a369c8577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63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2</a:t>
            </a:fld>
            <a:endParaRPr lang="en-US"/>
          </a:p>
        </p:txBody>
      </p:sp>
    </p:spTree>
    <p:extLst>
      <p:ext uri="{BB962C8B-B14F-4D97-AF65-F5344CB8AC3E}">
        <p14:creationId xmlns:p14="http://schemas.microsoft.com/office/powerpoint/2010/main" val="4136827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a369c8577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a369c8577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652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a369c8577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a369c8577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of the 2020-2021 Outreach Program - partner with and support each public school division as they establish and maintain a virtual/online learning program, all at no cost to the division</a:t>
            </a:r>
            <a:endParaRPr/>
          </a:p>
        </p:txBody>
      </p:sp>
    </p:spTree>
    <p:extLst>
      <p:ext uri="{BB962C8B-B14F-4D97-AF65-F5344CB8AC3E}">
        <p14:creationId xmlns:p14="http://schemas.microsoft.com/office/powerpoint/2010/main" val="2259440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04245b432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04245b432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4 components are on-going</a:t>
            </a:r>
            <a:endParaRPr/>
          </a:p>
        </p:txBody>
      </p:sp>
    </p:spTree>
    <p:extLst>
      <p:ext uri="{BB962C8B-B14F-4D97-AF65-F5344CB8AC3E}">
        <p14:creationId xmlns:p14="http://schemas.microsoft.com/office/powerpoint/2010/main" val="80675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6d3ce881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6d3ce881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648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a369c8577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a369c8577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540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eac14622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6eac14622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018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2FBEA2-4504-465C-B12D-8B709E2A88A9}" type="slidenum">
              <a:rPr lang="en-US" smtClean="0"/>
              <a:t>41</a:t>
            </a:fld>
            <a:endParaRPr lang="en-US"/>
          </a:p>
        </p:txBody>
      </p:sp>
    </p:spTree>
    <p:extLst>
      <p:ext uri="{BB962C8B-B14F-4D97-AF65-F5344CB8AC3E}">
        <p14:creationId xmlns:p14="http://schemas.microsoft.com/office/powerpoint/2010/main" val="1971527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45</a:t>
            </a:fld>
            <a:endParaRPr lang="en-US"/>
          </a:p>
        </p:txBody>
      </p:sp>
    </p:spTree>
    <p:extLst>
      <p:ext uri="{BB962C8B-B14F-4D97-AF65-F5344CB8AC3E}">
        <p14:creationId xmlns:p14="http://schemas.microsoft.com/office/powerpoint/2010/main" val="2684620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solidFill>
                  <a:schemeClr val="tx1"/>
                </a:solidFill>
                <a:effectLst/>
              </a:rPr>
              <a:t/>
            </a:r>
            <a:br>
              <a:rPr lang="en-US" sz="1200" b="0" dirty="0" smtClean="0">
                <a:solidFill>
                  <a:schemeClr val="tx1"/>
                </a:solidFill>
                <a:effectLst/>
              </a:rPr>
            </a:br>
            <a:endParaRPr lang="en-US" sz="12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3A48D-66ED-4B46-A259-738D411D5A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130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2FBEA2-4504-465C-B12D-8B709E2A88A9}" type="slidenum">
              <a:rPr lang="en-US" smtClean="0"/>
              <a:t>47</a:t>
            </a:fld>
            <a:endParaRPr lang="en-US"/>
          </a:p>
        </p:txBody>
      </p:sp>
    </p:spTree>
    <p:extLst>
      <p:ext uri="{BB962C8B-B14F-4D97-AF65-F5344CB8AC3E}">
        <p14:creationId xmlns:p14="http://schemas.microsoft.com/office/powerpoint/2010/main" val="415697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Representatives from VDOE, Superintendents from all regions in the Commonwealth, and representatives from organizations and agencies</a:t>
            </a:r>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3</a:t>
            </a:fld>
            <a:endParaRPr lang="en-US"/>
          </a:p>
        </p:txBody>
      </p:sp>
    </p:spTree>
    <p:extLst>
      <p:ext uri="{BB962C8B-B14F-4D97-AF65-F5344CB8AC3E}">
        <p14:creationId xmlns:p14="http://schemas.microsoft.com/office/powerpoint/2010/main" val="619658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2FBEA2-4504-465C-B12D-8B709E2A88A9}" type="slidenum">
              <a:rPr lang="en-US" smtClean="0"/>
              <a:t>48</a:t>
            </a:fld>
            <a:endParaRPr lang="en-US"/>
          </a:p>
        </p:txBody>
      </p:sp>
    </p:spTree>
    <p:extLst>
      <p:ext uri="{BB962C8B-B14F-4D97-AF65-F5344CB8AC3E}">
        <p14:creationId xmlns:p14="http://schemas.microsoft.com/office/powerpoint/2010/main" val="1464614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726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548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solidFill>
                  <a:schemeClr val="tx1"/>
                </a:solidFill>
                <a:effectLst/>
              </a:rPr>
              <a:t/>
            </a:r>
            <a:br>
              <a:rPr lang="en-US" sz="1200" b="0" dirty="0" smtClean="0">
                <a:solidFill>
                  <a:schemeClr val="tx1"/>
                </a:solidFill>
                <a:effectLst/>
              </a:rPr>
            </a:br>
            <a:endParaRPr lang="en-US" sz="12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3A48D-66ED-4B46-A259-738D411D5A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639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39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54</a:t>
            </a:fld>
            <a:endParaRPr lang="en-US"/>
          </a:p>
        </p:txBody>
      </p:sp>
    </p:spTree>
    <p:extLst>
      <p:ext uri="{BB962C8B-B14F-4D97-AF65-F5344CB8AC3E}">
        <p14:creationId xmlns:p14="http://schemas.microsoft.com/office/powerpoint/2010/main" val="2157351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1737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089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mn-lt"/>
                <a:ea typeface="Calibri"/>
                <a:cs typeface="Calibri"/>
                <a:sym typeface="Calibri"/>
              </a:rPr>
              <a:t>#</a:t>
            </a:r>
            <a:r>
              <a:rPr lang="en-US" sz="1200" dirty="0" err="1" smtClean="0">
                <a:solidFill>
                  <a:schemeClr val="dk1"/>
                </a:solidFill>
                <a:latin typeface="+mn-lt"/>
                <a:ea typeface="Calibri"/>
                <a:cs typeface="Calibri"/>
                <a:sym typeface="Calibri"/>
              </a:rPr>
              <a:t>GoOpenVA</a:t>
            </a:r>
            <a:r>
              <a:rPr lang="en-US" sz="1200" dirty="0" smtClean="0">
                <a:solidFill>
                  <a:schemeClr val="dk1"/>
                </a:solidFill>
                <a:latin typeface="+mn-lt"/>
                <a:ea typeface="Calibri"/>
                <a:cs typeface="Calibri"/>
                <a:sym typeface="Calibri"/>
              </a:rPr>
              <a:t> is a collaboration between Virginia educators, educational entities, and other stakeholders to create, provide and share quality digital instructional materials that can be used by all educators and learners to support deeper learning. A cloud-based platform built exclusively for Virginia educators allows for creation, distribution and collaboration.</a:t>
            </a:r>
            <a:endParaRPr lang="en-US" dirty="0" smtClean="0"/>
          </a:p>
        </p:txBody>
      </p:sp>
      <p:sp>
        <p:nvSpPr>
          <p:cNvPr id="4" name="Slide Number Placeholder 3"/>
          <p:cNvSpPr>
            <a:spLocks noGrp="1"/>
          </p:cNvSpPr>
          <p:nvPr>
            <p:ph type="sldNum" sz="quarter" idx="10"/>
          </p:nvPr>
        </p:nvSpPr>
        <p:spPr/>
        <p:txBody>
          <a:bodyPr/>
          <a:lstStyle/>
          <a:p>
            <a:fld id="{162FBEA2-4504-465C-B12D-8B709E2A88A9}" type="slidenum">
              <a:rPr lang="en-US" smtClean="0"/>
              <a:t>58</a:t>
            </a:fld>
            <a:endParaRPr lang="en-US"/>
          </a:p>
        </p:txBody>
      </p:sp>
    </p:spTree>
    <p:extLst>
      <p:ext uri="{BB962C8B-B14F-4D97-AF65-F5344CB8AC3E}">
        <p14:creationId xmlns:p14="http://schemas.microsoft.com/office/powerpoint/2010/main" val="3715413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70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Thank Cynthia Evans for preparation and setup</a:t>
            </a:r>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4</a:t>
            </a:fld>
            <a:endParaRPr lang="en-US"/>
          </a:p>
        </p:txBody>
      </p:sp>
    </p:spTree>
    <p:extLst>
      <p:ext uri="{BB962C8B-B14F-4D97-AF65-F5344CB8AC3E}">
        <p14:creationId xmlns:p14="http://schemas.microsoft.com/office/powerpoint/2010/main" val="321766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115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162FBEA2-4504-465C-B12D-8B709E2A88A9}" type="slidenum">
              <a:rPr lang="en-US" smtClean="0"/>
              <a:t>64</a:t>
            </a:fld>
            <a:endParaRPr lang="en-US"/>
          </a:p>
        </p:txBody>
      </p:sp>
    </p:spTree>
    <p:extLst>
      <p:ext uri="{BB962C8B-B14F-4D97-AF65-F5344CB8AC3E}">
        <p14:creationId xmlns:p14="http://schemas.microsoft.com/office/powerpoint/2010/main" val="232458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2FBEA2-4504-465C-B12D-8B709E2A88A9}" type="slidenum">
              <a:rPr lang="en-US" smtClean="0"/>
              <a:t>5</a:t>
            </a:fld>
            <a:endParaRPr lang="en-US"/>
          </a:p>
        </p:txBody>
      </p:sp>
    </p:spTree>
    <p:extLst>
      <p:ext uri="{BB962C8B-B14F-4D97-AF65-F5344CB8AC3E}">
        <p14:creationId xmlns:p14="http://schemas.microsoft.com/office/powerpoint/2010/main" val="53643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Dr. Patterson emailed and apologized for not being able to attend</a:t>
            </a:r>
          </a:p>
          <a:p>
            <a:endParaRPr lang="en-US" sz="1800" dirty="0"/>
          </a:p>
        </p:txBody>
      </p:sp>
      <p:sp>
        <p:nvSpPr>
          <p:cNvPr id="4" name="Slide Number Placeholder 3"/>
          <p:cNvSpPr>
            <a:spLocks noGrp="1"/>
          </p:cNvSpPr>
          <p:nvPr>
            <p:ph type="sldNum" sz="quarter" idx="10"/>
          </p:nvPr>
        </p:nvSpPr>
        <p:spPr/>
        <p:txBody>
          <a:bodyPr/>
          <a:lstStyle/>
          <a:p>
            <a:fld id="{162FBEA2-4504-465C-B12D-8B709E2A88A9}" type="slidenum">
              <a:rPr lang="en-US" smtClean="0"/>
              <a:t>6</a:t>
            </a:fld>
            <a:endParaRPr lang="en-US"/>
          </a:p>
        </p:txBody>
      </p:sp>
    </p:spTree>
    <p:extLst>
      <p:ext uri="{BB962C8B-B14F-4D97-AF65-F5344CB8AC3E}">
        <p14:creationId xmlns:p14="http://schemas.microsoft.com/office/powerpoint/2010/main" val="316574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VLAC Meeting 9/24/2020</a:t>
            </a:r>
            <a:endParaRPr/>
          </a:p>
        </p:txBody>
      </p:sp>
    </p:spTree>
    <p:extLst>
      <p:ext uri="{BB962C8B-B14F-4D97-AF65-F5344CB8AC3E}">
        <p14:creationId xmlns:p14="http://schemas.microsoft.com/office/powerpoint/2010/main" val="301373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 name="Google Shape;89;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412674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3215498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7335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1"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068535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6682"/>
          <a:stretch/>
        </p:blipFill>
        <p:spPr>
          <a:xfrm>
            <a:off x="1" y="486990"/>
            <a:ext cx="3810000" cy="3965601"/>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114800" y="1101329"/>
            <a:ext cx="4724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114800" y="1581150"/>
            <a:ext cx="4724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7984480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9"/>
        <p:cNvGrpSpPr/>
        <p:nvPr/>
      </p:nvGrpSpPr>
      <p:grpSpPr>
        <a:xfrm>
          <a:off x="0" y="0"/>
          <a:ext cx="0" cy="0"/>
          <a:chOff x="0" y="0"/>
          <a:chExt cx="0" cy="0"/>
        </a:xfrm>
      </p:grpSpPr>
      <p:pic>
        <p:nvPicPr>
          <p:cNvPr id="30" name="Google Shape;30;p7" title="decorative"/>
          <p:cNvPicPr preferRelativeResize="0"/>
          <p:nvPr/>
        </p:nvPicPr>
        <p:blipFill rotWithShape="1">
          <a:blip r:embed="rId2">
            <a:alphaModFix/>
          </a:blip>
          <a:srcRect t="21776" b="14956"/>
          <a:stretch/>
        </p:blipFill>
        <p:spPr>
          <a:xfrm>
            <a:off x="0" y="776037"/>
            <a:ext cx="9144000" cy="3668502"/>
          </a:xfrm>
          <a:prstGeom prst="rect">
            <a:avLst/>
          </a:prstGeom>
          <a:noFill/>
          <a:ln>
            <a:noFill/>
          </a:ln>
        </p:spPr>
      </p:pic>
      <p:pic>
        <p:nvPicPr>
          <p:cNvPr id="31" name="Google Shape;31;p7"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
        <p:nvSpPr>
          <p:cNvPr id="32" name="Google Shape;32;p7"/>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3" name="Google Shape;33;p7"/>
          <p:cNvSpPr txBox="1">
            <a:spLocks noGrp="1"/>
          </p:cNvSpPr>
          <p:nvPr>
            <p:ph type="subTitle" idx="1"/>
          </p:nvPr>
        </p:nvSpPr>
        <p:spPr>
          <a:xfrm>
            <a:off x="0" y="858371"/>
            <a:ext cx="9144000" cy="494100"/>
          </a:xfrm>
          <a:prstGeom prst="rect">
            <a:avLst/>
          </a:prstGeom>
          <a:solidFill>
            <a:srgbClr val="000000">
              <a:alpha val="49020"/>
            </a:srgbClr>
          </a:solidFill>
          <a:ln>
            <a:noFill/>
          </a:ln>
        </p:spPr>
        <p:txBody>
          <a:bodyPr spcFirstLastPara="1" wrap="square" lIns="91425" tIns="45700" rIns="91425" bIns="45700" anchor="t" anchorCtr="0">
            <a:noAutofit/>
          </a:bodyPr>
          <a:lstStyle>
            <a:lvl1pPr lvl="0" algn="ctr" rtl="0">
              <a:spcBef>
                <a:spcPts val="560"/>
              </a:spcBef>
              <a:spcAft>
                <a:spcPts val="0"/>
              </a:spcAft>
              <a:buClr>
                <a:schemeClr val="lt1"/>
              </a:buClr>
              <a:buSzPts val="2800"/>
              <a:buNone/>
              <a:defRPr sz="2800" i="1">
                <a:solidFill>
                  <a:schemeClr val="lt1"/>
                </a:solidFill>
              </a:defRPr>
            </a:lvl1pPr>
            <a:lvl2pPr lvl="1" algn="ctr" rtl="0">
              <a:spcBef>
                <a:spcPts val="1600"/>
              </a:spcBef>
              <a:spcAft>
                <a:spcPts val="0"/>
              </a:spcAft>
              <a:buClr>
                <a:srgbClr val="888888"/>
              </a:buClr>
              <a:buSzPts val="2800"/>
              <a:buNone/>
              <a:defRPr>
                <a:solidFill>
                  <a:srgbClr val="888888"/>
                </a:solidFill>
              </a:defRPr>
            </a:lvl2pPr>
            <a:lvl3pPr lvl="2" algn="ctr" rtl="0">
              <a:spcBef>
                <a:spcPts val="1600"/>
              </a:spcBef>
              <a:spcAft>
                <a:spcPts val="0"/>
              </a:spcAft>
              <a:buClr>
                <a:srgbClr val="888888"/>
              </a:buClr>
              <a:buSzPts val="2400"/>
              <a:buNone/>
              <a:defRPr>
                <a:solidFill>
                  <a:srgbClr val="888888"/>
                </a:solidFill>
              </a:defRPr>
            </a:lvl3pPr>
            <a:lvl4pPr lvl="3" algn="ctr" rtl="0">
              <a:spcBef>
                <a:spcPts val="1600"/>
              </a:spcBef>
              <a:spcAft>
                <a:spcPts val="0"/>
              </a:spcAft>
              <a:buClr>
                <a:srgbClr val="888888"/>
              </a:buClr>
              <a:buSzPts val="2000"/>
              <a:buNone/>
              <a:defRPr>
                <a:solidFill>
                  <a:srgbClr val="888888"/>
                </a:solidFill>
              </a:defRPr>
            </a:lvl4pPr>
            <a:lvl5pPr lvl="4" algn="ctr" rtl="0">
              <a:spcBef>
                <a:spcPts val="1600"/>
              </a:spcBef>
              <a:spcAft>
                <a:spcPts val="0"/>
              </a:spcAft>
              <a:buClr>
                <a:srgbClr val="888888"/>
              </a:buClr>
              <a:buSzPts val="2000"/>
              <a:buNone/>
              <a:defRPr>
                <a:solidFill>
                  <a:srgbClr val="888888"/>
                </a:solidFill>
              </a:defRPr>
            </a:lvl5pPr>
            <a:lvl6pPr lvl="5" algn="ctr" rtl="0">
              <a:spcBef>
                <a:spcPts val="1600"/>
              </a:spcBef>
              <a:spcAft>
                <a:spcPts val="0"/>
              </a:spcAft>
              <a:buClr>
                <a:srgbClr val="888888"/>
              </a:buClr>
              <a:buSzPts val="2000"/>
              <a:buNone/>
              <a:defRPr>
                <a:solidFill>
                  <a:srgbClr val="888888"/>
                </a:solidFill>
              </a:defRPr>
            </a:lvl6pPr>
            <a:lvl7pPr lvl="6" algn="ctr" rtl="0">
              <a:spcBef>
                <a:spcPts val="1600"/>
              </a:spcBef>
              <a:spcAft>
                <a:spcPts val="0"/>
              </a:spcAft>
              <a:buClr>
                <a:srgbClr val="888888"/>
              </a:buClr>
              <a:buSzPts val="2000"/>
              <a:buNone/>
              <a:defRPr>
                <a:solidFill>
                  <a:srgbClr val="888888"/>
                </a:solidFill>
              </a:defRPr>
            </a:lvl7pPr>
            <a:lvl8pPr lvl="7" algn="ctr" rtl="0">
              <a:spcBef>
                <a:spcPts val="1600"/>
              </a:spcBef>
              <a:spcAft>
                <a:spcPts val="0"/>
              </a:spcAft>
              <a:buClr>
                <a:srgbClr val="888888"/>
              </a:buClr>
              <a:buSzPts val="2000"/>
              <a:buNone/>
              <a:defRPr>
                <a:solidFill>
                  <a:srgbClr val="888888"/>
                </a:solidFill>
              </a:defRPr>
            </a:lvl8pPr>
            <a:lvl9pPr lvl="8" algn="ctr" rtl="0">
              <a:spcBef>
                <a:spcPts val="1600"/>
              </a:spcBef>
              <a:spcAft>
                <a:spcPts val="160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315633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00151"/>
            <a:ext cx="47244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0010869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746" r="30362"/>
          <a:stretch/>
        </p:blipFill>
        <p:spPr bwMode="auto">
          <a:xfrm>
            <a:off x="-1" y="0"/>
            <a:ext cx="4110527" cy="445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0" y="153521"/>
            <a:ext cx="4267200" cy="10466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7" name="Content Placeholder 5"/>
          <p:cNvSpPr>
            <a:spLocks noGrp="1"/>
          </p:cNvSpPr>
          <p:nvPr>
            <p:ph sz="quarter" idx="4"/>
          </p:nvPr>
        </p:nvSpPr>
        <p:spPr>
          <a:xfrm>
            <a:off x="4572000" y="1352550"/>
            <a:ext cx="4267200" cy="2895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2729417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43350" t="7869"/>
          <a:stretch/>
        </p:blipFill>
        <p:spPr>
          <a:xfrm>
            <a:off x="4972650" y="350377"/>
            <a:ext cx="4171350" cy="410221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381000" y="1101329"/>
            <a:ext cx="4343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81000" y="1581150"/>
            <a:ext cx="4343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7078103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2774" t="4479" r="8935"/>
          <a:stretch/>
        </p:blipFill>
        <p:spPr>
          <a:xfrm>
            <a:off x="4298535" y="0"/>
            <a:ext cx="4845465" cy="4454768"/>
          </a:xfrm>
          <a:prstGeom prst="rect">
            <a:avLst/>
          </a:prstGeom>
        </p:spPr>
      </p:pic>
      <p:sp>
        <p:nvSpPr>
          <p:cNvPr id="9" name="Title 1"/>
          <p:cNvSpPr>
            <a:spLocks noGrp="1"/>
          </p:cNvSpPr>
          <p:nvPr>
            <p:ph type="title"/>
          </p:nvPr>
        </p:nvSpPr>
        <p:spPr>
          <a:xfrm>
            <a:off x="381000" y="153521"/>
            <a:ext cx="3429000" cy="12752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6" name="Content Placeholder 5"/>
          <p:cNvSpPr>
            <a:spLocks noGrp="1"/>
          </p:cNvSpPr>
          <p:nvPr>
            <p:ph sz="quarter" idx="4"/>
          </p:nvPr>
        </p:nvSpPr>
        <p:spPr>
          <a:xfrm>
            <a:off x="381000" y="1581150"/>
            <a:ext cx="34290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878287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31165" t="8586" r="-21"/>
          <a:stretch/>
        </p:blipFill>
        <p:spPr>
          <a:xfrm>
            <a:off x="4213077" y="-1480"/>
            <a:ext cx="4930922" cy="4455698"/>
          </a:xfrm>
          <a:prstGeom prst="rect">
            <a:avLst/>
          </a:prstGeom>
        </p:spPr>
      </p:pic>
      <p:sp>
        <p:nvSpPr>
          <p:cNvPr id="11" name="Title 1"/>
          <p:cNvSpPr>
            <a:spLocks noGrp="1"/>
          </p:cNvSpPr>
          <p:nvPr>
            <p:ph type="title"/>
          </p:nvPr>
        </p:nvSpPr>
        <p:spPr>
          <a:xfrm>
            <a:off x="381000" y="153521"/>
            <a:ext cx="3429000" cy="12752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10" name="Content Placeholder 5"/>
          <p:cNvSpPr>
            <a:spLocks noGrp="1"/>
          </p:cNvSpPr>
          <p:nvPr>
            <p:ph sz="quarter" idx="4"/>
          </p:nvPr>
        </p:nvSpPr>
        <p:spPr>
          <a:xfrm>
            <a:off x="381000" y="1581150"/>
            <a:ext cx="34290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048489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5"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66800" y="1200151"/>
            <a:ext cx="76200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6692" y="1418317"/>
            <a:ext cx="1508698" cy="3175866"/>
          </a:xfrm>
          <a:prstGeom prst="rect">
            <a:avLst/>
          </a:prstGeom>
        </p:spPr>
      </p:pic>
    </p:spTree>
    <p:extLst>
      <p:ext uri="{BB962C8B-B14F-4D97-AF65-F5344CB8AC3E}">
        <p14:creationId xmlns:p14="http://schemas.microsoft.com/office/powerpoint/2010/main" val="584823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2442715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323" t="39515" r="16456" b="-1"/>
          <a:stretch/>
        </p:blipFill>
        <p:spPr>
          <a:xfrm>
            <a:off x="0" y="0"/>
            <a:ext cx="9144000" cy="4456060"/>
          </a:xfrm>
          <a:prstGeom prst="rect">
            <a:avLst/>
          </a:prstGeom>
        </p:spPr>
      </p:pic>
      <p:sp>
        <p:nvSpPr>
          <p:cNvPr id="5" name="Rectangle 4"/>
          <p:cNvSpPr/>
          <p:nvPr userDrawn="1"/>
        </p:nvSpPr>
        <p:spPr>
          <a:xfrm>
            <a:off x="0" y="2"/>
            <a:ext cx="9144001" cy="445888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089501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7899372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717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1"/>
          <p:cNvSpPr>
            <a:spLocks noGrp="1"/>
          </p:cNvSpPr>
          <p:nvPr>
            <p:ph type="title"/>
          </p:nvPr>
        </p:nvSpPr>
        <p:spPr>
          <a:xfrm>
            <a:off x="0" y="971550"/>
            <a:ext cx="9144000" cy="1371599"/>
          </a:xfrm>
          <a:prstGeom prst="rect">
            <a:avLst/>
          </a:prstGeom>
          <a:noFill/>
        </p:spPr>
        <p:txBody>
          <a:bodyPr anchor="b"/>
          <a:lstStyle>
            <a:lvl1pPr>
              <a:defRPr>
                <a:solidFill>
                  <a:schemeClr val="tx1"/>
                </a:solidFill>
              </a:defRPr>
            </a:lvl1pPr>
          </a:lstStyle>
          <a:p>
            <a:r>
              <a:rPr lang="en-US" dirty="0" smtClean="0"/>
              <a:t>Click to edit Master title style</a:t>
            </a:r>
            <a:endParaRPr lang="en-US" dirty="0"/>
          </a:p>
        </p:txBody>
      </p:sp>
      <p:pic>
        <p:nvPicPr>
          <p:cNvPr id="9" name="Picture 8"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2985344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title="decorative"/>
          <p:cNvPicPr>
            <a:picLocks noChangeAspect="1"/>
          </p:cNvPicPr>
          <p:nvPr userDrawn="1"/>
        </p:nvPicPr>
        <p:blipFill rotWithShape="1">
          <a:blip r:embed="rId3" cstate="email">
            <a:extLst>
              <a:ext uri="{28A0092B-C50C-407E-A947-70E740481C1C}">
                <a14:useLocalDpi xmlns:a14="http://schemas.microsoft.com/office/drawing/2010/main" val="0"/>
              </a:ext>
            </a:extLst>
          </a:blip>
          <a:srcRect l="41357" r="17287"/>
          <a:stretch/>
        </p:blipFill>
        <p:spPr>
          <a:xfrm>
            <a:off x="7467600" y="1980164"/>
            <a:ext cx="1699490" cy="2496039"/>
          </a:xfrm>
          <a:prstGeom prst="rect">
            <a:avLst/>
          </a:prstGeom>
        </p:spPr>
      </p:pic>
      <p:pic>
        <p:nvPicPr>
          <p:cNvPr id="6" name="Picture 5"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5784346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62800" y="1979713"/>
            <a:ext cx="2004295" cy="2476834"/>
          </a:xfrm>
          <a:prstGeom prst="rect">
            <a:avLst/>
          </a:prstGeom>
        </p:spPr>
      </p:pic>
      <p:pic>
        <p:nvPicPr>
          <p:cNvPr id="7" name="Picture 6"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6741251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decorative"/>
          <p:cNvPicPr>
            <a:picLocks noChangeAspect="1"/>
          </p:cNvPicPr>
          <p:nvPr userDrawn="1"/>
        </p:nvPicPr>
        <p:blipFill rotWithShape="1">
          <a:blip r:embed="rId3" cstate="email">
            <a:extLst>
              <a:ext uri="{28A0092B-C50C-407E-A947-70E740481C1C}">
                <a14:useLocalDpi xmlns:a14="http://schemas.microsoft.com/office/drawing/2010/main" val="0"/>
              </a:ext>
            </a:extLst>
          </a:blip>
          <a:srcRect r="8776"/>
          <a:stretch/>
        </p:blipFill>
        <p:spPr>
          <a:xfrm>
            <a:off x="6798171" y="2038349"/>
            <a:ext cx="2345829" cy="2418197"/>
          </a:xfrm>
          <a:prstGeom prst="rect">
            <a:avLst/>
          </a:prstGeom>
        </p:spPr>
      </p:pic>
      <p:pic>
        <p:nvPicPr>
          <p:cNvPr id="9" name="Picture 8"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28249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9" name="Rectangle 8"/>
          <p:cNvSpPr/>
          <p:nvPr userDrawn="1"/>
        </p:nvSpPr>
        <p:spPr>
          <a:xfrm>
            <a:off x="384849"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10" name="Rectangle 9"/>
          <p:cNvSpPr/>
          <p:nvPr userDrawn="1"/>
        </p:nvSpPr>
        <p:spPr>
          <a:xfrm>
            <a:off x="4693614"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57200" y="1200151"/>
            <a:ext cx="38862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200151"/>
            <a:ext cx="38100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67497" y="1418317"/>
            <a:ext cx="1508698" cy="3175866"/>
          </a:xfrm>
          <a:prstGeom prst="rect">
            <a:avLst/>
          </a:prstGeom>
        </p:spPr>
      </p:pic>
      <p:pic>
        <p:nvPicPr>
          <p:cNvPr id="12" name="Picture 11"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26560806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9" name="Rectangle 8"/>
          <p:cNvSpPr/>
          <p:nvPr userDrawn="1"/>
        </p:nvSpPr>
        <p:spPr>
          <a:xfrm>
            <a:off x="384849"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10" name="Rectangle 9"/>
          <p:cNvSpPr/>
          <p:nvPr userDrawn="1"/>
        </p:nvSpPr>
        <p:spPr>
          <a:xfrm>
            <a:off x="4693614"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57200" y="1200151"/>
            <a:ext cx="38862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200151"/>
            <a:ext cx="38100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11884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124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124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92288782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6014055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normAutofit/>
          </a:bodyPr>
          <a:lstStyle>
            <a:lvl1pPr algn="l">
              <a:defRPr sz="24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1" y="1076326"/>
            <a:ext cx="3008313" cy="32406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Content Placeholder 2"/>
          <p:cNvSpPr>
            <a:spLocks noGrp="1"/>
          </p:cNvSpPr>
          <p:nvPr>
            <p:ph idx="1"/>
          </p:nvPr>
        </p:nvSpPr>
        <p:spPr>
          <a:xfrm>
            <a:off x="3575050" y="204789"/>
            <a:ext cx="5111750" cy="40433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7583185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723900"/>
          </a:xfrm>
          <a:prstGeom prst="rect">
            <a:avLst/>
          </a:prstGeom>
        </p:spPr>
        <p:txBody>
          <a:bodyPr anchor="b">
            <a:noAutofit/>
          </a:bodyPr>
          <a:lstStyle>
            <a:lvl1pPr algn="l">
              <a:defRPr sz="32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0" name="Picture 9"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460221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20"/>
        <p:cNvGrpSpPr/>
        <p:nvPr/>
      </p:nvGrpSpPr>
      <p:grpSpPr>
        <a:xfrm>
          <a:off x="0" y="0"/>
          <a:ext cx="0" cy="0"/>
          <a:chOff x="0" y="0"/>
          <a:chExt cx="0" cy="0"/>
        </a:xfrm>
      </p:grpSpPr>
      <p:pic>
        <p:nvPicPr>
          <p:cNvPr id="21" name="Google Shape;21;p3" title="decorative"/>
          <p:cNvPicPr preferRelativeResize="0"/>
          <p:nvPr/>
        </p:nvPicPr>
        <p:blipFill rotWithShape="1">
          <a:blip r:embed="rId2">
            <a:alphaModFix/>
          </a:blip>
          <a:srcRect l="2322" t="39515" r="16456"/>
          <a:stretch/>
        </p:blipFill>
        <p:spPr>
          <a:xfrm>
            <a:off x="0" y="0"/>
            <a:ext cx="9144000" cy="4456060"/>
          </a:xfrm>
          <a:prstGeom prst="rect">
            <a:avLst/>
          </a:prstGeom>
          <a:noFill/>
          <a:ln>
            <a:noFill/>
          </a:ln>
        </p:spPr>
      </p:pic>
      <p:sp>
        <p:nvSpPr>
          <p:cNvPr id="22" name="Google Shape;22;p3"/>
          <p:cNvSpPr/>
          <p:nvPr/>
        </p:nvSpPr>
        <p:spPr>
          <a:xfrm>
            <a:off x="0" y="2"/>
            <a:ext cx="9144001" cy="4458884"/>
          </a:xfrm>
          <a:prstGeom prst="rect">
            <a:avLst/>
          </a:prstGeom>
          <a:solidFill>
            <a:schemeClr val="lt1">
              <a:alpha val="76862"/>
            </a:schemeClr>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nl-NL" sz="1400" b="0" i="0" u="none" strike="noStrike" cap="none">
                <a:solidFill>
                  <a:schemeClr val="dk1"/>
                </a:solidFill>
                <a:latin typeface="Calibri"/>
                <a:ea typeface="Calibri"/>
                <a:cs typeface="Calibri"/>
                <a:sym typeface="Calibri"/>
              </a:rPr>
              <a:t/>
            </a:r>
            <a:br>
              <a:rPr lang="nl-NL"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23" name="Google Shape;23;p3"/>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5" name="Google Shape;25;p3"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36840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t="21780" b="14951"/>
          <a:stretch/>
        </p:blipFill>
        <p:spPr>
          <a:xfrm>
            <a:off x="0" y="776037"/>
            <a:ext cx="9144000" cy="3668501"/>
          </a:xfrm>
          <a:prstGeom prst="rect">
            <a:avLst/>
          </a:prstGeom>
        </p:spPr>
      </p:pic>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9"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99885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l="3745" r="30361"/>
          <a:stretch/>
        </p:blipFill>
        <p:spPr>
          <a:xfrm>
            <a:off x="-1" y="0"/>
            <a:ext cx="4110527" cy="4454219"/>
          </a:xfrm>
          <a:prstGeom prst="rect">
            <a:avLst/>
          </a:prstGeom>
          <a:noFill/>
          <a:ln>
            <a:noFill/>
          </a:ln>
        </p:spPr>
      </p:pic>
      <p:sp>
        <p:nvSpPr>
          <p:cNvPr id="28" name="Google Shape;28;p4"/>
          <p:cNvSpPr txBox="1">
            <a:spLocks noGrp="1"/>
          </p:cNvSpPr>
          <p:nvPr>
            <p:ph type="title"/>
          </p:nvPr>
        </p:nvSpPr>
        <p:spPr>
          <a:xfrm>
            <a:off x="4572000" y="153521"/>
            <a:ext cx="4267200" cy="104662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4572000" y="1352550"/>
            <a:ext cx="4267200" cy="28956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30" name="Google Shape;30;p4"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06402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4_Title and Content">
  <p:cSld name="24_Title and Conten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8"/>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8" name="Google Shape;48;p8" descr="hood11.png"/>
          <p:cNvPicPr preferRelativeResize="0"/>
          <p:nvPr/>
        </p:nvPicPr>
        <p:blipFill rotWithShape="1">
          <a:blip r:embed="rId2">
            <a:alphaModFix/>
          </a:blip>
          <a:srcRect r="19631"/>
          <a:stretch/>
        </p:blipFill>
        <p:spPr>
          <a:xfrm>
            <a:off x="6461189" y="2368846"/>
            <a:ext cx="2682811" cy="2107358"/>
          </a:xfrm>
          <a:prstGeom prst="rect">
            <a:avLst/>
          </a:prstGeom>
          <a:noFill/>
          <a:ln>
            <a:noFill/>
          </a:ln>
        </p:spPr>
      </p:pic>
      <p:pic>
        <p:nvPicPr>
          <p:cNvPr id="49" name="Google Shape;49;p8"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408999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0"/>
        <p:cNvGrpSpPr/>
        <p:nvPr/>
      </p:nvGrpSpPr>
      <p:grpSpPr>
        <a:xfrm>
          <a:off x="0" y="0"/>
          <a:ext cx="0" cy="0"/>
          <a:chOff x="0" y="0"/>
          <a:chExt cx="0" cy="0"/>
        </a:xfrm>
      </p:grpSpPr>
      <p:pic>
        <p:nvPicPr>
          <p:cNvPr id="71" name="Google Shape;71;p12" title="decorative"/>
          <p:cNvPicPr preferRelativeResize="0"/>
          <p:nvPr/>
        </p:nvPicPr>
        <p:blipFill rotWithShape="1">
          <a:blip r:embed="rId2">
            <a:alphaModFix/>
          </a:blip>
          <a:srcRect r="30665"/>
          <a:stretch/>
        </p:blipFill>
        <p:spPr>
          <a:xfrm>
            <a:off x="1" y="819150"/>
            <a:ext cx="3837061" cy="3633963"/>
          </a:xfrm>
          <a:prstGeom prst="rect">
            <a:avLst/>
          </a:prstGeom>
          <a:noFill/>
          <a:ln>
            <a:noFill/>
          </a:ln>
        </p:spPr>
      </p:pic>
      <p:sp>
        <p:nvSpPr>
          <p:cNvPr id="72" name="Google Shape;72;p12"/>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2"/>
          <p:cNvSpPr txBox="1">
            <a:spLocks noGrp="1"/>
          </p:cNvSpPr>
          <p:nvPr>
            <p:ph type="body" idx="1"/>
          </p:nvPr>
        </p:nvSpPr>
        <p:spPr>
          <a:xfrm>
            <a:off x="4114800" y="1200151"/>
            <a:ext cx="47244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4" name="Google Shape;74;p12"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88221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5"/>
        <p:cNvGrpSpPr/>
        <p:nvPr/>
      </p:nvGrpSpPr>
      <p:grpSpPr>
        <a:xfrm>
          <a:off x="0" y="0"/>
          <a:ext cx="0" cy="0"/>
          <a:chOff x="0" y="0"/>
          <a:chExt cx="0" cy="0"/>
        </a:xfrm>
      </p:grpSpPr>
      <p:sp>
        <p:nvSpPr>
          <p:cNvPr id="76" name="Google Shape;76;p13"/>
          <p:cNvSpPr txBox="1">
            <a:spLocks noGrp="1"/>
          </p:cNvSpPr>
          <p:nvPr>
            <p:ph type="subTitle" idx="1"/>
          </p:nvPr>
        </p:nvSpPr>
        <p:spPr>
          <a:xfrm>
            <a:off x="1371600" y="17335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None/>
              <a:defRPr i="1">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77" name="Google Shape;77;p13"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
        <p:nvSpPr>
          <p:cNvPr id="78" name="Google Shape;78;p13"/>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795183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9"/>
        <p:cNvGrpSpPr/>
        <p:nvPr/>
      </p:nvGrpSpPr>
      <p:grpSpPr>
        <a:xfrm>
          <a:off x="0" y="0"/>
          <a:ext cx="0" cy="0"/>
          <a:chOff x="0" y="0"/>
          <a:chExt cx="0" cy="0"/>
        </a:xfrm>
      </p:grpSpPr>
      <p:sp>
        <p:nvSpPr>
          <p:cNvPr id="80" name="Google Shape;80;p14"/>
          <p:cNvSpPr txBox="1">
            <a:spLocks noGrp="1"/>
          </p:cNvSpPr>
          <p:nvPr>
            <p:ph type="subTitle" idx="1"/>
          </p:nvPr>
        </p:nvSpPr>
        <p:spPr>
          <a:xfrm>
            <a:off x="1371600" y="25717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None/>
              <a:defRPr i="1">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 name="Google Shape;81;p14"/>
          <p:cNvSpPr txBox="1">
            <a:spLocks noGrp="1"/>
          </p:cNvSpPr>
          <p:nvPr>
            <p:ph type="title"/>
          </p:nvPr>
        </p:nvSpPr>
        <p:spPr>
          <a:xfrm>
            <a:off x="0" y="971550"/>
            <a:ext cx="9144000" cy="137159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2" name="Google Shape;82;p14"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605019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3"/>
        <p:cNvGrpSpPr/>
        <p:nvPr/>
      </p:nvGrpSpPr>
      <p:grpSpPr>
        <a:xfrm>
          <a:off x="0" y="0"/>
          <a:ext cx="0" cy="0"/>
          <a:chOff x="0" y="0"/>
          <a:chExt cx="0" cy="0"/>
        </a:xfrm>
      </p:grpSpPr>
      <p:pic>
        <p:nvPicPr>
          <p:cNvPr id="84" name="Google Shape;84;p15" title="decorative"/>
          <p:cNvPicPr preferRelativeResize="0"/>
          <p:nvPr/>
        </p:nvPicPr>
        <p:blipFill rotWithShape="1">
          <a:blip r:embed="rId2">
            <a:alphaModFix/>
          </a:blip>
          <a:srcRect t="21780" b="14950"/>
          <a:stretch/>
        </p:blipFill>
        <p:spPr>
          <a:xfrm>
            <a:off x="0" y="776037"/>
            <a:ext cx="9144000" cy="3668501"/>
          </a:xfrm>
          <a:prstGeom prst="rect">
            <a:avLst/>
          </a:prstGeom>
          <a:noFill/>
          <a:ln>
            <a:noFill/>
          </a:ln>
        </p:spPr>
      </p:pic>
      <p:pic>
        <p:nvPicPr>
          <p:cNvPr id="85" name="Google Shape;85;p15"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
        <p:nvSpPr>
          <p:cNvPr id="86" name="Google Shape;86;p15"/>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168088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7"/>
        <p:cNvGrpSpPr/>
        <p:nvPr/>
      </p:nvGrpSpPr>
      <p:grpSpPr>
        <a:xfrm>
          <a:off x="0" y="0"/>
          <a:ext cx="0" cy="0"/>
          <a:chOff x="0" y="0"/>
          <a:chExt cx="0" cy="0"/>
        </a:xfrm>
      </p:grpSpPr>
      <p:pic>
        <p:nvPicPr>
          <p:cNvPr id="88" name="Google Shape;88;p16" title="decorative"/>
          <p:cNvPicPr preferRelativeResize="0"/>
          <p:nvPr/>
        </p:nvPicPr>
        <p:blipFill rotWithShape="1">
          <a:blip r:embed="rId2">
            <a:alphaModFix/>
          </a:blip>
          <a:srcRect r="30665"/>
          <a:stretch/>
        </p:blipFill>
        <p:spPr>
          <a:xfrm>
            <a:off x="1" y="819150"/>
            <a:ext cx="3837061" cy="3633963"/>
          </a:xfrm>
          <a:prstGeom prst="rect">
            <a:avLst/>
          </a:prstGeom>
          <a:noFill/>
          <a:ln>
            <a:noFill/>
          </a:ln>
        </p:spPr>
      </p:pic>
      <p:sp>
        <p:nvSpPr>
          <p:cNvPr id="89" name="Google Shape;89;p16"/>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16"/>
          <p:cNvSpPr txBox="1">
            <a:spLocks noGrp="1"/>
          </p:cNvSpPr>
          <p:nvPr>
            <p:ph type="body" idx="1"/>
          </p:nvPr>
        </p:nvSpPr>
        <p:spPr>
          <a:xfrm>
            <a:off x="4114800" y="1101329"/>
            <a:ext cx="4724400" cy="42372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1" name="Google Shape;91;p16"/>
          <p:cNvSpPr txBox="1">
            <a:spLocks noGrp="1"/>
          </p:cNvSpPr>
          <p:nvPr>
            <p:ph type="body" idx="2"/>
          </p:nvPr>
        </p:nvSpPr>
        <p:spPr>
          <a:xfrm>
            <a:off x="4114800" y="1581150"/>
            <a:ext cx="47244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92" name="Google Shape;92;p16"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973977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3"/>
        <p:cNvGrpSpPr/>
        <p:nvPr/>
      </p:nvGrpSpPr>
      <p:grpSpPr>
        <a:xfrm>
          <a:off x="0" y="0"/>
          <a:ext cx="0" cy="0"/>
          <a:chOff x="0" y="0"/>
          <a:chExt cx="0" cy="0"/>
        </a:xfrm>
      </p:grpSpPr>
      <p:pic>
        <p:nvPicPr>
          <p:cNvPr id="94" name="Google Shape;94;p17" title="decorative"/>
          <p:cNvPicPr preferRelativeResize="0"/>
          <p:nvPr/>
        </p:nvPicPr>
        <p:blipFill rotWithShape="1">
          <a:blip r:embed="rId2">
            <a:alphaModFix/>
          </a:blip>
          <a:srcRect r="36682"/>
          <a:stretch/>
        </p:blipFill>
        <p:spPr>
          <a:xfrm>
            <a:off x="1" y="486990"/>
            <a:ext cx="3810000" cy="3965601"/>
          </a:xfrm>
          <a:prstGeom prst="rect">
            <a:avLst/>
          </a:prstGeom>
          <a:noFill/>
          <a:ln>
            <a:noFill/>
          </a:ln>
        </p:spPr>
      </p:pic>
      <p:sp>
        <p:nvSpPr>
          <p:cNvPr id="95" name="Google Shape;95;p17"/>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17"/>
          <p:cNvSpPr txBox="1">
            <a:spLocks noGrp="1"/>
          </p:cNvSpPr>
          <p:nvPr>
            <p:ph type="body" idx="1"/>
          </p:nvPr>
        </p:nvSpPr>
        <p:spPr>
          <a:xfrm>
            <a:off x="4114800" y="1101329"/>
            <a:ext cx="4724400" cy="42372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7" name="Google Shape;97;p17"/>
          <p:cNvSpPr txBox="1">
            <a:spLocks noGrp="1"/>
          </p:cNvSpPr>
          <p:nvPr>
            <p:ph type="body" idx="2"/>
          </p:nvPr>
        </p:nvSpPr>
        <p:spPr>
          <a:xfrm>
            <a:off x="4114800" y="1581150"/>
            <a:ext cx="47244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98" name="Google Shape;98;p17"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880316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9"/>
        <p:cNvGrpSpPr/>
        <p:nvPr/>
      </p:nvGrpSpPr>
      <p:grpSpPr>
        <a:xfrm>
          <a:off x="0" y="0"/>
          <a:ext cx="0" cy="0"/>
          <a:chOff x="0" y="0"/>
          <a:chExt cx="0" cy="0"/>
        </a:xfrm>
      </p:grpSpPr>
      <p:pic>
        <p:nvPicPr>
          <p:cNvPr id="100" name="Google Shape;100;p18" title="decorative"/>
          <p:cNvPicPr preferRelativeResize="0"/>
          <p:nvPr/>
        </p:nvPicPr>
        <p:blipFill rotWithShape="1">
          <a:blip r:embed="rId2">
            <a:alphaModFix/>
          </a:blip>
          <a:srcRect l="43350" t="7869"/>
          <a:stretch/>
        </p:blipFill>
        <p:spPr>
          <a:xfrm>
            <a:off x="4972650" y="350377"/>
            <a:ext cx="4171350" cy="4102213"/>
          </a:xfrm>
          <a:prstGeom prst="rect">
            <a:avLst/>
          </a:prstGeom>
          <a:noFill/>
          <a:ln>
            <a:noFill/>
          </a:ln>
        </p:spPr>
      </p:pic>
      <p:sp>
        <p:nvSpPr>
          <p:cNvPr id="101" name="Google Shape;101;p18"/>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8"/>
          <p:cNvSpPr txBox="1">
            <a:spLocks noGrp="1"/>
          </p:cNvSpPr>
          <p:nvPr>
            <p:ph type="body" idx="1"/>
          </p:nvPr>
        </p:nvSpPr>
        <p:spPr>
          <a:xfrm>
            <a:off x="381000" y="1101329"/>
            <a:ext cx="4343400" cy="42372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3" name="Google Shape;103;p18"/>
          <p:cNvSpPr txBox="1">
            <a:spLocks noGrp="1"/>
          </p:cNvSpPr>
          <p:nvPr>
            <p:ph type="body" idx="2"/>
          </p:nvPr>
        </p:nvSpPr>
        <p:spPr>
          <a:xfrm>
            <a:off x="381000" y="1581150"/>
            <a:ext cx="43434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04" name="Google Shape;104;p18"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969445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05"/>
        <p:cNvGrpSpPr/>
        <p:nvPr/>
      </p:nvGrpSpPr>
      <p:grpSpPr>
        <a:xfrm>
          <a:off x="0" y="0"/>
          <a:ext cx="0" cy="0"/>
          <a:chOff x="0" y="0"/>
          <a:chExt cx="0" cy="0"/>
        </a:xfrm>
      </p:grpSpPr>
      <p:pic>
        <p:nvPicPr>
          <p:cNvPr id="106" name="Google Shape;106;p19" title="decorative"/>
          <p:cNvPicPr preferRelativeResize="0"/>
          <p:nvPr/>
        </p:nvPicPr>
        <p:blipFill rotWithShape="1">
          <a:blip r:embed="rId2">
            <a:alphaModFix/>
          </a:blip>
          <a:srcRect l="22774" t="4479" r="8934"/>
          <a:stretch/>
        </p:blipFill>
        <p:spPr>
          <a:xfrm>
            <a:off x="4298535" y="0"/>
            <a:ext cx="4845465" cy="4454768"/>
          </a:xfrm>
          <a:prstGeom prst="rect">
            <a:avLst/>
          </a:prstGeom>
          <a:noFill/>
          <a:ln>
            <a:noFill/>
          </a:ln>
        </p:spPr>
      </p:pic>
      <p:sp>
        <p:nvSpPr>
          <p:cNvPr id="107" name="Google Shape;107;p19"/>
          <p:cNvSpPr txBox="1">
            <a:spLocks noGrp="1"/>
          </p:cNvSpPr>
          <p:nvPr>
            <p:ph type="title"/>
          </p:nvPr>
        </p:nvSpPr>
        <p:spPr>
          <a:xfrm>
            <a:off x="381000" y="153521"/>
            <a:ext cx="3429000" cy="127522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19"/>
          <p:cNvSpPr txBox="1">
            <a:spLocks noGrp="1"/>
          </p:cNvSpPr>
          <p:nvPr>
            <p:ph type="body" idx="1"/>
          </p:nvPr>
        </p:nvSpPr>
        <p:spPr>
          <a:xfrm>
            <a:off x="381000" y="1581150"/>
            <a:ext cx="3429000"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09" name="Google Shape;109;p19"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60386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t="21780" b="14951"/>
          <a:stretch/>
        </p:blipFill>
        <p:spPr>
          <a:xfrm>
            <a:off x="0" y="776037"/>
            <a:ext cx="9144000" cy="3668501"/>
          </a:xfrm>
          <a:prstGeom prst="rect">
            <a:avLst/>
          </a:prstGeom>
        </p:spPr>
      </p:pic>
      <p:pic>
        <p:nvPicPr>
          <p:cNvPr id="9" name="Picture 8"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4"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858371"/>
            <a:ext cx="9144000" cy="494179"/>
          </a:xfrm>
          <a:solidFill>
            <a:srgbClr val="000000">
              <a:alpha val="49020"/>
            </a:srgbClr>
          </a:solidFill>
        </p:spPr>
        <p:txBody>
          <a:bodyPr>
            <a:normAutofit/>
          </a:bodyPr>
          <a:lstStyle>
            <a:lvl1pPr marL="0" indent="0" algn="ctr">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64430955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5_Title and Content">
  <p:cSld name="25_Title and Content">
    <p:spTree>
      <p:nvGrpSpPr>
        <p:cNvPr id="1" name="Shape 110"/>
        <p:cNvGrpSpPr/>
        <p:nvPr/>
      </p:nvGrpSpPr>
      <p:grpSpPr>
        <a:xfrm>
          <a:off x="0" y="0"/>
          <a:ext cx="0" cy="0"/>
          <a:chOff x="0" y="0"/>
          <a:chExt cx="0" cy="0"/>
        </a:xfrm>
      </p:grpSpPr>
      <p:pic>
        <p:nvPicPr>
          <p:cNvPr id="111" name="Google Shape;111;p20"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
        <p:nvSpPr>
          <p:cNvPr id="112" name="Google Shape;112;p20"/>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20"/>
          <p:cNvSpPr txBox="1">
            <a:spLocks noGrp="1"/>
          </p:cNvSpPr>
          <p:nvPr>
            <p:ph type="body" idx="1"/>
          </p:nvPr>
        </p:nvSpPr>
        <p:spPr>
          <a:xfrm>
            <a:off x="1066800" y="1200151"/>
            <a:ext cx="76200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14" name="Google Shape;114;p20" title="decorative"/>
          <p:cNvPicPr preferRelativeResize="0"/>
          <p:nvPr/>
        </p:nvPicPr>
        <p:blipFill rotWithShape="1">
          <a:blip r:embed="rId3">
            <a:alphaModFix/>
          </a:blip>
          <a:srcRect/>
          <a:stretch/>
        </p:blipFill>
        <p:spPr>
          <a:xfrm>
            <a:off x="-66692" y="1418317"/>
            <a:ext cx="1508698" cy="3175866"/>
          </a:xfrm>
          <a:prstGeom prst="rect">
            <a:avLst/>
          </a:prstGeom>
          <a:noFill/>
          <a:ln>
            <a:noFill/>
          </a:ln>
        </p:spPr>
      </p:pic>
    </p:spTree>
    <p:extLst>
      <p:ext uri="{BB962C8B-B14F-4D97-AF65-F5344CB8AC3E}">
        <p14:creationId xmlns:p14="http://schemas.microsoft.com/office/powerpoint/2010/main" val="2916110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21"/>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18" name="Google Shape;118;p21"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761176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19"/>
        <p:cNvGrpSpPr/>
        <p:nvPr/>
      </p:nvGrpSpPr>
      <p:grpSpPr>
        <a:xfrm>
          <a:off x="0" y="0"/>
          <a:ext cx="0" cy="0"/>
          <a:chOff x="0" y="0"/>
          <a:chExt cx="0" cy="0"/>
        </a:xfrm>
      </p:grpSpPr>
      <p:pic>
        <p:nvPicPr>
          <p:cNvPr id="120" name="Google Shape;120;p22" title="decorative"/>
          <p:cNvPicPr preferRelativeResize="0"/>
          <p:nvPr/>
        </p:nvPicPr>
        <p:blipFill rotWithShape="1">
          <a:blip r:embed="rId2">
            <a:alphaModFix/>
          </a:blip>
          <a:srcRect l="2322" t="39515" r="16456"/>
          <a:stretch/>
        </p:blipFill>
        <p:spPr>
          <a:xfrm>
            <a:off x="0" y="0"/>
            <a:ext cx="9144000" cy="4456060"/>
          </a:xfrm>
          <a:prstGeom prst="rect">
            <a:avLst/>
          </a:prstGeom>
          <a:noFill/>
          <a:ln>
            <a:noFill/>
          </a:ln>
        </p:spPr>
      </p:pic>
      <p:sp>
        <p:nvSpPr>
          <p:cNvPr id="121" name="Google Shape;121;p22"/>
          <p:cNvSpPr/>
          <p:nvPr/>
        </p:nvSpPr>
        <p:spPr>
          <a:xfrm>
            <a:off x="0" y="2"/>
            <a:ext cx="9144001" cy="4458884"/>
          </a:xfrm>
          <a:prstGeom prst="rect">
            <a:avLst/>
          </a:prstGeom>
          <a:solidFill>
            <a:schemeClr val="lt1">
              <a:alpha val="76862"/>
            </a:schemeClr>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nl-NL" sz="1400" b="0" i="0" u="none" strike="noStrike" cap="none">
                <a:solidFill>
                  <a:schemeClr val="dk1"/>
                </a:solidFill>
                <a:latin typeface="Calibri"/>
                <a:ea typeface="Calibri"/>
                <a:cs typeface="Calibri"/>
                <a:sym typeface="Calibri"/>
              </a:rPr>
              <a:t/>
            </a:r>
            <a:br>
              <a:rPr lang="nl-NL"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22" name="Google Shape;122;p22"/>
          <p:cNvSpPr txBox="1">
            <a:spLocks noGrp="1"/>
          </p:cNvSpPr>
          <p:nvPr>
            <p:ph type="title"/>
          </p:nvPr>
        </p:nvSpPr>
        <p:spPr>
          <a:xfrm>
            <a:off x="0" y="1121"/>
            <a:ext cx="9144000" cy="857250"/>
          </a:xfrm>
          <a:prstGeom prst="rect">
            <a:avLst/>
          </a:prstGeom>
          <a:solidFill>
            <a:schemeClr val="dk1"/>
          </a:solid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2"/>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4" name="Google Shape;124;p22"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988685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25"/>
        <p:cNvGrpSpPr/>
        <p:nvPr/>
      </p:nvGrpSpPr>
      <p:grpSpPr>
        <a:xfrm>
          <a:off x="0" y="0"/>
          <a:ext cx="0" cy="0"/>
          <a:chOff x="0" y="0"/>
          <a:chExt cx="0" cy="0"/>
        </a:xfrm>
      </p:grpSpPr>
      <p:pic>
        <p:nvPicPr>
          <p:cNvPr id="126" name="Google Shape;126;p23"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27" name="Google Shape;127;p23"/>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 name="Google Shape;128;p23"/>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9" name="Google Shape;129;p23" title="decorative"/>
          <p:cNvPicPr preferRelativeResize="0"/>
          <p:nvPr/>
        </p:nvPicPr>
        <p:blipFill rotWithShape="1">
          <a:blip r:embed="rId3">
            <a:alphaModFix/>
          </a:blip>
          <a:srcRect l="41356" r="17287"/>
          <a:stretch/>
        </p:blipFill>
        <p:spPr>
          <a:xfrm>
            <a:off x="7467600" y="1980164"/>
            <a:ext cx="1699490" cy="2496039"/>
          </a:xfrm>
          <a:prstGeom prst="rect">
            <a:avLst/>
          </a:prstGeom>
          <a:noFill/>
          <a:ln>
            <a:noFill/>
          </a:ln>
        </p:spPr>
      </p:pic>
      <p:pic>
        <p:nvPicPr>
          <p:cNvPr id="130" name="Google Shape;130;p23"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522679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31"/>
        <p:cNvGrpSpPr/>
        <p:nvPr/>
      </p:nvGrpSpPr>
      <p:grpSpPr>
        <a:xfrm>
          <a:off x="0" y="0"/>
          <a:ext cx="0" cy="0"/>
          <a:chOff x="0" y="0"/>
          <a:chExt cx="0" cy="0"/>
        </a:xfrm>
      </p:grpSpPr>
      <p:pic>
        <p:nvPicPr>
          <p:cNvPr id="132" name="Google Shape;132;p24"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33" name="Google Shape;133;p24"/>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24"/>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5" name="Google Shape;135;p24" title="decorative"/>
          <p:cNvPicPr preferRelativeResize="0"/>
          <p:nvPr/>
        </p:nvPicPr>
        <p:blipFill rotWithShape="1">
          <a:blip r:embed="rId3">
            <a:alphaModFix/>
          </a:blip>
          <a:srcRect/>
          <a:stretch/>
        </p:blipFill>
        <p:spPr>
          <a:xfrm>
            <a:off x="7162800" y="1979713"/>
            <a:ext cx="2004295" cy="2476834"/>
          </a:xfrm>
          <a:prstGeom prst="rect">
            <a:avLst/>
          </a:prstGeom>
          <a:noFill/>
          <a:ln>
            <a:noFill/>
          </a:ln>
        </p:spPr>
      </p:pic>
      <p:pic>
        <p:nvPicPr>
          <p:cNvPr id="136" name="Google Shape;136;p24" title="Virginia Department of Education logo"/>
          <p:cNvPicPr preferRelativeResize="0"/>
          <p:nvPr/>
        </p:nvPicPr>
        <p:blipFill rotWithShape="1">
          <a:blip r:embed="rId4">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788387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37"/>
        <p:cNvGrpSpPr/>
        <p:nvPr/>
      </p:nvGrpSpPr>
      <p:grpSpPr>
        <a:xfrm>
          <a:off x="0" y="0"/>
          <a:ext cx="0" cy="0"/>
          <a:chOff x="0" y="0"/>
          <a:chExt cx="0" cy="0"/>
        </a:xfrm>
      </p:grpSpPr>
      <p:pic>
        <p:nvPicPr>
          <p:cNvPr id="138" name="Google Shape;138;p25" title="decorative"/>
          <p:cNvPicPr preferRelativeResize="0"/>
          <p:nvPr/>
        </p:nvPicPr>
        <p:blipFill rotWithShape="1">
          <a:blip r:embed="rId2">
            <a:alphaModFix/>
          </a:blip>
          <a:srcRect l="1489"/>
          <a:stretch/>
        </p:blipFill>
        <p:spPr>
          <a:xfrm>
            <a:off x="-1" y="-115455"/>
            <a:ext cx="9167091" cy="4572000"/>
          </a:xfrm>
          <a:prstGeom prst="rect">
            <a:avLst/>
          </a:prstGeom>
          <a:noFill/>
          <a:ln>
            <a:noFill/>
          </a:ln>
        </p:spPr>
      </p:pic>
      <p:sp>
        <p:nvSpPr>
          <p:cNvPr id="139" name="Google Shape;139;p25"/>
          <p:cNvSpPr/>
          <p:nvPr/>
        </p:nvSpPr>
        <p:spPr>
          <a:xfrm>
            <a:off x="384849"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nl-NL" sz="1400" b="0" i="0" u="none" strike="noStrike" cap="none">
                <a:solidFill>
                  <a:schemeClr val="dk1"/>
                </a:solidFill>
                <a:latin typeface="Calibri"/>
                <a:ea typeface="Calibri"/>
                <a:cs typeface="Calibri"/>
                <a:sym typeface="Calibri"/>
              </a:rPr>
              <a:t/>
            </a:r>
            <a:br>
              <a:rPr lang="nl-NL"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40" name="Google Shape;140;p25"/>
          <p:cNvSpPr/>
          <p:nvPr/>
        </p:nvSpPr>
        <p:spPr>
          <a:xfrm>
            <a:off x="4693614" y="1047750"/>
            <a:ext cx="4033212" cy="3330863"/>
          </a:xfrm>
          <a:prstGeom prst="rect">
            <a:avLst/>
          </a:prstGeom>
          <a:solidFill>
            <a:schemeClr val="lt1"/>
          </a:solidFill>
          <a:ln>
            <a:noFill/>
          </a:ln>
          <a:effectLst>
            <a:outerShdw blurRad="50800" dist="38100" dir="9000000" algn="tl" rotWithShape="0">
              <a:srgbClr val="000000">
                <a:alpha val="17647"/>
              </a:srgbClr>
            </a:outerShdw>
          </a:effectLst>
        </p:spPr>
        <p:txBody>
          <a:bodyPr spcFirstLastPara="1" wrap="square" lIns="274300" tIns="91425" rIns="274300" bIns="45700" anchor="t" anchorCtr="0">
            <a:noAutofit/>
          </a:bodyPr>
          <a:lstStyle/>
          <a:p>
            <a:pPr marL="0" marR="0" lvl="0" indent="0" algn="l" rtl="0">
              <a:spcBef>
                <a:spcPts val="0"/>
              </a:spcBef>
              <a:spcAft>
                <a:spcPts val="0"/>
              </a:spcAft>
              <a:buNone/>
            </a:pPr>
            <a:r>
              <a:rPr lang="nl-NL" sz="1400" b="0" i="0" u="none" strike="noStrike" cap="none">
                <a:solidFill>
                  <a:schemeClr val="dk1"/>
                </a:solidFill>
                <a:latin typeface="Calibri"/>
                <a:ea typeface="Calibri"/>
                <a:cs typeface="Calibri"/>
                <a:sym typeface="Calibri"/>
              </a:rPr>
              <a:t/>
            </a:r>
            <a:br>
              <a:rPr lang="nl-NL"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141" name="Google Shape;141;p25"/>
          <p:cNvSpPr txBox="1">
            <a:spLocks noGrp="1"/>
          </p:cNvSpPr>
          <p:nvPr>
            <p:ph type="title"/>
          </p:nvPr>
        </p:nvSpPr>
        <p:spPr>
          <a:xfrm>
            <a:off x="0" y="1121"/>
            <a:ext cx="91440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25"/>
          <p:cNvSpPr txBox="1">
            <a:spLocks noGrp="1"/>
          </p:cNvSpPr>
          <p:nvPr>
            <p:ph type="body" idx="1"/>
          </p:nvPr>
        </p:nvSpPr>
        <p:spPr>
          <a:xfrm>
            <a:off x="457200" y="1200151"/>
            <a:ext cx="3886200" cy="30479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3" name="Google Shape;143;p25"/>
          <p:cNvSpPr txBox="1">
            <a:spLocks noGrp="1"/>
          </p:cNvSpPr>
          <p:nvPr>
            <p:ph type="body" idx="2"/>
          </p:nvPr>
        </p:nvSpPr>
        <p:spPr>
          <a:xfrm>
            <a:off x="4800600" y="1200151"/>
            <a:ext cx="3810000" cy="30479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42900" algn="l">
              <a:spcBef>
                <a:spcPts val="360"/>
              </a:spcBef>
              <a:spcAft>
                <a:spcPts val="0"/>
              </a:spcAft>
              <a:buClr>
                <a:schemeClr val="dk1"/>
              </a:buClr>
              <a:buSzPts val="1800"/>
              <a:buChar char="–"/>
              <a:defRPr sz="1800">
                <a:solidFill>
                  <a:schemeClr val="dk1"/>
                </a:solidFill>
              </a:defRPr>
            </a:lvl4pPr>
            <a:lvl5pPr marL="2286000" lvl="4" indent="-342900" algn="l">
              <a:spcBef>
                <a:spcPts val="360"/>
              </a:spcBef>
              <a:spcAft>
                <a:spcPts val="0"/>
              </a:spcAft>
              <a:buClr>
                <a:schemeClr val="dk1"/>
              </a:buClr>
              <a:buSzPts val="1800"/>
              <a:buChar char="»"/>
              <a:defRPr sz="18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144" name="Google Shape;144;p25" title="Virginia Department of Education logo"/>
          <p:cNvPicPr preferRelativeResize="0"/>
          <p:nvPr/>
        </p:nvPicPr>
        <p:blipFill rotWithShape="1">
          <a:blip r:embed="rId3">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3429896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26"/>
          <p:cNvSpPr txBox="1">
            <a:spLocks noGrp="1"/>
          </p:cNvSpPr>
          <p:nvPr>
            <p:ph type="body" idx="1"/>
          </p:nvPr>
        </p:nvSpPr>
        <p:spPr>
          <a:xfrm>
            <a:off x="457200" y="1200151"/>
            <a:ext cx="4038600" cy="31241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8" name="Google Shape;148;p26"/>
          <p:cNvSpPr txBox="1">
            <a:spLocks noGrp="1"/>
          </p:cNvSpPr>
          <p:nvPr>
            <p:ph type="body" idx="2"/>
          </p:nvPr>
        </p:nvSpPr>
        <p:spPr>
          <a:xfrm>
            <a:off x="4648200" y="1200151"/>
            <a:ext cx="4038600" cy="31241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149" name="Google Shape;149;p26"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567138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7"/>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3" name="Google Shape;153;p27"/>
          <p:cNvSpPr txBox="1">
            <a:spLocks noGrp="1"/>
          </p:cNvSpPr>
          <p:nvPr>
            <p:ph type="body" idx="2"/>
          </p:nvPr>
        </p:nvSpPr>
        <p:spPr>
          <a:xfrm>
            <a:off x="457200" y="1631156"/>
            <a:ext cx="4040188"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4" name="Google Shape;154;p27"/>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5" name="Google Shape;155;p27"/>
          <p:cNvSpPr txBox="1">
            <a:spLocks noGrp="1"/>
          </p:cNvSpPr>
          <p:nvPr>
            <p:ph type="body" idx="4"/>
          </p:nvPr>
        </p:nvSpPr>
        <p:spPr>
          <a:xfrm>
            <a:off x="4645026" y="1631156"/>
            <a:ext cx="4041775" cy="261699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156" name="Google Shape;156;p27"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1118939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9" name="Google Shape;159;p28"/>
          <p:cNvSpPr txBox="1">
            <a:spLocks noGrp="1"/>
          </p:cNvSpPr>
          <p:nvPr>
            <p:ph type="body" idx="1"/>
          </p:nvPr>
        </p:nvSpPr>
        <p:spPr>
          <a:xfrm>
            <a:off x="457201" y="1076326"/>
            <a:ext cx="3008313" cy="324061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0" name="Google Shape;160;p28"/>
          <p:cNvSpPr txBox="1">
            <a:spLocks noGrp="1"/>
          </p:cNvSpPr>
          <p:nvPr>
            <p:ph type="body" idx="2"/>
          </p:nvPr>
        </p:nvSpPr>
        <p:spPr>
          <a:xfrm>
            <a:off x="3575050" y="204789"/>
            <a:ext cx="5111750" cy="404336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pic>
        <p:nvPicPr>
          <p:cNvPr id="161" name="Google Shape;161;p28"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71628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1792288" y="3600450"/>
            <a:ext cx="5486400" cy="723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2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165" name="Google Shape;165;p29" title="Virginia Department of Education logo"/>
          <p:cNvPicPr preferRelativeResize="0"/>
          <p:nvPr/>
        </p:nvPicPr>
        <p:blipFill rotWithShape="1">
          <a:blip r:embed="rId2">
            <a:alphaModFix/>
          </a:blip>
          <a:srcRect/>
          <a:stretch/>
        </p:blipFill>
        <p:spPr>
          <a:xfrm>
            <a:off x="7562773" y="3826777"/>
            <a:ext cx="1517012" cy="654875"/>
          </a:xfrm>
          <a:prstGeom prst="rect">
            <a:avLst/>
          </a:prstGeom>
          <a:noFill/>
          <a:ln>
            <a:noFill/>
          </a:ln>
        </p:spPr>
      </p:pic>
    </p:spTree>
    <p:extLst>
      <p:ext uri="{BB962C8B-B14F-4D97-AF65-F5344CB8AC3E}">
        <p14:creationId xmlns:p14="http://schemas.microsoft.com/office/powerpoint/2010/main" val="20380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5" name="Picture 4"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323" t="39515" r="16456" b="-1"/>
          <a:stretch/>
        </p:blipFill>
        <p:spPr>
          <a:xfrm>
            <a:off x="0" y="0"/>
            <a:ext cx="9144000" cy="4456060"/>
          </a:xfrm>
          <a:prstGeom prst="rect">
            <a:avLst/>
          </a:prstGeom>
        </p:spPr>
      </p:pic>
      <p:sp>
        <p:nvSpPr>
          <p:cNvPr id="6" name="Rectangle 5"/>
          <p:cNvSpPr/>
          <p:nvPr userDrawn="1"/>
        </p:nvSpPr>
        <p:spPr>
          <a:xfrm>
            <a:off x="0" y="2"/>
            <a:ext cx="9144001" cy="445888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8"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37515421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166"/>
        <p:cNvGrpSpPr/>
        <p:nvPr/>
      </p:nvGrpSpPr>
      <p:grpSpPr>
        <a:xfrm>
          <a:off x="0" y="0"/>
          <a:ext cx="0" cy="0"/>
          <a:chOff x="0" y="0"/>
          <a:chExt cx="0" cy="0"/>
        </a:xfrm>
      </p:grpSpPr>
      <p:sp>
        <p:nvSpPr>
          <p:cNvPr id="167" name="Google Shape;167;p30"/>
          <p:cNvSpPr/>
          <p:nvPr/>
        </p:nvSpPr>
        <p:spPr>
          <a:xfrm rot="10800000" flipH="1">
            <a:off x="-25" y="1289850"/>
            <a:ext cx="9144000" cy="3856800"/>
          </a:xfrm>
          <a:prstGeom prst="rect">
            <a:avLst/>
          </a:prstGeom>
          <a:solidFill>
            <a:srgbClr val="00B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30" descr="marc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9" name="Google Shape;169;p30"/>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ctr" anchorCtr="0">
            <a:noAutofit/>
          </a:bodyPr>
          <a:lstStyle>
            <a:lvl1pPr lvl="0" rtl="0">
              <a:buNone/>
              <a:defRPr>
                <a:solidFill>
                  <a:srgbClr val="00BEF2"/>
                </a:solidFill>
              </a:defRPr>
            </a:lvl1pPr>
            <a:lvl2pPr lvl="1" rtl="0">
              <a:buNone/>
              <a:defRPr>
                <a:solidFill>
                  <a:srgbClr val="00BEF2"/>
                </a:solidFill>
              </a:defRPr>
            </a:lvl2pPr>
            <a:lvl3pPr lvl="2" rtl="0">
              <a:buNone/>
              <a:defRPr>
                <a:solidFill>
                  <a:srgbClr val="00BEF2"/>
                </a:solidFill>
              </a:defRPr>
            </a:lvl3pPr>
            <a:lvl4pPr lvl="3" rtl="0">
              <a:buNone/>
              <a:defRPr>
                <a:solidFill>
                  <a:srgbClr val="00BEF2"/>
                </a:solidFill>
              </a:defRPr>
            </a:lvl4pPr>
            <a:lvl5pPr lvl="4" rtl="0">
              <a:buNone/>
              <a:defRPr>
                <a:solidFill>
                  <a:srgbClr val="00BEF2"/>
                </a:solidFill>
              </a:defRPr>
            </a:lvl5pPr>
            <a:lvl6pPr lvl="5" rtl="0">
              <a:buNone/>
              <a:defRPr>
                <a:solidFill>
                  <a:srgbClr val="00BEF2"/>
                </a:solidFill>
              </a:defRPr>
            </a:lvl6pPr>
            <a:lvl7pPr lvl="6" rtl="0">
              <a:buNone/>
              <a:defRPr>
                <a:solidFill>
                  <a:srgbClr val="00BEF2"/>
                </a:solidFill>
              </a:defRPr>
            </a:lvl7pPr>
            <a:lvl8pPr lvl="7" rtl="0">
              <a:buNone/>
              <a:defRPr>
                <a:solidFill>
                  <a:srgbClr val="00BEF2"/>
                </a:solidFill>
              </a:defRPr>
            </a:lvl8pPr>
            <a:lvl9pPr lvl="8" rtl="0">
              <a:buNone/>
              <a:defRPr>
                <a:solidFill>
                  <a:srgbClr val="00BEF2"/>
                </a:solidFill>
              </a:defRPr>
            </a:lvl9pPr>
          </a:lstStyle>
          <a:p>
            <a:pPr marL="0" lvl="0" indent="0" algn="l"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3457540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0"/>
        <p:cNvGrpSpPr/>
        <p:nvPr/>
      </p:nvGrpSpPr>
      <p:grpSpPr>
        <a:xfrm>
          <a:off x="0" y="0"/>
          <a:ext cx="0" cy="0"/>
          <a:chOff x="0" y="0"/>
          <a:chExt cx="0" cy="0"/>
        </a:xfrm>
      </p:grpSpPr>
      <p:sp>
        <p:nvSpPr>
          <p:cNvPr id="171" name="Google Shape;171;p31"/>
          <p:cNvSpPr/>
          <p:nvPr/>
        </p:nvSpPr>
        <p:spPr>
          <a:xfrm>
            <a:off x="-25" y="1320125"/>
            <a:ext cx="9144000" cy="3823500"/>
          </a:xfrm>
          <a:prstGeom prst="rect">
            <a:avLst/>
          </a:prstGeom>
          <a:solidFill>
            <a:srgbClr val="00B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31" descr="marc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3" name="Google Shape;173;p31"/>
          <p:cNvSpPr txBox="1">
            <a:spLocks noGrp="1"/>
          </p:cNvSpPr>
          <p:nvPr>
            <p:ph type="body" idx="1"/>
          </p:nvPr>
        </p:nvSpPr>
        <p:spPr>
          <a:xfrm>
            <a:off x="1602475" y="1320125"/>
            <a:ext cx="5939100" cy="3175800"/>
          </a:xfrm>
          <a:prstGeom prst="rect">
            <a:avLst/>
          </a:prstGeom>
        </p:spPr>
        <p:txBody>
          <a:bodyPr spcFirstLastPara="1" wrap="square" lIns="91425" tIns="45700" rIns="91425" bIns="45700" anchor="ctr" anchorCtr="0">
            <a:noAutofit/>
          </a:bodyPr>
          <a:lstStyle>
            <a:lvl1pPr marL="457200" lvl="0" indent="-431800" algn="ctr" rtl="0">
              <a:spcBef>
                <a:spcPts val="640"/>
              </a:spcBef>
              <a:spcAft>
                <a:spcPts val="0"/>
              </a:spcAft>
              <a:buClr>
                <a:srgbClr val="FFFFFF"/>
              </a:buClr>
              <a:buSzPts val="3200"/>
              <a:buChar char="•"/>
              <a:defRPr i="1">
                <a:solidFill>
                  <a:srgbClr val="FFFFFF"/>
                </a:solidFill>
              </a:defRPr>
            </a:lvl1pPr>
            <a:lvl2pPr marL="914400" lvl="1" indent="-406400" algn="ctr" rtl="0">
              <a:spcBef>
                <a:spcPts val="560"/>
              </a:spcBef>
              <a:spcAft>
                <a:spcPts val="0"/>
              </a:spcAft>
              <a:buClr>
                <a:srgbClr val="FFFFFF"/>
              </a:buClr>
              <a:buSzPts val="2800"/>
              <a:buChar char="–"/>
              <a:defRPr i="1">
                <a:solidFill>
                  <a:srgbClr val="FFFFFF"/>
                </a:solidFill>
              </a:defRPr>
            </a:lvl2pPr>
            <a:lvl3pPr marL="1371600" lvl="2" indent="-381000" algn="ctr" rtl="0">
              <a:spcBef>
                <a:spcPts val="480"/>
              </a:spcBef>
              <a:spcAft>
                <a:spcPts val="0"/>
              </a:spcAft>
              <a:buClr>
                <a:srgbClr val="FFFFFF"/>
              </a:buClr>
              <a:buSzPts val="2400"/>
              <a:buChar char="•"/>
              <a:defRPr i="1">
                <a:solidFill>
                  <a:srgbClr val="FFFFFF"/>
                </a:solidFill>
              </a:defRPr>
            </a:lvl3pPr>
            <a:lvl4pPr marL="1828800" lvl="3" indent="-355600" algn="ctr" rtl="0">
              <a:spcBef>
                <a:spcPts val="400"/>
              </a:spcBef>
              <a:spcAft>
                <a:spcPts val="0"/>
              </a:spcAft>
              <a:buClr>
                <a:srgbClr val="FFFFFF"/>
              </a:buClr>
              <a:buSzPts val="2000"/>
              <a:buChar char="–"/>
              <a:defRPr i="1">
                <a:solidFill>
                  <a:srgbClr val="FFFFFF"/>
                </a:solidFill>
              </a:defRPr>
            </a:lvl4pPr>
            <a:lvl5pPr marL="2286000" lvl="4" indent="-355600" algn="ctr" rtl="0">
              <a:spcBef>
                <a:spcPts val="400"/>
              </a:spcBef>
              <a:spcAft>
                <a:spcPts val="0"/>
              </a:spcAft>
              <a:buClr>
                <a:srgbClr val="FFFFFF"/>
              </a:buClr>
              <a:buSzPts val="2000"/>
              <a:buChar char="»"/>
              <a:defRPr i="1">
                <a:solidFill>
                  <a:srgbClr val="FFFFFF"/>
                </a:solidFill>
              </a:defRPr>
            </a:lvl5pPr>
            <a:lvl6pPr marL="2743200" lvl="5" indent="-355600" algn="ctr" rtl="0">
              <a:spcBef>
                <a:spcPts val="400"/>
              </a:spcBef>
              <a:spcAft>
                <a:spcPts val="0"/>
              </a:spcAft>
              <a:buClr>
                <a:srgbClr val="FFFFFF"/>
              </a:buClr>
              <a:buSzPts val="2000"/>
              <a:buChar char="•"/>
              <a:defRPr i="1">
                <a:solidFill>
                  <a:srgbClr val="FFFFFF"/>
                </a:solidFill>
              </a:defRPr>
            </a:lvl6pPr>
            <a:lvl7pPr marL="3200400" lvl="6" indent="-355600" algn="ctr" rtl="0">
              <a:spcBef>
                <a:spcPts val="400"/>
              </a:spcBef>
              <a:spcAft>
                <a:spcPts val="0"/>
              </a:spcAft>
              <a:buClr>
                <a:srgbClr val="FFFFFF"/>
              </a:buClr>
              <a:buSzPts val="2000"/>
              <a:buChar char="•"/>
              <a:defRPr i="1">
                <a:solidFill>
                  <a:srgbClr val="FFFFFF"/>
                </a:solidFill>
              </a:defRPr>
            </a:lvl7pPr>
            <a:lvl8pPr marL="3657600" lvl="7" indent="-355600" algn="ctr" rtl="0">
              <a:spcBef>
                <a:spcPts val="400"/>
              </a:spcBef>
              <a:spcAft>
                <a:spcPts val="0"/>
              </a:spcAft>
              <a:buClr>
                <a:srgbClr val="FFFFFF"/>
              </a:buClr>
              <a:buSzPts val="2000"/>
              <a:buChar char="•"/>
              <a:defRPr i="1">
                <a:solidFill>
                  <a:srgbClr val="FFFFFF"/>
                </a:solidFill>
              </a:defRPr>
            </a:lvl8pPr>
            <a:lvl9pPr marL="4114800" lvl="8" indent="-355600" algn="ctr" rtl="0">
              <a:spcBef>
                <a:spcPts val="400"/>
              </a:spcBef>
              <a:spcAft>
                <a:spcPts val="0"/>
              </a:spcAft>
              <a:buClr>
                <a:srgbClr val="FFFFFF"/>
              </a:buClr>
              <a:buSzPts val="2000"/>
              <a:buChar char="•"/>
              <a:defRPr i="1">
                <a:solidFill>
                  <a:srgbClr val="FFFFFF"/>
                </a:solidFill>
              </a:defRPr>
            </a:lvl9pPr>
          </a:lstStyle>
          <a:p>
            <a:endParaRPr/>
          </a:p>
        </p:txBody>
      </p:sp>
      <p:sp>
        <p:nvSpPr>
          <p:cNvPr id="174" name="Google Shape;174;p31"/>
          <p:cNvSpPr txBox="1"/>
          <p:nvPr/>
        </p:nvSpPr>
        <p:spPr>
          <a:xfrm>
            <a:off x="3593400" y="468974"/>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NL" sz="9600">
                <a:solidFill>
                  <a:srgbClr val="25516C"/>
                </a:solidFill>
                <a:latin typeface="Montserrat"/>
                <a:ea typeface="Montserrat"/>
                <a:cs typeface="Montserrat"/>
                <a:sym typeface="Montserrat"/>
              </a:rPr>
              <a:t>“</a:t>
            </a:r>
            <a:endParaRPr sz="9600">
              <a:solidFill>
                <a:srgbClr val="25516C"/>
              </a:solidFill>
              <a:latin typeface="Montserrat"/>
              <a:ea typeface="Montserrat"/>
              <a:cs typeface="Montserrat"/>
              <a:sym typeface="Montserrat"/>
            </a:endParaRPr>
          </a:p>
        </p:txBody>
      </p:sp>
      <p:sp>
        <p:nvSpPr>
          <p:cNvPr id="175" name="Google Shape;175;p31"/>
          <p:cNvSpPr txBox="1">
            <a:spLocks noGrp="1"/>
          </p:cNvSpPr>
          <p:nvPr>
            <p:ph type="sldNum" idx="12"/>
          </p:nvPr>
        </p:nvSpPr>
        <p:spPr>
          <a:xfrm>
            <a:off x="637950" y="0"/>
            <a:ext cx="7860600" cy="637800"/>
          </a:xfrm>
          <a:prstGeom prst="rect">
            <a:avLst/>
          </a:prstGeom>
          <a:noFill/>
          <a:ln>
            <a:noFill/>
          </a:ln>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3876547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176"/>
        <p:cNvGrpSpPr/>
        <p:nvPr/>
      </p:nvGrpSpPr>
      <p:grpSpPr>
        <a:xfrm>
          <a:off x="0" y="0"/>
          <a:ext cx="0" cy="0"/>
          <a:chOff x="0" y="0"/>
          <a:chExt cx="0" cy="0"/>
        </a:xfrm>
      </p:grpSpPr>
      <p:pic>
        <p:nvPicPr>
          <p:cNvPr id="177" name="Google Shape;177;p32" descr="marc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8" name="Google Shape;178;p32"/>
          <p:cNvSpPr txBox="1">
            <a:spLocks noGrp="1"/>
          </p:cNvSpPr>
          <p:nvPr>
            <p:ph type="sldNum" idx="12"/>
          </p:nvPr>
        </p:nvSpPr>
        <p:spPr>
          <a:xfrm>
            <a:off x="637950" y="0"/>
            <a:ext cx="7860600" cy="637800"/>
          </a:xfrm>
          <a:prstGeom prst="rect">
            <a:avLst/>
          </a:prstGeom>
          <a:noFill/>
          <a:ln>
            <a:noFill/>
          </a:ln>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11031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7335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1"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234295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717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1"/>
          <p:cNvSpPr>
            <a:spLocks noGrp="1"/>
          </p:cNvSpPr>
          <p:nvPr>
            <p:ph type="title"/>
          </p:nvPr>
        </p:nvSpPr>
        <p:spPr>
          <a:xfrm>
            <a:off x="0" y="971550"/>
            <a:ext cx="9144000" cy="1371599"/>
          </a:xfrm>
          <a:prstGeom prst="rect">
            <a:avLst/>
          </a:prstGeom>
          <a:noFill/>
        </p:spPr>
        <p:txBody>
          <a:bodyPr anchor="b"/>
          <a:lstStyle>
            <a:lvl1pPr>
              <a:defRPr>
                <a:solidFill>
                  <a:schemeClr val="tx1"/>
                </a:solidFill>
              </a:defRPr>
            </a:lvl1pPr>
          </a:lstStyle>
          <a:p>
            <a:r>
              <a:rPr lang="en-US" dirty="0" smtClean="0"/>
              <a:t>Click to edit Master title style</a:t>
            </a:r>
            <a:endParaRPr lang="en-US" dirty="0"/>
          </a:p>
        </p:txBody>
      </p:sp>
      <p:pic>
        <p:nvPicPr>
          <p:cNvPr id="9" name="Picture 8"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72725788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t="21780" b="14951"/>
          <a:stretch/>
        </p:blipFill>
        <p:spPr>
          <a:xfrm>
            <a:off x="0" y="776037"/>
            <a:ext cx="9144000" cy="3668501"/>
          </a:xfrm>
          <a:prstGeom prst="rect">
            <a:avLst/>
          </a:prstGeom>
        </p:spPr>
      </p:pic>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9"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618207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t="21780" b="14951"/>
          <a:stretch/>
        </p:blipFill>
        <p:spPr>
          <a:xfrm>
            <a:off x="0" y="776037"/>
            <a:ext cx="9144000" cy="3668501"/>
          </a:xfrm>
          <a:prstGeom prst="rect">
            <a:avLst/>
          </a:prstGeom>
        </p:spPr>
      </p:pic>
      <p:pic>
        <p:nvPicPr>
          <p:cNvPr id="9" name="Picture 8"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4"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858371"/>
            <a:ext cx="9144000" cy="494179"/>
          </a:xfrm>
          <a:solidFill>
            <a:srgbClr val="000000">
              <a:alpha val="49020"/>
            </a:srgbClr>
          </a:solidFill>
        </p:spPr>
        <p:txBody>
          <a:bodyPr>
            <a:normAutofit/>
          </a:bodyPr>
          <a:lstStyle>
            <a:lvl1pPr marL="0" indent="0" algn="ctr">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9471582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5" name="Picture 4"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323" t="39515" r="16456" b="-1"/>
          <a:stretch/>
        </p:blipFill>
        <p:spPr>
          <a:xfrm>
            <a:off x="0" y="0"/>
            <a:ext cx="9144000" cy="4456060"/>
          </a:xfrm>
          <a:prstGeom prst="rect">
            <a:avLst/>
          </a:prstGeom>
        </p:spPr>
      </p:pic>
      <p:sp>
        <p:nvSpPr>
          <p:cNvPr id="6" name="Rectangle 5"/>
          <p:cNvSpPr/>
          <p:nvPr userDrawn="1"/>
        </p:nvSpPr>
        <p:spPr>
          <a:xfrm>
            <a:off x="0" y="2"/>
            <a:ext cx="9144001" cy="445888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8"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03793893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5"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781395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hood1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19632"/>
          <a:stretch/>
        </p:blipFill>
        <p:spPr>
          <a:xfrm>
            <a:off x="6461189" y="2368846"/>
            <a:ext cx="2682811" cy="2107358"/>
          </a:xfrm>
          <a:prstGeom prst="rect">
            <a:avLst/>
          </a:prstGeom>
        </p:spPr>
      </p:pic>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4426501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5"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990176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114800" y="1101329"/>
            <a:ext cx="4724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114800" y="1581150"/>
            <a:ext cx="4724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54822818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0665"/>
          <a:stretch/>
        </p:blipFill>
        <p:spPr>
          <a:xfrm>
            <a:off x="1" y="819150"/>
            <a:ext cx="3837061" cy="363396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00151"/>
            <a:ext cx="47244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90443514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6682"/>
          <a:stretch/>
        </p:blipFill>
        <p:spPr>
          <a:xfrm>
            <a:off x="1" y="486990"/>
            <a:ext cx="3810000" cy="3965601"/>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114800" y="1101329"/>
            <a:ext cx="4724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114800" y="1581150"/>
            <a:ext cx="4724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72849614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6682"/>
          <a:stretch/>
        </p:blipFill>
        <p:spPr>
          <a:xfrm>
            <a:off x="1" y="486990"/>
            <a:ext cx="3810000" cy="3965601"/>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00151"/>
            <a:ext cx="47244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0151270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746" r="30362"/>
          <a:stretch/>
        </p:blipFill>
        <p:spPr bwMode="auto">
          <a:xfrm>
            <a:off x="-1" y="0"/>
            <a:ext cx="4110527" cy="445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72000" y="153521"/>
            <a:ext cx="4267200" cy="10466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7" name="Content Placeholder 5"/>
          <p:cNvSpPr>
            <a:spLocks noGrp="1"/>
          </p:cNvSpPr>
          <p:nvPr>
            <p:ph sz="quarter" idx="4"/>
          </p:nvPr>
        </p:nvSpPr>
        <p:spPr>
          <a:xfrm>
            <a:off x="4572000" y="1352550"/>
            <a:ext cx="4267200" cy="2895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39350135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43350" t="7869"/>
          <a:stretch/>
        </p:blipFill>
        <p:spPr>
          <a:xfrm>
            <a:off x="4972650" y="350377"/>
            <a:ext cx="4171350" cy="410221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381000" y="1101329"/>
            <a:ext cx="4343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81000" y="1581150"/>
            <a:ext cx="4343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09330159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7" name="Google Shape;82;p17"/>
          <p:cNvPicPr preferRelativeResize="0"/>
          <p:nvPr userDrawn="1"/>
        </p:nvPicPr>
        <p:blipFill rotWithShape="1">
          <a:blip r:embed="rId2">
            <a:alphaModFix/>
          </a:blip>
          <a:srcRect l="2114" r="17195"/>
          <a:stretch/>
        </p:blipFill>
        <p:spPr>
          <a:xfrm>
            <a:off x="4267200" y="547480"/>
            <a:ext cx="4876800" cy="3891102"/>
          </a:xfrm>
          <a:prstGeom prst="rect">
            <a:avLst/>
          </a:prstGeom>
          <a:noFill/>
          <a:ln>
            <a:noFill/>
          </a:ln>
        </p:spPr>
      </p:pic>
      <p:sp>
        <p:nvSpPr>
          <p:cNvPr id="9" name="Title 1"/>
          <p:cNvSpPr>
            <a:spLocks noGrp="1"/>
          </p:cNvSpPr>
          <p:nvPr>
            <p:ph type="title"/>
          </p:nvPr>
        </p:nvSpPr>
        <p:spPr>
          <a:xfrm>
            <a:off x="381000" y="153521"/>
            <a:ext cx="3429000" cy="12752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6" name="Content Placeholder 5"/>
          <p:cNvSpPr>
            <a:spLocks noGrp="1"/>
          </p:cNvSpPr>
          <p:nvPr>
            <p:ph sz="quarter" idx="4"/>
          </p:nvPr>
        </p:nvSpPr>
        <p:spPr>
          <a:xfrm>
            <a:off x="381000" y="1581150"/>
            <a:ext cx="34290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656047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31165" t="8586" r="-21"/>
          <a:stretch/>
        </p:blipFill>
        <p:spPr>
          <a:xfrm>
            <a:off x="0" y="0"/>
            <a:ext cx="4930922" cy="4455698"/>
          </a:xfrm>
          <a:prstGeom prst="rect">
            <a:avLst/>
          </a:prstGeom>
        </p:spPr>
      </p:pic>
      <p:sp>
        <p:nvSpPr>
          <p:cNvPr id="11" name="Title 1"/>
          <p:cNvSpPr>
            <a:spLocks noGrp="1"/>
          </p:cNvSpPr>
          <p:nvPr>
            <p:ph type="title"/>
          </p:nvPr>
        </p:nvSpPr>
        <p:spPr>
          <a:xfrm>
            <a:off x="381000" y="153521"/>
            <a:ext cx="3429000" cy="1275229"/>
          </a:xfrm>
          <a:prstGeom prst="rect">
            <a:avLst/>
          </a:prstGeom>
          <a:noFill/>
        </p:spPr>
        <p:txBody>
          <a:bodyPr>
            <a:noAutofit/>
          </a:bodyPr>
          <a:lstStyle>
            <a:lvl1pPr>
              <a:defRPr sz="3200" b="1">
                <a:solidFill>
                  <a:schemeClr val="tx1"/>
                </a:solidFill>
              </a:defRPr>
            </a:lvl1pPr>
          </a:lstStyle>
          <a:p>
            <a:r>
              <a:rPr lang="en-US" dirty="0" smtClean="0"/>
              <a:t>Click to edit Master title style</a:t>
            </a:r>
            <a:endParaRPr lang="en-US" dirty="0"/>
          </a:p>
        </p:txBody>
      </p:sp>
      <p:sp>
        <p:nvSpPr>
          <p:cNvPr id="10" name="Content Placeholder 5"/>
          <p:cNvSpPr>
            <a:spLocks noGrp="1"/>
          </p:cNvSpPr>
          <p:nvPr>
            <p:ph sz="quarter" idx="4"/>
          </p:nvPr>
        </p:nvSpPr>
        <p:spPr>
          <a:xfrm>
            <a:off x="381000" y="1581150"/>
            <a:ext cx="34290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42843156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5"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66800" y="1200151"/>
            <a:ext cx="76200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6692" y="1418317"/>
            <a:ext cx="1508698" cy="3175866"/>
          </a:xfrm>
          <a:prstGeom prst="rect">
            <a:avLst/>
          </a:prstGeom>
        </p:spPr>
      </p:pic>
    </p:spTree>
    <p:extLst>
      <p:ext uri="{BB962C8B-B14F-4D97-AF65-F5344CB8AC3E}">
        <p14:creationId xmlns:p14="http://schemas.microsoft.com/office/powerpoint/2010/main" val="7817534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2943572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hood1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19632"/>
          <a:stretch/>
        </p:blipFill>
        <p:spPr>
          <a:xfrm>
            <a:off x="6461189" y="2368846"/>
            <a:ext cx="2682811" cy="2107358"/>
          </a:xfrm>
          <a:prstGeom prst="rect">
            <a:avLst/>
          </a:prstGeom>
        </p:spPr>
      </p:pic>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1630905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2323" t="39515" r="16456" b="-1"/>
          <a:stretch/>
        </p:blipFill>
        <p:spPr>
          <a:xfrm>
            <a:off x="0" y="0"/>
            <a:ext cx="9144000" cy="4456060"/>
          </a:xfrm>
          <a:prstGeom prst="rect">
            <a:avLst/>
          </a:prstGeom>
        </p:spPr>
      </p:pic>
      <p:sp>
        <p:nvSpPr>
          <p:cNvPr id="5" name="Rectangle 4"/>
          <p:cNvSpPr/>
          <p:nvPr userDrawn="1"/>
        </p:nvSpPr>
        <p:spPr>
          <a:xfrm>
            <a:off x="0" y="2"/>
            <a:ext cx="9144001" cy="445888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02665202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49752448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title="decorative"/>
          <p:cNvPicPr>
            <a:picLocks noChangeAspect="1"/>
          </p:cNvPicPr>
          <p:nvPr userDrawn="1"/>
        </p:nvPicPr>
        <p:blipFill rotWithShape="1">
          <a:blip r:embed="rId3" cstate="email">
            <a:extLst>
              <a:ext uri="{28A0092B-C50C-407E-A947-70E740481C1C}">
                <a14:useLocalDpi xmlns:a14="http://schemas.microsoft.com/office/drawing/2010/main" val="0"/>
              </a:ext>
            </a:extLst>
          </a:blip>
          <a:srcRect l="41357" r="17287"/>
          <a:stretch/>
        </p:blipFill>
        <p:spPr>
          <a:xfrm>
            <a:off x="7467600" y="1980164"/>
            <a:ext cx="1699490" cy="2496039"/>
          </a:xfrm>
          <a:prstGeom prst="rect">
            <a:avLst/>
          </a:prstGeom>
        </p:spPr>
      </p:pic>
      <p:pic>
        <p:nvPicPr>
          <p:cNvPr id="6" name="Picture 5"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16935817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62800" y="1979713"/>
            <a:ext cx="2004295" cy="2476834"/>
          </a:xfrm>
          <a:prstGeom prst="rect">
            <a:avLst/>
          </a:prstGeom>
        </p:spPr>
      </p:pic>
      <p:pic>
        <p:nvPicPr>
          <p:cNvPr id="7" name="Picture 6"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84554380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decorative"/>
          <p:cNvPicPr>
            <a:picLocks noChangeAspect="1"/>
          </p:cNvPicPr>
          <p:nvPr userDrawn="1"/>
        </p:nvPicPr>
        <p:blipFill rotWithShape="1">
          <a:blip r:embed="rId3" cstate="email">
            <a:extLst>
              <a:ext uri="{28A0092B-C50C-407E-A947-70E740481C1C}">
                <a14:useLocalDpi xmlns:a14="http://schemas.microsoft.com/office/drawing/2010/main" val="0"/>
              </a:ext>
            </a:extLst>
          </a:blip>
          <a:srcRect r="8776"/>
          <a:stretch/>
        </p:blipFill>
        <p:spPr>
          <a:xfrm>
            <a:off x="6798171" y="2038349"/>
            <a:ext cx="2345829" cy="2418197"/>
          </a:xfrm>
          <a:prstGeom prst="rect">
            <a:avLst/>
          </a:prstGeom>
        </p:spPr>
      </p:pic>
      <p:pic>
        <p:nvPicPr>
          <p:cNvPr id="9" name="Picture 8"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57758531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9" name="Rectangle 8"/>
          <p:cNvSpPr/>
          <p:nvPr userDrawn="1"/>
        </p:nvSpPr>
        <p:spPr>
          <a:xfrm>
            <a:off x="384849"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10" name="Rectangle 9"/>
          <p:cNvSpPr/>
          <p:nvPr userDrawn="1"/>
        </p:nvSpPr>
        <p:spPr>
          <a:xfrm>
            <a:off x="4693614"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57200" y="1200151"/>
            <a:ext cx="38862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200151"/>
            <a:ext cx="38100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decorative"/>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67497" y="1418317"/>
            <a:ext cx="1508698" cy="3175866"/>
          </a:xfrm>
          <a:prstGeom prst="rect">
            <a:avLst/>
          </a:prstGeom>
        </p:spPr>
      </p:pic>
      <p:pic>
        <p:nvPicPr>
          <p:cNvPr id="12" name="Picture 11" title="Virginia Department of Education logo"/>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84968837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l="1489"/>
          <a:stretch/>
        </p:blipFill>
        <p:spPr>
          <a:xfrm>
            <a:off x="-1" y="-115455"/>
            <a:ext cx="9167091" cy="4572000"/>
          </a:xfrm>
          <a:prstGeom prst="rect">
            <a:avLst/>
          </a:prstGeom>
        </p:spPr>
      </p:pic>
      <p:sp>
        <p:nvSpPr>
          <p:cNvPr id="9" name="Rectangle 8"/>
          <p:cNvSpPr/>
          <p:nvPr userDrawn="1"/>
        </p:nvSpPr>
        <p:spPr>
          <a:xfrm>
            <a:off x="384849"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10" name="Rectangle 9"/>
          <p:cNvSpPr/>
          <p:nvPr userDrawn="1"/>
        </p:nvSpPr>
        <p:spPr>
          <a:xfrm>
            <a:off x="4693614" y="1047750"/>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smtClean="0">
                <a:solidFill>
                  <a:schemeClr val="tx1"/>
                </a:solidFill>
              </a:rPr>
              <a:t/>
            </a:r>
            <a:br>
              <a:rPr lang="en-US" sz="1400" dirty="0" smtClean="0">
                <a:solidFill>
                  <a:schemeClr val="tx1"/>
                </a:solidFill>
              </a:rPr>
            </a:br>
            <a:endParaRPr lang="en-US" sz="1400" dirty="0">
              <a:solidFill>
                <a:schemeClr val="tx1"/>
              </a:solidFill>
            </a:endParaRPr>
          </a:p>
        </p:txBody>
      </p:sp>
      <p:sp>
        <p:nvSpPr>
          <p:cNvPr id="2" name="Title 1"/>
          <p:cNvSpPr>
            <a:spLocks noGrp="1"/>
          </p:cNvSpPr>
          <p:nvPr>
            <p:ph type="title"/>
          </p:nvPr>
        </p:nvSpPr>
        <p:spPr>
          <a:xfrm>
            <a:off x="0" y="1121"/>
            <a:ext cx="9144000" cy="857250"/>
          </a:xfrm>
          <a:prstGeom prst="rect">
            <a:avLst/>
          </a:prstGeom>
          <a:noFill/>
        </p:spPr>
        <p:txBody>
          <a:bodyPr/>
          <a:lstStyle>
            <a:lvl1pPr>
              <a:defRPr>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57200" y="1200151"/>
            <a:ext cx="38862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800600" y="1200151"/>
            <a:ext cx="3810000" cy="30479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60251259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124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124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47840232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3940983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normAutofit/>
          </a:bodyPr>
          <a:lstStyle>
            <a:lvl1pPr algn="l">
              <a:defRPr sz="24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1" y="1076326"/>
            <a:ext cx="3008313" cy="32406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Content Placeholder 2"/>
          <p:cNvSpPr>
            <a:spLocks noGrp="1"/>
          </p:cNvSpPr>
          <p:nvPr>
            <p:ph idx="1"/>
          </p:nvPr>
        </p:nvSpPr>
        <p:spPr>
          <a:xfrm>
            <a:off x="3575050" y="204789"/>
            <a:ext cx="5111750" cy="40433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869383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0665"/>
          <a:stretch/>
        </p:blipFill>
        <p:spPr>
          <a:xfrm>
            <a:off x="1" y="819150"/>
            <a:ext cx="3837061" cy="363396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114800" y="1101329"/>
            <a:ext cx="4724400" cy="4237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114800" y="1581150"/>
            <a:ext cx="4724400" cy="26169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3638438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723900"/>
          </a:xfrm>
          <a:prstGeom prst="rect">
            <a:avLst/>
          </a:prstGeom>
        </p:spPr>
        <p:txBody>
          <a:bodyPr anchor="b">
            <a:noAutofit/>
          </a:bodyPr>
          <a:lstStyle>
            <a:lvl1pPr algn="l">
              <a:defRPr sz="32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0" name="Picture 9"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46097689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450503" y="4447449"/>
            <a:ext cx="8239126" cy="238867"/>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3600"/>
              <a:buFont typeface="Helvetica Neue"/>
              <a:buNone/>
              <a:defRPr sz="1350"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11" name="Google Shape;11;p2"/>
          <p:cNvSpPr txBox="1">
            <a:spLocks noGrp="1"/>
          </p:cNvSpPr>
          <p:nvPr>
            <p:ph type="title"/>
          </p:nvPr>
        </p:nvSpPr>
        <p:spPr>
          <a:xfrm>
            <a:off x="452436" y="965622"/>
            <a:ext cx="8239127" cy="1743075"/>
          </a:xfrm>
          <a:prstGeom prst="rect">
            <a:avLst/>
          </a:prstGeom>
          <a:noFill/>
          <a:ln>
            <a:noFill/>
          </a:ln>
        </p:spPr>
        <p:txBody>
          <a:bodyPr spcFirstLastPara="1" wrap="square" lIns="50800" tIns="50800" rIns="50800" bIns="50800" anchor="b" anchorCtr="0">
            <a:noAutofit/>
          </a:bodyPr>
          <a:lstStyle>
            <a:lvl1pPr lvl="0" algn="l">
              <a:lnSpc>
                <a:spcPct val="80000"/>
              </a:lnSpc>
              <a:spcBef>
                <a:spcPts val="0"/>
              </a:spcBef>
              <a:spcAft>
                <a:spcPts val="0"/>
              </a:spcAft>
              <a:buClr>
                <a:srgbClr val="000000"/>
              </a:buClr>
              <a:buSzPts val="11600"/>
              <a:buFont typeface="Helvetica Neue"/>
              <a:buNone/>
              <a:defRPr sz="435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2"/>
          </p:nvPr>
        </p:nvSpPr>
        <p:spPr>
          <a:xfrm>
            <a:off x="450504" y="2708697"/>
            <a:ext cx="8239125" cy="714375"/>
          </a:xfrm>
          <a:prstGeom prst="rect">
            <a:avLst/>
          </a:prstGeom>
          <a:noFill/>
          <a:ln>
            <a:noFill/>
          </a:ln>
        </p:spPr>
        <p:txBody>
          <a:bodyPr spcFirstLastPara="1" wrap="square" lIns="50800" tIns="50800" rIns="50800" bIns="508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85725" algn="l">
              <a:lnSpc>
                <a:spcPct val="100000"/>
              </a:lnSpc>
              <a:spcBef>
                <a:spcPts val="0"/>
              </a:spcBef>
              <a:spcAft>
                <a:spcPts val="0"/>
              </a:spcAft>
              <a:buClr>
                <a:srgbClr val="000000"/>
              </a:buClr>
              <a:buSzPts val="5500"/>
              <a:buFont typeface="Helvetica Neue"/>
              <a:buNone/>
              <a:defRPr sz="2063" b="1"/>
            </a:lvl2pPr>
            <a:lvl3pPr marL="514350" lvl="2" indent="-85725" algn="l">
              <a:lnSpc>
                <a:spcPct val="100000"/>
              </a:lnSpc>
              <a:spcBef>
                <a:spcPts val="0"/>
              </a:spcBef>
              <a:spcAft>
                <a:spcPts val="0"/>
              </a:spcAft>
              <a:buClr>
                <a:srgbClr val="000000"/>
              </a:buClr>
              <a:buSzPts val="5500"/>
              <a:buFont typeface="Helvetica Neue"/>
              <a:buNone/>
              <a:defRPr sz="2063" b="1"/>
            </a:lvl3pPr>
            <a:lvl4pPr marL="685800" lvl="3" indent="-85725" algn="l">
              <a:lnSpc>
                <a:spcPct val="100000"/>
              </a:lnSpc>
              <a:spcBef>
                <a:spcPts val="0"/>
              </a:spcBef>
              <a:spcAft>
                <a:spcPts val="0"/>
              </a:spcAft>
              <a:buClr>
                <a:srgbClr val="000000"/>
              </a:buClr>
              <a:buSzPts val="5500"/>
              <a:buFont typeface="Helvetica Neue"/>
              <a:buNone/>
              <a:defRPr sz="2063" b="1"/>
            </a:lvl4pPr>
            <a:lvl5pPr marL="857250" lvl="4" indent="-85725" algn="l">
              <a:lnSpc>
                <a:spcPct val="100000"/>
              </a:lnSpc>
              <a:spcBef>
                <a:spcPts val="0"/>
              </a:spcBef>
              <a:spcAft>
                <a:spcPts val="0"/>
              </a:spcAft>
              <a:buClr>
                <a:srgbClr val="000000"/>
              </a:buClr>
              <a:buSzPts val="5500"/>
              <a:buFont typeface="Helvetica Neue"/>
              <a:buNone/>
              <a:defRPr sz="2063" b="1"/>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13" name="Google Shape;13;p2"/>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9778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6"/>
        <p:cNvGrpSpPr/>
        <p:nvPr/>
      </p:nvGrpSpPr>
      <p:grpSpPr>
        <a:xfrm>
          <a:off x="0" y="0"/>
          <a:ext cx="0" cy="0"/>
          <a:chOff x="0" y="0"/>
          <a:chExt cx="0" cy="0"/>
        </a:xfrm>
      </p:grpSpPr>
      <p:sp>
        <p:nvSpPr>
          <p:cNvPr id="17" name="Google Shape;17;p4"/>
          <p:cNvSpPr>
            <a:spLocks noGrp="1"/>
          </p:cNvSpPr>
          <p:nvPr>
            <p:ph type="pic" idx="2"/>
          </p:nvPr>
        </p:nvSpPr>
        <p:spPr>
          <a:xfrm>
            <a:off x="-433387" y="-485775"/>
            <a:ext cx="10029825" cy="6007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18" name="Google Shape;18;p4"/>
          <p:cNvSpPr txBox="1">
            <a:spLocks noGrp="1"/>
          </p:cNvSpPr>
          <p:nvPr>
            <p:ph type="title"/>
          </p:nvPr>
        </p:nvSpPr>
        <p:spPr>
          <a:xfrm>
            <a:off x="452438" y="2671763"/>
            <a:ext cx="8239125" cy="1743075"/>
          </a:xfrm>
          <a:prstGeom prst="rect">
            <a:avLst/>
          </a:prstGeom>
          <a:noFill/>
          <a:ln>
            <a:noFill/>
          </a:ln>
        </p:spPr>
        <p:txBody>
          <a:bodyPr spcFirstLastPara="1" wrap="square" lIns="50800" tIns="50800" rIns="50800" bIns="50800" anchor="b" anchorCtr="0">
            <a:noAutofit/>
          </a:bodyPr>
          <a:lstStyle>
            <a:lvl1pPr lvl="0" algn="l">
              <a:lnSpc>
                <a:spcPct val="80000"/>
              </a:lnSpc>
              <a:spcBef>
                <a:spcPts val="0"/>
              </a:spcBef>
              <a:spcAft>
                <a:spcPts val="0"/>
              </a:spcAft>
              <a:buClr>
                <a:srgbClr val="000000"/>
              </a:buClr>
              <a:buSzPts val="11600"/>
              <a:buFont typeface="Helvetica Neue"/>
              <a:buNone/>
              <a:defRPr sz="435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9" name="Google Shape;19;p4"/>
          <p:cNvSpPr txBox="1">
            <a:spLocks noGrp="1"/>
          </p:cNvSpPr>
          <p:nvPr>
            <p:ph type="body" idx="1"/>
          </p:nvPr>
        </p:nvSpPr>
        <p:spPr>
          <a:xfrm>
            <a:off x="452884" y="414802"/>
            <a:ext cx="8238233" cy="238867"/>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3600"/>
              <a:buFont typeface="Helvetica Neue"/>
              <a:buNone/>
              <a:defRPr sz="1350"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20" name="Google Shape;20;p4"/>
          <p:cNvSpPr txBox="1">
            <a:spLocks noGrp="1"/>
          </p:cNvSpPr>
          <p:nvPr>
            <p:ph type="body" idx="3"/>
          </p:nvPr>
        </p:nvSpPr>
        <p:spPr>
          <a:xfrm>
            <a:off x="452438" y="4353716"/>
            <a:ext cx="8239125" cy="418857"/>
          </a:xfrm>
          <a:prstGeom prst="rect">
            <a:avLst/>
          </a:prstGeom>
          <a:noFill/>
          <a:ln>
            <a:noFill/>
          </a:ln>
        </p:spPr>
        <p:txBody>
          <a:bodyPr spcFirstLastPara="1" wrap="square" lIns="50800" tIns="50800" rIns="50800" bIns="508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85725" algn="l">
              <a:lnSpc>
                <a:spcPct val="100000"/>
              </a:lnSpc>
              <a:spcBef>
                <a:spcPts val="0"/>
              </a:spcBef>
              <a:spcAft>
                <a:spcPts val="0"/>
              </a:spcAft>
              <a:buClr>
                <a:srgbClr val="000000"/>
              </a:buClr>
              <a:buSzPts val="5500"/>
              <a:buFont typeface="Helvetica Neue"/>
              <a:buNone/>
              <a:defRPr sz="2063" b="1"/>
            </a:lvl2pPr>
            <a:lvl3pPr marL="514350" lvl="2" indent="-85725" algn="l">
              <a:lnSpc>
                <a:spcPct val="100000"/>
              </a:lnSpc>
              <a:spcBef>
                <a:spcPts val="0"/>
              </a:spcBef>
              <a:spcAft>
                <a:spcPts val="0"/>
              </a:spcAft>
              <a:buClr>
                <a:srgbClr val="000000"/>
              </a:buClr>
              <a:buSzPts val="5500"/>
              <a:buFont typeface="Helvetica Neue"/>
              <a:buNone/>
              <a:defRPr sz="2063" b="1"/>
            </a:lvl3pPr>
            <a:lvl4pPr marL="685800" lvl="3" indent="-85725" algn="l">
              <a:lnSpc>
                <a:spcPct val="100000"/>
              </a:lnSpc>
              <a:spcBef>
                <a:spcPts val="0"/>
              </a:spcBef>
              <a:spcAft>
                <a:spcPts val="0"/>
              </a:spcAft>
              <a:buClr>
                <a:srgbClr val="000000"/>
              </a:buClr>
              <a:buSzPts val="5500"/>
              <a:buFont typeface="Helvetica Neue"/>
              <a:buNone/>
              <a:defRPr sz="2063" b="1"/>
            </a:lvl4pPr>
            <a:lvl5pPr marL="857250" lvl="4" indent="-85725" algn="l">
              <a:lnSpc>
                <a:spcPct val="100000"/>
              </a:lnSpc>
              <a:spcBef>
                <a:spcPts val="0"/>
              </a:spcBef>
              <a:spcAft>
                <a:spcPts val="0"/>
              </a:spcAft>
              <a:buClr>
                <a:srgbClr val="000000"/>
              </a:buClr>
              <a:buSzPts val="5500"/>
              <a:buFont typeface="Helvetica Neue"/>
              <a:buNone/>
              <a:defRPr sz="2063" b="1"/>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21" name="Google Shape;21;p4"/>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7862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2"/>
        <p:cNvGrpSpPr/>
        <p:nvPr/>
      </p:nvGrpSpPr>
      <p:grpSpPr>
        <a:xfrm>
          <a:off x="0" y="0"/>
          <a:ext cx="0" cy="0"/>
          <a:chOff x="0" y="0"/>
          <a:chExt cx="0" cy="0"/>
        </a:xfrm>
      </p:grpSpPr>
      <p:sp>
        <p:nvSpPr>
          <p:cNvPr id="23" name="Google Shape;23;p5"/>
          <p:cNvSpPr>
            <a:spLocks noGrp="1"/>
          </p:cNvSpPr>
          <p:nvPr>
            <p:ph type="pic" idx="2"/>
          </p:nvPr>
        </p:nvSpPr>
        <p:spPr>
          <a:xfrm>
            <a:off x="4114800" y="-76200"/>
            <a:ext cx="4554314" cy="53006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24" name="Google Shape;24;p5"/>
          <p:cNvSpPr txBox="1">
            <a:spLocks noGrp="1"/>
          </p:cNvSpPr>
          <p:nvPr>
            <p:ph type="title"/>
          </p:nvPr>
        </p:nvSpPr>
        <p:spPr>
          <a:xfrm>
            <a:off x="452438" y="476250"/>
            <a:ext cx="3667125" cy="2205852"/>
          </a:xfrm>
          <a:prstGeom prst="rect">
            <a:avLst/>
          </a:prstGeom>
          <a:noFill/>
          <a:ln>
            <a:noFill/>
          </a:ln>
        </p:spPr>
        <p:txBody>
          <a:bodyPr spcFirstLastPara="1" wrap="square" lIns="50800" tIns="50800" rIns="50800" bIns="50800" anchor="b" anchorCtr="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5" name="Google Shape;25;p5"/>
          <p:cNvSpPr txBox="1">
            <a:spLocks noGrp="1"/>
          </p:cNvSpPr>
          <p:nvPr>
            <p:ph type="body" idx="1"/>
          </p:nvPr>
        </p:nvSpPr>
        <p:spPr>
          <a:xfrm>
            <a:off x="452438" y="2647716"/>
            <a:ext cx="3667125" cy="2019534"/>
          </a:xfrm>
          <a:prstGeom prst="rect">
            <a:avLst/>
          </a:prstGeom>
          <a:noFill/>
          <a:ln>
            <a:noFill/>
          </a:ln>
        </p:spPr>
        <p:txBody>
          <a:bodyPr spcFirstLastPara="1" wrap="square" lIns="50800" tIns="50800" rIns="50800" bIns="508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85725" algn="l">
              <a:lnSpc>
                <a:spcPct val="100000"/>
              </a:lnSpc>
              <a:spcBef>
                <a:spcPts val="0"/>
              </a:spcBef>
              <a:spcAft>
                <a:spcPts val="0"/>
              </a:spcAft>
              <a:buClr>
                <a:srgbClr val="000000"/>
              </a:buClr>
              <a:buSzPts val="5500"/>
              <a:buFont typeface="Helvetica Neue"/>
              <a:buNone/>
              <a:defRPr sz="2063" b="1"/>
            </a:lvl2pPr>
            <a:lvl3pPr marL="514350" lvl="2" indent="-85725" algn="l">
              <a:lnSpc>
                <a:spcPct val="100000"/>
              </a:lnSpc>
              <a:spcBef>
                <a:spcPts val="0"/>
              </a:spcBef>
              <a:spcAft>
                <a:spcPts val="0"/>
              </a:spcAft>
              <a:buClr>
                <a:srgbClr val="000000"/>
              </a:buClr>
              <a:buSzPts val="5500"/>
              <a:buFont typeface="Helvetica Neue"/>
              <a:buNone/>
              <a:defRPr sz="2063" b="1"/>
            </a:lvl3pPr>
            <a:lvl4pPr marL="685800" lvl="3" indent="-85725" algn="l">
              <a:lnSpc>
                <a:spcPct val="100000"/>
              </a:lnSpc>
              <a:spcBef>
                <a:spcPts val="0"/>
              </a:spcBef>
              <a:spcAft>
                <a:spcPts val="0"/>
              </a:spcAft>
              <a:buClr>
                <a:srgbClr val="000000"/>
              </a:buClr>
              <a:buSzPts val="5500"/>
              <a:buFont typeface="Helvetica Neue"/>
              <a:buNone/>
              <a:defRPr sz="2063" b="1"/>
            </a:lvl4pPr>
            <a:lvl5pPr marL="857250" lvl="4" indent="-85725" algn="l">
              <a:lnSpc>
                <a:spcPct val="100000"/>
              </a:lnSpc>
              <a:spcBef>
                <a:spcPts val="0"/>
              </a:spcBef>
              <a:spcAft>
                <a:spcPts val="0"/>
              </a:spcAft>
              <a:buClr>
                <a:srgbClr val="000000"/>
              </a:buClr>
              <a:buSzPts val="5500"/>
              <a:buFont typeface="Helvetica Neue"/>
              <a:buNone/>
              <a:defRPr sz="2063" b="1"/>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26" name="Google Shape;26;p5"/>
          <p:cNvSpPr txBox="1">
            <a:spLocks noGrp="1"/>
          </p:cNvSpPr>
          <p:nvPr>
            <p:ph type="sldNum" idx="12"/>
          </p:nvPr>
        </p:nvSpPr>
        <p:spPr>
          <a:xfrm>
            <a:off x="4500563" y="4906962"/>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44328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52438" y="404813"/>
            <a:ext cx="8239125" cy="537436"/>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9" name="Google Shape;29;p6"/>
          <p:cNvSpPr txBox="1">
            <a:spLocks noGrp="1"/>
          </p:cNvSpPr>
          <p:nvPr>
            <p:ph type="body" idx="1"/>
          </p:nvPr>
        </p:nvSpPr>
        <p:spPr>
          <a:xfrm>
            <a:off x="452438" y="889861"/>
            <a:ext cx="8239125" cy="350543"/>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30" name="Google Shape;30;p6"/>
          <p:cNvSpPr txBox="1">
            <a:spLocks noGrp="1"/>
          </p:cNvSpPr>
          <p:nvPr>
            <p:ph type="body" idx="2"/>
          </p:nvPr>
        </p:nvSpPr>
        <p:spPr>
          <a:xfrm>
            <a:off x="452438" y="1593189"/>
            <a:ext cx="8239125" cy="3096005"/>
          </a:xfrm>
          <a:prstGeom prst="rect">
            <a:avLst/>
          </a:prstGeom>
          <a:noFill/>
          <a:ln>
            <a:noFill/>
          </a:ln>
        </p:spPr>
        <p:txBody>
          <a:bodyPr spcFirstLastPara="1" wrap="square" lIns="50800" tIns="50800" rIns="50800" bIns="50800" anchor="t" anchorCtr="0">
            <a:noAutofit/>
          </a:bodyPr>
          <a:lstStyle>
            <a:lvl1pPr marL="171450" lvl="0" indent="-138446" algn="l">
              <a:lnSpc>
                <a:spcPct val="90000"/>
              </a:lnSpc>
              <a:spcBef>
                <a:spcPts val="1688"/>
              </a:spcBef>
              <a:spcAft>
                <a:spcPts val="0"/>
              </a:spcAft>
              <a:buClr>
                <a:srgbClr val="000000"/>
              </a:buClr>
              <a:buSzPts val="2214"/>
              <a:buChar char="•"/>
              <a:defRPr/>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31" name="Google Shape;31;p6"/>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4337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452438" y="1593189"/>
            <a:ext cx="8239125" cy="3096005"/>
          </a:xfrm>
          <a:prstGeom prst="rect">
            <a:avLst/>
          </a:prstGeom>
          <a:noFill/>
          <a:ln>
            <a:noFill/>
          </a:ln>
        </p:spPr>
        <p:txBody>
          <a:bodyPr spcFirstLastPara="1" wrap="square" lIns="50800" tIns="50800" rIns="50800" bIns="50800" anchor="t" anchorCtr="0">
            <a:noAutofit/>
          </a:bodyPr>
          <a:lstStyle>
            <a:lvl1pPr marL="171450" lvl="0" indent="-138446" algn="l">
              <a:lnSpc>
                <a:spcPct val="90000"/>
              </a:lnSpc>
              <a:spcBef>
                <a:spcPts val="1688"/>
              </a:spcBef>
              <a:spcAft>
                <a:spcPts val="0"/>
              </a:spcAft>
              <a:buClr>
                <a:srgbClr val="000000"/>
              </a:buClr>
              <a:buSzPts val="2214"/>
              <a:buChar char="•"/>
              <a:defRPr/>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34" name="Google Shape;34;p7"/>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49192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2438" y="889861"/>
            <a:ext cx="3667125" cy="350543"/>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37" name="Google Shape;37;p8"/>
          <p:cNvSpPr txBox="1">
            <a:spLocks noGrp="1"/>
          </p:cNvSpPr>
          <p:nvPr>
            <p:ph type="body" idx="2"/>
          </p:nvPr>
        </p:nvSpPr>
        <p:spPr>
          <a:xfrm>
            <a:off x="452438" y="1593189"/>
            <a:ext cx="3667125" cy="3096236"/>
          </a:xfrm>
          <a:prstGeom prst="rect">
            <a:avLst/>
          </a:prstGeom>
          <a:noFill/>
          <a:ln>
            <a:noFill/>
          </a:ln>
        </p:spPr>
        <p:txBody>
          <a:bodyPr spcFirstLastPara="1" wrap="square" lIns="50800" tIns="50800" rIns="50800" bIns="50800" anchor="t" anchorCtr="0">
            <a:noAutofit/>
          </a:bodyPr>
          <a:lstStyle>
            <a:lvl1pPr marL="171450" lvl="0" indent="-138446" algn="l">
              <a:lnSpc>
                <a:spcPct val="90000"/>
              </a:lnSpc>
              <a:spcBef>
                <a:spcPts val="1688"/>
              </a:spcBef>
              <a:spcAft>
                <a:spcPts val="0"/>
              </a:spcAft>
              <a:buClr>
                <a:srgbClr val="000000"/>
              </a:buClr>
              <a:buSzPts val="2214"/>
              <a:buChar char="•"/>
              <a:defRPr/>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38" name="Google Shape;38;p8"/>
          <p:cNvSpPr>
            <a:spLocks noGrp="1"/>
          </p:cNvSpPr>
          <p:nvPr>
            <p:ph type="pic" idx="3"/>
          </p:nvPr>
        </p:nvSpPr>
        <p:spPr>
          <a:xfrm>
            <a:off x="4572000" y="-152725"/>
            <a:ext cx="4093828" cy="54584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39" name="Google Shape;39;p8"/>
          <p:cNvSpPr txBox="1">
            <a:spLocks noGrp="1"/>
          </p:cNvSpPr>
          <p:nvPr>
            <p:ph type="title"/>
          </p:nvPr>
        </p:nvSpPr>
        <p:spPr>
          <a:xfrm>
            <a:off x="452438" y="404812"/>
            <a:ext cx="3667125" cy="538163"/>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0" name="Google Shape;40;p8"/>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2410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452436" y="1700213"/>
            <a:ext cx="8239127" cy="1743075"/>
          </a:xfrm>
          <a:prstGeom prst="rect">
            <a:avLst/>
          </a:prstGeom>
          <a:noFill/>
          <a:ln>
            <a:noFill/>
          </a:ln>
        </p:spPr>
        <p:txBody>
          <a:bodyPr spcFirstLastPara="1" wrap="square" lIns="50800" tIns="50800" rIns="50800" bIns="50800" anchor="ctr" anchorCtr="0">
            <a:noAutofit/>
          </a:bodyPr>
          <a:lstStyle>
            <a:lvl1pPr lvl="0" algn="l">
              <a:lnSpc>
                <a:spcPct val="80000"/>
              </a:lnSpc>
              <a:spcBef>
                <a:spcPts val="0"/>
              </a:spcBef>
              <a:spcAft>
                <a:spcPts val="0"/>
              </a:spcAft>
              <a:buClr>
                <a:srgbClr val="000000"/>
              </a:buClr>
              <a:buSzPts val="11600"/>
              <a:buFont typeface="Helvetica Neue"/>
              <a:buNone/>
              <a:defRPr sz="435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3" name="Google Shape;43;p9"/>
          <p:cNvSpPr txBox="1">
            <a:spLocks noGrp="1"/>
          </p:cNvSpPr>
          <p:nvPr>
            <p:ph type="sldNum" idx="12"/>
          </p:nvPr>
        </p:nvSpPr>
        <p:spPr>
          <a:xfrm>
            <a:off x="4500563" y="4906962"/>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3555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452438" y="404813"/>
            <a:ext cx="8239125" cy="538106"/>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10"/>
          <p:cNvSpPr txBox="1">
            <a:spLocks noGrp="1"/>
          </p:cNvSpPr>
          <p:nvPr>
            <p:ph type="body" idx="1"/>
          </p:nvPr>
        </p:nvSpPr>
        <p:spPr>
          <a:xfrm>
            <a:off x="452438" y="889861"/>
            <a:ext cx="8239125" cy="350543"/>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47" name="Google Shape;47;p10"/>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4055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2438" y="404812"/>
            <a:ext cx="8239125" cy="538163"/>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0" name="Google Shape;50;p11"/>
          <p:cNvSpPr txBox="1">
            <a:spLocks noGrp="1"/>
          </p:cNvSpPr>
          <p:nvPr>
            <p:ph type="body" idx="1"/>
          </p:nvPr>
        </p:nvSpPr>
        <p:spPr>
          <a:xfrm>
            <a:off x="452438" y="889861"/>
            <a:ext cx="8239125" cy="350543"/>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5500"/>
              <a:buFont typeface="Helvetica Neue"/>
              <a:buNone/>
              <a:defRPr sz="2063"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51" name="Google Shape;51;p11"/>
          <p:cNvSpPr txBox="1">
            <a:spLocks noGrp="1"/>
          </p:cNvSpPr>
          <p:nvPr>
            <p:ph type="body" idx="2"/>
          </p:nvPr>
        </p:nvSpPr>
        <p:spPr>
          <a:xfrm>
            <a:off x="452438" y="1593189"/>
            <a:ext cx="8239125" cy="3096005"/>
          </a:xfrm>
          <a:prstGeom prst="rect">
            <a:avLst/>
          </a:prstGeom>
          <a:noFill/>
          <a:ln>
            <a:noFill/>
          </a:ln>
        </p:spPr>
        <p:txBody>
          <a:bodyPr spcFirstLastPara="1" wrap="square" lIns="50800" tIns="50800" rIns="50800" bIns="50800" anchor="t" anchorCtr="0">
            <a:noAutofit/>
          </a:bodyPr>
          <a:lstStyle>
            <a:lvl1pPr marL="171450" lvl="0" indent="-85725" algn="l">
              <a:lnSpc>
                <a:spcPct val="100000"/>
              </a:lnSpc>
              <a:spcBef>
                <a:spcPts val="675"/>
              </a:spcBef>
              <a:spcAft>
                <a:spcPts val="0"/>
              </a:spcAft>
              <a:buClr>
                <a:srgbClr val="000000"/>
              </a:buClr>
              <a:buSzPts val="5500"/>
              <a:buFont typeface="Helvetica Neue"/>
              <a:buNone/>
              <a:defRPr sz="2063"/>
            </a:lvl1pPr>
            <a:lvl2pPr marL="342900" lvl="1" indent="-85725" algn="l">
              <a:lnSpc>
                <a:spcPct val="100000"/>
              </a:lnSpc>
              <a:spcBef>
                <a:spcPts val="675"/>
              </a:spcBef>
              <a:spcAft>
                <a:spcPts val="0"/>
              </a:spcAft>
              <a:buClr>
                <a:srgbClr val="000000"/>
              </a:buClr>
              <a:buSzPts val="5500"/>
              <a:buFont typeface="Helvetica Neue"/>
              <a:buNone/>
              <a:defRPr sz="2063"/>
            </a:lvl2pPr>
            <a:lvl3pPr marL="514350" lvl="2" indent="-85725" algn="l">
              <a:lnSpc>
                <a:spcPct val="100000"/>
              </a:lnSpc>
              <a:spcBef>
                <a:spcPts val="675"/>
              </a:spcBef>
              <a:spcAft>
                <a:spcPts val="0"/>
              </a:spcAft>
              <a:buClr>
                <a:srgbClr val="000000"/>
              </a:buClr>
              <a:buSzPts val="5500"/>
              <a:buFont typeface="Helvetica Neue"/>
              <a:buNone/>
              <a:defRPr sz="2063"/>
            </a:lvl3pPr>
            <a:lvl4pPr marL="685800" lvl="3" indent="-85725" algn="l">
              <a:lnSpc>
                <a:spcPct val="100000"/>
              </a:lnSpc>
              <a:spcBef>
                <a:spcPts val="675"/>
              </a:spcBef>
              <a:spcAft>
                <a:spcPts val="0"/>
              </a:spcAft>
              <a:buClr>
                <a:srgbClr val="000000"/>
              </a:buClr>
              <a:buSzPts val="5500"/>
              <a:buFont typeface="Helvetica Neue"/>
              <a:buNone/>
              <a:defRPr sz="2063"/>
            </a:lvl4pPr>
            <a:lvl5pPr marL="857250" lvl="4" indent="-85725" algn="l">
              <a:lnSpc>
                <a:spcPct val="100000"/>
              </a:lnSpc>
              <a:spcBef>
                <a:spcPts val="675"/>
              </a:spcBef>
              <a:spcAft>
                <a:spcPts val="0"/>
              </a:spcAft>
              <a:buClr>
                <a:srgbClr val="000000"/>
              </a:buClr>
              <a:buSzPts val="5500"/>
              <a:buFont typeface="Helvetica Neue"/>
              <a:buNone/>
              <a:defRPr sz="2063"/>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52" name="Google Shape;52;p11"/>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244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title="decorative"/>
          <p:cNvPicPr>
            <a:picLocks noChangeAspect="1"/>
          </p:cNvPicPr>
          <p:nvPr userDrawn="1"/>
        </p:nvPicPr>
        <p:blipFill rotWithShape="1">
          <a:blip r:embed="rId2" cstate="email">
            <a:extLst>
              <a:ext uri="{28A0092B-C50C-407E-A947-70E740481C1C}">
                <a14:useLocalDpi xmlns:a14="http://schemas.microsoft.com/office/drawing/2010/main" val="0"/>
              </a:ext>
            </a:extLst>
          </a:blip>
          <a:srcRect r="30665"/>
          <a:stretch/>
        </p:blipFill>
        <p:spPr>
          <a:xfrm>
            <a:off x="1" y="819150"/>
            <a:ext cx="3837061" cy="3633963"/>
          </a:xfrm>
          <a:prstGeom prst="rect">
            <a:avLst/>
          </a:prstGeom>
        </p:spPr>
      </p:pic>
      <p:sp>
        <p:nvSpPr>
          <p:cNvPr id="2"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4800" y="1200151"/>
            <a:ext cx="4724400" cy="3124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title="Virginia Department of Education logo"/>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16934629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53"/>
        <p:cNvGrpSpPr/>
        <p:nvPr/>
      </p:nvGrpSpPr>
      <p:grpSpPr>
        <a:xfrm>
          <a:off x="0" y="0"/>
          <a:ext cx="0" cy="0"/>
          <a:chOff x="0" y="0"/>
          <a:chExt cx="0" cy="0"/>
        </a:xfrm>
      </p:grpSpPr>
      <p:sp>
        <p:nvSpPr>
          <p:cNvPr id="54" name="Google Shape;54;p12"/>
          <p:cNvSpPr txBox="1">
            <a:spLocks noGrp="1"/>
          </p:cNvSpPr>
          <p:nvPr>
            <p:ph type="body" idx="1"/>
          </p:nvPr>
        </p:nvSpPr>
        <p:spPr>
          <a:xfrm>
            <a:off x="452438" y="1845316"/>
            <a:ext cx="8239125" cy="1452868"/>
          </a:xfrm>
          <a:prstGeom prst="rect">
            <a:avLst/>
          </a:prstGeom>
          <a:noFill/>
          <a:ln>
            <a:noFill/>
          </a:ln>
        </p:spPr>
        <p:txBody>
          <a:bodyPr spcFirstLastPara="1" wrap="square" lIns="50800" tIns="50800" rIns="50800" bIns="50800" anchor="ctr" anchorCtr="0">
            <a:noAutofit/>
          </a:bodyPr>
          <a:lstStyle>
            <a:lvl1pPr marL="171450" lvl="0" indent="-85725" algn="ctr">
              <a:lnSpc>
                <a:spcPct val="80000"/>
              </a:lnSpc>
              <a:spcBef>
                <a:spcPts val="0"/>
              </a:spcBef>
              <a:spcAft>
                <a:spcPts val="0"/>
              </a:spcAft>
              <a:buClr>
                <a:srgbClr val="000000"/>
              </a:buClr>
              <a:buSzPts val="11600"/>
              <a:buFont typeface="Helvetica Neue"/>
              <a:buNone/>
              <a:defRPr sz="4350">
                <a:latin typeface="Helvetica Neue"/>
                <a:ea typeface="Helvetica Neue"/>
                <a:cs typeface="Helvetica Neue"/>
                <a:sym typeface="Helvetica Neue"/>
              </a:defRPr>
            </a:lvl1pPr>
            <a:lvl2pPr marL="342900" lvl="1" indent="-85725" algn="ctr">
              <a:lnSpc>
                <a:spcPct val="80000"/>
              </a:lnSpc>
              <a:spcBef>
                <a:spcPts val="0"/>
              </a:spcBef>
              <a:spcAft>
                <a:spcPts val="0"/>
              </a:spcAft>
              <a:buClr>
                <a:srgbClr val="000000"/>
              </a:buClr>
              <a:buSzPts val="11600"/>
              <a:buFont typeface="Helvetica Neue"/>
              <a:buNone/>
              <a:defRPr sz="4350">
                <a:latin typeface="Helvetica Neue"/>
                <a:ea typeface="Helvetica Neue"/>
                <a:cs typeface="Helvetica Neue"/>
                <a:sym typeface="Helvetica Neue"/>
              </a:defRPr>
            </a:lvl2pPr>
            <a:lvl3pPr marL="514350" lvl="2" indent="-85725" algn="ctr">
              <a:lnSpc>
                <a:spcPct val="80000"/>
              </a:lnSpc>
              <a:spcBef>
                <a:spcPts val="0"/>
              </a:spcBef>
              <a:spcAft>
                <a:spcPts val="0"/>
              </a:spcAft>
              <a:buClr>
                <a:srgbClr val="000000"/>
              </a:buClr>
              <a:buSzPts val="11600"/>
              <a:buFont typeface="Helvetica Neue"/>
              <a:buNone/>
              <a:defRPr sz="4350">
                <a:latin typeface="Helvetica Neue"/>
                <a:ea typeface="Helvetica Neue"/>
                <a:cs typeface="Helvetica Neue"/>
                <a:sym typeface="Helvetica Neue"/>
              </a:defRPr>
            </a:lvl3pPr>
            <a:lvl4pPr marL="685800" lvl="3" indent="-85725" algn="ctr">
              <a:lnSpc>
                <a:spcPct val="80000"/>
              </a:lnSpc>
              <a:spcBef>
                <a:spcPts val="0"/>
              </a:spcBef>
              <a:spcAft>
                <a:spcPts val="0"/>
              </a:spcAft>
              <a:buClr>
                <a:srgbClr val="000000"/>
              </a:buClr>
              <a:buSzPts val="11600"/>
              <a:buFont typeface="Helvetica Neue"/>
              <a:buNone/>
              <a:defRPr sz="4350">
                <a:latin typeface="Helvetica Neue"/>
                <a:ea typeface="Helvetica Neue"/>
                <a:cs typeface="Helvetica Neue"/>
                <a:sym typeface="Helvetica Neue"/>
              </a:defRPr>
            </a:lvl4pPr>
            <a:lvl5pPr marL="857250" lvl="4" indent="-85725" algn="ctr">
              <a:lnSpc>
                <a:spcPct val="80000"/>
              </a:lnSpc>
              <a:spcBef>
                <a:spcPts val="0"/>
              </a:spcBef>
              <a:spcAft>
                <a:spcPts val="0"/>
              </a:spcAft>
              <a:buClr>
                <a:srgbClr val="000000"/>
              </a:buClr>
              <a:buSzPts val="11600"/>
              <a:buFont typeface="Helvetica Neue"/>
              <a:buNone/>
              <a:defRPr sz="4350">
                <a:latin typeface="Helvetica Neue"/>
                <a:ea typeface="Helvetica Neue"/>
                <a:cs typeface="Helvetica Neue"/>
                <a:sym typeface="Helvetica Neue"/>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55" name="Google Shape;55;p12"/>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22125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56"/>
        <p:cNvGrpSpPr/>
        <p:nvPr/>
      </p:nvGrpSpPr>
      <p:grpSpPr>
        <a:xfrm>
          <a:off x="0" y="0"/>
          <a:ext cx="0" cy="0"/>
          <a:chOff x="0" y="0"/>
          <a:chExt cx="0" cy="0"/>
        </a:xfrm>
      </p:grpSpPr>
      <p:sp>
        <p:nvSpPr>
          <p:cNvPr id="57" name="Google Shape;57;p13"/>
          <p:cNvSpPr txBox="1">
            <a:spLocks noGrp="1"/>
          </p:cNvSpPr>
          <p:nvPr>
            <p:ph type="body" idx="1"/>
          </p:nvPr>
        </p:nvSpPr>
        <p:spPr>
          <a:xfrm>
            <a:off x="452438" y="403473"/>
            <a:ext cx="8239125" cy="2715594"/>
          </a:xfrm>
          <a:prstGeom prst="rect">
            <a:avLst/>
          </a:prstGeom>
          <a:noFill/>
          <a:ln>
            <a:noFill/>
          </a:ln>
        </p:spPr>
        <p:txBody>
          <a:bodyPr spcFirstLastPara="1" wrap="square" lIns="50800" tIns="50800" rIns="50800" bIns="50800" anchor="b" anchorCtr="0">
            <a:noAutofit/>
          </a:bodyPr>
          <a:lstStyle>
            <a:lvl1pPr marL="171450" lvl="0" indent="-85725" algn="ctr">
              <a:lnSpc>
                <a:spcPct val="80000"/>
              </a:lnSpc>
              <a:spcBef>
                <a:spcPts val="0"/>
              </a:spcBef>
              <a:spcAft>
                <a:spcPts val="0"/>
              </a:spcAft>
              <a:buClr>
                <a:srgbClr val="000000"/>
              </a:buClr>
              <a:buSzPts val="25000"/>
              <a:buFont typeface="Helvetica Neue"/>
              <a:buNone/>
              <a:defRPr sz="9375" b="1"/>
            </a:lvl1pPr>
            <a:lvl2pPr marL="342900" lvl="1" indent="-85725" algn="ctr">
              <a:lnSpc>
                <a:spcPct val="80000"/>
              </a:lnSpc>
              <a:spcBef>
                <a:spcPts val="0"/>
              </a:spcBef>
              <a:spcAft>
                <a:spcPts val="0"/>
              </a:spcAft>
              <a:buClr>
                <a:srgbClr val="000000"/>
              </a:buClr>
              <a:buSzPts val="25000"/>
              <a:buFont typeface="Helvetica Neue"/>
              <a:buNone/>
              <a:defRPr sz="9375" b="1"/>
            </a:lvl2pPr>
            <a:lvl3pPr marL="514350" lvl="2" indent="-85725" algn="ctr">
              <a:lnSpc>
                <a:spcPct val="80000"/>
              </a:lnSpc>
              <a:spcBef>
                <a:spcPts val="0"/>
              </a:spcBef>
              <a:spcAft>
                <a:spcPts val="0"/>
              </a:spcAft>
              <a:buClr>
                <a:srgbClr val="000000"/>
              </a:buClr>
              <a:buSzPts val="25000"/>
              <a:buFont typeface="Helvetica Neue"/>
              <a:buNone/>
              <a:defRPr sz="9375" b="1"/>
            </a:lvl3pPr>
            <a:lvl4pPr marL="685800" lvl="3" indent="-85725" algn="ctr">
              <a:lnSpc>
                <a:spcPct val="80000"/>
              </a:lnSpc>
              <a:spcBef>
                <a:spcPts val="0"/>
              </a:spcBef>
              <a:spcAft>
                <a:spcPts val="0"/>
              </a:spcAft>
              <a:buClr>
                <a:srgbClr val="000000"/>
              </a:buClr>
              <a:buSzPts val="25000"/>
              <a:buFont typeface="Helvetica Neue"/>
              <a:buNone/>
              <a:defRPr sz="9375" b="1"/>
            </a:lvl4pPr>
            <a:lvl5pPr marL="857250" lvl="4" indent="-85725" algn="ctr">
              <a:lnSpc>
                <a:spcPct val="80000"/>
              </a:lnSpc>
              <a:spcBef>
                <a:spcPts val="0"/>
              </a:spcBef>
              <a:spcAft>
                <a:spcPts val="0"/>
              </a:spcAft>
              <a:buClr>
                <a:srgbClr val="000000"/>
              </a:buClr>
              <a:buSzPts val="25000"/>
              <a:buFont typeface="Helvetica Neue"/>
              <a:buNone/>
              <a:defRPr sz="9375" b="1"/>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58" name="Google Shape;58;p13"/>
          <p:cNvSpPr txBox="1">
            <a:spLocks noGrp="1"/>
          </p:cNvSpPr>
          <p:nvPr>
            <p:ph type="body" idx="2"/>
          </p:nvPr>
        </p:nvSpPr>
        <p:spPr>
          <a:xfrm>
            <a:off x="452438" y="3098317"/>
            <a:ext cx="8239125" cy="350543"/>
          </a:xfrm>
          <a:prstGeom prst="rect">
            <a:avLst/>
          </a:prstGeom>
          <a:noFill/>
          <a:ln>
            <a:noFill/>
          </a:ln>
        </p:spPr>
        <p:txBody>
          <a:bodyPr spcFirstLastPara="1" wrap="square" lIns="45700" tIns="45700" rIns="45700" bIns="45700" anchor="t" anchorCtr="0">
            <a:noAutofit/>
          </a:bodyPr>
          <a:lstStyle>
            <a:lvl1pPr marL="171450" lvl="0" indent="-85725" algn="ctr">
              <a:lnSpc>
                <a:spcPct val="100000"/>
              </a:lnSpc>
              <a:spcBef>
                <a:spcPts val="0"/>
              </a:spcBef>
              <a:spcAft>
                <a:spcPts val="0"/>
              </a:spcAft>
              <a:buClr>
                <a:srgbClr val="000000"/>
              </a:buClr>
              <a:buSzPts val="5500"/>
              <a:buFont typeface="Helvetica Neue"/>
              <a:buNone/>
              <a:defRPr sz="2063"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59" name="Google Shape;59;p13"/>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0391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911259" y="4003295"/>
            <a:ext cx="7575020" cy="238867"/>
          </a:xfrm>
          <a:prstGeom prst="rect">
            <a:avLst/>
          </a:prstGeom>
          <a:noFill/>
          <a:ln>
            <a:noFill/>
          </a:ln>
        </p:spPr>
        <p:txBody>
          <a:bodyPr spcFirstLastPara="1" wrap="square" lIns="45700" tIns="45700" rIns="45700" bIns="45700" anchor="t" anchorCtr="0">
            <a:noAutofit/>
          </a:bodyPr>
          <a:lstStyle>
            <a:lvl1pPr marL="171450" lvl="0" indent="-85725" algn="l">
              <a:lnSpc>
                <a:spcPct val="100000"/>
              </a:lnSpc>
              <a:spcBef>
                <a:spcPts val="0"/>
              </a:spcBef>
              <a:spcAft>
                <a:spcPts val="0"/>
              </a:spcAft>
              <a:buClr>
                <a:srgbClr val="000000"/>
              </a:buClr>
              <a:buSzPts val="3600"/>
              <a:buFont typeface="Helvetica Neue"/>
              <a:buNone/>
              <a:defRPr sz="1350" b="1"/>
            </a:lvl1pPr>
            <a:lvl2pPr marL="342900" lvl="1" indent="-138446" algn="l">
              <a:lnSpc>
                <a:spcPct val="90000"/>
              </a:lnSpc>
              <a:spcBef>
                <a:spcPts val="1688"/>
              </a:spcBef>
              <a:spcAft>
                <a:spcPts val="0"/>
              </a:spcAft>
              <a:buClr>
                <a:srgbClr val="000000"/>
              </a:buClr>
              <a:buSzPts val="2214"/>
              <a:buChar char="•"/>
              <a:defRPr/>
            </a:lvl2pPr>
            <a:lvl3pPr marL="514350" lvl="2" indent="-138446" algn="l">
              <a:lnSpc>
                <a:spcPct val="90000"/>
              </a:lnSpc>
              <a:spcBef>
                <a:spcPts val="1688"/>
              </a:spcBef>
              <a:spcAft>
                <a:spcPts val="0"/>
              </a:spcAft>
              <a:buClr>
                <a:srgbClr val="000000"/>
              </a:buClr>
              <a:buSzPts val="2214"/>
              <a:buChar char="•"/>
              <a:defRPr/>
            </a:lvl3pPr>
            <a:lvl4pPr marL="685800" lvl="3" indent="-138446" algn="l">
              <a:lnSpc>
                <a:spcPct val="90000"/>
              </a:lnSpc>
              <a:spcBef>
                <a:spcPts val="1688"/>
              </a:spcBef>
              <a:spcAft>
                <a:spcPts val="0"/>
              </a:spcAft>
              <a:buClr>
                <a:srgbClr val="000000"/>
              </a:buClr>
              <a:buSzPts val="2214"/>
              <a:buChar char="•"/>
              <a:defRPr/>
            </a:lvl4pPr>
            <a:lvl5pPr marL="857250" lvl="4" indent="-138446" algn="l">
              <a:lnSpc>
                <a:spcPct val="90000"/>
              </a:lnSpc>
              <a:spcBef>
                <a:spcPts val="1688"/>
              </a:spcBef>
              <a:spcAft>
                <a:spcPts val="0"/>
              </a:spcAft>
              <a:buClr>
                <a:srgbClr val="000000"/>
              </a:buClr>
              <a:buSzPts val="2214"/>
              <a:buChar char="•"/>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62" name="Google Shape;62;p14"/>
          <p:cNvSpPr txBox="1">
            <a:spLocks noGrp="1"/>
          </p:cNvSpPr>
          <p:nvPr>
            <p:ph type="body" idx="2"/>
          </p:nvPr>
        </p:nvSpPr>
        <p:spPr>
          <a:xfrm>
            <a:off x="657722" y="1852448"/>
            <a:ext cx="7828557" cy="1438605"/>
          </a:xfrm>
          <a:prstGeom prst="rect">
            <a:avLst/>
          </a:prstGeom>
          <a:noFill/>
          <a:ln>
            <a:noFill/>
          </a:ln>
        </p:spPr>
        <p:txBody>
          <a:bodyPr spcFirstLastPara="1" wrap="square" lIns="50800" tIns="50800" rIns="50800" bIns="50800" anchor="t" anchorCtr="0">
            <a:noAutofit/>
          </a:bodyPr>
          <a:lstStyle>
            <a:lvl1pPr marL="171450" lvl="0" indent="-85725" algn="l">
              <a:lnSpc>
                <a:spcPct val="90000"/>
              </a:lnSpc>
              <a:spcBef>
                <a:spcPts val="0"/>
              </a:spcBef>
              <a:spcAft>
                <a:spcPts val="0"/>
              </a:spcAft>
              <a:buClr>
                <a:srgbClr val="000000"/>
              </a:buClr>
              <a:buSzPts val="8500"/>
              <a:buFont typeface="Helvetica Neue"/>
              <a:buNone/>
              <a:defRPr sz="3188">
                <a:latin typeface="Helvetica Neue"/>
                <a:ea typeface="Helvetica Neue"/>
                <a:cs typeface="Helvetica Neue"/>
                <a:sym typeface="Helvetica Neue"/>
              </a:defRPr>
            </a:lvl1pPr>
            <a:lvl2pPr marL="342900" lvl="1" indent="-85725" algn="l">
              <a:lnSpc>
                <a:spcPct val="90000"/>
              </a:lnSpc>
              <a:spcBef>
                <a:spcPts val="0"/>
              </a:spcBef>
              <a:spcAft>
                <a:spcPts val="0"/>
              </a:spcAft>
              <a:buClr>
                <a:srgbClr val="000000"/>
              </a:buClr>
              <a:buSzPts val="8500"/>
              <a:buFont typeface="Helvetica Neue"/>
              <a:buNone/>
              <a:defRPr sz="3188">
                <a:latin typeface="Helvetica Neue"/>
                <a:ea typeface="Helvetica Neue"/>
                <a:cs typeface="Helvetica Neue"/>
                <a:sym typeface="Helvetica Neue"/>
              </a:defRPr>
            </a:lvl2pPr>
            <a:lvl3pPr marL="514350" lvl="2" indent="-85725" algn="l">
              <a:lnSpc>
                <a:spcPct val="90000"/>
              </a:lnSpc>
              <a:spcBef>
                <a:spcPts val="0"/>
              </a:spcBef>
              <a:spcAft>
                <a:spcPts val="0"/>
              </a:spcAft>
              <a:buClr>
                <a:srgbClr val="000000"/>
              </a:buClr>
              <a:buSzPts val="8500"/>
              <a:buFont typeface="Helvetica Neue"/>
              <a:buNone/>
              <a:defRPr sz="3188">
                <a:latin typeface="Helvetica Neue"/>
                <a:ea typeface="Helvetica Neue"/>
                <a:cs typeface="Helvetica Neue"/>
                <a:sym typeface="Helvetica Neue"/>
              </a:defRPr>
            </a:lvl3pPr>
            <a:lvl4pPr marL="685800" lvl="3" indent="-85725" algn="l">
              <a:lnSpc>
                <a:spcPct val="90000"/>
              </a:lnSpc>
              <a:spcBef>
                <a:spcPts val="0"/>
              </a:spcBef>
              <a:spcAft>
                <a:spcPts val="0"/>
              </a:spcAft>
              <a:buClr>
                <a:srgbClr val="000000"/>
              </a:buClr>
              <a:buSzPts val="8500"/>
              <a:buFont typeface="Helvetica Neue"/>
              <a:buNone/>
              <a:defRPr sz="3188">
                <a:latin typeface="Helvetica Neue"/>
                <a:ea typeface="Helvetica Neue"/>
                <a:cs typeface="Helvetica Neue"/>
                <a:sym typeface="Helvetica Neue"/>
              </a:defRPr>
            </a:lvl4pPr>
            <a:lvl5pPr marL="857250" lvl="4" indent="-85725" algn="l">
              <a:lnSpc>
                <a:spcPct val="90000"/>
              </a:lnSpc>
              <a:spcBef>
                <a:spcPts val="0"/>
              </a:spcBef>
              <a:spcAft>
                <a:spcPts val="0"/>
              </a:spcAft>
              <a:buClr>
                <a:srgbClr val="000000"/>
              </a:buClr>
              <a:buSzPts val="8500"/>
              <a:buFont typeface="Helvetica Neue"/>
              <a:buNone/>
              <a:defRPr sz="3188">
                <a:latin typeface="Helvetica Neue"/>
                <a:ea typeface="Helvetica Neue"/>
                <a:cs typeface="Helvetica Neue"/>
                <a:sym typeface="Helvetica Neue"/>
              </a:defRPr>
            </a:lvl5pPr>
            <a:lvl6pPr marL="1028700" lvl="5" indent="-138446" algn="l">
              <a:lnSpc>
                <a:spcPct val="90000"/>
              </a:lnSpc>
              <a:spcBef>
                <a:spcPts val="1688"/>
              </a:spcBef>
              <a:spcAft>
                <a:spcPts val="0"/>
              </a:spcAft>
              <a:buClr>
                <a:srgbClr val="000000"/>
              </a:buClr>
              <a:buSzPts val="2214"/>
              <a:buChar char="•"/>
              <a:defRPr/>
            </a:lvl6pPr>
            <a:lvl7pPr marL="1200150" lvl="6" indent="-138446" algn="l">
              <a:lnSpc>
                <a:spcPct val="90000"/>
              </a:lnSpc>
              <a:spcBef>
                <a:spcPts val="1688"/>
              </a:spcBef>
              <a:spcAft>
                <a:spcPts val="0"/>
              </a:spcAft>
              <a:buClr>
                <a:srgbClr val="000000"/>
              </a:buClr>
              <a:buSzPts val="2214"/>
              <a:buChar char="•"/>
              <a:defRPr/>
            </a:lvl7pPr>
            <a:lvl8pPr marL="1371600" lvl="7" indent="-138446" algn="l">
              <a:lnSpc>
                <a:spcPct val="90000"/>
              </a:lnSpc>
              <a:spcBef>
                <a:spcPts val="1688"/>
              </a:spcBef>
              <a:spcAft>
                <a:spcPts val="0"/>
              </a:spcAft>
              <a:buClr>
                <a:srgbClr val="000000"/>
              </a:buClr>
              <a:buSzPts val="2214"/>
              <a:buChar char="•"/>
              <a:defRPr/>
            </a:lvl8pPr>
            <a:lvl9pPr marL="1543050" lvl="8" indent="-138446" algn="l">
              <a:lnSpc>
                <a:spcPct val="90000"/>
              </a:lnSpc>
              <a:spcBef>
                <a:spcPts val="1688"/>
              </a:spcBef>
              <a:spcAft>
                <a:spcPts val="0"/>
              </a:spcAft>
              <a:buClr>
                <a:srgbClr val="000000"/>
              </a:buClr>
              <a:buSzPts val="2214"/>
              <a:buChar char="•"/>
              <a:defRPr/>
            </a:lvl9pPr>
          </a:lstStyle>
          <a:p>
            <a:endParaRPr/>
          </a:p>
        </p:txBody>
      </p:sp>
      <p:sp>
        <p:nvSpPr>
          <p:cNvPr id="63" name="Google Shape;63;p14"/>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8806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4"/>
        <p:cNvGrpSpPr/>
        <p:nvPr/>
      </p:nvGrpSpPr>
      <p:grpSpPr>
        <a:xfrm>
          <a:off x="0" y="0"/>
          <a:ext cx="0" cy="0"/>
          <a:chOff x="0" y="0"/>
          <a:chExt cx="0" cy="0"/>
        </a:xfrm>
      </p:grpSpPr>
      <p:sp>
        <p:nvSpPr>
          <p:cNvPr id="65" name="Google Shape;65;p15"/>
          <p:cNvSpPr>
            <a:spLocks noGrp="1"/>
          </p:cNvSpPr>
          <p:nvPr>
            <p:ph type="pic" idx="2"/>
          </p:nvPr>
        </p:nvSpPr>
        <p:spPr>
          <a:xfrm>
            <a:off x="5910263" y="381000"/>
            <a:ext cx="2789662" cy="223112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66" name="Google Shape;66;p15"/>
          <p:cNvSpPr>
            <a:spLocks noGrp="1"/>
          </p:cNvSpPr>
          <p:nvPr>
            <p:ph type="pic" idx="3"/>
          </p:nvPr>
        </p:nvSpPr>
        <p:spPr>
          <a:xfrm>
            <a:off x="5062538" y="1491853"/>
            <a:ext cx="3914775" cy="45563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67" name="Google Shape;67;p15"/>
          <p:cNvSpPr>
            <a:spLocks noGrp="1"/>
          </p:cNvSpPr>
          <p:nvPr>
            <p:ph type="pic" idx="4"/>
          </p:nvPr>
        </p:nvSpPr>
        <p:spPr>
          <a:xfrm>
            <a:off x="-52388" y="185738"/>
            <a:ext cx="6229350" cy="46720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1688"/>
              </a:spcBef>
              <a:spcAft>
                <a:spcPts val="0"/>
              </a:spcAft>
              <a:buClr>
                <a:srgbClr val="000000"/>
              </a:buClr>
              <a:buSzPts val="5904"/>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68" name="Google Shape;68;p15"/>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93049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733550"/>
            <a:ext cx="6400800" cy="1314450"/>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
        <p:nvSpPr>
          <p:cNvPr id="11" name="Title 1"/>
          <p:cNvSpPr>
            <a:spLocks noGrp="1"/>
          </p:cNvSpPr>
          <p:nvPr>
            <p:ph type="title"/>
          </p:nvPr>
        </p:nvSpPr>
        <p:spPr>
          <a:xfrm>
            <a:off x="0" y="1121"/>
            <a:ext cx="9144000" cy="85725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882200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11"/>
        <p:cNvGrpSpPr/>
        <p:nvPr/>
      </p:nvGrpSpPr>
      <p:grpSpPr>
        <a:xfrm>
          <a:off x="0" y="0"/>
          <a:ext cx="0" cy="0"/>
          <a:chOff x="0" y="0"/>
          <a:chExt cx="0" cy="0"/>
        </a:xfrm>
      </p:grpSpPr>
      <p:cxnSp>
        <p:nvCxnSpPr>
          <p:cNvPr id="12" name="Google Shape;12;p2"/>
          <p:cNvCxnSpPr>
            <a:stCxn id="13" idx="0"/>
          </p:cNvCxnSpPr>
          <p:nvPr/>
        </p:nvCxnSpPr>
        <p:spPr>
          <a:xfrm>
            <a:off x="830400" y="1218073"/>
            <a:ext cx="748800" cy="0"/>
          </a:xfrm>
          <a:prstGeom prst="straightConnector1">
            <a:avLst/>
          </a:prstGeom>
          <a:noFill/>
          <a:ln w="28575" cap="flat" cmpd="sng">
            <a:solidFill>
              <a:srgbClr val="DA374A"/>
            </a:solidFill>
            <a:prstDash val="solid"/>
            <a:round/>
            <a:headEnd type="none" w="med" len="med"/>
            <a:tailEnd type="none" w="med" len="med"/>
          </a:ln>
        </p:spPr>
      </p:cxnSp>
      <p:sp>
        <p:nvSpPr>
          <p:cNvPr id="14" name="Google Shape;14;p2"/>
          <p:cNvSpPr/>
          <p:nvPr/>
        </p:nvSpPr>
        <p:spPr>
          <a:xfrm>
            <a:off x="0" y="3899850"/>
            <a:ext cx="9144000" cy="1243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p:nvPr/>
        </p:nvSpPr>
        <p:spPr>
          <a:xfrm>
            <a:off x="0" y="0"/>
            <a:ext cx="9144000" cy="575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2"/>
          <p:cNvPicPr preferRelativeResize="0"/>
          <p:nvPr/>
        </p:nvPicPr>
        <p:blipFill>
          <a:blip r:embed="rId2">
            <a:alphaModFix/>
          </a:blip>
          <a:stretch>
            <a:fillRect/>
          </a:stretch>
        </p:blipFill>
        <p:spPr>
          <a:xfrm>
            <a:off x="6630850" y="4083575"/>
            <a:ext cx="2264148" cy="876350"/>
          </a:xfrm>
          <a:prstGeom prst="rect">
            <a:avLst/>
          </a:prstGeom>
          <a:noFill/>
          <a:ln>
            <a:noFill/>
          </a:ln>
        </p:spPr>
      </p:pic>
    </p:spTree>
    <p:extLst>
      <p:ext uri="{BB962C8B-B14F-4D97-AF65-F5344CB8AC3E}">
        <p14:creationId xmlns:p14="http://schemas.microsoft.com/office/powerpoint/2010/main" val="396267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9"/>
        <p:cNvGrpSpPr/>
        <p:nvPr/>
      </p:nvGrpSpPr>
      <p:grpSpPr>
        <a:xfrm>
          <a:off x="0" y="0"/>
          <a:ext cx="0" cy="0"/>
          <a:chOff x="0" y="0"/>
          <a:chExt cx="0" cy="0"/>
        </a:xfrm>
      </p:grpSpPr>
      <p:cxnSp>
        <p:nvCxnSpPr>
          <p:cNvPr id="20" name="Google Shape;20;p3"/>
          <p:cNvCxnSpPr/>
          <p:nvPr/>
        </p:nvCxnSpPr>
        <p:spPr>
          <a:xfrm>
            <a:off x="830400" y="1376998"/>
            <a:ext cx="748800" cy="0"/>
          </a:xfrm>
          <a:prstGeom prst="straightConnector1">
            <a:avLst/>
          </a:prstGeom>
          <a:noFill/>
          <a:ln w="28575" cap="flat" cmpd="sng">
            <a:solidFill>
              <a:srgbClr val="DA374A"/>
            </a:solidFill>
            <a:prstDash val="solid"/>
            <a:round/>
            <a:headEnd type="none" w="med" len="med"/>
            <a:tailEnd type="none" w="med" len="med"/>
          </a:ln>
        </p:spPr>
      </p:cxnSp>
      <p:sp>
        <p:nvSpPr>
          <p:cNvPr id="21" name="Google Shape;21;p3"/>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2" name="Google Shape;22;p3"/>
          <p:cNvSpPr txBox="1">
            <a:spLocks noGrp="1"/>
          </p:cNvSpPr>
          <p:nvPr>
            <p:ph type="body" idx="1"/>
          </p:nvPr>
        </p:nvSpPr>
        <p:spPr>
          <a:xfrm>
            <a:off x="729450" y="1538025"/>
            <a:ext cx="7688700" cy="35367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17500">
              <a:spcBef>
                <a:spcPts val="1600"/>
              </a:spcBef>
              <a:spcAft>
                <a:spcPts val="0"/>
              </a:spcAft>
              <a:buSzPts val="1400"/>
              <a:buChar char="○"/>
              <a:defRPr sz="1400"/>
            </a:lvl2pPr>
            <a:lvl3pPr marL="1371600" lvl="2" indent="-317500">
              <a:spcBef>
                <a:spcPts val="1600"/>
              </a:spcBef>
              <a:spcAft>
                <a:spcPts val="0"/>
              </a:spcAft>
              <a:buSzPts val="1400"/>
              <a:buChar char="■"/>
              <a:defRPr sz="1400"/>
            </a:lvl3pPr>
            <a:lvl4pPr marL="1828800" lvl="3" indent="-317500">
              <a:spcBef>
                <a:spcPts val="1600"/>
              </a:spcBef>
              <a:spcAft>
                <a:spcPts val="0"/>
              </a:spcAft>
              <a:buSzPts val="1400"/>
              <a:buChar char="●"/>
              <a:defRPr sz="1400"/>
            </a:lvl4pPr>
            <a:lvl5pPr marL="2286000" lvl="4" indent="-317500">
              <a:spcBef>
                <a:spcPts val="1600"/>
              </a:spcBef>
              <a:spcAft>
                <a:spcPts val="0"/>
              </a:spcAft>
              <a:buSzPts val="1400"/>
              <a:buChar char="○"/>
              <a:defRPr sz="1400"/>
            </a:lvl5pPr>
            <a:lvl6pPr marL="2743200" lvl="5" indent="-317500">
              <a:spcBef>
                <a:spcPts val="1600"/>
              </a:spcBef>
              <a:spcAft>
                <a:spcPts val="0"/>
              </a:spcAft>
              <a:buSzPts val="1400"/>
              <a:buChar char="■"/>
              <a:defRPr sz="1400"/>
            </a:lvl6pPr>
            <a:lvl7pPr marL="3200400" lvl="6" indent="-317500">
              <a:spcBef>
                <a:spcPts val="1600"/>
              </a:spcBef>
              <a:spcAft>
                <a:spcPts val="0"/>
              </a:spcAft>
              <a:buSzPts val="1400"/>
              <a:buChar char="●"/>
              <a:defRPr sz="1400"/>
            </a:lvl7pPr>
            <a:lvl8pPr marL="3657600" lvl="7" indent="-317500">
              <a:spcBef>
                <a:spcPts val="1600"/>
              </a:spcBef>
              <a:spcAft>
                <a:spcPts val="0"/>
              </a:spcAft>
              <a:buSzPts val="1400"/>
              <a:buChar char="○"/>
              <a:defRPr sz="1400"/>
            </a:lvl8pPr>
            <a:lvl9pPr marL="4114800" lvl="8" indent="-317500">
              <a:spcBef>
                <a:spcPts val="1600"/>
              </a:spcBef>
              <a:spcAft>
                <a:spcPts val="1600"/>
              </a:spcAft>
              <a:buSzPts val="1400"/>
              <a:buChar char="■"/>
              <a:defRPr sz="1400"/>
            </a:lvl9pPr>
          </a:lstStyle>
          <a:p>
            <a:endParaRPr/>
          </a:p>
        </p:txBody>
      </p:sp>
    </p:spTree>
    <p:extLst>
      <p:ext uri="{BB962C8B-B14F-4D97-AF65-F5344CB8AC3E}">
        <p14:creationId xmlns:p14="http://schemas.microsoft.com/office/powerpoint/2010/main" val="41873192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lt1"/>
        </a:solidFill>
        <a:effectLst/>
      </p:bgPr>
    </p:bg>
    <p:spTree>
      <p:nvGrpSpPr>
        <p:cNvPr id="1" name="Shape 23"/>
        <p:cNvGrpSpPr/>
        <p:nvPr/>
      </p:nvGrpSpPr>
      <p:grpSpPr>
        <a:xfrm>
          <a:off x="0" y="0"/>
          <a:ext cx="0" cy="0"/>
          <a:chOff x="0" y="0"/>
          <a:chExt cx="0" cy="0"/>
        </a:xfrm>
      </p:grpSpPr>
      <p:cxnSp>
        <p:nvCxnSpPr>
          <p:cNvPr id="24" name="Google Shape;24;p4"/>
          <p:cNvCxnSpPr/>
          <p:nvPr/>
        </p:nvCxnSpPr>
        <p:spPr>
          <a:xfrm>
            <a:off x="830400" y="1376998"/>
            <a:ext cx="748800" cy="0"/>
          </a:xfrm>
          <a:prstGeom prst="straightConnector1">
            <a:avLst/>
          </a:prstGeom>
          <a:noFill/>
          <a:ln w="28575" cap="flat" cmpd="sng">
            <a:solidFill>
              <a:srgbClr val="DA374A"/>
            </a:solidFill>
            <a:prstDash val="solid"/>
            <a:round/>
            <a:headEnd type="none" w="med" len="med"/>
            <a:tailEnd type="none" w="med" len="med"/>
          </a:ln>
        </p:spPr>
      </p:cxnSp>
      <p:sp>
        <p:nvSpPr>
          <p:cNvPr id="25" name="Google Shape;25;p4"/>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Tree>
    <p:extLst>
      <p:ext uri="{BB962C8B-B14F-4D97-AF65-F5344CB8AC3E}">
        <p14:creationId xmlns:p14="http://schemas.microsoft.com/office/powerpoint/2010/main" val="787397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1 1">
  <p:cSld name="Title and body 1 1">
    <p:bg>
      <p:bgPr>
        <a:solidFill>
          <a:schemeClr val="lt1"/>
        </a:solidFill>
        <a:effectLst/>
      </p:bgPr>
    </p:bg>
    <p:spTree>
      <p:nvGrpSpPr>
        <p:cNvPr id="1" name="Shape 26"/>
        <p:cNvGrpSpPr/>
        <p:nvPr/>
      </p:nvGrpSpPr>
      <p:grpSpPr>
        <a:xfrm>
          <a:off x="0" y="0"/>
          <a:ext cx="0" cy="0"/>
          <a:chOff x="0" y="0"/>
          <a:chExt cx="0" cy="0"/>
        </a:xfrm>
      </p:grpSpPr>
      <p:sp>
        <p:nvSpPr>
          <p:cNvPr id="27" name="Google Shape;27;p5"/>
          <p:cNvSpPr txBox="1"/>
          <p:nvPr/>
        </p:nvSpPr>
        <p:spPr>
          <a:xfrm>
            <a:off x="805925" y="4383450"/>
            <a:ext cx="39576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C4C4C"/>
                </a:solidFill>
                <a:latin typeface="Lato"/>
                <a:ea typeface="Lato"/>
                <a:cs typeface="Lato"/>
                <a:sym typeface="Lato"/>
              </a:rPr>
              <a:t>Click to edit master text style</a:t>
            </a:r>
            <a:endParaRPr>
              <a:solidFill>
                <a:srgbClr val="4C4C4C"/>
              </a:solidFill>
              <a:latin typeface="Lato"/>
              <a:ea typeface="Lato"/>
              <a:cs typeface="Lato"/>
              <a:sym typeface="Lato"/>
            </a:endParaRPr>
          </a:p>
        </p:txBody>
      </p:sp>
    </p:spTree>
    <p:extLst>
      <p:ext uri="{BB962C8B-B14F-4D97-AF65-F5344CB8AC3E}">
        <p14:creationId xmlns:p14="http://schemas.microsoft.com/office/powerpoint/2010/main" val="678794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1 1 1">
  <p:cSld name="Title and body 1 1 1">
    <p:bg>
      <p:bgPr>
        <a:solidFill>
          <a:schemeClr val="lt1"/>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60832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image" Target="../media/image1.png"/><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theme" Target="../theme/theme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97.xml"/><Relationship Id="rId7" Type="http://schemas.openxmlformats.org/officeDocument/2006/relationships/theme" Target="../theme/theme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1241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4462415"/>
            <a:ext cx="9151305"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title="Virginia is for Learners logo"/>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7619060" y="4495086"/>
            <a:ext cx="1320709" cy="611267"/>
          </a:xfrm>
          <a:prstGeom prst="rect">
            <a:avLst/>
          </a:prstGeom>
        </p:spPr>
      </p:pic>
      <p:cxnSp>
        <p:nvCxnSpPr>
          <p:cNvPr id="9" name="Straight Connector 8"/>
          <p:cNvCxnSpPr/>
          <p:nvPr userDrawn="1"/>
        </p:nvCxnSpPr>
        <p:spPr>
          <a:xfrm>
            <a:off x="0" y="4462415"/>
            <a:ext cx="9144000" cy="0"/>
          </a:xfrm>
          <a:prstGeom prst="line">
            <a:avLst/>
          </a:prstGeom>
          <a:ln>
            <a:solidFill>
              <a:srgbClr val="E20D38"/>
            </a:solidFill>
          </a:ln>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userDrawn="1"/>
        </p:nvSpPr>
        <p:spPr>
          <a:xfrm>
            <a:off x="165902" y="4667996"/>
            <a:ext cx="2133600" cy="27463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A3BA662-FE18-4FD4-9A53-B2CA0A2E752A}" type="slidenum">
              <a:rPr lang="en-US" sz="2000" smtClean="0">
                <a:solidFill>
                  <a:schemeClr val="bg1"/>
                </a:solidFill>
              </a:rPr>
              <a:pPr algn="l"/>
              <a:t>‹#›</a:t>
            </a:fld>
            <a:endParaRPr lang="en-US" sz="2000" dirty="0">
              <a:solidFill>
                <a:schemeClr val="bg1"/>
              </a:solidFill>
            </a:endParaRPr>
          </a:p>
        </p:txBody>
      </p:sp>
    </p:spTree>
    <p:extLst>
      <p:ext uri="{BB962C8B-B14F-4D97-AF65-F5344CB8AC3E}">
        <p14:creationId xmlns:p14="http://schemas.microsoft.com/office/powerpoint/2010/main" val="56815336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80" r:id="rId3"/>
    <p:sldLayoutId id="2147483660" r:id="rId4"/>
    <p:sldLayoutId id="2147483681" r:id="rId5"/>
    <p:sldLayoutId id="2147483684" r:id="rId6"/>
    <p:sldLayoutId id="2147483690" r:id="rId7"/>
    <p:sldLayoutId id="2147483663" r:id="rId8"/>
    <p:sldLayoutId id="2147483664" r:id="rId9"/>
    <p:sldLayoutId id="2147483668" r:id="rId10"/>
    <p:sldLayoutId id="2147483669" r:id="rId11"/>
    <p:sldLayoutId id="2147483671" r:id="rId12"/>
    <p:sldLayoutId id="2147483662" r:id="rId13"/>
    <p:sldLayoutId id="2147483672" r:id="rId14"/>
    <p:sldLayoutId id="2147483665" r:id="rId15"/>
    <p:sldLayoutId id="2147483693" r:id="rId16"/>
    <p:sldLayoutId id="2147483650" r:id="rId17"/>
    <p:sldLayoutId id="2147483666" r:id="rId18"/>
    <p:sldLayoutId id="2147483694" r:id="rId19"/>
    <p:sldLayoutId id="2147483673" r:id="rId20"/>
    <p:sldLayoutId id="2147483674" r:id="rId21"/>
    <p:sldLayoutId id="2147483675" r:id="rId22"/>
    <p:sldLayoutId id="2147483686" r:id="rId23"/>
    <p:sldLayoutId id="2147483687" r:id="rId24"/>
    <p:sldLayoutId id="2147483652" r:id="rId25"/>
    <p:sldLayoutId id="2147483653" r:id="rId26"/>
    <p:sldLayoutId id="2147483656" r:id="rId27"/>
    <p:sldLayoutId id="2147483657" r:id="rId2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4" y="365906"/>
            <a:ext cx="8229600" cy="391811"/>
          </a:xfrm>
          <a:prstGeom prst="rect">
            <a:avLst/>
          </a:prstGeom>
        </p:spPr>
        <p:txBody>
          <a:bodyPr vert="horz" lIns="91440" tIns="45720" rIns="91440" bIns="45720" rtlCol="0" anchor="t">
            <a:noAutofit/>
          </a:body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a:t>
            </a:r>
            <a:r>
              <a:rPr lang="tr-TR" dirty="0" err="1"/>
              <a:t>style</a:t>
            </a:r>
            <a:endParaRPr lang="en-US" dirty="0"/>
          </a:p>
        </p:txBody>
      </p:sp>
      <p:sp>
        <p:nvSpPr>
          <p:cNvPr id="6" name="Slide Number Placeholder 5"/>
          <p:cNvSpPr>
            <a:spLocks noGrp="1"/>
          </p:cNvSpPr>
          <p:nvPr>
            <p:ph type="sldNum" sz="quarter" idx="4"/>
          </p:nvPr>
        </p:nvSpPr>
        <p:spPr>
          <a:xfrm>
            <a:off x="599480" y="4599556"/>
            <a:ext cx="467542" cy="274637"/>
          </a:xfrm>
          <a:prstGeom prst="rect">
            <a:avLst/>
          </a:prstGeom>
        </p:spPr>
        <p:txBody>
          <a:bodyPr vert="horz" lIns="91440" tIns="45720" rIns="91440" bIns="45720" rtlCol="0" anchor="ctr"/>
          <a:lstStyle>
            <a:lvl1pPr algn="l">
              <a:defRPr lang="en-US" sz="800" b="0" i="0" kern="1200" smtClean="0">
                <a:solidFill>
                  <a:srgbClr val="000000"/>
                </a:solidFill>
                <a:latin typeface="Times New Roman" panose="02020603050405020304" pitchFamily="18" charset="0"/>
                <a:ea typeface="+mn-ea"/>
                <a:cs typeface="Times New Roman" panose="02020603050405020304" pitchFamily="18" charset="0"/>
              </a:defRPr>
            </a:lvl1pPr>
          </a:lstStyle>
          <a:p>
            <a:fld id="{BA8CF1B3-96A0-D24B-B5C9-B5B93FF4523E}" type="slidenum">
              <a:rPr lang="uk-UA" smtClean="0"/>
              <a:pPr/>
              <a:t>‹#›</a:t>
            </a:fld>
            <a:endParaRPr lang="uk-UA" dirty="0"/>
          </a:p>
        </p:txBody>
      </p:sp>
      <p:sp>
        <p:nvSpPr>
          <p:cNvPr id="7" name="Text Placeholder 2">
            <a:extLst>
              <a:ext uri="{FF2B5EF4-FFF2-40B4-BE49-F238E27FC236}">
                <a16:creationId xmlns:a16="http://schemas.microsoft.com/office/drawing/2014/main" id="{06CEB089-E730-C64A-A490-6055B6A2F061}"/>
              </a:ext>
            </a:extLst>
          </p:cNvPr>
          <p:cNvSpPr>
            <a:spLocks noGrp="1"/>
          </p:cNvSpPr>
          <p:nvPr>
            <p:ph type="body" idx="1"/>
          </p:nvPr>
        </p:nvSpPr>
        <p:spPr>
          <a:xfrm>
            <a:off x="597054" y="1171575"/>
            <a:ext cx="8229600" cy="2971800"/>
          </a:xfrm>
          <a:prstGeom prst="rect">
            <a:avLst/>
          </a:prstGeom>
        </p:spPr>
        <p:txBody>
          <a:bodyPr vert="horz" lIns="0" tIns="0" rIns="0" bIns="0" rtlCol="0">
            <a:normAutofit/>
          </a:body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a:p>
            <a:pPr marL="0" lvl="0" indent="-107135" algn="l" defTabSz="171416" rtl="0" eaLnBrk="1" latinLnBrk="0" hangingPunct="1">
              <a:spcBef>
                <a:spcPct val="20000"/>
              </a:spcBef>
              <a:buFont typeface="Arial"/>
              <a:buChar char="–"/>
            </a:pPr>
            <a:r>
              <a:rPr lang="tr-TR" dirty="0"/>
              <a:t>Second </a:t>
            </a:r>
            <a:r>
              <a:rPr lang="tr-TR" dirty="0" err="1"/>
              <a:t>level</a:t>
            </a:r>
            <a:endParaRPr lang="tr-TR" dirty="0"/>
          </a:p>
          <a:p>
            <a:pPr marL="257123" lvl="1" indent="-64281" algn="l" defTabSz="171416" rtl="0" eaLnBrk="1" latinLnBrk="0" hangingPunct="1">
              <a:spcBef>
                <a:spcPct val="20000"/>
              </a:spcBef>
              <a:buFont typeface="Arial"/>
              <a:buChar char="•"/>
            </a:pPr>
            <a:r>
              <a:rPr lang="tr-TR" dirty="0"/>
              <a:t>Third </a:t>
            </a:r>
            <a:r>
              <a:rPr lang="tr-TR" dirty="0" err="1"/>
              <a:t>level</a:t>
            </a:r>
            <a:endParaRPr lang="en-US" dirty="0"/>
          </a:p>
        </p:txBody>
      </p:sp>
    </p:spTree>
    <p:extLst>
      <p:ext uri="{BB962C8B-B14F-4D97-AF65-F5344CB8AC3E}">
        <p14:creationId xmlns:p14="http://schemas.microsoft.com/office/powerpoint/2010/main" val="2859879045"/>
      </p:ext>
    </p:extLst>
  </p:cSld>
  <p:clrMap bg1="lt1" tx1="dk1" bg2="lt2" tx2="dk2" accent1="accent1" accent2="accent2" accent3="accent3" accent4="accent4" accent5="accent5" accent6="accent6" hlink="hlink" folHlink="folHlink"/>
  <p:hf hdr="0"/>
  <p:txStyles>
    <p:titleStyle>
      <a:lvl1pPr algn="l" defTabSz="457115" rtl="0" eaLnBrk="1" latinLnBrk="0" hangingPunct="1">
        <a:spcBef>
          <a:spcPct val="0"/>
        </a:spcBef>
        <a:buNone/>
        <a:defRPr lang="en-US" sz="2549" b="0" i="0" kern="1200" dirty="0">
          <a:solidFill>
            <a:srgbClr val="576F7F"/>
          </a:solidFill>
          <a:latin typeface="Times New Roman" panose="02020603050405020304" pitchFamily="18" charset="0"/>
          <a:ea typeface="+mj-ea"/>
          <a:cs typeface="Times New Roman" panose="02020603050405020304" pitchFamily="18" charset="0"/>
        </a:defRPr>
      </a:lvl1pPr>
    </p:titleStyle>
    <p:bodyStyle>
      <a:lvl1pPr marL="0" indent="0" algn="l" defTabSz="457115" rtl="0" eaLnBrk="1" latinLnBrk="0" hangingPunct="1">
        <a:lnSpc>
          <a:spcPct val="100000"/>
        </a:lnSpc>
        <a:spcBef>
          <a:spcPts val="0"/>
        </a:spcBef>
        <a:buFontTx/>
        <a:buNone/>
        <a:tabLst/>
        <a:defRPr lang="tr-TR" sz="1800" b="0" i="0" kern="1200" dirty="0" smtClean="0">
          <a:solidFill>
            <a:srgbClr val="576F7F"/>
          </a:solidFill>
          <a:latin typeface="Times New Roman" panose="02020603050405020304" pitchFamily="18" charset="0"/>
          <a:ea typeface="+mn-ea"/>
          <a:cs typeface="Times New Roman" panose="02020603050405020304" pitchFamily="18" charset="0"/>
        </a:defRPr>
      </a:lvl1pPr>
      <a:lvl2pPr marL="742811" indent="-341249" algn="l" defTabSz="457115" rtl="0" eaLnBrk="1" latinLnBrk="0" hangingPunct="1">
        <a:lnSpc>
          <a:spcPct val="100000"/>
        </a:lnSpc>
        <a:spcBef>
          <a:spcPts val="0"/>
        </a:spcBef>
        <a:buFont typeface="Arial"/>
        <a:buChar char="–"/>
        <a:tabLst/>
        <a:defRPr lang="tr-TR" sz="1000" b="0" i="0" kern="1200" dirty="0" smtClean="0">
          <a:solidFill>
            <a:srgbClr val="576F7F"/>
          </a:solidFill>
          <a:latin typeface="Arial"/>
          <a:ea typeface="+mn-ea"/>
          <a:cs typeface="Arial"/>
        </a:defRPr>
      </a:lvl2pPr>
      <a:lvl3pPr marL="1142786" indent="-228557" algn="l" defTabSz="457115" rtl="0" eaLnBrk="1" latinLnBrk="0" hangingPunct="1">
        <a:lnSpc>
          <a:spcPct val="100000"/>
        </a:lnSpc>
        <a:spcBef>
          <a:spcPts val="0"/>
        </a:spcBef>
        <a:buFont typeface="Arial"/>
        <a:buChar char="•"/>
        <a:tabLst/>
        <a:defRPr lang="tr-TR" sz="1050" b="0" i="0" kern="1200" dirty="0" smtClean="0">
          <a:solidFill>
            <a:srgbClr val="000000"/>
          </a:solidFill>
          <a:latin typeface="Arial"/>
          <a:ea typeface="+mn-ea"/>
          <a:cs typeface="Arial"/>
        </a:defRPr>
      </a:lvl3pPr>
      <a:lvl4pPr marL="1599900" indent="-228557" algn="l" defTabSz="457115" rtl="0" eaLnBrk="1" latinLnBrk="0" hangingPunct="1">
        <a:spcBef>
          <a:spcPct val="20000"/>
        </a:spcBef>
        <a:buFont typeface="Arial"/>
        <a:buChar char="–"/>
        <a:defRPr sz="2000" kern="1200">
          <a:solidFill>
            <a:schemeClr val="tx1"/>
          </a:solidFill>
          <a:latin typeface="+mn-lt"/>
          <a:ea typeface="+mn-ea"/>
          <a:cs typeface="+mn-cs"/>
        </a:defRPr>
      </a:lvl4pPr>
      <a:lvl5pPr marL="2057015" indent="-228557" algn="l" defTabSz="457115" rtl="0" eaLnBrk="1" latinLnBrk="0" hangingPunct="1">
        <a:spcBef>
          <a:spcPct val="20000"/>
        </a:spcBef>
        <a:buFont typeface="Arial"/>
        <a:buChar char="»"/>
        <a:defRPr sz="2000" kern="1200">
          <a:solidFill>
            <a:schemeClr val="tx1"/>
          </a:solidFill>
          <a:latin typeface="+mn-lt"/>
          <a:ea typeface="+mn-ea"/>
          <a:cs typeface="+mn-cs"/>
        </a:defRPr>
      </a:lvl5pPr>
      <a:lvl6pPr marL="2514128" indent="-228557" algn="l" defTabSz="457115" rtl="0" eaLnBrk="1" latinLnBrk="0" hangingPunct="1">
        <a:spcBef>
          <a:spcPct val="20000"/>
        </a:spcBef>
        <a:buFont typeface="Arial"/>
        <a:buChar char="•"/>
        <a:defRPr sz="2000" kern="1200">
          <a:solidFill>
            <a:schemeClr val="tx1"/>
          </a:solidFill>
          <a:latin typeface="+mn-lt"/>
          <a:ea typeface="+mn-ea"/>
          <a:cs typeface="+mn-cs"/>
        </a:defRPr>
      </a:lvl6pPr>
      <a:lvl7pPr marL="2971243" indent="-228557" algn="l" defTabSz="457115" rtl="0" eaLnBrk="1" latinLnBrk="0" hangingPunct="1">
        <a:spcBef>
          <a:spcPct val="20000"/>
        </a:spcBef>
        <a:buFont typeface="Arial"/>
        <a:buChar char="•"/>
        <a:defRPr sz="2000" kern="1200">
          <a:solidFill>
            <a:schemeClr val="tx1"/>
          </a:solidFill>
          <a:latin typeface="+mn-lt"/>
          <a:ea typeface="+mn-ea"/>
          <a:cs typeface="+mn-cs"/>
        </a:defRPr>
      </a:lvl7pPr>
      <a:lvl8pPr marL="3428357" indent="-228557" algn="l" defTabSz="457115" rtl="0" eaLnBrk="1" latinLnBrk="0" hangingPunct="1">
        <a:spcBef>
          <a:spcPct val="20000"/>
        </a:spcBef>
        <a:buFont typeface="Arial"/>
        <a:buChar char="•"/>
        <a:defRPr sz="2000" kern="1200">
          <a:solidFill>
            <a:schemeClr val="tx1"/>
          </a:solidFill>
          <a:latin typeface="+mn-lt"/>
          <a:ea typeface="+mn-ea"/>
          <a:cs typeface="+mn-cs"/>
        </a:defRPr>
      </a:lvl8pPr>
      <a:lvl9pPr marL="3885472" indent="-228557" algn="l" defTabSz="4571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5" rtl="0" eaLnBrk="1" latinLnBrk="0" hangingPunct="1">
        <a:defRPr sz="1800" kern="1200">
          <a:solidFill>
            <a:schemeClr val="tx1"/>
          </a:solidFill>
          <a:latin typeface="+mn-lt"/>
          <a:ea typeface="+mn-ea"/>
          <a:cs typeface="+mn-cs"/>
        </a:defRPr>
      </a:lvl1pPr>
      <a:lvl2pPr marL="457115" algn="l" defTabSz="457115" rtl="0" eaLnBrk="1" latinLnBrk="0" hangingPunct="1">
        <a:defRPr sz="1800" kern="1200">
          <a:solidFill>
            <a:schemeClr val="tx1"/>
          </a:solidFill>
          <a:latin typeface="+mn-lt"/>
          <a:ea typeface="+mn-ea"/>
          <a:cs typeface="+mn-cs"/>
        </a:defRPr>
      </a:lvl2pPr>
      <a:lvl3pPr marL="914228" algn="l" defTabSz="457115" rtl="0" eaLnBrk="1" latinLnBrk="0" hangingPunct="1">
        <a:defRPr sz="1800" kern="1200">
          <a:solidFill>
            <a:schemeClr val="tx1"/>
          </a:solidFill>
          <a:latin typeface="+mn-lt"/>
          <a:ea typeface="+mn-ea"/>
          <a:cs typeface="+mn-cs"/>
        </a:defRPr>
      </a:lvl3pPr>
      <a:lvl4pPr marL="1371343" algn="l" defTabSz="457115" rtl="0" eaLnBrk="1" latinLnBrk="0" hangingPunct="1">
        <a:defRPr sz="1800" kern="1200">
          <a:solidFill>
            <a:schemeClr val="tx1"/>
          </a:solidFill>
          <a:latin typeface="+mn-lt"/>
          <a:ea typeface="+mn-ea"/>
          <a:cs typeface="+mn-cs"/>
        </a:defRPr>
      </a:lvl4pPr>
      <a:lvl5pPr marL="1828457" algn="l" defTabSz="457115" rtl="0" eaLnBrk="1" latinLnBrk="0" hangingPunct="1">
        <a:defRPr sz="1800" kern="1200">
          <a:solidFill>
            <a:schemeClr val="tx1"/>
          </a:solidFill>
          <a:latin typeface="+mn-lt"/>
          <a:ea typeface="+mn-ea"/>
          <a:cs typeface="+mn-cs"/>
        </a:defRPr>
      </a:lvl5pPr>
      <a:lvl6pPr marL="2285571" algn="l" defTabSz="457115" rtl="0" eaLnBrk="1" latinLnBrk="0" hangingPunct="1">
        <a:defRPr sz="1800" kern="1200">
          <a:solidFill>
            <a:schemeClr val="tx1"/>
          </a:solidFill>
          <a:latin typeface="+mn-lt"/>
          <a:ea typeface="+mn-ea"/>
          <a:cs typeface="+mn-cs"/>
        </a:defRPr>
      </a:lvl6pPr>
      <a:lvl7pPr marL="2742686" algn="l" defTabSz="457115" rtl="0" eaLnBrk="1" latinLnBrk="0" hangingPunct="1">
        <a:defRPr sz="1800" kern="1200">
          <a:solidFill>
            <a:schemeClr val="tx1"/>
          </a:solidFill>
          <a:latin typeface="+mn-lt"/>
          <a:ea typeface="+mn-ea"/>
          <a:cs typeface="+mn-cs"/>
        </a:defRPr>
      </a:lvl7pPr>
      <a:lvl8pPr marL="3199800" algn="l" defTabSz="457115" rtl="0" eaLnBrk="1" latinLnBrk="0" hangingPunct="1">
        <a:defRPr sz="1800" kern="1200">
          <a:solidFill>
            <a:schemeClr val="tx1"/>
          </a:solidFill>
          <a:latin typeface="+mn-lt"/>
          <a:ea typeface="+mn-ea"/>
          <a:cs typeface="+mn-cs"/>
        </a:defRPr>
      </a:lvl8pPr>
      <a:lvl9pPr marL="3656915" algn="l" defTabSz="457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457200" y="1200151"/>
            <a:ext cx="8229600" cy="312419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1"/>
          <p:cNvSpPr/>
          <p:nvPr/>
        </p:nvSpPr>
        <p:spPr>
          <a:xfrm>
            <a:off x="-1" y="4462415"/>
            <a:ext cx="9151305" cy="685800"/>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1" title="Virginia is for Learners logo"/>
          <p:cNvPicPr preferRelativeResize="0"/>
          <p:nvPr/>
        </p:nvPicPr>
        <p:blipFill rotWithShape="1">
          <a:blip r:embed="rId26">
            <a:alphaModFix/>
          </a:blip>
          <a:srcRect/>
          <a:stretch/>
        </p:blipFill>
        <p:spPr>
          <a:xfrm>
            <a:off x="7619060" y="4495086"/>
            <a:ext cx="1320709" cy="611267"/>
          </a:xfrm>
          <a:prstGeom prst="rect">
            <a:avLst/>
          </a:prstGeom>
          <a:noFill/>
          <a:ln>
            <a:noFill/>
          </a:ln>
        </p:spPr>
      </p:pic>
      <p:cxnSp>
        <p:nvCxnSpPr>
          <p:cNvPr id="13" name="Google Shape;13;p1"/>
          <p:cNvCxnSpPr/>
          <p:nvPr/>
        </p:nvCxnSpPr>
        <p:spPr>
          <a:xfrm>
            <a:off x="0" y="4462415"/>
            <a:ext cx="9144000" cy="0"/>
          </a:xfrm>
          <a:prstGeom prst="straightConnector1">
            <a:avLst/>
          </a:prstGeom>
          <a:noFill/>
          <a:ln w="25400" cap="flat" cmpd="sng">
            <a:solidFill>
              <a:srgbClr val="E20D38"/>
            </a:solidFill>
            <a:prstDash val="solid"/>
            <a:round/>
            <a:headEnd type="none" w="sm" len="sm"/>
            <a:tailEnd type="none" w="sm" len="sm"/>
          </a:ln>
          <a:effectLst>
            <a:outerShdw blurRad="40000" dist="20000" dir="5400000" rotWithShape="0">
              <a:srgbClr val="000000">
                <a:alpha val="37647"/>
              </a:srgbClr>
            </a:outerShdw>
          </a:effectLst>
        </p:spPr>
      </p:cxnSp>
      <p:sp>
        <p:nvSpPr>
          <p:cNvPr id="14" name="Google Shape;14;p1"/>
          <p:cNvSpPr txBox="1"/>
          <p:nvPr/>
        </p:nvSpPr>
        <p:spPr>
          <a:xfrm>
            <a:off x="165902" y="4667996"/>
            <a:ext cx="2133600" cy="2746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nl-NL" i="0" u="none" strike="noStrike" cap="none">
                <a:solidFill>
                  <a:schemeClr val="lt1"/>
                </a:solidFill>
                <a:latin typeface="Montserrat Light"/>
                <a:ea typeface="Montserrat Light"/>
                <a:cs typeface="Montserrat Light"/>
                <a:sym typeface="Montserrat Light"/>
              </a:rPr>
              <a:t>‹#›</a:t>
            </a:fld>
            <a:endParaRPr i="0" u="none" strike="noStrike" cap="none">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375630759"/>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8"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1241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4462415"/>
            <a:ext cx="9151305"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title="Virginia is for Learners logo"/>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7619060" y="4495086"/>
            <a:ext cx="1320709" cy="611267"/>
          </a:xfrm>
          <a:prstGeom prst="rect">
            <a:avLst/>
          </a:prstGeom>
        </p:spPr>
      </p:pic>
      <p:cxnSp>
        <p:nvCxnSpPr>
          <p:cNvPr id="9" name="Straight Connector 8"/>
          <p:cNvCxnSpPr/>
          <p:nvPr userDrawn="1"/>
        </p:nvCxnSpPr>
        <p:spPr>
          <a:xfrm>
            <a:off x="0" y="4462415"/>
            <a:ext cx="9144000" cy="0"/>
          </a:xfrm>
          <a:prstGeom prst="line">
            <a:avLst/>
          </a:prstGeom>
          <a:ln>
            <a:solidFill>
              <a:srgbClr val="E20D38"/>
            </a:solidFill>
          </a:ln>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userDrawn="1"/>
        </p:nvSpPr>
        <p:spPr>
          <a:xfrm>
            <a:off x="165902" y="4667996"/>
            <a:ext cx="2133600" cy="27463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A3BA662-FE18-4FD4-9A53-B2CA0A2E752A}" type="slidenum">
              <a:rPr lang="en-US" sz="2000" smtClean="0">
                <a:solidFill>
                  <a:schemeClr val="bg1"/>
                </a:solidFill>
              </a:rPr>
              <a:pPr algn="l"/>
              <a:t>‹#›</a:t>
            </a:fld>
            <a:endParaRPr lang="en-US" sz="2000" dirty="0">
              <a:solidFill>
                <a:schemeClr val="bg1"/>
              </a:solidFill>
            </a:endParaRPr>
          </a:p>
        </p:txBody>
      </p:sp>
    </p:spTree>
    <p:extLst>
      <p:ext uri="{BB962C8B-B14F-4D97-AF65-F5344CB8AC3E}">
        <p14:creationId xmlns:p14="http://schemas.microsoft.com/office/powerpoint/2010/main" val="38646280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2438" y="404813"/>
            <a:ext cx="8239125" cy="537436"/>
          </a:xfrm>
          <a:prstGeom prst="rect">
            <a:avLst/>
          </a:prstGeom>
          <a:noFill/>
          <a:ln>
            <a:noFill/>
          </a:ln>
        </p:spPr>
        <p:txBody>
          <a:bodyPr spcFirstLastPara="1" wrap="square" lIns="50800" tIns="50800" rIns="50800" bIns="50800" anchor="t" anchorCtr="0">
            <a:no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452438" y="1593189"/>
            <a:ext cx="8239125" cy="3096005"/>
          </a:xfrm>
          <a:prstGeom prst="rect">
            <a:avLst/>
          </a:prstGeom>
          <a:noFill/>
          <a:ln>
            <a:noFill/>
          </a:ln>
        </p:spPr>
        <p:txBody>
          <a:bodyPr spcFirstLastPara="1" wrap="square" lIns="50800" tIns="50800" rIns="50800" bIns="508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4500563" y="4905375"/>
            <a:ext cx="138189" cy="140475"/>
          </a:xfrm>
          <a:prstGeom prst="rect">
            <a:avLst/>
          </a:prstGeom>
          <a:noFill/>
          <a:ln>
            <a:noFill/>
          </a:ln>
        </p:spPr>
        <p:txBody>
          <a:bodyPr spcFirstLastPara="1" wrap="square" lIns="50800" tIns="50800" rIns="50800" bIns="50800" anchor="b" anchorCtr="0">
            <a:noAutofit/>
          </a:bodyPr>
          <a:lstStyle>
            <a:lvl1pPr marL="0" marR="0" lvl="0"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sz="525">
              <a:latin typeface="Arial"/>
              <a:ea typeface="Arial"/>
              <a:cs typeface="Arial"/>
              <a:sym typeface="Arial"/>
            </a:endParaRPr>
          </a:p>
        </p:txBody>
      </p:sp>
    </p:spTree>
    <p:extLst>
      <p:ext uri="{BB962C8B-B14F-4D97-AF65-F5344CB8AC3E}">
        <p14:creationId xmlns:p14="http://schemas.microsoft.com/office/powerpoint/2010/main" val="3363001050"/>
      </p:ext>
    </p:extLst>
  </p:cSld>
  <p:clrMap bg1="lt1" tx1="dk1" bg2="dk2" tx2="lt2" accent1="accent1" accent2="accent2" accent3="accent3" accent4="accent4" accent5="accent5" accent6="accent6" hlink="hlink" folHlink="folHlink"/>
  <p:sldLayoutIdLst>
    <p:sldLayoutId id="2147483763"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85" r:id="rId14"/>
  </p:sldLayoutIdLst>
  <mc:AlternateContent xmlns:mc="http://schemas.openxmlformats.org/markup-compatibility/2006" xmlns:p14="http://schemas.microsoft.com/office/powerpoint/2010/main">
    <mc:Choice Requires="p14">
      <p:transition spd="slow" p14:dur="20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0420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accent1"/>
              </a:buClr>
              <a:buSzPts val="1600"/>
              <a:buFont typeface="Lato"/>
              <a:buChar char="●"/>
              <a:defRPr sz="1600">
                <a:solidFill>
                  <a:schemeClr val="accent1"/>
                </a:solidFill>
                <a:latin typeface="Lato"/>
                <a:ea typeface="Lato"/>
                <a:cs typeface="Lato"/>
                <a:sym typeface="Lato"/>
              </a:defRPr>
            </a:lvl1pPr>
            <a:lvl2pPr marL="914400" lvl="1"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160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1600"/>
              </a:spcBef>
              <a:spcAft>
                <a:spcPts val="160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
        <p:nvSpPr>
          <p:cNvPr id="8" name="Google Shape;8;p1"/>
          <p:cNvSpPr/>
          <p:nvPr/>
        </p:nvSpPr>
        <p:spPr>
          <a:xfrm>
            <a:off x="0" y="0"/>
            <a:ext cx="9144000" cy="604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1"/>
          <p:cNvPicPr preferRelativeResize="0"/>
          <p:nvPr/>
        </p:nvPicPr>
        <p:blipFill>
          <a:blip r:embed="rId8">
            <a:alphaModFix/>
          </a:blip>
          <a:stretch>
            <a:fillRect/>
          </a:stretch>
        </p:blipFill>
        <p:spPr>
          <a:xfrm>
            <a:off x="7888875" y="95975"/>
            <a:ext cx="1065075" cy="412250"/>
          </a:xfrm>
          <a:prstGeom prst="rect">
            <a:avLst/>
          </a:prstGeom>
          <a:noFill/>
          <a:ln>
            <a:noFill/>
          </a:ln>
        </p:spPr>
      </p:pic>
      <p:cxnSp>
        <p:nvCxnSpPr>
          <p:cNvPr id="10" name="Google Shape;10;p1"/>
          <p:cNvCxnSpPr/>
          <p:nvPr/>
        </p:nvCxnSpPr>
        <p:spPr>
          <a:xfrm>
            <a:off x="-1500" y="604200"/>
            <a:ext cx="9147000" cy="0"/>
          </a:xfrm>
          <a:prstGeom prst="straightConnector1">
            <a:avLst/>
          </a:prstGeom>
          <a:noFill/>
          <a:ln w="28575" cap="flat" cmpd="sng">
            <a:solidFill>
              <a:srgbClr val="DA374A"/>
            </a:solidFill>
            <a:prstDash val="solid"/>
            <a:round/>
            <a:headEnd type="none" w="med" len="med"/>
            <a:tailEnd type="none" w="med" len="med"/>
          </a:ln>
        </p:spPr>
      </p:cxnSp>
    </p:spTree>
    <p:extLst>
      <p:ext uri="{BB962C8B-B14F-4D97-AF65-F5344CB8AC3E}">
        <p14:creationId xmlns:p14="http://schemas.microsoft.com/office/powerpoint/2010/main" val="2104573850"/>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3" Type="http://schemas.openxmlformats.org/officeDocument/2006/relationships/hyperlink" Target="mailto:brian.mott@virtualva.org" TargetMode="External"/><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mailto:michael.bolling@doe.virginia.gov" TargetMode="External"/><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www.doe.virginia.gov/" TargetMode="External"/><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hyperlink" Target="mailto:Reginald.fox@doe.virginia.gov" TargetMode="External"/><Relationship Id="rId5" Type="http://schemas.openxmlformats.org/officeDocument/2006/relationships/hyperlink" Target="mailto:meg.foley@doe.virginia.gov" TargetMode="Externa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5" Type="http://schemas.openxmlformats.org/officeDocument/2006/relationships/hyperlink" Target="mailto:Susan.clair@doe.virginia.gov" TargetMode="Externa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hyperlink" Target="https://goopenva.or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creativecommons.org/licenses/by/4.0/"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5" Type="http://schemas.openxmlformats.org/officeDocument/2006/relationships/hyperlink" Target="mailto:jean.weller@doe.virginia.gov" TargetMode="Externa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Learning Advisory Committee</a:t>
            </a:r>
            <a:endParaRPr lang="en-US" dirty="0"/>
          </a:p>
        </p:txBody>
      </p:sp>
      <p:sp>
        <p:nvSpPr>
          <p:cNvPr id="3" name="Subtitle 2"/>
          <p:cNvSpPr>
            <a:spLocks noGrp="1"/>
          </p:cNvSpPr>
          <p:nvPr>
            <p:ph type="subTitle" idx="1"/>
          </p:nvPr>
        </p:nvSpPr>
        <p:spPr>
          <a:xfrm>
            <a:off x="-7434" y="4552950"/>
            <a:ext cx="9144000" cy="494179"/>
          </a:xfrm>
        </p:spPr>
        <p:txBody>
          <a:bodyPr>
            <a:normAutofit lnSpcReduction="10000"/>
          </a:bodyPr>
          <a:lstStyle/>
          <a:p>
            <a:r>
              <a:rPr lang="en-US" dirty="0" smtClean="0"/>
              <a:t>Thursday, September 24, 2020</a:t>
            </a:r>
            <a:endParaRPr lang="en-US" dirty="0"/>
          </a:p>
        </p:txBody>
      </p:sp>
    </p:spTree>
    <p:extLst>
      <p:ext uri="{BB962C8B-B14F-4D97-AF65-F5344CB8AC3E}">
        <p14:creationId xmlns:p14="http://schemas.microsoft.com/office/powerpoint/2010/main" val="2397909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0"/>
        <p:cNvGrpSpPr/>
        <p:nvPr/>
      </p:nvGrpSpPr>
      <p:grpSpPr>
        <a:xfrm>
          <a:off x="0" y="0"/>
          <a:ext cx="0" cy="0"/>
          <a:chOff x="0" y="0"/>
          <a:chExt cx="0" cy="0"/>
        </a:xfrm>
      </p:grpSpPr>
      <p:pic>
        <p:nvPicPr>
          <p:cNvPr id="91" name="Google Shape;91;p19" title="Student picture one"/>
          <p:cNvPicPr preferRelativeResize="0"/>
          <p:nvPr/>
        </p:nvPicPr>
        <p:blipFill>
          <a:blip r:embed="rId3">
            <a:alphaModFix/>
          </a:blip>
          <a:stretch>
            <a:fillRect/>
          </a:stretch>
        </p:blipFill>
        <p:spPr>
          <a:xfrm rot="-357341">
            <a:off x="5029978" y="2142804"/>
            <a:ext cx="3576538" cy="2541387"/>
          </a:xfrm>
          <a:prstGeom prst="rect">
            <a:avLst/>
          </a:prstGeom>
          <a:noFill/>
          <a:ln>
            <a:noFill/>
          </a:ln>
        </p:spPr>
      </p:pic>
      <p:pic>
        <p:nvPicPr>
          <p:cNvPr id="92" name="Google Shape;92;p19" descr="Image"/>
          <p:cNvPicPr preferRelativeResize="0"/>
          <p:nvPr/>
        </p:nvPicPr>
        <p:blipFill rotWithShape="1">
          <a:blip r:embed="rId4">
            <a:alphaModFix/>
          </a:blip>
          <a:srcRect/>
          <a:stretch/>
        </p:blipFill>
        <p:spPr>
          <a:xfrm rot="199765">
            <a:off x="463105" y="2369985"/>
            <a:ext cx="3989854" cy="2659903"/>
          </a:xfrm>
          <a:prstGeom prst="rect">
            <a:avLst/>
          </a:prstGeom>
          <a:noFill/>
          <a:ln w="25400" cap="flat" cmpd="sng">
            <a:solidFill>
              <a:srgbClr val="000000"/>
            </a:solidFill>
            <a:prstDash val="solid"/>
            <a:miter lim="400000"/>
            <a:headEnd type="none" w="sm" len="sm"/>
            <a:tailEnd type="none" w="sm" len="sm"/>
          </a:ln>
          <a:effectLst>
            <a:outerShdw blurRad="63500" rotWithShape="0">
              <a:srgbClr val="000000">
                <a:alpha val="69803"/>
              </a:srgbClr>
            </a:outerShdw>
          </a:effectLst>
        </p:spPr>
      </p:pic>
      <p:sp>
        <p:nvSpPr>
          <p:cNvPr id="95" name="Google Shape;95;p19"/>
          <p:cNvSpPr txBox="1">
            <a:spLocks noGrp="1"/>
          </p:cNvSpPr>
          <p:nvPr>
            <p:ph type="ctrTitle" idx="4294967295"/>
          </p:nvPr>
        </p:nvSpPr>
        <p:spPr>
          <a:xfrm>
            <a:off x="283099" y="812426"/>
            <a:ext cx="7231838" cy="1035563"/>
          </a:xfrm>
          <a:prstGeom prst="rect">
            <a:avLst/>
          </a:prstGeom>
          <a:noFill/>
          <a:ln>
            <a:noFill/>
          </a:ln>
        </p:spPr>
        <p:txBody>
          <a:bodyPr spcFirstLastPara="1" wrap="square" lIns="19050" tIns="19050" rIns="19050" bIns="19050" anchor="b" anchorCtr="0">
            <a:noAutofit/>
          </a:bodyPr>
          <a:lstStyle/>
          <a:p>
            <a:pPr>
              <a:buClr>
                <a:srgbClr val="141820"/>
              </a:buClr>
              <a:buSzPts val="9164"/>
            </a:pPr>
            <a:r>
              <a:rPr lang="en-US" sz="3062">
                <a:solidFill>
                  <a:srgbClr val="141820"/>
                </a:solidFill>
                <a:latin typeface="Josefin Sans"/>
                <a:ea typeface="Josefin Sans"/>
                <a:cs typeface="Josefin Sans"/>
                <a:sym typeface="Josefin Sans"/>
              </a:rPr>
              <a:t>Innovation is critical in addressing</a:t>
            </a:r>
            <a:endParaRPr sz="2813">
              <a:latin typeface="Josefin Sans"/>
              <a:ea typeface="Josefin Sans"/>
              <a:cs typeface="Josefin Sans"/>
              <a:sym typeface="Josefin Sans"/>
            </a:endParaRPr>
          </a:p>
          <a:p>
            <a:pPr>
              <a:buClr>
                <a:srgbClr val="141820"/>
              </a:buClr>
              <a:buSzPts val="9164"/>
            </a:pPr>
            <a:r>
              <a:rPr lang="en-US" sz="3062">
                <a:solidFill>
                  <a:srgbClr val="141820"/>
                </a:solidFill>
                <a:latin typeface="Josefin Sans"/>
                <a:ea typeface="Josefin Sans"/>
                <a:cs typeface="Josefin Sans"/>
                <a:sym typeface="Josefin Sans"/>
              </a:rPr>
              <a:t>all of today’s challenges in education.</a:t>
            </a:r>
            <a:endParaRPr sz="2813">
              <a:latin typeface="Josefin Sans"/>
              <a:ea typeface="Josefin Sans"/>
              <a:cs typeface="Josefin Sans"/>
              <a:sym typeface="Josefin Sans"/>
            </a:endParaRPr>
          </a:p>
        </p:txBody>
      </p:sp>
      <p:sp>
        <p:nvSpPr>
          <p:cNvPr id="94" name="Google Shape;94;p19" title="Top black banner"/>
          <p:cNvSpPr/>
          <p:nvPr/>
        </p:nvSpPr>
        <p:spPr>
          <a:xfrm rot="5288168">
            <a:off x="4193205" y="-4494009"/>
            <a:ext cx="777075" cy="9301452"/>
          </a:xfrm>
          <a:prstGeom prst="rect">
            <a:avLst/>
          </a:prstGeom>
          <a:solidFill>
            <a:srgbClr val="141820"/>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93" name="Google Shape;93;p19" title="Red bottom banner"/>
          <p:cNvSpPr/>
          <p:nvPr/>
        </p:nvSpPr>
        <p:spPr>
          <a:xfrm rot="5222725">
            <a:off x="4564868" y="185558"/>
            <a:ext cx="777075" cy="9923794"/>
          </a:xfrm>
          <a:prstGeom prst="rect">
            <a:avLst/>
          </a:prstGeom>
          <a:solidFill>
            <a:srgbClr val="C92D3A"/>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12359463"/>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 is for Lovers</a:t>
            </a:r>
            <a:endParaRPr lang="en-US" dirty="0"/>
          </a:p>
        </p:txBody>
      </p:sp>
      <p:pic>
        <p:nvPicPr>
          <p:cNvPr id="5" name="Google Shape;101;p20" descr="elephant-1421167_1920.jpg" title="Elephant picture"/>
          <p:cNvPicPr preferRelativeResize="0"/>
          <p:nvPr/>
        </p:nvPicPr>
        <p:blipFill rotWithShape="1">
          <a:blip r:embed="rId2">
            <a:alphaModFix/>
          </a:blip>
          <a:srcRect/>
          <a:stretch/>
        </p:blipFill>
        <p:spPr>
          <a:xfrm>
            <a:off x="-284678" y="-681367"/>
            <a:ext cx="9965263" cy="6643509"/>
          </a:xfrm>
          <a:prstGeom prst="rect">
            <a:avLst/>
          </a:prstGeom>
          <a:noFill/>
          <a:ln>
            <a:noFill/>
          </a:ln>
        </p:spPr>
      </p:pic>
    </p:spTree>
    <p:extLst>
      <p:ext uri="{BB962C8B-B14F-4D97-AF65-F5344CB8AC3E}">
        <p14:creationId xmlns:p14="http://schemas.microsoft.com/office/powerpoint/2010/main" val="22804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108"/>
        <p:cNvGrpSpPr/>
        <p:nvPr/>
      </p:nvGrpSpPr>
      <p:grpSpPr>
        <a:xfrm>
          <a:off x="0" y="0"/>
          <a:ext cx="0" cy="0"/>
          <a:chOff x="0" y="0"/>
          <a:chExt cx="0" cy="0"/>
        </a:xfrm>
      </p:grpSpPr>
      <p:sp>
        <p:nvSpPr>
          <p:cNvPr id="110" name="Google Shape;110;p21" title="Green bottom banner"/>
          <p:cNvSpPr/>
          <p:nvPr/>
        </p:nvSpPr>
        <p:spPr>
          <a:xfrm rot="5222725">
            <a:off x="4111806" y="239529"/>
            <a:ext cx="1493732" cy="9923794"/>
          </a:xfrm>
          <a:prstGeom prst="rect">
            <a:avLst/>
          </a:prstGeom>
          <a:solidFill>
            <a:srgbClr val="4B9291"/>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111" name="Google Shape;111;p21" title="Black right side banner"/>
          <p:cNvSpPr/>
          <p:nvPr/>
        </p:nvSpPr>
        <p:spPr>
          <a:xfrm rot="-270560">
            <a:off x="8486844" y="-3418694"/>
            <a:ext cx="777075" cy="9301453"/>
          </a:xfrm>
          <a:prstGeom prst="rect">
            <a:avLst/>
          </a:prstGeom>
          <a:solidFill>
            <a:srgbClr val="141820"/>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pic>
        <p:nvPicPr>
          <p:cNvPr id="109" name="Google Shape;109;p21" descr="GettyImages-1226239810-BRANDED.jpg" title="Student writing picture"/>
          <p:cNvPicPr preferRelativeResize="0"/>
          <p:nvPr/>
        </p:nvPicPr>
        <p:blipFill rotWithShape="1">
          <a:blip r:embed="rId3">
            <a:alphaModFix/>
          </a:blip>
          <a:srcRect/>
          <a:stretch/>
        </p:blipFill>
        <p:spPr>
          <a:xfrm rot="-180040">
            <a:off x="379372" y="1620470"/>
            <a:ext cx="5100842" cy="3400562"/>
          </a:xfrm>
          <a:prstGeom prst="rect">
            <a:avLst/>
          </a:prstGeom>
          <a:noFill/>
          <a:ln w="25400" cap="flat" cmpd="sng">
            <a:solidFill>
              <a:srgbClr val="000000"/>
            </a:solidFill>
            <a:prstDash val="solid"/>
            <a:miter lim="400000"/>
            <a:headEnd type="none" w="sm" len="sm"/>
            <a:tailEnd type="none" w="sm" len="sm"/>
          </a:ln>
        </p:spPr>
      </p:pic>
      <p:sp>
        <p:nvSpPr>
          <p:cNvPr id="114" name="Google Shape;114;p21"/>
          <p:cNvSpPr txBox="1"/>
          <p:nvPr/>
        </p:nvSpPr>
        <p:spPr>
          <a:xfrm>
            <a:off x="343404" y="874950"/>
            <a:ext cx="7231893" cy="548691"/>
          </a:xfrm>
          <a:prstGeom prst="rect">
            <a:avLst/>
          </a:prstGeom>
          <a:noFill/>
          <a:ln>
            <a:noFill/>
          </a:ln>
        </p:spPr>
        <p:txBody>
          <a:bodyPr spcFirstLastPara="1" wrap="square" lIns="19050" tIns="19050" rIns="19050" bIns="19050" anchor="b" anchorCtr="0">
            <a:noAutofit/>
          </a:bodyPr>
          <a:lstStyle/>
          <a:p>
            <a:pPr defTabSz="342900">
              <a:lnSpc>
                <a:spcPct val="80000"/>
              </a:lnSpc>
              <a:buClr>
                <a:srgbClr val="4B9291"/>
              </a:buClr>
              <a:buSzPts val="4640"/>
            </a:pPr>
            <a:r>
              <a:rPr lang="en-US" sz="1740" b="1" kern="0">
                <a:solidFill>
                  <a:srgbClr val="4B9291"/>
                </a:solidFill>
                <a:latin typeface="Abel"/>
                <a:ea typeface="Abel"/>
                <a:cs typeface="Abel"/>
                <a:sym typeface="Abel"/>
              </a:rPr>
              <a:t>The pandemic has highlighted the need</a:t>
            </a:r>
            <a:br>
              <a:rPr lang="en-US" sz="1740" b="1" kern="0">
                <a:solidFill>
                  <a:srgbClr val="4B9291"/>
                </a:solidFill>
                <a:latin typeface="Abel"/>
                <a:ea typeface="Abel"/>
                <a:cs typeface="Abel"/>
                <a:sym typeface="Abel"/>
              </a:rPr>
            </a:br>
            <a:r>
              <a:rPr lang="en-US" sz="1740" b="1" kern="0">
                <a:solidFill>
                  <a:srgbClr val="4B9291"/>
                </a:solidFill>
                <a:latin typeface="Abel"/>
                <a:ea typeface="Abel"/>
                <a:cs typeface="Abel"/>
                <a:sym typeface="Abel"/>
              </a:rPr>
              <a:t>for real focus for equity in education.</a:t>
            </a:r>
            <a:endParaRPr sz="525" kern="0">
              <a:solidFill>
                <a:srgbClr val="000000"/>
              </a:solidFill>
              <a:latin typeface="Arial"/>
              <a:cs typeface="Arial"/>
              <a:sym typeface="Arial"/>
            </a:endParaRPr>
          </a:p>
        </p:txBody>
      </p:sp>
      <p:sp>
        <p:nvSpPr>
          <p:cNvPr id="112" name="Google Shape;112;p21"/>
          <p:cNvSpPr txBox="1">
            <a:spLocks noGrp="1"/>
          </p:cNvSpPr>
          <p:nvPr>
            <p:ph type="ctrTitle" idx="4294967295"/>
          </p:nvPr>
        </p:nvSpPr>
        <p:spPr>
          <a:xfrm>
            <a:off x="343404" y="363985"/>
            <a:ext cx="7231893" cy="548690"/>
          </a:xfrm>
          <a:prstGeom prst="rect">
            <a:avLst/>
          </a:prstGeom>
          <a:noFill/>
          <a:ln>
            <a:noFill/>
          </a:ln>
        </p:spPr>
        <p:txBody>
          <a:bodyPr spcFirstLastPara="1" wrap="square" lIns="19050" tIns="19050" rIns="19050" bIns="19050" anchor="b" anchorCtr="0">
            <a:noAutofit/>
          </a:bodyPr>
          <a:lstStyle/>
          <a:p>
            <a:pPr>
              <a:buClr>
                <a:srgbClr val="141820"/>
              </a:buClr>
              <a:buSzPts val="8000"/>
            </a:pPr>
            <a:r>
              <a:rPr lang="en-US" sz="3000">
                <a:solidFill>
                  <a:srgbClr val="141820"/>
                </a:solidFill>
                <a:latin typeface="Josefin Sans"/>
                <a:ea typeface="Josefin Sans"/>
                <a:cs typeface="Josefin Sans"/>
                <a:sym typeface="Josefin Sans"/>
              </a:rPr>
              <a:t>Yet we still face big challenges.</a:t>
            </a:r>
            <a:endParaRPr>
              <a:latin typeface="Josefin Sans"/>
              <a:ea typeface="Josefin Sans"/>
              <a:cs typeface="Josefin Sans"/>
              <a:sym typeface="Josefin Sans"/>
            </a:endParaRPr>
          </a:p>
        </p:txBody>
      </p:sp>
    </p:spTree>
    <p:extLst>
      <p:ext uri="{BB962C8B-B14F-4D97-AF65-F5344CB8AC3E}">
        <p14:creationId xmlns:p14="http://schemas.microsoft.com/office/powerpoint/2010/main" val="2759961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20;p22"/>
          <p:cNvSpPr txBox="1"/>
          <p:nvPr/>
        </p:nvSpPr>
        <p:spPr>
          <a:xfrm>
            <a:off x="1173894" y="4828586"/>
            <a:ext cx="6796212" cy="179232"/>
          </a:xfrm>
          <a:prstGeom prst="rect">
            <a:avLst/>
          </a:prstGeom>
          <a:noFill/>
          <a:ln>
            <a:noFill/>
          </a:ln>
        </p:spPr>
        <p:txBody>
          <a:bodyPr spcFirstLastPara="1" wrap="square" lIns="26784" tIns="26784" rIns="26784" bIns="26784" anchor="ctr" anchorCtr="0">
            <a:noAutofit/>
          </a:bodyPr>
          <a:lstStyle/>
          <a:p>
            <a:pPr algn="ctr" defTabSz="342900">
              <a:buClr>
                <a:srgbClr val="5E5E5E"/>
              </a:buClr>
              <a:buSzPts val="2200"/>
            </a:pPr>
            <a:r>
              <a:rPr lang="en-US" sz="825" kern="0">
                <a:solidFill>
                  <a:srgbClr val="5E5E5E"/>
                </a:solidFill>
                <a:latin typeface="Helvetica Neue"/>
                <a:ea typeface="Helvetica Neue"/>
                <a:cs typeface="Helvetica Neue"/>
                <a:sym typeface="Helvetica Neue"/>
              </a:rPr>
              <a:t>https://fresnostate.edu/kremen/about/centers-projects/weltycenter/documents/COVID-19-and-student-learning-in-the-United-States-FINAL.pdf</a:t>
            </a:r>
            <a:endParaRPr sz="525" kern="0">
              <a:solidFill>
                <a:srgbClr val="000000"/>
              </a:solidFill>
              <a:latin typeface="Arial"/>
              <a:cs typeface="Arial"/>
              <a:sym typeface="Arial"/>
            </a:endParaRPr>
          </a:p>
        </p:txBody>
      </p:sp>
      <p:pic>
        <p:nvPicPr>
          <p:cNvPr id="5" name="Google Shape;119;p22" descr="Image"/>
          <p:cNvPicPr preferRelativeResize="0"/>
          <p:nvPr/>
        </p:nvPicPr>
        <p:blipFill rotWithShape="1">
          <a:blip r:embed="rId2">
            <a:alphaModFix/>
          </a:blip>
          <a:srcRect/>
          <a:stretch/>
        </p:blipFill>
        <p:spPr>
          <a:xfrm>
            <a:off x="2185829" y="273886"/>
            <a:ext cx="5013944" cy="4290674"/>
          </a:xfrm>
          <a:prstGeom prst="rect">
            <a:avLst/>
          </a:prstGeom>
          <a:noFill/>
          <a:ln>
            <a:noFill/>
          </a:ln>
        </p:spPr>
      </p:pic>
      <p:sp>
        <p:nvSpPr>
          <p:cNvPr id="3" name="Title 2"/>
          <p:cNvSpPr>
            <a:spLocks noGrp="1"/>
          </p:cNvSpPr>
          <p:nvPr>
            <p:ph type="title"/>
          </p:nvPr>
        </p:nvSpPr>
        <p:spPr>
          <a:xfrm>
            <a:off x="2438400" y="965622"/>
            <a:ext cx="6253163" cy="1743075"/>
          </a:xfrm>
        </p:spPr>
        <p:txBody>
          <a:bodyPr/>
          <a:lstStyle/>
          <a:p>
            <a:r>
              <a:rPr lang="en-US" sz="1000" dirty="0" smtClean="0"/>
              <a:t>Learning Loss Chart</a:t>
            </a:r>
            <a:endParaRPr lang="en-US" sz="1000" dirty="0"/>
          </a:p>
        </p:txBody>
      </p:sp>
      <p:pic>
        <p:nvPicPr>
          <p:cNvPr id="7" name="Google Shape;121;p22" descr="Image"/>
          <p:cNvPicPr preferRelativeResize="0"/>
          <p:nvPr/>
        </p:nvPicPr>
        <p:blipFill rotWithShape="1">
          <a:blip r:embed="rId3">
            <a:alphaModFix/>
          </a:blip>
          <a:srcRect/>
          <a:stretch/>
        </p:blipFill>
        <p:spPr>
          <a:xfrm>
            <a:off x="139117" y="153436"/>
            <a:ext cx="856841" cy="455766"/>
          </a:xfrm>
          <a:prstGeom prst="rect">
            <a:avLst/>
          </a:prstGeom>
          <a:noFill/>
          <a:ln>
            <a:noFill/>
          </a:ln>
        </p:spPr>
      </p:pic>
    </p:spTree>
    <p:extLst>
      <p:ext uri="{BB962C8B-B14F-4D97-AF65-F5344CB8AC3E}">
        <p14:creationId xmlns:p14="http://schemas.microsoft.com/office/powerpoint/2010/main" val="3319953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34;p23" title="Black bottom banner"/>
          <p:cNvSpPr/>
          <p:nvPr/>
        </p:nvSpPr>
        <p:spPr>
          <a:xfrm rot="21447920">
            <a:off x="-42621" y="4904559"/>
            <a:ext cx="9225375" cy="523175"/>
          </a:xfrm>
          <a:prstGeom prst="rect">
            <a:avLst/>
          </a:prstGeom>
          <a:solidFill>
            <a:srgbClr val="111A21"/>
          </a:solidFill>
          <a:ln>
            <a:noFill/>
          </a:ln>
        </p:spPr>
        <p:txBody>
          <a:bodyPr spcFirstLastPara="1" wrap="square" lIns="26784" tIns="26784" rIns="26784" bIns="26784" anchor="ctr" anchorCtr="0">
            <a:noAutofit/>
          </a:bodyPr>
          <a:lstStyle/>
          <a:p>
            <a:pPr algn="ctr" defTabSz="342900">
              <a:buClr>
                <a:srgbClr val="111A21"/>
              </a:buClr>
              <a:buSzPts val="3000"/>
            </a:pPr>
            <a:endParaRPr sz="1125" kern="0">
              <a:solidFill>
                <a:srgbClr val="111A21"/>
              </a:solidFill>
              <a:latin typeface="Helvetica Neue"/>
              <a:ea typeface="Helvetica Neue"/>
              <a:cs typeface="Helvetica Neue"/>
              <a:sym typeface="Helvetica Neue"/>
            </a:endParaRPr>
          </a:p>
        </p:txBody>
      </p:sp>
      <p:sp>
        <p:nvSpPr>
          <p:cNvPr id="8" name="Google Shape;129;p23"/>
          <p:cNvSpPr txBox="1"/>
          <p:nvPr/>
        </p:nvSpPr>
        <p:spPr>
          <a:xfrm>
            <a:off x="4150966" y="4280383"/>
            <a:ext cx="838200" cy="332661"/>
          </a:xfrm>
          <a:prstGeom prst="rect">
            <a:avLst/>
          </a:prstGeom>
          <a:noFill/>
          <a:ln>
            <a:noFill/>
          </a:ln>
        </p:spPr>
        <p:txBody>
          <a:bodyPr spcFirstLastPara="1" wrap="square" lIns="26784" tIns="26784" rIns="26784" bIns="26784" anchor="ctr" anchorCtr="0">
            <a:noAutofit/>
          </a:bodyPr>
          <a:lstStyle/>
          <a:p>
            <a:pPr algn="ctr" defTabSz="342900">
              <a:buClr>
                <a:srgbClr val="5E5E5E"/>
              </a:buClr>
              <a:buSzPts val="5000"/>
            </a:pPr>
            <a:r>
              <a:rPr lang="en-US" sz="1875" kern="0" dirty="0">
                <a:solidFill>
                  <a:srgbClr val="5E5E5E"/>
                </a:solidFill>
                <a:latin typeface="Helvetica Neue"/>
                <a:ea typeface="Helvetica Neue"/>
                <a:cs typeface="Helvetica Neue"/>
                <a:sym typeface="Helvetica Neue"/>
              </a:rPr>
              <a:t>TIME</a:t>
            </a:r>
            <a:endParaRPr sz="525" kern="0" dirty="0">
              <a:solidFill>
                <a:srgbClr val="000000"/>
              </a:solidFill>
              <a:latin typeface="Arial"/>
              <a:cs typeface="Arial"/>
              <a:sym typeface="Arial"/>
            </a:endParaRPr>
          </a:p>
        </p:txBody>
      </p:sp>
      <p:pic>
        <p:nvPicPr>
          <p:cNvPr id="9" name="Google Shape;131;p23" title="Student growth chart"/>
          <p:cNvPicPr preferRelativeResize="0"/>
          <p:nvPr/>
        </p:nvPicPr>
        <p:blipFill rotWithShape="1">
          <a:blip r:embed="rId2">
            <a:alphaModFix/>
          </a:blip>
          <a:srcRect/>
          <a:stretch/>
        </p:blipFill>
        <p:spPr>
          <a:xfrm>
            <a:off x="1535563" y="1017711"/>
            <a:ext cx="6146997" cy="3262672"/>
          </a:xfrm>
          <a:prstGeom prst="rect">
            <a:avLst/>
          </a:prstGeom>
          <a:noFill/>
          <a:ln>
            <a:noFill/>
          </a:ln>
        </p:spPr>
      </p:pic>
      <p:grpSp>
        <p:nvGrpSpPr>
          <p:cNvPr id="5" name="Google Shape;126;p23" title="Annual Student Growth"/>
          <p:cNvGrpSpPr/>
          <p:nvPr/>
        </p:nvGrpSpPr>
        <p:grpSpPr>
          <a:xfrm>
            <a:off x="3346691" y="-150484"/>
            <a:ext cx="5727354" cy="1132937"/>
            <a:chOff x="0" y="0"/>
            <a:chExt cx="15272943" cy="3021163"/>
          </a:xfrm>
        </p:grpSpPr>
        <p:sp>
          <p:nvSpPr>
            <p:cNvPr id="6" name="Google Shape;127;p23"/>
            <p:cNvSpPr/>
            <p:nvPr/>
          </p:nvSpPr>
          <p:spPr>
            <a:xfrm rot="72068">
              <a:off x="26655" y="159222"/>
              <a:ext cx="15219632" cy="2702720"/>
            </a:xfrm>
            <a:prstGeom prst="rect">
              <a:avLst/>
            </a:prstGeom>
            <a:solidFill>
              <a:srgbClr val="F4C84F"/>
            </a:solidFill>
            <a:ln>
              <a:noFill/>
            </a:ln>
            <a:effectLst>
              <a:outerShdw blurRad="228600" dist="12700" dir="5400000" rotWithShape="0">
                <a:srgbClr val="000000">
                  <a:alpha val="49803"/>
                </a:srgbClr>
              </a:outerShdw>
            </a:effectLst>
          </p:spPr>
          <p:txBody>
            <a:bodyPr spcFirstLastPara="1" wrap="square" lIns="14288" tIns="14288" rIns="14288" bIns="14288" anchor="ctr" anchorCtr="0">
              <a:noAutofit/>
            </a:bodyPr>
            <a:lstStyle/>
            <a:p>
              <a:pPr algn="ctr" defTabSz="342900">
                <a:buClr>
                  <a:srgbClr val="000000"/>
                </a:buClr>
                <a:buSzPts val="3000"/>
              </a:pPr>
              <a:endParaRPr sz="1125" kern="0">
                <a:solidFill>
                  <a:srgbClr val="000000"/>
                </a:solidFill>
                <a:latin typeface="Helvetica Neue"/>
                <a:ea typeface="Helvetica Neue"/>
                <a:cs typeface="Helvetica Neue"/>
                <a:sym typeface="Helvetica Neue"/>
              </a:endParaRPr>
            </a:p>
          </p:txBody>
        </p:sp>
        <p:sp>
          <p:nvSpPr>
            <p:cNvPr id="7" name="Google Shape;128;p23"/>
            <p:cNvSpPr txBox="1"/>
            <p:nvPr/>
          </p:nvSpPr>
          <p:spPr>
            <a:xfrm>
              <a:off x="2348343" y="843847"/>
              <a:ext cx="11834750" cy="1590676"/>
            </a:xfrm>
            <a:prstGeom prst="rect">
              <a:avLst/>
            </a:prstGeom>
            <a:noFill/>
            <a:ln>
              <a:noFill/>
            </a:ln>
          </p:spPr>
          <p:txBody>
            <a:bodyPr spcFirstLastPara="1" wrap="square" lIns="26784" tIns="26784" rIns="26784" bIns="26784" anchor="ctr" anchorCtr="0">
              <a:noAutofit/>
            </a:bodyPr>
            <a:lstStyle/>
            <a:p>
              <a:pPr algn="ctr" defTabSz="342900">
                <a:buClr>
                  <a:srgbClr val="5E5E5E"/>
                </a:buClr>
                <a:buSzPts val="9000"/>
              </a:pPr>
              <a:r>
                <a:rPr lang="en-US" sz="3038" b="1" kern="0">
                  <a:solidFill>
                    <a:srgbClr val="5E5E5E"/>
                  </a:solidFill>
                  <a:latin typeface="Josefin Sans"/>
                  <a:ea typeface="Josefin Sans"/>
                  <a:cs typeface="Josefin Sans"/>
                  <a:sym typeface="Josefin Sans"/>
                </a:rPr>
                <a:t>Annual Student Growth</a:t>
              </a:r>
              <a:endParaRPr sz="188" kern="0">
                <a:solidFill>
                  <a:srgbClr val="000000"/>
                </a:solidFill>
                <a:latin typeface="Josefin Sans"/>
                <a:ea typeface="Josefin Sans"/>
                <a:cs typeface="Josefin Sans"/>
                <a:sym typeface="Josefin Sans"/>
              </a:endParaRPr>
            </a:p>
          </p:txBody>
        </p:sp>
      </p:grpSp>
      <p:pic>
        <p:nvPicPr>
          <p:cNvPr id="10" name="Google Shape;135;p23" descr="Image"/>
          <p:cNvPicPr preferRelativeResize="0"/>
          <p:nvPr/>
        </p:nvPicPr>
        <p:blipFill rotWithShape="1">
          <a:blip r:embed="rId3">
            <a:alphaModFix/>
          </a:blip>
          <a:srcRect/>
          <a:stretch/>
        </p:blipFill>
        <p:spPr>
          <a:xfrm>
            <a:off x="131491" y="188102"/>
            <a:ext cx="856841" cy="455766"/>
          </a:xfrm>
          <a:prstGeom prst="rect">
            <a:avLst/>
          </a:prstGeom>
          <a:noFill/>
          <a:ln>
            <a:noFill/>
          </a:ln>
        </p:spPr>
      </p:pic>
      <p:sp>
        <p:nvSpPr>
          <p:cNvPr id="3" name="Title 2"/>
          <p:cNvSpPr>
            <a:spLocks noGrp="1"/>
          </p:cNvSpPr>
          <p:nvPr>
            <p:ph type="title"/>
          </p:nvPr>
        </p:nvSpPr>
        <p:spPr>
          <a:xfrm>
            <a:off x="1281760" y="5010150"/>
            <a:ext cx="6400800" cy="594147"/>
          </a:xfrm>
        </p:spPr>
        <p:txBody>
          <a:bodyPr/>
          <a:lstStyle/>
          <a:p>
            <a:r>
              <a:rPr lang="en-US" dirty="0" smtClean="0"/>
              <a:t>Annual Student Growth</a:t>
            </a:r>
            <a:endParaRPr lang="en-US" dirty="0"/>
          </a:p>
        </p:txBody>
      </p:sp>
    </p:spTree>
    <p:extLst>
      <p:ext uri="{BB962C8B-B14F-4D97-AF65-F5344CB8AC3E}">
        <p14:creationId xmlns:p14="http://schemas.microsoft.com/office/powerpoint/2010/main" val="25895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 chart showing 4th and 5th grade" title="Reframing the compounding effect on student growth"/>
          <p:cNvPicPr>
            <a:picLocks noChangeAspect="1"/>
          </p:cNvPicPr>
          <p:nvPr/>
        </p:nvPicPr>
        <p:blipFill rotWithShape="1">
          <a:blip r:embed="rId2"/>
          <a:srcRect l="12527" t="16780" r="26082" b="22258"/>
          <a:stretch/>
        </p:blipFill>
        <p:spPr>
          <a:xfrm>
            <a:off x="0" y="-1"/>
            <a:ext cx="9220200" cy="5150043"/>
          </a:xfrm>
          <a:prstGeom prst="rect">
            <a:avLst/>
          </a:prstGeom>
        </p:spPr>
      </p:pic>
      <p:sp>
        <p:nvSpPr>
          <p:cNvPr id="3" name="Title 2"/>
          <p:cNvSpPr>
            <a:spLocks noGrp="1"/>
          </p:cNvSpPr>
          <p:nvPr>
            <p:ph type="title"/>
          </p:nvPr>
        </p:nvSpPr>
        <p:spPr/>
        <p:txBody>
          <a:bodyPr/>
          <a:lstStyle/>
          <a:p>
            <a:r>
              <a:rPr lang="en-US" dirty="0" smtClean="0"/>
              <a:t>Reframing Compounding Effect</a:t>
            </a:r>
            <a:endParaRPr lang="en-US" dirty="0"/>
          </a:p>
        </p:txBody>
      </p:sp>
    </p:spTree>
    <p:extLst>
      <p:ext uri="{BB962C8B-B14F-4D97-AF65-F5344CB8AC3E}">
        <p14:creationId xmlns:p14="http://schemas.microsoft.com/office/powerpoint/2010/main" val="2637960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244"/>
        <p:cNvGrpSpPr/>
        <p:nvPr/>
      </p:nvGrpSpPr>
      <p:grpSpPr>
        <a:xfrm>
          <a:off x="0" y="0"/>
          <a:ext cx="0" cy="0"/>
          <a:chOff x="0" y="0"/>
          <a:chExt cx="0" cy="0"/>
        </a:xfrm>
      </p:grpSpPr>
      <p:sp>
        <p:nvSpPr>
          <p:cNvPr id="245" name="Google Shape;245;p25" descr="Compounded learning loss is an equity issue." title="Compounded learning loss"/>
          <p:cNvSpPr/>
          <p:nvPr/>
        </p:nvSpPr>
        <p:spPr>
          <a:xfrm rot="5222725">
            <a:off x="2064511" y="-2419682"/>
            <a:ext cx="5689030" cy="9923794"/>
          </a:xfrm>
          <a:prstGeom prst="rect">
            <a:avLst/>
          </a:prstGeom>
          <a:solidFill>
            <a:srgbClr val="F5C74E"/>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pic>
        <p:nvPicPr>
          <p:cNvPr id="248" name="Google Shape;248;p25" descr="Image"/>
          <p:cNvPicPr preferRelativeResize="0"/>
          <p:nvPr/>
        </p:nvPicPr>
        <p:blipFill rotWithShape="1">
          <a:blip r:embed="rId3">
            <a:alphaModFix/>
          </a:blip>
          <a:srcRect/>
          <a:stretch/>
        </p:blipFill>
        <p:spPr>
          <a:xfrm>
            <a:off x="7831684" y="4530964"/>
            <a:ext cx="856841" cy="455766"/>
          </a:xfrm>
          <a:prstGeom prst="rect">
            <a:avLst/>
          </a:prstGeom>
          <a:noFill/>
          <a:ln>
            <a:noFill/>
          </a:ln>
        </p:spPr>
      </p:pic>
      <p:sp>
        <p:nvSpPr>
          <p:cNvPr id="246" name="Google Shape;246;p25" title="Black right side banner"/>
          <p:cNvSpPr/>
          <p:nvPr/>
        </p:nvSpPr>
        <p:spPr>
          <a:xfrm rot="-270560">
            <a:off x="8522550" y="-3418694"/>
            <a:ext cx="777075" cy="9301453"/>
          </a:xfrm>
          <a:prstGeom prst="rect">
            <a:avLst/>
          </a:prstGeom>
          <a:solidFill>
            <a:srgbClr val="141820"/>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249" name="Google Shape;249;p25"/>
          <p:cNvSpPr txBox="1"/>
          <p:nvPr/>
        </p:nvSpPr>
        <p:spPr>
          <a:xfrm>
            <a:off x="381000" y="1873084"/>
            <a:ext cx="5084023" cy="1338263"/>
          </a:xfrm>
          <a:prstGeom prst="rect">
            <a:avLst/>
          </a:prstGeom>
          <a:noFill/>
          <a:ln>
            <a:noFill/>
          </a:ln>
        </p:spPr>
        <p:txBody>
          <a:bodyPr spcFirstLastPara="1" wrap="square" lIns="19050" tIns="19050" rIns="19050" bIns="19050" anchor="t" anchorCtr="0">
            <a:noAutofit/>
          </a:bodyPr>
          <a:lstStyle/>
          <a:p>
            <a:pPr defTabSz="342900">
              <a:buClr>
                <a:srgbClr val="5E5E5E"/>
              </a:buClr>
              <a:buSzPts val="7200"/>
            </a:pPr>
            <a:r>
              <a:rPr lang="en-US" sz="2700" kern="0">
                <a:solidFill>
                  <a:srgbClr val="5E5E5E"/>
                </a:solidFill>
                <a:latin typeface="Abel"/>
                <a:ea typeface="Abel"/>
                <a:cs typeface="Abel"/>
                <a:sym typeface="Abel"/>
              </a:rPr>
              <a:t>Providing the support that’s required when it’s needed to those who need it.</a:t>
            </a:r>
            <a:endParaRPr sz="525" kern="0">
              <a:solidFill>
                <a:srgbClr val="000000"/>
              </a:solidFill>
              <a:latin typeface="Arial"/>
              <a:cs typeface="Arial"/>
              <a:sym typeface="Arial"/>
            </a:endParaRPr>
          </a:p>
        </p:txBody>
      </p:sp>
      <p:sp>
        <p:nvSpPr>
          <p:cNvPr id="247" name="Google Shape;247;p25"/>
          <p:cNvSpPr txBox="1">
            <a:spLocks noGrp="1"/>
          </p:cNvSpPr>
          <p:nvPr>
            <p:ph type="ctrTitle" idx="4294967295"/>
          </p:nvPr>
        </p:nvSpPr>
        <p:spPr>
          <a:xfrm>
            <a:off x="379110" y="363985"/>
            <a:ext cx="7231893" cy="548690"/>
          </a:xfrm>
          <a:prstGeom prst="rect">
            <a:avLst/>
          </a:prstGeom>
          <a:noFill/>
          <a:ln>
            <a:noFill/>
          </a:ln>
        </p:spPr>
        <p:txBody>
          <a:bodyPr spcFirstLastPara="1" wrap="square" lIns="19050" tIns="19050" rIns="19050" bIns="19050" anchor="b" anchorCtr="0">
            <a:noAutofit/>
          </a:bodyPr>
          <a:lstStyle/>
          <a:p>
            <a:pPr>
              <a:buClr>
                <a:srgbClr val="FFFFFF"/>
              </a:buClr>
              <a:buSzPts val="8000"/>
            </a:pPr>
            <a:r>
              <a:rPr lang="en-US" sz="2588" dirty="0">
                <a:solidFill>
                  <a:srgbClr val="FFFFFF"/>
                </a:solidFill>
                <a:latin typeface="Josefin Sans"/>
                <a:ea typeface="Josefin Sans"/>
                <a:cs typeface="Josefin Sans"/>
                <a:sym typeface="Josefin Sans"/>
              </a:rPr>
              <a:t>Compounded learning loss is an equity issue.</a:t>
            </a:r>
            <a:endParaRPr sz="2775" dirty="0">
              <a:latin typeface="Josefin Sans"/>
              <a:ea typeface="Josefin Sans"/>
              <a:cs typeface="Josefin Sans"/>
              <a:sym typeface="Josefin Sans"/>
            </a:endParaRPr>
          </a:p>
        </p:txBody>
      </p:sp>
    </p:spTree>
    <p:extLst>
      <p:ext uri="{BB962C8B-B14F-4D97-AF65-F5344CB8AC3E}">
        <p14:creationId xmlns:p14="http://schemas.microsoft.com/office/powerpoint/2010/main" val="2926303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254"/>
        <p:cNvGrpSpPr/>
        <p:nvPr/>
      </p:nvGrpSpPr>
      <p:grpSpPr>
        <a:xfrm>
          <a:off x="0" y="0"/>
          <a:ext cx="0" cy="0"/>
          <a:chOff x="0" y="0"/>
          <a:chExt cx="0" cy="0"/>
        </a:xfrm>
      </p:grpSpPr>
      <p:sp>
        <p:nvSpPr>
          <p:cNvPr id="257" name="Google Shape;257;p26" title="Black right side banner"/>
          <p:cNvSpPr/>
          <p:nvPr/>
        </p:nvSpPr>
        <p:spPr>
          <a:xfrm rot="-270526">
            <a:off x="8486822" y="-3418688"/>
            <a:ext cx="777080" cy="9301489"/>
          </a:xfrm>
          <a:prstGeom prst="rect">
            <a:avLst/>
          </a:prstGeom>
          <a:solidFill>
            <a:srgbClr val="141820"/>
          </a:solidFill>
          <a:ln>
            <a:noFill/>
          </a:ln>
          <a:effectLst>
            <a:outerShdw blurRad="165100" dist="25400" dir="2101748" rotWithShape="0">
              <a:srgbClr val="000000">
                <a:alpha val="49800"/>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256" name="Google Shape;256;p26" title="Green bottom banner"/>
          <p:cNvSpPr/>
          <p:nvPr/>
        </p:nvSpPr>
        <p:spPr>
          <a:xfrm rot="5222825">
            <a:off x="4111798" y="239555"/>
            <a:ext cx="1493733" cy="9923768"/>
          </a:xfrm>
          <a:prstGeom prst="rect">
            <a:avLst/>
          </a:prstGeom>
          <a:solidFill>
            <a:srgbClr val="4B9291"/>
          </a:solidFill>
          <a:ln>
            <a:noFill/>
          </a:ln>
          <a:effectLst>
            <a:outerShdw blurRad="165100" dist="25400" dir="2101748" rotWithShape="0">
              <a:srgbClr val="000000">
                <a:alpha val="49800"/>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pic>
        <p:nvPicPr>
          <p:cNvPr id="259" name="Google Shape;259;p26" descr="Image"/>
          <p:cNvPicPr preferRelativeResize="0"/>
          <p:nvPr/>
        </p:nvPicPr>
        <p:blipFill rotWithShape="1">
          <a:blip r:embed="rId3">
            <a:alphaModFix/>
          </a:blip>
          <a:srcRect/>
          <a:stretch/>
        </p:blipFill>
        <p:spPr>
          <a:xfrm>
            <a:off x="7795978" y="4530964"/>
            <a:ext cx="856841" cy="455766"/>
          </a:xfrm>
          <a:prstGeom prst="rect">
            <a:avLst/>
          </a:prstGeom>
          <a:noFill/>
          <a:ln>
            <a:noFill/>
          </a:ln>
        </p:spPr>
      </p:pic>
      <p:pic>
        <p:nvPicPr>
          <p:cNvPr id="255" name="Google Shape;255;p26" title="Student picture at laptop"/>
          <p:cNvPicPr preferRelativeResize="0"/>
          <p:nvPr/>
        </p:nvPicPr>
        <p:blipFill>
          <a:blip r:embed="rId4">
            <a:alphaModFix/>
          </a:blip>
          <a:stretch>
            <a:fillRect/>
          </a:stretch>
        </p:blipFill>
        <p:spPr>
          <a:xfrm rot="461799">
            <a:off x="3422157" y="2023969"/>
            <a:ext cx="3992825" cy="2661883"/>
          </a:xfrm>
          <a:prstGeom prst="rect">
            <a:avLst/>
          </a:prstGeom>
          <a:noFill/>
          <a:ln>
            <a:noFill/>
          </a:ln>
        </p:spPr>
      </p:pic>
      <p:sp>
        <p:nvSpPr>
          <p:cNvPr id="260" name="Google Shape;260;p26"/>
          <p:cNvSpPr txBox="1"/>
          <p:nvPr/>
        </p:nvSpPr>
        <p:spPr>
          <a:xfrm>
            <a:off x="343404" y="1215286"/>
            <a:ext cx="7231838" cy="548663"/>
          </a:xfrm>
          <a:prstGeom prst="rect">
            <a:avLst/>
          </a:prstGeom>
          <a:noFill/>
          <a:ln>
            <a:noFill/>
          </a:ln>
        </p:spPr>
        <p:txBody>
          <a:bodyPr spcFirstLastPara="1" wrap="square" lIns="19050" tIns="19050" rIns="19050" bIns="19050" anchor="b" anchorCtr="0">
            <a:noAutofit/>
          </a:bodyPr>
          <a:lstStyle/>
          <a:p>
            <a:pPr defTabSz="342900">
              <a:lnSpc>
                <a:spcPct val="80000"/>
              </a:lnSpc>
              <a:buClr>
                <a:srgbClr val="4B9291"/>
              </a:buClr>
              <a:buSzPts val="4640"/>
            </a:pPr>
            <a:r>
              <a:rPr lang="en-US" sz="1740" b="1" kern="0" dirty="0">
                <a:solidFill>
                  <a:srgbClr val="4B9291"/>
                </a:solidFill>
                <a:latin typeface="Abel"/>
                <a:ea typeface="Abel"/>
                <a:cs typeface="Abel"/>
                <a:sym typeface="Abel"/>
              </a:rPr>
              <a:t>We invested in VVA this summer to increase capacity and to </a:t>
            </a:r>
            <a:br>
              <a:rPr lang="en-US" sz="1740" b="1" kern="0" dirty="0">
                <a:solidFill>
                  <a:srgbClr val="4B9291"/>
                </a:solidFill>
                <a:latin typeface="Abel"/>
                <a:ea typeface="Abel"/>
                <a:cs typeface="Abel"/>
                <a:sym typeface="Abel"/>
              </a:rPr>
            </a:br>
            <a:r>
              <a:rPr lang="en-US" sz="1740" b="1" kern="0" dirty="0">
                <a:solidFill>
                  <a:srgbClr val="4B9291"/>
                </a:solidFill>
                <a:latin typeface="Abel"/>
                <a:ea typeface="Abel"/>
                <a:cs typeface="Abel"/>
                <a:sym typeface="Abel"/>
              </a:rPr>
              <a:t>provide divisions with virtual support beyond our middle and high school courses.</a:t>
            </a:r>
            <a:endParaRPr sz="525" kern="0" dirty="0">
              <a:solidFill>
                <a:srgbClr val="000000"/>
              </a:solidFill>
              <a:latin typeface="Arial"/>
              <a:cs typeface="Arial"/>
              <a:sym typeface="Arial"/>
            </a:endParaRPr>
          </a:p>
        </p:txBody>
      </p:sp>
      <p:sp>
        <p:nvSpPr>
          <p:cNvPr id="258" name="Google Shape;258;p26"/>
          <p:cNvSpPr txBox="1">
            <a:spLocks noGrp="1"/>
          </p:cNvSpPr>
          <p:nvPr>
            <p:ph type="ctrTitle" idx="4294967295"/>
          </p:nvPr>
        </p:nvSpPr>
        <p:spPr>
          <a:xfrm>
            <a:off x="343404" y="363985"/>
            <a:ext cx="7231838" cy="548663"/>
          </a:xfrm>
          <a:prstGeom prst="rect">
            <a:avLst/>
          </a:prstGeom>
          <a:noFill/>
          <a:ln>
            <a:noFill/>
          </a:ln>
        </p:spPr>
        <p:txBody>
          <a:bodyPr spcFirstLastPara="1" wrap="square" lIns="19050" tIns="19050" rIns="19050" bIns="19050" anchor="b" anchorCtr="0">
            <a:noAutofit/>
          </a:bodyPr>
          <a:lstStyle/>
          <a:p>
            <a:pPr>
              <a:buClr>
                <a:srgbClr val="141820"/>
              </a:buClr>
              <a:buSzPts val="8000"/>
            </a:pPr>
            <a:r>
              <a:rPr lang="en-US" sz="3000">
                <a:solidFill>
                  <a:srgbClr val="141820"/>
                </a:solidFill>
                <a:latin typeface="Josefin Sans"/>
                <a:ea typeface="Josefin Sans"/>
                <a:cs typeface="Josefin Sans"/>
                <a:sym typeface="Josefin Sans"/>
              </a:rPr>
              <a:t>Investing in Virtual Virginia</a:t>
            </a:r>
            <a:endParaRPr>
              <a:latin typeface="Josefin Sans"/>
              <a:ea typeface="Josefin Sans"/>
              <a:cs typeface="Josefin Sans"/>
              <a:sym typeface="Josefin Sans"/>
            </a:endParaRPr>
          </a:p>
        </p:txBody>
      </p:sp>
    </p:spTree>
    <p:extLst>
      <p:ext uri="{BB962C8B-B14F-4D97-AF65-F5344CB8AC3E}">
        <p14:creationId xmlns:p14="http://schemas.microsoft.com/office/powerpoint/2010/main" val="2284976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264"/>
        <p:cNvGrpSpPr/>
        <p:nvPr/>
      </p:nvGrpSpPr>
      <p:grpSpPr>
        <a:xfrm>
          <a:off x="0" y="0"/>
          <a:ext cx="0" cy="0"/>
          <a:chOff x="0" y="0"/>
          <a:chExt cx="0" cy="0"/>
        </a:xfrm>
      </p:grpSpPr>
      <p:sp>
        <p:nvSpPr>
          <p:cNvPr id="267" name="Google Shape;267;p27" title="Black right side banner"/>
          <p:cNvSpPr/>
          <p:nvPr/>
        </p:nvSpPr>
        <p:spPr>
          <a:xfrm rot="-270526">
            <a:off x="8495518" y="-3431900"/>
            <a:ext cx="777080" cy="9301489"/>
          </a:xfrm>
          <a:prstGeom prst="rect">
            <a:avLst/>
          </a:prstGeom>
          <a:solidFill>
            <a:srgbClr val="141820"/>
          </a:solidFill>
          <a:ln>
            <a:noFill/>
          </a:ln>
          <a:effectLst>
            <a:outerShdw blurRad="165100" dist="25400" dir="2101748" rotWithShape="0">
              <a:srgbClr val="000000">
                <a:alpha val="49800"/>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266" name="Google Shape;266;p27" title="Green bottom banner"/>
          <p:cNvSpPr/>
          <p:nvPr/>
        </p:nvSpPr>
        <p:spPr>
          <a:xfrm rot="5222825">
            <a:off x="4111798" y="239555"/>
            <a:ext cx="1493733" cy="9923768"/>
          </a:xfrm>
          <a:prstGeom prst="rect">
            <a:avLst/>
          </a:prstGeom>
          <a:solidFill>
            <a:srgbClr val="4B9291"/>
          </a:solidFill>
          <a:ln>
            <a:noFill/>
          </a:ln>
          <a:effectLst>
            <a:outerShdw blurRad="165100" dist="25400" dir="2101748" rotWithShape="0">
              <a:srgbClr val="000000">
                <a:alpha val="49800"/>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pic>
        <p:nvPicPr>
          <p:cNvPr id="269" name="Google Shape;269;p27" descr="Image"/>
          <p:cNvPicPr preferRelativeResize="0"/>
          <p:nvPr/>
        </p:nvPicPr>
        <p:blipFill rotWithShape="1">
          <a:blip r:embed="rId3">
            <a:alphaModFix/>
          </a:blip>
          <a:srcRect/>
          <a:stretch/>
        </p:blipFill>
        <p:spPr>
          <a:xfrm>
            <a:off x="7795978" y="4530964"/>
            <a:ext cx="856841" cy="455766"/>
          </a:xfrm>
          <a:prstGeom prst="rect">
            <a:avLst/>
          </a:prstGeom>
          <a:noFill/>
          <a:ln>
            <a:noFill/>
          </a:ln>
        </p:spPr>
      </p:pic>
      <p:pic>
        <p:nvPicPr>
          <p:cNvPr id="265" name="Google Shape;265;p27" title="Student at laptop"/>
          <p:cNvPicPr preferRelativeResize="0"/>
          <p:nvPr/>
        </p:nvPicPr>
        <p:blipFill>
          <a:blip r:embed="rId4">
            <a:alphaModFix/>
          </a:blip>
          <a:stretch>
            <a:fillRect/>
          </a:stretch>
        </p:blipFill>
        <p:spPr>
          <a:xfrm rot="461801">
            <a:off x="5661910" y="2122242"/>
            <a:ext cx="2051715" cy="1367814"/>
          </a:xfrm>
          <a:prstGeom prst="rect">
            <a:avLst/>
          </a:prstGeom>
          <a:noFill/>
          <a:ln>
            <a:noFill/>
          </a:ln>
        </p:spPr>
      </p:pic>
      <p:sp>
        <p:nvSpPr>
          <p:cNvPr id="272" name="Google Shape;272;p27"/>
          <p:cNvSpPr/>
          <p:nvPr/>
        </p:nvSpPr>
        <p:spPr>
          <a:xfrm>
            <a:off x="6781800" y="199868"/>
            <a:ext cx="1736438" cy="1736438"/>
          </a:xfrm>
          <a:prstGeom prst="ellipse">
            <a:avLst/>
          </a:prstGeom>
          <a:solidFill>
            <a:srgbClr val="F5C74E"/>
          </a:solidFill>
          <a:ln w="9525" cap="flat" cmpd="sng">
            <a:solidFill>
              <a:schemeClr val="dk2"/>
            </a:solidFill>
            <a:prstDash val="solid"/>
            <a:round/>
            <a:headEnd type="none" w="sm" len="sm"/>
            <a:tailEnd type="none" w="sm" len="sm"/>
          </a:ln>
          <a:effectLst>
            <a:outerShdw blurRad="328613" dist="114300" dir="5400000" algn="bl" rotWithShape="0">
              <a:srgbClr val="000000">
                <a:alpha val="50000"/>
              </a:srgbClr>
            </a:outerShdw>
          </a:effectLst>
        </p:spPr>
        <p:txBody>
          <a:bodyPr spcFirstLastPara="1" wrap="square" lIns="34284" tIns="34284" rIns="34284" bIns="34284" anchor="ctr" anchorCtr="0">
            <a:noAutofit/>
          </a:bodyPr>
          <a:lstStyle/>
          <a:p>
            <a:pPr algn="ctr" defTabSz="342900">
              <a:buClr>
                <a:srgbClr val="000000"/>
              </a:buClr>
            </a:pPr>
            <a:r>
              <a:rPr lang="en-US" sz="1388" b="1" kern="0" dirty="0">
                <a:solidFill>
                  <a:srgbClr val="000000"/>
                </a:solidFill>
                <a:latin typeface="Abel"/>
                <a:ea typeface="Abel"/>
                <a:cs typeface="Abel"/>
                <a:sym typeface="Abel"/>
              </a:rPr>
              <a:t>90% of school divisions participating</a:t>
            </a:r>
            <a:endParaRPr sz="1388" b="1" kern="0" dirty="0">
              <a:solidFill>
                <a:srgbClr val="000000"/>
              </a:solidFill>
              <a:latin typeface="Abel"/>
              <a:ea typeface="Abel"/>
              <a:cs typeface="Abel"/>
              <a:sym typeface="Abel"/>
            </a:endParaRPr>
          </a:p>
        </p:txBody>
      </p:sp>
      <p:sp>
        <p:nvSpPr>
          <p:cNvPr id="271" name="Google Shape;271;p27"/>
          <p:cNvSpPr txBox="1"/>
          <p:nvPr/>
        </p:nvSpPr>
        <p:spPr>
          <a:xfrm>
            <a:off x="387553" y="1881600"/>
            <a:ext cx="5375138" cy="2465775"/>
          </a:xfrm>
          <a:prstGeom prst="rect">
            <a:avLst/>
          </a:prstGeom>
          <a:noFill/>
          <a:ln>
            <a:noFill/>
          </a:ln>
        </p:spPr>
        <p:txBody>
          <a:bodyPr spcFirstLastPara="1" wrap="square" lIns="34284" tIns="34284" rIns="34284" bIns="34284" anchor="t" anchorCtr="0">
            <a:noAutofit/>
          </a:bodyPr>
          <a:lstStyle/>
          <a:p>
            <a:pPr marL="171450" indent="-180975" defTabSz="342900">
              <a:lnSpc>
                <a:spcPct val="115000"/>
              </a:lnSpc>
              <a:buClr>
                <a:srgbClr val="000000"/>
              </a:buClr>
              <a:buSzPts val="4000"/>
              <a:buFont typeface="Abel"/>
              <a:buChar char="●"/>
            </a:pPr>
            <a:r>
              <a:rPr lang="en-US" sz="1500" kern="0">
                <a:solidFill>
                  <a:srgbClr val="000000"/>
                </a:solidFill>
                <a:latin typeface="Abel"/>
                <a:ea typeface="Abel"/>
                <a:cs typeface="Abel"/>
                <a:sym typeface="Abel"/>
              </a:rPr>
              <a:t>We provided educators across Virginia a learning management system (Canvas) at no cost.</a:t>
            </a:r>
            <a:endParaRPr sz="1500" kern="0">
              <a:solidFill>
                <a:srgbClr val="000000"/>
              </a:solidFill>
              <a:latin typeface="Abel"/>
              <a:ea typeface="Abel"/>
              <a:cs typeface="Abel"/>
              <a:sym typeface="Abel"/>
            </a:endParaRPr>
          </a:p>
          <a:p>
            <a:pPr marL="171450" indent="-180975" defTabSz="342900">
              <a:lnSpc>
                <a:spcPct val="115000"/>
              </a:lnSpc>
              <a:buClr>
                <a:srgbClr val="000000"/>
              </a:buClr>
              <a:buSzPts val="4000"/>
              <a:buFont typeface="Abel"/>
              <a:buChar char="●"/>
            </a:pPr>
            <a:r>
              <a:rPr lang="en-US" sz="1500" kern="0">
                <a:solidFill>
                  <a:srgbClr val="000000"/>
                </a:solidFill>
                <a:latin typeface="Abel"/>
                <a:ea typeface="Abel"/>
                <a:cs typeface="Abel"/>
                <a:sym typeface="Abel"/>
              </a:rPr>
              <a:t>Expanded course content for K-12 - core content for free</a:t>
            </a:r>
            <a:endParaRPr sz="1500" kern="0">
              <a:solidFill>
                <a:srgbClr val="000000"/>
              </a:solidFill>
              <a:latin typeface="Abel"/>
              <a:ea typeface="Abel"/>
              <a:cs typeface="Abel"/>
              <a:sym typeface="Abel"/>
            </a:endParaRPr>
          </a:p>
          <a:p>
            <a:pPr marL="171450" indent="-180975" defTabSz="342900">
              <a:lnSpc>
                <a:spcPct val="115000"/>
              </a:lnSpc>
              <a:buClr>
                <a:srgbClr val="000000"/>
              </a:buClr>
              <a:buSzPts val="4000"/>
              <a:buFont typeface="Abel"/>
              <a:buChar char="●"/>
            </a:pPr>
            <a:r>
              <a:rPr lang="en-US" sz="1500" kern="0">
                <a:solidFill>
                  <a:srgbClr val="000000"/>
                </a:solidFill>
                <a:latin typeface="Abel"/>
                <a:ea typeface="Abel"/>
                <a:cs typeface="Abel"/>
                <a:sym typeface="Abel"/>
              </a:rPr>
              <a:t>By December we will have asynchronous courses available for K-12</a:t>
            </a:r>
            <a:endParaRPr sz="1500" kern="0">
              <a:solidFill>
                <a:srgbClr val="000000"/>
              </a:solidFill>
              <a:latin typeface="Abel"/>
              <a:ea typeface="Abel"/>
              <a:cs typeface="Abel"/>
              <a:sym typeface="Abel"/>
            </a:endParaRPr>
          </a:p>
          <a:p>
            <a:pPr marL="171450" indent="-180975" defTabSz="342900">
              <a:lnSpc>
                <a:spcPct val="115000"/>
              </a:lnSpc>
              <a:buClr>
                <a:srgbClr val="000000"/>
              </a:buClr>
              <a:buSzPts val="4000"/>
              <a:buFont typeface="Abel"/>
              <a:buChar char="●"/>
            </a:pPr>
            <a:r>
              <a:rPr lang="en-US" sz="1500" kern="0">
                <a:solidFill>
                  <a:srgbClr val="000000"/>
                </a:solidFill>
                <a:latin typeface="Abel"/>
                <a:ea typeface="Abel"/>
                <a:cs typeface="Abel"/>
                <a:sym typeface="Abel"/>
              </a:rPr>
              <a:t>Invested ~$1M to increase number of VVA teacher-led courses beyond the former 15/high school to 12,000 total enrollments </a:t>
            </a:r>
            <a:endParaRPr sz="1500" kern="0">
              <a:solidFill>
                <a:srgbClr val="000000"/>
              </a:solidFill>
              <a:latin typeface="Abel"/>
              <a:ea typeface="Abel"/>
              <a:cs typeface="Abel"/>
              <a:sym typeface="Abel"/>
            </a:endParaRPr>
          </a:p>
          <a:p>
            <a:pPr marL="342900" lvl="1" indent="-180975" defTabSz="342900">
              <a:lnSpc>
                <a:spcPct val="115000"/>
              </a:lnSpc>
              <a:buClr>
                <a:srgbClr val="000000"/>
              </a:buClr>
              <a:buSzPts val="4000"/>
              <a:buFont typeface="Abel"/>
              <a:buChar char="○"/>
            </a:pPr>
            <a:r>
              <a:rPr lang="en-US" sz="1500" kern="0">
                <a:solidFill>
                  <a:srgbClr val="000000"/>
                </a:solidFill>
                <a:latin typeface="Abel"/>
                <a:ea typeface="Abel"/>
                <a:cs typeface="Abel"/>
                <a:sym typeface="Abel"/>
              </a:rPr>
              <a:t>School divisions can still pay if they need additional teacher-monitored virtual instruction</a:t>
            </a:r>
            <a:endParaRPr sz="1500" kern="0">
              <a:solidFill>
                <a:srgbClr val="000000"/>
              </a:solidFill>
              <a:latin typeface="Abel"/>
              <a:ea typeface="Abel"/>
              <a:cs typeface="Abel"/>
              <a:sym typeface="Abel"/>
            </a:endParaRPr>
          </a:p>
        </p:txBody>
      </p:sp>
      <p:sp>
        <p:nvSpPr>
          <p:cNvPr id="270" name="Google Shape;270;p27"/>
          <p:cNvSpPr txBox="1"/>
          <p:nvPr/>
        </p:nvSpPr>
        <p:spPr>
          <a:xfrm>
            <a:off x="364107" y="1122792"/>
            <a:ext cx="6417693" cy="548663"/>
          </a:xfrm>
          <a:prstGeom prst="rect">
            <a:avLst/>
          </a:prstGeom>
          <a:noFill/>
          <a:ln>
            <a:noFill/>
          </a:ln>
        </p:spPr>
        <p:txBody>
          <a:bodyPr spcFirstLastPara="1" wrap="square" lIns="19050" tIns="19050" rIns="19050" bIns="19050" anchor="b" anchorCtr="0">
            <a:noAutofit/>
          </a:bodyPr>
          <a:lstStyle/>
          <a:p>
            <a:pPr defTabSz="342900">
              <a:lnSpc>
                <a:spcPct val="80000"/>
              </a:lnSpc>
              <a:buClr>
                <a:srgbClr val="4B9291"/>
              </a:buClr>
              <a:buSzPts val="4640"/>
            </a:pPr>
            <a:r>
              <a:rPr lang="en-US" sz="1740" b="1" kern="0" dirty="0">
                <a:solidFill>
                  <a:srgbClr val="4B9291"/>
                </a:solidFill>
                <a:latin typeface="Abel"/>
                <a:ea typeface="Abel"/>
                <a:cs typeface="Abel"/>
                <a:sym typeface="Abel"/>
              </a:rPr>
              <a:t>We invested in VVA this summer to increase capacity and to </a:t>
            </a:r>
            <a:br>
              <a:rPr lang="en-US" sz="1740" b="1" kern="0" dirty="0">
                <a:solidFill>
                  <a:srgbClr val="4B9291"/>
                </a:solidFill>
                <a:latin typeface="Abel"/>
                <a:ea typeface="Abel"/>
                <a:cs typeface="Abel"/>
                <a:sym typeface="Abel"/>
              </a:rPr>
            </a:br>
            <a:r>
              <a:rPr lang="en-US" sz="1740" b="1" kern="0" dirty="0">
                <a:solidFill>
                  <a:srgbClr val="4B9291"/>
                </a:solidFill>
                <a:latin typeface="Abel"/>
                <a:ea typeface="Abel"/>
                <a:cs typeface="Abel"/>
                <a:sym typeface="Abel"/>
              </a:rPr>
              <a:t>provide divisions with virtual support beyond our middle and high school courses.</a:t>
            </a:r>
            <a:endParaRPr sz="525" kern="0" dirty="0">
              <a:solidFill>
                <a:srgbClr val="000000"/>
              </a:solidFill>
              <a:latin typeface="Arial"/>
              <a:cs typeface="Arial"/>
              <a:sym typeface="Arial"/>
            </a:endParaRPr>
          </a:p>
        </p:txBody>
      </p:sp>
      <p:sp>
        <p:nvSpPr>
          <p:cNvPr id="268" name="Google Shape;268;p27"/>
          <p:cNvSpPr txBox="1">
            <a:spLocks noGrp="1"/>
          </p:cNvSpPr>
          <p:nvPr>
            <p:ph type="ctrTitle" idx="4294967295"/>
          </p:nvPr>
        </p:nvSpPr>
        <p:spPr>
          <a:xfrm>
            <a:off x="343404" y="363985"/>
            <a:ext cx="7231838" cy="548663"/>
          </a:xfrm>
          <a:prstGeom prst="rect">
            <a:avLst/>
          </a:prstGeom>
          <a:noFill/>
          <a:ln>
            <a:noFill/>
          </a:ln>
        </p:spPr>
        <p:txBody>
          <a:bodyPr spcFirstLastPara="1" wrap="square" lIns="19050" tIns="19050" rIns="19050" bIns="19050" anchor="b" anchorCtr="0">
            <a:noAutofit/>
          </a:bodyPr>
          <a:lstStyle/>
          <a:p>
            <a:pPr>
              <a:buClr>
                <a:srgbClr val="141820"/>
              </a:buClr>
              <a:buSzPts val="8000"/>
            </a:pPr>
            <a:r>
              <a:rPr lang="en-US" sz="3000">
                <a:solidFill>
                  <a:srgbClr val="141820"/>
                </a:solidFill>
                <a:latin typeface="Josefin Sans"/>
                <a:ea typeface="Josefin Sans"/>
                <a:cs typeface="Josefin Sans"/>
                <a:sym typeface="Josefin Sans"/>
              </a:rPr>
              <a:t>Investing in Virtual Virginia</a:t>
            </a:r>
            <a:endParaRPr>
              <a:latin typeface="Josefin Sans"/>
              <a:ea typeface="Josefin Sans"/>
              <a:cs typeface="Josefin Sans"/>
              <a:sym typeface="Josefin Sans"/>
            </a:endParaRPr>
          </a:p>
        </p:txBody>
      </p:sp>
    </p:spTree>
    <p:extLst>
      <p:ext uri="{BB962C8B-B14F-4D97-AF65-F5344CB8AC3E}">
        <p14:creationId xmlns:p14="http://schemas.microsoft.com/office/powerpoint/2010/main" val="41762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additive="base">
                                        <p:cTn id="7" dur="2400"/>
                                        <p:tgtEl>
                                          <p:spTgt spid="2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276"/>
        <p:cNvGrpSpPr/>
        <p:nvPr/>
      </p:nvGrpSpPr>
      <p:grpSpPr>
        <a:xfrm>
          <a:off x="0" y="0"/>
          <a:ext cx="0" cy="0"/>
          <a:chOff x="0" y="0"/>
          <a:chExt cx="0" cy="0"/>
        </a:xfrm>
      </p:grpSpPr>
      <p:sp>
        <p:nvSpPr>
          <p:cNvPr id="277" name="Google Shape;277;p28" title="Yellow right side banner"/>
          <p:cNvSpPr/>
          <p:nvPr/>
        </p:nvSpPr>
        <p:spPr>
          <a:xfrm rot="5222725">
            <a:off x="6579890" y="1206557"/>
            <a:ext cx="5689030" cy="2671317"/>
          </a:xfrm>
          <a:prstGeom prst="rect">
            <a:avLst/>
          </a:prstGeom>
          <a:solidFill>
            <a:srgbClr val="F5C74E"/>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278" name="Google Shape;278;p28" title="Green right side banner"/>
          <p:cNvSpPr/>
          <p:nvPr/>
        </p:nvSpPr>
        <p:spPr>
          <a:xfrm rot="-270560">
            <a:off x="8486844" y="-3418694"/>
            <a:ext cx="777075" cy="9301453"/>
          </a:xfrm>
          <a:prstGeom prst="rect">
            <a:avLst/>
          </a:prstGeom>
          <a:solidFill>
            <a:srgbClr val="4B9291"/>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4B9291"/>
              </a:buClr>
              <a:buSzPts val="3200"/>
            </a:pPr>
            <a:endParaRPr sz="1200" kern="0">
              <a:solidFill>
                <a:srgbClr val="4B9291"/>
              </a:solidFill>
              <a:latin typeface="Helvetica Neue"/>
              <a:ea typeface="Helvetica Neue"/>
              <a:cs typeface="Helvetica Neue"/>
              <a:sym typeface="Helvetica Neue"/>
            </a:endParaRPr>
          </a:p>
        </p:txBody>
      </p:sp>
      <p:pic>
        <p:nvPicPr>
          <p:cNvPr id="280" name="Google Shape;280;p28" descr="Image"/>
          <p:cNvPicPr preferRelativeResize="0"/>
          <p:nvPr/>
        </p:nvPicPr>
        <p:blipFill rotWithShape="1">
          <a:blip r:embed="rId3">
            <a:alphaModFix/>
          </a:blip>
          <a:srcRect/>
          <a:stretch/>
        </p:blipFill>
        <p:spPr>
          <a:xfrm>
            <a:off x="7795978" y="4530964"/>
            <a:ext cx="856841" cy="455766"/>
          </a:xfrm>
          <a:prstGeom prst="rect">
            <a:avLst/>
          </a:prstGeom>
          <a:noFill/>
          <a:ln>
            <a:noFill/>
          </a:ln>
        </p:spPr>
      </p:pic>
      <p:pic>
        <p:nvPicPr>
          <p:cNvPr id="282" name="Google Shape;282;p28" descr="Image"/>
          <p:cNvPicPr preferRelativeResize="0"/>
          <p:nvPr/>
        </p:nvPicPr>
        <p:blipFill rotWithShape="1">
          <a:blip r:embed="rId4">
            <a:alphaModFix/>
          </a:blip>
          <a:srcRect/>
          <a:stretch/>
        </p:blipFill>
        <p:spPr>
          <a:xfrm rot="-227298">
            <a:off x="6562663" y="1351590"/>
            <a:ext cx="1585913" cy="2381250"/>
          </a:xfrm>
          <a:prstGeom prst="rect">
            <a:avLst/>
          </a:prstGeom>
          <a:noFill/>
          <a:ln>
            <a:noFill/>
          </a:ln>
          <a:effectLst>
            <a:outerShdw blurRad="63500" rotWithShape="0">
              <a:srgbClr val="000000">
                <a:alpha val="69803"/>
              </a:srgbClr>
            </a:outerShdw>
          </a:effectLst>
        </p:spPr>
      </p:pic>
      <p:sp>
        <p:nvSpPr>
          <p:cNvPr id="281" name="Google Shape;281;p28"/>
          <p:cNvSpPr txBox="1"/>
          <p:nvPr/>
        </p:nvSpPr>
        <p:spPr>
          <a:xfrm>
            <a:off x="345293" y="1873083"/>
            <a:ext cx="5951819" cy="1901667"/>
          </a:xfrm>
          <a:prstGeom prst="rect">
            <a:avLst/>
          </a:prstGeom>
          <a:noFill/>
          <a:ln>
            <a:noFill/>
          </a:ln>
        </p:spPr>
        <p:txBody>
          <a:bodyPr spcFirstLastPara="1" wrap="square" lIns="19050" tIns="19050" rIns="19050" bIns="19050" anchor="t" anchorCtr="0">
            <a:noAutofit/>
          </a:bodyPr>
          <a:lstStyle/>
          <a:p>
            <a:pPr defTabSz="342900">
              <a:lnSpc>
                <a:spcPct val="110000"/>
              </a:lnSpc>
              <a:buClr>
                <a:srgbClr val="5E5E5E"/>
              </a:buClr>
              <a:buSzPts val="7200"/>
            </a:pPr>
            <a:r>
              <a:rPr lang="en-US" sz="2700" kern="0">
                <a:solidFill>
                  <a:srgbClr val="5E5E5E"/>
                </a:solidFill>
                <a:latin typeface="Abel"/>
                <a:ea typeface="Abel"/>
                <a:cs typeface="Abel"/>
                <a:sym typeface="Abel"/>
              </a:rPr>
              <a:t>“Learning and innovation go hand in hand. The arrogance of success is to think that what you did yesterday will be sufficient for tomorrow.”</a:t>
            </a:r>
            <a:endParaRPr sz="525" kern="0">
              <a:solidFill>
                <a:srgbClr val="000000"/>
              </a:solidFill>
              <a:latin typeface="Arial"/>
              <a:cs typeface="Arial"/>
              <a:sym typeface="Arial"/>
            </a:endParaRPr>
          </a:p>
        </p:txBody>
      </p:sp>
      <p:sp>
        <p:nvSpPr>
          <p:cNvPr id="279" name="Google Shape;279;p28"/>
          <p:cNvSpPr txBox="1">
            <a:spLocks noGrp="1"/>
          </p:cNvSpPr>
          <p:nvPr>
            <p:ph type="ctrTitle" idx="4294967295"/>
          </p:nvPr>
        </p:nvSpPr>
        <p:spPr>
          <a:xfrm>
            <a:off x="343404" y="363985"/>
            <a:ext cx="7231893" cy="548690"/>
          </a:xfrm>
          <a:prstGeom prst="rect">
            <a:avLst/>
          </a:prstGeom>
          <a:noFill/>
          <a:ln>
            <a:noFill/>
          </a:ln>
        </p:spPr>
        <p:txBody>
          <a:bodyPr spcFirstLastPara="1" wrap="square" lIns="19050" tIns="19050" rIns="19050" bIns="19050" anchor="b" anchorCtr="0">
            <a:noAutofit/>
          </a:bodyPr>
          <a:lstStyle/>
          <a:p>
            <a:pPr>
              <a:buClr>
                <a:srgbClr val="141820"/>
              </a:buClr>
              <a:buSzPts val="8000"/>
            </a:pPr>
            <a:r>
              <a:rPr lang="en-US" sz="3000">
                <a:solidFill>
                  <a:srgbClr val="141820"/>
                </a:solidFill>
                <a:latin typeface="Josefin Sans"/>
                <a:ea typeface="Josefin Sans"/>
                <a:cs typeface="Josefin Sans"/>
                <a:sym typeface="Josefin Sans"/>
              </a:rPr>
              <a:t>A Quote from William Pollard</a:t>
            </a:r>
            <a:endParaRPr>
              <a:latin typeface="Josefin Sans"/>
              <a:ea typeface="Josefin Sans"/>
              <a:cs typeface="Josefin Sans"/>
              <a:sym typeface="Josefin Sans"/>
            </a:endParaRPr>
          </a:p>
        </p:txBody>
      </p:sp>
    </p:spTree>
    <p:extLst>
      <p:ext uri="{BB962C8B-B14F-4D97-AF65-F5344CB8AC3E}">
        <p14:creationId xmlns:p14="http://schemas.microsoft.com/office/powerpoint/2010/main" val="1416591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Protocols &amp; Public Comment</a:t>
            </a:r>
            <a:endParaRPr lang="en-US" dirty="0"/>
          </a:p>
        </p:txBody>
      </p:sp>
      <p:sp>
        <p:nvSpPr>
          <p:cNvPr id="3" name="Content Placeholder 2"/>
          <p:cNvSpPr>
            <a:spLocks noGrp="1"/>
          </p:cNvSpPr>
          <p:nvPr>
            <p:ph idx="1"/>
          </p:nvPr>
        </p:nvSpPr>
        <p:spPr>
          <a:xfrm>
            <a:off x="228600" y="971550"/>
            <a:ext cx="7543800" cy="3657600"/>
          </a:xfrm>
        </p:spPr>
        <p:txBody>
          <a:bodyPr>
            <a:normAutofit fontScale="70000" lnSpcReduction="20000"/>
          </a:bodyPr>
          <a:lstStyle/>
          <a:p>
            <a:r>
              <a:rPr lang="en-US" dirty="0" smtClean="0"/>
              <a:t>To avoid feedback we will keep our microphones muted until speaking.</a:t>
            </a:r>
          </a:p>
          <a:p>
            <a:r>
              <a:rPr lang="en-US" dirty="0" smtClean="0"/>
              <a:t>Committee members may use the raise hand feature to get the facilitators’ attention.</a:t>
            </a:r>
          </a:p>
          <a:p>
            <a:r>
              <a:rPr lang="en-US" dirty="0" smtClean="0"/>
              <a:t>Committee members are invited to post questions or comments in the chat box.</a:t>
            </a:r>
          </a:p>
          <a:p>
            <a:r>
              <a:rPr lang="en-US" dirty="0" smtClean="0"/>
              <a:t>If you are using the phone, use *6 to mute and unmute and *9 to raise your hand.</a:t>
            </a:r>
          </a:p>
          <a:p>
            <a:r>
              <a:rPr lang="en-US" dirty="0" smtClean="0"/>
              <a:t>Public viewing on the VDOE YouTube channel may email questions/comments to the mailbox until October 8: virtualprograms@doe.virginia.gov.</a:t>
            </a:r>
          </a:p>
          <a:p>
            <a:endParaRPr lang="en-US" dirty="0" smtClean="0"/>
          </a:p>
          <a:p>
            <a:endParaRPr lang="en-US" dirty="0" smtClean="0"/>
          </a:p>
        </p:txBody>
      </p:sp>
    </p:spTree>
    <p:extLst>
      <p:ext uri="{BB962C8B-B14F-4D97-AF65-F5344CB8AC3E}">
        <p14:creationId xmlns:p14="http://schemas.microsoft.com/office/powerpoint/2010/main" val="4118558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Virginia is for Learners"/>
          <p:cNvPicPr>
            <a:picLocks noChangeAspect="1"/>
          </p:cNvPicPr>
          <p:nvPr/>
        </p:nvPicPr>
        <p:blipFill rotWithShape="1">
          <a:blip r:embed="rId2"/>
          <a:srcRect l="14882" t="18033" r="17349" b="20936"/>
          <a:stretch/>
        </p:blipFill>
        <p:spPr>
          <a:xfrm>
            <a:off x="-304800" y="85224"/>
            <a:ext cx="9753600" cy="4940968"/>
          </a:xfrm>
          <a:prstGeom prst="rect">
            <a:avLst/>
          </a:prstGeom>
        </p:spPr>
      </p:pic>
      <p:sp>
        <p:nvSpPr>
          <p:cNvPr id="2" name="Title 1"/>
          <p:cNvSpPr>
            <a:spLocks noGrp="1"/>
          </p:cNvSpPr>
          <p:nvPr>
            <p:ph type="title"/>
          </p:nvPr>
        </p:nvSpPr>
        <p:spPr/>
        <p:txBody>
          <a:bodyPr/>
          <a:lstStyle/>
          <a:p>
            <a:r>
              <a:rPr lang="en-US" sz="1050" dirty="0" smtClean="0"/>
              <a:t>Virginia is for Learners</a:t>
            </a:r>
            <a:endParaRPr lang="en-US" sz="1050" dirty="0"/>
          </a:p>
        </p:txBody>
      </p:sp>
    </p:spTree>
    <p:extLst>
      <p:ext uri="{BB962C8B-B14F-4D97-AF65-F5344CB8AC3E}">
        <p14:creationId xmlns:p14="http://schemas.microsoft.com/office/powerpoint/2010/main" val="1889035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nnect with Dr. Lane"/>
          <p:cNvPicPr>
            <a:picLocks noChangeAspect="1"/>
          </p:cNvPicPr>
          <p:nvPr/>
        </p:nvPicPr>
        <p:blipFill rotWithShape="1">
          <a:blip r:embed="rId2"/>
          <a:srcRect l="18905" t="18294" r="21411" b="21946"/>
          <a:stretch/>
        </p:blipFill>
        <p:spPr>
          <a:xfrm>
            <a:off x="-68179" y="-50545"/>
            <a:ext cx="9220200" cy="5192986"/>
          </a:xfrm>
          <a:prstGeom prst="rect">
            <a:avLst/>
          </a:prstGeom>
        </p:spPr>
      </p:pic>
      <p:sp>
        <p:nvSpPr>
          <p:cNvPr id="3" name="Title 2"/>
          <p:cNvSpPr>
            <a:spLocks noGrp="1"/>
          </p:cNvSpPr>
          <p:nvPr>
            <p:ph type="title"/>
          </p:nvPr>
        </p:nvSpPr>
        <p:spPr/>
        <p:txBody>
          <a:bodyPr/>
          <a:lstStyle/>
          <a:p>
            <a:r>
              <a:rPr lang="en-US" dirty="0" smtClean="0"/>
              <a:t>Dr. James Lane</a:t>
            </a:r>
            <a:endParaRPr lang="en-US" dirty="0"/>
          </a:p>
        </p:txBody>
      </p:sp>
    </p:spTree>
    <p:extLst>
      <p:ext uri="{BB962C8B-B14F-4D97-AF65-F5344CB8AC3E}">
        <p14:creationId xmlns:p14="http://schemas.microsoft.com/office/powerpoint/2010/main" val="3422274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dults talking at tab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105150"/>
            <a:ext cx="1947970" cy="1295400"/>
          </a:xfrm>
          <a:prstGeom prst="rect">
            <a:avLst/>
          </a:prstGeom>
        </p:spPr>
      </p:pic>
      <p:sp>
        <p:nvSpPr>
          <p:cNvPr id="3" name="Content Placeholder 2"/>
          <p:cNvSpPr>
            <a:spLocks noGrp="1"/>
          </p:cNvSpPr>
          <p:nvPr>
            <p:ph idx="1"/>
          </p:nvPr>
        </p:nvSpPr>
        <p:spPr>
          <a:xfrm>
            <a:off x="381000" y="971550"/>
            <a:ext cx="4267200" cy="3618379"/>
          </a:xfrm>
        </p:spPr>
        <p:txBody>
          <a:bodyPr>
            <a:normAutofit fontScale="70000" lnSpcReduction="20000"/>
          </a:bodyPr>
          <a:lstStyle/>
          <a:p>
            <a:r>
              <a:rPr lang="en-US" sz="2400" dirty="0" smtClean="0"/>
              <a:t>Welcome, Introductions</a:t>
            </a:r>
          </a:p>
          <a:p>
            <a:r>
              <a:rPr lang="en-US" sz="2400" dirty="0" smtClean="0"/>
              <a:t>Remarks – Dr. Lane</a:t>
            </a:r>
          </a:p>
          <a:p>
            <a:r>
              <a:rPr lang="en-US" sz="2400" dirty="0" smtClean="0"/>
              <a:t>Committee Purpose, Role, Term</a:t>
            </a:r>
          </a:p>
          <a:p>
            <a:r>
              <a:rPr lang="en-US" sz="2400" dirty="0"/>
              <a:t>Virtual VA Updates</a:t>
            </a:r>
          </a:p>
          <a:p>
            <a:r>
              <a:rPr lang="en-US" sz="2400" dirty="0" smtClean="0"/>
              <a:t>VVA Program Evaluation</a:t>
            </a:r>
          </a:p>
          <a:p>
            <a:r>
              <a:rPr lang="en-US" sz="2400" dirty="0" smtClean="0"/>
              <a:t>Virtual Teaching &amp; Learning Update</a:t>
            </a:r>
          </a:p>
          <a:p>
            <a:r>
              <a:rPr lang="en-US" sz="2400" dirty="0" smtClean="0"/>
              <a:t>Virtual Learning Website &amp; HUB</a:t>
            </a:r>
          </a:p>
          <a:p>
            <a:r>
              <a:rPr lang="en-US" sz="2400" dirty="0"/>
              <a:t>MOP Update</a:t>
            </a:r>
          </a:p>
          <a:p>
            <a:r>
              <a:rPr lang="en-US" sz="2400" dirty="0" smtClean="0"/>
              <a:t>Technology State Updates &amp; Grants</a:t>
            </a:r>
          </a:p>
          <a:p>
            <a:r>
              <a:rPr lang="en-US" sz="2400" dirty="0" err="1" smtClean="0"/>
              <a:t>GoOpenVA</a:t>
            </a:r>
            <a:r>
              <a:rPr lang="en-US" sz="2400" dirty="0" smtClean="0"/>
              <a:t>: Supporting Hybrid &amp; Virtual Learning</a:t>
            </a:r>
          </a:p>
          <a:p>
            <a:r>
              <a:rPr lang="en-US" sz="2400" dirty="0" smtClean="0"/>
              <a:t>Break-out Session</a:t>
            </a:r>
          </a:p>
          <a:p>
            <a:r>
              <a:rPr lang="en-US" sz="2400" dirty="0" smtClean="0"/>
              <a:t>Next Steps</a:t>
            </a:r>
          </a:p>
          <a:p>
            <a:endParaRPr lang="en-US" sz="2800" dirty="0"/>
          </a:p>
        </p:txBody>
      </p:sp>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345686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Role &amp; Term</a:t>
            </a:r>
          </a:p>
        </p:txBody>
      </p:sp>
      <p:sp>
        <p:nvSpPr>
          <p:cNvPr id="3" name="Content Placeholder 2"/>
          <p:cNvSpPr>
            <a:spLocks noGrp="1"/>
          </p:cNvSpPr>
          <p:nvPr>
            <p:ph sz="half" idx="1"/>
          </p:nvPr>
        </p:nvSpPr>
        <p:spPr>
          <a:xfrm>
            <a:off x="381000" y="1123950"/>
            <a:ext cx="3886200" cy="3276599"/>
          </a:xfrm>
        </p:spPr>
        <p:txBody>
          <a:bodyPr>
            <a:normAutofit fontScale="70000" lnSpcReduction="20000"/>
          </a:bodyPr>
          <a:lstStyle/>
          <a:p>
            <a:r>
              <a:rPr lang="en-US" sz="3100" dirty="0" smtClean="0"/>
              <a:t>Advisory group: </a:t>
            </a:r>
            <a:r>
              <a:rPr lang="en-US" sz="3100" dirty="0"/>
              <a:t>online courses, in-service training and digital instructional resources necessary for school divisions to meet graduation requirements.</a:t>
            </a:r>
          </a:p>
          <a:p>
            <a:r>
              <a:rPr lang="en-US" sz="3100" dirty="0"/>
              <a:t>Strategic planning to expand blended and online learning opportunities in Virginia public schools, training, content and digital resources.</a:t>
            </a:r>
          </a:p>
          <a:p>
            <a:endParaRPr lang="en-US" dirty="0"/>
          </a:p>
        </p:txBody>
      </p:sp>
      <p:sp>
        <p:nvSpPr>
          <p:cNvPr id="4" name="Content Placeholder 3"/>
          <p:cNvSpPr>
            <a:spLocks noGrp="1"/>
          </p:cNvSpPr>
          <p:nvPr>
            <p:ph sz="half" idx="2"/>
          </p:nvPr>
        </p:nvSpPr>
        <p:spPr>
          <a:xfrm>
            <a:off x="5029200" y="1200151"/>
            <a:ext cx="3581400" cy="3047999"/>
          </a:xfrm>
        </p:spPr>
        <p:txBody>
          <a:bodyPr>
            <a:normAutofit lnSpcReduction="10000"/>
          </a:bodyPr>
          <a:lstStyle/>
          <a:p>
            <a:r>
              <a:rPr lang="en-US" dirty="0" smtClean="0"/>
              <a:t>Important role sharing experience, expertise &amp; resources.</a:t>
            </a:r>
          </a:p>
          <a:p>
            <a:r>
              <a:rPr lang="en-US" dirty="0" smtClean="0"/>
              <a:t>3-year </a:t>
            </a:r>
            <a:r>
              <a:rPr lang="en-US" dirty="0"/>
              <a:t>commitment meeting twice annually.</a:t>
            </a:r>
          </a:p>
          <a:p>
            <a:endParaRPr lang="en-US" dirty="0"/>
          </a:p>
        </p:txBody>
      </p:sp>
    </p:spTree>
    <p:extLst>
      <p:ext uri="{BB962C8B-B14F-4D97-AF65-F5344CB8AC3E}">
        <p14:creationId xmlns:p14="http://schemas.microsoft.com/office/powerpoint/2010/main" val="2613476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630" y="1036133"/>
            <a:ext cx="3733800" cy="3124199"/>
          </a:xfrm>
        </p:spPr>
        <p:txBody>
          <a:bodyPr>
            <a:normAutofit/>
          </a:bodyPr>
          <a:lstStyle/>
          <a:p>
            <a:r>
              <a:rPr lang="en-US" dirty="0" smtClean="0"/>
              <a:t>Program Overview</a:t>
            </a:r>
          </a:p>
          <a:p>
            <a:r>
              <a:rPr lang="en-US" dirty="0" smtClean="0"/>
              <a:t>Update</a:t>
            </a:r>
          </a:p>
          <a:p>
            <a:r>
              <a:rPr lang="en-US" dirty="0" smtClean="0"/>
              <a:t>Outlook</a:t>
            </a:r>
          </a:p>
        </p:txBody>
      </p:sp>
      <p:pic>
        <p:nvPicPr>
          <p:cNvPr id="5" name="Picture 4" title="Virtual VA Free Resources"/>
          <p:cNvPicPr>
            <a:picLocks noChangeAspect="1"/>
          </p:cNvPicPr>
          <p:nvPr/>
        </p:nvPicPr>
        <p:blipFill rotWithShape="1">
          <a:blip r:embed="rId2"/>
          <a:srcRect l="2954" t="7671" r="2517" b="4801"/>
          <a:stretch/>
        </p:blipFill>
        <p:spPr>
          <a:xfrm rot="20948122">
            <a:off x="3748" y="1971375"/>
            <a:ext cx="5207001" cy="2711979"/>
          </a:xfrm>
          <a:prstGeom prst="rect">
            <a:avLst/>
          </a:prstGeom>
        </p:spPr>
      </p:pic>
      <p:sp>
        <p:nvSpPr>
          <p:cNvPr id="2" name="Title 1"/>
          <p:cNvSpPr>
            <a:spLocks noGrp="1"/>
          </p:cNvSpPr>
          <p:nvPr>
            <p:ph type="title"/>
          </p:nvPr>
        </p:nvSpPr>
        <p:spPr/>
        <p:txBody>
          <a:bodyPr/>
          <a:lstStyle/>
          <a:p>
            <a:r>
              <a:rPr lang="en-US" dirty="0" smtClean="0"/>
              <a:t>Virtual VA Updates</a:t>
            </a:r>
            <a:endParaRPr lang="en-US" dirty="0"/>
          </a:p>
        </p:txBody>
      </p:sp>
    </p:spTree>
    <p:extLst>
      <p:ext uri="{BB962C8B-B14F-4D97-AF65-F5344CB8AC3E}">
        <p14:creationId xmlns:p14="http://schemas.microsoft.com/office/powerpoint/2010/main" val="1174958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title="Virtual VA logo"/>
          <p:cNvPicPr>
            <a:picLocks noChangeAspect="1"/>
          </p:cNvPicPr>
          <p:nvPr/>
        </p:nvPicPr>
        <p:blipFill rotWithShape="1">
          <a:blip r:embed="rId2"/>
          <a:srcRect l="18513" t="18495" r="20965" b="20746"/>
          <a:stretch/>
        </p:blipFill>
        <p:spPr>
          <a:xfrm>
            <a:off x="7815" y="-7815"/>
            <a:ext cx="9109896" cy="5144411"/>
          </a:xfrm>
          <a:prstGeom prst="rect">
            <a:avLst/>
          </a:prstGeom>
        </p:spPr>
      </p:pic>
      <p:sp>
        <p:nvSpPr>
          <p:cNvPr id="2" name="Title 1"/>
          <p:cNvSpPr>
            <a:spLocks noGrp="1"/>
          </p:cNvSpPr>
          <p:nvPr>
            <p:ph type="ctrTitle"/>
          </p:nvPr>
        </p:nvSpPr>
        <p:spPr/>
        <p:txBody>
          <a:bodyPr/>
          <a:lstStyle/>
          <a:p>
            <a:r>
              <a:rPr lang="en-US" dirty="0" smtClean="0"/>
              <a:t>Virtual VA</a:t>
            </a:r>
            <a:endParaRPr lang="en-US" dirty="0"/>
          </a:p>
        </p:txBody>
      </p:sp>
    </p:spTree>
    <p:extLst>
      <p:ext uri="{BB962C8B-B14F-4D97-AF65-F5344CB8AC3E}">
        <p14:creationId xmlns:p14="http://schemas.microsoft.com/office/powerpoint/2010/main" val="159567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VA</a:t>
            </a:r>
            <a:endParaRPr lang="en-US" dirty="0"/>
          </a:p>
        </p:txBody>
      </p:sp>
      <p:sp>
        <p:nvSpPr>
          <p:cNvPr id="4" name="Google Shape;44;p9"/>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2800" b="0" i="0" u="none" strike="noStrike" kern="0" cap="none" spc="0" normalizeH="0" baseline="0" noProof="0" dirty="0">
                <a:ln>
                  <a:noFill/>
                </a:ln>
                <a:solidFill>
                  <a:srgbClr val="434343"/>
                </a:solidFill>
                <a:effectLst/>
                <a:uLnTx/>
                <a:uFillTx/>
                <a:latin typeface="Montserrat"/>
                <a:ea typeface="Montserrat"/>
                <a:cs typeface="Montserrat"/>
                <a:sym typeface="Montserrat"/>
              </a:rPr>
              <a:t>The Virginia Department of Education’s Virtual Virginia Program (VVA) offers </a:t>
            </a:r>
            <a:r>
              <a:rPr kumimoji="0" lang="en" sz="2800" b="1" i="0" u="none" strike="noStrike" kern="0" cap="none" spc="0" normalizeH="0" baseline="0" noProof="0" dirty="0">
                <a:ln>
                  <a:noFill/>
                </a:ln>
                <a:solidFill>
                  <a:srgbClr val="434343"/>
                </a:solidFill>
                <a:effectLst/>
                <a:uLnTx/>
                <a:uFillTx/>
                <a:latin typeface="Montserrat"/>
                <a:ea typeface="Montserrat"/>
                <a:cs typeface="Montserrat"/>
                <a:sym typeface="Montserrat"/>
              </a:rPr>
              <a:t>online courses</a:t>
            </a:r>
            <a:r>
              <a:rPr kumimoji="0" lang="en" sz="2800" b="0" i="0" u="none" strike="noStrike" kern="0" cap="none" spc="0" normalizeH="0" baseline="0" noProof="0" dirty="0">
                <a:ln>
                  <a:noFill/>
                </a:ln>
                <a:solidFill>
                  <a:srgbClr val="434343"/>
                </a:solidFill>
                <a:effectLst/>
                <a:uLnTx/>
                <a:uFillTx/>
                <a:latin typeface="Montserrat"/>
                <a:ea typeface="Montserrat"/>
                <a:cs typeface="Montserrat"/>
                <a:sym typeface="Montserrat"/>
              </a:rPr>
              <a:t>, </a:t>
            </a:r>
            <a:r>
              <a:rPr kumimoji="0" lang="en" sz="2800" b="1" i="0" u="none" strike="noStrike" kern="0" cap="none" spc="0" normalizeH="0" baseline="0" noProof="0" dirty="0">
                <a:ln>
                  <a:noFill/>
                </a:ln>
                <a:solidFill>
                  <a:srgbClr val="434343"/>
                </a:solidFill>
                <a:effectLst/>
                <a:uLnTx/>
                <a:uFillTx/>
                <a:latin typeface="Montserrat"/>
                <a:ea typeface="Montserrat"/>
                <a:cs typeface="Montserrat"/>
                <a:sym typeface="Montserrat"/>
              </a:rPr>
              <a:t>professional learning </a:t>
            </a:r>
            <a:r>
              <a:rPr kumimoji="0" lang="en" sz="2800" b="0" i="0" u="none" strike="noStrike" kern="0" cap="none" spc="0" normalizeH="0" baseline="0" noProof="0" dirty="0">
                <a:ln>
                  <a:noFill/>
                </a:ln>
                <a:solidFill>
                  <a:srgbClr val="434343"/>
                </a:solidFill>
                <a:effectLst/>
                <a:uLnTx/>
                <a:uFillTx/>
                <a:latin typeface="Montserrat"/>
                <a:ea typeface="Montserrat"/>
                <a:cs typeface="Montserrat"/>
                <a:sym typeface="Montserrat"/>
              </a:rPr>
              <a:t>opportunities, and </a:t>
            </a:r>
            <a:r>
              <a:rPr kumimoji="0" lang="en" sz="2800" b="1" i="0" u="none" strike="noStrike" kern="0" cap="none" spc="0" normalizeH="0" baseline="0" noProof="0" dirty="0">
                <a:ln>
                  <a:noFill/>
                </a:ln>
                <a:solidFill>
                  <a:srgbClr val="434343"/>
                </a:solidFill>
                <a:effectLst/>
                <a:uLnTx/>
                <a:uFillTx/>
                <a:latin typeface="Montserrat"/>
                <a:ea typeface="Montserrat"/>
                <a:cs typeface="Montserrat"/>
                <a:sym typeface="Montserrat"/>
              </a:rPr>
              <a:t>digital content </a:t>
            </a:r>
            <a:r>
              <a:rPr kumimoji="0" lang="en" sz="2800" b="0" i="0" u="none" strike="noStrike" kern="0" cap="none" spc="0" normalizeH="0" baseline="0" noProof="0" dirty="0">
                <a:ln>
                  <a:noFill/>
                </a:ln>
                <a:solidFill>
                  <a:srgbClr val="434343"/>
                </a:solidFill>
                <a:effectLst/>
                <a:uLnTx/>
                <a:uFillTx/>
                <a:latin typeface="Montserrat"/>
                <a:ea typeface="Montserrat"/>
                <a:cs typeface="Montserrat"/>
                <a:sym typeface="Montserrat"/>
              </a:rPr>
              <a:t>to schools, students, and educators across the Commonwealth.</a:t>
            </a:r>
            <a:endParaRPr kumimoji="0" sz="19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32310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0"/>
          <p:cNvSpPr txBox="1"/>
          <p:nvPr/>
        </p:nvSpPr>
        <p:spPr>
          <a:xfrm>
            <a:off x="594950" y="1564975"/>
            <a:ext cx="7747200" cy="3000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Increased — from 6,000 to 12,000 — the number of free student enrollments available to divisions in Virtual Virginia-instructed courses in 2020–2021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Virginia Public school divisions can integrate with the Virtual Virginia learning management system to roster classes and transfer grades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The creation of digital content for grades K–12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A dedicated space within the platform for school divisions to curate, create, edit, and share course content and instructional materials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The expanded access to Virtual Virginia is available at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no cost</a:t>
            </a: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 to school divisions through support from the federal Coronavirus Aid, Relief, and Economic Security Act, also known as the CARES Act</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1200"/>
              </a:spcBef>
              <a:spcAft>
                <a:spcPts val="120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10"/>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Expanded Access in 2020-2021</a:t>
            </a:r>
            <a:endParaRPr/>
          </a:p>
        </p:txBody>
      </p:sp>
    </p:spTree>
    <p:extLst>
      <p:ext uri="{BB962C8B-B14F-4D97-AF65-F5344CB8AC3E}">
        <p14:creationId xmlns:p14="http://schemas.microsoft.com/office/powerpoint/2010/main" val="664957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7" name="Google Shape;57;p11"/>
          <p:cNvSpPr txBox="1"/>
          <p:nvPr/>
        </p:nvSpPr>
        <p:spPr>
          <a:xfrm>
            <a:off x="7032413" y="1400525"/>
            <a:ext cx="19518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Summer      Session</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CC0000"/>
                </a:solidFill>
                <a:effectLst/>
                <a:uLnTx/>
                <a:uFillTx/>
                <a:latin typeface="Montserrat Black"/>
                <a:ea typeface="Montserrat Black"/>
                <a:cs typeface="Montserrat Black"/>
                <a:sym typeface="Montserrat Black"/>
              </a:rPr>
              <a:t>52</a:t>
            </a:r>
            <a:r>
              <a:rPr kumimoji="0" lang="en" sz="6000" b="0" i="0" u="none" strike="noStrike" kern="0" cap="none" spc="0" normalizeH="0" baseline="0" noProof="0">
                <a:ln>
                  <a:noFill/>
                </a:ln>
                <a:solidFill>
                  <a:srgbClr val="CC0000"/>
                </a:solidFill>
                <a:effectLst/>
                <a:uLnTx/>
                <a:uFillTx/>
                <a:latin typeface="Montserrat"/>
                <a:ea typeface="Montserrat"/>
                <a:cs typeface="Montserrat"/>
                <a:sym typeface="Montserrat"/>
              </a:rPr>
              <a:t> </a:t>
            </a:r>
            <a:endParaRPr kumimoji="0" sz="6000" b="0" i="0" u="none" strike="noStrike" kern="0" cap="none" spc="0" normalizeH="0" baseline="0" noProof="0">
              <a:ln>
                <a:noFill/>
              </a:ln>
              <a:solidFill>
                <a:srgbClr val="CC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offered in Summer Session 2020 to learners across the Commonwealth.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56" name="Google Shape;56;p11"/>
          <p:cNvSpPr txBox="1"/>
          <p:nvPr/>
        </p:nvSpPr>
        <p:spPr>
          <a:xfrm>
            <a:off x="4923125" y="1436475"/>
            <a:ext cx="19806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Professional Learning</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CC0000"/>
                </a:solidFill>
                <a:effectLst/>
                <a:uLnTx/>
                <a:uFillTx/>
                <a:latin typeface="Montserrat Black"/>
                <a:ea typeface="Montserrat Black"/>
                <a:cs typeface="Montserrat Black"/>
                <a:sym typeface="Montserrat Black"/>
              </a:rPr>
              <a:t>26</a:t>
            </a:r>
            <a:r>
              <a:rPr kumimoji="0" lang="en" sz="6000" b="0"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60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PL offerings available to public school educators at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no cost</a:t>
            </a: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59" name="Google Shape;59;p11"/>
          <p:cNvSpPr txBox="1"/>
          <p:nvPr/>
        </p:nvSpPr>
        <p:spPr>
          <a:xfrm>
            <a:off x="2813825" y="1436475"/>
            <a:ext cx="19518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Outreach   Program</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CC0000"/>
                </a:solidFill>
                <a:effectLst/>
                <a:uLnTx/>
                <a:uFillTx/>
                <a:latin typeface="Montserrat Black"/>
                <a:ea typeface="Montserrat Black"/>
                <a:cs typeface="Montserrat Black"/>
                <a:sym typeface="Montserrat Black"/>
              </a:rPr>
              <a:t>107</a:t>
            </a:r>
            <a:r>
              <a:rPr kumimoji="0" lang="en" sz="6000" b="0" i="0" u="none" strike="noStrike" kern="0" cap="none" spc="0" normalizeH="0" baseline="0" noProof="0">
                <a:ln>
                  <a:noFill/>
                </a:ln>
                <a:solidFill>
                  <a:srgbClr val="666666"/>
                </a:solidFill>
                <a:effectLst/>
                <a:uLnTx/>
                <a:uFillTx/>
                <a:latin typeface="Montserrat"/>
                <a:ea typeface="Montserrat"/>
                <a:cs typeface="Montserrat"/>
                <a:sym typeface="Montserrat"/>
              </a:rPr>
              <a:t> </a:t>
            </a:r>
            <a:endParaRPr kumimoji="0" sz="6000" b="0" i="0" u="none" strike="noStrike" kern="0" cap="none" spc="0" normalizeH="0" baseline="0" noProof="0">
              <a:ln>
                <a:noFill/>
              </a:ln>
              <a:solidFill>
                <a:srgbClr val="666666"/>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&amp; learning modules in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grades K–12 </a:t>
            </a: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available to public school divisions—at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no cost.</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58" name="Google Shape;58;p11"/>
          <p:cNvSpPr txBox="1"/>
          <p:nvPr/>
        </p:nvSpPr>
        <p:spPr>
          <a:xfrm>
            <a:off x="482825" y="1436475"/>
            <a:ext cx="23310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Complementary Program</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CC0000"/>
                </a:solidFill>
                <a:effectLst/>
                <a:uLnTx/>
                <a:uFillTx/>
                <a:latin typeface="Montserrat Black"/>
                <a:ea typeface="Montserrat Black"/>
                <a:cs typeface="Montserrat Black"/>
                <a:sym typeface="Montserrat Black"/>
              </a:rPr>
              <a:t>81</a:t>
            </a:r>
            <a:endParaRPr kumimoji="0" sz="1400" b="0" i="0" u="none" strike="noStrike" kern="0" cap="none" spc="0" normalizeH="0" baseline="0" noProof="0">
              <a:ln>
                <a:noFill/>
              </a:ln>
              <a:solidFill>
                <a:srgbClr val="CC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offered in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grades 6–12 </a:t>
            </a: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taught by Virtual Virginia educators.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55" name="Google Shape;55;p11"/>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2019-2020 VVA Program Summary</a:t>
            </a:r>
            <a:endParaRPr>
              <a:latin typeface="Montserrat"/>
              <a:ea typeface="Montserrat"/>
              <a:cs typeface="Montserrat"/>
              <a:sym typeface="Montserrat"/>
            </a:endParaRPr>
          </a:p>
        </p:txBody>
      </p:sp>
    </p:spTree>
    <p:extLst>
      <p:ext uri="{BB962C8B-B14F-4D97-AF65-F5344CB8AC3E}">
        <p14:creationId xmlns:p14="http://schemas.microsoft.com/office/powerpoint/2010/main" val="331419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7" name="Google Shape;67;p12"/>
          <p:cNvSpPr txBox="1"/>
          <p:nvPr/>
        </p:nvSpPr>
        <p:spPr>
          <a:xfrm rot="-5400000">
            <a:off x="3625225" y="2207900"/>
            <a:ext cx="1326600" cy="243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434343"/>
                </a:solidFill>
                <a:effectLst/>
                <a:uLnTx/>
                <a:uFillTx/>
                <a:latin typeface="Montserrat"/>
                <a:ea typeface="Montserrat"/>
                <a:cs typeface="Montserrat"/>
                <a:sym typeface="Montserrat"/>
              </a:rPr>
              <a:t>Sem Enrollment</a:t>
            </a:r>
            <a:endParaRPr kumimoji="0" sz="800"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pic>
        <p:nvPicPr>
          <p:cNvPr id="66" name="Google Shape;66;p12" title="Virtual VA courses chart"/>
          <p:cNvPicPr preferRelativeResize="0"/>
          <p:nvPr/>
        </p:nvPicPr>
        <p:blipFill>
          <a:blip r:embed="rId3">
            <a:alphaModFix/>
          </a:blip>
          <a:stretch>
            <a:fillRect/>
          </a:stretch>
        </p:blipFill>
        <p:spPr>
          <a:xfrm>
            <a:off x="4396725" y="1445150"/>
            <a:ext cx="4594872" cy="2840385"/>
          </a:xfrm>
          <a:prstGeom prst="rect">
            <a:avLst/>
          </a:prstGeom>
          <a:noFill/>
          <a:ln>
            <a:noFill/>
          </a:ln>
        </p:spPr>
      </p:pic>
      <p:sp>
        <p:nvSpPr>
          <p:cNvPr id="65" name="Google Shape;65;p12"/>
          <p:cNvSpPr txBox="1"/>
          <p:nvPr/>
        </p:nvSpPr>
        <p:spPr>
          <a:xfrm>
            <a:off x="547725" y="1510550"/>
            <a:ext cx="3696600" cy="312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VVA courses are instructed by Virginia public educators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VVA courses are developed by Virginia public educators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Instruction is both synchronous and asynchronous modalities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Each student is offered a minimum of 4 group synchronous instructional sessions per week in addition to 1:1 and small group instruction</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64" name="Google Shape;64;p12"/>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Complementary Program</a:t>
            </a:r>
            <a:endParaRPr/>
          </a:p>
        </p:txBody>
      </p:sp>
    </p:spTree>
    <p:extLst>
      <p:ext uri="{BB962C8B-B14F-4D97-AF65-F5344CB8AC3E}">
        <p14:creationId xmlns:p14="http://schemas.microsoft.com/office/powerpoint/2010/main" val="2861451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1219200" y="742950"/>
            <a:ext cx="6324600" cy="3657600"/>
          </a:xfrm>
        </p:spPr>
        <p:txBody>
          <a:bodyPr>
            <a:normAutofit/>
          </a:bodyPr>
          <a:lstStyle/>
          <a:p>
            <a:r>
              <a:rPr lang="en-US" dirty="0" smtClean="0"/>
              <a:t>Division Superintendents</a:t>
            </a:r>
          </a:p>
          <a:p>
            <a:r>
              <a:rPr lang="en-US" dirty="0" smtClean="0"/>
              <a:t>VDOE</a:t>
            </a:r>
          </a:p>
          <a:p>
            <a:r>
              <a:rPr lang="en-US" dirty="0" smtClean="0"/>
              <a:t>VSBA</a:t>
            </a:r>
          </a:p>
          <a:p>
            <a:r>
              <a:rPr lang="en-US" dirty="0" smtClean="0"/>
              <a:t>VASS</a:t>
            </a:r>
          </a:p>
          <a:p>
            <a:r>
              <a:rPr lang="en-US" dirty="0" smtClean="0"/>
              <a:t>WHRO</a:t>
            </a:r>
          </a:p>
          <a:p>
            <a:r>
              <a:rPr lang="en-US" dirty="0" smtClean="0"/>
              <a:t>Virtual VA</a:t>
            </a:r>
          </a:p>
        </p:txBody>
      </p:sp>
    </p:spTree>
    <p:extLst>
      <p:ext uri="{BB962C8B-B14F-4D97-AF65-F5344CB8AC3E}">
        <p14:creationId xmlns:p14="http://schemas.microsoft.com/office/powerpoint/2010/main" val="215239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5" name="Google Shape;75;p13"/>
          <p:cNvSpPr txBox="1"/>
          <p:nvPr/>
        </p:nvSpPr>
        <p:spPr>
          <a:xfrm rot="-5400000">
            <a:off x="3528925" y="2304200"/>
            <a:ext cx="1326600" cy="5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434343"/>
                </a:solidFill>
                <a:effectLst/>
                <a:uLnTx/>
                <a:uFillTx/>
                <a:latin typeface="Montserrat"/>
                <a:ea typeface="Montserrat"/>
                <a:cs typeface="Montserrat"/>
                <a:sym typeface="Montserrat"/>
              </a:rPr>
              <a:t>Sem Enrollment</a:t>
            </a:r>
            <a:endParaRPr kumimoji="0" sz="800"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434343"/>
              </a:solidFill>
              <a:effectLst/>
              <a:uLnTx/>
              <a:uFillTx/>
              <a:latin typeface="Lato"/>
              <a:ea typeface="Lato"/>
              <a:cs typeface="Lato"/>
              <a:sym typeface="Lato"/>
            </a:endParaRPr>
          </a:p>
        </p:txBody>
      </p:sp>
      <p:pic>
        <p:nvPicPr>
          <p:cNvPr id="74" name="Google Shape;74;p13" title="Virtual VA Outreach Program chart"/>
          <p:cNvPicPr preferRelativeResize="0"/>
          <p:nvPr/>
        </p:nvPicPr>
        <p:blipFill>
          <a:blip r:embed="rId3">
            <a:alphaModFix/>
          </a:blip>
          <a:stretch>
            <a:fillRect/>
          </a:stretch>
        </p:blipFill>
        <p:spPr>
          <a:xfrm>
            <a:off x="4396725" y="1445150"/>
            <a:ext cx="4594872" cy="2840385"/>
          </a:xfrm>
          <a:prstGeom prst="rect">
            <a:avLst/>
          </a:prstGeom>
          <a:noFill/>
          <a:ln>
            <a:noFill/>
          </a:ln>
        </p:spPr>
      </p:pic>
      <p:sp>
        <p:nvSpPr>
          <p:cNvPr id="73" name="Google Shape;73;p13"/>
          <p:cNvSpPr txBox="1"/>
          <p:nvPr/>
        </p:nvSpPr>
        <p:spPr>
          <a:xfrm>
            <a:off x="547725" y="1510550"/>
            <a:ext cx="3696600" cy="312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300" b="0" i="0" u="none" strike="noStrike" kern="0" cap="none" spc="0" normalizeH="0" baseline="0" noProof="0">
                <a:ln>
                  <a:noFill/>
                </a:ln>
                <a:solidFill>
                  <a:srgbClr val="000000"/>
                </a:solidFill>
                <a:effectLst/>
                <a:uLnTx/>
                <a:uFillTx/>
                <a:latin typeface="Montserrat"/>
                <a:ea typeface="Montserrat"/>
                <a:cs typeface="Montserrat"/>
                <a:sym typeface="Montserrat"/>
              </a:rPr>
              <a:t>SOL-aligned content is developed and annually updated by Virginia public educators</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300" b="0" i="0" u="none" strike="noStrike" kern="0" cap="none" spc="0" normalizeH="0" baseline="0" noProof="0">
                <a:ln>
                  <a:noFill/>
                </a:ln>
                <a:solidFill>
                  <a:srgbClr val="000000"/>
                </a:solidFill>
                <a:effectLst/>
                <a:uLnTx/>
                <a:uFillTx/>
                <a:latin typeface="Montserrat"/>
                <a:ea typeface="Montserrat"/>
                <a:cs typeface="Montserrat"/>
                <a:sym typeface="Montserrat"/>
              </a:rPr>
              <a:t>Content includes Instructor Guides, fully developed lessons with interactive practice and assessments, and question banks</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300" b="0" i="0" u="none" strike="noStrike" kern="0" cap="none" spc="0" normalizeH="0" baseline="0" noProof="0">
                <a:ln>
                  <a:noFill/>
                </a:ln>
                <a:solidFill>
                  <a:srgbClr val="000000"/>
                </a:solidFill>
                <a:effectLst/>
                <a:uLnTx/>
                <a:uFillTx/>
                <a:latin typeface="Montserrat"/>
                <a:ea typeface="Montserrat"/>
                <a:cs typeface="Montserrat"/>
                <a:sym typeface="Montserrat"/>
              </a:rPr>
              <a:t>Local school teachers are enrolled in a statewide PLN </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300" b="0" i="0" u="none" strike="noStrike" kern="0" cap="none" spc="0" normalizeH="0" baseline="0" noProof="0">
                <a:ln>
                  <a:noFill/>
                </a:ln>
                <a:solidFill>
                  <a:srgbClr val="000000"/>
                </a:solidFill>
                <a:effectLst/>
                <a:uLnTx/>
                <a:uFillTx/>
                <a:latin typeface="Montserrat"/>
                <a:ea typeface="Montserrat"/>
                <a:cs typeface="Montserrat"/>
                <a:sym typeface="Montserrat"/>
              </a:rPr>
              <a:t>Local school teachers may participate in workshops and statewide webinars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72" name="Google Shape;72;p13"/>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Outreach Program</a:t>
            </a:r>
            <a:endParaRPr/>
          </a:p>
        </p:txBody>
      </p:sp>
    </p:spTree>
    <p:extLst>
      <p:ext uri="{BB962C8B-B14F-4D97-AF65-F5344CB8AC3E}">
        <p14:creationId xmlns:p14="http://schemas.microsoft.com/office/powerpoint/2010/main" val="2358377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5" name="Google Shape;85;p14"/>
          <p:cNvSpPr txBox="1"/>
          <p:nvPr/>
        </p:nvSpPr>
        <p:spPr>
          <a:xfrm rot="-5400000">
            <a:off x="3528925" y="2304200"/>
            <a:ext cx="1326600" cy="5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434343"/>
                </a:solidFill>
                <a:effectLst/>
                <a:uLnTx/>
                <a:uFillTx/>
                <a:latin typeface="Montserrat"/>
                <a:ea typeface="Montserrat"/>
                <a:cs typeface="Montserrat"/>
                <a:sym typeface="Montserrat"/>
              </a:rPr>
              <a:t>Enrollment</a:t>
            </a:r>
            <a:endParaRPr kumimoji="0" sz="800"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pic>
        <p:nvPicPr>
          <p:cNvPr id="82" name="Google Shape;82;p14" title="Virtual VA Professional Learning chart"/>
          <p:cNvPicPr preferRelativeResize="0"/>
          <p:nvPr/>
        </p:nvPicPr>
        <p:blipFill>
          <a:blip r:embed="rId3">
            <a:alphaModFix/>
          </a:blip>
          <a:stretch>
            <a:fillRect/>
          </a:stretch>
        </p:blipFill>
        <p:spPr>
          <a:xfrm>
            <a:off x="4319125" y="1445150"/>
            <a:ext cx="4672476" cy="2888357"/>
          </a:xfrm>
          <a:prstGeom prst="rect">
            <a:avLst/>
          </a:prstGeom>
          <a:noFill/>
          <a:ln>
            <a:noFill/>
          </a:ln>
        </p:spPr>
      </p:pic>
      <p:sp>
        <p:nvSpPr>
          <p:cNvPr id="81" name="Google Shape;81;p14"/>
          <p:cNvSpPr txBox="1"/>
          <p:nvPr/>
        </p:nvSpPr>
        <p:spPr>
          <a:xfrm>
            <a:off x="470125" y="1588175"/>
            <a:ext cx="3696600" cy="312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VVA offers PL in online learning best practices, blended learning facilitation, subject-area support and #GoOpenVA</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VVA PL offerings are offered at no cost to Virginia public educators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PL offerings are developed by Virginia public educators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Complement to projects and innovations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14"/>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Professional Learning Program</a:t>
            </a:r>
            <a:endParaRPr/>
          </a:p>
        </p:txBody>
      </p:sp>
    </p:spTree>
    <p:extLst>
      <p:ext uri="{BB962C8B-B14F-4D97-AF65-F5344CB8AC3E}">
        <p14:creationId xmlns:p14="http://schemas.microsoft.com/office/powerpoint/2010/main" val="1941748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15"/>
          <p:cNvSpPr txBox="1"/>
          <p:nvPr/>
        </p:nvSpPr>
        <p:spPr>
          <a:xfrm rot="-5400000">
            <a:off x="3625225" y="2207900"/>
            <a:ext cx="1326600" cy="243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434343"/>
                </a:solidFill>
                <a:effectLst/>
                <a:uLnTx/>
                <a:uFillTx/>
                <a:latin typeface="Montserrat"/>
                <a:ea typeface="Montserrat"/>
                <a:cs typeface="Montserrat"/>
                <a:sym typeface="Montserrat"/>
              </a:rPr>
              <a:t>Sem Enrollment</a:t>
            </a:r>
            <a:endParaRPr kumimoji="0" sz="800"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pic>
        <p:nvPicPr>
          <p:cNvPr id="92" name="Google Shape;92;p15" title="Virtual VA Summer Session chart"/>
          <p:cNvPicPr preferRelativeResize="0"/>
          <p:nvPr/>
        </p:nvPicPr>
        <p:blipFill>
          <a:blip r:embed="rId3">
            <a:alphaModFix/>
          </a:blip>
          <a:stretch>
            <a:fillRect/>
          </a:stretch>
        </p:blipFill>
        <p:spPr>
          <a:xfrm>
            <a:off x="4396725" y="1445150"/>
            <a:ext cx="4594872" cy="2840385"/>
          </a:xfrm>
          <a:prstGeom prst="rect">
            <a:avLst/>
          </a:prstGeom>
          <a:noFill/>
          <a:ln>
            <a:noFill/>
          </a:ln>
        </p:spPr>
      </p:pic>
      <p:sp>
        <p:nvSpPr>
          <p:cNvPr id="91" name="Google Shape;91;p15"/>
          <p:cNvSpPr txBox="1"/>
          <p:nvPr/>
        </p:nvSpPr>
        <p:spPr>
          <a:xfrm>
            <a:off x="547725" y="1510550"/>
            <a:ext cx="3696600" cy="312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are instructed by Virginia public educators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are developed by Virginia public educators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Instruction is both synchronous and asynchronous</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Offered to all learners across the Commonwealth</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0" name="Google Shape;90;p15"/>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Summer Session Program</a:t>
            </a:r>
            <a:endParaRPr/>
          </a:p>
        </p:txBody>
      </p:sp>
    </p:spTree>
    <p:extLst>
      <p:ext uri="{BB962C8B-B14F-4D97-AF65-F5344CB8AC3E}">
        <p14:creationId xmlns:p14="http://schemas.microsoft.com/office/powerpoint/2010/main" val="758031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9" name="Google Shape;99;p16" title="Virtual VA Enrollment chart"/>
          <p:cNvPicPr preferRelativeResize="0"/>
          <p:nvPr/>
        </p:nvPicPr>
        <p:blipFill>
          <a:blip r:embed="rId3">
            <a:alphaModFix/>
          </a:blip>
          <a:stretch>
            <a:fillRect/>
          </a:stretch>
        </p:blipFill>
        <p:spPr>
          <a:xfrm>
            <a:off x="1706763" y="1483950"/>
            <a:ext cx="5734072" cy="3544597"/>
          </a:xfrm>
          <a:prstGeom prst="rect">
            <a:avLst/>
          </a:prstGeom>
          <a:noFill/>
          <a:ln>
            <a:noFill/>
          </a:ln>
        </p:spPr>
      </p:pic>
      <p:sp>
        <p:nvSpPr>
          <p:cNvPr id="98" name="Google Shape;98;p16"/>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2019-2020 Enrollment Summary</a:t>
            </a:r>
            <a:endParaRPr/>
          </a:p>
        </p:txBody>
      </p:sp>
    </p:spTree>
    <p:extLst>
      <p:ext uri="{BB962C8B-B14F-4D97-AF65-F5344CB8AC3E}">
        <p14:creationId xmlns:p14="http://schemas.microsoft.com/office/powerpoint/2010/main" val="3852530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6" name="Google Shape;106;p17"/>
          <p:cNvSpPr txBox="1"/>
          <p:nvPr/>
        </p:nvSpPr>
        <p:spPr>
          <a:xfrm>
            <a:off x="7032413" y="1400525"/>
            <a:ext cx="19518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Summer      Session</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B7B7B7"/>
                </a:solidFill>
                <a:effectLst/>
                <a:uLnTx/>
                <a:uFillTx/>
                <a:latin typeface="Montserrat Black"/>
                <a:ea typeface="Montserrat Black"/>
                <a:cs typeface="Montserrat Black"/>
                <a:sym typeface="Montserrat Black"/>
              </a:rPr>
              <a:t>52</a:t>
            </a:r>
            <a:r>
              <a:rPr kumimoji="0" lang="en" sz="6000" b="0" i="0" u="none" strike="noStrike" kern="0" cap="none" spc="0" normalizeH="0" baseline="0" noProof="0">
                <a:ln>
                  <a:noFill/>
                </a:ln>
                <a:solidFill>
                  <a:srgbClr val="CC0000"/>
                </a:solidFill>
                <a:effectLst/>
                <a:uLnTx/>
                <a:uFillTx/>
                <a:latin typeface="Montserrat"/>
                <a:ea typeface="Montserrat"/>
                <a:cs typeface="Montserrat"/>
                <a:sym typeface="Montserrat"/>
              </a:rPr>
              <a:t> </a:t>
            </a:r>
            <a:endParaRPr kumimoji="0" sz="6000" b="0" i="0" u="none" strike="noStrike" kern="0" cap="none" spc="0" normalizeH="0" baseline="0" noProof="0">
              <a:ln>
                <a:noFill/>
              </a:ln>
              <a:solidFill>
                <a:srgbClr val="CC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offered in Summer Session 2020 to learners across the Commonwealth.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05" name="Google Shape;105;p17"/>
          <p:cNvSpPr txBox="1"/>
          <p:nvPr/>
        </p:nvSpPr>
        <p:spPr>
          <a:xfrm>
            <a:off x="4923125" y="1436475"/>
            <a:ext cx="19806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Professional Learning</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B7B7B7"/>
                </a:solidFill>
                <a:effectLst/>
                <a:uLnTx/>
                <a:uFillTx/>
                <a:latin typeface="Montserrat Black"/>
                <a:ea typeface="Montserrat Black"/>
                <a:cs typeface="Montserrat Black"/>
                <a:sym typeface="Montserrat Black"/>
              </a:rPr>
              <a:t>125</a:t>
            </a:r>
            <a:r>
              <a:rPr kumimoji="0" lang="en" sz="5300" b="0" i="0" u="none" strike="noStrike" kern="0" cap="none" spc="0" normalizeH="0" baseline="0" noProof="0">
                <a:ln>
                  <a:noFill/>
                </a:ln>
                <a:solidFill>
                  <a:srgbClr val="B7B7B7"/>
                </a:solidFill>
                <a:effectLst/>
                <a:uLnTx/>
                <a:uFillTx/>
                <a:latin typeface="Montserrat Black"/>
                <a:ea typeface="Montserrat Black"/>
                <a:cs typeface="Montserrat Black"/>
                <a:sym typeface="Montserrat Black"/>
              </a:rPr>
              <a:t>+</a:t>
            </a:r>
            <a:r>
              <a:rPr kumimoji="0" lang="en" sz="6000" b="0"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60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PL offerings available to public school educators at no cost.</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08" name="Google Shape;108;p17"/>
          <p:cNvSpPr txBox="1"/>
          <p:nvPr/>
        </p:nvSpPr>
        <p:spPr>
          <a:xfrm>
            <a:off x="2813825" y="1436475"/>
            <a:ext cx="19518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Outreach   Program</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DA374A"/>
                </a:solidFill>
                <a:effectLst/>
                <a:uLnTx/>
                <a:uFillTx/>
                <a:latin typeface="Montserrat Black"/>
                <a:ea typeface="Montserrat Black"/>
                <a:cs typeface="Montserrat Black"/>
                <a:sym typeface="Montserrat Black"/>
              </a:rPr>
              <a:t>107</a:t>
            </a:r>
            <a:r>
              <a:rPr kumimoji="0" lang="en" sz="6000" b="0"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60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&amp; learning modules in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grades K–12 </a:t>
            </a: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available to public school divisions—at </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no cost.</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07" name="Google Shape;107;p17"/>
          <p:cNvSpPr txBox="1"/>
          <p:nvPr/>
        </p:nvSpPr>
        <p:spPr>
          <a:xfrm>
            <a:off x="482825" y="1436475"/>
            <a:ext cx="2331000" cy="285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Complementary Program</a:t>
            </a:r>
            <a:endParaRPr kumimoji="0" sz="14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 sz="6000" b="0" i="0" u="none" strike="noStrike" kern="0" cap="none" spc="0" normalizeH="0" baseline="0" noProof="0">
                <a:ln>
                  <a:noFill/>
                </a:ln>
                <a:solidFill>
                  <a:srgbClr val="B7B7B7"/>
                </a:solidFill>
                <a:effectLst/>
                <a:uLnTx/>
                <a:uFillTx/>
                <a:latin typeface="Montserrat Black"/>
                <a:ea typeface="Montserrat Black"/>
                <a:cs typeface="Montserrat Black"/>
                <a:sym typeface="Montserrat Black"/>
              </a:rPr>
              <a:t>104</a:t>
            </a:r>
            <a:endParaRPr kumimoji="0" sz="1400" b="0" i="0" u="none" strike="noStrike" kern="0" cap="none" spc="0" normalizeH="0" baseline="0" noProof="0">
              <a:ln>
                <a:noFill/>
              </a:ln>
              <a:solidFill>
                <a:srgbClr val="B7B7B7"/>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Courses offered in grades 6–12</a:t>
            </a:r>
            <a:r>
              <a:rPr kumimoji="0" lang="en" sz="1400" b="1"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en" sz="1400" b="0" i="0" u="none" strike="noStrike" kern="0" cap="none" spc="0" normalizeH="0" baseline="0" noProof="0">
                <a:ln>
                  <a:noFill/>
                </a:ln>
                <a:solidFill>
                  <a:srgbClr val="000000"/>
                </a:solidFill>
                <a:effectLst/>
                <a:uLnTx/>
                <a:uFillTx/>
                <a:latin typeface="Montserrat"/>
                <a:ea typeface="Montserrat"/>
                <a:cs typeface="Montserrat"/>
                <a:sym typeface="Montserrat"/>
              </a:rPr>
              <a:t>taught by Virtual Virginia educators.  </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04" name="Google Shape;104;p17"/>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2020-2021 VVA Program Update</a:t>
            </a:r>
            <a:endParaRPr>
              <a:latin typeface="Montserrat"/>
              <a:ea typeface="Montserrat"/>
              <a:cs typeface="Montserrat"/>
              <a:sym typeface="Montserrat"/>
            </a:endParaRPr>
          </a:p>
        </p:txBody>
      </p:sp>
    </p:spTree>
    <p:extLst>
      <p:ext uri="{BB962C8B-B14F-4D97-AF65-F5344CB8AC3E}">
        <p14:creationId xmlns:p14="http://schemas.microsoft.com/office/powerpoint/2010/main" val="2181051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34" name="Google Shape;134;p18" title="green line"/>
          <p:cNvSpPr/>
          <p:nvPr/>
        </p:nvSpPr>
        <p:spPr>
          <a:xfrm>
            <a:off x="6455643" y="2449980"/>
            <a:ext cx="598800" cy="39000"/>
          </a:xfrm>
          <a:prstGeom prst="roundRect">
            <a:avLst>
              <a:gd name="adj" fmla="val 50000"/>
            </a:avLst>
          </a:prstGeom>
          <a:solidFill>
            <a:srgbClr val="858585"/>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8" title="green line"/>
          <p:cNvSpPr/>
          <p:nvPr/>
        </p:nvSpPr>
        <p:spPr>
          <a:xfrm>
            <a:off x="4357967" y="2449980"/>
            <a:ext cx="598800" cy="39000"/>
          </a:xfrm>
          <a:prstGeom prst="roundRect">
            <a:avLst>
              <a:gd name="adj" fmla="val 50000"/>
            </a:avLst>
          </a:prstGeom>
          <a:solidFill>
            <a:srgbClr val="858585"/>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8" title="red line"/>
          <p:cNvSpPr/>
          <p:nvPr/>
        </p:nvSpPr>
        <p:spPr>
          <a:xfrm>
            <a:off x="2169374" y="2449980"/>
            <a:ext cx="598800" cy="39000"/>
          </a:xfrm>
          <a:prstGeom prst="roundRect">
            <a:avLst>
              <a:gd name="adj" fmla="val 50000"/>
            </a:avLst>
          </a:prstGeom>
          <a:solidFill>
            <a:srgbClr val="CC0000"/>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8" name="Google Shape;128;p18" title="Training"/>
          <p:cNvGrpSpPr/>
          <p:nvPr/>
        </p:nvGrpSpPr>
        <p:grpSpPr>
          <a:xfrm>
            <a:off x="6902251" y="2144968"/>
            <a:ext cx="1832662" cy="1990209"/>
            <a:chOff x="6863376" y="1957150"/>
            <a:chExt cx="1819200" cy="1897968"/>
          </a:xfrm>
        </p:grpSpPr>
        <p:sp>
          <p:nvSpPr>
            <p:cNvPr id="129" name="Google Shape;129;p18"/>
            <p:cNvSpPr/>
            <p:nvPr/>
          </p:nvSpPr>
          <p:spPr>
            <a:xfrm>
              <a:off x="7420786"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sp>
          <p:nvSpPr>
            <p:cNvPr id="130" name="Google Shape;130;p18"/>
            <p:cNvSpPr txBox="1"/>
            <p:nvPr/>
          </p:nvSpPr>
          <p:spPr>
            <a:xfrm>
              <a:off x="6863397" y="2478136"/>
              <a:ext cx="1709100" cy="4464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34343"/>
                  </a:solidFill>
                  <a:effectLst/>
                  <a:uLnTx/>
                  <a:uFillTx/>
                  <a:latin typeface="Montserrat"/>
                  <a:ea typeface="Montserrat"/>
                  <a:cs typeface="Montserrat"/>
                  <a:sym typeface="Montserrat"/>
                </a:rPr>
                <a:t>Training</a:t>
              </a:r>
              <a:endParaRPr kumimoji="0" sz="1000" b="1"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31" name="Google Shape;131;p18"/>
            <p:cNvSpPr txBox="1"/>
            <p:nvPr/>
          </p:nvSpPr>
          <p:spPr>
            <a:xfrm>
              <a:off x="6863376" y="3117718"/>
              <a:ext cx="1819200" cy="7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Montserrat"/>
                  <a:ea typeface="Montserrat"/>
                  <a:cs typeface="Montserrat"/>
                  <a:sym typeface="Montserrat"/>
                </a:rPr>
                <a:t>Division educators have access to training and professional learning via VVA at no cost.</a:t>
              </a:r>
              <a:endParaRPr kumimoji="0" sz="1200"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32" name="Google Shape;132;p18"/>
            <p:cNvSpPr txBox="1"/>
            <p:nvPr/>
          </p:nvSpPr>
          <p:spPr>
            <a:xfrm>
              <a:off x="7322090" y="2093809"/>
              <a:ext cx="791700" cy="32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800" b="1" i="0" u="none" strike="noStrike" kern="0" cap="none" spc="0" normalizeH="0" baseline="0" noProof="0">
                  <a:ln>
                    <a:noFill/>
                  </a:ln>
                  <a:solidFill>
                    <a:srgbClr val="434343"/>
                  </a:solidFill>
                  <a:effectLst/>
                  <a:uLnTx/>
                  <a:uFillTx/>
                  <a:latin typeface="Montserrat"/>
                  <a:ea typeface="Montserrat"/>
                  <a:cs typeface="Montserrat"/>
                  <a:sym typeface="Montserrat"/>
                </a:rPr>
                <a:t>Training</a:t>
              </a:r>
              <a:endParaRPr kumimoji="0" sz="800" b="1"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grpSp>
      <p:sp>
        <p:nvSpPr>
          <p:cNvPr id="135" name="Google Shape;135;p18"/>
          <p:cNvSpPr txBox="1"/>
          <p:nvPr/>
        </p:nvSpPr>
        <p:spPr>
          <a:xfrm>
            <a:off x="5369778" y="2301045"/>
            <a:ext cx="660600" cy="336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800" b="1" i="0" u="none" strike="noStrike" kern="0" cap="none" spc="0" normalizeH="0" baseline="0" noProof="0">
                <a:ln>
                  <a:noFill/>
                </a:ln>
                <a:solidFill>
                  <a:srgbClr val="434343"/>
                </a:solidFill>
                <a:effectLst/>
                <a:uLnTx/>
                <a:uFillTx/>
                <a:latin typeface="Montserrat"/>
                <a:ea typeface="Montserrat"/>
                <a:cs typeface="Montserrat"/>
                <a:sym typeface="Montserrat"/>
              </a:rPr>
              <a:t>Content</a:t>
            </a:r>
            <a:endParaRPr kumimoji="0" sz="800" b="1"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36" name="Google Shape;136;p18"/>
          <p:cNvSpPr txBox="1"/>
          <p:nvPr/>
        </p:nvSpPr>
        <p:spPr>
          <a:xfrm>
            <a:off x="4839157" y="2731374"/>
            <a:ext cx="1722000" cy="4683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34343"/>
                </a:solidFill>
                <a:effectLst/>
                <a:uLnTx/>
                <a:uFillTx/>
                <a:latin typeface="Montserrat"/>
                <a:ea typeface="Montserrat"/>
                <a:cs typeface="Montserrat"/>
                <a:sym typeface="Montserrat"/>
              </a:rPr>
              <a:t>Content</a:t>
            </a:r>
            <a:endParaRPr kumimoji="0" sz="1000" b="1"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grpSp>
        <p:nvGrpSpPr>
          <p:cNvPr id="125" name="Google Shape;125;p18" title="Content"/>
          <p:cNvGrpSpPr/>
          <p:nvPr/>
        </p:nvGrpSpPr>
        <p:grpSpPr>
          <a:xfrm>
            <a:off x="4804876" y="2144968"/>
            <a:ext cx="1721747" cy="1990217"/>
            <a:chOff x="4781408" y="1957150"/>
            <a:chExt cx="1709100" cy="1897975"/>
          </a:xfrm>
        </p:grpSpPr>
        <p:sp>
          <p:nvSpPr>
            <p:cNvPr id="126" name="Google Shape;126;p18"/>
            <p:cNvSpPr/>
            <p:nvPr/>
          </p:nvSpPr>
          <p:spPr>
            <a:xfrm>
              <a:off x="5338808" y="1957150"/>
              <a:ext cx="594300" cy="594300"/>
            </a:xfrm>
            <a:prstGeom prst="ellipse">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8"/>
            <p:cNvSpPr txBox="1"/>
            <p:nvPr/>
          </p:nvSpPr>
          <p:spPr>
            <a:xfrm>
              <a:off x="4781408" y="3117725"/>
              <a:ext cx="1709100" cy="7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Montserrat"/>
                  <a:ea typeface="Montserrat"/>
                  <a:cs typeface="Montserrat"/>
                  <a:sym typeface="Montserrat"/>
                </a:rPr>
                <a:t>Virginia public school divisions can import K–12 VVA content to the LMS at no cost.</a:t>
              </a:r>
              <a:endParaRPr kumimoji="0" sz="1100" b="0" i="0" u="none" strike="noStrike" kern="0" cap="none" spc="0" normalizeH="0" baseline="0" noProof="0">
                <a:ln>
                  <a:noFill/>
                </a:ln>
                <a:solidFill>
                  <a:srgbClr val="434343"/>
                </a:solidFill>
                <a:effectLst/>
                <a:uLnTx/>
                <a:uFillTx/>
                <a:latin typeface="Roboto"/>
                <a:ea typeface="Roboto"/>
                <a:cs typeface="Roboto"/>
                <a:sym typeface="Roboto"/>
              </a:endParaRPr>
            </a:p>
          </p:txBody>
        </p:sp>
      </p:grpSp>
      <p:grpSp>
        <p:nvGrpSpPr>
          <p:cNvPr id="120" name="Google Shape;120;p18" title="Support Teams"/>
          <p:cNvGrpSpPr/>
          <p:nvPr/>
        </p:nvGrpSpPr>
        <p:grpSpPr>
          <a:xfrm>
            <a:off x="2707475" y="2144968"/>
            <a:ext cx="1721757" cy="1990219"/>
            <a:chOff x="2699413" y="1957150"/>
            <a:chExt cx="1709110" cy="1897977"/>
          </a:xfrm>
        </p:grpSpPr>
        <p:sp>
          <p:nvSpPr>
            <p:cNvPr id="121" name="Google Shape;121;p18"/>
            <p:cNvSpPr/>
            <p:nvPr/>
          </p:nvSpPr>
          <p:spPr>
            <a:xfrm>
              <a:off x="3256823" y="1957150"/>
              <a:ext cx="594300" cy="5943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8"/>
            <p:cNvSpPr txBox="1"/>
            <p:nvPr/>
          </p:nvSpPr>
          <p:spPr>
            <a:xfrm>
              <a:off x="2699413" y="2549200"/>
              <a:ext cx="1709100" cy="4464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A72A1E"/>
                  </a:solidFill>
                  <a:effectLst/>
                  <a:uLnTx/>
                  <a:uFillTx/>
                  <a:latin typeface="Montserrat"/>
                  <a:ea typeface="Montserrat"/>
                  <a:cs typeface="Montserrat"/>
                  <a:sym typeface="Montserrat"/>
                </a:rPr>
                <a:t>Support Teams</a:t>
              </a:r>
              <a:endParaRPr kumimoji="0" sz="1000" b="1" i="0" u="none" strike="noStrike" kern="0" cap="none" spc="0" normalizeH="0" baseline="0" noProof="0">
                <a:ln>
                  <a:noFill/>
                </a:ln>
                <a:solidFill>
                  <a:srgbClr val="A72A1E"/>
                </a:solidFill>
                <a:effectLst/>
                <a:uLnTx/>
                <a:uFillTx/>
                <a:latin typeface="Montserrat"/>
                <a:ea typeface="Montserrat"/>
                <a:cs typeface="Montserrat"/>
                <a:sym typeface="Montserrat"/>
              </a:endParaRPr>
            </a:p>
          </p:txBody>
        </p:sp>
        <p:sp>
          <p:nvSpPr>
            <p:cNvPr id="123" name="Google Shape;123;p18"/>
            <p:cNvSpPr txBox="1"/>
            <p:nvPr/>
          </p:nvSpPr>
          <p:spPr>
            <a:xfrm>
              <a:off x="2699423" y="3117727"/>
              <a:ext cx="1709100" cy="7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Montserrat"/>
                  <a:ea typeface="Montserrat"/>
                  <a:cs typeface="Montserrat"/>
                  <a:sym typeface="Montserrat"/>
                </a:rPr>
                <a:t>Virginia public school divisions have access to VVA and LMS support teams at no cost.</a:t>
              </a:r>
              <a:endParaRPr kumimoji="0" sz="1200"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24" name="Google Shape;124;p18"/>
            <p:cNvSpPr txBox="1"/>
            <p:nvPr/>
          </p:nvSpPr>
          <p:spPr>
            <a:xfrm>
              <a:off x="3256825" y="2106075"/>
              <a:ext cx="643800" cy="32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800" b="1" i="0" u="none" strike="noStrike" kern="0" cap="none" spc="0" normalizeH="0" baseline="0" noProof="0">
                  <a:ln>
                    <a:noFill/>
                  </a:ln>
                  <a:solidFill>
                    <a:srgbClr val="A72A1E"/>
                  </a:solidFill>
                  <a:effectLst/>
                  <a:uLnTx/>
                  <a:uFillTx/>
                  <a:latin typeface="Montserrat"/>
                  <a:ea typeface="Montserrat"/>
                  <a:cs typeface="Montserrat"/>
                  <a:sym typeface="Montserrat"/>
                </a:rPr>
                <a:t>Support</a:t>
              </a:r>
              <a:endParaRPr kumimoji="0" sz="800" b="1" i="0" u="none" strike="noStrike" kern="0" cap="none" spc="0" normalizeH="0" baseline="0" noProof="0">
                <a:ln>
                  <a:noFill/>
                </a:ln>
                <a:solidFill>
                  <a:srgbClr val="A72A1E"/>
                </a:solidFill>
                <a:effectLst/>
                <a:uLnTx/>
                <a:uFillTx/>
                <a:latin typeface="Montserrat"/>
                <a:ea typeface="Montserrat"/>
                <a:cs typeface="Montserrat"/>
                <a:sym typeface="Montserrat"/>
              </a:endParaRPr>
            </a:p>
          </p:txBody>
        </p:sp>
      </p:grpSp>
      <p:grpSp>
        <p:nvGrpSpPr>
          <p:cNvPr id="115" name="Google Shape;115;p18" title="LMS"/>
          <p:cNvGrpSpPr/>
          <p:nvPr/>
        </p:nvGrpSpPr>
        <p:grpSpPr>
          <a:xfrm>
            <a:off x="563851" y="2144968"/>
            <a:ext cx="1767987" cy="1990219"/>
            <a:chOff x="571536" y="1957150"/>
            <a:chExt cx="1755000" cy="1897977"/>
          </a:xfrm>
        </p:grpSpPr>
        <p:sp>
          <p:nvSpPr>
            <p:cNvPr id="116" name="Google Shape;116;p18"/>
            <p:cNvSpPr/>
            <p:nvPr/>
          </p:nvSpPr>
          <p:spPr>
            <a:xfrm>
              <a:off x="1151886" y="1957150"/>
              <a:ext cx="594300" cy="594300"/>
            </a:xfrm>
            <a:prstGeom prst="ellipse">
              <a:avLst/>
            </a:pr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17" name="Google Shape;117;p18"/>
            <p:cNvSpPr txBox="1"/>
            <p:nvPr/>
          </p:nvSpPr>
          <p:spPr>
            <a:xfrm>
              <a:off x="1230636" y="2118324"/>
              <a:ext cx="436800" cy="32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800" b="1" i="0" u="none" strike="noStrike" kern="0" cap="none" spc="0" normalizeH="0" baseline="0" noProof="0">
                  <a:ln>
                    <a:noFill/>
                  </a:ln>
                  <a:solidFill>
                    <a:srgbClr val="A72A1E"/>
                  </a:solidFill>
                  <a:effectLst/>
                  <a:uLnTx/>
                  <a:uFillTx/>
                  <a:latin typeface="Montserrat"/>
                  <a:ea typeface="Montserrat"/>
                  <a:cs typeface="Montserrat"/>
                  <a:sym typeface="Montserrat"/>
                </a:rPr>
                <a:t>LMS</a:t>
              </a:r>
              <a:endParaRPr kumimoji="0" sz="800" b="1" i="0" u="none" strike="noStrike" kern="0" cap="none" spc="0" normalizeH="0" baseline="0" noProof="0">
                <a:ln>
                  <a:noFill/>
                </a:ln>
                <a:solidFill>
                  <a:srgbClr val="A72A1E"/>
                </a:solidFill>
                <a:effectLst/>
                <a:uLnTx/>
                <a:uFillTx/>
                <a:latin typeface="Montserrat"/>
                <a:ea typeface="Montserrat"/>
                <a:cs typeface="Montserrat"/>
                <a:sym typeface="Montserrat"/>
              </a:endParaRPr>
            </a:p>
          </p:txBody>
        </p:sp>
        <p:sp>
          <p:nvSpPr>
            <p:cNvPr id="118" name="Google Shape;118;p18"/>
            <p:cNvSpPr txBox="1"/>
            <p:nvPr/>
          </p:nvSpPr>
          <p:spPr>
            <a:xfrm>
              <a:off x="594488" y="2660925"/>
              <a:ext cx="1709100" cy="4464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A72A1E"/>
                  </a:solidFill>
                  <a:effectLst/>
                  <a:uLnTx/>
                  <a:uFillTx/>
                  <a:latin typeface="Montserrat"/>
                  <a:ea typeface="Montserrat"/>
                  <a:cs typeface="Montserrat"/>
                  <a:sym typeface="Montserrat"/>
                </a:rPr>
                <a:t>Learning Management System</a:t>
              </a:r>
              <a:endParaRPr kumimoji="0" sz="1000" b="1" i="0" u="none" strike="noStrike" kern="0" cap="none" spc="0" normalizeH="0" baseline="0" noProof="0">
                <a:ln>
                  <a:noFill/>
                </a:ln>
                <a:solidFill>
                  <a:srgbClr val="A72A1E"/>
                </a:solidFill>
                <a:effectLst/>
                <a:uLnTx/>
                <a:uFillTx/>
                <a:latin typeface="Montserrat"/>
                <a:ea typeface="Montserrat"/>
                <a:cs typeface="Montserrat"/>
                <a:sym typeface="Montserrat"/>
              </a:endParaRPr>
            </a:p>
          </p:txBody>
        </p:sp>
        <p:sp>
          <p:nvSpPr>
            <p:cNvPr id="119" name="Google Shape;119;p18"/>
            <p:cNvSpPr txBox="1"/>
            <p:nvPr/>
          </p:nvSpPr>
          <p:spPr>
            <a:xfrm>
              <a:off x="571536" y="3117727"/>
              <a:ext cx="1755000" cy="7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 sz="1200" b="0" i="0" u="none" strike="noStrike" kern="0" cap="none" spc="0" normalizeH="0" baseline="0" noProof="0">
                  <a:ln>
                    <a:noFill/>
                  </a:ln>
                  <a:solidFill>
                    <a:srgbClr val="434343"/>
                  </a:solidFill>
                  <a:effectLst/>
                  <a:uLnTx/>
                  <a:uFillTx/>
                  <a:latin typeface="Montserrat"/>
                  <a:ea typeface="Montserrat"/>
                  <a:cs typeface="Montserrat"/>
                  <a:sym typeface="Montserrat"/>
                </a:rPr>
                <a:t>Virginia public school divisions have access to their own instance of the VVA LMS at no cost.</a:t>
              </a:r>
              <a:endParaRPr kumimoji="0" sz="1200"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grpSp>
      <p:sp>
        <p:nvSpPr>
          <p:cNvPr id="113" name="Google Shape;113;p18"/>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Outreach Program Components</a:t>
            </a:r>
            <a:endParaRPr/>
          </a:p>
        </p:txBody>
      </p:sp>
    </p:spTree>
    <p:extLst>
      <p:ext uri="{BB962C8B-B14F-4D97-AF65-F5344CB8AC3E}">
        <p14:creationId xmlns:p14="http://schemas.microsoft.com/office/powerpoint/2010/main" val="2013713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19"/>
          <p:cNvSpPr txBox="1">
            <a:spLocks noGrp="1"/>
          </p:cNvSpPr>
          <p:nvPr>
            <p:ph type="body" idx="1"/>
          </p:nvPr>
        </p:nvSpPr>
        <p:spPr>
          <a:xfrm>
            <a:off x="4841575" y="1474100"/>
            <a:ext cx="3934200" cy="3536700"/>
          </a:xfrm>
          <a:prstGeom prst="rect">
            <a:avLst/>
          </a:prstGeom>
        </p:spPr>
        <p:txBody>
          <a:bodyPr spcFirstLastPara="1" wrap="square" lIns="91425" tIns="91425" rIns="91425" bIns="91425" anchor="t" anchorCtr="0">
            <a:noAutofit/>
          </a:bodyPr>
          <a:lstStyle/>
          <a:p>
            <a:pPr marL="622300" lvl="0" indent="-333375" algn="l" rtl="0">
              <a:spcBef>
                <a:spcPts val="1800"/>
              </a:spcBef>
              <a:spcAft>
                <a:spcPts val="0"/>
              </a:spcAft>
              <a:buClr>
                <a:srgbClr val="434343"/>
              </a:buClr>
              <a:buSzPts val="1650"/>
              <a:buFont typeface="Montserrat"/>
              <a:buAutoNum type="arabicPeriod"/>
            </a:pPr>
            <a:r>
              <a:rPr lang="en" sz="1650">
                <a:solidFill>
                  <a:srgbClr val="434343"/>
                </a:solidFill>
                <a:latin typeface="Montserrat"/>
                <a:ea typeface="Montserrat"/>
                <a:cs typeface="Montserrat"/>
                <a:sym typeface="Montserrat"/>
              </a:rPr>
              <a:t>All in for Fall 2020</a:t>
            </a:r>
            <a:endParaRPr sz="1650">
              <a:solidFill>
                <a:srgbClr val="434343"/>
              </a:solidFill>
              <a:latin typeface="Montserrat"/>
              <a:ea typeface="Montserrat"/>
              <a:cs typeface="Montserrat"/>
              <a:sym typeface="Montserrat"/>
            </a:endParaRPr>
          </a:p>
          <a:p>
            <a:pPr marL="622300" lvl="0" indent="-333375" algn="l" rtl="0">
              <a:spcBef>
                <a:spcPts val="0"/>
              </a:spcBef>
              <a:spcAft>
                <a:spcPts val="0"/>
              </a:spcAft>
              <a:buClr>
                <a:srgbClr val="434343"/>
              </a:buClr>
              <a:buSzPts val="1650"/>
              <a:buFont typeface="Montserrat"/>
              <a:buAutoNum type="arabicPeriod"/>
            </a:pPr>
            <a:r>
              <a:rPr lang="en" sz="1650">
                <a:solidFill>
                  <a:srgbClr val="434343"/>
                </a:solidFill>
                <a:latin typeface="Montserrat"/>
                <a:ea typeface="Montserrat"/>
                <a:cs typeface="Montserrat"/>
                <a:sym typeface="Montserrat"/>
              </a:rPr>
              <a:t>Phase In </a:t>
            </a:r>
            <a:endParaRPr sz="1650">
              <a:solidFill>
                <a:srgbClr val="434343"/>
              </a:solidFill>
              <a:latin typeface="Montserrat"/>
              <a:ea typeface="Montserrat"/>
              <a:cs typeface="Montserrat"/>
              <a:sym typeface="Montserrat"/>
            </a:endParaRPr>
          </a:p>
          <a:p>
            <a:pPr marL="622300" lvl="0" indent="-333375" algn="l" rtl="0">
              <a:spcBef>
                <a:spcPts val="0"/>
              </a:spcBef>
              <a:spcAft>
                <a:spcPts val="0"/>
              </a:spcAft>
              <a:buClr>
                <a:srgbClr val="434343"/>
              </a:buClr>
              <a:buSzPts val="1650"/>
              <a:buFont typeface="Montserrat"/>
              <a:buAutoNum type="arabicPeriod"/>
            </a:pPr>
            <a:r>
              <a:rPr lang="en" sz="1650">
                <a:solidFill>
                  <a:srgbClr val="434343"/>
                </a:solidFill>
                <a:latin typeface="Montserrat"/>
                <a:ea typeface="Montserrat"/>
                <a:cs typeface="Montserrat"/>
                <a:sym typeface="Montserrat"/>
              </a:rPr>
              <a:t>Multi-platform approach</a:t>
            </a:r>
            <a:endParaRPr sz="1650">
              <a:solidFill>
                <a:srgbClr val="434343"/>
              </a:solidFill>
              <a:latin typeface="Montserrat"/>
              <a:ea typeface="Montserrat"/>
              <a:cs typeface="Montserrat"/>
              <a:sym typeface="Montserrat"/>
            </a:endParaRPr>
          </a:p>
          <a:p>
            <a:pPr marL="622300" lvl="0" indent="-333375" algn="l" rtl="0">
              <a:spcBef>
                <a:spcPts val="0"/>
              </a:spcBef>
              <a:spcAft>
                <a:spcPts val="0"/>
              </a:spcAft>
              <a:buClr>
                <a:srgbClr val="434343"/>
              </a:buClr>
              <a:buSzPts val="1650"/>
              <a:buFont typeface="Montserrat"/>
              <a:buAutoNum type="arabicPeriod"/>
            </a:pPr>
            <a:r>
              <a:rPr lang="en" sz="1650">
                <a:solidFill>
                  <a:srgbClr val="434343"/>
                </a:solidFill>
                <a:latin typeface="Montserrat"/>
                <a:ea typeface="Montserrat"/>
                <a:cs typeface="Montserrat"/>
                <a:sym typeface="Montserrat"/>
              </a:rPr>
              <a:t>Use the VVA LMS along with an existing solution and making a decision at a later time</a:t>
            </a:r>
            <a:endParaRPr sz="1650">
              <a:solidFill>
                <a:srgbClr val="434343"/>
              </a:solidFill>
              <a:latin typeface="Montserrat"/>
              <a:ea typeface="Montserrat"/>
              <a:cs typeface="Montserrat"/>
              <a:sym typeface="Montserrat"/>
            </a:endParaRPr>
          </a:p>
          <a:p>
            <a:pPr marL="622300" lvl="0" indent="-333375" algn="l" rtl="0">
              <a:spcBef>
                <a:spcPts val="0"/>
              </a:spcBef>
              <a:spcAft>
                <a:spcPts val="0"/>
              </a:spcAft>
              <a:buClr>
                <a:srgbClr val="434343"/>
              </a:buClr>
              <a:buSzPts val="1650"/>
              <a:buFont typeface="Montserrat"/>
              <a:buAutoNum type="arabicPeriod"/>
            </a:pPr>
            <a:r>
              <a:rPr lang="en" sz="1650">
                <a:solidFill>
                  <a:srgbClr val="434343"/>
                </a:solidFill>
                <a:latin typeface="Montserrat"/>
                <a:ea typeface="Montserrat"/>
                <a:cs typeface="Montserrat"/>
                <a:sym typeface="Montserrat"/>
              </a:rPr>
              <a:t>Implement now and planned deployment in 2021–2022</a:t>
            </a:r>
            <a:endParaRPr sz="1650">
              <a:solidFill>
                <a:srgbClr val="434343"/>
              </a:solidFill>
              <a:latin typeface="Montserrat"/>
              <a:ea typeface="Montserrat"/>
              <a:cs typeface="Montserrat"/>
              <a:sym typeface="Montserrat"/>
            </a:endParaRPr>
          </a:p>
          <a:p>
            <a:pPr marL="0" lvl="0" indent="0" algn="l" rtl="0">
              <a:spcBef>
                <a:spcPts val="2700"/>
              </a:spcBef>
              <a:spcAft>
                <a:spcPts val="0"/>
              </a:spcAft>
              <a:buNone/>
            </a:pPr>
            <a:endParaRPr sz="1650" b="1">
              <a:solidFill>
                <a:srgbClr val="434343"/>
              </a:solidFill>
              <a:latin typeface="Montserrat"/>
              <a:ea typeface="Montserrat"/>
              <a:cs typeface="Montserrat"/>
              <a:sym typeface="Montserrat"/>
            </a:endParaRPr>
          </a:p>
          <a:p>
            <a:pPr marL="0" lvl="0" indent="0" algn="l" rtl="0">
              <a:spcBef>
                <a:spcPts val="2700"/>
              </a:spcBef>
              <a:spcAft>
                <a:spcPts val="0"/>
              </a:spcAft>
              <a:buNone/>
            </a:pPr>
            <a:endParaRPr sz="1750">
              <a:solidFill>
                <a:srgbClr val="434343"/>
              </a:solidFill>
            </a:endParaRPr>
          </a:p>
          <a:p>
            <a:pPr marL="457200" lvl="0" indent="0" algn="l" rtl="0">
              <a:spcBef>
                <a:spcPts val="2700"/>
              </a:spcBef>
              <a:spcAft>
                <a:spcPts val="0"/>
              </a:spcAft>
              <a:buNone/>
            </a:pPr>
            <a:endParaRPr sz="1550">
              <a:solidFill>
                <a:srgbClr val="323232"/>
              </a:solidFill>
            </a:endParaRPr>
          </a:p>
          <a:p>
            <a:pPr marL="457200" marR="0" lvl="0" indent="0" algn="l" rtl="0">
              <a:lnSpc>
                <a:spcPct val="115000"/>
              </a:lnSpc>
              <a:spcBef>
                <a:spcPts val="1800"/>
              </a:spcBef>
              <a:spcAft>
                <a:spcPts val="1600"/>
              </a:spcAft>
              <a:buNone/>
            </a:pPr>
            <a:endParaRPr sz="2100"/>
          </a:p>
        </p:txBody>
      </p:sp>
      <p:sp>
        <p:nvSpPr>
          <p:cNvPr id="145" name="Google Shape;145;p19"/>
          <p:cNvSpPr txBox="1"/>
          <p:nvPr/>
        </p:nvSpPr>
        <p:spPr>
          <a:xfrm>
            <a:off x="306775" y="3579550"/>
            <a:ext cx="4571400" cy="84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Montserrat"/>
                <a:ea typeface="Montserrat"/>
                <a:cs typeface="Montserrat"/>
                <a:sym typeface="Montserrat"/>
              </a:rPr>
              <a:t>unique course downloads in the LMS!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9"/>
          <p:cNvSpPr txBox="1"/>
          <p:nvPr/>
        </p:nvSpPr>
        <p:spPr>
          <a:xfrm>
            <a:off x="270175" y="2121300"/>
            <a:ext cx="4851600" cy="168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600" b="0" i="0" u="none" strike="noStrike" kern="0" cap="none" spc="0" normalizeH="0" baseline="0" noProof="0">
                <a:ln>
                  <a:noFill/>
                </a:ln>
                <a:solidFill>
                  <a:srgbClr val="CC0000"/>
                </a:solidFill>
                <a:effectLst/>
                <a:uLnTx/>
                <a:uFillTx/>
                <a:latin typeface="Montserrat Black"/>
                <a:ea typeface="Montserrat Black"/>
                <a:cs typeface="Montserrat Black"/>
                <a:sym typeface="Montserrat Black"/>
              </a:rPr>
              <a:t>22,000+</a:t>
            </a:r>
            <a:endParaRPr kumimoji="0" sz="1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9"/>
          <p:cNvSpPr txBox="1"/>
          <p:nvPr/>
        </p:nvSpPr>
        <p:spPr>
          <a:xfrm>
            <a:off x="270175" y="1812800"/>
            <a:ext cx="4644600" cy="53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Montserrat"/>
                <a:ea typeface="Montserrat"/>
                <a:cs typeface="Montserrat"/>
                <a:sym typeface="Montserrat"/>
              </a:rPr>
              <a:t>In 2020-2021, Virtual Virginia exceeded</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41" name="Google Shape;141;p19"/>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VVA LMS Implementation </a:t>
            </a:r>
            <a:endParaRPr/>
          </a:p>
        </p:txBody>
      </p:sp>
    </p:spTree>
    <p:extLst>
      <p:ext uri="{BB962C8B-B14F-4D97-AF65-F5344CB8AC3E}">
        <p14:creationId xmlns:p14="http://schemas.microsoft.com/office/powerpoint/2010/main" val="1206923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3" name="Google Shape;153;p20"/>
          <p:cNvSpPr txBox="1"/>
          <p:nvPr/>
        </p:nvSpPr>
        <p:spPr>
          <a:xfrm>
            <a:off x="6671325" y="1595450"/>
            <a:ext cx="2239800" cy="317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Montserrat"/>
                <a:ea typeface="Montserrat"/>
                <a:cs typeface="Montserrat"/>
                <a:sym typeface="Montserrat"/>
              </a:rPr>
              <a:t>Professional Learning</a:t>
            </a:r>
            <a:endParaRPr kumimoji="0" sz="18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Montserrat"/>
                <a:ea typeface="Montserrat"/>
                <a:cs typeface="Montserrat"/>
                <a:sym typeface="Montserrat"/>
              </a:rPr>
              <a:t>The 2020–2021 VVA PLN will be expanded to include more educators across the Commonwealth</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54" name="Google Shape;154;p20"/>
          <p:cNvSpPr txBox="1"/>
          <p:nvPr/>
        </p:nvSpPr>
        <p:spPr>
          <a:xfrm>
            <a:off x="4572000" y="1595450"/>
            <a:ext cx="2239800" cy="317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Montserrat"/>
                <a:ea typeface="Montserrat"/>
                <a:cs typeface="Montserrat"/>
                <a:sym typeface="Montserrat"/>
              </a:rPr>
              <a:t>Expanded Offerings</a:t>
            </a:r>
            <a:endParaRPr kumimoji="0" sz="18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Montserrat"/>
                <a:ea typeface="Montserrat"/>
                <a:cs typeface="Montserrat"/>
                <a:sym typeface="Montserrat"/>
              </a:rPr>
              <a:t>Additional Outreach and Complementary Courses in preparation for Summer 2021</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52" name="Google Shape;152;p20"/>
          <p:cNvSpPr txBox="1"/>
          <p:nvPr/>
        </p:nvSpPr>
        <p:spPr>
          <a:xfrm>
            <a:off x="2348750" y="1595325"/>
            <a:ext cx="2239800" cy="324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Montserrat"/>
                <a:ea typeface="Montserrat"/>
                <a:cs typeface="Montserrat"/>
                <a:sym typeface="Montserrat"/>
              </a:rPr>
              <a:t>Asynchronous Courses</a:t>
            </a:r>
            <a:endParaRPr kumimoji="0" sz="18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Montserrat"/>
                <a:ea typeface="Montserrat"/>
                <a:cs typeface="Montserrat"/>
                <a:sym typeface="Montserrat"/>
              </a:rPr>
              <a:t>Additional self-paced content and assessments are scheduled for initial release in early October for Grades 3–6</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51" name="Google Shape;151;p20"/>
          <p:cNvSpPr txBox="1"/>
          <p:nvPr/>
        </p:nvSpPr>
        <p:spPr>
          <a:xfrm>
            <a:off x="323350" y="1595300"/>
            <a:ext cx="2043600" cy="324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Montserrat"/>
                <a:ea typeface="Montserrat"/>
                <a:cs typeface="Montserrat"/>
                <a:sym typeface="Montserrat"/>
              </a:rPr>
              <a:t>Credit Recovery</a:t>
            </a:r>
            <a:endParaRPr kumimoji="0" sz="18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Montserrat"/>
                <a:ea typeface="Montserrat"/>
                <a:cs typeface="Montserrat"/>
                <a:sym typeface="Montserrat"/>
              </a:rPr>
              <a:t>Credit Recovery content development in Grades 7–12,  available via the Outreach Program</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50" name="Google Shape;150;p20"/>
          <p:cNvSpPr txBox="1">
            <a:spLocks noGrp="1"/>
          </p:cNvSpPr>
          <p:nvPr>
            <p:ph type="title"/>
          </p:nvPr>
        </p:nvSpPr>
        <p:spPr>
          <a:xfrm>
            <a:off x="729450" y="757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2020-2021 Projects</a:t>
            </a:r>
            <a:endParaRPr/>
          </a:p>
        </p:txBody>
      </p:sp>
    </p:spTree>
    <p:extLst>
      <p:ext uri="{BB962C8B-B14F-4D97-AF65-F5344CB8AC3E}">
        <p14:creationId xmlns:p14="http://schemas.microsoft.com/office/powerpoint/2010/main" val="1039431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34"/>
          <p:cNvSpPr txBox="1">
            <a:spLocks noGrp="1"/>
          </p:cNvSpPr>
          <p:nvPr>
            <p:ph type="body" idx="1"/>
          </p:nvPr>
        </p:nvSpPr>
        <p:spPr>
          <a:xfrm>
            <a:off x="4114800" y="971551"/>
            <a:ext cx="4661100" cy="27432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r>
              <a:rPr lang="nl-NL" sz="3600" b="1">
                <a:latin typeface="Montserrat"/>
                <a:ea typeface="Montserrat"/>
                <a:cs typeface="Montserrat"/>
                <a:sym typeface="Montserrat"/>
              </a:rPr>
              <a:t>Dr. Brian Mott</a:t>
            </a:r>
            <a:endParaRPr sz="3600" b="1">
              <a:latin typeface="Montserrat"/>
              <a:ea typeface="Montserrat"/>
              <a:cs typeface="Montserrat"/>
              <a:sym typeface="Montserrat"/>
            </a:endParaRPr>
          </a:p>
          <a:p>
            <a:pPr marL="342900" lvl="0" indent="-139700" algn="l" rtl="0">
              <a:spcBef>
                <a:spcPts val="0"/>
              </a:spcBef>
              <a:spcAft>
                <a:spcPts val="0"/>
              </a:spcAft>
              <a:buClr>
                <a:schemeClr val="dk1"/>
              </a:buClr>
              <a:buSzPts val="3200"/>
              <a:buFont typeface="Arial"/>
              <a:buNone/>
            </a:pPr>
            <a:r>
              <a:rPr lang="nl-NL" sz="1800" b="1">
                <a:latin typeface="Montserrat"/>
                <a:ea typeface="Montserrat"/>
                <a:cs typeface="Montserrat"/>
                <a:sym typeface="Montserrat"/>
              </a:rPr>
              <a:t>Executive Director</a:t>
            </a:r>
            <a:endParaRPr sz="1800" b="1">
              <a:latin typeface="Montserrat"/>
              <a:ea typeface="Montserrat"/>
              <a:cs typeface="Montserrat"/>
              <a:sym typeface="Montserrat"/>
            </a:endParaRPr>
          </a:p>
          <a:p>
            <a:pPr marL="342900" lvl="0" indent="-139700" algn="l" rtl="0">
              <a:spcBef>
                <a:spcPts val="0"/>
              </a:spcBef>
              <a:spcAft>
                <a:spcPts val="0"/>
              </a:spcAft>
              <a:buClr>
                <a:schemeClr val="dk1"/>
              </a:buClr>
              <a:buSzPts val="3200"/>
              <a:buNone/>
            </a:pPr>
            <a:endParaRPr sz="1800" b="1">
              <a:latin typeface="Montserrat"/>
              <a:ea typeface="Montserrat"/>
              <a:cs typeface="Montserrat"/>
              <a:sym typeface="Montserrat"/>
            </a:endParaRPr>
          </a:p>
          <a:p>
            <a:pPr marL="342900" lvl="0" indent="-139700" algn="l" rtl="0">
              <a:lnSpc>
                <a:spcPct val="150000"/>
              </a:lnSpc>
              <a:spcBef>
                <a:spcPts val="0"/>
              </a:spcBef>
              <a:spcAft>
                <a:spcPts val="0"/>
              </a:spcAft>
              <a:buClr>
                <a:schemeClr val="dk1"/>
              </a:buClr>
              <a:buSzPts val="3200"/>
              <a:buFont typeface="Arial"/>
              <a:buNone/>
            </a:pPr>
            <a:r>
              <a:rPr lang="nl-NL" sz="1800" b="1" u="sng">
                <a:solidFill>
                  <a:schemeClr val="hlink"/>
                </a:solidFill>
                <a:latin typeface="Montserrat"/>
                <a:ea typeface="Montserrat"/>
                <a:cs typeface="Montserrat"/>
                <a:sym typeface="Montserrat"/>
                <a:hlinkClick r:id="rId3"/>
              </a:rPr>
              <a:t>brian.mott@virtualva.org</a:t>
            </a:r>
            <a:endParaRPr sz="1800" b="1">
              <a:latin typeface="Montserrat"/>
              <a:ea typeface="Montserrat"/>
              <a:cs typeface="Montserrat"/>
              <a:sym typeface="Montserrat"/>
            </a:endParaRPr>
          </a:p>
          <a:p>
            <a:pPr marL="342900" lvl="0" indent="-139700" algn="l" rtl="0">
              <a:lnSpc>
                <a:spcPct val="150000"/>
              </a:lnSpc>
              <a:spcBef>
                <a:spcPts val="0"/>
              </a:spcBef>
              <a:spcAft>
                <a:spcPts val="0"/>
              </a:spcAft>
              <a:buClr>
                <a:schemeClr val="dk1"/>
              </a:buClr>
              <a:buSzPts val="3200"/>
              <a:buNone/>
            </a:pPr>
            <a:r>
              <a:rPr lang="nl-NL" sz="1800" b="1">
                <a:latin typeface="Montserrat"/>
                <a:ea typeface="Montserrat"/>
                <a:cs typeface="Montserrat"/>
                <a:sym typeface="Montserrat"/>
              </a:rPr>
              <a:t>(866) 650-0025</a:t>
            </a:r>
            <a:endParaRPr sz="1800" b="1">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3200"/>
              <a:buFont typeface="Arial"/>
              <a:buNone/>
            </a:pPr>
            <a:r>
              <a:rPr lang="nl-NL" sz="1800" b="1">
                <a:latin typeface="Montserrat"/>
                <a:ea typeface="Montserrat"/>
                <a:cs typeface="Montserrat"/>
                <a:sym typeface="Montserrat"/>
              </a:rPr>
              <a:t>    www.virtualvirginia.org</a:t>
            </a:r>
            <a:endParaRPr sz="1800" b="1">
              <a:latin typeface="Montserrat"/>
              <a:ea typeface="Montserrat"/>
              <a:cs typeface="Montserrat"/>
              <a:sym typeface="Montserrat"/>
            </a:endParaRPr>
          </a:p>
        </p:txBody>
      </p:sp>
      <p:pic>
        <p:nvPicPr>
          <p:cNvPr id="192" name="Google Shape;192;p34" title="Virtual Virginia"/>
          <p:cNvPicPr preferRelativeResize="0"/>
          <p:nvPr/>
        </p:nvPicPr>
        <p:blipFill>
          <a:blip r:embed="rId4">
            <a:alphaModFix/>
          </a:blip>
          <a:stretch>
            <a:fillRect/>
          </a:stretch>
        </p:blipFill>
        <p:spPr>
          <a:xfrm>
            <a:off x="3372438" y="99597"/>
            <a:ext cx="2399125" cy="660450"/>
          </a:xfrm>
          <a:prstGeom prst="rect">
            <a:avLst/>
          </a:prstGeom>
          <a:noFill/>
          <a:ln>
            <a:noFill/>
          </a:ln>
        </p:spPr>
      </p:pic>
      <p:sp>
        <p:nvSpPr>
          <p:cNvPr id="190" name="Google Shape;190;p34"/>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Calibri"/>
              <a:buNone/>
            </a:pPr>
            <a:r>
              <a:rPr lang="nl-NL"/>
              <a:t> </a:t>
            </a:r>
            <a:endParaRPr/>
          </a:p>
        </p:txBody>
      </p:sp>
    </p:spTree>
    <p:extLst>
      <p:ext uri="{BB962C8B-B14F-4D97-AF65-F5344CB8AC3E}">
        <p14:creationId xmlns:p14="http://schemas.microsoft.com/office/powerpoint/2010/main" val="549499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4552950"/>
            <a:ext cx="4280018" cy="369332"/>
          </a:xfrm>
          <a:prstGeom prst="rect">
            <a:avLst/>
          </a:prstGeom>
        </p:spPr>
        <p:txBody>
          <a:bodyPr wrap="none">
            <a:spAutoFit/>
          </a:bodyPr>
          <a:lstStyle/>
          <a:p>
            <a:r>
              <a:rPr lang="en-US" dirty="0" smtClean="0">
                <a:solidFill>
                  <a:schemeClr val="bg1"/>
                </a:solidFill>
              </a:rPr>
              <a:t>Report provided by Dr. Jennifer </a:t>
            </a:r>
            <a:r>
              <a:rPr lang="en-US" dirty="0" err="1" smtClean="0">
                <a:solidFill>
                  <a:schemeClr val="bg1"/>
                </a:solidFill>
              </a:rPr>
              <a:t>Piver-Renna</a:t>
            </a:r>
            <a:endParaRPr lang="en-US" dirty="0">
              <a:solidFill>
                <a:schemeClr val="bg1"/>
              </a:solidFill>
            </a:endParaRPr>
          </a:p>
        </p:txBody>
      </p:sp>
      <p:sp>
        <p:nvSpPr>
          <p:cNvPr id="2" name="Title 1"/>
          <p:cNvSpPr>
            <a:spLocks noGrp="1"/>
          </p:cNvSpPr>
          <p:nvPr>
            <p:ph type="title"/>
          </p:nvPr>
        </p:nvSpPr>
        <p:spPr/>
        <p:txBody>
          <a:bodyPr/>
          <a:lstStyle/>
          <a:p>
            <a:r>
              <a:rPr lang="en-US" sz="3600" dirty="0"/>
              <a:t>Virtual Virginia Survey Results: 2019-20</a:t>
            </a:r>
          </a:p>
        </p:txBody>
      </p:sp>
    </p:spTree>
    <p:extLst>
      <p:ext uri="{BB962C8B-B14F-4D97-AF65-F5344CB8AC3E}">
        <p14:creationId xmlns:p14="http://schemas.microsoft.com/office/powerpoint/2010/main" val="3293769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Department of Education</a:t>
            </a:r>
            <a:endParaRPr lang="en-US" dirty="0"/>
          </a:p>
        </p:txBody>
      </p:sp>
      <p:sp>
        <p:nvSpPr>
          <p:cNvPr id="6" name="Content Placeholder 2"/>
          <p:cNvSpPr>
            <a:spLocks noGrp="1"/>
          </p:cNvSpPr>
          <p:nvPr>
            <p:ph idx="1"/>
          </p:nvPr>
        </p:nvSpPr>
        <p:spPr>
          <a:xfrm>
            <a:off x="304800" y="971550"/>
            <a:ext cx="8763000" cy="3429000"/>
          </a:xfrm>
        </p:spPr>
        <p:txBody>
          <a:bodyPr>
            <a:normAutofit fontScale="92500" lnSpcReduction="20000"/>
          </a:bodyPr>
          <a:lstStyle/>
          <a:p>
            <a:pPr marL="0" indent="0">
              <a:buNone/>
            </a:pPr>
            <a:r>
              <a:rPr lang="en-US" sz="2000" dirty="0" smtClean="0"/>
              <a:t>Dr. James Lane, State Superintendent of Public Instruction</a:t>
            </a:r>
          </a:p>
          <a:p>
            <a:pPr marL="0" indent="0">
              <a:buNone/>
            </a:pPr>
            <a:r>
              <a:rPr lang="en-US" sz="2000" dirty="0" smtClean="0"/>
              <a:t>Mr. Michael </a:t>
            </a:r>
            <a:r>
              <a:rPr lang="en-US" sz="2000" dirty="0" err="1" smtClean="0"/>
              <a:t>Bolling</a:t>
            </a:r>
            <a:r>
              <a:rPr lang="en-US" sz="2000" dirty="0" smtClean="0"/>
              <a:t>, Assistant Superintendent for Dept. of Learning &amp; Innovation</a:t>
            </a:r>
          </a:p>
          <a:p>
            <a:pPr marL="0" indent="0">
              <a:buNone/>
            </a:pPr>
            <a:r>
              <a:rPr lang="en-US" sz="2000" dirty="0" smtClean="0"/>
              <a:t>Ms</a:t>
            </a:r>
            <a:r>
              <a:rPr lang="en-US" sz="2000" dirty="0"/>
              <a:t>. Holly Coy, </a:t>
            </a:r>
            <a:r>
              <a:rPr lang="en-US" sz="2000" dirty="0" smtClean="0"/>
              <a:t>Assistant Superintendent, Department of Policy, Equity &amp; Communications</a:t>
            </a:r>
            <a:endParaRPr lang="en-US" sz="2000" dirty="0" smtClean="0">
              <a:solidFill>
                <a:srgbClr val="FFFF00"/>
              </a:solidFill>
            </a:endParaRPr>
          </a:p>
          <a:p>
            <a:pPr marL="0" indent="0">
              <a:buNone/>
            </a:pPr>
            <a:r>
              <a:rPr lang="en-US" sz="2000" dirty="0" smtClean="0"/>
              <a:t>Dr. John Hendron, Coordinator of Organizational Development &amp; Advancement</a:t>
            </a:r>
          </a:p>
          <a:p>
            <a:pPr marL="0" indent="0">
              <a:buNone/>
            </a:pPr>
            <a:r>
              <a:rPr lang="en-US" sz="2000" dirty="0"/>
              <a:t>Dr. Meg Foley, Virtual Learning </a:t>
            </a:r>
            <a:r>
              <a:rPr lang="en-US" sz="2000" dirty="0" smtClean="0"/>
              <a:t>Specialist</a:t>
            </a:r>
            <a:endParaRPr lang="en-US" sz="2000" dirty="0"/>
          </a:p>
          <a:p>
            <a:pPr marL="0" indent="0">
              <a:buNone/>
            </a:pPr>
            <a:r>
              <a:rPr lang="en-US" sz="2000" dirty="0"/>
              <a:t>Mr. Reggie Fox, Virtual Learning Specialist</a:t>
            </a:r>
          </a:p>
          <a:p>
            <a:pPr marL="0" indent="0">
              <a:buNone/>
            </a:pPr>
            <a:r>
              <a:rPr lang="en-US" sz="2000" dirty="0"/>
              <a:t>Dr. Jen </a:t>
            </a:r>
            <a:r>
              <a:rPr lang="en-US" sz="2000" dirty="0" err="1"/>
              <a:t>Piver-Renna</a:t>
            </a:r>
            <a:r>
              <a:rPr lang="en-US" sz="2000" dirty="0"/>
              <a:t>, Director Office of </a:t>
            </a:r>
            <a:r>
              <a:rPr lang="en-US" sz="2000" dirty="0" smtClean="0"/>
              <a:t>Research</a:t>
            </a:r>
          </a:p>
          <a:p>
            <a:pPr marL="0" indent="0">
              <a:buNone/>
            </a:pPr>
            <a:r>
              <a:rPr lang="en-US" sz="2000" dirty="0" smtClean="0"/>
              <a:t>Dr. Susan Clair, Learning Infrastructure Coordinator</a:t>
            </a:r>
            <a:endParaRPr lang="en-US" sz="2000" dirty="0"/>
          </a:p>
          <a:p>
            <a:pPr marL="0" indent="0">
              <a:buNone/>
            </a:pPr>
            <a:r>
              <a:rPr lang="en-US" sz="2000" dirty="0"/>
              <a:t>Ms. Jean Weller, Educational Technology Specialist</a:t>
            </a:r>
          </a:p>
          <a:p>
            <a:pPr marL="0" indent="0">
              <a:buNone/>
            </a:pPr>
            <a:r>
              <a:rPr lang="en-US" sz="2000" dirty="0"/>
              <a:t>Ms. Cynthia Evans, Support Staff</a:t>
            </a:r>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162155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Virtual VA Participation chart"/>
          <p:cNvPicPr>
            <a:picLocks noChangeAspect="1"/>
          </p:cNvPicPr>
          <p:nvPr/>
        </p:nvPicPr>
        <p:blipFill rotWithShape="1">
          <a:blip r:embed="rId2"/>
          <a:srcRect l="27486" t="19318" r="28409" b="47727"/>
          <a:stretch/>
        </p:blipFill>
        <p:spPr>
          <a:xfrm>
            <a:off x="0" y="971550"/>
            <a:ext cx="8077200" cy="3394764"/>
          </a:xfrm>
          <a:prstGeom prst="rect">
            <a:avLst/>
          </a:prstGeom>
        </p:spPr>
      </p:pic>
      <p:sp>
        <p:nvSpPr>
          <p:cNvPr id="2" name="Title 1"/>
          <p:cNvSpPr>
            <a:spLocks noGrp="1"/>
          </p:cNvSpPr>
          <p:nvPr>
            <p:ph type="title"/>
          </p:nvPr>
        </p:nvSpPr>
        <p:spPr/>
        <p:txBody>
          <a:bodyPr/>
          <a:lstStyle/>
          <a:p>
            <a:r>
              <a:rPr lang="en-US" sz="3600" dirty="0" smtClean="0"/>
              <a:t>Reasons for Participating in Virtual VA</a:t>
            </a:r>
            <a:endParaRPr lang="en-US" sz="3600" dirty="0"/>
          </a:p>
        </p:txBody>
      </p:sp>
    </p:spTree>
    <p:extLst>
      <p:ext uri="{BB962C8B-B14F-4D97-AF65-F5344CB8AC3E}">
        <p14:creationId xmlns:p14="http://schemas.microsoft.com/office/powerpoint/2010/main" val="1949965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Virtual VA Student Preparedness chart"/>
          <p:cNvPicPr>
            <a:picLocks noChangeAspect="1"/>
          </p:cNvPicPr>
          <p:nvPr/>
        </p:nvPicPr>
        <p:blipFill rotWithShape="1">
          <a:blip r:embed="rId3"/>
          <a:srcRect l="26470" t="9804" r="28310" b="31372"/>
          <a:stretch/>
        </p:blipFill>
        <p:spPr>
          <a:xfrm>
            <a:off x="3284415" y="850280"/>
            <a:ext cx="5867400" cy="4293220"/>
          </a:xfrm>
          <a:prstGeom prst="rect">
            <a:avLst/>
          </a:prstGeom>
        </p:spPr>
      </p:pic>
      <p:sp>
        <p:nvSpPr>
          <p:cNvPr id="2" name="Title 1"/>
          <p:cNvSpPr>
            <a:spLocks noGrp="1"/>
          </p:cNvSpPr>
          <p:nvPr>
            <p:ph type="title"/>
          </p:nvPr>
        </p:nvSpPr>
        <p:spPr/>
        <p:txBody>
          <a:bodyPr/>
          <a:lstStyle/>
          <a:p>
            <a:r>
              <a:rPr lang="en-US" sz="3600" dirty="0" smtClean="0"/>
              <a:t>Virtual VA: Student Preparedness</a:t>
            </a:r>
            <a:endParaRPr lang="en-US" sz="3600" dirty="0"/>
          </a:p>
        </p:txBody>
      </p:sp>
    </p:spTree>
    <p:extLst>
      <p:ext uri="{BB962C8B-B14F-4D97-AF65-F5344CB8AC3E}">
        <p14:creationId xmlns:p14="http://schemas.microsoft.com/office/powerpoint/2010/main" val="1991506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Virtual VA Parent Perceptions chart"/>
          <p:cNvPicPr>
            <a:picLocks noChangeAspect="1"/>
          </p:cNvPicPr>
          <p:nvPr/>
        </p:nvPicPr>
        <p:blipFill rotWithShape="1">
          <a:blip r:embed="rId2"/>
          <a:srcRect l="27188" t="38334" r="28750" b="29999"/>
          <a:stretch/>
        </p:blipFill>
        <p:spPr>
          <a:xfrm>
            <a:off x="76199" y="895350"/>
            <a:ext cx="7916779" cy="3200400"/>
          </a:xfrm>
          <a:prstGeom prst="rect">
            <a:avLst/>
          </a:prstGeom>
        </p:spPr>
      </p:pic>
      <p:sp>
        <p:nvSpPr>
          <p:cNvPr id="4" name="Title 3"/>
          <p:cNvSpPr>
            <a:spLocks noGrp="1"/>
          </p:cNvSpPr>
          <p:nvPr>
            <p:ph type="title"/>
          </p:nvPr>
        </p:nvSpPr>
        <p:spPr/>
        <p:txBody>
          <a:bodyPr/>
          <a:lstStyle/>
          <a:p>
            <a:r>
              <a:rPr lang="en-US" sz="3200" dirty="0" smtClean="0"/>
              <a:t>Virtual Course Quality: online &amp; F2F</a:t>
            </a:r>
            <a:endParaRPr lang="en-US" sz="3200" dirty="0"/>
          </a:p>
        </p:txBody>
      </p:sp>
    </p:spTree>
    <p:extLst>
      <p:ext uri="{BB962C8B-B14F-4D97-AF65-F5344CB8AC3E}">
        <p14:creationId xmlns:p14="http://schemas.microsoft.com/office/powerpoint/2010/main" val="2496142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Virtual VA Communication Support chart"/>
          <p:cNvPicPr>
            <a:picLocks noChangeAspect="1"/>
          </p:cNvPicPr>
          <p:nvPr/>
        </p:nvPicPr>
        <p:blipFill rotWithShape="1">
          <a:blip r:embed="rId2"/>
          <a:srcRect l="27084" t="24074" r="28125" b="35185"/>
          <a:stretch/>
        </p:blipFill>
        <p:spPr>
          <a:xfrm>
            <a:off x="762000" y="590550"/>
            <a:ext cx="7467600" cy="3820632"/>
          </a:xfrm>
          <a:prstGeom prst="rect">
            <a:avLst/>
          </a:prstGeom>
        </p:spPr>
      </p:pic>
      <p:sp>
        <p:nvSpPr>
          <p:cNvPr id="2" name="Title 1"/>
          <p:cNvSpPr>
            <a:spLocks noGrp="1"/>
          </p:cNvSpPr>
          <p:nvPr>
            <p:ph type="title"/>
          </p:nvPr>
        </p:nvSpPr>
        <p:spPr/>
        <p:txBody>
          <a:bodyPr/>
          <a:lstStyle/>
          <a:p>
            <a:r>
              <a:rPr lang="en-US" sz="3600" dirty="0" smtClean="0"/>
              <a:t>Communication &amp; Support</a:t>
            </a:r>
            <a:endParaRPr lang="en-US" sz="3600" dirty="0"/>
          </a:p>
        </p:txBody>
      </p:sp>
    </p:spTree>
    <p:extLst>
      <p:ext uri="{BB962C8B-B14F-4D97-AF65-F5344CB8AC3E}">
        <p14:creationId xmlns:p14="http://schemas.microsoft.com/office/powerpoint/2010/main" val="14199652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Virtual VA information"/>
          <p:cNvPicPr>
            <a:picLocks noChangeAspect="1"/>
          </p:cNvPicPr>
          <p:nvPr/>
        </p:nvPicPr>
        <p:blipFill rotWithShape="1">
          <a:blip r:embed="rId2"/>
          <a:srcRect l="26533" t="35849" r="28891" b="16981"/>
          <a:stretch/>
        </p:blipFill>
        <p:spPr>
          <a:xfrm>
            <a:off x="4953000" y="1200151"/>
            <a:ext cx="4096512" cy="2438400"/>
          </a:xfrm>
          <a:prstGeom prst="rect">
            <a:avLst/>
          </a:prstGeom>
        </p:spPr>
      </p:pic>
      <p:sp>
        <p:nvSpPr>
          <p:cNvPr id="3" name="Content Placeholder 2"/>
          <p:cNvSpPr>
            <a:spLocks noGrp="1"/>
          </p:cNvSpPr>
          <p:nvPr>
            <p:ph idx="1"/>
          </p:nvPr>
        </p:nvSpPr>
        <p:spPr>
          <a:xfrm>
            <a:off x="228600" y="858371"/>
            <a:ext cx="4648200" cy="3505200"/>
          </a:xfrm>
        </p:spPr>
        <p:txBody>
          <a:bodyPr>
            <a:normAutofit fontScale="92500" lnSpcReduction="20000"/>
          </a:bodyPr>
          <a:lstStyle/>
          <a:p>
            <a:r>
              <a:rPr lang="en-US" b="1" dirty="0" smtClean="0">
                <a:solidFill>
                  <a:srgbClr val="FF0000"/>
                </a:solidFill>
              </a:rPr>
              <a:t>88% </a:t>
            </a:r>
            <a:r>
              <a:rPr lang="en-US" dirty="0" smtClean="0"/>
              <a:t>of students stated that they would </a:t>
            </a:r>
            <a:r>
              <a:rPr lang="en-US" dirty="0" smtClean="0">
                <a:solidFill>
                  <a:srgbClr val="FF0000"/>
                </a:solidFill>
              </a:rPr>
              <a:t>take another online course</a:t>
            </a:r>
            <a:r>
              <a:rPr lang="en-US" dirty="0" smtClean="0"/>
              <a:t>.</a:t>
            </a:r>
          </a:p>
          <a:p>
            <a:endParaRPr lang="en-US" sz="1900" dirty="0"/>
          </a:p>
          <a:p>
            <a:r>
              <a:rPr lang="en-US" b="1" dirty="0" smtClean="0">
                <a:solidFill>
                  <a:srgbClr val="FF0000"/>
                </a:solidFill>
              </a:rPr>
              <a:t>95% </a:t>
            </a:r>
            <a:r>
              <a:rPr lang="en-US" dirty="0" smtClean="0"/>
              <a:t>of staff indicated that they were </a:t>
            </a:r>
            <a:r>
              <a:rPr lang="en-US" dirty="0" smtClean="0">
                <a:solidFill>
                  <a:srgbClr val="FF0000"/>
                </a:solidFill>
              </a:rPr>
              <a:t>satisfied</a:t>
            </a:r>
            <a:r>
              <a:rPr lang="en-US" dirty="0" smtClean="0"/>
              <a:t> with the Virtual VA program which created a </a:t>
            </a:r>
            <a:r>
              <a:rPr lang="en-US" dirty="0" smtClean="0">
                <a:solidFill>
                  <a:srgbClr val="FF0000"/>
                </a:solidFill>
              </a:rPr>
              <a:t>positive online experience</a:t>
            </a:r>
            <a:r>
              <a:rPr lang="en-US" dirty="0" smtClean="0"/>
              <a:t>.</a:t>
            </a:r>
            <a:endParaRPr lang="en-US" dirty="0"/>
          </a:p>
        </p:txBody>
      </p:sp>
      <p:sp>
        <p:nvSpPr>
          <p:cNvPr id="2" name="Title 1"/>
          <p:cNvSpPr>
            <a:spLocks noGrp="1"/>
          </p:cNvSpPr>
          <p:nvPr>
            <p:ph type="title"/>
          </p:nvPr>
        </p:nvSpPr>
        <p:spPr/>
        <p:txBody>
          <a:bodyPr/>
          <a:lstStyle/>
          <a:p>
            <a:r>
              <a:rPr lang="en-US" sz="3600" dirty="0" smtClean="0"/>
              <a:t>More online learning…</a:t>
            </a:r>
            <a:endParaRPr lang="en-US" sz="3600" dirty="0"/>
          </a:p>
        </p:txBody>
      </p:sp>
    </p:spTree>
    <p:extLst>
      <p:ext uri="{BB962C8B-B14F-4D97-AF65-F5344CB8AC3E}">
        <p14:creationId xmlns:p14="http://schemas.microsoft.com/office/powerpoint/2010/main" val="24112790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tudent smil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729162"/>
            <a:ext cx="2289988" cy="1518987"/>
          </a:xfrm>
          <a:prstGeom prst="rect">
            <a:avLst/>
          </a:prstGeom>
        </p:spPr>
      </p:pic>
      <p:pic>
        <p:nvPicPr>
          <p:cNvPr id="8" name="Picture 7" title="Student and teach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1047750"/>
            <a:ext cx="2291729" cy="1524000"/>
          </a:xfrm>
          <a:prstGeom prst="rect">
            <a:avLst/>
          </a:prstGeom>
        </p:spPr>
      </p:pic>
      <p:sp>
        <p:nvSpPr>
          <p:cNvPr id="6" name="Rectangle 5"/>
          <p:cNvSpPr/>
          <p:nvPr/>
        </p:nvSpPr>
        <p:spPr>
          <a:xfrm>
            <a:off x="4114800" y="3488655"/>
            <a:ext cx="3300199" cy="369332"/>
          </a:xfrm>
          <a:prstGeom prst="rect">
            <a:avLst/>
          </a:prstGeom>
        </p:spPr>
        <p:txBody>
          <a:bodyPr wrap="none">
            <a:spAutoFit/>
          </a:bodyPr>
          <a:lstStyle/>
          <a:p>
            <a:r>
              <a:rPr lang="nl-NL" dirty="0">
                <a:hlinkClick r:id="rId5"/>
              </a:rPr>
              <a:t>michael.bolling@doe.virginia.gov</a:t>
            </a:r>
            <a:endParaRPr lang="nl-NL" dirty="0"/>
          </a:p>
        </p:txBody>
      </p:sp>
      <p:sp>
        <p:nvSpPr>
          <p:cNvPr id="3" name="Content Placeholder 2"/>
          <p:cNvSpPr>
            <a:spLocks noGrp="1"/>
          </p:cNvSpPr>
          <p:nvPr>
            <p:ph idx="1"/>
          </p:nvPr>
        </p:nvSpPr>
        <p:spPr>
          <a:xfrm>
            <a:off x="2895600" y="1276350"/>
            <a:ext cx="5486400" cy="3047999"/>
          </a:xfrm>
        </p:spPr>
        <p:txBody>
          <a:bodyPr/>
          <a:lstStyle/>
          <a:p>
            <a:pPr marL="0" indent="0" algn="ctr">
              <a:buNone/>
            </a:pPr>
            <a:r>
              <a:rPr lang="en-US" sz="4400" b="1" dirty="0" smtClean="0">
                <a:solidFill>
                  <a:schemeClr val="dk1"/>
                </a:solidFill>
                <a:ea typeface="Calibri"/>
                <a:cs typeface="Calibri"/>
                <a:sym typeface="Calibri"/>
              </a:rPr>
              <a:t>Michael </a:t>
            </a:r>
            <a:r>
              <a:rPr lang="en-US" sz="4400" b="1" dirty="0" err="1" smtClean="0">
                <a:solidFill>
                  <a:schemeClr val="dk1"/>
                </a:solidFill>
                <a:ea typeface="Calibri"/>
                <a:cs typeface="Calibri"/>
                <a:sym typeface="Calibri"/>
              </a:rPr>
              <a:t>Bolling</a:t>
            </a:r>
            <a:endParaRPr lang="en-US" sz="4400" b="1" dirty="0" smtClean="0">
              <a:solidFill>
                <a:schemeClr val="dk1"/>
              </a:solidFill>
              <a:ea typeface="Calibri"/>
              <a:cs typeface="Calibri"/>
              <a:sym typeface="Calibri"/>
            </a:endParaRPr>
          </a:p>
          <a:p>
            <a:pPr marL="0" indent="0" algn="ctr">
              <a:buNone/>
            </a:pPr>
            <a:r>
              <a:rPr lang="en-US" sz="4400" b="1" dirty="0" smtClean="0">
                <a:solidFill>
                  <a:schemeClr val="dk1"/>
                </a:solidFill>
                <a:ea typeface="Calibri"/>
                <a:cs typeface="Calibri"/>
                <a:sym typeface="Calibri"/>
              </a:rPr>
              <a:t>Virtual Teaching &amp; Learning Updates</a:t>
            </a:r>
            <a:endParaRPr lang="en-US" sz="4400" b="1" dirty="0">
              <a:solidFill>
                <a:schemeClr val="dk1"/>
              </a:solidFill>
              <a:ea typeface="Calibri"/>
              <a:cs typeface="Calibri"/>
              <a:sym typeface="Calibri"/>
            </a:endParaRPr>
          </a:p>
        </p:txBody>
      </p:sp>
      <p:sp>
        <p:nvSpPr>
          <p:cNvPr id="4" name="Title 3"/>
          <p:cNvSpPr>
            <a:spLocks noGrp="1"/>
          </p:cNvSpPr>
          <p:nvPr>
            <p:ph type="title"/>
          </p:nvPr>
        </p:nvSpPr>
        <p:spPr/>
        <p:txBody>
          <a:bodyPr/>
          <a:lstStyle/>
          <a:p>
            <a:r>
              <a:rPr lang="en-US" dirty="0"/>
              <a:t>Virtual Teaching &amp; Learning Updates</a:t>
            </a:r>
            <a:endParaRPr lang="en-US" dirty="0"/>
          </a:p>
        </p:txBody>
      </p:sp>
    </p:spTree>
    <p:extLst>
      <p:ext uri="{BB962C8B-B14F-4D97-AF65-F5344CB8AC3E}">
        <p14:creationId xmlns:p14="http://schemas.microsoft.com/office/powerpoint/2010/main" val="9948998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35F3BA-FE8B-4E36-87EF-206F94BD42E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title="Teacher at bo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840" y="3409950"/>
            <a:ext cx="1560669" cy="1037845"/>
          </a:xfrm>
          <a:prstGeom prst="rect">
            <a:avLst/>
          </a:prstGeom>
        </p:spPr>
      </p:pic>
      <p:pic>
        <p:nvPicPr>
          <p:cNvPr id="8" name="Picture 2" descr="COVID-19 upd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81155">
            <a:off x="132439" y="2080163"/>
            <a:ext cx="2719006" cy="18113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title="Students with laptops"/>
          <p:cNvPicPr>
            <a:picLocks noChangeAspect="1"/>
          </p:cNvPicPr>
          <p:nvPr/>
        </p:nvPicPr>
        <p:blipFill rotWithShape="1">
          <a:blip r:embed="rId5"/>
          <a:srcRect l="26414" t="29629" r="13209" b="34591"/>
          <a:stretch/>
        </p:blipFill>
        <p:spPr>
          <a:xfrm>
            <a:off x="316523" y="1054405"/>
            <a:ext cx="3429001" cy="1143000"/>
          </a:xfrm>
          <a:prstGeom prst="rect">
            <a:avLst/>
          </a:prstGeom>
        </p:spPr>
      </p:pic>
      <p:sp>
        <p:nvSpPr>
          <p:cNvPr id="7" name="Content Placeholder 2"/>
          <p:cNvSpPr>
            <a:spLocks noGrp="1"/>
          </p:cNvSpPr>
          <p:nvPr>
            <p:ph idx="1"/>
          </p:nvPr>
        </p:nvSpPr>
        <p:spPr>
          <a:xfrm>
            <a:off x="4050323" y="1200151"/>
            <a:ext cx="4724400" cy="3124199"/>
          </a:xfrm>
        </p:spPr>
        <p:txBody>
          <a:bodyPr>
            <a:normAutofit/>
          </a:bodyPr>
          <a:lstStyle/>
          <a:p>
            <a:r>
              <a:rPr lang="en-US" dirty="0" smtClean="0"/>
              <a:t>VDOE Updates</a:t>
            </a:r>
          </a:p>
          <a:p>
            <a:r>
              <a:rPr lang="en-US" dirty="0" smtClean="0"/>
              <a:t>Virtual Learning Support</a:t>
            </a:r>
          </a:p>
          <a:p>
            <a:r>
              <a:rPr lang="en-US" dirty="0" smtClean="0"/>
              <a:t>Grant Funding</a:t>
            </a:r>
          </a:p>
          <a:p>
            <a:r>
              <a:rPr lang="en-US" dirty="0" smtClean="0"/>
              <a:t>Professional Development</a:t>
            </a:r>
            <a:endParaRPr lang="en-US" dirty="0"/>
          </a:p>
        </p:txBody>
      </p:sp>
      <p:sp>
        <p:nvSpPr>
          <p:cNvPr id="2" name="Title 1"/>
          <p:cNvSpPr>
            <a:spLocks noGrp="1"/>
          </p:cNvSpPr>
          <p:nvPr>
            <p:ph type="title"/>
          </p:nvPr>
        </p:nvSpPr>
        <p:spPr>
          <a:xfrm>
            <a:off x="-1" y="0"/>
            <a:ext cx="9144000" cy="857250"/>
          </a:xfrm>
        </p:spPr>
        <p:txBody>
          <a:bodyPr/>
          <a:lstStyle/>
          <a:p>
            <a:r>
              <a:rPr lang="en-US" dirty="0"/>
              <a:t>Virtual Teaching &amp; Learning Updates</a:t>
            </a:r>
            <a:endParaRPr lang="en-US" dirty="0"/>
          </a:p>
        </p:txBody>
      </p:sp>
    </p:spTree>
    <p:extLst>
      <p:ext uri="{BB962C8B-B14F-4D97-AF65-F5344CB8AC3E}">
        <p14:creationId xmlns:p14="http://schemas.microsoft.com/office/powerpoint/2010/main" val="122956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Virtual Teaching and Learning Hub graphic"/>
          <p:cNvPicPr>
            <a:picLocks noChangeAspect="1"/>
          </p:cNvPicPr>
          <p:nvPr/>
        </p:nvPicPr>
        <p:blipFill rotWithShape="1">
          <a:blip r:embed="rId3"/>
          <a:srcRect l="10492" t="12436" r="13731" b="6736"/>
          <a:stretch/>
        </p:blipFill>
        <p:spPr>
          <a:xfrm>
            <a:off x="0" y="845820"/>
            <a:ext cx="7162800" cy="4297680"/>
          </a:xfrm>
          <a:prstGeom prst="rect">
            <a:avLst/>
          </a:prstGeom>
        </p:spPr>
      </p:pic>
      <p:sp>
        <p:nvSpPr>
          <p:cNvPr id="2" name="Title 1"/>
          <p:cNvSpPr>
            <a:spLocks noGrp="1"/>
          </p:cNvSpPr>
          <p:nvPr>
            <p:ph type="title"/>
          </p:nvPr>
        </p:nvSpPr>
        <p:spPr/>
        <p:txBody>
          <a:bodyPr/>
          <a:lstStyle/>
          <a:p>
            <a:r>
              <a:rPr lang="en-US" dirty="0" smtClean="0"/>
              <a:t>What’s New with Virtual Learning?</a:t>
            </a:r>
            <a:endParaRPr lang="en-US" dirty="0"/>
          </a:p>
        </p:txBody>
      </p:sp>
    </p:spTree>
    <p:extLst>
      <p:ext uri="{BB962C8B-B14F-4D97-AF65-F5344CB8AC3E}">
        <p14:creationId xmlns:p14="http://schemas.microsoft.com/office/powerpoint/2010/main" val="19719869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Virtual Learning webpage graphic"/>
          <p:cNvPicPr>
            <a:picLocks noChangeAspect="1"/>
          </p:cNvPicPr>
          <p:nvPr/>
        </p:nvPicPr>
        <p:blipFill rotWithShape="1">
          <a:blip r:embed="rId3"/>
          <a:srcRect l="469" t="20513" r="14423" b="7970"/>
          <a:stretch/>
        </p:blipFill>
        <p:spPr>
          <a:xfrm>
            <a:off x="0" y="858371"/>
            <a:ext cx="9144000" cy="4322166"/>
          </a:xfrm>
          <a:prstGeom prst="rect">
            <a:avLst/>
          </a:prstGeom>
        </p:spPr>
      </p:pic>
      <p:sp>
        <p:nvSpPr>
          <p:cNvPr id="2" name="Title 1"/>
          <p:cNvSpPr>
            <a:spLocks noGrp="1"/>
          </p:cNvSpPr>
          <p:nvPr>
            <p:ph type="title"/>
          </p:nvPr>
        </p:nvSpPr>
        <p:spPr/>
        <p:txBody>
          <a:bodyPr/>
          <a:lstStyle/>
          <a:p>
            <a:r>
              <a:rPr lang="en-US" dirty="0" smtClean="0"/>
              <a:t>What’s New with Virtual Learning?</a:t>
            </a:r>
            <a:endParaRPr lang="en-US" dirty="0"/>
          </a:p>
        </p:txBody>
      </p:sp>
    </p:spTree>
    <p:extLst>
      <p:ext uri="{BB962C8B-B14F-4D97-AF65-F5344CB8AC3E}">
        <p14:creationId xmlns:p14="http://schemas.microsoft.com/office/powerpoint/2010/main" val="723625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MOP Program?</a:t>
            </a:r>
            <a:endParaRPr lang="en-US" sz="1800" dirty="0"/>
          </a:p>
        </p:txBody>
      </p:sp>
      <p:sp>
        <p:nvSpPr>
          <p:cNvPr id="4" name="Content Placeholder 3"/>
          <p:cNvSpPr>
            <a:spLocks noGrp="1"/>
          </p:cNvSpPr>
          <p:nvPr>
            <p:ph idx="1"/>
          </p:nvPr>
        </p:nvSpPr>
        <p:spPr>
          <a:xfrm>
            <a:off x="457200" y="971550"/>
            <a:ext cx="7315200" cy="3124199"/>
          </a:xfrm>
        </p:spPr>
        <p:txBody>
          <a:bodyPr/>
          <a:lstStyle/>
          <a:p>
            <a:r>
              <a:rPr lang="en-US" dirty="0"/>
              <a:t>As specified in § 22.1-212.24.A &amp; B, the Superintendent of Public Instruction will develop, and the Board of Education will approve, the criteria for approving </a:t>
            </a:r>
            <a:r>
              <a:rPr lang="en-US" dirty="0" err="1"/>
              <a:t>multidivision</a:t>
            </a:r>
            <a:r>
              <a:rPr lang="en-US" dirty="0"/>
              <a:t> online providers, including those specified in these sections. </a:t>
            </a:r>
          </a:p>
          <a:p>
            <a:endParaRPr lang="en-US" dirty="0"/>
          </a:p>
        </p:txBody>
      </p:sp>
    </p:spTree>
    <p:extLst>
      <p:ext uri="{BB962C8B-B14F-4D97-AF65-F5344CB8AC3E}">
        <p14:creationId xmlns:p14="http://schemas.microsoft.com/office/powerpoint/2010/main" val="709824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Superintendents</a:t>
            </a:r>
            <a:endParaRPr lang="en-US" dirty="0"/>
          </a:p>
        </p:txBody>
      </p:sp>
      <p:sp>
        <p:nvSpPr>
          <p:cNvPr id="6" name="Content Placeholder 2"/>
          <p:cNvSpPr>
            <a:spLocks noGrp="1"/>
          </p:cNvSpPr>
          <p:nvPr>
            <p:ph idx="1"/>
          </p:nvPr>
        </p:nvSpPr>
        <p:spPr>
          <a:xfrm>
            <a:off x="76200" y="971550"/>
            <a:ext cx="9067800" cy="3429000"/>
          </a:xfrm>
        </p:spPr>
        <p:txBody>
          <a:bodyPr>
            <a:normAutofit/>
          </a:bodyPr>
          <a:lstStyle/>
          <a:p>
            <a:pPr marL="0" indent="0">
              <a:buNone/>
            </a:pPr>
            <a:r>
              <a:rPr lang="en-US" sz="2000" dirty="0" smtClean="0"/>
              <a:t>Dr. Mervin B. </a:t>
            </a:r>
            <a:r>
              <a:rPr lang="en-US" sz="2000" dirty="0" err="1" smtClean="0"/>
              <a:t>Daughtery</a:t>
            </a:r>
            <a:r>
              <a:rPr lang="en-US" sz="2000" dirty="0" smtClean="0"/>
              <a:t>, Region I, Chesterfield County Schools (Mr. Ernest Longworth)</a:t>
            </a:r>
          </a:p>
          <a:p>
            <a:pPr marL="0" indent="0">
              <a:buNone/>
            </a:pPr>
            <a:r>
              <a:rPr lang="en-US" sz="2000" dirty="0" smtClean="0"/>
              <a:t>Dr. Jeffrey Smith, Region II, Hampton City Schools</a:t>
            </a:r>
          </a:p>
          <a:p>
            <a:pPr marL="0" indent="0">
              <a:buNone/>
            </a:pPr>
            <a:r>
              <a:rPr lang="en-US" sz="2000" dirty="0" smtClean="0"/>
              <a:t>Dr. James G. Smith, Region III, Richmond County Public Schools </a:t>
            </a:r>
          </a:p>
          <a:p>
            <a:pPr marL="0" indent="0">
              <a:buNone/>
            </a:pPr>
            <a:r>
              <a:rPr lang="en-US" sz="2000" dirty="0" smtClean="0"/>
              <a:t>Dr. Kevin Newman, Region IV, Manassas City Public Schools (Mr. Dave Lyon)</a:t>
            </a:r>
          </a:p>
          <a:p>
            <a:pPr marL="0" indent="0">
              <a:buNone/>
            </a:pPr>
            <a:r>
              <a:rPr lang="en-US" sz="2000" dirty="0" smtClean="0"/>
              <a:t>Dr. Garett Smith, Region V, Staunton Public </a:t>
            </a:r>
            <a:r>
              <a:rPr lang="en-US" sz="2000" dirty="0"/>
              <a:t>Schools (Mr. Tom Lundquist</a:t>
            </a:r>
            <a:r>
              <a:rPr lang="en-US" sz="2000" dirty="0" smtClean="0"/>
              <a:t>)</a:t>
            </a:r>
          </a:p>
          <a:p>
            <a:pPr marL="0" indent="0">
              <a:buNone/>
            </a:pPr>
            <a:r>
              <a:rPr lang="en-US" sz="2000" dirty="0" smtClean="0"/>
              <a:t>Ms. Jeanette Day Warwick, Region VI, Craig County Schools</a:t>
            </a:r>
          </a:p>
          <a:p>
            <a:pPr marL="0" indent="0">
              <a:buNone/>
            </a:pPr>
            <a:r>
              <a:rPr lang="en-US" sz="2000" dirty="0" smtClean="0"/>
              <a:t>Dr. Kevin </a:t>
            </a:r>
            <a:r>
              <a:rPr lang="en-US" sz="2000" dirty="0" err="1" smtClean="0"/>
              <a:t>Siers</a:t>
            </a:r>
            <a:r>
              <a:rPr lang="en-US" sz="2000" dirty="0" smtClean="0"/>
              <a:t>, Region VII, Pulaski County Public Schools (Mr. Lincoln Whitaker)</a:t>
            </a:r>
          </a:p>
          <a:p>
            <a:pPr marL="0" indent="0">
              <a:buNone/>
            </a:pPr>
            <a:r>
              <a:rPr lang="en-US" sz="2000" dirty="0" smtClean="0"/>
              <a:t>Mr. Robbie W. Mason, Region VIII, Charlotte County Public Schools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8445292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MOP?</a:t>
            </a:r>
            <a:endParaRPr lang="en-US" dirty="0"/>
          </a:p>
        </p:txBody>
      </p:sp>
      <p:sp>
        <p:nvSpPr>
          <p:cNvPr id="3" name="Content Placeholder 2"/>
          <p:cNvSpPr>
            <a:spLocks noGrp="1"/>
          </p:cNvSpPr>
          <p:nvPr>
            <p:ph idx="1"/>
          </p:nvPr>
        </p:nvSpPr>
        <p:spPr/>
        <p:txBody>
          <a:bodyPr>
            <a:normAutofit/>
          </a:bodyPr>
          <a:lstStyle/>
          <a:p>
            <a:r>
              <a:rPr lang="en-US" dirty="0"/>
              <a:t>A </a:t>
            </a:r>
            <a:r>
              <a:rPr lang="en-US" dirty="0" err="1"/>
              <a:t>Multidivision</a:t>
            </a:r>
            <a:r>
              <a:rPr lang="en-US" dirty="0"/>
              <a:t> Online Provider (MOP) is a local school board or a private or nonprofit organization that provides online courses or programs to students in multiple public school divisions in Virginia.  </a:t>
            </a:r>
          </a:p>
        </p:txBody>
      </p:sp>
    </p:spTree>
    <p:extLst>
      <p:ext uri="{BB962C8B-B14F-4D97-AF65-F5344CB8AC3E}">
        <p14:creationId xmlns:p14="http://schemas.microsoft.com/office/powerpoint/2010/main" val="34313442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857250"/>
          </a:xfrm>
        </p:spPr>
        <p:txBody>
          <a:bodyPr/>
          <a:lstStyle/>
          <a:p>
            <a:r>
              <a:rPr lang="en-US" dirty="0" smtClean="0"/>
              <a:t>MOP Application Criteria</a:t>
            </a:r>
            <a:endParaRPr lang="en-US" dirty="0"/>
          </a:p>
        </p:txBody>
      </p:sp>
      <p:sp>
        <p:nvSpPr>
          <p:cNvPr id="3" name="Slide Number Placeholder 2"/>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35F3BA-FE8B-4E36-87EF-206F94BD42E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title="Graphic Curriculum, Instructors, organization, platform"/>
          <p:cNvPicPr>
            <a:picLocks noGrp="1" noChangeAspect="1" noChangeArrowheads="1"/>
          </p:cNvPicPr>
          <p:nvPr>
            <p:ph idx="1"/>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68239" y="1123950"/>
            <a:ext cx="3007519"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177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MOP Information</a:t>
            </a:r>
            <a:endParaRPr lang="en-US" dirty="0"/>
          </a:p>
        </p:txBody>
      </p:sp>
      <p:sp>
        <p:nvSpPr>
          <p:cNvPr id="3" name="Content Placeholder 2"/>
          <p:cNvSpPr>
            <a:spLocks noGrp="1"/>
          </p:cNvSpPr>
          <p:nvPr>
            <p:ph idx="1"/>
          </p:nvPr>
        </p:nvSpPr>
        <p:spPr/>
        <p:txBody>
          <a:bodyPr>
            <a:normAutofit/>
          </a:bodyPr>
          <a:lstStyle/>
          <a:p>
            <a:r>
              <a:rPr lang="en-US" dirty="0" smtClean="0"/>
              <a:t>19 active MOPs</a:t>
            </a:r>
          </a:p>
          <a:p>
            <a:r>
              <a:rPr lang="en-US" dirty="0" smtClean="0"/>
              <a:t>165 courses submitted</a:t>
            </a:r>
          </a:p>
          <a:p>
            <a:r>
              <a:rPr lang="en-US" dirty="0" smtClean="0"/>
              <a:t>52 SOL, 24 CTE, &amp; 89 electives</a:t>
            </a:r>
          </a:p>
          <a:p>
            <a:r>
              <a:rPr lang="en-US" dirty="0" smtClean="0"/>
              <a:t>159 approved</a:t>
            </a:r>
          </a:p>
          <a:p>
            <a:endParaRPr lang="en-US" dirty="0" smtClean="0"/>
          </a:p>
          <a:p>
            <a:endParaRPr lang="en-US" dirty="0" smtClean="0"/>
          </a:p>
        </p:txBody>
      </p:sp>
    </p:spTree>
    <p:extLst>
      <p:ext uri="{BB962C8B-B14F-4D97-AF65-F5344CB8AC3E}">
        <p14:creationId xmlns:p14="http://schemas.microsoft.com/office/powerpoint/2010/main" val="1660450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social media logos: Twitter, Facebook, and LinkedIn"/>
          <p:cNvGrpSpPr/>
          <p:nvPr/>
        </p:nvGrpSpPr>
        <p:grpSpPr>
          <a:xfrm>
            <a:off x="4211952" y="3679657"/>
            <a:ext cx="2236892" cy="653695"/>
            <a:chOff x="2235200" y="5089418"/>
            <a:chExt cx="5791200" cy="1692383"/>
          </a:xfrm>
        </p:grpSpPr>
        <p:pic>
          <p:nvPicPr>
            <p:cNvPr id="10" name="Picture 9" title="LinkedIn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0093" y="5125494"/>
              <a:ext cx="1656307" cy="1656307"/>
            </a:xfrm>
            <a:prstGeom prst="rect">
              <a:avLst/>
            </a:prstGeom>
          </p:spPr>
        </p:pic>
        <p:pic>
          <p:nvPicPr>
            <p:cNvPr id="11" name="Picture 10" title="facebook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045" y="5125494"/>
              <a:ext cx="1576507" cy="1576507"/>
            </a:xfrm>
            <a:prstGeom prst="rect">
              <a:avLst/>
            </a:prstGeom>
          </p:spPr>
        </p:pic>
        <p:pic>
          <p:nvPicPr>
            <p:cNvPr id="9" name="Picture 8" title="twitter log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5200" y="5089418"/>
              <a:ext cx="1645699" cy="1645699"/>
            </a:xfrm>
            <a:prstGeom prst="rect">
              <a:avLst/>
            </a:prstGeom>
          </p:spPr>
        </p:pic>
      </p:grpSp>
      <p:sp>
        <p:nvSpPr>
          <p:cNvPr id="3" name="Content Placeholder 2"/>
          <p:cNvSpPr>
            <a:spLocks noGrp="1"/>
          </p:cNvSpPr>
          <p:nvPr>
            <p:ph idx="1"/>
          </p:nvPr>
        </p:nvSpPr>
        <p:spPr>
          <a:xfrm>
            <a:off x="4114800" y="971551"/>
            <a:ext cx="4661116" cy="2743200"/>
          </a:xfrm>
        </p:spPr>
        <p:txBody>
          <a:bodyPr>
            <a:normAutofit fontScale="92500" lnSpcReduction="10000"/>
          </a:bodyPr>
          <a:lstStyle/>
          <a:p>
            <a:pPr marL="0" indent="0">
              <a:buNone/>
            </a:pPr>
            <a:r>
              <a:rPr lang="nl-NL" sz="3000" dirty="0" smtClean="0">
                <a:hlinkClick r:id="rId5"/>
              </a:rPr>
              <a:t>meg.foley@doe.virginia.gov</a:t>
            </a:r>
            <a:endParaRPr lang="nl-NL" sz="3000" dirty="0" smtClean="0"/>
          </a:p>
          <a:p>
            <a:pPr marL="0" indent="0">
              <a:buNone/>
            </a:pPr>
            <a:r>
              <a:rPr lang="nl-NL" sz="3000" dirty="0">
                <a:hlinkClick r:id="rId6"/>
              </a:rPr>
              <a:t>r</a:t>
            </a:r>
            <a:r>
              <a:rPr lang="nl-NL" sz="3000" dirty="0" smtClean="0">
                <a:hlinkClick r:id="rId6"/>
              </a:rPr>
              <a:t>eginald.fox@doe.virginia.gov</a:t>
            </a:r>
            <a:r>
              <a:rPr lang="nl-NL" sz="3000" dirty="0" smtClean="0"/>
              <a:t> </a:t>
            </a:r>
          </a:p>
          <a:p>
            <a:pPr marL="0" indent="0">
              <a:buNone/>
            </a:pPr>
            <a:r>
              <a:rPr lang="nl-NL" sz="3000" dirty="0" smtClean="0">
                <a:hlinkClick r:id="rId7" tooltip="VDOE Website"/>
              </a:rPr>
              <a:t>VDOE Website</a:t>
            </a:r>
            <a:endParaRPr lang="nl-NL" sz="3000" dirty="0"/>
          </a:p>
          <a:p>
            <a:pPr marL="0" indent="0">
              <a:buNone/>
            </a:pPr>
            <a:r>
              <a:rPr lang="nl-NL" sz="2600" dirty="0" smtClean="0"/>
              <a:t>Twitter</a:t>
            </a:r>
            <a:r>
              <a:rPr lang="nl-NL" sz="2600" dirty="0"/>
              <a:t>: @</a:t>
            </a:r>
            <a:r>
              <a:rPr lang="nl-NL" sz="2600" dirty="0" smtClean="0"/>
              <a:t>VDOE_News</a:t>
            </a:r>
            <a:br>
              <a:rPr lang="nl-NL" sz="2600" dirty="0" smtClean="0"/>
            </a:br>
            <a:r>
              <a:rPr lang="nl-NL" sz="2600" dirty="0" smtClean="0"/>
              <a:t>Facebook</a:t>
            </a:r>
            <a:r>
              <a:rPr lang="nl-NL" sz="2600" dirty="0"/>
              <a:t>: @VDOENews</a:t>
            </a:r>
          </a:p>
          <a:p>
            <a:pPr marL="0" indent="0">
              <a:buNone/>
            </a:pPr>
            <a:r>
              <a:rPr lang="nl-NL" sz="2600" b="1" dirty="0"/>
              <a:t>#VAis4Learners </a:t>
            </a:r>
            <a:r>
              <a:rPr lang="nl-NL" sz="2600" b="1" dirty="0" smtClean="0"/>
              <a:t>#EdEquityVA</a:t>
            </a:r>
            <a:endParaRPr lang="en-US" sz="2600" dirty="0"/>
          </a:p>
        </p:txBody>
      </p:sp>
      <p:sp>
        <p:nvSpPr>
          <p:cNvPr id="2" name="Title 1"/>
          <p:cNvSpPr>
            <a:spLocks noGrp="1"/>
          </p:cNvSpPr>
          <p:nvPr>
            <p:ph type="title"/>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3926498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tudent smil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729162"/>
            <a:ext cx="2289988" cy="1518987"/>
          </a:xfrm>
          <a:prstGeom prst="rect">
            <a:avLst/>
          </a:prstGeom>
        </p:spPr>
      </p:pic>
      <p:pic>
        <p:nvPicPr>
          <p:cNvPr id="8" name="Picture 7" title="Student and teach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1047750"/>
            <a:ext cx="2291729" cy="1524000"/>
          </a:xfrm>
          <a:prstGeom prst="rect">
            <a:avLst/>
          </a:prstGeom>
        </p:spPr>
      </p:pic>
      <p:sp>
        <p:nvSpPr>
          <p:cNvPr id="3" name="Content Placeholder 2"/>
          <p:cNvSpPr>
            <a:spLocks noGrp="1"/>
          </p:cNvSpPr>
          <p:nvPr>
            <p:ph idx="1"/>
          </p:nvPr>
        </p:nvSpPr>
        <p:spPr>
          <a:xfrm>
            <a:off x="2895600" y="1276350"/>
            <a:ext cx="5486400" cy="3047999"/>
          </a:xfrm>
        </p:spPr>
        <p:txBody>
          <a:bodyPr/>
          <a:lstStyle/>
          <a:p>
            <a:pPr marL="0" indent="0" algn="ctr">
              <a:buNone/>
            </a:pPr>
            <a:r>
              <a:rPr lang="en-US" sz="4400" b="1" dirty="0" smtClean="0">
                <a:solidFill>
                  <a:schemeClr val="dk1"/>
                </a:solidFill>
                <a:ea typeface="Calibri"/>
                <a:cs typeface="Calibri"/>
                <a:sym typeface="Calibri"/>
              </a:rPr>
              <a:t>Dr. Susan Clair</a:t>
            </a:r>
            <a:endParaRPr lang="en-US" sz="4400" b="1" dirty="0">
              <a:solidFill>
                <a:schemeClr val="dk1"/>
              </a:solidFill>
              <a:ea typeface="Calibri"/>
              <a:cs typeface="Calibri"/>
              <a:sym typeface="Calibri"/>
            </a:endParaRPr>
          </a:p>
          <a:p>
            <a:pPr marL="0" indent="0" algn="ctr">
              <a:buNone/>
            </a:pPr>
            <a:r>
              <a:rPr lang="en-US" dirty="0">
                <a:solidFill>
                  <a:srgbClr val="FF0000"/>
                </a:solidFill>
              </a:rPr>
              <a:t>Virginia Initiative to Support Internet Outside of school Networks (VISION) </a:t>
            </a:r>
            <a:endParaRPr lang="en-US" dirty="0"/>
          </a:p>
        </p:txBody>
      </p:sp>
      <p:sp>
        <p:nvSpPr>
          <p:cNvPr id="2" name="Title 1"/>
          <p:cNvSpPr>
            <a:spLocks noGrp="1"/>
          </p:cNvSpPr>
          <p:nvPr>
            <p:ph type="title"/>
          </p:nvPr>
        </p:nvSpPr>
        <p:spPr/>
        <p:txBody>
          <a:bodyPr/>
          <a:lstStyle/>
          <a:p>
            <a:r>
              <a:rPr lang="en-US" dirty="0" smtClean="0"/>
              <a:t>Technology Updates &amp; Grants</a:t>
            </a:r>
            <a:endParaRPr lang="en-US" dirty="0"/>
          </a:p>
        </p:txBody>
      </p:sp>
    </p:spTree>
    <p:extLst>
      <p:ext uri="{BB962C8B-B14F-4D97-AF65-F5344CB8AC3E}">
        <p14:creationId xmlns:p14="http://schemas.microsoft.com/office/powerpoint/2010/main" val="21502331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7150"/>
            <a:ext cx="6248400" cy="818029"/>
          </a:xfrm>
        </p:spPr>
        <p:txBody>
          <a:bodyPr/>
          <a:lstStyle/>
          <a:p>
            <a:r>
              <a:rPr lang="en-US" sz="2000" dirty="0">
                <a:solidFill>
                  <a:srgbClr val="FF0000"/>
                </a:solidFill>
              </a:rPr>
              <a:t>Virginia Initiative to Support Internet Outside of school Networks (VISION) </a:t>
            </a:r>
          </a:p>
        </p:txBody>
      </p:sp>
      <p:sp>
        <p:nvSpPr>
          <p:cNvPr id="3" name="Content Placeholder 2"/>
          <p:cNvSpPr>
            <a:spLocks noGrp="1"/>
          </p:cNvSpPr>
          <p:nvPr>
            <p:ph sz="quarter" idx="4"/>
          </p:nvPr>
        </p:nvSpPr>
        <p:spPr>
          <a:xfrm>
            <a:off x="152400" y="742950"/>
            <a:ext cx="4191000" cy="3657600"/>
          </a:xfrm>
        </p:spPr>
        <p:txBody>
          <a:bodyPr>
            <a:noAutofit/>
          </a:bodyPr>
          <a:lstStyle/>
          <a:p>
            <a:pPr marL="0" indent="0">
              <a:buNone/>
            </a:pPr>
            <a:r>
              <a:rPr lang="en-US" sz="1800" b="1" dirty="0"/>
              <a:t>GEERS grant funds (Governor’s Emergency Education Relief Funds) , </a:t>
            </a:r>
            <a:r>
              <a:rPr lang="en-US" sz="1800" b="1" dirty="0" smtClean="0"/>
              <a:t>Supt’s </a:t>
            </a:r>
            <a:r>
              <a:rPr lang="en-US" sz="1800" b="1" dirty="0"/>
              <a:t>Memo awards on </a:t>
            </a:r>
            <a:r>
              <a:rPr lang="en-US" sz="1800" b="1" dirty="0" smtClean="0"/>
              <a:t>Oct. </a:t>
            </a:r>
            <a:r>
              <a:rPr lang="en-US" sz="1800" b="1" dirty="0"/>
              <a:t>2</a:t>
            </a:r>
            <a:r>
              <a:rPr lang="en-US" sz="1800" b="1" dirty="0" smtClean="0"/>
              <a:t>, </a:t>
            </a:r>
            <a:r>
              <a:rPr lang="en-US" sz="1800" b="1" dirty="0"/>
              <a:t>2020 </a:t>
            </a:r>
          </a:p>
          <a:p>
            <a:pPr marL="0" indent="0">
              <a:buNone/>
            </a:pPr>
            <a:endParaRPr lang="en-US" sz="1800" b="1" dirty="0"/>
          </a:p>
          <a:p>
            <a:pPr marL="0" indent="0">
              <a:buNone/>
            </a:pPr>
            <a:r>
              <a:rPr lang="en-US" sz="1800" b="1" dirty="0"/>
              <a:t>Little less than $18 million available for divisions</a:t>
            </a:r>
          </a:p>
          <a:p>
            <a:pPr marL="0" indent="0">
              <a:buNone/>
            </a:pPr>
            <a:endParaRPr lang="en-US" sz="1800" b="1" dirty="0"/>
          </a:p>
          <a:p>
            <a:pPr marL="0" indent="0">
              <a:buNone/>
            </a:pPr>
            <a:r>
              <a:rPr lang="en-US" sz="1800" b="1" dirty="0"/>
              <a:t>Competitive grants  </a:t>
            </a:r>
          </a:p>
          <a:p>
            <a:pPr marL="0" indent="0">
              <a:buNone/>
            </a:pPr>
            <a:endParaRPr lang="en-US" sz="1600" dirty="0"/>
          </a:p>
          <a:p>
            <a:pPr marL="0" indent="0">
              <a:buNone/>
            </a:pPr>
            <a:r>
              <a:rPr lang="en-US" sz="1400" b="1" dirty="0"/>
              <a:t>Eligible technologies: computing devices, LTE mobile data plans, hotspots, filtering, device management, other technologies that expand WiFi into the community. </a:t>
            </a:r>
          </a:p>
        </p:txBody>
      </p:sp>
    </p:spTree>
    <p:extLst>
      <p:ext uri="{BB962C8B-B14F-4D97-AF65-F5344CB8AC3E}">
        <p14:creationId xmlns:p14="http://schemas.microsoft.com/office/powerpoint/2010/main" val="37060555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858371"/>
            <a:ext cx="8610600"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Impact on education &amp; virtual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Students will get computing devices that never had one to take home –moves divisions to 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Students will get LTE mobile carrier access to the Internet via a hotspot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Students /families will have access to low cost Internet programs to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Expansion of WiFi into areas of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Beyond Covid-19 benefits- support for hybrid, blended, snow day instruction </a:t>
            </a:r>
          </a:p>
        </p:txBody>
      </p:sp>
      <p:sp>
        <p:nvSpPr>
          <p:cNvPr id="3" name="Title 2"/>
          <p:cNvSpPr>
            <a:spLocks noGrp="1"/>
          </p:cNvSpPr>
          <p:nvPr>
            <p:ph type="title"/>
          </p:nvPr>
        </p:nvSpPr>
        <p:spPr/>
        <p:txBody>
          <a:bodyPr/>
          <a:lstStyle/>
          <a:p>
            <a:r>
              <a:rPr lang="en-US" sz="2400" dirty="0"/>
              <a:t>Virginia Initiative to Support Internet Outside of school Networks (VISION) </a:t>
            </a:r>
          </a:p>
        </p:txBody>
      </p:sp>
    </p:spTree>
    <p:extLst>
      <p:ext uri="{BB962C8B-B14F-4D97-AF65-F5344CB8AC3E}">
        <p14:creationId xmlns:p14="http://schemas.microsoft.com/office/powerpoint/2010/main" val="29616093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social media logos: Twitter, Facebook, and LinkedIn"/>
          <p:cNvGrpSpPr/>
          <p:nvPr/>
        </p:nvGrpSpPr>
        <p:grpSpPr>
          <a:xfrm>
            <a:off x="4211952" y="3679657"/>
            <a:ext cx="2236892" cy="653695"/>
            <a:chOff x="2235200" y="5089418"/>
            <a:chExt cx="5791200" cy="1692383"/>
          </a:xfrm>
        </p:grpSpPr>
        <p:pic>
          <p:nvPicPr>
            <p:cNvPr id="10" name="Picture 9" title="LinkedIn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0093" y="5125494"/>
              <a:ext cx="1656307" cy="1656307"/>
            </a:xfrm>
            <a:prstGeom prst="rect">
              <a:avLst/>
            </a:prstGeom>
          </p:spPr>
        </p:pic>
        <p:pic>
          <p:nvPicPr>
            <p:cNvPr id="11" name="Picture 10" title="facebook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045" y="5125494"/>
              <a:ext cx="1576507" cy="1576507"/>
            </a:xfrm>
            <a:prstGeom prst="rect">
              <a:avLst/>
            </a:prstGeom>
          </p:spPr>
        </p:pic>
        <p:pic>
          <p:nvPicPr>
            <p:cNvPr id="9" name="Picture 8" title="twitter log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5200" y="5089418"/>
              <a:ext cx="1645699" cy="1645699"/>
            </a:xfrm>
            <a:prstGeom prst="rect">
              <a:avLst/>
            </a:prstGeom>
          </p:spPr>
        </p:pic>
      </p:grpSp>
      <p:sp>
        <p:nvSpPr>
          <p:cNvPr id="3" name="Content Placeholder 2"/>
          <p:cNvSpPr>
            <a:spLocks noGrp="1"/>
          </p:cNvSpPr>
          <p:nvPr>
            <p:ph idx="1"/>
          </p:nvPr>
        </p:nvSpPr>
        <p:spPr>
          <a:xfrm>
            <a:off x="4114800" y="971551"/>
            <a:ext cx="4661116" cy="2743200"/>
          </a:xfrm>
        </p:spPr>
        <p:txBody>
          <a:bodyPr>
            <a:normAutofit fontScale="92500"/>
          </a:bodyPr>
          <a:lstStyle/>
          <a:p>
            <a:pPr marL="0" indent="0">
              <a:buNone/>
            </a:pPr>
            <a:r>
              <a:rPr lang="nl-NL" sz="3000" dirty="0">
                <a:hlinkClick r:id="rId5"/>
              </a:rPr>
              <a:t>s</a:t>
            </a:r>
            <a:r>
              <a:rPr lang="nl-NL" sz="3000" dirty="0" smtClean="0">
                <a:hlinkClick r:id="rId5"/>
              </a:rPr>
              <a:t>usan.clair@doe.virginia.gov</a:t>
            </a:r>
            <a:endParaRPr lang="nl-NL" sz="3000" dirty="0" smtClean="0"/>
          </a:p>
          <a:p>
            <a:pPr marL="0" indent="0">
              <a:buNone/>
            </a:pPr>
            <a:endParaRPr lang="nl-NL" dirty="0" smtClean="0"/>
          </a:p>
          <a:p>
            <a:pPr marL="0" indent="0">
              <a:buNone/>
            </a:pPr>
            <a:r>
              <a:rPr lang="nl-NL" dirty="0" smtClean="0"/>
              <a:t>Twitter</a:t>
            </a:r>
            <a:r>
              <a:rPr lang="nl-NL" dirty="0"/>
              <a:t>: @</a:t>
            </a:r>
            <a:r>
              <a:rPr lang="nl-NL" dirty="0" smtClean="0"/>
              <a:t>VDOE_News</a:t>
            </a:r>
            <a:br>
              <a:rPr lang="nl-NL" dirty="0" smtClean="0"/>
            </a:br>
            <a:r>
              <a:rPr lang="nl-NL" dirty="0" smtClean="0"/>
              <a:t>Facebook</a:t>
            </a:r>
            <a:r>
              <a:rPr lang="nl-NL" dirty="0"/>
              <a:t>: @VDOENews</a:t>
            </a:r>
          </a:p>
          <a:p>
            <a:pPr marL="0" indent="0">
              <a:buNone/>
            </a:pPr>
            <a:r>
              <a:rPr lang="nl-NL" sz="3000" b="1" dirty="0"/>
              <a:t>#VAis4Learners </a:t>
            </a:r>
            <a:r>
              <a:rPr lang="nl-NL" sz="3000" b="1" dirty="0" smtClean="0"/>
              <a:t>#EdEquityVA</a:t>
            </a:r>
            <a:endParaRPr lang="en-US" sz="3000" dirty="0"/>
          </a:p>
        </p:txBody>
      </p:sp>
      <p:sp>
        <p:nvSpPr>
          <p:cNvPr id="2" name="Title 1"/>
          <p:cNvSpPr>
            <a:spLocks noGrp="1"/>
          </p:cNvSpPr>
          <p:nvPr>
            <p:ph type="title"/>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409661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04;p29"/>
          <p:cNvSpPr txBox="1"/>
          <p:nvPr/>
        </p:nvSpPr>
        <p:spPr>
          <a:xfrm>
            <a:off x="685800" y="3937442"/>
            <a:ext cx="7319175" cy="357525"/>
          </a:xfrm>
          <a:prstGeom prst="rect">
            <a:avLst/>
          </a:prstGeom>
          <a:noFill/>
          <a:ln>
            <a:noFill/>
          </a:ln>
        </p:spPr>
        <p:txBody>
          <a:bodyPr spcFirstLastPara="1" wrap="square" lIns="68569" tIns="68569" rIns="68569" bIns="68569" anchor="ctr" anchorCtr="0">
            <a:noAutofit/>
          </a:bodyPr>
          <a:lstStyle/>
          <a:p>
            <a:pPr algn="ctr">
              <a:lnSpc>
                <a:spcPct val="115000"/>
              </a:lnSpc>
            </a:pPr>
            <a:endParaRPr sz="1350" dirty="0"/>
          </a:p>
          <a:p>
            <a:pPr algn="ctr">
              <a:lnSpc>
                <a:spcPct val="115000"/>
              </a:lnSpc>
            </a:pPr>
            <a:r>
              <a:rPr lang="en-US" sz="1088" dirty="0">
                <a:solidFill>
                  <a:srgbClr val="464646"/>
                </a:solidFill>
                <a:highlight>
                  <a:srgbClr val="FFFFFF"/>
                </a:highlight>
              </a:rPr>
              <a:t>#GoOpenVA presentation by </a:t>
            </a:r>
            <a:r>
              <a:rPr lang="en-US" sz="1088" dirty="0">
                <a:solidFill>
                  <a:srgbClr val="049CCF"/>
                </a:solidFill>
                <a:highlight>
                  <a:srgbClr val="FFFFFF"/>
                </a:highlight>
                <a:uFill>
                  <a:noFill/>
                </a:uFill>
                <a:hlinkClick r:id="rId3"/>
              </a:rPr>
              <a:t>#GoOpenVA</a:t>
            </a:r>
            <a:r>
              <a:rPr lang="en-US" sz="1088" dirty="0">
                <a:solidFill>
                  <a:srgbClr val="464646"/>
                </a:solidFill>
                <a:highlight>
                  <a:srgbClr val="FFFFFF"/>
                </a:highlight>
              </a:rPr>
              <a:t> is licensed under a </a:t>
            </a:r>
            <a:r>
              <a:rPr lang="en-US" sz="1088" dirty="0">
                <a:solidFill>
                  <a:srgbClr val="049CCF"/>
                </a:solidFill>
                <a:highlight>
                  <a:srgbClr val="FFFFFF"/>
                </a:highlight>
                <a:uFill>
                  <a:noFill/>
                </a:uFill>
                <a:hlinkClick r:id="rId4"/>
              </a:rPr>
              <a:t>Creative Commons Attribution 4.0 International License</a:t>
            </a:r>
            <a:r>
              <a:rPr lang="en-US" sz="1088" dirty="0">
                <a:solidFill>
                  <a:srgbClr val="464646"/>
                </a:solidFill>
                <a:highlight>
                  <a:srgbClr val="FFFFFF"/>
                </a:highlight>
              </a:rPr>
              <a:t>.</a:t>
            </a:r>
            <a:endParaRPr sz="1088" dirty="0">
              <a:solidFill>
                <a:srgbClr val="464646"/>
              </a:solidFill>
              <a:highlight>
                <a:srgbClr val="FFFFFF"/>
              </a:highlight>
            </a:endParaRPr>
          </a:p>
          <a:p>
            <a:pPr>
              <a:lnSpc>
                <a:spcPct val="115000"/>
              </a:lnSpc>
            </a:pPr>
            <a:endParaRPr sz="825" dirty="0"/>
          </a:p>
        </p:txBody>
      </p:sp>
      <p:pic>
        <p:nvPicPr>
          <p:cNvPr id="6" name="Google Shape;205;p29" descr="Creative Commons License"/>
          <p:cNvPicPr preferRelativeResize="0"/>
          <p:nvPr/>
        </p:nvPicPr>
        <p:blipFill>
          <a:blip r:embed="rId5">
            <a:alphaModFix/>
          </a:blip>
          <a:stretch>
            <a:fillRect/>
          </a:stretch>
        </p:blipFill>
        <p:spPr>
          <a:xfrm>
            <a:off x="228600" y="4065358"/>
            <a:ext cx="712513" cy="229609"/>
          </a:xfrm>
          <a:prstGeom prst="rect">
            <a:avLst/>
          </a:prstGeom>
          <a:noFill/>
          <a:ln>
            <a:noFill/>
          </a:ln>
        </p:spPr>
      </p:pic>
      <p:sp>
        <p:nvSpPr>
          <p:cNvPr id="3" name="Content Placeholder 2"/>
          <p:cNvSpPr>
            <a:spLocks noGrp="1"/>
          </p:cNvSpPr>
          <p:nvPr>
            <p:ph idx="1"/>
          </p:nvPr>
        </p:nvSpPr>
        <p:spPr>
          <a:xfrm>
            <a:off x="3200400" y="1200151"/>
            <a:ext cx="5486400" cy="3047999"/>
          </a:xfrm>
        </p:spPr>
        <p:txBody>
          <a:bodyPr/>
          <a:lstStyle/>
          <a:p>
            <a:pPr marL="0" indent="0" algn="ctr">
              <a:buNone/>
            </a:pPr>
            <a:r>
              <a:rPr lang="en-US" dirty="0">
                <a:solidFill>
                  <a:schemeClr val="dk1"/>
                </a:solidFill>
                <a:ea typeface="Calibri"/>
                <a:cs typeface="Calibri"/>
                <a:sym typeface="Calibri"/>
              </a:rPr>
              <a:t>Jean Weller</a:t>
            </a:r>
          </a:p>
          <a:p>
            <a:pPr marL="0" indent="0" algn="ctr">
              <a:buNone/>
            </a:pPr>
            <a:r>
              <a:rPr lang="en-US" dirty="0">
                <a:solidFill>
                  <a:schemeClr val="dk1"/>
                </a:solidFill>
                <a:ea typeface="Calibri"/>
                <a:cs typeface="Calibri"/>
                <a:sym typeface="Calibri"/>
              </a:rPr>
              <a:t>Virginia Department of Education</a:t>
            </a:r>
          </a:p>
          <a:p>
            <a:pPr marL="0" indent="0" algn="ctr">
              <a:buNone/>
            </a:pPr>
            <a:r>
              <a:rPr lang="en-US" dirty="0" smtClean="0">
                <a:solidFill>
                  <a:schemeClr val="dk1"/>
                </a:solidFill>
                <a:ea typeface="Calibri"/>
                <a:cs typeface="Calibri"/>
                <a:sym typeface="Calibri"/>
              </a:rPr>
              <a:t>VLAC</a:t>
            </a:r>
            <a:endParaRPr lang="en-US" dirty="0">
              <a:solidFill>
                <a:schemeClr val="dk1"/>
              </a:solidFill>
              <a:ea typeface="Calibri"/>
              <a:cs typeface="Calibri"/>
              <a:sym typeface="Calibri"/>
            </a:endParaRPr>
          </a:p>
          <a:p>
            <a:endParaRPr lang="en-US" dirty="0"/>
          </a:p>
        </p:txBody>
      </p:sp>
      <p:pic>
        <p:nvPicPr>
          <p:cNvPr id="5" name="Google Shape;200;p29" title="#GoOpenVA logo"/>
          <p:cNvPicPr preferRelativeResize="0"/>
          <p:nvPr/>
        </p:nvPicPr>
        <p:blipFill rotWithShape="1">
          <a:blip r:embed="rId6">
            <a:alphaModFix/>
          </a:blip>
          <a:srcRect/>
          <a:stretch/>
        </p:blipFill>
        <p:spPr>
          <a:xfrm>
            <a:off x="838200" y="1200151"/>
            <a:ext cx="2667000" cy="2514599"/>
          </a:xfrm>
          <a:prstGeom prst="rect">
            <a:avLst/>
          </a:prstGeom>
          <a:noFill/>
          <a:ln>
            <a:noFill/>
          </a:ln>
        </p:spPr>
      </p:pic>
      <p:sp>
        <p:nvSpPr>
          <p:cNvPr id="2" name="Title 1"/>
          <p:cNvSpPr>
            <a:spLocks noGrp="1"/>
          </p:cNvSpPr>
          <p:nvPr>
            <p:ph type="title"/>
          </p:nvPr>
        </p:nvSpPr>
        <p:spPr/>
        <p:txBody>
          <a:bodyPr/>
          <a:lstStyle/>
          <a:p>
            <a:r>
              <a:rPr lang="en-US" sz="3600" dirty="0" smtClean="0"/>
              <a:t>#</a:t>
            </a:r>
            <a:r>
              <a:rPr lang="en-US" sz="3600" dirty="0" err="1" smtClean="0"/>
              <a:t>GoOpenVA</a:t>
            </a:r>
            <a:r>
              <a:rPr lang="en-US" sz="3600" dirty="0" smtClean="0"/>
              <a:t>: </a:t>
            </a:r>
            <a:r>
              <a:rPr lang="en-US" sz="3200" i="1" dirty="0" smtClean="0"/>
              <a:t>Supporting Hybrid &amp; Virtual Instruction</a:t>
            </a:r>
            <a:endParaRPr lang="en-US" sz="3200" i="1" dirty="0"/>
          </a:p>
        </p:txBody>
      </p:sp>
    </p:spTree>
    <p:extLst>
      <p:ext uri="{BB962C8B-B14F-4D97-AF65-F5344CB8AC3E}">
        <p14:creationId xmlns:p14="http://schemas.microsoft.com/office/powerpoint/2010/main" val="13859697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OER and Hybrid/Virtual Learning</a:t>
            </a:r>
            <a:endParaRPr lang="en-US" dirty="0"/>
          </a:p>
        </p:txBody>
      </p:sp>
      <p:sp>
        <p:nvSpPr>
          <p:cNvPr id="3" name="Content Placeholder 2"/>
          <p:cNvSpPr>
            <a:spLocks noGrp="1"/>
          </p:cNvSpPr>
          <p:nvPr>
            <p:ph idx="1"/>
          </p:nvPr>
        </p:nvSpPr>
        <p:spPr>
          <a:xfrm>
            <a:off x="457200" y="858371"/>
            <a:ext cx="7010400" cy="3657600"/>
          </a:xfrm>
        </p:spPr>
        <p:txBody>
          <a:bodyPr>
            <a:normAutofit fontScale="62500" lnSpcReduction="20000"/>
          </a:bodyPr>
          <a:lstStyle/>
          <a:p>
            <a:r>
              <a:rPr lang="en-US" dirty="0" smtClean="0"/>
              <a:t>The VDOE is serious about supporting teachers to provide student-centered, culturally-responsive teaching, no matter the medium used</a:t>
            </a:r>
          </a:p>
          <a:p>
            <a:r>
              <a:rPr lang="en-US" dirty="0" smtClean="0"/>
              <a:t>Openly-licensed resources provide a means for teachers to do this easily and quickly</a:t>
            </a:r>
          </a:p>
          <a:p>
            <a:pPr lvl="1"/>
            <a:r>
              <a:rPr lang="en-US" dirty="0" smtClean="0"/>
              <a:t>Easy editing allows on-the-fly adjustments</a:t>
            </a:r>
          </a:p>
          <a:p>
            <a:pPr lvl="1"/>
            <a:r>
              <a:rPr lang="en-US" dirty="0" smtClean="0"/>
              <a:t>Digital (can be shared through Internet, downloaded for sharing on USB drives, or printed)</a:t>
            </a:r>
          </a:p>
          <a:p>
            <a:pPr lvl="1"/>
            <a:r>
              <a:rPr lang="en-US" dirty="0" smtClean="0"/>
              <a:t>Lessons provided need not be the same for each student or group of students</a:t>
            </a:r>
          </a:p>
          <a:p>
            <a:pPr lvl="1"/>
            <a:r>
              <a:rPr lang="en-US" dirty="0" smtClean="0"/>
              <a:t>New recommended resources can be pushed out to a group immediately</a:t>
            </a:r>
          </a:p>
          <a:p>
            <a:pPr lvl="1"/>
            <a:r>
              <a:rPr lang="en-US" dirty="0" smtClean="0"/>
              <a:t>No concern about restrictions on flexibility</a:t>
            </a:r>
            <a:endParaRPr lang="en-US" dirty="0"/>
          </a:p>
        </p:txBody>
      </p:sp>
    </p:spTree>
    <p:extLst>
      <p:ext uri="{BB962C8B-B14F-4D97-AF65-F5344CB8AC3E}">
        <p14:creationId xmlns:p14="http://schemas.microsoft.com/office/powerpoint/2010/main" val="4077839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Organizations &amp; Agencies</a:t>
            </a:r>
            <a:endParaRPr lang="en-US" dirty="0"/>
          </a:p>
        </p:txBody>
      </p:sp>
      <p:sp>
        <p:nvSpPr>
          <p:cNvPr id="6" name="Content Placeholder 2"/>
          <p:cNvSpPr>
            <a:spLocks noGrp="1"/>
          </p:cNvSpPr>
          <p:nvPr>
            <p:ph idx="1"/>
          </p:nvPr>
        </p:nvSpPr>
        <p:spPr>
          <a:xfrm>
            <a:off x="304800" y="971550"/>
            <a:ext cx="8763000" cy="3429000"/>
          </a:xfrm>
        </p:spPr>
        <p:txBody>
          <a:bodyPr>
            <a:normAutofit/>
          </a:bodyPr>
          <a:lstStyle/>
          <a:p>
            <a:pPr marL="0" indent="0">
              <a:buNone/>
            </a:pPr>
            <a:r>
              <a:rPr lang="en-US" sz="2000" dirty="0" smtClean="0"/>
              <a:t>Dr. Gina Patterson, Executive Director, Virginia School Boards Association</a:t>
            </a:r>
          </a:p>
          <a:p>
            <a:pPr marL="0" indent="0">
              <a:buNone/>
            </a:pPr>
            <a:r>
              <a:rPr lang="en-US" sz="2000" dirty="0" smtClean="0"/>
              <a:t>Dr. Ben Kiser, Executive Director, Virginia Association of School Superintendents</a:t>
            </a:r>
          </a:p>
          <a:p>
            <a:pPr marL="0" indent="0">
              <a:buNone/>
            </a:pPr>
            <a:r>
              <a:rPr lang="en-US" sz="2000" dirty="0" smtClean="0"/>
              <a:t>Mr. Bert Schmidt, President &amp; Chief Executive Officer, WHRO</a:t>
            </a:r>
          </a:p>
          <a:p>
            <a:pPr marL="0" indent="0">
              <a:buNone/>
            </a:pPr>
            <a:r>
              <a:rPr lang="en-US" sz="2000" dirty="0"/>
              <a:t> </a:t>
            </a:r>
            <a:r>
              <a:rPr lang="en-US" sz="2000" dirty="0" smtClean="0"/>
              <a:t>  (Mitzi </a:t>
            </a:r>
            <a:r>
              <a:rPr lang="en-US" sz="2000" dirty="0" err="1" smtClean="0"/>
              <a:t>Fehl</a:t>
            </a:r>
            <a:r>
              <a:rPr lang="en-US" sz="2000" dirty="0" smtClean="0"/>
              <a:t>-Seward, Vice President of Digital Learning, WHRO)</a:t>
            </a:r>
          </a:p>
          <a:p>
            <a:pPr marL="0" indent="0">
              <a:buNone/>
            </a:pPr>
            <a:r>
              <a:rPr lang="en-US" sz="2000" dirty="0" smtClean="0"/>
              <a:t>Dr. Brian Mott, Executive Director of Virtual VA, Charlotte County Public Schools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7594410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#GoOpenVA Capabilities</a:t>
            </a:r>
            <a:endParaRPr lang="en-US" dirty="0"/>
          </a:p>
        </p:txBody>
      </p:sp>
      <p:sp>
        <p:nvSpPr>
          <p:cNvPr id="6" name="Content Placeholder 2"/>
          <p:cNvSpPr>
            <a:spLocks noGrp="1"/>
          </p:cNvSpPr>
          <p:nvPr>
            <p:ph idx="1"/>
          </p:nvPr>
        </p:nvSpPr>
        <p:spPr>
          <a:xfrm>
            <a:off x="190500" y="971550"/>
            <a:ext cx="8763000" cy="3429000"/>
          </a:xfrm>
        </p:spPr>
        <p:txBody>
          <a:bodyPr>
            <a:normAutofit fontScale="92500"/>
          </a:bodyPr>
          <a:lstStyle/>
          <a:p>
            <a:r>
              <a:rPr lang="en-US" sz="2000" dirty="0" smtClean="0"/>
              <a:t>Access through single-sign on or direct login</a:t>
            </a:r>
          </a:p>
          <a:p>
            <a:r>
              <a:rPr lang="en-US" sz="2000" dirty="0" smtClean="0"/>
              <a:t>Access through LTI connections with local LMS and/or Virtual Virginia’s Canvas</a:t>
            </a:r>
          </a:p>
          <a:p>
            <a:pPr marL="0" indent="0">
              <a:buNone/>
            </a:pPr>
            <a:endParaRPr lang="en-US" sz="2000" dirty="0"/>
          </a:p>
          <a:p>
            <a:r>
              <a:rPr lang="en-US" sz="2000" dirty="0" smtClean="0"/>
              <a:t>Provision of spaces for sharing and collaborating (large or small groups)</a:t>
            </a:r>
          </a:p>
          <a:p>
            <a:r>
              <a:rPr lang="en-US" sz="2000" dirty="0" smtClean="0"/>
              <a:t>Encouragement of “mentor mentality” among teachers to share what they know with other teachers, helping all with continual growth and exploration of new skills</a:t>
            </a:r>
          </a:p>
          <a:p>
            <a:pPr marL="0" indent="0">
              <a:buNone/>
            </a:pPr>
            <a:endParaRPr lang="en-US" sz="2000" dirty="0" smtClean="0"/>
          </a:p>
          <a:p>
            <a:r>
              <a:rPr lang="en-US" sz="2000" dirty="0" smtClean="0"/>
              <a:t>Important Note: #GoOpenVA is teacher-facing, meaning it is intended to be used directly by teachers.  Although there are student-facing resources linked, and students can access these, it is not designed as a student-facing system.</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561388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social media logos: Twitter, Facebook, and LinkedIn"/>
          <p:cNvGrpSpPr/>
          <p:nvPr/>
        </p:nvGrpSpPr>
        <p:grpSpPr>
          <a:xfrm>
            <a:off x="4211952" y="3679657"/>
            <a:ext cx="2236892" cy="653695"/>
            <a:chOff x="2235200" y="5089418"/>
            <a:chExt cx="5791200" cy="1692383"/>
          </a:xfrm>
        </p:grpSpPr>
        <p:pic>
          <p:nvPicPr>
            <p:cNvPr id="10" name="Picture 9" title="LinkedIn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0093" y="5125494"/>
              <a:ext cx="1656307" cy="1656307"/>
            </a:xfrm>
            <a:prstGeom prst="rect">
              <a:avLst/>
            </a:prstGeom>
          </p:spPr>
        </p:pic>
        <p:pic>
          <p:nvPicPr>
            <p:cNvPr id="11" name="Picture 10" title="facebook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045" y="5125494"/>
              <a:ext cx="1576507" cy="1576507"/>
            </a:xfrm>
            <a:prstGeom prst="rect">
              <a:avLst/>
            </a:prstGeom>
          </p:spPr>
        </p:pic>
        <p:pic>
          <p:nvPicPr>
            <p:cNvPr id="9" name="Picture 8" title="twitter log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35200" y="5089418"/>
              <a:ext cx="1645699" cy="1645699"/>
            </a:xfrm>
            <a:prstGeom prst="rect">
              <a:avLst/>
            </a:prstGeom>
          </p:spPr>
        </p:pic>
      </p:grpSp>
      <p:sp>
        <p:nvSpPr>
          <p:cNvPr id="3" name="Content Placeholder 2"/>
          <p:cNvSpPr>
            <a:spLocks noGrp="1"/>
          </p:cNvSpPr>
          <p:nvPr>
            <p:ph idx="1"/>
          </p:nvPr>
        </p:nvSpPr>
        <p:spPr>
          <a:xfrm>
            <a:off x="4114800" y="971551"/>
            <a:ext cx="4661116" cy="2743200"/>
          </a:xfrm>
        </p:spPr>
        <p:txBody>
          <a:bodyPr>
            <a:normAutofit fontScale="92500"/>
          </a:bodyPr>
          <a:lstStyle/>
          <a:p>
            <a:pPr marL="0" indent="0">
              <a:buNone/>
            </a:pPr>
            <a:r>
              <a:rPr lang="nl-NL" sz="3000" dirty="0" smtClean="0">
                <a:hlinkClick r:id="rId5"/>
              </a:rPr>
              <a:t>jean.weller@doe.virginia.gov</a:t>
            </a:r>
            <a:endParaRPr lang="nl-NL" sz="3000" dirty="0" smtClean="0"/>
          </a:p>
          <a:p>
            <a:pPr marL="0" indent="0">
              <a:buNone/>
            </a:pPr>
            <a:endParaRPr lang="nl-NL" dirty="0" smtClean="0"/>
          </a:p>
          <a:p>
            <a:pPr marL="0" indent="0">
              <a:buNone/>
            </a:pPr>
            <a:r>
              <a:rPr lang="nl-NL" dirty="0" smtClean="0"/>
              <a:t>Twitter</a:t>
            </a:r>
            <a:r>
              <a:rPr lang="nl-NL" dirty="0"/>
              <a:t>: @</a:t>
            </a:r>
            <a:r>
              <a:rPr lang="nl-NL" dirty="0" smtClean="0"/>
              <a:t>VDOE_News</a:t>
            </a:r>
            <a:br>
              <a:rPr lang="nl-NL" dirty="0" smtClean="0"/>
            </a:br>
            <a:r>
              <a:rPr lang="nl-NL" dirty="0" smtClean="0"/>
              <a:t>Facebook</a:t>
            </a:r>
            <a:r>
              <a:rPr lang="nl-NL" dirty="0"/>
              <a:t>: @VDOENews</a:t>
            </a:r>
          </a:p>
          <a:p>
            <a:pPr marL="0" indent="0">
              <a:buNone/>
            </a:pPr>
            <a:r>
              <a:rPr lang="nl-NL" sz="3000" b="1" dirty="0"/>
              <a:t>#VAis4Learners </a:t>
            </a:r>
            <a:r>
              <a:rPr lang="nl-NL" sz="3000" b="1" dirty="0" smtClean="0"/>
              <a:t>#EdEquityVA</a:t>
            </a:r>
            <a:endParaRPr lang="en-US" sz="3000" dirty="0"/>
          </a:p>
        </p:txBody>
      </p:sp>
      <p:sp>
        <p:nvSpPr>
          <p:cNvPr id="2" name="Title 1"/>
          <p:cNvSpPr>
            <a:spLocks noGrp="1"/>
          </p:cNvSpPr>
          <p:nvPr>
            <p:ph type="title"/>
          </p:nvPr>
        </p:nvSpPr>
        <p:spPr/>
        <p:txBody>
          <a:bodyPr/>
          <a:lstStyle/>
          <a:p>
            <a:r>
              <a:rPr lang="en-US" dirty="0" smtClean="0"/>
              <a:t>#</a:t>
            </a:r>
            <a:r>
              <a:rPr lang="en-US" dirty="0" err="1" smtClean="0"/>
              <a:t>GoOpenVA</a:t>
            </a:r>
            <a:r>
              <a:rPr lang="en-US" dirty="0" smtClean="0"/>
              <a:t> Contact Information</a:t>
            </a:r>
            <a:endParaRPr lang="en-US" dirty="0"/>
          </a:p>
        </p:txBody>
      </p:sp>
    </p:spTree>
    <p:extLst>
      <p:ext uri="{BB962C8B-B14F-4D97-AF65-F5344CB8AC3E}">
        <p14:creationId xmlns:p14="http://schemas.microsoft.com/office/powerpoint/2010/main" val="24470010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a:t>
            </a:r>
            <a:endParaRPr lang="en-US" dirty="0"/>
          </a:p>
        </p:txBody>
      </p:sp>
      <p:sp>
        <p:nvSpPr>
          <p:cNvPr id="3" name="Content Placeholder 2"/>
          <p:cNvSpPr>
            <a:spLocks noGrp="1"/>
          </p:cNvSpPr>
          <p:nvPr>
            <p:ph idx="1"/>
          </p:nvPr>
        </p:nvSpPr>
        <p:spPr>
          <a:xfrm>
            <a:off x="342900" y="876444"/>
            <a:ext cx="8572500" cy="3981306"/>
          </a:xfrm>
        </p:spPr>
        <p:txBody>
          <a:bodyPr>
            <a:normAutofit fontScale="77500" lnSpcReduction="20000"/>
          </a:bodyPr>
          <a:lstStyle/>
          <a:p>
            <a:r>
              <a:rPr lang="en-US" dirty="0" smtClean="0"/>
              <a:t>10 minutes for break-out groups; Livestream on YouTube (break)</a:t>
            </a:r>
          </a:p>
          <a:p>
            <a:r>
              <a:rPr lang="en-US" dirty="0" smtClean="0"/>
              <a:t>Discuss and answer questions</a:t>
            </a:r>
          </a:p>
          <a:p>
            <a:pPr lvl="1"/>
            <a:r>
              <a:rPr lang="en-US" i="1" dirty="0"/>
              <a:t>What advice would you give </a:t>
            </a:r>
            <a:r>
              <a:rPr lang="en-US" i="1" dirty="0" smtClean="0"/>
              <a:t>about </a:t>
            </a:r>
            <a:r>
              <a:rPr lang="en-US" i="1" dirty="0"/>
              <a:t>your </a:t>
            </a:r>
            <a:r>
              <a:rPr lang="en-US" i="1" dirty="0" smtClean="0"/>
              <a:t>blended and/or </a:t>
            </a:r>
            <a:r>
              <a:rPr lang="en-US" i="1" dirty="0"/>
              <a:t>virtual learning based on your experiences </a:t>
            </a:r>
            <a:r>
              <a:rPr lang="en-US" i="1" dirty="0" smtClean="0"/>
              <a:t>with opening </a:t>
            </a:r>
            <a:r>
              <a:rPr lang="en-US" i="1" dirty="0"/>
              <a:t>the school year?</a:t>
            </a:r>
            <a:endParaRPr lang="en-US" dirty="0"/>
          </a:p>
          <a:p>
            <a:pPr lvl="1"/>
            <a:r>
              <a:rPr lang="en-US" i="1" dirty="0"/>
              <a:t>What additional technologies and instructional support would you need to continue </a:t>
            </a:r>
            <a:r>
              <a:rPr lang="en-US" i="1" dirty="0" smtClean="0"/>
              <a:t>blended and/or </a:t>
            </a:r>
            <a:r>
              <a:rPr lang="en-US" i="1" dirty="0"/>
              <a:t>virtual learning?</a:t>
            </a:r>
            <a:endParaRPr lang="en-US" dirty="0"/>
          </a:p>
          <a:p>
            <a:r>
              <a:rPr lang="en-US" dirty="0" smtClean="0"/>
              <a:t>Facilitators: Michael </a:t>
            </a:r>
            <a:r>
              <a:rPr lang="en-US" dirty="0" err="1" smtClean="0"/>
              <a:t>Bolling</a:t>
            </a:r>
            <a:r>
              <a:rPr lang="en-US" dirty="0"/>
              <a:t>, John </a:t>
            </a:r>
            <a:r>
              <a:rPr lang="en-US" dirty="0" err="1" smtClean="0"/>
              <a:t>Hendron</a:t>
            </a:r>
            <a:r>
              <a:rPr lang="en-US" dirty="0" smtClean="0"/>
              <a:t>, Meg Foley, Reggie Fox – identify someone to report back to the group.</a:t>
            </a:r>
          </a:p>
          <a:p>
            <a:r>
              <a:rPr lang="en-US" dirty="0" smtClean="0"/>
              <a:t>Set a timer and be prepared to report back to the full committee</a:t>
            </a:r>
            <a:endParaRPr lang="en-US" dirty="0"/>
          </a:p>
        </p:txBody>
      </p:sp>
    </p:spTree>
    <p:extLst>
      <p:ext uri="{BB962C8B-B14F-4D97-AF65-F5344CB8AC3E}">
        <p14:creationId xmlns:p14="http://schemas.microsoft.com/office/powerpoint/2010/main" val="25243451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 Discussion</a:t>
            </a:r>
            <a:endParaRPr lang="en-US" dirty="0"/>
          </a:p>
        </p:txBody>
      </p:sp>
      <p:sp>
        <p:nvSpPr>
          <p:cNvPr id="3" name="Content Placeholder 2"/>
          <p:cNvSpPr>
            <a:spLocks noGrp="1"/>
          </p:cNvSpPr>
          <p:nvPr>
            <p:ph idx="1"/>
          </p:nvPr>
        </p:nvSpPr>
        <p:spPr>
          <a:xfrm>
            <a:off x="381000" y="1352550"/>
            <a:ext cx="8458200" cy="2667000"/>
          </a:xfrm>
        </p:spPr>
        <p:txBody>
          <a:bodyPr>
            <a:normAutofit/>
          </a:bodyPr>
          <a:lstStyle/>
          <a:p>
            <a:r>
              <a:rPr lang="en-US" dirty="0" smtClean="0"/>
              <a:t>Share group discussion</a:t>
            </a:r>
          </a:p>
          <a:p>
            <a:r>
              <a:rPr lang="en-US" dirty="0" smtClean="0"/>
              <a:t>Identify common threads</a:t>
            </a:r>
          </a:p>
          <a:p>
            <a:r>
              <a:rPr lang="en-US" dirty="0" smtClean="0"/>
              <a:t>Addressing needs</a:t>
            </a:r>
          </a:p>
          <a:p>
            <a:r>
              <a:rPr lang="en-US" dirty="0" smtClean="0"/>
              <a:t>Sharing across the Commonwealth</a:t>
            </a:r>
            <a:endParaRPr lang="en-US" dirty="0"/>
          </a:p>
        </p:txBody>
      </p:sp>
    </p:spTree>
    <p:extLst>
      <p:ext uri="{BB962C8B-B14F-4D97-AF65-F5344CB8AC3E}">
        <p14:creationId xmlns:p14="http://schemas.microsoft.com/office/powerpoint/2010/main" val="22982963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1"/>
            <a:ext cx="8915400" cy="857250"/>
          </a:xfrm>
        </p:spPr>
        <p:txBody>
          <a:bodyPr/>
          <a:lstStyle/>
          <a:p>
            <a:r>
              <a:rPr lang="en-US" dirty="0" smtClean="0"/>
              <a:t>Have a safe &amp; successful year!</a:t>
            </a:r>
            <a:endParaRPr lang="en-US" dirty="0"/>
          </a:p>
        </p:txBody>
      </p:sp>
      <p:sp>
        <p:nvSpPr>
          <p:cNvPr id="3" name="Content Placeholder 2"/>
          <p:cNvSpPr>
            <a:spLocks noGrp="1"/>
          </p:cNvSpPr>
          <p:nvPr>
            <p:ph sz="half" idx="1"/>
          </p:nvPr>
        </p:nvSpPr>
        <p:spPr>
          <a:xfrm>
            <a:off x="0" y="925147"/>
            <a:ext cx="4038600" cy="3276599"/>
          </a:xfrm>
        </p:spPr>
        <p:txBody>
          <a:bodyPr>
            <a:normAutofit fontScale="92500" lnSpcReduction="10000"/>
          </a:bodyPr>
          <a:lstStyle/>
          <a:p>
            <a:pPr marL="954786" lvl="2" indent="-457200">
              <a:spcBef>
                <a:spcPts val="300"/>
              </a:spcBef>
              <a:buSzPts val="4000"/>
              <a:buFont typeface="Wingdings" panose="05000000000000000000" pitchFamily="2" charset="2"/>
              <a:buChar char="ü"/>
            </a:pPr>
            <a:endParaRPr lang="en-US" sz="2600" dirty="0" smtClean="0"/>
          </a:p>
          <a:p>
            <a:pPr marL="497586" lvl="2" indent="0">
              <a:spcBef>
                <a:spcPts val="300"/>
              </a:spcBef>
              <a:buSzPts val="4000"/>
              <a:buNone/>
            </a:pPr>
            <a:endParaRPr lang="en-US" sz="2600" dirty="0" smtClean="0"/>
          </a:p>
          <a:p>
            <a:pPr marL="954786" lvl="2" indent="-457200">
              <a:spcBef>
                <a:spcPts val="300"/>
              </a:spcBef>
              <a:buSzPts val="4000"/>
              <a:buFont typeface="Wingdings" panose="05000000000000000000" pitchFamily="2" charset="2"/>
              <a:buChar char="ü"/>
            </a:pPr>
            <a:r>
              <a:rPr lang="en-US" sz="2600" dirty="0" smtClean="0"/>
              <a:t>Next steps</a:t>
            </a:r>
          </a:p>
          <a:p>
            <a:pPr marL="954786" lvl="2" indent="-457200">
              <a:spcBef>
                <a:spcPts val="300"/>
              </a:spcBef>
              <a:buSzPts val="4000"/>
              <a:buFont typeface="Wingdings" panose="05000000000000000000" pitchFamily="2" charset="2"/>
              <a:buChar char="ü"/>
            </a:pPr>
            <a:r>
              <a:rPr lang="en-US" sz="2600" dirty="0" smtClean="0"/>
              <a:t>Next meeting (March)</a:t>
            </a:r>
          </a:p>
          <a:p>
            <a:pPr marL="954786" lvl="2" indent="-457200">
              <a:spcBef>
                <a:spcPts val="300"/>
              </a:spcBef>
              <a:buSzPts val="4000"/>
              <a:buFont typeface="Wingdings" panose="05000000000000000000" pitchFamily="2" charset="2"/>
              <a:buChar char="ü"/>
            </a:pPr>
            <a:r>
              <a:rPr lang="en-US" sz="1900" dirty="0"/>
              <a:t>Public viewing on the VDOE YouTube channel may email questions/comments to the </a:t>
            </a:r>
            <a:r>
              <a:rPr lang="en-US" sz="1900" dirty="0" smtClean="0"/>
              <a:t>mailbox until October 8: virtualprograms@doe.virginia.gov.</a:t>
            </a:r>
            <a:endParaRPr lang="en-US" sz="1900" dirty="0"/>
          </a:p>
        </p:txBody>
      </p:sp>
      <p:sp>
        <p:nvSpPr>
          <p:cNvPr id="4" name="Content Placeholder 3"/>
          <p:cNvSpPr>
            <a:spLocks noGrp="1"/>
          </p:cNvSpPr>
          <p:nvPr>
            <p:ph sz="half" idx="2"/>
          </p:nvPr>
        </p:nvSpPr>
        <p:spPr>
          <a:xfrm>
            <a:off x="5029200" y="1276350"/>
            <a:ext cx="3733800" cy="2895600"/>
          </a:xfrm>
        </p:spPr>
        <p:txBody>
          <a:bodyPr>
            <a:normAutofit/>
          </a:bodyPr>
          <a:lstStyle/>
          <a:p>
            <a:pPr marL="0" indent="0" algn="ctr">
              <a:buNone/>
            </a:pPr>
            <a:r>
              <a:rPr lang="en-US" sz="4000" dirty="0">
                <a:effectLst>
                  <a:outerShdw blurRad="38100" dist="38100" dir="2700000" algn="tl">
                    <a:srgbClr val="000000">
                      <a:alpha val="43137"/>
                    </a:srgbClr>
                  </a:outerShdw>
                </a:effectLst>
              </a:rPr>
              <a:t>Thank you for your work on this advisory </a:t>
            </a:r>
            <a:r>
              <a:rPr lang="en-US" sz="4000" dirty="0" smtClean="0">
                <a:effectLst>
                  <a:outerShdw blurRad="38100" dist="38100" dir="2700000" algn="tl">
                    <a:srgbClr val="000000">
                      <a:alpha val="43137"/>
                    </a:srgbClr>
                  </a:outerShdw>
                </a:effectLst>
              </a:rPr>
              <a:t>committee</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2771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en-US" dirty="0" smtClean="0"/>
              <a:t>VA is for Lovers</a:t>
            </a:r>
            <a:endParaRPr lang="en-US" dirty="0"/>
          </a:p>
        </p:txBody>
      </p:sp>
      <p:pic>
        <p:nvPicPr>
          <p:cNvPr id="4" name="Picture 3" title="Virginia is for Learners Photo"/>
          <p:cNvPicPr>
            <a:picLocks noChangeAspect="1"/>
          </p:cNvPicPr>
          <p:nvPr/>
        </p:nvPicPr>
        <p:blipFill rotWithShape="1">
          <a:blip r:embed="rId2"/>
          <a:srcRect l="21281" t="15763" r="6465" b="12644"/>
          <a:stretch/>
        </p:blipFill>
        <p:spPr>
          <a:xfrm>
            <a:off x="0" y="3563"/>
            <a:ext cx="9308905" cy="5188569"/>
          </a:xfrm>
          <a:prstGeom prst="rect">
            <a:avLst/>
          </a:prstGeom>
        </p:spPr>
      </p:pic>
    </p:spTree>
    <p:extLst>
      <p:ext uri="{BB962C8B-B14F-4D97-AF65-F5344CB8AC3E}">
        <p14:creationId xmlns:p14="http://schemas.microsoft.com/office/powerpoint/2010/main" val="1947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75"/>
        <p:cNvGrpSpPr/>
        <p:nvPr/>
      </p:nvGrpSpPr>
      <p:grpSpPr>
        <a:xfrm>
          <a:off x="0" y="0"/>
          <a:ext cx="0" cy="0"/>
          <a:chOff x="0" y="0"/>
          <a:chExt cx="0" cy="0"/>
        </a:xfrm>
      </p:grpSpPr>
      <p:pic>
        <p:nvPicPr>
          <p:cNvPr id="78" name="Google Shape;78;p17" descr="Image"/>
          <p:cNvPicPr preferRelativeResize="0"/>
          <p:nvPr/>
        </p:nvPicPr>
        <p:blipFill rotWithShape="1">
          <a:blip r:embed="rId3">
            <a:alphaModFix/>
          </a:blip>
          <a:srcRect/>
          <a:stretch/>
        </p:blipFill>
        <p:spPr>
          <a:xfrm>
            <a:off x="6934200" y="4065756"/>
            <a:ext cx="1586281" cy="843767"/>
          </a:xfrm>
          <a:prstGeom prst="rect">
            <a:avLst/>
          </a:prstGeom>
          <a:noFill/>
          <a:ln>
            <a:noFill/>
          </a:ln>
        </p:spPr>
      </p:pic>
      <p:sp>
        <p:nvSpPr>
          <p:cNvPr id="76" name="Google Shape;76;p17"/>
          <p:cNvSpPr txBox="1">
            <a:spLocks noGrp="1"/>
          </p:cNvSpPr>
          <p:nvPr>
            <p:ph type="body" idx="1"/>
          </p:nvPr>
        </p:nvSpPr>
        <p:spPr>
          <a:xfrm>
            <a:off x="753089" y="4447448"/>
            <a:ext cx="8239126" cy="385482"/>
          </a:xfrm>
          <a:prstGeom prst="rect">
            <a:avLst/>
          </a:prstGeom>
          <a:noFill/>
          <a:ln>
            <a:noFill/>
          </a:ln>
        </p:spPr>
        <p:txBody>
          <a:bodyPr spcFirstLastPara="1" wrap="square" lIns="17138" tIns="17138" rIns="17138" bIns="17138" anchor="t" anchorCtr="0">
            <a:noAutofit/>
          </a:bodyPr>
          <a:lstStyle/>
          <a:p>
            <a:pPr marL="0" indent="0">
              <a:buSzPts val="2952"/>
            </a:pPr>
            <a:r>
              <a:rPr lang="en-US" sz="1107">
                <a:latin typeface="Abel"/>
                <a:ea typeface="Abel"/>
                <a:cs typeface="Abel"/>
                <a:sym typeface="Abel"/>
              </a:rPr>
              <a:t>James F. Lane, Ed.D.,</a:t>
            </a:r>
            <a:endParaRPr/>
          </a:p>
          <a:p>
            <a:pPr marL="0" indent="0">
              <a:buSzPts val="2952"/>
            </a:pPr>
            <a:r>
              <a:rPr lang="en-US" sz="1107" b="0">
                <a:latin typeface="Abel"/>
                <a:ea typeface="Abel"/>
                <a:cs typeface="Abel"/>
                <a:sym typeface="Abel"/>
              </a:rPr>
              <a:t>Virginia Superintendent of Public Instruction</a:t>
            </a:r>
            <a:endParaRPr/>
          </a:p>
        </p:txBody>
      </p:sp>
      <p:sp>
        <p:nvSpPr>
          <p:cNvPr id="80" name="Google Shape;80;p17" title="Black right side banner"/>
          <p:cNvSpPr/>
          <p:nvPr/>
        </p:nvSpPr>
        <p:spPr>
          <a:xfrm rot="208856">
            <a:off x="8705652" y="-184930"/>
            <a:ext cx="777075" cy="5740975"/>
          </a:xfrm>
          <a:prstGeom prst="rect">
            <a:avLst/>
          </a:prstGeom>
          <a:solidFill>
            <a:srgbClr val="141820"/>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
        <p:nvSpPr>
          <p:cNvPr id="77" name="Google Shape;77;p17"/>
          <p:cNvSpPr txBox="1">
            <a:spLocks noGrp="1"/>
          </p:cNvSpPr>
          <p:nvPr>
            <p:ph type="ctrTitle" idx="4294967295"/>
          </p:nvPr>
        </p:nvSpPr>
        <p:spPr>
          <a:xfrm>
            <a:off x="595075" y="1493937"/>
            <a:ext cx="7485926" cy="1035526"/>
          </a:xfrm>
          <a:prstGeom prst="rect">
            <a:avLst/>
          </a:prstGeom>
          <a:noFill/>
          <a:ln>
            <a:noFill/>
          </a:ln>
        </p:spPr>
        <p:txBody>
          <a:bodyPr spcFirstLastPara="1" wrap="square" lIns="19050" tIns="19050" rIns="19050" bIns="19050" anchor="b" anchorCtr="0">
            <a:noAutofit/>
          </a:bodyPr>
          <a:lstStyle/>
          <a:p>
            <a:pPr>
              <a:buClr>
                <a:srgbClr val="141820"/>
              </a:buClr>
              <a:buSzPts val="10904"/>
            </a:pPr>
            <a:r>
              <a:rPr lang="en-US" sz="3377">
                <a:solidFill>
                  <a:srgbClr val="141820"/>
                </a:solidFill>
                <a:latin typeface="Josefin Sans"/>
                <a:ea typeface="Josefin Sans"/>
                <a:cs typeface="Josefin Sans"/>
                <a:sym typeface="Josefin Sans"/>
              </a:rPr>
              <a:t>Innovating around Virtual Learning</a:t>
            </a:r>
            <a:endParaRPr sz="2475">
              <a:latin typeface="Josefin Sans"/>
              <a:ea typeface="Josefin Sans"/>
              <a:cs typeface="Josefin Sans"/>
              <a:sym typeface="Josefin Sans"/>
            </a:endParaRPr>
          </a:p>
        </p:txBody>
      </p:sp>
      <p:sp>
        <p:nvSpPr>
          <p:cNvPr id="79" name="Google Shape;79;p17" title="Red left side banner"/>
          <p:cNvSpPr/>
          <p:nvPr/>
        </p:nvSpPr>
        <p:spPr>
          <a:xfrm rot="208856">
            <a:off x="-343098" y="-184930"/>
            <a:ext cx="777075" cy="5740975"/>
          </a:xfrm>
          <a:prstGeom prst="rect">
            <a:avLst/>
          </a:prstGeom>
          <a:solidFill>
            <a:srgbClr val="C92D3A"/>
          </a:solidFill>
          <a:ln>
            <a:noFill/>
          </a:ln>
          <a:effectLst>
            <a:outerShdw blurRad="165100" dist="25400" dir="2101748" rotWithShape="0">
              <a:srgbClr val="000000">
                <a:alpha val="49803"/>
              </a:srgbClr>
            </a:outerShdw>
          </a:effectLst>
        </p:spPr>
        <p:txBody>
          <a:bodyPr spcFirstLastPara="1" wrap="square" lIns="19050" tIns="19050" rIns="19050" bIns="19050" anchor="ctr" anchorCtr="0">
            <a:noAutofit/>
          </a:bodyPr>
          <a:lstStyle/>
          <a:p>
            <a:pPr algn="ctr" defTabSz="342900">
              <a:buClr>
                <a:srgbClr val="FFFFFF"/>
              </a:buClr>
              <a:buSzPts val="3200"/>
            </a:pPr>
            <a:endParaRPr sz="1200" kern="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938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6;p18" title="VDOE Vision and Mission chart"/>
          <p:cNvPicPr preferRelativeResize="0"/>
          <p:nvPr/>
        </p:nvPicPr>
        <p:blipFill>
          <a:blip r:embed="rId2">
            <a:alphaModFix/>
          </a:blip>
          <a:stretch>
            <a:fillRect/>
          </a:stretch>
        </p:blipFill>
        <p:spPr>
          <a:xfrm>
            <a:off x="304800" y="133350"/>
            <a:ext cx="8638782" cy="4858706"/>
          </a:xfrm>
          <a:prstGeom prst="rect">
            <a:avLst/>
          </a:prstGeom>
          <a:noFill/>
          <a:ln>
            <a:noFill/>
          </a:ln>
        </p:spPr>
      </p:pic>
      <p:sp>
        <p:nvSpPr>
          <p:cNvPr id="3" name="Title 2"/>
          <p:cNvSpPr>
            <a:spLocks noGrp="1"/>
          </p:cNvSpPr>
          <p:nvPr>
            <p:ph type="title"/>
          </p:nvPr>
        </p:nvSpPr>
        <p:spPr/>
        <p:txBody>
          <a:bodyPr/>
          <a:lstStyle/>
          <a:p>
            <a:r>
              <a:rPr lang="en-US" dirty="0" smtClean="0"/>
              <a:t>Vision and Mission</a:t>
            </a:r>
            <a:endParaRPr lang="en-US" dirty="0"/>
          </a:p>
        </p:txBody>
      </p:sp>
    </p:spTree>
    <p:extLst>
      <p:ext uri="{BB962C8B-B14F-4D97-AF65-F5344CB8AC3E}">
        <p14:creationId xmlns:p14="http://schemas.microsoft.com/office/powerpoint/2010/main" val="880319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Maximus 11">
      <a:dk1>
        <a:sysClr val="windowText" lastClr="000000"/>
      </a:dk1>
      <a:lt1>
        <a:sysClr val="window" lastClr="FFFFFF"/>
      </a:lt1>
      <a:dk2>
        <a:srgbClr val="9CA4A7"/>
      </a:dk2>
      <a:lt2>
        <a:srgbClr val="AF272F"/>
      </a:lt2>
      <a:accent1>
        <a:srgbClr val="5B6770"/>
      </a:accent1>
      <a:accent2>
        <a:srgbClr val="A2AAAD"/>
      </a:accent2>
      <a:accent3>
        <a:srgbClr val="AC956E"/>
      </a:accent3>
      <a:accent4>
        <a:srgbClr val="808DA9"/>
      </a:accent4>
      <a:accent5>
        <a:srgbClr val="424E5B"/>
      </a:accent5>
      <a:accent6>
        <a:srgbClr val="730E00"/>
      </a:accent6>
      <a:hlink>
        <a:srgbClr val="D26900"/>
      </a:hlink>
      <a:folHlink>
        <a:srgbClr val="D8924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VA Red">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4522</TotalTime>
  <Words>2566</Words>
  <Application>Microsoft Office PowerPoint</Application>
  <PresentationFormat>On-screen Show (16:9)</PresentationFormat>
  <Paragraphs>375</Paragraphs>
  <Slides>64</Slides>
  <Notes>41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64</vt:i4>
      </vt:variant>
    </vt:vector>
  </HeadingPairs>
  <TitlesOfParts>
    <vt:vector size="83" baseType="lpstr">
      <vt:lpstr>Abel</vt:lpstr>
      <vt:lpstr>Arial</vt:lpstr>
      <vt:lpstr>Calibri</vt:lpstr>
      <vt:lpstr>Helvetica Neue</vt:lpstr>
      <vt:lpstr>Josefin Sans</vt:lpstr>
      <vt:lpstr>Lato</vt:lpstr>
      <vt:lpstr>Montserrat</vt:lpstr>
      <vt:lpstr>Montserrat Black</vt:lpstr>
      <vt:lpstr>Montserrat Light</vt:lpstr>
      <vt:lpstr>Raleway</vt:lpstr>
      <vt:lpstr>Roboto</vt:lpstr>
      <vt:lpstr>Times New Roman</vt:lpstr>
      <vt:lpstr>Wingdings</vt:lpstr>
      <vt:lpstr>Office Theme</vt:lpstr>
      <vt:lpstr>1_Custom Design</vt:lpstr>
      <vt:lpstr>1_Office Theme</vt:lpstr>
      <vt:lpstr>2_Office Theme</vt:lpstr>
      <vt:lpstr>21_BasicWhite</vt:lpstr>
      <vt:lpstr>VVA Red</vt:lpstr>
      <vt:lpstr>Virginia Learning Advisory Committee</vt:lpstr>
      <vt:lpstr>Zoom Protocols &amp; Public Comment</vt:lpstr>
      <vt:lpstr>Introductions</vt:lpstr>
      <vt:lpstr>Virginia Department of Education</vt:lpstr>
      <vt:lpstr>Division Superintendents</vt:lpstr>
      <vt:lpstr>Organizations &amp; Agencies</vt:lpstr>
      <vt:lpstr>VA is for Lovers</vt:lpstr>
      <vt:lpstr>Innovating around Virtual Learning</vt:lpstr>
      <vt:lpstr>Vision and Mission</vt:lpstr>
      <vt:lpstr>Innovation is critical in addressing all of today’s challenges in education.</vt:lpstr>
      <vt:lpstr>VA is for Lovers</vt:lpstr>
      <vt:lpstr>Yet we still face big challenges.</vt:lpstr>
      <vt:lpstr>Learning Loss Chart</vt:lpstr>
      <vt:lpstr>Annual Student Growth</vt:lpstr>
      <vt:lpstr>Reframing Compounding Effect</vt:lpstr>
      <vt:lpstr>Compounded learning loss is an equity issue.</vt:lpstr>
      <vt:lpstr>Investing in Virtual Virginia</vt:lpstr>
      <vt:lpstr>Investing in Virtual Virginia</vt:lpstr>
      <vt:lpstr>A Quote from William Pollard</vt:lpstr>
      <vt:lpstr>Virginia is for Learners</vt:lpstr>
      <vt:lpstr>Dr. James Lane</vt:lpstr>
      <vt:lpstr>Agenda</vt:lpstr>
      <vt:lpstr>Purpose, Role &amp; Term</vt:lpstr>
      <vt:lpstr>Virtual VA Updates</vt:lpstr>
      <vt:lpstr>Virtual VA</vt:lpstr>
      <vt:lpstr>Virtual VA</vt:lpstr>
      <vt:lpstr>Expanded Access in 2020-2021</vt:lpstr>
      <vt:lpstr>2019-2020 VVA Program Summary</vt:lpstr>
      <vt:lpstr>VVA Complementary Program</vt:lpstr>
      <vt:lpstr>VVA Outreach Program</vt:lpstr>
      <vt:lpstr>VVA Professional Learning Program</vt:lpstr>
      <vt:lpstr>VVA Summer Session Program</vt:lpstr>
      <vt:lpstr>2019-2020 Enrollment Summary</vt:lpstr>
      <vt:lpstr>2020-2021 VVA Program Update</vt:lpstr>
      <vt:lpstr>VVA Outreach Program Components</vt:lpstr>
      <vt:lpstr>VVA LMS Implementation </vt:lpstr>
      <vt:lpstr>Additional 2020-2021 Projects</vt:lpstr>
      <vt:lpstr> </vt:lpstr>
      <vt:lpstr>Virtual Virginia Survey Results: 2019-20</vt:lpstr>
      <vt:lpstr>Reasons for Participating in Virtual VA</vt:lpstr>
      <vt:lpstr>Virtual VA: Student Preparedness</vt:lpstr>
      <vt:lpstr>Virtual Course Quality: online &amp; F2F</vt:lpstr>
      <vt:lpstr>Communication &amp; Support</vt:lpstr>
      <vt:lpstr>More online learning…</vt:lpstr>
      <vt:lpstr>Virtual Teaching &amp; Learning Updates</vt:lpstr>
      <vt:lpstr>Virtual Teaching &amp; Learning Updates</vt:lpstr>
      <vt:lpstr>What’s New with Virtual Learning?</vt:lpstr>
      <vt:lpstr>What’s New with Virtual Learning?</vt:lpstr>
      <vt:lpstr>Why a MOP Program?</vt:lpstr>
      <vt:lpstr>What is a MOP?</vt:lpstr>
      <vt:lpstr>MOP Application Criteria</vt:lpstr>
      <vt:lpstr>Current MOP Information</vt:lpstr>
      <vt:lpstr>Contact Information</vt:lpstr>
      <vt:lpstr>Technology Updates &amp; Grants</vt:lpstr>
      <vt:lpstr>Virginia Initiative to Support Internet Outside of school Networks (VISION) </vt:lpstr>
      <vt:lpstr>Virginia Initiative to Support Internet Outside of school Networks (VISION) </vt:lpstr>
      <vt:lpstr>Contact Information</vt:lpstr>
      <vt:lpstr>#GoOpenVA: Supporting Hybrid &amp; Virtual Instruction</vt:lpstr>
      <vt:lpstr>OER and Hybrid/Virtual Learning</vt:lpstr>
      <vt:lpstr>#GoOpenVA Capabilities</vt:lpstr>
      <vt:lpstr>#GoOpenVA Contact Information</vt:lpstr>
      <vt:lpstr>Breakout Session</vt:lpstr>
      <vt:lpstr>Breakout Session Discussion</vt:lpstr>
      <vt:lpstr>Have a safe &amp; successful year!</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crb29104</dc:creator>
  <cp:lastModifiedBy>Reginald Fox</cp:lastModifiedBy>
  <cp:revision>193</cp:revision>
  <dcterms:created xsi:type="dcterms:W3CDTF">2019-02-13T14:37:28Z</dcterms:created>
  <dcterms:modified xsi:type="dcterms:W3CDTF">2020-09-28T18:06:11Z</dcterms:modified>
</cp:coreProperties>
</file>