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92" r:id="rId3"/>
    <p:sldMasterId id="2147483806" r:id="rId4"/>
    <p:sldMasterId id="2147483836" r:id="rId5"/>
    <p:sldMasterId id="2147483853" r:id="rId6"/>
  </p:sldMasterIdLst>
  <p:notesMasterIdLst>
    <p:notesMasterId r:id="rId67"/>
  </p:notesMasterIdLst>
  <p:sldIdLst>
    <p:sldId id="297" r:id="rId7"/>
    <p:sldId id="441" r:id="rId8"/>
    <p:sldId id="311" r:id="rId9"/>
    <p:sldId id="337" r:id="rId10"/>
    <p:sldId id="336" r:id="rId11"/>
    <p:sldId id="338" r:id="rId12"/>
    <p:sldId id="299" r:id="rId13"/>
    <p:sldId id="307" r:id="rId14"/>
    <p:sldId id="505" r:id="rId15"/>
    <p:sldId id="506" r:id="rId16"/>
    <p:sldId id="507" r:id="rId17"/>
    <p:sldId id="508" r:id="rId18"/>
    <p:sldId id="509" r:id="rId19"/>
    <p:sldId id="510" r:id="rId20"/>
    <p:sldId id="511" r:id="rId21"/>
    <p:sldId id="512" r:id="rId22"/>
    <p:sldId id="513" r:id="rId23"/>
    <p:sldId id="514" r:id="rId24"/>
    <p:sldId id="515" r:id="rId25"/>
    <p:sldId id="516" r:id="rId26"/>
    <p:sldId id="517" r:id="rId27"/>
    <p:sldId id="518" r:id="rId28"/>
    <p:sldId id="519" r:id="rId29"/>
    <p:sldId id="520" r:id="rId30"/>
    <p:sldId id="521" r:id="rId31"/>
    <p:sldId id="522" r:id="rId32"/>
    <p:sldId id="523" r:id="rId33"/>
    <p:sldId id="524" r:id="rId34"/>
    <p:sldId id="525" r:id="rId35"/>
    <p:sldId id="457" r:id="rId36"/>
    <p:sldId id="480" r:id="rId37"/>
    <p:sldId id="481" r:id="rId38"/>
    <p:sldId id="482" r:id="rId39"/>
    <p:sldId id="483" r:id="rId40"/>
    <p:sldId id="484" r:id="rId41"/>
    <p:sldId id="485" r:id="rId42"/>
    <p:sldId id="486" r:id="rId43"/>
    <p:sldId id="487" r:id="rId44"/>
    <p:sldId id="488" r:id="rId45"/>
    <p:sldId id="440" r:id="rId46"/>
    <p:sldId id="472" r:id="rId47"/>
    <p:sldId id="489" r:id="rId48"/>
    <p:sldId id="490" r:id="rId49"/>
    <p:sldId id="491" r:id="rId50"/>
    <p:sldId id="492" r:id="rId51"/>
    <p:sldId id="493" r:id="rId52"/>
    <p:sldId id="436" r:id="rId53"/>
    <p:sldId id="300" r:id="rId54"/>
    <p:sldId id="494" r:id="rId55"/>
    <p:sldId id="495" r:id="rId56"/>
    <p:sldId id="496" r:id="rId57"/>
    <p:sldId id="346" r:id="rId58"/>
    <p:sldId id="499" r:id="rId59"/>
    <p:sldId id="308" r:id="rId60"/>
    <p:sldId id="500" r:id="rId61"/>
    <p:sldId id="497" r:id="rId62"/>
    <p:sldId id="501" r:id="rId63"/>
    <p:sldId id="498" r:id="rId64"/>
    <p:sldId id="502" r:id="rId65"/>
    <p:sldId id="439" r:id="rId6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4852" autoAdjust="0"/>
  </p:normalViewPr>
  <p:slideViewPr>
    <p:cSldViewPr>
      <p:cViewPr varScale="1">
        <p:scale>
          <a:sx n="98" d="100"/>
          <a:sy n="98" d="100"/>
        </p:scale>
        <p:origin x="1118" y="82"/>
      </p:cViewPr>
      <p:guideLst>
        <p:guide orient="horz" pos="1620"/>
        <p:guide pos="2880"/>
      </p:guideLst>
    </p:cSldViewPr>
  </p:slideViewPr>
  <p:notesTextViewPr>
    <p:cViewPr>
      <p:scale>
        <a:sx n="1" d="1"/>
        <a:sy n="1" d="1"/>
      </p:scale>
      <p:origin x="0" y="0"/>
    </p:cViewPr>
  </p:notesTextViewPr>
  <p:sorterViewPr>
    <p:cViewPr>
      <p:scale>
        <a:sx n="100" d="100"/>
        <a:sy n="100" d="100"/>
      </p:scale>
      <p:origin x="0" y="1954"/>
    </p:cViewPr>
  </p:sorterViewPr>
  <p:notesViewPr>
    <p:cSldViewPr>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AF87B-1E59-43FE-9D4C-5A83B502C77E}" type="datetimeFigureOut">
              <a:rPr lang="en-US" smtClean="0"/>
              <a:t>3/15/2021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2FBEA2-4504-465C-B12D-8B709E2A88A9}" type="slidenum">
              <a:rPr lang="en-US" smtClean="0"/>
              <a:t>‹#›</a:t>
            </a:fld>
            <a:endParaRPr lang="en-US"/>
          </a:p>
        </p:txBody>
      </p:sp>
    </p:spTree>
    <p:extLst>
      <p:ext uri="{BB962C8B-B14F-4D97-AF65-F5344CB8AC3E}">
        <p14:creationId xmlns:p14="http://schemas.microsoft.com/office/powerpoint/2010/main" val="164002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irtualvirginia.org/wp-content/uploads/2021/02/summer-21-flyer.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virtualvirginia.org/enrollment-proces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162FBEA2-4504-465C-B12D-8B709E2A88A9}" type="slidenum">
              <a:rPr lang="en-US" smtClean="0"/>
              <a:t>1</a:t>
            </a:fld>
            <a:endParaRPr lang="en-US"/>
          </a:p>
        </p:txBody>
      </p:sp>
    </p:spTree>
    <p:extLst>
      <p:ext uri="{BB962C8B-B14F-4D97-AF65-F5344CB8AC3E}">
        <p14:creationId xmlns:p14="http://schemas.microsoft.com/office/powerpoint/2010/main" val="970823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c5b8625088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c5b8625088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74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514f800b5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514f800b5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509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c514f800b5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c514f800b5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flyer here: </a:t>
            </a:r>
            <a:r>
              <a:rPr lang="en" u="sng">
                <a:solidFill>
                  <a:schemeClr val="hlink"/>
                </a:solidFill>
                <a:hlinkClick r:id="rId3"/>
              </a:rPr>
              <a:t>https://www.virtualvirginia.org/wp-content/uploads/2021/02/summer-21-flyer.pdf</a:t>
            </a:r>
            <a:endParaRPr/>
          </a:p>
          <a:p>
            <a:pPr marL="0" lvl="0" indent="0" algn="l" rtl="0">
              <a:spcBef>
                <a:spcPts val="0"/>
              </a:spcBef>
              <a:spcAft>
                <a:spcPts val="0"/>
              </a:spcAft>
              <a:buNone/>
            </a:pPr>
            <a:endParaRPr/>
          </a:p>
          <a:p>
            <a:pPr marL="0" lvl="0" indent="0" algn="l" rtl="0">
              <a:spcBef>
                <a:spcPts val="0"/>
              </a:spcBef>
              <a:spcAft>
                <a:spcPts val="0"/>
              </a:spcAft>
              <a:buNone/>
            </a:pPr>
            <a:r>
              <a:rPr lang="en"/>
              <a:t>Summer Session Website link:</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All Summer Session fees are paid via cc</a:t>
            </a:r>
            <a:endParaRPr/>
          </a:p>
        </p:txBody>
      </p:sp>
    </p:spTree>
    <p:extLst>
      <p:ext uri="{BB962C8B-B14F-4D97-AF65-F5344CB8AC3E}">
        <p14:creationId xmlns:p14="http://schemas.microsoft.com/office/powerpoint/2010/main" val="3346741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bfb547e15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bfb547e15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website link:</a:t>
            </a:r>
            <a:endParaRPr/>
          </a:p>
        </p:txBody>
      </p:sp>
    </p:spTree>
    <p:extLst>
      <p:ext uri="{BB962C8B-B14F-4D97-AF65-F5344CB8AC3E}">
        <p14:creationId xmlns:p14="http://schemas.microsoft.com/office/powerpoint/2010/main" val="1607240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c514f800b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c514f800b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327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514f800b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c514f800b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00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514f800b5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514f800b5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Enrollment process one-pager in chat here: </a:t>
            </a:r>
            <a:r>
              <a:rPr lang="en" u="sng">
                <a:solidFill>
                  <a:srgbClr val="1155CC"/>
                </a:solidFill>
                <a:highlight>
                  <a:srgbClr val="FFFFFF"/>
                </a:highlight>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https://www.virtualvirginia.org/enrollment-process/</a:t>
            </a:r>
            <a:endParaRPr/>
          </a:p>
        </p:txBody>
      </p:sp>
    </p:spTree>
    <p:extLst>
      <p:ext uri="{BB962C8B-B14F-4D97-AF65-F5344CB8AC3E}">
        <p14:creationId xmlns:p14="http://schemas.microsoft.com/office/powerpoint/2010/main" val="4255020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c514f800b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c514f800b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Calendar: https://www.virtualvirginia.org/calendar/</a:t>
            </a:r>
            <a:endParaRPr/>
          </a:p>
        </p:txBody>
      </p:sp>
    </p:spTree>
    <p:extLst>
      <p:ext uri="{BB962C8B-B14F-4D97-AF65-F5344CB8AC3E}">
        <p14:creationId xmlns:p14="http://schemas.microsoft.com/office/powerpoint/2010/main" val="1744722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c514f800b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c514f800b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903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c514f800b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c514f800b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68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162FBEA2-4504-465C-B12D-8B709E2A88A9}" type="slidenum">
              <a:rPr lang="en-US" smtClean="0"/>
              <a:t>2</a:t>
            </a:fld>
            <a:endParaRPr lang="en-US"/>
          </a:p>
        </p:txBody>
      </p:sp>
    </p:spTree>
    <p:extLst>
      <p:ext uri="{BB962C8B-B14F-4D97-AF65-F5344CB8AC3E}">
        <p14:creationId xmlns:p14="http://schemas.microsoft.com/office/powerpoint/2010/main" val="4136827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adbbd186e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adbbd186e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700" b="1">
                <a:solidFill>
                  <a:schemeClr val="dk1"/>
                </a:solidFill>
                <a:latin typeface="Montserrat"/>
                <a:ea typeface="Montserrat"/>
                <a:cs typeface="Montserrat"/>
                <a:sym typeface="Montserrat"/>
              </a:rPr>
              <a:t>(Sarah, Stephanie, Nate, &amp; Chris)</a:t>
            </a:r>
            <a:endParaRPr sz="2700">
              <a:solidFill>
                <a:schemeClr val="dk1"/>
              </a:solidFill>
            </a:endParaRPr>
          </a:p>
          <a:p>
            <a:pPr marL="0" lvl="0" indent="0" algn="l" rtl="0">
              <a:spcBef>
                <a:spcPts val="1000"/>
              </a:spcBef>
              <a:spcAft>
                <a:spcPts val="0"/>
              </a:spcAft>
              <a:buNone/>
            </a:pPr>
            <a:endParaRPr/>
          </a:p>
        </p:txBody>
      </p:sp>
    </p:spTree>
    <p:extLst>
      <p:ext uri="{BB962C8B-B14F-4D97-AF65-F5344CB8AC3E}">
        <p14:creationId xmlns:p14="http://schemas.microsoft.com/office/powerpoint/2010/main" val="892219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a333ba338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a333ba338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4 components are on-going</a:t>
            </a:r>
            <a:endParaRPr/>
          </a:p>
        </p:txBody>
      </p:sp>
    </p:spTree>
    <p:extLst>
      <p:ext uri="{BB962C8B-B14F-4D97-AF65-F5344CB8AC3E}">
        <p14:creationId xmlns:p14="http://schemas.microsoft.com/office/powerpoint/2010/main" val="262825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332215f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332215f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1508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514f800b5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514f800b5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latin typeface="Lato"/>
                <a:ea typeface="Lato"/>
                <a:cs typeface="Lato"/>
                <a:sym typeface="Lato"/>
              </a:rPr>
              <a:t>Divisions from each region will share information during each meeting.</a:t>
            </a:r>
            <a:endParaRPr/>
          </a:p>
        </p:txBody>
      </p:sp>
    </p:spTree>
    <p:extLst>
      <p:ext uri="{BB962C8B-B14F-4D97-AF65-F5344CB8AC3E}">
        <p14:creationId xmlns:p14="http://schemas.microsoft.com/office/powerpoint/2010/main" val="731833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dbbd186e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adbbd186e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Survey link in Chat here</a:t>
            </a:r>
            <a:endParaRPr/>
          </a:p>
        </p:txBody>
      </p:sp>
    </p:spTree>
    <p:extLst>
      <p:ext uri="{BB962C8B-B14F-4D97-AF65-F5344CB8AC3E}">
        <p14:creationId xmlns:p14="http://schemas.microsoft.com/office/powerpoint/2010/main" val="654828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514f800b5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514f800b5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5355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dbbd186e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adbbd186e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4969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adbbd186e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adbbd186e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email addresses in chat</a:t>
            </a:r>
            <a:endParaRPr/>
          </a:p>
        </p:txBody>
      </p:sp>
    </p:spTree>
    <p:extLst>
      <p:ext uri="{BB962C8B-B14F-4D97-AF65-F5344CB8AC3E}">
        <p14:creationId xmlns:p14="http://schemas.microsoft.com/office/powerpoint/2010/main" val="2261700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62FBEA2-4504-465C-B12D-8B709E2A88A9}" type="slidenum">
              <a:rPr lang="en-US" smtClean="0"/>
              <a:t>30</a:t>
            </a:fld>
            <a:endParaRPr lang="en-US"/>
          </a:p>
        </p:txBody>
      </p:sp>
    </p:spTree>
    <p:extLst>
      <p:ext uri="{BB962C8B-B14F-4D97-AF65-F5344CB8AC3E}">
        <p14:creationId xmlns:p14="http://schemas.microsoft.com/office/powerpoint/2010/main" val="2684620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776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Representatives from VDOE, Superintendents from all regions in the Commonwealth, and representatives from organizations and agencies</a:t>
            </a:r>
            <a:endParaRPr lang="en-US" sz="1800" dirty="0"/>
          </a:p>
        </p:txBody>
      </p:sp>
      <p:sp>
        <p:nvSpPr>
          <p:cNvPr id="4" name="Slide Number Placeholder 3"/>
          <p:cNvSpPr>
            <a:spLocks noGrp="1"/>
          </p:cNvSpPr>
          <p:nvPr>
            <p:ph type="sldNum" sz="quarter" idx="10"/>
          </p:nvPr>
        </p:nvSpPr>
        <p:spPr/>
        <p:txBody>
          <a:bodyPr/>
          <a:lstStyle/>
          <a:p>
            <a:fld id="{162FBEA2-4504-465C-B12D-8B709E2A88A9}" type="slidenum">
              <a:rPr lang="en-US" smtClean="0"/>
              <a:t>3</a:t>
            </a:fld>
            <a:endParaRPr lang="en-US"/>
          </a:p>
        </p:txBody>
      </p:sp>
    </p:spTree>
    <p:extLst>
      <p:ext uri="{BB962C8B-B14F-4D97-AF65-F5344CB8AC3E}">
        <p14:creationId xmlns:p14="http://schemas.microsoft.com/office/powerpoint/2010/main" val="619658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8323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b3de55dc1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b3de55dc1f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b3de55dc1f_0_6: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1689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b3de55dc1f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b3de55dc1f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b3de55dc1f_0_17: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9148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3de55dc1f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3de55dc1f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b3de55dc1f_0_23: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5041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b3de55dc1f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b3de55dc1f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b3de55dc1f_0_3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7514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b3de55dc1f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b3de55dc1f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b3de55dc1f_0_36: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31869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b3de55dc1f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b3de55dc1f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b3de55dc1f_0_46: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39628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b3de55dc1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b3de55dc1f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b3de55dc1f_0_5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98704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62FBEA2-4504-465C-B12D-8B709E2A88A9}" type="slidenum">
              <a:rPr lang="en-US" smtClean="0"/>
              <a:t>41</a:t>
            </a:fld>
            <a:endParaRPr lang="en-US"/>
          </a:p>
        </p:txBody>
      </p:sp>
    </p:spTree>
    <p:extLst>
      <p:ext uri="{BB962C8B-B14F-4D97-AF65-F5344CB8AC3E}">
        <p14:creationId xmlns:p14="http://schemas.microsoft.com/office/powerpoint/2010/main" val="1994502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179" name="Google Shape;17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097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Thank Cynthia Evans for preparation and setup</a:t>
            </a:r>
            <a:endParaRPr lang="en-US" sz="1800" dirty="0"/>
          </a:p>
        </p:txBody>
      </p:sp>
      <p:sp>
        <p:nvSpPr>
          <p:cNvPr id="4" name="Slide Number Placeholder 3"/>
          <p:cNvSpPr>
            <a:spLocks noGrp="1"/>
          </p:cNvSpPr>
          <p:nvPr>
            <p:ph type="sldNum" sz="quarter" idx="10"/>
          </p:nvPr>
        </p:nvSpPr>
        <p:spPr/>
        <p:txBody>
          <a:bodyPr/>
          <a:lstStyle/>
          <a:p>
            <a:fld id="{162FBEA2-4504-465C-B12D-8B709E2A88A9}" type="slidenum">
              <a:rPr lang="en-US" smtClean="0"/>
              <a:t>4</a:t>
            </a:fld>
            <a:endParaRPr lang="en-US"/>
          </a:p>
        </p:txBody>
      </p:sp>
    </p:spTree>
    <p:extLst>
      <p:ext uri="{BB962C8B-B14F-4D97-AF65-F5344CB8AC3E}">
        <p14:creationId xmlns:p14="http://schemas.microsoft.com/office/powerpoint/2010/main" val="321766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186" name="Google Shape;18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9665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3258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41072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2481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62FBEA2-4504-465C-B12D-8B709E2A88A9}" type="slidenum">
              <a:rPr lang="en-US" smtClean="0"/>
              <a:t>47</a:t>
            </a:fld>
            <a:endParaRPr lang="en-US"/>
          </a:p>
        </p:txBody>
      </p:sp>
    </p:spTree>
    <p:extLst>
      <p:ext uri="{BB962C8B-B14F-4D97-AF65-F5344CB8AC3E}">
        <p14:creationId xmlns:p14="http://schemas.microsoft.com/office/powerpoint/2010/main" val="2157351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mn-lt"/>
                <a:ea typeface="Calibri"/>
                <a:cs typeface="Calibri"/>
                <a:sym typeface="Calibri"/>
              </a:rPr>
              <a:t>#</a:t>
            </a:r>
            <a:r>
              <a:rPr lang="en-US" sz="1200" dirty="0" err="1" smtClean="0">
                <a:solidFill>
                  <a:schemeClr val="dk1"/>
                </a:solidFill>
                <a:latin typeface="+mn-lt"/>
                <a:ea typeface="Calibri"/>
                <a:cs typeface="Calibri"/>
                <a:sym typeface="Calibri"/>
              </a:rPr>
              <a:t>GoOpenVA</a:t>
            </a:r>
            <a:r>
              <a:rPr lang="en-US" sz="1200" dirty="0" smtClean="0">
                <a:solidFill>
                  <a:schemeClr val="dk1"/>
                </a:solidFill>
                <a:latin typeface="+mn-lt"/>
                <a:ea typeface="Calibri"/>
                <a:cs typeface="Calibri"/>
                <a:sym typeface="Calibri"/>
              </a:rPr>
              <a:t> is a collaboration between Virginia educators, educational entities, and other stakeholders to create, provide and share quality digital instructional materials that can be used by all educators and learners to support deeper learning. A cloud-based platform built exclusively for Virginia educators allows for creation, distribution and collaboration.</a:t>
            </a:r>
            <a:endParaRPr lang="en-US" dirty="0" smtClean="0"/>
          </a:p>
        </p:txBody>
      </p:sp>
      <p:sp>
        <p:nvSpPr>
          <p:cNvPr id="4" name="Slide Number Placeholder 3"/>
          <p:cNvSpPr>
            <a:spLocks noGrp="1"/>
          </p:cNvSpPr>
          <p:nvPr>
            <p:ph type="sldNum" sz="quarter" idx="10"/>
          </p:nvPr>
        </p:nvSpPr>
        <p:spPr/>
        <p:txBody>
          <a:bodyPr/>
          <a:lstStyle/>
          <a:p>
            <a:fld id="{162FBEA2-4504-465C-B12D-8B709E2A88A9}" type="slidenum">
              <a:rPr lang="en-US" smtClean="0"/>
              <a:t>48</a:t>
            </a:fld>
            <a:endParaRPr lang="en-US"/>
          </a:p>
        </p:txBody>
      </p:sp>
    </p:spTree>
    <p:extLst>
      <p:ext uri="{BB962C8B-B14F-4D97-AF65-F5344CB8AC3E}">
        <p14:creationId xmlns:p14="http://schemas.microsoft.com/office/powerpoint/2010/main" val="3715413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5996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5235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0603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162FBEA2-4504-465C-B12D-8B709E2A88A9}" type="slidenum">
              <a:rPr lang="en-US" smtClean="0"/>
              <a:t>60</a:t>
            </a:fld>
            <a:endParaRPr lang="en-US"/>
          </a:p>
        </p:txBody>
      </p:sp>
    </p:spTree>
    <p:extLst>
      <p:ext uri="{BB962C8B-B14F-4D97-AF65-F5344CB8AC3E}">
        <p14:creationId xmlns:p14="http://schemas.microsoft.com/office/powerpoint/2010/main" val="2324580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2FBEA2-4504-465C-B12D-8B709E2A88A9}" type="slidenum">
              <a:rPr lang="en-US" smtClean="0"/>
              <a:t>5</a:t>
            </a:fld>
            <a:endParaRPr lang="en-US"/>
          </a:p>
        </p:txBody>
      </p:sp>
    </p:spTree>
    <p:extLst>
      <p:ext uri="{BB962C8B-B14F-4D97-AF65-F5344CB8AC3E}">
        <p14:creationId xmlns:p14="http://schemas.microsoft.com/office/powerpoint/2010/main" val="53643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162FBEA2-4504-465C-B12D-8B709E2A88A9}" type="slidenum">
              <a:rPr lang="en-US" smtClean="0"/>
              <a:t>6</a:t>
            </a:fld>
            <a:endParaRPr lang="en-US"/>
          </a:p>
        </p:txBody>
      </p:sp>
    </p:spTree>
    <p:extLst>
      <p:ext uri="{BB962C8B-B14F-4D97-AF65-F5344CB8AC3E}">
        <p14:creationId xmlns:p14="http://schemas.microsoft.com/office/powerpoint/2010/main" val="3165747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gad36ec893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 name="Google Shape;36;gad36ec893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0179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c514f800b5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c514f800b5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621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c514f800b5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c514f800b5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9278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733550"/>
            <a:ext cx="6400800" cy="1314450"/>
          </a:xfrm>
        </p:spPr>
        <p:txBody>
          <a:bodyPr/>
          <a:lstStyle>
            <a:lvl1pPr marL="0" indent="0" algn="ctr">
              <a:buNone/>
              <a:defRPr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11"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068535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r="36682"/>
          <a:stretch/>
        </p:blipFill>
        <p:spPr>
          <a:xfrm>
            <a:off x="1" y="486990"/>
            <a:ext cx="3810000" cy="3965601"/>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4114800" y="1101329"/>
            <a:ext cx="4724400" cy="4237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114800" y="1581150"/>
            <a:ext cx="47244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1798448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114800" y="1200151"/>
            <a:ext cx="4724400" cy="31241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0010869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l="3746" r="30362"/>
          <a:stretch/>
        </p:blipFill>
        <p:spPr bwMode="auto">
          <a:xfrm>
            <a:off x="-1" y="0"/>
            <a:ext cx="4110527" cy="445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72000" y="153521"/>
            <a:ext cx="4267200" cy="1046629"/>
          </a:xfrm>
          <a:prstGeom prst="rect">
            <a:avLst/>
          </a:prstGeom>
          <a:noFill/>
        </p:spPr>
        <p:txBody>
          <a:bodyPr>
            <a:noAutofit/>
          </a:bodyPr>
          <a:lstStyle>
            <a:lvl1pPr>
              <a:defRPr sz="3200" b="1">
                <a:solidFill>
                  <a:schemeClr val="tx1"/>
                </a:solidFill>
              </a:defRPr>
            </a:lvl1pPr>
          </a:lstStyle>
          <a:p>
            <a:r>
              <a:rPr lang="en-US" dirty="0" smtClean="0"/>
              <a:t>Click to edit Master title style</a:t>
            </a:r>
            <a:endParaRPr lang="en-US" dirty="0"/>
          </a:p>
        </p:txBody>
      </p:sp>
      <p:sp>
        <p:nvSpPr>
          <p:cNvPr id="7" name="Content Placeholder 5"/>
          <p:cNvSpPr>
            <a:spLocks noGrp="1"/>
          </p:cNvSpPr>
          <p:nvPr>
            <p:ph sz="quarter" idx="4"/>
          </p:nvPr>
        </p:nvSpPr>
        <p:spPr>
          <a:xfrm>
            <a:off x="4572000" y="1352550"/>
            <a:ext cx="4267200" cy="2895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2729417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43350" t="7869"/>
          <a:stretch/>
        </p:blipFill>
        <p:spPr>
          <a:xfrm>
            <a:off x="4972650" y="350377"/>
            <a:ext cx="4171350" cy="4102213"/>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381000" y="1101329"/>
            <a:ext cx="4343400" cy="4237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81000" y="1581150"/>
            <a:ext cx="43434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70781034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22774" t="4479" r="8935"/>
          <a:stretch/>
        </p:blipFill>
        <p:spPr>
          <a:xfrm>
            <a:off x="4298535" y="0"/>
            <a:ext cx="4845465" cy="4454768"/>
          </a:xfrm>
          <a:prstGeom prst="rect">
            <a:avLst/>
          </a:prstGeom>
        </p:spPr>
      </p:pic>
      <p:sp>
        <p:nvSpPr>
          <p:cNvPr id="9" name="Title 1"/>
          <p:cNvSpPr>
            <a:spLocks noGrp="1"/>
          </p:cNvSpPr>
          <p:nvPr>
            <p:ph type="title"/>
          </p:nvPr>
        </p:nvSpPr>
        <p:spPr>
          <a:xfrm>
            <a:off x="381000" y="153521"/>
            <a:ext cx="3429000" cy="1275229"/>
          </a:xfrm>
          <a:prstGeom prst="rect">
            <a:avLst/>
          </a:prstGeom>
          <a:noFill/>
        </p:spPr>
        <p:txBody>
          <a:bodyPr>
            <a:noAutofit/>
          </a:bodyPr>
          <a:lstStyle>
            <a:lvl1pPr>
              <a:defRPr sz="3200" b="1">
                <a:solidFill>
                  <a:schemeClr val="tx1"/>
                </a:solidFill>
              </a:defRPr>
            </a:lvl1pPr>
          </a:lstStyle>
          <a:p>
            <a:r>
              <a:rPr lang="en-US" dirty="0" smtClean="0"/>
              <a:t>Click to edit Master title style</a:t>
            </a:r>
            <a:endParaRPr lang="en-US" dirty="0"/>
          </a:p>
        </p:txBody>
      </p:sp>
      <p:sp>
        <p:nvSpPr>
          <p:cNvPr id="6" name="Content Placeholder 5"/>
          <p:cNvSpPr>
            <a:spLocks noGrp="1"/>
          </p:cNvSpPr>
          <p:nvPr>
            <p:ph sz="quarter" idx="4"/>
          </p:nvPr>
        </p:nvSpPr>
        <p:spPr>
          <a:xfrm>
            <a:off x="381000" y="1581150"/>
            <a:ext cx="34290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1878287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31165" t="8586" r="-21"/>
          <a:stretch/>
        </p:blipFill>
        <p:spPr>
          <a:xfrm>
            <a:off x="4213077" y="-1480"/>
            <a:ext cx="4930922" cy="4455698"/>
          </a:xfrm>
          <a:prstGeom prst="rect">
            <a:avLst/>
          </a:prstGeom>
        </p:spPr>
      </p:pic>
      <p:sp>
        <p:nvSpPr>
          <p:cNvPr id="11" name="Title 1"/>
          <p:cNvSpPr>
            <a:spLocks noGrp="1"/>
          </p:cNvSpPr>
          <p:nvPr>
            <p:ph type="title"/>
          </p:nvPr>
        </p:nvSpPr>
        <p:spPr>
          <a:xfrm>
            <a:off x="381000" y="153521"/>
            <a:ext cx="3429000" cy="1275229"/>
          </a:xfrm>
          <a:prstGeom prst="rect">
            <a:avLst/>
          </a:prstGeom>
          <a:noFill/>
        </p:spPr>
        <p:txBody>
          <a:bodyPr>
            <a:noAutofit/>
          </a:bodyPr>
          <a:lstStyle>
            <a:lvl1pPr>
              <a:defRPr sz="3200" b="1">
                <a:solidFill>
                  <a:schemeClr val="tx1"/>
                </a:solidFill>
              </a:defRPr>
            </a:lvl1pPr>
          </a:lstStyle>
          <a:p>
            <a:r>
              <a:rPr lang="en-US" dirty="0" smtClean="0"/>
              <a:t>Click to edit Master title style</a:t>
            </a:r>
            <a:endParaRPr lang="en-US" dirty="0"/>
          </a:p>
        </p:txBody>
      </p:sp>
      <p:sp>
        <p:nvSpPr>
          <p:cNvPr id="10" name="Content Placeholder 5"/>
          <p:cNvSpPr>
            <a:spLocks noGrp="1"/>
          </p:cNvSpPr>
          <p:nvPr>
            <p:ph sz="quarter" idx="4"/>
          </p:nvPr>
        </p:nvSpPr>
        <p:spPr>
          <a:xfrm>
            <a:off x="381000" y="1581150"/>
            <a:ext cx="34290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048489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4" name="Picture 3"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5"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66800" y="1200151"/>
            <a:ext cx="7620000" cy="31241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decorative"/>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6692" y="1418317"/>
            <a:ext cx="1508698" cy="3175866"/>
          </a:xfrm>
          <a:prstGeom prst="rect">
            <a:avLst/>
          </a:prstGeom>
        </p:spPr>
      </p:pic>
    </p:spTree>
    <p:extLst>
      <p:ext uri="{BB962C8B-B14F-4D97-AF65-F5344CB8AC3E}">
        <p14:creationId xmlns:p14="http://schemas.microsoft.com/office/powerpoint/2010/main" val="584823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2442715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2323" t="39515" r="16456" b="-1"/>
          <a:stretch/>
        </p:blipFill>
        <p:spPr>
          <a:xfrm>
            <a:off x="0" y="0"/>
            <a:ext cx="9144000" cy="4456060"/>
          </a:xfrm>
          <a:prstGeom prst="rect">
            <a:avLst/>
          </a:prstGeom>
        </p:spPr>
      </p:pic>
      <p:sp>
        <p:nvSpPr>
          <p:cNvPr id="5" name="Rectangle 4"/>
          <p:cNvSpPr/>
          <p:nvPr userDrawn="1"/>
        </p:nvSpPr>
        <p:spPr>
          <a:xfrm>
            <a:off x="0" y="2"/>
            <a:ext cx="9144001" cy="4458884"/>
          </a:xfrm>
          <a:prstGeom prst="rect">
            <a:avLst/>
          </a:prstGeom>
          <a:solidFill>
            <a:schemeClr val="bg1">
              <a:alpha val="77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1089501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7899372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571750"/>
            <a:ext cx="6400800" cy="1314450"/>
          </a:xfrm>
        </p:spPr>
        <p:txBody>
          <a:bodyPr/>
          <a:lstStyle>
            <a:lvl1pPr marL="0" indent="0" algn="ctr">
              <a:buNone/>
              <a:defRPr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1"/>
          <p:cNvSpPr>
            <a:spLocks noGrp="1"/>
          </p:cNvSpPr>
          <p:nvPr>
            <p:ph type="title"/>
          </p:nvPr>
        </p:nvSpPr>
        <p:spPr>
          <a:xfrm>
            <a:off x="0" y="971550"/>
            <a:ext cx="9144000" cy="1371599"/>
          </a:xfrm>
          <a:prstGeom prst="rect">
            <a:avLst/>
          </a:prstGeom>
          <a:noFill/>
        </p:spPr>
        <p:txBody>
          <a:bodyPr anchor="b"/>
          <a:lstStyle>
            <a:lvl1pPr>
              <a:defRPr>
                <a:solidFill>
                  <a:schemeClr val="tx1"/>
                </a:solidFill>
              </a:defRPr>
            </a:lvl1pPr>
          </a:lstStyle>
          <a:p>
            <a:r>
              <a:rPr lang="en-US" dirty="0" smtClean="0"/>
              <a:t>Click to edit Master title style</a:t>
            </a:r>
            <a:endParaRPr lang="en-US" dirty="0"/>
          </a:p>
        </p:txBody>
      </p:sp>
      <p:pic>
        <p:nvPicPr>
          <p:cNvPr id="9" name="Picture 8"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2985344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title="decorative"/>
          <p:cNvPicPr>
            <a:picLocks noChangeAspect="1"/>
          </p:cNvPicPr>
          <p:nvPr userDrawn="1"/>
        </p:nvPicPr>
        <p:blipFill rotWithShape="1">
          <a:blip r:embed="rId3" cstate="email">
            <a:extLst>
              <a:ext uri="{28A0092B-C50C-407E-A947-70E740481C1C}">
                <a14:useLocalDpi xmlns:a14="http://schemas.microsoft.com/office/drawing/2010/main" val="0"/>
              </a:ext>
            </a:extLst>
          </a:blip>
          <a:srcRect l="41357" r="17287"/>
          <a:stretch/>
        </p:blipFill>
        <p:spPr>
          <a:xfrm>
            <a:off x="7467600" y="1980164"/>
            <a:ext cx="1699490" cy="2496039"/>
          </a:xfrm>
          <a:prstGeom prst="rect">
            <a:avLst/>
          </a:prstGeom>
        </p:spPr>
      </p:pic>
      <p:pic>
        <p:nvPicPr>
          <p:cNvPr id="6" name="Picture 5"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5784346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decorative"/>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62800" y="1979713"/>
            <a:ext cx="2004295" cy="2476834"/>
          </a:xfrm>
          <a:prstGeom prst="rect">
            <a:avLst/>
          </a:prstGeom>
        </p:spPr>
      </p:pic>
      <p:pic>
        <p:nvPicPr>
          <p:cNvPr id="7" name="Picture 6"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67412514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decorative"/>
          <p:cNvPicPr>
            <a:picLocks noChangeAspect="1"/>
          </p:cNvPicPr>
          <p:nvPr userDrawn="1"/>
        </p:nvPicPr>
        <p:blipFill rotWithShape="1">
          <a:blip r:embed="rId3" cstate="email">
            <a:extLst>
              <a:ext uri="{28A0092B-C50C-407E-A947-70E740481C1C}">
                <a14:useLocalDpi xmlns:a14="http://schemas.microsoft.com/office/drawing/2010/main" val="0"/>
              </a:ext>
            </a:extLst>
          </a:blip>
          <a:srcRect r="8776"/>
          <a:stretch/>
        </p:blipFill>
        <p:spPr>
          <a:xfrm>
            <a:off x="6798171" y="2038349"/>
            <a:ext cx="2345829" cy="2418197"/>
          </a:xfrm>
          <a:prstGeom prst="rect">
            <a:avLst/>
          </a:prstGeom>
        </p:spPr>
      </p:pic>
      <p:pic>
        <p:nvPicPr>
          <p:cNvPr id="9" name="Picture 8"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1282492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9" name="Rectangle 8"/>
          <p:cNvSpPr/>
          <p:nvPr userDrawn="1"/>
        </p:nvSpPr>
        <p:spPr>
          <a:xfrm>
            <a:off x="384849"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10" name="Rectangle 9"/>
          <p:cNvSpPr/>
          <p:nvPr userDrawn="1"/>
        </p:nvSpPr>
        <p:spPr>
          <a:xfrm>
            <a:off x="4693614"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457200" y="1200151"/>
            <a:ext cx="38862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2"/>
          </p:nvPr>
        </p:nvSpPr>
        <p:spPr>
          <a:xfrm>
            <a:off x="4800600" y="1200151"/>
            <a:ext cx="38100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title="decorative"/>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67497" y="1418317"/>
            <a:ext cx="1508698" cy="3175866"/>
          </a:xfrm>
          <a:prstGeom prst="rect">
            <a:avLst/>
          </a:prstGeom>
        </p:spPr>
      </p:pic>
      <p:pic>
        <p:nvPicPr>
          <p:cNvPr id="12" name="Picture 11"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26560806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9" name="Rectangle 8"/>
          <p:cNvSpPr/>
          <p:nvPr userDrawn="1"/>
        </p:nvSpPr>
        <p:spPr>
          <a:xfrm>
            <a:off x="384849"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10" name="Rectangle 9"/>
          <p:cNvSpPr/>
          <p:nvPr userDrawn="1"/>
        </p:nvSpPr>
        <p:spPr>
          <a:xfrm>
            <a:off x="4693614"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457200" y="1200151"/>
            <a:ext cx="38862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2"/>
          </p:nvPr>
        </p:nvSpPr>
        <p:spPr>
          <a:xfrm>
            <a:off x="4800600" y="1200151"/>
            <a:ext cx="38100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111884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124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124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92288782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60140553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normAutofit/>
          </a:bodyPr>
          <a:lstStyle>
            <a:lvl1pPr algn="l">
              <a:defRPr sz="2400" b="1"/>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1" y="1076326"/>
            <a:ext cx="3008313" cy="32406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Content Placeholder 2"/>
          <p:cNvSpPr>
            <a:spLocks noGrp="1"/>
          </p:cNvSpPr>
          <p:nvPr>
            <p:ph idx="1"/>
          </p:nvPr>
        </p:nvSpPr>
        <p:spPr>
          <a:xfrm>
            <a:off x="3575050" y="204789"/>
            <a:ext cx="5111750" cy="40433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7583185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723900"/>
          </a:xfrm>
          <a:prstGeom prst="rect">
            <a:avLst/>
          </a:prstGeom>
        </p:spPr>
        <p:txBody>
          <a:bodyPr anchor="b">
            <a:noAutofit/>
          </a:bodyPr>
          <a:lstStyle>
            <a:lvl1pPr algn="l">
              <a:defRPr sz="32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0" name="Picture 9"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460221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8"/>
        <p:cNvGrpSpPr/>
        <p:nvPr/>
      </p:nvGrpSpPr>
      <p:grpSpPr>
        <a:xfrm>
          <a:off x="0" y="0"/>
          <a:ext cx="0" cy="0"/>
          <a:chOff x="0" y="0"/>
          <a:chExt cx="0" cy="0"/>
        </a:xfrm>
      </p:grpSpPr>
      <p:pic>
        <p:nvPicPr>
          <p:cNvPr id="19" name="Google Shape;19;p2" descr="A picture containing photo, newspaper, different, many&#10;&#10;Description automatically generated"/>
          <p:cNvPicPr preferRelativeResize="0"/>
          <p:nvPr/>
        </p:nvPicPr>
        <p:blipFill rotWithShape="1">
          <a:blip r:embed="rId2">
            <a:alphaModFix amt="20000"/>
          </a:blip>
          <a:srcRect/>
          <a:stretch/>
        </p:blipFill>
        <p:spPr>
          <a:xfrm>
            <a:off x="0" y="1255"/>
            <a:ext cx="9144000" cy="5140990"/>
          </a:xfrm>
          <a:prstGeom prst="rect">
            <a:avLst/>
          </a:prstGeom>
          <a:noFill/>
          <a:ln>
            <a:noFill/>
          </a:ln>
        </p:spPr>
      </p:pic>
      <p:sp>
        <p:nvSpPr>
          <p:cNvPr id="20" name="Google Shape;20;p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3" name="Google Shape;23;p2"/>
          <p:cNvSpPr txBox="1">
            <a:spLocks noGrp="1"/>
          </p:cNvSpPr>
          <p:nvPr>
            <p:ph type="ctrTitle"/>
          </p:nvPr>
        </p:nvSpPr>
        <p:spPr>
          <a:xfrm>
            <a:off x="1143000" y="1676399"/>
            <a:ext cx="6858000" cy="1790700"/>
          </a:xfrm>
          <a:prstGeom prst="rect">
            <a:avLst/>
          </a:prstGeom>
          <a:solidFill>
            <a:schemeClr val="lt1">
              <a:alpha val="62745"/>
            </a:schemeClr>
          </a:solidFill>
          <a:ln w="79375" cap="rnd" cmpd="sng">
            <a:solidFill>
              <a:srgbClr val="C00000">
                <a:alpha val="78823"/>
              </a:srgbClr>
            </a:solidFill>
            <a:prstDash val="solid"/>
            <a:round/>
            <a:headEnd type="none" w="sm" len="sm"/>
            <a:tailEnd type="none" w="sm" len="sm"/>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2"/>
              </a:buClr>
              <a:buSzPts val="60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
          <p:cNvSpPr txBox="1">
            <a:spLocks noGrp="1"/>
          </p:cNvSpPr>
          <p:nvPr>
            <p:ph type="subTitle" idx="1"/>
          </p:nvPr>
        </p:nvSpPr>
        <p:spPr>
          <a:xfrm>
            <a:off x="1084006" y="3536157"/>
            <a:ext cx="6858000" cy="771461"/>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rgbClr val="C22536"/>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rgbClr val="901A28"/>
              </a:buClr>
              <a:buSzPts val="1600"/>
              <a:buNone/>
              <a:defRPr sz="1200"/>
            </a:lvl4pPr>
            <a:lvl5pPr lvl="4" algn="ctr">
              <a:lnSpc>
                <a:spcPct val="90000"/>
              </a:lnSpc>
              <a:spcBef>
                <a:spcPts val="375"/>
              </a:spcBef>
              <a:spcAft>
                <a:spcPts val="0"/>
              </a:spcAft>
              <a:buClr>
                <a:srgbClr val="525252"/>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extLst>
      <p:ext uri="{BB962C8B-B14F-4D97-AF65-F5344CB8AC3E}">
        <p14:creationId xmlns:p14="http://schemas.microsoft.com/office/powerpoint/2010/main" val="500365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t="21780" b="14951"/>
          <a:stretch/>
        </p:blipFill>
        <p:spPr>
          <a:xfrm>
            <a:off x="0" y="776037"/>
            <a:ext cx="9144000" cy="3668501"/>
          </a:xfrm>
          <a:prstGeom prst="rect">
            <a:avLst/>
          </a:prstGeom>
        </p:spPr>
      </p:pic>
      <p:pic>
        <p:nvPicPr>
          <p:cNvPr id="5" name="Picture 4"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9"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599885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lain Title Page" type="title">
  <p:cSld name="Plain Title Page">
    <p:spTree>
      <p:nvGrpSpPr>
        <p:cNvPr id="1" name="Shape 25"/>
        <p:cNvGrpSpPr/>
        <p:nvPr/>
      </p:nvGrpSpPr>
      <p:grpSpPr>
        <a:xfrm>
          <a:off x="0" y="0"/>
          <a:ext cx="0" cy="0"/>
          <a:chOff x="0" y="0"/>
          <a:chExt cx="0" cy="0"/>
        </a:xfrm>
      </p:grpSpPr>
      <p:sp>
        <p:nvSpPr>
          <p:cNvPr id="26" name="Google Shape;26;p3"/>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2"/>
              </a:buClr>
              <a:buSzPts val="60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rgbClr val="C22536"/>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rgbClr val="901A28"/>
              </a:buClr>
              <a:buSzPts val="1600"/>
              <a:buNone/>
              <a:defRPr sz="1200"/>
            </a:lvl4pPr>
            <a:lvl5pPr lvl="4" algn="ctr">
              <a:lnSpc>
                <a:spcPct val="90000"/>
              </a:lnSpc>
              <a:spcBef>
                <a:spcPts val="375"/>
              </a:spcBef>
              <a:spcAft>
                <a:spcPts val="0"/>
              </a:spcAft>
              <a:buClr>
                <a:srgbClr val="525252"/>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8" name="Google Shape;28;p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6457950" y="4767263"/>
            <a:ext cx="75880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31" name="Google Shape;31;p3" descr="VDOE Logo&#10;"/>
          <p:cNvPicPr preferRelativeResize="0"/>
          <p:nvPr/>
        </p:nvPicPr>
        <p:blipFill rotWithShape="1">
          <a:blip r:embed="rId2">
            <a:alphaModFix/>
          </a:blip>
          <a:srcRect/>
          <a:stretch/>
        </p:blipFill>
        <p:spPr>
          <a:xfrm>
            <a:off x="7216755" y="4587709"/>
            <a:ext cx="1898855" cy="632951"/>
          </a:xfrm>
          <a:prstGeom prst="rect">
            <a:avLst/>
          </a:prstGeom>
          <a:noFill/>
          <a:ln>
            <a:noFill/>
          </a:ln>
        </p:spPr>
      </p:pic>
    </p:spTree>
    <p:extLst>
      <p:ext uri="{BB962C8B-B14F-4D97-AF65-F5344CB8AC3E}">
        <p14:creationId xmlns:p14="http://schemas.microsoft.com/office/powerpoint/2010/main" val="25475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628650" y="273843"/>
            <a:ext cx="7886700" cy="99441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rgbClr val="C22536"/>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rgbClr val="901A28"/>
              </a:buClr>
              <a:buSzPts val="1800"/>
              <a:buChar char="•"/>
              <a:defRPr/>
            </a:lvl4pPr>
            <a:lvl5pPr marL="1714500" lvl="4" indent="-257175" algn="l">
              <a:lnSpc>
                <a:spcPct val="90000"/>
              </a:lnSpc>
              <a:spcBef>
                <a:spcPts val="375"/>
              </a:spcBef>
              <a:spcAft>
                <a:spcPts val="0"/>
              </a:spcAft>
              <a:buClr>
                <a:srgbClr val="525252"/>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5" name="Google Shape;35;p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6457950" y="4767263"/>
            <a:ext cx="75880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38" name="Google Shape;38;p4"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39" name="Google Shape;39;p4" descr="VDOE Logo&#10;"/>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extLst>
      <p:ext uri="{BB962C8B-B14F-4D97-AF65-F5344CB8AC3E}">
        <p14:creationId xmlns:p14="http://schemas.microsoft.com/office/powerpoint/2010/main" val="2802563244"/>
      </p:ext>
    </p:extLst>
  </p:cSld>
  <p:clrMapOvr>
    <a:masterClrMapping/>
  </p:clrMapOvr>
  <p:extLst mod="1">
    <p:ext uri="{DCECCB84-F9BA-43D5-87BE-67443E8EF086}">
      <p15:sldGuideLst xmlns:p15="http://schemas.microsoft.com/office/powerpoint/2012/main">
        <p15:guide id="1" orient="horz" pos="42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628650" y="273843"/>
            <a:ext cx="7886700" cy="99441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rgbClr val="C22536"/>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rgbClr val="901A28"/>
              </a:buClr>
              <a:buSzPts val="1800"/>
              <a:buChar char="•"/>
              <a:defRPr/>
            </a:lvl4pPr>
            <a:lvl5pPr marL="1714500" lvl="4" indent="-257175" algn="l">
              <a:lnSpc>
                <a:spcPct val="90000"/>
              </a:lnSpc>
              <a:spcBef>
                <a:spcPts val="375"/>
              </a:spcBef>
              <a:spcAft>
                <a:spcPts val="0"/>
              </a:spcAft>
              <a:buClr>
                <a:srgbClr val="525252"/>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p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rgbClr val="C22536"/>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rgbClr val="901A28"/>
              </a:buClr>
              <a:buSzPts val="1800"/>
              <a:buChar char="•"/>
              <a:defRPr/>
            </a:lvl4pPr>
            <a:lvl5pPr marL="1714500" lvl="4" indent="-257175" algn="l">
              <a:lnSpc>
                <a:spcPct val="90000"/>
              </a:lnSpc>
              <a:spcBef>
                <a:spcPts val="375"/>
              </a:spcBef>
              <a:spcAft>
                <a:spcPts val="0"/>
              </a:spcAft>
              <a:buClr>
                <a:srgbClr val="525252"/>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sldNum" idx="12"/>
          </p:nvPr>
        </p:nvSpPr>
        <p:spPr>
          <a:xfrm>
            <a:off x="6457950" y="4767263"/>
            <a:ext cx="75880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54" name="Google Shape;54;p6"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55" name="Google Shape;55;p6"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extLst>
      <p:ext uri="{BB962C8B-B14F-4D97-AF65-F5344CB8AC3E}">
        <p14:creationId xmlns:p14="http://schemas.microsoft.com/office/powerpoint/2010/main" val="3478166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solidFill>
                  <a:schemeClr val="dk1"/>
                </a:solidFill>
              </a:defRPr>
            </a:lvl1pPr>
            <a:lvl2pPr marL="685800" lvl="1" indent="-171450" algn="l">
              <a:lnSpc>
                <a:spcPct val="90000"/>
              </a:lnSpc>
              <a:spcBef>
                <a:spcPts val="375"/>
              </a:spcBef>
              <a:spcAft>
                <a:spcPts val="0"/>
              </a:spcAft>
              <a:buClr>
                <a:srgbClr val="C22536"/>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rgbClr val="901A28"/>
              </a:buClr>
              <a:buSzPts val="1600"/>
              <a:buNone/>
              <a:defRPr sz="1200" b="1"/>
            </a:lvl4pPr>
            <a:lvl5pPr marL="1714500" lvl="4" indent="-171450" algn="l">
              <a:lnSpc>
                <a:spcPct val="90000"/>
              </a:lnSpc>
              <a:spcBef>
                <a:spcPts val="375"/>
              </a:spcBef>
              <a:spcAft>
                <a:spcPts val="0"/>
              </a:spcAft>
              <a:buClr>
                <a:srgbClr val="525252"/>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9" name="Google Shape;59;p7"/>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rgbClr val="C22536"/>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rgbClr val="901A28"/>
              </a:buClr>
              <a:buSzPts val="1800"/>
              <a:buChar char="•"/>
              <a:defRPr/>
            </a:lvl4pPr>
            <a:lvl5pPr marL="1714500" lvl="4" indent="-257175" algn="l">
              <a:lnSpc>
                <a:spcPct val="90000"/>
              </a:lnSpc>
              <a:spcBef>
                <a:spcPts val="375"/>
              </a:spcBef>
              <a:spcAft>
                <a:spcPts val="0"/>
              </a:spcAft>
              <a:buClr>
                <a:srgbClr val="525252"/>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0" name="Google Shape;60;p7"/>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solidFill>
                  <a:schemeClr val="dk1"/>
                </a:solidFill>
              </a:defRPr>
            </a:lvl1pPr>
            <a:lvl2pPr marL="685800" lvl="1" indent="-171450" algn="l">
              <a:lnSpc>
                <a:spcPct val="90000"/>
              </a:lnSpc>
              <a:spcBef>
                <a:spcPts val="375"/>
              </a:spcBef>
              <a:spcAft>
                <a:spcPts val="0"/>
              </a:spcAft>
              <a:buClr>
                <a:srgbClr val="C22536"/>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rgbClr val="901A28"/>
              </a:buClr>
              <a:buSzPts val="1600"/>
              <a:buNone/>
              <a:defRPr sz="1200" b="1"/>
            </a:lvl4pPr>
            <a:lvl5pPr marL="1714500" lvl="4" indent="-171450" algn="l">
              <a:lnSpc>
                <a:spcPct val="90000"/>
              </a:lnSpc>
              <a:spcBef>
                <a:spcPts val="375"/>
              </a:spcBef>
              <a:spcAft>
                <a:spcPts val="0"/>
              </a:spcAft>
              <a:buClr>
                <a:srgbClr val="525252"/>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61" name="Google Shape;61;p7"/>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rgbClr val="C22536"/>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rgbClr val="901A28"/>
              </a:buClr>
              <a:buSzPts val="1800"/>
              <a:buChar char="•"/>
              <a:defRPr/>
            </a:lvl4pPr>
            <a:lvl5pPr marL="1714500" lvl="4" indent="-257175" algn="l">
              <a:lnSpc>
                <a:spcPct val="90000"/>
              </a:lnSpc>
              <a:spcBef>
                <a:spcPts val="375"/>
              </a:spcBef>
              <a:spcAft>
                <a:spcPts val="0"/>
              </a:spcAft>
              <a:buClr>
                <a:srgbClr val="525252"/>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2" name="Google Shape;62;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sldNum" idx="12"/>
          </p:nvPr>
        </p:nvSpPr>
        <p:spPr>
          <a:xfrm>
            <a:off x="6457951" y="4767263"/>
            <a:ext cx="835127"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65" name="Google Shape;65;p7"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66" name="Google Shape;66;p7"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extLst>
      <p:ext uri="{BB962C8B-B14F-4D97-AF65-F5344CB8AC3E}">
        <p14:creationId xmlns:p14="http://schemas.microsoft.com/office/powerpoint/2010/main" val="1326056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628650" y="273843"/>
            <a:ext cx="7886700" cy="99441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txBox="1">
            <a:spLocks noGrp="1"/>
          </p:cNvSpPr>
          <p:nvPr>
            <p:ph type="sldNum" idx="12"/>
          </p:nvPr>
        </p:nvSpPr>
        <p:spPr>
          <a:xfrm>
            <a:off x="6457950" y="4767263"/>
            <a:ext cx="75880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72" name="Google Shape;72;p8"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73" name="Google Shape;73;p8"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extLst>
      <p:ext uri="{BB962C8B-B14F-4D97-AF65-F5344CB8AC3E}">
        <p14:creationId xmlns:p14="http://schemas.microsoft.com/office/powerpoint/2010/main" val="98942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sldNum" idx="12"/>
          </p:nvPr>
        </p:nvSpPr>
        <p:spPr>
          <a:xfrm>
            <a:off x="6457951" y="4767263"/>
            <a:ext cx="82037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78" name="Google Shape;78;p9"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79" name="Google Shape;79;p9"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extLst>
      <p:ext uri="{BB962C8B-B14F-4D97-AF65-F5344CB8AC3E}">
        <p14:creationId xmlns:p14="http://schemas.microsoft.com/office/powerpoint/2010/main" val="2010615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32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0"/>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rgbClr val="C22536"/>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rgbClr val="901A28"/>
              </a:buClr>
              <a:buSzPts val="2000"/>
              <a:buChar char="•"/>
              <a:defRPr sz="1500"/>
            </a:lvl4pPr>
            <a:lvl5pPr marL="1714500" lvl="4" indent="-266700" algn="l">
              <a:lnSpc>
                <a:spcPct val="90000"/>
              </a:lnSpc>
              <a:spcBef>
                <a:spcPts val="375"/>
              </a:spcBef>
              <a:spcAft>
                <a:spcPts val="0"/>
              </a:spcAft>
              <a:buClr>
                <a:srgbClr val="525252"/>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83" name="Google Shape;83;p10"/>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rgbClr val="C22536"/>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rgbClr val="901A28"/>
              </a:buClr>
              <a:buSzPts val="1000"/>
              <a:buNone/>
              <a:defRPr sz="750"/>
            </a:lvl4pPr>
            <a:lvl5pPr marL="1714500" lvl="4" indent="-171450" algn="l">
              <a:lnSpc>
                <a:spcPct val="90000"/>
              </a:lnSpc>
              <a:spcBef>
                <a:spcPts val="375"/>
              </a:spcBef>
              <a:spcAft>
                <a:spcPts val="0"/>
              </a:spcAft>
              <a:buClr>
                <a:srgbClr val="525252"/>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84" name="Google Shape;84;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
          <p:cNvSpPr txBox="1">
            <a:spLocks noGrp="1"/>
          </p:cNvSpPr>
          <p:nvPr>
            <p:ph type="sldNum" idx="12"/>
          </p:nvPr>
        </p:nvSpPr>
        <p:spPr>
          <a:xfrm>
            <a:off x="6457951" y="4767263"/>
            <a:ext cx="75880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87" name="Google Shape;87;p10"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88" name="Google Shape;88;p10"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extLst>
      <p:ext uri="{BB962C8B-B14F-4D97-AF65-F5344CB8AC3E}">
        <p14:creationId xmlns:p14="http://schemas.microsoft.com/office/powerpoint/2010/main" val="3754827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9"/>
        <p:cNvGrpSpPr/>
        <p:nvPr/>
      </p:nvGrpSpPr>
      <p:grpSpPr>
        <a:xfrm>
          <a:off x="0" y="0"/>
          <a:ext cx="0" cy="0"/>
          <a:chOff x="0" y="0"/>
          <a:chExt cx="0" cy="0"/>
        </a:xfrm>
      </p:grpSpPr>
      <p:sp>
        <p:nvSpPr>
          <p:cNvPr id="90" name="Google Shape;90;p1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32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1"/>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375"/>
              </a:spcBef>
              <a:spcAft>
                <a:spcPts val="0"/>
              </a:spcAft>
              <a:buClr>
                <a:srgbClr val="C22536"/>
              </a:buClr>
              <a:buSzPts val="2800"/>
              <a:buFont typeface="Arial"/>
              <a:buNone/>
              <a:defRPr sz="2100" b="0" i="0" u="none" strike="noStrike" cap="none">
                <a:solidFill>
                  <a:srgbClr val="C22536"/>
                </a:solidFill>
                <a:latin typeface="Trebuchet MS"/>
                <a:ea typeface="Trebuchet MS"/>
                <a:cs typeface="Trebuchet MS"/>
                <a:sym typeface="Trebuchet MS"/>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90000"/>
              </a:lnSpc>
              <a:spcBef>
                <a:spcPts val="375"/>
              </a:spcBef>
              <a:spcAft>
                <a:spcPts val="0"/>
              </a:spcAft>
              <a:buClr>
                <a:srgbClr val="901A28"/>
              </a:buClr>
              <a:buSzPts val="2000"/>
              <a:buFont typeface="Arial"/>
              <a:buNone/>
              <a:defRPr sz="1500" b="0" i="0" u="none" strike="noStrike" cap="none">
                <a:solidFill>
                  <a:srgbClr val="901A28"/>
                </a:solidFill>
                <a:latin typeface="Trebuchet MS"/>
                <a:ea typeface="Trebuchet MS"/>
                <a:cs typeface="Trebuchet MS"/>
                <a:sym typeface="Trebuchet MS"/>
              </a:defRPr>
            </a:lvl4pPr>
            <a:lvl5pPr marR="0" lvl="4" algn="l" rtl="0">
              <a:lnSpc>
                <a:spcPct val="90000"/>
              </a:lnSpc>
              <a:spcBef>
                <a:spcPts val="375"/>
              </a:spcBef>
              <a:spcAft>
                <a:spcPts val="0"/>
              </a:spcAft>
              <a:buClr>
                <a:srgbClr val="525252"/>
              </a:buClr>
              <a:buSzPts val="2000"/>
              <a:buFont typeface="Arial"/>
              <a:buNone/>
              <a:defRPr sz="1500" b="0" i="0" u="none" strike="noStrike" cap="none">
                <a:solidFill>
                  <a:srgbClr val="525252"/>
                </a:solidFill>
                <a:latin typeface="Trebuchet MS"/>
                <a:ea typeface="Trebuchet MS"/>
                <a:cs typeface="Trebuchet MS"/>
                <a:sym typeface="Trebuchet MS"/>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Trebuchet MS"/>
                <a:ea typeface="Trebuchet MS"/>
                <a:cs typeface="Trebuchet MS"/>
                <a:sym typeface="Trebuchet MS"/>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Trebuchet MS"/>
                <a:ea typeface="Trebuchet MS"/>
                <a:cs typeface="Trebuchet MS"/>
                <a:sym typeface="Trebuchet MS"/>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Trebuchet MS"/>
                <a:ea typeface="Trebuchet MS"/>
                <a:cs typeface="Trebuchet MS"/>
                <a:sym typeface="Trebuchet MS"/>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Trebuchet MS"/>
                <a:ea typeface="Trebuchet MS"/>
                <a:cs typeface="Trebuchet MS"/>
                <a:sym typeface="Trebuchet MS"/>
              </a:defRPr>
            </a:lvl9pPr>
          </a:lstStyle>
          <a:p>
            <a:endParaRPr/>
          </a:p>
        </p:txBody>
      </p:sp>
      <p:sp>
        <p:nvSpPr>
          <p:cNvPr id="92" name="Google Shape;92;p11"/>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rgbClr val="C22536"/>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rgbClr val="901A28"/>
              </a:buClr>
              <a:buSzPts val="1000"/>
              <a:buNone/>
              <a:defRPr sz="750"/>
            </a:lvl4pPr>
            <a:lvl5pPr marL="1714500" lvl="4" indent="-171450" algn="l">
              <a:lnSpc>
                <a:spcPct val="90000"/>
              </a:lnSpc>
              <a:spcBef>
                <a:spcPts val="375"/>
              </a:spcBef>
              <a:spcAft>
                <a:spcPts val="0"/>
              </a:spcAft>
              <a:buClr>
                <a:srgbClr val="525252"/>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93" name="Google Shape;93;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6457951" y="4767263"/>
            <a:ext cx="835127"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96" name="Google Shape;96;p11"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97" name="Google Shape;97;p11"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extLst>
      <p:ext uri="{BB962C8B-B14F-4D97-AF65-F5344CB8AC3E}">
        <p14:creationId xmlns:p14="http://schemas.microsoft.com/office/powerpoint/2010/main" val="249519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Alternate Section Header - BLACK">
  <p:cSld name="Alternate Section Header - BLACK">
    <p:bg>
      <p:bgPr>
        <a:solidFill>
          <a:schemeClr val="dk1"/>
        </a:solidFill>
        <a:effectLst/>
      </p:bgPr>
    </p:bg>
    <p:spTree>
      <p:nvGrpSpPr>
        <p:cNvPr id="1" name="Shape 98"/>
        <p:cNvGrpSpPr/>
        <p:nvPr/>
      </p:nvGrpSpPr>
      <p:grpSpPr>
        <a:xfrm>
          <a:off x="0" y="0"/>
          <a:ext cx="0" cy="0"/>
          <a:chOff x="0" y="0"/>
          <a:chExt cx="0" cy="0"/>
        </a:xfrm>
      </p:grpSpPr>
      <p:sp>
        <p:nvSpPr>
          <p:cNvPr id="99" name="Google Shape;99;p1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000"/>
              <a:buFont typeface="Trebuchet MS"/>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lt1"/>
              </a:buClr>
              <a:buSzPts val="2400"/>
              <a:buNone/>
              <a:defRPr sz="1800">
                <a:solidFill>
                  <a:schemeClr val="lt1"/>
                </a:solidFill>
              </a:defRPr>
            </a:lvl1pPr>
            <a:lvl2pPr marL="685800" lvl="1" indent="-171450" algn="l">
              <a:lnSpc>
                <a:spcPct val="90000"/>
              </a:lnSpc>
              <a:spcBef>
                <a:spcPts val="375"/>
              </a:spcBef>
              <a:spcAft>
                <a:spcPts val="0"/>
              </a:spcAft>
              <a:buClr>
                <a:schemeClr val="lt1"/>
              </a:buClr>
              <a:buSzPts val="2000"/>
              <a:buNone/>
              <a:defRPr sz="1500">
                <a:solidFill>
                  <a:schemeClr val="lt1"/>
                </a:solidFill>
              </a:defRPr>
            </a:lvl2pPr>
            <a:lvl3pPr marL="1028700" lvl="2" indent="-171450" algn="l">
              <a:lnSpc>
                <a:spcPct val="90000"/>
              </a:lnSpc>
              <a:spcBef>
                <a:spcPts val="375"/>
              </a:spcBef>
              <a:spcAft>
                <a:spcPts val="0"/>
              </a:spcAft>
              <a:buClr>
                <a:schemeClr val="lt1"/>
              </a:buClr>
              <a:buSzPts val="1800"/>
              <a:buNone/>
              <a:defRPr sz="1350">
                <a:solidFill>
                  <a:schemeClr val="lt1"/>
                </a:solidFill>
              </a:defRPr>
            </a:lvl3pPr>
            <a:lvl4pPr marL="1371600" lvl="3" indent="-171450" algn="l">
              <a:lnSpc>
                <a:spcPct val="90000"/>
              </a:lnSpc>
              <a:spcBef>
                <a:spcPts val="375"/>
              </a:spcBef>
              <a:spcAft>
                <a:spcPts val="0"/>
              </a:spcAft>
              <a:buClr>
                <a:schemeClr val="lt1"/>
              </a:buClr>
              <a:buSzPts val="1600"/>
              <a:buNone/>
              <a:defRPr sz="1200">
                <a:solidFill>
                  <a:schemeClr val="lt1"/>
                </a:solidFill>
              </a:defRPr>
            </a:lvl4pPr>
            <a:lvl5pPr marL="1714500" lvl="4" indent="-171450" algn="l">
              <a:lnSpc>
                <a:spcPct val="90000"/>
              </a:lnSpc>
              <a:spcBef>
                <a:spcPts val="375"/>
              </a:spcBef>
              <a:spcAft>
                <a:spcPts val="0"/>
              </a:spcAft>
              <a:buClr>
                <a:schemeClr val="lt1"/>
              </a:buClr>
              <a:buSzPts val="1600"/>
              <a:buNone/>
              <a:defRPr sz="1200">
                <a:solidFill>
                  <a:schemeClr val="lt1"/>
                </a:solidFill>
              </a:defRPr>
            </a:lvl5pPr>
            <a:lvl6pPr marL="2057400" lvl="5" indent="-171450" algn="l">
              <a:lnSpc>
                <a:spcPct val="90000"/>
              </a:lnSpc>
              <a:spcBef>
                <a:spcPts val="375"/>
              </a:spcBef>
              <a:spcAft>
                <a:spcPts val="0"/>
              </a:spcAft>
              <a:buClr>
                <a:schemeClr val="lt1"/>
              </a:buClr>
              <a:buSzPts val="1600"/>
              <a:buNone/>
              <a:defRPr sz="1200">
                <a:solidFill>
                  <a:schemeClr val="lt1"/>
                </a:solidFill>
              </a:defRPr>
            </a:lvl6pPr>
            <a:lvl7pPr marL="2400300" lvl="6" indent="-171450" algn="l">
              <a:lnSpc>
                <a:spcPct val="90000"/>
              </a:lnSpc>
              <a:spcBef>
                <a:spcPts val="375"/>
              </a:spcBef>
              <a:spcAft>
                <a:spcPts val="0"/>
              </a:spcAft>
              <a:buClr>
                <a:schemeClr val="lt1"/>
              </a:buClr>
              <a:buSzPts val="1600"/>
              <a:buNone/>
              <a:defRPr sz="1200">
                <a:solidFill>
                  <a:schemeClr val="lt1"/>
                </a:solidFill>
              </a:defRPr>
            </a:lvl7pPr>
            <a:lvl8pPr marL="2743200" lvl="7" indent="-171450" algn="l">
              <a:lnSpc>
                <a:spcPct val="90000"/>
              </a:lnSpc>
              <a:spcBef>
                <a:spcPts val="375"/>
              </a:spcBef>
              <a:spcAft>
                <a:spcPts val="0"/>
              </a:spcAft>
              <a:buClr>
                <a:schemeClr val="lt1"/>
              </a:buClr>
              <a:buSzPts val="1600"/>
              <a:buNone/>
              <a:defRPr sz="1200">
                <a:solidFill>
                  <a:schemeClr val="lt1"/>
                </a:solidFill>
              </a:defRPr>
            </a:lvl8pPr>
            <a:lvl9pPr marL="3086100" lvl="8" indent="-171450" algn="l">
              <a:lnSpc>
                <a:spcPct val="90000"/>
              </a:lnSpc>
              <a:spcBef>
                <a:spcPts val="375"/>
              </a:spcBef>
              <a:spcAft>
                <a:spcPts val="0"/>
              </a:spcAft>
              <a:buClr>
                <a:schemeClr val="lt1"/>
              </a:buClr>
              <a:buSzPts val="1600"/>
              <a:buNone/>
              <a:defRPr sz="1200">
                <a:solidFill>
                  <a:schemeClr val="lt1"/>
                </a:solidFill>
              </a:defRPr>
            </a:lvl9pPr>
          </a:lstStyle>
          <a:p>
            <a:endParaRPr/>
          </a:p>
        </p:txBody>
      </p:sp>
      <p:sp>
        <p:nvSpPr>
          <p:cNvPr id="101" name="Google Shape;101;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2"/>
          <p:cNvSpPr txBox="1">
            <a:spLocks noGrp="1"/>
          </p:cNvSpPr>
          <p:nvPr>
            <p:ph type="sldNum" idx="12"/>
          </p:nvPr>
        </p:nvSpPr>
        <p:spPr>
          <a:xfrm>
            <a:off x="6457950" y="4767263"/>
            <a:ext cx="75880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04" name="Google Shape;104;p12" descr="VDOE LOGO"/>
          <p:cNvPicPr preferRelativeResize="0"/>
          <p:nvPr/>
        </p:nvPicPr>
        <p:blipFill rotWithShape="1">
          <a:blip r:embed="rId2">
            <a:alphaModFix/>
          </a:blip>
          <a:srcRect/>
          <a:stretch/>
        </p:blipFill>
        <p:spPr>
          <a:xfrm>
            <a:off x="7297031" y="4587479"/>
            <a:ext cx="1846969" cy="615656"/>
          </a:xfrm>
          <a:prstGeom prst="rect">
            <a:avLst/>
          </a:prstGeom>
          <a:noFill/>
          <a:ln>
            <a:noFill/>
          </a:ln>
        </p:spPr>
      </p:pic>
    </p:spTree>
    <p:extLst>
      <p:ext uri="{BB962C8B-B14F-4D97-AF65-F5344CB8AC3E}">
        <p14:creationId xmlns:p14="http://schemas.microsoft.com/office/powerpoint/2010/main" val="1829573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Alternate Section Header - RED">
  <p:cSld name="Alternate Section Header - RED">
    <p:bg>
      <p:bgPr>
        <a:solidFill>
          <a:srgbClr val="C00000"/>
        </a:solidFill>
        <a:effectLst/>
      </p:bgPr>
    </p:bg>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Trebuchet MS"/>
              <a:buNone/>
              <a:defRPr sz="37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2400"/>
              <a:buNone/>
              <a:defRPr sz="1800">
                <a:solidFill>
                  <a:schemeClr val="dk1"/>
                </a:solidFill>
              </a:defRPr>
            </a:lvl1pPr>
            <a:lvl2pPr marL="685800" lvl="1" indent="-171450" algn="l">
              <a:lnSpc>
                <a:spcPct val="90000"/>
              </a:lnSpc>
              <a:spcBef>
                <a:spcPts val="375"/>
              </a:spcBef>
              <a:spcAft>
                <a:spcPts val="0"/>
              </a:spcAft>
              <a:buClr>
                <a:schemeClr val="lt1"/>
              </a:buClr>
              <a:buSzPts val="2000"/>
              <a:buNone/>
              <a:defRPr sz="1500">
                <a:solidFill>
                  <a:schemeClr val="lt1"/>
                </a:solidFill>
              </a:defRPr>
            </a:lvl2pPr>
            <a:lvl3pPr marL="1028700" lvl="2" indent="-171450" algn="l">
              <a:lnSpc>
                <a:spcPct val="90000"/>
              </a:lnSpc>
              <a:spcBef>
                <a:spcPts val="375"/>
              </a:spcBef>
              <a:spcAft>
                <a:spcPts val="0"/>
              </a:spcAft>
              <a:buClr>
                <a:schemeClr val="lt1"/>
              </a:buClr>
              <a:buSzPts val="1800"/>
              <a:buNone/>
              <a:defRPr sz="1350">
                <a:solidFill>
                  <a:schemeClr val="lt1"/>
                </a:solidFill>
              </a:defRPr>
            </a:lvl3pPr>
            <a:lvl4pPr marL="1371600" lvl="3" indent="-171450" algn="l">
              <a:lnSpc>
                <a:spcPct val="90000"/>
              </a:lnSpc>
              <a:spcBef>
                <a:spcPts val="375"/>
              </a:spcBef>
              <a:spcAft>
                <a:spcPts val="0"/>
              </a:spcAft>
              <a:buClr>
                <a:schemeClr val="lt1"/>
              </a:buClr>
              <a:buSzPts val="1600"/>
              <a:buNone/>
              <a:defRPr sz="1200">
                <a:solidFill>
                  <a:schemeClr val="lt1"/>
                </a:solidFill>
              </a:defRPr>
            </a:lvl4pPr>
            <a:lvl5pPr marL="1714500" lvl="4" indent="-171450" algn="l">
              <a:lnSpc>
                <a:spcPct val="90000"/>
              </a:lnSpc>
              <a:spcBef>
                <a:spcPts val="375"/>
              </a:spcBef>
              <a:spcAft>
                <a:spcPts val="0"/>
              </a:spcAft>
              <a:buClr>
                <a:schemeClr val="lt1"/>
              </a:buClr>
              <a:buSzPts val="1600"/>
              <a:buNone/>
              <a:defRPr sz="1200">
                <a:solidFill>
                  <a:schemeClr val="lt1"/>
                </a:solidFill>
              </a:defRPr>
            </a:lvl5pPr>
            <a:lvl6pPr marL="2057400" lvl="5" indent="-171450" algn="l">
              <a:lnSpc>
                <a:spcPct val="90000"/>
              </a:lnSpc>
              <a:spcBef>
                <a:spcPts val="375"/>
              </a:spcBef>
              <a:spcAft>
                <a:spcPts val="0"/>
              </a:spcAft>
              <a:buClr>
                <a:schemeClr val="lt1"/>
              </a:buClr>
              <a:buSzPts val="1600"/>
              <a:buNone/>
              <a:defRPr sz="1200">
                <a:solidFill>
                  <a:schemeClr val="lt1"/>
                </a:solidFill>
              </a:defRPr>
            </a:lvl6pPr>
            <a:lvl7pPr marL="2400300" lvl="6" indent="-171450" algn="l">
              <a:lnSpc>
                <a:spcPct val="90000"/>
              </a:lnSpc>
              <a:spcBef>
                <a:spcPts val="375"/>
              </a:spcBef>
              <a:spcAft>
                <a:spcPts val="0"/>
              </a:spcAft>
              <a:buClr>
                <a:schemeClr val="lt1"/>
              </a:buClr>
              <a:buSzPts val="1600"/>
              <a:buNone/>
              <a:defRPr sz="1200">
                <a:solidFill>
                  <a:schemeClr val="lt1"/>
                </a:solidFill>
              </a:defRPr>
            </a:lvl7pPr>
            <a:lvl8pPr marL="2743200" lvl="7" indent="-171450" algn="l">
              <a:lnSpc>
                <a:spcPct val="90000"/>
              </a:lnSpc>
              <a:spcBef>
                <a:spcPts val="375"/>
              </a:spcBef>
              <a:spcAft>
                <a:spcPts val="0"/>
              </a:spcAft>
              <a:buClr>
                <a:schemeClr val="lt1"/>
              </a:buClr>
              <a:buSzPts val="1600"/>
              <a:buNone/>
              <a:defRPr sz="1200">
                <a:solidFill>
                  <a:schemeClr val="lt1"/>
                </a:solidFill>
              </a:defRPr>
            </a:lvl8pPr>
            <a:lvl9pPr marL="3086100" lvl="8" indent="-171450" algn="l">
              <a:lnSpc>
                <a:spcPct val="90000"/>
              </a:lnSpc>
              <a:spcBef>
                <a:spcPts val="375"/>
              </a:spcBef>
              <a:spcAft>
                <a:spcPts val="0"/>
              </a:spcAft>
              <a:buClr>
                <a:schemeClr val="lt1"/>
              </a:buClr>
              <a:buSzPts val="1600"/>
              <a:buNone/>
              <a:defRPr sz="1200">
                <a:solidFill>
                  <a:schemeClr val="lt1"/>
                </a:solidFill>
              </a:defRPr>
            </a:lvl9pPr>
          </a:lstStyle>
          <a:p>
            <a:endParaRPr/>
          </a:p>
        </p:txBody>
      </p:sp>
      <p:sp>
        <p:nvSpPr>
          <p:cNvPr id="108" name="Google Shape;108;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3"/>
          <p:cNvSpPr txBox="1">
            <a:spLocks noGrp="1"/>
          </p:cNvSpPr>
          <p:nvPr>
            <p:ph type="sldNum" idx="12"/>
          </p:nvPr>
        </p:nvSpPr>
        <p:spPr>
          <a:xfrm>
            <a:off x="6457950" y="4767263"/>
            <a:ext cx="75880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11" name="Google Shape;111;p13" descr="VDOE LOGO"/>
          <p:cNvPicPr preferRelativeResize="0"/>
          <p:nvPr/>
        </p:nvPicPr>
        <p:blipFill rotWithShape="1">
          <a:blip r:embed="rId2">
            <a:alphaModFix/>
          </a:blip>
          <a:srcRect/>
          <a:stretch/>
        </p:blipFill>
        <p:spPr>
          <a:xfrm>
            <a:off x="7216755" y="4567238"/>
            <a:ext cx="1898855" cy="632951"/>
          </a:xfrm>
          <a:prstGeom prst="rect">
            <a:avLst/>
          </a:prstGeom>
          <a:noFill/>
          <a:ln>
            <a:noFill/>
          </a:ln>
        </p:spPr>
      </p:pic>
    </p:spTree>
    <p:extLst>
      <p:ext uri="{BB962C8B-B14F-4D97-AF65-F5344CB8AC3E}">
        <p14:creationId xmlns:p14="http://schemas.microsoft.com/office/powerpoint/2010/main" val="14251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t="21780" b="14951"/>
          <a:stretch/>
        </p:blipFill>
        <p:spPr>
          <a:xfrm>
            <a:off x="0" y="776037"/>
            <a:ext cx="9144000" cy="3668501"/>
          </a:xfrm>
          <a:prstGeom prst="rect">
            <a:avLst/>
          </a:prstGeom>
        </p:spPr>
      </p:pic>
      <p:pic>
        <p:nvPicPr>
          <p:cNvPr id="9" name="Picture 8"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14"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858371"/>
            <a:ext cx="9144000" cy="494179"/>
          </a:xfrm>
          <a:solidFill>
            <a:srgbClr val="000000">
              <a:alpha val="49020"/>
            </a:srgbClr>
          </a:solidFill>
        </p:spPr>
        <p:txBody>
          <a:bodyPr>
            <a:normAutofit/>
          </a:bodyPr>
          <a:lstStyle>
            <a:lvl1pPr marL="0" indent="0" algn="ctr">
              <a:buNone/>
              <a:defRPr sz="2800"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64430955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628650" y="273843"/>
            <a:ext cx="7886700" cy="99441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4"/>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rgbClr val="C22536"/>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rgbClr val="901A28"/>
              </a:buClr>
              <a:buSzPts val="1800"/>
              <a:buChar char="•"/>
              <a:defRPr/>
            </a:lvl4pPr>
            <a:lvl5pPr marL="1714500" lvl="4" indent="-257175" algn="l">
              <a:lnSpc>
                <a:spcPct val="90000"/>
              </a:lnSpc>
              <a:spcBef>
                <a:spcPts val="375"/>
              </a:spcBef>
              <a:spcAft>
                <a:spcPts val="0"/>
              </a:spcAft>
              <a:buClr>
                <a:srgbClr val="525252"/>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5" name="Google Shape;115;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6457950" y="4767263"/>
            <a:ext cx="75880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18" name="Google Shape;118;p14"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119" name="Google Shape;119;p14"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extLst>
      <p:ext uri="{BB962C8B-B14F-4D97-AF65-F5344CB8AC3E}">
        <p14:creationId xmlns:p14="http://schemas.microsoft.com/office/powerpoint/2010/main" val="1964556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rgbClr val="C22536"/>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rgbClr val="901A28"/>
              </a:buClr>
              <a:buSzPts val="1800"/>
              <a:buChar char="•"/>
              <a:defRPr/>
            </a:lvl4pPr>
            <a:lvl5pPr marL="1714500" lvl="4" indent="-257175" algn="l">
              <a:lnSpc>
                <a:spcPct val="90000"/>
              </a:lnSpc>
              <a:spcBef>
                <a:spcPts val="375"/>
              </a:spcBef>
              <a:spcAft>
                <a:spcPts val="0"/>
              </a:spcAft>
              <a:buClr>
                <a:srgbClr val="525252"/>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3" name="Google Shape;123;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sldNum" idx="12"/>
          </p:nvPr>
        </p:nvSpPr>
        <p:spPr>
          <a:xfrm>
            <a:off x="6457950" y="4767263"/>
            <a:ext cx="75880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26" name="Google Shape;126;p15"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127" name="Google Shape;127;p15"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extLst>
      <p:ext uri="{BB962C8B-B14F-4D97-AF65-F5344CB8AC3E}">
        <p14:creationId xmlns:p14="http://schemas.microsoft.com/office/powerpoint/2010/main" val="3889299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pic>
        <p:nvPicPr>
          <p:cNvPr id="16" name="Google Shape;16;p21" title="decorative"/>
          <p:cNvPicPr preferRelativeResize="0"/>
          <p:nvPr/>
        </p:nvPicPr>
        <p:blipFill rotWithShape="1">
          <a:blip r:embed="rId2">
            <a:alphaModFix/>
          </a:blip>
          <a:srcRect t="21780" b="14950"/>
          <a:stretch/>
        </p:blipFill>
        <p:spPr>
          <a:xfrm>
            <a:off x="0" y="776037"/>
            <a:ext cx="9144000" cy="3668501"/>
          </a:xfrm>
          <a:prstGeom prst="rect">
            <a:avLst/>
          </a:prstGeom>
          <a:noFill/>
          <a:ln>
            <a:noFill/>
          </a:ln>
        </p:spPr>
      </p:pic>
      <p:pic>
        <p:nvPicPr>
          <p:cNvPr id="17" name="Google Shape;17;p21"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
        <p:nvSpPr>
          <p:cNvPr id="18" name="Google Shape;18;p21"/>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1"/>
          <p:cNvSpPr txBox="1">
            <a:spLocks noGrp="1"/>
          </p:cNvSpPr>
          <p:nvPr>
            <p:ph type="subTitle" idx="1"/>
          </p:nvPr>
        </p:nvSpPr>
        <p:spPr>
          <a:xfrm>
            <a:off x="0" y="858371"/>
            <a:ext cx="9144000" cy="494179"/>
          </a:xfrm>
          <a:prstGeom prst="rect">
            <a:avLst/>
          </a:prstGeom>
          <a:solidFill>
            <a:srgbClr val="000000">
              <a:alpha val="49019"/>
            </a:srgbClr>
          </a:solidFill>
          <a:ln>
            <a:noFill/>
          </a:ln>
        </p:spPr>
        <p:txBody>
          <a:bodyPr spcFirstLastPara="1" wrap="square" lIns="91425" tIns="45700" rIns="91425" bIns="45700" anchor="t" anchorCtr="0">
            <a:normAutofit/>
          </a:bodyPr>
          <a:lstStyle>
            <a:lvl1pPr lvl="0" algn="ctr">
              <a:spcBef>
                <a:spcPts val="560"/>
              </a:spcBef>
              <a:spcAft>
                <a:spcPts val="0"/>
              </a:spcAft>
              <a:buClr>
                <a:schemeClr val="lt1"/>
              </a:buClr>
              <a:buSzPts val="2800"/>
              <a:buNone/>
              <a:defRPr sz="2800" i="1">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915399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2_Title and Content" type="obj">
  <p:cSld name="12_Title and Content">
    <p:spTree>
      <p:nvGrpSpPr>
        <p:cNvPr id="1" name="Shape 20"/>
        <p:cNvGrpSpPr/>
        <p:nvPr/>
      </p:nvGrpSpPr>
      <p:grpSpPr>
        <a:xfrm>
          <a:off x="0" y="0"/>
          <a:ext cx="0" cy="0"/>
          <a:chOff x="0" y="0"/>
          <a:chExt cx="0" cy="0"/>
        </a:xfrm>
      </p:grpSpPr>
      <p:pic>
        <p:nvPicPr>
          <p:cNvPr id="21" name="Google Shape;21;p22"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22" name="Google Shape;22;p22"/>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22"/>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a:solidFill>
                  <a:schemeClr val="lt1"/>
                </a:solidFill>
              </a:defRPr>
            </a:lvl1pPr>
            <a:lvl2pPr marL="914400" lvl="1" indent="-406400" algn="l">
              <a:spcBef>
                <a:spcPts val="560"/>
              </a:spcBef>
              <a:spcAft>
                <a:spcPts val="0"/>
              </a:spcAft>
              <a:buClr>
                <a:schemeClr val="lt1"/>
              </a:buClr>
              <a:buSzPts val="2800"/>
              <a:buChar char="–"/>
              <a:defRPr>
                <a:solidFill>
                  <a:schemeClr val="lt1"/>
                </a:solidFill>
              </a:defRPr>
            </a:lvl2pPr>
            <a:lvl3pPr marL="1371600" lvl="2" indent="-381000" algn="l">
              <a:spcBef>
                <a:spcPts val="480"/>
              </a:spcBef>
              <a:spcAft>
                <a:spcPts val="0"/>
              </a:spcAft>
              <a:buClr>
                <a:schemeClr val="lt1"/>
              </a:buClr>
              <a:buSzPts val="2400"/>
              <a:buChar char="•"/>
              <a:defRPr>
                <a:solidFill>
                  <a:schemeClr val="lt1"/>
                </a:solidFill>
              </a:defRPr>
            </a:lvl3pPr>
            <a:lvl4pPr marL="1828800" lvl="3" indent="-355600" algn="l">
              <a:spcBef>
                <a:spcPts val="400"/>
              </a:spcBef>
              <a:spcAft>
                <a:spcPts val="0"/>
              </a:spcAft>
              <a:buClr>
                <a:schemeClr val="lt1"/>
              </a:buClr>
              <a:buSzPts val="2000"/>
              <a:buChar char="–"/>
              <a:defRPr>
                <a:solidFill>
                  <a:schemeClr val="lt1"/>
                </a:solidFill>
              </a:defRPr>
            </a:lvl4pPr>
            <a:lvl5pPr marL="2286000" lvl="4" indent="-355600" algn="l">
              <a:spcBef>
                <a:spcPts val="400"/>
              </a:spcBef>
              <a:spcAft>
                <a:spcPts val="0"/>
              </a:spcAft>
              <a:buClr>
                <a:schemeClr val="lt1"/>
              </a:buClr>
              <a:buSzPts val="20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4" name="Google Shape;24;p22" title="decorative"/>
          <p:cNvPicPr preferRelativeResize="0"/>
          <p:nvPr/>
        </p:nvPicPr>
        <p:blipFill rotWithShape="1">
          <a:blip r:embed="rId3">
            <a:alphaModFix/>
          </a:blip>
          <a:srcRect r="8775"/>
          <a:stretch/>
        </p:blipFill>
        <p:spPr>
          <a:xfrm>
            <a:off x="6798171" y="2038349"/>
            <a:ext cx="2345829" cy="2418197"/>
          </a:xfrm>
          <a:prstGeom prst="rect">
            <a:avLst/>
          </a:prstGeom>
          <a:noFill/>
          <a:ln>
            <a:noFill/>
          </a:ln>
        </p:spPr>
      </p:pic>
      <p:pic>
        <p:nvPicPr>
          <p:cNvPr id="25" name="Google Shape;25;p22" title="Virginia Department of Education logo"/>
          <p:cNvPicPr preferRelativeResize="0"/>
          <p:nvPr/>
        </p:nvPicPr>
        <p:blipFill rotWithShape="1">
          <a:blip r:embed="rId4">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047693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26"/>
        <p:cNvGrpSpPr/>
        <p:nvPr/>
      </p:nvGrpSpPr>
      <p:grpSpPr>
        <a:xfrm>
          <a:off x="0" y="0"/>
          <a:ext cx="0" cy="0"/>
          <a:chOff x="0" y="0"/>
          <a:chExt cx="0" cy="0"/>
        </a:xfrm>
      </p:grpSpPr>
      <p:pic>
        <p:nvPicPr>
          <p:cNvPr id="27" name="Google Shape;27;p23"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28" name="Google Shape;28;p23"/>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23"/>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a:solidFill>
                  <a:schemeClr val="lt1"/>
                </a:solidFill>
              </a:defRPr>
            </a:lvl1pPr>
            <a:lvl2pPr marL="914400" lvl="1" indent="-406400" algn="l">
              <a:spcBef>
                <a:spcPts val="560"/>
              </a:spcBef>
              <a:spcAft>
                <a:spcPts val="0"/>
              </a:spcAft>
              <a:buClr>
                <a:schemeClr val="lt1"/>
              </a:buClr>
              <a:buSzPts val="2800"/>
              <a:buChar char="–"/>
              <a:defRPr>
                <a:solidFill>
                  <a:schemeClr val="lt1"/>
                </a:solidFill>
              </a:defRPr>
            </a:lvl2pPr>
            <a:lvl3pPr marL="1371600" lvl="2" indent="-381000" algn="l">
              <a:spcBef>
                <a:spcPts val="480"/>
              </a:spcBef>
              <a:spcAft>
                <a:spcPts val="0"/>
              </a:spcAft>
              <a:buClr>
                <a:schemeClr val="lt1"/>
              </a:buClr>
              <a:buSzPts val="2400"/>
              <a:buChar char="•"/>
              <a:defRPr>
                <a:solidFill>
                  <a:schemeClr val="lt1"/>
                </a:solidFill>
              </a:defRPr>
            </a:lvl3pPr>
            <a:lvl4pPr marL="1828800" lvl="3" indent="-355600" algn="l">
              <a:spcBef>
                <a:spcPts val="400"/>
              </a:spcBef>
              <a:spcAft>
                <a:spcPts val="0"/>
              </a:spcAft>
              <a:buClr>
                <a:schemeClr val="lt1"/>
              </a:buClr>
              <a:buSzPts val="2000"/>
              <a:buChar char="–"/>
              <a:defRPr>
                <a:solidFill>
                  <a:schemeClr val="lt1"/>
                </a:solidFill>
              </a:defRPr>
            </a:lvl4pPr>
            <a:lvl5pPr marL="2286000" lvl="4" indent="-355600" algn="l">
              <a:spcBef>
                <a:spcPts val="400"/>
              </a:spcBef>
              <a:spcAft>
                <a:spcPts val="0"/>
              </a:spcAft>
              <a:buClr>
                <a:schemeClr val="lt1"/>
              </a:buClr>
              <a:buSzPts val="20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0" name="Google Shape;30;p23"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512615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
        <p:nvSpPr>
          <p:cNvPr id="32" name="Google Shape;32;p24"/>
          <p:cNvSpPr txBox="1">
            <a:spLocks noGrp="1"/>
          </p:cNvSpPr>
          <p:nvPr>
            <p:ph type="subTitle" idx="1"/>
          </p:nvPr>
        </p:nvSpPr>
        <p:spPr>
          <a:xfrm>
            <a:off x="1371600" y="17335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chemeClr val="dk1"/>
              </a:buClr>
              <a:buSzPts val="3200"/>
              <a:buNone/>
              <a:defRPr i="1">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33" name="Google Shape;33;p24"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
        <p:nvSpPr>
          <p:cNvPr id="34" name="Google Shape;34;p24"/>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9995034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35"/>
        <p:cNvGrpSpPr/>
        <p:nvPr/>
      </p:nvGrpSpPr>
      <p:grpSpPr>
        <a:xfrm>
          <a:off x="0" y="0"/>
          <a:ext cx="0" cy="0"/>
          <a:chOff x="0" y="0"/>
          <a:chExt cx="0" cy="0"/>
        </a:xfrm>
      </p:grpSpPr>
      <p:pic>
        <p:nvPicPr>
          <p:cNvPr id="36" name="Google Shape;36;p25"/>
          <p:cNvPicPr preferRelativeResize="0"/>
          <p:nvPr/>
        </p:nvPicPr>
        <p:blipFill rotWithShape="1">
          <a:blip r:embed="rId2">
            <a:alphaModFix/>
          </a:blip>
          <a:srcRect l="3745" r="30361"/>
          <a:stretch/>
        </p:blipFill>
        <p:spPr>
          <a:xfrm>
            <a:off x="-1" y="0"/>
            <a:ext cx="4110527" cy="4454219"/>
          </a:xfrm>
          <a:prstGeom prst="rect">
            <a:avLst/>
          </a:prstGeom>
          <a:noFill/>
          <a:ln>
            <a:noFill/>
          </a:ln>
        </p:spPr>
      </p:pic>
      <p:sp>
        <p:nvSpPr>
          <p:cNvPr id="37" name="Google Shape;37;p25"/>
          <p:cNvSpPr txBox="1">
            <a:spLocks noGrp="1"/>
          </p:cNvSpPr>
          <p:nvPr>
            <p:ph type="title"/>
          </p:nvPr>
        </p:nvSpPr>
        <p:spPr>
          <a:xfrm>
            <a:off x="4572000" y="153521"/>
            <a:ext cx="4267200" cy="1046629"/>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25"/>
          <p:cNvSpPr txBox="1">
            <a:spLocks noGrp="1"/>
          </p:cNvSpPr>
          <p:nvPr>
            <p:ph type="body" idx="1"/>
          </p:nvPr>
        </p:nvSpPr>
        <p:spPr>
          <a:xfrm>
            <a:off x="4572000" y="1352550"/>
            <a:ext cx="4267200" cy="28956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39" name="Google Shape;39;p25"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352935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40"/>
        <p:cNvGrpSpPr/>
        <p:nvPr/>
      </p:nvGrpSpPr>
      <p:grpSpPr>
        <a:xfrm>
          <a:off x="0" y="0"/>
          <a:ext cx="0" cy="0"/>
          <a:chOff x="0" y="0"/>
          <a:chExt cx="0" cy="0"/>
        </a:xfrm>
      </p:grpSpPr>
      <p:pic>
        <p:nvPicPr>
          <p:cNvPr id="41" name="Google Shape;41;p26"/>
          <p:cNvPicPr preferRelativeResize="0"/>
          <p:nvPr/>
        </p:nvPicPr>
        <p:blipFill rotWithShape="1">
          <a:blip r:embed="rId2">
            <a:alphaModFix/>
          </a:blip>
          <a:srcRect l="2114" r="17194"/>
          <a:stretch/>
        </p:blipFill>
        <p:spPr>
          <a:xfrm>
            <a:off x="4267200" y="547480"/>
            <a:ext cx="4876800" cy="3891102"/>
          </a:xfrm>
          <a:prstGeom prst="rect">
            <a:avLst/>
          </a:prstGeom>
          <a:noFill/>
          <a:ln>
            <a:noFill/>
          </a:ln>
        </p:spPr>
      </p:pic>
      <p:sp>
        <p:nvSpPr>
          <p:cNvPr id="42" name="Google Shape;42;p26"/>
          <p:cNvSpPr txBox="1">
            <a:spLocks noGrp="1"/>
          </p:cNvSpPr>
          <p:nvPr>
            <p:ph type="title"/>
          </p:nvPr>
        </p:nvSpPr>
        <p:spPr>
          <a:xfrm>
            <a:off x="381000" y="153521"/>
            <a:ext cx="3429000" cy="1275229"/>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26"/>
          <p:cNvSpPr txBox="1">
            <a:spLocks noGrp="1"/>
          </p:cNvSpPr>
          <p:nvPr>
            <p:ph type="body" idx="1"/>
          </p:nvPr>
        </p:nvSpPr>
        <p:spPr>
          <a:xfrm>
            <a:off x="381000" y="1581150"/>
            <a:ext cx="3429000" cy="261699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44" name="Google Shape;44;p26"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191625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5"/>
        <p:cNvGrpSpPr/>
        <p:nvPr/>
      </p:nvGrpSpPr>
      <p:grpSpPr>
        <a:xfrm>
          <a:off x="0" y="0"/>
          <a:ext cx="0" cy="0"/>
          <a:chOff x="0" y="0"/>
          <a:chExt cx="0" cy="0"/>
        </a:xfrm>
      </p:grpSpPr>
      <p:pic>
        <p:nvPicPr>
          <p:cNvPr id="46" name="Google Shape;46;p27" title="decorative"/>
          <p:cNvPicPr preferRelativeResize="0"/>
          <p:nvPr/>
        </p:nvPicPr>
        <p:blipFill rotWithShape="1">
          <a:blip r:embed="rId2">
            <a:alphaModFix/>
          </a:blip>
          <a:srcRect l="31164" t="8585" r="-20"/>
          <a:stretch/>
        </p:blipFill>
        <p:spPr>
          <a:xfrm>
            <a:off x="0" y="0"/>
            <a:ext cx="4930922" cy="4455698"/>
          </a:xfrm>
          <a:prstGeom prst="rect">
            <a:avLst/>
          </a:prstGeom>
          <a:noFill/>
          <a:ln>
            <a:noFill/>
          </a:ln>
        </p:spPr>
      </p:pic>
      <p:sp>
        <p:nvSpPr>
          <p:cNvPr id="47" name="Google Shape;47;p27"/>
          <p:cNvSpPr txBox="1">
            <a:spLocks noGrp="1"/>
          </p:cNvSpPr>
          <p:nvPr>
            <p:ph type="title"/>
          </p:nvPr>
        </p:nvSpPr>
        <p:spPr>
          <a:xfrm>
            <a:off x="381000" y="153521"/>
            <a:ext cx="3429000" cy="1275229"/>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27"/>
          <p:cNvSpPr txBox="1">
            <a:spLocks noGrp="1"/>
          </p:cNvSpPr>
          <p:nvPr>
            <p:ph type="body" idx="1"/>
          </p:nvPr>
        </p:nvSpPr>
        <p:spPr>
          <a:xfrm>
            <a:off x="381000" y="1581150"/>
            <a:ext cx="3429000" cy="261699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49" name="Google Shape;49;p27"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833190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0"/>
        <p:cNvGrpSpPr/>
        <p:nvPr/>
      </p:nvGrpSpPr>
      <p:grpSpPr>
        <a:xfrm>
          <a:off x="0" y="0"/>
          <a:ext cx="0" cy="0"/>
          <a:chOff x="0" y="0"/>
          <a:chExt cx="0" cy="0"/>
        </a:xfrm>
      </p:grpSpPr>
      <p:sp>
        <p:nvSpPr>
          <p:cNvPr id="51" name="Google Shape;51;p28"/>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28"/>
          <p:cNvSpPr txBox="1">
            <a:spLocks noGrp="1"/>
          </p:cNvSpPr>
          <p:nvPr>
            <p:ph type="body" idx="1"/>
          </p:nvPr>
        </p:nvSpPr>
        <p:spPr>
          <a:xfrm>
            <a:off x="4114800" y="1101329"/>
            <a:ext cx="4724400" cy="423724"/>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3" name="Google Shape;53;p28"/>
          <p:cNvSpPr txBox="1">
            <a:spLocks noGrp="1"/>
          </p:cNvSpPr>
          <p:nvPr>
            <p:ph type="body" idx="2"/>
          </p:nvPr>
        </p:nvSpPr>
        <p:spPr>
          <a:xfrm>
            <a:off x="4114800" y="1581150"/>
            <a:ext cx="4724400" cy="261699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54" name="Google Shape;54;p28"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447571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5" name="Picture 4"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2323" t="39515" r="16456" b="-1"/>
          <a:stretch/>
        </p:blipFill>
        <p:spPr>
          <a:xfrm>
            <a:off x="0" y="0"/>
            <a:ext cx="9144000" cy="4456060"/>
          </a:xfrm>
          <a:prstGeom prst="rect">
            <a:avLst/>
          </a:prstGeom>
        </p:spPr>
      </p:pic>
      <p:sp>
        <p:nvSpPr>
          <p:cNvPr id="6" name="Rectangle 5"/>
          <p:cNvSpPr/>
          <p:nvPr userDrawn="1"/>
        </p:nvSpPr>
        <p:spPr>
          <a:xfrm>
            <a:off x="0" y="2"/>
            <a:ext cx="9144001" cy="4458884"/>
          </a:xfrm>
          <a:prstGeom prst="rect">
            <a:avLst/>
          </a:prstGeom>
          <a:solidFill>
            <a:schemeClr val="bg1">
              <a:alpha val="77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8"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37515421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55"/>
        <p:cNvGrpSpPr/>
        <p:nvPr/>
      </p:nvGrpSpPr>
      <p:grpSpPr>
        <a:xfrm>
          <a:off x="0" y="0"/>
          <a:ext cx="0" cy="0"/>
          <a:chOff x="0" y="0"/>
          <a:chExt cx="0" cy="0"/>
        </a:xfrm>
      </p:grpSpPr>
      <p:pic>
        <p:nvPicPr>
          <p:cNvPr id="56" name="Google Shape;56;p29"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
        <p:nvSpPr>
          <p:cNvPr id="57" name="Google Shape;57;p29"/>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 name="Google Shape;58;p29"/>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0260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9"/>
        <p:cNvGrpSpPr/>
        <p:nvPr/>
      </p:nvGrpSpPr>
      <p:grpSpPr>
        <a:xfrm>
          <a:off x="0" y="0"/>
          <a:ext cx="0" cy="0"/>
          <a:chOff x="0" y="0"/>
          <a:chExt cx="0" cy="0"/>
        </a:xfrm>
      </p:grpSpPr>
      <p:pic>
        <p:nvPicPr>
          <p:cNvPr id="60" name="Google Shape;60;p30" title="decorative"/>
          <p:cNvPicPr preferRelativeResize="0"/>
          <p:nvPr/>
        </p:nvPicPr>
        <p:blipFill rotWithShape="1">
          <a:blip r:embed="rId2">
            <a:alphaModFix/>
          </a:blip>
          <a:srcRect r="30665"/>
          <a:stretch/>
        </p:blipFill>
        <p:spPr>
          <a:xfrm>
            <a:off x="1" y="819150"/>
            <a:ext cx="3837061" cy="3633963"/>
          </a:xfrm>
          <a:prstGeom prst="rect">
            <a:avLst/>
          </a:prstGeom>
          <a:noFill/>
          <a:ln>
            <a:noFill/>
          </a:ln>
        </p:spPr>
      </p:pic>
      <p:sp>
        <p:nvSpPr>
          <p:cNvPr id="61" name="Google Shape;61;p30"/>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30"/>
          <p:cNvSpPr txBox="1">
            <a:spLocks noGrp="1"/>
          </p:cNvSpPr>
          <p:nvPr>
            <p:ph type="body" idx="1"/>
          </p:nvPr>
        </p:nvSpPr>
        <p:spPr>
          <a:xfrm>
            <a:off x="4114800" y="1200151"/>
            <a:ext cx="4724400" cy="312419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63" name="Google Shape;63;p30"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8682617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0_Title and Content">
  <p:cSld name="20_Title and Content">
    <p:spTree>
      <p:nvGrpSpPr>
        <p:cNvPr id="1" name="Shape 64"/>
        <p:cNvGrpSpPr/>
        <p:nvPr/>
      </p:nvGrpSpPr>
      <p:grpSpPr>
        <a:xfrm>
          <a:off x="0" y="0"/>
          <a:ext cx="0" cy="0"/>
          <a:chOff x="0" y="0"/>
          <a:chExt cx="0" cy="0"/>
        </a:xfrm>
      </p:grpSpPr>
      <p:pic>
        <p:nvPicPr>
          <p:cNvPr id="65" name="Google Shape;65;p31"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66" name="Google Shape;66;p31"/>
          <p:cNvSpPr/>
          <p:nvPr/>
        </p:nvSpPr>
        <p:spPr>
          <a:xfrm>
            <a:off x="384849" y="1047750"/>
            <a:ext cx="4033212" cy="3330863"/>
          </a:xfrm>
          <a:prstGeom prst="rect">
            <a:avLst/>
          </a:prstGeom>
          <a:solidFill>
            <a:schemeClr val="lt1"/>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
            </a:r>
            <a:br>
              <a:rPr lang="en-US"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67" name="Google Shape;67;p31"/>
          <p:cNvSpPr/>
          <p:nvPr/>
        </p:nvSpPr>
        <p:spPr>
          <a:xfrm>
            <a:off x="4693614" y="1047750"/>
            <a:ext cx="4033212" cy="3330863"/>
          </a:xfrm>
          <a:prstGeom prst="rect">
            <a:avLst/>
          </a:prstGeom>
          <a:solidFill>
            <a:schemeClr val="lt1"/>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
            </a:r>
            <a:br>
              <a:rPr lang="en-US"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68" name="Google Shape;68;p31"/>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31"/>
          <p:cNvSpPr txBox="1">
            <a:spLocks noGrp="1"/>
          </p:cNvSpPr>
          <p:nvPr>
            <p:ph type="body" idx="1"/>
          </p:nvPr>
        </p:nvSpPr>
        <p:spPr>
          <a:xfrm>
            <a:off x="457200" y="1200151"/>
            <a:ext cx="3886200" cy="3047999"/>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solidFill>
                  <a:schemeClr val="dk1"/>
                </a:solidFill>
              </a:defRPr>
            </a:lvl1pPr>
            <a:lvl2pPr marL="914400" lvl="1" indent="-381000" algn="l">
              <a:spcBef>
                <a:spcPts val="480"/>
              </a:spcBef>
              <a:spcAft>
                <a:spcPts val="0"/>
              </a:spcAft>
              <a:buClr>
                <a:schemeClr val="dk1"/>
              </a:buClr>
              <a:buSzPts val="2400"/>
              <a:buChar char="–"/>
              <a:defRPr sz="2400">
                <a:solidFill>
                  <a:schemeClr val="dk1"/>
                </a:solidFill>
              </a:defRPr>
            </a:lvl2pPr>
            <a:lvl3pPr marL="1371600" lvl="2" indent="-355600" algn="l">
              <a:spcBef>
                <a:spcPts val="400"/>
              </a:spcBef>
              <a:spcAft>
                <a:spcPts val="0"/>
              </a:spcAft>
              <a:buClr>
                <a:schemeClr val="dk1"/>
              </a:buClr>
              <a:buSzPts val="2000"/>
              <a:buChar char="•"/>
              <a:defRPr sz="2000">
                <a:solidFill>
                  <a:schemeClr val="dk1"/>
                </a:solidFill>
              </a:defRPr>
            </a:lvl3pPr>
            <a:lvl4pPr marL="1828800" lvl="3" indent="-342900" algn="l">
              <a:spcBef>
                <a:spcPts val="360"/>
              </a:spcBef>
              <a:spcAft>
                <a:spcPts val="0"/>
              </a:spcAft>
              <a:buClr>
                <a:schemeClr val="dk1"/>
              </a:buClr>
              <a:buSzPts val="1800"/>
              <a:buChar char="–"/>
              <a:defRPr sz="1800">
                <a:solidFill>
                  <a:schemeClr val="dk1"/>
                </a:solidFill>
              </a:defRPr>
            </a:lvl4pPr>
            <a:lvl5pPr marL="2286000" lvl="4" indent="-342900" algn="l">
              <a:spcBef>
                <a:spcPts val="360"/>
              </a:spcBef>
              <a:spcAft>
                <a:spcPts val="0"/>
              </a:spcAft>
              <a:buClr>
                <a:schemeClr val="dk1"/>
              </a:buClr>
              <a:buSzPts val="1800"/>
              <a:buChar char="»"/>
              <a:defRPr sz="18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1"/>
          <p:cNvSpPr txBox="1">
            <a:spLocks noGrp="1"/>
          </p:cNvSpPr>
          <p:nvPr>
            <p:ph type="body" idx="2"/>
          </p:nvPr>
        </p:nvSpPr>
        <p:spPr>
          <a:xfrm>
            <a:off x="4800600" y="1200151"/>
            <a:ext cx="3810000" cy="3047999"/>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solidFill>
                  <a:schemeClr val="dk1"/>
                </a:solidFill>
              </a:defRPr>
            </a:lvl1pPr>
            <a:lvl2pPr marL="914400" lvl="1" indent="-381000" algn="l">
              <a:spcBef>
                <a:spcPts val="480"/>
              </a:spcBef>
              <a:spcAft>
                <a:spcPts val="0"/>
              </a:spcAft>
              <a:buClr>
                <a:schemeClr val="dk1"/>
              </a:buClr>
              <a:buSzPts val="2400"/>
              <a:buChar char="–"/>
              <a:defRPr sz="2400">
                <a:solidFill>
                  <a:schemeClr val="dk1"/>
                </a:solidFill>
              </a:defRPr>
            </a:lvl2pPr>
            <a:lvl3pPr marL="1371600" lvl="2" indent="-355600" algn="l">
              <a:spcBef>
                <a:spcPts val="400"/>
              </a:spcBef>
              <a:spcAft>
                <a:spcPts val="0"/>
              </a:spcAft>
              <a:buClr>
                <a:schemeClr val="dk1"/>
              </a:buClr>
              <a:buSzPts val="2000"/>
              <a:buChar char="•"/>
              <a:defRPr sz="2000">
                <a:solidFill>
                  <a:schemeClr val="dk1"/>
                </a:solidFill>
              </a:defRPr>
            </a:lvl3pPr>
            <a:lvl4pPr marL="1828800" lvl="3" indent="-342900" algn="l">
              <a:spcBef>
                <a:spcPts val="360"/>
              </a:spcBef>
              <a:spcAft>
                <a:spcPts val="0"/>
              </a:spcAft>
              <a:buClr>
                <a:schemeClr val="dk1"/>
              </a:buClr>
              <a:buSzPts val="1800"/>
              <a:buChar char="–"/>
              <a:defRPr sz="1800">
                <a:solidFill>
                  <a:schemeClr val="dk1"/>
                </a:solidFill>
              </a:defRPr>
            </a:lvl4pPr>
            <a:lvl5pPr marL="2286000" lvl="4" indent="-342900" algn="l">
              <a:spcBef>
                <a:spcPts val="360"/>
              </a:spcBef>
              <a:spcAft>
                <a:spcPts val="0"/>
              </a:spcAft>
              <a:buClr>
                <a:schemeClr val="dk1"/>
              </a:buClr>
              <a:buSzPts val="1800"/>
              <a:buChar char="»"/>
              <a:defRPr sz="18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71" name="Google Shape;71;p31" title="decorative"/>
          <p:cNvPicPr preferRelativeResize="0"/>
          <p:nvPr/>
        </p:nvPicPr>
        <p:blipFill rotWithShape="1">
          <a:blip r:embed="rId3">
            <a:alphaModFix/>
          </a:blip>
          <a:srcRect/>
          <a:stretch/>
        </p:blipFill>
        <p:spPr>
          <a:xfrm>
            <a:off x="4067497" y="1418317"/>
            <a:ext cx="1508698" cy="3175866"/>
          </a:xfrm>
          <a:prstGeom prst="rect">
            <a:avLst/>
          </a:prstGeom>
          <a:noFill/>
          <a:ln>
            <a:noFill/>
          </a:ln>
        </p:spPr>
      </p:pic>
      <p:pic>
        <p:nvPicPr>
          <p:cNvPr id="72" name="Google Shape;72;p31" title="Virginia Department of Education logo"/>
          <p:cNvPicPr preferRelativeResize="0"/>
          <p:nvPr/>
        </p:nvPicPr>
        <p:blipFill rotWithShape="1">
          <a:blip r:embed="rId4">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380523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73"/>
        <p:cNvGrpSpPr/>
        <p:nvPr/>
      </p:nvGrpSpPr>
      <p:grpSpPr>
        <a:xfrm>
          <a:off x="0" y="0"/>
          <a:ext cx="0" cy="0"/>
          <a:chOff x="0" y="0"/>
          <a:chExt cx="0" cy="0"/>
        </a:xfrm>
      </p:grpSpPr>
      <p:pic>
        <p:nvPicPr>
          <p:cNvPr id="74" name="Google Shape;74;p34"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75" name="Google Shape;75;p34"/>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34"/>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a:solidFill>
                  <a:schemeClr val="lt1"/>
                </a:solidFill>
              </a:defRPr>
            </a:lvl1pPr>
            <a:lvl2pPr marL="914400" lvl="1" indent="-406400" algn="l">
              <a:spcBef>
                <a:spcPts val="560"/>
              </a:spcBef>
              <a:spcAft>
                <a:spcPts val="0"/>
              </a:spcAft>
              <a:buClr>
                <a:schemeClr val="lt1"/>
              </a:buClr>
              <a:buSzPts val="2800"/>
              <a:buChar char="–"/>
              <a:defRPr>
                <a:solidFill>
                  <a:schemeClr val="lt1"/>
                </a:solidFill>
              </a:defRPr>
            </a:lvl2pPr>
            <a:lvl3pPr marL="1371600" lvl="2" indent="-381000" algn="l">
              <a:spcBef>
                <a:spcPts val="480"/>
              </a:spcBef>
              <a:spcAft>
                <a:spcPts val="0"/>
              </a:spcAft>
              <a:buClr>
                <a:schemeClr val="lt1"/>
              </a:buClr>
              <a:buSzPts val="2400"/>
              <a:buChar char="•"/>
              <a:defRPr>
                <a:solidFill>
                  <a:schemeClr val="lt1"/>
                </a:solidFill>
              </a:defRPr>
            </a:lvl3pPr>
            <a:lvl4pPr marL="1828800" lvl="3" indent="-355600" algn="l">
              <a:spcBef>
                <a:spcPts val="400"/>
              </a:spcBef>
              <a:spcAft>
                <a:spcPts val="0"/>
              </a:spcAft>
              <a:buClr>
                <a:schemeClr val="lt1"/>
              </a:buClr>
              <a:buSzPts val="2000"/>
              <a:buChar char="–"/>
              <a:defRPr>
                <a:solidFill>
                  <a:schemeClr val="lt1"/>
                </a:solidFill>
              </a:defRPr>
            </a:lvl4pPr>
            <a:lvl5pPr marL="2286000" lvl="4" indent="-355600" algn="l">
              <a:spcBef>
                <a:spcPts val="400"/>
              </a:spcBef>
              <a:spcAft>
                <a:spcPts val="0"/>
              </a:spcAft>
              <a:buClr>
                <a:schemeClr val="lt1"/>
              </a:buClr>
              <a:buSzPts val="20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77" name="Google Shape;77;p34" title="decorative"/>
          <p:cNvPicPr preferRelativeResize="0"/>
          <p:nvPr/>
        </p:nvPicPr>
        <p:blipFill rotWithShape="1">
          <a:blip r:embed="rId3">
            <a:alphaModFix/>
          </a:blip>
          <a:srcRect/>
          <a:stretch/>
        </p:blipFill>
        <p:spPr>
          <a:xfrm>
            <a:off x="7162800" y="1979713"/>
            <a:ext cx="2004295" cy="2476834"/>
          </a:xfrm>
          <a:prstGeom prst="rect">
            <a:avLst/>
          </a:prstGeom>
          <a:noFill/>
          <a:ln>
            <a:noFill/>
          </a:ln>
        </p:spPr>
      </p:pic>
      <p:pic>
        <p:nvPicPr>
          <p:cNvPr id="78" name="Google Shape;78;p34" title="Virginia Department of Education logo"/>
          <p:cNvPicPr preferRelativeResize="0"/>
          <p:nvPr/>
        </p:nvPicPr>
        <p:blipFill rotWithShape="1">
          <a:blip r:embed="rId4">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4280258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79"/>
        <p:cNvGrpSpPr/>
        <p:nvPr/>
      </p:nvGrpSpPr>
      <p:grpSpPr>
        <a:xfrm>
          <a:off x="0" y="0"/>
          <a:ext cx="0" cy="0"/>
          <a:chOff x="0" y="0"/>
          <a:chExt cx="0" cy="0"/>
        </a:xfrm>
      </p:grpSpPr>
      <p:pic>
        <p:nvPicPr>
          <p:cNvPr id="80" name="Google Shape;80;p35" title="decorative"/>
          <p:cNvPicPr preferRelativeResize="0"/>
          <p:nvPr/>
        </p:nvPicPr>
        <p:blipFill rotWithShape="1">
          <a:blip r:embed="rId2">
            <a:alphaModFix/>
          </a:blip>
          <a:srcRect l="2322" t="39515" r="16456"/>
          <a:stretch/>
        </p:blipFill>
        <p:spPr>
          <a:xfrm>
            <a:off x="0" y="0"/>
            <a:ext cx="9144000" cy="4456060"/>
          </a:xfrm>
          <a:prstGeom prst="rect">
            <a:avLst/>
          </a:prstGeom>
          <a:noFill/>
          <a:ln>
            <a:noFill/>
          </a:ln>
        </p:spPr>
      </p:pic>
      <p:sp>
        <p:nvSpPr>
          <p:cNvPr id="81" name="Google Shape;81;p35"/>
          <p:cNvSpPr/>
          <p:nvPr/>
        </p:nvSpPr>
        <p:spPr>
          <a:xfrm>
            <a:off x="0" y="2"/>
            <a:ext cx="9144001" cy="4458884"/>
          </a:xfrm>
          <a:prstGeom prst="rect">
            <a:avLst/>
          </a:prstGeom>
          <a:solidFill>
            <a:schemeClr val="lt1">
              <a:alpha val="76862"/>
            </a:schemeClr>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
            </a:r>
            <a:br>
              <a:rPr lang="en-US"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82" name="Google Shape;82;p35"/>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35"/>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84" name="Google Shape;84;p35"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631624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4_Title and Content">
  <p:cSld name="24_Title and Content">
    <p:spTree>
      <p:nvGrpSpPr>
        <p:cNvPr id="1" name="Shape 85"/>
        <p:cNvGrpSpPr/>
        <p:nvPr/>
      </p:nvGrpSpPr>
      <p:grpSpPr>
        <a:xfrm>
          <a:off x="0" y="0"/>
          <a:ext cx="0" cy="0"/>
          <a:chOff x="0" y="0"/>
          <a:chExt cx="0" cy="0"/>
        </a:xfrm>
      </p:grpSpPr>
      <p:sp>
        <p:nvSpPr>
          <p:cNvPr id="86" name="Google Shape;86;p36"/>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Google Shape;87;p36"/>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88" name="Google Shape;88;p36" descr="hood11.png"/>
          <p:cNvPicPr preferRelativeResize="0"/>
          <p:nvPr/>
        </p:nvPicPr>
        <p:blipFill rotWithShape="1">
          <a:blip r:embed="rId2">
            <a:alphaModFix/>
          </a:blip>
          <a:srcRect r="19631"/>
          <a:stretch/>
        </p:blipFill>
        <p:spPr>
          <a:xfrm>
            <a:off x="6461189" y="2368846"/>
            <a:ext cx="2682811" cy="2107358"/>
          </a:xfrm>
          <a:prstGeom prst="rect">
            <a:avLst/>
          </a:prstGeom>
          <a:noFill/>
          <a:ln>
            <a:noFill/>
          </a:ln>
        </p:spPr>
      </p:pic>
      <p:pic>
        <p:nvPicPr>
          <p:cNvPr id="89" name="Google Shape;89;p36"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173498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18_Title and Content">
  <p:cSld name="19_Title and Content">
    <p:spTree>
      <p:nvGrpSpPr>
        <p:cNvPr id="1" name="Shape 90"/>
        <p:cNvGrpSpPr/>
        <p:nvPr/>
      </p:nvGrpSpPr>
      <p:grpSpPr>
        <a:xfrm>
          <a:off x="0" y="0"/>
          <a:ext cx="0" cy="0"/>
          <a:chOff x="0" y="0"/>
          <a:chExt cx="0" cy="0"/>
        </a:xfrm>
      </p:grpSpPr>
      <p:pic>
        <p:nvPicPr>
          <p:cNvPr id="91" name="Google Shape;91;p37" title="Virginia Department of Education logo"/>
          <p:cNvPicPr preferRelativeResize="0"/>
          <p:nvPr/>
        </p:nvPicPr>
        <p:blipFill rotWithShape="1">
          <a:blip r:embed="rId2">
            <a:alphaModFix/>
          </a:blip>
          <a:srcRect/>
          <a:stretch/>
        </p:blipFill>
        <p:spPr>
          <a:xfrm>
            <a:off x="7562773" y="3826778"/>
            <a:ext cx="1517012" cy="654875"/>
          </a:xfrm>
          <a:prstGeom prst="rect">
            <a:avLst/>
          </a:prstGeom>
          <a:noFill/>
          <a:ln>
            <a:noFill/>
          </a:ln>
        </p:spPr>
      </p:pic>
      <p:sp>
        <p:nvSpPr>
          <p:cNvPr id="92" name="Google Shape;92;p37"/>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chemeClr val="lt1"/>
              </a:buClr>
              <a:buSzPts val="48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93" name="Google Shape;93;p37"/>
          <p:cNvSpPr txBox="1">
            <a:spLocks noGrp="1"/>
          </p:cNvSpPr>
          <p:nvPr>
            <p:ph type="body" idx="1"/>
          </p:nvPr>
        </p:nvSpPr>
        <p:spPr>
          <a:xfrm>
            <a:off x="822960" y="1384301"/>
            <a:ext cx="7543800" cy="301752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Clr>
                <a:schemeClr val="dk1"/>
              </a:buClr>
              <a:buSzPts val="1800"/>
              <a:buChar char=" "/>
              <a:defRPr/>
            </a:lvl1pPr>
            <a:lvl2pPr marL="914400" lvl="1" indent="-342900" algn="l">
              <a:lnSpc>
                <a:spcPct val="90000"/>
              </a:lnSpc>
              <a:spcBef>
                <a:spcPts val="150"/>
              </a:spcBef>
              <a:spcAft>
                <a:spcPts val="0"/>
              </a:spcAft>
              <a:buClr>
                <a:schemeClr val="dk1"/>
              </a:buClr>
              <a:buSzPts val="1800"/>
              <a:buChar char="◦"/>
              <a:defRPr/>
            </a:lvl2pPr>
            <a:lvl3pPr marL="1371600" lvl="2" indent="-342900" algn="l">
              <a:lnSpc>
                <a:spcPct val="90000"/>
              </a:lnSpc>
              <a:spcBef>
                <a:spcPts val="300"/>
              </a:spcBef>
              <a:spcAft>
                <a:spcPts val="0"/>
              </a:spcAft>
              <a:buClr>
                <a:schemeClr val="dk1"/>
              </a:buClr>
              <a:buSzPts val="1800"/>
              <a:buChar char="◦"/>
              <a:defRPr/>
            </a:lvl3pPr>
            <a:lvl4pPr marL="1828800" lvl="3" indent="-342900" algn="l">
              <a:lnSpc>
                <a:spcPct val="90000"/>
              </a:lnSpc>
              <a:spcBef>
                <a:spcPts val="300"/>
              </a:spcBef>
              <a:spcAft>
                <a:spcPts val="0"/>
              </a:spcAft>
              <a:buClr>
                <a:schemeClr val="dk1"/>
              </a:buClr>
              <a:buSzPts val="1800"/>
              <a:buChar char="◦"/>
              <a:defRPr/>
            </a:lvl4pPr>
            <a:lvl5pPr marL="2286000" lvl="4" indent="-342900" algn="l">
              <a:lnSpc>
                <a:spcPct val="90000"/>
              </a:lnSpc>
              <a:spcBef>
                <a:spcPts val="300"/>
              </a:spcBef>
              <a:spcAft>
                <a:spcPts val="0"/>
              </a:spcAft>
              <a:buClr>
                <a:schemeClr val="dk1"/>
              </a:buClr>
              <a:buSzPts val="1800"/>
              <a:buChar char="◦"/>
              <a:defRPr/>
            </a:lvl5pPr>
            <a:lvl6pPr marL="2743200" lvl="5" indent="-342900" algn="l">
              <a:lnSpc>
                <a:spcPct val="90000"/>
              </a:lnSpc>
              <a:spcBef>
                <a:spcPts val="300"/>
              </a:spcBef>
              <a:spcAft>
                <a:spcPts val="0"/>
              </a:spcAft>
              <a:buClr>
                <a:schemeClr val="dk1"/>
              </a:buClr>
              <a:buSzPts val="1800"/>
              <a:buChar char="◦"/>
              <a:defRPr/>
            </a:lvl6pPr>
            <a:lvl7pPr marL="3200400" lvl="6" indent="-342900" algn="l">
              <a:lnSpc>
                <a:spcPct val="90000"/>
              </a:lnSpc>
              <a:spcBef>
                <a:spcPts val="300"/>
              </a:spcBef>
              <a:spcAft>
                <a:spcPts val="0"/>
              </a:spcAft>
              <a:buClr>
                <a:schemeClr val="dk1"/>
              </a:buClr>
              <a:buSzPts val="1800"/>
              <a:buChar char="◦"/>
              <a:defRPr/>
            </a:lvl7pPr>
            <a:lvl8pPr marL="3657600" lvl="7" indent="-342900" algn="l">
              <a:lnSpc>
                <a:spcPct val="90000"/>
              </a:lnSpc>
              <a:spcBef>
                <a:spcPts val="300"/>
              </a:spcBef>
              <a:spcAft>
                <a:spcPts val="0"/>
              </a:spcAft>
              <a:buClr>
                <a:schemeClr val="dk1"/>
              </a:buClr>
              <a:buSzPts val="1800"/>
              <a:buChar char="◦"/>
              <a:defRPr/>
            </a:lvl8pPr>
            <a:lvl9pPr marL="4114800" lvl="8" indent="-342900" algn="l">
              <a:lnSpc>
                <a:spcPct val="90000"/>
              </a:lnSpc>
              <a:spcBef>
                <a:spcPts val="300"/>
              </a:spcBef>
              <a:spcAft>
                <a:spcPts val="300"/>
              </a:spcAft>
              <a:buClr>
                <a:schemeClr val="dk1"/>
              </a:buClr>
              <a:buSzPts val="1800"/>
              <a:buChar char="◦"/>
              <a:defRPr/>
            </a:lvl9pPr>
          </a:lstStyle>
          <a:p>
            <a:endParaRPr/>
          </a:p>
        </p:txBody>
      </p:sp>
    </p:spTree>
    <p:extLst>
      <p:ext uri="{BB962C8B-B14F-4D97-AF65-F5344CB8AC3E}">
        <p14:creationId xmlns:p14="http://schemas.microsoft.com/office/powerpoint/2010/main" val="2524502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4"/>
        <p:cNvGrpSpPr/>
        <p:nvPr/>
      </p:nvGrpSpPr>
      <p:grpSpPr>
        <a:xfrm>
          <a:off x="0" y="0"/>
          <a:ext cx="0" cy="0"/>
          <a:chOff x="0" y="0"/>
          <a:chExt cx="0" cy="0"/>
        </a:xfrm>
      </p:grpSpPr>
      <p:sp>
        <p:nvSpPr>
          <p:cNvPr id="95" name="Google Shape;95;p38"/>
          <p:cNvSpPr txBox="1">
            <a:spLocks noGrp="1"/>
          </p:cNvSpPr>
          <p:nvPr>
            <p:ph type="subTitle" idx="1"/>
          </p:nvPr>
        </p:nvSpPr>
        <p:spPr>
          <a:xfrm>
            <a:off x="1371600" y="25717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chemeClr val="dk1"/>
              </a:buClr>
              <a:buSzPts val="3200"/>
              <a:buNone/>
              <a:defRPr i="1">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6" name="Google Shape;96;p38"/>
          <p:cNvSpPr txBox="1">
            <a:spLocks noGrp="1"/>
          </p:cNvSpPr>
          <p:nvPr>
            <p:ph type="title"/>
          </p:nvPr>
        </p:nvSpPr>
        <p:spPr>
          <a:xfrm>
            <a:off x="0" y="971550"/>
            <a:ext cx="9144000" cy="1371599"/>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97" name="Google Shape;97;p38"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086901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98"/>
        <p:cNvGrpSpPr/>
        <p:nvPr/>
      </p:nvGrpSpPr>
      <p:grpSpPr>
        <a:xfrm>
          <a:off x="0" y="0"/>
          <a:ext cx="0" cy="0"/>
          <a:chOff x="0" y="0"/>
          <a:chExt cx="0" cy="0"/>
        </a:xfrm>
      </p:grpSpPr>
      <p:pic>
        <p:nvPicPr>
          <p:cNvPr id="99" name="Google Shape;99;p39" title="decorative"/>
          <p:cNvPicPr preferRelativeResize="0"/>
          <p:nvPr/>
        </p:nvPicPr>
        <p:blipFill rotWithShape="1">
          <a:blip r:embed="rId2">
            <a:alphaModFix/>
          </a:blip>
          <a:srcRect t="21780" b="14950"/>
          <a:stretch/>
        </p:blipFill>
        <p:spPr>
          <a:xfrm>
            <a:off x="0" y="776037"/>
            <a:ext cx="9144000" cy="3668501"/>
          </a:xfrm>
          <a:prstGeom prst="rect">
            <a:avLst/>
          </a:prstGeom>
          <a:noFill/>
          <a:ln>
            <a:noFill/>
          </a:ln>
        </p:spPr>
      </p:pic>
      <p:pic>
        <p:nvPicPr>
          <p:cNvPr id="100" name="Google Shape;100;p39"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
        <p:nvSpPr>
          <p:cNvPr id="101" name="Google Shape;101;p39"/>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3720570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02"/>
        <p:cNvGrpSpPr/>
        <p:nvPr/>
      </p:nvGrpSpPr>
      <p:grpSpPr>
        <a:xfrm>
          <a:off x="0" y="0"/>
          <a:ext cx="0" cy="0"/>
          <a:chOff x="0" y="0"/>
          <a:chExt cx="0" cy="0"/>
        </a:xfrm>
      </p:grpSpPr>
      <p:pic>
        <p:nvPicPr>
          <p:cNvPr id="103" name="Google Shape;103;p40" title="decorative"/>
          <p:cNvPicPr preferRelativeResize="0"/>
          <p:nvPr/>
        </p:nvPicPr>
        <p:blipFill rotWithShape="1">
          <a:blip r:embed="rId2">
            <a:alphaModFix/>
          </a:blip>
          <a:srcRect r="36682"/>
          <a:stretch/>
        </p:blipFill>
        <p:spPr>
          <a:xfrm>
            <a:off x="1" y="486990"/>
            <a:ext cx="3810000" cy="3965601"/>
          </a:xfrm>
          <a:prstGeom prst="rect">
            <a:avLst/>
          </a:prstGeom>
          <a:noFill/>
          <a:ln>
            <a:noFill/>
          </a:ln>
        </p:spPr>
      </p:pic>
      <p:sp>
        <p:nvSpPr>
          <p:cNvPr id="104" name="Google Shape;104;p40"/>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5" name="Google Shape;105;p40"/>
          <p:cNvSpPr txBox="1">
            <a:spLocks noGrp="1"/>
          </p:cNvSpPr>
          <p:nvPr>
            <p:ph type="body" idx="1"/>
          </p:nvPr>
        </p:nvSpPr>
        <p:spPr>
          <a:xfrm>
            <a:off x="4114800" y="1101329"/>
            <a:ext cx="4724400" cy="423724"/>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06" name="Google Shape;106;p40"/>
          <p:cNvSpPr txBox="1">
            <a:spLocks noGrp="1"/>
          </p:cNvSpPr>
          <p:nvPr>
            <p:ph type="body" idx="2"/>
          </p:nvPr>
        </p:nvSpPr>
        <p:spPr>
          <a:xfrm>
            <a:off x="4114800" y="1581150"/>
            <a:ext cx="4724400" cy="261699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107" name="Google Shape;107;p40"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94261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4" name="Picture 3"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5"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990176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08"/>
        <p:cNvGrpSpPr/>
        <p:nvPr/>
      </p:nvGrpSpPr>
      <p:grpSpPr>
        <a:xfrm>
          <a:off x="0" y="0"/>
          <a:ext cx="0" cy="0"/>
          <a:chOff x="0" y="0"/>
          <a:chExt cx="0" cy="0"/>
        </a:xfrm>
      </p:grpSpPr>
      <p:pic>
        <p:nvPicPr>
          <p:cNvPr id="109" name="Google Shape;109;p41" title="decorative"/>
          <p:cNvPicPr preferRelativeResize="0"/>
          <p:nvPr/>
        </p:nvPicPr>
        <p:blipFill rotWithShape="1">
          <a:blip r:embed="rId2">
            <a:alphaModFix/>
          </a:blip>
          <a:srcRect r="36682"/>
          <a:stretch/>
        </p:blipFill>
        <p:spPr>
          <a:xfrm>
            <a:off x="1" y="486990"/>
            <a:ext cx="3810000" cy="3965601"/>
          </a:xfrm>
          <a:prstGeom prst="rect">
            <a:avLst/>
          </a:prstGeom>
          <a:noFill/>
          <a:ln>
            <a:noFill/>
          </a:ln>
        </p:spPr>
      </p:pic>
      <p:sp>
        <p:nvSpPr>
          <p:cNvPr id="110" name="Google Shape;110;p41"/>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41"/>
          <p:cNvSpPr txBox="1">
            <a:spLocks noGrp="1"/>
          </p:cNvSpPr>
          <p:nvPr>
            <p:ph type="body" idx="1"/>
          </p:nvPr>
        </p:nvSpPr>
        <p:spPr>
          <a:xfrm>
            <a:off x="4114800" y="1200151"/>
            <a:ext cx="4724400" cy="312419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12" name="Google Shape;112;p41"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561679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3"/>
        <p:cNvGrpSpPr/>
        <p:nvPr/>
      </p:nvGrpSpPr>
      <p:grpSpPr>
        <a:xfrm>
          <a:off x="0" y="0"/>
          <a:ext cx="0" cy="0"/>
          <a:chOff x="0" y="0"/>
          <a:chExt cx="0" cy="0"/>
        </a:xfrm>
      </p:grpSpPr>
      <p:pic>
        <p:nvPicPr>
          <p:cNvPr id="114" name="Google Shape;114;p42" title="decorative"/>
          <p:cNvPicPr preferRelativeResize="0"/>
          <p:nvPr/>
        </p:nvPicPr>
        <p:blipFill rotWithShape="1">
          <a:blip r:embed="rId2">
            <a:alphaModFix/>
          </a:blip>
          <a:srcRect l="43350" t="7869"/>
          <a:stretch/>
        </p:blipFill>
        <p:spPr>
          <a:xfrm>
            <a:off x="4972650" y="350377"/>
            <a:ext cx="4171350" cy="4102213"/>
          </a:xfrm>
          <a:prstGeom prst="rect">
            <a:avLst/>
          </a:prstGeom>
          <a:noFill/>
          <a:ln>
            <a:noFill/>
          </a:ln>
        </p:spPr>
      </p:pic>
      <p:sp>
        <p:nvSpPr>
          <p:cNvPr id="115" name="Google Shape;115;p42"/>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6" name="Google Shape;116;p42"/>
          <p:cNvSpPr txBox="1">
            <a:spLocks noGrp="1"/>
          </p:cNvSpPr>
          <p:nvPr>
            <p:ph type="body" idx="1"/>
          </p:nvPr>
        </p:nvSpPr>
        <p:spPr>
          <a:xfrm>
            <a:off x="381000" y="1101329"/>
            <a:ext cx="4343400" cy="423724"/>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7" name="Google Shape;117;p42"/>
          <p:cNvSpPr txBox="1">
            <a:spLocks noGrp="1"/>
          </p:cNvSpPr>
          <p:nvPr>
            <p:ph type="body" idx="2"/>
          </p:nvPr>
        </p:nvSpPr>
        <p:spPr>
          <a:xfrm>
            <a:off x="381000" y="1581150"/>
            <a:ext cx="4343400" cy="261699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118" name="Google Shape;118;p42"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023648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5_Title and Content">
  <p:cSld name="25_Title and Content">
    <p:spTree>
      <p:nvGrpSpPr>
        <p:cNvPr id="1" name="Shape 119"/>
        <p:cNvGrpSpPr/>
        <p:nvPr/>
      </p:nvGrpSpPr>
      <p:grpSpPr>
        <a:xfrm>
          <a:off x="0" y="0"/>
          <a:ext cx="0" cy="0"/>
          <a:chOff x="0" y="0"/>
          <a:chExt cx="0" cy="0"/>
        </a:xfrm>
      </p:grpSpPr>
      <p:pic>
        <p:nvPicPr>
          <p:cNvPr id="120" name="Google Shape;120;p43"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
        <p:nvSpPr>
          <p:cNvPr id="121" name="Google Shape;121;p43"/>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 name="Google Shape;122;p43"/>
          <p:cNvSpPr txBox="1">
            <a:spLocks noGrp="1"/>
          </p:cNvSpPr>
          <p:nvPr>
            <p:ph type="body" idx="1"/>
          </p:nvPr>
        </p:nvSpPr>
        <p:spPr>
          <a:xfrm>
            <a:off x="1066800" y="1200151"/>
            <a:ext cx="7620000" cy="312419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23" name="Google Shape;123;p43" title="decorative"/>
          <p:cNvPicPr preferRelativeResize="0"/>
          <p:nvPr/>
        </p:nvPicPr>
        <p:blipFill rotWithShape="1">
          <a:blip r:embed="rId3">
            <a:alphaModFix/>
          </a:blip>
          <a:srcRect/>
          <a:stretch/>
        </p:blipFill>
        <p:spPr>
          <a:xfrm>
            <a:off x="-66692" y="1418317"/>
            <a:ext cx="1508698" cy="3175866"/>
          </a:xfrm>
          <a:prstGeom prst="rect">
            <a:avLst/>
          </a:prstGeom>
          <a:noFill/>
          <a:ln>
            <a:noFill/>
          </a:ln>
        </p:spPr>
      </p:pic>
    </p:spTree>
    <p:extLst>
      <p:ext uri="{BB962C8B-B14F-4D97-AF65-F5344CB8AC3E}">
        <p14:creationId xmlns:p14="http://schemas.microsoft.com/office/powerpoint/2010/main" val="1293788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4"/>
        <p:cNvGrpSpPr/>
        <p:nvPr/>
      </p:nvGrpSpPr>
      <p:grpSpPr>
        <a:xfrm>
          <a:off x="0" y="0"/>
          <a:ext cx="0" cy="0"/>
          <a:chOff x="0" y="0"/>
          <a:chExt cx="0" cy="0"/>
        </a:xfrm>
      </p:grpSpPr>
      <p:sp>
        <p:nvSpPr>
          <p:cNvPr id="125" name="Google Shape;125;p44"/>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p44"/>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27" name="Google Shape;127;p44"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920127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28"/>
        <p:cNvGrpSpPr/>
        <p:nvPr/>
      </p:nvGrpSpPr>
      <p:grpSpPr>
        <a:xfrm>
          <a:off x="0" y="0"/>
          <a:ext cx="0" cy="0"/>
          <a:chOff x="0" y="0"/>
          <a:chExt cx="0" cy="0"/>
        </a:xfrm>
      </p:grpSpPr>
      <p:pic>
        <p:nvPicPr>
          <p:cNvPr id="129" name="Google Shape;129;p45" title="decorative"/>
          <p:cNvPicPr preferRelativeResize="0"/>
          <p:nvPr/>
        </p:nvPicPr>
        <p:blipFill rotWithShape="1">
          <a:blip r:embed="rId2">
            <a:alphaModFix/>
          </a:blip>
          <a:srcRect l="2322" t="39515" r="16456"/>
          <a:stretch/>
        </p:blipFill>
        <p:spPr>
          <a:xfrm>
            <a:off x="0" y="0"/>
            <a:ext cx="9144000" cy="4456060"/>
          </a:xfrm>
          <a:prstGeom prst="rect">
            <a:avLst/>
          </a:prstGeom>
          <a:noFill/>
          <a:ln>
            <a:noFill/>
          </a:ln>
        </p:spPr>
      </p:pic>
      <p:sp>
        <p:nvSpPr>
          <p:cNvPr id="130" name="Google Shape;130;p45"/>
          <p:cNvSpPr/>
          <p:nvPr/>
        </p:nvSpPr>
        <p:spPr>
          <a:xfrm>
            <a:off x="0" y="2"/>
            <a:ext cx="9144001" cy="4458884"/>
          </a:xfrm>
          <a:prstGeom prst="rect">
            <a:avLst/>
          </a:prstGeom>
          <a:solidFill>
            <a:schemeClr val="lt1">
              <a:alpha val="76862"/>
            </a:schemeClr>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
            </a:r>
            <a:br>
              <a:rPr lang="en-US"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131" name="Google Shape;131;p45"/>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45"/>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33" name="Google Shape;133;p45"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640570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34"/>
        <p:cNvGrpSpPr/>
        <p:nvPr/>
      </p:nvGrpSpPr>
      <p:grpSpPr>
        <a:xfrm>
          <a:off x="0" y="0"/>
          <a:ext cx="0" cy="0"/>
          <a:chOff x="0" y="0"/>
          <a:chExt cx="0" cy="0"/>
        </a:xfrm>
      </p:grpSpPr>
      <p:pic>
        <p:nvPicPr>
          <p:cNvPr id="135" name="Google Shape;135;p46"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136" name="Google Shape;136;p46"/>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 name="Google Shape;137;p46"/>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a:solidFill>
                  <a:schemeClr val="lt1"/>
                </a:solidFill>
              </a:defRPr>
            </a:lvl1pPr>
            <a:lvl2pPr marL="914400" lvl="1" indent="-406400" algn="l">
              <a:spcBef>
                <a:spcPts val="560"/>
              </a:spcBef>
              <a:spcAft>
                <a:spcPts val="0"/>
              </a:spcAft>
              <a:buClr>
                <a:schemeClr val="lt1"/>
              </a:buClr>
              <a:buSzPts val="2800"/>
              <a:buChar char="–"/>
              <a:defRPr>
                <a:solidFill>
                  <a:schemeClr val="lt1"/>
                </a:solidFill>
              </a:defRPr>
            </a:lvl2pPr>
            <a:lvl3pPr marL="1371600" lvl="2" indent="-381000" algn="l">
              <a:spcBef>
                <a:spcPts val="480"/>
              </a:spcBef>
              <a:spcAft>
                <a:spcPts val="0"/>
              </a:spcAft>
              <a:buClr>
                <a:schemeClr val="lt1"/>
              </a:buClr>
              <a:buSzPts val="2400"/>
              <a:buChar char="•"/>
              <a:defRPr>
                <a:solidFill>
                  <a:schemeClr val="lt1"/>
                </a:solidFill>
              </a:defRPr>
            </a:lvl3pPr>
            <a:lvl4pPr marL="1828800" lvl="3" indent="-355600" algn="l">
              <a:spcBef>
                <a:spcPts val="400"/>
              </a:spcBef>
              <a:spcAft>
                <a:spcPts val="0"/>
              </a:spcAft>
              <a:buClr>
                <a:schemeClr val="lt1"/>
              </a:buClr>
              <a:buSzPts val="2000"/>
              <a:buChar char="–"/>
              <a:defRPr>
                <a:solidFill>
                  <a:schemeClr val="lt1"/>
                </a:solidFill>
              </a:defRPr>
            </a:lvl4pPr>
            <a:lvl5pPr marL="2286000" lvl="4" indent="-355600" algn="l">
              <a:spcBef>
                <a:spcPts val="400"/>
              </a:spcBef>
              <a:spcAft>
                <a:spcPts val="0"/>
              </a:spcAft>
              <a:buClr>
                <a:schemeClr val="lt1"/>
              </a:buClr>
              <a:buSzPts val="20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38" name="Google Shape;138;p46" title="decorative"/>
          <p:cNvPicPr preferRelativeResize="0"/>
          <p:nvPr/>
        </p:nvPicPr>
        <p:blipFill rotWithShape="1">
          <a:blip r:embed="rId3">
            <a:alphaModFix/>
          </a:blip>
          <a:srcRect l="41356" r="17287"/>
          <a:stretch/>
        </p:blipFill>
        <p:spPr>
          <a:xfrm>
            <a:off x="7467600" y="1980164"/>
            <a:ext cx="1699490" cy="2496039"/>
          </a:xfrm>
          <a:prstGeom prst="rect">
            <a:avLst/>
          </a:prstGeom>
          <a:noFill/>
          <a:ln>
            <a:noFill/>
          </a:ln>
        </p:spPr>
      </p:pic>
      <p:pic>
        <p:nvPicPr>
          <p:cNvPr id="139" name="Google Shape;139;p46" title="Virginia Department of Education logo"/>
          <p:cNvPicPr preferRelativeResize="0"/>
          <p:nvPr/>
        </p:nvPicPr>
        <p:blipFill rotWithShape="1">
          <a:blip r:embed="rId4">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364542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140"/>
        <p:cNvGrpSpPr/>
        <p:nvPr/>
      </p:nvGrpSpPr>
      <p:grpSpPr>
        <a:xfrm>
          <a:off x="0" y="0"/>
          <a:ext cx="0" cy="0"/>
          <a:chOff x="0" y="0"/>
          <a:chExt cx="0" cy="0"/>
        </a:xfrm>
      </p:grpSpPr>
      <p:pic>
        <p:nvPicPr>
          <p:cNvPr id="141" name="Google Shape;141;p47"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142" name="Google Shape;142;p47"/>
          <p:cNvSpPr/>
          <p:nvPr/>
        </p:nvSpPr>
        <p:spPr>
          <a:xfrm>
            <a:off x="384849" y="1047750"/>
            <a:ext cx="4033212" cy="3330863"/>
          </a:xfrm>
          <a:prstGeom prst="rect">
            <a:avLst/>
          </a:prstGeom>
          <a:solidFill>
            <a:schemeClr val="lt1"/>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
            </a:r>
            <a:br>
              <a:rPr lang="en-US"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143" name="Google Shape;143;p47"/>
          <p:cNvSpPr/>
          <p:nvPr/>
        </p:nvSpPr>
        <p:spPr>
          <a:xfrm>
            <a:off x="4693614" y="1047750"/>
            <a:ext cx="4033212" cy="3330863"/>
          </a:xfrm>
          <a:prstGeom prst="rect">
            <a:avLst/>
          </a:prstGeom>
          <a:solidFill>
            <a:schemeClr val="lt1"/>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
            </a:r>
            <a:br>
              <a:rPr lang="en-US"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144" name="Google Shape;144;p47"/>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5" name="Google Shape;145;p47"/>
          <p:cNvSpPr txBox="1">
            <a:spLocks noGrp="1"/>
          </p:cNvSpPr>
          <p:nvPr>
            <p:ph type="body" idx="1"/>
          </p:nvPr>
        </p:nvSpPr>
        <p:spPr>
          <a:xfrm>
            <a:off x="457200" y="1200151"/>
            <a:ext cx="3886200" cy="3047999"/>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solidFill>
                  <a:schemeClr val="dk1"/>
                </a:solidFill>
              </a:defRPr>
            </a:lvl1pPr>
            <a:lvl2pPr marL="914400" lvl="1" indent="-381000" algn="l">
              <a:spcBef>
                <a:spcPts val="480"/>
              </a:spcBef>
              <a:spcAft>
                <a:spcPts val="0"/>
              </a:spcAft>
              <a:buClr>
                <a:schemeClr val="dk1"/>
              </a:buClr>
              <a:buSzPts val="2400"/>
              <a:buChar char="–"/>
              <a:defRPr sz="2400">
                <a:solidFill>
                  <a:schemeClr val="dk1"/>
                </a:solidFill>
              </a:defRPr>
            </a:lvl2pPr>
            <a:lvl3pPr marL="1371600" lvl="2" indent="-355600" algn="l">
              <a:spcBef>
                <a:spcPts val="400"/>
              </a:spcBef>
              <a:spcAft>
                <a:spcPts val="0"/>
              </a:spcAft>
              <a:buClr>
                <a:schemeClr val="dk1"/>
              </a:buClr>
              <a:buSzPts val="2000"/>
              <a:buChar char="•"/>
              <a:defRPr sz="2000">
                <a:solidFill>
                  <a:schemeClr val="dk1"/>
                </a:solidFill>
              </a:defRPr>
            </a:lvl3pPr>
            <a:lvl4pPr marL="1828800" lvl="3" indent="-342900" algn="l">
              <a:spcBef>
                <a:spcPts val="360"/>
              </a:spcBef>
              <a:spcAft>
                <a:spcPts val="0"/>
              </a:spcAft>
              <a:buClr>
                <a:schemeClr val="dk1"/>
              </a:buClr>
              <a:buSzPts val="1800"/>
              <a:buChar char="–"/>
              <a:defRPr sz="1800">
                <a:solidFill>
                  <a:schemeClr val="dk1"/>
                </a:solidFill>
              </a:defRPr>
            </a:lvl4pPr>
            <a:lvl5pPr marL="2286000" lvl="4" indent="-342900" algn="l">
              <a:spcBef>
                <a:spcPts val="360"/>
              </a:spcBef>
              <a:spcAft>
                <a:spcPts val="0"/>
              </a:spcAft>
              <a:buClr>
                <a:schemeClr val="dk1"/>
              </a:buClr>
              <a:buSzPts val="1800"/>
              <a:buChar char="»"/>
              <a:defRPr sz="18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6" name="Google Shape;146;p47"/>
          <p:cNvSpPr txBox="1">
            <a:spLocks noGrp="1"/>
          </p:cNvSpPr>
          <p:nvPr>
            <p:ph type="body" idx="2"/>
          </p:nvPr>
        </p:nvSpPr>
        <p:spPr>
          <a:xfrm>
            <a:off x="4800600" y="1200151"/>
            <a:ext cx="3810000" cy="3047999"/>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solidFill>
                  <a:schemeClr val="dk1"/>
                </a:solidFill>
              </a:defRPr>
            </a:lvl1pPr>
            <a:lvl2pPr marL="914400" lvl="1" indent="-381000" algn="l">
              <a:spcBef>
                <a:spcPts val="480"/>
              </a:spcBef>
              <a:spcAft>
                <a:spcPts val="0"/>
              </a:spcAft>
              <a:buClr>
                <a:schemeClr val="dk1"/>
              </a:buClr>
              <a:buSzPts val="2400"/>
              <a:buChar char="–"/>
              <a:defRPr sz="2400">
                <a:solidFill>
                  <a:schemeClr val="dk1"/>
                </a:solidFill>
              </a:defRPr>
            </a:lvl2pPr>
            <a:lvl3pPr marL="1371600" lvl="2" indent="-355600" algn="l">
              <a:spcBef>
                <a:spcPts val="400"/>
              </a:spcBef>
              <a:spcAft>
                <a:spcPts val="0"/>
              </a:spcAft>
              <a:buClr>
                <a:schemeClr val="dk1"/>
              </a:buClr>
              <a:buSzPts val="2000"/>
              <a:buChar char="•"/>
              <a:defRPr sz="2000">
                <a:solidFill>
                  <a:schemeClr val="dk1"/>
                </a:solidFill>
              </a:defRPr>
            </a:lvl3pPr>
            <a:lvl4pPr marL="1828800" lvl="3" indent="-342900" algn="l">
              <a:spcBef>
                <a:spcPts val="360"/>
              </a:spcBef>
              <a:spcAft>
                <a:spcPts val="0"/>
              </a:spcAft>
              <a:buClr>
                <a:schemeClr val="dk1"/>
              </a:buClr>
              <a:buSzPts val="1800"/>
              <a:buChar char="–"/>
              <a:defRPr sz="1800">
                <a:solidFill>
                  <a:schemeClr val="dk1"/>
                </a:solidFill>
              </a:defRPr>
            </a:lvl4pPr>
            <a:lvl5pPr marL="2286000" lvl="4" indent="-342900" algn="l">
              <a:spcBef>
                <a:spcPts val="360"/>
              </a:spcBef>
              <a:spcAft>
                <a:spcPts val="0"/>
              </a:spcAft>
              <a:buClr>
                <a:schemeClr val="dk1"/>
              </a:buClr>
              <a:buSzPts val="1800"/>
              <a:buChar char="»"/>
              <a:defRPr sz="18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147" name="Google Shape;147;p47"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8718859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8"/>
        <p:cNvGrpSpPr/>
        <p:nvPr/>
      </p:nvGrpSpPr>
      <p:grpSpPr>
        <a:xfrm>
          <a:off x="0" y="0"/>
          <a:ext cx="0" cy="0"/>
          <a:chOff x="0" y="0"/>
          <a:chExt cx="0" cy="0"/>
        </a:xfrm>
      </p:grpSpPr>
      <p:sp>
        <p:nvSpPr>
          <p:cNvPr id="149" name="Google Shape;149;p4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 name="Google Shape;150;p48"/>
          <p:cNvSpPr txBox="1">
            <a:spLocks noGrp="1"/>
          </p:cNvSpPr>
          <p:nvPr>
            <p:ph type="body" idx="1"/>
          </p:nvPr>
        </p:nvSpPr>
        <p:spPr>
          <a:xfrm>
            <a:off x="457200" y="1200151"/>
            <a:ext cx="4038600" cy="3124199"/>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1" name="Google Shape;151;p48"/>
          <p:cNvSpPr txBox="1">
            <a:spLocks noGrp="1"/>
          </p:cNvSpPr>
          <p:nvPr>
            <p:ph type="body" idx="2"/>
          </p:nvPr>
        </p:nvSpPr>
        <p:spPr>
          <a:xfrm>
            <a:off x="4648200" y="1200151"/>
            <a:ext cx="4038600" cy="3124199"/>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152" name="Google Shape;152;p48"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03827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53"/>
        <p:cNvGrpSpPr/>
        <p:nvPr/>
      </p:nvGrpSpPr>
      <p:grpSpPr>
        <a:xfrm>
          <a:off x="0" y="0"/>
          <a:ext cx="0" cy="0"/>
          <a:chOff x="0" y="0"/>
          <a:chExt cx="0" cy="0"/>
        </a:xfrm>
      </p:grpSpPr>
      <p:sp>
        <p:nvSpPr>
          <p:cNvPr id="154" name="Google Shape;154;p4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Google Shape;155;p4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6" name="Google Shape;156;p49"/>
          <p:cNvSpPr txBox="1">
            <a:spLocks noGrp="1"/>
          </p:cNvSpPr>
          <p:nvPr>
            <p:ph type="body" idx="2"/>
          </p:nvPr>
        </p:nvSpPr>
        <p:spPr>
          <a:xfrm>
            <a:off x="457200" y="1631156"/>
            <a:ext cx="4040188" cy="261699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7" name="Google Shape;157;p4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8" name="Google Shape;158;p49"/>
          <p:cNvSpPr txBox="1">
            <a:spLocks noGrp="1"/>
          </p:cNvSpPr>
          <p:nvPr>
            <p:ph type="body" idx="4"/>
          </p:nvPr>
        </p:nvSpPr>
        <p:spPr>
          <a:xfrm>
            <a:off x="4645026" y="1631156"/>
            <a:ext cx="4041775" cy="261699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159" name="Google Shape;159;p49"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6418024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0"/>
        <p:cNvGrpSpPr/>
        <p:nvPr/>
      </p:nvGrpSpPr>
      <p:grpSpPr>
        <a:xfrm>
          <a:off x="0" y="0"/>
          <a:ext cx="0" cy="0"/>
          <a:chOff x="0" y="0"/>
          <a:chExt cx="0" cy="0"/>
        </a:xfrm>
      </p:grpSpPr>
      <p:sp>
        <p:nvSpPr>
          <p:cNvPr id="161" name="Google Shape;161;p50"/>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dk1"/>
              </a:buClr>
              <a:buSzPts val="2400"/>
              <a:buFont typeface="Calibri"/>
              <a:buNone/>
              <a:defRPr sz="2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2" name="Google Shape;162;p50"/>
          <p:cNvSpPr txBox="1">
            <a:spLocks noGrp="1"/>
          </p:cNvSpPr>
          <p:nvPr>
            <p:ph type="body" idx="1"/>
          </p:nvPr>
        </p:nvSpPr>
        <p:spPr>
          <a:xfrm>
            <a:off x="457201" y="1076326"/>
            <a:ext cx="3008313" cy="324061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3" name="Google Shape;163;p50"/>
          <p:cNvSpPr txBox="1">
            <a:spLocks noGrp="1"/>
          </p:cNvSpPr>
          <p:nvPr>
            <p:ph type="body" idx="2"/>
          </p:nvPr>
        </p:nvSpPr>
        <p:spPr>
          <a:xfrm>
            <a:off x="3575050" y="204789"/>
            <a:ext cx="5111750" cy="4043362"/>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pic>
        <p:nvPicPr>
          <p:cNvPr id="164" name="Google Shape;164;p50"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794385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hood11.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19632"/>
          <a:stretch/>
        </p:blipFill>
        <p:spPr>
          <a:xfrm>
            <a:off x="6461189" y="2368846"/>
            <a:ext cx="2682811" cy="2107358"/>
          </a:xfrm>
          <a:prstGeom prst="rect">
            <a:avLst/>
          </a:prstGeom>
        </p:spPr>
      </p:pic>
      <p:pic>
        <p:nvPicPr>
          <p:cNvPr id="5" name="Picture 4"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16309056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5"/>
        <p:cNvGrpSpPr/>
        <p:nvPr/>
      </p:nvGrpSpPr>
      <p:grpSpPr>
        <a:xfrm>
          <a:off x="0" y="0"/>
          <a:ext cx="0" cy="0"/>
          <a:chOff x="0" y="0"/>
          <a:chExt cx="0" cy="0"/>
        </a:xfrm>
      </p:grpSpPr>
      <p:sp>
        <p:nvSpPr>
          <p:cNvPr id="166" name="Google Shape;166;p51"/>
          <p:cNvSpPr txBox="1">
            <a:spLocks noGrp="1"/>
          </p:cNvSpPr>
          <p:nvPr>
            <p:ph type="title"/>
          </p:nvPr>
        </p:nvSpPr>
        <p:spPr>
          <a:xfrm>
            <a:off x="1792288" y="3600450"/>
            <a:ext cx="5486400" cy="7239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7" name="Google Shape;167;p5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168" name="Google Shape;168;p51"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245456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40"/>
        <p:cNvGrpSpPr/>
        <p:nvPr/>
      </p:nvGrpSpPr>
      <p:grpSpPr>
        <a:xfrm>
          <a:off x="0" y="0"/>
          <a:ext cx="0" cy="0"/>
          <a:chOff x="0" y="0"/>
          <a:chExt cx="0" cy="0"/>
        </a:xfrm>
      </p:grpSpPr>
      <p:pic>
        <p:nvPicPr>
          <p:cNvPr id="41" name="Google Shape;41;p7"/>
          <p:cNvPicPr preferRelativeResize="0"/>
          <p:nvPr/>
        </p:nvPicPr>
        <p:blipFill rotWithShape="1">
          <a:blip r:embed="rId2">
            <a:alphaModFix/>
          </a:blip>
          <a:srcRect l="2114" r="17194"/>
          <a:stretch/>
        </p:blipFill>
        <p:spPr>
          <a:xfrm>
            <a:off x="4267200" y="547480"/>
            <a:ext cx="4876800" cy="3891102"/>
          </a:xfrm>
          <a:prstGeom prst="rect">
            <a:avLst/>
          </a:prstGeom>
          <a:noFill/>
          <a:ln>
            <a:noFill/>
          </a:ln>
        </p:spPr>
      </p:pic>
      <p:sp>
        <p:nvSpPr>
          <p:cNvPr id="42" name="Google Shape;42;p7"/>
          <p:cNvSpPr txBox="1">
            <a:spLocks noGrp="1"/>
          </p:cNvSpPr>
          <p:nvPr>
            <p:ph type="title"/>
          </p:nvPr>
        </p:nvSpPr>
        <p:spPr>
          <a:xfrm>
            <a:off x="381000" y="153521"/>
            <a:ext cx="3429000" cy="1275229"/>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7"/>
          <p:cNvSpPr txBox="1">
            <a:spLocks noGrp="1"/>
          </p:cNvSpPr>
          <p:nvPr>
            <p:ph type="body" idx="1"/>
          </p:nvPr>
        </p:nvSpPr>
        <p:spPr>
          <a:xfrm>
            <a:off x="381000" y="1581150"/>
            <a:ext cx="3429000"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44" name="Google Shape;44;p7"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626522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79"/>
        <p:cNvGrpSpPr/>
        <p:nvPr/>
      </p:nvGrpSpPr>
      <p:grpSpPr>
        <a:xfrm>
          <a:off x="0" y="0"/>
          <a:ext cx="0" cy="0"/>
          <a:chOff x="0" y="0"/>
          <a:chExt cx="0" cy="0"/>
        </a:xfrm>
      </p:grpSpPr>
      <p:pic>
        <p:nvPicPr>
          <p:cNvPr id="80" name="Google Shape;80;p14" title="decorative"/>
          <p:cNvPicPr preferRelativeResize="0"/>
          <p:nvPr/>
        </p:nvPicPr>
        <p:blipFill rotWithShape="1">
          <a:blip r:embed="rId2">
            <a:alphaModFix/>
          </a:blip>
          <a:srcRect l="2322" t="39515" r="16456"/>
          <a:stretch/>
        </p:blipFill>
        <p:spPr>
          <a:xfrm>
            <a:off x="0" y="0"/>
            <a:ext cx="9144000" cy="4456060"/>
          </a:xfrm>
          <a:prstGeom prst="rect">
            <a:avLst/>
          </a:prstGeom>
          <a:noFill/>
          <a:ln>
            <a:noFill/>
          </a:ln>
        </p:spPr>
      </p:pic>
      <p:sp>
        <p:nvSpPr>
          <p:cNvPr id="81" name="Google Shape;81;p14"/>
          <p:cNvSpPr/>
          <p:nvPr/>
        </p:nvSpPr>
        <p:spPr>
          <a:xfrm>
            <a:off x="0" y="2"/>
            <a:ext cx="9144001" cy="4458884"/>
          </a:xfrm>
          <a:prstGeom prst="rect">
            <a:avLst/>
          </a:prstGeom>
          <a:solidFill>
            <a:schemeClr val="lt1">
              <a:alpha val="76862"/>
            </a:schemeClr>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
            </a:r>
            <a:br>
              <a:rPr lang="en-US"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82" name="Google Shape;82;p14"/>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4"/>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84" name="Google Shape;84;p14"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426048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4"/>
        <p:cNvGrpSpPr/>
        <p:nvPr/>
      </p:nvGrpSpPr>
      <p:grpSpPr>
        <a:xfrm>
          <a:off x="0" y="0"/>
          <a:ext cx="0" cy="0"/>
          <a:chOff x="0" y="0"/>
          <a:chExt cx="0" cy="0"/>
        </a:xfrm>
      </p:grpSpPr>
      <p:sp>
        <p:nvSpPr>
          <p:cNvPr id="95" name="Google Shape;95;p17"/>
          <p:cNvSpPr txBox="1">
            <a:spLocks noGrp="1"/>
          </p:cNvSpPr>
          <p:nvPr>
            <p:ph type="subTitle" idx="1"/>
          </p:nvPr>
        </p:nvSpPr>
        <p:spPr>
          <a:xfrm>
            <a:off x="1371600" y="25717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None/>
              <a:defRPr i="1">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6" name="Google Shape;96;p17"/>
          <p:cNvSpPr txBox="1">
            <a:spLocks noGrp="1"/>
          </p:cNvSpPr>
          <p:nvPr>
            <p:ph type="title"/>
          </p:nvPr>
        </p:nvSpPr>
        <p:spPr>
          <a:xfrm>
            <a:off x="0" y="971550"/>
            <a:ext cx="9144000" cy="1371599"/>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97" name="Google Shape;97;p17"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156239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98"/>
        <p:cNvGrpSpPr/>
        <p:nvPr/>
      </p:nvGrpSpPr>
      <p:grpSpPr>
        <a:xfrm>
          <a:off x="0" y="0"/>
          <a:ext cx="0" cy="0"/>
          <a:chOff x="0" y="0"/>
          <a:chExt cx="0" cy="0"/>
        </a:xfrm>
      </p:grpSpPr>
      <p:pic>
        <p:nvPicPr>
          <p:cNvPr id="99" name="Google Shape;99;p18" title="decorative"/>
          <p:cNvPicPr preferRelativeResize="0"/>
          <p:nvPr/>
        </p:nvPicPr>
        <p:blipFill rotWithShape="1">
          <a:blip r:embed="rId2">
            <a:alphaModFix/>
          </a:blip>
          <a:srcRect t="21780" b="14950"/>
          <a:stretch/>
        </p:blipFill>
        <p:spPr>
          <a:xfrm>
            <a:off x="0" y="776037"/>
            <a:ext cx="9144000" cy="3668501"/>
          </a:xfrm>
          <a:prstGeom prst="rect">
            <a:avLst/>
          </a:prstGeom>
          <a:noFill/>
          <a:ln>
            <a:noFill/>
          </a:ln>
        </p:spPr>
      </p:pic>
      <p:pic>
        <p:nvPicPr>
          <p:cNvPr id="100" name="Google Shape;100;p18"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
        <p:nvSpPr>
          <p:cNvPr id="101" name="Google Shape;101;p18"/>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070676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02"/>
        <p:cNvGrpSpPr/>
        <p:nvPr/>
      </p:nvGrpSpPr>
      <p:grpSpPr>
        <a:xfrm>
          <a:off x="0" y="0"/>
          <a:ext cx="0" cy="0"/>
          <a:chOff x="0" y="0"/>
          <a:chExt cx="0" cy="0"/>
        </a:xfrm>
      </p:grpSpPr>
      <p:pic>
        <p:nvPicPr>
          <p:cNvPr id="103" name="Google Shape;103;p19" title="decorative"/>
          <p:cNvPicPr preferRelativeResize="0"/>
          <p:nvPr/>
        </p:nvPicPr>
        <p:blipFill rotWithShape="1">
          <a:blip r:embed="rId2">
            <a:alphaModFix/>
          </a:blip>
          <a:srcRect r="36682"/>
          <a:stretch/>
        </p:blipFill>
        <p:spPr>
          <a:xfrm>
            <a:off x="1" y="486990"/>
            <a:ext cx="3810000" cy="3965601"/>
          </a:xfrm>
          <a:prstGeom prst="rect">
            <a:avLst/>
          </a:prstGeom>
          <a:noFill/>
          <a:ln>
            <a:noFill/>
          </a:ln>
        </p:spPr>
      </p:pic>
      <p:sp>
        <p:nvSpPr>
          <p:cNvPr id="104" name="Google Shape;104;p19"/>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5" name="Google Shape;105;p19"/>
          <p:cNvSpPr txBox="1">
            <a:spLocks noGrp="1"/>
          </p:cNvSpPr>
          <p:nvPr>
            <p:ph type="body" idx="1"/>
          </p:nvPr>
        </p:nvSpPr>
        <p:spPr>
          <a:xfrm>
            <a:off x="4114800" y="1101329"/>
            <a:ext cx="4724400" cy="423724"/>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06" name="Google Shape;106;p19"/>
          <p:cNvSpPr txBox="1">
            <a:spLocks noGrp="1"/>
          </p:cNvSpPr>
          <p:nvPr>
            <p:ph type="body" idx="2"/>
          </p:nvPr>
        </p:nvSpPr>
        <p:spPr>
          <a:xfrm>
            <a:off x="4114800" y="1581150"/>
            <a:ext cx="4724400"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107" name="Google Shape;107;p19"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3912077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08"/>
        <p:cNvGrpSpPr/>
        <p:nvPr/>
      </p:nvGrpSpPr>
      <p:grpSpPr>
        <a:xfrm>
          <a:off x="0" y="0"/>
          <a:ext cx="0" cy="0"/>
          <a:chOff x="0" y="0"/>
          <a:chExt cx="0" cy="0"/>
        </a:xfrm>
      </p:grpSpPr>
      <p:pic>
        <p:nvPicPr>
          <p:cNvPr id="109" name="Google Shape;109;p20" title="decorative"/>
          <p:cNvPicPr preferRelativeResize="0"/>
          <p:nvPr/>
        </p:nvPicPr>
        <p:blipFill rotWithShape="1">
          <a:blip r:embed="rId2">
            <a:alphaModFix/>
          </a:blip>
          <a:srcRect r="36682"/>
          <a:stretch/>
        </p:blipFill>
        <p:spPr>
          <a:xfrm>
            <a:off x="1" y="486990"/>
            <a:ext cx="3810000" cy="3965601"/>
          </a:xfrm>
          <a:prstGeom prst="rect">
            <a:avLst/>
          </a:prstGeom>
          <a:noFill/>
          <a:ln>
            <a:noFill/>
          </a:ln>
        </p:spPr>
      </p:pic>
      <p:sp>
        <p:nvSpPr>
          <p:cNvPr id="110" name="Google Shape;110;p20"/>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20"/>
          <p:cNvSpPr txBox="1">
            <a:spLocks noGrp="1"/>
          </p:cNvSpPr>
          <p:nvPr>
            <p:ph type="body" idx="1"/>
          </p:nvPr>
        </p:nvSpPr>
        <p:spPr>
          <a:xfrm>
            <a:off x="4114800" y="1200151"/>
            <a:ext cx="47244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12" name="Google Shape;112;p20"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3925896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3"/>
        <p:cNvGrpSpPr/>
        <p:nvPr/>
      </p:nvGrpSpPr>
      <p:grpSpPr>
        <a:xfrm>
          <a:off x="0" y="0"/>
          <a:ext cx="0" cy="0"/>
          <a:chOff x="0" y="0"/>
          <a:chExt cx="0" cy="0"/>
        </a:xfrm>
      </p:grpSpPr>
      <p:pic>
        <p:nvPicPr>
          <p:cNvPr id="114" name="Google Shape;114;p21" title="decorative"/>
          <p:cNvPicPr preferRelativeResize="0"/>
          <p:nvPr/>
        </p:nvPicPr>
        <p:blipFill rotWithShape="1">
          <a:blip r:embed="rId2">
            <a:alphaModFix/>
          </a:blip>
          <a:srcRect l="43350" t="7869"/>
          <a:stretch/>
        </p:blipFill>
        <p:spPr>
          <a:xfrm>
            <a:off x="4972650" y="350377"/>
            <a:ext cx="4171350" cy="4102213"/>
          </a:xfrm>
          <a:prstGeom prst="rect">
            <a:avLst/>
          </a:prstGeom>
          <a:noFill/>
          <a:ln>
            <a:noFill/>
          </a:ln>
        </p:spPr>
      </p:pic>
      <p:sp>
        <p:nvSpPr>
          <p:cNvPr id="115" name="Google Shape;115;p21"/>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6" name="Google Shape;116;p21"/>
          <p:cNvSpPr txBox="1">
            <a:spLocks noGrp="1"/>
          </p:cNvSpPr>
          <p:nvPr>
            <p:ph type="body" idx="1"/>
          </p:nvPr>
        </p:nvSpPr>
        <p:spPr>
          <a:xfrm>
            <a:off x="381000" y="1101329"/>
            <a:ext cx="4343400" cy="423724"/>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7" name="Google Shape;117;p21"/>
          <p:cNvSpPr txBox="1">
            <a:spLocks noGrp="1"/>
          </p:cNvSpPr>
          <p:nvPr>
            <p:ph type="body" idx="2"/>
          </p:nvPr>
        </p:nvSpPr>
        <p:spPr>
          <a:xfrm>
            <a:off x="381000" y="1581150"/>
            <a:ext cx="4343400"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118" name="Google Shape;118;p21"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7542159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5_Title and Content">
  <p:cSld name="25_Title and Content">
    <p:spTree>
      <p:nvGrpSpPr>
        <p:cNvPr id="1" name="Shape 119"/>
        <p:cNvGrpSpPr/>
        <p:nvPr/>
      </p:nvGrpSpPr>
      <p:grpSpPr>
        <a:xfrm>
          <a:off x="0" y="0"/>
          <a:ext cx="0" cy="0"/>
          <a:chOff x="0" y="0"/>
          <a:chExt cx="0" cy="0"/>
        </a:xfrm>
      </p:grpSpPr>
      <p:pic>
        <p:nvPicPr>
          <p:cNvPr id="120" name="Google Shape;120;p22"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
        <p:nvSpPr>
          <p:cNvPr id="121" name="Google Shape;121;p22"/>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 name="Google Shape;122;p22"/>
          <p:cNvSpPr txBox="1">
            <a:spLocks noGrp="1"/>
          </p:cNvSpPr>
          <p:nvPr>
            <p:ph type="body" idx="1"/>
          </p:nvPr>
        </p:nvSpPr>
        <p:spPr>
          <a:xfrm>
            <a:off x="1066800" y="1200151"/>
            <a:ext cx="76200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23" name="Google Shape;123;p22" title="decorative"/>
          <p:cNvPicPr preferRelativeResize="0"/>
          <p:nvPr/>
        </p:nvPicPr>
        <p:blipFill rotWithShape="1">
          <a:blip r:embed="rId3">
            <a:alphaModFix/>
          </a:blip>
          <a:srcRect/>
          <a:stretch/>
        </p:blipFill>
        <p:spPr>
          <a:xfrm>
            <a:off x="-66692" y="1418317"/>
            <a:ext cx="1508698" cy="3175866"/>
          </a:xfrm>
          <a:prstGeom prst="rect">
            <a:avLst/>
          </a:prstGeom>
          <a:noFill/>
          <a:ln>
            <a:noFill/>
          </a:ln>
        </p:spPr>
      </p:pic>
    </p:spTree>
    <p:extLst>
      <p:ext uri="{BB962C8B-B14F-4D97-AF65-F5344CB8AC3E}">
        <p14:creationId xmlns:p14="http://schemas.microsoft.com/office/powerpoint/2010/main" val="2059670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p23"/>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27" name="Google Shape;127;p23"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56603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r="30665"/>
          <a:stretch/>
        </p:blipFill>
        <p:spPr>
          <a:xfrm>
            <a:off x="1" y="819150"/>
            <a:ext cx="3837061" cy="3633963"/>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4114800" y="1101329"/>
            <a:ext cx="4724400" cy="4237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114800" y="1581150"/>
            <a:ext cx="47244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3638438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28"/>
        <p:cNvGrpSpPr/>
        <p:nvPr/>
      </p:nvGrpSpPr>
      <p:grpSpPr>
        <a:xfrm>
          <a:off x="0" y="0"/>
          <a:ext cx="0" cy="0"/>
          <a:chOff x="0" y="0"/>
          <a:chExt cx="0" cy="0"/>
        </a:xfrm>
      </p:grpSpPr>
      <p:pic>
        <p:nvPicPr>
          <p:cNvPr id="129" name="Google Shape;129;p24" title="decorative"/>
          <p:cNvPicPr preferRelativeResize="0"/>
          <p:nvPr/>
        </p:nvPicPr>
        <p:blipFill rotWithShape="1">
          <a:blip r:embed="rId2">
            <a:alphaModFix/>
          </a:blip>
          <a:srcRect l="2322" t="39515" r="16456"/>
          <a:stretch/>
        </p:blipFill>
        <p:spPr>
          <a:xfrm>
            <a:off x="0" y="0"/>
            <a:ext cx="9144000" cy="4456060"/>
          </a:xfrm>
          <a:prstGeom prst="rect">
            <a:avLst/>
          </a:prstGeom>
          <a:noFill/>
          <a:ln>
            <a:noFill/>
          </a:ln>
        </p:spPr>
      </p:pic>
      <p:sp>
        <p:nvSpPr>
          <p:cNvPr id="130" name="Google Shape;130;p24"/>
          <p:cNvSpPr/>
          <p:nvPr/>
        </p:nvSpPr>
        <p:spPr>
          <a:xfrm>
            <a:off x="0" y="2"/>
            <a:ext cx="9144001" cy="4458884"/>
          </a:xfrm>
          <a:prstGeom prst="rect">
            <a:avLst/>
          </a:prstGeom>
          <a:solidFill>
            <a:schemeClr val="lt1">
              <a:alpha val="76862"/>
            </a:schemeClr>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
            </a:r>
            <a:br>
              <a:rPr lang="en-US"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131" name="Google Shape;131;p24"/>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24"/>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33" name="Google Shape;133;p24"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2785337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34"/>
        <p:cNvGrpSpPr/>
        <p:nvPr/>
      </p:nvGrpSpPr>
      <p:grpSpPr>
        <a:xfrm>
          <a:off x="0" y="0"/>
          <a:ext cx="0" cy="0"/>
          <a:chOff x="0" y="0"/>
          <a:chExt cx="0" cy="0"/>
        </a:xfrm>
      </p:grpSpPr>
      <p:pic>
        <p:nvPicPr>
          <p:cNvPr id="135" name="Google Shape;135;p25"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136" name="Google Shape;136;p25"/>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 name="Google Shape;137;p25"/>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Char char="•"/>
              <a:defRPr>
                <a:solidFill>
                  <a:schemeClr val="lt1"/>
                </a:solidFill>
              </a:defRPr>
            </a:lvl1pPr>
            <a:lvl2pPr marL="914400" lvl="1" indent="-406400" algn="l">
              <a:spcBef>
                <a:spcPts val="560"/>
              </a:spcBef>
              <a:spcAft>
                <a:spcPts val="0"/>
              </a:spcAft>
              <a:buClr>
                <a:schemeClr val="lt1"/>
              </a:buClr>
              <a:buSzPts val="2800"/>
              <a:buChar char="–"/>
              <a:defRPr>
                <a:solidFill>
                  <a:schemeClr val="lt1"/>
                </a:solidFill>
              </a:defRPr>
            </a:lvl2pPr>
            <a:lvl3pPr marL="1371600" lvl="2" indent="-381000" algn="l">
              <a:spcBef>
                <a:spcPts val="480"/>
              </a:spcBef>
              <a:spcAft>
                <a:spcPts val="0"/>
              </a:spcAft>
              <a:buClr>
                <a:schemeClr val="lt1"/>
              </a:buClr>
              <a:buSzPts val="2400"/>
              <a:buChar char="•"/>
              <a:defRPr>
                <a:solidFill>
                  <a:schemeClr val="lt1"/>
                </a:solidFill>
              </a:defRPr>
            </a:lvl3pPr>
            <a:lvl4pPr marL="1828800" lvl="3" indent="-355600" algn="l">
              <a:spcBef>
                <a:spcPts val="400"/>
              </a:spcBef>
              <a:spcAft>
                <a:spcPts val="0"/>
              </a:spcAft>
              <a:buClr>
                <a:schemeClr val="lt1"/>
              </a:buClr>
              <a:buSzPts val="2000"/>
              <a:buChar char="–"/>
              <a:defRPr>
                <a:solidFill>
                  <a:schemeClr val="lt1"/>
                </a:solidFill>
              </a:defRPr>
            </a:lvl4pPr>
            <a:lvl5pPr marL="2286000" lvl="4" indent="-355600" algn="l">
              <a:spcBef>
                <a:spcPts val="400"/>
              </a:spcBef>
              <a:spcAft>
                <a:spcPts val="0"/>
              </a:spcAft>
              <a:buClr>
                <a:schemeClr val="lt1"/>
              </a:buClr>
              <a:buSzPts val="20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38" name="Google Shape;138;p25" title="decorative"/>
          <p:cNvPicPr preferRelativeResize="0"/>
          <p:nvPr/>
        </p:nvPicPr>
        <p:blipFill rotWithShape="1">
          <a:blip r:embed="rId3">
            <a:alphaModFix/>
          </a:blip>
          <a:srcRect l="41356" r="17287"/>
          <a:stretch/>
        </p:blipFill>
        <p:spPr>
          <a:xfrm>
            <a:off x="7467600" y="1980164"/>
            <a:ext cx="1699490" cy="2496039"/>
          </a:xfrm>
          <a:prstGeom prst="rect">
            <a:avLst/>
          </a:prstGeom>
          <a:noFill/>
          <a:ln>
            <a:noFill/>
          </a:ln>
        </p:spPr>
      </p:pic>
      <p:pic>
        <p:nvPicPr>
          <p:cNvPr id="139" name="Google Shape;139;p25" title="Virginia Department of Education logo"/>
          <p:cNvPicPr preferRelativeResize="0"/>
          <p:nvPr/>
        </p:nvPicPr>
        <p:blipFill rotWithShape="1">
          <a:blip r:embed="rId4">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8456868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140"/>
        <p:cNvGrpSpPr/>
        <p:nvPr/>
      </p:nvGrpSpPr>
      <p:grpSpPr>
        <a:xfrm>
          <a:off x="0" y="0"/>
          <a:ext cx="0" cy="0"/>
          <a:chOff x="0" y="0"/>
          <a:chExt cx="0" cy="0"/>
        </a:xfrm>
      </p:grpSpPr>
      <p:pic>
        <p:nvPicPr>
          <p:cNvPr id="141" name="Google Shape;141;p26"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142" name="Google Shape;142;p26"/>
          <p:cNvSpPr/>
          <p:nvPr/>
        </p:nvSpPr>
        <p:spPr>
          <a:xfrm>
            <a:off x="384849" y="1047750"/>
            <a:ext cx="4033212" cy="3330863"/>
          </a:xfrm>
          <a:prstGeom prst="rect">
            <a:avLst/>
          </a:prstGeom>
          <a:solidFill>
            <a:schemeClr val="lt1"/>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
            </a:r>
            <a:br>
              <a:rPr lang="en-US"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143" name="Google Shape;143;p26"/>
          <p:cNvSpPr/>
          <p:nvPr/>
        </p:nvSpPr>
        <p:spPr>
          <a:xfrm>
            <a:off x="4693614" y="1047750"/>
            <a:ext cx="4033212" cy="3330863"/>
          </a:xfrm>
          <a:prstGeom prst="rect">
            <a:avLst/>
          </a:prstGeom>
          <a:solidFill>
            <a:schemeClr val="lt1"/>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
            </a:r>
            <a:br>
              <a:rPr lang="en-US"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144" name="Google Shape;144;p26"/>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5" name="Google Shape;145;p26"/>
          <p:cNvSpPr txBox="1">
            <a:spLocks noGrp="1"/>
          </p:cNvSpPr>
          <p:nvPr>
            <p:ph type="body" idx="1"/>
          </p:nvPr>
        </p:nvSpPr>
        <p:spPr>
          <a:xfrm>
            <a:off x="457200" y="1200151"/>
            <a:ext cx="3886200" cy="30479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solidFill>
                  <a:schemeClr val="dk1"/>
                </a:solidFill>
              </a:defRPr>
            </a:lvl1pPr>
            <a:lvl2pPr marL="914400" lvl="1" indent="-381000" algn="l">
              <a:spcBef>
                <a:spcPts val="480"/>
              </a:spcBef>
              <a:spcAft>
                <a:spcPts val="0"/>
              </a:spcAft>
              <a:buClr>
                <a:schemeClr val="dk1"/>
              </a:buClr>
              <a:buSzPts val="2400"/>
              <a:buChar char="–"/>
              <a:defRPr sz="2400">
                <a:solidFill>
                  <a:schemeClr val="dk1"/>
                </a:solidFill>
              </a:defRPr>
            </a:lvl2pPr>
            <a:lvl3pPr marL="1371600" lvl="2" indent="-355600" algn="l">
              <a:spcBef>
                <a:spcPts val="400"/>
              </a:spcBef>
              <a:spcAft>
                <a:spcPts val="0"/>
              </a:spcAft>
              <a:buClr>
                <a:schemeClr val="dk1"/>
              </a:buClr>
              <a:buSzPts val="2000"/>
              <a:buChar char="•"/>
              <a:defRPr sz="2000">
                <a:solidFill>
                  <a:schemeClr val="dk1"/>
                </a:solidFill>
              </a:defRPr>
            </a:lvl3pPr>
            <a:lvl4pPr marL="1828800" lvl="3" indent="-342900" algn="l">
              <a:spcBef>
                <a:spcPts val="360"/>
              </a:spcBef>
              <a:spcAft>
                <a:spcPts val="0"/>
              </a:spcAft>
              <a:buClr>
                <a:schemeClr val="dk1"/>
              </a:buClr>
              <a:buSzPts val="1800"/>
              <a:buChar char="–"/>
              <a:defRPr sz="1800">
                <a:solidFill>
                  <a:schemeClr val="dk1"/>
                </a:solidFill>
              </a:defRPr>
            </a:lvl4pPr>
            <a:lvl5pPr marL="2286000" lvl="4" indent="-342900" algn="l">
              <a:spcBef>
                <a:spcPts val="360"/>
              </a:spcBef>
              <a:spcAft>
                <a:spcPts val="0"/>
              </a:spcAft>
              <a:buClr>
                <a:schemeClr val="dk1"/>
              </a:buClr>
              <a:buSzPts val="1800"/>
              <a:buChar char="»"/>
              <a:defRPr sz="18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6" name="Google Shape;146;p26"/>
          <p:cNvSpPr txBox="1">
            <a:spLocks noGrp="1"/>
          </p:cNvSpPr>
          <p:nvPr>
            <p:ph type="body" idx="2"/>
          </p:nvPr>
        </p:nvSpPr>
        <p:spPr>
          <a:xfrm>
            <a:off x="4800600" y="1200151"/>
            <a:ext cx="3810000" cy="30479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solidFill>
                  <a:schemeClr val="dk1"/>
                </a:solidFill>
              </a:defRPr>
            </a:lvl1pPr>
            <a:lvl2pPr marL="914400" lvl="1" indent="-381000" algn="l">
              <a:spcBef>
                <a:spcPts val="480"/>
              </a:spcBef>
              <a:spcAft>
                <a:spcPts val="0"/>
              </a:spcAft>
              <a:buClr>
                <a:schemeClr val="dk1"/>
              </a:buClr>
              <a:buSzPts val="2400"/>
              <a:buChar char="–"/>
              <a:defRPr sz="2400">
                <a:solidFill>
                  <a:schemeClr val="dk1"/>
                </a:solidFill>
              </a:defRPr>
            </a:lvl2pPr>
            <a:lvl3pPr marL="1371600" lvl="2" indent="-355600" algn="l">
              <a:spcBef>
                <a:spcPts val="400"/>
              </a:spcBef>
              <a:spcAft>
                <a:spcPts val="0"/>
              </a:spcAft>
              <a:buClr>
                <a:schemeClr val="dk1"/>
              </a:buClr>
              <a:buSzPts val="2000"/>
              <a:buChar char="•"/>
              <a:defRPr sz="2000">
                <a:solidFill>
                  <a:schemeClr val="dk1"/>
                </a:solidFill>
              </a:defRPr>
            </a:lvl3pPr>
            <a:lvl4pPr marL="1828800" lvl="3" indent="-342900" algn="l">
              <a:spcBef>
                <a:spcPts val="360"/>
              </a:spcBef>
              <a:spcAft>
                <a:spcPts val="0"/>
              </a:spcAft>
              <a:buClr>
                <a:schemeClr val="dk1"/>
              </a:buClr>
              <a:buSzPts val="1800"/>
              <a:buChar char="–"/>
              <a:defRPr sz="1800">
                <a:solidFill>
                  <a:schemeClr val="dk1"/>
                </a:solidFill>
              </a:defRPr>
            </a:lvl4pPr>
            <a:lvl5pPr marL="2286000" lvl="4" indent="-342900" algn="l">
              <a:spcBef>
                <a:spcPts val="360"/>
              </a:spcBef>
              <a:spcAft>
                <a:spcPts val="0"/>
              </a:spcAft>
              <a:buClr>
                <a:schemeClr val="dk1"/>
              </a:buClr>
              <a:buSzPts val="1800"/>
              <a:buChar char="»"/>
              <a:defRPr sz="18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147" name="Google Shape;147;p26"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061218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 name="Google Shape;150;p27"/>
          <p:cNvSpPr txBox="1">
            <a:spLocks noGrp="1"/>
          </p:cNvSpPr>
          <p:nvPr>
            <p:ph type="body" idx="1"/>
          </p:nvPr>
        </p:nvSpPr>
        <p:spPr>
          <a:xfrm>
            <a:off x="457200" y="1200151"/>
            <a:ext cx="4038600" cy="31241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1" name="Google Shape;151;p27"/>
          <p:cNvSpPr txBox="1">
            <a:spLocks noGrp="1"/>
          </p:cNvSpPr>
          <p:nvPr>
            <p:ph type="body" idx="2"/>
          </p:nvPr>
        </p:nvSpPr>
        <p:spPr>
          <a:xfrm>
            <a:off x="4648200" y="1200151"/>
            <a:ext cx="4038600" cy="31241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152" name="Google Shape;152;p27"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9097748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Google Shape;155;p2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6" name="Google Shape;156;p28"/>
          <p:cNvSpPr txBox="1">
            <a:spLocks noGrp="1"/>
          </p:cNvSpPr>
          <p:nvPr>
            <p:ph type="body" idx="2"/>
          </p:nvPr>
        </p:nvSpPr>
        <p:spPr>
          <a:xfrm>
            <a:off x="457200" y="1631156"/>
            <a:ext cx="4040188"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7" name="Google Shape;157;p28"/>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8" name="Google Shape;158;p28"/>
          <p:cNvSpPr txBox="1">
            <a:spLocks noGrp="1"/>
          </p:cNvSpPr>
          <p:nvPr>
            <p:ph type="body" idx="4"/>
          </p:nvPr>
        </p:nvSpPr>
        <p:spPr>
          <a:xfrm>
            <a:off x="4645026" y="1631156"/>
            <a:ext cx="4041775"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159" name="Google Shape;159;p28"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237513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400"/>
              <a:buFont typeface="Calibri"/>
              <a:buNone/>
              <a:defRPr sz="2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2" name="Google Shape;162;p29"/>
          <p:cNvSpPr txBox="1">
            <a:spLocks noGrp="1"/>
          </p:cNvSpPr>
          <p:nvPr>
            <p:ph type="body" idx="1"/>
          </p:nvPr>
        </p:nvSpPr>
        <p:spPr>
          <a:xfrm>
            <a:off x="457201" y="1076326"/>
            <a:ext cx="3008313" cy="3240611"/>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3" name="Google Shape;163;p29"/>
          <p:cNvSpPr txBox="1">
            <a:spLocks noGrp="1"/>
          </p:cNvSpPr>
          <p:nvPr>
            <p:ph type="body" idx="2"/>
          </p:nvPr>
        </p:nvSpPr>
        <p:spPr>
          <a:xfrm>
            <a:off x="3575050" y="204789"/>
            <a:ext cx="5111750" cy="404336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pic>
        <p:nvPicPr>
          <p:cNvPr id="164" name="Google Shape;164;p29"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948656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1792288" y="3600450"/>
            <a:ext cx="5486400" cy="7239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7" name="Google Shape;167;p3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168" name="Google Shape;168;p30"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1779582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1" type="title">
  <p:cSld name="Title Slide 1">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200" y="1322450"/>
            <a:ext cx="66045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0" name="Google Shape;10;p2"/>
          <p:cNvSpPr txBox="1">
            <a:spLocks noGrp="1"/>
          </p:cNvSpPr>
          <p:nvPr>
            <p:ph type="subTitle" idx="1"/>
          </p:nvPr>
        </p:nvSpPr>
        <p:spPr>
          <a:xfrm>
            <a:off x="1396350" y="4125025"/>
            <a:ext cx="4166400" cy="960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pic>
        <p:nvPicPr>
          <p:cNvPr id="11" name="Google Shape;11;p2"/>
          <p:cNvPicPr preferRelativeResize="0"/>
          <p:nvPr/>
        </p:nvPicPr>
        <p:blipFill>
          <a:blip r:embed="rId3">
            <a:alphaModFix/>
          </a:blip>
          <a:stretch>
            <a:fillRect/>
          </a:stretch>
        </p:blipFill>
        <p:spPr>
          <a:xfrm>
            <a:off x="6133950" y="3696401"/>
            <a:ext cx="1866750" cy="722550"/>
          </a:xfrm>
          <a:prstGeom prst="rect">
            <a:avLst/>
          </a:prstGeom>
          <a:noFill/>
          <a:ln>
            <a:noFill/>
          </a:ln>
        </p:spPr>
      </p:pic>
    </p:spTree>
    <p:extLst>
      <p:ext uri="{BB962C8B-B14F-4D97-AF65-F5344CB8AC3E}">
        <p14:creationId xmlns:p14="http://schemas.microsoft.com/office/powerpoint/2010/main" val="173891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2">
  <p:cSld name="Title Slide 2">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396200" y="1322450"/>
            <a:ext cx="66045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4" name="Google Shape;14;p3"/>
          <p:cNvSpPr txBox="1">
            <a:spLocks noGrp="1"/>
          </p:cNvSpPr>
          <p:nvPr>
            <p:ph type="subTitle" idx="1"/>
          </p:nvPr>
        </p:nvSpPr>
        <p:spPr>
          <a:xfrm>
            <a:off x="1396350" y="3810700"/>
            <a:ext cx="4166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pic>
        <p:nvPicPr>
          <p:cNvPr id="15" name="Google Shape;15;p3"/>
          <p:cNvPicPr preferRelativeResize="0"/>
          <p:nvPr/>
        </p:nvPicPr>
        <p:blipFill>
          <a:blip r:embed="rId3">
            <a:alphaModFix/>
          </a:blip>
          <a:stretch>
            <a:fillRect/>
          </a:stretch>
        </p:blipFill>
        <p:spPr>
          <a:xfrm>
            <a:off x="6133950" y="3382076"/>
            <a:ext cx="1866750" cy="722550"/>
          </a:xfrm>
          <a:prstGeom prst="rect">
            <a:avLst/>
          </a:prstGeom>
          <a:noFill/>
          <a:ln>
            <a:noFill/>
          </a:ln>
        </p:spPr>
      </p:pic>
    </p:spTree>
    <p:extLst>
      <p:ext uri="{BB962C8B-B14F-4D97-AF65-F5344CB8AC3E}">
        <p14:creationId xmlns:p14="http://schemas.microsoft.com/office/powerpoint/2010/main" val="38180928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1" type="tx">
  <p:cSld name="Title and Body 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8" name="Google Shape;18;p4"/>
          <p:cNvSpPr txBox="1">
            <a:spLocks noGrp="1"/>
          </p:cNvSpPr>
          <p:nvPr>
            <p:ph type="body" idx="1"/>
          </p:nvPr>
        </p:nvSpPr>
        <p:spPr>
          <a:xfrm>
            <a:off x="729450" y="1395150"/>
            <a:ext cx="7688700" cy="35367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400"/>
            </a:lvl2pPr>
            <a:lvl3pPr marL="1371600" lvl="2" indent="-317500" rtl="0">
              <a:spcBef>
                <a:spcPts val="1000"/>
              </a:spcBef>
              <a:spcAft>
                <a:spcPts val="0"/>
              </a:spcAft>
              <a:buSzPts val="1400"/>
              <a:buChar char="■"/>
              <a:defRPr sz="1400"/>
            </a:lvl3pPr>
            <a:lvl4pPr marL="1828800" lvl="3" indent="-317500" rtl="0">
              <a:spcBef>
                <a:spcPts val="1000"/>
              </a:spcBef>
              <a:spcAft>
                <a:spcPts val="0"/>
              </a:spcAft>
              <a:buSzPts val="1400"/>
              <a:buChar char="●"/>
              <a:defRPr sz="1400"/>
            </a:lvl4pPr>
            <a:lvl5pPr marL="2286000" lvl="4" indent="-317500" rtl="0">
              <a:spcBef>
                <a:spcPts val="1000"/>
              </a:spcBef>
              <a:spcAft>
                <a:spcPts val="0"/>
              </a:spcAft>
              <a:buSzPts val="1400"/>
              <a:buChar char="○"/>
              <a:defRPr sz="1400"/>
            </a:lvl5pPr>
            <a:lvl6pPr marL="2743200" lvl="5" indent="-317500" rtl="0">
              <a:spcBef>
                <a:spcPts val="1000"/>
              </a:spcBef>
              <a:spcAft>
                <a:spcPts val="0"/>
              </a:spcAft>
              <a:buSzPts val="1400"/>
              <a:buChar char="■"/>
              <a:defRPr sz="1400"/>
            </a:lvl6pPr>
            <a:lvl7pPr marL="3200400" lvl="6" indent="-317500" rtl="0">
              <a:spcBef>
                <a:spcPts val="1000"/>
              </a:spcBef>
              <a:spcAft>
                <a:spcPts val="0"/>
              </a:spcAft>
              <a:buSzPts val="1400"/>
              <a:buChar char="●"/>
              <a:defRPr sz="1400"/>
            </a:lvl7pPr>
            <a:lvl8pPr marL="3657600" lvl="7" indent="-317500" rtl="0">
              <a:spcBef>
                <a:spcPts val="1000"/>
              </a:spcBef>
              <a:spcAft>
                <a:spcPts val="0"/>
              </a:spcAft>
              <a:buSzPts val="1400"/>
              <a:buChar char="○"/>
              <a:defRPr sz="1400"/>
            </a:lvl8pPr>
            <a:lvl9pPr marL="4114800" lvl="8" indent="-317500" rtl="0">
              <a:spcBef>
                <a:spcPts val="1000"/>
              </a:spcBef>
              <a:spcAft>
                <a:spcPts val="1000"/>
              </a:spcAft>
              <a:buSzPts val="1400"/>
              <a:buChar char="■"/>
              <a:defRPr sz="1400"/>
            </a:lvl9pPr>
          </a:lstStyle>
          <a:p>
            <a:endParaRPr/>
          </a:p>
        </p:txBody>
      </p:sp>
      <p:pic>
        <p:nvPicPr>
          <p:cNvPr id="19" name="Google Shape;19;p4"/>
          <p:cNvPicPr preferRelativeResize="0"/>
          <p:nvPr/>
        </p:nvPicPr>
        <p:blipFill>
          <a:blip r:embed="rId3">
            <a:alphaModFix/>
          </a:blip>
          <a:stretch>
            <a:fillRect/>
          </a:stretch>
        </p:blipFill>
        <p:spPr>
          <a:xfrm>
            <a:off x="7781925" y="4639550"/>
            <a:ext cx="1200153" cy="386800"/>
          </a:xfrm>
          <a:prstGeom prst="rect">
            <a:avLst/>
          </a:prstGeom>
          <a:noFill/>
          <a:ln>
            <a:noFill/>
          </a:ln>
        </p:spPr>
      </p:pic>
    </p:spTree>
    <p:extLst>
      <p:ext uri="{BB962C8B-B14F-4D97-AF65-F5344CB8AC3E}">
        <p14:creationId xmlns:p14="http://schemas.microsoft.com/office/powerpoint/2010/main" val="1484949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r="30665"/>
          <a:stretch/>
        </p:blipFill>
        <p:spPr>
          <a:xfrm>
            <a:off x="1" y="819150"/>
            <a:ext cx="3837061" cy="3633963"/>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114800" y="1200151"/>
            <a:ext cx="4724400" cy="31241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16934629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2" name="Google Shape;22;p5"/>
          <p:cNvSpPr txBox="1">
            <a:spLocks noGrp="1"/>
          </p:cNvSpPr>
          <p:nvPr>
            <p:ph type="body" idx="1"/>
          </p:nvPr>
        </p:nvSpPr>
        <p:spPr>
          <a:xfrm>
            <a:off x="729450" y="1395150"/>
            <a:ext cx="7688700" cy="35367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400"/>
            </a:lvl2pPr>
            <a:lvl3pPr marL="1371600" lvl="2" indent="-317500" rtl="0">
              <a:spcBef>
                <a:spcPts val="1000"/>
              </a:spcBef>
              <a:spcAft>
                <a:spcPts val="0"/>
              </a:spcAft>
              <a:buSzPts val="1400"/>
              <a:buChar char="■"/>
              <a:defRPr sz="1400"/>
            </a:lvl3pPr>
            <a:lvl4pPr marL="1828800" lvl="3" indent="-317500" rtl="0">
              <a:spcBef>
                <a:spcPts val="1000"/>
              </a:spcBef>
              <a:spcAft>
                <a:spcPts val="0"/>
              </a:spcAft>
              <a:buSzPts val="1400"/>
              <a:buChar char="●"/>
              <a:defRPr sz="1400"/>
            </a:lvl4pPr>
            <a:lvl5pPr marL="2286000" lvl="4" indent="-317500" rtl="0">
              <a:spcBef>
                <a:spcPts val="1000"/>
              </a:spcBef>
              <a:spcAft>
                <a:spcPts val="0"/>
              </a:spcAft>
              <a:buSzPts val="1400"/>
              <a:buChar char="○"/>
              <a:defRPr sz="1400"/>
            </a:lvl5pPr>
            <a:lvl6pPr marL="2743200" lvl="5" indent="-317500" rtl="0">
              <a:spcBef>
                <a:spcPts val="1000"/>
              </a:spcBef>
              <a:spcAft>
                <a:spcPts val="0"/>
              </a:spcAft>
              <a:buSzPts val="1400"/>
              <a:buChar char="■"/>
              <a:defRPr sz="1400"/>
            </a:lvl6pPr>
            <a:lvl7pPr marL="3200400" lvl="6" indent="-317500" rtl="0">
              <a:spcBef>
                <a:spcPts val="1000"/>
              </a:spcBef>
              <a:spcAft>
                <a:spcPts val="0"/>
              </a:spcAft>
              <a:buSzPts val="1400"/>
              <a:buChar char="●"/>
              <a:defRPr sz="1400"/>
            </a:lvl7pPr>
            <a:lvl8pPr marL="3657600" lvl="7" indent="-317500" rtl="0">
              <a:spcBef>
                <a:spcPts val="1000"/>
              </a:spcBef>
              <a:spcAft>
                <a:spcPts val="0"/>
              </a:spcAft>
              <a:buSzPts val="1400"/>
              <a:buChar char="○"/>
              <a:defRPr sz="1400"/>
            </a:lvl8pPr>
            <a:lvl9pPr marL="4114800" lvl="8" indent="-317500" rtl="0">
              <a:spcBef>
                <a:spcPts val="1000"/>
              </a:spcBef>
              <a:spcAft>
                <a:spcPts val="1000"/>
              </a:spcAft>
              <a:buSzPts val="1400"/>
              <a:buChar char="■"/>
              <a:defRPr sz="1400"/>
            </a:lvl9pPr>
          </a:lstStyle>
          <a:p>
            <a:endParaRPr/>
          </a:p>
        </p:txBody>
      </p:sp>
      <p:pic>
        <p:nvPicPr>
          <p:cNvPr id="23" name="Google Shape;23;p5"/>
          <p:cNvPicPr preferRelativeResize="0"/>
          <p:nvPr/>
        </p:nvPicPr>
        <p:blipFill>
          <a:blip r:embed="rId3">
            <a:alphaModFix/>
          </a:blip>
          <a:stretch>
            <a:fillRect/>
          </a:stretch>
        </p:blipFill>
        <p:spPr>
          <a:xfrm>
            <a:off x="7781925" y="4639550"/>
            <a:ext cx="1200153" cy="386800"/>
          </a:xfrm>
          <a:prstGeom prst="rect">
            <a:avLst/>
          </a:prstGeom>
          <a:noFill/>
          <a:ln>
            <a:noFill/>
          </a:ln>
        </p:spPr>
      </p:pic>
    </p:spTree>
    <p:extLst>
      <p:ext uri="{BB962C8B-B14F-4D97-AF65-F5344CB8AC3E}">
        <p14:creationId xmlns:p14="http://schemas.microsoft.com/office/powerpoint/2010/main" val="9408673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1">
  <p:cSld name="Blank 1">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6"/>
          <p:cNvPicPr preferRelativeResize="0"/>
          <p:nvPr/>
        </p:nvPicPr>
        <p:blipFill rotWithShape="1">
          <a:blip r:embed="rId3">
            <a:alphaModFix/>
          </a:blip>
          <a:srcRect/>
          <a:stretch/>
        </p:blipFill>
        <p:spPr>
          <a:xfrm>
            <a:off x="7458075" y="4639550"/>
            <a:ext cx="1200153" cy="386800"/>
          </a:xfrm>
          <a:prstGeom prst="rect">
            <a:avLst/>
          </a:prstGeom>
          <a:noFill/>
          <a:ln>
            <a:noFill/>
          </a:ln>
        </p:spPr>
      </p:pic>
    </p:spTree>
    <p:extLst>
      <p:ext uri="{BB962C8B-B14F-4D97-AF65-F5344CB8AC3E}">
        <p14:creationId xmlns:p14="http://schemas.microsoft.com/office/powerpoint/2010/main" val="32676543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2">
  <p:cSld name="Blank 2">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7"/>
          <p:cNvPicPr preferRelativeResize="0"/>
          <p:nvPr/>
        </p:nvPicPr>
        <p:blipFill rotWithShape="1">
          <a:blip r:embed="rId3">
            <a:alphaModFix/>
          </a:blip>
          <a:srcRect/>
          <a:stretch/>
        </p:blipFill>
        <p:spPr>
          <a:xfrm>
            <a:off x="6943725" y="4639550"/>
            <a:ext cx="1200153" cy="386800"/>
          </a:xfrm>
          <a:prstGeom prst="rect">
            <a:avLst/>
          </a:prstGeom>
          <a:noFill/>
          <a:ln>
            <a:noFill/>
          </a:ln>
        </p:spPr>
      </p:pic>
    </p:spTree>
    <p:extLst>
      <p:ext uri="{BB962C8B-B14F-4D97-AF65-F5344CB8AC3E}">
        <p14:creationId xmlns:p14="http://schemas.microsoft.com/office/powerpoint/2010/main" val="9327380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Quote or Callout 1">
  <p:cSld name="Quote or Callout 1">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729450" y="1355550"/>
            <a:ext cx="6843000" cy="243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pic>
        <p:nvPicPr>
          <p:cNvPr id="30" name="Google Shape;30;p8"/>
          <p:cNvPicPr preferRelativeResize="0"/>
          <p:nvPr/>
        </p:nvPicPr>
        <p:blipFill rotWithShape="1">
          <a:blip r:embed="rId3">
            <a:alphaModFix/>
          </a:blip>
          <a:srcRect/>
          <a:stretch/>
        </p:blipFill>
        <p:spPr>
          <a:xfrm>
            <a:off x="7410450" y="4639550"/>
            <a:ext cx="1200153" cy="386800"/>
          </a:xfrm>
          <a:prstGeom prst="rect">
            <a:avLst/>
          </a:prstGeom>
          <a:noFill/>
          <a:ln>
            <a:noFill/>
          </a:ln>
        </p:spPr>
      </p:pic>
    </p:spTree>
    <p:extLst>
      <p:ext uri="{BB962C8B-B14F-4D97-AF65-F5344CB8AC3E}">
        <p14:creationId xmlns:p14="http://schemas.microsoft.com/office/powerpoint/2010/main" val="29698281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e or Callout 2">
  <p:cSld name="Quote or Callout 2">
    <p:bg>
      <p:bgPr>
        <a:blipFill>
          <a:blip r:embed="rId2">
            <a:alphaModFix/>
          </a:blip>
          <a:stretch>
            <a:fillRect/>
          </a:stretch>
        </a:blipFill>
        <a:effectLst/>
      </p:bgPr>
    </p:bg>
    <p:spTree>
      <p:nvGrpSpPr>
        <p:cNvPr id="1" name="Shape 31"/>
        <p:cNvGrpSpPr/>
        <p:nvPr/>
      </p:nvGrpSpPr>
      <p:grpSpPr>
        <a:xfrm>
          <a:off x="0" y="0"/>
          <a:ext cx="0" cy="0"/>
          <a:chOff x="0" y="0"/>
          <a:chExt cx="0" cy="0"/>
        </a:xfrm>
      </p:grpSpPr>
      <p:pic>
        <p:nvPicPr>
          <p:cNvPr id="32" name="Google Shape;32;p9"/>
          <p:cNvPicPr preferRelativeResize="0"/>
          <p:nvPr/>
        </p:nvPicPr>
        <p:blipFill rotWithShape="1">
          <a:blip r:embed="rId3">
            <a:alphaModFix/>
          </a:blip>
          <a:srcRect/>
          <a:stretch/>
        </p:blipFill>
        <p:spPr>
          <a:xfrm>
            <a:off x="7410450" y="4639550"/>
            <a:ext cx="1200153" cy="386800"/>
          </a:xfrm>
          <a:prstGeom prst="rect">
            <a:avLst/>
          </a:prstGeom>
          <a:noFill/>
          <a:ln>
            <a:noFill/>
          </a:ln>
        </p:spPr>
      </p:pic>
      <p:sp>
        <p:nvSpPr>
          <p:cNvPr id="33" name="Google Shape;33;p9"/>
          <p:cNvSpPr txBox="1">
            <a:spLocks noGrp="1"/>
          </p:cNvSpPr>
          <p:nvPr>
            <p:ph type="title"/>
          </p:nvPr>
        </p:nvSpPr>
        <p:spPr>
          <a:xfrm>
            <a:off x="729450" y="1355550"/>
            <a:ext cx="6843000" cy="243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Tree>
    <p:extLst>
      <p:ext uri="{BB962C8B-B14F-4D97-AF65-F5344CB8AC3E}">
        <p14:creationId xmlns:p14="http://schemas.microsoft.com/office/powerpoint/2010/main" val="4029351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7.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image" Target="../media/image1.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1241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4462415"/>
            <a:ext cx="9151305"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title="Virginia is for Learners logo"/>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7619060" y="4495086"/>
            <a:ext cx="1320709" cy="611267"/>
          </a:xfrm>
          <a:prstGeom prst="rect">
            <a:avLst/>
          </a:prstGeom>
        </p:spPr>
      </p:pic>
      <p:cxnSp>
        <p:nvCxnSpPr>
          <p:cNvPr id="9" name="Straight Connector 8"/>
          <p:cNvCxnSpPr/>
          <p:nvPr userDrawn="1"/>
        </p:nvCxnSpPr>
        <p:spPr>
          <a:xfrm>
            <a:off x="0" y="4462415"/>
            <a:ext cx="9144000" cy="0"/>
          </a:xfrm>
          <a:prstGeom prst="line">
            <a:avLst/>
          </a:prstGeom>
          <a:ln>
            <a:solidFill>
              <a:srgbClr val="E20D38"/>
            </a:solidFill>
          </a:ln>
        </p:spPr>
        <p:style>
          <a:lnRef idx="2">
            <a:schemeClr val="accent1"/>
          </a:lnRef>
          <a:fillRef idx="0">
            <a:schemeClr val="accent1"/>
          </a:fillRef>
          <a:effectRef idx="1">
            <a:schemeClr val="accent1"/>
          </a:effectRef>
          <a:fontRef idx="minor">
            <a:schemeClr val="tx1"/>
          </a:fontRef>
        </p:style>
      </p:cxnSp>
      <p:sp>
        <p:nvSpPr>
          <p:cNvPr id="10" name="Slide Number Placeholder 5"/>
          <p:cNvSpPr txBox="1">
            <a:spLocks/>
          </p:cNvSpPr>
          <p:nvPr userDrawn="1"/>
        </p:nvSpPr>
        <p:spPr>
          <a:xfrm>
            <a:off x="165902" y="4667996"/>
            <a:ext cx="2133600" cy="274637"/>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4A3BA662-FE18-4FD4-9A53-B2CA0A2E752A}" type="slidenum">
              <a:rPr lang="en-US" sz="2000" smtClean="0">
                <a:solidFill>
                  <a:schemeClr val="bg1"/>
                </a:solidFill>
              </a:rPr>
              <a:pPr algn="l"/>
              <a:t>‹#›</a:t>
            </a:fld>
            <a:endParaRPr lang="en-US" sz="2000" dirty="0">
              <a:solidFill>
                <a:schemeClr val="bg1"/>
              </a:solidFill>
            </a:endParaRPr>
          </a:p>
        </p:txBody>
      </p:sp>
    </p:spTree>
    <p:extLst>
      <p:ext uri="{BB962C8B-B14F-4D97-AF65-F5344CB8AC3E}">
        <p14:creationId xmlns:p14="http://schemas.microsoft.com/office/powerpoint/2010/main" val="56815336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80" r:id="rId3"/>
    <p:sldLayoutId id="2147483660" r:id="rId4"/>
    <p:sldLayoutId id="2147483681" r:id="rId5"/>
    <p:sldLayoutId id="2147483684" r:id="rId6"/>
    <p:sldLayoutId id="2147483690" r:id="rId7"/>
    <p:sldLayoutId id="2147483663" r:id="rId8"/>
    <p:sldLayoutId id="2147483664" r:id="rId9"/>
    <p:sldLayoutId id="2147483668" r:id="rId10"/>
    <p:sldLayoutId id="2147483669" r:id="rId11"/>
    <p:sldLayoutId id="2147483671" r:id="rId12"/>
    <p:sldLayoutId id="2147483662" r:id="rId13"/>
    <p:sldLayoutId id="2147483672" r:id="rId14"/>
    <p:sldLayoutId id="2147483665" r:id="rId15"/>
    <p:sldLayoutId id="2147483693" r:id="rId16"/>
    <p:sldLayoutId id="2147483650" r:id="rId17"/>
    <p:sldLayoutId id="2147483666" r:id="rId18"/>
    <p:sldLayoutId id="2147483694" r:id="rId19"/>
    <p:sldLayoutId id="2147483673" r:id="rId20"/>
    <p:sldLayoutId id="2147483674" r:id="rId21"/>
    <p:sldLayoutId id="2147483675" r:id="rId22"/>
    <p:sldLayoutId id="2147483686" r:id="rId23"/>
    <p:sldLayoutId id="2147483687" r:id="rId24"/>
    <p:sldLayoutId id="2147483652" r:id="rId25"/>
    <p:sldLayoutId id="2147483653" r:id="rId26"/>
    <p:sldLayoutId id="2147483656" r:id="rId27"/>
    <p:sldLayoutId id="2147483657" r:id="rId2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54" y="365906"/>
            <a:ext cx="8229600" cy="391811"/>
          </a:xfrm>
          <a:prstGeom prst="rect">
            <a:avLst/>
          </a:prstGeom>
        </p:spPr>
        <p:txBody>
          <a:bodyPr vert="horz" lIns="91440" tIns="45720" rIns="91440" bIns="45720" rtlCol="0" anchor="t">
            <a:noAutofit/>
          </a:bodyPr>
          <a:lstStyle/>
          <a:p>
            <a:r>
              <a:rPr lang="tr-TR" dirty="0" err="1"/>
              <a:t>Click</a:t>
            </a:r>
            <a:r>
              <a:rPr lang="tr-TR" dirty="0"/>
              <a:t> </a:t>
            </a:r>
            <a:r>
              <a:rPr lang="tr-TR" dirty="0" err="1"/>
              <a:t>to</a:t>
            </a:r>
            <a:r>
              <a:rPr lang="tr-TR" dirty="0"/>
              <a:t> </a:t>
            </a:r>
            <a:r>
              <a:rPr lang="tr-TR" dirty="0" err="1"/>
              <a:t>edit</a:t>
            </a:r>
            <a:r>
              <a:rPr lang="tr-TR" dirty="0"/>
              <a:t> Master </a:t>
            </a:r>
            <a:r>
              <a:rPr lang="tr-TR" dirty="0" err="1"/>
              <a:t>title</a:t>
            </a:r>
            <a:r>
              <a:rPr lang="tr-TR" dirty="0"/>
              <a:t> </a:t>
            </a:r>
            <a:r>
              <a:rPr lang="tr-TR" dirty="0" err="1"/>
              <a:t>style</a:t>
            </a:r>
            <a:endParaRPr lang="en-US" dirty="0"/>
          </a:p>
        </p:txBody>
      </p:sp>
      <p:sp>
        <p:nvSpPr>
          <p:cNvPr id="6" name="Slide Number Placeholder 5"/>
          <p:cNvSpPr>
            <a:spLocks noGrp="1"/>
          </p:cNvSpPr>
          <p:nvPr>
            <p:ph type="sldNum" sz="quarter" idx="4"/>
          </p:nvPr>
        </p:nvSpPr>
        <p:spPr>
          <a:xfrm>
            <a:off x="599480" y="4599556"/>
            <a:ext cx="467542" cy="274637"/>
          </a:xfrm>
          <a:prstGeom prst="rect">
            <a:avLst/>
          </a:prstGeom>
        </p:spPr>
        <p:txBody>
          <a:bodyPr vert="horz" lIns="91440" tIns="45720" rIns="91440" bIns="45720" rtlCol="0" anchor="ctr"/>
          <a:lstStyle>
            <a:lvl1pPr algn="l">
              <a:defRPr lang="en-US" sz="800" b="0" i="0" kern="1200" smtClean="0">
                <a:solidFill>
                  <a:srgbClr val="000000"/>
                </a:solidFill>
                <a:latin typeface="Times New Roman" panose="02020603050405020304" pitchFamily="18" charset="0"/>
                <a:ea typeface="+mn-ea"/>
                <a:cs typeface="Times New Roman" panose="02020603050405020304" pitchFamily="18" charset="0"/>
              </a:defRPr>
            </a:lvl1pPr>
          </a:lstStyle>
          <a:p>
            <a:fld id="{BA8CF1B3-96A0-D24B-B5C9-B5B93FF4523E}" type="slidenum">
              <a:rPr lang="uk-UA" smtClean="0"/>
              <a:pPr/>
              <a:t>‹#›</a:t>
            </a:fld>
            <a:endParaRPr lang="uk-UA" dirty="0"/>
          </a:p>
        </p:txBody>
      </p:sp>
      <p:sp>
        <p:nvSpPr>
          <p:cNvPr id="7" name="Text Placeholder 2">
            <a:extLst>
              <a:ext uri="{FF2B5EF4-FFF2-40B4-BE49-F238E27FC236}">
                <a16:creationId xmlns:a16="http://schemas.microsoft.com/office/drawing/2014/main" id="{06CEB089-E730-C64A-A490-6055B6A2F061}"/>
              </a:ext>
            </a:extLst>
          </p:cNvPr>
          <p:cNvSpPr>
            <a:spLocks noGrp="1"/>
          </p:cNvSpPr>
          <p:nvPr>
            <p:ph type="body" idx="1"/>
          </p:nvPr>
        </p:nvSpPr>
        <p:spPr>
          <a:xfrm>
            <a:off x="597054" y="1171575"/>
            <a:ext cx="8229600" cy="2971800"/>
          </a:xfrm>
          <a:prstGeom prst="rect">
            <a:avLst/>
          </a:prstGeom>
        </p:spPr>
        <p:txBody>
          <a:bodyPr vert="horz" lIns="0" tIns="0" rIns="0" bIns="0" rtlCol="0">
            <a:normAutofit/>
          </a:bodyPr>
          <a:lstStyle/>
          <a:p>
            <a:pPr lvl="0"/>
            <a:r>
              <a:rPr lang="tr-TR" dirty="0" err="1"/>
              <a:t>Click</a:t>
            </a:r>
            <a:r>
              <a:rPr lang="tr-TR" dirty="0"/>
              <a:t> </a:t>
            </a:r>
            <a:r>
              <a:rPr lang="tr-TR" dirty="0" err="1"/>
              <a:t>to</a:t>
            </a:r>
            <a:r>
              <a:rPr lang="tr-TR" dirty="0"/>
              <a:t> </a:t>
            </a:r>
            <a:r>
              <a:rPr lang="tr-TR" dirty="0" err="1"/>
              <a:t>edit</a:t>
            </a:r>
            <a:r>
              <a:rPr lang="tr-TR" dirty="0"/>
              <a:t> Master </a:t>
            </a:r>
            <a:r>
              <a:rPr lang="tr-TR" dirty="0" err="1"/>
              <a:t>text</a:t>
            </a:r>
            <a:r>
              <a:rPr lang="tr-TR" dirty="0"/>
              <a:t> </a:t>
            </a:r>
            <a:r>
              <a:rPr lang="tr-TR" dirty="0" err="1"/>
              <a:t>styles</a:t>
            </a:r>
            <a:endParaRPr lang="tr-TR" dirty="0"/>
          </a:p>
          <a:p>
            <a:pPr marL="0" lvl="0" indent="-107135" algn="l" defTabSz="171416" rtl="0" eaLnBrk="1" latinLnBrk="0" hangingPunct="1">
              <a:spcBef>
                <a:spcPct val="20000"/>
              </a:spcBef>
              <a:buFont typeface="Arial"/>
              <a:buChar char="–"/>
            </a:pPr>
            <a:r>
              <a:rPr lang="tr-TR" dirty="0"/>
              <a:t>Second </a:t>
            </a:r>
            <a:r>
              <a:rPr lang="tr-TR" dirty="0" err="1"/>
              <a:t>level</a:t>
            </a:r>
            <a:endParaRPr lang="tr-TR" dirty="0"/>
          </a:p>
          <a:p>
            <a:pPr marL="257123" lvl="1" indent="-64281" algn="l" defTabSz="171416" rtl="0" eaLnBrk="1" latinLnBrk="0" hangingPunct="1">
              <a:spcBef>
                <a:spcPct val="20000"/>
              </a:spcBef>
              <a:buFont typeface="Arial"/>
              <a:buChar char="•"/>
            </a:pPr>
            <a:r>
              <a:rPr lang="tr-TR" dirty="0"/>
              <a:t>Third </a:t>
            </a:r>
            <a:r>
              <a:rPr lang="tr-TR" dirty="0" err="1"/>
              <a:t>level</a:t>
            </a:r>
            <a:endParaRPr lang="en-US" dirty="0"/>
          </a:p>
        </p:txBody>
      </p:sp>
    </p:spTree>
    <p:extLst>
      <p:ext uri="{BB962C8B-B14F-4D97-AF65-F5344CB8AC3E}">
        <p14:creationId xmlns:p14="http://schemas.microsoft.com/office/powerpoint/2010/main" val="2859879045"/>
      </p:ext>
    </p:extLst>
  </p:cSld>
  <p:clrMap bg1="lt1" tx1="dk1" bg2="lt2" tx2="dk2" accent1="accent1" accent2="accent2" accent3="accent3" accent4="accent4" accent5="accent5" accent6="accent6" hlink="hlink" folHlink="folHlink"/>
  <p:hf hdr="0"/>
  <p:txStyles>
    <p:titleStyle>
      <a:lvl1pPr algn="l" defTabSz="457115" rtl="0" eaLnBrk="1" latinLnBrk="0" hangingPunct="1">
        <a:spcBef>
          <a:spcPct val="0"/>
        </a:spcBef>
        <a:buNone/>
        <a:defRPr lang="en-US" sz="2549" b="0" i="0" kern="1200" dirty="0">
          <a:solidFill>
            <a:srgbClr val="576F7F"/>
          </a:solidFill>
          <a:latin typeface="Times New Roman" panose="02020603050405020304" pitchFamily="18" charset="0"/>
          <a:ea typeface="+mj-ea"/>
          <a:cs typeface="Times New Roman" panose="02020603050405020304" pitchFamily="18" charset="0"/>
        </a:defRPr>
      </a:lvl1pPr>
    </p:titleStyle>
    <p:bodyStyle>
      <a:lvl1pPr marL="0" indent="0" algn="l" defTabSz="457115" rtl="0" eaLnBrk="1" latinLnBrk="0" hangingPunct="1">
        <a:lnSpc>
          <a:spcPct val="100000"/>
        </a:lnSpc>
        <a:spcBef>
          <a:spcPts val="0"/>
        </a:spcBef>
        <a:buFontTx/>
        <a:buNone/>
        <a:tabLst/>
        <a:defRPr lang="tr-TR" sz="1800" b="0" i="0" kern="1200" dirty="0" smtClean="0">
          <a:solidFill>
            <a:srgbClr val="576F7F"/>
          </a:solidFill>
          <a:latin typeface="Times New Roman" panose="02020603050405020304" pitchFamily="18" charset="0"/>
          <a:ea typeface="+mn-ea"/>
          <a:cs typeface="Times New Roman" panose="02020603050405020304" pitchFamily="18" charset="0"/>
        </a:defRPr>
      </a:lvl1pPr>
      <a:lvl2pPr marL="742811" indent="-341249" algn="l" defTabSz="457115" rtl="0" eaLnBrk="1" latinLnBrk="0" hangingPunct="1">
        <a:lnSpc>
          <a:spcPct val="100000"/>
        </a:lnSpc>
        <a:spcBef>
          <a:spcPts val="0"/>
        </a:spcBef>
        <a:buFont typeface="Arial"/>
        <a:buChar char="–"/>
        <a:tabLst/>
        <a:defRPr lang="tr-TR" sz="1000" b="0" i="0" kern="1200" dirty="0" smtClean="0">
          <a:solidFill>
            <a:srgbClr val="576F7F"/>
          </a:solidFill>
          <a:latin typeface="Arial"/>
          <a:ea typeface="+mn-ea"/>
          <a:cs typeface="Arial"/>
        </a:defRPr>
      </a:lvl2pPr>
      <a:lvl3pPr marL="1142786" indent="-228557" algn="l" defTabSz="457115" rtl="0" eaLnBrk="1" latinLnBrk="0" hangingPunct="1">
        <a:lnSpc>
          <a:spcPct val="100000"/>
        </a:lnSpc>
        <a:spcBef>
          <a:spcPts val="0"/>
        </a:spcBef>
        <a:buFont typeface="Arial"/>
        <a:buChar char="•"/>
        <a:tabLst/>
        <a:defRPr lang="tr-TR" sz="1050" b="0" i="0" kern="1200" dirty="0" smtClean="0">
          <a:solidFill>
            <a:srgbClr val="000000"/>
          </a:solidFill>
          <a:latin typeface="Arial"/>
          <a:ea typeface="+mn-ea"/>
          <a:cs typeface="Arial"/>
        </a:defRPr>
      </a:lvl3pPr>
      <a:lvl4pPr marL="1599900" indent="-228557" algn="l" defTabSz="457115" rtl="0" eaLnBrk="1" latinLnBrk="0" hangingPunct="1">
        <a:spcBef>
          <a:spcPct val="20000"/>
        </a:spcBef>
        <a:buFont typeface="Arial"/>
        <a:buChar char="–"/>
        <a:defRPr sz="2000" kern="1200">
          <a:solidFill>
            <a:schemeClr val="tx1"/>
          </a:solidFill>
          <a:latin typeface="+mn-lt"/>
          <a:ea typeface="+mn-ea"/>
          <a:cs typeface="+mn-cs"/>
        </a:defRPr>
      </a:lvl4pPr>
      <a:lvl5pPr marL="2057015" indent="-228557" algn="l" defTabSz="457115" rtl="0" eaLnBrk="1" latinLnBrk="0" hangingPunct="1">
        <a:spcBef>
          <a:spcPct val="20000"/>
        </a:spcBef>
        <a:buFont typeface="Arial"/>
        <a:buChar char="»"/>
        <a:defRPr sz="2000" kern="1200">
          <a:solidFill>
            <a:schemeClr val="tx1"/>
          </a:solidFill>
          <a:latin typeface="+mn-lt"/>
          <a:ea typeface="+mn-ea"/>
          <a:cs typeface="+mn-cs"/>
        </a:defRPr>
      </a:lvl5pPr>
      <a:lvl6pPr marL="2514128" indent="-228557" algn="l" defTabSz="457115" rtl="0" eaLnBrk="1" latinLnBrk="0" hangingPunct="1">
        <a:spcBef>
          <a:spcPct val="20000"/>
        </a:spcBef>
        <a:buFont typeface="Arial"/>
        <a:buChar char="•"/>
        <a:defRPr sz="2000" kern="1200">
          <a:solidFill>
            <a:schemeClr val="tx1"/>
          </a:solidFill>
          <a:latin typeface="+mn-lt"/>
          <a:ea typeface="+mn-ea"/>
          <a:cs typeface="+mn-cs"/>
        </a:defRPr>
      </a:lvl6pPr>
      <a:lvl7pPr marL="2971243" indent="-228557" algn="l" defTabSz="457115" rtl="0" eaLnBrk="1" latinLnBrk="0" hangingPunct="1">
        <a:spcBef>
          <a:spcPct val="20000"/>
        </a:spcBef>
        <a:buFont typeface="Arial"/>
        <a:buChar char="•"/>
        <a:defRPr sz="2000" kern="1200">
          <a:solidFill>
            <a:schemeClr val="tx1"/>
          </a:solidFill>
          <a:latin typeface="+mn-lt"/>
          <a:ea typeface="+mn-ea"/>
          <a:cs typeface="+mn-cs"/>
        </a:defRPr>
      </a:lvl7pPr>
      <a:lvl8pPr marL="3428357" indent="-228557" algn="l" defTabSz="457115" rtl="0" eaLnBrk="1" latinLnBrk="0" hangingPunct="1">
        <a:spcBef>
          <a:spcPct val="20000"/>
        </a:spcBef>
        <a:buFont typeface="Arial"/>
        <a:buChar char="•"/>
        <a:defRPr sz="2000" kern="1200">
          <a:solidFill>
            <a:schemeClr val="tx1"/>
          </a:solidFill>
          <a:latin typeface="+mn-lt"/>
          <a:ea typeface="+mn-ea"/>
          <a:cs typeface="+mn-cs"/>
        </a:defRPr>
      </a:lvl8pPr>
      <a:lvl9pPr marL="3885472" indent="-228557" algn="l" defTabSz="4571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15" rtl="0" eaLnBrk="1" latinLnBrk="0" hangingPunct="1">
        <a:defRPr sz="1800" kern="1200">
          <a:solidFill>
            <a:schemeClr val="tx1"/>
          </a:solidFill>
          <a:latin typeface="+mn-lt"/>
          <a:ea typeface="+mn-ea"/>
          <a:cs typeface="+mn-cs"/>
        </a:defRPr>
      </a:lvl1pPr>
      <a:lvl2pPr marL="457115" algn="l" defTabSz="457115" rtl="0" eaLnBrk="1" latinLnBrk="0" hangingPunct="1">
        <a:defRPr sz="1800" kern="1200">
          <a:solidFill>
            <a:schemeClr val="tx1"/>
          </a:solidFill>
          <a:latin typeface="+mn-lt"/>
          <a:ea typeface="+mn-ea"/>
          <a:cs typeface="+mn-cs"/>
        </a:defRPr>
      </a:lvl2pPr>
      <a:lvl3pPr marL="914228" algn="l" defTabSz="457115" rtl="0" eaLnBrk="1" latinLnBrk="0" hangingPunct="1">
        <a:defRPr sz="1800" kern="1200">
          <a:solidFill>
            <a:schemeClr val="tx1"/>
          </a:solidFill>
          <a:latin typeface="+mn-lt"/>
          <a:ea typeface="+mn-ea"/>
          <a:cs typeface="+mn-cs"/>
        </a:defRPr>
      </a:lvl3pPr>
      <a:lvl4pPr marL="1371343" algn="l" defTabSz="457115" rtl="0" eaLnBrk="1" latinLnBrk="0" hangingPunct="1">
        <a:defRPr sz="1800" kern="1200">
          <a:solidFill>
            <a:schemeClr val="tx1"/>
          </a:solidFill>
          <a:latin typeface="+mn-lt"/>
          <a:ea typeface="+mn-ea"/>
          <a:cs typeface="+mn-cs"/>
        </a:defRPr>
      </a:lvl4pPr>
      <a:lvl5pPr marL="1828457" algn="l" defTabSz="457115" rtl="0" eaLnBrk="1" latinLnBrk="0" hangingPunct="1">
        <a:defRPr sz="1800" kern="1200">
          <a:solidFill>
            <a:schemeClr val="tx1"/>
          </a:solidFill>
          <a:latin typeface="+mn-lt"/>
          <a:ea typeface="+mn-ea"/>
          <a:cs typeface="+mn-cs"/>
        </a:defRPr>
      </a:lvl5pPr>
      <a:lvl6pPr marL="2285571" algn="l" defTabSz="457115" rtl="0" eaLnBrk="1" latinLnBrk="0" hangingPunct="1">
        <a:defRPr sz="1800" kern="1200">
          <a:solidFill>
            <a:schemeClr val="tx1"/>
          </a:solidFill>
          <a:latin typeface="+mn-lt"/>
          <a:ea typeface="+mn-ea"/>
          <a:cs typeface="+mn-cs"/>
        </a:defRPr>
      </a:lvl6pPr>
      <a:lvl7pPr marL="2742686" algn="l" defTabSz="457115" rtl="0" eaLnBrk="1" latinLnBrk="0" hangingPunct="1">
        <a:defRPr sz="1800" kern="1200">
          <a:solidFill>
            <a:schemeClr val="tx1"/>
          </a:solidFill>
          <a:latin typeface="+mn-lt"/>
          <a:ea typeface="+mn-ea"/>
          <a:cs typeface="+mn-cs"/>
        </a:defRPr>
      </a:lvl7pPr>
      <a:lvl8pPr marL="3199800" algn="l" defTabSz="457115" rtl="0" eaLnBrk="1" latinLnBrk="0" hangingPunct="1">
        <a:defRPr sz="1800" kern="1200">
          <a:solidFill>
            <a:schemeClr val="tx1"/>
          </a:solidFill>
          <a:latin typeface="+mn-lt"/>
          <a:ea typeface="+mn-ea"/>
          <a:cs typeface="+mn-cs"/>
        </a:defRPr>
      </a:lvl8pPr>
      <a:lvl9pPr marL="3656915" algn="l" defTabSz="457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pic>
        <p:nvPicPr>
          <p:cNvPr id="12" name="Google Shape;12;p1"/>
          <p:cNvPicPr preferRelativeResize="0"/>
          <p:nvPr/>
        </p:nvPicPr>
        <p:blipFill rotWithShape="1">
          <a:blip r:embed="rId15">
            <a:alphaModFix/>
          </a:blip>
          <a:srcRect/>
          <a:stretch/>
        </p:blipFill>
        <p:spPr>
          <a:xfrm>
            <a:off x="0" y="0"/>
            <a:ext cx="9144000" cy="5143500"/>
          </a:xfrm>
          <a:prstGeom prst="rect">
            <a:avLst/>
          </a:prstGeom>
          <a:noFill/>
          <a:ln>
            <a:noFill/>
          </a:ln>
        </p:spPr>
      </p:pic>
      <p:sp>
        <p:nvSpPr>
          <p:cNvPr id="13" name="Google Shape;13;p1"/>
          <p:cNvSpPr txBox="1">
            <a:spLocks noGrp="1"/>
          </p:cNvSpPr>
          <p:nvPr>
            <p:ph type="title"/>
          </p:nvPr>
        </p:nvSpPr>
        <p:spPr>
          <a:xfrm>
            <a:off x="628650" y="273843"/>
            <a:ext cx="7886700" cy="99441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2"/>
              </a:buClr>
              <a:buSzPts val="4400"/>
              <a:buFont typeface="Trebuchet MS"/>
              <a:buNone/>
              <a:defRPr sz="4400" b="0" i="0" u="none" strike="noStrike" cap="none">
                <a:solidFill>
                  <a:schemeClr val="accent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rgbClr val="C22536"/>
              </a:buClr>
              <a:buSzPts val="2400"/>
              <a:buFont typeface="Arial"/>
              <a:buChar char="•"/>
              <a:defRPr sz="2400" b="0" i="0" u="none" strike="noStrike" cap="none">
                <a:solidFill>
                  <a:srgbClr val="C22536"/>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rgbClr val="901A28"/>
              </a:buClr>
              <a:buSzPts val="1800"/>
              <a:buFont typeface="Arial"/>
              <a:buChar char="•"/>
              <a:defRPr sz="1800" b="0" i="0" u="none" strike="noStrike" cap="none">
                <a:solidFill>
                  <a:srgbClr val="901A28"/>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rgbClr val="525252"/>
              </a:buClr>
              <a:buSzPts val="1800"/>
              <a:buFont typeface="Arial"/>
              <a:buChar char="•"/>
              <a:defRPr sz="1800" b="0" i="0" u="none" strike="noStrike" cap="none">
                <a:solidFill>
                  <a:srgbClr val="525252"/>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5" name="Google Shape;15;p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988"/>
                </a:solidFill>
                <a:latin typeface="Trebuchet MS"/>
                <a:ea typeface="Trebuchet MS"/>
                <a:cs typeface="Trebuchet MS"/>
                <a:sym typeface="Trebuchet MS"/>
              </a:defRPr>
            </a:lvl1pPr>
            <a:lvl2pPr marR="0" lvl="1"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16" name="Google Shape;16;p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988"/>
                </a:solidFill>
                <a:latin typeface="Trebuchet MS"/>
                <a:ea typeface="Trebuchet MS"/>
                <a:cs typeface="Trebuchet MS"/>
                <a:sym typeface="Trebuchet MS"/>
              </a:defRPr>
            </a:lvl1pPr>
            <a:lvl2pPr marR="0" lvl="1"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17" name="Google Shape;17;p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988"/>
                </a:solidFill>
                <a:latin typeface="Trebuchet MS"/>
                <a:ea typeface="Trebuchet MS"/>
                <a:cs typeface="Trebuchet MS"/>
                <a:sym typeface="Trebuchet MS"/>
              </a:defRPr>
            </a:lvl1pPr>
            <a:lvl2pPr marL="0" marR="0" lvl="1" indent="0" algn="r" rtl="0">
              <a:spcBef>
                <a:spcPts val="0"/>
              </a:spcBef>
              <a:buNone/>
              <a:defRPr sz="900" b="0" i="0" u="none" strike="noStrike" cap="none">
                <a:solidFill>
                  <a:srgbClr val="888988"/>
                </a:solidFill>
                <a:latin typeface="Trebuchet MS"/>
                <a:ea typeface="Trebuchet MS"/>
                <a:cs typeface="Trebuchet MS"/>
                <a:sym typeface="Trebuchet MS"/>
              </a:defRPr>
            </a:lvl2pPr>
            <a:lvl3pPr marL="0" marR="0" lvl="2" indent="0" algn="r" rtl="0">
              <a:spcBef>
                <a:spcPts val="0"/>
              </a:spcBef>
              <a:buNone/>
              <a:defRPr sz="900" b="0" i="0" u="none" strike="noStrike" cap="none">
                <a:solidFill>
                  <a:srgbClr val="888988"/>
                </a:solidFill>
                <a:latin typeface="Trebuchet MS"/>
                <a:ea typeface="Trebuchet MS"/>
                <a:cs typeface="Trebuchet MS"/>
                <a:sym typeface="Trebuchet MS"/>
              </a:defRPr>
            </a:lvl3pPr>
            <a:lvl4pPr marL="0" marR="0" lvl="3" indent="0" algn="r" rtl="0">
              <a:spcBef>
                <a:spcPts val="0"/>
              </a:spcBef>
              <a:buNone/>
              <a:defRPr sz="900" b="0" i="0" u="none" strike="noStrike" cap="none">
                <a:solidFill>
                  <a:srgbClr val="888988"/>
                </a:solidFill>
                <a:latin typeface="Trebuchet MS"/>
                <a:ea typeface="Trebuchet MS"/>
                <a:cs typeface="Trebuchet MS"/>
                <a:sym typeface="Trebuchet MS"/>
              </a:defRPr>
            </a:lvl4pPr>
            <a:lvl5pPr marL="0" marR="0" lvl="4" indent="0" algn="r" rtl="0">
              <a:spcBef>
                <a:spcPts val="0"/>
              </a:spcBef>
              <a:buNone/>
              <a:defRPr sz="900" b="0" i="0" u="none" strike="noStrike" cap="none">
                <a:solidFill>
                  <a:srgbClr val="888988"/>
                </a:solidFill>
                <a:latin typeface="Trebuchet MS"/>
                <a:ea typeface="Trebuchet MS"/>
                <a:cs typeface="Trebuchet MS"/>
                <a:sym typeface="Trebuchet MS"/>
              </a:defRPr>
            </a:lvl5pPr>
            <a:lvl6pPr marL="0" marR="0" lvl="5" indent="0" algn="r" rtl="0">
              <a:spcBef>
                <a:spcPts val="0"/>
              </a:spcBef>
              <a:buNone/>
              <a:defRPr sz="900" b="0" i="0" u="none" strike="noStrike" cap="none">
                <a:solidFill>
                  <a:srgbClr val="888988"/>
                </a:solidFill>
                <a:latin typeface="Trebuchet MS"/>
                <a:ea typeface="Trebuchet MS"/>
                <a:cs typeface="Trebuchet MS"/>
                <a:sym typeface="Trebuchet MS"/>
              </a:defRPr>
            </a:lvl6pPr>
            <a:lvl7pPr marL="0" marR="0" lvl="6" indent="0" algn="r" rtl="0">
              <a:spcBef>
                <a:spcPts val="0"/>
              </a:spcBef>
              <a:buNone/>
              <a:defRPr sz="900" b="0" i="0" u="none" strike="noStrike" cap="none">
                <a:solidFill>
                  <a:srgbClr val="888988"/>
                </a:solidFill>
                <a:latin typeface="Trebuchet MS"/>
                <a:ea typeface="Trebuchet MS"/>
                <a:cs typeface="Trebuchet MS"/>
                <a:sym typeface="Trebuchet MS"/>
              </a:defRPr>
            </a:lvl7pPr>
            <a:lvl8pPr marL="0" marR="0" lvl="7" indent="0" algn="r" rtl="0">
              <a:spcBef>
                <a:spcPts val="0"/>
              </a:spcBef>
              <a:buNone/>
              <a:defRPr sz="900" b="0" i="0" u="none" strike="noStrike" cap="none">
                <a:solidFill>
                  <a:srgbClr val="888988"/>
                </a:solidFill>
                <a:latin typeface="Trebuchet MS"/>
                <a:ea typeface="Trebuchet MS"/>
                <a:cs typeface="Trebuchet MS"/>
                <a:sym typeface="Trebuchet MS"/>
              </a:defRPr>
            </a:lvl8pPr>
            <a:lvl9pPr marL="0" marR="0" lvl="8" indent="0" algn="r" rtl="0">
              <a:spcBef>
                <a:spcPts val="0"/>
              </a:spcBef>
              <a:buNone/>
              <a:defRPr sz="900" b="0" i="0" u="none" strike="noStrike" cap="none">
                <a:solidFill>
                  <a:srgbClr val="888988"/>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2631746"/>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 name="Google Shape;11;p20"/>
          <p:cNvSpPr/>
          <p:nvPr/>
        </p:nvSpPr>
        <p:spPr>
          <a:xfrm>
            <a:off x="-1" y="4462415"/>
            <a:ext cx="9151305" cy="685800"/>
          </a:xfrm>
          <a:prstGeom prst="rect">
            <a:avLst/>
          </a:prstGeom>
          <a:solidFill>
            <a:schemeClr val="dk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Google Shape;12;p20" title="Virginia is for Learners logo"/>
          <p:cNvPicPr preferRelativeResize="0"/>
          <p:nvPr/>
        </p:nvPicPr>
        <p:blipFill rotWithShape="1">
          <a:blip r:embed="rId31">
            <a:alphaModFix/>
          </a:blip>
          <a:srcRect/>
          <a:stretch/>
        </p:blipFill>
        <p:spPr>
          <a:xfrm>
            <a:off x="7619060" y="4495086"/>
            <a:ext cx="1320709" cy="611267"/>
          </a:xfrm>
          <a:prstGeom prst="rect">
            <a:avLst/>
          </a:prstGeom>
          <a:noFill/>
          <a:ln>
            <a:noFill/>
          </a:ln>
        </p:spPr>
      </p:pic>
      <p:cxnSp>
        <p:nvCxnSpPr>
          <p:cNvPr id="13" name="Google Shape;13;p20"/>
          <p:cNvCxnSpPr/>
          <p:nvPr/>
        </p:nvCxnSpPr>
        <p:spPr>
          <a:xfrm>
            <a:off x="0" y="4462415"/>
            <a:ext cx="9144000" cy="0"/>
          </a:xfrm>
          <a:prstGeom prst="straightConnector1">
            <a:avLst/>
          </a:prstGeom>
          <a:noFill/>
          <a:ln w="25400" cap="flat" cmpd="sng">
            <a:solidFill>
              <a:srgbClr val="E20D38"/>
            </a:solidFill>
            <a:prstDash val="solid"/>
            <a:round/>
            <a:headEnd type="none" w="sm" len="sm"/>
            <a:tailEnd type="none" w="sm" len="sm"/>
          </a:ln>
          <a:effectLst>
            <a:outerShdw blurRad="40000" dist="20000" dir="5400000" rotWithShape="0">
              <a:srgbClr val="000000">
                <a:alpha val="37647"/>
              </a:srgbClr>
            </a:outerShdw>
          </a:effectLst>
        </p:spPr>
      </p:cxnSp>
      <p:sp>
        <p:nvSpPr>
          <p:cNvPr id="14" name="Google Shape;14;p20"/>
          <p:cNvSpPr txBox="1"/>
          <p:nvPr/>
        </p:nvSpPr>
        <p:spPr>
          <a:xfrm>
            <a:off x="165902" y="4667996"/>
            <a:ext cx="2133600" cy="2746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000" b="0" i="0" u="none" strike="noStrike" cap="none">
                <a:solidFill>
                  <a:schemeClr val="lt1"/>
                </a:solidFill>
                <a:latin typeface="Calibri"/>
                <a:ea typeface="Calibri"/>
                <a:cs typeface="Calibri"/>
                <a:sym typeface="Calibri"/>
              </a:rPr>
              <a:t>‹#›</a:t>
            </a:fld>
            <a:endParaRPr sz="20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57670086"/>
      </p:ext>
    </p:extLst>
  </p:cSld>
  <p:clrMap bg1="lt1" tx1="dk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 name="Google Shape;11;p1"/>
          <p:cNvSpPr/>
          <p:nvPr/>
        </p:nvSpPr>
        <p:spPr>
          <a:xfrm>
            <a:off x="-1" y="4462415"/>
            <a:ext cx="9151305" cy="685800"/>
          </a:xfrm>
          <a:prstGeom prst="rect">
            <a:avLst/>
          </a:prstGeom>
          <a:solidFill>
            <a:schemeClr val="dk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Google Shape;12;p1" title="Virginia is for Learners logo"/>
          <p:cNvPicPr preferRelativeResize="0"/>
          <p:nvPr/>
        </p:nvPicPr>
        <p:blipFill rotWithShape="1">
          <a:blip r:embed="rId18">
            <a:alphaModFix/>
          </a:blip>
          <a:srcRect/>
          <a:stretch/>
        </p:blipFill>
        <p:spPr>
          <a:xfrm>
            <a:off x="7619060" y="4495086"/>
            <a:ext cx="1320709" cy="611267"/>
          </a:xfrm>
          <a:prstGeom prst="rect">
            <a:avLst/>
          </a:prstGeom>
          <a:noFill/>
          <a:ln>
            <a:noFill/>
          </a:ln>
        </p:spPr>
      </p:pic>
      <p:cxnSp>
        <p:nvCxnSpPr>
          <p:cNvPr id="13" name="Google Shape;13;p1"/>
          <p:cNvCxnSpPr/>
          <p:nvPr/>
        </p:nvCxnSpPr>
        <p:spPr>
          <a:xfrm>
            <a:off x="0" y="4462415"/>
            <a:ext cx="9144000" cy="0"/>
          </a:xfrm>
          <a:prstGeom prst="straightConnector1">
            <a:avLst/>
          </a:prstGeom>
          <a:noFill/>
          <a:ln w="25400" cap="flat" cmpd="sng">
            <a:solidFill>
              <a:srgbClr val="E20D38"/>
            </a:solidFill>
            <a:prstDash val="solid"/>
            <a:round/>
            <a:headEnd type="none" w="sm" len="sm"/>
            <a:tailEnd type="none" w="sm" len="sm"/>
          </a:ln>
          <a:effectLst>
            <a:outerShdw blurRad="40000" dist="20000" dir="5400000" rotWithShape="0">
              <a:srgbClr val="000000">
                <a:alpha val="37647"/>
              </a:srgbClr>
            </a:outerShdw>
          </a:effectLst>
        </p:spPr>
      </p:cxnSp>
      <p:sp>
        <p:nvSpPr>
          <p:cNvPr id="14" name="Google Shape;14;p1"/>
          <p:cNvSpPr txBox="1"/>
          <p:nvPr/>
        </p:nvSpPr>
        <p:spPr>
          <a:xfrm>
            <a:off x="165902" y="4667996"/>
            <a:ext cx="2133600" cy="2746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000" b="0" i="0" u="none" strike="noStrike" cap="none">
                <a:solidFill>
                  <a:schemeClr val="lt1"/>
                </a:solidFill>
                <a:latin typeface="Calibri"/>
                <a:ea typeface="Calibri"/>
                <a:cs typeface="Calibri"/>
                <a:sym typeface="Calibri"/>
              </a:rPr>
              <a:t>‹#›</a:t>
            </a:fld>
            <a:endParaRPr sz="20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81485883"/>
      </p:ext>
    </p:extLst>
  </p:cSld>
  <p:clrMap bg1="lt1" tx1="dk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60420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27027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rgbClr val="434343"/>
              </a:buClr>
              <a:buSzPts val="1600"/>
              <a:buFont typeface="Lato"/>
              <a:buChar char="●"/>
              <a:defRPr sz="1600">
                <a:solidFill>
                  <a:srgbClr val="434343"/>
                </a:solidFill>
                <a:latin typeface="Lato"/>
                <a:ea typeface="Lato"/>
                <a:cs typeface="Lato"/>
                <a:sym typeface="Lato"/>
              </a:defRPr>
            </a:lvl1pPr>
            <a:lvl2pPr marL="914400" lvl="1" indent="-317500">
              <a:lnSpc>
                <a:spcPct val="100000"/>
              </a:lnSpc>
              <a:spcBef>
                <a:spcPts val="1000"/>
              </a:spcBef>
              <a:spcAft>
                <a:spcPts val="0"/>
              </a:spcAft>
              <a:buClr>
                <a:srgbClr val="434343"/>
              </a:buClr>
              <a:buSzPts val="1400"/>
              <a:buFont typeface="Lato"/>
              <a:buChar char="○"/>
              <a:defRPr>
                <a:solidFill>
                  <a:srgbClr val="434343"/>
                </a:solidFill>
                <a:latin typeface="Lato"/>
                <a:ea typeface="Lato"/>
                <a:cs typeface="Lato"/>
                <a:sym typeface="Lato"/>
              </a:defRPr>
            </a:lvl2pPr>
            <a:lvl3pPr marL="1371600" lvl="2" indent="-317500">
              <a:lnSpc>
                <a:spcPct val="100000"/>
              </a:lnSpc>
              <a:spcBef>
                <a:spcPts val="1000"/>
              </a:spcBef>
              <a:spcAft>
                <a:spcPts val="0"/>
              </a:spcAft>
              <a:buClr>
                <a:srgbClr val="434343"/>
              </a:buClr>
              <a:buSzPts val="1400"/>
              <a:buFont typeface="Lato"/>
              <a:buChar char="■"/>
              <a:defRPr>
                <a:solidFill>
                  <a:srgbClr val="434343"/>
                </a:solidFill>
                <a:latin typeface="Lato"/>
                <a:ea typeface="Lato"/>
                <a:cs typeface="Lato"/>
                <a:sym typeface="Lato"/>
              </a:defRPr>
            </a:lvl3pPr>
            <a:lvl4pPr marL="1828800" lvl="3" indent="-317500">
              <a:lnSpc>
                <a:spcPct val="100000"/>
              </a:lnSpc>
              <a:spcBef>
                <a:spcPts val="1000"/>
              </a:spcBef>
              <a:spcAft>
                <a:spcPts val="0"/>
              </a:spcAft>
              <a:buClr>
                <a:srgbClr val="434343"/>
              </a:buClr>
              <a:buSzPts val="1400"/>
              <a:buFont typeface="Lato"/>
              <a:buChar char="●"/>
              <a:defRPr>
                <a:solidFill>
                  <a:srgbClr val="434343"/>
                </a:solidFill>
                <a:latin typeface="Lato"/>
                <a:ea typeface="Lato"/>
                <a:cs typeface="Lato"/>
                <a:sym typeface="Lato"/>
              </a:defRPr>
            </a:lvl4pPr>
            <a:lvl5pPr marL="2286000" lvl="4" indent="-317500">
              <a:lnSpc>
                <a:spcPct val="100000"/>
              </a:lnSpc>
              <a:spcBef>
                <a:spcPts val="10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a:lnSpc>
                <a:spcPct val="100000"/>
              </a:lnSpc>
              <a:spcBef>
                <a:spcPts val="10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a:lnSpc>
                <a:spcPct val="100000"/>
              </a:lnSpc>
              <a:spcBef>
                <a:spcPts val="10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a:lnSpc>
                <a:spcPct val="100000"/>
              </a:lnSpc>
              <a:spcBef>
                <a:spcPts val="10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a:lnSpc>
                <a:spcPct val="100000"/>
              </a:lnSpc>
              <a:spcBef>
                <a:spcPts val="1000"/>
              </a:spcBef>
              <a:spcAft>
                <a:spcPts val="1000"/>
              </a:spcAft>
              <a:buClr>
                <a:srgbClr val="434343"/>
              </a:buClr>
              <a:buSzPts val="1400"/>
              <a:buFont typeface="Lato"/>
              <a:buChar char="■"/>
              <a:defRPr>
                <a:solidFill>
                  <a:srgbClr val="434343"/>
                </a:solidFill>
                <a:latin typeface="Lato"/>
                <a:ea typeface="Lato"/>
                <a:cs typeface="Lato"/>
                <a:sym typeface="Lato"/>
              </a:defRPr>
            </a:lvl9pPr>
          </a:lstStyle>
          <a:p>
            <a:endParaRPr/>
          </a:p>
        </p:txBody>
      </p:sp>
    </p:spTree>
    <p:extLst>
      <p:ext uri="{BB962C8B-B14F-4D97-AF65-F5344CB8AC3E}">
        <p14:creationId xmlns:p14="http://schemas.microsoft.com/office/powerpoint/2010/main" val="1634297936"/>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hyperlink" Target="mailto:tavy.young@virtualva.org" TargetMode="External"/><Relationship Id="rId2" Type="http://schemas.openxmlformats.org/officeDocument/2006/relationships/notesSlide" Target="../notesSlides/notesSlide16.xml"/><Relationship Id="rId1" Type="http://schemas.openxmlformats.org/officeDocument/2006/relationships/slideLayout" Target="../slideLayouts/slideLayout92.xml"/><Relationship Id="rId4" Type="http://schemas.openxmlformats.org/officeDocument/2006/relationships/hyperlink" Target="https://www.virtualvirginia.org/registratio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virtualvirginia.org/calendar/" TargetMode="External"/><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9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hyperlink" Target="https://www.virtualvirginia.org/fast-curious/" TargetMode="External"/><Relationship Id="rId2" Type="http://schemas.openxmlformats.org/officeDocument/2006/relationships/notesSlide" Target="../notesSlides/notesSlide24.xml"/><Relationship Id="rId1" Type="http://schemas.openxmlformats.org/officeDocument/2006/relationships/slideLayout" Target="../slideLayouts/slideLayout92.xml"/><Relationship Id="rId4" Type="http://schemas.openxmlformats.org/officeDocument/2006/relationships/hyperlink" Target="https://www.virtualvirginia.org/blending2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virginialearning.catalog.instructure.com/courses/virtual-virginia-professional-learning-network-1" TargetMode="External"/><Relationship Id="rId2" Type="http://schemas.openxmlformats.org/officeDocument/2006/relationships/notesSlide" Target="../notesSlides/notesSlide25.xml"/><Relationship Id="rId1" Type="http://schemas.openxmlformats.org/officeDocument/2006/relationships/slideLayout" Target="../slideLayouts/slideLayout92.xml"/><Relationship Id="rId4" Type="http://schemas.openxmlformats.org/officeDocument/2006/relationships/hyperlink" Target="https://virginialearning.catalog.instructure.co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hyperlink" Target="mailto:michael.bolling@doe.virginia.gov"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hyperlink" Target="https://law.lis.virginia.gov/vacode/title22.1/chapter13.2/section22.1-253.13:2/" TargetMode="External"/><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hyperlink" Target="https://law.lis.virginia.gov/admincode/title8/agency20/chapter131/section240/"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www.doe.virginia.gov/" TargetMode="External"/><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hyperlink" Target="mailto:Reginald.fox@doe.virginia.gov" TargetMode="External"/><Relationship Id="rId5" Type="http://schemas.openxmlformats.org/officeDocument/2006/relationships/hyperlink" Target="mailto:meg.foley@doe.virginia.gov" TargetMode="Externa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3" Type="http://schemas.openxmlformats.org/officeDocument/2006/relationships/hyperlink" Target="https://goopenva.org/"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creativecommons.org/licenses/by/4.0/"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hyperlink" Target="mailto:jean.weller@doe.virginia.gov" TargetMode="Externa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Learning Advisory Committee</a:t>
            </a:r>
            <a:endParaRPr lang="en-US" dirty="0"/>
          </a:p>
        </p:txBody>
      </p:sp>
      <p:sp>
        <p:nvSpPr>
          <p:cNvPr id="3" name="Subtitle 2"/>
          <p:cNvSpPr>
            <a:spLocks noGrp="1"/>
          </p:cNvSpPr>
          <p:nvPr>
            <p:ph type="subTitle" idx="1"/>
          </p:nvPr>
        </p:nvSpPr>
        <p:spPr>
          <a:xfrm>
            <a:off x="-7434" y="4552950"/>
            <a:ext cx="9144000" cy="494179"/>
          </a:xfrm>
        </p:spPr>
        <p:txBody>
          <a:bodyPr>
            <a:normAutofit lnSpcReduction="10000"/>
          </a:bodyPr>
          <a:lstStyle/>
          <a:p>
            <a:r>
              <a:rPr lang="en-US" dirty="0" smtClean="0"/>
              <a:t>Monday, March 15, 2021 (9:00 a.m.)</a:t>
            </a:r>
            <a:endParaRPr lang="en-US" dirty="0"/>
          </a:p>
        </p:txBody>
      </p:sp>
    </p:spTree>
    <p:extLst>
      <p:ext uri="{BB962C8B-B14F-4D97-AF65-F5344CB8AC3E}">
        <p14:creationId xmlns:p14="http://schemas.microsoft.com/office/powerpoint/2010/main" val="2397909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5" name="Google Shape;45;p11"/>
          <p:cNvSpPr txBox="1"/>
          <p:nvPr/>
        </p:nvSpPr>
        <p:spPr>
          <a:xfrm>
            <a:off x="5144375" y="2303425"/>
            <a:ext cx="3000000" cy="446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50000"/>
              </a:lnSpc>
              <a:spcBef>
                <a:spcPts val="1000"/>
              </a:spcBef>
              <a:spcAft>
                <a:spcPts val="0"/>
              </a:spcAft>
              <a:buClr>
                <a:srgbClr val="000000"/>
              </a:buClr>
              <a:buSzTx/>
              <a:buFont typeface="Arial"/>
              <a:buNone/>
              <a:tabLst/>
              <a:defRPr/>
            </a:pPr>
            <a:r>
              <a:rPr kumimoji="0" lang="en" sz="1700" b="0" i="0" u="none" strike="noStrike" kern="0" cap="none" spc="0" normalizeH="0" baseline="0" noProof="0">
                <a:ln>
                  <a:noFill/>
                </a:ln>
                <a:solidFill>
                  <a:srgbClr val="595959"/>
                </a:solidFill>
                <a:effectLst/>
                <a:uLnTx/>
                <a:uFillTx/>
                <a:latin typeface="Lato"/>
                <a:ea typeface="Lato"/>
                <a:cs typeface="Lato"/>
                <a:sym typeface="Lato"/>
              </a:rPr>
              <a:t>Executive Director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11"/>
          <p:cNvSpPr txBox="1"/>
          <p:nvPr/>
        </p:nvSpPr>
        <p:spPr>
          <a:xfrm>
            <a:off x="5144375" y="1884625"/>
            <a:ext cx="3000000" cy="538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50000"/>
              </a:lnSpc>
              <a:spcBef>
                <a:spcPts val="1000"/>
              </a:spcBef>
              <a:spcAft>
                <a:spcPts val="0"/>
              </a:spcAft>
              <a:buClr>
                <a:srgbClr val="000000"/>
              </a:buClr>
              <a:buSzTx/>
              <a:buFont typeface="Arial"/>
              <a:buNone/>
              <a:tabLst/>
              <a:defRPr/>
            </a:pPr>
            <a:r>
              <a:rPr kumimoji="0" lang="en" sz="2300" b="1" i="0" u="none" strike="noStrike" kern="0" cap="none" spc="0" normalizeH="0" baseline="0" noProof="0">
                <a:ln>
                  <a:noFill/>
                </a:ln>
                <a:solidFill>
                  <a:srgbClr val="000000"/>
                </a:solidFill>
                <a:effectLst/>
                <a:uLnTx/>
                <a:uFillTx/>
                <a:latin typeface="Montserrat"/>
                <a:ea typeface="Montserrat"/>
                <a:cs typeface="Montserrat"/>
                <a:sym typeface="Montserrat"/>
              </a:rPr>
              <a:t>Dr. Brian Mott</a:t>
            </a:r>
            <a:endParaRPr kumimoji="0" sz="20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46" name="Google Shape;46;p11" title="Picture Dr. Brian Mott"/>
          <p:cNvPicPr preferRelativeResize="0"/>
          <p:nvPr/>
        </p:nvPicPr>
        <p:blipFill>
          <a:blip r:embed="rId3">
            <a:alphaModFix/>
          </a:blip>
          <a:stretch>
            <a:fillRect/>
          </a:stretch>
        </p:blipFill>
        <p:spPr>
          <a:xfrm>
            <a:off x="261925" y="339788"/>
            <a:ext cx="4463923" cy="4463923"/>
          </a:xfrm>
          <a:prstGeom prst="rect">
            <a:avLst/>
          </a:prstGeom>
          <a:noFill/>
          <a:ln>
            <a:noFill/>
          </a:ln>
        </p:spPr>
      </p:pic>
    </p:spTree>
    <p:extLst>
      <p:ext uri="{BB962C8B-B14F-4D97-AF65-F5344CB8AC3E}">
        <p14:creationId xmlns:p14="http://schemas.microsoft.com/office/powerpoint/2010/main" val="68882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grpSp>
        <p:nvGrpSpPr>
          <p:cNvPr id="53" name="Google Shape;53;p12" descr="How can we further support school divisions in 2021-2022?" title="Question"/>
          <p:cNvGrpSpPr/>
          <p:nvPr/>
        </p:nvGrpSpPr>
        <p:grpSpPr>
          <a:xfrm>
            <a:off x="3124200" y="2952750"/>
            <a:ext cx="5409128" cy="1218000"/>
            <a:chOff x="1905538" y="2946625"/>
            <a:chExt cx="5409128" cy="1218000"/>
          </a:xfrm>
        </p:grpSpPr>
        <p:sp>
          <p:nvSpPr>
            <p:cNvPr id="54" name="Google Shape;54;p12"/>
            <p:cNvSpPr/>
            <p:nvPr/>
          </p:nvSpPr>
          <p:spPr>
            <a:xfrm>
              <a:off x="2598425" y="3120275"/>
              <a:ext cx="4633500" cy="854700"/>
            </a:xfrm>
            <a:prstGeom prst="roundRect">
              <a:avLst>
                <a:gd name="adj" fmla="val 16667"/>
              </a:avLst>
            </a:prstGeom>
            <a:solidFill>
              <a:srgbClr val="D61F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12"/>
            <p:cNvSpPr txBox="1"/>
            <p:nvPr/>
          </p:nvSpPr>
          <p:spPr>
            <a:xfrm>
              <a:off x="3259866" y="3136460"/>
              <a:ext cx="4054800" cy="80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en" sz="2000" b="1" i="0" u="none" strike="noStrike" kern="0" cap="none" spc="0" normalizeH="0" baseline="0" noProof="0" dirty="0">
                  <a:ln>
                    <a:noFill/>
                  </a:ln>
                  <a:solidFill>
                    <a:srgbClr val="FFFFFF"/>
                  </a:solidFill>
                  <a:effectLst/>
                  <a:uLnTx/>
                  <a:uFillTx/>
                  <a:latin typeface="Lato"/>
                  <a:ea typeface="Lato"/>
                  <a:cs typeface="Lato"/>
                  <a:sym typeface="Lato"/>
                </a:rPr>
                <a:t>How can we further support school divisions in 2021–2022?</a:t>
              </a:r>
              <a:endParaRPr kumimoji="0" sz="20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56" name="Google Shape;56;p12"/>
            <p:cNvSpPr/>
            <p:nvPr/>
          </p:nvSpPr>
          <p:spPr>
            <a:xfrm>
              <a:off x="1905538" y="2946625"/>
              <a:ext cx="1218000" cy="1218000"/>
            </a:xfrm>
            <a:prstGeom prst="wedgeEllipseCallout">
              <a:avLst>
                <a:gd name="adj1" fmla="val -20833"/>
                <a:gd name="adj2" fmla="val 62500"/>
              </a:avLst>
            </a:prstGeom>
            <a:solidFill>
              <a:srgbClr val="FFFFFF"/>
            </a:solidFill>
            <a:ln w="76200" cap="flat" cmpd="sng">
              <a:solidFill>
                <a:srgbClr val="D61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800" b="1" i="0" u="none" strike="noStrike" kern="0" cap="none" spc="0" normalizeH="0" baseline="0" noProof="0" dirty="0">
                  <a:ln>
                    <a:noFill/>
                  </a:ln>
                  <a:solidFill>
                    <a:srgbClr val="D61F35"/>
                  </a:solidFill>
                  <a:effectLst/>
                  <a:uLnTx/>
                  <a:uFillTx/>
                  <a:latin typeface="Lato"/>
                  <a:ea typeface="Lato"/>
                  <a:cs typeface="Lato"/>
                  <a:sym typeface="Lato"/>
                </a:rPr>
                <a:t>?</a:t>
              </a:r>
              <a:endParaRPr kumimoji="0" sz="7800" b="1" i="0" u="none" strike="noStrike" kern="0" cap="none" spc="0" normalizeH="0" baseline="0" noProof="0" dirty="0">
                <a:ln>
                  <a:noFill/>
                </a:ln>
                <a:solidFill>
                  <a:srgbClr val="D61F35"/>
                </a:solidFill>
                <a:effectLst/>
                <a:uLnTx/>
                <a:uFillTx/>
                <a:latin typeface="Lato"/>
                <a:ea typeface="Lato"/>
                <a:cs typeface="Lato"/>
                <a:sym typeface="Lato"/>
              </a:endParaRPr>
            </a:p>
          </p:txBody>
        </p:sp>
      </p:grpSp>
      <p:sp>
        <p:nvSpPr>
          <p:cNvPr id="52" name="Google Shape;52;p12"/>
          <p:cNvSpPr txBox="1">
            <a:spLocks noGrp="1"/>
          </p:cNvSpPr>
          <p:nvPr>
            <p:ph type="body" idx="1"/>
          </p:nvPr>
        </p:nvSpPr>
        <p:spPr>
          <a:xfrm>
            <a:off x="729450" y="1395150"/>
            <a:ext cx="7688700" cy="12984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AutoNum type="arabicPeriod"/>
            </a:pPr>
            <a:r>
              <a:rPr lang="en"/>
              <a:t>Expand options for learners across the Commonwealth</a:t>
            </a:r>
            <a:endParaRPr/>
          </a:p>
          <a:p>
            <a:pPr marL="457200" lvl="0" indent="-330200" algn="l" rtl="0">
              <a:lnSpc>
                <a:spcPct val="115000"/>
              </a:lnSpc>
              <a:spcBef>
                <a:spcPts val="1000"/>
              </a:spcBef>
              <a:spcAft>
                <a:spcPts val="0"/>
              </a:spcAft>
              <a:buSzPts val="1600"/>
              <a:buAutoNum type="arabicPeriod"/>
            </a:pPr>
            <a:r>
              <a:rPr lang="en"/>
              <a:t>Support each school division in establishing its digital ecosystem</a:t>
            </a:r>
            <a:endParaRPr/>
          </a:p>
          <a:p>
            <a:pPr marL="457200" lvl="0" indent="-330200" algn="l" rtl="0">
              <a:lnSpc>
                <a:spcPct val="115000"/>
              </a:lnSpc>
              <a:spcBef>
                <a:spcPts val="1000"/>
              </a:spcBef>
              <a:spcAft>
                <a:spcPts val="1000"/>
              </a:spcAft>
              <a:buSzPts val="1600"/>
              <a:buAutoNum type="arabicPeriod"/>
            </a:pPr>
            <a:r>
              <a:rPr lang="en"/>
              <a:t>Provide professional learning opportunities to engage and support educators</a:t>
            </a:r>
            <a:endParaRPr/>
          </a:p>
        </p:txBody>
      </p:sp>
      <p:sp>
        <p:nvSpPr>
          <p:cNvPr id="51" name="Google Shape;51;p12"/>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Program Goals: </a:t>
            </a:r>
            <a:r>
              <a:rPr lang="en" b="0"/>
              <a:t>Spring 2021</a:t>
            </a:r>
            <a:endParaRPr b="0"/>
          </a:p>
        </p:txBody>
      </p:sp>
    </p:spTree>
    <p:extLst>
      <p:ext uri="{BB962C8B-B14F-4D97-AF65-F5344CB8AC3E}">
        <p14:creationId xmlns:p14="http://schemas.microsoft.com/office/powerpoint/2010/main" val="149834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729450" y="6727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sp>
        <p:nvSpPr>
          <p:cNvPr id="62" name="Google Shape;62;p13"/>
          <p:cNvSpPr txBox="1">
            <a:spLocks noGrp="1"/>
          </p:cNvSpPr>
          <p:nvPr>
            <p:ph type="body" idx="1"/>
          </p:nvPr>
        </p:nvSpPr>
        <p:spPr>
          <a:xfrm>
            <a:off x="729450" y="1395150"/>
            <a:ext cx="7688700" cy="3536700"/>
          </a:xfrm>
          <a:prstGeom prst="rect">
            <a:avLst/>
          </a:prstGeom>
        </p:spPr>
        <p:txBody>
          <a:bodyPr spcFirstLastPara="1" wrap="square" lIns="91425" tIns="91425" rIns="91425" bIns="91425" anchor="t" anchorCtr="0">
            <a:noAutofit/>
          </a:bodyPr>
          <a:lstStyle/>
          <a:p>
            <a:pPr marL="457200" lvl="0" indent="-330200" algn="l" rtl="0">
              <a:lnSpc>
                <a:spcPct val="200000"/>
              </a:lnSpc>
              <a:spcBef>
                <a:spcPts val="0"/>
              </a:spcBef>
              <a:spcAft>
                <a:spcPts val="0"/>
              </a:spcAft>
              <a:buSzPts val="1600"/>
              <a:buFont typeface="Arial"/>
              <a:buAutoNum type="arabicPeriod"/>
            </a:pPr>
            <a:r>
              <a:rPr lang="en" b="1"/>
              <a:t>Summer Session 2021</a:t>
            </a:r>
            <a:endParaRPr b="1"/>
          </a:p>
          <a:p>
            <a:pPr marL="457200" lvl="0" indent="-330200" algn="l" rtl="0">
              <a:lnSpc>
                <a:spcPct val="200000"/>
              </a:lnSpc>
              <a:spcBef>
                <a:spcPts val="0"/>
              </a:spcBef>
              <a:spcAft>
                <a:spcPts val="0"/>
              </a:spcAft>
              <a:buSzPts val="1600"/>
              <a:buAutoNum type="arabicPeriod"/>
            </a:pPr>
            <a:r>
              <a:rPr lang="en" b="1"/>
              <a:t>Complementary Program: </a:t>
            </a:r>
            <a:r>
              <a:rPr lang="en"/>
              <a:t>2021–2022 K–12 Instruction</a:t>
            </a:r>
            <a:endParaRPr/>
          </a:p>
          <a:p>
            <a:pPr marL="457200" lvl="0" indent="-330200" algn="l" rtl="0">
              <a:lnSpc>
                <a:spcPct val="200000"/>
              </a:lnSpc>
              <a:spcBef>
                <a:spcPts val="0"/>
              </a:spcBef>
              <a:spcAft>
                <a:spcPts val="0"/>
              </a:spcAft>
              <a:buSzPts val="1600"/>
              <a:buAutoNum type="arabicPeriod"/>
            </a:pPr>
            <a:r>
              <a:rPr lang="en" b="1"/>
              <a:t>Outreach Program:</a:t>
            </a:r>
            <a:r>
              <a:rPr lang="en"/>
              <a:t> Statewide LMS Expansion</a:t>
            </a:r>
            <a:endParaRPr/>
          </a:p>
          <a:p>
            <a:pPr marL="457200" lvl="0" indent="-330200" algn="l" rtl="0">
              <a:lnSpc>
                <a:spcPct val="200000"/>
              </a:lnSpc>
              <a:spcBef>
                <a:spcPts val="0"/>
              </a:spcBef>
              <a:spcAft>
                <a:spcPts val="0"/>
              </a:spcAft>
              <a:buSzPts val="1600"/>
              <a:buAutoNum type="arabicPeriod"/>
            </a:pPr>
            <a:r>
              <a:rPr lang="en" b="1"/>
              <a:t>Professional Learning Program</a:t>
            </a:r>
            <a:endParaRPr b="1"/>
          </a:p>
        </p:txBody>
      </p:sp>
    </p:spTree>
    <p:extLst>
      <p:ext uri="{BB962C8B-B14F-4D97-AF65-F5344CB8AC3E}">
        <p14:creationId xmlns:p14="http://schemas.microsoft.com/office/powerpoint/2010/main" val="3343629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descr="Enrollment Now Open!" title="Picture Summer Session 2021"/>
          <p:cNvPicPr preferRelativeResize="0"/>
          <p:nvPr/>
        </p:nvPicPr>
        <p:blipFill rotWithShape="1">
          <a:blip r:embed="rId3">
            <a:alphaModFix/>
          </a:blip>
          <a:srcRect t="4121" b="11604"/>
          <a:stretch/>
        </p:blipFill>
        <p:spPr>
          <a:xfrm>
            <a:off x="0" y="0"/>
            <a:ext cx="9144000" cy="5143501"/>
          </a:xfrm>
          <a:prstGeom prst="rect">
            <a:avLst/>
          </a:prstGeom>
          <a:noFill/>
          <a:ln>
            <a:noFill/>
          </a:ln>
        </p:spPr>
      </p:pic>
      <p:sp>
        <p:nvSpPr>
          <p:cNvPr id="68" name="Google Shape;68;p14" title="Enrollment Now Open!"/>
          <p:cNvSpPr/>
          <p:nvPr/>
        </p:nvSpPr>
        <p:spPr>
          <a:xfrm>
            <a:off x="2667000" y="4444303"/>
            <a:ext cx="3990900" cy="7107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14"/>
          <p:cNvSpPr txBox="1">
            <a:spLocks noGrp="1"/>
          </p:cNvSpPr>
          <p:nvPr>
            <p:ph type="title"/>
          </p:nvPr>
        </p:nvSpPr>
        <p:spPr>
          <a:xfrm>
            <a:off x="727650" y="4468658"/>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rPr>
              <a:t>Enrollment Now Open!</a:t>
            </a:r>
            <a:endParaRPr dirty="0">
              <a:solidFill>
                <a:srgbClr val="FFFFFF"/>
              </a:solidFill>
            </a:endParaRPr>
          </a:p>
        </p:txBody>
      </p:sp>
    </p:spTree>
    <p:extLst>
      <p:ext uri="{BB962C8B-B14F-4D97-AF65-F5344CB8AC3E}">
        <p14:creationId xmlns:p14="http://schemas.microsoft.com/office/powerpoint/2010/main" val="762640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6" name="Google Shape;76;p15" title="Picture Summer Session 2021"/>
          <p:cNvPicPr preferRelativeResize="0"/>
          <p:nvPr/>
        </p:nvPicPr>
        <p:blipFill>
          <a:blip r:embed="rId3">
            <a:alphaModFix/>
          </a:blip>
          <a:stretch>
            <a:fillRect/>
          </a:stretch>
        </p:blipFill>
        <p:spPr>
          <a:xfrm>
            <a:off x="5558450" y="757550"/>
            <a:ext cx="3135501" cy="1539900"/>
          </a:xfrm>
          <a:prstGeom prst="rect">
            <a:avLst/>
          </a:prstGeom>
          <a:noFill/>
          <a:ln>
            <a:noFill/>
          </a:ln>
        </p:spPr>
      </p:pic>
      <p:sp>
        <p:nvSpPr>
          <p:cNvPr id="75" name="Google Shape;75;p15"/>
          <p:cNvSpPr txBox="1">
            <a:spLocks noGrp="1"/>
          </p:cNvSpPr>
          <p:nvPr>
            <p:ph type="body" idx="1"/>
          </p:nvPr>
        </p:nvSpPr>
        <p:spPr>
          <a:xfrm>
            <a:off x="729450" y="1344950"/>
            <a:ext cx="7688700" cy="35868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Char char="●"/>
            </a:pPr>
            <a:r>
              <a:rPr lang="en" b="1">
                <a:solidFill>
                  <a:srgbClr val="000000"/>
                </a:solidFill>
                <a:highlight>
                  <a:srgbClr val="FFFFFF"/>
                </a:highlight>
              </a:rPr>
              <a:t>72</a:t>
            </a:r>
            <a:r>
              <a:rPr lang="en">
                <a:solidFill>
                  <a:srgbClr val="000000"/>
                </a:solidFill>
                <a:highlight>
                  <a:srgbClr val="FFFFFF"/>
                </a:highlight>
              </a:rPr>
              <a:t> </a:t>
            </a:r>
            <a:r>
              <a:rPr lang="en" b="1">
                <a:solidFill>
                  <a:srgbClr val="000000"/>
                </a:solidFill>
                <a:highlight>
                  <a:srgbClr val="FFFFFF"/>
                </a:highlight>
              </a:rPr>
              <a:t>online courses, grades 6–12</a:t>
            </a:r>
            <a:r>
              <a:rPr lang="en">
                <a:solidFill>
                  <a:srgbClr val="000000"/>
                </a:solidFill>
                <a:highlight>
                  <a:srgbClr val="FFFFFF"/>
                </a:highlight>
              </a:rPr>
              <a:t/>
            </a:r>
            <a:br>
              <a:rPr lang="en">
                <a:solidFill>
                  <a:srgbClr val="000000"/>
                </a:solidFill>
                <a:highlight>
                  <a:srgbClr val="FFFFFF"/>
                </a:highlight>
              </a:rPr>
            </a:br>
            <a:r>
              <a:rPr lang="en">
                <a:solidFill>
                  <a:srgbClr val="000000"/>
                </a:solidFill>
                <a:highlight>
                  <a:srgbClr val="FFFFFF"/>
                </a:highlight>
              </a:rPr>
              <a:t>(core, world language, and elective courses)</a:t>
            </a:r>
            <a:br>
              <a:rPr lang="en">
                <a:solidFill>
                  <a:srgbClr val="000000"/>
                </a:solidFill>
                <a:highlight>
                  <a:srgbClr val="FFFFFF"/>
                </a:highlight>
              </a:rPr>
            </a:br>
            <a:endParaRPr>
              <a:solidFill>
                <a:srgbClr val="000000"/>
              </a:solidFill>
            </a:endParaRPr>
          </a:p>
          <a:p>
            <a:pPr marL="457200" lvl="0" indent="-330200" algn="l" rtl="0">
              <a:lnSpc>
                <a:spcPct val="115000"/>
              </a:lnSpc>
              <a:spcBef>
                <a:spcPts val="0"/>
              </a:spcBef>
              <a:spcAft>
                <a:spcPts val="0"/>
              </a:spcAft>
              <a:buClr>
                <a:srgbClr val="000000"/>
              </a:buClr>
              <a:buSzPts val="1600"/>
              <a:buChar char="●"/>
            </a:pPr>
            <a:r>
              <a:rPr lang="en" b="1">
                <a:solidFill>
                  <a:srgbClr val="000000"/>
                </a:solidFill>
                <a:highlight>
                  <a:srgbClr val="FFFFFF"/>
                </a:highlight>
              </a:rPr>
              <a:t>Registration:</a:t>
            </a:r>
            <a:r>
              <a:rPr lang="en">
                <a:solidFill>
                  <a:srgbClr val="000000"/>
                </a:solidFill>
                <a:highlight>
                  <a:srgbClr val="FFFFFF"/>
                </a:highlight>
              </a:rPr>
              <a:t> Now through June 15</a:t>
            </a:r>
            <a:br>
              <a:rPr lang="en">
                <a:solidFill>
                  <a:srgbClr val="000000"/>
                </a:solidFill>
                <a:highlight>
                  <a:srgbClr val="FFFFFF"/>
                </a:highlight>
              </a:rPr>
            </a:br>
            <a:r>
              <a:rPr lang="en">
                <a:solidFill>
                  <a:srgbClr val="000000"/>
                </a:solidFill>
                <a:highlight>
                  <a:srgbClr val="FFFFFF"/>
                </a:highlight>
              </a:rPr>
              <a:t>via the VVA SIS (Genius)</a:t>
            </a:r>
            <a:br>
              <a:rPr lang="en">
                <a:solidFill>
                  <a:srgbClr val="000000"/>
                </a:solidFill>
                <a:highlight>
                  <a:srgbClr val="FFFFFF"/>
                </a:highlight>
              </a:rPr>
            </a:br>
            <a:endParaRPr>
              <a:solidFill>
                <a:srgbClr val="000000"/>
              </a:solidFill>
              <a:highlight>
                <a:srgbClr val="FFFFFF"/>
              </a:highlight>
            </a:endParaRPr>
          </a:p>
          <a:p>
            <a:pPr marL="457200" lvl="0" indent="-330200" algn="l" rtl="0">
              <a:lnSpc>
                <a:spcPct val="115000"/>
              </a:lnSpc>
              <a:spcBef>
                <a:spcPts val="0"/>
              </a:spcBef>
              <a:spcAft>
                <a:spcPts val="0"/>
              </a:spcAft>
              <a:buClr>
                <a:srgbClr val="000000"/>
              </a:buClr>
              <a:buSzPts val="1600"/>
              <a:buChar char="●"/>
            </a:pPr>
            <a:r>
              <a:rPr lang="en" b="1">
                <a:solidFill>
                  <a:srgbClr val="000000"/>
                </a:solidFill>
                <a:highlight>
                  <a:srgbClr val="FFFFFF"/>
                </a:highlight>
              </a:rPr>
              <a:t>Courses:</a:t>
            </a:r>
            <a:r>
              <a:rPr lang="en">
                <a:solidFill>
                  <a:srgbClr val="000000"/>
                </a:solidFill>
                <a:highlight>
                  <a:srgbClr val="FFFFFF"/>
                </a:highlight>
              </a:rPr>
              <a:t> June 15 through July 28</a:t>
            </a:r>
            <a:br>
              <a:rPr lang="en">
                <a:solidFill>
                  <a:srgbClr val="000000"/>
                </a:solidFill>
                <a:highlight>
                  <a:srgbClr val="FFFFFF"/>
                </a:highlight>
              </a:rPr>
            </a:br>
            <a:endParaRPr>
              <a:solidFill>
                <a:srgbClr val="000000"/>
              </a:solidFill>
              <a:highlight>
                <a:srgbClr val="FFFFFF"/>
              </a:highlight>
            </a:endParaRPr>
          </a:p>
          <a:p>
            <a:pPr marL="457200" lvl="0" indent="-330200" algn="l" rtl="0">
              <a:lnSpc>
                <a:spcPct val="115000"/>
              </a:lnSpc>
              <a:spcBef>
                <a:spcPts val="0"/>
              </a:spcBef>
              <a:spcAft>
                <a:spcPts val="0"/>
              </a:spcAft>
              <a:buClr>
                <a:srgbClr val="000000"/>
              </a:buClr>
              <a:buSzPts val="1600"/>
              <a:buChar char="●"/>
            </a:pPr>
            <a:r>
              <a:rPr lang="en" b="1">
                <a:solidFill>
                  <a:srgbClr val="000000"/>
                </a:solidFill>
                <a:highlight>
                  <a:srgbClr val="FFFFFF"/>
                </a:highlight>
              </a:rPr>
              <a:t>Enrollment Fee: </a:t>
            </a:r>
            <a:r>
              <a:rPr lang="en">
                <a:solidFill>
                  <a:srgbClr val="000000"/>
                </a:solidFill>
                <a:highlight>
                  <a:srgbClr val="FFFFFF"/>
                </a:highlight>
              </a:rPr>
              <a:t>$375 per student, per course</a:t>
            </a:r>
            <a:br>
              <a:rPr lang="en">
                <a:solidFill>
                  <a:srgbClr val="000000"/>
                </a:solidFill>
                <a:highlight>
                  <a:srgbClr val="FFFFFF"/>
                </a:highlight>
              </a:rPr>
            </a:br>
            <a:r>
              <a:rPr lang="en">
                <a:solidFill>
                  <a:srgbClr val="000000"/>
                </a:solidFill>
                <a:highlight>
                  <a:srgbClr val="FFFFFF"/>
                </a:highlight>
              </a:rPr>
              <a:t>(students may be enrolled in more than one course)</a:t>
            </a:r>
            <a:endParaRPr>
              <a:solidFill>
                <a:srgbClr val="000000"/>
              </a:solidFill>
              <a:highlight>
                <a:srgbClr val="FFFFFF"/>
              </a:highlight>
            </a:endParaRPr>
          </a:p>
          <a:p>
            <a:pPr marL="0" lvl="0" indent="0" algn="l" rtl="0">
              <a:spcBef>
                <a:spcPts val="0"/>
              </a:spcBef>
              <a:spcAft>
                <a:spcPts val="1000"/>
              </a:spcAft>
              <a:buNone/>
            </a:pPr>
            <a:endParaRPr/>
          </a:p>
        </p:txBody>
      </p:sp>
      <p:sp>
        <p:nvSpPr>
          <p:cNvPr id="74" name="Google Shape;74;p15"/>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Summer Session 2021</a:t>
            </a:r>
            <a:endParaRPr/>
          </a:p>
        </p:txBody>
      </p:sp>
    </p:spTree>
    <p:extLst>
      <p:ext uri="{BB962C8B-B14F-4D97-AF65-F5344CB8AC3E}">
        <p14:creationId xmlns:p14="http://schemas.microsoft.com/office/powerpoint/2010/main" val="2747603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470625" y="1358725"/>
            <a:ext cx="7373700" cy="2904000"/>
          </a:xfrm>
          <a:prstGeom prst="rect">
            <a:avLst/>
          </a:prstGeom>
          <a:noFill/>
          <a:ln>
            <a:noFill/>
          </a:ln>
        </p:spPr>
        <p:txBody>
          <a:bodyPr spcFirstLastPara="1" wrap="square" lIns="91425" tIns="91425" rIns="91425" bIns="91425" anchor="t" anchorCtr="0">
            <a:spAutoFit/>
          </a:bodyPr>
          <a:lstStyle/>
          <a:p>
            <a:pPr marL="457200" marR="0" lvl="0" indent="-323850" algn="l" defTabSz="914400" rtl="0" eaLnBrk="1" fontAlgn="auto" latinLnBrk="0" hangingPunct="1">
              <a:lnSpc>
                <a:spcPct val="100000"/>
              </a:lnSpc>
              <a:spcBef>
                <a:spcPts val="1000"/>
              </a:spcBef>
              <a:spcAft>
                <a:spcPts val="0"/>
              </a:spcAft>
              <a:buClr>
                <a:srgbClr val="000000"/>
              </a:buClr>
              <a:buSzPts val="1500"/>
              <a:buFont typeface="Montserrat"/>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K–12 course enrollment opens </a:t>
            </a:r>
            <a:r>
              <a:rPr kumimoji="0" lang="en" sz="1500" b="1" i="0" u="none" strike="noStrike" kern="0" cap="none" spc="0" normalizeH="0" baseline="0" noProof="0">
                <a:ln>
                  <a:noFill/>
                </a:ln>
                <a:solidFill>
                  <a:srgbClr val="000000"/>
                </a:solidFill>
                <a:effectLst/>
                <a:uLnTx/>
                <a:uFillTx/>
                <a:latin typeface="Lato"/>
                <a:ea typeface="Lato"/>
                <a:cs typeface="Lato"/>
                <a:sym typeface="Lato"/>
              </a:rPr>
              <a:t>March 15</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23850" algn="l" defTabSz="914400" rtl="0" eaLnBrk="1" fontAlgn="auto" latinLnBrk="0" hangingPunct="1">
              <a:lnSpc>
                <a:spcPct val="100000"/>
              </a:lnSpc>
              <a:spcBef>
                <a:spcPts val="1000"/>
              </a:spcBef>
              <a:spcAft>
                <a:spcPts val="0"/>
              </a:spcAft>
              <a:buClr>
                <a:srgbClr val="000000"/>
              </a:buClr>
              <a:buSzPts val="1500"/>
              <a:buFont typeface="Lato"/>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Each student enrolled in VVA courses remains affiliated with their enrolling school division’s ADM</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23850" algn="l" defTabSz="914400" rtl="0" eaLnBrk="1" fontAlgn="auto" latinLnBrk="0" hangingPunct="1">
              <a:lnSpc>
                <a:spcPct val="100000"/>
              </a:lnSpc>
              <a:spcBef>
                <a:spcPts val="1000"/>
              </a:spcBef>
              <a:spcAft>
                <a:spcPts val="0"/>
              </a:spcAft>
              <a:buClr>
                <a:srgbClr val="000000"/>
              </a:buClr>
              <a:buSzPts val="1500"/>
              <a:buFont typeface="Lato"/>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Students may be enrolled full time or part time as a complement to the local school’s academic offerings</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23850" algn="l" defTabSz="914400" rtl="0" eaLnBrk="1" fontAlgn="auto" latinLnBrk="0" hangingPunct="1">
              <a:lnSpc>
                <a:spcPct val="100000"/>
              </a:lnSpc>
              <a:spcBef>
                <a:spcPts val="1000"/>
              </a:spcBef>
              <a:spcAft>
                <a:spcPts val="0"/>
              </a:spcAft>
              <a:buClr>
                <a:srgbClr val="000000"/>
              </a:buClr>
              <a:buSzPts val="1500"/>
              <a:buFont typeface="Montserrat"/>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The availability of </a:t>
            </a:r>
            <a:r>
              <a:rPr kumimoji="0" lang="en" sz="1500" b="1" i="0" u="none" strike="noStrike" kern="0" cap="none" spc="0" normalizeH="0" baseline="0" noProof="0">
                <a:ln>
                  <a:noFill/>
                </a:ln>
                <a:solidFill>
                  <a:srgbClr val="000000"/>
                </a:solidFill>
                <a:effectLst/>
                <a:uLnTx/>
                <a:uFillTx/>
                <a:latin typeface="Lato"/>
                <a:ea typeface="Lato"/>
                <a:cs typeface="Lato"/>
                <a:sym typeface="Lato"/>
              </a:rPr>
              <a:t>no-cost</a:t>
            </a:r>
            <a:r>
              <a:rPr kumimoji="0" lang="en" sz="1500" b="0" i="0" u="none" strike="noStrike" kern="0" cap="none" spc="0" normalizeH="0" baseline="0" noProof="0">
                <a:ln>
                  <a:noFill/>
                </a:ln>
                <a:solidFill>
                  <a:srgbClr val="000000"/>
                </a:solidFill>
                <a:effectLst/>
                <a:uLnTx/>
                <a:uFillTx/>
                <a:latin typeface="Lato"/>
                <a:ea typeface="Lato"/>
                <a:cs typeface="Lato"/>
                <a:sym typeface="Lato"/>
              </a:rPr>
              <a:t> secondary public school enrollments in grades 6–12 will be 6,000 in 2021–2022</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23850" algn="l" defTabSz="914400" rtl="0" eaLnBrk="1" fontAlgn="auto" latinLnBrk="0" hangingPunct="1">
              <a:lnSpc>
                <a:spcPct val="100000"/>
              </a:lnSpc>
              <a:spcBef>
                <a:spcPts val="1000"/>
              </a:spcBef>
              <a:spcAft>
                <a:spcPts val="0"/>
              </a:spcAft>
              <a:buClr>
                <a:srgbClr val="000000"/>
              </a:buClr>
              <a:buSzPts val="1500"/>
              <a:buFont typeface="Lato"/>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Synchronous and asynchronous instruction with Virginia-licensed educators</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15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82" name="Google Shape;82;p16"/>
          <p:cNvSpPr txBox="1"/>
          <p:nvPr/>
        </p:nvSpPr>
        <p:spPr>
          <a:xfrm>
            <a:off x="470625" y="373525"/>
            <a:ext cx="7678500" cy="985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1A1A1A"/>
                </a:solidFill>
                <a:effectLst/>
                <a:uLnTx/>
                <a:uFillTx/>
                <a:latin typeface="Raleway"/>
                <a:ea typeface="Raleway"/>
                <a:cs typeface="Raleway"/>
                <a:sym typeface="Raleway"/>
              </a:rPr>
              <a:t>VVA Complementary Program: </a:t>
            </a:r>
            <a:r>
              <a:rPr kumimoji="0" lang="en" sz="2600" b="0" i="0" u="none" strike="noStrike" kern="0" cap="none" spc="0" normalizeH="0" baseline="0" noProof="0">
                <a:ln>
                  <a:noFill/>
                </a:ln>
                <a:solidFill>
                  <a:srgbClr val="1A1A1A"/>
                </a:solidFill>
                <a:effectLst/>
                <a:uLnTx/>
                <a:uFillTx/>
                <a:latin typeface="Raleway"/>
                <a:ea typeface="Raleway"/>
                <a:cs typeface="Raleway"/>
                <a:sym typeface="Raleway"/>
              </a:rPr>
              <a:t>K–12 Instruction</a:t>
            </a:r>
            <a:endParaRPr kumimoji="0" sz="2600" b="0" i="0" u="none" strike="noStrike" kern="0" cap="none" spc="0" normalizeH="0" baseline="0" noProof="0">
              <a:ln>
                <a:noFill/>
              </a:ln>
              <a:solidFill>
                <a:srgbClr val="1A1A1A"/>
              </a:solidFill>
              <a:effectLst/>
              <a:uLnTx/>
              <a:uFillTx/>
              <a:latin typeface="Raleway"/>
              <a:ea typeface="Raleway"/>
              <a:cs typeface="Raleway"/>
              <a:sym typeface="Ralew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1" i="0" u="none" strike="noStrike" kern="0" cap="none" spc="0" normalizeH="0" baseline="0" noProof="0">
              <a:ln>
                <a:noFill/>
              </a:ln>
              <a:solidFill>
                <a:srgbClr val="1A1A1A"/>
              </a:solidFill>
              <a:effectLst/>
              <a:uLnTx/>
              <a:uFillTx/>
              <a:latin typeface="Raleway"/>
              <a:ea typeface="Raleway"/>
              <a:cs typeface="Raleway"/>
              <a:sym typeface="Raleway"/>
            </a:endParaRPr>
          </a:p>
        </p:txBody>
      </p:sp>
    </p:spTree>
    <p:extLst>
      <p:ext uri="{BB962C8B-B14F-4D97-AF65-F5344CB8AC3E}">
        <p14:creationId xmlns:p14="http://schemas.microsoft.com/office/powerpoint/2010/main" val="3624347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90" name="Google Shape;90;p17"/>
          <p:cNvSpPr txBox="1"/>
          <p:nvPr/>
        </p:nvSpPr>
        <p:spPr>
          <a:xfrm>
            <a:off x="1332375" y="3922350"/>
            <a:ext cx="4250100" cy="368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900"/>
              </a:spcBef>
              <a:spcAft>
                <a:spcPts val="90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Lato"/>
                <a:ea typeface="Lato"/>
                <a:cs typeface="Lato"/>
                <a:sym typeface="Lato"/>
              </a:rPr>
              <a:t>*</a:t>
            </a:r>
            <a:r>
              <a:rPr kumimoji="0" lang="en" sz="900" b="0" i="1" u="none" strike="noStrike" kern="0" cap="none" spc="0" normalizeH="0" baseline="0" noProof="0">
                <a:ln>
                  <a:noFill/>
                </a:ln>
                <a:solidFill>
                  <a:srgbClr val="3C424F"/>
                </a:solidFill>
                <a:effectLst/>
                <a:uLnTx/>
                <a:uFillTx/>
                <a:latin typeface="Lato"/>
                <a:ea typeface="Lato"/>
                <a:cs typeface="Lato"/>
                <a:sym typeface="Lato"/>
              </a:rPr>
              <a:t>Virginia private school, homeschooled, out-of-state, and international enrollments</a:t>
            </a:r>
            <a:endParaRPr kumimoji="0" sz="1200" b="0" i="0" u="none" strike="noStrike" kern="0" cap="none" spc="0" normalizeH="0" baseline="0" noProof="0">
              <a:ln>
                <a:noFill/>
              </a:ln>
              <a:solidFill>
                <a:srgbClr val="000000"/>
              </a:solidFill>
              <a:effectLst/>
              <a:uLnTx/>
              <a:uFillTx/>
              <a:latin typeface="Lato"/>
              <a:ea typeface="Lato"/>
              <a:cs typeface="Lato"/>
              <a:sym typeface="Lato"/>
            </a:endParaRPr>
          </a:p>
        </p:txBody>
      </p:sp>
      <p:graphicFrame>
        <p:nvGraphicFramePr>
          <p:cNvPr id="89" name="Google Shape;89;p17" title="Chart LCI Bands"/>
          <p:cNvGraphicFramePr/>
          <p:nvPr>
            <p:extLst>
              <p:ext uri="{D42A27DB-BD31-4B8C-83A1-F6EECF244321}">
                <p14:modId xmlns:p14="http://schemas.microsoft.com/office/powerpoint/2010/main" val="1278679210"/>
              </p:ext>
            </p:extLst>
          </p:nvPr>
        </p:nvGraphicFramePr>
        <p:xfrm>
          <a:off x="1332363" y="2022300"/>
          <a:ext cx="6177925" cy="1590955"/>
        </p:xfrm>
        <a:graphic>
          <a:graphicData uri="http://schemas.openxmlformats.org/drawingml/2006/table">
            <a:tbl>
              <a:tblPr>
                <a:noFill/>
              </a:tblPr>
              <a:tblGrid>
                <a:gridCol w="1195725">
                  <a:extLst>
                    <a:ext uri="{9D8B030D-6E8A-4147-A177-3AD203B41FA5}">
                      <a16:colId xmlns:a16="http://schemas.microsoft.com/office/drawing/2014/main" val="20000"/>
                    </a:ext>
                  </a:extLst>
                </a:gridCol>
                <a:gridCol w="1227200">
                  <a:extLst>
                    <a:ext uri="{9D8B030D-6E8A-4147-A177-3AD203B41FA5}">
                      <a16:colId xmlns:a16="http://schemas.microsoft.com/office/drawing/2014/main" val="20001"/>
                    </a:ext>
                  </a:extLst>
                </a:gridCol>
                <a:gridCol w="1311100">
                  <a:extLst>
                    <a:ext uri="{9D8B030D-6E8A-4147-A177-3AD203B41FA5}">
                      <a16:colId xmlns:a16="http://schemas.microsoft.com/office/drawing/2014/main" val="20002"/>
                    </a:ext>
                  </a:extLst>
                </a:gridCol>
                <a:gridCol w="1248175">
                  <a:extLst>
                    <a:ext uri="{9D8B030D-6E8A-4147-A177-3AD203B41FA5}">
                      <a16:colId xmlns:a16="http://schemas.microsoft.com/office/drawing/2014/main" val="20003"/>
                    </a:ext>
                  </a:extLst>
                </a:gridCol>
                <a:gridCol w="1195725">
                  <a:extLst>
                    <a:ext uri="{9D8B030D-6E8A-4147-A177-3AD203B41FA5}">
                      <a16:colId xmlns:a16="http://schemas.microsoft.com/office/drawing/2014/main" val="20004"/>
                    </a:ext>
                  </a:extLst>
                </a:gridCol>
              </a:tblGrid>
              <a:tr h="305225">
                <a:tc>
                  <a:txBody>
                    <a:bodyPr/>
                    <a:lstStyle/>
                    <a:p>
                      <a:pPr marL="0" lvl="0" indent="0" algn="l" rtl="0">
                        <a:spcBef>
                          <a:spcPts val="0"/>
                        </a:spcBef>
                        <a:spcAft>
                          <a:spcPts val="0"/>
                        </a:spcAft>
                        <a:buNone/>
                      </a:pPr>
                      <a:endParaRPr sz="1200">
                        <a:latin typeface="Lato"/>
                        <a:ea typeface="Lato"/>
                        <a:cs typeface="Lato"/>
                        <a:sym typeface="Lato"/>
                      </a:endParaRPr>
                    </a:p>
                  </a:txBody>
                  <a:tcPr marL="63500" marR="63500" marT="63500" marB="63500">
                    <a:lnL w="12700" cap="flat" cmpd="sng">
                      <a:solidFill>
                        <a:srgbClr val="FFFFFF"/>
                      </a:solidFill>
                      <a:prstDash val="solid"/>
                      <a:round/>
                      <a:headEnd type="none" w="sm" len="sm"/>
                      <a:tailEnd type="none" w="sm" len="sm"/>
                    </a:lnL>
                    <a:lnT w="12700" cap="flat" cmpd="sng">
                      <a:solidFill>
                        <a:srgbClr val="FFFFFF"/>
                      </a:solidFill>
                      <a:prstDash val="solid"/>
                      <a:round/>
                      <a:headEnd type="none" w="sm" len="sm"/>
                      <a:tailEnd type="none" w="sm" len="sm"/>
                    </a:lnT>
                  </a:tcPr>
                </a:tc>
                <a:tc>
                  <a:txBody>
                    <a:bodyPr/>
                    <a:lstStyle/>
                    <a:p>
                      <a:pPr marL="0" lvl="0" indent="0" algn="ctr" rtl="0">
                        <a:spcBef>
                          <a:spcPts val="0"/>
                        </a:spcBef>
                        <a:spcAft>
                          <a:spcPts val="0"/>
                        </a:spcAft>
                        <a:buNone/>
                      </a:pPr>
                      <a:r>
                        <a:rPr lang="en" sz="1200" b="1">
                          <a:solidFill>
                            <a:srgbClr val="FFFFFF"/>
                          </a:solidFill>
                          <a:latin typeface="Lato"/>
                          <a:ea typeface="Lato"/>
                          <a:cs typeface="Lato"/>
                          <a:sym typeface="Lato"/>
                        </a:rPr>
                        <a:t>Band I</a:t>
                      </a:r>
                      <a:endParaRPr sz="1200" b="1">
                        <a:solidFill>
                          <a:srgbClr val="FFFFFF"/>
                        </a:solidFill>
                        <a:latin typeface="Lato"/>
                        <a:ea typeface="Lato"/>
                        <a:cs typeface="Lato"/>
                        <a:sym typeface="Lato"/>
                      </a:endParaRPr>
                    </a:p>
                  </a:txBody>
                  <a:tcPr marL="63500" marR="63500" marT="63500" marB="63500">
                    <a:solidFill>
                      <a:srgbClr val="000000"/>
                    </a:solidFill>
                  </a:tcPr>
                </a:tc>
                <a:tc>
                  <a:txBody>
                    <a:bodyPr/>
                    <a:lstStyle/>
                    <a:p>
                      <a:pPr marL="0" lvl="0" indent="0" algn="ctr" rtl="0">
                        <a:spcBef>
                          <a:spcPts val="0"/>
                        </a:spcBef>
                        <a:spcAft>
                          <a:spcPts val="0"/>
                        </a:spcAft>
                        <a:buNone/>
                      </a:pPr>
                      <a:r>
                        <a:rPr lang="en" sz="1200" b="1">
                          <a:solidFill>
                            <a:srgbClr val="FFFFFF"/>
                          </a:solidFill>
                          <a:latin typeface="Lato"/>
                          <a:ea typeface="Lato"/>
                          <a:cs typeface="Lato"/>
                          <a:sym typeface="Lato"/>
                        </a:rPr>
                        <a:t>Band II</a:t>
                      </a:r>
                      <a:endParaRPr sz="1200" b="1">
                        <a:solidFill>
                          <a:srgbClr val="FFFFFF"/>
                        </a:solidFill>
                        <a:latin typeface="Lato"/>
                        <a:ea typeface="Lato"/>
                        <a:cs typeface="Lato"/>
                        <a:sym typeface="Lato"/>
                      </a:endParaRPr>
                    </a:p>
                  </a:txBody>
                  <a:tcPr marL="63500" marR="63500" marT="63500" marB="63500">
                    <a:solidFill>
                      <a:srgbClr val="000000"/>
                    </a:solidFill>
                  </a:tcPr>
                </a:tc>
                <a:tc>
                  <a:txBody>
                    <a:bodyPr/>
                    <a:lstStyle/>
                    <a:p>
                      <a:pPr marL="0" lvl="0" indent="0" algn="ctr" rtl="0">
                        <a:spcBef>
                          <a:spcPts val="0"/>
                        </a:spcBef>
                        <a:spcAft>
                          <a:spcPts val="0"/>
                        </a:spcAft>
                        <a:buNone/>
                      </a:pPr>
                      <a:r>
                        <a:rPr lang="en" sz="1200" b="1">
                          <a:solidFill>
                            <a:srgbClr val="FFFFFF"/>
                          </a:solidFill>
                          <a:latin typeface="Lato"/>
                          <a:ea typeface="Lato"/>
                          <a:cs typeface="Lato"/>
                          <a:sym typeface="Lato"/>
                        </a:rPr>
                        <a:t>Band III</a:t>
                      </a:r>
                      <a:endParaRPr sz="1200" b="1">
                        <a:solidFill>
                          <a:srgbClr val="FFFFFF"/>
                        </a:solidFill>
                        <a:latin typeface="Lato"/>
                        <a:ea typeface="Lato"/>
                        <a:cs typeface="Lato"/>
                        <a:sym typeface="Lato"/>
                      </a:endParaRPr>
                    </a:p>
                  </a:txBody>
                  <a:tcPr marL="63500" marR="63500" marT="63500" marB="63500">
                    <a:solidFill>
                      <a:srgbClr val="000000"/>
                    </a:solidFill>
                  </a:tcPr>
                </a:tc>
                <a:tc>
                  <a:txBody>
                    <a:bodyPr/>
                    <a:lstStyle/>
                    <a:p>
                      <a:pPr marL="0" lvl="0" indent="0" algn="ctr" rtl="0">
                        <a:spcBef>
                          <a:spcPts val="0"/>
                        </a:spcBef>
                        <a:spcAft>
                          <a:spcPts val="0"/>
                        </a:spcAft>
                        <a:buNone/>
                      </a:pPr>
                      <a:r>
                        <a:rPr lang="en" sz="1200" b="1">
                          <a:solidFill>
                            <a:srgbClr val="FFFFFF"/>
                          </a:solidFill>
                          <a:latin typeface="Lato"/>
                          <a:ea typeface="Lato"/>
                          <a:cs typeface="Lato"/>
                          <a:sym typeface="Lato"/>
                        </a:rPr>
                        <a:t>Band IV*</a:t>
                      </a:r>
                      <a:endParaRPr sz="1200" b="1">
                        <a:solidFill>
                          <a:srgbClr val="FFFFFF"/>
                        </a:solidFill>
                        <a:latin typeface="Lato"/>
                        <a:ea typeface="Lato"/>
                        <a:cs typeface="Lato"/>
                        <a:sym typeface="Lato"/>
                      </a:endParaRPr>
                    </a:p>
                  </a:txBody>
                  <a:tcPr marL="63500" marR="63500" marT="63500" marB="63500">
                    <a:solidFill>
                      <a:srgbClr val="000000"/>
                    </a:solidFill>
                  </a:tcPr>
                </a:tc>
                <a:extLst>
                  <a:ext uri="{0D108BD9-81ED-4DB2-BD59-A6C34878D82A}">
                    <a16:rowId xmlns:a16="http://schemas.microsoft.com/office/drawing/2014/main" val="10000"/>
                  </a:ext>
                </a:extLst>
              </a:tr>
              <a:tr h="427025">
                <a:tc>
                  <a:txBody>
                    <a:bodyPr/>
                    <a:lstStyle/>
                    <a:p>
                      <a:pPr marL="0" lvl="0" indent="0" algn="l" rtl="0">
                        <a:spcBef>
                          <a:spcPts val="0"/>
                        </a:spcBef>
                        <a:spcAft>
                          <a:spcPts val="0"/>
                        </a:spcAft>
                        <a:buNone/>
                      </a:pPr>
                      <a:r>
                        <a:rPr lang="en" sz="1200" b="1">
                          <a:solidFill>
                            <a:srgbClr val="FFFFFF"/>
                          </a:solidFill>
                          <a:latin typeface="Lato"/>
                          <a:ea typeface="Lato"/>
                          <a:cs typeface="Lato"/>
                          <a:sym typeface="Lato"/>
                        </a:rPr>
                        <a:t>2020–2022 LCI</a:t>
                      </a:r>
                      <a:endParaRPr sz="1200" b="1">
                        <a:solidFill>
                          <a:srgbClr val="FFFFFF"/>
                        </a:solidFill>
                        <a:latin typeface="Lato"/>
                        <a:ea typeface="Lato"/>
                        <a:cs typeface="Lato"/>
                        <a:sym typeface="Lato"/>
                      </a:endParaRPr>
                    </a:p>
                  </a:txBody>
                  <a:tcPr marL="63500" marR="63500" marT="63500" marB="63500" anchor="ctr">
                    <a:solidFill>
                      <a:srgbClr val="D61F35"/>
                    </a:solidFill>
                  </a:tcPr>
                </a:tc>
                <a:tc>
                  <a:txBody>
                    <a:bodyPr/>
                    <a:lstStyle/>
                    <a:p>
                      <a:pPr marL="0" lvl="0" indent="0" algn="ctr" rtl="0">
                        <a:spcBef>
                          <a:spcPts val="0"/>
                        </a:spcBef>
                        <a:spcAft>
                          <a:spcPts val="0"/>
                        </a:spcAft>
                        <a:buNone/>
                      </a:pPr>
                      <a:r>
                        <a:rPr lang="en" sz="1200">
                          <a:latin typeface="Lato"/>
                          <a:ea typeface="Lato"/>
                          <a:cs typeface="Lato"/>
                          <a:sym typeface="Lato"/>
                        </a:rPr>
                        <a:t>0.0001–0.3700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0.3701–0.5000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0.5001–0.8000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N/A</a:t>
                      </a:r>
                      <a:endParaRPr sz="1200">
                        <a:latin typeface="Lato"/>
                        <a:ea typeface="Lato"/>
                        <a:cs typeface="Lato"/>
                        <a:sym typeface="Lato"/>
                      </a:endParaRPr>
                    </a:p>
                  </a:txBody>
                  <a:tcPr marL="63500" marR="63500" marT="63500" marB="63500" anchor="ctr"/>
                </a:tc>
                <a:extLst>
                  <a:ext uri="{0D108BD9-81ED-4DB2-BD59-A6C34878D82A}">
                    <a16:rowId xmlns:a16="http://schemas.microsoft.com/office/drawing/2014/main" val="10001"/>
                  </a:ext>
                </a:extLst>
              </a:tr>
              <a:tr h="427025">
                <a:tc>
                  <a:txBody>
                    <a:bodyPr/>
                    <a:lstStyle/>
                    <a:p>
                      <a:pPr marL="0" lvl="0" indent="0" algn="l" rtl="0">
                        <a:spcBef>
                          <a:spcPts val="0"/>
                        </a:spcBef>
                        <a:spcAft>
                          <a:spcPts val="0"/>
                        </a:spcAft>
                        <a:buNone/>
                      </a:pPr>
                      <a:r>
                        <a:rPr lang="en" sz="1200" b="1">
                          <a:solidFill>
                            <a:srgbClr val="FFFFFF"/>
                          </a:solidFill>
                          <a:latin typeface="Lato"/>
                          <a:ea typeface="Lato"/>
                          <a:cs typeface="Lato"/>
                          <a:sym typeface="Lato"/>
                        </a:rPr>
                        <a:t>Semester</a:t>
                      </a:r>
                      <a:endParaRPr sz="1200" b="1">
                        <a:solidFill>
                          <a:srgbClr val="FFFFFF"/>
                        </a:solidFill>
                        <a:latin typeface="Lato"/>
                        <a:ea typeface="Lato"/>
                        <a:cs typeface="Lato"/>
                        <a:sym typeface="Lato"/>
                      </a:endParaRPr>
                    </a:p>
                  </a:txBody>
                  <a:tcPr marL="63500" marR="63500" marT="63500" marB="63500">
                    <a:solidFill>
                      <a:srgbClr val="D61F35"/>
                    </a:solidFill>
                  </a:tcPr>
                </a:tc>
                <a:tc>
                  <a:txBody>
                    <a:bodyPr/>
                    <a:lstStyle/>
                    <a:p>
                      <a:pPr marL="0" lvl="0" indent="0" algn="ctr" rtl="0">
                        <a:spcBef>
                          <a:spcPts val="0"/>
                        </a:spcBef>
                        <a:spcAft>
                          <a:spcPts val="0"/>
                        </a:spcAft>
                        <a:buNone/>
                      </a:pPr>
                      <a:r>
                        <a:rPr lang="en" sz="1200">
                          <a:latin typeface="Lato"/>
                          <a:ea typeface="Lato"/>
                          <a:cs typeface="Lato"/>
                          <a:sym typeface="Lato"/>
                        </a:rPr>
                        <a:t>$1,325</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$1,800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$2,275</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$2,750</a:t>
                      </a:r>
                      <a:endParaRPr sz="1200">
                        <a:latin typeface="Lato"/>
                        <a:ea typeface="Lato"/>
                        <a:cs typeface="Lato"/>
                        <a:sym typeface="Lato"/>
                      </a:endParaRPr>
                    </a:p>
                  </a:txBody>
                  <a:tcPr marL="63500" marR="63500" marT="63500" marB="63500" anchor="ctr"/>
                </a:tc>
                <a:extLst>
                  <a:ext uri="{0D108BD9-81ED-4DB2-BD59-A6C34878D82A}">
                    <a16:rowId xmlns:a16="http://schemas.microsoft.com/office/drawing/2014/main" val="10002"/>
                  </a:ext>
                </a:extLst>
              </a:tr>
              <a:tr h="427025">
                <a:tc>
                  <a:txBody>
                    <a:bodyPr/>
                    <a:lstStyle/>
                    <a:p>
                      <a:pPr marL="0" lvl="0" indent="0" algn="l" rtl="0">
                        <a:spcBef>
                          <a:spcPts val="0"/>
                        </a:spcBef>
                        <a:spcAft>
                          <a:spcPts val="0"/>
                        </a:spcAft>
                        <a:buNone/>
                      </a:pPr>
                      <a:r>
                        <a:rPr lang="en" sz="1200" b="1">
                          <a:solidFill>
                            <a:srgbClr val="FFFFFF"/>
                          </a:solidFill>
                          <a:latin typeface="Lato"/>
                          <a:ea typeface="Lato"/>
                          <a:cs typeface="Lato"/>
                          <a:sym typeface="Lato"/>
                        </a:rPr>
                        <a:t>Year</a:t>
                      </a:r>
                      <a:endParaRPr sz="1200" b="1">
                        <a:solidFill>
                          <a:srgbClr val="FFFFFF"/>
                        </a:solidFill>
                        <a:latin typeface="Lato"/>
                        <a:ea typeface="Lato"/>
                        <a:cs typeface="Lato"/>
                        <a:sym typeface="Lato"/>
                      </a:endParaRPr>
                    </a:p>
                  </a:txBody>
                  <a:tcPr marL="63500" marR="63500" marT="63500" marB="63500">
                    <a:solidFill>
                      <a:srgbClr val="D61F35"/>
                    </a:solidFill>
                  </a:tcPr>
                </a:tc>
                <a:tc>
                  <a:txBody>
                    <a:bodyPr/>
                    <a:lstStyle/>
                    <a:p>
                      <a:pPr marL="0" lvl="0" indent="0" algn="ctr" rtl="0">
                        <a:spcBef>
                          <a:spcPts val="0"/>
                        </a:spcBef>
                        <a:spcAft>
                          <a:spcPts val="0"/>
                        </a:spcAft>
                        <a:buNone/>
                      </a:pPr>
                      <a:r>
                        <a:rPr lang="en" sz="1200">
                          <a:latin typeface="Lato"/>
                          <a:ea typeface="Lato"/>
                          <a:cs typeface="Lato"/>
                          <a:sym typeface="Lato"/>
                        </a:rPr>
                        <a:t>$2,650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$3,600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$4,550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dirty="0">
                          <a:latin typeface="Lato"/>
                          <a:ea typeface="Lato"/>
                          <a:cs typeface="Lato"/>
                          <a:sym typeface="Lato"/>
                        </a:rPr>
                        <a:t>$5,500</a:t>
                      </a:r>
                      <a:endParaRPr sz="1200" dirty="0">
                        <a:latin typeface="Lato"/>
                        <a:ea typeface="Lato"/>
                        <a:cs typeface="Lato"/>
                        <a:sym typeface="Lato"/>
                      </a:endParaRPr>
                    </a:p>
                  </a:txBody>
                  <a:tcPr marL="63500" marR="63500" marT="63500" marB="63500" anchor="ctr"/>
                </a:tc>
                <a:extLst>
                  <a:ext uri="{0D108BD9-81ED-4DB2-BD59-A6C34878D82A}">
                    <a16:rowId xmlns:a16="http://schemas.microsoft.com/office/drawing/2014/main" val="10003"/>
                  </a:ext>
                </a:extLst>
              </a:tr>
            </a:tbl>
          </a:graphicData>
        </a:graphic>
      </p:graphicFrame>
      <p:sp>
        <p:nvSpPr>
          <p:cNvPr id="87" name="Google Shape;87;p17"/>
          <p:cNvSpPr txBox="1"/>
          <p:nvPr/>
        </p:nvSpPr>
        <p:spPr>
          <a:xfrm>
            <a:off x="470625" y="1210225"/>
            <a:ext cx="7373700" cy="648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900"/>
              </a:spcBef>
              <a:spcAft>
                <a:spcPts val="90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Lato"/>
                <a:ea typeface="Lato"/>
                <a:cs typeface="Lato"/>
                <a:sym typeface="Lato"/>
              </a:rPr>
              <a:t>K–5 Elementary Program Enrollment Fees, 2021–2022</a:t>
            </a:r>
            <a:br>
              <a:rPr kumimoji="0" lang="en" sz="1400" b="1" i="0" u="none" strike="noStrike" kern="0" cap="none" spc="0" normalizeH="0" baseline="0" noProof="0">
                <a:ln>
                  <a:noFill/>
                </a:ln>
                <a:solidFill>
                  <a:srgbClr val="000000"/>
                </a:solidFill>
                <a:effectLst/>
                <a:uLnTx/>
                <a:uFillTx/>
                <a:latin typeface="Lato"/>
                <a:ea typeface="Lato"/>
                <a:cs typeface="Lato"/>
                <a:sym typeface="Lato"/>
              </a:rPr>
            </a:br>
            <a:r>
              <a:rPr kumimoji="0" lang="en" sz="1400" b="0" i="0" u="none" strike="noStrike" kern="0" cap="none" spc="0" normalizeH="0" baseline="0" noProof="0">
                <a:ln>
                  <a:noFill/>
                </a:ln>
                <a:solidFill>
                  <a:srgbClr val="000000"/>
                </a:solidFill>
                <a:effectLst/>
                <a:uLnTx/>
                <a:uFillTx/>
                <a:latin typeface="Lato"/>
                <a:ea typeface="Lato"/>
                <a:cs typeface="Lato"/>
                <a:sym typeface="Lato"/>
              </a:rPr>
              <a:t>(Per Student)</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88" name="Google Shape;88;p17" title="Header"/>
          <p:cNvSpPr txBox="1"/>
          <p:nvPr/>
        </p:nvSpPr>
        <p:spPr>
          <a:xfrm>
            <a:off x="470625" y="373525"/>
            <a:ext cx="7901400" cy="585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dirty="0">
                <a:ln>
                  <a:noFill/>
                </a:ln>
                <a:solidFill>
                  <a:srgbClr val="1A1A1A"/>
                </a:solidFill>
                <a:effectLst/>
                <a:uLnTx/>
                <a:uFillTx/>
                <a:latin typeface="Raleway"/>
                <a:ea typeface="Raleway"/>
                <a:cs typeface="Raleway"/>
                <a:sym typeface="Raleway"/>
              </a:rPr>
              <a:t>K–5 Enrollment Fees</a:t>
            </a:r>
            <a:endParaRPr kumimoji="0" sz="2600" b="1" i="0" u="none" strike="noStrike" kern="0" cap="none" spc="0" normalizeH="0" baseline="0" noProof="0" dirty="0">
              <a:ln>
                <a:noFill/>
              </a:ln>
              <a:solidFill>
                <a:srgbClr val="1A1A1A"/>
              </a:solidFill>
              <a:effectLst/>
              <a:uLnTx/>
              <a:uFillTx/>
              <a:latin typeface="Raleway"/>
              <a:ea typeface="Raleway"/>
              <a:cs typeface="Raleway"/>
              <a:sym typeface="Raleway"/>
            </a:endParaRPr>
          </a:p>
        </p:txBody>
      </p:sp>
    </p:spTree>
    <p:extLst>
      <p:ext uri="{BB962C8B-B14F-4D97-AF65-F5344CB8AC3E}">
        <p14:creationId xmlns:p14="http://schemas.microsoft.com/office/powerpoint/2010/main" val="165615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7" name="Google Shape;97;p18"/>
          <p:cNvSpPr txBox="1"/>
          <p:nvPr/>
        </p:nvSpPr>
        <p:spPr>
          <a:xfrm>
            <a:off x="1412850" y="4002025"/>
            <a:ext cx="5774100" cy="520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900"/>
              </a:spcBef>
              <a:spcAft>
                <a:spcPts val="90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Lato"/>
                <a:ea typeface="Lato"/>
                <a:cs typeface="Lato"/>
                <a:sym typeface="Lato"/>
              </a:rPr>
              <a:t>*</a:t>
            </a:r>
            <a:r>
              <a:rPr kumimoji="0" lang="en" sz="1000" b="0" i="1" u="none" strike="noStrike" kern="0" cap="none" spc="0" normalizeH="0" baseline="0" noProof="0">
                <a:ln>
                  <a:noFill/>
                </a:ln>
                <a:solidFill>
                  <a:srgbClr val="3C424F"/>
                </a:solidFill>
                <a:effectLst/>
                <a:uLnTx/>
                <a:uFillTx/>
                <a:latin typeface="Lato"/>
                <a:ea typeface="Lato"/>
                <a:cs typeface="Lato"/>
                <a:sym typeface="Lato"/>
              </a:rPr>
              <a:t>Virginia private school, homeschooled, out-of-state, and international enrollments</a:t>
            </a:r>
            <a:endParaRPr kumimoji="0" sz="1000" b="0" i="1" u="none" strike="noStrike" kern="0" cap="none" spc="0" normalizeH="0" baseline="0" noProof="0">
              <a:ln>
                <a:noFill/>
              </a:ln>
              <a:solidFill>
                <a:srgbClr val="3C424F"/>
              </a:solidFill>
              <a:effectLst/>
              <a:uLnTx/>
              <a:uFillTx/>
              <a:latin typeface="Lato"/>
              <a:ea typeface="Lato"/>
              <a:cs typeface="Lato"/>
              <a:sym typeface="Lato"/>
            </a:endParaRPr>
          </a:p>
        </p:txBody>
      </p:sp>
      <p:graphicFrame>
        <p:nvGraphicFramePr>
          <p:cNvPr id="96" name="Google Shape;96;p18" title="Chart LCI bands"/>
          <p:cNvGraphicFramePr/>
          <p:nvPr>
            <p:extLst>
              <p:ext uri="{D42A27DB-BD31-4B8C-83A1-F6EECF244321}">
                <p14:modId xmlns:p14="http://schemas.microsoft.com/office/powerpoint/2010/main" val="3779775092"/>
              </p:ext>
            </p:extLst>
          </p:nvPr>
        </p:nvGraphicFramePr>
        <p:xfrm>
          <a:off x="1412838" y="2152525"/>
          <a:ext cx="6318325" cy="1712840"/>
        </p:xfrm>
        <a:graphic>
          <a:graphicData uri="http://schemas.openxmlformats.org/drawingml/2006/table">
            <a:tbl>
              <a:tblPr>
                <a:noFill/>
              </a:tblPr>
              <a:tblGrid>
                <a:gridCol w="1300200">
                  <a:extLst>
                    <a:ext uri="{9D8B030D-6E8A-4147-A177-3AD203B41FA5}">
                      <a16:colId xmlns:a16="http://schemas.microsoft.com/office/drawing/2014/main" val="20000"/>
                    </a:ext>
                  </a:extLst>
                </a:gridCol>
                <a:gridCol w="1257225">
                  <a:extLst>
                    <a:ext uri="{9D8B030D-6E8A-4147-A177-3AD203B41FA5}">
                      <a16:colId xmlns:a16="http://schemas.microsoft.com/office/drawing/2014/main" val="20001"/>
                    </a:ext>
                  </a:extLst>
                </a:gridCol>
                <a:gridCol w="1246475">
                  <a:extLst>
                    <a:ext uri="{9D8B030D-6E8A-4147-A177-3AD203B41FA5}">
                      <a16:colId xmlns:a16="http://schemas.microsoft.com/office/drawing/2014/main" val="20002"/>
                    </a:ext>
                  </a:extLst>
                </a:gridCol>
                <a:gridCol w="1300200">
                  <a:extLst>
                    <a:ext uri="{9D8B030D-6E8A-4147-A177-3AD203B41FA5}">
                      <a16:colId xmlns:a16="http://schemas.microsoft.com/office/drawing/2014/main" val="20003"/>
                    </a:ext>
                  </a:extLst>
                </a:gridCol>
                <a:gridCol w="1214225">
                  <a:extLst>
                    <a:ext uri="{9D8B030D-6E8A-4147-A177-3AD203B41FA5}">
                      <a16:colId xmlns:a16="http://schemas.microsoft.com/office/drawing/2014/main" val="20004"/>
                    </a:ext>
                  </a:extLst>
                </a:gridCol>
              </a:tblGrid>
              <a:tr h="305200">
                <a:tc>
                  <a:txBody>
                    <a:bodyPr/>
                    <a:lstStyle/>
                    <a:p>
                      <a:pPr marL="0" lvl="0" indent="0" algn="l" rtl="0">
                        <a:spcBef>
                          <a:spcPts val="0"/>
                        </a:spcBef>
                        <a:spcAft>
                          <a:spcPts val="0"/>
                        </a:spcAft>
                        <a:buNone/>
                      </a:pPr>
                      <a:endParaRPr sz="1200">
                        <a:latin typeface="Lato"/>
                        <a:ea typeface="Lato"/>
                        <a:cs typeface="Lato"/>
                        <a:sym typeface="Lato"/>
                      </a:endParaRPr>
                    </a:p>
                  </a:txBody>
                  <a:tcPr marL="63500" marR="63500" marT="63500" marB="63500">
                    <a:lnL w="12700" cap="flat" cmpd="sng">
                      <a:solidFill>
                        <a:srgbClr val="FFFFFF"/>
                      </a:solidFill>
                      <a:prstDash val="solid"/>
                      <a:round/>
                      <a:headEnd type="none" w="sm" len="sm"/>
                      <a:tailEnd type="none" w="sm" len="sm"/>
                    </a:lnL>
                    <a:lnT w="12700" cap="flat" cmpd="sng">
                      <a:solidFill>
                        <a:srgbClr val="FFFFFF"/>
                      </a:solidFill>
                      <a:prstDash val="solid"/>
                      <a:round/>
                      <a:headEnd type="none" w="sm" len="sm"/>
                      <a:tailEnd type="none" w="sm" len="sm"/>
                    </a:lnT>
                  </a:tcPr>
                </a:tc>
                <a:tc>
                  <a:txBody>
                    <a:bodyPr/>
                    <a:lstStyle/>
                    <a:p>
                      <a:pPr marL="0" lvl="0" indent="0" algn="ctr" rtl="0">
                        <a:spcBef>
                          <a:spcPts val="0"/>
                        </a:spcBef>
                        <a:spcAft>
                          <a:spcPts val="0"/>
                        </a:spcAft>
                        <a:buNone/>
                      </a:pPr>
                      <a:r>
                        <a:rPr lang="en" sz="1200" b="1">
                          <a:solidFill>
                            <a:srgbClr val="FFFFFF"/>
                          </a:solidFill>
                          <a:latin typeface="Lato"/>
                          <a:ea typeface="Lato"/>
                          <a:cs typeface="Lato"/>
                          <a:sym typeface="Lato"/>
                        </a:rPr>
                        <a:t>Band I</a:t>
                      </a:r>
                      <a:endParaRPr sz="1200" b="1">
                        <a:solidFill>
                          <a:srgbClr val="FFFFFF"/>
                        </a:solidFill>
                        <a:latin typeface="Lato"/>
                        <a:ea typeface="Lato"/>
                        <a:cs typeface="Lato"/>
                        <a:sym typeface="Lato"/>
                      </a:endParaRPr>
                    </a:p>
                  </a:txBody>
                  <a:tcPr marL="63500" marR="63500" marT="63500" marB="63500">
                    <a:solidFill>
                      <a:srgbClr val="D61F35"/>
                    </a:solidFill>
                  </a:tcPr>
                </a:tc>
                <a:tc>
                  <a:txBody>
                    <a:bodyPr/>
                    <a:lstStyle/>
                    <a:p>
                      <a:pPr marL="0" lvl="0" indent="0" algn="ctr" rtl="0">
                        <a:spcBef>
                          <a:spcPts val="0"/>
                        </a:spcBef>
                        <a:spcAft>
                          <a:spcPts val="0"/>
                        </a:spcAft>
                        <a:buNone/>
                      </a:pPr>
                      <a:r>
                        <a:rPr lang="en" sz="1200" b="1">
                          <a:solidFill>
                            <a:srgbClr val="FFFFFF"/>
                          </a:solidFill>
                          <a:latin typeface="Lato"/>
                          <a:ea typeface="Lato"/>
                          <a:cs typeface="Lato"/>
                          <a:sym typeface="Lato"/>
                        </a:rPr>
                        <a:t>Band II</a:t>
                      </a:r>
                      <a:endParaRPr sz="1200" b="1">
                        <a:solidFill>
                          <a:srgbClr val="FFFFFF"/>
                        </a:solidFill>
                        <a:latin typeface="Lato"/>
                        <a:ea typeface="Lato"/>
                        <a:cs typeface="Lato"/>
                        <a:sym typeface="Lato"/>
                      </a:endParaRPr>
                    </a:p>
                  </a:txBody>
                  <a:tcPr marL="63500" marR="63500" marT="63500" marB="63500">
                    <a:solidFill>
                      <a:srgbClr val="D61F35"/>
                    </a:solidFill>
                  </a:tcPr>
                </a:tc>
                <a:tc>
                  <a:txBody>
                    <a:bodyPr/>
                    <a:lstStyle/>
                    <a:p>
                      <a:pPr marL="0" lvl="0" indent="0" algn="ctr" rtl="0">
                        <a:spcBef>
                          <a:spcPts val="0"/>
                        </a:spcBef>
                        <a:spcAft>
                          <a:spcPts val="0"/>
                        </a:spcAft>
                        <a:buNone/>
                      </a:pPr>
                      <a:r>
                        <a:rPr lang="en" sz="1200" b="1">
                          <a:solidFill>
                            <a:srgbClr val="FFFFFF"/>
                          </a:solidFill>
                          <a:latin typeface="Lato"/>
                          <a:ea typeface="Lato"/>
                          <a:cs typeface="Lato"/>
                          <a:sym typeface="Lato"/>
                        </a:rPr>
                        <a:t>Band III</a:t>
                      </a:r>
                      <a:endParaRPr sz="1200" b="1">
                        <a:solidFill>
                          <a:srgbClr val="FFFFFF"/>
                        </a:solidFill>
                        <a:latin typeface="Lato"/>
                        <a:ea typeface="Lato"/>
                        <a:cs typeface="Lato"/>
                        <a:sym typeface="Lato"/>
                      </a:endParaRPr>
                    </a:p>
                  </a:txBody>
                  <a:tcPr marL="63500" marR="63500" marT="63500" marB="63500">
                    <a:solidFill>
                      <a:srgbClr val="D61F35"/>
                    </a:solidFill>
                  </a:tcPr>
                </a:tc>
                <a:tc>
                  <a:txBody>
                    <a:bodyPr/>
                    <a:lstStyle/>
                    <a:p>
                      <a:pPr marL="0" lvl="0" indent="0" algn="ctr" rtl="0">
                        <a:spcBef>
                          <a:spcPts val="0"/>
                        </a:spcBef>
                        <a:spcAft>
                          <a:spcPts val="0"/>
                        </a:spcAft>
                        <a:buNone/>
                      </a:pPr>
                      <a:r>
                        <a:rPr lang="en" sz="1200" b="1">
                          <a:solidFill>
                            <a:srgbClr val="FFFFFF"/>
                          </a:solidFill>
                          <a:latin typeface="Lato"/>
                          <a:ea typeface="Lato"/>
                          <a:cs typeface="Lato"/>
                          <a:sym typeface="Lato"/>
                        </a:rPr>
                        <a:t>Band IV*</a:t>
                      </a:r>
                      <a:endParaRPr sz="1200" b="1">
                        <a:solidFill>
                          <a:srgbClr val="FFFFFF"/>
                        </a:solidFill>
                        <a:latin typeface="Lato"/>
                        <a:ea typeface="Lato"/>
                        <a:cs typeface="Lato"/>
                        <a:sym typeface="Lato"/>
                      </a:endParaRPr>
                    </a:p>
                  </a:txBody>
                  <a:tcPr marL="63500" marR="63500" marT="63500" marB="63500">
                    <a:solidFill>
                      <a:srgbClr val="D61F35"/>
                    </a:solidFill>
                  </a:tcPr>
                </a:tc>
                <a:extLst>
                  <a:ext uri="{0D108BD9-81ED-4DB2-BD59-A6C34878D82A}">
                    <a16:rowId xmlns:a16="http://schemas.microsoft.com/office/drawing/2014/main" val="10000"/>
                  </a:ext>
                </a:extLst>
              </a:tr>
              <a:tr h="455100">
                <a:tc>
                  <a:txBody>
                    <a:bodyPr/>
                    <a:lstStyle/>
                    <a:p>
                      <a:pPr marL="0" lvl="0" indent="0" algn="l" rtl="0">
                        <a:spcBef>
                          <a:spcPts val="0"/>
                        </a:spcBef>
                        <a:spcAft>
                          <a:spcPts val="0"/>
                        </a:spcAft>
                        <a:buNone/>
                      </a:pPr>
                      <a:r>
                        <a:rPr lang="en" sz="1200" b="1">
                          <a:solidFill>
                            <a:srgbClr val="FFFFFF"/>
                          </a:solidFill>
                          <a:latin typeface="Lato"/>
                          <a:ea typeface="Lato"/>
                          <a:cs typeface="Lato"/>
                          <a:sym typeface="Lato"/>
                        </a:rPr>
                        <a:t>2020–2022 LCI</a:t>
                      </a:r>
                      <a:endParaRPr sz="1200" b="1">
                        <a:solidFill>
                          <a:srgbClr val="FFFFFF"/>
                        </a:solidFill>
                        <a:latin typeface="Lato"/>
                        <a:ea typeface="Lato"/>
                        <a:cs typeface="Lato"/>
                        <a:sym typeface="Lato"/>
                      </a:endParaRPr>
                    </a:p>
                  </a:txBody>
                  <a:tcPr marL="63500" marR="63500" marT="63500" marB="63500" anchor="ctr">
                    <a:solidFill>
                      <a:srgbClr val="000000"/>
                    </a:solidFill>
                  </a:tcPr>
                </a:tc>
                <a:tc>
                  <a:txBody>
                    <a:bodyPr/>
                    <a:lstStyle/>
                    <a:p>
                      <a:pPr marL="0" lvl="0" indent="0" algn="ctr" rtl="0">
                        <a:spcBef>
                          <a:spcPts val="0"/>
                        </a:spcBef>
                        <a:spcAft>
                          <a:spcPts val="0"/>
                        </a:spcAft>
                        <a:buNone/>
                      </a:pPr>
                      <a:r>
                        <a:rPr lang="en" sz="1200">
                          <a:latin typeface="Lato"/>
                          <a:ea typeface="Lato"/>
                          <a:cs typeface="Lato"/>
                          <a:sym typeface="Lato"/>
                        </a:rPr>
                        <a:t>0.0001–0.3700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0.3701–0.5000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0.5001–0.8000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N/A</a:t>
                      </a:r>
                      <a:endParaRPr sz="1200">
                        <a:latin typeface="Lato"/>
                        <a:ea typeface="Lato"/>
                        <a:cs typeface="Lato"/>
                        <a:sym typeface="Lato"/>
                      </a:endParaRPr>
                    </a:p>
                  </a:txBody>
                  <a:tcPr marL="63500" marR="63500" marT="63500" marB="63500" anchor="ctr"/>
                </a:tc>
                <a:extLst>
                  <a:ext uri="{0D108BD9-81ED-4DB2-BD59-A6C34878D82A}">
                    <a16:rowId xmlns:a16="http://schemas.microsoft.com/office/drawing/2014/main" val="10001"/>
                  </a:ext>
                </a:extLst>
              </a:tr>
              <a:tr h="455100">
                <a:tc>
                  <a:txBody>
                    <a:bodyPr/>
                    <a:lstStyle/>
                    <a:p>
                      <a:pPr marL="0" lvl="0" indent="0" algn="l" rtl="0">
                        <a:spcBef>
                          <a:spcPts val="0"/>
                        </a:spcBef>
                        <a:spcAft>
                          <a:spcPts val="0"/>
                        </a:spcAft>
                        <a:buNone/>
                      </a:pPr>
                      <a:r>
                        <a:rPr lang="en" sz="1200" b="1">
                          <a:solidFill>
                            <a:srgbClr val="FFFFFF"/>
                          </a:solidFill>
                          <a:latin typeface="Lato"/>
                          <a:ea typeface="Lato"/>
                          <a:cs typeface="Lato"/>
                          <a:sym typeface="Lato"/>
                        </a:rPr>
                        <a:t>Semester (0.5cr)</a:t>
                      </a:r>
                      <a:endParaRPr sz="1200" b="1">
                        <a:solidFill>
                          <a:srgbClr val="FFFFFF"/>
                        </a:solidFill>
                        <a:latin typeface="Lato"/>
                        <a:ea typeface="Lato"/>
                        <a:cs typeface="Lato"/>
                        <a:sym typeface="Lato"/>
                      </a:endParaRPr>
                    </a:p>
                  </a:txBody>
                  <a:tcPr marL="63500" marR="63500" marT="63500" marB="63500">
                    <a:solidFill>
                      <a:srgbClr val="000000"/>
                    </a:solidFill>
                  </a:tcPr>
                </a:tc>
                <a:tc>
                  <a:txBody>
                    <a:bodyPr/>
                    <a:lstStyle/>
                    <a:p>
                      <a:pPr marL="0" lvl="0" indent="0" algn="ctr" rtl="0">
                        <a:spcBef>
                          <a:spcPts val="0"/>
                        </a:spcBef>
                        <a:spcAft>
                          <a:spcPts val="0"/>
                        </a:spcAft>
                        <a:buNone/>
                      </a:pPr>
                      <a:r>
                        <a:rPr lang="en" sz="1200">
                          <a:latin typeface="Lato"/>
                          <a:ea typeface="Lato"/>
                          <a:cs typeface="Lato"/>
                          <a:sym typeface="Lato"/>
                        </a:rPr>
                        <a:t>$125</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$175</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$225</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$275</a:t>
                      </a:r>
                      <a:endParaRPr sz="1200">
                        <a:latin typeface="Lato"/>
                        <a:ea typeface="Lato"/>
                        <a:cs typeface="Lato"/>
                        <a:sym typeface="Lato"/>
                      </a:endParaRPr>
                    </a:p>
                  </a:txBody>
                  <a:tcPr marL="63500" marR="63500" marT="63500" marB="63500" anchor="ctr"/>
                </a:tc>
                <a:extLst>
                  <a:ext uri="{0D108BD9-81ED-4DB2-BD59-A6C34878D82A}">
                    <a16:rowId xmlns:a16="http://schemas.microsoft.com/office/drawing/2014/main" val="10002"/>
                  </a:ext>
                </a:extLst>
              </a:tr>
              <a:tr h="455100">
                <a:tc>
                  <a:txBody>
                    <a:bodyPr/>
                    <a:lstStyle/>
                    <a:p>
                      <a:pPr marL="0" lvl="0" indent="0" algn="l" rtl="0">
                        <a:spcBef>
                          <a:spcPts val="0"/>
                        </a:spcBef>
                        <a:spcAft>
                          <a:spcPts val="0"/>
                        </a:spcAft>
                        <a:buNone/>
                      </a:pPr>
                      <a:r>
                        <a:rPr lang="en" sz="1200" b="1">
                          <a:solidFill>
                            <a:srgbClr val="FFFFFF"/>
                          </a:solidFill>
                          <a:latin typeface="Lato"/>
                          <a:ea typeface="Lato"/>
                          <a:cs typeface="Lato"/>
                          <a:sym typeface="Lato"/>
                        </a:rPr>
                        <a:t>Year</a:t>
                      </a:r>
                      <a:endParaRPr sz="1200" b="1">
                        <a:solidFill>
                          <a:srgbClr val="FFFFFF"/>
                        </a:solidFill>
                        <a:latin typeface="Lato"/>
                        <a:ea typeface="Lato"/>
                        <a:cs typeface="Lato"/>
                        <a:sym typeface="Lato"/>
                      </a:endParaRPr>
                    </a:p>
                  </a:txBody>
                  <a:tcPr marL="63500" marR="63500" marT="63500" marB="63500">
                    <a:solidFill>
                      <a:srgbClr val="000000"/>
                    </a:solidFill>
                  </a:tcPr>
                </a:tc>
                <a:tc>
                  <a:txBody>
                    <a:bodyPr/>
                    <a:lstStyle/>
                    <a:p>
                      <a:pPr marL="0" lvl="0" indent="0" algn="ctr" rtl="0">
                        <a:spcBef>
                          <a:spcPts val="0"/>
                        </a:spcBef>
                        <a:spcAft>
                          <a:spcPts val="0"/>
                        </a:spcAft>
                        <a:buNone/>
                      </a:pPr>
                      <a:r>
                        <a:rPr lang="en" sz="1200">
                          <a:latin typeface="Lato"/>
                          <a:ea typeface="Lato"/>
                          <a:cs typeface="Lato"/>
                          <a:sym typeface="Lato"/>
                        </a:rPr>
                        <a:t>$250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$350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a:latin typeface="Lato"/>
                          <a:ea typeface="Lato"/>
                          <a:cs typeface="Lato"/>
                          <a:sym typeface="Lato"/>
                        </a:rPr>
                        <a:t>$450</a:t>
                      </a:r>
                      <a:endParaRPr sz="1200">
                        <a:latin typeface="Lato"/>
                        <a:ea typeface="Lato"/>
                        <a:cs typeface="Lato"/>
                        <a:sym typeface="Lato"/>
                      </a:endParaRPr>
                    </a:p>
                  </a:txBody>
                  <a:tcPr marL="63500" marR="63500" marT="63500" marB="63500" anchor="ctr"/>
                </a:tc>
                <a:tc>
                  <a:txBody>
                    <a:bodyPr/>
                    <a:lstStyle/>
                    <a:p>
                      <a:pPr marL="0" lvl="0" indent="0" algn="ctr" rtl="0">
                        <a:spcBef>
                          <a:spcPts val="0"/>
                        </a:spcBef>
                        <a:spcAft>
                          <a:spcPts val="0"/>
                        </a:spcAft>
                        <a:buNone/>
                      </a:pPr>
                      <a:r>
                        <a:rPr lang="en" sz="1200" dirty="0">
                          <a:latin typeface="Lato"/>
                          <a:ea typeface="Lato"/>
                          <a:cs typeface="Lato"/>
                          <a:sym typeface="Lato"/>
                        </a:rPr>
                        <a:t>$550</a:t>
                      </a:r>
                      <a:endParaRPr sz="1200" dirty="0">
                        <a:latin typeface="Lato"/>
                        <a:ea typeface="Lato"/>
                        <a:cs typeface="Lato"/>
                        <a:sym typeface="Lato"/>
                      </a:endParaRPr>
                    </a:p>
                  </a:txBody>
                  <a:tcPr marL="63500" marR="63500" marT="63500" marB="63500" anchor="ctr"/>
                </a:tc>
                <a:extLst>
                  <a:ext uri="{0D108BD9-81ED-4DB2-BD59-A6C34878D82A}">
                    <a16:rowId xmlns:a16="http://schemas.microsoft.com/office/drawing/2014/main" val="10003"/>
                  </a:ext>
                </a:extLst>
              </a:tr>
            </a:tbl>
          </a:graphicData>
        </a:graphic>
      </p:graphicFrame>
      <p:sp>
        <p:nvSpPr>
          <p:cNvPr id="98" name="Google Shape;98;p18"/>
          <p:cNvSpPr txBox="1"/>
          <p:nvPr/>
        </p:nvSpPr>
        <p:spPr>
          <a:xfrm>
            <a:off x="2627850" y="1330200"/>
            <a:ext cx="3888300" cy="648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900"/>
              </a:spcBef>
              <a:spcAft>
                <a:spcPts val="90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Lato"/>
                <a:ea typeface="Lato"/>
                <a:cs typeface="Lato"/>
                <a:sym typeface="Lato"/>
              </a:rPr>
              <a:t>Grades 6–12 Semester Enrollment Fees</a:t>
            </a:r>
            <a:br>
              <a:rPr kumimoji="0" lang="en" sz="1400" b="1" i="0" u="none" strike="noStrike" kern="0" cap="none" spc="0" normalizeH="0" baseline="0" noProof="0">
                <a:ln>
                  <a:noFill/>
                </a:ln>
                <a:solidFill>
                  <a:srgbClr val="000000"/>
                </a:solidFill>
                <a:effectLst/>
                <a:uLnTx/>
                <a:uFillTx/>
                <a:latin typeface="Lato"/>
                <a:ea typeface="Lato"/>
                <a:cs typeface="Lato"/>
                <a:sym typeface="Lato"/>
              </a:rPr>
            </a:br>
            <a:r>
              <a:rPr kumimoji="0" lang="en" sz="1400" b="0" i="0" u="none" strike="noStrike" kern="0" cap="none" spc="0" normalizeH="0" baseline="0" noProof="0">
                <a:ln>
                  <a:noFill/>
                </a:ln>
                <a:solidFill>
                  <a:srgbClr val="000000"/>
                </a:solidFill>
                <a:effectLst/>
                <a:uLnTx/>
                <a:uFillTx/>
                <a:latin typeface="Lato"/>
                <a:ea typeface="Lato"/>
                <a:cs typeface="Lato"/>
                <a:sym typeface="Lato"/>
              </a:rPr>
              <a:t>(Per Student, Per Course)</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95" name="Google Shape;95;p18"/>
          <p:cNvSpPr txBox="1"/>
          <p:nvPr/>
        </p:nvSpPr>
        <p:spPr>
          <a:xfrm>
            <a:off x="470625" y="373525"/>
            <a:ext cx="8450700" cy="585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1A1A1A"/>
                </a:solidFill>
                <a:effectLst/>
                <a:uLnTx/>
                <a:uFillTx/>
                <a:latin typeface="Raleway"/>
                <a:ea typeface="Raleway"/>
                <a:cs typeface="Raleway"/>
                <a:sym typeface="Raleway"/>
              </a:rPr>
              <a:t>6–12 Enrollment Fees</a:t>
            </a:r>
            <a:endParaRPr kumimoji="0" sz="2600" b="1" i="0" u="none" strike="noStrike" kern="0" cap="none" spc="0" normalizeH="0" baseline="0" noProof="0">
              <a:ln>
                <a:noFill/>
              </a:ln>
              <a:solidFill>
                <a:srgbClr val="1A1A1A"/>
              </a:solidFill>
              <a:effectLst/>
              <a:uLnTx/>
              <a:uFillTx/>
              <a:latin typeface="Raleway"/>
              <a:ea typeface="Raleway"/>
              <a:cs typeface="Raleway"/>
              <a:sym typeface="Raleway"/>
            </a:endParaRPr>
          </a:p>
        </p:txBody>
      </p:sp>
    </p:spTree>
    <p:extLst>
      <p:ext uri="{BB962C8B-B14F-4D97-AF65-F5344CB8AC3E}">
        <p14:creationId xmlns:p14="http://schemas.microsoft.com/office/powerpoint/2010/main" val="803575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4" name="Google Shape;104;p19"/>
          <p:cNvSpPr txBox="1"/>
          <p:nvPr/>
        </p:nvSpPr>
        <p:spPr>
          <a:xfrm>
            <a:off x="509875" y="1129075"/>
            <a:ext cx="6337800" cy="4231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9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Lato"/>
                <a:ea typeface="Lato"/>
                <a:cs typeface="Lato"/>
                <a:sym typeface="Lato"/>
              </a:rPr>
              <a:t>Virginia public schools must create a Virtual Virginia account. To ensure your school has an existing account or to create a new school account, please contact the </a:t>
            </a:r>
            <a:r>
              <a:rPr kumimoji="0" lang="en" sz="1200" b="0" i="0" u="sng" strike="noStrike" kern="0" cap="none" spc="0" normalizeH="0" baseline="0" noProof="0">
                <a:ln>
                  <a:noFill/>
                </a:ln>
                <a:solidFill>
                  <a:srgbClr val="1155CC"/>
                </a:solidFill>
                <a:effectLst/>
                <a:uLnTx/>
                <a:uFillTx/>
                <a:latin typeface="Lato"/>
                <a:ea typeface="Lato"/>
                <a:cs typeface="Lato"/>
                <a:sym typeface="La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VVA Registrar</a:t>
            </a:r>
            <a:r>
              <a:rPr kumimoji="0" lang="en" sz="1200" b="0" i="0" u="none" strike="noStrike" kern="0" cap="none" spc="0" normalizeH="0" baseline="0" noProof="0">
                <a:ln>
                  <a:noFill/>
                </a:ln>
                <a:solidFill>
                  <a:srgbClr val="000000"/>
                </a:solidFill>
                <a:effectLst/>
                <a:uLnTx/>
                <a:uFillTx/>
                <a:latin typeface="Lato"/>
                <a:ea typeface="Lato"/>
                <a:cs typeface="Lato"/>
                <a:sym typeface="Lato"/>
              </a:rPr>
              <a:t>.</a:t>
            </a:r>
            <a:endParaRPr kumimoji="0" sz="1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50000"/>
              </a:lnSpc>
              <a:spcBef>
                <a:spcPts val="90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Montserrat"/>
                <a:ea typeface="Montserrat"/>
                <a:cs typeface="Montserrat"/>
                <a:sym typeface="Montserrat"/>
              </a:rPr>
              <a:t>Course Enrollment</a:t>
            </a:r>
            <a:endParaRPr kumimoji="0" sz="12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04800" algn="l" defTabSz="914400" rtl="0" eaLnBrk="1" fontAlgn="auto" latinLnBrk="0" hangingPunct="1">
              <a:lnSpc>
                <a:spcPct val="115000"/>
              </a:lnSpc>
              <a:spcBef>
                <a:spcPts val="900"/>
              </a:spcBef>
              <a:spcAft>
                <a:spcPts val="0"/>
              </a:spcAft>
              <a:buClr>
                <a:srgbClr val="000000"/>
              </a:buClr>
              <a:buSzPts val="1200"/>
              <a:buFont typeface="Lato"/>
              <a:buAutoNum type="arabicPeriod"/>
              <a:tabLst/>
              <a:defRPr/>
            </a:pPr>
            <a:r>
              <a:rPr kumimoji="0" lang="en" sz="1200" b="0" i="0" u="none" strike="noStrike" kern="0" cap="none" spc="0" normalizeH="0" baseline="0" noProof="0">
                <a:ln>
                  <a:noFill/>
                </a:ln>
                <a:solidFill>
                  <a:srgbClr val="000000"/>
                </a:solidFill>
                <a:effectLst/>
                <a:uLnTx/>
                <a:uFillTx/>
                <a:latin typeface="Lato"/>
                <a:ea typeface="Lato"/>
                <a:cs typeface="Lato"/>
                <a:sym typeface="Lato"/>
              </a:rPr>
              <a:t>The enrolling school/division counselor of record creates a VVA student account if the student is new to VVA.</a:t>
            </a:r>
            <a:endParaRPr kumimoji="0" sz="12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04800" algn="l" defTabSz="914400" rtl="0" eaLnBrk="1" fontAlgn="auto" latinLnBrk="0" hangingPunct="1">
              <a:lnSpc>
                <a:spcPct val="115000"/>
              </a:lnSpc>
              <a:spcBef>
                <a:spcPts val="0"/>
              </a:spcBef>
              <a:spcAft>
                <a:spcPts val="0"/>
              </a:spcAft>
              <a:buClr>
                <a:srgbClr val="000000"/>
              </a:buClr>
              <a:buSzPts val="1200"/>
              <a:buFont typeface="Lato"/>
              <a:buAutoNum type="arabicPeriod"/>
              <a:tabLst/>
              <a:defRPr/>
            </a:pPr>
            <a:r>
              <a:rPr kumimoji="0" lang="en" sz="1200" b="0" i="0" u="none" strike="noStrike" kern="0" cap="none" spc="0" normalizeH="0" baseline="0" noProof="0">
                <a:ln>
                  <a:noFill/>
                </a:ln>
                <a:solidFill>
                  <a:srgbClr val="000000"/>
                </a:solidFill>
                <a:effectLst/>
                <a:uLnTx/>
                <a:uFillTx/>
                <a:latin typeface="Lato"/>
                <a:ea typeface="Lato"/>
                <a:cs typeface="Lato"/>
                <a:sym typeface="Lato"/>
              </a:rPr>
              <a:t>The enrolling school/division counselor of record </a:t>
            </a:r>
            <a:r>
              <a:rPr kumimoji="0" lang="en" sz="1200" b="0" i="0" u="sng" strike="noStrike" kern="0" cap="none" spc="0" normalizeH="0" baseline="0" noProof="0">
                <a:ln>
                  <a:noFill/>
                </a:ln>
                <a:solidFill>
                  <a:srgbClr val="1155CC"/>
                </a:solidFill>
                <a:effectLst/>
                <a:uLnTx/>
                <a:uFillTx/>
                <a:latin typeface="Lato"/>
                <a:ea typeface="Lato"/>
                <a:cs typeface="Lato"/>
                <a:sym typeface="La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enrolls</a:t>
            </a:r>
            <a:r>
              <a:rPr kumimoji="0" lang="en" sz="1200" b="0" i="0" u="none" strike="noStrike" kern="0" cap="none" spc="0" normalizeH="0" baseline="0" noProof="0">
                <a:ln>
                  <a:noFill/>
                </a:ln>
                <a:solidFill>
                  <a:srgbClr val="000000"/>
                </a:solidFill>
                <a:effectLst/>
                <a:uLnTx/>
                <a:uFillTx/>
                <a:latin typeface="Lato"/>
                <a:ea typeface="Lato"/>
                <a:cs typeface="Lato"/>
                <a:sym typeface="Lato"/>
              </a:rPr>
              <a:t> the student in the VVA course(s).</a:t>
            </a:r>
            <a:endParaRPr kumimoji="0" sz="1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50000"/>
              </a:lnSpc>
              <a:spcBef>
                <a:spcPts val="90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Montserrat"/>
                <a:ea typeface="Montserrat"/>
                <a:cs typeface="Montserrat"/>
                <a:sym typeface="Montserrat"/>
              </a:rPr>
              <a:t>Payment (for Fee-Based Enrollments Only)</a:t>
            </a:r>
            <a:endParaRPr kumimoji="0" sz="12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04800" algn="l" defTabSz="914400" rtl="0" eaLnBrk="1" fontAlgn="auto" latinLnBrk="0" hangingPunct="1">
              <a:lnSpc>
                <a:spcPct val="115000"/>
              </a:lnSpc>
              <a:spcBef>
                <a:spcPts val="900"/>
              </a:spcBef>
              <a:spcAft>
                <a:spcPts val="0"/>
              </a:spcAft>
              <a:buClr>
                <a:srgbClr val="000000"/>
              </a:buClr>
              <a:buSzPts val="1200"/>
              <a:buFont typeface="Lato"/>
              <a:buAutoNum type="arabicPeriod" startAt="3"/>
              <a:tabLst/>
              <a:defRPr/>
            </a:pPr>
            <a:r>
              <a:rPr kumimoji="0" lang="en" sz="1200" b="0" i="0" u="none" strike="noStrike" kern="0" cap="none" spc="0" normalizeH="0" baseline="0" noProof="0">
                <a:ln>
                  <a:noFill/>
                </a:ln>
                <a:solidFill>
                  <a:srgbClr val="000000"/>
                </a:solidFill>
                <a:effectLst/>
                <a:uLnTx/>
                <a:uFillTx/>
                <a:latin typeface="Lato"/>
                <a:ea typeface="Lato"/>
                <a:cs typeface="Lato"/>
                <a:sym typeface="Lato"/>
              </a:rPr>
              <a:t>The enrolling school/division counselor of record makes applicable enrollment fee payment via credit card or requests invoice for fee-based  enrollments.</a:t>
            </a:r>
            <a:endParaRPr kumimoji="0" sz="12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04800" algn="l" defTabSz="914400" rtl="0" eaLnBrk="1" fontAlgn="auto" latinLnBrk="0" hangingPunct="1">
              <a:lnSpc>
                <a:spcPct val="115000"/>
              </a:lnSpc>
              <a:spcBef>
                <a:spcPts val="0"/>
              </a:spcBef>
              <a:spcAft>
                <a:spcPts val="0"/>
              </a:spcAft>
              <a:buClr>
                <a:srgbClr val="000000"/>
              </a:buClr>
              <a:buSzPts val="1200"/>
              <a:buFont typeface="Lato"/>
              <a:buAutoNum type="arabicPeriod" startAt="3"/>
              <a:tabLst/>
              <a:defRPr/>
            </a:pPr>
            <a:r>
              <a:rPr kumimoji="0" lang="en" sz="1200" b="0" i="0" u="none" strike="noStrike" kern="0" cap="none" spc="0" normalizeH="0" baseline="0" noProof="0">
                <a:ln>
                  <a:noFill/>
                </a:ln>
                <a:solidFill>
                  <a:srgbClr val="000000"/>
                </a:solidFill>
                <a:effectLst/>
                <a:uLnTx/>
                <a:uFillTx/>
                <a:latin typeface="Lato"/>
                <a:ea typeface="Lato"/>
                <a:cs typeface="Lato"/>
                <a:sym typeface="Lato"/>
              </a:rPr>
              <a:t>Based on the method of payment in Step 3, VVA automatically generates:</a:t>
            </a:r>
            <a:endParaRPr kumimoji="0" sz="1200" b="0" i="0" u="none" strike="noStrike" kern="0" cap="none" spc="0" normalizeH="0" baseline="0" noProof="0">
              <a:ln>
                <a:noFill/>
              </a:ln>
              <a:solidFill>
                <a:srgbClr val="000000"/>
              </a:solidFill>
              <a:effectLst/>
              <a:uLnTx/>
              <a:uFillTx/>
              <a:latin typeface="Lato"/>
              <a:ea typeface="Lato"/>
              <a:cs typeface="Lato"/>
              <a:sym typeface="Lato"/>
            </a:endParaRPr>
          </a:p>
          <a:p>
            <a:pPr marL="914400" marR="0" lvl="0" indent="-304800" algn="l" defTabSz="914400" rtl="0" eaLnBrk="1" fontAlgn="auto" latinLnBrk="0" hangingPunct="1">
              <a:lnSpc>
                <a:spcPct val="115000"/>
              </a:lnSpc>
              <a:spcBef>
                <a:spcPts val="0"/>
              </a:spcBef>
              <a:spcAft>
                <a:spcPts val="0"/>
              </a:spcAft>
              <a:buClr>
                <a:srgbClr val="000000"/>
              </a:buClr>
              <a:buSzPts val="1200"/>
              <a:buFont typeface="Lato"/>
              <a:buChar char="●"/>
              <a:tabLst/>
              <a:defRPr/>
            </a:pPr>
            <a:r>
              <a:rPr kumimoji="0" lang="en" sz="1200" b="0" i="0" u="none" strike="noStrike" kern="0" cap="none" spc="0" normalizeH="0" baseline="0" noProof="0">
                <a:ln>
                  <a:noFill/>
                </a:ln>
                <a:solidFill>
                  <a:srgbClr val="000000"/>
                </a:solidFill>
                <a:effectLst/>
                <a:uLnTx/>
                <a:uFillTx/>
                <a:latin typeface="Lato"/>
                <a:ea typeface="Lato"/>
                <a:cs typeface="Lato"/>
                <a:sym typeface="Lato"/>
              </a:rPr>
              <a:t>An electronic receipt of payment for credit card payments, or</a:t>
            </a:r>
            <a:endParaRPr kumimoji="0" sz="1200" b="0" i="0" u="none" strike="noStrike" kern="0" cap="none" spc="0" normalizeH="0" baseline="0" noProof="0">
              <a:ln>
                <a:noFill/>
              </a:ln>
              <a:solidFill>
                <a:srgbClr val="000000"/>
              </a:solidFill>
              <a:effectLst/>
              <a:uLnTx/>
              <a:uFillTx/>
              <a:latin typeface="Lato"/>
              <a:ea typeface="Lato"/>
              <a:cs typeface="Lato"/>
              <a:sym typeface="Lato"/>
            </a:endParaRPr>
          </a:p>
          <a:p>
            <a:pPr marL="914400" marR="0" lvl="0" indent="-304800" algn="l" defTabSz="914400" rtl="0" eaLnBrk="1" fontAlgn="auto" latinLnBrk="0" hangingPunct="1">
              <a:lnSpc>
                <a:spcPct val="115000"/>
              </a:lnSpc>
              <a:spcBef>
                <a:spcPts val="0"/>
              </a:spcBef>
              <a:spcAft>
                <a:spcPts val="0"/>
              </a:spcAft>
              <a:buClr>
                <a:srgbClr val="000000"/>
              </a:buClr>
              <a:buSzPts val="1200"/>
              <a:buFont typeface="Lato"/>
              <a:buChar char="●"/>
              <a:tabLst/>
              <a:defRPr/>
            </a:pPr>
            <a:r>
              <a:rPr kumimoji="0" lang="en" sz="1200" b="0" i="0" u="none" strike="noStrike" kern="0" cap="none" spc="0" normalizeH="0" baseline="0" noProof="0">
                <a:ln>
                  <a:noFill/>
                </a:ln>
                <a:solidFill>
                  <a:srgbClr val="000000"/>
                </a:solidFill>
                <a:effectLst/>
                <a:uLnTx/>
                <a:uFillTx/>
                <a:latin typeface="Lato"/>
                <a:ea typeface="Lato"/>
                <a:cs typeface="Lato"/>
                <a:sym typeface="Lato"/>
              </a:rPr>
              <a:t>A digital Invoice for invoice payments.</a:t>
            </a:r>
            <a:endParaRPr kumimoji="0" sz="12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04800" algn="l" defTabSz="914400" rtl="0" eaLnBrk="1" fontAlgn="auto" latinLnBrk="0" hangingPunct="1">
              <a:lnSpc>
                <a:spcPct val="115000"/>
              </a:lnSpc>
              <a:spcBef>
                <a:spcPts val="0"/>
              </a:spcBef>
              <a:spcAft>
                <a:spcPts val="0"/>
              </a:spcAft>
              <a:buClr>
                <a:srgbClr val="000000"/>
              </a:buClr>
              <a:buSzPts val="1200"/>
              <a:buFont typeface="Lato"/>
              <a:buAutoNum type="arabicPeriod" startAt="5"/>
              <a:tabLst/>
              <a:defRPr/>
            </a:pPr>
            <a:r>
              <a:rPr kumimoji="0" lang="en" sz="1200" b="0" i="0" u="none" strike="noStrike" kern="0" cap="none" spc="0" normalizeH="0" baseline="0" noProof="0">
                <a:ln>
                  <a:noFill/>
                </a:ln>
                <a:solidFill>
                  <a:srgbClr val="000000"/>
                </a:solidFill>
                <a:effectLst/>
                <a:uLnTx/>
                <a:uFillTx/>
                <a:latin typeface="Lato"/>
                <a:ea typeface="Lato"/>
                <a:cs typeface="Lato"/>
                <a:sym typeface="Lato"/>
              </a:rPr>
              <a:t>VVA processes enrollment, and school/division enrollments are rostered in VVA courses.</a:t>
            </a:r>
            <a:endParaRPr kumimoji="0" sz="1200" b="0" i="0" u="none" strike="noStrike" kern="0" cap="none" spc="0" normalizeH="0" baseline="0" noProof="0">
              <a:ln>
                <a:noFill/>
              </a:ln>
              <a:solidFill>
                <a:srgbClr val="000000"/>
              </a:solidFill>
              <a:effectLst/>
              <a:uLnTx/>
              <a:uFillTx/>
              <a:latin typeface="Lato"/>
              <a:ea typeface="Lato"/>
              <a:cs typeface="Lato"/>
              <a:sym typeface="Lato"/>
            </a:endParaRPr>
          </a:p>
          <a:p>
            <a:pPr marL="914400" marR="0" lvl="0" indent="-914400" algn="l" defTabSz="914400" rtl="0" eaLnBrk="1" fontAlgn="auto" latinLnBrk="0" hangingPunct="1">
              <a:lnSpc>
                <a:spcPct val="115000"/>
              </a:lnSpc>
              <a:spcBef>
                <a:spcPts val="900"/>
              </a:spcBef>
              <a:spcAft>
                <a:spcPts val="900"/>
              </a:spcAft>
              <a:buClr>
                <a:srgbClr val="000000"/>
              </a:buClr>
              <a:buSzTx/>
              <a:buFont typeface="Arial"/>
              <a:buNone/>
              <a:tabLst/>
              <a:defRPr/>
            </a:pP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9"/>
          <p:cNvSpPr txBox="1"/>
          <p:nvPr/>
        </p:nvSpPr>
        <p:spPr>
          <a:xfrm>
            <a:off x="461250" y="420500"/>
            <a:ext cx="7448400" cy="585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1A1A1A"/>
                </a:solidFill>
                <a:effectLst/>
                <a:uLnTx/>
                <a:uFillTx/>
                <a:latin typeface="Raleway"/>
                <a:ea typeface="Raleway"/>
                <a:cs typeface="Raleway"/>
                <a:sym typeface="Raleway"/>
              </a:rPr>
              <a:t>VVA Enrollment Process</a:t>
            </a:r>
            <a:endParaRPr kumimoji="0" sz="2600" b="1" i="0" u="none" strike="noStrike" kern="0" cap="none" spc="0" normalizeH="0" baseline="0" noProof="0">
              <a:ln>
                <a:noFill/>
              </a:ln>
              <a:solidFill>
                <a:srgbClr val="1A1A1A"/>
              </a:solidFill>
              <a:effectLst/>
              <a:uLnTx/>
              <a:uFillTx/>
              <a:latin typeface="Raleway"/>
              <a:ea typeface="Raleway"/>
              <a:cs typeface="Raleway"/>
              <a:sym typeface="Raleway"/>
            </a:endParaRPr>
          </a:p>
        </p:txBody>
      </p:sp>
    </p:spTree>
    <p:extLst>
      <p:ext uri="{BB962C8B-B14F-4D97-AF65-F5344CB8AC3E}">
        <p14:creationId xmlns:p14="http://schemas.microsoft.com/office/powerpoint/2010/main" val="3424250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516125" y="259800"/>
            <a:ext cx="76887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rgbClr val="000000"/>
                </a:solidFill>
              </a:rPr>
              <a:t>VVA Complementary Program Dates</a:t>
            </a:r>
            <a:endParaRPr sz="2400" b="0">
              <a:solidFill>
                <a:srgbClr val="000000"/>
              </a:solidFill>
            </a:endParaRPr>
          </a:p>
          <a:p>
            <a:pPr marL="0" lvl="0" indent="0" algn="l" rtl="0">
              <a:spcBef>
                <a:spcPts val="1000"/>
              </a:spcBef>
              <a:spcAft>
                <a:spcPts val="0"/>
              </a:spcAft>
              <a:buNone/>
            </a:pPr>
            <a:endParaRPr/>
          </a:p>
        </p:txBody>
      </p:sp>
      <p:sp>
        <p:nvSpPr>
          <p:cNvPr id="110" name="Google Shape;110;p20"/>
          <p:cNvSpPr txBox="1">
            <a:spLocks noGrp="1"/>
          </p:cNvSpPr>
          <p:nvPr>
            <p:ph type="body" idx="1"/>
          </p:nvPr>
        </p:nvSpPr>
        <p:spPr>
          <a:xfrm>
            <a:off x="563125" y="872275"/>
            <a:ext cx="7688700" cy="3536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Char char="●"/>
            </a:pPr>
            <a:r>
              <a:rPr lang="en" b="1">
                <a:solidFill>
                  <a:srgbClr val="000000"/>
                </a:solidFill>
              </a:rPr>
              <a:t>Enrollment windows</a:t>
            </a:r>
            <a:endParaRPr b="1">
              <a:solidFill>
                <a:srgbClr val="000000"/>
              </a:solidFill>
            </a:endParaRPr>
          </a:p>
          <a:p>
            <a:pPr marL="914400" lvl="1" indent="-317500" algn="l" rtl="0">
              <a:spcBef>
                <a:spcPts val="0"/>
              </a:spcBef>
              <a:spcAft>
                <a:spcPts val="0"/>
              </a:spcAft>
              <a:buClr>
                <a:srgbClr val="000000"/>
              </a:buClr>
              <a:buSzPts val="1400"/>
              <a:buChar char="○"/>
            </a:pPr>
            <a:r>
              <a:rPr lang="en" b="1">
                <a:solidFill>
                  <a:srgbClr val="000000"/>
                </a:solidFill>
              </a:rPr>
              <a:t>Fall Semester enrollment: </a:t>
            </a:r>
            <a:r>
              <a:rPr lang="en" b="1">
                <a:solidFill>
                  <a:srgbClr val="CC0000"/>
                </a:solidFill>
              </a:rPr>
              <a:t>March 15 — July 15, 2021</a:t>
            </a:r>
            <a:endParaRPr b="1">
              <a:solidFill>
                <a:srgbClr val="CC0000"/>
              </a:solidFill>
            </a:endParaRPr>
          </a:p>
          <a:p>
            <a:pPr marL="914400" lvl="1" indent="-317500" algn="l" rtl="0">
              <a:spcBef>
                <a:spcPts val="0"/>
              </a:spcBef>
              <a:spcAft>
                <a:spcPts val="0"/>
              </a:spcAft>
              <a:buClr>
                <a:srgbClr val="000000"/>
              </a:buClr>
              <a:buSzPts val="1400"/>
              <a:buChar char="○"/>
            </a:pPr>
            <a:r>
              <a:rPr lang="en" b="1">
                <a:solidFill>
                  <a:srgbClr val="000000"/>
                </a:solidFill>
              </a:rPr>
              <a:t>Spring Semester enrollment: </a:t>
            </a:r>
            <a:r>
              <a:rPr lang="en" b="1">
                <a:solidFill>
                  <a:srgbClr val="CC0000"/>
                </a:solidFill>
              </a:rPr>
              <a:t>March 15 — December 15, 2021</a:t>
            </a:r>
            <a:endParaRPr b="1">
              <a:solidFill>
                <a:srgbClr val="000000"/>
              </a:solidFill>
            </a:endParaRPr>
          </a:p>
          <a:p>
            <a:pPr marL="0" lvl="0" indent="0" algn="l" rtl="0">
              <a:spcBef>
                <a:spcPts val="1000"/>
              </a:spcBef>
              <a:spcAft>
                <a:spcPts val="0"/>
              </a:spcAft>
              <a:buNone/>
            </a:pPr>
            <a:endParaRPr sz="800" b="1">
              <a:solidFill>
                <a:srgbClr val="000000"/>
              </a:solidFill>
            </a:endParaRPr>
          </a:p>
          <a:p>
            <a:pPr marL="457200" lvl="0" indent="-330200" algn="l" rtl="0">
              <a:spcBef>
                <a:spcPts val="1000"/>
              </a:spcBef>
              <a:spcAft>
                <a:spcPts val="0"/>
              </a:spcAft>
              <a:buSzPts val="1600"/>
              <a:buChar char="●"/>
            </a:pPr>
            <a:r>
              <a:rPr lang="en">
                <a:solidFill>
                  <a:srgbClr val="000000"/>
                </a:solidFill>
              </a:rPr>
              <a:t>VVA </a:t>
            </a:r>
            <a:r>
              <a:rPr lang="en" u="sng">
                <a:solidFill>
                  <a:schemeClr val="hlink"/>
                </a:solidFill>
                <a:hlinkClick r:id="rId3"/>
              </a:rPr>
              <a:t>cohort start dates</a:t>
            </a:r>
            <a:r>
              <a:rPr lang="en">
                <a:solidFill>
                  <a:srgbClr val="000000"/>
                </a:solidFill>
              </a:rPr>
              <a:t> support varying school calendars</a:t>
            </a:r>
            <a:endParaRPr>
              <a:solidFill>
                <a:srgbClr val="000000"/>
              </a:solidFill>
            </a:endParaRPr>
          </a:p>
          <a:p>
            <a:pPr marL="0" lvl="0" indent="0" algn="l" rtl="0">
              <a:spcBef>
                <a:spcPts val="1000"/>
              </a:spcBef>
              <a:spcAft>
                <a:spcPts val="0"/>
              </a:spcAft>
              <a:buNone/>
            </a:pPr>
            <a:endParaRPr sz="800">
              <a:solidFill>
                <a:srgbClr val="000000"/>
              </a:solidFill>
            </a:endParaRPr>
          </a:p>
          <a:p>
            <a:pPr marL="457200" lvl="0" indent="-330200" algn="l" rtl="0">
              <a:spcBef>
                <a:spcPts val="1000"/>
              </a:spcBef>
              <a:spcAft>
                <a:spcPts val="0"/>
              </a:spcAft>
              <a:buClr>
                <a:srgbClr val="000000"/>
              </a:buClr>
              <a:buSzPts val="1600"/>
              <a:buChar char="●"/>
            </a:pPr>
            <a:r>
              <a:rPr lang="en">
                <a:solidFill>
                  <a:srgbClr val="000000"/>
                </a:solidFill>
              </a:rPr>
              <a:t>Fee-based enrollments may be paid via invoice or credit card.</a:t>
            </a:r>
            <a:endParaRPr>
              <a:solidFill>
                <a:srgbClr val="000000"/>
              </a:solidFill>
            </a:endParaRPr>
          </a:p>
          <a:p>
            <a:pPr marL="914400" lvl="1" indent="-317500" algn="l" rtl="0">
              <a:spcBef>
                <a:spcPts val="0"/>
              </a:spcBef>
              <a:spcAft>
                <a:spcPts val="0"/>
              </a:spcAft>
              <a:buClr>
                <a:srgbClr val="000000"/>
              </a:buClr>
              <a:buSzPts val="1400"/>
              <a:buChar char="○"/>
            </a:pPr>
            <a:r>
              <a:rPr lang="en" b="1">
                <a:solidFill>
                  <a:srgbClr val="000000"/>
                </a:solidFill>
              </a:rPr>
              <a:t>Fall semester enrollments</a:t>
            </a:r>
            <a:endParaRPr b="1">
              <a:solidFill>
                <a:srgbClr val="000000"/>
              </a:solidFill>
            </a:endParaRPr>
          </a:p>
          <a:p>
            <a:pPr marL="1371600" lvl="2" indent="-330200" algn="l" rtl="0">
              <a:spcBef>
                <a:spcPts val="0"/>
              </a:spcBef>
              <a:spcAft>
                <a:spcPts val="0"/>
              </a:spcAft>
              <a:buClr>
                <a:srgbClr val="000000"/>
              </a:buClr>
              <a:buSzPts val="1600"/>
              <a:buAutoNum type="alphaLcPeriod"/>
            </a:pPr>
            <a:r>
              <a:rPr lang="en" sz="1600">
                <a:solidFill>
                  <a:srgbClr val="000000"/>
                </a:solidFill>
              </a:rPr>
              <a:t>Initial invoices to divisions: July 15, 2021</a:t>
            </a:r>
            <a:endParaRPr sz="1600">
              <a:solidFill>
                <a:srgbClr val="000000"/>
              </a:solidFill>
            </a:endParaRPr>
          </a:p>
          <a:p>
            <a:pPr marL="1371600" lvl="2" indent="-330200" algn="l" rtl="0">
              <a:spcBef>
                <a:spcPts val="0"/>
              </a:spcBef>
              <a:spcAft>
                <a:spcPts val="0"/>
              </a:spcAft>
              <a:buClr>
                <a:srgbClr val="000000"/>
              </a:buClr>
              <a:buSzPts val="1600"/>
              <a:buAutoNum type="alphaLcPeriod"/>
            </a:pPr>
            <a:r>
              <a:rPr lang="en" sz="1600">
                <a:solidFill>
                  <a:srgbClr val="000000"/>
                </a:solidFill>
              </a:rPr>
              <a:t>Credit card payments: Through August 2, 2021</a:t>
            </a:r>
            <a:endParaRPr sz="1600">
              <a:solidFill>
                <a:srgbClr val="000000"/>
              </a:solidFill>
            </a:endParaRPr>
          </a:p>
          <a:p>
            <a:pPr marL="914400" lvl="1" indent="-317500" algn="l" rtl="0">
              <a:spcBef>
                <a:spcPts val="1000"/>
              </a:spcBef>
              <a:spcAft>
                <a:spcPts val="0"/>
              </a:spcAft>
              <a:buClr>
                <a:srgbClr val="000000"/>
              </a:buClr>
              <a:buSzPts val="1400"/>
              <a:buChar char="○"/>
            </a:pPr>
            <a:r>
              <a:rPr lang="en" b="1">
                <a:solidFill>
                  <a:srgbClr val="000000"/>
                </a:solidFill>
              </a:rPr>
              <a:t>Spring semester enrollments</a:t>
            </a:r>
            <a:endParaRPr b="1">
              <a:solidFill>
                <a:srgbClr val="000000"/>
              </a:solidFill>
            </a:endParaRPr>
          </a:p>
          <a:p>
            <a:pPr marL="1371600" lvl="2" indent="-330200" algn="l" rtl="0">
              <a:spcBef>
                <a:spcPts val="0"/>
              </a:spcBef>
              <a:spcAft>
                <a:spcPts val="0"/>
              </a:spcAft>
              <a:buClr>
                <a:srgbClr val="000000"/>
              </a:buClr>
              <a:buSzPts val="1600"/>
              <a:buAutoNum type="alphaLcPeriod"/>
            </a:pPr>
            <a:r>
              <a:rPr lang="en" sz="1600">
                <a:solidFill>
                  <a:srgbClr val="000000"/>
                </a:solidFill>
              </a:rPr>
              <a:t>Initial invoices to divisions: December 15, 2021</a:t>
            </a:r>
            <a:endParaRPr sz="1600">
              <a:solidFill>
                <a:srgbClr val="000000"/>
              </a:solidFill>
            </a:endParaRPr>
          </a:p>
          <a:p>
            <a:pPr marL="1371600" lvl="2" indent="-330200" algn="l" rtl="0">
              <a:spcBef>
                <a:spcPts val="0"/>
              </a:spcBef>
              <a:spcAft>
                <a:spcPts val="0"/>
              </a:spcAft>
              <a:buClr>
                <a:srgbClr val="000000"/>
              </a:buClr>
              <a:buSzPts val="1600"/>
              <a:buAutoNum type="alphaLcPeriod"/>
            </a:pPr>
            <a:r>
              <a:rPr lang="en" sz="1600">
                <a:solidFill>
                  <a:srgbClr val="000000"/>
                </a:solidFill>
              </a:rPr>
              <a:t>Credit card payments: Through January 3, 2022</a:t>
            </a:r>
            <a:endParaRPr sz="1600">
              <a:solidFill>
                <a:srgbClr val="000000"/>
              </a:solidFill>
            </a:endParaRPr>
          </a:p>
          <a:p>
            <a:pPr marL="0" lvl="0" indent="0" algn="l" rtl="0">
              <a:spcBef>
                <a:spcPts val="1000"/>
              </a:spcBef>
              <a:spcAft>
                <a:spcPts val="0"/>
              </a:spcAft>
              <a:buNone/>
            </a:pPr>
            <a:endParaRPr/>
          </a:p>
          <a:p>
            <a:pPr marL="0" lvl="0" indent="0" algn="l" rtl="0">
              <a:spcBef>
                <a:spcPts val="1000"/>
              </a:spcBef>
              <a:spcAft>
                <a:spcPts val="1000"/>
              </a:spcAft>
              <a:buNone/>
            </a:pPr>
            <a:endParaRPr/>
          </a:p>
        </p:txBody>
      </p:sp>
    </p:spTree>
    <p:extLst>
      <p:ext uri="{BB962C8B-B14F-4D97-AF65-F5344CB8AC3E}">
        <p14:creationId xmlns:p14="http://schemas.microsoft.com/office/powerpoint/2010/main" val="2528649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Zoom Protocols &amp; Public Comment</a:t>
            </a:r>
            <a:endParaRPr lang="en-US" dirty="0"/>
          </a:p>
        </p:txBody>
      </p:sp>
      <p:sp>
        <p:nvSpPr>
          <p:cNvPr id="3" name="Content Placeholder 2"/>
          <p:cNvSpPr>
            <a:spLocks noGrp="1"/>
          </p:cNvSpPr>
          <p:nvPr>
            <p:ph idx="1"/>
          </p:nvPr>
        </p:nvSpPr>
        <p:spPr>
          <a:xfrm>
            <a:off x="228600" y="971550"/>
            <a:ext cx="7543800" cy="3657600"/>
          </a:xfrm>
        </p:spPr>
        <p:txBody>
          <a:bodyPr>
            <a:normAutofit fontScale="70000" lnSpcReduction="20000"/>
          </a:bodyPr>
          <a:lstStyle/>
          <a:p>
            <a:r>
              <a:rPr lang="en-US" dirty="0" smtClean="0"/>
              <a:t>To avoid feedback we will keep our microphones muted until speaking.</a:t>
            </a:r>
          </a:p>
          <a:p>
            <a:r>
              <a:rPr lang="en-US" dirty="0" smtClean="0"/>
              <a:t>Committee members may use the raise hand feature to get the facilitators’ attention.</a:t>
            </a:r>
          </a:p>
          <a:p>
            <a:r>
              <a:rPr lang="en-US" dirty="0" smtClean="0"/>
              <a:t>Committee members are invited to post questions or comments in the chat box.</a:t>
            </a:r>
          </a:p>
          <a:p>
            <a:r>
              <a:rPr lang="en-US" dirty="0" smtClean="0"/>
              <a:t>If you are using the phone, use *6 to mute and unmute and *9 to raise your hand.</a:t>
            </a:r>
          </a:p>
          <a:p>
            <a:r>
              <a:rPr lang="en-US" dirty="0" smtClean="0"/>
              <a:t>Public viewing on the VDOE YouTube channel may email questions/comments to the mailbox until March 25: virtualprograms@doe.virginia.gov.</a:t>
            </a:r>
          </a:p>
          <a:p>
            <a:endParaRPr lang="en-US" dirty="0" smtClean="0"/>
          </a:p>
          <a:p>
            <a:endParaRPr lang="en-US" dirty="0" smtClean="0"/>
          </a:p>
        </p:txBody>
      </p:sp>
    </p:spTree>
    <p:extLst>
      <p:ext uri="{BB962C8B-B14F-4D97-AF65-F5344CB8AC3E}">
        <p14:creationId xmlns:p14="http://schemas.microsoft.com/office/powerpoint/2010/main" val="4118558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7" name="Google Shape;117;p21" title="Picture Successful Online Learner"/>
          <p:cNvPicPr preferRelativeResize="0"/>
          <p:nvPr/>
        </p:nvPicPr>
        <p:blipFill>
          <a:blip r:embed="rId3">
            <a:alphaModFix/>
          </a:blip>
          <a:stretch>
            <a:fillRect/>
          </a:stretch>
        </p:blipFill>
        <p:spPr>
          <a:xfrm>
            <a:off x="4894925" y="1024025"/>
            <a:ext cx="4058150" cy="3502925"/>
          </a:xfrm>
          <a:prstGeom prst="rect">
            <a:avLst/>
          </a:prstGeom>
          <a:noFill/>
          <a:ln>
            <a:noFill/>
          </a:ln>
        </p:spPr>
      </p:pic>
      <p:sp>
        <p:nvSpPr>
          <p:cNvPr id="116" name="Google Shape;116;p21"/>
          <p:cNvSpPr txBox="1"/>
          <p:nvPr/>
        </p:nvSpPr>
        <p:spPr>
          <a:xfrm>
            <a:off x="541175" y="1405250"/>
            <a:ext cx="4457400" cy="2937300"/>
          </a:xfrm>
          <a:prstGeom prst="rect">
            <a:avLst/>
          </a:prstGeom>
          <a:noFill/>
          <a:ln>
            <a:noFill/>
          </a:ln>
        </p:spPr>
        <p:txBody>
          <a:bodyPr spcFirstLastPara="1" wrap="square" lIns="91425" tIns="91425" rIns="91425" bIns="91425" anchor="t" anchorCtr="0">
            <a:spAutoFit/>
          </a:bodyPr>
          <a:lstStyle/>
          <a:p>
            <a:pPr marL="457200" marR="0" lvl="0" indent="-323850" algn="l" defTabSz="914400" rtl="0" eaLnBrk="1" fontAlgn="auto" latinLnBrk="0" hangingPunct="1">
              <a:lnSpc>
                <a:spcPct val="115000"/>
              </a:lnSpc>
              <a:spcBef>
                <a:spcPts val="1100"/>
              </a:spcBef>
              <a:spcAft>
                <a:spcPts val="0"/>
              </a:spcAft>
              <a:buClr>
                <a:srgbClr val="000000"/>
              </a:buClr>
              <a:buSzPts val="1500"/>
              <a:buFont typeface="Lato"/>
              <a:buChar char="●"/>
              <a:tabLst/>
              <a:defRPr/>
            </a:pPr>
            <a:r>
              <a:rPr kumimoji="0" lang="en" sz="1500" b="1" i="0" u="none" strike="noStrike" kern="0" cap="none" spc="0" normalizeH="0" baseline="0" noProof="0">
                <a:ln>
                  <a:noFill/>
                </a:ln>
                <a:solidFill>
                  <a:srgbClr val="000000"/>
                </a:solidFill>
                <a:effectLst/>
                <a:highlight>
                  <a:srgbClr val="FFFFFF"/>
                </a:highlight>
                <a:uLnTx/>
                <a:uFillTx/>
                <a:latin typeface="Lato"/>
                <a:ea typeface="Lato"/>
                <a:cs typeface="Lato"/>
                <a:sym typeface="Lato"/>
              </a:rPr>
              <a:t>Every other Tuesday at 10 a.m.</a:t>
            </a:r>
            <a:endParaRPr kumimoji="0" sz="1500" b="0" i="0" u="none" strike="noStrike" kern="0" cap="none" spc="0" normalizeH="0" baseline="0" noProof="0">
              <a:ln>
                <a:noFill/>
              </a:ln>
              <a:solidFill>
                <a:srgbClr val="3C4043"/>
              </a:solidFill>
              <a:effectLst/>
              <a:highlight>
                <a:srgbClr val="FFFFFF"/>
              </a:highlight>
              <a:uLnTx/>
              <a:uFillTx/>
              <a:latin typeface="Lato"/>
              <a:ea typeface="Lato"/>
              <a:cs typeface="Lato"/>
              <a:sym typeface="Lato"/>
            </a:endParaRPr>
          </a:p>
          <a:p>
            <a:pPr marL="457200" marR="0" lvl="0" indent="-323850" algn="l" defTabSz="914400" rtl="0" eaLnBrk="1" fontAlgn="auto" latinLnBrk="0" hangingPunct="1">
              <a:lnSpc>
                <a:spcPct val="115000"/>
              </a:lnSpc>
              <a:spcBef>
                <a:spcPts val="1000"/>
              </a:spcBef>
              <a:spcAft>
                <a:spcPts val="0"/>
              </a:spcAft>
              <a:buClr>
                <a:srgbClr val="3C4043"/>
              </a:buClr>
              <a:buSzPts val="1500"/>
              <a:buFont typeface="Lato"/>
              <a:buChar char="●"/>
              <a:tabLst/>
              <a:defRPr/>
            </a:pPr>
            <a:r>
              <a:rPr kumimoji="0" lang="en" sz="1500" b="0" i="0" u="none" strike="noStrike" kern="0" cap="none" spc="0" normalizeH="0" baseline="0" noProof="0">
                <a:ln>
                  <a:noFill/>
                </a:ln>
                <a:solidFill>
                  <a:srgbClr val="3C4043"/>
                </a:solidFill>
                <a:effectLst/>
                <a:highlight>
                  <a:srgbClr val="FFFFFF"/>
                </a:highlight>
                <a:uLnTx/>
                <a:uFillTx/>
                <a:latin typeface="Lato"/>
                <a:ea typeface="Lato"/>
                <a:cs typeface="Lato"/>
                <a:sym typeface="Lato"/>
              </a:rPr>
              <a:t>Biweekly Information &amp; Support Sessions for public school administrators, counselors, and mentors</a:t>
            </a:r>
            <a:endParaRPr kumimoji="0" sz="1500" b="0" i="0" u="none" strike="noStrike" kern="0" cap="none" spc="0" normalizeH="0" baseline="0" noProof="0">
              <a:ln>
                <a:noFill/>
              </a:ln>
              <a:solidFill>
                <a:srgbClr val="3C4043"/>
              </a:solidFill>
              <a:effectLst/>
              <a:highlight>
                <a:srgbClr val="FFFFFF"/>
              </a:highlight>
              <a:uLnTx/>
              <a:uFillTx/>
              <a:latin typeface="Lato"/>
              <a:ea typeface="Lato"/>
              <a:cs typeface="Lato"/>
              <a:sym typeface="Lato"/>
            </a:endParaRPr>
          </a:p>
          <a:p>
            <a:pPr marL="457200" marR="0" lvl="0" indent="-323850" algn="l" defTabSz="914400" rtl="0" eaLnBrk="1" fontAlgn="auto" latinLnBrk="0" hangingPunct="1">
              <a:lnSpc>
                <a:spcPct val="115000"/>
              </a:lnSpc>
              <a:spcBef>
                <a:spcPts val="1000"/>
              </a:spcBef>
              <a:spcAft>
                <a:spcPts val="0"/>
              </a:spcAft>
              <a:buClr>
                <a:srgbClr val="3C4043"/>
              </a:buClr>
              <a:buSzPts val="1500"/>
              <a:buFont typeface="Lato"/>
              <a:buChar char="●"/>
              <a:tabLst/>
              <a:defRPr/>
            </a:pPr>
            <a:r>
              <a:rPr kumimoji="0" lang="en" sz="1500" b="0" i="0" u="none" strike="noStrike" kern="0" cap="none" spc="0" normalizeH="0" baseline="0" noProof="0">
                <a:ln>
                  <a:noFill/>
                </a:ln>
                <a:solidFill>
                  <a:srgbClr val="3C4043"/>
                </a:solidFill>
                <a:effectLst/>
                <a:highlight>
                  <a:srgbClr val="FFFFFF"/>
                </a:highlight>
                <a:uLnTx/>
                <a:uFillTx/>
                <a:latin typeface="Lato"/>
                <a:ea typeface="Lato"/>
                <a:cs typeface="Lato"/>
                <a:sym typeface="Lato"/>
              </a:rPr>
              <a:t>Provide regular opportunities for school personnel to learn about VVA's partnership with public schools and to interact with the VVA school support team.</a:t>
            </a:r>
            <a:endParaRPr kumimoji="0" sz="1500" b="0" i="0" u="none" strike="noStrike" kern="0" cap="none" spc="0" normalizeH="0" baseline="0" noProof="0">
              <a:ln>
                <a:noFill/>
              </a:ln>
              <a:solidFill>
                <a:srgbClr val="3C4043"/>
              </a:solidFill>
              <a:effectLst/>
              <a:highlight>
                <a:srgbClr val="FFFFFF"/>
              </a:highlight>
              <a:uLnTx/>
              <a:uFillTx/>
              <a:latin typeface="Lato"/>
              <a:ea typeface="Lato"/>
              <a:cs typeface="Lato"/>
              <a:sym typeface="Lato"/>
            </a:endParaRPr>
          </a:p>
          <a:p>
            <a:pPr marL="457200" marR="0" lvl="0" indent="-323850" algn="l" defTabSz="914400" rtl="0" eaLnBrk="1" fontAlgn="auto" latinLnBrk="0" hangingPunct="1">
              <a:lnSpc>
                <a:spcPct val="115000"/>
              </a:lnSpc>
              <a:spcBef>
                <a:spcPts val="1100"/>
              </a:spcBef>
              <a:spcAft>
                <a:spcPts val="1000"/>
              </a:spcAft>
              <a:buClr>
                <a:srgbClr val="3C4043"/>
              </a:buClr>
              <a:buSzPts val="1500"/>
              <a:buFont typeface="Lato"/>
              <a:buChar char="●"/>
              <a:tabLst/>
              <a:defRPr/>
            </a:pPr>
            <a:r>
              <a:rPr kumimoji="0" lang="en" sz="1500" b="0" i="0" u="none" strike="noStrike" kern="0" cap="none" spc="0" normalizeH="0" baseline="0" noProof="0">
                <a:ln>
                  <a:noFill/>
                </a:ln>
                <a:solidFill>
                  <a:srgbClr val="3C4043"/>
                </a:solidFill>
                <a:effectLst/>
                <a:highlight>
                  <a:srgbClr val="FFFFFF"/>
                </a:highlight>
                <a:uLnTx/>
                <a:uFillTx/>
                <a:latin typeface="Lato"/>
                <a:ea typeface="Lato"/>
                <a:cs typeface="Lato"/>
                <a:sym typeface="Lato"/>
              </a:rPr>
              <a:t>Please encourage your staff to attend.</a:t>
            </a:r>
            <a:endParaRPr kumimoji="0" sz="1800" b="1" i="0" u="none" strike="noStrike" kern="0" cap="none" spc="0" normalizeH="0" baseline="0" noProof="0">
              <a:ln>
                <a:noFill/>
              </a:ln>
              <a:solidFill>
                <a:srgbClr val="000000"/>
              </a:solidFill>
              <a:effectLst/>
              <a:highlight>
                <a:srgbClr val="FFFFFF"/>
              </a:highlight>
              <a:uLnTx/>
              <a:uFillTx/>
              <a:latin typeface="Lato"/>
              <a:ea typeface="Lato"/>
              <a:cs typeface="Lato"/>
              <a:sym typeface="Lato"/>
            </a:endParaRPr>
          </a:p>
        </p:txBody>
      </p:sp>
      <p:sp>
        <p:nvSpPr>
          <p:cNvPr id="115" name="Google Shape;115;p21"/>
          <p:cNvSpPr txBox="1"/>
          <p:nvPr/>
        </p:nvSpPr>
        <p:spPr>
          <a:xfrm>
            <a:off x="445675" y="677600"/>
            <a:ext cx="81222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3C4043"/>
                </a:solidFill>
                <a:effectLst/>
                <a:highlight>
                  <a:srgbClr val="FFFFFF"/>
                </a:highlight>
                <a:uLnTx/>
                <a:uFillTx/>
                <a:latin typeface="Lato"/>
                <a:ea typeface="Lato"/>
                <a:cs typeface="Lato"/>
                <a:sym typeface="Lato"/>
              </a:rPr>
              <a:t>Virtual Virginia School Support &amp; Partnership Meetings</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3817025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Outreach Program</a:t>
            </a:r>
            <a:endParaRPr/>
          </a:p>
        </p:txBody>
      </p:sp>
      <p:sp>
        <p:nvSpPr>
          <p:cNvPr id="123" name="Google Shape;123;p22"/>
          <p:cNvSpPr txBox="1">
            <a:spLocks noGrp="1"/>
          </p:cNvSpPr>
          <p:nvPr>
            <p:ph type="body" idx="1"/>
          </p:nvPr>
        </p:nvSpPr>
        <p:spPr>
          <a:xfrm>
            <a:off x="729450" y="1339425"/>
            <a:ext cx="7688700" cy="3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Virginia provides a statewide LMS at no cost to school divisions.</a:t>
            </a:r>
            <a:endParaRPr/>
          </a:p>
          <a:p>
            <a:pPr marL="0" lvl="0" indent="0" algn="l" rtl="0">
              <a:spcBef>
                <a:spcPts val="1000"/>
              </a:spcBef>
              <a:spcAft>
                <a:spcPts val="0"/>
              </a:spcAft>
              <a:buNone/>
            </a:pPr>
            <a:r>
              <a:rPr lang="en"/>
              <a:t>Why an LMS?</a:t>
            </a:r>
            <a:endParaRPr/>
          </a:p>
          <a:p>
            <a:pPr marL="457200" lvl="0" indent="-323850" algn="l" rtl="0">
              <a:spcBef>
                <a:spcPts val="1000"/>
              </a:spcBef>
              <a:spcAft>
                <a:spcPts val="0"/>
              </a:spcAft>
              <a:buSzPts val="1500"/>
              <a:buAutoNum type="arabicPeriod"/>
            </a:pPr>
            <a:r>
              <a:rPr lang="en" sz="1500"/>
              <a:t>Automation</a:t>
            </a:r>
            <a:endParaRPr sz="1500"/>
          </a:p>
          <a:p>
            <a:pPr marL="457200" lvl="0" indent="-323850" algn="l" rtl="0">
              <a:spcBef>
                <a:spcPts val="0"/>
              </a:spcBef>
              <a:spcAft>
                <a:spcPts val="0"/>
              </a:spcAft>
              <a:buSzPts val="1500"/>
              <a:buAutoNum type="arabicPeriod"/>
            </a:pPr>
            <a:r>
              <a:rPr lang="en" sz="1500"/>
              <a:t>Interoperability </a:t>
            </a:r>
            <a:endParaRPr sz="1500"/>
          </a:p>
          <a:p>
            <a:pPr marL="457200" lvl="0" indent="-323850" algn="l" rtl="0">
              <a:spcBef>
                <a:spcPts val="0"/>
              </a:spcBef>
              <a:spcAft>
                <a:spcPts val="0"/>
              </a:spcAft>
              <a:buSzPts val="1500"/>
              <a:buAutoNum type="arabicPeriod"/>
            </a:pPr>
            <a:r>
              <a:rPr lang="en" sz="1500"/>
              <a:t>Organization &amp; security: all in one place</a:t>
            </a:r>
            <a:endParaRPr sz="1500"/>
          </a:p>
          <a:p>
            <a:pPr marL="457200" lvl="0" indent="-323850" algn="l" rtl="0">
              <a:spcBef>
                <a:spcPts val="0"/>
              </a:spcBef>
              <a:spcAft>
                <a:spcPts val="0"/>
              </a:spcAft>
              <a:buSzPts val="1500"/>
              <a:buAutoNum type="arabicPeriod"/>
            </a:pPr>
            <a:r>
              <a:rPr lang="en" sz="1500"/>
              <a:t>Unlimited access for learners</a:t>
            </a:r>
            <a:endParaRPr sz="1500"/>
          </a:p>
          <a:p>
            <a:pPr marL="457200" lvl="0" indent="-323850" algn="l" rtl="0">
              <a:spcBef>
                <a:spcPts val="0"/>
              </a:spcBef>
              <a:spcAft>
                <a:spcPts val="0"/>
              </a:spcAft>
              <a:buSzPts val="1500"/>
              <a:buAutoNum type="arabicPeriod"/>
            </a:pPr>
            <a:r>
              <a:rPr lang="en" sz="1500"/>
              <a:t>Easily accessible data: track progress &amp; performance</a:t>
            </a:r>
            <a:endParaRPr sz="1500"/>
          </a:p>
          <a:p>
            <a:pPr marL="457200" lvl="0" indent="-323850" algn="l" rtl="0">
              <a:spcBef>
                <a:spcPts val="0"/>
              </a:spcBef>
              <a:spcAft>
                <a:spcPts val="0"/>
              </a:spcAft>
              <a:buSzPts val="1500"/>
              <a:buAutoNum type="arabicPeriod"/>
            </a:pPr>
            <a:r>
              <a:rPr lang="en" sz="1500"/>
              <a:t>Saves on cost: printing, travel, professional learning, etc.</a:t>
            </a:r>
            <a:endParaRPr sz="1500"/>
          </a:p>
          <a:p>
            <a:pPr marL="457200" lvl="0" indent="-323850" algn="l" rtl="0">
              <a:spcBef>
                <a:spcPts val="0"/>
              </a:spcBef>
              <a:spcAft>
                <a:spcPts val="0"/>
              </a:spcAft>
              <a:buSzPts val="1500"/>
              <a:buAutoNum type="arabicPeriod"/>
            </a:pPr>
            <a:r>
              <a:rPr lang="en" sz="1500"/>
              <a:t>Expands the division profile: more options for learners and educators</a:t>
            </a:r>
            <a:endParaRPr sz="1500"/>
          </a:p>
          <a:p>
            <a:pPr marL="457200" lvl="0" indent="-323850" algn="l" rtl="0">
              <a:spcBef>
                <a:spcPts val="0"/>
              </a:spcBef>
              <a:spcAft>
                <a:spcPts val="0"/>
              </a:spcAft>
              <a:buSzPts val="1500"/>
              <a:buAutoNum type="arabicPeriod"/>
            </a:pPr>
            <a:r>
              <a:rPr lang="en" sz="1500"/>
              <a:t>Division’s Digital Ecosystem: a 2021 solution to a 2021 problem</a:t>
            </a:r>
            <a:endParaRPr sz="1500"/>
          </a:p>
          <a:p>
            <a:pPr marL="457200" lvl="0" indent="-323850" algn="l" rtl="0">
              <a:spcBef>
                <a:spcPts val="0"/>
              </a:spcBef>
              <a:spcAft>
                <a:spcPts val="0"/>
              </a:spcAft>
              <a:buSzPts val="1500"/>
              <a:buAutoNum type="arabicPeriod"/>
            </a:pPr>
            <a:r>
              <a:rPr lang="en" sz="1500"/>
              <a:t>Blended learning and personalized education</a:t>
            </a:r>
            <a:endParaRPr sz="1500"/>
          </a:p>
          <a:p>
            <a:pPr marL="457200" lvl="0" indent="-323850" algn="l" rtl="0">
              <a:spcBef>
                <a:spcPts val="0"/>
              </a:spcBef>
              <a:spcAft>
                <a:spcPts val="0"/>
              </a:spcAft>
              <a:buSzPts val="1500"/>
              <a:buAutoNum type="arabicPeriod"/>
            </a:pPr>
            <a:r>
              <a:rPr lang="en" sz="1500"/>
              <a:t>Transparency for parents/guardians</a:t>
            </a:r>
            <a:endParaRPr sz="1500"/>
          </a:p>
        </p:txBody>
      </p:sp>
    </p:spTree>
    <p:extLst>
      <p:ext uri="{BB962C8B-B14F-4D97-AF65-F5344CB8AC3E}">
        <p14:creationId xmlns:p14="http://schemas.microsoft.com/office/powerpoint/2010/main" val="1386515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23"/>
          <p:cNvSpPr txBox="1"/>
          <p:nvPr/>
        </p:nvSpPr>
        <p:spPr>
          <a:xfrm>
            <a:off x="481800" y="853100"/>
            <a:ext cx="7571700" cy="2047800"/>
          </a:xfrm>
          <a:prstGeom prst="rect">
            <a:avLst/>
          </a:prstGeom>
          <a:noFill/>
          <a:ln>
            <a:noFill/>
          </a:ln>
        </p:spPr>
        <p:txBody>
          <a:bodyPr spcFirstLastPara="1" wrap="square" lIns="91425" tIns="91425" rIns="91425" bIns="91425" anchor="t" anchorCtr="0">
            <a:noAutofit/>
          </a:bodyPr>
          <a:lstStyle/>
          <a:p>
            <a:pPr marL="457200" marR="0" lvl="0" indent="-323850" algn="l" defTabSz="914400" rtl="0" eaLnBrk="1" fontAlgn="auto" latinLnBrk="0" hangingPunct="1">
              <a:lnSpc>
                <a:spcPct val="115000"/>
              </a:lnSpc>
              <a:spcBef>
                <a:spcPts val="1000"/>
              </a:spcBef>
              <a:spcAft>
                <a:spcPts val="0"/>
              </a:spcAft>
              <a:buClr>
                <a:srgbClr val="000000"/>
              </a:buClr>
              <a:buSzPts val="1500"/>
              <a:buFont typeface="Lato"/>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Each Virginia public school division has access to their own instance of a Learning Management System (LMS) at no cost, plus access to VVA and LMS support teams.</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23850" algn="l" defTabSz="914400" rtl="0" eaLnBrk="1" fontAlgn="auto" latinLnBrk="0" hangingPunct="1">
              <a:lnSpc>
                <a:spcPct val="115000"/>
              </a:lnSpc>
              <a:spcBef>
                <a:spcPts val="1000"/>
              </a:spcBef>
              <a:spcAft>
                <a:spcPts val="0"/>
              </a:spcAft>
              <a:buClr>
                <a:srgbClr val="000000"/>
              </a:buClr>
              <a:buSzPts val="1500"/>
              <a:buFont typeface="Lato"/>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Public school divisions can import K–12 courses &amp; learning modules at no cost.</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23850" algn="l" defTabSz="914400" rtl="0" eaLnBrk="1" fontAlgn="auto" latinLnBrk="0" hangingPunct="1">
              <a:lnSpc>
                <a:spcPct val="115000"/>
              </a:lnSpc>
              <a:spcBef>
                <a:spcPts val="0"/>
              </a:spcBef>
              <a:spcAft>
                <a:spcPts val="0"/>
              </a:spcAft>
              <a:buClr>
                <a:srgbClr val="000000"/>
              </a:buClr>
              <a:buSzPts val="1500"/>
              <a:buFont typeface="Lato"/>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Virginia and national standards-aligned content is developed and annually updated by Virginia educators.</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23850" algn="l" defTabSz="914400" rtl="0" eaLnBrk="1" fontAlgn="auto" latinLnBrk="0" hangingPunct="1">
              <a:lnSpc>
                <a:spcPct val="115000"/>
              </a:lnSpc>
              <a:spcBef>
                <a:spcPts val="0"/>
              </a:spcBef>
              <a:spcAft>
                <a:spcPts val="0"/>
              </a:spcAft>
              <a:buClr>
                <a:srgbClr val="000000"/>
              </a:buClr>
              <a:buSzPts val="1500"/>
              <a:buFont typeface="Lato"/>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Content includes instructor documents, fully developed lessons with interactive practice and assessments, rubrics, and question banks.</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23850" algn="l" defTabSz="914400" rtl="0" eaLnBrk="1" fontAlgn="auto" latinLnBrk="0" hangingPunct="1">
              <a:lnSpc>
                <a:spcPct val="115000"/>
              </a:lnSpc>
              <a:spcBef>
                <a:spcPts val="1000"/>
              </a:spcBef>
              <a:spcAft>
                <a:spcPts val="0"/>
              </a:spcAft>
              <a:buClr>
                <a:srgbClr val="000000"/>
              </a:buClr>
              <a:buSzPts val="1500"/>
              <a:buFont typeface="Lato"/>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Divisions may create their own content and easily share within the division or with others across the state.</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23850" algn="l" defTabSz="914400" rtl="0" eaLnBrk="1" fontAlgn="auto" latinLnBrk="0" hangingPunct="1">
              <a:lnSpc>
                <a:spcPct val="115000"/>
              </a:lnSpc>
              <a:spcBef>
                <a:spcPts val="1000"/>
              </a:spcBef>
              <a:spcAft>
                <a:spcPts val="0"/>
              </a:spcAft>
              <a:buClr>
                <a:srgbClr val="000000"/>
              </a:buClr>
              <a:buSzPts val="1500"/>
              <a:buFont typeface="Lato"/>
              <a:buChar char="●"/>
              <a:tabLst/>
              <a:defRPr/>
            </a:pPr>
            <a:r>
              <a:rPr kumimoji="0" lang="en" sz="1500" b="0" i="0" u="none" strike="noStrike" kern="0" cap="none" spc="0" normalizeH="0" baseline="0" noProof="0">
                <a:ln>
                  <a:noFill/>
                </a:ln>
                <a:solidFill>
                  <a:srgbClr val="000000"/>
                </a:solidFill>
                <a:effectLst/>
                <a:uLnTx/>
                <a:uFillTx/>
                <a:latin typeface="Lato"/>
                <a:ea typeface="Lato"/>
                <a:cs typeface="Lato"/>
                <a:sym typeface="Lato"/>
              </a:rPr>
              <a:t>Divisions may add procured or free content to their LMS at any time.</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15000"/>
              </a:lnSpc>
              <a:spcBef>
                <a:spcPts val="300"/>
              </a:spcBef>
              <a:spcAft>
                <a:spcPts val="1000"/>
              </a:spcAft>
              <a:buClr>
                <a:srgbClr val="000000"/>
              </a:buClr>
              <a:buSzTx/>
              <a:buFont typeface="Arial"/>
              <a:buNone/>
              <a:tabLst/>
              <a:defRPr/>
            </a:pPr>
            <a:endParaRPr kumimoji="0" sz="15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28" name="Google Shape;128;p23"/>
          <p:cNvSpPr txBox="1"/>
          <p:nvPr/>
        </p:nvSpPr>
        <p:spPr>
          <a:xfrm>
            <a:off x="604100" y="362450"/>
            <a:ext cx="6254100" cy="509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 sz="2700" b="1" i="0" u="none" strike="noStrike" kern="0" cap="none" spc="0" normalizeH="0" baseline="0" noProof="0">
                <a:ln>
                  <a:noFill/>
                </a:ln>
                <a:solidFill>
                  <a:srgbClr val="000000"/>
                </a:solidFill>
                <a:effectLst/>
                <a:uLnTx/>
                <a:uFillTx/>
                <a:latin typeface="Raleway"/>
                <a:ea typeface="Raleway"/>
                <a:cs typeface="Raleway"/>
                <a:sym typeface="Raleway"/>
              </a:rPr>
              <a:t>Outreach Program Update </a:t>
            </a:r>
            <a:endParaRPr kumimoji="0" sz="2700" b="0" i="0" u="none" strike="noStrike" kern="0" cap="none" spc="0" normalizeH="0" baseline="0" noProof="0">
              <a:ln>
                <a:noFill/>
              </a:ln>
              <a:solidFill>
                <a:srgbClr val="000000"/>
              </a:solidFill>
              <a:effectLst/>
              <a:uLnTx/>
              <a:uFillTx/>
              <a:latin typeface="Raleway"/>
              <a:ea typeface="Raleway"/>
              <a:cs typeface="Raleway"/>
              <a:sym typeface="Raleway"/>
            </a:endParaRPr>
          </a:p>
        </p:txBody>
      </p:sp>
    </p:spTree>
    <p:extLst>
      <p:ext uri="{BB962C8B-B14F-4D97-AF65-F5344CB8AC3E}">
        <p14:creationId xmlns:p14="http://schemas.microsoft.com/office/powerpoint/2010/main" val="482308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44" name="Google Shape;144;p24"/>
          <p:cNvSpPr txBox="1"/>
          <p:nvPr/>
        </p:nvSpPr>
        <p:spPr>
          <a:xfrm>
            <a:off x="6902251" y="2828538"/>
            <a:ext cx="1832599" cy="1191011"/>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1200" b="0" i="0" u="none" strike="noStrike" kern="0" cap="none" spc="0" normalizeH="0" baseline="0" noProof="0">
                <a:ln>
                  <a:noFill/>
                </a:ln>
                <a:solidFill>
                  <a:srgbClr val="434343"/>
                </a:solidFill>
                <a:effectLst/>
                <a:uLnTx/>
                <a:uFillTx/>
                <a:latin typeface="Lato"/>
                <a:ea typeface="Lato"/>
                <a:cs typeface="Lato"/>
                <a:sym typeface="Lato"/>
              </a:rPr>
              <a:t>Division educators have access to training and professional learning via VVA at no cost.</a:t>
            </a:r>
            <a:endParaRPr kumimoji="0" sz="1200" b="0" i="0" u="none" strike="noStrike" kern="0" cap="none" spc="0" normalizeH="0" baseline="0" noProof="0">
              <a:ln>
                <a:noFill/>
              </a:ln>
              <a:solidFill>
                <a:srgbClr val="434343"/>
              </a:solidFill>
              <a:effectLst/>
              <a:uLnTx/>
              <a:uFillTx/>
              <a:latin typeface="Lato"/>
              <a:ea typeface="Lato"/>
              <a:cs typeface="Lato"/>
              <a:sym typeface="Lato"/>
            </a:endParaRPr>
          </a:p>
        </p:txBody>
      </p:sp>
      <p:sp>
        <p:nvSpPr>
          <p:cNvPr id="143" name="Google Shape;143;p24"/>
          <p:cNvSpPr txBox="1"/>
          <p:nvPr/>
        </p:nvSpPr>
        <p:spPr>
          <a:xfrm>
            <a:off x="6902272" y="2198074"/>
            <a:ext cx="1721700" cy="4680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34343"/>
                </a:solidFill>
                <a:effectLst/>
                <a:uLnTx/>
                <a:uFillTx/>
                <a:latin typeface="Raleway"/>
                <a:ea typeface="Raleway"/>
                <a:cs typeface="Raleway"/>
                <a:sym typeface="Raleway"/>
              </a:rPr>
              <a:t>Training</a:t>
            </a:r>
            <a:endParaRPr kumimoji="0" sz="1000" b="1" i="0" u="none" strike="noStrike" kern="0" cap="none" spc="0" normalizeH="0" baseline="0" noProof="0">
              <a:ln>
                <a:noFill/>
              </a:ln>
              <a:solidFill>
                <a:srgbClr val="434343"/>
              </a:solidFill>
              <a:effectLst/>
              <a:uLnTx/>
              <a:uFillTx/>
              <a:latin typeface="Raleway"/>
              <a:ea typeface="Raleway"/>
              <a:cs typeface="Raleway"/>
              <a:sym typeface="Raleway"/>
            </a:endParaRPr>
          </a:p>
        </p:txBody>
      </p:sp>
      <p:pic>
        <p:nvPicPr>
          <p:cNvPr id="149" name="Google Shape;149;p24" title="Icon teacher and students"/>
          <p:cNvPicPr preferRelativeResize="0"/>
          <p:nvPr/>
        </p:nvPicPr>
        <p:blipFill>
          <a:blip r:embed="rId3">
            <a:alphaModFix/>
          </a:blip>
          <a:stretch>
            <a:fillRect/>
          </a:stretch>
        </p:blipFill>
        <p:spPr>
          <a:xfrm>
            <a:off x="7420900" y="1589575"/>
            <a:ext cx="684500" cy="684500"/>
          </a:xfrm>
          <a:prstGeom prst="rect">
            <a:avLst/>
          </a:prstGeom>
          <a:noFill/>
          <a:ln>
            <a:noFill/>
          </a:ln>
        </p:spPr>
      </p:pic>
      <p:sp>
        <p:nvSpPr>
          <p:cNvPr id="146" name="Google Shape;146;p24" title="divider"/>
          <p:cNvSpPr/>
          <p:nvPr/>
        </p:nvSpPr>
        <p:spPr>
          <a:xfrm>
            <a:off x="6455643" y="1916580"/>
            <a:ext cx="598800" cy="39000"/>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2" name="Google Shape;142;p24"/>
          <p:cNvSpPr txBox="1"/>
          <p:nvPr/>
        </p:nvSpPr>
        <p:spPr>
          <a:xfrm>
            <a:off x="4804876" y="2828547"/>
            <a:ext cx="1721881" cy="1267202"/>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1200" b="0" i="0" u="none" strike="noStrike" kern="0" cap="none" spc="0" normalizeH="0" baseline="0" noProof="0">
                <a:ln>
                  <a:noFill/>
                </a:ln>
                <a:solidFill>
                  <a:srgbClr val="434343"/>
                </a:solidFill>
                <a:effectLst/>
                <a:uLnTx/>
                <a:uFillTx/>
                <a:latin typeface="Lato"/>
                <a:ea typeface="Lato"/>
                <a:cs typeface="Lato"/>
                <a:sym typeface="Lato"/>
              </a:rPr>
              <a:t>Virginia public school divisions can access and use K–12 VVA Outreach content at no cost.</a:t>
            </a:r>
            <a:endParaRPr kumimoji="0" sz="1100" b="0" i="0" u="none" strike="noStrike" kern="0" cap="none" spc="0" normalizeH="0" baseline="0" noProof="0">
              <a:ln>
                <a:noFill/>
              </a:ln>
              <a:solidFill>
                <a:srgbClr val="434343"/>
              </a:solidFill>
              <a:effectLst/>
              <a:uLnTx/>
              <a:uFillTx/>
              <a:latin typeface="Lato"/>
              <a:ea typeface="Lato"/>
              <a:cs typeface="Lato"/>
              <a:sym typeface="Lato"/>
            </a:endParaRPr>
          </a:p>
        </p:txBody>
      </p:sp>
      <p:sp>
        <p:nvSpPr>
          <p:cNvPr id="147" name="Google Shape;147;p24"/>
          <p:cNvSpPr txBox="1"/>
          <p:nvPr/>
        </p:nvSpPr>
        <p:spPr>
          <a:xfrm>
            <a:off x="4804757" y="2197974"/>
            <a:ext cx="1722000" cy="4683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34343"/>
                </a:solidFill>
                <a:effectLst/>
                <a:uLnTx/>
                <a:uFillTx/>
                <a:latin typeface="Raleway"/>
                <a:ea typeface="Raleway"/>
                <a:cs typeface="Raleway"/>
                <a:sym typeface="Raleway"/>
              </a:rPr>
              <a:t>Content</a:t>
            </a:r>
            <a:endParaRPr kumimoji="0" sz="1000" b="1" i="0" u="none" strike="noStrike" kern="0" cap="none" spc="0" normalizeH="0" baseline="0" noProof="0">
              <a:ln>
                <a:noFill/>
              </a:ln>
              <a:solidFill>
                <a:srgbClr val="434343"/>
              </a:solidFill>
              <a:effectLst/>
              <a:uLnTx/>
              <a:uFillTx/>
              <a:latin typeface="Raleway"/>
              <a:ea typeface="Raleway"/>
              <a:cs typeface="Raleway"/>
              <a:sym typeface="Raleway"/>
            </a:endParaRPr>
          </a:p>
        </p:txBody>
      </p:sp>
      <p:pic>
        <p:nvPicPr>
          <p:cNvPr id="148" name="Google Shape;148;p24" title="Picture bulleted list"/>
          <p:cNvPicPr preferRelativeResize="0"/>
          <p:nvPr/>
        </p:nvPicPr>
        <p:blipFill>
          <a:blip r:embed="rId4">
            <a:alphaModFix/>
          </a:blip>
          <a:stretch>
            <a:fillRect/>
          </a:stretch>
        </p:blipFill>
        <p:spPr>
          <a:xfrm>
            <a:off x="5372629" y="1589575"/>
            <a:ext cx="667150" cy="667150"/>
          </a:xfrm>
          <a:prstGeom prst="rect">
            <a:avLst/>
          </a:prstGeom>
          <a:noFill/>
          <a:ln>
            <a:noFill/>
          </a:ln>
        </p:spPr>
      </p:pic>
      <p:sp>
        <p:nvSpPr>
          <p:cNvPr id="145" name="Google Shape;145;p24" title="divider"/>
          <p:cNvSpPr/>
          <p:nvPr/>
        </p:nvSpPr>
        <p:spPr>
          <a:xfrm>
            <a:off x="4357967" y="1916580"/>
            <a:ext cx="598800" cy="39000"/>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4"/>
          <p:cNvSpPr txBox="1"/>
          <p:nvPr/>
        </p:nvSpPr>
        <p:spPr>
          <a:xfrm>
            <a:off x="2707485" y="2828549"/>
            <a:ext cx="1721738" cy="1267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1200" b="0" i="0" u="none" strike="noStrike" kern="0" cap="none" spc="0" normalizeH="0" baseline="0" noProof="0">
                <a:ln>
                  <a:noFill/>
                </a:ln>
                <a:solidFill>
                  <a:srgbClr val="434343"/>
                </a:solidFill>
                <a:effectLst/>
                <a:uLnTx/>
                <a:uFillTx/>
                <a:latin typeface="Lato"/>
                <a:ea typeface="Lato"/>
                <a:cs typeface="Lato"/>
                <a:sym typeface="Lato"/>
              </a:rPr>
              <a:t>Virginia public school divisions have access to VVA &amp; LMS support teams at no cost.</a:t>
            </a:r>
            <a:endParaRPr kumimoji="0" sz="1200" b="0" i="0" u="none" strike="noStrike" kern="0" cap="none" spc="0" normalizeH="0" baseline="0" noProof="0">
              <a:ln>
                <a:noFill/>
              </a:ln>
              <a:solidFill>
                <a:srgbClr val="434343"/>
              </a:solidFill>
              <a:effectLst/>
              <a:uLnTx/>
              <a:uFillTx/>
              <a:latin typeface="Lato"/>
              <a:ea typeface="Lato"/>
              <a:cs typeface="Lato"/>
              <a:sym typeface="Lato"/>
            </a:endParaRPr>
          </a:p>
        </p:txBody>
      </p:sp>
      <p:sp>
        <p:nvSpPr>
          <p:cNvPr id="140" name="Google Shape;140;p24"/>
          <p:cNvSpPr txBox="1"/>
          <p:nvPr/>
        </p:nvSpPr>
        <p:spPr>
          <a:xfrm>
            <a:off x="2707475" y="2232391"/>
            <a:ext cx="1721747" cy="468095"/>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A72A1E"/>
                </a:solidFill>
                <a:effectLst/>
                <a:uLnTx/>
                <a:uFillTx/>
                <a:latin typeface="Raleway"/>
                <a:ea typeface="Raleway"/>
                <a:cs typeface="Raleway"/>
                <a:sym typeface="Raleway"/>
              </a:rPr>
              <a:t>Support Teams</a:t>
            </a:r>
            <a:endParaRPr kumimoji="0" sz="1000" b="1" i="0" u="none" strike="noStrike" kern="0" cap="none" spc="0" normalizeH="0" baseline="0" noProof="0">
              <a:ln>
                <a:noFill/>
              </a:ln>
              <a:solidFill>
                <a:srgbClr val="A72A1E"/>
              </a:solidFill>
              <a:effectLst/>
              <a:uLnTx/>
              <a:uFillTx/>
              <a:latin typeface="Raleway"/>
              <a:ea typeface="Raleway"/>
              <a:cs typeface="Raleway"/>
              <a:sym typeface="Raleway"/>
            </a:endParaRPr>
          </a:p>
        </p:txBody>
      </p:sp>
      <p:pic>
        <p:nvPicPr>
          <p:cNvPr id="134" name="Google Shape;134;p24" title="Picture Support Teams"/>
          <p:cNvPicPr preferRelativeResize="0"/>
          <p:nvPr/>
        </p:nvPicPr>
        <p:blipFill>
          <a:blip r:embed="rId5">
            <a:alphaModFix/>
          </a:blip>
          <a:stretch>
            <a:fillRect/>
          </a:stretch>
        </p:blipFill>
        <p:spPr>
          <a:xfrm>
            <a:off x="3229500" y="1589575"/>
            <a:ext cx="667150" cy="667150"/>
          </a:xfrm>
          <a:prstGeom prst="rect">
            <a:avLst/>
          </a:prstGeom>
          <a:noFill/>
          <a:ln>
            <a:noFill/>
          </a:ln>
        </p:spPr>
      </p:pic>
      <p:sp>
        <p:nvSpPr>
          <p:cNvPr id="137" name="Google Shape;137;p24" title="divider"/>
          <p:cNvSpPr/>
          <p:nvPr/>
        </p:nvSpPr>
        <p:spPr>
          <a:xfrm>
            <a:off x="2169374" y="1916580"/>
            <a:ext cx="598800" cy="39000"/>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4"/>
          <p:cNvSpPr txBox="1"/>
          <p:nvPr/>
        </p:nvSpPr>
        <p:spPr>
          <a:xfrm>
            <a:off x="563851" y="2828548"/>
            <a:ext cx="1744869" cy="1267201"/>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1200" b="0" i="0" u="none" strike="noStrike" kern="0" cap="none" spc="0" normalizeH="0" baseline="0" noProof="0">
                <a:ln>
                  <a:noFill/>
                </a:ln>
                <a:solidFill>
                  <a:srgbClr val="434343"/>
                </a:solidFill>
                <a:effectLst/>
                <a:uLnTx/>
                <a:uFillTx/>
                <a:latin typeface="Lato"/>
                <a:ea typeface="Lato"/>
                <a:cs typeface="Lato"/>
                <a:sym typeface="Lato"/>
              </a:rPr>
              <a:t>Virginia public school divisions have access to their own instance of the VVA LMS at no cost.</a:t>
            </a:r>
            <a:endParaRPr kumimoji="0" sz="1200" b="0" i="0" u="none" strike="noStrike" kern="0" cap="none" spc="0" normalizeH="0" baseline="0" noProof="0">
              <a:ln>
                <a:noFill/>
              </a:ln>
              <a:solidFill>
                <a:srgbClr val="434343"/>
              </a:solidFill>
              <a:effectLst/>
              <a:uLnTx/>
              <a:uFillTx/>
              <a:latin typeface="Lato"/>
              <a:ea typeface="Lato"/>
              <a:cs typeface="Lato"/>
              <a:sym typeface="Lato"/>
            </a:endParaRPr>
          </a:p>
        </p:txBody>
      </p:sp>
      <p:sp>
        <p:nvSpPr>
          <p:cNvPr id="138" name="Google Shape;138;p24"/>
          <p:cNvSpPr txBox="1"/>
          <p:nvPr/>
        </p:nvSpPr>
        <p:spPr>
          <a:xfrm>
            <a:off x="586973" y="2349546"/>
            <a:ext cx="1721747" cy="468095"/>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A72A1E"/>
                </a:solidFill>
                <a:effectLst/>
                <a:uLnTx/>
                <a:uFillTx/>
                <a:latin typeface="Raleway"/>
                <a:ea typeface="Raleway"/>
                <a:cs typeface="Raleway"/>
                <a:sym typeface="Raleway"/>
              </a:rPr>
              <a:t>Learning Management System</a:t>
            </a:r>
            <a:endParaRPr kumimoji="0" sz="1000" b="1" i="0" u="none" strike="noStrike" kern="0" cap="none" spc="0" normalizeH="0" baseline="0" noProof="0">
              <a:ln>
                <a:noFill/>
              </a:ln>
              <a:solidFill>
                <a:srgbClr val="A72A1E"/>
              </a:solidFill>
              <a:effectLst/>
              <a:uLnTx/>
              <a:uFillTx/>
              <a:latin typeface="Raleway"/>
              <a:ea typeface="Raleway"/>
              <a:cs typeface="Raleway"/>
              <a:sym typeface="Raleway"/>
            </a:endParaRPr>
          </a:p>
        </p:txBody>
      </p:sp>
      <p:pic>
        <p:nvPicPr>
          <p:cNvPr id="135" name="Google Shape;135;p24" title="Picture Learning Management System"/>
          <p:cNvPicPr preferRelativeResize="0"/>
          <p:nvPr/>
        </p:nvPicPr>
        <p:blipFill>
          <a:blip r:embed="rId6">
            <a:alphaModFix/>
          </a:blip>
          <a:stretch>
            <a:fillRect/>
          </a:stretch>
        </p:blipFill>
        <p:spPr>
          <a:xfrm>
            <a:off x="1114263" y="1589575"/>
            <a:ext cx="667175" cy="667175"/>
          </a:xfrm>
          <a:prstGeom prst="rect">
            <a:avLst/>
          </a:prstGeom>
          <a:noFill/>
          <a:ln>
            <a:noFill/>
          </a:ln>
        </p:spPr>
      </p:pic>
      <p:sp>
        <p:nvSpPr>
          <p:cNvPr id="136" name="Google Shape;136;p24"/>
          <p:cNvSpPr txBox="1">
            <a:spLocks noGrp="1"/>
          </p:cNvSpPr>
          <p:nvPr>
            <p:ph type="title"/>
          </p:nvPr>
        </p:nvSpPr>
        <p:spPr>
          <a:xfrm>
            <a:off x="444050" y="757550"/>
            <a:ext cx="82908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Outreach Program Components</a:t>
            </a:r>
            <a:endParaRPr sz="2700"/>
          </a:p>
        </p:txBody>
      </p:sp>
    </p:spTree>
    <p:extLst>
      <p:ext uri="{BB962C8B-B14F-4D97-AF65-F5344CB8AC3E}">
        <p14:creationId xmlns:p14="http://schemas.microsoft.com/office/powerpoint/2010/main" val="205892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727650" y="3763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Outreach Program Sneak Peek</a:t>
            </a:r>
            <a:endParaRPr sz="2700"/>
          </a:p>
        </p:txBody>
      </p:sp>
      <p:sp>
        <p:nvSpPr>
          <p:cNvPr id="155" name="Google Shape;155;p25"/>
          <p:cNvSpPr txBox="1">
            <a:spLocks noGrp="1"/>
          </p:cNvSpPr>
          <p:nvPr>
            <p:ph type="body" idx="1"/>
          </p:nvPr>
        </p:nvSpPr>
        <p:spPr>
          <a:xfrm>
            <a:off x="729450" y="1121900"/>
            <a:ext cx="7688700" cy="3810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b="1">
                <a:solidFill>
                  <a:srgbClr val="000000"/>
                </a:solidFill>
              </a:rPr>
              <a:t>92,000+</a:t>
            </a:r>
            <a:r>
              <a:rPr lang="en">
                <a:solidFill>
                  <a:srgbClr val="000000"/>
                </a:solidFill>
              </a:rPr>
              <a:t> unique Outreach Program course downloads in 2020–2021!</a:t>
            </a:r>
            <a:endParaRPr>
              <a:solidFill>
                <a:srgbClr val="000000"/>
              </a:solidFill>
            </a:endParaRPr>
          </a:p>
          <a:p>
            <a:pPr marL="0" lvl="0" indent="0" algn="l" rtl="0">
              <a:lnSpc>
                <a:spcPct val="115000"/>
              </a:lnSpc>
              <a:spcBef>
                <a:spcPts val="1000"/>
              </a:spcBef>
              <a:spcAft>
                <a:spcPts val="0"/>
              </a:spcAft>
              <a:buNone/>
            </a:pPr>
            <a:endParaRPr sz="800">
              <a:solidFill>
                <a:srgbClr val="000000"/>
              </a:solidFill>
            </a:endParaRPr>
          </a:p>
          <a:p>
            <a:pPr marL="0" lvl="0" indent="0" algn="l" rtl="0">
              <a:lnSpc>
                <a:spcPct val="115000"/>
              </a:lnSpc>
              <a:spcBef>
                <a:spcPts val="1000"/>
              </a:spcBef>
              <a:spcAft>
                <a:spcPts val="0"/>
              </a:spcAft>
              <a:buNone/>
            </a:pPr>
            <a:r>
              <a:rPr lang="en" sz="2200" b="1">
                <a:solidFill>
                  <a:srgbClr val="000000"/>
                </a:solidFill>
              </a:rPr>
              <a:t>What’s next?</a:t>
            </a:r>
            <a:endParaRPr sz="2200" b="1">
              <a:solidFill>
                <a:srgbClr val="000000"/>
              </a:solidFill>
            </a:endParaRPr>
          </a:p>
          <a:p>
            <a:pPr marL="0" lvl="0" indent="0" algn="l" rtl="0">
              <a:lnSpc>
                <a:spcPct val="115000"/>
              </a:lnSpc>
              <a:spcBef>
                <a:spcPts val="1000"/>
              </a:spcBef>
              <a:spcAft>
                <a:spcPts val="0"/>
              </a:spcAft>
              <a:buNone/>
            </a:pPr>
            <a:r>
              <a:rPr lang="en">
                <a:solidFill>
                  <a:srgbClr val="000000"/>
                </a:solidFill>
              </a:rPr>
              <a:t>Additional Outreach Program content is scheduled for release in 2021–2022:</a:t>
            </a:r>
            <a:endParaRPr>
              <a:solidFill>
                <a:srgbClr val="000000"/>
              </a:solidFill>
            </a:endParaRPr>
          </a:p>
          <a:p>
            <a:pPr marL="457200" lvl="0" indent="-330200" algn="l" rtl="0">
              <a:lnSpc>
                <a:spcPct val="115000"/>
              </a:lnSpc>
              <a:spcBef>
                <a:spcPts val="1000"/>
              </a:spcBef>
              <a:spcAft>
                <a:spcPts val="0"/>
              </a:spcAft>
              <a:buClr>
                <a:srgbClr val="000000"/>
              </a:buClr>
              <a:buSzPts val="1600"/>
              <a:buFont typeface="Lato"/>
              <a:buChar char="●"/>
            </a:pPr>
            <a:r>
              <a:rPr lang="en">
                <a:solidFill>
                  <a:srgbClr val="000000"/>
                </a:solidFill>
              </a:rPr>
              <a:t>Credit recovery, grades 6–12</a:t>
            </a:r>
            <a:endParaRPr>
              <a:solidFill>
                <a:srgbClr val="000000"/>
              </a:solidFill>
            </a:endParaRPr>
          </a:p>
          <a:p>
            <a:pPr marL="457200" lvl="0" indent="-330200" algn="l" rtl="0">
              <a:lnSpc>
                <a:spcPct val="115000"/>
              </a:lnSpc>
              <a:spcBef>
                <a:spcPts val="1000"/>
              </a:spcBef>
              <a:spcAft>
                <a:spcPts val="0"/>
              </a:spcAft>
              <a:buClr>
                <a:srgbClr val="000000"/>
              </a:buClr>
              <a:buSzPts val="1600"/>
              <a:buFont typeface="Lato"/>
              <a:buChar char="●"/>
            </a:pPr>
            <a:r>
              <a:rPr lang="en">
                <a:solidFill>
                  <a:srgbClr val="000000"/>
                </a:solidFill>
              </a:rPr>
              <a:t>Updated asynchronous content, grades K–12</a:t>
            </a:r>
            <a:endParaRPr>
              <a:solidFill>
                <a:srgbClr val="000000"/>
              </a:solidFill>
            </a:endParaRPr>
          </a:p>
          <a:p>
            <a:pPr marL="457200" lvl="0" indent="-330200" algn="l" rtl="0">
              <a:lnSpc>
                <a:spcPct val="115000"/>
              </a:lnSpc>
              <a:spcBef>
                <a:spcPts val="1000"/>
              </a:spcBef>
              <a:spcAft>
                <a:spcPts val="0"/>
              </a:spcAft>
              <a:buClr>
                <a:srgbClr val="000000"/>
              </a:buClr>
              <a:buSzPts val="1600"/>
              <a:buFont typeface="Lato"/>
              <a:buChar char="●"/>
            </a:pPr>
            <a:r>
              <a:rPr lang="en">
                <a:solidFill>
                  <a:srgbClr val="000000"/>
                </a:solidFill>
              </a:rPr>
              <a:t>Enrichment content, grades K–12</a:t>
            </a:r>
            <a:endParaRPr>
              <a:solidFill>
                <a:srgbClr val="000000"/>
              </a:solidFill>
            </a:endParaRPr>
          </a:p>
          <a:p>
            <a:pPr marL="0" lvl="0" indent="0" algn="l" rtl="0">
              <a:lnSpc>
                <a:spcPct val="115000"/>
              </a:lnSpc>
              <a:spcBef>
                <a:spcPts val="0"/>
              </a:spcBef>
              <a:spcAft>
                <a:spcPts val="1000"/>
              </a:spcAft>
              <a:buNone/>
            </a:pPr>
            <a:endParaRPr sz="2000"/>
          </a:p>
        </p:txBody>
      </p:sp>
    </p:spTree>
    <p:extLst>
      <p:ext uri="{BB962C8B-B14F-4D97-AF65-F5344CB8AC3E}">
        <p14:creationId xmlns:p14="http://schemas.microsoft.com/office/powerpoint/2010/main" val="4011393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3" name="Google Shape;163;p26" title="Picture Virginia map"/>
          <p:cNvPicPr preferRelativeResize="0"/>
          <p:nvPr/>
        </p:nvPicPr>
        <p:blipFill>
          <a:blip r:embed="rId3">
            <a:alphaModFix/>
          </a:blip>
          <a:stretch>
            <a:fillRect/>
          </a:stretch>
        </p:blipFill>
        <p:spPr>
          <a:xfrm>
            <a:off x="4702800" y="1993075"/>
            <a:ext cx="3152775" cy="1447800"/>
          </a:xfrm>
          <a:prstGeom prst="rect">
            <a:avLst/>
          </a:prstGeom>
          <a:noFill/>
          <a:ln>
            <a:noFill/>
          </a:ln>
        </p:spPr>
      </p:pic>
      <p:sp>
        <p:nvSpPr>
          <p:cNvPr id="162" name="Google Shape;162;p26"/>
          <p:cNvSpPr txBox="1"/>
          <p:nvPr/>
        </p:nvSpPr>
        <p:spPr>
          <a:xfrm>
            <a:off x="304800" y="361950"/>
            <a:ext cx="7886700" cy="44694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Tx/>
              <a:buFont typeface="Arial"/>
              <a:buNone/>
              <a:tabLst/>
              <a:defRPr/>
            </a:pPr>
            <a:r>
              <a:rPr kumimoji="0" lang="en" sz="2400" b="1" i="0" u="none" strike="noStrike" kern="0" cap="none" spc="0" normalizeH="0" baseline="0" noProof="0">
                <a:ln>
                  <a:noFill/>
                </a:ln>
                <a:solidFill>
                  <a:srgbClr val="000000"/>
                </a:solidFill>
                <a:effectLst/>
                <a:uLnTx/>
                <a:uFillTx/>
                <a:latin typeface="Raleway"/>
                <a:ea typeface="Raleway"/>
                <a:cs typeface="Raleway"/>
                <a:sym typeface="Raleway"/>
              </a:rPr>
              <a:t>March Regional LMS Monthly Meeting Dates </a:t>
            </a:r>
            <a:endParaRPr kumimoji="0" sz="2400" b="1" i="0" u="none" strike="noStrike" kern="0" cap="none" spc="0" normalizeH="0" baseline="0" noProof="0">
              <a:ln>
                <a:noFill/>
              </a:ln>
              <a:solidFill>
                <a:srgbClr val="000000"/>
              </a:solidFill>
              <a:effectLst/>
              <a:uLnTx/>
              <a:uFillTx/>
              <a:latin typeface="Raleway"/>
              <a:ea typeface="Raleway"/>
              <a:cs typeface="Raleway"/>
              <a:sym typeface="Raleway"/>
            </a:endParaRPr>
          </a:p>
          <a:p>
            <a:pPr marL="0" marR="0" lvl="0" indent="0" algn="l" defTabSz="914400" rtl="0" eaLnBrk="1" fontAlgn="auto" latinLnBrk="0" hangingPunct="1">
              <a:lnSpc>
                <a:spcPct val="90000"/>
              </a:lnSpc>
              <a:spcBef>
                <a:spcPts val="80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80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Region 1:  Tuesday, March 16, at 11 a.m.</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100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Region 2: Tuesday, March 16, at 2 p.m.</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100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Region 3:  Wednesday, March 17, at 11 a.m.</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100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Region 4:  Wednesday, March 17, at 2 p.m.</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100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Region 5:  Thursday, March 18, at 11 a.m.</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100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Region 6:  Thursday, March 18, at 2 p.m.</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100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Region 7:  Friday, March 19, at 11 a.m.</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100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Region 8:  Friday, March 19, at 2 p. m.</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15000"/>
              </a:lnSpc>
              <a:spcBef>
                <a:spcPts val="100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
            </a:r>
            <a:br>
              <a:rPr kumimoji="0" lang="en" sz="1400" b="0" i="0" u="none" strike="noStrike" kern="0" cap="none" spc="0" normalizeH="0" baseline="0" noProof="0">
                <a:ln>
                  <a:noFill/>
                </a:ln>
                <a:solidFill>
                  <a:srgbClr val="000000"/>
                </a:solidFill>
                <a:effectLst/>
                <a:uLnTx/>
                <a:uFillTx/>
                <a:latin typeface="Lato"/>
                <a:ea typeface="Lato"/>
                <a:cs typeface="Lato"/>
                <a:sym typeface="Lato"/>
              </a:rPr>
            </a:br>
            <a:endParaRPr kumimoji="0" sz="1800" b="0" i="0" u="none" strike="noStrike" kern="0" cap="none" spc="0" normalizeH="0" baseline="0" noProof="0">
              <a:ln>
                <a:noFill/>
              </a:ln>
              <a:solidFill>
                <a:srgbClr val="5B5B5B"/>
              </a:solidFill>
              <a:effectLst/>
              <a:uLnTx/>
              <a:uFillTx/>
              <a:latin typeface="Proxima Nova"/>
              <a:ea typeface="Proxima Nova"/>
              <a:cs typeface="Proxima Nova"/>
              <a:sym typeface="Proxima Nova"/>
            </a:endParaRPr>
          </a:p>
        </p:txBody>
      </p:sp>
    </p:spTree>
    <p:extLst>
      <p:ext uri="{BB962C8B-B14F-4D97-AF65-F5344CB8AC3E}">
        <p14:creationId xmlns:p14="http://schemas.microsoft.com/office/powerpoint/2010/main" val="2726746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27"/>
          <p:cNvSpPr txBox="1"/>
          <p:nvPr/>
        </p:nvSpPr>
        <p:spPr>
          <a:xfrm>
            <a:off x="712575" y="871550"/>
            <a:ext cx="6987900" cy="3451200"/>
          </a:xfrm>
          <a:prstGeom prst="rect">
            <a:avLst/>
          </a:prstGeom>
          <a:noFill/>
          <a:ln>
            <a:noFill/>
          </a:ln>
        </p:spPr>
        <p:txBody>
          <a:bodyPr spcFirstLastPara="1" wrap="square" lIns="91425" tIns="91425" rIns="91425" bIns="91425" anchor="t" anchorCtr="0">
            <a:noAutofit/>
          </a:bodyPr>
          <a:lstStyle/>
          <a:p>
            <a:pPr marL="457200" marR="0" lvl="0" indent="-311150" algn="l" defTabSz="914400" rtl="0" eaLnBrk="1" fontAlgn="auto" latinLnBrk="0" hangingPunct="1">
              <a:lnSpc>
                <a:spcPct val="125000"/>
              </a:lnSpc>
              <a:spcBef>
                <a:spcPts val="1000"/>
              </a:spcBef>
              <a:spcAft>
                <a:spcPts val="0"/>
              </a:spcAft>
              <a:buClr>
                <a:srgbClr val="000000"/>
              </a:buClr>
              <a:buSzPts val="1300"/>
              <a:buFont typeface="Lato"/>
              <a:buChar char="●"/>
              <a:tabLst/>
              <a:defRPr/>
            </a:pPr>
            <a:r>
              <a:rPr kumimoji="0" lang="en" sz="1300" b="1" i="0" u="none" strike="noStrike" kern="0" cap="none" spc="0" normalizeH="0" baseline="0" noProof="0">
                <a:ln>
                  <a:noFill/>
                </a:ln>
                <a:solidFill>
                  <a:srgbClr val="000000"/>
                </a:solidFill>
                <a:effectLst/>
                <a:uLnTx/>
                <a:uFillTx/>
                <a:latin typeface="Lato"/>
                <a:ea typeface="Lato"/>
                <a:cs typeface="Lato"/>
                <a:sym typeface="Lato"/>
              </a:rPr>
              <a:t>Synchronous</a:t>
            </a:r>
            <a:r>
              <a:rPr kumimoji="0" lang="en" sz="1300" b="0" i="0" u="none" strike="noStrike" kern="0" cap="none" spc="0" normalizeH="0" baseline="0" noProof="0">
                <a:ln>
                  <a:noFill/>
                </a:ln>
                <a:solidFill>
                  <a:srgbClr val="000000"/>
                </a:solidFill>
                <a:effectLst/>
                <a:uLnTx/>
                <a:uFillTx/>
                <a:latin typeface="Lato"/>
                <a:ea typeface="Lato"/>
                <a:cs typeface="Lato"/>
                <a:sym typeface="Lato"/>
              </a:rPr>
              <a:t> and </a:t>
            </a:r>
            <a:r>
              <a:rPr kumimoji="0" lang="en" sz="1300" b="1" i="0" u="none" strike="noStrike" kern="0" cap="none" spc="0" normalizeH="0" baseline="0" noProof="0">
                <a:ln>
                  <a:noFill/>
                </a:ln>
                <a:solidFill>
                  <a:srgbClr val="000000"/>
                </a:solidFill>
                <a:effectLst/>
                <a:uLnTx/>
                <a:uFillTx/>
                <a:latin typeface="Lato"/>
                <a:ea typeface="Lato"/>
                <a:cs typeface="Lato"/>
                <a:sym typeface="Lato"/>
              </a:rPr>
              <a:t>asynchronous</a:t>
            </a:r>
            <a:r>
              <a:rPr kumimoji="0" lang="en" sz="1300" b="0" i="0" u="none" strike="noStrike" kern="0" cap="none" spc="0" normalizeH="0" baseline="0" noProof="0">
                <a:ln>
                  <a:noFill/>
                </a:ln>
                <a:solidFill>
                  <a:srgbClr val="000000"/>
                </a:solidFill>
                <a:effectLst/>
                <a:uLnTx/>
                <a:uFillTx/>
                <a:latin typeface="Lato"/>
                <a:ea typeface="Lato"/>
                <a:cs typeface="Lato"/>
                <a:sym typeface="Lato"/>
              </a:rPr>
              <a:t> PL workshops and courses in a variety of areas, including online learning best practices, blended learning facilitation, LMS training, subject-area support, and the #GoOpenVA platform</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25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Offered at </a:t>
            </a:r>
            <a:r>
              <a:rPr kumimoji="0" lang="en" sz="1300" b="1" i="0" u="none" strike="noStrike" kern="0" cap="none" spc="0" normalizeH="0" baseline="0" noProof="0">
                <a:ln>
                  <a:noFill/>
                </a:ln>
                <a:solidFill>
                  <a:srgbClr val="000000"/>
                </a:solidFill>
                <a:effectLst/>
                <a:uLnTx/>
                <a:uFillTx/>
                <a:latin typeface="Lato"/>
                <a:ea typeface="Lato"/>
                <a:cs typeface="Lato"/>
                <a:sym typeface="Lato"/>
              </a:rPr>
              <a:t>no cost</a:t>
            </a:r>
            <a:r>
              <a:rPr kumimoji="0" lang="en" sz="1300" b="0" i="0" u="none" strike="noStrike" kern="0" cap="none" spc="0" normalizeH="0" baseline="0" noProof="0">
                <a:ln>
                  <a:noFill/>
                </a:ln>
                <a:solidFill>
                  <a:srgbClr val="000000"/>
                </a:solidFill>
                <a:effectLst/>
                <a:uLnTx/>
                <a:uFillTx/>
                <a:latin typeface="Lato"/>
                <a:ea typeface="Lato"/>
                <a:cs typeface="Lato"/>
                <a:sym typeface="Lato"/>
              </a:rPr>
              <a:t> to Virginia public educators</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25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Developed by Virginia public educators, often in partnership with professional organizations (e.g., VSTE, VASCD, CodeVA, and the Virginia Museum of Fine Arts)</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25000"/>
              </a:lnSpc>
              <a:spcBef>
                <a:spcPts val="1000"/>
              </a:spcBef>
              <a:spcAft>
                <a:spcPts val="0"/>
              </a:spcAft>
              <a:buClr>
                <a:srgbClr val="000000"/>
              </a:buClr>
              <a:buSzPts val="1300"/>
              <a:buFont typeface="Lato"/>
              <a:buChar char="●"/>
              <a:tabLst/>
              <a:defRPr/>
            </a:pPr>
            <a:r>
              <a:rPr kumimoji="0" lang="en" sz="1300" b="1" i="0" u="sng" strike="noStrike" kern="0" cap="none" spc="0" normalizeH="0" baseline="0" noProof="0">
                <a:ln>
                  <a:noFill/>
                </a:ln>
                <a:solidFill>
                  <a:srgbClr val="1C3678"/>
                </a:solidFill>
                <a:effectLst/>
                <a:uLnTx/>
                <a:uFillTx/>
                <a:latin typeface="Lato"/>
                <a:ea typeface="Lato"/>
                <a:cs typeface="Lato"/>
                <a:sym typeface="Lato"/>
                <a:hlinkClick r:id="rId3"/>
              </a:rPr>
              <a:t>The Fast and the Curious Webinar series</a:t>
            </a:r>
            <a:r>
              <a:rPr kumimoji="0" lang="en" sz="1300" b="0" i="0" u="none" strike="noStrike" kern="0" cap="none" spc="0" normalizeH="0" baseline="0" noProof="0">
                <a:ln>
                  <a:noFill/>
                </a:ln>
                <a:solidFill>
                  <a:srgbClr val="000000"/>
                </a:solidFill>
                <a:effectLst/>
                <a:uLnTx/>
                <a:uFillTx/>
                <a:latin typeface="Lato"/>
                <a:ea typeface="Lato"/>
                <a:cs typeface="Lato"/>
                <a:sym typeface="Lato"/>
              </a:rPr>
              <a:t>: VVA, VSTE, and Canvas present this series of 30-minute webinars highlighting best practices in synchronous, asynchronous, and hybrid/concurrent instruction.</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25000"/>
              </a:lnSpc>
              <a:spcBef>
                <a:spcPts val="1000"/>
              </a:spcBef>
              <a:spcAft>
                <a:spcPts val="0"/>
              </a:spcAft>
              <a:buClr>
                <a:srgbClr val="000000"/>
              </a:buClr>
              <a:buSzPts val="1300"/>
              <a:buFont typeface="Lato"/>
              <a:buChar char="●"/>
              <a:tabLst/>
              <a:defRPr/>
            </a:pPr>
            <a:r>
              <a:rPr kumimoji="0" lang="en" sz="1300" b="1" i="0" u="sng" strike="noStrike" kern="0" cap="none" spc="0" normalizeH="0" baseline="0" noProof="0">
                <a:ln>
                  <a:noFill/>
                </a:ln>
                <a:solidFill>
                  <a:srgbClr val="1C3678"/>
                </a:solidFill>
                <a:effectLst/>
                <a:uLnTx/>
                <a:uFillTx/>
                <a:latin typeface="Lato"/>
                <a:ea typeface="Lato"/>
                <a:cs typeface="Lato"/>
                <a:sym typeface="Lato"/>
                <a:hlinkClick r:id="rId4"/>
              </a:rPr>
              <a:t>Blending Learning: Mixing Up Your Digital Pedagogy</a:t>
            </a:r>
            <a:r>
              <a:rPr kumimoji="0" lang="en" sz="1300" b="0" i="0" u="none" strike="noStrike" kern="0" cap="none" spc="0" normalizeH="0" baseline="0" noProof="0">
                <a:ln>
                  <a:noFill/>
                </a:ln>
                <a:solidFill>
                  <a:srgbClr val="000000"/>
                </a:solidFill>
                <a:effectLst/>
                <a:uLnTx/>
                <a:uFillTx/>
                <a:latin typeface="Lato"/>
                <a:ea typeface="Lato"/>
                <a:cs typeface="Lato"/>
                <a:sym typeface="Lato"/>
              </a:rPr>
              <a:t>: A free, one-day virtual conference for Virginia public school educators. Registration and more info coming soon.</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25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Summer 2021 Virtual Virginia Professional Learning Program </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7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15000"/>
              </a:lnSpc>
              <a:spcBef>
                <a:spcPts val="1000"/>
              </a:spcBef>
              <a:spcAft>
                <a:spcPts val="100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68" name="Google Shape;168;p27"/>
          <p:cNvSpPr txBox="1"/>
          <p:nvPr/>
        </p:nvSpPr>
        <p:spPr>
          <a:xfrm>
            <a:off x="776700" y="362450"/>
            <a:ext cx="6987900" cy="509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 sz="2700" b="1" i="0" u="none" strike="noStrike" kern="0" cap="none" spc="0" normalizeH="0" baseline="0" noProof="0">
                <a:ln>
                  <a:noFill/>
                </a:ln>
                <a:solidFill>
                  <a:srgbClr val="000000"/>
                </a:solidFill>
                <a:effectLst/>
                <a:uLnTx/>
                <a:uFillTx/>
                <a:latin typeface="Raleway"/>
                <a:ea typeface="Raleway"/>
                <a:cs typeface="Raleway"/>
                <a:sym typeface="Raleway"/>
              </a:rPr>
              <a:t>Professional Learning (PL)</a:t>
            </a:r>
            <a:endParaRPr kumimoji="0" sz="2700" b="0" i="0" u="none" strike="noStrike" kern="0" cap="none" spc="0" normalizeH="0" baseline="0" noProof="0">
              <a:ln>
                <a:noFill/>
              </a:ln>
              <a:solidFill>
                <a:srgbClr val="000000"/>
              </a:solidFill>
              <a:effectLst/>
              <a:uLnTx/>
              <a:uFillTx/>
              <a:latin typeface="Raleway"/>
              <a:ea typeface="Raleway"/>
              <a:cs typeface="Raleway"/>
              <a:sym typeface="Raleway"/>
            </a:endParaRPr>
          </a:p>
        </p:txBody>
      </p:sp>
    </p:spTree>
    <p:extLst>
      <p:ext uri="{BB962C8B-B14F-4D97-AF65-F5344CB8AC3E}">
        <p14:creationId xmlns:p14="http://schemas.microsoft.com/office/powerpoint/2010/main" val="1620967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28"/>
          <p:cNvSpPr txBox="1"/>
          <p:nvPr/>
        </p:nvSpPr>
        <p:spPr>
          <a:xfrm>
            <a:off x="432300" y="1030925"/>
            <a:ext cx="7332300" cy="3510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Public school educators are enrolled in the statewide </a:t>
            </a:r>
            <a:r>
              <a:rPr kumimoji="0" lang="en" sz="1400" b="0" i="0" u="sng" strike="noStrike" kern="0" cap="none" spc="0" normalizeH="0" baseline="0" noProof="0">
                <a:ln>
                  <a:noFill/>
                </a:ln>
                <a:solidFill>
                  <a:srgbClr val="1C3678"/>
                </a:solidFill>
                <a:effectLst/>
                <a:uLnTx/>
                <a:uFillTx/>
                <a:latin typeface="Lato"/>
                <a:ea typeface="Lato"/>
                <a:cs typeface="Lato"/>
                <a:sym typeface="La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Virtual Virginia Professional Learning Network (PLN)</a:t>
            </a:r>
            <a:r>
              <a:rPr kumimoji="0" lang="en" sz="1400" b="0" i="0" u="none" strike="noStrike" kern="0" cap="none" spc="0" normalizeH="0" baseline="0" noProof="0">
                <a:ln>
                  <a:noFill/>
                </a:ln>
                <a:solidFill>
                  <a:srgbClr val="000000"/>
                </a:solidFill>
                <a:effectLst/>
                <a:uLnTx/>
                <a:uFillTx/>
                <a:latin typeface="Lato"/>
                <a:ea typeface="Lato"/>
                <a:cs typeface="Lato"/>
                <a:sym typeface="Lato"/>
              </a:rPr>
              <a:t> and may participate in workshops and statewide webinars.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100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45,000 current participants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Provides LMS support, professional best practice resources, and a shared space where educators can learn from each other</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Offers 21 unique user groups (content, grade level, and tech-specific)</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15000"/>
              </a:lnSpc>
              <a:spcBef>
                <a:spcPts val="1000"/>
              </a:spcBef>
              <a:spcAft>
                <a:spcPts val="0"/>
              </a:spcAft>
              <a:buClr>
                <a:srgbClr val="000000"/>
              </a:buClr>
              <a:buSzTx/>
              <a:buFont typeface="Arial"/>
              <a:buNone/>
              <a:tabLst/>
              <a:defRPr/>
            </a:pPr>
            <a:r>
              <a:rPr kumimoji="0" lang="en" sz="1400" b="1" i="0" u="sng" strike="noStrike" kern="0" cap="none" spc="0" normalizeH="0" baseline="0" noProof="0">
                <a:ln>
                  <a:noFill/>
                </a:ln>
                <a:solidFill>
                  <a:srgbClr val="1C3678"/>
                </a:solidFill>
                <a:effectLst/>
                <a:uLnTx/>
                <a:uFillTx/>
                <a:latin typeface="Lato"/>
                <a:ea typeface="Lato"/>
                <a:cs typeface="Lato"/>
                <a:sym typeface="La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Professional Learning Portal</a:t>
            </a:r>
            <a:r>
              <a:rPr kumimoji="0" lang="en" sz="1400" b="0" i="0" u="none" strike="noStrike" kern="0" cap="none" spc="0" normalizeH="0" baseline="0" noProof="0">
                <a:ln>
                  <a:noFill/>
                </a:ln>
                <a:solidFill>
                  <a:srgbClr val="000000"/>
                </a:solidFill>
                <a:effectLst/>
                <a:uLnTx/>
                <a:uFillTx/>
                <a:latin typeface="Lato"/>
                <a:ea typeface="Lato"/>
                <a:cs typeface="Lato"/>
                <a:sym typeface="Lato"/>
              </a:rPr>
              <a:t> </a:t>
            </a:r>
            <a:endParaRPr kumimoji="0" sz="13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100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17,000 current enrollments via the VVA PL Portal</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Canvas-specific courses (Growing with Canvas, Be the Hero, and Passport to Canvas)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Special-topics courses: Foundations in Online Learning, Teaching with Virtual Virginia, Champions (synchronous, asynchronous, and hybrid/concurrent strategies)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15000"/>
              </a:lnSpc>
              <a:spcBef>
                <a:spcPts val="0"/>
              </a:spcBef>
              <a:spcAft>
                <a:spcPts val="0"/>
              </a:spcAft>
              <a:buClr>
                <a:srgbClr val="000000"/>
              </a:buClr>
              <a:buSzPts val="1400"/>
              <a:buFont typeface="Lato"/>
              <a:buChar char="●"/>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VASCD partnership courses to strengthen face-to-face and online teaching practice</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74" name="Google Shape;174;p28"/>
          <p:cNvSpPr txBox="1"/>
          <p:nvPr/>
        </p:nvSpPr>
        <p:spPr>
          <a:xfrm>
            <a:off x="776700" y="362450"/>
            <a:ext cx="6987900" cy="509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 sz="2700" b="1" i="0" u="none" strike="noStrike" kern="0" cap="none" spc="0" normalizeH="0" baseline="0" noProof="0">
                <a:ln>
                  <a:noFill/>
                </a:ln>
                <a:solidFill>
                  <a:srgbClr val="000000"/>
                </a:solidFill>
                <a:effectLst/>
                <a:uLnTx/>
                <a:uFillTx/>
                <a:latin typeface="Raleway"/>
                <a:ea typeface="Raleway"/>
                <a:cs typeface="Raleway"/>
                <a:sym typeface="Raleway"/>
              </a:rPr>
              <a:t>Professional Learning Network</a:t>
            </a:r>
            <a:endParaRPr kumimoji="0" sz="2700" b="0" i="0" u="none" strike="noStrike" kern="0" cap="none" spc="0" normalizeH="0" baseline="0" noProof="0">
              <a:ln>
                <a:noFill/>
              </a:ln>
              <a:solidFill>
                <a:srgbClr val="000000"/>
              </a:solidFill>
              <a:effectLst/>
              <a:uLnTx/>
              <a:uFillTx/>
              <a:latin typeface="Raleway"/>
              <a:ea typeface="Raleway"/>
              <a:cs typeface="Raleway"/>
              <a:sym typeface="Raleway"/>
            </a:endParaRPr>
          </a:p>
        </p:txBody>
      </p:sp>
    </p:spTree>
    <p:extLst>
      <p:ext uri="{BB962C8B-B14F-4D97-AF65-F5344CB8AC3E}">
        <p14:creationId xmlns:p14="http://schemas.microsoft.com/office/powerpoint/2010/main" val="3523868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3" name="Google Shape;183;p29"/>
          <p:cNvSpPr txBox="1"/>
          <p:nvPr/>
        </p:nvSpPr>
        <p:spPr>
          <a:xfrm>
            <a:off x="5944200" y="1557350"/>
            <a:ext cx="2832600" cy="3172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Raleway"/>
                <a:ea typeface="Raleway"/>
                <a:cs typeface="Raleway"/>
                <a:sym typeface="Raleway"/>
              </a:rPr>
              <a:t>Professional Learning </a:t>
            </a:r>
            <a:endParaRPr kumimoji="0" sz="1700" b="1" i="0" u="none" strike="noStrike" kern="0" cap="none" spc="0" normalizeH="0" baseline="0" noProof="0">
              <a:ln>
                <a:noFill/>
              </a:ln>
              <a:solidFill>
                <a:srgbClr val="000000"/>
              </a:solidFill>
              <a:effectLst/>
              <a:uLnTx/>
              <a:uFillTx/>
              <a:latin typeface="Raleway"/>
              <a:ea typeface="Raleway"/>
              <a:cs typeface="Raleway"/>
              <a:sym typeface="Raleway"/>
            </a:endParaRPr>
          </a:p>
          <a:p>
            <a:pPr marL="457200" marR="0" lvl="0" indent="-311150" algn="l" defTabSz="914400" rtl="0" eaLnBrk="1" fontAlgn="auto" latinLnBrk="0" hangingPunct="1">
              <a:lnSpc>
                <a:spcPct val="100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2020–2021 PLN expanded to support more educators</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00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Summer 2021 professional learning offerings </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00000"/>
              </a:lnSpc>
              <a:spcBef>
                <a:spcPts val="1000"/>
              </a:spcBef>
              <a:spcAft>
                <a:spcPts val="100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Professional Learning Portal</a:t>
            </a:r>
            <a:endParaRPr kumimoji="0" sz="1500" b="0" i="0" u="none" strike="noStrike" kern="0" cap="none" spc="0" normalizeH="0" baseline="0" noProof="0">
              <a:ln>
                <a:noFill/>
              </a:ln>
              <a:solidFill>
                <a:srgbClr val="000000"/>
              </a:solidFill>
              <a:effectLst/>
              <a:uLnTx/>
              <a:uFillTx/>
              <a:latin typeface="Lato"/>
              <a:ea typeface="Lato"/>
              <a:cs typeface="Lato"/>
              <a:sym typeface="Lato"/>
            </a:endParaRPr>
          </a:p>
        </p:txBody>
      </p:sp>
      <p:cxnSp>
        <p:nvCxnSpPr>
          <p:cNvPr id="185" name="Google Shape;185;p29" title="divider vertical line"/>
          <p:cNvCxnSpPr/>
          <p:nvPr/>
        </p:nvCxnSpPr>
        <p:spPr>
          <a:xfrm>
            <a:off x="5751175" y="1717275"/>
            <a:ext cx="0" cy="2533800"/>
          </a:xfrm>
          <a:prstGeom prst="straightConnector1">
            <a:avLst/>
          </a:prstGeom>
          <a:noFill/>
          <a:ln w="9525" cap="flat" cmpd="sng">
            <a:solidFill>
              <a:schemeClr val="dk2"/>
            </a:solidFill>
            <a:prstDash val="solid"/>
            <a:round/>
            <a:headEnd type="none" w="med" len="med"/>
            <a:tailEnd type="none" w="med" len="med"/>
          </a:ln>
        </p:spPr>
      </p:cxnSp>
      <p:sp>
        <p:nvSpPr>
          <p:cNvPr id="182" name="Google Shape;182;p29"/>
          <p:cNvSpPr txBox="1"/>
          <p:nvPr/>
        </p:nvSpPr>
        <p:spPr>
          <a:xfrm>
            <a:off x="3131800" y="1522700"/>
            <a:ext cx="2452800" cy="324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Raleway"/>
                <a:ea typeface="Raleway"/>
                <a:cs typeface="Raleway"/>
                <a:sym typeface="Raleway"/>
              </a:rPr>
              <a:t>Outreach</a:t>
            </a:r>
            <a:r>
              <a:rPr kumimoji="0" lang="en" sz="1700" b="1" i="0" u="none" strike="noStrike" kern="0" cap="none" spc="0" normalizeH="0" baseline="0" noProof="0">
                <a:ln>
                  <a:noFill/>
                </a:ln>
                <a:solidFill>
                  <a:srgbClr val="000000"/>
                </a:solidFill>
                <a:effectLst/>
                <a:uLnTx/>
                <a:uFillTx/>
                <a:latin typeface="Montserrat"/>
                <a:ea typeface="Montserrat"/>
                <a:cs typeface="Montserrat"/>
                <a:sym typeface="Montserrat"/>
              </a:rPr>
              <a:t> </a:t>
            </a:r>
            <a:endParaRPr kumimoji="0" sz="17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11150" algn="l" defTabSz="914400" rtl="0" eaLnBrk="1" fontAlgn="auto" latinLnBrk="0" hangingPunct="1">
              <a:lnSpc>
                <a:spcPct val="100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VVA LMS available to all school divisions</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00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K–12 content available via the LMS for local use</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00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Increased offerings and resources will be available in 2021–2022</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00000"/>
              </a:lnSpc>
              <a:spcBef>
                <a:spcPts val="1000"/>
              </a:spcBef>
              <a:spcAft>
                <a:spcPts val="100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Monthly Regional LMS Support Meetings</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p:txBody>
      </p:sp>
      <p:cxnSp>
        <p:nvCxnSpPr>
          <p:cNvPr id="184" name="Google Shape;184;p29" title="divider verical line"/>
          <p:cNvCxnSpPr/>
          <p:nvPr/>
        </p:nvCxnSpPr>
        <p:spPr>
          <a:xfrm>
            <a:off x="2961425" y="1717275"/>
            <a:ext cx="0" cy="2533800"/>
          </a:xfrm>
          <a:prstGeom prst="straightConnector1">
            <a:avLst/>
          </a:prstGeom>
          <a:noFill/>
          <a:ln w="9525" cap="flat" cmpd="sng">
            <a:solidFill>
              <a:schemeClr val="dk2"/>
            </a:solidFill>
            <a:prstDash val="solid"/>
            <a:round/>
            <a:headEnd type="none" w="med" len="med"/>
            <a:tailEnd type="none" w="med" len="med"/>
          </a:ln>
        </p:spPr>
      </p:cxnSp>
      <p:sp>
        <p:nvSpPr>
          <p:cNvPr id="181" name="Google Shape;181;p29"/>
          <p:cNvSpPr txBox="1"/>
          <p:nvPr/>
        </p:nvSpPr>
        <p:spPr>
          <a:xfrm>
            <a:off x="233000" y="1557350"/>
            <a:ext cx="2539200" cy="324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Raleway"/>
                <a:ea typeface="Raleway"/>
                <a:cs typeface="Raleway"/>
                <a:sym typeface="Raleway"/>
              </a:rPr>
              <a:t>Complementary</a:t>
            </a:r>
            <a:r>
              <a:rPr kumimoji="0" lang="en" sz="1700" b="1" i="0" u="none" strike="noStrike" kern="0" cap="none" spc="0" normalizeH="0" baseline="0" noProof="0">
                <a:ln>
                  <a:noFill/>
                </a:ln>
                <a:solidFill>
                  <a:srgbClr val="000000"/>
                </a:solidFill>
                <a:effectLst/>
                <a:uLnTx/>
                <a:uFillTx/>
                <a:latin typeface="Lato"/>
                <a:ea typeface="Lato"/>
                <a:cs typeface="Lato"/>
                <a:sym typeface="Lato"/>
              </a:rPr>
              <a:t> </a:t>
            </a:r>
            <a:endParaRPr kumimoji="0" sz="17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00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Summer Session 2021 Registration is open</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00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2021–2022 K–12 Registration opens on March 15</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1150" algn="l" defTabSz="914400" rtl="0" eaLnBrk="1" fontAlgn="auto" latinLnBrk="0" hangingPunct="1">
              <a:lnSpc>
                <a:spcPct val="100000"/>
              </a:lnSpc>
              <a:spcBef>
                <a:spcPts val="1000"/>
              </a:spcBef>
              <a:spcAft>
                <a:spcPts val="0"/>
              </a:spcAft>
              <a:buClr>
                <a:srgbClr val="000000"/>
              </a:buClr>
              <a:buSzPts val="1300"/>
              <a:buFont typeface="Lato"/>
              <a:buChar char="●"/>
              <a:tabLst/>
              <a:defRPr/>
            </a:pPr>
            <a:r>
              <a:rPr kumimoji="0" lang="en" sz="1300" b="0" i="0" u="none" strike="noStrike" kern="0" cap="none" spc="0" normalizeH="0" baseline="0" noProof="0">
                <a:ln>
                  <a:noFill/>
                </a:ln>
                <a:solidFill>
                  <a:srgbClr val="000000"/>
                </a:solidFill>
                <a:effectLst/>
                <a:uLnTx/>
                <a:uFillTx/>
                <a:latin typeface="Lato"/>
                <a:ea typeface="Lato"/>
                <a:cs typeface="Lato"/>
                <a:sym typeface="Lato"/>
              </a:rPr>
              <a:t>School Support Meetings biweekly Tuesdays at      10 a.m.</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15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15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80" name="Google Shape;180;p29"/>
          <p:cNvSpPr txBox="1">
            <a:spLocks noGrp="1"/>
          </p:cNvSpPr>
          <p:nvPr>
            <p:ph type="title"/>
          </p:nvPr>
        </p:nvSpPr>
        <p:spPr>
          <a:xfrm>
            <a:off x="233000" y="835100"/>
            <a:ext cx="81048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Program Summary</a:t>
            </a:r>
            <a:endParaRPr/>
          </a:p>
        </p:txBody>
      </p:sp>
    </p:spTree>
    <p:extLst>
      <p:ext uri="{BB962C8B-B14F-4D97-AF65-F5344CB8AC3E}">
        <p14:creationId xmlns:p14="http://schemas.microsoft.com/office/powerpoint/2010/main" val="4209934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VVA Contact Info</a:t>
            </a:r>
            <a:endParaRPr/>
          </a:p>
        </p:txBody>
      </p:sp>
      <p:sp>
        <p:nvSpPr>
          <p:cNvPr id="191" name="Google Shape;191;p30"/>
          <p:cNvSpPr txBox="1">
            <a:spLocks noGrp="1"/>
          </p:cNvSpPr>
          <p:nvPr>
            <p:ph type="body" idx="1"/>
          </p:nvPr>
        </p:nvSpPr>
        <p:spPr>
          <a:xfrm>
            <a:off x="729450" y="1395150"/>
            <a:ext cx="3792600" cy="943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t>Main Office:</a:t>
            </a:r>
            <a:endParaRPr sz="1200"/>
          </a:p>
          <a:p>
            <a:pPr marL="0" lvl="0" indent="0" algn="l" rtl="0">
              <a:lnSpc>
                <a:spcPct val="150000"/>
              </a:lnSpc>
              <a:spcBef>
                <a:spcPts val="0"/>
              </a:spcBef>
              <a:spcAft>
                <a:spcPts val="0"/>
              </a:spcAft>
              <a:buNone/>
            </a:pPr>
            <a:r>
              <a:rPr lang="en" sz="1200"/>
              <a:t>Debbie Staughton</a:t>
            </a:r>
            <a:endParaRPr sz="1200"/>
          </a:p>
          <a:p>
            <a:pPr marL="0" lvl="0" indent="0" algn="l" rtl="0">
              <a:lnSpc>
                <a:spcPct val="150000"/>
              </a:lnSpc>
              <a:spcBef>
                <a:spcPts val="0"/>
              </a:spcBef>
              <a:spcAft>
                <a:spcPts val="0"/>
              </a:spcAft>
              <a:buNone/>
            </a:pPr>
            <a:r>
              <a:rPr lang="en" sz="1200"/>
              <a:t>(866) 650-0025</a:t>
            </a:r>
            <a:endParaRPr sz="1200"/>
          </a:p>
          <a:p>
            <a:pPr marL="0" lvl="0" indent="0" algn="l" rtl="0">
              <a:lnSpc>
                <a:spcPct val="150000"/>
              </a:lnSpc>
              <a:spcBef>
                <a:spcPts val="0"/>
              </a:spcBef>
              <a:spcAft>
                <a:spcPts val="0"/>
              </a:spcAft>
              <a:buNone/>
            </a:pPr>
            <a:endParaRPr sz="1200"/>
          </a:p>
          <a:p>
            <a:pPr marL="0" lvl="0" indent="0" algn="l" rtl="0">
              <a:lnSpc>
                <a:spcPct val="150000"/>
              </a:lnSpc>
              <a:spcBef>
                <a:spcPts val="0"/>
              </a:spcBef>
              <a:spcAft>
                <a:spcPts val="0"/>
              </a:spcAft>
              <a:buNone/>
            </a:pPr>
            <a:r>
              <a:rPr lang="en" sz="1200" b="1"/>
              <a:t>Registrar:</a:t>
            </a:r>
            <a:endParaRPr sz="1200" b="1"/>
          </a:p>
          <a:p>
            <a:pPr marL="0" lvl="0" indent="0" algn="l" rtl="0">
              <a:lnSpc>
                <a:spcPct val="150000"/>
              </a:lnSpc>
              <a:spcBef>
                <a:spcPts val="0"/>
              </a:spcBef>
              <a:spcAft>
                <a:spcPts val="0"/>
              </a:spcAft>
              <a:buNone/>
            </a:pPr>
            <a:r>
              <a:rPr lang="en" sz="1200"/>
              <a:t>Tavy Young</a:t>
            </a:r>
            <a:endParaRPr sz="1200"/>
          </a:p>
          <a:p>
            <a:pPr marL="0" lvl="0" indent="0" algn="l" rtl="0">
              <a:lnSpc>
                <a:spcPct val="150000"/>
              </a:lnSpc>
              <a:spcBef>
                <a:spcPts val="0"/>
              </a:spcBef>
              <a:spcAft>
                <a:spcPts val="0"/>
              </a:spcAft>
              <a:buNone/>
            </a:pPr>
            <a:r>
              <a:rPr lang="en" sz="1200"/>
              <a:t>(804) 226-2217</a:t>
            </a:r>
            <a:endParaRPr sz="1200"/>
          </a:p>
          <a:p>
            <a:pPr marL="0" lvl="0" indent="0" algn="l" rtl="0">
              <a:lnSpc>
                <a:spcPct val="150000"/>
              </a:lnSpc>
              <a:spcBef>
                <a:spcPts val="0"/>
              </a:spcBef>
              <a:spcAft>
                <a:spcPts val="0"/>
              </a:spcAft>
              <a:buNone/>
            </a:pPr>
            <a:endParaRPr sz="1200"/>
          </a:p>
          <a:p>
            <a:pPr marL="0" lvl="0" indent="0" algn="l" rtl="0">
              <a:lnSpc>
                <a:spcPct val="150000"/>
              </a:lnSpc>
              <a:spcBef>
                <a:spcPts val="0"/>
              </a:spcBef>
              <a:spcAft>
                <a:spcPts val="0"/>
              </a:spcAft>
              <a:buNone/>
            </a:pPr>
            <a:r>
              <a:rPr lang="en" sz="1200" b="1"/>
              <a:t>Technology Support Supervisor:</a:t>
            </a:r>
            <a:endParaRPr sz="1200"/>
          </a:p>
          <a:p>
            <a:pPr marL="0" lvl="0" indent="0" algn="l" rtl="0">
              <a:lnSpc>
                <a:spcPct val="150000"/>
              </a:lnSpc>
              <a:spcBef>
                <a:spcPts val="0"/>
              </a:spcBef>
              <a:spcAft>
                <a:spcPts val="0"/>
              </a:spcAft>
              <a:buNone/>
            </a:pPr>
            <a:r>
              <a:rPr lang="en" sz="1200"/>
              <a:t>Chris Wyatt</a:t>
            </a:r>
            <a:endParaRPr sz="1200"/>
          </a:p>
          <a:p>
            <a:pPr marL="0" lvl="0" indent="0" algn="l" rtl="0">
              <a:lnSpc>
                <a:spcPct val="150000"/>
              </a:lnSpc>
              <a:spcBef>
                <a:spcPts val="0"/>
              </a:spcBef>
              <a:spcAft>
                <a:spcPts val="0"/>
              </a:spcAft>
              <a:buNone/>
            </a:pPr>
            <a:r>
              <a:rPr lang="en" sz="1200">
                <a:solidFill>
                  <a:srgbClr val="222222"/>
                </a:solidFill>
                <a:highlight>
                  <a:srgbClr val="FFFFFF"/>
                </a:highlight>
              </a:rPr>
              <a:t>(757) 598-1517</a:t>
            </a:r>
            <a:endParaRPr sz="1200">
              <a:solidFill>
                <a:srgbClr val="222222"/>
              </a:solidFill>
              <a:highlight>
                <a:srgbClr val="FFFFFF"/>
              </a:highlight>
            </a:endParaRPr>
          </a:p>
          <a:p>
            <a:pPr marL="0" lvl="0" indent="0" algn="l" rtl="0">
              <a:lnSpc>
                <a:spcPct val="150000"/>
              </a:lnSpc>
              <a:spcBef>
                <a:spcPts val="0"/>
              </a:spcBef>
              <a:spcAft>
                <a:spcPts val="0"/>
              </a:spcAft>
              <a:buNone/>
            </a:pPr>
            <a:endParaRPr sz="1200">
              <a:solidFill>
                <a:srgbClr val="222222"/>
              </a:solidFill>
              <a:highlight>
                <a:srgbClr val="FFFFFF"/>
              </a:highlight>
            </a:endParaRPr>
          </a:p>
          <a:p>
            <a:pPr marL="0" lvl="0" indent="0" algn="l" rtl="0">
              <a:lnSpc>
                <a:spcPct val="150000"/>
              </a:lnSpc>
              <a:spcBef>
                <a:spcPts val="0"/>
              </a:spcBef>
              <a:spcAft>
                <a:spcPts val="0"/>
              </a:spcAft>
              <a:buNone/>
            </a:pPr>
            <a:endParaRPr sz="1200">
              <a:solidFill>
                <a:srgbClr val="222222"/>
              </a:solidFill>
              <a:highlight>
                <a:srgbClr val="FFFFFF"/>
              </a:highlight>
            </a:endParaRPr>
          </a:p>
        </p:txBody>
      </p:sp>
      <p:sp>
        <p:nvSpPr>
          <p:cNvPr id="192" name="Google Shape;192;p30"/>
          <p:cNvSpPr txBox="1">
            <a:spLocks noGrp="1"/>
          </p:cNvSpPr>
          <p:nvPr>
            <p:ph type="body" idx="1"/>
          </p:nvPr>
        </p:nvSpPr>
        <p:spPr>
          <a:xfrm>
            <a:off x="4832825" y="1395150"/>
            <a:ext cx="4150800" cy="943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solidFill>
                  <a:schemeClr val="accent1"/>
                </a:solidFill>
              </a:rPr>
              <a:t>School Support Coordinator:</a:t>
            </a:r>
            <a:endParaRPr sz="1200">
              <a:solidFill>
                <a:schemeClr val="accent1"/>
              </a:solidFill>
            </a:endParaRPr>
          </a:p>
          <a:p>
            <a:pPr marL="0" lvl="0" indent="0" algn="l" rtl="0">
              <a:lnSpc>
                <a:spcPct val="150000"/>
              </a:lnSpc>
              <a:spcBef>
                <a:spcPts val="0"/>
              </a:spcBef>
              <a:spcAft>
                <a:spcPts val="0"/>
              </a:spcAft>
              <a:buNone/>
            </a:pPr>
            <a:r>
              <a:rPr lang="en" sz="1200">
                <a:solidFill>
                  <a:schemeClr val="accent1"/>
                </a:solidFill>
              </a:rPr>
              <a:t>Stephanie Shea</a:t>
            </a:r>
            <a:endParaRPr sz="1200">
              <a:solidFill>
                <a:schemeClr val="accent1"/>
              </a:solidFill>
            </a:endParaRPr>
          </a:p>
          <a:p>
            <a:pPr marL="0" lvl="0" indent="0" algn="l" rtl="0">
              <a:lnSpc>
                <a:spcPct val="150000"/>
              </a:lnSpc>
              <a:spcBef>
                <a:spcPts val="0"/>
              </a:spcBef>
              <a:spcAft>
                <a:spcPts val="0"/>
              </a:spcAft>
              <a:buNone/>
            </a:pPr>
            <a:r>
              <a:rPr lang="en" sz="1200">
                <a:solidFill>
                  <a:schemeClr val="accent1"/>
                </a:solidFill>
                <a:highlight>
                  <a:srgbClr val="FFFFFF"/>
                </a:highlight>
              </a:rPr>
              <a:t>(855) 679-4748</a:t>
            </a:r>
            <a:endParaRPr sz="1200">
              <a:solidFill>
                <a:schemeClr val="accent1"/>
              </a:solidFill>
              <a:highlight>
                <a:srgbClr val="FFFFFF"/>
              </a:highlight>
            </a:endParaRPr>
          </a:p>
          <a:p>
            <a:pPr marL="0" lvl="0" indent="0" algn="l" rtl="0">
              <a:lnSpc>
                <a:spcPct val="150000"/>
              </a:lnSpc>
              <a:spcBef>
                <a:spcPts val="0"/>
              </a:spcBef>
              <a:spcAft>
                <a:spcPts val="0"/>
              </a:spcAft>
              <a:buNone/>
            </a:pPr>
            <a:endParaRPr sz="1200">
              <a:solidFill>
                <a:schemeClr val="accent1"/>
              </a:solidFill>
            </a:endParaRPr>
          </a:p>
          <a:p>
            <a:pPr marL="0" lvl="0" indent="0" algn="l" rtl="0">
              <a:lnSpc>
                <a:spcPct val="150000"/>
              </a:lnSpc>
              <a:spcBef>
                <a:spcPts val="0"/>
              </a:spcBef>
              <a:spcAft>
                <a:spcPts val="0"/>
              </a:spcAft>
              <a:buNone/>
            </a:pPr>
            <a:r>
              <a:rPr lang="en" sz="1200" b="1">
                <a:solidFill>
                  <a:schemeClr val="accent1"/>
                </a:solidFill>
              </a:rPr>
              <a:t>Professional Learning Coordinator:</a:t>
            </a:r>
            <a:endParaRPr sz="1200" b="1">
              <a:solidFill>
                <a:schemeClr val="accent1"/>
              </a:solidFill>
            </a:endParaRPr>
          </a:p>
          <a:p>
            <a:pPr marL="0" lvl="0" indent="0" algn="l" rtl="0">
              <a:lnSpc>
                <a:spcPct val="150000"/>
              </a:lnSpc>
              <a:spcBef>
                <a:spcPts val="0"/>
              </a:spcBef>
              <a:spcAft>
                <a:spcPts val="0"/>
              </a:spcAft>
              <a:buNone/>
            </a:pPr>
            <a:r>
              <a:rPr lang="en" sz="1200">
                <a:solidFill>
                  <a:schemeClr val="accent1"/>
                </a:solidFill>
              </a:rPr>
              <a:t>Steven Sproles</a:t>
            </a:r>
            <a:endParaRPr sz="1200">
              <a:solidFill>
                <a:schemeClr val="accent1"/>
              </a:solidFill>
            </a:endParaRPr>
          </a:p>
          <a:p>
            <a:pPr marL="0" lvl="0" indent="0" algn="l" rtl="0">
              <a:lnSpc>
                <a:spcPct val="150000"/>
              </a:lnSpc>
              <a:spcBef>
                <a:spcPts val="0"/>
              </a:spcBef>
              <a:spcAft>
                <a:spcPts val="0"/>
              </a:spcAft>
              <a:buNone/>
            </a:pPr>
            <a:r>
              <a:rPr lang="en" sz="1200">
                <a:solidFill>
                  <a:schemeClr val="accent1"/>
                </a:solidFill>
                <a:highlight>
                  <a:srgbClr val="FFFFFF"/>
                </a:highlight>
              </a:rPr>
              <a:t>(866) 605-4495</a:t>
            </a:r>
            <a:endParaRPr sz="1200">
              <a:solidFill>
                <a:schemeClr val="accent1"/>
              </a:solidFill>
            </a:endParaRPr>
          </a:p>
          <a:p>
            <a:pPr marL="0" lvl="0" indent="0" algn="l" rtl="0">
              <a:lnSpc>
                <a:spcPct val="150000"/>
              </a:lnSpc>
              <a:spcBef>
                <a:spcPts val="0"/>
              </a:spcBef>
              <a:spcAft>
                <a:spcPts val="0"/>
              </a:spcAft>
              <a:buNone/>
            </a:pPr>
            <a:endParaRPr sz="1200">
              <a:solidFill>
                <a:schemeClr val="accent1"/>
              </a:solidFill>
            </a:endParaRPr>
          </a:p>
          <a:p>
            <a:pPr marL="0" lvl="0" indent="0" algn="l" rtl="0">
              <a:lnSpc>
                <a:spcPct val="150000"/>
              </a:lnSpc>
              <a:spcBef>
                <a:spcPts val="0"/>
              </a:spcBef>
              <a:spcAft>
                <a:spcPts val="0"/>
              </a:spcAft>
              <a:buNone/>
            </a:pPr>
            <a:r>
              <a:rPr lang="en" sz="1200" b="1">
                <a:solidFill>
                  <a:schemeClr val="accent1"/>
                </a:solidFill>
              </a:rPr>
              <a:t>VVA HelpDesk:</a:t>
            </a:r>
            <a:endParaRPr sz="1200">
              <a:solidFill>
                <a:schemeClr val="accent1"/>
              </a:solidFill>
            </a:endParaRPr>
          </a:p>
          <a:p>
            <a:pPr marL="0" lvl="0" indent="0" algn="l" rtl="0">
              <a:lnSpc>
                <a:spcPct val="150000"/>
              </a:lnSpc>
              <a:spcBef>
                <a:spcPts val="0"/>
              </a:spcBef>
              <a:spcAft>
                <a:spcPts val="0"/>
              </a:spcAft>
              <a:buNone/>
            </a:pPr>
            <a:r>
              <a:rPr lang="en" sz="1200">
                <a:solidFill>
                  <a:schemeClr val="accent1"/>
                </a:solidFill>
              </a:rPr>
              <a:t>Technology Support Team</a:t>
            </a:r>
            <a:endParaRPr sz="1200">
              <a:solidFill>
                <a:schemeClr val="accent1"/>
              </a:solidFill>
            </a:endParaRPr>
          </a:p>
          <a:p>
            <a:pPr marL="0" lvl="0" indent="0" algn="l" rtl="0">
              <a:lnSpc>
                <a:spcPct val="150000"/>
              </a:lnSpc>
              <a:spcBef>
                <a:spcPts val="0"/>
              </a:spcBef>
              <a:spcAft>
                <a:spcPts val="0"/>
              </a:spcAft>
              <a:buNone/>
            </a:pPr>
            <a:r>
              <a:rPr lang="en" sz="1200">
                <a:solidFill>
                  <a:schemeClr val="accent1"/>
                </a:solidFill>
                <a:highlight>
                  <a:srgbClr val="FFFFFF"/>
                </a:highlight>
              </a:rPr>
              <a:t>(866) 650-0027</a:t>
            </a:r>
            <a:endParaRPr sz="1200">
              <a:solidFill>
                <a:schemeClr val="accent1"/>
              </a:solidFill>
              <a:highlight>
                <a:srgbClr val="FFFFFF"/>
              </a:highlight>
            </a:endParaRPr>
          </a:p>
          <a:p>
            <a:pPr marL="0" lvl="0" indent="0" algn="l" rtl="0">
              <a:lnSpc>
                <a:spcPct val="150000"/>
              </a:lnSpc>
              <a:spcBef>
                <a:spcPts val="0"/>
              </a:spcBef>
              <a:spcAft>
                <a:spcPts val="0"/>
              </a:spcAft>
              <a:buNone/>
            </a:pPr>
            <a:endParaRPr sz="1200">
              <a:solidFill>
                <a:srgbClr val="222222"/>
              </a:solidFill>
              <a:highlight>
                <a:srgbClr val="FFFFFF"/>
              </a:highlight>
            </a:endParaRPr>
          </a:p>
          <a:p>
            <a:pPr marL="0" lvl="0" indent="0" algn="l" rtl="0">
              <a:lnSpc>
                <a:spcPct val="150000"/>
              </a:lnSpc>
              <a:spcBef>
                <a:spcPts val="0"/>
              </a:spcBef>
              <a:spcAft>
                <a:spcPts val="0"/>
              </a:spcAft>
              <a:buNone/>
            </a:pPr>
            <a:endParaRPr sz="1200">
              <a:solidFill>
                <a:srgbClr val="222222"/>
              </a:solidFill>
              <a:highlight>
                <a:srgbClr val="FFFFFF"/>
              </a:highlight>
            </a:endParaRPr>
          </a:p>
        </p:txBody>
      </p:sp>
    </p:spTree>
    <p:extLst>
      <p:ext uri="{BB962C8B-B14F-4D97-AF65-F5344CB8AC3E}">
        <p14:creationId xmlns:p14="http://schemas.microsoft.com/office/powerpoint/2010/main" val="110280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a:xfrm>
            <a:off x="1219200" y="742950"/>
            <a:ext cx="6324600" cy="3657600"/>
          </a:xfrm>
        </p:spPr>
        <p:txBody>
          <a:bodyPr>
            <a:normAutofit/>
          </a:bodyPr>
          <a:lstStyle/>
          <a:p>
            <a:r>
              <a:rPr lang="en-US" dirty="0" smtClean="0"/>
              <a:t>Division Superintendents</a:t>
            </a:r>
          </a:p>
          <a:p>
            <a:r>
              <a:rPr lang="en-US" dirty="0" smtClean="0"/>
              <a:t>VDOE</a:t>
            </a:r>
          </a:p>
          <a:p>
            <a:r>
              <a:rPr lang="en-US" dirty="0" smtClean="0"/>
              <a:t>VSBA</a:t>
            </a:r>
          </a:p>
          <a:p>
            <a:r>
              <a:rPr lang="en-US" dirty="0" smtClean="0"/>
              <a:t>VASS</a:t>
            </a:r>
          </a:p>
          <a:p>
            <a:r>
              <a:rPr lang="en-US" dirty="0" smtClean="0"/>
              <a:t>WHRO</a:t>
            </a:r>
          </a:p>
          <a:p>
            <a:r>
              <a:rPr lang="en-US" dirty="0" smtClean="0"/>
              <a:t>Virtual VA</a:t>
            </a:r>
          </a:p>
        </p:txBody>
      </p:sp>
    </p:spTree>
    <p:extLst>
      <p:ext uri="{BB962C8B-B14F-4D97-AF65-F5344CB8AC3E}">
        <p14:creationId xmlns:p14="http://schemas.microsoft.com/office/powerpoint/2010/main" val="215239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3488655"/>
            <a:ext cx="3300199" cy="369332"/>
          </a:xfrm>
          <a:prstGeom prst="rect">
            <a:avLst/>
          </a:prstGeom>
        </p:spPr>
        <p:txBody>
          <a:bodyPr wrap="none">
            <a:spAutoFit/>
          </a:bodyPr>
          <a:lstStyle/>
          <a:p>
            <a:r>
              <a:rPr lang="nl-NL" dirty="0">
                <a:hlinkClick r:id="rId3"/>
              </a:rPr>
              <a:t>michael.bolling@doe.virginia.gov</a:t>
            </a:r>
            <a:endParaRPr lang="nl-NL" dirty="0"/>
          </a:p>
        </p:txBody>
      </p:sp>
      <p:sp>
        <p:nvSpPr>
          <p:cNvPr id="3" name="Content Placeholder 2"/>
          <p:cNvSpPr>
            <a:spLocks noGrp="1"/>
          </p:cNvSpPr>
          <p:nvPr>
            <p:ph idx="1"/>
          </p:nvPr>
        </p:nvSpPr>
        <p:spPr>
          <a:xfrm>
            <a:off x="2895600" y="1276350"/>
            <a:ext cx="5486400" cy="3047999"/>
          </a:xfrm>
        </p:spPr>
        <p:txBody>
          <a:bodyPr/>
          <a:lstStyle/>
          <a:p>
            <a:pPr marL="0" indent="0" algn="ctr">
              <a:buNone/>
            </a:pPr>
            <a:r>
              <a:rPr lang="en-US" sz="4400" b="1" dirty="0" smtClean="0">
                <a:solidFill>
                  <a:schemeClr val="dk1"/>
                </a:solidFill>
                <a:ea typeface="Calibri"/>
                <a:cs typeface="Calibri"/>
                <a:sym typeface="Calibri"/>
              </a:rPr>
              <a:t>Michael </a:t>
            </a:r>
            <a:r>
              <a:rPr lang="en-US" sz="4400" b="1" dirty="0" err="1" smtClean="0">
                <a:solidFill>
                  <a:schemeClr val="dk1"/>
                </a:solidFill>
                <a:ea typeface="Calibri"/>
                <a:cs typeface="Calibri"/>
                <a:sym typeface="Calibri"/>
              </a:rPr>
              <a:t>Bolling</a:t>
            </a:r>
            <a:endParaRPr lang="en-US" sz="4400" b="1" dirty="0" smtClean="0">
              <a:solidFill>
                <a:schemeClr val="dk1"/>
              </a:solidFill>
              <a:ea typeface="Calibri"/>
              <a:cs typeface="Calibri"/>
              <a:sym typeface="Calibri"/>
            </a:endParaRPr>
          </a:p>
          <a:p>
            <a:pPr marL="0" indent="0" algn="ctr">
              <a:buNone/>
            </a:pPr>
            <a:r>
              <a:rPr lang="en-US" sz="4400" b="1" dirty="0" smtClean="0">
                <a:solidFill>
                  <a:schemeClr val="dk1"/>
                </a:solidFill>
                <a:ea typeface="Calibri"/>
                <a:cs typeface="Calibri"/>
                <a:sym typeface="Calibri"/>
              </a:rPr>
              <a:t>Virtual Teaching &amp; Learning Updates</a:t>
            </a:r>
            <a:endParaRPr lang="en-US" sz="4400" b="1" dirty="0">
              <a:solidFill>
                <a:schemeClr val="dk1"/>
              </a:solidFill>
              <a:ea typeface="Calibri"/>
              <a:cs typeface="Calibri"/>
              <a:sym typeface="Calibri"/>
            </a:endParaRPr>
          </a:p>
        </p:txBody>
      </p:sp>
      <p:pic>
        <p:nvPicPr>
          <p:cNvPr id="9" name="Picture 8" title="Picture students at compute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25" y="2729162"/>
            <a:ext cx="2289988" cy="1518987"/>
          </a:xfrm>
          <a:prstGeom prst="rect">
            <a:avLst/>
          </a:prstGeom>
        </p:spPr>
      </p:pic>
      <p:pic>
        <p:nvPicPr>
          <p:cNvPr id="8" name="Picture 7" title="Picture student and teach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9" y="1047750"/>
            <a:ext cx="2291729" cy="1524000"/>
          </a:xfrm>
          <a:prstGeom prst="rect">
            <a:avLst/>
          </a:prstGeom>
        </p:spPr>
      </p:pic>
      <p:sp>
        <p:nvSpPr>
          <p:cNvPr id="4" name="Title 3"/>
          <p:cNvSpPr>
            <a:spLocks noGrp="1"/>
          </p:cNvSpPr>
          <p:nvPr>
            <p:ph type="title"/>
          </p:nvPr>
        </p:nvSpPr>
        <p:spPr/>
        <p:txBody>
          <a:bodyPr/>
          <a:lstStyle/>
          <a:p>
            <a:r>
              <a:rPr lang="en-US" dirty="0" smtClean="0">
                <a:solidFill>
                  <a:schemeClr val="tx1"/>
                </a:solidFill>
              </a:rPr>
              <a:t>V</a:t>
            </a:r>
            <a:endParaRPr lang="en-US" dirty="0">
              <a:solidFill>
                <a:schemeClr val="tx1"/>
              </a:solidFill>
            </a:endParaRPr>
          </a:p>
        </p:txBody>
      </p:sp>
    </p:spTree>
    <p:extLst>
      <p:ext uri="{BB962C8B-B14F-4D97-AF65-F5344CB8AC3E}">
        <p14:creationId xmlns:p14="http://schemas.microsoft.com/office/powerpoint/2010/main" val="9948998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6"/>
          <p:cNvSpPr txBox="1">
            <a:spLocks noGrp="1"/>
          </p:cNvSpPr>
          <p:nvPr>
            <p:ph type="ctrTitle"/>
          </p:nvPr>
        </p:nvSpPr>
        <p:spPr>
          <a:xfrm>
            <a:off x="1143000" y="935175"/>
            <a:ext cx="6858000" cy="2531925"/>
          </a:xfrm>
          <a:prstGeom prst="rect">
            <a:avLst/>
          </a:prstGeom>
          <a:solidFill>
            <a:schemeClr val="lt1">
              <a:alpha val="62745"/>
            </a:schemeClr>
          </a:solidFill>
          <a:ln w="79375" cap="rnd" cmpd="sng">
            <a:solidFill>
              <a:srgbClr val="C00000">
                <a:alpha val="78823"/>
              </a:srgbClr>
            </a:solidFill>
            <a:prstDash val="solid"/>
            <a:round/>
            <a:headEnd type="none" w="sm" len="sm"/>
            <a:tailEnd type="none" w="sm" len="sm"/>
          </a:ln>
        </p:spPr>
        <p:txBody>
          <a:bodyPr spcFirstLastPara="1" wrap="square" lIns="68569" tIns="34275" rIns="68569" bIns="34275" anchor="ctr" anchorCtr="0">
            <a:noAutofit/>
          </a:bodyPr>
          <a:lstStyle/>
          <a:p>
            <a:r>
              <a:rPr lang="en-US" dirty="0" smtClean="0"/>
              <a:t>Proposed Revisions </a:t>
            </a:r>
            <a:r>
              <a:rPr lang="en-US" dirty="0"/>
              <a:t>to the Approval Process for </a:t>
            </a:r>
            <a:r>
              <a:rPr lang="en-US" dirty="0" err="1"/>
              <a:t>Multidivision</a:t>
            </a:r>
            <a:r>
              <a:rPr lang="en-US" dirty="0"/>
              <a:t> Online Providers in Virginia</a:t>
            </a:r>
            <a:endParaRPr dirty="0"/>
          </a:p>
        </p:txBody>
      </p:sp>
      <p:sp>
        <p:nvSpPr>
          <p:cNvPr id="133" name="Google Shape;133;p16"/>
          <p:cNvSpPr txBox="1">
            <a:spLocks noGrp="1"/>
          </p:cNvSpPr>
          <p:nvPr>
            <p:ph type="subTitle" idx="1"/>
          </p:nvPr>
        </p:nvSpPr>
        <p:spPr>
          <a:xfrm>
            <a:off x="1084006" y="3536157"/>
            <a:ext cx="6858000" cy="771461"/>
          </a:xfrm>
          <a:prstGeom prst="rect">
            <a:avLst/>
          </a:prstGeom>
          <a:noFill/>
          <a:ln>
            <a:noFill/>
          </a:ln>
        </p:spPr>
        <p:txBody>
          <a:bodyPr spcFirstLastPara="1" wrap="square" lIns="68569" tIns="34275" rIns="68569" bIns="34275" anchor="t" anchorCtr="0">
            <a:noAutofit/>
          </a:bodyPr>
          <a:lstStyle/>
          <a:p>
            <a:pPr marL="0" indent="0">
              <a:spcBef>
                <a:spcPts val="0"/>
              </a:spcBef>
            </a:pPr>
            <a:r>
              <a:rPr lang="en-US" dirty="0" smtClean="0"/>
              <a:t>Dr. Meg Foley, Coordinator of Virtual Learning</a:t>
            </a:r>
          </a:p>
          <a:p>
            <a:pPr marL="0" indent="0">
              <a:spcBef>
                <a:spcPts val="0"/>
              </a:spcBef>
            </a:pPr>
            <a:r>
              <a:rPr lang="en-US" dirty="0" smtClean="0"/>
              <a:t>Mr. Reginald Fox, Virtual Learning Specialist</a:t>
            </a:r>
            <a:r>
              <a:rPr lang="en-US" dirty="0"/>
              <a:t/>
            </a:r>
            <a:br>
              <a:rPr lang="en-US" dirty="0"/>
            </a:br>
            <a:r>
              <a:rPr lang="en-US" dirty="0" smtClean="0"/>
              <a:t>March 15, </a:t>
            </a:r>
            <a:r>
              <a:rPr lang="en-US" dirty="0"/>
              <a:t>2021</a:t>
            </a:r>
            <a:endParaRPr dirty="0"/>
          </a:p>
        </p:txBody>
      </p:sp>
    </p:spTree>
    <p:extLst>
      <p:ext uri="{BB962C8B-B14F-4D97-AF65-F5344CB8AC3E}">
        <p14:creationId xmlns:p14="http://schemas.microsoft.com/office/powerpoint/2010/main" val="39889938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8"/>
          <p:cNvSpPr txBox="1">
            <a:spLocks noGrp="1"/>
          </p:cNvSpPr>
          <p:nvPr>
            <p:ph type="title"/>
          </p:nvPr>
        </p:nvSpPr>
        <p:spPr>
          <a:xfrm>
            <a:off x="628650" y="273843"/>
            <a:ext cx="7886700" cy="994410"/>
          </a:xfrm>
          <a:prstGeom prst="rect">
            <a:avLst/>
          </a:prstGeom>
          <a:noFill/>
          <a:ln>
            <a:noFill/>
          </a:ln>
        </p:spPr>
        <p:txBody>
          <a:bodyPr spcFirstLastPara="1" wrap="square" lIns="68569" tIns="34275" rIns="68569" bIns="34275" anchor="ctr" anchorCtr="0">
            <a:noAutofit/>
          </a:bodyPr>
          <a:lstStyle/>
          <a:p>
            <a:pPr>
              <a:buSzPts val="4400"/>
            </a:pPr>
            <a:r>
              <a:rPr lang="en-US" dirty="0"/>
              <a:t>Factors </a:t>
            </a:r>
            <a:r>
              <a:rPr lang="en-US" dirty="0" smtClean="0"/>
              <a:t>impacting </a:t>
            </a:r>
            <a:r>
              <a:rPr lang="en-US" dirty="0"/>
              <a:t>Review and Revision</a:t>
            </a:r>
            <a:endParaRPr dirty="0"/>
          </a:p>
        </p:txBody>
      </p:sp>
      <p:sp>
        <p:nvSpPr>
          <p:cNvPr id="145" name="Google Shape;145;p18"/>
          <p:cNvSpPr txBox="1">
            <a:spLocks noGrp="1"/>
          </p:cNvSpPr>
          <p:nvPr>
            <p:ph type="body" idx="1"/>
          </p:nvPr>
        </p:nvSpPr>
        <p:spPr>
          <a:xfrm>
            <a:off x="628651" y="1428750"/>
            <a:ext cx="8102111" cy="3164032"/>
          </a:xfrm>
          <a:prstGeom prst="rect">
            <a:avLst/>
          </a:prstGeom>
          <a:noFill/>
          <a:ln>
            <a:noFill/>
          </a:ln>
        </p:spPr>
        <p:txBody>
          <a:bodyPr spcFirstLastPara="1" wrap="square" lIns="68569" tIns="34275" rIns="68569" bIns="34275" anchor="t" anchorCtr="0">
            <a:noAutofit/>
          </a:bodyPr>
          <a:lstStyle/>
          <a:p>
            <a:pPr marL="0" indent="0">
              <a:spcBef>
                <a:spcPts val="0"/>
              </a:spcBef>
              <a:buNone/>
            </a:pPr>
            <a:r>
              <a:rPr lang="en-US" sz="2000" dirty="0"/>
              <a:t>The 2010 General Assembly directed the Board of Education to establish criteria for the approval of virtual school programs that provide instruction to students in multiple school divisions.</a:t>
            </a:r>
          </a:p>
          <a:p>
            <a:pPr marL="0" indent="0">
              <a:spcBef>
                <a:spcPts val="0"/>
              </a:spcBef>
              <a:buNone/>
            </a:pPr>
            <a:r>
              <a:rPr lang="en-US" sz="2000" dirty="0" smtClean="0"/>
              <a:t>The </a:t>
            </a:r>
            <a:r>
              <a:rPr lang="en-US" sz="2000" dirty="0"/>
              <a:t>application process for </a:t>
            </a:r>
            <a:r>
              <a:rPr lang="en-US" sz="2000" dirty="0" err="1"/>
              <a:t>Multidivision</a:t>
            </a:r>
            <a:r>
              <a:rPr lang="en-US" sz="2000" dirty="0"/>
              <a:t> Online Providers (MOP) was last approved by the Board in November </a:t>
            </a:r>
            <a:r>
              <a:rPr lang="en-US" sz="2000" dirty="0" smtClean="0"/>
              <a:t>2010.</a:t>
            </a:r>
            <a:endParaRPr sz="2000" dirty="0"/>
          </a:p>
          <a:p>
            <a:pPr marL="0" indent="0">
              <a:spcBef>
                <a:spcPts val="0"/>
              </a:spcBef>
              <a:buNone/>
            </a:pPr>
            <a:endParaRPr sz="2000" dirty="0"/>
          </a:p>
          <a:p>
            <a:pPr marL="0" indent="0">
              <a:spcBef>
                <a:spcPts val="0"/>
              </a:spcBef>
              <a:buNone/>
            </a:pPr>
            <a:r>
              <a:rPr lang="en-US" sz="2000" dirty="0"/>
              <a:t>Factors for review and revision</a:t>
            </a:r>
            <a:endParaRPr sz="2000" dirty="0"/>
          </a:p>
          <a:p>
            <a:pPr marL="171450" indent="-123825">
              <a:spcBef>
                <a:spcPts val="0"/>
              </a:spcBef>
            </a:pPr>
            <a:r>
              <a:rPr lang="en-US" sz="2000" dirty="0" smtClean="0"/>
              <a:t>Changes in the virtual learning environment</a:t>
            </a:r>
            <a:endParaRPr sz="2000" dirty="0"/>
          </a:p>
          <a:p>
            <a:pPr marL="171450" indent="-123825">
              <a:spcBef>
                <a:spcPts val="0"/>
              </a:spcBef>
            </a:pPr>
            <a:r>
              <a:rPr lang="en-US" sz="2000" dirty="0"/>
              <a:t>Increases in number of students served </a:t>
            </a:r>
            <a:r>
              <a:rPr lang="en-US" sz="2000" dirty="0" smtClean="0"/>
              <a:t>virtually statewide</a:t>
            </a:r>
            <a:endParaRPr sz="2000" dirty="0"/>
          </a:p>
          <a:p>
            <a:pPr marL="171450" indent="-123825">
              <a:spcBef>
                <a:spcPts val="0"/>
              </a:spcBef>
            </a:pPr>
            <a:r>
              <a:rPr lang="en-US" sz="2000" dirty="0" smtClean="0"/>
              <a:t>Increases in the number of full-time elementary students served</a:t>
            </a:r>
            <a:endParaRPr sz="2000" dirty="0"/>
          </a:p>
          <a:p>
            <a:pPr marL="171450" indent="-123825">
              <a:spcBef>
                <a:spcPts val="0"/>
              </a:spcBef>
            </a:pPr>
            <a:r>
              <a:rPr lang="en-US" sz="2000" dirty="0"/>
              <a:t>Changes to data, reporting, </a:t>
            </a:r>
            <a:r>
              <a:rPr lang="en-US" sz="2000" dirty="0" smtClean="0"/>
              <a:t>security</a:t>
            </a:r>
            <a:endParaRPr sz="2000" dirty="0"/>
          </a:p>
        </p:txBody>
      </p:sp>
    </p:spTree>
    <p:extLst>
      <p:ext uri="{BB962C8B-B14F-4D97-AF65-F5344CB8AC3E}">
        <p14:creationId xmlns:p14="http://schemas.microsoft.com/office/powerpoint/2010/main" val="35670720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aphicFrame>
        <p:nvGraphicFramePr>
          <p:cNvPr id="158" name="Google Shape;158;p20" descr="Processes and staffing" title="Chart Proposed MOP revisions"/>
          <p:cNvGraphicFramePr/>
          <p:nvPr>
            <p:extLst>
              <p:ext uri="{D42A27DB-BD31-4B8C-83A1-F6EECF244321}">
                <p14:modId xmlns:p14="http://schemas.microsoft.com/office/powerpoint/2010/main" val="2408125081"/>
              </p:ext>
            </p:extLst>
          </p:nvPr>
        </p:nvGraphicFramePr>
        <p:xfrm>
          <a:off x="533512" y="1056113"/>
          <a:ext cx="8524763" cy="3934256"/>
        </p:xfrm>
        <a:graphic>
          <a:graphicData uri="http://schemas.openxmlformats.org/drawingml/2006/table">
            <a:tbl>
              <a:tblPr firstRow="1">
                <a:noFill/>
              </a:tblPr>
              <a:tblGrid>
                <a:gridCol w="1597313">
                  <a:extLst>
                    <a:ext uri="{9D8B030D-6E8A-4147-A177-3AD203B41FA5}">
                      <a16:colId xmlns:a16="http://schemas.microsoft.com/office/drawing/2014/main" val="20000"/>
                    </a:ext>
                  </a:extLst>
                </a:gridCol>
                <a:gridCol w="2807531">
                  <a:extLst>
                    <a:ext uri="{9D8B030D-6E8A-4147-A177-3AD203B41FA5}">
                      <a16:colId xmlns:a16="http://schemas.microsoft.com/office/drawing/2014/main" val="20001"/>
                    </a:ext>
                  </a:extLst>
                </a:gridCol>
                <a:gridCol w="4119919">
                  <a:extLst>
                    <a:ext uri="{9D8B030D-6E8A-4147-A177-3AD203B41FA5}">
                      <a16:colId xmlns:a16="http://schemas.microsoft.com/office/drawing/2014/main" val="20002"/>
                    </a:ext>
                  </a:extLst>
                </a:gridCol>
              </a:tblGrid>
              <a:tr h="678731">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Topic</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dirty="0">
                          <a:latin typeface="Trebuchet MS"/>
                          <a:ea typeface="Trebuchet MS"/>
                          <a:cs typeface="Trebuchet MS"/>
                          <a:sym typeface="Trebuchet MS"/>
                        </a:rPr>
                        <a:t>Original</a:t>
                      </a:r>
                      <a:endParaRPr sz="2000" b="1"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dirty="0">
                          <a:latin typeface="Trebuchet MS"/>
                          <a:ea typeface="Trebuchet MS"/>
                          <a:cs typeface="Trebuchet MS"/>
                          <a:sym typeface="Trebuchet MS"/>
                        </a:rPr>
                        <a:t>Recommended Change</a:t>
                      </a:r>
                      <a:endParaRPr sz="2000" b="1"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308225">
                <a:tc>
                  <a:txBody>
                    <a:bodyPr/>
                    <a:lstStyle/>
                    <a:p>
                      <a:pPr marL="0" lvl="0" indent="0" algn="l" rtl="0">
                        <a:lnSpc>
                          <a:spcPct val="115000"/>
                        </a:lnSpc>
                        <a:spcBef>
                          <a:spcPts val="0"/>
                        </a:spcBef>
                        <a:spcAft>
                          <a:spcPts val="1200"/>
                        </a:spcAft>
                        <a:buNone/>
                      </a:pPr>
                      <a:r>
                        <a:rPr lang="en-US" sz="2000" b="1">
                          <a:latin typeface="Trebuchet MS"/>
                          <a:ea typeface="Trebuchet MS"/>
                          <a:cs typeface="Trebuchet MS"/>
                          <a:sym typeface="Trebuchet MS"/>
                        </a:rPr>
                        <a:t>Processes</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1200"/>
                        </a:spcAft>
                        <a:buNone/>
                      </a:pPr>
                      <a:r>
                        <a:rPr lang="en-US" sz="1400" dirty="0">
                          <a:latin typeface="Trebuchet MS"/>
                          <a:ea typeface="Trebuchet MS"/>
                          <a:cs typeface="Trebuchet MS"/>
                          <a:sym typeface="Trebuchet MS"/>
                        </a:rPr>
                        <a:t>Requirement of </a:t>
                      </a:r>
                      <a:r>
                        <a:rPr lang="en-US" sz="1400" dirty="0" err="1">
                          <a:latin typeface="Trebuchet MS"/>
                          <a:ea typeface="Trebuchet MS"/>
                          <a:cs typeface="Trebuchet MS"/>
                          <a:sym typeface="Trebuchet MS"/>
                        </a:rPr>
                        <a:t>Multidivision</a:t>
                      </a:r>
                      <a:r>
                        <a:rPr lang="en-US" sz="1400" dirty="0">
                          <a:latin typeface="Trebuchet MS"/>
                          <a:ea typeface="Trebuchet MS"/>
                          <a:cs typeface="Trebuchet MS"/>
                          <a:sym typeface="Trebuchet MS"/>
                        </a:rPr>
                        <a:t> Online Providers (MOP) to have a Full Review every 3 years for approval.</a:t>
                      </a:r>
                      <a:endParaRPr sz="1400"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1200"/>
                        </a:spcAft>
                        <a:buNone/>
                      </a:pPr>
                      <a:r>
                        <a:rPr lang="en-US" sz="1400" dirty="0">
                          <a:latin typeface="Trebuchet MS"/>
                          <a:ea typeface="Trebuchet MS"/>
                          <a:cs typeface="Trebuchet MS"/>
                          <a:sym typeface="Trebuchet MS"/>
                        </a:rPr>
                        <a:t>MOP will be reviewed annually using the Monitoring Report and other documentation for approval</a:t>
                      </a:r>
                      <a:r>
                        <a:rPr lang="en-US" sz="1400" dirty="0" smtClean="0">
                          <a:latin typeface="Trebuchet MS"/>
                          <a:ea typeface="Trebuchet MS"/>
                          <a:cs typeface="Trebuchet MS"/>
                          <a:sym typeface="Trebuchet MS"/>
                        </a:rPr>
                        <a:t>. </a:t>
                      </a:r>
                      <a:r>
                        <a:rPr lang="en-US" sz="1400" i="1" dirty="0" smtClean="0">
                          <a:latin typeface="Trebuchet MS"/>
                          <a:ea typeface="Trebuchet MS"/>
                          <a:cs typeface="Trebuchet MS"/>
                          <a:sym typeface="Trebuchet MS"/>
                        </a:rPr>
                        <a:t>(Aligned</a:t>
                      </a:r>
                      <a:r>
                        <a:rPr lang="en-US" sz="1400" i="1" baseline="0" dirty="0" smtClean="0">
                          <a:latin typeface="Trebuchet MS"/>
                          <a:ea typeface="Trebuchet MS"/>
                          <a:cs typeface="Trebuchet MS"/>
                          <a:sym typeface="Trebuchet MS"/>
                        </a:rPr>
                        <a:t> requirements from revised application and monitoring report)</a:t>
                      </a:r>
                      <a:endParaRPr sz="1400" i="1"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47300">
                <a:tc>
                  <a:txBody>
                    <a:bodyPr/>
                    <a:lstStyle/>
                    <a:p>
                      <a:pPr marL="0" lvl="0" indent="0" algn="l" rtl="0">
                        <a:lnSpc>
                          <a:spcPct val="115000"/>
                        </a:lnSpc>
                        <a:spcBef>
                          <a:spcPts val="0"/>
                        </a:spcBef>
                        <a:spcAft>
                          <a:spcPts val="1200"/>
                        </a:spcAft>
                        <a:buNone/>
                      </a:pPr>
                      <a:r>
                        <a:rPr lang="en-US" sz="2000" b="1">
                          <a:latin typeface="Trebuchet MS"/>
                          <a:ea typeface="Trebuchet MS"/>
                          <a:cs typeface="Trebuchet MS"/>
                          <a:sym typeface="Trebuchet MS"/>
                        </a:rPr>
                        <a:t>Staffing</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1200"/>
                        </a:spcAft>
                        <a:buNone/>
                      </a:pPr>
                      <a:r>
                        <a:rPr lang="en-US" sz="1400" dirty="0">
                          <a:latin typeface="Trebuchet MS"/>
                          <a:ea typeface="Trebuchet MS"/>
                          <a:cs typeface="Trebuchet MS"/>
                          <a:sym typeface="Trebuchet MS"/>
                        </a:rPr>
                        <a:t>Provide at least one FTE teacher at a reasonable ratio to students based on grade and subject being taught, but not exceeding 150 students per FTE teacher (secondary focus).</a:t>
                      </a:r>
                      <a:endParaRPr sz="1400"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1200"/>
                        </a:spcAft>
                        <a:buNone/>
                      </a:pPr>
                      <a:r>
                        <a:rPr lang="en-US" sz="1400" dirty="0">
                          <a:latin typeface="Trebuchet MS"/>
                          <a:ea typeface="Trebuchet MS"/>
                          <a:cs typeface="Trebuchet MS"/>
                          <a:sym typeface="Trebuchet MS"/>
                        </a:rPr>
                        <a:t>Staffing has been expanded to include elementary, middle and high school and must conform to the staffing requirements set forth in Virginia’s Standards of Quality</a:t>
                      </a:r>
                      <a:r>
                        <a:rPr lang="en-US" sz="1400" dirty="0">
                          <a:uFill>
                            <a:noFill/>
                          </a:uFill>
                          <a:latin typeface="Trebuchet MS"/>
                          <a:ea typeface="Trebuchet MS"/>
                          <a:cs typeface="Trebuchet MS"/>
                          <a:sym typeface="Trebuchet MS"/>
                          <a:hlinkClick r:id="rId3"/>
                        </a:rPr>
                        <a:t> §</a:t>
                      </a:r>
                      <a:r>
                        <a:rPr lang="en-US" sz="1400" dirty="0">
                          <a:solidFill>
                            <a:schemeClr val="hlink"/>
                          </a:solidFill>
                          <a:uFill>
                            <a:noFill/>
                          </a:uFill>
                          <a:latin typeface="Trebuchet MS"/>
                          <a:ea typeface="Trebuchet MS"/>
                          <a:cs typeface="Trebuchet MS"/>
                          <a:sym typeface="Trebuchet MS"/>
                          <a:hlinkClick r:id="rId3"/>
                        </a:rPr>
                        <a:t> </a:t>
                      </a:r>
                      <a:r>
                        <a:rPr lang="en-US" sz="1400" u="sng" dirty="0">
                          <a:solidFill>
                            <a:srgbClr val="1155CC"/>
                          </a:solidFill>
                          <a:latin typeface="Trebuchet MS"/>
                          <a:ea typeface="Trebuchet MS"/>
                          <a:cs typeface="Trebuchet MS"/>
                          <a:sym typeface="Trebuchet M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22.1-253.13:2c</a:t>
                      </a:r>
                      <a:r>
                        <a:rPr lang="en-US" sz="1400" dirty="0">
                          <a:latin typeface="Trebuchet MS"/>
                          <a:ea typeface="Trebuchet MS"/>
                          <a:cs typeface="Trebuchet MS"/>
                          <a:sym typeface="Trebuchet MS"/>
                        </a:rPr>
                        <a:t> and Standards of Accreditation (SOA)</a:t>
                      </a:r>
                      <a:r>
                        <a:rPr lang="en-US" sz="1400" dirty="0">
                          <a:uFill>
                            <a:noFill/>
                          </a:uFill>
                          <a:latin typeface="Trebuchet MS"/>
                          <a:ea typeface="Trebuchet MS"/>
                          <a:cs typeface="Trebuchet MS"/>
                          <a:sym typeface="Trebuchet MS"/>
                          <a:hlinkClick r:id="rId4"/>
                        </a:rPr>
                        <a:t> </a:t>
                      </a:r>
                      <a:r>
                        <a:rPr lang="en-US" sz="1400" u="sng" dirty="0">
                          <a:solidFill>
                            <a:srgbClr val="1155CC"/>
                          </a:solidFill>
                          <a:latin typeface="Trebuchet MS"/>
                          <a:ea typeface="Trebuchet MS"/>
                          <a:cs typeface="Trebuchet MS"/>
                          <a:sym typeface="Trebuchet M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8VAC20-131-210-240</a:t>
                      </a:r>
                      <a:r>
                        <a:rPr lang="en-US" sz="1400" dirty="0">
                          <a:latin typeface="Trebuchet MS"/>
                          <a:ea typeface="Trebuchet MS"/>
                          <a:cs typeface="Trebuchet MS"/>
                          <a:sym typeface="Trebuchet MS"/>
                        </a:rPr>
                        <a:t>.</a:t>
                      </a:r>
                      <a:endParaRPr sz="1400"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7" name="Google Shape;157;p20"/>
          <p:cNvSpPr txBox="1">
            <a:spLocks noGrp="1"/>
          </p:cNvSpPr>
          <p:nvPr>
            <p:ph type="title"/>
          </p:nvPr>
        </p:nvSpPr>
        <p:spPr>
          <a:xfrm>
            <a:off x="628650" y="273843"/>
            <a:ext cx="7886700" cy="994500"/>
          </a:xfrm>
          <a:prstGeom prst="rect">
            <a:avLst/>
          </a:prstGeom>
        </p:spPr>
        <p:txBody>
          <a:bodyPr spcFirstLastPara="1" wrap="square" lIns="68569" tIns="34275" rIns="68569" bIns="34275" anchor="ctr" anchorCtr="0">
            <a:noAutofit/>
          </a:bodyPr>
          <a:lstStyle/>
          <a:p>
            <a:r>
              <a:rPr lang="en-US" dirty="0"/>
              <a:t>Proposed Revisions</a:t>
            </a:r>
            <a:endParaRPr dirty="0"/>
          </a:p>
        </p:txBody>
      </p:sp>
    </p:spTree>
    <p:extLst>
      <p:ext uri="{BB962C8B-B14F-4D97-AF65-F5344CB8AC3E}">
        <p14:creationId xmlns:p14="http://schemas.microsoft.com/office/powerpoint/2010/main" val="28456231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aphicFrame>
        <p:nvGraphicFramePr>
          <p:cNvPr id="165" name="Google Shape;165;p21" descr="Data and reporting" title="Chart MOP Proposed Revisions"/>
          <p:cNvGraphicFramePr/>
          <p:nvPr>
            <p:extLst>
              <p:ext uri="{D42A27DB-BD31-4B8C-83A1-F6EECF244321}">
                <p14:modId xmlns:p14="http://schemas.microsoft.com/office/powerpoint/2010/main" val="1985818761"/>
              </p:ext>
            </p:extLst>
          </p:nvPr>
        </p:nvGraphicFramePr>
        <p:xfrm>
          <a:off x="533512" y="1056113"/>
          <a:ext cx="8524763" cy="4462801"/>
        </p:xfrm>
        <a:graphic>
          <a:graphicData uri="http://schemas.openxmlformats.org/drawingml/2006/table">
            <a:tbl>
              <a:tblPr firstRow="1">
                <a:noFill/>
              </a:tblPr>
              <a:tblGrid>
                <a:gridCol w="1597313">
                  <a:extLst>
                    <a:ext uri="{9D8B030D-6E8A-4147-A177-3AD203B41FA5}">
                      <a16:colId xmlns:a16="http://schemas.microsoft.com/office/drawing/2014/main" val="20000"/>
                    </a:ext>
                  </a:extLst>
                </a:gridCol>
                <a:gridCol w="2807531">
                  <a:extLst>
                    <a:ext uri="{9D8B030D-6E8A-4147-A177-3AD203B41FA5}">
                      <a16:colId xmlns:a16="http://schemas.microsoft.com/office/drawing/2014/main" val="20001"/>
                    </a:ext>
                  </a:extLst>
                </a:gridCol>
                <a:gridCol w="4119919">
                  <a:extLst>
                    <a:ext uri="{9D8B030D-6E8A-4147-A177-3AD203B41FA5}">
                      <a16:colId xmlns:a16="http://schemas.microsoft.com/office/drawing/2014/main" val="20002"/>
                    </a:ext>
                  </a:extLst>
                </a:gridCol>
              </a:tblGrid>
              <a:tr h="678731">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Topic</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Original</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Recommended Change</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3667579">
                <a:tc>
                  <a:txBody>
                    <a:bodyPr/>
                    <a:lstStyle/>
                    <a:p>
                      <a:pPr marL="0" lvl="0" indent="0" algn="l" rtl="0">
                        <a:lnSpc>
                          <a:spcPct val="115000"/>
                        </a:lnSpc>
                        <a:spcBef>
                          <a:spcPts val="0"/>
                        </a:spcBef>
                        <a:spcAft>
                          <a:spcPts val="1200"/>
                        </a:spcAft>
                        <a:buNone/>
                      </a:pPr>
                      <a:r>
                        <a:rPr lang="en-US" sz="2000" b="1">
                          <a:latin typeface="Trebuchet MS"/>
                          <a:ea typeface="Trebuchet MS"/>
                          <a:cs typeface="Trebuchet MS"/>
                          <a:sym typeface="Trebuchet MS"/>
                        </a:rPr>
                        <a:t>Data and Reporting</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1200"/>
                        </a:spcAft>
                        <a:buNone/>
                      </a:pPr>
                      <a:r>
                        <a:rPr lang="en-US" sz="1400">
                          <a:latin typeface="Trebuchet MS"/>
                          <a:ea typeface="Trebuchet MS"/>
                          <a:cs typeface="Trebuchet MS"/>
                          <a:sym typeface="Trebuchet MS"/>
                        </a:rPr>
                        <a:t>MOP must provide data to each division in which students are enrolled for the purposes of monitoring student participation and progress.</a:t>
                      </a:r>
                      <a:endParaRPr sz="140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400" dirty="0">
                          <a:latin typeface="Trebuchet MS"/>
                          <a:ea typeface="Trebuchet MS"/>
                          <a:cs typeface="Trebuchet MS"/>
                          <a:sym typeface="Trebuchet MS"/>
                        </a:rPr>
                        <a:t>Expanded language to clarify data and class enrollment:</a:t>
                      </a:r>
                      <a:endParaRPr sz="1400" dirty="0">
                        <a:latin typeface="Trebuchet MS"/>
                        <a:ea typeface="Trebuchet MS"/>
                        <a:cs typeface="Trebuchet MS"/>
                        <a:sym typeface="Trebuchet MS"/>
                      </a:endParaRPr>
                    </a:p>
                    <a:p>
                      <a:pPr marL="457200" lvl="0" indent="-349250" algn="l" rtl="0">
                        <a:lnSpc>
                          <a:spcPct val="115000"/>
                        </a:lnSpc>
                        <a:spcBef>
                          <a:spcPts val="1200"/>
                        </a:spcBef>
                        <a:spcAft>
                          <a:spcPts val="0"/>
                        </a:spcAft>
                        <a:buSzPts val="1900"/>
                        <a:buFont typeface="Trebuchet MS"/>
                        <a:buChar char="●"/>
                      </a:pPr>
                      <a:r>
                        <a:rPr lang="en-US" sz="1400" dirty="0">
                          <a:latin typeface="Trebuchet MS"/>
                          <a:ea typeface="Trebuchet MS"/>
                          <a:cs typeface="Trebuchet MS"/>
                          <a:sym typeface="Trebuchet MS"/>
                        </a:rPr>
                        <a:t>Data and data management must meet state and federal testing and reporting requirements, to include, but not limited to </a:t>
                      </a:r>
                      <a:r>
                        <a:rPr lang="en-US" sz="1400" dirty="0" smtClean="0">
                          <a:latin typeface="Trebuchet MS"/>
                          <a:ea typeface="Trebuchet MS"/>
                          <a:cs typeface="Trebuchet MS"/>
                          <a:sym typeface="Trebuchet MS"/>
                        </a:rPr>
                        <a:t>FERPA, participation &amp; achievement,</a:t>
                      </a:r>
                      <a:r>
                        <a:rPr lang="en-US" sz="1400" baseline="0" dirty="0" smtClean="0">
                          <a:latin typeface="Trebuchet MS"/>
                          <a:ea typeface="Trebuchet MS"/>
                          <a:cs typeface="Trebuchet MS"/>
                          <a:sym typeface="Trebuchet MS"/>
                        </a:rPr>
                        <a:t> state testing, enrollment and diploma achievement</a:t>
                      </a:r>
                      <a:r>
                        <a:rPr lang="en-US" sz="1400" dirty="0" smtClean="0">
                          <a:latin typeface="Trebuchet MS"/>
                          <a:ea typeface="Trebuchet MS"/>
                          <a:cs typeface="Trebuchet MS"/>
                          <a:sym typeface="Trebuchet MS"/>
                        </a:rPr>
                        <a:t>. </a:t>
                      </a:r>
                    </a:p>
                    <a:p>
                      <a:pPr marL="457200" lvl="0" indent="-349250" algn="l" rtl="0">
                        <a:lnSpc>
                          <a:spcPct val="115000"/>
                        </a:lnSpc>
                        <a:spcBef>
                          <a:spcPts val="1200"/>
                        </a:spcBef>
                        <a:spcAft>
                          <a:spcPts val="0"/>
                        </a:spcAft>
                        <a:buSzPts val="1900"/>
                        <a:buFont typeface="Trebuchet MS"/>
                        <a:buChar char="●"/>
                      </a:pPr>
                      <a:r>
                        <a:rPr lang="en-US" sz="1400" dirty="0" smtClean="0">
                          <a:latin typeface="Trebuchet MS"/>
                          <a:ea typeface="Trebuchet MS"/>
                          <a:cs typeface="Trebuchet MS"/>
                          <a:sym typeface="Trebuchet MS"/>
                        </a:rPr>
                        <a:t>Annual </a:t>
                      </a:r>
                      <a:r>
                        <a:rPr lang="en-US" sz="1400" dirty="0">
                          <a:latin typeface="Trebuchet MS"/>
                          <a:ea typeface="Trebuchet MS"/>
                          <a:cs typeface="Trebuchet MS"/>
                          <a:sym typeface="Trebuchet MS"/>
                        </a:rPr>
                        <a:t>monitoring will require MOP to report student assessment and achievement data, in addition to data requested from school divisions.  </a:t>
                      </a:r>
                      <a:endParaRPr sz="1400" dirty="0">
                        <a:latin typeface="Trebuchet MS"/>
                        <a:ea typeface="Trebuchet MS"/>
                        <a:cs typeface="Trebuchet MS"/>
                        <a:sym typeface="Trebuchet MS"/>
                      </a:endParaRPr>
                    </a:p>
                    <a:p>
                      <a:pPr marL="0" lvl="0" indent="0" algn="l" rtl="0">
                        <a:lnSpc>
                          <a:spcPct val="115000"/>
                        </a:lnSpc>
                        <a:spcBef>
                          <a:spcPts val="1200"/>
                        </a:spcBef>
                        <a:spcAft>
                          <a:spcPts val="1200"/>
                        </a:spcAft>
                        <a:buNone/>
                      </a:pPr>
                      <a:endParaRPr sz="1400"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64" name="Google Shape;164;p21"/>
          <p:cNvSpPr txBox="1">
            <a:spLocks noGrp="1"/>
          </p:cNvSpPr>
          <p:nvPr>
            <p:ph type="title"/>
          </p:nvPr>
        </p:nvSpPr>
        <p:spPr>
          <a:xfrm>
            <a:off x="628650" y="273843"/>
            <a:ext cx="7886700" cy="994500"/>
          </a:xfrm>
          <a:prstGeom prst="rect">
            <a:avLst/>
          </a:prstGeom>
        </p:spPr>
        <p:txBody>
          <a:bodyPr spcFirstLastPara="1" wrap="square" lIns="68569" tIns="34275" rIns="68569" bIns="34275" anchor="ctr" anchorCtr="0">
            <a:noAutofit/>
          </a:bodyPr>
          <a:lstStyle/>
          <a:p>
            <a:r>
              <a:rPr lang="en-US"/>
              <a:t>Proposed Revisions</a:t>
            </a:r>
            <a:endParaRPr/>
          </a:p>
        </p:txBody>
      </p:sp>
    </p:spTree>
    <p:extLst>
      <p:ext uri="{BB962C8B-B14F-4D97-AF65-F5344CB8AC3E}">
        <p14:creationId xmlns:p14="http://schemas.microsoft.com/office/powerpoint/2010/main" val="9520779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aphicFrame>
        <p:nvGraphicFramePr>
          <p:cNvPr id="172" name="Google Shape;172;p22" descr="Accountability" title="Chart MOP Proposed Revisions"/>
          <p:cNvGraphicFramePr/>
          <p:nvPr>
            <p:extLst>
              <p:ext uri="{D42A27DB-BD31-4B8C-83A1-F6EECF244321}">
                <p14:modId xmlns:p14="http://schemas.microsoft.com/office/powerpoint/2010/main" val="2307619959"/>
              </p:ext>
            </p:extLst>
          </p:nvPr>
        </p:nvGraphicFramePr>
        <p:xfrm>
          <a:off x="533512" y="1056113"/>
          <a:ext cx="8524763" cy="3719597"/>
        </p:xfrm>
        <a:graphic>
          <a:graphicData uri="http://schemas.openxmlformats.org/drawingml/2006/table">
            <a:tbl>
              <a:tblPr firstRow="1">
                <a:noFill/>
              </a:tblPr>
              <a:tblGrid>
                <a:gridCol w="1903669">
                  <a:extLst>
                    <a:ext uri="{9D8B030D-6E8A-4147-A177-3AD203B41FA5}">
                      <a16:colId xmlns:a16="http://schemas.microsoft.com/office/drawing/2014/main" val="20000"/>
                    </a:ext>
                  </a:extLst>
                </a:gridCol>
                <a:gridCol w="1906219">
                  <a:extLst>
                    <a:ext uri="{9D8B030D-6E8A-4147-A177-3AD203B41FA5}">
                      <a16:colId xmlns:a16="http://schemas.microsoft.com/office/drawing/2014/main" val="20001"/>
                    </a:ext>
                  </a:extLst>
                </a:gridCol>
                <a:gridCol w="4714875">
                  <a:extLst>
                    <a:ext uri="{9D8B030D-6E8A-4147-A177-3AD203B41FA5}">
                      <a16:colId xmlns:a16="http://schemas.microsoft.com/office/drawing/2014/main" val="20002"/>
                    </a:ext>
                  </a:extLst>
                </a:gridCol>
              </a:tblGrid>
              <a:tr h="678731">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Topic</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Original</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Recommended Change</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678789">
                <a:tc>
                  <a:txBody>
                    <a:bodyPr/>
                    <a:lstStyle/>
                    <a:p>
                      <a:pPr marL="0" lvl="0" indent="0" algn="l" rtl="0">
                        <a:lnSpc>
                          <a:spcPct val="115000"/>
                        </a:lnSpc>
                        <a:spcBef>
                          <a:spcPts val="0"/>
                        </a:spcBef>
                        <a:spcAft>
                          <a:spcPts val="1200"/>
                        </a:spcAft>
                        <a:buNone/>
                      </a:pPr>
                      <a:r>
                        <a:rPr lang="en-US" sz="2000" b="1">
                          <a:latin typeface="Trebuchet MS"/>
                          <a:ea typeface="Trebuchet MS"/>
                          <a:cs typeface="Trebuchet MS"/>
                          <a:sym typeface="Trebuchet MS"/>
                        </a:rPr>
                        <a:t>Accountability</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1200"/>
                        </a:spcAft>
                        <a:buNone/>
                      </a:pPr>
                      <a:r>
                        <a:rPr lang="en-US" sz="1400">
                          <a:latin typeface="Trebuchet MS"/>
                          <a:ea typeface="Trebuchet MS"/>
                          <a:cs typeface="Trebuchet MS"/>
                          <a:sym typeface="Trebuchet MS"/>
                        </a:rPr>
                        <a:t>MOP must ensure that students meet division participation requirements and make progress toward successful completion of the course.</a:t>
                      </a:r>
                      <a:endParaRPr sz="140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400" dirty="0">
                          <a:latin typeface="Trebuchet MS"/>
                          <a:ea typeface="Trebuchet MS"/>
                          <a:cs typeface="Trebuchet MS"/>
                          <a:sym typeface="Trebuchet MS"/>
                        </a:rPr>
                        <a:t>Requiring MOP to provide evidence of student performance.</a:t>
                      </a:r>
                      <a:endParaRPr sz="1400" dirty="0">
                        <a:latin typeface="Trebuchet MS"/>
                        <a:ea typeface="Trebuchet MS"/>
                        <a:cs typeface="Trebuchet MS"/>
                        <a:sym typeface="Trebuchet MS"/>
                      </a:endParaRPr>
                    </a:p>
                    <a:p>
                      <a:pPr marL="457200" lvl="0" indent="-349250" algn="l" rtl="0">
                        <a:lnSpc>
                          <a:spcPct val="100000"/>
                        </a:lnSpc>
                        <a:spcBef>
                          <a:spcPts val="1200"/>
                        </a:spcBef>
                        <a:spcAft>
                          <a:spcPts val="0"/>
                        </a:spcAft>
                        <a:buSzPts val="1900"/>
                        <a:buFont typeface="Trebuchet MS"/>
                        <a:buChar char="●"/>
                      </a:pPr>
                      <a:r>
                        <a:rPr lang="en-US" sz="1400" dirty="0">
                          <a:latin typeface="Trebuchet MS"/>
                          <a:ea typeface="Trebuchet MS"/>
                          <a:cs typeface="Trebuchet MS"/>
                          <a:sym typeface="Trebuchet MS"/>
                        </a:rPr>
                        <a:t>Written policies and procedures for recording, monitoring, and reporting student </a:t>
                      </a:r>
                      <a:r>
                        <a:rPr lang="en-US" sz="1400" dirty="0" smtClean="0">
                          <a:latin typeface="Trebuchet MS"/>
                          <a:ea typeface="Trebuchet MS"/>
                          <a:cs typeface="Trebuchet MS"/>
                          <a:sym typeface="Trebuchet MS"/>
                        </a:rPr>
                        <a:t>participation, progress, written </a:t>
                      </a:r>
                      <a:r>
                        <a:rPr lang="en-US" sz="1400" dirty="0">
                          <a:latin typeface="Trebuchet MS"/>
                          <a:ea typeface="Trebuchet MS"/>
                          <a:cs typeface="Trebuchet MS"/>
                          <a:sym typeface="Trebuchet MS"/>
                        </a:rPr>
                        <a:t>grading and reporting policies</a:t>
                      </a:r>
                      <a:endParaRPr sz="1400" dirty="0">
                        <a:latin typeface="Trebuchet MS"/>
                        <a:ea typeface="Trebuchet MS"/>
                        <a:cs typeface="Trebuchet MS"/>
                        <a:sym typeface="Trebuchet MS"/>
                      </a:endParaRPr>
                    </a:p>
                    <a:p>
                      <a:pPr marL="457200" marR="0" lvl="0" indent="-349250" algn="l" defTabSz="914400" rtl="0" eaLnBrk="1" fontAlgn="auto" latinLnBrk="0" hangingPunct="1">
                        <a:lnSpc>
                          <a:spcPct val="100000"/>
                        </a:lnSpc>
                        <a:spcBef>
                          <a:spcPts val="1000"/>
                        </a:spcBef>
                        <a:spcAft>
                          <a:spcPts val="0"/>
                        </a:spcAft>
                        <a:buClr>
                          <a:srgbClr val="000000"/>
                        </a:buClr>
                        <a:buSzPts val="1900"/>
                        <a:buFont typeface="Trebuchet MS"/>
                        <a:buChar char="●"/>
                        <a:tabLst/>
                        <a:defRPr/>
                      </a:pPr>
                      <a:r>
                        <a:rPr lang="en-US" sz="1400" b="0" i="0" u="none" strike="noStrike" cap="none" dirty="0" smtClean="0">
                          <a:solidFill>
                            <a:schemeClr val="tx1"/>
                          </a:solidFill>
                          <a:effectLst/>
                          <a:latin typeface="Trebuchet MS" panose="020B0603020202020204" pitchFamily="34" charset="0"/>
                          <a:ea typeface="+mn-ea"/>
                          <a:cs typeface="+mn-cs"/>
                          <a:sym typeface="Arial"/>
                        </a:rPr>
                        <a:t>If applicant is a private company or nonprofit organization entering into a contract with a local school board(s), evidence that the </a:t>
                      </a:r>
                      <a:r>
                        <a:rPr lang="en-US" sz="1400" b="0" i="0" u="none" strike="noStrike" cap="none" dirty="0" err="1" smtClean="0">
                          <a:solidFill>
                            <a:schemeClr val="tx1"/>
                          </a:solidFill>
                          <a:effectLst/>
                          <a:latin typeface="Trebuchet MS" panose="020B0603020202020204" pitchFamily="34" charset="0"/>
                          <a:ea typeface="+mn-ea"/>
                          <a:cs typeface="+mn-cs"/>
                          <a:sym typeface="Arial"/>
                        </a:rPr>
                        <a:t>multidivision</a:t>
                      </a:r>
                      <a:r>
                        <a:rPr lang="en-US" sz="1400" b="0" i="0" u="none" strike="noStrike" cap="none" dirty="0" smtClean="0">
                          <a:solidFill>
                            <a:schemeClr val="tx1"/>
                          </a:solidFill>
                          <a:effectLst/>
                          <a:latin typeface="Trebuchet MS" panose="020B0603020202020204" pitchFamily="34" charset="0"/>
                          <a:ea typeface="+mn-ea"/>
                          <a:cs typeface="+mn-cs"/>
                          <a:sym typeface="Arial"/>
                        </a:rPr>
                        <a:t> online provider has the capacity to ensure appropriate administration of Virginia Standards of Learning tests as directed by the local school division.</a:t>
                      </a:r>
                      <a:endParaRPr lang="en-US" sz="1400" i="0" dirty="0" smtClean="0">
                        <a:latin typeface="Trebuchet MS" panose="020B0603020202020204" pitchFamily="34" charset="0"/>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71" name="Google Shape;171;p22"/>
          <p:cNvSpPr txBox="1">
            <a:spLocks noGrp="1"/>
          </p:cNvSpPr>
          <p:nvPr>
            <p:ph type="title"/>
          </p:nvPr>
        </p:nvSpPr>
        <p:spPr>
          <a:xfrm>
            <a:off x="628650" y="273843"/>
            <a:ext cx="7886700" cy="994500"/>
          </a:xfrm>
          <a:prstGeom prst="rect">
            <a:avLst/>
          </a:prstGeom>
        </p:spPr>
        <p:txBody>
          <a:bodyPr spcFirstLastPara="1" wrap="square" lIns="68569" tIns="34275" rIns="68569" bIns="34275" anchor="ctr" anchorCtr="0">
            <a:noAutofit/>
          </a:bodyPr>
          <a:lstStyle/>
          <a:p>
            <a:r>
              <a:rPr lang="en-US"/>
              <a:t>Proposed Revisions</a:t>
            </a:r>
            <a:endParaRPr/>
          </a:p>
        </p:txBody>
      </p:sp>
    </p:spTree>
    <p:extLst>
      <p:ext uri="{BB962C8B-B14F-4D97-AF65-F5344CB8AC3E}">
        <p14:creationId xmlns:p14="http://schemas.microsoft.com/office/powerpoint/2010/main" val="42149285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aphicFrame>
        <p:nvGraphicFramePr>
          <p:cNvPr id="179" name="Google Shape;179;p23" descr="Equity" title="Chart MOP Proposed Revisions"/>
          <p:cNvGraphicFramePr/>
          <p:nvPr>
            <p:extLst>
              <p:ext uri="{D42A27DB-BD31-4B8C-83A1-F6EECF244321}">
                <p14:modId xmlns:p14="http://schemas.microsoft.com/office/powerpoint/2010/main" val="2761835110"/>
              </p:ext>
            </p:extLst>
          </p:nvPr>
        </p:nvGraphicFramePr>
        <p:xfrm>
          <a:off x="533512" y="1056113"/>
          <a:ext cx="8524763" cy="2770399"/>
        </p:xfrm>
        <a:graphic>
          <a:graphicData uri="http://schemas.openxmlformats.org/drawingml/2006/table">
            <a:tbl>
              <a:tblPr firstRow="1">
                <a:noFill/>
              </a:tblPr>
              <a:tblGrid>
                <a:gridCol w="1903669">
                  <a:extLst>
                    <a:ext uri="{9D8B030D-6E8A-4147-A177-3AD203B41FA5}">
                      <a16:colId xmlns:a16="http://schemas.microsoft.com/office/drawing/2014/main" val="20000"/>
                    </a:ext>
                  </a:extLst>
                </a:gridCol>
                <a:gridCol w="2501175">
                  <a:extLst>
                    <a:ext uri="{9D8B030D-6E8A-4147-A177-3AD203B41FA5}">
                      <a16:colId xmlns:a16="http://schemas.microsoft.com/office/drawing/2014/main" val="20001"/>
                    </a:ext>
                  </a:extLst>
                </a:gridCol>
                <a:gridCol w="4119919">
                  <a:extLst>
                    <a:ext uri="{9D8B030D-6E8A-4147-A177-3AD203B41FA5}">
                      <a16:colId xmlns:a16="http://schemas.microsoft.com/office/drawing/2014/main" val="20002"/>
                    </a:ext>
                  </a:extLst>
                </a:gridCol>
              </a:tblGrid>
              <a:tr h="678731">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Topic</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Original</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Recommended Change</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091668">
                <a:tc>
                  <a:txBody>
                    <a:bodyPr/>
                    <a:lstStyle/>
                    <a:p>
                      <a:pPr marL="0" lvl="0" indent="0" algn="l" rtl="0">
                        <a:lnSpc>
                          <a:spcPct val="115000"/>
                        </a:lnSpc>
                        <a:spcBef>
                          <a:spcPts val="0"/>
                        </a:spcBef>
                        <a:spcAft>
                          <a:spcPts val="1200"/>
                        </a:spcAft>
                        <a:buNone/>
                      </a:pPr>
                      <a:r>
                        <a:rPr lang="en-US" sz="2000" b="1">
                          <a:latin typeface="Trebuchet MS"/>
                          <a:ea typeface="Trebuchet MS"/>
                          <a:cs typeface="Trebuchet MS"/>
                          <a:sym typeface="Trebuchet MS"/>
                        </a:rPr>
                        <a:t>Equity </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400" dirty="0">
                          <a:latin typeface="Trebuchet MS"/>
                          <a:ea typeface="Trebuchet MS"/>
                          <a:cs typeface="Trebuchet MS"/>
                          <a:sym typeface="Trebuchet MS"/>
                        </a:rPr>
                        <a:t>Original documents did not include language addressing equity.</a:t>
                      </a:r>
                      <a:endParaRPr sz="1400" dirty="0">
                        <a:latin typeface="Trebuchet MS"/>
                        <a:ea typeface="Trebuchet MS"/>
                        <a:cs typeface="Trebuchet MS"/>
                        <a:sym typeface="Trebuchet MS"/>
                      </a:endParaRPr>
                    </a:p>
                    <a:p>
                      <a:pPr marL="0" lvl="0" indent="0" algn="l" rtl="0">
                        <a:lnSpc>
                          <a:spcPct val="115000"/>
                        </a:lnSpc>
                        <a:spcBef>
                          <a:spcPts val="1200"/>
                        </a:spcBef>
                        <a:spcAft>
                          <a:spcPts val="0"/>
                        </a:spcAft>
                        <a:buNone/>
                      </a:pPr>
                      <a:endParaRPr sz="1400" dirty="0">
                        <a:latin typeface="Trebuchet MS"/>
                        <a:ea typeface="Trebuchet MS"/>
                        <a:cs typeface="Trebuchet MS"/>
                        <a:sym typeface="Trebuchet MS"/>
                      </a:endParaRPr>
                    </a:p>
                    <a:p>
                      <a:pPr marL="0" lvl="0" indent="0" algn="l" rtl="0">
                        <a:lnSpc>
                          <a:spcPct val="115000"/>
                        </a:lnSpc>
                        <a:spcBef>
                          <a:spcPts val="1200"/>
                        </a:spcBef>
                        <a:spcAft>
                          <a:spcPts val="0"/>
                        </a:spcAft>
                        <a:buNone/>
                      </a:pPr>
                      <a:endParaRPr sz="1400" dirty="0">
                        <a:latin typeface="Trebuchet MS"/>
                        <a:ea typeface="Trebuchet MS"/>
                        <a:cs typeface="Trebuchet MS"/>
                        <a:sym typeface="Trebuchet MS"/>
                      </a:endParaRPr>
                    </a:p>
                    <a:p>
                      <a:pPr marL="0" lvl="0" indent="0" algn="l" rtl="0">
                        <a:lnSpc>
                          <a:spcPct val="115000"/>
                        </a:lnSpc>
                        <a:spcBef>
                          <a:spcPts val="1200"/>
                        </a:spcBef>
                        <a:spcAft>
                          <a:spcPts val="1200"/>
                        </a:spcAft>
                        <a:buNone/>
                      </a:pPr>
                      <a:endParaRPr sz="1400"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400" dirty="0">
                          <a:latin typeface="Trebuchet MS"/>
                          <a:ea typeface="Trebuchet MS"/>
                          <a:cs typeface="Trebuchet MS"/>
                          <a:sym typeface="Trebuchet MS"/>
                        </a:rPr>
                        <a:t>New language: </a:t>
                      </a:r>
                      <a:endParaRPr sz="1400" dirty="0">
                        <a:latin typeface="Trebuchet MS"/>
                        <a:ea typeface="Trebuchet MS"/>
                        <a:cs typeface="Trebuchet MS"/>
                        <a:sym typeface="Trebuchet MS"/>
                      </a:endParaRPr>
                    </a:p>
                    <a:p>
                      <a:pPr marL="0" lvl="0" indent="0" algn="l" rtl="0">
                        <a:lnSpc>
                          <a:spcPct val="100000"/>
                        </a:lnSpc>
                        <a:spcBef>
                          <a:spcPts val="0"/>
                        </a:spcBef>
                        <a:spcAft>
                          <a:spcPts val="0"/>
                        </a:spcAft>
                        <a:buNone/>
                      </a:pPr>
                      <a:r>
                        <a:rPr lang="en-US" sz="1400" dirty="0">
                          <a:latin typeface="Trebuchet MS"/>
                          <a:ea typeface="Trebuchet MS"/>
                          <a:cs typeface="Trebuchet MS"/>
                          <a:sym typeface="Trebuchet MS"/>
                        </a:rPr>
                        <a:t>MOP are required to ensure representation of diverse experiences and perspectives including, but not limited to racial, ethnic, language, religions, and gender groups and inclusion of content that represents, validates, and affirms diverse groups from different rings of culture.</a:t>
                      </a:r>
                      <a:endParaRPr sz="1400" dirty="0">
                        <a:latin typeface="Trebuchet MS"/>
                        <a:ea typeface="Trebuchet MS"/>
                        <a:cs typeface="Trebuchet MS"/>
                        <a:sym typeface="Trebuchet MS"/>
                      </a:endParaRPr>
                    </a:p>
                    <a:p>
                      <a:pPr marL="0" lvl="0" indent="0" algn="l" rtl="0">
                        <a:lnSpc>
                          <a:spcPct val="100000"/>
                        </a:lnSpc>
                        <a:spcBef>
                          <a:spcPts val="0"/>
                        </a:spcBef>
                        <a:spcAft>
                          <a:spcPts val="0"/>
                        </a:spcAft>
                        <a:buNone/>
                      </a:pPr>
                      <a:r>
                        <a:rPr lang="en-US" sz="1400" dirty="0">
                          <a:latin typeface="Trebuchet MS"/>
                          <a:ea typeface="Trebuchet MS"/>
                          <a:cs typeface="Trebuchet MS"/>
                          <a:sym typeface="Trebuchet MS"/>
                        </a:rPr>
                        <a:t/>
                      </a:r>
                      <a:br>
                        <a:rPr lang="en-US" sz="1400" dirty="0">
                          <a:latin typeface="Trebuchet MS"/>
                          <a:ea typeface="Trebuchet MS"/>
                          <a:cs typeface="Trebuchet MS"/>
                          <a:sym typeface="Trebuchet MS"/>
                        </a:rPr>
                      </a:br>
                      <a:endParaRPr sz="1400"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78" name="Google Shape;178;p23"/>
          <p:cNvSpPr txBox="1">
            <a:spLocks noGrp="1"/>
          </p:cNvSpPr>
          <p:nvPr>
            <p:ph type="title"/>
          </p:nvPr>
        </p:nvSpPr>
        <p:spPr>
          <a:xfrm>
            <a:off x="628650" y="273843"/>
            <a:ext cx="7886700" cy="994500"/>
          </a:xfrm>
          <a:prstGeom prst="rect">
            <a:avLst/>
          </a:prstGeom>
        </p:spPr>
        <p:txBody>
          <a:bodyPr spcFirstLastPara="1" wrap="square" lIns="68569" tIns="34275" rIns="68569" bIns="34275" anchor="ctr" anchorCtr="0">
            <a:noAutofit/>
          </a:bodyPr>
          <a:lstStyle/>
          <a:p>
            <a:r>
              <a:rPr lang="en-US"/>
              <a:t>Proposed Revisions</a:t>
            </a:r>
            <a:endParaRPr/>
          </a:p>
        </p:txBody>
      </p:sp>
    </p:spTree>
    <p:extLst>
      <p:ext uri="{BB962C8B-B14F-4D97-AF65-F5344CB8AC3E}">
        <p14:creationId xmlns:p14="http://schemas.microsoft.com/office/powerpoint/2010/main" val="269429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aphicFrame>
        <p:nvGraphicFramePr>
          <p:cNvPr id="186" name="Google Shape;186;p24" descr="Student Services" title="Chart MOP Proposed Revisions"/>
          <p:cNvGraphicFramePr/>
          <p:nvPr>
            <p:extLst>
              <p:ext uri="{D42A27DB-BD31-4B8C-83A1-F6EECF244321}">
                <p14:modId xmlns:p14="http://schemas.microsoft.com/office/powerpoint/2010/main" val="1599422820"/>
              </p:ext>
            </p:extLst>
          </p:nvPr>
        </p:nvGraphicFramePr>
        <p:xfrm>
          <a:off x="533512" y="1056113"/>
          <a:ext cx="8524763" cy="3960451"/>
        </p:xfrm>
        <a:graphic>
          <a:graphicData uri="http://schemas.openxmlformats.org/drawingml/2006/table">
            <a:tbl>
              <a:tblPr firstRow="1">
                <a:noFill/>
              </a:tblPr>
              <a:tblGrid>
                <a:gridCol w="1290956">
                  <a:extLst>
                    <a:ext uri="{9D8B030D-6E8A-4147-A177-3AD203B41FA5}">
                      <a16:colId xmlns:a16="http://schemas.microsoft.com/office/drawing/2014/main" val="20000"/>
                    </a:ext>
                  </a:extLst>
                </a:gridCol>
                <a:gridCol w="2686594">
                  <a:extLst>
                    <a:ext uri="{9D8B030D-6E8A-4147-A177-3AD203B41FA5}">
                      <a16:colId xmlns:a16="http://schemas.microsoft.com/office/drawing/2014/main" val="20001"/>
                    </a:ext>
                  </a:extLst>
                </a:gridCol>
                <a:gridCol w="4547213">
                  <a:extLst>
                    <a:ext uri="{9D8B030D-6E8A-4147-A177-3AD203B41FA5}">
                      <a16:colId xmlns:a16="http://schemas.microsoft.com/office/drawing/2014/main" val="20002"/>
                    </a:ext>
                  </a:extLst>
                </a:gridCol>
              </a:tblGrid>
              <a:tr h="565763">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Topic</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Original</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Recommended Change</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3394688">
                <a:tc>
                  <a:txBody>
                    <a:bodyPr/>
                    <a:lstStyle/>
                    <a:p>
                      <a:pPr marL="0" lvl="0" indent="0" algn="l" rtl="0">
                        <a:lnSpc>
                          <a:spcPct val="115000"/>
                        </a:lnSpc>
                        <a:spcBef>
                          <a:spcPts val="0"/>
                        </a:spcBef>
                        <a:spcAft>
                          <a:spcPts val="1200"/>
                        </a:spcAft>
                        <a:buNone/>
                      </a:pPr>
                      <a:r>
                        <a:rPr lang="en-US" sz="2000" b="1">
                          <a:latin typeface="Trebuchet MS"/>
                          <a:ea typeface="Trebuchet MS"/>
                          <a:cs typeface="Trebuchet MS"/>
                          <a:sym typeface="Trebuchet MS"/>
                        </a:rPr>
                        <a:t>Student Services</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1200"/>
                        </a:spcAft>
                        <a:buNone/>
                      </a:pPr>
                      <a:r>
                        <a:rPr lang="en-US" sz="1400" dirty="0">
                          <a:latin typeface="Trebuchet MS"/>
                          <a:ea typeface="Trebuchet MS"/>
                          <a:cs typeface="Trebuchet MS"/>
                          <a:sym typeface="Trebuchet MS"/>
                        </a:rPr>
                        <a:t>Students with special needs, including students with disabilities, students with limited English proficiency, students with financial limitations, students from traditionally underrepresented groups, and others, are not excluded from participating in courses provided by the </a:t>
                      </a:r>
                      <a:r>
                        <a:rPr lang="en-US" sz="1400" dirty="0" err="1">
                          <a:latin typeface="Trebuchet MS"/>
                          <a:ea typeface="Trebuchet MS"/>
                          <a:cs typeface="Trebuchet MS"/>
                          <a:sym typeface="Trebuchet MS"/>
                        </a:rPr>
                        <a:t>multidivision</a:t>
                      </a:r>
                      <a:r>
                        <a:rPr lang="en-US" sz="1400" dirty="0">
                          <a:latin typeface="Trebuchet MS"/>
                          <a:ea typeface="Trebuchet MS"/>
                          <a:cs typeface="Trebuchet MS"/>
                          <a:sym typeface="Trebuchet MS"/>
                        </a:rPr>
                        <a:t> online provider.</a:t>
                      </a:r>
                      <a:endParaRPr sz="1400"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400" dirty="0">
                          <a:latin typeface="Trebuchet MS"/>
                          <a:ea typeface="Trebuchet MS"/>
                          <a:cs typeface="Trebuchet MS"/>
                          <a:sym typeface="Trebuchet MS"/>
                        </a:rPr>
                        <a:t>Expanded language:</a:t>
                      </a:r>
                      <a:endParaRPr sz="1400" dirty="0">
                        <a:latin typeface="Trebuchet MS"/>
                        <a:ea typeface="Trebuchet MS"/>
                        <a:cs typeface="Trebuchet MS"/>
                        <a:sym typeface="Trebuchet MS"/>
                      </a:endParaRPr>
                    </a:p>
                    <a:p>
                      <a:pPr marL="0" lvl="0" indent="0" algn="l" rtl="0">
                        <a:lnSpc>
                          <a:spcPct val="100000"/>
                        </a:lnSpc>
                        <a:spcBef>
                          <a:spcPts val="0"/>
                        </a:spcBef>
                        <a:spcAft>
                          <a:spcPts val="0"/>
                        </a:spcAft>
                        <a:buNone/>
                      </a:pPr>
                      <a:r>
                        <a:rPr lang="en-US" sz="1400" dirty="0">
                          <a:latin typeface="Trebuchet MS"/>
                          <a:ea typeface="Trebuchet MS"/>
                          <a:cs typeface="Trebuchet MS"/>
                          <a:sym typeface="Trebuchet MS"/>
                        </a:rPr>
                        <a:t>While the responsible school division is required to provide services and counseling for special populations, including students with disabilities, English Learners, gifted, minorities, and/or economically disadvantaged, the provider must work collaboratively with the school division in order to provide these services. Provision of services for these and all students must be clearly stated in the contract between the MOP and the contracting school division. Students shall not be excluded from participating in courses provided by the MOP. The provider must ensure equity-related policies and practices in the Commonwealth of Virginia for </a:t>
                      </a:r>
                      <a:br>
                        <a:rPr lang="en-US" sz="1400" dirty="0">
                          <a:latin typeface="Trebuchet MS"/>
                          <a:ea typeface="Trebuchet MS"/>
                          <a:cs typeface="Trebuchet MS"/>
                          <a:sym typeface="Trebuchet MS"/>
                        </a:rPr>
                      </a:br>
                      <a:r>
                        <a:rPr lang="en-US" sz="1400" dirty="0">
                          <a:latin typeface="Trebuchet MS"/>
                          <a:ea typeface="Trebuchet MS"/>
                          <a:cs typeface="Trebuchet MS"/>
                          <a:sym typeface="Trebuchet MS"/>
                        </a:rPr>
                        <a:t>providing access to all students.</a:t>
                      </a:r>
                      <a:endParaRPr sz="1400"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5" name="Google Shape;185;p24"/>
          <p:cNvSpPr txBox="1">
            <a:spLocks noGrp="1"/>
          </p:cNvSpPr>
          <p:nvPr>
            <p:ph type="title"/>
          </p:nvPr>
        </p:nvSpPr>
        <p:spPr>
          <a:xfrm>
            <a:off x="628650" y="273843"/>
            <a:ext cx="7886700" cy="994500"/>
          </a:xfrm>
          <a:prstGeom prst="rect">
            <a:avLst/>
          </a:prstGeom>
        </p:spPr>
        <p:txBody>
          <a:bodyPr spcFirstLastPara="1" wrap="square" lIns="68569" tIns="34275" rIns="68569" bIns="34275" anchor="ctr" anchorCtr="0">
            <a:noAutofit/>
          </a:bodyPr>
          <a:lstStyle/>
          <a:p>
            <a:r>
              <a:rPr lang="en-US"/>
              <a:t>Proposed Revisions</a:t>
            </a:r>
            <a:endParaRPr/>
          </a:p>
        </p:txBody>
      </p:sp>
    </p:spTree>
    <p:extLst>
      <p:ext uri="{BB962C8B-B14F-4D97-AF65-F5344CB8AC3E}">
        <p14:creationId xmlns:p14="http://schemas.microsoft.com/office/powerpoint/2010/main" val="3982792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aphicFrame>
        <p:nvGraphicFramePr>
          <p:cNvPr id="193" name="Google Shape;193;p25" descr="Technology" title="Chart MOP Proposed Revisions"/>
          <p:cNvGraphicFramePr/>
          <p:nvPr>
            <p:extLst>
              <p:ext uri="{D42A27DB-BD31-4B8C-83A1-F6EECF244321}">
                <p14:modId xmlns:p14="http://schemas.microsoft.com/office/powerpoint/2010/main" val="3651216320"/>
              </p:ext>
            </p:extLst>
          </p:nvPr>
        </p:nvGraphicFramePr>
        <p:xfrm>
          <a:off x="533512" y="1056113"/>
          <a:ext cx="8524763" cy="2987569"/>
        </p:xfrm>
        <a:graphic>
          <a:graphicData uri="http://schemas.openxmlformats.org/drawingml/2006/table">
            <a:tbl>
              <a:tblPr firstRow="1">
                <a:noFill/>
              </a:tblPr>
              <a:tblGrid>
                <a:gridCol w="1903669">
                  <a:extLst>
                    <a:ext uri="{9D8B030D-6E8A-4147-A177-3AD203B41FA5}">
                      <a16:colId xmlns:a16="http://schemas.microsoft.com/office/drawing/2014/main" val="20000"/>
                    </a:ext>
                  </a:extLst>
                </a:gridCol>
                <a:gridCol w="2501175">
                  <a:extLst>
                    <a:ext uri="{9D8B030D-6E8A-4147-A177-3AD203B41FA5}">
                      <a16:colId xmlns:a16="http://schemas.microsoft.com/office/drawing/2014/main" val="20001"/>
                    </a:ext>
                  </a:extLst>
                </a:gridCol>
                <a:gridCol w="4119919">
                  <a:extLst>
                    <a:ext uri="{9D8B030D-6E8A-4147-A177-3AD203B41FA5}">
                      <a16:colId xmlns:a16="http://schemas.microsoft.com/office/drawing/2014/main" val="20002"/>
                    </a:ext>
                  </a:extLst>
                </a:gridCol>
              </a:tblGrid>
              <a:tr h="678731">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Topic</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Original</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Recommended Change</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308838">
                <a:tc>
                  <a:txBody>
                    <a:bodyPr/>
                    <a:lstStyle/>
                    <a:p>
                      <a:pPr marL="0" lvl="0" indent="0" algn="l" rtl="0">
                        <a:lnSpc>
                          <a:spcPct val="115000"/>
                        </a:lnSpc>
                        <a:spcBef>
                          <a:spcPts val="0"/>
                        </a:spcBef>
                        <a:spcAft>
                          <a:spcPts val="1200"/>
                        </a:spcAft>
                        <a:buNone/>
                      </a:pPr>
                      <a:r>
                        <a:rPr lang="en-US" sz="2000" b="1">
                          <a:latin typeface="Trebuchet MS"/>
                          <a:ea typeface="Trebuchet MS"/>
                          <a:cs typeface="Trebuchet MS"/>
                          <a:sym typeface="Trebuchet MS"/>
                        </a:rPr>
                        <a:t>Technology</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400">
                          <a:latin typeface="Trebuchet MS"/>
                          <a:ea typeface="Trebuchet MS"/>
                          <a:cs typeface="Trebuchet MS"/>
                          <a:sym typeface="Trebuchet MS"/>
                        </a:rPr>
                        <a:t>Technology is used to support course delivery and management.</a:t>
                      </a:r>
                      <a:endParaRPr sz="1400">
                        <a:latin typeface="Trebuchet MS"/>
                        <a:ea typeface="Trebuchet MS"/>
                        <a:cs typeface="Trebuchet MS"/>
                        <a:sym typeface="Trebuchet MS"/>
                      </a:endParaRPr>
                    </a:p>
                    <a:p>
                      <a:pPr marL="0" lvl="0" indent="0" algn="l" rtl="0">
                        <a:lnSpc>
                          <a:spcPct val="115000"/>
                        </a:lnSpc>
                        <a:spcBef>
                          <a:spcPts val="1200"/>
                        </a:spcBef>
                        <a:spcAft>
                          <a:spcPts val="0"/>
                        </a:spcAft>
                        <a:buNone/>
                      </a:pPr>
                      <a:endParaRPr sz="1400">
                        <a:latin typeface="Trebuchet MS"/>
                        <a:ea typeface="Trebuchet MS"/>
                        <a:cs typeface="Trebuchet MS"/>
                        <a:sym typeface="Trebuchet MS"/>
                      </a:endParaRPr>
                    </a:p>
                    <a:p>
                      <a:pPr marL="0" lvl="0" indent="0" algn="l" rtl="0">
                        <a:lnSpc>
                          <a:spcPct val="115000"/>
                        </a:lnSpc>
                        <a:spcBef>
                          <a:spcPts val="1200"/>
                        </a:spcBef>
                        <a:spcAft>
                          <a:spcPts val="0"/>
                        </a:spcAft>
                        <a:buNone/>
                      </a:pPr>
                      <a:endParaRPr sz="1400">
                        <a:latin typeface="Trebuchet MS"/>
                        <a:ea typeface="Trebuchet MS"/>
                        <a:cs typeface="Trebuchet MS"/>
                        <a:sym typeface="Trebuchet MS"/>
                      </a:endParaRPr>
                    </a:p>
                    <a:p>
                      <a:pPr marL="0" lvl="0" indent="0" algn="l" rtl="0">
                        <a:lnSpc>
                          <a:spcPct val="115000"/>
                        </a:lnSpc>
                        <a:spcBef>
                          <a:spcPts val="1200"/>
                        </a:spcBef>
                        <a:spcAft>
                          <a:spcPts val="1200"/>
                        </a:spcAft>
                        <a:buNone/>
                      </a:pPr>
                      <a:endParaRPr sz="140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400" dirty="0">
                          <a:latin typeface="Trebuchet MS"/>
                          <a:ea typeface="Trebuchet MS"/>
                          <a:cs typeface="Trebuchet MS"/>
                          <a:sym typeface="Trebuchet MS"/>
                        </a:rPr>
                        <a:t>MOP will provide written documentation to support course delivery, management, system data and reporting, response time, and staffing.</a:t>
                      </a:r>
                      <a:endParaRPr sz="1400" dirty="0">
                        <a:latin typeface="Trebuchet MS"/>
                        <a:ea typeface="Trebuchet MS"/>
                        <a:cs typeface="Trebuchet MS"/>
                        <a:sym typeface="Trebuchet MS"/>
                      </a:endParaRPr>
                    </a:p>
                    <a:p>
                      <a:pPr marL="0" lvl="0" indent="0" algn="l" rtl="0">
                        <a:lnSpc>
                          <a:spcPct val="100000"/>
                        </a:lnSpc>
                        <a:spcBef>
                          <a:spcPts val="0"/>
                        </a:spcBef>
                        <a:spcAft>
                          <a:spcPts val="0"/>
                        </a:spcAft>
                        <a:buNone/>
                      </a:pPr>
                      <a:endParaRPr sz="1400" dirty="0">
                        <a:latin typeface="Trebuchet MS"/>
                        <a:ea typeface="Trebuchet MS"/>
                        <a:cs typeface="Trebuchet MS"/>
                        <a:sym typeface="Trebuchet MS"/>
                      </a:endParaRPr>
                    </a:p>
                    <a:p>
                      <a:pPr marL="0" lvl="0" indent="0" algn="l" rtl="0">
                        <a:lnSpc>
                          <a:spcPct val="100000"/>
                        </a:lnSpc>
                        <a:spcBef>
                          <a:spcPts val="0"/>
                        </a:spcBef>
                        <a:spcAft>
                          <a:spcPts val="0"/>
                        </a:spcAft>
                        <a:buNone/>
                      </a:pPr>
                      <a:r>
                        <a:rPr lang="en-US" sz="1400" dirty="0">
                          <a:latin typeface="Trebuchet MS"/>
                          <a:ea typeface="Trebuchet MS"/>
                          <a:cs typeface="Trebuchet MS"/>
                          <a:sym typeface="Trebuchet MS"/>
                        </a:rPr>
                        <a:t>Timely and consistent technical support, at a minimum of regular business hours, is available for students, parents/guardians, and school divisions and contact information shall be communicated to stakeholders and posted publicly.</a:t>
                      </a:r>
                      <a:endParaRPr sz="1400" dirty="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92" name="Google Shape;192;p25"/>
          <p:cNvSpPr txBox="1">
            <a:spLocks noGrp="1"/>
          </p:cNvSpPr>
          <p:nvPr>
            <p:ph type="title"/>
          </p:nvPr>
        </p:nvSpPr>
        <p:spPr>
          <a:xfrm>
            <a:off x="628650" y="273843"/>
            <a:ext cx="7886700" cy="994500"/>
          </a:xfrm>
          <a:prstGeom prst="rect">
            <a:avLst/>
          </a:prstGeom>
        </p:spPr>
        <p:txBody>
          <a:bodyPr spcFirstLastPara="1" wrap="square" lIns="68569" tIns="34275" rIns="68569" bIns="34275" anchor="ctr" anchorCtr="0">
            <a:noAutofit/>
          </a:bodyPr>
          <a:lstStyle/>
          <a:p>
            <a:r>
              <a:rPr lang="en-US"/>
              <a:t>Proposed Revisions</a:t>
            </a:r>
            <a:endParaRPr/>
          </a:p>
        </p:txBody>
      </p:sp>
    </p:spTree>
    <p:extLst>
      <p:ext uri="{BB962C8B-B14F-4D97-AF65-F5344CB8AC3E}">
        <p14:creationId xmlns:p14="http://schemas.microsoft.com/office/powerpoint/2010/main" val="2397707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200" name="Google Shape;200;p26" descr="Course Submission and alignment" title="Chart MOP Proposed Revisions"/>
          <p:cNvGraphicFramePr/>
          <p:nvPr>
            <p:extLst>
              <p:ext uri="{D42A27DB-BD31-4B8C-83A1-F6EECF244321}">
                <p14:modId xmlns:p14="http://schemas.microsoft.com/office/powerpoint/2010/main" val="2167247892"/>
              </p:ext>
            </p:extLst>
          </p:nvPr>
        </p:nvGraphicFramePr>
        <p:xfrm>
          <a:off x="533512" y="1056113"/>
          <a:ext cx="8524763" cy="3421909"/>
        </p:xfrm>
        <a:graphic>
          <a:graphicData uri="http://schemas.openxmlformats.org/drawingml/2006/table">
            <a:tbl>
              <a:tblPr firstRow="1">
                <a:noFill/>
              </a:tblPr>
              <a:tblGrid>
                <a:gridCol w="1903669">
                  <a:extLst>
                    <a:ext uri="{9D8B030D-6E8A-4147-A177-3AD203B41FA5}">
                      <a16:colId xmlns:a16="http://schemas.microsoft.com/office/drawing/2014/main" val="20000"/>
                    </a:ext>
                  </a:extLst>
                </a:gridCol>
                <a:gridCol w="2501175">
                  <a:extLst>
                    <a:ext uri="{9D8B030D-6E8A-4147-A177-3AD203B41FA5}">
                      <a16:colId xmlns:a16="http://schemas.microsoft.com/office/drawing/2014/main" val="20001"/>
                    </a:ext>
                  </a:extLst>
                </a:gridCol>
                <a:gridCol w="4119919">
                  <a:extLst>
                    <a:ext uri="{9D8B030D-6E8A-4147-A177-3AD203B41FA5}">
                      <a16:colId xmlns:a16="http://schemas.microsoft.com/office/drawing/2014/main" val="20002"/>
                    </a:ext>
                  </a:extLst>
                </a:gridCol>
              </a:tblGrid>
              <a:tr h="678731">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Topic</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Original</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1200"/>
                        </a:spcBef>
                        <a:spcAft>
                          <a:spcPts val="1200"/>
                        </a:spcAft>
                        <a:buNone/>
                      </a:pPr>
                      <a:r>
                        <a:rPr lang="en-US" sz="2000" b="1">
                          <a:latin typeface="Trebuchet MS"/>
                          <a:ea typeface="Trebuchet MS"/>
                          <a:cs typeface="Trebuchet MS"/>
                          <a:sym typeface="Trebuchet MS"/>
                        </a:rPr>
                        <a:t>Recommended Change</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743178">
                <a:tc>
                  <a:txBody>
                    <a:bodyPr/>
                    <a:lstStyle/>
                    <a:p>
                      <a:pPr marL="0" lvl="0" indent="0" algn="l" rtl="0">
                        <a:lnSpc>
                          <a:spcPct val="115000"/>
                        </a:lnSpc>
                        <a:spcBef>
                          <a:spcPts val="0"/>
                        </a:spcBef>
                        <a:spcAft>
                          <a:spcPts val="1200"/>
                        </a:spcAft>
                        <a:buNone/>
                      </a:pPr>
                      <a:r>
                        <a:rPr lang="en-US" sz="2000" b="1">
                          <a:latin typeface="Trebuchet MS"/>
                          <a:ea typeface="Trebuchet MS"/>
                          <a:cs typeface="Trebuchet MS"/>
                          <a:sym typeface="Trebuchet MS"/>
                        </a:rPr>
                        <a:t>Course Submission and Alignment</a:t>
                      </a:r>
                      <a:endParaRPr sz="2000" b="1">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400">
                          <a:latin typeface="Trebuchet MS"/>
                          <a:ea typeface="Trebuchet MS"/>
                          <a:cs typeface="Trebuchet MS"/>
                          <a:sym typeface="Trebuchet MS"/>
                        </a:rPr>
                        <a:t>Course alignment with Virginia Standards of Learning (SOL) and competencies</a:t>
                      </a:r>
                      <a:endParaRPr sz="1400">
                        <a:latin typeface="Trebuchet MS"/>
                        <a:ea typeface="Trebuchet MS"/>
                        <a:cs typeface="Trebuchet MS"/>
                        <a:sym typeface="Trebuchet MS"/>
                      </a:endParaRPr>
                    </a:p>
                    <a:p>
                      <a:pPr marL="0" lvl="0" indent="0" algn="l" rtl="0">
                        <a:lnSpc>
                          <a:spcPct val="115000"/>
                        </a:lnSpc>
                        <a:spcBef>
                          <a:spcPts val="1200"/>
                        </a:spcBef>
                        <a:spcAft>
                          <a:spcPts val="0"/>
                        </a:spcAft>
                        <a:buNone/>
                      </a:pPr>
                      <a:endParaRPr sz="1400">
                        <a:latin typeface="Trebuchet MS"/>
                        <a:ea typeface="Trebuchet MS"/>
                        <a:cs typeface="Trebuchet MS"/>
                        <a:sym typeface="Trebuchet MS"/>
                      </a:endParaRPr>
                    </a:p>
                    <a:p>
                      <a:pPr marL="0" lvl="0" indent="0" algn="l" rtl="0">
                        <a:lnSpc>
                          <a:spcPct val="115000"/>
                        </a:lnSpc>
                        <a:spcBef>
                          <a:spcPts val="1200"/>
                        </a:spcBef>
                        <a:spcAft>
                          <a:spcPts val="0"/>
                        </a:spcAft>
                        <a:buNone/>
                      </a:pPr>
                      <a:endParaRPr sz="1400">
                        <a:latin typeface="Trebuchet MS"/>
                        <a:ea typeface="Trebuchet MS"/>
                        <a:cs typeface="Trebuchet MS"/>
                        <a:sym typeface="Trebuchet MS"/>
                      </a:endParaRPr>
                    </a:p>
                    <a:p>
                      <a:pPr marL="0" lvl="0" indent="0" algn="l" rtl="0">
                        <a:lnSpc>
                          <a:spcPct val="115000"/>
                        </a:lnSpc>
                        <a:spcBef>
                          <a:spcPts val="1200"/>
                        </a:spcBef>
                        <a:spcAft>
                          <a:spcPts val="1200"/>
                        </a:spcAft>
                        <a:buNone/>
                      </a:pPr>
                      <a:endParaRPr sz="1400">
                        <a:latin typeface="Trebuchet MS"/>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400" dirty="0">
                          <a:latin typeface="Trebuchet MS"/>
                          <a:ea typeface="Trebuchet MS"/>
                          <a:cs typeface="Trebuchet MS"/>
                          <a:sym typeface="Trebuchet MS"/>
                        </a:rPr>
                        <a:t>Course content objectives should meet or exceed the Virginia SOL, competencies, and the SOA (90%+ on all strands, objectives, concepts, competencies, and skills</a:t>
                      </a:r>
                      <a:r>
                        <a:rPr lang="en-US" sz="1400" dirty="0" smtClean="0">
                          <a:latin typeface="Trebuchet MS"/>
                          <a:ea typeface="Trebuchet MS"/>
                          <a:cs typeface="Trebuchet MS"/>
                          <a:sym typeface="Trebuchet MS"/>
                        </a:rPr>
                        <a:t>).</a:t>
                      </a:r>
                    </a:p>
                    <a:p>
                      <a:pPr marL="285750" lvl="0" indent="-285750">
                        <a:buFont typeface="Arial" panose="020B0604020202020204" pitchFamily="34" charset="0"/>
                        <a:buChar char="•"/>
                      </a:pPr>
                      <a:r>
                        <a:rPr lang="en-US" sz="1400" b="0" i="0" u="none" strike="noStrike" cap="none" dirty="0" smtClean="0">
                          <a:solidFill>
                            <a:srgbClr val="000000"/>
                          </a:solidFill>
                          <a:effectLst/>
                          <a:latin typeface="Trebuchet MS" panose="020B0603020202020204" pitchFamily="34" charset="0"/>
                          <a:ea typeface="Arial"/>
                          <a:cs typeface="Arial"/>
                          <a:sym typeface="Arial"/>
                        </a:rPr>
                        <a:t>The VDOE may review and verify course correlations provided by MOP. Based on the results of reviews, MOP may be required to provide updates to ensure alignment with the SOL or competencies to maintain approval.</a:t>
                      </a:r>
                    </a:p>
                    <a:p>
                      <a:pPr marL="285750" indent="-285750">
                        <a:buFont typeface="Arial" panose="020B0604020202020204" pitchFamily="34" charset="0"/>
                        <a:buChar char="•"/>
                      </a:pPr>
                      <a:r>
                        <a:rPr lang="en-US" sz="1400" b="0" i="0" u="none" strike="noStrike" cap="none" dirty="0" smtClean="0">
                          <a:solidFill>
                            <a:srgbClr val="000000"/>
                          </a:solidFill>
                          <a:effectLst/>
                          <a:latin typeface="Trebuchet MS" panose="020B0603020202020204" pitchFamily="34" charset="0"/>
                          <a:ea typeface="Arial"/>
                          <a:cs typeface="Arial"/>
                          <a:sym typeface="Arial"/>
                        </a:rPr>
                        <a:t>Approved MOP agree to provide VDOE course access upon request to review curricular materials and observe instruction.</a:t>
                      </a:r>
                      <a:endParaRPr sz="1400" i="0" dirty="0">
                        <a:latin typeface="Trebuchet MS" panose="020B0603020202020204" pitchFamily="34" charset="0"/>
                        <a:ea typeface="Trebuchet MS"/>
                        <a:cs typeface="Trebuchet MS"/>
                        <a:sym typeface="Trebuchet MS"/>
                      </a:endParaRPr>
                    </a:p>
                  </a:txBody>
                  <a:tcPr marL="51431" marR="51431" marT="68569" marB="68569">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99" name="Google Shape;199;p26"/>
          <p:cNvSpPr txBox="1">
            <a:spLocks noGrp="1"/>
          </p:cNvSpPr>
          <p:nvPr>
            <p:ph type="title"/>
          </p:nvPr>
        </p:nvSpPr>
        <p:spPr>
          <a:xfrm>
            <a:off x="628650" y="273843"/>
            <a:ext cx="7886700" cy="994500"/>
          </a:xfrm>
          <a:prstGeom prst="rect">
            <a:avLst/>
          </a:prstGeom>
        </p:spPr>
        <p:txBody>
          <a:bodyPr spcFirstLastPara="1" wrap="square" lIns="68569" tIns="34275" rIns="68569" bIns="34275" anchor="ctr" anchorCtr="0">
            <a:noAutofit/>
          </a:bodyPr>
          <a:lstStyle/>
          <a:p>
            <a:r>
              <a:rPr lang="en-US"/>
              <a:t>Proposed Revisions</a:t>
            </a:r>
            <a:endParaRPr/>
          </a:p>
        </p:txBody>
      </p:sp>
    </p:spTree>
    <p:extLst>
      <p:ext uri="{BB962C8B-B14F-4D97-AF65-F5344CB8AC3E}">
        <p14:creationId xmlns:p14="http://schemas.microsoft.com/office/powerpoint/2010/main" val="1495493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Department of Education</a:t>
            </a:r>
            <a:endParaRPr lang="en-US" dirty="0"/>
          </a:p>
        </p:txBody>
      </p:sp>
      <p:sp>
        <p:nvSpPr>
          <p:cNvPr id="6" name="Content Placeholder 2"/>
          <p:cNvSpPr>
            <a:spLocks noGrp="1"/>
          </p:cNvSpPr>
          <p:nvPr>
            <p:ph idx="1"/>
          </p:nvPr>
        </p:nvSpPr>
        <p:spPr>
          <a:xfrm>
            <a:off x="304800" y="971550"/>
            <a:ext cx="8763000" cy="3429000"/>
          </a:xfrm>
        </p:spPr>
        <p:txBody>
          <a:bodyPr>
            <a:normAutofit/>
          </a:bodyPr>
          <a:lstStyle/>
          <a:p>
            <a:pPr marL="0" indent="0">
              <a:buNone/>
            </a:pPr>
            <a:r>
              <a:rPr lang="en-US" sz="2000" dirty="0" smtClean="0"/>
              <a:t>Dr. James Lane, State Superintendent of Public Instruction</a:t>
            </a:r>
          </a:p>
          <a:p>
            <a:pPr marL="0" indent="0">
              <a:buNone/>
            </a:pPr>
            <a:r>
              <a:rPr lang="en-US" sz="2000" dirty="0" smtClean="0"/>
              <a:t>Mr. Michael </a:t>
            </a:r>
            <a:r>
              <a:rPr lang="en-US" sz="2000" dirty="0" err="1" smtClean="0"/>
              <a:t>Bolling</a:t>
            </a:r>
            <a:r>
              <a:rPr lang="en-US" sz="2000" dirty="0" smtClean="0"/>
              <a:t>, Assistant Superintendent for Dept. of Learning &amp; Innovation</a:t>
            </a:r>
          </a:p>
          <a:p>
            <a:pPr marL="0" indent="0">
              <a:buNone/>
            </a:pPr>
            <a:r>
              <a:rPr lang="en-US" sz="2000" dirty="0" smtClean="0"/>
              <a:t>Dr. Brendon </a:t>
            </a:r>
            <a:r>
              <a:rPr lang="en-US" sz="2000" dirty="0" err="1" smtClean="0"/>
              <a:t>Albon</a:t>
            </a:r>
            <a:r>
              <a:rPr lang="en-US" sz="2000" dirty="0" smtClean="0"/>
              <a:t>, Director of STEM &amp; Innovation</a:t>
            </a:r>
          </a:p>
          <a:p>
            <a:pPr marL="0" indent="0">
              <a:buNone/>
            </a:pPr>
            <a:r>
              <a:rPr lang="en-US" sz="2000" dirty="0" smtClean="0"/>
              <a:t>Dr. John Hendron, Coordinator of Organizational Development &amp; Advancement</a:t>
            </a:r>
          </a:p>
          <a:p>
            <a:pPr marL="0" indent="0">
              <a:buNone/>
            </a:pPr>
            <a:r>
              <a:rPr lang="en-US" sz="2000" dirty="0"/>
              <a:t>Dr. Meg Foley, </a:t>
            </a:r>
            <a:r>
              <a:rPr lang="en-US" sz="2000" dirty="0" smtClean="0"/>
              <a:t>Coordinator of Virtual Learning</a:t>
            </a:r>
            <a:endParaRPr lang="en-US" sz="2000" dirty="0"/>
          </a:p>
          <a:p>
            <a:pPr marL="0" indent="0">
              <a:buNone/>
            </a:pPr>
            <a:r>
              <a:rPr lang="en-US" sz="2000" dirty="0"/>
              <a:t>Mr. Reggie Fox, Virtual Learning Specialist</a:t>
            </a:r>
          </a:p>
          <a:p>
            <a:pPr marL="0" indent="0">
              <a:buNone/>
            </a:pPr>
            <a:r>
              <a:rPr lang="en-US" sz="2000" dirty="0" smtClean="0"/>
              <a:t>Mr. Mark Saunders, Instructional Technology Coordinator</a:t>
            </a:r>
          </a:p>
          <a:p>
            <a:pPr marL="0" indent="0">
              <a:buNone/>
            </a:pPr>
            <a:r>
              <a:rPr lang="en-US" sz="2000" dirty="0" smtClean="0"/>
              <a:t>Dr. Susan Clair, Learning Infrastructure Coordinator</a:t>
            </a:r>
            <a:endParaRPr lang="en-US" sz="2000" dirty="0"/>
          </a:p>
          <a:p>
            <a:pPr marL="0" indent="0">
              <a:buNone/>
            </a:pPr>
            <a:r>
              <a:rPr lang="en-US" sz="2000" dirty="0"/>
              <a:t>Ms. Jean Weller, Educational Technology Specialist</a:t>
            </a:r>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1621553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title="social media logos: Twitter, Facebook, and LinkedIn"/>
          <p:cNvGrpSpPr/>
          <p:nvPr/>
        </p:nvGrpSpPr>
        <p:grpSpPr>
          <a:xfrm>
            <a:off x="4211952" y="3679657"/>
            <a:ext cx="2236892" cy="653695"/>
            <a:chOff x="2235200" y="5089418"/>
            <a:chExt cx="5791200" cy="1692383"/>
          </a:xfrm>
        </p:grpSpPr>
        <p:pic>
          <p:nvPicPr>
            <p:cNvPr id="10" name="Picture 9" title="LinkedIn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70093" y="5125494"/>
              <a:ext cx="1656307" cy="1656307"/>
            </a:xfrm>
            <a:prstGeom prst="rect">
              <a:avLst/>
            </a:prstGeom>
          </p:spPr>
        </p:pic>
        <p:pic>
          <p:nvPicPr>
            <p:cNvPr id="11" name="Picture 10" title="facebook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045" y="5125494"/>
              <a:ext cx="1576507" cy="1576507"/>
            </a:xfrm>
            <a:prstGeom prst="rect">
              <a:avLst/>
            </a:prstGeom>
          </p:spPr>
        </p:pic>
        <p:pic>
          <p:nvPicPr>
            <p:cNvPr id="9" name="Picture 8" title="twitter logo"/>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35200" y="5089418"/>
              <a:ext cx="1645699" cy="1645699"/>
            </a:xfrm>
            <a:prstGeom prst="rect">
              <a:avLst/>
            </a:prstGeom>
          </p:spPr>
        </p:pic>
      </p:grpSp>
      <p:sp>
        <p:nvSpPr>
          <p:cNvPr id="3" name="Content Placeholder 2"/>
          <p:cNvSpPr>
            <a:spLocks noGrp="1"/>
          </p:cNvSpPr>
          <p:nvPr>
            <p:ph idx="1"/>
          </p:nvPr>
        </p:nvSpPr>
        <p:spPr>
          <a:xfrm>
            <a:off x="4114800" y="971551"/>
            <a:ext cx="4661116" cy="2743200"/>
          </a:xfrm>
        </p:spPr>
        <p:txBody>
          <a:bodyPr>
            <a:normAutofit fontScale="92500" lnSpcReduction="20000"/>
          </a:bodyPr>
          <a:lstStyle/>
          <a:p>
            <a:pPr marL="0" indent="0">
              <a:buNone/>
            </a:pPr>
            <a:r>
              <a:rPr lang="nl-NL" sz="3000" dirty="0" smtClean="0">
                <a:hlinkClick r:id="rId5"/>
              </a:rPr>
              <a:t>Link to email Meg Foley</a:t>
            </a:r>
            <a:endParaRPr lang="nl-NL" sz="3000" dirty="0" smtClean="0"/>
          </a:p>
          <a:p>
            <a:pPr marL="0" indent="0">
              <a:buNone/>
            </a:pPr>
            <a:r>
              <a:rPr lang="en-US" sz="3000" dirty="0" smtClean="0">
                <a:hlinkClick r:id="rId6"/>
              </a:rPr>
              <a:t>Link to email Reggie Fox</a:t>
            </a:r>
            <a:endParaRPr lang="nl-NL" sz="3000" dirty="0" smtClean="0"/>
          </a:p>
          <a:p>
            <a:pPr marL="0" indent="0">
              <a:buNone/>
            </a:pPr>
            <a:r>
              <a:rPr lang="nl-NL" sz="3000" dirty="0" smtClean="0">
                <a:hlinkClick r:id="rId7"/>
              </a:rPr>
              <a:t>Link to VDOE website</a:t>
            </a:r>
            <a:r>
              <a:rPr lang="nl-NL" sz="3000" dirty="0" smtClean="0"/>
              <a:t> </a:t>
            </a:r>
            <a:endParaRPr lang="nl-NL" sz="3000" dirty="0"/>
          </a:p>
          <a:p>
            <a:pPr marL="0" indent="0">
              <a:buNone/>
            </a:pPr>
            <a:r>
              <a:rPr lang="nl-NL" dirty="0" smtClean="0"/>
              <a:t>Twitter</a:t>
            </a:r>
            <a:r>
              <a:rPr lang="nl-NL" dirty="0"/>
              <a:t>: @</a:t>
            </a:r>
            <a:r>
              <a:rPr lang="nl-NL" dirty="0" smtClean="0"/>
              <a:t>VDOE_News</a:t>
            </a:r>
            <a:br>
              <a:rPr lang="nl-NL" dirty="0" smtClean="0"/>
            </a:br>
            <a:r>
              <a:rPr lang="nl-NL" dirty="0" smtClean="0"/>
              <a:t>Facebook</a:t>
            </a:r>
            <a:r>
              <a:rPr lang="nl-NL" dirty="0"/>
              <a:t>: @VDOENews</a:t>
            </a:r>
          </a:p>
          <a:p>
            <a:pPr marL="0" indent="0">
              <a:buNone/>
            </a:pPr>
            <a:r>
              <a:rPr lang="nl-NL" sz="3000" b="1" dirty="0"/>
              <a:t>#VAis4Learners </a:t>
            </a:r>
            <a:r>
              <a:rPr lang="nl-NL" sz="3000" b="1" dirty="0" smtClean="0"/>
              <a:t>#EdEquityVA</a:t>
            </a:r>
            <a:endParaRPr lang="en-US" sz="3000" dirty="0"/>
          </a:p>
        </p:txBody>
      </p:sp>
      <p:sp>
        <p:nvSpPr>
          <p:cNvPr id="2" name="Title 1"/>
          <p:cNvSpPr>
            <a:spLocks noGrp="1"/>
          </p:cNvSpPr>
          <p:nvPr>
            <p:ph type="title"/>
          </p:nvPr>
        </p:nvSpPr>
        <p:spPr/>
        <p:txBody>
          <a:bodyPr/>
          <a:lstStyle/>
          <a:p>
            <a:r>
              <a:rPr lang="en-US" dirty="0" smtClean="0"/>
              <a:t>Contact Information</a:t>
            </a:r>
            <a:endParaRPr lang="en-US" dirty="0"/>
          </a:p>
        </p:txBody>
      </p:sp>
    </p:spTree>
    <p:extLst>
      <p:ext uri="{BB962C8B-B14F-4D97-AF65-F5344CB8AC3E}">
        <p14:creationId xmlns:p14="http://schemas.microsoft.com/office/powerpoint/2010/main" val="39264982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1123950"/>
            <a:ext cx="5486400" cy="3047999"/>
          </a:xfrm>
        </p:spPr>
        <p:txBody>
          <a:bodyPr>
            <a:normAutofit lnSpcReduction="10000"/>
          </a:bodyPr>
          <a:lstStyle/>
          <a:p>
            <a:pPr marL="0" indent="0" algn="ctr">
              <a:buNone/>
            </a:pPr>
            <a:r>
              <a:rPr lang="en-US" sz="4000" b="1" dirty="0" smtClean="0"/>
              <a:t>Digital Learning Integration Standards</a:t>
            </a:r>
          </a:p>
          <a:p>
            <a:pPr marL="0" indent="0" algn="ctr">
              <a:buNone/>
            </a:pPr>
            <a:endParaRPr lang="en-US" sz="4000" b="1" dirty="0"/>
          </a:p>
          <a:p>
            <a:pPr marL="0" indent="0" algn="ctr">
              <a:buNone/>
            </a:pPr>
            <a:r>
              <a:rPr lang="en-US" sz="4000" b="1" dirty="0">
                <a:solidFill>
                  <a:schemeClr val="dk1"/>
                </a:solidFill>
                <a:ea typeface="Calibri"/>
                <a:cs typeface="Calibri"/>
                <a:sym typeface="Calibri"/>
              </a:rPr>
              <a:t>Mr. Mark Saunders</a:t>
            </a:r>
          </a:p>
          <a:p>
            <a:pPr marL="0" indent="0" algn="ctr">
              <a:buNone/>
            </a:pPr>
            <a:r>
              <a:rPr lang="en-US" sz="2800" b="1" dirty="0"/>
              <a:t>m</a:t>
            </a:r>
            <a:r>
              <a:rPr lang="en-US" sz="2800" b="1" dirty="0" smtClean="0"/>
              <a:t>ark.saunders@doe.virginia.gov</a:t>
            </a:r>
            <a:endParaRPr lang="en-US" sz="2800" b="1" dirty="0"/>
          </a:p>
        </p:txBody>
      </p:sp>
      <p:pic>
        <p:nvPicPr>
          <p:cNvPr id="9" name="Picture 8" title="Picture students at comput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2729162"/>
            <a:ext cx="2289988" cy="1518987"/>
          </a:xfrm>
          <a:prstGeom prst="rect">
            <a:avLst/>
          </a:prstGeom>
        </p:spPr>
      </p:pic>
      <p:pic>
        <p:nvPicPr>
          <p:cNvPr id="8" name="Picture 7" title="Picture student and teach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1047750"/>
            <a:ext cx="2291729" cy="1524000"/>
          </a:xfrm>
          <a:prstGeom prst="rect">
            <a:avLst/>
          </a:prstGeom>
        </p:spPr>
      </p:pic>
      <p:sp>
        <p:nvSpPr>
          <p:cNvPr id="2" name="Title 1"/>
          <p:cNvSpPr>
            <a:spLocks noGrp="1"/>
          </p:cNvSpPr>
          <p:nvPr>
            <p:ph type="title"/>
          </p:nvPr>
        </p:nvSpPr>
        <p:spPr/>
        <p:txBody>
          <a:bodyPr/>
          <a:lstStyle/>
          <a:p>
            <a:r>
              <a:rPr lang="en-US" dirty="0" smtClean="0"/>
              <a:t>Technology Updates</a:t>
            </a:r>
            <a:endParaRPr lang="en-US" dirty="0"/>
          </a:p>
        </p:txBody>
      </p:sp>
    </p:spTree>
    <p:extLst>
      <p:ext uri="{BB962C8B-B14F-4D97-AF65-F5344CB8AC3E}">
        <p14:creationId xmlns:p14="http://schemas.microsoft.com/office/powerpoint/2010/main" val="36246567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400"/>
              <a:buFont typeface="Calibri"/>
              <a:buNone/>
            </a:pPr>
            <a:r>
              <a:rPr lang="en-US" dirty="0"/>
              <a:t>Digital Learning Integration </a:t>
            </a:r>
            <a:endParaRPr dirty="0"/>
          </a:p>
          <a:p>
            <a:pPr marL="0" lvl="0" indent="0" algn="ctr" rtl="0">
              <a:spcBef>
                <a:spcPts val="0"/>
              </a:spcBef>
              <a:spcAft>
                <a:spcPts val="0"/>
              </a:spcAft>
              <a:buClr>
                <a:schemeClr val="lt1"/>
              </a:buClr>
              <a:buSzPts val="4400"/>
              <a:buFont typeface="Calibri"/>
              <a:buNone/>
            </a:pPr>
            <a:r>
              <a:rPr lang="en-US" dirty="0"/>
              <a:t>Standards of Learning (SOL)</a:t>
            </a:r>
            <a:endParaRPr dirty="0"/>
          </a:p>
        </p:txBody>
      </p:sp>
      <p:sp>
        <p:nvSpPr>
          <p:cNvPr id="182" name="Google Shape;182;p2"/>
          <p:cNvSpPr txBox="1">
            <a:spLocks noGrp="1"/>
          </p:cNvSpPr>
          <p:nvPr>
            <p:ph type="body" idx="1"/>
          </p:nvPr>
        </p:nvSpPr>
        <p:spPr>
          <a:xfrm>
            <a:off x="1219200" y="742950"/>
            <a:ext cx="6324600" cy="3657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342900" lvl="0" indent="0" algn="l" rtl="0">
              <a:spcBef>
                <a:spcPts val="0"/>
              </a:spcBef>
              <a:spcAft>
                <a:spcPts val="0"/>
              </a:spcAft>
              <a:buNone/>
            </a:pPr>
            <a:endParaRPr dirty="0"/>
          </a:p>
          <a:p>
            <a:pPr marL="342900" lvl="0" indent="-327660" algn="l" rtl="0">
              <a:spcBef>
                <a:spcPts val="0"/>
              </a:spcBef>
              <a:spcAft>
                <a:spcPts val="0"/>
              </a:spcAft>
              <a:buSzPct val="100000"/>
              <a:buChar char="•"/>
            </a:pPr>
            <a:r>
              <a:rPr lang="en-US" dirty="0"/>
              <a:t>Replace Computer Technology SOL</a:t>
            </a:r>
            <a:endParaRPr dirty="0"/>
          </a:p>
          <a:p>
            <a:pPr marL="342900" lvl="0" indent="0" algn="l" rtl="0">
              <a:spcBef>
                <a:spcPts val="0"/>
              </a:spcBef>
              <a:spcAft>
                <a:spcPts val="0"/>
              </a:spcAft>
              <a:buNone/>
            </a:pPr>
            <a:endParaRPr dirty="0"/>
          </a:p>
          <a:p>
            <a:pPr marL="742950" lvl="1" indent="-272415" algn="l" rtl="0">
              <a:spcBef>
                <a:spcPts val="0"/>
              </a:spcBef>
              <a:spcAft>
                <a:spcPts val="0"/>
              </a:spcAft>
              <a:buSzPct val="100000"/>
              <a:buChar char="–"/>
            </a:pPr>
            <a:r>
              <a:rPr lang="en-US" dirty="0"/>
              <a:t>What is digital learning?</a:t>
            </a:r>
            <a:endParaRPr dirty="0"/>
          </a:p>
          <a:p>
            <a:pPr marL="742950" lvl="1" indent="-272415" algn="l" rtl="0">
              <a:spcBef>
                <a:spcPts val="0"/>
              </a:spcBef>
              <a:spcAft>
                <a:spcPts val="0"/>
              </a:spcAft>
              <a:buSzPct val="100000"/>
              <a:buChar char="–"/>
            </a:pPr>
            <a:r>
              <a:rPr lang="en-US" dirty="0"/>
              <a:t>What are the components</a:t>
            </a:r>
            <a:endParaRPr dirty="0"/>
          </a:p>
          <a:p>
            <a:pPr marL="742950" lvl="1" indent="-272415" algn="l" rtl="0">
              <a:spcBef>
                <a:spcPts val="0"/>
              </a:spcBef>
              <a:spcAft>
                <a:spcPts val="0"/>
              </a:spcAft>
              <a:buSzPct val="100000"/>
              <a:buChar char="–"/>
            </a:pPr>
            <a:r>
              <a:rPr lang="en-US" dirty="0"/>
              <a:t>Implementation support</a:t>
            </a:r>
            <a:endParaRPr dirty="0"/>
          </a:p>
          <a:p>
            <a:pPr marL="742950" lvl="1" indent="-272415" algn="l" rtl="0">
              <a:spcBef>
                <a:spcPts val="0"/>
              </a:spcBef>
              <a:spcAft>
                <a:spcPts val="0"/>
              </a:spcAft>
              <a:buSzPct val="100000"/>
              <a:buChar char="–"/>
            </a:pPr>
            <a:r>
              <a:rPr lang="en-US" dirty="0"/>
              <a:t>What can schools do?</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466486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400"/>
              <a:buFont typeface="Calibri"/>
              <a:buNone/>
            </a:pPr>
            <a:r>
              <a:rPr lang="en-US" dirty="0"/>
              <a:t>Digital Learning Integration </a:t>
            </a:r>
            <a:endParaRPr dirty="0"/>
          </a:p>
          <a:p>
            <a:pPr marL="0" lvl="0" indent="0" algn="ctr" rtl="0">
              <a:spcBef>
                <a:spcPts val="0"/>
              </a:spcBef>
              <a:spcAft>
                <a:spcPts val="0"/>
              </a:spcAft>
              <a:buClr>
                <a:schemeClr val="lt1"/>
              </a:buClr>
              <a:buSzPts val="4400"/>
              <a:buFont typeface="Calibri"/>
              <a:buNone/>
            </a:pPr>
            <a:r>
              <a:rPr lang="en-US" dirty="0"/>
              <a:t>Standards of Learning (SOL)</a:t>
            </a:r>
            <a:endParaRPr dirty="0"/>
          </a:p>
        </p:txBody>
      </p:sp>
      <p:sp>
        <p:nvSpPr>
          <p:cNvPr id="189" name="Google Shape;189;p3"/>
          <p:cNvSpPr txBox="1">
            <a:spLocks noGrp="1"/>
          </p:cNvSpPr>
          <p:nvPr>
            <p:ph type="body" idx="1"/>
          </p:nvPr>
        </p:nvSpPr>
        <p:spPr>
          <a:xfrm>
            <a:off x="304800" y="971550"/>
            <a:ext cx="8763000" cy="34290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spcBef>
                <a:spcPts val="0"/>
              </a:spcBef>
              <a:spcAft>
                <a:spcPts val="0"/>
              </a:spcAft>
              <a:buClr>
                <a:schemeClr val="lt1"/>
              </a:buClr>
              <a:buSzPct val="100000"/>
              <a:buNone/>
            </a:pPr>
            <a:endParaRPr sz="2000" dirty="0"/>
          </a:p>
          <a:p>
            <a:pPr marL="0" lvl="0" indent="0" algn="l" rtl="0">
              <a:spcBef>
                <a:spcPts val="0"/>
              </a:spcBef>
              <a:spcAft>
                <a:spcPts val="0"/>
              </a:spcAft>
              <a:buClr>
                <a:schemeClr val="lt1"/>
              </a:buClr>
              <a:buSzPct val="100000"/>
              <a:buNone/>
            </a:pPr>
            <a:endParaRPr sz="2000" dirty="0"/>
          </a:p>
          <a:p>
            <a:pPr marL="0" lvl="0" indent="0" algn="l" rtl="0">
              <a:spcBef>
                <a:spcPts val="0"/>
              </a:spcBef>
              <a:spcAft>
                <a:spcPts val="0"/>
              </a:spcAft>
              <a:buClr>
                <a:schemeClr val="lt1"/>
              </a:buClr>
              <a:buSzPct val="100000"/>
              <a:buNone/>
            </a:pPr>
            <a:endParaRPr sz="2000" dirty="0"/>
          </a:p>
          <a:p>
            <a:pPr marL="0" lvl="0" indent="0" algn="l" rtl="0">
              <a:spcBef>
                <a:spcPts val="0"/>
              </a:spcBef>
              <a:spcAft>
                <a:spcPts val="0"/>
              </a:spcAft>
              <a:buClr>
                <a:schemeClr val="lt1"/>
              </a:buClr>
              <a:buSzPts val="500"/>
              <a:buNone/>
            </a:pPr>
            <a:endParaRPr sz="10266" dirty="0"/>
          </a:p>
          <a:p>
            <a:pPr marL="0" lvl="0" indent="0" algn="l" rtl="0">
              <a:spcBef>
                <a:spcPts val="0"/>
              </a:spcBef>
              <a:spcAft>
                <a:spcPts val="0"/>
              </a:spcAft>
              <a:buClr>
                <a:schemeClr val="lt1"/>
              </a:buClr>
              <a:buSzPts val="500"/>
              <a:buNone/>
            </a:pPr>
            <a:r>
              <a:rPr lang="en-US" sz="10266" dirty="0"/>
              <a:t>What is digital learning?</a:t>
            </a:r>
            <a:endParaRPr sz="10266" dirty="0"/>
          </a:p>
          <a:p>
            <a:pPr marL="0" lvl="0" indent="0" algn="l" rtl="0">
              <a:spcBef>
                <a:spcPts val="0"/>
              </a:spcBef>
              <a:spcAft>
                <a:spcPts val="0"/>
              </a:spcAft>
              <a:buClr>
                <a:schemeClr val="lt1"/>
              </a:buClr>
              <a:buSzPts val="500"/>
              <a:buNone/>
            </a:pPr>
            <a:endParaRPr sz="10266" dirty="0"/>
          </a:p>
          <a:p>
            <a:pPr marL="0" lvl="0" indent="0" algn="l" rtl="0">
              <a:spcBef>
                <a:spcPts val="0"/>
              </a:spcBef>
              <a:spcAft>
                <a:spcPts val="0"/>
              </a:spcAft>
              <a:buClr>
                <a:schemeClr val="lt1"/>
              </a:buClr>
              <a:buSzPts val="500"/>
              <a:buNone/>
            </a:pPr>
            <a:r>
              <a:rPr lang="en-US" sz="10266" dirty="0"/>
              <a:t>The use of digital </a:t>
            </a:r>
            <a:r>
              <a:rPr lang="en-US" sz="10266" dirty="0" smtClean="0"/>
              <a:t>technology </a:t>
            </a:r>
            <a:r>
              <a:rPr lang="en-US" sz="10266" dirty="0"/>
              <a:t>resources that contribute to a deeper learning experience for students by </a:t>
            </a:r>
            <a:r>
              <a:rPr lang="en-US" sz="10266" dirty="0">
                <a:solidFill>
                  <a:srgbClr val="6D9EEB"/>
                </a:solidFill>
              </a:rPr>
              <a:t>empowering students as learners</a:t>
            </a:r>
            <a:r>
              <a:rPr lang="en-US" sz="10266" dirty="0"/>
              <a:t> to improve their functional literacy as </a:t>
            </a:r>
            <a:r>
              <a:rPr lang="en-US" sz="10266" dirty="0">
                <a:solidFill>
                  <a:srgbClr val="6D9EEB"/>
                </a:solidFill>
              </a:rPr>
              <a:t>digital citizens</a:t>
            </a:r>
            <a:r>
              <a:rPr lang="en-US" sz="10266" dirty="0"/>
              <a:t> capable of </a:t>
            </a:r>
            <a:r>
              <a:rPr lang="en-US" sz="10266" dirty="0">
                <a:solidFill>
                  <a:srgbClr val="6D9EEB"/>
                </a:solidFill>
              </a:rPr>
              <a:t>constructing knowledge</a:t>
            </a:r>
            <a:r>
              <a:rPr lang="en-US" sz="10266" dirty="0"/>
              <a:t>, </a:t>
            </a:r>
            <a:r>
              <a:rPr lang="en-US" sz="10266" dirty="0">
                <a:solidFill>
                  <a:srgbClr val="6D9EEB"/>
                </a:solidFill>
              </a:rPr>
              <a:t>designing innovative works</a:t>
            </a:r>
            <a:r>
              <a:rPr lang="en-US" sz="10266" dirty="0"/>
              <a:t>, </a:t>
            </a:r>
            <a:r>
              <a:rPr lang="en-US" sz="10266" dirty="0">
                <a:solidFill>
                  <a:srgbClr val="6D9EEB"/>
                </a:solidFill>
              </a:rPr>
              <a:t>thinking computationally</a:t>
            </a:r>
            <a:r>
              <a:rPr lang="en-US" sz="10266" dirty="0"/>
              <a:t>, </a:t>
            </a:r>
            <a:r>
              <a:rPr lang="en-US" sz="10266" dirty="0">
                <a:solidFill>
                  <a:srgbClr val="6D9EEB"/>
                </a:solidFill>
              </a:rPr>
              <a:t>creatively communicating</a:t>
            </a:r>
            <a:r>
              <a:rPr lang="en-US" sz="10266" dirty="0"/>
              <a:t>, and </a:t>
            </a:r>
            <a:r>
              <a:rPr lang="en-US" sz="10266" dirty="0">
                <a:solidFill>
                  <a:srgbClr val="6D9EEB"/>
                </a:solidFill>
              </a:rPr>
              <a:t>collaborating with others</a:t>
            </a:r>
            <a:r>
              <a:rPr lang="en-US" sz="10266" dirty="0"/>
              <a:t> locally, regionally, and globally.</a:t>
            </a:r>
            <a:endParaRPr sz="10266" dirty="0"/>
          </a:p>
          <a:p>
            <a:pPr marL="0" lvl="0" indent="0" algn="l" rtl="0">
              <a:spcBef>
                <a:spcPts val="400"/>
              </a:spcBef>
              <a:spcAft>
                <a:spcPts val="0"/>
              </a:spcAft>
              <a:buClr>
                <a:schemeClr val="lt1"/>
              </a:buClr>
              <a:buSzPct val="100000"/>
              <a:buNone/>
            </a:pPr>
            <a:endParaRPr sz="2000" dirty="0"/>
          </a:p>
          <a:p>
            <a:pPr marL="0" lvl="0" indent="0" algn="l" rtl="0">
              <a:spcBef>
                <a:spcPts val="400"/>
              </a:spcBef>
              <a:spcAft>
                <a:spcPts val="0"/>
              </a:spcAft>
              <a:buClr>
                <a:schemeClr val="lt1"/>
              </a:buClr>
              <a:buSzPct val="100000"/>
              <a:buNone/>
            </a:pPr>
            <a:endParaRPr sz="2000" dirty="0"/>
          </a:p>
          <a:p>
            <a:pPr marL="0" lvl="0" indent="0" algn="l" rtl="0">
              <a:spcBef>
                <a:spcPts val="400"/>
              </a:spcBef>
              <a:spcAft>
                <a:spcPts val="0"/>
              </a:spcAft>
              <a:buClr>
                <a:schemeClr val="lt1"/>
              </a:buClr>
              <a:buSzPct val="100000"/>
              <a:buNone/>
            </a:pPr>
            <a:endParaRPr sz="2000" dirty="0"/>
          </a:p>
          <a:p>
            <a:pPr marL="0" lvl="0" indent="0" algn="l" rtl="0">
              <a:spcBef>
                <a:spcPts val="400"/>
              </a:spcBef>
              <a:spcAft>
                <a:spcPts val="0"/>
              </a:spcAft>
              <a:buClr>
                <a:schemeClr val="lt1"/>
              </a:buClr>
              <a:buSzPct val="100000"/>
              <a:buNone/>
            </a:pPr>
            <a:endParaRPr sz="2000" dirty="0"/>
          </a:p>
          <a:p>
            <a:pPr marL="0" lvl="0" indent="0" algn="l" rtl="0">
              <a:spcBef>
                <a:spcPts val="640"/>
              </a:spcBef>
              <a:spcAft>
                <a:spcPts val="0"/>
              </a:spcAft>
              <a:buClr>
                <a:schemeClr val="lt1"/>
              </a:buClr>
              <a:buSzPct val="100000"/>
              <a:buNone/>
            </a:pPr>
            <a:endParaRPr dirty="0"/>
          </a:p>
          <a:p>
            <a:pPr marL="0" lvl="0" indent="0" algn="l" rtl="0">
              <a:spcBef>
                <a:spcPts val="640"/>
              </a:spcBef>
              <a:spcAft>
                <a:spcPts val="0"/>
              </a:spcAft>
              <a:buClr>
                <a:schemeClr val="lt1"/>
              </a:buClr>
              <a:buSzPct val="100000"/>
              <a:buNone/>
            </a:pPr>
            <a:endParaRPr dirty="0"/>
          </a:p>
        </p:txBody>
      </p:sp>
    </p:spTree>
    <p:extLst>
      <p:ext uri="{BB962C8B-B14F-4D97-AF65-F5344CB8AC3E}">
        <p14:creationId xmlns:p14="http://schemas.microsoft.com/office/powerpoint/2010/main" val="12795244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5"/>
          <p:cNvSpPr txBox="1">
            <a:spLocks noGrp="1"/>
          </p:cNvSpPr>
          <p:nvPr>
            <p:ph type="title"/>
          </p:nvPr>
        </p:nvSpPr>
        <p:spPr>
          <a:xfrm>
            <a:off x="4285025" y="153525"/>
            <a:ext cx="4803000" cy="1046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FF0000"/>
              </a:buClr>
              <a:buSzPts val="3200"/>
              <a:buFont typeface="Calibri"/>
              <a:buNone/>
            </a:pPr>
            <a:r>
              <a:rPr lang="en-US">
                <a:solidFill>
                  <a:srgbClr val="FF0000"/>
                </a:solidFill>
              </a:rPr>
              <a:t>Digital Learning Integration </a:t>
            </a:r>
            <a:endParaRPr>
              <a:solidFill>
                <a:srgbClr val="FF0000"/>
              </a:solidFill>
            </a:endParaRPr>
          </a:p>
          <a:p>
            <a:pPr marL="0" lvl="0" indent="0" algn="ctr" rtl="0">
              <a:spcBef>
                <a:spcPts val="0"/>
              </a:spcBef>
              <a:spcAft>
                <a:spcPts val="0"/>
              </a:spcAft>
              <a:buClr>
                <a:srgbClr val="FF0000"/>
              </a:buClr>
              <a:buSzPts val="3200"/>
              <a:buFont typeface="Calibri"/>
              <a:buNone/>
            </a:pPr>
            <a:r>
              <a:rPr lang="en-US">
                <a:solidFill>
                  <a:srgbClr val="FF0000"/>
                </a:solidFill>
              </a:rPr>
              <a:t>Standards of Learning</a:t>
            </a:r>
            <a:endParaRPr>
              <a:solidFill>
                <a:srgbClr val="FF0000"/>
              </a:solidFill>
            </a:endParaRPr>
          </a:p>
        </p:txBody>
      </p:sp>
      <p:sp>
        <p:nvSpPr>
          <p:cNvPr id="196" name="Google Shape;196;p5"/>
          <p:cNvSpPr txBox="1">
            <a:spLocks noGrp="1"/>
          </p:cNvSpPr>
          <p:nvPr>
            <p:ph type="body" idx="1"/>
          </p:nvPr>
        </p:nvSpPr>
        <p:spPr>
          <a:xfrm>
            <a:off x="4503200" y="1420951"/>
            <a:ext cx="4267200" cy="2443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chemeClr val="dk1"/>
              </a:buClr>
              <a:buSzPts val="2400"/>
              <a:buNone/>
            </a:pPr>
            <a:r>
              <a:rPr lang="en-US" sz="3200" dirty="0"/>
              <a:t>The Components:</a:t>
            </a:r>
            <a:endParaRPr sz="3200" dirty="0"/>
          </a:p>
          <a:p>
            <a:pPr marL="457200" lvl="0" indent="-349250" algn="l" rtl="0">
              <a:spcBef>
                <a:spcPts val="0"/>
              </a:spcBef>
              <a:spcAft>
                <a:spcPts val="0"/>
              </a:spcAft>
              <a:buSzPts val="1900"/>
              <a:buAutoNum type="arabicPeriod"/>
            </a:pPr>
            <a:r>
              <a:rPr lang="en-US" sz="2800" dirty="0"/>
              <a:t>Standard Statement</a:t>
            </a:r>
            <a:endParaRPr sz="2800" dirty="0"/>
          </a:p>
          <a:p>
            <a:pPr marL="457200" lvl="0" indent="-349250" algn="l" rtl="0">
              <a:spcBef>
                <a:spcPts val="0"/>
              </a:spcBef>
              <a:spcAft>
                <a:spcPts val="0"/>
              </a:spcAft>
              <a:buSzPts val="1900"/>
              <a:buAutoNum type="arabicPeriod"/>
            </a:pPr>
            <a:r>
              <a:rPr lang="en-US" sz="2800" dirty="0"/>
              <a:t>Learning Priority &amp; Relevant 5 Cs Connection</a:t>
            </a:r>
            <a:endParaRPr sz="2800" dirty="0"/>
          </a:p>
          <a:p>
            <a:pPr marL="457200" lvl="0" indent="-349250" algn="l" rtl="0">
              <a:spcBef>
                <a:spcPts val="0"/>
              </a:spcBef>
              <a:spcAft>
                <a:spcPts val="0"/>
              </a:spcAft>
              <a:buSzPts val="1900"/>
              <a:buAutoNum type="arabicPeriod"/>
            </a:pPr>
            <a:r>
              <a:rPr lang="en-US" sz="2800" dirty="0"/>
              <a:t>Grade Band Performance Indicator</a:t>
            </a:r>
            <a:endParaRPr sz="2800" dirty="0"/>
          </a:p>
        </p:txBody>
      </p:sp>
    </p:spTree>
    <p:extLst>
      <p:ext uri="{BB962C8B-B14F-4D97-AF65-F5344CB8AC3E}">
        <p14:creationId xmlns:p14="http://schemas.microsoft.com/office/powerpoint/2010/main" val="3441479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6"/>
          <p:cNvSpPr txBox="1">
            <a:spLocks noGrp="1"/>
          </p:cNvSpPr>
          <p:nvPr>
            <p:ph type="title"/>
          </p:nvPr>
        </p:nvSpPr>
        <p:spPr>
          <a:xfrm>
            <a:off x="152400" y="133350"/>
            <a:ext cx="3886200" cy="818029"/>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FF0000"/>
              </a:buClr>
              <a:buSzPts val="2000"/>
              <a:buFont typeface="Calibri"/>
              <a:buNone/>
            </a:pPr>
            <a:r>
              <a:rPr lang="en-US" sz="2500">
                <a:solidFill>
                  <a:srgbClr val="FF0000"/>
                </a:solidFill>
              </a:rPr>
              <a:t>Digital Learning Integration Standards of Learning</a:t>
            </a:r>
            <a:endParaRPr sz="2500">
              <a:solidFill>
                <a:srgbClr val="FF0000"/>
              </a:solidFill>
            </a:endParaRPr>
          </a:p>
        </p:txBody>
      </p:sp>
      <p:sp>
        <p:nvSpPr>
          <p:cNvPr id="203" name="Google Shape;203;p6"/>
          <p:cNvSpPr txBox="1">
            <a:spLocks noGrp="1"/>
          </p:cNvSpPr>
          <p:nvPr>
            <p:ph type="body" idx="1"/>
          </p:nvPr>
        </p:nvSpPr>
        <p:spPr>
          <a:xfrm>
            <a:off x="152400" y="1181150"/>
            <a:ext cx="4191000" cy="3219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None/>
            </a:pPr>
            <a:r>
              <a:rPr lang="en-US" sz="2200" dirty="0"/>
              <a:t>Potential Guidance and Resources:</a:t>
            </a:r>
            <a:endParaRPr sz="2200" dirty="0"/>
          </a:p>
          <a:p>
            <a:pPr marL="457200" lvl="0" indent="-361950" algn="l" rtl="0">
              <a:spcBef>
                <a:spcPts val="0"/>
              </a:spcBef>
              <a:spcAft>
                <a:spcPts val="0"/>
              </a:spcAft>
              <a:buSzPts val="2100"/>
              <a:buAutoNum type="arabicPeriod"/>
            </a:pPr>
            <a:r>
              <a:rPr lang="en-US" sz="2100" dirty="0"/>
              <a:t>Computer Science alignment</a:t>
            </a:r>
            <a:endParaRPr sz="2100" dirty="0"/>
          </a:p>
          <a:p>
            <a:pPr marL="457200" lvl="0" indent="-361950" algn="l" rtl="0">
              <a:spcBef>
                <a:spcPts val="0"/>
              </a:spcBef>
              <a:spcAft>
                <a:spcPts val="0"/>
              </a:spcAft>
              <a:buSzPts val="2100"/>
              <a:buAutoNum type="arabicPeriod"/>
            </a:pPr>
            <a:r>
              <a:rPr lang="en-US" sz="2100" dirty="0"/>
              <a:t>Cross-curricular alignment</a:t>
            </a:r>
            <a:endParaRPr sz="2100" dirty="0"/>
          </a:p>
          <a:p>
            <a:pPr marL="457200" lvl="0" indent="-361950" algn="l" rtl="0">
              <a:spcBef>
                <a:spcPts val="0"/>
              </a:spcBef>
              <a:spcAft>
                <a:spcPts val="0"/>
              </a:spcAft>
              <a:buSzPts val="2100"/>
              <a:buAutoNum type="arabicPeriod"/>
            </a:pPr>
            <a:r>
              <a:rPr lang="en-US" sz="2100" dirty="0"/>
              <a:t>Glossary</a:t>
            </a:r>
            <a:endParaRPr sz="2100" dirty="0"/>
          </a:p>
          <a:p>
            <a:pPr marL="457200" lvl="0" indent="-361950" algn="l" rtl="0">
              <a:spcBef>
                <a:spcPts val="0"/>
              </a:spcBef>
              <a:spcAft>
                <a:spcPts val="0"/>
              </a:spcAft>
              <a:buSzPts val="2100"/>
              <a:buAutoNum type="arabicPeriod"/>
            </a:pPr>
            <a:r>
              <a:rPr lang="en-US" sz="2100" dirty="0"/>
              <a:t>Rubrics</a:t>
            </a:r>
            <a:endParaRPr sz="2100" dirty="0"/>
          </a:p>
          <a:p>
            <a:pPr marL="457200" lvl="0" indent="-361950" algn="l" rtl="0">
              <a:spcBef>
                <a:spcPts val="0"/>
              </a:spcBef>
              <a:spcAft>
                <a:spcPts val="0"/>
              </a:spcAft>
              <a:buSzPts val="2100"/>
              <a:buAutoNum type="arabicPeriod"/>
            </a:pPr>
            <a:r>
              <a:rPr lang="en-US" sz="2100" dirty="0"/>
              <a:t>Tech integration level or models</a:t>
            </a:r>
            <a:endParaRPr sz="2100" dirty="0"/>
          </a:p>
          <a:p>
            <a:pPr marL="914400" lvl="1" indent="-361950" algn="l" rtl="0">
              <a:spcBef>
                <a:spcPts val="0"/>
              </a:spcBef>
              <a:spcAft>
                <a:spcPts val="0"/>
              </a:spcAft>
              <a:buSzPts val="2100"/>
              <a:buAutoNum type="alphaLcPeriod"/>
            </a:pPr>
            <a:r>
              <a:rPr lang="en-US" sz="2100" dirty="0"/>
              <a:t>TPACK; SAMR</a:t>
            </a:r>
            <a:endParaRPr sz="2100"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500"/>
              <a:buNone/>
            </a:pPr>
            <a:endParaRPr sz="1500" dirty="0"/>
          </a:p>
        </p:txBody>
      </p:sp>
    </p:spTree>
    <p:extLst>
      <p:ext uri="{BB962C8B-B14F-4D97-AF65-F5344CB8AC3E}">
        <p14:creationId xmlns:p14="http://schemas.microsoft.com/office/powerpoint/2010/main" val="37646925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7"/>
          <p:cNvSpPr txBox="1">
            <a:spLocks noGrp="1"/>
          </p:cNvSpPr>
          <p:nvPr>
            <p:ph type="title"/>
          </p:nvPr>
        </p:nvSpPr>
        <p:spPr>
          <a:xfrm>
            <a:off x="5029200" y="133350"/>
            <a:ext cx="3962400" cy="894229"/>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FF0000"/>
              </a:buClr>
              <a:buSzPts val="2400"/>
              <a:buFont typeface="Calibri"/>
              <a:buNone/>
            </a:pPr>
            <a:r>
              <a:rPr lang="en-US" sz="2500" dirty="0">
                <a:solidFill>
                  <a:srgbClr val="FF0000"/>
                </a:solidFill>
              </a:rPr>
              <a:t>Digital Learning Integration Standards of Learning</a:t>
            </a:r>
            <a:endParaRPr sz="2500" dirty="0">
              <a:solidFill>
                <a:srgbClr val="FF0000"/>
              </a:solidFill>
            </a:endParaRPr>
          </a:p>
        </p:txBody>
      </p:sp>
      <p:sp>
        <p:nvSpPr>
          <p:cNvPr id="210" name="Google Shape;210;p7"/>
          <p:cNvSpPr txBox="1">
            <a:spLocks noGrp="1"/>
          </p:cNvSpPr>
          <p:nvPr>
            <p:ph type="body" idx="4294967295"/>
          </p:nvPr>
        </p:nvSpPr>
        <p:spPr>
          <a:xfrm>
            <a:off x="5181600" y="1274049"/>
            <a:ext cx="3810000" cy="3002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None/>
            </a:pPr>
            <a:r>
              <a:rPr lang="en-US" sz="2800" b="1" dirty="0"/>
              <a:t>What can schools do?</a:t>
            </a:r>
            <a:endParaRPr sz="2800" b="1" dirty="0"/>
          </a:p>
          <a:p>
            <a:pPr marL="0" lvl="0" indent="0" algn="l" rtl="0">
              <a:spcBef>
                <a:spcPts val="0"/>
              </a:spcBef>
              <a:spcAft>
                <a:spcPts val="0"/>
              </a:spcAft>
              <a:buClr>
                <a:schemeClr val="dk1"/>
              </a:buClr>
              <a:buSzPts val="1600"/>
              <a:buNone/>
            </a:pPr>
            <a:endParaRPr sz="2100" dirty="0"/>
          </a:p>
          <a:p>
            <a:pPr marL="457200" lvl="0" indent="-361950" algn="l" rtl="0">
              <a:spcBef>
                <a:spcPts val="0"/>
              </a:spcBef>
              <a:spcAft>
                <a:spcPts val="0"/>
              </a:spcAft>
              <a:buSzPts val="2100"/>
              <a:buAutoNum type="arabicPeriod"/>
            </a:pPr>
            <a:r>
              <a:rPr lang="en-US" sz="2400" dirty="0"/>
              <a:t>Make educators aware of the standards</a:t>
            </a:r>
            <a:endParaRPr sz="2400" dirty="0"/>
          </a:p>
          <a:p>
            <a:pPr marL="457200" lvl="0" indent="-361950" algn="l" rtl="0">
              <a:spcBef>
                <a:spcPts val="0"/>
              </a:spcBef>
              <a:spcAft>
                <a:spcPts val="0"/>
              </a:spcAft>
              <a:buSzPts val="2100"/>
              <a:buAutoNum type="arabicPeriod"/>
            </a:pPr>
            <a:r>
              <a:rPr lang="en-US" sz="2400" dirty="0"/>
              <a:t>Properly use ITRTs</a:t>
            </a:r>
            <a:endParaRPr sz="2400" dirty="0"/>
          </a:p>
          <a:p>
            <a:pPr marL="457200" lvl="0" indent="-361950" algn="l" rtl="0">
              <a:spcBef>
                <a:spcPts val="0"/>
              </a:spcBef>
              <a:spcAft>
                <a:spcPts val="0"/>
              </a:spcAft>
              <a:buSzPts val="2100"/>
              <a:buAutoNum type="arabicPeriod"/>
            </a:pPr>
            <a:r>
              <a:rPr lang="en-US" sz="2400" dirty="0"/>
              <a:t>Provide support</a:t>
            </a:r>
            <a:endParaRPr sz="2400" dirty="0"/>
          </a:p>
        </p:txBody>
      </p:sp>
    </p:spTree>
    <p:extLst>
      <p:ext uri="{BB962C8B-B14F-4D97-AF65-F5344CB8AC3E}">
        <p14:creationId xmlns:p14="http://schemas.microsoft.com/office/powerpoint/2010/main" val="2701299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00" y="1276350"/>
            <a:ext cx="5715000" cy="3047999"/>
          </a:xfrm>
        </p:spPr>
        <p:txBody>
          <a:bodyPr/>
          <a:lstStyle/>
          <a:p>
            <a:pPr marL="0" indent="0" algn="ctr">
              <a:buNone/>
            </a:pPr>
            <a:r>
              <a:rPr lang="en-US" sz="4400" b="1" dirty="0" smtClean="0">
                <a:solidFill>
                  <a:schemeClr val="dk1"/>
                </a:solidFill>
                <a:ea typeface="Calibri"/>
                <a:cs typeface="Calibri"/>
                <a:sym typeface="Calibri"/>
              </a:rPr>
              <a:t>Dr. Susan Clair</a:t>
            </a:r>
          </a:p>
          <a:p>
            <a:pPr marL="0" indent="0" algn="ctr">
              <a:buNone/>
            </a:pPr>
            <a:r>
              <a:rPr lang="en-US" sz="3600" b="1" dirty="0" smtClean="0">
                <a:solidFill>
                  <a:schemeClr val="dk1"/>
                </a:solidFill>
                <a:ea typeface="Calibri"/>
                <a:cs typeface="Calibri"/>
                <a:sym typeface="Calibri"/>
              </a:rPr>
              <a:t>susan.clair@doe.virginia.gov</a:t>
            </a:r>
            <a:endParaRPr lang="en-US" sz="3600" b="1" dirty="0">
              <a:solidFill>
                <a:schemeClr val="dk1"/>
              </a:solidFill>
              <a:ea typeface="Calibri"/>
              <a:cs typeface="Calibri"/>
              <a:sym typeface="Calibri"/>
            </a:endParaRPr>
          </a:p>
          <a:p>
            <a:pPr marL="0" indent="0" algn="ctr">
              <a:buNone/>
            </a:pPr>
            <a:r>
              <a:rPr lang="en-US" dirty="0" smtClean="0"/>
              <a:t>Learning Infrastructure Coordinator</a:t>
            </a:r>
            <a:endParaRPr lang="en-US" dirty="0"/>
          </a:p>
        </p:txBody>
      </p:sp>
      <p:pic>
        <p:nvPicPr>
          <p:cNvPr id="9" name="Picture 8" title="Picture students at comput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2729162"/>
            <a:ext cx="2289988" cy="1518987"/>
          </a:xfrm>
          <a:prstGeom prst="rect">
            <a:avLst/>
          </a:prstGeom>
        </p:spPr>
      </p:pic>
      <p:pic>
        <p:nvPicPr>
          <p:cNvPr id="8" name="Picture 7" title="Picture student and teach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1047750"/>
            <a:ext cx="2291729" cy="1524000"/>
          </a:xfrm>
          <a:prstGeom prst="rect">
            <a:avLst/>
          </a:prstGeom>
        </p:spPr>
      </p:pic>
      <p:sp>
        <p:nvSpPr>
          <p:cNvPr id="2" name="Title 1"/>
          <p:cNvSpPr>
            <a:spLocks noGrp="1"/>
          </p:cNvSpPr>
          <p:nvPr>
            <p:ph type="title"/>
          </p:nvPr>
        </p:nvSpPr>
        <p:spPr/>
        <p:txBody>
          <a:bodyPr/>
          <a:lstStyle/>
          <a:p>
            <a:r>
              <a:rPr lang="en-US" dirty="0" smtClean="0"/>
              <a:t>Technology Updates &amp; Grants</a:t>
            </a:r>
            <a:endParaRPr lang="en-US" dirty="0"/>
          </a:p>
        </p:txBody>
      </p:sp>
    </p:spTree>
    <p:extLst>
      <p:ext uri="{BB962C8B-B14F-4D97-AF65-F5344CB8AC3E}">
        <p14:creationId xmlns:p14="http://schemas.microsoft.com/office/powerpoint/2010/main" val="21502331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04;p29"/>
          <p:cNvSpPr txBox="1"/>
          <p:nvPr/>
        </p:nvSpPr>
        <p:spPr>
          <a:xfrm>
            <a:off x="685800" y="3937442"/>
            <a:ext cx="7319175" cy="357525"/>
          </a:xfrm>
          <a:prstGeom prst="rect">
            <a:avLst/>
          </a:prstGeom>
          <a:noFill/>
          <a:ln>
            <a:noFill/>
          </a:ln>
        </p:spPr>
        <p:txBody>
          <a:bodyPr spcFirstLastPara="1" wrap="square" lIns="68569" tIns="68569" rIns="68569" bIns="68569" anchor="ctr" anchorCtr="0">
            <a:noAutofit/>
          </a:bodyPr>
          <a:lstStyle/>
          <a:p>
            <a:pPr algn="ctr">
              <a:lnSpc>
                <a:spcPct val="115000"/>
              </a:lnSpc>
            </a:pPr>
            <a:endParaRPr sz="1350" dirty="0"/>
          </a:p>
          <a:p>
            <a:pPr algn="ctr">
              <a:lnSpc>
                <a:spcPct val="115000"/>
              </a:lnSpc>
            </a:pPr>
            <a:r>
              <a:rPr lang="en-US" sz="1088" dirty="0">
                <a:solidFill>
                  <a:srgbClr val="464646"/>
                </a:solidFill>
                <a:highlight>
                  <a:srgbClr val="FFFFFF"/>
                </a:highlight>
              </a:rPr>
              <a:t>#GoOpenVA presentation by </a:t>
            </a:r>
            <a:r>
              <a:rPr lang="en-US" sz="1088" dirty="0">
                <a:solidFill>
                  <a:srgbClr val="049CCF"/>
                </a:solidFill>
                <a:highlight>
                  <a:srgbClr val="FFFFFF"/>
                </a:highlight>
                <a:uFill>
                  <a:noFill/>
                </a:uFill>
                <a:hlinkClick r:id="rId3"/>
              </a:rPr>
              <a:t>#GoOpenVA</a:t>
            </a:r>
            <a:r>
              <a:rPr lang="en-US" sz="1088" dirty="0">
                <a:solidFill>
                  <a:srgbClr val="464646"/>
                </a:solidFill>
                <a:highlight>
                  <a:srgbClr val="FFFFFF"/>
                </a:highlight>
              </a:rPr>
              <a:t> is licensed under a </a:t>
            </a:r>
            <a:r>
              <a:rPr lang="en-US" sz="1088" dirty="0">
                <a:solidFill>
                  <a:srgbClr val="049CCF"/>
                </a:solidFill>
                <a:highlight>
                  <a:srgbClr val="FFFFFF"/>
                </a:highlight>
                <a:uFill>
                  <a:noFill/>
                </a:uFill>
                <a:hlinkClick r:id="rId4"/>
              </a:rPr>
              <a:t>Creative Commons Attribution 4.0 International License</a:t>
            </a:r>
            <a:r>
              <a:rPr lang="en-US" sz="1088" dirty="0">
                <a:solidFill>
                  <a:srgbClr val="464646"/>
                </a:solidFill>
                <a:highlight>
                  <a:srgbClr val="FFFFFF"/>
                </a:highlight>
              </a:rPr>
              <a:t>.</a:t>
            </a:r>
            <a:endParaRPr sz="1088" dirty="0">
              <a:solidFill>
                <a:srgbClr val="464646"/>
              </a:solidFill>
              <a:highlight>
                <a:srgbClr val="FFFFFF"/>
              </a:highlight>
            </a:endParaRPr>
          </a:p>
          <a:p>
            <a:pPr>
              <a:lnSpc>
                <a:spcPct val="115000"/>
              </a:lnSpc>
            </a:pPr>
            <a:endParaRPr sz="825" dirty="0"/>
          </a:p>
        </p:txBody>
      </p:sp>
      <p:sp>
        <p:nvSpPr>
          <p:cNvPr id="3" name="Content Placeholder 2"/>
          <p:cNvSpPr>
            <a:spLocks noGrp="1"/>
          </p:cNvSpPr>
          <p:nvPr>
            <p:ph idx="1"/>
          </p:nvPr>
        </p:nvSpPr>
        <p:spPr>
          <a:xfrm>
            <a:off x="3200400" y="1200151"/>
            <a:ext cx="5486400" cy="3047999"/>
          </a:xfrm>
        </p:spPr>
        <p:txBody>
          <a:bodyPr/>
          <a:lstStyle/>
          <a:p>
            <a:pPr marL="0" indent="0" algn="ctr">
              <a:buNone/>
            </a:pPr>
            <a:r>
              <a:rPr lang="en-US" dirty="0">
                <a:solidFill>
                  <a:schemeClr val="dk1"/>
                </a:solidFill>
                <a:ea typeface="Calibri"/>
                <a:cs typeface="Calibri"/>
                <a:sym typeface="Calibri"/>
              </a:rPr>
              <a:t>Jean Weller</a:t>
            </a:r>
          </a:p>
          <a:p>
            <a:pPr marL="0" indent="0" algn="ctr">
              <a:buNone/>
            </a:pPr>
            <a:r>
              <a:rPr lang="en-US" dirty="0">
                <a:solidFill>
                  <a:schemeClr val="dk1"/>
                </a:solidFill>
                <a:ea typeface="Calibri"/>
                <a:cs typeface="Calibri"/>
                <a:sym typeface="Calibri"/>
              </a:rPr>
              <a:t>Virginia Department of Education</a:t>
            </a:r>
          </a:p>
          <a:p>
            <a:pPr marL="0" indent="0" algn="ctr">
              <a:buNone/>
            </a:pPr>
            <a:r>
              <a:rPr lang="en-US" dirty="0" smtClean="0">
                <a:solidFill>
                  <a:schemeClr val="dk1"/>
                </a:solidFill>
                <a:ea typeface="Calibri"/>
                <a:cs typeface="Calibri"/>
                <a:sym typeface="Calibri"/>
              </a:rPr>
              <a:t>VLAC</a:t>
            </a:r>
            <a:endParaRPr lang="en-US" dirty="0">
              <a:solidFill>
                <a:schemeClr val="dk1"/>
              </a:solidFill>
              <a:ea typeface="Calibri"/>
              <a:cs typeface="Calibri"/>
              <a:sym typeface="Calibri"/>
            </a:endParaRPr>
          </a:p>
          <a:p>
            <a:endParaRPr lang="en-US" dirty="0"/>
          </a:p>
        </p:txBody>
      </p:sp>
      <p:pic>
        <p:nvPicPr>
          <p:cNvPr id="5" name="Google Shape;200;p29" title="#GoOpenVA logo"/>
          <p:cNvPicPr preferRelativeResize="0"/>
          <p:nvPr/>
        </p:nvPicPr>
        <p:blipFill rotWithShape="1">
          <a:blip r:embed="rId5">
            <a:alphaModFix/>
          </a:blip>
          <a:srcRect/>
          <a:stretch/>
        </p:blipFill>
        <p:spPr>
          <a:xfrm>
            <a:off x="838200" y="1200151"/>
            <a:ext cx="2667000" cy="2514599"/>
          </a:xfrm>
          <a:prstGeom prst="rect">
            <a:avLst/>
          </a:prstGeom>
          <a:noFill/>
          <a:ln>
            <a:noFill/>
          </a:ln>
        </p:spPr>
      </p:pic>
      <p:pic>
        <p:nvPicPr>
          <p:cNvPr id="6" name="Google Shape;205;p29" descr="Creative Commons License"/>
          <p:cNvPicPr preferRelativeResize="0"/>
          <p:nvPr/>
        </p:nvPicPr>
        <p:blipFill>
          <a:blip r:embed="rId6">
            <a:alphaModFix/>
          </a:blip>
          <a:stretch>
            <a:fillRect/>
          </a:stretch>
        </p:blipFill>
        <p:spPr>
          <a:xfrm>
            <a:off x="228600" y="4065358"/>
            <a:ext cx="712513" cy="229609"/>
          </a:xfrm>
          <a:prstGeom prst="rect">
            <a:avLst/>
          </a:prstGeom>
          <a:noFill/>
          <a:ln>
            <a:noFill/>
          </a:ln>
        </p:spPr>
      </p:pic>
      <p:sp>
        <p:nvSpPr>
          <p:cNvPr id="2" name="Title 1"/>
          <p:cNvSpPr>
            <a:spLocks noGrp="1"/>
          </p:cNvSpPr>
          <p:nvPr>
            <p:ph type="title"/>
          </p:nvPr>
        </p:nvSpPr>
        <p:spPr/>
        <p:txBody>
          <a:bodyPr/>
          <a:lstStyle/>
          <a:p>
            <a:r>
              <a:rPr lang="en-US" sz="3600" dirty="0" smtClean="0"/>
              <a:t>#</a:t>
            </a:r>
            <a:r>
              <a:rPr lang="en-US" sz="3600" dirty="0" err="1" smtClean="0"/>
              <a:t>GoOpenVA</a:t>
            </a:r>
            <a:r>
              <a:rPr lang="en-US" sz="3600" dirty="0" smtClean="0"/>
              <a:t>: </a:t>
            </a:r>
            <a:r>
              <a:rPr lang="en-US" sz="3200" i="1" dirty="0" smtClean="0"/>
              <a:t>Supporting Hybrid &amp; Virtual Instruction</a:t>
            </a:r>
            <a:endParaRPr lang="en-US" sz="3200" i="1" dirty="0"/>
          </a:p>
        </p:txBody>
      </p:sp>
    </p:spTree>
    <p:extLst>
      <p:ext uri="{BB962C8B-B14F-4D97-AF65-F5344CB8AC3E}">
        <p14:creationId xmlns:p14="http://schemas.microsoft.com/office/powerpoint/2010/main" val="13859697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72"/>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400"/>
              <a:buFont typeface="Calibri"/>
              <a:buNone/>
            </a:pPr>
            <a:r>
              <a:rPr lang="en-US" dirty="0" smtClean="0"/>
              <a:t>#GoOpenVA Since Launch</a:t>
            </a:r>
            <a:endParaRPr dirty="0"/>
          </a:p>
        </p:txBody>
      </p:sp>
      <p:sp>
        <p:nvSpPr>
          <p:cNvPr id="422" name="Google Shape;422;p72"/>
          <p:cNvSpPr txBox="1">
            <a:spLocks noGrp="1"/>
          </p:cNvSpPr>
          <p:nvPr>
            <p:ph type="body" idx="1"/>
          </p:nvPr>
        </p:nvSpPr>
        <p:spPr>
          <a:xfrm>
            <a:off x="457200" y="1047750"/>
            <a:ext cx="8229600" cy="3200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dirty="0" smtClean="0"/>
              <a:t>Launched 1/24/2020; COVID helped and hindered roll-out</a:t>
            </a:r>
          </a:p>
          <a:p>
            <a:pPr marL="342900" lvl="0" indent="-342900" algn="l" rtl="0">
              <a:spcBef>
                <a:spcPts val="0"/>
              </a:spcBef>
              <a:spcAft>
                <a:spcPts val="0"/>
              </a:spcAft>
              <a:buClr>
                <a:schemeClr val="dk1"/>
              </a:buClr>
              <a:buSzPts val="3200"/>
              <a:buChar char="•"/>
            </a:pPr>
            <a:r>
              <a:rPr lang="en-US" dirty="0" smtClean="0"/>
              <a:t>Over the last year:</a:t>
            </a:r>
          </a:p>
          <a:p>
            <a:pPr lvl="1"/>
            <a:r>
              <a:rPr lang="en-US" sz="2200" b="1" dirty="0" smtClean="0"/>
              <a:t>Page </a:t>
            </a:r>
            <a:r>
              <a:rPr lang="en-US" sz="2200" b="1" dirty="0"/>
              <a:t>Views: </a:t>
            </a:r>
            <a:r>
              <a:rPr lang="en-US" sz="2200" dirty="0"/>
              <a:t>583,329</a:t>
            </a:r>
          </a:p>
          <a:p>
            <a:pPr lvl="1"/>
            <a:r>
              <a:rPr lang="en-US" sz="2200" b="1" dirty="0"/>
              <a:t>Searches: </a:t>
            </a:r>
            <a:r>
              <a:rPr lang="en-US" sz="2200" dirty="0"/>
              <a:t>20,727</a:t>
            </a:r>
          </a:p>
          <a:p>
            <a:pPr lvl="1"/>
            <a:r>
              <a:rPr lang="en-US" sz="2200" b="1" dirty="0" smtClean="0"/>
              <a:t>Users:</a:t>
            </a:r>
            <a:r>
              <a:rPr lang="en-US" sz="2200" dirty="0"/>
              <a:t> </a:t>
            </a:r>
            <a:r>
              <a:rPr lang="en-US" sz="2200" dirty="0" smtClean="0"/>
              <a:t>14,640 </a:t>
            </a:r>
            <a:endParaRPr lang="en-US" sz="2200" dirty="0"/>
          </a:p>
          <a:p>
            <a:pPr lvl="1"/>
            <a:r>
              <a:rPr lang="en-US" sz="2200" b="1" dirty="0" smtClean="0"/>
              <a:t>Content Added:</a:t>
            </a:r>
            <a:r>
              <a:rPr lang="en-US" sz="2200" dirty="0"/>
              <a:t> </a:t>
            </a:r>
            <a:r>
              <a:rPr lang="en-US" sz="2200" dirty="0" smtClean="0"/>
              <a:t>5,605 resources</a:t>
            </a:r>
            <a:endParaRPr sz="2200" dirty="0"/>
          </a:p>
        </p:txBody>
      </p:sp>
    </p:spTree>
    <p:extLst>
      <p:ext uri="{BB962C8B-B14F-4D97-AF65-F5344CB8AC3E}">
        <p14:creationId xmlns:p14="http://schemas.microsoft.com/office/powerpoint/2010/main" val="736197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 Superintendents</a:t>
            </a:r>
            <a:endParaRPr lang="en-US" dirty="0"/>
          </a:p>
        </p:txBody>
      </p:sp>
      <p:sp>
        <p:nvSpPr>
          <p:cNvPr id="6" name="Content Placeholder 2"/>
          <p:cNvSpPr>
            <a:spLocks noGrp="1"/>
          </p:cNvSpPr>
          <p:nvPr>
            <p:ph idx="1"/>
          </p:nvPr>
        </p:nvSpPr>
        <p:spPr>
          <a:xfrm>
            <a:off x="76200" y="971550"/>
            <a:ext cx="9067800" cy="3429000"/>
          </a:xfrm>
        </p:spPr>
        <p:txBody>
          <a:bodyPr>
            <a:normAutofit/>
          </a:bodyPr>
          <a:lstStyle/>
          <a:p>
            <a:pPr marL="0" indent="0">
              <a:buNone/>
            </a:pPr>
            <a:r>
              <a:rPr lang="en-US" sz="2000" dirty="0" smtClean="0"/>
              <a:t>Dr. Mervin B. </a:t>
            </a:r>
            <a:r>
              <a:rPr lang="en-US" sz="2000" dirty="0" err="1" smtClean="0"/>
              <a:t>Daughtery</a:t>
            </a:r>
            <a:r>
              <a:rPr lang="en-US" sz="2000" dirty="0" smtClean="0"/>
              <a:t>, Region I, Chesterfield County Schools (Mr. Ernest Longworth)</a:t>
            </a:r>
          </a:p>
          <a:p>
            <a:pPr marL="0" indent="0">
              <a:buNone/>
            </a:pPr>
            <a:r>
              <a:rPr lang="en-US" sz="2000" dirty="0" smtClean="0"/>
              <a:t>Dr. Jeffrey Smith, Region II, Hampton City Schools</a:t>
            </a:r>
          </a:p>
          <a:p>
            <a:pPr marL="0" indent="0">
              <a:buNone/>
            </a:pPr>
            <a:r>
              <a:rPr lang="en-US" sz="2000" dirty="0" smtClean="0"/>
              <a:t>Dr. James G. Smith, Region III, Richmond County Public Schools </a:t>
            </a:r>
          </a:p>
          <a:p>
            <a:pPr marL="0" indent="0">
              <a:buNone/>
            </a:pPr>
            <a:r>
              <a:rPr lang="en-US" sz="2000" dirty="0" smtClean="0"/>
              <a:t>Dr. Kevin Newman, Region IV, Manassas City Public Schools (Mr. Dave Lyon)</a:t>
            </a:r>
          </a:p>
          <a:p>
            <a:pPr marL="0" indent="0">
              <a:buNone/>
            </a:pPr>
            <a:r>
              <a:rPr lang="en-US" sz="2000" dirty="0" smtClean="0"/>
              <a:t>Dr. Garett Smith, Region V, Staunton Public </a:t>
            </a:r>
            <a:r>
              <a:rPr lang="en-US" sz="2000" dirty="0"/>
              <a:t>Schools (Mr. Tom Lundquist</a:t>
            </a:r>
            <a:r>
              <a:rPr lang="en-US" sz="2000" dirty="0" smtClean="0"/>
              <a:t>)</a:t>
            </a:r>
          </a:p>
          <a:p>
            <a:pPr marL="0" indent="0">
              <a:buNone/>
            </a:pPr>
            <a:r>
              <a:rPr lang="en-US" sz="2000" dirty="0" smtClean="0"/>
              <a:t>Ms. Jeanette Day Warwick, Region VI, Craig County Schools</a:t>
            </a:r>
          </a:p>
          <a:p>
            <a:pPr marL="0" indent="0">
              <a:buNone/>
            </a:pPr>
            <a:r>
              <a:rPr lang="en-US" sz="2000" dirty="0" smtClean="0"/>
              <a:t>Dr. Kevin </a:t>
            </a:r>
            <a:r>
              <a:rPr lang="en-US" sz="2000" dirty="0" err="1" smtClean="0"/>
              <a:t>Siers</a:t>
            </a:r>
            <a:r>
              <a:rPr lang="en-US" sz="2000" dirty="0" smtClean="0"/>
              <a:t>, Region VII, Pulaski County Public Schools (Mr. Lincoln Whitaker)</a:t>
            </a:r>
          </a:p>
          <a:p>
            <a:pPr marL="0" indent="0">
              <a:buNone/>
            </a:pPr>
            <a:r>
              <a:rPr lang="en-US" sz="2000" dirty="0" smtClean="0"/>
              <a:t>Mr. Robbie W. Mason, Region VIII, Charlotte County Public Schools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8445292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2"/>
          <p:cNvSpPr txBox="1">
            <a:spLocks noGrp="1"/>
          </p:cNvSpPr>
          <p:nvPr>
            <p:ph type="title"/>
          </p:nvPr>
        </p:nvSpPr>
        <p:spPr>
          <a:xfrm>
            <a:off x="152400" y="133350"/>
            <a:ext cx="3886200" cy="818029"/>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FF0000"/>
              </a:buClr>
              <a:buSzPts val="2000"/>
              <a:buFont typeface="Calibri"/>
              <a:buNone/>
            </a:pPr>
            <a:r>
              <a:rPr lang="en-US" sz="2000" dirty="0" smtClean="0">
                <a:solidFill>
                  <a:srgbClr val="FF0000"/>
                </a:solidFill>
              </a:rPr>
              <a:t>New Providers</a:t>
            </a:r>
            <a:endParaRPr sz="2000" dirty="0">
              <a:solidFill>
                <a:srgbClr val="FF0000"/>
              </a:solidFill>
            </a:endParaRPr>
          </a:p>
        </p:txBody>
      </p:sp>
      <p:sp>
        <p:nvSpPr>
          <p:cNvPr id="345" name="Google Shape;345;p62"/>
          <p:cNvSpPr txBox="1">
            <a:spLocks noGrp="1"/>
          </p:cNvSpPr>
          <p:nvPr>
            <p:ph type="body" idx="1"/>
          </p:nvPr>
        </p:nvSpPr>
        <p:spPr>
          <a:xfrm>
            <a:off x="38100" y="542364"/>
            <a:ext cx="4396396" cy="3505200"/>
          </a:xfrm>
          <a:prstGeom prst="rect">
            <a:avLst/>
          </a:prstGeom>
          <a:noFill/>
          <a:ln>
            <a:noFill/>
          </a:ln>
        </p:spPr>
        <p:txBody>
          <a:bodyPr spcFirstLastPara="1" wrap="square" lIns="91425" tIns="45700" rIns="91425" bIns="45700" anchor="t" anchorCtr="0">
            <a:noAutofit/>
          </a:bodyPr>
          <a:lstStyle/>
          <a:p>
            <a:pPr>
              <a:spcBef>
                <a:spcPts val="0"/>
              </a:spcBef>
            </a:pPr>
            <a:r>
              <a:rPr lang="en-US" sz="1400" dirty="0"/>
              <a:t>Carnegie Hall</a:t>
            </a:r>
          </a:p>
          <a:p>
            <a:pPr>
              <a:spcBef>
                <a:spcPts val="0"/>
              </a:spcBef>
            </a:pPr>
            <a:r>
              <a:rPr lang="en-US" sz="1400" dirty="0"/>
              <a:t>Census 2019</a:t>
            </a:r>
          </a:p>
          <a:p>
            <a:pPr>
              <a:spcBef>
                <a:spcPts val="0"/>
              </a:spcBef>
            </a:pPr>
            <a:r>
              <a:rPr lang="en-US" sz="1400" dirty="0"/>
              <a:t>Dan Meyer Three-Act Mathematics</a:t>
            </a:r>
          </a:p>
          <a:p>
            <a:pPr>
              <a:spcBef>
                <a:spcPts val="0"/>
              </a:spcBef>
            </a:pPr>
            <a:r>
              <a:rPr lang="en-US" sz="1400" dirty="0"/>
              <a:t>EL Education</a:t>
            </a:r>
          </a:p>
          <a:p>
            <a:pPr>
              <a:spcBef>
                <a:spcPts val="0"/>
              </a:spcBef>
            </a:pPr>
            <a:r>
              <a:rPr lang="en-US" sz="1400" dirty="0" err="1"/>
              <a:t>eMediaVA</a:t>
            </a:r>
            <a:r>
              <a:rPr lang="en-US" sz="1400" dirty="0"/>
              <a:t> (VA TV project)</a:t>
            </a:r>
          </a:p>
          <a:p>
            <a:pPr>
              <a:spcBef>
                <a:spcPts val="0"/>
              </a:spcBef>
            </a:pPr>
            <a:r>
              <a:rPr lang="en-US" sz="1400" dirty="0"/>
              <a:t>Encyclopedia of Life</a:t>
            </a:r>
          </a:p>
          <a:p>
            <a:pPr>
              <a:spcBef>
                <a:spcPts val="0"/>
              </a:spcBef>
            </a:pPr>
            <a:r>
              <a:rPr lang="en-US" sz="1400" dirty="0"/>
              <a:t>Engage NY</a:t>
            </a:r>
          </a:p>
          <a:p>
            <a:pPr>
              <a:spcBef>
                <a:spcPts val="0"/>
              </a:spcBef>
            </a:pPr>
            <a:r>
              <a:rPr lang="en-US" sz="1400" dirty="0"/>
              <a:t>Eureka (Great Minds)</a:t>
            </a:r>
          </a:p>
          <a:p>
            <a:pPr>
              <a:spcBef>
                <a:spcPts val="0"/>
              </a:spcBef>
            </a:pPr>
            <a:r>
              <a:rPr lang="en-US" sz="1400" dirty="0" smtClean="0"/>
              <a:t>Georgia </a:t>
            </a:r>
            <a:r>
              <a:rPr lang="en-US" sz="1400" dirty="0"/>
              <a:t>Virtual </a:t>
            </a:r>
          </a:p>
          <a:p>
            <a:pPr>
              <a:spcBef>
                <a:spcPts val="0"/>
              </a:spcBef>
            </a:pPr>
            <a:r>
              <a:rPr lang="en-US" sz="1400" dirty="0" smtClean="0"/>
              <a:t>Match </a:t>
            </a:r>
            <a:r>
              <a:rPr lang="en-US" sz="1400" dirty="0" err="1"/>
              <a:t>Fishtank</a:t>
            </a:r>
            <a:endParaRPr lang="en-US" sz="1400" dirty="0"/>
          </a:p>
          <a:p>
            <a:pPr>
              <a:spcBef>
                <a:spcPts val="0"/>
              </a:spcBef>
            </a:pPr>
            <a:r>
              <a:rPr lang="en-US" sz="1400" dirty="0"/>
              <a:t>New American History (Ed Ayers/UR)</a:t>
            </a:r>
          </a:p>
          <a:p>
            <a:pPr>
              <a:spcBef>
                <a:spcPts val="0"/>
              </a:spcBef>
            </a:pPr>
            <a:r>
              <a:rPr lang="en-US" sz="1400" dirty="0"/>
              <a:t>VCU (STEM</a:t>
            </a:r>
            <a:r>
              <a:rPr lang="en-US" sz="1400" dirty="0" smtClean="0"/>
              <a:t>)</a:t>
            </a:r>
          </a:p>
          <a:p>
            <a:pPr>
              <a:spcBef>
                <a:spcPts val="0"/>
              </a:spcBef>
            </a:pPr>
            <a:r>
              <a:rPr lang="en-US" sz="1400" dirty="0" smtClean="0"/>
              <a:t>VDOE</a:t>
            </a:r>
            <a:endParaRPr lang="en-US" sz="1400" dirty="0"/>
          </a:p>
          <a:p>
            <a:pPr>
              <a:spcBef>
                <a:spcPts val="0"/>
              </a:spcBef>
            </a:pPr>
            <a:r>
              <a:rPr lang="en-US" sz="1400" dirty="0"/>
              <a:t>Virginia Geographic Alliance</a:t>
            </a:r>
          </a:p>
          <a:p>
            <a:pPr>
              <a:spcBef>
                <a:spcPts val="0"/>
              </a:spcBef>
            </a:pPr>
            <a:r>
              <a:rPr lang="en-US" sz="1400" dirty="0"/>
              <a:t>Virginia Public Media (VPM)</a:t>
            </a:r>
          </a:p>
          <a:p>
            <a:pPr>
              <a:spcBef>
                <a:spcPts val="0"/>
              </a:spcBef>
            </a:pPr>
            <a:r>
              <a:rPr lang="en-US" sz="1400" dirty="0"/>
              <a:t>Virginia STEM Pipeline (Loudoun </a:t>
            </a:r>
            <a:r>
              <a:rPr lang="en-US" sz="1400" dirty="0" smtClean="0"/>
              <a:t>&amp; </a:t>
            </a:r>
            <a:r>
              <a:rPr lang="en-US" sz="1400" dirty="0"/>
              <a:t>Chesapeake)</a:t>
            </a:r>
          </a:p>
          <a:p>
            <a:pPr>
              <a:spcBef>
                <a:spcPts val="0"/>
              </a:spcBef>
            </a:pPr>
            <a:r>
              <a:rPr lang="en-US" sz="1400" dirty="0"/>
              <a:t>Virginia Tech</a:t>
            </a:r>
          </a:p>
        </p:txBody>
      </p:sp>
    </p:spTree>
    <p:extLst>
      <p:ext uri="{BB962C8B-B14F-4D97-AF65-F5344CB8AC3E}">
        <p14:creationId xmlns:p14="http://schemas.microsoft.com/office/powerpoint/2010/main" val="41630044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72"/>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400"/>
              <a:buFont typeface="Calibri"/>
              <a:buNone/>
            </a:pPr>
            <a:r>
              <a:rPr lang="en-US" dirty="0" smtClean="0"/>
              <a:t>Upcoming for #GoOpenVA</a:t>
            </a:r>
            <a:endParaRPr dirty="0"/>
          </a:p>
        </p:txBody>
      </p:sp>
      <p:sp>
        <p:nvSpPr>
          <p:cNvPr id="422" name="Google Shape;422;p72"/>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sz="2400" dirty="0" smtClean="0"/>
              <a:t>Ten division mini-grants completed (April)</a:t>
            </a:r>
          </a:p>
          <a:p>
            <a:pPr marL="342900" lvl="0" indent="-342900" algn="l" rtl="0">
              <a:spcBef>
                <a:spcPts val="0"/>
              </a:spcBef>
              <a:spcAft>
                <a:spcPts val="0"/>
              </a:spcAft>
              <a:buClr>
                <a:schemeClr val="dk1"/>
              </a:buClr>
              <a:buSzPts val="3200"/>
              <a:buChar char="•"/>
            </a:pPr>
            <a:r>
              <a:rPr lang="en-US" sz="2400" dirty="0" smtClean="0"/>
              <a:t>AAH materials from Carter G. Woodson Cooperative project</a:t>
            </a:r>
          </a:p>
          <a:p>
            <a:pPr marL="342900" lvl="0" indent="-342900" algn="l" rtl="0">
              <a:spcBef>
                <a:spcPts val="0"/>
              </a:spcBef>
              <a:spcAft>
                <a:spcPts val="0"/>
              </a:spcAft>
              <a:buClr>
                <a:schemeClr val="dk1"/>
              </a:buClr>
              <a:buSzPts val="3200"/>
              <a:buChar char="•"/>
            </a:pPr>
            <a:r>
              <a:rPr lang="en-US" sz="2400" dirty="0" smtClean="0"/>
              <a:t>Small-museum pilot with Virginia Association of Museums</a:t>
            </a:r>
          </a:p>
          <a:p>
            <a:pPr marL="342900" lvl="0" indent="-342900" algn="l" rtl="0">
              <a:spcBef>
                <a:spcPts val="0"/>
              </a:spcBef>
              <a:spcAft>
                <a:spcPts val="0"/>
              </a:spcAft>
              <a:buClr>
                <a:schemeClr val="dk1"/>
              </a:buClr>
              <a:buSzPts val="3200"/>
              <a:buChar char="•"/>
            </a:pPr>
            <a:r>
              <a:rPr lang="en-US" sz="2400" dirty="0" smtClean="0"/>
              <a:t>Continuation of VDOE materials uploaded</a:t>
            </a:r>
          </a:p>
          <a:p>
            <a:pPr marL="342900" lvl="0" indent="-342900" algn="l" rtl="0">
              <a:spcBef>
                <a:spcPts val="0"/>
              </a:spcBef>
              <a:spcAft>
                <a:spcPts val="0"/>
              </a:spcAft>
              <a:buClr>
                <a:schemeClr val="dk1"/>
              </a:buClr>
              <a:buSzPts val="3200"/>
              <a:buChar char="•"/>
            </a:pPr>
            <a:r>
              <a:rPr lang="en-US" sz="2400" dirty="0" smtClean="0"/>
              <a:t>High Quality Instructional Materials evaluative process</a:t>
            </a:r>
          </a:p>
          <a:p>
            <a:pPr marL="342900" lvl="0" indent="-342900" algn="l" rtl="0">
              <a:spcBef>
                <a:spcPts val="0"/>
              </a:spcBef>
              <a:spcAft>
                <a:spcPts val="0"/>
              </a:spcAft>
              <a:buClr>
                <a:schemeClr val="dk1"/>
              </a:buClr>
              <a:buSzPts val="3200"/>
              <a:buChar char="•"/>
            </a:pPr>
            <a:r>
              <a:rPr lang="en-US" sz="2400" dirty="0" smtClean="0"/>
              <a:t>Culturally Responsive Teaching tutorials</a:t>
            </a:r>
          </a:p>
          <a:p>
            <a:pPr marL="342900" lvl="0" indent="-342900" algn="l" rtl="0">
              <a:spcBef>
                <a:spcPts val="0"/>
              </a:spcBef>
              <a:spcAft>
                <a:spcPts val="0"/>
              </a:spcAft>
              <a:buClr>
                <a:schemeClr val="dk1"/>
              </a:buClr>
              <a:buSzPts val="3200"/>
              <a:buChar char="•"/>
            </a:pPr>
            <a:r>
              <a:rPr lang="en-US" sz="2400" dirty="0" smtClean="0"/>
              <a:t>Professional learning opportunities to focus on mutual mentoring by teachers</a:t>
            </a:r>
          </a:p>
        </p:txBody>
      </p:sp>
    </p:spTree>
    <p:extLst>
      <p:ext uri="{BB962C8B-B14F-4D97-AF65-F5344CB8AC3E}">
        <p14:creationId xmlns:p14="http://schemas.microsoft.com/office/powerpoint/2010/main" val="37023828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title="social media logos: Twitter, Facebook, and LinkedIn"/>
          <p:cNvGrpSpPr/>
          <p:nvPr/>
        </p:nvGrpSpPr>
        <p:grpSpPr>
          <a:xfrm>
            <a:off x="4211952" y="3679657"/>
            <a:ext cx="2236892" cy="653695"/>
            <a:chOff x="2235200" y="5089418"/>
            <a:chExt cx="5791200" cy="1692383"/>
          </a:xfrm>
        </p:grpSpPr>
        <p:pic>
          <p:nvPicPr>
            <p:cNvPr id="10" name="Picture 9" title="LinkedIn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70093" y="5125494"/>
              <a:ext cx="1656307" cy="1656307"/>
            </a:xfrm>
            <a:prstGeom prst="rect">
              <a:avLst/>
            </a:prstGeom>
          </p:spPr>
        </p:pic>
        <p:pic>
          <p:nvPicPr>
            <p:cNvPr id="11" name="Picture 10" title="facebook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045" y="5125494"/>
              <a:ext cx="1576507" cy="1576507"/>
            </a:xfrm>
            <a:prstGeom prst="rect">
              <a:avLst/>
            </a:prstGeom>
          </p:spPr>
        </p:pic>
        <p:pic>
          <p:nvPicPr>
            <p:cNvPr id="9" name="Picture 8" title="twitter logo"/>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35200" y="5089418"/>
              <a:ext cx="1645699" cy="1645699"/>
            </a:xfrm>
            <a:prstGeom prst="rect">
              <a:avLst/>
            </a:prstGeom>
          </p:spPr>
        </p:pic>
      </p:grpSp>
      <p:sp>
        <p:nvSpPr>
          <p:cNvPr id="3" name="Content Placeholder 2"/>
          <p:cNvSpPr>
            <a:spLocks noGrp="1"/>
          </p:cNvSpPr>
          <p:nvPr>
            <p:ph idx="1"/>
          </p:nvPr>
        </p:nvSpPr>
        <p:spPr>
          <a:xfrm>
            <a:off x="4114800" y="971551"/>
            <a:ext cx="4661116" cy="2743200"/>
          </a:xfrm>
        </p:spPr>
        <p:txBody>
          <a:bodyPr>
            <a:normAutofit fontScale="92500"/>
          </a:bodyPr>
          <a:lstStyle/>
          <a:p>
            <a:pPr marL="0" indent="0">
              <a:buNone/>
            </a:pPr>
            <a:r>
              <a:rPr lang="nl-NL" sz="3000" dirty="0" smtClean="0">
                <a:hlinkClick r:id="rId5"/>
              </a:rPr>
              <a:t>jean.weller@doe.virginia.gov</a:t>
            </a:r>
            <a:endParaRPr lang="nl-NL" sz="3000" dirty="0" smtClean="0"/>
          </a:p>
          <a:p>
            <a:pPr marL="0" indent="0">
              <a:buNone/>
            </a:pPr>
            <a:endParaRPr lang="nl-NL" dirty="0" smtClean="0"/>
          </a:p>
          <a:p>
            <a:pPr marL="0" indent="0">
              <a:buNone/>
            </a:pPr>
            <a:r>
              <a:rPr lang="nl-NL" dirty="0" smtClean="0"/>
              <a:t>Twitter</a:t>
            </a:r>
            <a:r>
              <a:rPr lang="nl-NL" dirty="0"/>
              <a:t>: @</a:t>
            </a:r>
            <a:r>
              <a:rPr lang="nl-NL" dirty="0" smtClean="0"/>
              <a:t>VDOE_News</a:t>
            </a:r>
            <a:br>
              <a:rPr lang="nl-NL" dirty="0" smtClean="0"/>
            </a:br>
            <a:r>
              <a:rPr lang="nl-NL" dirty="0" smtClean="0"/>
              <a:t>Facebook</a:t>
            </a:r>
            <a:r>
              <a:rPr lang="nl-NL" dirty="0"/>
              <a:t>: @VDOENews</a:t>
            </a:r>
          </a:p>
          <a:p>
            <a:pPr marL="0" indent="0">
              <a:buNone/>
            </a:pPr>
            <a:r>
              <a:rPr lang="nl-NL" sz="3000" b="1" dirty="0"/>
              <a:t>#VAis4Learners </a:t>
            </a:r>
            <a:r>
              <a:rPr lang="nl-NL" sz="3000" b="1" dirty="0" smtClean="0"/>
              <a:t>#EdEquityVA</a:t>
            </a:r>
            <a:endParaRPr lang="en-US" sz="3000" dirty="0"/>
          </a:p>
        </p:txBody>
      </p:sp>
      <p:sp>
        <p:nvSpPr>
          <p:cNvPr id="2" name="Title 1"/>
          <p:cNvSpPr>
            <a:spLocks noGrp="1"/>
          </p:cNvSpPr>
          <p:nvPr>
            <p:ph type="title"/>
          </p:nvPr>
        </p:nvSpPr>
        <p:spPr/>
        <p:txBody>
          <a:bodyPr/>
          <a:lstStyle/>
          <a:p>
            <a:r>
              <a:rPr lang="en-US" dirty="0" smtClean="0"/>
              <a:t>#</a:t>
            </a:r>
            <a:r>
              <a:rPr lang="en-US" dirty="0" err="1" smtClean="0"/>
              <a:t>GoOpenVA</a:t>
            </a:r>
            <a:r>
              <a:rPr lang="en-US" dirty="0" smtClean="0"/>
              <a:t> Contact Information</a:t>
            </a:r>
            <a:endParaRPr lang="en-US" dirty="0"/>
          </a:p>
        </p:txBody>
      </p:sp>
    </p:spTree>
    <p:extLst>
      <p:ext uri="{BB962C8B-B14F-4D97-AF65-F5344CB8AC3E}">
        <p14:creationId xmlns:p14="http://schemas.microsoft.com/office/powerpoint/2010/main" val="24470010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Activity</a:t>
            </a:r>
            <a:endParaRPr lang="en-US" dirty="0"/>
          </a:p>
        </p:txBody>
      </p:sp>
      <p:sp>
        <p:nvSpPr>
          <p:cNvPr id="3" name="Content Placeholder 2"/>
          <p:cNvSpPr>
            <a:spLocks noGrp="1"/>
          </p:cNvSpPr>
          <p:nvPr>
            <p:ph idx="1"/>
          </p:nvPr>
        </p:nvSpPr>
        <p:spPr>
          <a:xfrm>
            <a:off x="400050" y="1123950"/>
            <a:ext cx="8343900" cy="2895600"/>
          </a:xfrm>
        </p:spPr>
        <p:txBody>
          <a:bodyPr>
            <a:normAutofit/>
          </a:bodyPr>
          <a:lstStyle/>
          <a:p>
            <a:pPr marL="628650" indent="-571500">
              <a:buFont typeface="Wingdings" panose="05000000000000000000" pitchFamily="2" charset="2"/>
              <a:buChar char="q"/>
            </a:pPr>
            <a:r>
              <a:rPr lang="en-US" sz="3600" b="1" dirty="0" smtClean="0"/>
              <a:t>Respond to 3 questions</a:t>
            </a:r>
          </a:p>
          <a:p>
            <a:pPr marL="628650" indent="-571500">
              <a:buFont typeface="Wingdings" panose="05000000000000000000" pitchFamily="2" charset="2"/>
              <a:buChar char="q"/>
            </a:pPr>
            <a:r>
              <a:rPr lang="en-US" sz="3600" b="1" dirty="0" smtClean="0"/>
              <a:t>Respond initially by typing in the chat</a:t>
            </a:r>
          </a:p>
          <a:p>
            <a:pPr marL="628650" indent="-571500">
              <a:buFont typeface="Wingdings" panose="05000000000000000000" pitchFamily="2" charset="2"/>
              <a:buChar char="q"/>
            </a:pPr>
            <a:r>
              <a:rPr lang="en-US" sz="3600" b="1" dirty="0" smtClean="0"/>
              <a:t>Post topics/themes on a slide</a:t>
            </a:r>
          </a:p>
          <a:p>
            <a:pPr marL="628650" indent="-571500">
              <a:buFont typeface="Wingdings" panose="05000000000000000000" pitchFamily="2" charset="2"/>
              <a:buChar char="q"/>
            </a:pPr>
            <a:r>
              <a:rPr lang="en-US" sz="3600" b="1" dirty="0" smtClean="0"/>
              <a:t>Opportunity for open discussion</a:t>
            </a:r>
            <a:endParaRPr lang="en-US" sz="3600" b="1" dirty="0"/>
          </a:p>
        </p:txBody>
      </p:sp>
    </p:spTree>
    <p:extLst>
      <p:ext uri="{BB962C8B-B14F-4D97-AF65-F5344CB8AC3E}">
        <p14:creationId xmlns:p14="http://schemas.microsoft.com/office/powerpoint/2010/main" val="38283751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Activity</a:t>
            </a:r>
            <a:endParaRPr lang="en-US" dirty="0"/>
          </a:p>
        </p:txBody>
      </p:sp>
      <p:sp>
        <p:nvSpPr>
          <p:cNvPr id="3" name="Content Placeholder 2"/>
          <p:cNvSpPr>
            <a:spLocks noGrp="1"/>
          </p:cNvSpPr>
          <p:nvPr>
            <p:ph idx="1"/>
          </p:nvPr>
        </p:nvSpPr>
        <p:spPr>
          <a:xfrm>
            <a:off x="400050" y="1047750"/>
            <a:ext cx="8343900" cy="2895600"/>
          </a:xfrm>
        </p:spPr>
        <p:txBody>
          <a:bodyPr>
            <a:normAutofit/>
          </a:bodyPr>
          <a:lstStyle/>
          <a:p>
            <a:pPr marL="57150" indent="0">
              <a:buNone/>
            </a:pPr>
            <a:r>
              <a:rPr lang="en-US" b="1" dirty="0" smtClean="0"/>
              <a:t>Question 1:</a:t>
            </a:r>
          </a:p>
          <a:p>
            <a:pPr marL="57150" indent="0">
              <a:buNone/>
            </a:pPr>
            <a:r>
              <a:rPr lang="en-US" b="1" dirty="0" smtClean="0"/>
              <a:t>What </a:t>
            </a:r>
            <a:r>
              <a:rPr lang="en-US" b="1" dirty="0"/>
              <a:t>are some considerations for Special Regulations regarding virtual learning/schools in Virginia, including accreditation for virtual </a:t>
            </a:r>
            <a:r>
              <a:rPr lang="en-US" b="1" dirty="0" smtClean="0"/>
              <a:t>schools?</a:t>
            </a:r>
            <a:endParaRPr lang="en-US" sz="3600" b="1" dirty="0"/>
          </a:p>
        </p:txBody>
      </p:sp>
    </p:spTree>
    <p:extLst>
      <p:ext uri="{BB962C8B-B14F-4D97-AF65-F5344CB8AC3E}">
        <p14:creationId xmlns:p14="http://schemas.microsoft.com/office/powerpoint/2010/main" val="25243451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Activity</a:t>
            </a:r>
            <a:endParaRPr lang="en-US" dirty="0"/>
          </a:p>
        </p:txBody>
      </p:sp>
      <p:sp>
        <p:nvSpPr>
          <p:cNvPr id="3" name="Content Placeholder 2"/>
          <p:cNvSpPr>
            <a:spLocks noGrp="1"/>
          </p:cNvSpPr>
          <p:nvPr>
            <p:ph idx="1"/>
          </p:nvPr>
        </p:nvSpPr>
        <p:spPr>
          <a:xfrm>
            <a:off x="400050" y="1047750"/>
            <a:ext cx="8286750" cy="3352800"/>
          </a:xfrm>
        </p:spPr>
        <p:txBody>
          <a:bodyPr>
            <a:normAutofit fontScale="92500" lnSpcReduction="20000"/>
          </a:bodyPr>
          <a:lstStyle/>
          <a:p>
            <a:pPr marL="57150" indent="0">
              <a:buNone/>
            </a:pPr>
            <a:r>
              <a:rPr lang="en-US" sz="1600" b="1" i="1" dirty="0" smtClean="0"/>
              <a:t>What </a:t>
            </a:r>
            <a:r>
              <a:rPr lang="en-US" sz="1600" b="1" i="1" dirty="0"/>
              <a:t>are some considerations for Special Regulations regarding virtual learning/schools in Virginia, i</a:t>
            </a:r>
            <a:r>
              <a:rPr lang="en-US" sz="1600" b="1" i="1" dirty="0" smtClean="0"/>
              <a:t>ncluding </a:t>
            </a:r>
            <a:r>
              <a:rPr lang="en-US" sz="1600" b="1" i="1" dirty="0"/>
              <a:t>accreditation for virtual </a:t>
            </a:r>
            <a:r>
              <a:rPr lang="en-US" sz="1600" b="1" i="1" dirty="0" smtClean="0"/>
              <a:t>schools</a:t>
            </a:r>
            <a:r>
              <a:rPr lang="en-US" sz="1600" b="1" i="1" dirty="0" smtClean="0"/>
              <a:t>?</a:t>
            </a:r>
          </a:p>
          <a:p>
            <a:pPr marL="57150" indent="0">
              <a:buNone/>
            </a:pPr>
            <a:endParaRPr lang="en-US" sz="1600" b="1" i="1" dirty="0" smtClean="0"/>
          </a:p>
          <a:p>
            <a:pPr indent="-285750">
              <a:buFont typeface="Wingdings" panose="05000000000000000000" pitchFamily="2" charset="2"/>
              <a:buChar char="Ø"/>
            </a:pPr>
            <a:r>
              <a:rPr lang="en-US" sz="1700" b="1" dirty="0">
                <a:solidFill>
                  <a:srgbClr val="FF0000"/>
                </a:solidFill>
              </a:rPr>
              <a:t>Seat time</a:t>
            </a:r>
          </a:p>
          <a:p>
            <a:pPr indent="-285750">
              <a:buFont typeface="Wingdings" panose="05000000000000000000" pitchFamily="2" charset="2"/>
              <a:buChar char="Ø"/>
            </a:pPr>
            <a:r>
              <a:rPr lang="en-US" sz="1700" b="1" i="1" dirty="0">
                <a:solidFill>
                  <a:srgbClr val="FF0000"/>
                </a:solidFill>
              </a:rPr>
              <a:t>ADM flow of basic aid</a:t>
            </a:r>
          </a:p>
          <a:p>
            <a:pPr indent="-285750">
              <a:buFont typeface="Wingdings" panose="05000000000000000000" pitchFamily="2" charset="2"/>
              <a:buChar char="Ø"/>
            </a:pPr>
            <a:r>
              <a:rPr lang="en-US" sz="1700" b="1" i="1" dirty="0">
                <a:solidFill>
                  <a:srgbClr val="FF0000"/>
                </a:solidFill>
              </a:rPr>
              <a:t>Attendance</a:t>
            </a:r>
          </a:p>
          <a:p>
            <a:pPr indent="-285750">
              <a:buFont typeface="Wingdings" panose="05000000000000000000" pitchFamily="2" charset="2"/>
              <a:buChar char="Ø"/>
            </a:pPr>
            <a:r>
              <a:rPr lang="en-US" sz="1700" b="1" i="1" dirty="0">
                <a:solidFill>
                  <a:srgbClr val="FF0000"/>
                </a:solidFill>
              </a:rPr>
              <a:t>Quality</a:t>
            </a:r>
          </a:p>
          <a:p>
            <a:pPr indent="-285750">
              <a:buFont typeface="Wingdings" panose="05000000000000000000" pitchFamily="2" charset="2"/>
              <a:buChar char="Ø"/>
            </a:pPr>
            <a:r>
              <a:rPr lang="en-US" sz="1700" b="1" i="1" dirty="0">
                <a:solidFill>
                  <a:srgbClr val="FF0000"/>
                </a:solidFill>
              </a:rPr>
              <a:t>Pedagogical approach should be stated by the MOP</a:t>
            </a:r>
          </a:p>
          <a:p>
            <a:pPr indent="-285750">
              <a:buFont typeface="Wingdings" panose="05000000000000000000" pitchFamily="2" charset="2"/>
              <a:buChar char="Ø"/>
            </a:pPr>
            <a:r>
              <a:rPr lang="en-US" sz="1700" b="1" i="1" dirty="0">
                <a:solidFill>
                  <a:srgbClr val="FF0000"/>
                </a:solidFill>
              </a:rPr>
              <a:t>Elementary class sizes</a:t>
            </a:r>
          </a:p>
          <a:p>
            <a:pPr indent="-285750">
              <a:buFont typeface="Wingdings" panose="05000000000000000000" pitchFamily="2" charset="2"/>
              <a:buChar char="Ø"/>
            </a:pPr>
            <a:r>
              <a:rPr lang="en-US" sz="1700" b="1" i="1" dirty="0">
                <a:solidFill>
                  <a:srgbClr val="FF0000"/>
                </a:solidFill>
              </a:rPr>
              <a:t>Have there been discussions about digital inclusion and how to support socioeconomically diverse learning environments as we strive in buildings?  Are there </a:t>
            </a:r>
            <a:r>
              <a:rPr lang="en-US" sz="1700" b="1" i="1" dirty="0" smtClean="0">
                <a:solidFill>
                  <a:srgbClr val="FF0000"/>
                </a:solidFill>
              </a:rPr>
              <a:t>regulations </a:t>
            </a:r>
            <a:r>
              <a:rPr lang="en-US" sz="1700" b="1" i="1" dirty="0">
                <a:solidFill>
                  <a:srgbClr val="FF0000"/>
                </a:solidFill>
              </a:rPr>
              <a:t>for that</a:t>
            </a:r>
            <a:r>
              <a:rPr lang="en-US" sz="1700" b="1" i="1" dirty="0" smtClean="0">
                <a:solidFill>
                  <a:srgbClr val="FF0000"/>
                </a:solidFill>
              </a:rPr>
              <a:t>?</a:t>
            </a:r>
          </a:p>
          <a:p>
            <a:pPr indent="-285750">
              <a:buFont typeface="Wingdings" panose="05000000000000000000" pitchFamily="2" charset="2"/>
              <a:buChar char="Ø"/>
            </a:pPr>
            <a:r>
              <a:rPr lang="en-US" sz="1700" b="1" i="1" dirty="0">
                <a:solidFill>
                  <a:srgbClr val="FF0000"/>
                </a:solidFill>
              </a:rPr>
              <a:t>To expand on requiring </a:t>
            </a:r>
            <a:r>
              <a:rPr lang="en-US" sz="1700" b="1" i="1" dirty="0" smtClean="0">
                <a:solidFill>
                  <a:srgbClr val="FF0000"/>
                </a:solidFill>
              </a:rPr>
              <a:t>information </a:t>
            </a:r>
            <a:r>
              <a:rPr lang="en-US" sz="1700" b="1" i="1" dirty="0">
                <a:solidFill>
                  <a:srgbClr val="FF0000"/>
                </a:solidFill>
              </a:rPr>
              <a:t>about pedagogical approach, divisions often want to find a MOP who matches their own larger goals.  Having the MOP address this would help divisions make better decisions.</a:t>
            </a:r>
          </a:p>
          <a:p>
            <a:pPr marL="57150" indent="0">
              <a:buNone/>
            </a:pPr>
            <a:endParaRPr lang="en-US" sz="1600" b="1" i="1" dirty="0">
              <a:solidFill>
                <a:srgbClr val="FF0000"/>
              </a:solidFill>
            </a:endParaRPr>
          </a:p>
        </p:txBody>
      </p:sp>
    </p:spTree>
    <p:extLst>
      <p:ext uri="{BB962C8B-B14F-4D97-AF65-F5344CB8AC3E}">
        <p14:creationId xmlns:p14="http://schemas.microsoft.com/office/powerpoint/2010/main" val="29523586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Activity</a:t>
            </a:r>
            <a:endParaRPr lang="en-US" dirty="0"/>
          </a:p>
        </p:txBody>
      </p:sp>
      <p:sp>
        <p:nvSpPr>
          <p:cNvPr id="3" name="Content Placeholder 2"/>
          <p:cNvSpPr>
            <a:spLocks noGrp="1"/>
          </p:cNvSpPr>
          <p:nvPr>
            <p:ph idx="1"/>
          </p:nvPr>
        </p:nvSpPr>
        <p:spPr>
          <a:xfrm>
            <a:off x="285750" y="971550"/>
            <a:ext cx="8572500" cy="3143106"/>
          </a:xfrm>
        </p:spPr>
        <p:txBody>
          <a:bodyPr>
            <a:normAutofit/>
          </a:bodyPr>
          <a:lstStyle/>
          <a:p>
            <a:pPr marL="57150" indent="0">
              <a:buNone/>
            </a:pPr>
            <a:r>
              <a:rPr lang="en-US" b="1" dirty="0" smtClean="0"/>
              <a:t>Question 2:</a:t>
            </a:r>
          </a:p>
          <a:p>
            <a:pPr marL="57150" indent="0">
              <a:buNone/>
            </a:pPr>
            <a:r>
              <a:rPr lang="en-US" b="1" dirty="0" smtClean="0"/>
              <a:t>What </a:t>
            </a:r>
            <a:r>
              <a:rPr lang="en-US" b="1" dirty="0"/>
              <a:t>is one thing that you have learned this year related to virtual learning that will help you better address a hybrid, blended or virtual model next year?  New technologies, strategies or professional development </a:t>
            </a:r>
            <a:r>
              <a:rPr lang="en-US" b="1" dirty="0" smtClean="0"/>
              <a:t>models?</a:t>
            </a:r>
            <a:endParaRPr lang="en-US" sz="3600" b="1" dirty="0"/>
          </a:p>
        </p:txBody>
      </p:sp>
    </p:spTree>
    <p:extLst>
      <p:ext uri="{BB962C8B-B14F-4D97-AF65-F5344CB8AC3E}">
        <p14:creationId xmlns:p14="http://schemas.microsoft.com/office/powerpoint/2010/main" val="34090824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Activity</a:t>
            </a:r>
            <a:endParaRPr lang="en-US" dirty="0"/>
          </a:p>
        </p:txBody>
      </p:sp>
      <p:sp>
        <p:nvSpPr>
          <p:cNvPr id="3" name="Content Placeholder 2"/>
          <p:cNvSpPr>
            <a:spLocks noGrp="1"/>
          </p:cNvSpPr>
          <p:nvPr>
            <p:ph idx="1"/>
          </p:nvPr>
        </p:nvSpPr>
        <p:spPr>
          <a:xfrm>
            <a:off x="285750" y="971550"/>
            <a:ext cx="8629650" cy="3429000"/>
          </a:xfrm>
        </p:spPr>
        <p:txBody>
          <a:bodyPr>
            <a:normAutofit fontScale="92500" lnSpcReduction="10000"/>
          </a:bodyPr>
          <a:lstStyle/>
          <a:p>
            <a:pPr marL="57150" indent="0">
              <a:buNone/>
            </a:pPr>
            <a:r>
              <a:rPr lang="en-US" sz="1600" b="1" i="1" dirty="0" smtClean="0"/>
              <a:t>What </a:t>
            </a:r>
            <a:r>
              <a:rPr lang="en-US" sz="1600" b="1" i="1" dirty="0"/>
              <a:t>is one thing that you have learned this year related to virtual learning that will help you better address a hybrid, blended or virtual model next year?  New technologies, strategies or professional development </a:t>
            </a:r>
            <a:r>
              <a:rPr lang="en-US" sz="1600" b="1" i="1" dirty="0" smtClean="0"/>
              <a:t>models?</a:t>
            </a:r>
          </a:p>
          <a:p>
            <a:pPr marL="57150" indent="0">
              <a:buNone/>
            </a:pPr>
            <a:endParaRPr lang="en-US" sz="1600" b="1" i="1" dirty="0" smtClean="0">
              <a:solidFill>
                <a:srgbClr val="FF0000"/>
              </a:solidFill>
            </a:endParaRPr>
          </a:p>
          <a:p>
            <a:pPr indent="-285750">
              <a:buFont typeface="Wingdings" panose="05000000000000000000" pitchFamily="2" charset="2"/>
              <a:buChar char="Ø"/>
            </a:pPr>
            <a:r>
              <a:rPr lang="en-US" sz="1700" b="1" i="1" dirty="0" smtClean="0">
                <a:solidFill>
                  <a:srgbClr val="FF0000"/>
                </a:solidFill>
              </a:rPr>
              <a:t>Getting good data – </a:t>
            </a:r>
            <a:r>
              <a:rPr lang="en-US" sz="1700" b="1" i="1" dirty="0" smtClean="0">
                <a:solidFill>
                  <a:srgbClr val="FF0000"/>
                </a:solidFill>
              </a:rPr>
              <a:t>school divisions could student </a:t>
            </a:r>
            <a:r>
              <a:rPr lang="en-US" sz="1700" b="1" i="1" dirty="0" smtClean="0">
                <a:solidFill>
                  <a:srgbClr val="FF0000"/>
                </a:solidFill>
              </a:rPr>
              <a:t>achievement, participation </a:t>
            </a:r>
            <a:r>
              <a:rPr lang="en-US" sz="1700" b="1" i="1" dirty="0" smtClean="0">
                <a:solidFill>
                  <a:srgbClr val="FF0000"/>
                </a:solidFill>
              </a:rPr>
              <a:t>rates, etc.</a:t>
            </a:r>
            <a:endParaRPr lang="en-US" sz="1700" b="1" i="1" dirty="0" smtClean="0">
              <a:solidFill>
                <a:srgbClr val="FF0000"/>
              </a:solidFill>
            </a:endParaRPr>
          </a:p>
          <a:p>
            <a:pPr indent="-285750">
              <a:buFont typeface="Wingdings" panose="05000000000000000000" pitchFamily="2" charset="2"/>
              <a:buChar char="Ø"/>
            </a:pPr>
            <a:r>
              <a:rPr lang="en-US" sz="1700" b="1" i="1" dirty="0">
                <a:solidFill>
                  <a:srgbClr val="FF0000"/>
                </a:solidFill>
              </a:rPr>
              <a:t>In our Region V group, </a:t>
            </a:r>
            <a:r>
              <a:rPr lang="en-US" sz="1700" b="1" i="1" dirty="0" smtClean="0">
                <a:solidFill>
                  <a:srgbClr val="FF0000"/>
                </a:solidFill>
              </a:rPr>
              <a:t>we have </a:t>
            </a:r>
            <a:r>
              <a:rPr lang="en-US" sz="1700" b="1" i="1" dirty="0">
                <a:solidFill>
                  <a:srgbClr val="FF0000"/>
                </a:solidFill>
              </a:rPr>
              <a:t>been talking about how if a virtual component is required next year, we need some "teeth" in it.  For example, students need to actually turn their cameras on to receive credit for work and attendance.</a:t>
            </a:r>
          </a:p>
          <a:p>
            <a:pPr indent="-285750">
              <a:buFont typeface="Wingdings" panose="05000000000000000000" pitchFamily="2" charset="2"/>
              <a:buChar char="Ø"/>
            </a:pPr>
            <a:r>
              <a:rPr lang="en-US" sz="1700" b="1" i="1" dirty="0">
                <a:solidFill>
                  <a:srgbClr val="FF0000"/>
                </a:solidFill>
              </a:rPr>
              <a:t>Virtual learning requires different skills for teachers, students, and administrators.  This needs to be recognized to reduce frustration and increase successful learning.</a:t>
            </a:r>
          </a:p>
          <a:p>
            <a:pPr indent="-285750">
              <a:buFont typeface="Wingdings" panose="05000000000000000000" pitchFamily="2" charset="2"/>
              <a:buChar char="Ø"/>
            </a:pPr>
            <a:r>
              <a:rPr lang="en-US" sz="1700" b="1" i="1" dirty="0">
                <a:solidFill>
                  <a:srgbClr val="FF0000"/>
                </a:solidFill>
              </a:rPr>
              <a:t>Clear expectations for attendance and participation.  Providing support to families that need help navigating an LMS and general understanding of computers and wireless technology</a:t>
            </a:r>
            <a:r>
              <a:rPr lang="en-US" sz="1700" b="1" i="1" dirty="0" smtClean="0">
                <a:solidFill>
                  <a:srgbClr val="FF0000"/>
                </a:solidFill>
              </a:rPr>
              <a:t>.</a:t>
            </a:r>
          </a:p>
          <a:p>
            <a:pPr indent="-285750">
              <a:buFont typeface="Wingdings" panose="05000000000000000000" pitchFamily="2" charset="2"/>
              <a:buChar char="Ø"/>
            </a:pPr>
            <a:r>
              <a:rPr lang="en-US" sz="1700" b="1" i="1" dirty="0">
                <a:solidFill>
                  <a:srgbClr val="FF0000"/>
                </a:solidFill>
              </a:rPr>
              <a:t>I think you have a great point about too much regulation will hamper innovation.  This is a different world and a different type of "school" and we need to consider that.</a:t>
            </a:r>
          </a:p>
          <a:p>
            <a:pPr marL="57150" indent="0">
              <a:buNone/>
            </a:pPr>
            <a:endParaRPr lang="en-US" sz="1600" b="1" i="1" dirty="0">
              <a:solidFill>
                <a:srgbClr val="FF0000"/>
              </a:solidFill>
            </a:endParaRPr>
          </a:p>
          <a:p>
            <a:pPr marL="57150" indent="0">
              <a:buNone/>
            </a:pPr>
            <a:endParaRPr lang="en-US" sz="1600" b="1" i="1" dirty="0">
              <a:solidFill>
                <a:srgbClr val="FF0000"/>
              </a:solidFill>
            </a:endParaRPr>
          </a:p>
          <a:p>
            <a:pPr marL="57150" indent="0">
              <a:buNone/>
            </a:pPr>
            <a:endParaRPr lang="en-US" sz="1600" b="1" i="1" dirty="0" smtClean="0"/>
          </a:p>
          <a:p>
            <a:pPr marL="57150" indent="0">
              <a:buNone/>
            </a:pPr>
            <a:endParaRPr lang="en-US" sz="1600" b="1" i="1" dirty="0"/>
          </a:p>
        </p:txBody>
      </p:sp>
    </p:spTree>
    <p:extLst>
      <p:ext uri="{BB962C8B-B14F-4D97-AF65-F5344CB8AC3E}">
        <p14:creationId xmlns:p14="http://schemas.microsoft.com/office/powerpoint/2010/main" val="20187040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Activity</a:t>
            </a:r>
            <a:endParaRPr lang="en-US" dirty="0"/>
          </a:p>
        </p:txBody>
      </p:sp>
      <p:sp>
        <p:nvSpPr>
          <p:cNvPr id="3" name="Content Placeholder 2"/>
          <p:cNvSpPr>
            <a:spLocks noGrp="1"/>
          </p:cNvSpPr>
          <p:nvPr>
            <p:ph idx="1"/>
          </p:nvPr>
        </p:nvSpPr>
        <p:spPr>
          <a:xfrm>
            <a:off x="381000" y="971550"/>
            <a:ext cx="8572500" cy="2990706"/>
          </a:xfrm>
        </p:spPr>
        <p:txBody>
          <a:bodyPr>
            <a:normAutofit/>
          </a:bodyPr>
          <a:lstStyle/>
          <a:p>
            <a:pPr marL="57150" indent="0">
              <a:buNone/>
            </a:pPr>
            <a:r>
              <a:rPr lang="en-US" b="1" dirty="0" smtClean="0"/>
              <a:t>Question 3:</a:t>
            </a:r>
          </a:p>
          <a:p>
            <a:pPr marL="57150" indent="0">
              <a:buNone/>
            </a:pPr>
            <a:r>
              <a:rPr lang="en-US" b="1" dirty="0" smtClean="0"/>
              <a:t>How </a:t>
            </a:r>
            <a:r>
              <a:rPr lang="en-US" b="1" dirty="0"/>
              <a:t>is your division/region addressing mitigation strategies to work towards face to face instruction this school year and have you discussed plans for next school year?</a:t>
            </a:r>
            <a:endParaRPr lang="en-US" b="1" dirty="0">
              <a:solidFill>
                <a:srgbClr val="FF0000"/>
              </a:solidFill>
            </a:endParaRPr>
          </a:p>
        </p:txBody>
      </p:sp>
    </p:spTree>
    <p:extLst>
      <p:ext uri="{BB962C8B-B14F-4D97-AF65-F5344CB8AC3E}">
        <p14:creationId xmlns:p14="http://schemas.microsoft.com/office/powerpoint/2010/main" val="19577485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Activity</a:t>
            </a:r>
            <a:endParaRPr lang="en-US" dirty="0"/>
          </a:p>
        </p:txBody>
      </p:sp>
      <p:sp>
        <p:nvSpPr>
          <p:cNvPr id="3" name="Content Placeholder 2"/>
          <p:cNvSpPr>
            <a:spLocks noGrp="1"/>
          </p:cNvSpPr>
          <p:nvPr>
            <p:ph idx="1"/>
          </p:nvPr>
        </p:nvSpPr>
        <p:spPr>
          <a:xfrm>
            <a:off x="381000" y="971550"/>
            <a:ext cx="8572500" cy="2990706"/>
          </a:xfrm>
        </p:spPr>
        <p:txBody>
          <a:bodyPr>
            <a:normAutofit/>
          </a:bodyPr>
          <a:lstStyle/>
          <a:p>
            <a:pPr marL="57150" indent="0">
              <a:buNone/>
            </a:pPr>
            <a:r>
              <a:rPr lang="en-US" sz="1600" b="1" i="1" dirty="0" smtClean="0"/>
              <a:t>How </a:t>
            </a:r>
            <a:r>
              <a:rPr lang="en-US" sz="1600" b="1" i="1" dirty="0"/>
              <a:t>is your division/region addressing mitigation strategies to work towards face to face instruction this school year and have you discussed plans for next school year</a:t>
            </a:r>
            <a:r>
              <a:rPr lang="en-US" sz="1600" b="1" i="1" dirty="0" smtClean="0"/>
              <a:t>?</a:t>
            </a:r>
          </a:p>
          <a:p>
            <a:pPr marL="57150" indent="0">
              <a:buNone/>
            </a:pPr>
            <a:endParaRPr lang="en-US" sz="1600" b="1" i="1" dirty="0"/>
          </a:p>
          <a:p>
            <a:pPr indent="-285750">
              <a:buFont typeface="Wingdings" panose="05000000000000000000" pitchFamily="2" charset="2"/>
              <a:buChar char="Ø"/>
            </a:pPr>
            <a:r>
              <a:rPr lang="en-US" sz="1600" b="1" i="1" dirty="0" smtClean="0">
                <a:solidFill>
                  <a:srgbClr val="FF0000"/>
                </a:solidFill>
              </a:rPr>
              <a:t>Time did not permit noting responses to this question.</a:t>
            </a:r>
            <a:endParaRPr lang="en-US" sz="1600" b="1" i="1" dirty="0" smtClean="0">
              <a:solidFill>
                <a:srgbClr val="FF0000"/>
              </a:solidFill>
            </a:endParaRPr>
          </a:p>
        </p:txBody>
      </p:sp>
    </p:spTree>
    <p:extLst>
      <p:ext uri="{BB962C8B-B14F-4D97-AF65-F5344CB8AC3E}">
        <p14:creationId xmlns:p14="http://schemas.microsoft.com/office/powerpoint/2010/main" val="2571196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Organizations &amp; Agencies</a:t>
            </a:r>
            <a:endParaRPr lang="en-US" dirty="0"/>
          </a:p>
        </p:txBody>
      </p:sp>
      <p:sp>
        <p:nvSpPr>
          <p:cNvPr id="6" name="Content Placeholder 2"/>
          <p:cNvSpPr>
            <a:spLocks noGrp="1"/>
          </p:cNvSpPr>
          <p:nvPr>
            <p:ph idx="1"/>
          </p:nvPr>
        </p:nvSpPr>
        <p:spPr>
          <a:xfrm>
            <a:off x="304800" y="971550"/>
            <a:ext cx="8763000" cy="3429000"/>
          </a:xfrm>
        </p:spPr>
        <p:txBody>
          <a:bodyPr>
            <a:normAutofit/>
          </a:bodyPr>
          <a:lstStyle/>
          <a:p>
            <a:pPr marL="0" indent="0">
              <a:buNone/>
            </a:pPr>
            <a:r>
              <a:rPr lang="en-US" sz="2000" dirty="0" smtClean="0"/>
              <a:t>Dr. Gina Patterson, Executive Director, Virginia School Boards Association</a:t>
            </a:r>
          </a:p>
          <a:p>
            <a:pPr marL="0" indent="0">
              <a:buNone/>
            </a:pPr>
            <a:r>
              <a:rPr lang="en-US" sz="2000" dirty="0"/>
              <a:t> </a:t>
            </a:r>
            <a:r>
              <a:rPr lang="en-US" sz="2000" dirty="0" smtClean="0"/>
              <a:t>  (Rodney Jordan, Virginia School Boards Association)</a:t>
            </a:r>
          </a:p>
          <a:p>
            <a:pPr marL="0" indent="0">
              <a:buNone/>
            </a:pPr>
            <a:r>
              <a:rPr lang="en-US" sz="2000" dirty="0" smtClean="0"/>
              <a:t>Dr. Ben Kiser, Executive Director, Virginia Association of School Superintendents</a:t>
            </a:r>
          </a:p>
          <a:p>
            <a:pPr marL="0" indent="0">
              <a:buNone/>
            </a:pPr>
            <a:r>
              <a:rPr lang="en-US" sz="2000" dirty="0" smtClean="0"/>
              <a:t>Mr. Bert Schmidt, President &amp; Chief Executive Officer, WHRO</a:t>
            </a:r>
          </a:p>
          <a:p>
            <a:pPr marL="0" indent="0">
              <a:buNone/>
            </a:pPr>
            <a:r>
              <a:rPr lang="en-US" sz="2000" dirty="0"/>
              <a:t> </a:t>
            </a:r>
            <a:r>
              <a:rPr lang="en-US" sz="2000" dirty="0" smtClean="0"/>
              <a:t>  (Mitzi </a:t>
            </a:r>
            <a:r>
              <a:rPr lang="en-US" sz="2000" dirty="0" err="1" smtClean="0"/>
              <a:t>Fehl</a:t>
            </a:r>
            <a:r>
              <a:rPr lang="en-US" sz="2000" dirty="0" smtClean="0"/>
              <a:t>-Seward, Vice President of Digital Learning, WHRO)</a:t>
            </a:r>
          </a:p>
          <a:p>
            <a:pPr marL="0" indent="0">
              <a:buNone/>
            </a:pPr>
            <a:r>
              <a:rPr lang="en-US" sz="2000" dirty="0" smtClean="0"/>
              <a:t>Dr. Brian Mott, Executive Director of Virtual VA, Charlotte County Public Schools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7594410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21"/>
            <a:ext cx="8915400" cy="857250"/>
          </a:xfrm>
        </p:spPr>
        <p:txBody>
          <a:bodyPr/>
          <a:lstStyle/>
          <a:p>
            <a:r>
              <a:rPr lang="en-US" sz="3600" dirty="0" smtClean="0"/>
              <a:t>Stay safe!</a:t>
            </a:r>
            <a:endParaRPr lang="en-US" sz="3600" dirty="0"/>
          </a:p>
        </p:txBody>
      </p:sp>
      <p:sp>
        <p:nvSpPr>
          <p:cNvPr id="3" name="Content Placeholder 2"/>
          <p:cNvSpPr>
            <a:spLocks noGrp="1"/>
          </p:cNvSpPr>
          <p:nvPr>
            <p:ph sz="half" idx="1"/>
          </p:nvPr>
        </p:nvSpPr>
        <p:spPr>
          <a:xfrm>
            <a:off x="0" y="925147"/>
            <a:ext cx="4038600" cy="3276599"/>
          </a:xfrm>
        </p:spPr>
        <p:txBody>
          <a:bodyPr>
            <a:normAutofit fontScale="92500" lnSpcReduction="20000"/>
          </a:bodyPr>
          <a:lstStyle/>
          <a:p>
            <a:pPr marL="954786" lvl="2" indent="-457200">
              <a:spcBef>
                <a:spcPts val="300"/>
              </a:spcBef>
              <a:buSzPts val="4000"/>
              <a:buFont typeface="Wingdings" panose="05000000000000000000" pitchFamily="2" charset="2"/>
              <a:buChar char="ü"/>
            </a:pPr>
            <a:endParaRPr lang="en-US" sz="2600" dirty="0" smtClean="0"/>
          </a:p>
          <a:p>
            <a:pPr marL="497586" lvl="2" indent="0">
              <a:spcBef>
                <a:spcPts val="300"/>
              </a:spcBef>
              <a:buSzPts val="4000"/>
              <a:buNone/>
            </a:pPr>
            <a:endParaRPr lang="en-US" sz="2600" dirty="0" smtClean="0"/>
          </a:p>
          <a:p>
            <a:pPr marL="954786" lvl="2" indent="-457200">
              <a:spcBef>
                <a:spcPts val="300"/>
              </a:spcBef>
              <a:buSzPts val="4000"/>
              <a:buFont typeface="Wingdings" panose="05000000000000000000" pitchFamily="2" charset="2"/>
              <a:buChar char="ü"/>
            </a:pPr>
            <a:r>
              <a:rPr lang="en-US" sz="2600" dirty="0" smtClean="0"/>
              <a:t>Next steps</a:t>
            </a:r>
          </a:p>
          <a:p>
            <a:pPr marL="954786" lvl="2" indent="-457200">
              <a:spcBef>
                <a:spcPts val="300"/>
              </a:spcBef>
              <a:buSzPts val="4000"/>
              <a:buFont typeface="Wingdings" panose="05000000000000000000" pitchFamily="2" charset="2"/>
              <a:buChar char="ü"/>
            </a:pPr>
            <a:r>
              <a:rPr lang="en-US" sz="2600" dirty="0" smtClean="0"/>
              <a:t>Next meeting (September)</a:t>
            </a:r>
          </a:p>
          <a:p>
            <a:pPr marL="954786" lvl="2" indent="-457200">
              <a:spcBef>
                <a:spcPts val="300"/>
              </a:spcBef>
              <a:buSzPts val="4000"/>
              <a:buFont typeface="Wingdings" panose="05000000000000000000" pitchFamily="2" charset="2"/>
              <a:buChar char="ü"/>
            </a:pPr>
            <a:r>
              <a:rPr lang="en-US" sz="1900" dirty="0"/>
              <a:t>Public viewing on the VDOE YouTube channel may email questions/comments to the </a:t>
            </a:r>
            <a:r>
              <a:rPr lang="en-US" sz="1900" dirty="0" smtClean="0"/>
              <a:t>mailbox until </a:t>
            </a:r>
            <a:r>
              <a:rPr lang="en-US" sz="1900" dirty="0" smtClean="0">
                <a:solidFill>
                  <a:srgbClr val="FF0000"/>
                </a:solidFill>
              </a:rPr>
              <a:t>March 25</a:t>
            </a:r>
            <a:r>
              <a:rPr lang="en-US" sz="1900" baseline="30000" dirty="0" smtClean="0">
                <a:solidFill>
                  <a:srgbClr val="FF0000"/>
                </a:solidFill>
              </a:rPr>
              <a:t>th</a:t>
            </a:r>
            <a:r>
              <a:rPr lang="en-US" sz="1900" dirty="0" smtClean="0"/>
              <a:t>: virtualprograms@doe.virginia.gov.</a:t>
            </a:r>
            <a:endParaRPr lang="en-US" sz="1900" dirty="0"/>
          </a:p>
        </p:txBody>
      </p:sp>
      <p:sp>
        <p:nvSpPr>
          <p:cNvPr id="4" name="Content Placeholder 3"/>
          <p:cNvSpPr>
            <a:spLocks noGrp="1"/>
          </p:cNvSpPr>
          <p:nvPr>
            <p:ph sz="half" idx="2"/>
          </p:nvPr>
        </p:nvSpPr>
        <p:spPr>
          <a:xfrm>
            <a:off x="5029200" y="1276350"/>
            <a:ext cx="3733800" cy="2895600"/>
          </a:xfrm>
        </p:spPr>
        <p:txBody>
          <a:bodyPr>
            <a:normAutofit/>
          </a:bodyPr>
          <a:lstStyle/>
          <a:p>
            <a:pPr marL="0" indent="0" algn="ctr">
              <a:buNone/>
            </a:pPr>
            <a:r>
              <a:rPr lang="en-US" sz="4000" dirty="0">
                <a:effectLst>
                  <a:outerShdw blurRad="38100" dist="38100" dir="2700000" algn="tl">
                    <a:srgbClr val="000000">
                      <a:alpha val="43137"/>
                    </a:srgbClr>
                  </a:outerShdw>
                </a:effectLst>
              </a:rPr>
              <a:t>Thank you for your work on this advisory </a:t>
            </a:r>
            <a:r>
              <a:rPr lang="en-US" sz="4000" dirty="0" smtClean="0">
                <a:effectLst>
                  <a:outerShdw blurRad="38100" dist="38100" dir="2700000" algn="tl">
                    <a:srgbClr val="000000">
                      <a:alpha val="43137"/>
                    </a:srgbClr>
                  </a:outerShdw>
                </a:effectLst>
              </a:rPr>
              <a:t>committee</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2771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icture group work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105150"/>
            <a:ext cx="1947970" cy="1295400"/>
          </a:xfrm>
          <a:prstGeom prst="rect">
            <a:avLst/>
          </a:prstGeom>
        </p:spPr>
      </p:pic>
      <p:sp>
        <p:nvSpPr>
          <p:cNvPr id="3" name="Content Placeholder 2"/>
          <p:cNvSpPr>
            <a:spLocks noGrp="1"/>
          </p:cNvSpPr>
          <p:nvPr>
            <p:ph idx="1"/>
          </p:nvPr>
        </p:nvSpPr>
        <p:spPr>
          <a:xfrm>
            <a:off x="381000" y="1123950"/>
            <a:ext cx="4495800" cy="3200400"/>
          </a:xfrm>
        </p:spPr>
        <p:txBody>
          <a:bodyPr>
            <a:normAutofit fontScale="70000" lnSpcReduction="20000"/>
          </a:bodyPr>
          <a:lstStyle/>
          <a:p>
            <a:r>
              <a:rPr lang="en-US" sz="2400" dirty="0" smtClean="0"/>
              <a:t>Welcome, Introductions</a:t>
            </a:r>
          </a:p>
          <a:p>
            <a:r>
              <a:rPr lang="en-US" sz="2400" dirty="0" smtClean="0"/>
              <a:t>Committee Purpose, Role, Term</a:t>
            </a:r>
          </a:p>
          <a:p>
            <a:r>
              <a:rPr lang="en-US" sz="2400" dirty="0"/>
              <a:t>Virtual VA Updates</a:t>
            </a:r>
          </a:p>
          <a:p>
            <a:r>
              <a:rPr lang="en-US" sz="2400" dirty="0" smtClean="0"/>
              <a:t>Virtual Teaching &amp; Learning Update</a:t>
            </a:r>
          </a:p>
          <a:p>
            <a:r>
              <a:rPr lang="en-US" sz="2400" dirty="0" err="1" smtClean="0"/>
              <a:t>Multidivision</a:t>
            </a:r>
            <a:r>
              <a:rPr lang="en-US" sz="2400" dirty="0" smtClean="0"/>
              <a:t> Online Provider (MOP) Update</a:t>
            </a:r>
          </a:p>
          <a:p>
            <a:r>
              <a:rPr lang="en-US" sz="2400" dirty="0" smtClean="0"/>
              <a:t>Digital Learning Integration Standards</a:t>
            </a:r>
            <a:endParaRPr lang="en-US" sz="2400" dirty="0"/>
          </a:p>
          <a:p>
            <a:r>
              <a:rPr lang="en-US" sz="2400" dirty="0" smtClean="0"/>
              <a:t>Technology State Updates &amp; Grants</a:t>
            </a:r>
          </a:p>
          <a:p>
            <a:r>
              <a:rPr lang="en-US" sz="2400" dirty="0" err="1" smtClean="0"/>
              <a:t>GoOpenVA</a:t>
            </a:r>
            <a:r>
              <a:rPr lang="en-US" sz="2400" dirty="0" smtClean="0"/>
              <a:t>: Supporting Hybrid &amp; Virtual Learning</a:t>
            </a:r>
          </a:p>
          <a:p>
            <a:r>
              <a:rPr lang="en-US" sz="2400" dirty="0" smtClean="0"/>
              <a:t>Discussion Virtual School Regulations</a:t>
            </a:r>
          </a:p>
          <a:p>
            <a:r>
              <a:rPr lang="en-US" sz="2400" dirty="0" smtClean="0"/>
              <a:t>Next Steps</a:t>
            </a:r>
          </a:p>
        </p:txBody>
      </p:sp>
      <p:sp>
        <p:nvSpPr>
          <p:cNvPr id="2" name="Title 1"/>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1345686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Role &amp; Term</a:t>
            </a:r>
          </a:p>
        </p:txBody>
      </p:sp>
      <p:sp>
        <p:nvSpPr>
          <p:cNvPr id="3" name="Content Placeholder 2"/>
          <p:cNvSpPr>
            <a:spLocks noGrp="1"/>
          </p:cNvSpPr>
          <p:nvPr>
            <p:ph sz="half" idx="1"/>
          </p:nvPr>
        </p:nvSpPr>
        <p:spPr>
          <a:xfrm>
            <a:off x="381000" y="1123950"/>
            <a:ext cx="3886200" cy="3276599"/>
          </a:xfrm>
        </p:spPr>
        <p:txBody>
          <a:bodyPr>
            <a:normAutofit fontScale="70000" lnSpcReduction="20000"/>
          </a:bodyPr>
          <a:lstStyle/>
          <a:p>
            <a:r>
              <a:rPr lang="en-US" sz="3100" dirty="0" smtClean="0"/>
              <a:t>Advisory group: </a:t>
            </a:r>
            <a:r>
              <a:rPr lang="en-US" sz="3100" dirty="0"/>
              <a:t>online courses, in-service training and digital instructional resources necessary for school divisions to meet graduation requirements.</a:t>
            </a:r>
          </a:p>
          <a:p>
            <a:r>
              <a:rPr lang="en-US" sz="3100" dirty="0"/>
              <a:t>Strategic planning to expand blended and online learning opportunities in Virginia public schools, training, content and digital resources.</a:t>
            </a:r>
          </a:p>
          <a:p>
            <a:endParaRPr lang="en-US" dirty="0"/>
          </a:p>
        </p:txBody>
      </p:sp>
      <p:sp>
        <p:nvSpPr>
          <p:cNvPr id="4" name="Content Placeholder 3"/>
          <p:cNvSpPr>
            <a:spLocks noGrp="1"/>
          </p:cNvSpPr>
          <p:nvPr>
            <p:ph sz="half" idx="2"/>
          </p:nvPr>
        </p:nvSpPr>
        <p:spPr>
          <a:xfrm>
            <a:off x="5029200" y="1200151"/>
            <a:ext cx="3581400" cy="3047999"/>
          </a:xfrm>
        </p:spPr>
        <p:txBody>
          <a:bodyPr>
            <a:normAutofit lnSpcReduction="10000"/>
          </a:bodyPr>
          <a:lstStyle/>
          <a:p>
            <a:r>
              <a:rPr lang="en-US" dirty="0" smtClean="0"/>
              <a:t>Important role sharing experience, expertise &amp; resources.</a:t>
            </a:r>
          </a:p>
          <a:p>
            <a:r>
              <a:rPr lang="en-US" dirty="0" smtClean="0"/>
              <a:t>3-year </a:t>
            </a:r>
            <a:r>
              <a:rPr lang="en-US" dirty="0"/>
              <a:t>commitment meeting twice annually.</a:t>
            </a:r>
          </a:p>
          <a:p>
            <a:endParaRPr lang="en-US" dirty="0"/>
          </a:p>
        </p:txBody>
      </p:sp>
    </p:spTree>
    <p:extLst>
      <p:ext uri="{BB962C8B-B14F-4D97-AF65-F5344CB8AC3E}">
        <p14:creationId xmlns:p14="http://schemas.microsoft.com/office/powerpoint/2010/main" val="2613476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10"/>
          <p:cNvSpPr txBox="1">
            <a:spLocks noGrp="1"/>
          </p:cNvSpPr>
          <p:nvPr>
            <p:ph type="ctrTitle"/>
          </p:nvPr>
        </p:nvSpPr>
        <p:spPr>
          <a:xfrm>
            <a:off x="1396200" y="1322450"/>
            <a:ext cx="66045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Virginia Program Update</a:t>
            </a:r>
            <a:endParaRPr/>
          </a:p>
        </p:txBody>
      </p:sp>
      <p:sp>
        <p:nvSpPr>
          <p:cNvPr id="39" name="Google Shape;39;p10"/>
          <p:cNvSpPr txBox="1">
            <a:spLocks noGrp="1"/>
          </p:cNvSpPr>
          <p:nvPr>
            <p:ph type="subTitle" idx="1"/>
          </p:nvPr>
        </p:nvSpPr>
        <p:spPr>
          <a:xfrm>
            <a:off x="944925" y="4125025"/>
            <a:ext cx="4617900" cy="9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Virtual Learning Advisory Committee</a:t>
            </a:r>
            <a:endParaRPr b="1"/>
          </a:p>
          <a:p>
            <a:pPr marL="0" lvl="0" indent="0" algn="l" rtl="0">
              <a:spcBef>
                <a:spcPts val="0"/>
              </a:spcBef>
              <a:spcAft>
                <a:spcPts val="0"/>
              </a:spcAft>
              <a:buNone/>
            </a:pPr>
            <a:r>
              <a:rPr lang="en"/>
              <a:t>March 15, 2021</a:t>
            </a:r>
            <a:endParaRPr/>
          </a:p>
        </p:txBody>
      </p:sp>
    </p:spTree>
    <p:extLst>
      <p:ext uri="{BB962C8B-B14F-4D97-AF65-F5344CB8AC3E}">
        <p14:creationId xmlns:p14="http://schemas.microsoft.com/office/powerpoint/2010/main" val="33809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Maximus 11">
      <a:dk1>
        <a:sysClr val="windowText" lastClr="000000"/>
      </a:dk1>
      <a:lt1>
        <a:sysClr val="window" lastClr="FFFFFF"/>
      </a:lt1>
      <a:dk2>
        <a:srgbClr val="9CA4A7"/>
      </a:dk2>
      <a:lt2>
        <a:srgbClr val="AF272F"/>
      </a:lt2>
      <a:accent1>
        <a:srgbClr val="5B6770"/>
      </a:accent1>
      <a:accent2>
        <a:srgbClr val="A2AAAD"/>
      </a:accent2>
      <a:accent3>
        <a:srgbClr val="AC956E"/>
      </a:accent3>
      <a:accent4>
        <a:srgbClr val="808DA9"/>
      </a:accent4>
      <a:accent5>
        <a:srgbClr val="424E5B"/>
      </a:accent5>
      <a:accent6>
        <a:srgbClr val="730E00"/>
      </a:accent6>
      <a:hlink>
        <a:srgbClr val="D26900"/>
      </a:hlink>
      <a:folHlink>
        <a:srgbClr val="D8924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VDOE">
      <a:dk1>
        <a:srgbClr val="0F150D"/>
      </a:dk1>
      <a:lt1>
        <a:srgbClr val="FFFFFF"/>
      </a:lt1>
      <a:dk2>
        <a:srgbClr val="2F3E46"/>
      </a:dk2>
      <a:lt2>
        <a:srgbClr val="CDCDCD"/>
      </a:lt2>
      <a:accent1>
        <a:srgbClr val="101517"/>
      </a:accent1>
      <a:accent2>
        <a:srgbClr val="C12436"/>
      </a:accent2>
      <a:accent3>
        <a:srgbClr val="A5A5A5"/>
      </a:accent3>
      <a:accent4>
        <a:srgbClr val="FFC005"/>
      </a:accent4>
      <a:accent5>
        <a:srgbClr val="14C8E6"/>
      </a:accent5>
      <a:accent6>
        <a:srgbClr val="50E269"/>
      </a:accent6>
      <a:hlink>
        <a:srgbClr val="C12436"/>
      </a:hlink>
      <a:folHlink>
        <a:srgbClr val="1015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VVA 2021">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4813</TotalTime>
  <Words>3931</Words>
  <Application>Microsoft Office PowerPoint</Application>
  <PresentationFormat>On-screen Show (16:9)</PresentationFormat>
  <Paragraphs>545</Paragraphs>
  <Slides>60</Slides>
  <Notes>49</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60</vt:i4>
      </vt:variant>
    </vt:vector>
  </HeadingPairs>
  <TitlesOfParts>
    <vt:vector size="75" baseType="lpstr">
      <vt:lpstr>Arial</vt:lpstr>
      <vt:lpstr>Calibri</vt:lpstr>
      <vt:lpstr>Lato</vt:lpstr>
      <vt:lpstr>Montserrat</vt:lpstr>
      <vt:lpstr>Proxima Nova</vt:lpstr>
      <vt:lpstr>Raleway</vt:lpstr>
      <vt:lpstr>Times New Roman</vt:lpstr>
      <vt:lpstr>Trebuchet MS</vt:lpstr>
      <vt:lpstr>Wingdings</vt:lpstr>
      <vt:lpstr>Office Theme</vt:lpstr>
      <vt:lpstr>1_Custom Design</vt:lpstr>
      <vt:lpstr>4_Office Theme</vt:lpstr>
      <vt:lpstr>5_Office Theme</vt:lpstr>
      <vt:lpstr>2_Office Theme</vt:lpstr>
      <vt:lpstr>VVA 2021</vt:lpstr>
      <vt:lpstr>Virginia Learning Advisory Committee</vt:lpstr>
      <vt:lpstr>Zoom Protocols &amp; Public Comment</vt:lpstr>
      <vt:lpstr>Introductions</vt:lpstr>
      <vt:lpstr>Virginia Department of Education</vt:lpstr>
      <vt:lpstr>Division Superintendents</vt:lpstr>
      <vt:lpstr>Organizations &amp; Agencies</vt:lpstr>
      <vt:lpstr>Agenda</vt:lpstr>
      <vt:lpstr>Purpose, Role &amp; Term</vt:lpstr>
      <vt:lpstr>Virtual Virginia Program Update</vt:lpstr>
      <vt:lpstr>PowerPoint Presentation</vt:lpstr>
      <vt:lpstr>Program Goals: Spring 2021</vt:lpstr>
      <vt:lpstr>Agenda</vt:lpstr>
      <vt:lpstr>Enrollment Now Open!</vt:lpstr>
      <vt:lpstr>Summer Session 2021</vt:lpstr>
      <vt:lpstr>PowerPoint Presentation</vt:lpstr>
      <vt:lpstr>PowerPoint Presentation</vt:lpstr>
      <vt:lpstr>PowerPoint Presentation</vt:lpstr>
      <vt:lpstr>PowerPoint Presentation</vt:lpstr>
      <vt:lpstr>VVA Complementary Program Dates </vt:lpstr>
      <vt:lpstr>PowerPoint Presentation</vt:lpstr>
      <vt:lpstr>Outreach Program</vt:lpstr>
      <vt:lpstr>PowerPoint Presentation</vt:lpstr>
      <vt:lpstr>Outreach Program Components</vt:lpstr>
      <vt:lpstr>Outreach Program Sneak Peek</vt:lpstr>
      <vt:lpstr>PowerPoint Presentation</vt:lpstr>
      <vt:lpstr>PowerPoint Presentation</vt:lpstr>
      <vt:lpstr>PowerPoint Presentation</vt:lpstr>
      <vt:lpstr>Program Summary</vt:lpstr>
      <vt:lpstr>VVA Contact Info</vt:lpstr>
      <vt:lpstr>V</vt:lpstr>
      <vt:lpstr>Proposed Revisions to the Approval Process for Multidivision Online Providers in Virginia</vt:lpstr>
      <vt:lpstr>Factors impacting Review and Revision</vt:lpstr>
      <vt:lpstr>Proposed Revisions</vt:lpstr>
      <vt:lpstr>Proposed Revisions</vt:lpstr>
      <vt:lpstr>Proposed Revisions</vt:lpstr>
      <vt:lpstr>Proposed Revisions</vt:lpstr>
      <vt:lpstr>Proposed Revisions</vt:lpstr>
      <vt:lpstr>Proposed Revisions</vt:lpstr>
      <vt:lpstr>Proposed Revisions</vt:lpstr>
      <vt:lpstr>Contact Information</vt:lpstr>
      <vt:lpstr>Technology Updates</vt:lpstr>
      <vt:lpstr>Digital Learning Integration  Standards of Learning (SOL)</vt:lpstr>
      <vt:lpstr>Digital Learning Integration  Standards of Learning (SOL)</vt:lpstr>
      <vt:lpstr>Digital Learning Integration  Standards of Learning</vt:lpstr>
      <vt:lpstr>Digital Learning Integration Standards of Learning</vt:lpstr>
      <vt:lpstr>Digital Learning Integration Standards of Learning</vt:lpstr>
      <vt:lpstr>Technology Updates &amp; Grants</vt:lpstr>
      <vt:lpstr>#GoOpenVA: Supporting Hybrid &amp; Virtual Instruction</vt:lpstr>
      <vt:lpstr>#GoOpenVA Since Launch</vt:lpstr>
      <vt:lpstr>New Providers</vt:lpstr>
      <vt:lpstr>Upcoming for #GoOpenVA</vt:lpstr>
      <vt:lpstr>#GoOpenVA Contact Information</vt:lpstr>
      <vt:lpstr>Discussion Activity</vt:lpstr>
      <vt:lpstr>Discussion Activity</vt:lpstr>
      <vt:lpstr>Discussion Activity</vt:lpstr>
      <vt:lpstr>Discussion Activity</vt:lpstr>
      <vt:lpstr>Discussion Activity</vt:lpstr>
      <vt:lpstr>Discussion Activity</vt:lpstr>
      <vt:lpstr>Discussion Activity</vt:lpstr>
      <vt:lpstr>Stay safe!</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crb29104</dc:creator>
  <cp:lastModifiedBy>Reginald Fox</cp:lastModifiedBy>
  <cp:revision>216</cp:revision>
  <dcterms:created xsi:type="dcterms:W3CDTF">2019-02-13T14:37:28Z</dcterms:created>
  <dcterms:modified xsi:type="dcterms:W3CDTF">2021-03-15T17:27:22Z</dcterms:modified>
</cp:coreProperties>
</file>