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4" r:id="rId2"/>
  </p:sldMasterIdLst>
  <p:notesMasterIdLst>
    <p:notesMasterId r:id="rId43"/>
  </p:notesMasterIdLst>
  <p:sldIdLst>
    <p:sldId id="256" r:id="rId3"/>
    <p:sldId id="257" r:id="rId4"/>
    <p:sldId id="258" r:id="rId5"/>
    <p:sldId id="259" r:id="rId6"/>
    <p:sldId id="260" r:id="rId7"/>
    <p:sldId id="261" r:id="rId8"/>
    <p:sldId id="262" r:id="rId9"/>
    <p:sldId id="263" r:id="rId10"/>
    <p:sldId id="264" r:id="rId11"/>
    <p:sldId id="265" r:id="rId12"/>
    <p:sldId id="266" r:id="rId13"/>
    <p:sldId id="296"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gRV2CZiUlv6fbbl/GwEf7fHpG03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9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C22536"/>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1507416"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rebuchet MS"/>
                <a:ea typeface="Trebuchet MS"/>
                <a:cs typeface="Trebuchet MS"/>
                <a:sym typeface="Trebuchet MS"/>
              </a:rPr>
              <a:t>‹#›</a:t>
            </a:fld>
            <a:endParaRPr sz="1200" b="0" i="0" u="none" strike="noStrike" cap="none">
              <a:solidFill>
                <a:schemeClr val="dk1"/>
              </a:solidFill>
              <a:latin typeface="Trebuchet MS"/>
              <a:ea typeface="Trebuchet MS"/>
              <a:cs typeface="Trebuchet MS"/>
              <a:sym typeface="Trebuchet MS"/>
            </a:endParaRPr>
          </a:p>
        </p:txBody>
      </p:sp>
      <p:pic>
        <p:nvPicPr>
          <p:cNvPr id="9" name="Google Shape;9;n" descr="Virginia Department of Education"/>
          <p:cNvPicPr preferRelativeResize="0"/>
          <p:nvPr/>
        </p:nvPicPr>
        <p:blipFill rotWithShape="1">
          <a:blip r:embed="rId2">
            <a:alphaModFix/>
          </a:blip>
          <a:srcRect/>
          <a:stretch/>
        </p:blipFill>
        <p:spPr>
          <a:xfrm rot="-5400000">
            <a:off x="-3294337" y="4376445"/>
            <a:ext cx="7047450" cy="403060"/>
          </a:xfrm>
          <a:prstGeom prst="rect">
            <a:avLst/>
          </a:prstGeom>
          <a:noFill/>
          <a:ln>
            <a:noFill/>
          </a:ln>
        </p:spPr>
      </p:pic>
      <p:pic>
        <p:nvPicPr>
          <p:cNvPr id="10" name="Google Shape;10;n" descr="VDOE Logo"/>
          <p:cNvPicPr preferRelativeResize="0"/>
          <p:nvPr/>
        </p:nvPicPr>
        <p:blipFill rotWithShape="1">
          <a:blip r:embed="rId3">
            <a:alphaModFix/>
          </a:blip>
          <a:srcRect/>
          <a:stretch/>
        </p:blipFill>
        <p:spPr>
          <a:xfrm>
            <a:off x="5392029" y="8699765"/>
            <a:ext cx="1376362" cy="458787"/>
          </a:xfrm>
          <a:prstGeom prst="rect">
            <a:avLst/>
          </a:prstGeom>
          <a:noFill/>
          <a:ln>
            <a:noFill/>
          </a:ln>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a:p>
        </p:txBody>
      </p:sp>
      <p:sp>
        <p:nvSpPr>
          <p:cNvPr id="211" name="Google Shape;211;p51:notes"/>
          <p:cNvSpPr txBox="1">
            <a:spLocks noGrp="1"/>
          </p:cNvSpPr>
          <p:nvPr>
            <p:ph type="sldNum" idx="12"/>
          </p:nvPr>
        </p:nvSpPr>
        <p:spPr>
          <a:xfrm>
            <a:off x="3884613" y="8685213"/>
            <a:ext cx="1507416"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39" name="Google Shape;23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47" name="Google Shape;24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Brendon</a:t>
            </a:r>
            <a:endParaRPr/>
          </a:p>
        </p:txBody>
      </p:sp>
      <p:sp>
        <p:nvSpPr>
          <p:cNvPr id="255" name="Google Shape;25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66" name="Google Shape;26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85" name="Google Shape;28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93" name="Google Shape;29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00" name="Google Shape;300;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21" name="Google Shape;32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28" name="Google Shape;32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35" name="Google Shape;33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42" name="Google Shape;34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62" name="Google Shape;36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70" name="Google Shape;37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78" name="Google Shape;378;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85" name="Google Shape;385;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92" name="Google Shape;392;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00" name="Google Shape;400;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21" name="Google Shape;42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31" name="Google Shape;431;p31:notes"/>
          <p:cNvSpPr txBox="1">
            <a:spLocks noGrp="1"/>
          </p:cNvSpPr>
          <p:nvPr>
            <p:ph type="sldNum" idx="12"/>
          </p:nvPr>
        </p:nvSpPr>
        <p:spPr>
          <a:xfrm>
            <a:off x="3884613" y="8685213"/>
            <a:ext cx="1507416"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a:p>
        </p:txBody>
      </p:sp>
      <p:sp>
        <p:nvSpPr>
          <p:cNvPr id="176" name="Google Shape;176;p5:notes"/>
          <p:cNvSpPr txBox="1">
            <a:spLocks noGrp="1"/>
          </p:cNvSpPr>
          <p:nvPr>
            <p:ph type="sldNum" idx="12"/>
          </p:nvPr>
        </p:nvSpPr>
        <p:spPr>
          <a:xfrm>
            <a:off x="3884613" y="8685213"/>
            <a:ext cx="1507416"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6:notes"/>
          <p:cNvSpPr txBox="1">
            <a:spLocks noGrp="1"/>
          </p:cNvSpPr>
          <p:nvPr>
            <p:ph type="sldNum" idx="12"/>
          </p:nvPr>
        </p:nvSpPr>
        <p:spPr>
          <a:xfrm>
            <a:off x="3884613" y="8685213"/>
            <a:ext cx="1507416"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a:p>
        </p:txBody>
      </p:sp>
      <p:sp>
        <p:nvSpPr>
          <p:cNvPr id="190" name="Google Shape;190;p7:notes"/>
          <p:cNvSpPr txBox="1">
            <a:spLocks noGrp="1"/>
          </p:cNvSpPr>
          <p:nvPr>
            <p:ph type="sldNum" idx="12"/>
          </p:nvPr>
        </p:nvSpPr>
        <p:spPr>
          <a:xfrm>
            <a:off x="3884613" y="8685213"/>
            <a:ext cx="1507416"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96" name="Google Shape;19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03" name="Google Shape;20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8"/>
        <p:cNvGrpSpPr/>
        <p:nvPr/>
      </p:nvGrpSpPr>
      <p:grpSpPr>
        <a:xfrm>
          <a:off x="0" y="0"/>
          <a:ext cx="0" cy="0"/>
          <a:chOff x="0" y="0"/>
          <a:chExt cx="0" cy="0"/>
        </a:xfrm>
      </p:grpSpPr>
      <p:pic>
        <p:nvPicPr>
          <p:cNvPr id="19" name="Google Shape;19;p33"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0" cy="6854653"/>
          </a:xfrm>
          <a:prstGeom prst="rect">
            <a:avLst/>
          </a:prstGeom>
          <a:noFill/>
          <a:ln>
            <a:noFill/>
          </a:ln>
        </p:spPr>
      </p:pic>
      <p:sp>
        <p:nvSpPr>
          <p:cNvPr id="20" name="Google Shape;2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33"/>
          <p:cNvSpPr txBox="1">
            <a:spLocks noGrp="1"/>
          </p:cNvSpPr>
          <p:nvPr>
            <p:ph type="ctrTitle"/>
          </p:nvPr>
        </p:nvSpPr>
        <p:spPr>
          <a:xfrm>
            <a:off x="1524000" y="2235199"/>
            <a:ext cx="9144000" cy="2387600"/>
          </a:xfrm>
          <a:prstGeom prst="rect">
            <a:avLst/>
          </a:prstGeom>
          <a:solidFill>
            <a:schemeClr val="lt1">
              <a:alpha val="62352"/>
            </a:schemeClr>
          </a:solidFill>
          <a:ln w="79375" cap="rnd" cmpd="sng">
            <a:solidFill>
              <a:srgbClr val="C00000">
                <a:alpha val="78431"/>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3"/>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C22536"/>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accent1"/>
              </a:buClr>
              <a:buSzPts val="1600"/>
              <a:buNone/>
              <a:defRPr sz="1600"/>
            </a:lvl4pPr>
            <a:lvl5pPr lvl="4" algn="ctr">
              <a:lnSpc>
                <a:spcPct val="90000"/>
              </a:lnSpc>
              <a:spcBef>
                <a:spcPts val="500"/>
              </a:spcBef>
              <a:spcAft>
                <a:spcPts val="0"/>
              </a:spcAft>
              <a:buClr>
                <a:schemeClr val="accent5"/>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45"/>
          <p:cNvSpPr txBox="1">
            <a:spLocks noGrp="1"/>
          </p:cNvSpPr>
          <p:nvPr>
            <p:ph type="title"/>
          </p:nvPr>
        </p:nvSpPr>
        <p:spPr>
          <a:xfrm>
            <a:off x="838200" y="1144587"/>
            <a:ext cx="10515600" cy="8829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5"/>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sp>
        <p:nvSpPr>
          <p:cNvPr id="88" name="Google Shape;8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6"/>
          <p:cNvSpPr txBox="1">
            <a:spLocks noGrp="1"/>
          </p:cNvSpPr>
          <p:nvPr>
            <p:ph type="sldNum" idx="12"/>
          </p:nvPr>
        </p:nvSpPr>
        <p:spPr>
          <a:xfrm>
            <a:off x="8610600" y="6356350"/>
            <a:ext cx="10938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1"/>
        <p:cNvGrpSpPr/>
        <p:nvPr/>
      </p:nvGrpSpPr>
      <p:grpSpPr>
        <a:xfrm>
          <a:off x="0" y="0"/>
          <a:ext cx="0" cy="0"/>
          <a:chOff x="0" y="0"/>
          <a:chExt cx="0" cy="0"/>
        </a:xfrm>
      </p:grpSpPr>
      <p:sp>
        <p:nvSpPr>
          <p:cNvPr id="92" name="Google Shape;92;p47"/>
          <p:cNvSpPr txBox="1">
            <a:spLocks noGrp="1"/>
          </p:cNvSpPr>
          <p:nvPr>
            <p:ph type="title"/>
          </p:nvPr>
        </p:nvSpPr>
        <p:spPr>
          <a:xfrm>
            <a:off x="836612" y="1311965"/>
            <a:ext cx="3932237" cy="142129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rgbClr val="C22536"/>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accent1"/>
              </a:buClr>
              <a:buSzPts val="2000"/>
              <a:buChar char="•"/>
              <a:defRPr sz="2000"/>
            </a:lvl4pPr>
            <a:lvl5pPr marL="2286000" lvl="4" indent="-355600" algn="l">
              <a:lnSpc>
                <a:spcPct val="90000"/>
              </a:lnSpc>
              <a:spcBef>
                <a:spcPts val="500"/>
              </a:spcBef>
              <a:spcAft>
                <a:spcPts val="0"/>
              </a:spcAft>
              <a:buClr>
                <a:schemeClr val="accent5"/>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4" name="Google Shape;94;p47"/>
          <p:cNvSpPr txBox="1">
            <a:spLocks noGrp="1"/>
          </p:cNvSpPr>
          <p:nvPr>
            <p:ph type="body" idx="2"/>
          </p:nvPr>
        </p:nvSpPr>
        <p:spPr>
          <a:xfrm>
            <a:off x="839788" y="2822712"/>
            <a:ext cx="3932237" cy="30462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C22536"/>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accent1"/>
              </a:buClr>
              <a:buSzPts val="1000"/>
              <a:buNone/>
              <a:defRPr sz="1000"/>
            </a:lvl4pPr>
            <a:lvl5pPr marL="2286000" lvl="4" indent="-228600" algn="l">
              <a:lnSpc>
                <a:spcPct val="90000"/>
              </a:lnSpc>
              <a:spcBef>
                <a:spcPts val="500"/>
              </a:spcBef>
              <a:spcAft>
                <a:spcPts val="0"/>
              </a:spcAft>
              <a:buClr>
                <a:schemeClr val="accent5"/>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5" name="Google Shape;9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47"/>
          <p:cNvSpPr txBox="1">
            <a:spLocks noGrp="1"/>
          </p:cNvSpPr>
          <p:nvPr>
            <p:ph type="sldNum" idx="12"/>
          </p:nvPr>
        </p:nvSpPr>
        <p:spPr>
          <a:xfrm>
            <a:off x="8610601"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8"/>
        <p:cNvGrpSpPr/>
        <p:nvPr/>
      </p:nvGrpSpPr>
      <p:grpSpPr>
        <a:xfrm>
          <a:off x="0" y="0"/>
          <a:ext cx="0" cy="0"/>
          <a:chOff x="0" y="0"/>
          <a:chExt cx="0" cy="0"/>
        </a:xfrm>
      </p:grpSpPr>
      <p:sp>
        <p:nvSpPr>
          <p:cNvPr id="99" name="Google Shape;99;p48"/>
          <p:cNvSpPr txBox="1">
            <a:spLocks noGrp="1"/>
          </p:cNvSpPr>
          <p:nvPr>
            <p:ph type="title"/>
          </p:nvPr>
        </p:nvSpPr>
        <p:spPr>
          <a:xfrm>
            <a:off x="836612" y="1113182"/>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48"/>
          <p:cNvSpPr>
            <a:spLocks noGrp="1"/>
          </p:cNvSpPr>
          <p:nvPr>
            <p:ph type="pic" idx="2"/>
          </p:nvPr>
        </p:nvSpPr>
        <p:spPr>
          <a:xfrm>
            <a:off x="5183188" y="987425"/>
            <a:ext cx="6172200" cy="4873625"/>
          </a:xfrm>
          <a:prstGeom prst="rect">
            <a:avLst/>
          </a:prstGeom>
          <a:noFill/>
          <a:ln>
            <a:noFill/>
          </a:ln>
        </p:spPr>
      </p:sp>
      <p:sp>
        <p:nvSpPr>
          <p:cNvPr id="101" name="Google Shape;101;p48"/>
          <p:cNvSpPr txBox="1">
            <a:spLocks noGrp="1"/>
          </p:cNvSpPr>
          <p:nvPr>
            <p:ph type="body" idx="1"/>
          </p:nvPr>
        </p:nvSpPr>
        <p:spPr>
          <a:xfrm>
            <a:off x="839788" y="2822713"/>
            <a:ext cx="3932237" cy="3046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C22536"/>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accent1"/>
              </a:buClr>
              <a:buSzPts val="1000"/>
              <a:buNone/>
              <a:defRPr sz="1000"/>
            </a:lvl4pPr>
            <a:lvl5pPr marL="2286000" lvl="4" indent="-228600" algn="l">
              <a:lnSpc>
                <a:spcPct val="90000"/>
              </a:lnSpc>
              <a:spcBef>
                <a:spcPts val="500"/>
              </a:spcBef>
              <a:spcAft>
                <a:spcPts val="0"/>
              </a:spcAft>
              <a:buClr>
                <a:schemeClr val="accent5"/>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2" name="Google Shape;102;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48"/>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5"/>
        <p:cNvGrpSpPr/>
        <p:nvPr/>
      </p:nvGrpSpPr>
      <p:grpSpPr>
        <a:xfrm>
          <a:off x="0" y="0"/>
          <a:ext cx="0" cy="0"/>
          <a:chOff x="0" y="0"/>
          <a:chExt cx="0" cy="0"/>
        </a:xfrm>
      </p:grpSpPr>
      <p:sp>
        <p:nvSpPr>
          <p:cNvPr id="106" name="Google Shape;106;p49" descr="Background pattern&#10;&#10;Description automatically generated"/>
          <p:cNvSpPr/>
          <p:nvPr/>
        </p:nvSpPr>
        <p:spPr>
          <a:xfrm rot="5400000">
            <a:off x="2667000" y="-2666998"/>
            <a:ext cx="6858000" cy="12192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9"/>
          <p:cNvSpPr txBox="1">
            <a:spLocks noGrp="1"/>
          </p:cNvSpPr>
          <p:nvPr>
            <p:ph type="title"/>
          </p:nvPr>
        </p:nvSpPr>
        <p:spPr>
          <a:xfrm>
            <a:off x="838200" y="1214160"/>
            <a:ext cx="10515600" cy="8829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9"/>
          <p:cNvSpPr txBox="1">
            <a:spLocks noGrp="1"/>
          </p:cNvSpPr>
          <p:nvPr>
            <p:ph type="body" idx="1"/>
          </p:nvPr>
        </p:nvSpPr>
        <p:spPr>
          <a:xfrm rot="5400000">
            <a:off x="4130641" y="-1046197"/>
            <a:ext cx="3930719"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49"/>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pic>
        <p:nvPicPr>
          <p:cNvPr id="112" name="Google Shape;112;p49" descr="VDOE Logo"/>
          <p:cNvPicPr preferRelativeResize="0"/>
          <p:nvPr/>
        </p:nvPicPr>
        <p:blipFill rotWithShape="1">
          <a:blip r:embed="rId2">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3"/>
        <p:cNvGrpSpPr/>
        <p:nvPr/>
      </p:nvGrpSpPr>
      <p:grpSpPr>
        <a:xfrm>
          <a:off x="0" y="0"/>
          <a:ext cx="0" cy="0"/>
          <a:chOff x="0" y="0"/>
          <a:chExt cx="0" cy="0"/>
        </a:xfrm>
      </p:grpSpPr>
      <p:sp>
        <p:nvSpPr>
          <p:cNvPr id="114" name="Google Shape;114;p50" descr="Background pattern&#10;&#10;Description automatically generated"/>
          <p:cNvSpPr/>
          <p:nvPr/>
        </p:nvSpPr>
        <p:spPr>
          <a:xfrm rot="5400000">
            <a:off x="2667000" y="-2666998"/>
            <a:ext cx="6858001" cy="12192002"/>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5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50"/>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127"/>
        <p:cNvGrpSpPr/>
        <p:nvPr/>
      </p:nvGrpSpPr>
      <p:grpSpPr>
        <a:xfrm>
          <a:off x="0" y="0"/>
          <a:ext cx="0" cy="0"/>
          <a:chOff x="0" y="0"/>
          <a:chExt cx="0" cy="0"/>
        </a:xfrm>
      </p:grpSpPr>
      <p:sp>
        <p:nvSpPr>
          <p:cNvPr id="128" name="Google Shape;128;p61"/>
          <p:cNvSpPr txBox="1">
            <a:spLocks noGrp="1"/>
          </p:cNvSpPr>
          <p:nvPr>
            <p:ph type="ctrTitle"/>
          </p:nvPr>
        </p:nvSpPr>
        <p:spPr>
          <a:xfrm>
            <a:off x="1524000" y="1559679"/>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61"/>
          <p:cNvSpPr txBox="1">
            <a:spLocks noGrp="1"/>
          </p:cNvSpPr>
          <p:nvPr>
            <p:ph type="subTitle" idx="1"/>
          </p:nvPr>
        </p:nvSpPr>
        <p:spPr>
          <a:xfrm>
            <a:off x="1524000" y="4039354"/>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C22536"/>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accent1"/>
              </a:buClr>
              <a:buSzPts val="1600"/>
              <a:buNone/>
              <a:defRPr sz="1600"/>
            </a:lvl4pPr>
            <a:lvl5pPr lvl="4" algn="ctr">
              <a:lnSpc>
                <a:spcPct val="90000"/>
              </a:lnSpc>
              <a:spcBef>
                <a:spcPts val="500"/>
              </a:spcBef>
              <a:spcAft>
                <a:spcPts val="0"/>
              </a:spcAft>
              <a:buClr>
                <a:schemeClr val="accent5"/>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0" name="Google Shape;130;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61"/>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lternate Section Header - RED" type="secHead">
  <p:cSld name="SECTION_HEADER">
    <p:bg>
      <p:bgPr>
        <a:solidFill>
          <a:schemeClr val="accent1"/>
        </a:solidFill>
        <a:effectLst/>
      </p:bgPr>
    </p:bg>
    <p:spTree>
      <p:nvGrpSpPr>
        <p:cNvPr id="1" name="Shape 133"/>
        <p:cNvGrpSpPr/>
        <p:nvPr/>
      </p:nvGrpSpPr>
      <p:grpSpPr>
        <a:xfrm>
          <a:off x="0" y="0"/>
          <a:ext cx="0" cy="0"/>
          <a:chOff x="0" y="0"/>
          <a:chExt cx="0" cy="0"/>
        </a:xfrm>
      </p:grpSpPr>
      <p:sp>
        <p:nvSpPr>
          <p:cNvPr id="134" name="Google Shape;134;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000"/>
              <a:buFont typeface="Trebuchet MS"/>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136" name="Google Shape;13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40"/>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pic>
        <p:nvPicPr>
          <p:cNvPr id="139" name="Google Shape;139;p40" descr="VDOE LOGO"/>
          <p:cNvPicPr preferRelativeResize="0"/>
          <p:nvPr/>
        </p:nvPicPr>
        <p:blipFill rotWithShape="1">
          <a:blip r:embed="rId2">
            <a:alphaModFix/>
          </a:blip>
          <a:srcRect/>
          <a:stretch/>
        </p:blipFill>
        <p:spPr>
          <a:xfrm>
            <a:off x="9622340" y="6089650"/>
            <a:ext cx="2531806" cy="8439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accent2"/>
        </a:solidFill>
        <a:effectLst/>
      </p:bgPr>
    </p:bg>
    <p:spTree>
      <p:nvGrpSpPr>
        <p:cNvPr id="1" name="Shape 140"/>
        <p:cNvGrpSpPr/>
        <p:nvPr/>
      </p:nvGrpSpPr>
      <p:grpSpPr>
        <a:xfrm>
          <a:off x="0" y="0"/>
          <a:ext cx="0" cy="0"/>
          <a:chOff x="0" y="0"/>
          <a:chExt cx="0" cy="0"/>
        </a:xfrm>
      </p:grpSpPr>
      <p:sp>
        <p:nvSpPr>
          <p:cNvPr id="141" name="Google Shape;141;p4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5000"/>
              <a:buFont typeface="Trebuchet MS"/>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4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143" name="Google Shape;143;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42"/>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pic>
        <p:nvPicPr>
          <p:cNvPr id="146" name="Google Shape;146;p42" descr="VDOE LOGO"/>
          <p:cNvPicPr preferRelativeResize="0"/>
          <p:nvPr/>
        </p:nvPicPr>
        <p:blipFill rotWithShape="1">
          <a:blip r:embed="rId2">
            <a:alphaModFix/>
          </a:blip>
          <a:srcRect/>
          <a:stretch/>
        </p:blipFill>
        <p:spPr>
          <a:xfrm>
            <a:off x="9729374" y="6116638"/>
            <a:ext cx="2462625" cy="8208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25"/>
        <p:cNvGrpSpPr/>
        <p:nvPr/>
      </p:nvGrpSpPr>
      <p:grpSpPr>
        <a:xfrm>
          <a:off x="0" y="0"/>
          <a:ext cx="0" cy="0"/>
          <a:chOff x="0" y="0"/>
          <a:chExt cx="0" cy="0"/>
        </a:xfrm>
      </p:grpSpPr>
      <p:sp>
        <p:nvSpPr>
          <p:cNvPr id="26" name="Google Shape;26;p34"/>
          <p:cNvSpPr txBox="1">
            <a:spLocks noGrp="1"/>
          </p:cNvSpPr>
          <p:nvPr>
            <p:ph type="ctrTitle"/>
          </p:nvPr>
        </p:nvSpPr>
        <p:spPr>
          <a:xfrm>
            <a:off x="1524000" y="1559679"/>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4"/>
          <p:cNvSpPr txBox="1">
            <a:spLocks noGrp="1"/>
          </p:cNvSpPr>
          <p:nvPr>
            <p:ph type="subTitle" idx="1"/>
          </p:nvPr>
        </p:nvSpPr>
        <p:spPr>
          <a:xfrm>
            <a:off x="1524000" y="4039354"/>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C22536"/>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accent1"/>
              </a:buClr>
              <a:buSzPts val="1600"/>
              <a:buNone/>
              <a:defRPr sz="1600"/>
            </a:lvl4pPr>
            <a:lvl5pPr lvl="4" algn="ctr">
              <a:lnSpc>
                <a:spcPct val="90000"/>
              </a:lnSpc>
              <a:spcBef>
                <a:spcPts val="500"/>
              </a:spcBef>
              <a:spcAft>
                <a:spcPts val="0"/>
              </a:spcAft>
              <a:buClr>
                <a:schemeClr val="accent5"/>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35"/>
          <p:cNvSpPr txBox="1">
            <a:spLocks noGrp="1"/>
          </p:cNvSpPr>
          <p:nvPr>
            <p:ph type="title"/>
          </p:nvPr>
        </p:nvSpPr>
        <p:spPr>
          <a:xfrm>
            <a:off x="838200" y="1144587"/>
            <a:ext cx="10515600" cy="8829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5"/>
          <p:cNvSpPr txBox="1">
            <a:spLocks noGrp="1"/>
          </p:cNvSpPr>
          <p:nvPr>
            <p:ph type="body" idx="1"/>
          </p:nvPr>
        </p:nvSpPr>
        <p:spPr>
          <a:xfrm>
            <a:off x="838200" y="2246243"/>
            <a:ext cx="10515600" cy="39307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accent1"/>
              </a:buClr>
              <a:buSzPts val="1800"/>
              <a:buChar char="•"/>
              <a:defRPr b="1"/>
            </a:lvl4pPr>
            <a:lvl5pPr marL="2286000" lvl="4" indent="-342900" algn="l">
              <a:lnSpc>
                <a:spcPct val="90000"/>
              </a:lnSpc>
              <a:spcBef>
                <a:spcPts val="500"/>
              </a:spcBef>
              <a:spcAft>
                <a:spcPts val="0"/>
              </a:spcAft>
              <a:buClr>
                <a:schemeClr val="accent5"/>
              </a:buClr>
              <a:buSzPts val="1800"/>
              <a:buChar char="•"/>
              <a:defRPr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37"/>
        <p:cNvGrpSpPr/>
        <p:nvPr/>
      </p:nvGrpSpPr>
      <p:grpSpPr>
        <a:xfrm>
          <a:off x="0" y="0"/>
          <a:ext cx="0" cy="0"/>
          <a:chOff x="0" y="0"/>
          <a:chExt cx="0" cy="0"/>
        </a:xfrm>
      </p:grpSpPr>
      <p:pic>
        <p:nvPicPr>
          <p:cNvPr id="38" name="Google Shape;38;p36" title="decorative"/>
          <p:cNvPicPr preferRelativeResize="0"/>
          <p:nvPr/>
        </p:nvPicPr>
        <p:blipFill rotWithShape="1">
          <a:blip r:embed="rId2">
            <a:alphaModFix/>
          </a:blip>
          <a:srcRect l="1489"/>
          <a:stretch/>
        </p:blipFill>
        <p:spPr>
          <a:xfrm>
            <a:off x="-1" y="-153940"/>
            <a:ext cx="12222788" cy="6096000"/>
          </a:xfrm>
          <a:prstGeom prst="rect">
            <a:avLst/>
          </a:prstGeom>
          <a:noFill/>
          <a:ln>
            <a:noFill/>
          </a:ln>
        </p:spPr>
      </p:pic>
      <p:sp>
        <p:nvSpPr>
          <p:cNvPr id="39" name="Google Shape;39;p36"/>
          <p:cNvSpPr/>
          <p:nvPr/>
        </p:nvSpPr>
        <p:spPr>
          <a:xfrm>
            <a:off x="513132" y="1397000"/>
            <a:ext cx="5377616" cy="4441151"/>
          </a:xfrm>
          <a:prstGeom prst="rect">
            <a:avLst/>
          </a:prstGeom>
          <a:solidFill>
            <a:schemeClr val="lt1"/>
          </a:solidFill>
          <a:ln>
            <a:noFill/>
          </a:ln>
          <a:effectLst>
            <a:outerShdw blurRad="50800" dist="38100" dir="9000000" algn="tl" rotWithShape="0">
              <a:srgbClr val="000000">
                <a:alpha val="17254"/>
              </a:srgbClr>
            </a:outerShdw>
          </a:effectLst>
        </p:spPr>
        <p:txBody>
          <a:bodyPr spcFirstLastPara="1" wrap="square" lIns="365750" tIns="121900" rIns="365750" bIns="45700" anchor="t" anchorCtr="0">
            <a:noAutofit/>
          </a:bodyPr>
          <a:lstStyle/>
          <a:p>
            <a:pPr marL="0" marR="0" lvl="0" indent="0" algn="l" rtl="0">
              <a:lnSpc>
                <a:spcPct val="100000"/>
              </a:lnSpc>
              <a:spcBef>
                <a:spcPts val="0"/>
              </a:spcBef>
              <a:spcAft>
                <a:spcPts val="0"/>
              </a:spcAft>
              <a:buClr>
                <a:srgbClr val="000000"/>
              </a:buClr>
              <a:buSzPts val="1867"/>
              <a:buFont typeface="Arial"/>
              <a:buNone/>
            </a:pPr>
            <a:r>
              <a:rPr lang="en-US" sz="1867" b="0" i="0" u="none" strike="noStrike" cap="none">
                <a:solidFill>
                  <a:schemeClr val="dk1"/>
                </a:solidFill>
                <a:latin typeface="Times New Roman"/>
                <a:ea typeface="Times New Roman"/>
                <a:cs typeface="Times New Roman"/>
                <a:sym typeface="Times New Roman"/>
              </a:rPr>
              <a:t/>
            </a:r>
            <a:br>
              <a:rPr lang="en-US" sz="1867" b="0" i="0" u="none" strike="noStrike" cap="none">
                <a:solidFill>
                  <a:schemeClr val="dk1"/>
                </a:solidFill>
                <a:latin typeface="Times New Roman"/>
                <a:ea typeface="Times New Roman"/>
                <a:cs typeface="Times New Roman"/>
                <a:sym typeface="Times New Roman"/>
              </a:rPr>
            </a:br>
            <a:endParaRPr sz="1867" b="0" i="0" u="none" strike="noStrike" cap="none">
              <a:solidFill>
                <a:schemeClr val="dk1"/>
              </a:solidFill>
              <a:latin typeface="Times New Roman"/>
              <a:ea typeface="Times New Roman"/>
              <a:cs typeface="Times New Roman"/>
              <a:sym typeface="Times New Roman"/>
            </a:endParaRPr>
          </a:p>
        </p:txBody>
      </p:sp>
      <p:sp>
        <p:nvSpPr>
          <p:cNvPr id="40" name="Google Shape;40;p36"/>
          <p:cNvSpPr/>
          <p:nvPr/>
        </p:nvSpPr>
        <p:spPr>
          <a:xfrm>
            <a:off x="6258152" y="1397000"/>
            <a:ext cx="5377616" cy="4441151"/>
          </a:xfrm>
          <a:prstGeom prst="rect">
            <a:avLst/>
          </a:prstGeom>
          <a:solidFill>
            <a:schemeClr val="lt1"/>
          </a:solidFill>
          <a:ln>
            <a:noFill/>
          </a:ln>
          <a:effectLst>
            <a:outerShdw blurRad="50800" dist="38100" dir="9000000" algn="tl" rotWithShape="0">
              <a:srgbClr val="000000">
                <a:alpha val="17254"/>
              </a:srgbClr>
            </a:outerShdw>
          </a:effectLst>
        </p:spPr>
        <p:txBody>
          <a:bodyPr spcFirstLastPara="1" wrap="square" lIns="365750" tIns="121900" rIns="365750" bIns="45700" anchor="t" anchorCtr="0">
            <a:noAutofit/>
          </a:bodyPr>
          <a:lstStyle/>
          <a:p>
            <a:pPr marL="0" marR="0" lvl="0" indent="0" algn="l" rtl="0">
              <a:lnSpc>
                <a:spcPct val="100000"/>
              </a:lnSpc>
              <a:spcBef>
                <a:spcPts val="0"/>
              </a:spcBef>
              <a:spcAft>
                <a:spcPts val="0"/>
              </a:spcAft>
              <a:buClr>
                <a:srgbClr val="000000"/>
              </a:buClr>
              <a:buSzPts val="1867"/>
              <a:buFont typeface="Arial"/>
              <a:buNone/>
            </a:pPr>
            <a:r>
              <a:rPr lang="en-US" sz="1867" b="0" i="0" u="none" strike="noStrike" cap="none">
                <a:solidFill>
                  <a:schemeClr val="dk1"/>
                </a:solidFill>
                <a:latin typeface="Times New Roman"/>
                <a:ea typeface="Times New Roman"/>
                <a:cs typeface="Times New Roman"/>
                <a:sym typeface="Times New Roman"/>
              </a:rPr>
              <a:t/>
            </a:r>
            <a:br>
              <a:rPr lang="en-US" sz="1867" b="0" i="0" u="none" strike="noStrike" cap="none">
                <a:solidFill>
                  <a:schemeClr val="dk1"/>
                </a:solidFill>
                <a:latin typeface="Times New Roman"/>
                <a:ea typeface="Times New Roman"/>
                <a:cs typeface="Times New Roman"/>
                <a:sym typeface="Times New Roman"/>
              </a:rPr>
            </a:br>
            <a:endParaRPr sz="1867" b="0" i="0" u="none" strike="noStrike" cap="none">
              <a:solidFill>
                <a:schemeClr val="dk1"/>
              </a:solidFill>
              <a:latin typeface="Times New Roman"/>
              <a:ea typeface="Times New Roman"/>
              <a:cs typeface="Times New Roman"/>
              <a:sym typeface="Times New Roman"/>
            </a:endParaRPr>
          </a:p>
        </p:txBody>
      </p:sp>
      <p:sp>
        <p:nvSpPr>
          <p:cNvPr id="41" name="Google Shape;41;p36"/>
          <p:cNvSpPr txBox="1">
            <a:spLocks noGrp="1"/>
          </p:cNvSpPr>
          <p:nvPr>
            <p:ph type="title"/>
          </p:nvPr>
        </p:nvSpPr>
        <p:spPr>
          <a:xfrm>
            <a:off x="0" y="1495"/>
            <a:ext cx="121920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Trebuchet MS"/>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609600" y="1600202"/>
            <a:ext cx="5181600" cy="4063999"/>
          </a:xfrm>
          <a:prstGeom prst="rect">
            <a:avLst/>
          </a:prstGeom>
          <a:noFill/>
          <a:ln>
            <a:noFill/>
          </a:ln>
        </p:spPr>
        <p:txBody>
          <a:bodyPr spcFirstLastPara="1" wrap="square" lIns="91425" tIns="45700" rIns="91425" bIns="45700" anchor="t" anchorCtr="0">
            <a:normAutofit/>
          </a:bodyPr>
          <a:lstStyle>
            <a:lvl1pPr marL="457200" lvl="0" indent="-465645" algn="l">
              <a:lnSpc>
                <a:spcPct val="90000"/>
              </a:lnSpc>
              <a:spcBef>
                <a:spcPts val="1000"/>
              </a:spcBef>
              <a:spcAft>
                <a:spcPts val="0"/>
              </a:spcAft>
              <a:buClr>
                <a:schemeClr val="dk1"/>
              </a:buClr>
              <a:buSzPts val="3733"/>
              <a:buChar char="•"/>
              <a:defRPr sz="3733">
                <a:solidFill>
                  <a:schemeClr val="dk1"/>
                </a:solidFill>
              </a:defRPr>
            </a:lvl1pPr>
            <a:lvl2pPr marL="914400" lvl="1" indent="-431800" algn="l">
              <a:lnSpc>
                <a:spcPct val="90000"/>
              </a:lnSpc>
              <a:spcBef>
                <a:spcPts val="500"/>
              </a:spcBef>
              <a:spcAft>
                <a:spcPts val="0"/>
              </a:spcAft>
              <a:buClr>
                <a:schemeClr val="dk1"/>
              </a:buClr>
              <a:buSzPts val="3200"/>
              <a:buChar char="•"/>
              <a:defRPr sz="3200">
                <a:solidFill>
                  <a:schemeClr val="dk1"/>
                </a:solidFill>
              </a:defRPr>
            </a:lvl2pPr>
            <a:lvl3pPr marL="1371600" lvl="2" indent="-397954" algn="l">
              <a:lnSpc>
                <a:spcPct val="90000"/>
              </a:lnSpc>
              <a:spcBef>
                <a:spcPts val="500"/>
              </a:spcBef>
              <a:spcAft>
                <a:spcPts val="0"/>
              </a:spcAft>
              <a:buClr>
                <a:schemeClr val="dk1"/>
              </a:buClr>
              <a:buSzPts val="2667"/>
              <a:buChar char="•"/>
              <a:defRPr sz="2667">
                <a:solidFill>
                  <a:schemeClr val="dk1"/>
                </a:solidFill>
              </a:defRPr>
            </a:lvl3pPr>
            <a:lvl4pPr marL="1828800" lvl="3" indent="-381000" algn="l">
              <a:lnSpc>
                <a:spcPct val="90000"/>
              </a:lnSpc>
              <a:spcBef>
                <a:spcPts val="500"/>
              </a:spcBef>
              <a:spcAft>
                <a:spcPts val="0"/>
              </a:spcAft>
              <a:buClr>
                <a:schemeClr val="dk1"/>
              </a:buClr>
              <a:buSzPts val="2400"/>
              <a:buChar char="•"/>
              <a:defRPr sz="2400">
                <a:solidFill>
                  <a:schemeClr val="dk1"/>
                </a:solidFill>
              </a:defRPr>
            </a:lvl4pPr>
            <a:lvl5pPr marL="2286000" lvl="4" indent="-381000" algn="l">
              <a:lnSpc>
                <a:spcPct val="90000"/>
              </a:lnSpc>
              <a:spcBef>
                <a:spcPts val="500"/>
              </a:spcBef>
              <a:spcAft>
                <a:spcPts val="0"/>
              </a:spcAft>
              <a:buClr>
                <a:schemeClr val="dk1"/>
              </a:buClr>
              <a:buSzPts val="2400"/>
              <a:buChar char="•"/>
              <a:defRPr sz="2400">
                <a:solidFill>
                  <a:schemeClr val="dk1"/>
                </a:solidFill>
              </a:defRPr>
            </a:lvl5pPr>
            <a:lvl6pPr marL="2743200" lvl="5" indent="-381000" algn="l">
              <a:lnSpc>
                <a:spcPct val="90000"/>
              </a:lnSpc>
              <a:spcBef>
                <a:spcPts val="500"/>
              </a:spcBef>
              <a:spcAft>
                <a:spcPts val="0"/>
              </a:spcAft>
              <a:buClr>
                <a:schemeClr val="dk1"/>
              </a:buClr>
              <a:buSzPts val="2400"/>
              <a:buChar char="•"/>
              <a:defRPr sz="2400"/>
            </a:lvl6pPr>
            <a:lvl7pPr marL="3200400" lvl="6" indent="-381000" algn="l">
              <a:lnSpc>
                <a:spcPct val="90000"/>
              </a:lnSpc>
              <a:spcBef>
                <a:spcPts val="500"/>
              </a:spcBef>
              <a:spcAft>
                <a:spcPts val="0"/>
              </a:spcAft>
              <a:buClr>
                <a:schemeClr val="dk1"/>
              </a:buClr>
              <a:buSzPts val="2400"/>
              <a:buChar char="•"/>
              <a:defRPr sz="2400"/>
            </a:lvl7pPr>
            <a:lvl8pPr marL="3657600" lvl="7" indent="-381000" algn="l">
              <a:lnSpc>
                <a:spcPct val="90000"/>
              </a:lnSpc>
              <a:spcBef>
                <a:spcPts val="500"/>
              </a:spcBef>
              <a:spcAft>
                <a:spcPts val="0"/>
              </a:spcAft>
              <a:buClr>
                <a:schemeClr val="dk1"/>
              </a:buClr>
              <a:buSzPts val="2400"/>
              <a:buChar char="•"/>
              <a:defRPr sz="2400"/>
            </a:lvl8pPr>
            <a:lvl9pPr marL="4114800" lvl="8" indent="-381000" algn="l">
              <a:lnSpc>
                <a:spcPct val="90000"/>
              </a:lnSpc>
              <a:spcBef>
                <a:spcPts val="500"/>
              </a:spcBef>
              <a:spcAft>
                <a:spcPts val="0"/>
              </a:spcAft>
              <a:buClr>
                <a:schemeClr val="dk1"/>
              </a:buClr>
              <a:buSzPts val="2400"/>
              <a:buChar char="•"/>
              <a:defRPr sz="2400"/>
            </a:lvl9pPr>
          </a:lstStyle>
          <a:p>
            <a:endParaRPr/>
          </a:p>
        </p:txBody>
      </p:sp>
      <p:sp>
        <p:nvSpPr>
          <p:cNvPr id="43" name="Google Shape;43;p36"/>
          <p:cNvSpPr txBox="1">
            <a:spLocks noGrp="1"/>
          </p:cNvSpPr>
          <p:nvPr>
            <p:ph type="body" idx="2"/>
          </p:nvPr>
        </p:nvSpPr>
        <p:spPr>
          <a:xfrm>
            <a:off x="6400800" y="1600202"/>
            <a:ext cx="5080000" cy="4063999"/>
          </a:xfrm>
          <a:prstGeom prst="rect">
            <a:avLst/>
          </a:prstGeom>
          <a:noFill/>
          <a:ln>
            <a:noFill/>
          </a:ln>
        </p:spPr>
        <p:txBody>
          <a:bodyPr spcFirstLastPara="1" wrap="square" lIns="91425" tIns="45700" rIns="91425" bIns="45700" anchor="t" anchorCtr="0">
            <a:normAutofit/>
          </a:bodyPr>
          <a:lstStyle>
            <a:lvl1pPr marL="457200" lvl="0" indent="-465645" algn="l">
              <a:lnSpc>
                <a:spcPct val="90000"/>
              </a:lnSpc>
              <a:spcBef>
                <a:spcPts val="1000"/>
              </a:spcBef>
              <a:spcAft>
                <a:spcPts val="0"/>
              </a:spcAft>
              <a:buClr>
                <a:schemeClr val="dk1"/>
              </a:buClr>
              <a:buSzPts val="3733"/>
              <a:buChar char="•"/>
              <a:defRPr sz="3733">
                <a:solidFill>
                  <a:schemeClr val="dk1"/>
                </a:solidFill>
              </a:defRPr>
            </a:lvl1pPr>
            <a:lvl2pPr marL="914400" lvl="1" indent="-431800" algn="l">
              <a:lnSpc>
                <a:spcPct val="90000"/>
              </a:lnSpc>
              <a:spcBef>
                <a:spcPts val="500"/>
              </a:spcBef>
              <a:spcAft>
                <a:spcPts val="0"/>
              </a:spcAft>
              <a:buClr>
                <a:schemeClr val="dk1"/>
              </a:buClr>
              <a:buSzPts val="3200"/>
              <a:buChar char="•"/>
              <a:defRPr sz="3200">
                <a:solidFill>
                  <a:schemeClr val="dk1"/>
                </a:solidFill>
              </a:defRPr>
            </a:lvl2pPr>
            <a:lvl3pPr marL="1371600" lvl="2" indent="-397954" algn="l">
              <a:lnSpc>
                <a:spcPct val="90000"/>
              </a:lnSpc>
              <a:spcBef>
                <a:spcPts val="500"/>
              </a:spcBef>
              <a:spcAft>
                <a:spcPts val="0"/>
              </a:spcAft>
              <a:buClr>
                <a:schemeClr val="dk1"/>
              </a:buClr>
              <a:buSzPts val="2667"/>
              <a:buChar char="•"/>
              <a:defRPr sz="2667">
                <a:solidFill>
                  <a:schemeClr val="dk1"/>
                </a:solidFill>
              </a:defRPr>
            </a:lvl3pPr>
            <a:lvl4pPr marL="1828800" lvl="3" indent="-381000" algn="l">
              <a:lnSpc>
                <a:spcPct val="90000"/>
              </a:lnSpc>
              <a:spcBef>
                <a:spcPts val="500"/>
              </a:spcBef>
              <a:spcAft>
                <a:spcPts val="0"/>
              </a:spcAft>
              <a:buClr>
                <a:schemeClr val="dk1"/>
              </a:buClr>
              <a:buSzPts val="2400"/>
              <a:buChar char="•"/>
              <a:defRPr sz="2400">
                <a:solidFill>
                  <a:schemeClr val="dk1"/>
                </a:solidFill>
              </a:defRPr>
            </a:lvl4pPr>
            <a:lvl5pPr marL="2286000" lvl="4" indent="-381000" algn="l">
              <a:lnSpc>
                <a:spcPct val="90000"/>
              </a:lnSpc>
              <a:spcBef>
                <a:spcPts val="500"/>
              </a:spcBef>
              <a:spcAft>
                <a:spcPts val="0"/>
              </a:spcAft>
              <a:buClr>
                <a:schemeClr val="dk1"/>
              </a:buClr>
              <a:buSzPts val="2400"/>
              <a:buChar char="•"/>
              <a:defRPr sz="2400">
                <a:solidFill>
                  <a:schemeClr val="dk1"/>
                </a:solidFill>
              </a:defRPr>
            </a:lvl5pPr>
            <a:lvl6pPr marL="2743200" lvl="5" indent="-381000" algn="l">
              <a:lnSpc>
                <a:spcPct val="90000"/>
              </a:lnSpc>
              <a:spcBef>
                <a:spcPts val="500"/>
              </a:spcBef>
              <a:spcAft>
                <a:spcPts val="0"/>
              </a:spcAft>
              <a:buClr>
                <a:schemeClr val="dk1"/>
              </a:buClr>
              <a:buSzPts val="2400"/>
              <a:buChar char="•"/>
              <a:defRPr sz="2400"/>
            </a:lvl6pPr>
            <a:lvl7pPr marL="3200400" lvl="6" indent="-381000" algn="l">
              <a:lnSpc>
                <a:spcPct val="90000"/>
              </a:lnSpc>
              <a:spcBef>
                <a:spcPts val="500"/>
              </a:spcBef>
              <a:spcAft>
                <a:spcPts val="0"/>
              </a:spcAft>
              <a:buClr>
                <a:schemeClr val="dk1"/>
              </a:buClr>
              <a:buSzPts val="2400"/>
              <a:buChar char="•"/>
              <a:defRPr sz="2400"/>
            </a:lvl7pPr>
            <a:lvl8pPr marL="3657600" lvl="7" indent="-381000" algn="l">
              <a:lnSpc>
                <a:spcPct val="90000"/>
              </a:lnSpc>
              <a:spcBef>
                <a:spcPts val="500"/>
              </a:spcBef>
              <a:spcAft>
                <a:spcPts val="0"/>
              </a:spcAft>
              <a:buClr>
                <a:schemeClr val="dk1"/>
              </a:buClr>
              <a:buSzPts val="2400"/>
              <a:buChar char="•"/>
              <a:defRPr sz="2400"/>
            </a:lvl8pPr>
            <a:lvl9pPr marL="4114800" lvl="8" indent="-381000" algn="l">
              <a:lnSpc>
                <a:spcPct val="90000"/>
              </a:lnSpc>
              <a:spcBef>
                <a:spcPts val="500"/>
              </a:spcBef>
              <a:spcAft>
                <a:spcPts val="0"/>
              </a:spcAft>
              <a:buClr>
                <a:schemeClr val="dk1"/>
              </a:buClr>
              <a:buSzPts val="2400"/>
              <a:buChar char="•"/>
              <a:defRPr sz="2400"/>
            </a:lvl9pPr>
          </a:lstStyle>
          <a:p>
            <a:endParaRPr/>
          </a:p>
        </p:txBody>
      </p:sp>
      <p:pic>
        <p:nvPicPr>
          <p:cNvPr id="44" name="Google Shape;44;p36" title="decorative"/>
          <p:cNvPicPr preferRelativeResize="0"/>
          <p:nvPr/>
        </p:nvPicPr>
        <p:blipFill rotWithShape="1">
          <a:blip r:embed="rId3">
            <a:alphaModFix/>
          </a:blip>
          <a:srcRect/>
          <a:stretch/>
        </p:blipFill>
        <p:spPr>
          <a:xfrm>
            <a:off x="5423330" y="1891089"/>
            <a:ext cx="2011597" cy="4234488"/>
          </a:xfrm>
          <a:prstGeom prst="rect">
            <a:avLst/>
          </a:prstGeom>
          <a:noFill/>
          <a:ln>
            <a:noFill/>
          </a:ln>
        </p:spPr>
      </p:pic>
      <p:pic>
        <p:nvPicPr>
          <p:cNvPr id="45" name="Google Shape;45;p36" title="Virginia Department of Education logo"/>
          <p:cNvPicPr preferRelativeResize="0"/>
          <p:nvPr/>
        </p:nvPicPr>
        <p:blipFill rotWithShape="1">
          <a:blip r:embed="rId4">
            <a:alphaModFix/>
          </a:blip>
          <a:srcRect/>
          <a:stretch/>
        </p:blipFill>
        <p:spPr>
          <a:xfrm>
            <a:off x="10083697" y="5102370"/>
            <a:ext cx="2022683" cy="87316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37"/>
          <p:cNvSpPr txBox="1">
            <a:spLocks noGrp="1"/>
          </p:cNvSpPr>
          <p:nvPr>
            <p:ph type="title"/>
          </p:nvPr>
        </p:nvSpPr>
        <p:spPr>
          <a:xfrm>
            <a:off x="831850" y="1103459"/>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5000"/>
              <a:buFont typeface="Trebuchet MS"/>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7"/>
          <p:cNvSpPr txBox="1">
            <a:spLocks noGrp="1"/>
          </p:cNvSpPr>
          <p:nvPr>
            <p:ph type="body" idx="1"/>
          </p:nvPr>
        </p:nvSpPr>
        <p:spPr>
          <a:xfrm>
            <a:off x="831850" y="4112391"/>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7"/>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accent2"/>
        </a:solidFill>
        <a:effectLst/>
      </p:bgPr>
    </p:bg>
    <p:spTree>
      <p:nvGrpSpPr>
        <p:cNvPr id="1" name="Shape 52"/>
        <p:cNvGrpSpPr/>
        <p:nvPr/>
      </p:nvGrpSpPr>
      <p:grpSpPr>
        <a:xfrm>
          <a:off x="0" y="0"/>
          <a:ext cx="0" cy="0"/>
          <a:chOff x="0" y="0"/>
          <a:chExt cx="0" cy="0"/>
        </a:xfrm>
      </p:grpSpPr>
      <p:sp>
        <p:nvSpPr>
          <p:cNvPr id="53" name="Google Shape;53;p4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5000"/>
              <a:buFont typeface="Trebuchet MS"/>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55" name="Google Shape;5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pic>
        <p:nvPicPr>
          <p:cNvPr id="58" name="Google Shape;58;p41" descr="VDOE LOGO"/>
          <p:cNvPicPr preferRelativeResize="0"/>
          <p:nvPr/>
        </p:nvPicPr>
        <p:blipFill rotWithShape="1">
          <a:blip r:embed="rId2">
            <a:alphaModFix/>
          </a:blip>
          <a:srcRect/>
          <a:stretch/>
        </p:blipFill>
        <p:spPr>
          <a:xfrm>
            <a:off x="9729374" y="6116638"/>
            <a:ext cx="2462625" cy="8208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chemeClr val="accent1"/>
        </a:solidFill>
        <a:effectLst/>
      </p:bgPr>
    </p:bg>
    <p:spTree>
      <p:nvGrpSpPr>
        <p:cNvPr id="1" name="Shape 59"/>
        <p:cNvGrpSpPr/>
        <p:nvPr/>
      </p:nvGrpSpPr>
      <p:grpSpPr>
        <a:xfrm>
          <a:off x="0" y="0"/>
          <a:ext cx="0" cy="0"/>
          <a:chOff x="0" y="0"/>
          <a:chExt cx="0" cy="0"/>
        </a:xfrm>
      </p:grpSpPr>
      <p:sp>
        <p:nvSpPr>
          <p:cNvPr id="60" name="Google Shape;60;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000"/>
              <a:buFont typeface="Trebuchet MS"/>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62" name="Google Shape;6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pic>
        <p:nvPicPr>
          <p:cNvPr id="65" name="Google Shape;65;p39" descr="VDOE LOGO"/>
          <p:cNvPicPr preferRelativeResize="0"/>
          <p:nvPr/>
        </p:nvPicPr>
        <p:blipFill rotWithShape="1">
          <a:blip r:embed="rId2">
            <a:alphaModFix/>
          </a:blip>
          <a:srcRect/>
          <a:stretch/>
        </p:blipFill>
        <p:spPr>
          <a:xfrm>
            <a:off x="9622340" y="6089650"/>
            <a:ext cx="2531806" cy="84393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838200" y="1144587"/>
            <a:ext cx="10515600" cy="8829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body" idx="1"/>
          </p:nvPr>
        </p:nvSpPr>
        <p:spPr>
          <a:xfrm>
            <a:off x="838200" y="2027581"/>
            <a:ext cx="5181600" cy="414938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3"/>
          <p:cNvSpPr txBox="1">
            <a:spLocks noGrp="1"/>
          </p:cNvSpPr>
          <p:nvPr>
            <p:ph type="body" idx="2"/>
          </p:nvPr>
        </p:nvSpPr>
        <p:spPr>
          <a:xfrm>
            <a:off x="6172200" y="2027581"/>
            <a:ext cx="5181600" cy="41493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44"/>
          <p:cNvSpPr txBox="1">
            <a:spLocks noGrp="1"/>
          </p:cNvSpPr>
          <p:nvPr>
            <p:ph type="title"/>
          </p:nvPr>
        </p:nvSpPr>
        <p:spPr>
          <a:xfrm>
            <a:off x="839788" y="1325563"/>
            <a:ext cx="10515600" cy="365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4"/>
          <p:cNvSpPr txBox="1">
            <a:spLocks noGrp="1"/>
          </p:cNvSpPr>
          <p:nvPr>
            <p:ph type="body" idx="1"/>
          </p:nvPr>
        </p:nvSpPr>
        <p:spPr>
          <a:xfrm>
            <a:off x="839788" y="1857375"/>
            <a:ext cx="5157787" cy="89576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C22536"/>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accent1"/>
              </a:buClr>
              <a:buSzPts val="1600"/>
              <a:buNone/>
              <a:defRPr sz="1600" b="1"/>
            </a:lvl4pPr>
            <a:lvl5pPr marL="2286000" lvl="4" indent="-228600" algn="l">
              <a:lnSpc>
                <a:spcPct val="90000"/>
              </a:lnSpc>
              <a:spcBef>
                <a:spcPts val="500"/>
              </a:spcBef>
              <a:spcAft>
                <a:spcPts val="0"/>
              </a:spcAft>
              <a:buClr>
                <a:schemeClr val="accent5"/>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44"/>
          <p:cNvSpPr txBox="1">
            <a:spLocks noGrp="1"/>
          </p:cNvSpPr>
          <p:nvPr>
            <p:ph type="body" idx="2"/>
          </p:nvPr>
        </p:nvSpPr>
        <p:spPr>
          <a:xfrm>
            <a:off x="839788" y="2832651"/>
            <a:ext cx="5157787" cy="335701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4"/>
          <p:cNvSpPr txBox="1">
            <a:spLocks noGrp="1"/>
          </p:cNvSpPr>
          <p:nvPr>
            <p:ph type="body" idx="3"/>
          </p:nvPr>
        </p:nvSpPr>
        <p:spPr>
          <a:xfrm>
            <a:off x="6172200" y="1857373"/>
            <a:ext cx="5183188" cy="89576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C22536"/>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accent1"/>
              </a:buClr>
              <a:buSzPts val="1600"/>
              <a:buNone/>
              <a:defRPr sz="1600" b="1"/>
            </a:lvl4pPr>
            <a:lvl5pPr marL="2286000" lvl="4" indent="-228600" algn="l">
              <a:lnSpc>
                <a:spcPct val="90000"/>
              </a:lnSpc>
              <a:spcBef>
                <a:spcPts val="500"/>
              </a:spcBef>
              <a:spcAft>
                <a:spcPts val="0"/>
              </a:spcAft>
              <a:buClr>
                <a:schemeClr val="accent5"/>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44"/>
          <p:cNvSpPr txBox="1">
            <a:spLocks noGrp="1"/>
          </p:cNvSpPr>
          <p:nvPr>
            <p:ph type="body" idx="4"/>
          </p:nvPr>
        </p:nvSpPr>
        <p:spPr>
          <a:xfrm>
            <a:off x="6172200" y="2832651"/>
            <a:ext cx="5183188" cy="335701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4"/>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pic>
        <p:nvPicPr>
          <p:cNvPr id="12" name="Google Shape;12;p32" descr="A picture containing text, businesscard, envelope, vector graphics&#10;&#10;Description automatically generated"/>
          <p:cNvPicPr preferRelativeResize="0"/>
          <p:nvPr/>
        </p:nvPicPr>
        <p:blipFill rotWithShape="1">
          <a:blip r:embed="rId17">
            <a:alphaModFix/>
          </a:blip>
          <a:srcRect/>
          <a:stretch/>
        </p:blipFill>
        <p:spPr>
          <a:xfrm>
            <a:off x="0" y="0"/>
            <a:ext cx="12192000" cy="6858000"/>
          </a:xfrm>
          <a:prstGeom prst="rect">
            <a:avLst/>
          </a:prstGeom>
          <a:noFill/>
          <a:ln>
            <a:noFill/>
          </a:ln>
        </p:spPr>
      </p:pic>
      <p:sp>
        <p:nvSpPr>
          <p:cNvPr id="13" name="Google Shape;13;p32"/>
          <p:cNvSpPr txBox="1">
            <a:spLocks noGrp="1"/>
          </p:cNvSpPr>
          <p:nvPr>
            <p:ph type="title"/>
          </p:nvPr>
        </p:nvSpPr>
        <p:spPr>
          <a:xfrm>
            <a:off x="838200" y="1144587"/>
            <a:ext cx="10515600" cy="88299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32"/>
          <p:cNvSpPr txBox="1">
            <a:spLocks noGrp="1"/>
          </p:cNvSpPr>
          <p:nvPr>
            <p:ph type="body" idx="1"/>
          </p:nvPr>
        </p:nvSpPr>
        <p:spPr>
          <a:xfrm>
            <a:off x="838200" y="2246243"/>
            <a:ext cx="10515600" cy="393071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rgbClr val="C22536"/>
              </a:buClr>
              <a:buSzPts val="2400"/>
              <a:buFont typeface="Arial"/>
              <a:buChar char="•"/>
              <a:defRPr sz="2400" b="1" i="0" u="none" strike="noStrike" cap="none">
                <a:solidFill>
                  <a:srgbClr val="C22536"/>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dk1"/>
              </a:buClr>
              <a:buSzPts val="2000"/>
              <a:buFont typeface="Arial"/>
              <a:buChar char="•"/>
              <a:defRPr sz="2000" b="1" i="0" u="none" strike="noStrike" cap="none">
                <a:solidFill>
                  <a:schemeClr val="dk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chemeClr val="accent1"/>
              </a:buClr>
              <a:buSzPts val="1800"/>
              <a:buFont typeface="Arial"/>
              <a:buChar char="•"/>
              <a:defRPr sz="1800" b="1" i="0" u="none" strike="noStrike" cap="none">
                <a:solidFill>
                  <a:schemeClr val="accent1"/>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chemeClr val="accent5"/>
              </a:buClr>
              <a:buSzPts val="1800"/>
              <a:buFont typeface="Arial"/>
              <a:buChar char="•"/>
              <a:defRPr sz="1800" b="1" i="1" u="none" strike="noStrike" cap="none">
                <a:solidFill>
                  <a:schemeClr val="accent5"/>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0"/>
        <p:cNvGrpSpPr/>
        <p:nvPr/>
      </p:nvGrpSpPr>
      <p:grpSpPr>
        <a:xfrm>
          <a:off x="0" y="0"/>
          <a:ext cx="0" cy="0"/>
          <a:chOff x="0" y="0"/>
          <a:chExt cx="0" cy="0"/>
        </a:xfrm>
      </p:grpSpPr>
      <p:pic>
        <p:nvPicPr>
          <p:cNvPr id="121" name="Google Shape;121;p38" descr="A picture containing text, businesscard, envelope, vector graphics&#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
        <p:nvSpPr>
          <p:cNvPr id="122" name="Google Shape;122;p38"/>
          <p:cNvSpPr txBox="1">
            <a:spLocks noGrp="1"/>
          </p:cNvSpPr>
          <p:nvPr>
            <p:ph type="title"/>
          </p:nvPr>
        </p:nvSpPr>
        <p:spPr>
          <a:xfrm>
            <a:off x="838200" y="1144587"/>
            <a:ext cx="10515600" cy="88299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3" name="Google Shape;123;p38"/>
          <p:cNvSpPr txBox="1">
            <a:spLocks noGrp="1"/>
          </p:cNvSpPr>
          <p:nvPr>
            <p:ph type="body" idx="1"/>
          </p:nvPr>
        </p:nvSpPr>
        <p:spPr>
          <a:xfrm>
            <a:off x="838200" y="2246243"/>
            <a:ext cx="10515600" cy="393071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rgbClr val="C22536"/>
              </a:buClr>
              <a:buSzPts val="2400"/>
              <a:buFont typeface="Arial"/>
              <a:buChar char="•"/>
              <a:defRPr sz="2400" b="1" i="0" u="none" strike="noStrike" cap="none">
                <a:solidFill>
                  <a:srgbClr val="C22536"/>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lt1"/>
              </a:buClr>
              <a:buSzPts val="2000"/>
              <a:buFont typeface="Arial"/>
              <a:buChar char="•"/>
              <a:defRPr sz="2000" b="1" i="0" u="none" strike="noStrike" cap="none">
                <a:solidFill>
                  <a:schemeClr val="lt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chemeClr val="accent1"/>
              </a:buClr>
              <a:buSzPts val="1800"/>
              <a:buFont typeface="Arial"/>
              <a:buChar char="•"/>
              <a:defRPr sz="1800" b="1" i="0" u="none" strike="noStrike" cap="none">
                <a:solidFill>
                  <a:schemeClr val="accent1"/>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chemeClr val="accent5"/>
              </a:buClr>
              <a:buSzPts val="1800"/>
              <a:buFont typeface="Arial"/>
              <a:buChar char="•"/>
              <a:defRPr sz="1800" b="1" i="1" u="none" strike="noStrike" cap="none">
                <a:solidFill>
                  <a:schemeClr val="accent5"/>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124" name="Google Shape;12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125" name="Google Shape;12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126" name="Google Shape;12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lis.virginia.gov/000/reg/TOC08020.HTM%23C0131"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law.lis.virginia.gov/admincode/title8/agency20/chapter131/section240/" TargetMode="External"/><Relationship Id="rId5" Type="http://schemas.openxmlformats.org/officeDocument/2006/relationships/hyperlink" Target="https://www.doe.virginia.gov/boe/accreditation" TargetMode="External"/><Relationship Id="rId4" Type="http://schemas.openxmlformats.org/officeDocument/2006/relationships/hyperlink" Target="https://law.lis.virginia.gov/vacode/22.1-253.13:2/"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doe.virginia.gov/instruction/virtual_learning/index.shtml"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s://lis.virginia.gov/cgi-bin/legp604.exe?213+ful+SB700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s://law.lis.virginia.gov/vacode/title2.2/chapter37/section2.2-3708.2/"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aw.lis.virginia.gov/vacode/title22.1/chapter13.2/section22.1-253.13:2/"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doe.virginia.gov/administrators/superintendents_memos/2015/271-15a.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mailto:virtualprograms@doe.virginia.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hyperlink" Target="http://register.dls.virginia.gov/process.shtml#:~:text=An%20agency%20must%20follow%20the,of%20the%20Code%20of%20Virginia).&amp;text=Typically%2C%20regulatory%20actions%20take%20about,months%20from%20start%20to%20finish" TargetMode="External"/><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txBox="1">
            <a:spLocks noGrp="1"/>
          </p:cNvSpPr>
          <p:nvPr>
            <p:ph type="ctrTitle"/>
          </p:nvPr>
        </p:nvSpPr>
        <p:spPr>
          <a:xfrm>
            <a:off x="1524000" y="2235199"/>
            <a:ext cx="9144000" cy="2387600"/>
          </a:xfrm>
          <a:prstGeom prst="rect">
            <a:avLst/>
          </a:prstGeom>
          <a:solidFill>
            <a:schemeClr val="lt1">
              <a:alpha val="62352"/>
            </a:schemeClr>
          </a:solidFill>
          <a:ln w="79375" cap="rnd" cmpd="sng">
            <a:solidFill>
              <a:srgbClr val="C00000">
                <a:alpha val="78431"/>
              </a:srgbClr>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accent1"/>
              </a:buClr>
              <a:buSzPct val="111111"/>
              <a:buFont typeface="Trebuchet MS"/>
              <a:buNone/>
            </a:pPr>
            <a:r>
              <a:rPr lang="en-US"/>
              <a:t>Virtual Learning Advisory Committee (VLAC) Meeting</a:t>
            </a:r>
            <a:endParaRPr/>
          </a:p>
        </p:txBody>
      </p:sp>
      <p:sp>
        <p:nvSpPr>
          <p:cNvPr id="152" name="Google Shape;152;p1"/>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Wednesday, September 29, 2021</a:t>
            </a:r>
            <a:endParaRPr/>
          </a:p>
          <a:p>
            <a:pPr marL="0" lvl="0" indent="0" algn="ctr" rtl="0">
              <a:lnSpc>
                <a:spcPct val="90000"/>
              </a:lnSpc>
              <a:spcBef>
                <a:spcPts val="1000"/>
              </a:spcBef>
              <a:spcAft>
                <a:spcPts val="0"/>
              </a:spcAft>
              <a:buClr>
                <a:schemeClr val="dk1"/>
              </a:buClr>
              <a:buSzPts val="2400"/>
              <a:buNone/>
            </a:pPr>
            <a:r>
              <a:rPr lang="en-US"/>
              <a:t>1:00-2:30PM</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5" name="Google Shape;215;p51" descr="Superintendent of Public Instruction – James F. Lane"/>
          <p:cNvPicPr preferRelativeResize="0"/>
          <p:nvPr/>
        </p:nvPicPr>
        <p:blipFill rotWithShape="1">
          <a:blip r:embed="rId3">
            <a:alphaModFix/>
          </a:blip>
          <a:srcRect/>
          <a:stretch/>
        </p:blipFill>
        <p:spPr>
          <a:xfrm>
            <a:off x="8643792" y="2389173"/>
            <a:ext cx="2076231" cy="2595289"/>
          </a:xfrm>
          <a:prstGeom prst="rect">
            <a:avLst/>
          </a:prstGeom>
          <a:noFill/>
          <a:ln>
            <a:noFill/>
          </a:ln>
        </p:spPr>
      </p:pic>
      <p:sp>
        <p:nvSpPr>
          <p:cNvPr id="214" name="Google Shape;214;p51"/>
          <p:cNvSpPr txBox="1">
            <a:spLocks noGrp="1"/>
          </p:cNvSpPr>
          <p:nvPr>
            <p:ph type="body" idx="1"/>
          </p:nvPr>
        </p:nvSpPr>
        <p:spPr>
          <a:xfrm>
            <a:off x="2281084" y="2900516"/>
            <a:ext cx="8892842" cy="237361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667"/>
              <a:buNone/>
            </a:pPr>
            <a:r>
              <a:rPr lang="en-US" sz="4911"/>
              <a:t>Remarks</a:t>
            </a:r>
            <a:endParaRPr/>
          </a:p>
          <a:p>
            <a:pPr marL="0" lvl="0" indent="0" algn="l" rtl="0">
              <a:lnSpc>
                <a:spcPct val="90000"/>
              </a:lnSpc>
              <a:spcBef>
                <a:spcPts val="0"/>
              </a:spcBef>
              <a:spcAft>
                <a:spcPts val="0"/>
              </a:spcAft>
              <a:buClr>
                <a:schemeClr val="dk1"/>
              </a:buClr>
              <a:buSzPts val="2667"/>
              <a:buNone/>
            </a:pPr>
            <a:r>
              <a:rPr lang="en-US" sz="4911"/>
              <a:t>Dr. James F. Lane</a:t>
            </a:r>
            <a:endParaRPr sz="2667"/>
          </a:p>
        </p:txBody>
      </p:sp>
      <p:sp>
        <p:nvSpPr>
          <p:cNvPr id="213" name="Google Shape;213;p51"/>
          <p:cNvSpPr txBox="1">
            <a:spLocks noGrp="1"/>
          </p:cNvSpPr>
          <p:nvPr>
            <p:ph type="title"/>
          </p:nvPr>
        </p:nvSpPr>
        <p:spPr>
          <a:xfrm>
            <a:off x="990599" y="1395341"/>
            <a:ext cx="10515600" cy="88299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a:t>Superintendent of Public Instruction</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9"/>
          <p:cNvSpPr txBox="1">
            <a:spLocks noGrp="1"/>
          </p:cNvSpPr>
          <p:nvPr>
            <p:ph type="title"/>
          </p:nvPr>
        </p:nvSpPr>
        <p:spPr>
          <a:xfrm>
            <a:off x="508000" y="1495"/>
            <a:ext cx="116840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Trebuchet MS"/>
              <a:buNone/>
            </a:pPr>
            <a:r>
              <a:rPr lang="en-US"/>
              <a:t>Purpose, Role &amp; Term</a:t>
            </a:r>
            <a:endParaRPr/>
          </a:p>
        </p:txBody>
      </p:sp>
      <p:sp>
        <p:nvSpPr>
          <p:cNvPr id="221" name="Google Shape;221;p9"/>
          <p:cNvSpPr txBox="1">
            <a:spLocks noGrp="1"/>
          </p:cNvSpPr>
          <p:nvPr>
            <p:ph type="body" idx="1"/>
          </p:nvPr>
        </p:nvSpPr>
        <p:spPr>
          <a:xfrm>
            <a:off x="508000" y="1498601"/>
            <a:ext cx="5181600" cy="4368799"/>
          </a:xfrm>
          <a:prstGeom prst="rect">
            <a:avLst/>
          </a:prstGeom>
          <a:noFill/>
          <a:ln>
            <a:noFill/>
          </a:ln>
        </p:spPr>
        <p:txBody>
          <a:bodyPr spcFirstLastPara="1" wrap="square" lIns="91425" tIns="45700" rIns="91425" bIns="45700" anchor="t" anchorCtr="0">
            <a:normAutofit fontScale="70000" lnSpcReduction="20000"/>
          </a:bodyPr>
          <a:lstStyle/>
          <a:p>
            <a:pPr marL="228600" lvl="0" indent="-228606" algn="l" rtl="0">
              <a:lnSpc>
                <a:spcPct val="90000"/>
              </a:lnSpc>
              <a:spcBef>
                <a:spcPts val="0"/>
              </a:spcBef>
              <a:spcAft>
                <a:spcPts val="0"/>
              </a:spcAft>
              <a:buClr>
                <a:schemeClr val="dk1"/>
              </a:buClr>
              <a:buSzPct val="100000"/>
              <a:buChar char="•"/>
            </a:pPr>
            <a:r>
              <a:rPr lang="en-US" sz="4133"/>
              <a:t>Advisory group: online courses, in-service training and digital instructional resources necessary for school divisions to meet graduation requirements.</a:t>
            </a:r>
            <a:endParaRPr/>
          </a:p>
          <a:p>
            <a:pPr marL="228600" lvl="0" indent="-228606" algn="l" rtl="0">
              <a:lnSpc>
                <a:spcPct val="90000"/>
              </a:lnSpc>
              <a:spcBef>
                <a:spcPts val="1000"/>
              </a:spcBef>
              <a:spcAft>
                <a:spcPts val="0"/>
              </a:spcAft>
              <a:buClr>
                <a:schemeClr val="dk1"/>
              </a:buClr>
              <a:buSzPct val="100000"/>
              <a:buChar char="•"/>
            </a:pPr>
            <a:r>
              <a:rPr lang="en-US" sz="4133"/>
              <a:t>Strategic planning to expand blended and online learning opportunities in Virginia public schools, training, content and digital resources.</a:t>
            </a:r>
            <a:endParaRPr/>
          </a:p>
          <a:p>
            <a:pPr marL="228600" lvl="0" indent="-62673" algn="l" rtl="0">
              <a:lnSpc>
                <a:spcPct val="90000"/>
              </a:lnSpc>
              <a:spcBef>
                <a:spcPts val="1000"/>
              </a:spcBef>
              <a:spcAft>
                <a:spcPts val="0"/>
              </a:spcAft>
              <a:buClr>
                <a:schemeClr val="dk1"/>
              </a:buClr>
              <a:buSzPct val="100000"/>
              <a:buNone/>
            </a:pPr>
            <a:endParaRPr/>
          </a:p>
        </p:txBody>
      </p:sp>
      <p:sp>
        <p:nvSpPr>
          <p:cNvPr id="222" name="Google Shape;222;p9"/>
          <p:cNvSpPr txBox="1">
            <a:spLocks noGrp="1"/>
          </p:cNvSpPr>
          <p:nvPr>
            <p:ph type="body" idx="2"/>
          </p:nvPr>
        </p:nvSpPr>
        <p:spPr>
          <a:xfrm>
            <a:off x="6705600" y="1600202"/>
            <a:ext cx="4775200" cy="4063999"/>
          </a:xfrm>
          <a:prstGeom prst="rect">
            <a:avLst/>
          </a:prstGeom>
          <a:noFill/>
          <a:ln>
            <a:noFill/>
          </a:ln>
        </p:spPr>
        <p:txBody>
          <a:bodyPr spcFirstLastPara="1" wrap="square" lIns="91425" tIns="45700" rIns="91425" bIns="45700" anchor="t" anchorCtr="0">
            <a:normAutofit/>
          </a:bodyPr>
          <a:lstStyle/>
          <a:p>
            <a:pPr marL="228600" lvl="0" indent="-234950" algn="l" rtl="0">
              <a:lnSpc>
                <a:spcPct val="90000"/>
              </a:lnSpc>
              <a:spcBef>
                <a:spcPts val="0"/>
              </a:spcBef>
              <a:spcAft>
                <a:spcPts val="0"/>
              </a:spcAft>
              <a:buClr>
                <a:schemeClr val="dk1"/>
              </a:buClr>
              <a:buSzPts val="3700"/>
              <a:buChar char="•"/>
            </a:pPr>
            <a:r>
              <a:rPr lang="en-US"/>
              <a:t>Important role sharing experience, expertise &amp; resources</a:t>
            </a:r>
            <a:endParaRPr/>
          </a:p>
          <a:p>
            <a:pPr marL="228600" lvl="0" indent="-234950" algn="l" rtl="0">
              <a:lnSpc>
                <a:spcPct val="90000"/>
              </a:lnSpc>
              <a:spcBef>
                <a:spcPts val="1000"/>
              </a:spcBef>
              <a:spcAft>
                <a:spcPts val="0"/>
              </a:spcAft>
              <a:buClr>
                <a:schemeClr val="dk1"/>
              </a:buClr>
              <a:buSzPts val="3700"/>
              <a:buChar char="•"/>
            </a:pPr>
            <a:r>
              <a:rPr lang="en-US"/>
              <a:t>Commitment to meet twice annually</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hidden="1"/>
          <p:cNvSpPr>
            <a:spLocks noGrp="1"/>
          </p:cNvSpPr>
          <p:nvPr>
            <p:ph type="body" idx="1"/>
          </p:nvPr>
        </p:nvSpPr>
        <p:spPr/>
        <p:txBody>
          <a:bodyPr/>
          <a:lstStyle/>
          <a:p>
            <a:endParaRPr lang="en-US" dirty="0"/>
          </a:p>
        </p:txBody>
      </p:sp>
      <p:pic>
        <p:nvPicPr>
          <p:cNvPr id="4" name="Google Shape;229;p10" title="Picture students at computers"/>
          <p:cNvPicPr preferRelativeResize="0"/>
          <p:nvPr/>
        </p:nvPicPr>
        <p:blipFill rotWithShape="1">
          <a:blip r:embed="rId2">
            <a:alphaModFix/>
          </a:blip>
          <a:srcRect/>
          <a:stretch/>
        </p:blipFill>
        <p:spPr>
          <a:xfrm>
            <a:off x="1073855" y="3785638"/>
            <a:ext cx="3053317" cy="2025316"/>
          </a:xfrm>
          <a:prstGeom prst="rect">
            <a:avLst/>
          </a:prstGeom>
          <a:noFill/>
          <a:ln>
            <a:noFill/>
          </a:ln>
        </p:spPr>
      </p:pic>
      <p:pic>
        <p:nvPicPr>
          <p:cNvPr id="5" name="Google Shape;230;p10" title="Picture student and teacher"/>
          <p:cNvPicPr preferRelativeResize="0"/>
          <p:nvPr/>
        </p:nvPicPr>
        <p:blipFill rotWithShape="1">
          <a:blip r:embed="rId3">
            <a:alphaModFix/>
          </a:blip>
          <a:srcRect/>
          <a:stretch/>
        </p:blipFill>
        <p:spPr>
          <a:xfrm>
            <a:off x="1061154" y="1543755"/>
            <a:ext cx="3055639" cy="2032000"/>
          </a:xfrm>
          <a:prstGeom prst="rect">
            <a:avLst/>
          </a:prstGeom>
          <a:noFill/>
          <a:ln>
            <a:noFill/>
          </a:ln>
        </p:spPr>
      </p:pic>
      <p:sp>
        <p:nvSpPr>
          <p:cNvPr id="2" name="Title 1"/>
          <p:cNvSpPr>
            <a:spLocks noGrp="1"/>
          </p:cNvSpPr>
          <p:nvPr>
            <p:ph type="title"/>
          </p:nvPr>
        </p:nvSpPr>
        <p:spPr>
          <a:xfrm>
            <a:off x="4811889" y="1397000"/>
            <a:ext cx="6025444" cy="4206346"/>
          </a:xfrm>
        </p:spPr>
        <p:txBody>
          <a:bodyPr>
            <a:normAutofit/>
          </a:bodyPr>
          <a:lstStyle/>
          <a:p>
            <a:pPr algn="ctr"/>
            <a:r>
              <a:rPr lang="en-US" b="1" dirty="0">
                <a:solidFill>
                  <a:schemeClr val="dk1"/>
                </a:solidFill>
              </a:rPr>
              <a:t>Framework of Draft Recommendations for Virtual Education Regulations</a:t>
            </a:r>
            <a:br>
              <a:rPr lang="en-US" b="1" dirty="0">
                <a:solidFill>
                  <a:schemeClr val="dk1"/>
                </a:solidFill>
              </a:rPr>
            </a:br>
            <a:endParaRPr lang="en-US" dirty="0"/>
          </a:p>
        </p:txBody>
      </p:sp>
    </p:spTree>
    <p:extLst>
      <p:ext uri="{BB962C8B-B14F-4D97-AF65-F5344CB8AC3E}">
        <p14:creationId xmlns:p14="http://schemas.microsoft.com/office/powerpoint/2010/main" val="4012069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1"/>
          <p:cNvSpPr txBox="1">
            <a:spLocks noGrp="1"/>
          </p:cNvSpPr>
          <p:nvPr>
            <p:ph type="title"/>
          </p:nvPr>
        </p:nvSpPr>
        <p:spPr>
          <a:xfrm>
            <a:off x="1035698" y="1144587"/>
            <a:ext cx="10318102" cy="8829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Background</a:t>
            </a:r>
            <a:endParaRPr/>
          </a:p>
        </p:txBody>
      </p:sp>
      <p:sp>
        <p:nvSpPr>
          <p:cNvPr id="236" name="Google Shape;236;p11"/>
          <p:cNvSpPr txBox="1">
            <a:spLocks noGrp="1"/>
          </p:cNvSpPr>
          <p:nvPr>
            <p:ph type="body" idx="1"/>
          </p:nvPr>
        </p:nvSpPr>
        <p:spPr>
          <a:xfrm>
            <a:off x="838200" y="2025147"/>
            <a:ext cx="10515600" cy="3930719"/>
          </a:xfrm>
          <a:prstGeom prst="rect">
            <a:avLst/>
          </a:prstGeom>
          <a:noFill/>
          <a:ln>
            <a:noFill/>
          </a:ln>
        </p:spPr>
        <p:txBody>
          <a:bodyPr spcFirstLastPara="1" wrap="square" lIns="91425" tIns="45700" rIns="91425" bIns="45700" anchor="t" anchorCtr="0">
            <a:normAutofit fontScale="85000" lnSpcReduction="20000"/>
          </a:bodyPr>
          <a:lstStyle/>
          <a:p>
            <a:pPr marL="228600" lvl="0" indent="-212911" algn="l" rtl="0">
              <a:lnSpc>
                <a:spcPct val="90000"/>
              </a:lnSpc>
              <a:spcBef>
                <a:spcPts val="0"/>
              </a:spcBef>
              <a:spcAft>
                <a:spcPts val="0"/>
              </a:spcAft>
              <a:buClr>
                <a:schemeClr val="dk1"/>
              </a:buClr>
              <a:buSzPct val="117647"/>
              <a:buChar char="•"/>
            </a:pPr>
            <a:r>
              <a:rPr lang="en-US"/>
              <a:t>Impact of COVID-19 &amp; Virtual Learning</a:t>
            </a:r>
            <a:endParaRPr/>
          </a:p>
          <a:p>
            <a:pPr marL="228600" lvl="0" indent="-212911" algn="l" rtl="0">
              <a:lnSpc>
                <a:spcPct val="90000"/>
              </a:lnSpc>
              <a:spcBef>
                <a:spcPts val="1000"/>
              </a:spcBef>
              <a:spcAft>
                <a:spcPts val="0"/>
              </a:spcAft>
              <a:buClr>
                <a:schemeClr val="dk1"/>
              </a:buClr>
              <a:buSzPct val="117647"/>
              <a:buChar char="•"/>
            </a:pPr>
            <a:r>
              <a:rPr lang="en-US"/>
              <a:t>Expansion of virtual learning</a:t>
            </a:r>
            <a:endParaRPr/>
          </a:p>
          <a:p>
            <a:pPr marL="228600" lvl="0" indent="-212911" algn="l" rtl="0">
              <a:lnSpc>
                <a:spcPct val="90000"/>
              </a:lnSpc>
              <a:spcBef>
                <a:spcPts val="1000"/>
              </a:spcBef>
              <a:spcAft>
                <a:spcPts val="0"/>
              </a:spcAft>
              <a:buClr>
                <a:schemeClr val="dk1"/>
              </a:buClr>
              <a:buSzPct val="117647"/>
              <a:buChar char="•"/>
            </a:pPr>
            <a:r>
              <a:rPr lang="en-US"/>
              <a:t>Expansion of virtual education programs and continuing evolution</a:t>
            </a:r>
            <a:endParaRPr/>
          </a:p>
          <a:p>
            <a:pPr marL="228600" lvl="0" indent="-212911" algn="l" rtl="0">
              <a:lnSpc>
                <a:spcPct val="90000"/>
              </a:lnSpc>
              <a:spcBef>
                <a:spcPts val="1000"/>
              </a:spcBef>
              <a:spcAft>
                <a:spcPts val="0"/>
              </a:spcAft>
              <a:buClr>
                <a:schemeClr val="dk1"/>
              </a:buClr>
              <a:buSzPct val="117647"/>
              <a:buChar char="•"/>
            </a:pPr>
            <a:r>
              <a:rPr lang="en-US"/>
              <a:t>Proposed 2013 Amendments to the </a:t>
            </a:r>
            <a:r>
              <a:rPr lang="en-US" i="1" u="sng">
                <a:solidFill>
                  <a:schemeClr val="hlink"/>
                </a:solidFill>
                <a:hlinkClick r:id="rId3"/>
              </a:rPr>
              <a:t>Regulations Establishing the Standards for Accrediting Public Schools in Virginia</a:t>
            </a:r>
            <a:r>
              <a:rPr lang="en-US"/>
              <a:t>, 8 VAC 20-131, Standards of Accreditation</a:t>
            </a:r>
            <a:endParaRPr/>
          </a:p>
          <a:p>
            <a:pPr marL="228600" lvl="0" indent="-212911" algn="l" rtl="0">
              <a:lnSpc>
                <a:spcPct val="90000"/>
              </a:lnSpc>
              <a:spcBef>
                <a:spcPts val="1000"/>
              </a:spcBef>
              <a:spcAft>
                <a:spcPts val="0"/>
              </a:spcAft>
              <a:buClr>
                <a:schemeClr val="dk1"/>
              </a:buClr>
              <a:buSzPct val="117647"/>
              <a:buChar char="•"/>
            </a:pPr>
            <a:r>
              <a:rPr lang="en-US"/>
              <a:t>June 17, 2021 – NOIRA on Virtual Education</a:t>
            </a:r>
            <a:endParaRPr/>
          </a:p>
          <a:p>
            <a:pPr marL="228600" lvl="0" indent="-212911" algn="l" rtl="0">
              <a:lnSpc>
                <a:spcPct val="90000"/>
              </a:lnSpc>
              <a:spcBef>
                <a:spcPts val="1000"/>
              </a:spcBef>
              <a:spcAft>
                <a:spcPts val="0"/>
              </a:spcAft>
              <a:buClr>
                <a:schemeClr val="dk1"/>
              </a:buClr>
              <a:buSzPct val="117647"/>
              <a:buChar char="•"/>
            </a:pPr>
            <a:r>
              <a:rPr lang="en-US"/>
              <a:t>Posted on Virginia Regulatory Town Hall for public comments</a:t>
            </a:r>
            <a:endParaRPr/>
          </a:p>
          <a:p>
            <a:pPr marL="228600" lvl="0" indent="-212911" algn="l" rtl="0">
              <a:lnSpc>
                <a:spcPct val="90000"/>
              </a:lnSpc>
              <a:spcBef>
                <a:spcPts val="1000"/>
              </a:spcBef>
              <a:spcAft>
                <a:spcPts val="0"/>
              </a:spcAft>
              <a:buClr>
                <a:schemeClr val="dk1"/>
              </a:buClr>
              <a:buSzPct val="117647"/>
              <a:buChar char="•"/>
            </a:pPr>
            <a:r>
              <a:rPr lang="en-US"/>
              <a:t>Formed Virtual Education Regulations Workgroup</a:t>
            </a:r>
            <a:endParaRPr/>
          </a:p>
          <a:p>
            <a:pPr marL="228600" lvl="0" indent="-212911" algn="l" rtl="0">
              <a:lnSpc>
                <a:spcPct val="90000"/>
              </a:lnSpc>
              <a:spcBef>
                <a:spcPts val="1000"/>
              </a:spcBef>
              <a:spcAft>
                <a:spcPts val="0"/>
              </a:spcAft>
              <a:buClr>
                <a:schemeClr val="dk1"/>
              </a:buClr>
              <a:buSzPct val="117647"/>
              <a:buChar char="•"/>
            </a:pPr>
            <a:r>
              <a:rPr lang="en-US"/>
              <a:t>Reviewed various state regulations and policies related to virtual education</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1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a:t>14</a:t>
            </a:fld>
            <a:endParaRPr/>
          </a:p>
        </p:txBody>
      </p:sp>
      <p:pic>
        <p:nvPicPr>
          <p:cNvPr id="244" name="Google Shape;244;p12" title="picture of books"/>
          <p:cNvPicPr preferRelativeResize="0"/>
          <p:nvPr/>
        </p:nvPicPr>
        <p:blipFill rotWithShape="1">
          <a:blip r:embed="rId3">
            <a:alphaModFix/>
          </a:blip>
          <a:srcRect/>
          <a:stretch/>
        </p:blipFill>
        <p:spPr>
          <a:xfrm>
            <a:off x="9252887" y="1536496"/>
            <a:ext cx="2682240" cy="2011680"/>
          </a:xfrm>
          <a:prstGeom prst="rect">
            <a:avLst/>
          </a:prstGeom>
          <a:noFill/>
          <a:ln>
            <a:noFill/>
          </a:ln>
        </p:spPr>
      </p:pic>
      <p:sp>
        <p:nvSpPr>
          <p:cNvPr id="243" name="Google Shape;243;p12"/>
          <p:cNvSpPr txBox="1"/>
          <p:nvPr/>
        </p:nvSpPr>
        <p:spPr>
          <a:xfrm>
            <a:off x="1738378" y="1536496"/>
            <a:ext cx="7459176" cy="4798423"/>
          </a:xfrm>
          <a:prstGeom prst="rect">
            <a:avLst/>
          </a:prstGeom>
          <a:noFill/>
          <a:ln w="31750"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dk1"/>
              </a:buClr>
              <a:buSzPts val="2400"/>
              <a:buFont typeface="Courier New"/>
              <a:buChar char="o"/>
            </a:pPr>
            <a:r>
              <a:rPr lang="en-US" sz="2400" b="0" i="1" u="none" strike="noStrike" cap="none">
                <a:solidFill>
                  <a:schemeClr val="dk1"/>
                </a:solidFill>
                <a:latin typeface="Trebuchet MS"/>
                <a:ea typeface="Trebuchet MS"/>
                <a:cs typeface="Trebuchet MS"/>
                <a:sym typeface="Trebuchet MS"/>
              </a:rPr>
              <a:t>2013 Proposed Virtual Schools Regulations as a reference</a:t>
            </a:r>
            <a:endParaRPr sz="18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1000"/>
              </a:spcBef>
              <a:spcAft>
                <a:spcPts val="0"/>
              </a:spcAft>
              <a:buClr>
                <a:schemeClr val="dk1"/>
              </a:buClr>
              <a:buSzPts val="2400"/>
              <a:buFont typeface="Courier New"/>
              <a:buChar char="o"/>
            </a:pPr>
            <a:r>
              <a:rPr lang="en-US" sz="2400" b="0" i="1" u="none" strike="noStrike" cap="none">
                <a:solidFill>
                  <a:schemeClr val="dk1"/>
                </a:solidFill>
                <a:latin typeface="Trebuchet MS"/>
                <a:ea typeface="Trebuchet MS"/>
                <a:cs typeface="Trebuchet MS"/>
                <a:sym typeface="Trebuchet MS"/>
              </a:rPr>
              <a:t>Standards of Quality</a:t>
            </a:r>
            <a:endParaRPr sz="18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1000"/>
              </a:spcBef>
              <a:spcAft>
                <a:spcPts val="0"/>
              </a:spcAft>
              <a:buClr>
                <a:schemeClr val="dk1"/>
              </a:buClr>
              <a:buSzPts val="2400"/>
              <a:buFont typeface="Courier New"/>
              <a:buChar char="o"/>
            </a:pPr>
            <a:r>
              <a:rPr lang="en-US" sz="2400" b="0" i="1" u="none" strike="noStrike" cap="none">
                <a:solidFill>
                  <a:schemeClr val="dk1"/>
                </a:solidFill>
                <a:latin typeface="Trebuchet MS"/>
                <a:ea typeface="Trebuchet MS"/>
                <a:cs typeface="Trebuchet MS"/>
                <a:sym typeface="Trebuchet MS"/>
              </a:rPr>
              <a:t>Standards of Accreditation</a:t>
            </a:r>
            <a:endParaRPr sz="1800" b="0" i="0" u="none" strike="noStrike" cap="none">
              <a:solidFill>
                <a:schemeClr val="dk1"/>
              </a:solidFill>
              <a:latin typeface="Times New Roman"/>
              <a:ea typeface="Times New Roman"/>
              <a:cs typeface="Times New Roman"/>
              <a:sym typeface="Times New Roman"/>
            </a:endParaRPr>
          </a:p>
          <a:p>
            <a:pPr marL="800100" marR="0" lvl="1" indent="-342900" algn="l" rtl="0">
              <a:lnSpc>
                <a:spcPct val="90000"/>
              </a:lnSpc>
              <a:spcBef>
                <a:spcPts val="500"/>
              </a:spcBef>
              <a:spcAft>
                <a:spcPts val="0"/>
              </a:spcAft>
              <a:buClr>
                <a:schemeClr val="dk1"/>
              </a:buClr>
              <a:buSzPts val="2000"/>
              <a:buFont typeface="Courier New"/>
              <a:buChar char="o"/>
            </a:pPr>
            <a:r>
              <a:rPr lang="en-US" sz="2000" b="0" i="0" strike="noStrike" cap="none">
                <a:solidFill>
                  <a:schemeClr val="dk1"/>
                </a:solidFill>
                <a:latin typeface="Trebuchet MS"/>
                <a:ea typeface="Trebuchet MS"/>
                <a:cs typeface="Trebuchet MS"/>
                <a:sym typeface="Trebuchet MS"/>
              </a:rPr>
              <a:t>§ 22.1-253.13:2. </a:t>
            </a:r>
            <a:r>
              <a:rPr lang="en-US" sz="2000" b="0" i="0" u="sng" strike="noStrike" cap="none">
                <a:solidFill>
                  <a:schemeClr val="hlink"/>
                </a:solidFill>
                <a:latin typeface="Trebuchet MS"/>
                <a:ea typeface="Trebuchet MS"/>
                <a:cs typeface="Trebuchet MS"/>
                <a:sym typeface="Trebuchet MS"/>
                <a:hlinkClick r:id="rId4"/>
              </a:rPr>
              <a:t>Standard 2. Instructional, administrative, and support personnel</a:t>
            </a:r>
            <a:endParaRPr sz="2000" b="0" i="1" u="none" strike="noStrike" cap="none">
              <a:solidFill>
                <a:schemeClr val="dk1"/>
              </a:solidFill>
              <a:latin typeface="Trebuchet MS"/>
              <a:ea typeface="Trebuchet MS"/>
              <a:cs typeface="Trebuchet MS"/>
              <a:sym typeface="Trebuchet MS"/>
            </a:endParaRPr>
          </a:p>
          <a:p>
            <a:pPr marL="800100" marR="0" lvl="1" indent="-342900" algn="l" rtl="0">
              <a:lnSpc>
                <a:spcPct val="90000"/>
              </a:lnSpc>
              <a:spcBef>
                <a:spcPts val="500"/>
              </a:spcBef>
              <a:spcAft>
                <a:spcPts val="0"/>
              </a:spcAft>
              <a:buClr>
                <a:schemeClr val="dk1"/>
              </a:buClr>
              <a:buSzPts val="2000"/>
              <a:buFont typeface="Courier New"/>
              <a:buChar char="o"/>
            </a:pPr>
            <a:r>
              <a:rPr lang="en-US" sz="2000" b="0" i="1" u="sng" strike="noStrike" cap="none">
                <a:solidFill>
                  <a:schemeClr val="hlink"/>
                </a:solidFill>
                <a:latin typeface="Trebuchet MS"/>
                <a:ea typeface="Trebuchet MS"/>
                <a:cs typeface="Trebuchet MS"/>
                <a:sym typeface="Trebuchet MS"/>
                <a:hlinkClick r:id="rId5"/>
              </a:rPr>
              <a:t>VDOE website Standards of Accreditation</a:t>
            </a:r>
            <a:r>
              <a:rPr lang="en-US" sz="2000" b="0" i="1" u="none" strike="noStrike" cap="none">
                <a:solidFill>
                  <a:schemeClr val="dk1"/>
                </a:solidFill>
                <a:latin typeface="Trebuchet MS"/>
                <a:ea typeface="Trebuchet MS"/>
                <a:cs typeface="Trebuchet MS"/>
                <a:sym typeface="Trebuchet MS"/>
              </a:rPr>
              <a:t> </a:t>
            </a:r>
            <a:endParaRPr sz="2000" b="0" i="1" u="none" strike="noStrike" cap="none">
              <a:solidFill>
                <a:schemeClr val="dk1"/>
              </a:solidFill>
              <a:latin typeface="Trebuchet MS"/>
              <a:ea typeface="Trebuchet MS"/>
              <a:cs typeface="Trebuchet MS"/>
              <a:sym typeface="Trebuchet MS"/>
            </a:endParaRPr>
          </a:p>
          <a:p>
            <a:pPr marL="800100" marR="0" lvl="1" indent="-342900" algn="l" rtl="0">
              <a:lnSpc>
                <a:spcPct val="90000"/>
              </a:lnSpc>
              <a:spcBef>
                <a:spcPts val="500"/>
              </a:spcBef>
              <a:spcAft>
                <a:spcPts val="0"/>
              </a:spcAft>
              <a:buClr>
                <a:schemeClr val="dk1"/>
              </a:buClr>
              <a:buSzPts val="2000"/>
              <a:buFont typeface="Courier New"/>
              <a:buChar char="o"/>
            </a:pPr>
            <a:r>
              <a:rPr lang="en-US" sz="2000" b="0" i="1" u="sng" strike="noStrike" cap="none">
                <a:solidFill>
                  <a:schemeClr val="hlink"/>
                </a:solidFill>
                <a:latin typeface="Trebuchet MS"/>
                <a:ea typeface="Trebuchet MS"/>
                <a:cs typeface="Trebuchet MS"/>
                <a:sym typeface="Trebuchet MS"/>
                <a:hlinkClick r:id="rId6"/>
              </a:rPr>
              <a:t>SOA Staffing Requirements</a:t>
            </a:r>
            <a:endParaRPr sz="18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1000"/>
              </a:spcBef>
              <a:spcAft>
                <a:spcPts val="0"/>
              </a:spcAft>
              <a:buClr>
                <a:schemeClr val="dk1"/>
              </a:buClr>
              <a:buSzPts val="2400"/>
              <a:buFont typeface="Courier New"/>
              <a:buChar char="o"/>
            </a:pPr>
            <a:r>
              <a:rPr lang="en-US" sz="2400" b="0" i="1" u="none" strike="noStrike" cap="none">
                <a:solidFill>
                  <a:schemeClr val="dk1"/>
                </a:solidFill>
                <a:latin typeface="Trebuchet MS"/>
                <a:ea typeface="Trebuchet MS"/>
                <a:cs typeface="Trebuchet MS"/>
                <a:sym typeface="Trebuchet MS"/>
              </a:rPr>
              <a:t>Research from Education Commission of the States (ECS) </a:t>
            </a:r>
            <a:endParaRPr sz="18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1000"/>
              </a:spcBef>
              <a:spcAft>
                <a:spcPts val="0"/>
              </a:spcAft>
              <a:buClr>
                <a:schemeClr val="dk1"/>
              </a:buClr>
              <a:buSzPts val="2400"/>
              <a:buFont typeface="Courier New"/>
              <a:buChar char="o"/>
            </a:pPr>
            <a:r>
              <a:rPr lang="en-US" sz="2400" b="0" i="1" u="none" strike="noStrike" cap="none">
                <a:solidFill>
                  <a:schemeClr val="dk1"/>
                </a:solidFill>
                <a:latin typeface="Trebuchet MS"/>
                <a:ea typeface="Trebuchet MS"/>
                <a:cs typeface="Trebuchet MS"/>
                <a:sym typeface="Trebuchet MS"/>
              </a:rPr>
              <a:t>Research from Aurora Institute</a:t>
            </a: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rgbClr val="888888"/>
              </a:buClr>
              <a:buSzPts val="2400"/>
              <a:buFont typeface="Arial"/>
              <a:buNone/>
            </a:pPr>
            <a:endParaRPr sz="2400" b="0" i="1" u="none" strike="noStrike" cap="none">
              <a:solidFill>
                <a:schemeClr val="dk1"/>
              </a:solidFill>
              <a:latin typeface="Trebuchet MS"/>
              <a:ea typeface="Trebuchet MS"/>
              <a:cs typeface="Trebuchet MS"/>
              <a:sym typeface="Trebuchet MS"/>
            </a:endParaRPr>
          </a:p>
        </p:txBody>
      </p:sp>
      <p:sp>
        <p:nvSpPr>
          <p:cNvPr id="241" name="Google Shape;241;p12"/>
          <p:cNvSpPr txBox="1">
            <a:spLocks noGrp="1"/>
          </p:cNvSpPr>
          <p:nvPr>
            <p:ph type="title"/>
          </p:nvPr>
        </p:nvSpPr>
        <p:spPr>
          <a:xfrm>
            <a:off x="4083344" y="346809"/>
            <a:ext cx="7907769" cy="88092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sz="4400"/>
              <a:t>Supporting documents</a:t>
            </a:r>
            <a:endParaRPr sz="4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1" name="Google Shape;251;p5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a:t>15</a:t>
            </a:fld>
            <a:endParaRPr/>
          </a:p>
        </p:txBody>
      </p:sp>
      <p:pic>
        <p:nvPicPr>
          <p:cNvPr id="252" name="Google Shape;252;p52" descr="Virtual Education Supports">
            <a:hlinkClick r:id="rId3"/>
          </p:cNvPr>
          <p:cNvPicPr preferRelativeResize="0"/>
          <p:nvPr/>
        </p:nvPicPr>
        <p:blipFill rotWithShape="1">
          <a:blip r:embed="rId4">
            <a:alphaModFix/>
          </a:blip>
          <a:srcRect/>
          <a:stretch/>
        </p:blipFill>
        <p:spPr>
          <a:xfrm>
            <a:off x="7038109" y="2484582"/>
            <a:ext cx="4413718" cy="3399412"/>
          </a:xfrm>
          <a:prstGeom prst="rect">
            <a:avLst/>
          </a:prstGeom>
          <a:noFill/>
          <a:ln>
            <a:noFill/>
          </a:ln>
        </p:spPr>
      </p:pic>
      <p:sp>
        <p:nvSpPr>
          <p:cNvPr id="250" name="Google Shape;250;p52"/>
          <p:cNvSpPr txBox="1">
            <a:spLocks noGrp="1"/>
          </p:cNvSpPr>
          <p:nvPr>
            <p:ph type="subTitle" idx="1"/>
          </p:nvPr>
        </p:nvSpPr>
        <p:spPr>
          <a:xfrm>
            <a:off x="531488" y="2484582"/>
            <a:ext cx="6395785" cy="3850337"/>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400"/>
              <a:buNone/>
            </a:pPr>
            <a:r>
              <a:rPr lang="en-US">
                <a:solidFill>
                  <a:schemeClr val="dk1"/>
                </a:solidFill>
              </a:rPr>
              <a:t>The Virginia Department of Education (VDOE) has released a new document to support school divisions in implementing successful virtual learning programs. </a:t>
            </a:r>
            <a:endParaRPr>
              <a:solidFill>
                <a:schemeClr val="dk1"/>
              </a:solidFill>
            </a:endParaRPr>
          </a:p>
          <a:p>
            <a:pPr marL="457200" lvl="0" indent="-406400" algn="l" rtl="0">
              <a:lnSpc>
                <a:spcPct val="90000"/>
              </a:lnSpc>
              <a:spcBef>
                <a:spcPts val="1000"/>
              </a:spcBef>
              <a:spcAft>
                <a:spcPts val="0"/>
              </a:spcAft>
              <a:buSzPts val="2400"/>
              <a:buNone/>
            </a:pPr>
            <a:r>
              <a:rPr lang="en-US">
                <a:solidFill>
                  <a:schemeClr val="dk1"/>
                </a:solidFill>
              </a:rPr>
              <a:t>The document shares helpful information on topics including policy development, administration, technology requirements, virtual instruction, professional learning, and resources. </a:t>
            </a:r>
            <a:endParaRPr/>
          </a:p>
          <a:p>
            <a:pPr marL="457200" lvl="0" indent="-406400" algn="l" rtl="0">
              <a:lnSpc>
                <a:spcPct val="90000"/>
              </a:lnSpc>
              <a:spcBef>
                <a:spcPts val="1000"/>
              </a:spcBef>
              <a:spcAft>
                <a:spcPts val="0"/>
              </a:spcAft>
              <a:buSzPts val="2400"/>
              <a:buNone/>
            </a:pPr>
            <a:endParaRPr sz="3200">
              <a:solidFill>
                <a:schemeClr val="dk1"/>
              </a:solidFill>
            </a:endParaRPr>
          </a:p>
        </p:txBody>
      </p:sp>
      <p:sp>
        <p:nvSpPr>
          <p:cNvPr id="249" name="Google Shape;249;p52"/>
          <p:cNvSpPr txBox="1">
            <a:spLocks noGrp="1"/>
          </p:cNvSpPr>
          <p:nvPr>
            <p:ph type="ctrTitle"/>
          </p:nvPr>
        </p:nvSpPr>
        <p:spPr>
          <a:xfrm>
            <a:off x="1649955" y="1186649"/>
            <a:ext cx="9144000" cy="91247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1"/>
              </a:buClr>
              <a:buSzPts val="6000"/>
              <a:buFont typeface="Trebuchet MS"/>
              <a:buNone/>
            </a:pPr>
            <a:r>
              <a:rPr lang="en-US" sz="2800"/>
              <a:t/>
            </a:r>
            <a:br>
              <a:rPr lang="en-US" sz="2800"/>
            </a:br>
            <a:r>
              <a:rPr lang="en-US" sz="2800"/>
              <a:t> Virtual Education in Virginia: A Collection of Supports and Resources (Superintendent’s Memo #244-21)</a:t>
            </a:r>
            <a:endParaRPr sz="2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8" name="Google Shape;258;p15"/>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a:t>16</a:t>
            </a:fld>
            <a:endParaRPr/>
          </a:p>
        </p:txBody>
      </p:sp>
      <p:sp>
        <p:nvSpPr>
          <p:cNvPr id="261" name="Google Shape;261;p15"/>
          <p:cNvSpPr txBox="1"/>
          <p:nvPr/>
        </p:nvSpPr>
        <p:spPr>
          <a:xfrm>
            <a:off x="7904429" y="2558473"/>
            <a:ext cx="3318545" cy="3469614"/>
          </a:xfrm>
          <a:prstGeom prst="rect">
            <a:avLst/>
          </a:prstGeom>
          <a:noFill/>
          <a:ln w="31750"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dk1"/>
              </a:buClr>
              <a:buSzPts val="2400"/>
              <a:buFont typeface="Courier New"/>
              <a:buChar char="o"/>
            </a:pPr>
            <a:r>
              <a:rPr lang="en-US" sz="2400" b="0" i="1" u="none" strike="noStrike" cap="none">
                <a:solidFill>
                  <a:schemeClr val="dk1"/>
                </a:solidFill>
                <a:latin typeface="Trebuchet MS"/>
                <a:ea typeface="Trebuchet MS"/>
                <a:cs typeface="Trebuchet MS"/>
                <a:sym typeface="Trebuchet MS"/>
              </a:rPr>
              <a:t>Enrollment</a:t>
            </a:r>
            <a:endParaRPr sz="18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1000"/>
              </a:spcBef>
              <a:spcAft>
                <a:spcPts val="0"/>
              </a:spcAft>
              <a:buClr>
                <a:schemeClr val="dk1"/>
              </a:buClr>
              <a:buSzPts val="2400"/>
              <a:buFont typeface="Courier New"/>
              <a:buChar char="o"/>
            </a:pPr>
            <a:r>
              <a:rPr lang="en-US" sz="2400" b="0" i="1" u="none" strike="noStrike" cap="none">
                <a:solidFill>
                  <a:schemeClr val="dk1"/>
                </a:solidFill>
                <a:latin typeface="Trebuchet MS"/>
                <a:ea typeface="Trebuchet MS"/>
                <a:cs typeface="Trebuchet MS"/>
                <a:sym typeface="Trebuchet MS"/>
              </a:rPr>
              <a:t>Accountability &amp; Testing</a:t>
            </a:r>
            <a:endParaRPr/>
          </a:p>
          <a:p>
            <a:pPr marL="342900" marR="0" lvl="0" indent="-342900" algn="l" rtl="0">
              <a:lnSpc>
                <a:spcPct val="90000"/>
              </a:lnSpc>
              <a:spcBef>
                <a:spcPts val="1000"/>
              </a:spcBef>
              <a:spcAft>
                <a:spcPts val="0"/>
              </a:spcAft>
              <a:buClr>
                <a:schemeClr val="dk1"/>
              </a:buClr>
              <a:buSzPts val="2400"/>
              <a:buFont typeface="Courier New"/>
              <a:buChar char="o"/>
            </a:pPr>
            <a:r>
              <a:rPr lang="en-US" sz="2400" b="0" i="1" u="none" strike="noStrike" cap="none">
                <a:solidFill>
                  <a:schemeClr val="dk1"/>
                </a:solidFill>
                <a:latin typeface="Trebuchet MS"/>
                <a:ea typeface="Trebuchet MS"/>
                <a:cs typeface="Trebuchet MS"/>
                <a:sym typeface="Trebuchet MS"/>
              </a:rPr>
              <a:t>Recordkeeping</a:t>
            </a:r>
            <a:endParaRPr sz="18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1000"/>
              </a:spcBef>
              <a:spcAft>
                <a:spcPts val="0"/>
              </a:spcAft>
              <a:buClr>
                <a:schemeClr val="dk1"/>
              </a:buClr>
              <a:buSzPts val="2400"/>
              <a:buFont typeface="Courier New"/>
              <a:buChar char="o"/>
            </a:pPr>
            <a:r>
              <a:rPr lang="en-US" sz="2400" b="0" i="1" u="none" strike="noStrike" cap="none">
                <a:solidFill>
                  <a:schemeClr val="dk1"/>
                </a:solidFill>
                <a:latin typeface="Trebuchet MS"/>
                <a:ea typeface="Trebuchet MS"/>
                <a:cs typeface="Trebuchet MS"/>
                <a:sym typeface="Trebuchet MS"/>
              </a:rPr>
              <a:t>Technology &amp; Support</a:t>
            </a:r>
            <a:endParaRPr sz="18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1000"/>
              </a:spcBef>
              <a:spcAft>
                <a:spcPts val="0"/>
              </a:spcAft>
              <a:buClr>
                <a:schemeClr val="dk1"/>
              </a:buClr>
              <a:buSzPts val="2400"/>
              <a:buFont typeface="Courier New"/>
              <a:buChar char="o"/>
            </a:pPr>
            <a:r>
              <a:rPr lang="en-US" sz="2400" b="0" i="1" u="none" strike="noStrike" cap="none">
                <a:solidFill>
                  <a:schemeClr val="dk1"/>
                </a:solidFill>
                <a:latin typeface="Trebuchet MS"/>
                <a:ea typeface="Trebuchet MS"/>
                <a:cs typeface="Trebuchet MS"/>
                <a:sym typeface="Trebuchet MS"/>
              </a:rPr>
              <a:t>Extracurricular</a:t>
            </a:r>
            <a:endParaRPr sz="2400" b="0" i="1"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spcAft>
                <a:spcPts val="0"/>
              </a:spcAft>
              <a:buClr>
                <a:srgbClr val="888888"/>
              </a:buClr>
              <a:buSzPts val="2400"/>
              <a:buFont typeface="Arial"/>
              <a:buNone/>
            </a:pPr>
            <a:endParaRPr sz="2400" b="0" i="1" u="none" strike="noStrike" cap="none">
              <a:solidFill>
                <a:schemeClr val="dk1"/>
              </a:solidFill>
              <a:latin typeface="Trebuchet MS"/>
              <a:ea typeface="Trebuchet MS"/>
              <a:cs typeface="Trebuchet MS"/>
              <a:sym typeface="Trebuchet MS"/>
            </a:endParaRPr>
          </a:p>
        </p:txBody>
      </p:sp>
      <p:sp>
        <p:nvSpPr>
          <p:cNvPr id="263" name="Google Shape;263;p15"/>
          <p:cNvSpPr txBox="1"/>
          <p:nvPr/>
        </p:nvSpPr>
        <p:spPr>
          <a:xfrm rot="-489048">
            <a:off x="7797377" y="1606099"/>
            <a:ext cx="4381072" cy="50330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accent1"/>
              </a:buClr>
              <a:buSzPts val="2400"/>
              <a:buFont typeface="Trebuchet MS"/>
              <a:buNone/>
            </a:pPr>
            <a:r>
              <a:rPr lang="en-US" sz="2400" b="0" i="0" u="none" strike="noStrike" cap="none">
                <a:solidFill>
                  <a:schemeClr val="accent1"/>
                </a:solidFill>
                <a:latin typeface="Trebuchet MS"/>
                <a:ea typeface="Trebuchet MS"/>
                <a:cs typeface="Trebuchet MS"/>
                <a:sym typeface="Trebuchet MS"/>
              </a:rPr>
              <a:t>Data, Reporting &amp; Operational</a:t>
            </a:r>
            <a:endParaRPr sz="2400" b="0" i="0" u="none" strike="noStrike" cap="none">
              <a:solidFill>
                <a:schemeClr val="accent1"/>
              </a:solidFill>
              <a:latin typeface="Trebuchet MS"/>
              <a:ea typeface="Trebuchet MS"/>
              <a:cs typeface="Trebuchet MS"/>
              <a:sym typeface="Trebuchet MS"/>
            </a:endParaRPr>
          </a:p>
        </p:txBody>
      </p:sp>
      <p:sp>
        <p:nvSpPr>
          <p:cNvPr id="260" name="Google Shape;260;p15"/>
          <p:cNvSpPr txBox="1"/>
          <p:nvPr/>
        </p:nvSpPr>
        <p:spPr>
          <a:xfrm>
            <a:off x="4190439" y="2871514"/>
            <a:ext cx="3318545" cy="3117669"/>
          </a:xfrm>
          <a:prstGeom prst="rect">
            <a:avLst/>
          </a:prstGeom>
          <a:noFill/>
          <a:ln w="31750" cap="flat" cmpd="sng">
            <a:solidFill>
              <a:schemeClr val="accent1"/>
            </a:solidFill>
            <a:prstDash val="solid"/>
            <a:round/>
            <a:headEnd type="none" w="sm" len="sm"/>
            <a:tailEnd type="none" w="sm" len="sm"/>
          </a:ln>
        </p:spPr>
        <p:txBody>
          <a:bodyPr spcFirstLastPara="1" wrap="square" lIns="91425" tIns="45700" rIns="91425" bIns="45700" anchor="t" anchorCtr="0">
            <a:normAutofit lnSpcReduction="10000"/>
          </a:bodyPr>
          <a:lstStyle/>
          <a:p>
            <a:pPr marL="342900" marR="0" lvl="0" indent="-342900" algn="l" rtl="0">
              <a:lnSpc>
                <a:spcPct val="90000"/>
              </a:lnSpc>
              <a:spcBef>
                <a:spcPts val="0"/>
              </a:spcBef>
              <a:spcAft>
                <a:spcPts val="0"/>
              </a:spcAft>
              <a:buClr>
                <a:schemeClr val="dk1"/>
              </a:buClr>
              <a:buSzPts val="2400"/>
              <a:buFont typeface="Courier New"/>
              <a:buChar char="o"/>
            </a:pPr>
            <a:r>
              <a:rPr lang="en-US" sz="2400" b="0" i="1" u="none" strike="noStrike" cap="none">
                <a:solidFill>
                  <a:schemeClr val="dk1"/>
                </a:solidFill>
                <a:latin typeface="Trebuchet MS"/>
                <a:ea typeface="Trebuchet MS"/>
                <a:cs typeface="Trebuchet MS"/>
                <a:sym typeface="Trebuchet MS"/>
              </a:rPr>
              <a:t>Calendar</a:t>
            </a:r>
            <a:endParaRPr sz="18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1000"/>
              </a:spcBef>
              <a:spcAft>
                <a:spcPts val="0"/>
              </a:spcAft>
              <a:buClr>
                <a:schemeClr val="dk1"/>
              </a:buClr>
              <a:buSzPts val="2400"/>
              <a:buFont typeface="Courier New"/>
              <a:buChar char="o"/>
            </a:pPr>
            <a:r>
              <a:rPr lang="en-US" sz="2400" b="0" i="1" u="none" strike="noStrike" cap="none">
                <a:solidFill>
                  <a:schemeClr val="dk1"/>
                </a:solidFill>
                <a:latin typeface="Trebuchet MS"/>
                <a:ea typeface="Trebuchet MS"/>
                <a:cs typeface="Trebuchet MS"/>
                <a:sym typeface="Trebuchet MS"/>
              </a:rPr>
              <a:t>Instructional hours</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ts val="2400"/>
              <a:buFont typeface="Courier New"/>
              <a:buChar char="o"/>
            </a:pPr>
            <a:r>
              <a:rPr lang="en-US" sz="2400" b="0" i="1" u="none" strike="noStrike" cap="none">
                <a:solidFill>
                  <a:schemeClr val="dk1"/>
                </a:solidFill>
                <a:latin typeface="Trebuchet MS"/>
                <a:ea typeface="Trebuchet MS"/>
                <a:cs typeface="Trebuchet MS"/>
                <a:sym typeface="Trebuchet MS"/>
              </a:rPr>
              <a:t>Standard Units of Credit</a:t>
            </a:r>
            <a:endParaRPr sz="18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1000"/>
              </a:spcBef>
              <a:spcAft>
                <a:spcPts val="0"/>
              </a:spcAft>
              <a:buClr>
                <a:schemeClr val="dk1"/>
              </a:buClr>
              <a:buSzPts val="2400"/>
              <a:buFont typeface="Courier New"/>
              <a:buChar char="o"/>
            </a:pPr>
            <a:r>
              <a:rPr lang="en-US" sz="2400" b="0" i="1" u="none" strike="noStrike" cap="none">
                <a:solidFill>
                  <a:schemeClr val="dk1"/>
                </a:solidFill>
                <a:latin typeface="Trebuchet MS"/>
                <a:ea typeface="Trebuchet MS"/>
                <a:cs typeface="Trebuchet MS"/>
                <a:sym typeface="Trebuchet MS"/>
              </a:rPr>
              <a:t>Standard School Day &amp; Seat time Equivalent</a:t>
            </a:r>
            <a:endParaRPr sz="18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1000"/>
              </a:spcBef>
              <a:spcAft>
                <a:spcPts val="0"/>
              </a:spcAft>
              <a:buClr>
                <a:schemeClr val="dk1"/>
              </a:buClr>
              <a:buSzPts val="2400"/>
              <a:buFont typeface="Courier New"/>
              <a:buChar char="o"/>
            </a:pPr>
            <a:r>
              <a:rPr lang="en-US" sz="2400" b="0" i="1" u="none" strike="noStrike" cap="none">
                <a:solidFill>
                  <a:schemeClr val="dk1"/>
                </a:solidFill>
                <a:latin typeface="Trebuchet MS"/>
                <a:ea typeface="Trebuchet MS"/>
                <a:cs typeface="Trebuchet MS"/>
                <a:sym typeface="Trebuchet MS"/>
              </a:rPr>
              <a:t>Attendance</a:t>
            </a: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rgbClr val="888888"/>
              </a:buClr>
              <a:buSzPts val="2400"/>
              <a:buFont typeface="Arial"/>
              <a:buNone/>
            </a:pPr>
            <a:endParaRPr sz="2400" b="0" i="1" u="none" strike="noStrike" cap="none">
              <a:solidFill>
                <a:schemeClr val="dk1"/>
              </a:solidFill>
              <a:latin typeface="Trebuchet MS"/>
              <a:ea typeface="Trebuchet MS"/>
              <a:cs typeface="Trebuchet MS"/>
              <a:sym typeface="Trebuchet MS"/>
            </a:endParaRPr>
          </a:p>
        </p:txBody>
      </p:sp>
      <p:sp>
        <p:nvSpPr>
          <p:cNvPr id="262" name="Google Shape;262;p15"/>
          <p:cNvSpPr txBox="1"/>
          <p:nvPr/>
        </p:nvSpPr>
        <p:spPr>
          <a:xfrm rot="-581190">
            <a:off x="4213925" y="2105113"/>
            <a:ext cx="3280408" cy="45210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accent1"/>
              </a:buClr>
              <a:buSzPts val="2400"/>
              <a:buFont typeface="Trebuchet MS"/>
              <a:buNone/>
            </a:pPr>
            <a:r>
              <a:rPr lang="en-US" sz="2400" b="0" i="0" u="none" strike="noStrike" cap="none">
                <a:solidFill>
                  <a:schemeClr val="accent1"/>
                </a:solidFill>
                <a:latin typeface="Trebuchet MS"/>
                <a:ea typeface="Trebuchet MS"/>
                <a:cs typeface="Trebuchet MS"/>
                <a:sym typeface="Trebuchet MS"/>
              </a:rPr>
              <a:t>Instructional Time</a:t>
            </a:r>
            <a:endParaRPr sz="2400" b="0" i="0" u="none" strike="noStrike" cap="none">
              <a:solidFill>
                <a:schemeClr val="accent1"/>
              </a:solidFill>
              <a:latin typeface="Trebuchet MS"/>
              <a:ea typeface="Trebuchet MS"/>
              <a:cs typeface="Trebuchet MS"/>
              <a:sym typeface="Trebuchet MS"/>
            </a:endParaRPr>
          </a:p>
        </p:txBody>
      </p:sp>
      <p:sp>
        <p:nvSpPr>
          <p:cNvPr id="259" name="Google Shape;259;p15"/>
          <p:cNvSpPr txBox="1"/>
          <p:nvPr/>
        </p:nvSpPr>
        <p:spPr>
          <a:xfrm>
            <a:off x="434849" y="2488337"/>
            <a:ext cx="3318545" cy="3500846"/>
          </a:xfrm>
          <a:prstGeom prst="rect">
            <a:avLst/>
          </a:prstGeom>
          <a:noFill/>
          <a:ln w="31750"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L="342900" marR="0" lvl="0" indent="-331470" algn="l" rtl="0">
              <a:lnSpc>
                <a:spcPct val="90000"/>
              </a:lnSpc>
              <a:spcBef>
                <a:spcPts val="0"/>
              </a:spcBef>
              <a:spcAft>
                <a:spcPts val="0"/>
              </a:spcAft>
              <a:buClr>
                <a:schemeClr val="dk1"/>
              </a:buClr>
              <a:buSzPts val="2400"/>
              <a:buFont typeface="Courier New"/>
              <a:buChar char="o"/>
            </a:pPr>
            <a:r>
              <a:rPr lang="en-US" sz="2400" b="0" i="1" u="none" strike="noStrike" cap="none">
                <a:solidFill>
                  <a:schemeClr val="dk1"/>
                </a:solidFill>
                <a:latin typeface="Trebuchet MS"/>
                <a:ea typeface="Trebuchet MS"/>
                <a:cs typeface="Trebuchet MS"/>
                <a:sym typeface="Trebuchet MS"/>
              </a:rPr>
              <a:t>Elementary</a:t>
            </a:r>
            <a:endParaRPr sz="1800" b="0" i="0" u="none" strike="noStrike" cap="none">
              <a:solidFill>
                <a:schemeClr val="dk1"/>
              </a:solidFill>
              <a:latin typeface="Times New Roman"/>
              <a:ea typeface="Times New Roman"/>
              <a:cs typeface="Times New Roman"/>
              <a:sym typeface="Times New Roman"/>
            </a:endParaRPr>
          </a:p>
          <a:p>
            <a:pPr marL="342900" marR="0" lvl="0" indent="-331470" algn="l" rtl="0">
              <a:lnSpc>
                <a:spcPct val="90000"/>
              </a:lnSpc>
              <a:spcBef>
                <a:spcPts val="1000"/>
              </a:spcBef>
              <a:spcAft>
                <a:spcPts val="0"/>
              </a:spcAft>
              <a:buClr>
                <a:schemeClr val="dk1"/>
              </a:buClr>
              <a:buSzPts val="2400"/>
              <a:buFont typeface="Courier New"/>
              <a:buChar char="o"/>
            </a:pPr>
            <a:r>
              <a:rPr lang="en-US" sz="2400" b="0" i="1" u="none" strike="noStrike" cap="none">
                <a:solidFill>
                  <a:schemeClr val="dk1"/>
                </a:solidFill>
                <a:latin typeface="Trebuchet MS"/>
                <a:ea typeface="Trebuchet MS"/>
                <a:cs typeface="Trebuchet MS"/>
                <a:sym typeface="Trebuchet MS"/>
              </a:rPr>
              <a:t>Middle</a:t>
            </a:r>
            <a:endParaRPr sz="1800" b="0" i="0" u="none" strike="noStrike" cap="none">
              <a:solidFill>
                <a:schemeClr val="dk1"/>
              </a:solidFill>
              <a:latin typeface="Times New Roman"/>
              <a:ea typeface="Times New Roman"/>
              <a:cs typeface="Times New Roman"/>
              <a:sym typeface="Times New Roman"/>
            </a:endParaRPr>
          </a:p>
          <a:p>
            <a:pPr marL="342900" marR="0" lvl="0" indent="-331470" algn="l" rtl="0">
              <a:lnSpc>
                <a:spcPct val="90000"/>
              </a:lnSpc>
              <a:spcBef>
                <a:spcPts val="1000"/>
              </a:spcBef>
              <a:spcAft>
                <a:spcPts val="0"/>
              </a:spcAft>
              <a:buClr>
                <a:schemeClr val="dk1"/>
              </a:buClr>
              <a:buSzPts val="2400"/>
              <a:buFont typeface="Courier New"/>
              <a:buChar char="o"/>
            </a:pPr>
            <a:r>
              <a:rPr lang="en-US" sz="2400" b="0" i="1" u="none" strike="noStrike" cap="none">
                <a:solidFill>
                  <a:schemeClr val="dk1"/>
                </a:solidFill>
                <a:latin typeface="Trebuchet MS"/>
                <a:ea typeface="Trebuchet MS"/>
                <a:cs typeface="Trebuchet MS"/>
                <a:sym typeface="Trebuchet MS"/>
              </a:rPr>
              <a:t>High</a:t>
            </a:r>
            <a:endParaRPr sz="1800" b="0" i="0" u="none" strike="noStrike" cap="none">
              <a:solidFill>
                <a:schemeClr val="dk1"/>
              </a:solidFill>
              <a:latin typeface="Times New Roman"/>
              <a:ea typeface="Times New Roman"/>
              <a:cs typeface="Times New Roman"/>
              <a:sym typeface="Times New Roman"/>
            </a:endParaRPr>
          </a:p>
          <a:p>
            <a:pPr marL="342900" marR="0" lvl="0" indent="-331470" algn="l" rtl="0">
              <a:lnSpc>
                <a:spcPct val="90000"/>
              </a:lnSpc>
              <a:spcBef>
                <a:spcPts val="1000"/>
              </a:spcBef>
              <a:spcAft>
                <a:spcPts val="0"/>
              </a:spcAft>
              <a:buClr>
                <a:schemeClr val="dk1"/>
              </a:buClr>
              <a:buSzPts val="2400"/>
              <a:buFont typeface="Courier New"/>
              <a:buChar char="o"/>
            </a:pPr>
            <a:r>
              <a:rPr lang="en-US" sz="2400" b="0" i="1" u="none" strike="noStrike" cap="none">
                <a:solidFill>
                  <a:schemeClr val="dk1"/>
                </a:solidFill>
                <a:latin typeface="Trebuchet MS"/>
                <a:ea typeface="Trebuchet MS"/>
                <a:cs typeface="Trebuchet MS"/>
                <a:sym typeface="Trebuchet MS"/>
              </a:rPr>
              <a:t>Teacher Load – secondary (150)</a:t>
            </a:r>
            <a:endParaRPr sz="1800" b="0" i="0" u="none" strike="noStrike" cap="none">
              <a:solidFill>
                <a:schemeClr val="dk1"/>
              </a:solidFill>
              <a:latin typeface="Times New Roman"/>
              <a:ea typeface="Times New Roman"/>
              <a:cs typeface="Times New Roman"/>
              <a:sym typeface="Times New Roman"/>
            </a:endParaRPr>
          </a:p>
          <a:p>
            <a:pPr marL="342900" marR="0" lvl="0" indent="-331470" algn="l" rtl="0">
              <a:lnSpc>
                <a:spcPct val="90000"/>
              </a:lnSpc>
              <a:spcBef>
                <a:spcPts val="1000"/>
              </a:spcBef>
              <a:spcAft>
                <a:spcPts val="0"/>
              </a:spcAft>
              <a:buClr>
                <a:schemeClr val="dk1"/>
              </a:buClr>
              <a:buSzPts val="2400"/>
              <a:buFont typeface="Courier New"/>
              <a:buChar char="o"/>
            </a:pPr>
            <a:r>
              <a:rPr lang="en-US" sz="2400" b="0" i="1" u="none" strike="noStrike" cap="none">
                <a:solidFill>
                  <a:schemeClr val="dk1"/>
                </a:solidFill>
                <a:latin typeface="Trebuchet MS"/>
                <a:ea typeface="Trebuchet MS"/>
                <a:cs typeface="Trebuchet MS"/>
                <a:sym typeface="Trebuchet MS"/>
              </a:rPr>
              <a:t>Staffing</a:t>
            </a:r>
            <a:endParaRPr sz="1800" b="0" i="0" u="none" strike="noStrike" cap="none">
              <a:solidFill>
                <a:schemeClr val="dk1"/>
              </a:solidFill>
              <a:latin typeface="Times New Roman"/>
              <a:ea typeface="Times New Roman"/>
              <a:cs typeface="Times New Roman"/>
              <a:sym typeface="Times New Roman"/>
            </a:endParaRPr>
          </a:p>
          <a:p>
            <a:pPr marL="342900" marR="0" lvl="0" indent="-331470" algn="l" rtl="0">
              <a:lnSpc>
                <a:spcPct val="90000"/>
              </a:lnSpc>
              <a:spcBef>
                <a:spcPts val="1000"/>
              </a:spcBef>
              <a:spcAft>
                <a:spcPts val="0"/>
              </a:spcAft>
              <a:buClr>
                <a:schemeClr val="dk1"/>
              </a:buClr>
              <a:buSzPts val="2400"/>
              <a:buFont typeface="Courier New"/>
              <a:buChar char="o"/>
            </a:pPr>
            <a:r>
              <a:rPr lang="en-US" sz="2400" b="0" i="1" u="none" strike="noStrike" cap="none">
                <a:solidFill>
                  <a:schemeClr val="dk1"/>
                </a:solidFill>
                <a:latin typeface="Trebuchet MS"/>
                <a:ea typeface="Trebuchet MS"/>
                <a:cs typeface="Trebuchet MS"/>
                <a:sym typeface="Trebuchet MS"/>
              </a:rPr>
              <a:t>Equity &amp; Student Services</a:t>
            </a:r>
            <a:endParaRPr sz="1800" b="0" i="0" u="none" strike="noStrike" cap="none">
              <a:solidFill>
                <a:schemeClr val="dk1"/>
              </a:solidFill>
              <a:latin typeface="Times New Roman"/>
              <a:ea typeface="Times New Roman"/>
              <a:cs typeface="Times New Roman"/>
              <a:sym typeface="Times New Roman"/>
            </a:endParaRPr>
          </a:p>
          <a:p>
            <a:pPr marL="342900" marR="0" lvl="0" indent="-190500" algn="l" rtl="0">
              <a:lnSpc>
                <a:spcPct val="90000"/>
              </a:lnSpc>
              <a:spcBef>
                <a:spcPts val="1000"/>
              </a:spcBef>
              <a:spcAft>
                <a:spcPts val="0"/>
              </a:spcAft>
              <a:buClr>
                <a:srgbClr val="888888"/>
              </a:buClr>
              <a:buSzPts val="2400"/>
              <a:buFont typeface="Courier New"/>
              <a:buNone/>
            </a:pPr>
            <a:endParaRPr sz="2400" b="0" i="1"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spcAft>
                <a:spcPts val="0"/>
              </a:spcAft>
              <a:buClr>
                <a:srgbClr val="888888"/>
              </a:buClr>
              <a:buSzPts val="2400"/>
              <a:buFont typeface="Arial"/>
              <a:buNone/>
            </a:pPr>
            <a:endParaRPr sz="2400" b="0" i="1" u="none" strike="noStrike" cap="none">
              <a:solidFill>
                <a:schemeClr val="dk1"/>
              </a:solidFill>
              <a:latin typeface="Trebuchet MS"/>
              <a:ea typeface="Trebuchet MS"/>
              <a:cs typeface="Trebuchet MS"/>
              <a:sym typeface="Trebuchet MS"/>
            </a:endParaRPr>
          </a:p>
        </p:txBody>
      </p:sp>
      <p:sp>
        <p:nvSpPr>
          <p:cNvPr id="257" name="Google Shape;257;p15"/>
          <p:cNvSpPr txBox="1">
            <a:spLocks noGrp="1"/>
          </p:cNvSpPr>
          <p:nvPr>
            <p:ph type="title"/>
          </p:nvPr>
        </p:nvSpPr>
        <p:spPr>
          <a:xfrm rot="-620064">
            <a:off x="258246" y="1483890"/>
            <a:ext cx="4941257" cy="49875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203703"/>
              <a:buFont typeface="Trebuchet MS"/>
              <a:buNone/>
            </a:pPr>
            <a:r>
              <a:rPr lang="en-US" sz="2400"/>
              <a:t>Class Size/Teacher Load &amp; Staffing</a:t>
            </a:r>
            <a:endParaRPr sz="2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1"/>
          <p:cNvSpPr txBox="1">
            <a:spLocks noGrp="1"/>
          </p:cNvSpPr>
          <p:nvPr>
            <p:ph type="ctrTitle"/>
          </p:nvPr>
        </p:nvSpPr>
        <p:spPr>
          <a:xfrm>
            <a:off x="3703782" y="127859"/>
            <a:ext cx="7250474" cy="933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6000"/>
              <a:buFont typeface="Trebuchet MS"/>
              <a:buNone/>
            </a:pPr>
            <a:r>
              <a:rPr lang="en-US" sz="4000"/>
              <a:t>Virtual Learning Definitions</a:t>
            </a:r>
            <a:endParaRPr sz="4000"/>
          </a:p>
        </p:txBody>
      </p:sp>
      <p:sp>
        <p:nvSpPr>
          <p:cNvPr id="269" name="Google Shape;269;p21"/>
          <p:cNvSpPr txBox="1">
            <a:spLocks noGrp="1"/>
          </p:cNvSpPr>
          <p:nvPr>
            <p:ph type="subTitle" idx="1"/>
          </p:nvPr>
        </p:nvSpPr>
        <p:spPr>
          <a:xfrm>
            <a:off x="865020" y="1458826"/>
            <a:ext cx="11034472" cy="5058655"/>
          </a:xfrm>
          <a:prstGeom prst="rect">
            <a:avLst/>
          </a:prstGeom>
          <a:noFill/>
          <a:ln>
            <a:noFill/>
          </a:ln>
        </p:spPr>
        <p:txBody>
          <a:bodyPr spcFirstLastPara="1" wrap="square" lIns="91425" tIns="45700" rIns="91425" bIns="45700" anchor="t" anchorCtr="0">
            <a:normAutofit/>
          </a:bodyPr>
          <a:lstStyle/>
          <a:p>
            <a:pPr marL="457200" lvl="1" indent="0" algn="l" rtl="0">
              <a:lnSpc>
                <a:spcPct val="90000"/>
              </a:lnSpc>
              <a:spcBef>
                <a:spcPts val="500"/>
              </a:spcBef>
              <a:spcAft>
                <a:spcPts val="0"/>
              </a:spcAft>
              <a:buClr>
                <a:srgbClr val="C22536"/>
              </a:buClr>
              <a:buSzPts val="2200"/>
              <a:buNone/>
            </a:pPr>
            <a:r>
              <a:rPr lang="en-US" sz="2200" u="sng"/>
              <a:t>Virtual Education</a:t>
            </a:r>
            <a:r>
              <a:rPr lang="en-US" sz="2200"/>
              <a:t> - A virtual program or school offering part-time or full-time virtual learning opportunities.</a:t>
            </a:r>
            <a:endParaRPr/>
          </a:p>
          <a:p>
            <a:pPr marL="457200" lvl="1" indent="0" algn="l" rtl="0">
              <a:lnSpc>
                <a:spcPct val="90000"/>
              </a:lnSpc>
              <a:spcBef>
                <a:spcPts val="500"/>
              </a:spcBef>
              <a:spcAft>
                <a:spcPts val="0"/>
              </a:spcAft>
              <a:buClr>
                <a:srgbClr val="C22536"/>
              </a:buClr>
              <a:buSzPts val="2200"/>
              <a:buNone/>
            </a:pPr>
            <a:r>
              <a:rPr lang="en-US" sz="2200" u="sng"/>
              <a:t>Virtual Course</a:t>
            </a:r>
            <a:r>
              <a:rPr lang="en-US" sz="2200"/>
              <a:t> - A course that takes place over the Internet, with the assigned teacher and student separated geographically, using a virtual instructional delivery system.</a:t>
            </a:r>
            <a:endParaRPr/>
          </a:p>
          <a:p>
            <a:pPr marL="457200" lvl="1" indent="0" algn="l" rtl="0">
              <a:lnSpc>
                <a:spcPct val="90000"/>
              </a:lnSpc>
              <a:spcBef>
                <a:spcPts val="500"/>
              </a:spcBef>
              <a:spcAft>
                <a:spcPts val="0"/>
              </a:spcAft>
              <a:buClr>
                <a:srgbClr val="C22536"/>
              </a:buClr>
              <a:buSzPts val="2200"/>
              <a:buNone/>
            </a:pPr>
            <a:r>
              <a:rPr lang="en-US" sz="2200" u="sng"/>
              <a:t>Virtual Program</a:t>
            </a:r>
            <a:r>
              <a:rPr lang="en-US" sz="2200"/>
              <a:t> - Organizations that work directly with students and deliver virtual learning services, but are not “schools.” Virtual programs in Virginia include Virtual Virginia and other school division initiatives.</a:t>
            </a:r>
            <a:endParaRPr/>
          </a:p>
          <a:p>
            <a:pPr marL="457200" lvl="1" indent="0" algn="l" rtl="0">
              <a:lnSpc>
                <a:spcPct val="90000"/>
              </a:lnSpc>
              <a:spcBef>
                <a:spcPts val="500"/>
              </a:spcBef>
              <a:spcAft>
                <a:spcPts val="0"/>
              </a:spcAft>
              <a:buClr>
                <a:srgbClr val="C22536"/>
              </a:buClr>
              <a:buSzPts val="2200"/>
              <a:buNone/>
            </a:pPr>
            <a:r>
              <a:rPr lang="en-US" sz="2200" u="sng"/>
              <a:t>Virtual School</a:t>
            </a:r>
            <a:r>
              <a:rPr lang="en-US" sz="2200"/>
              <a:t> - Organizations that work directly with students and deliver virtual learning services as a separate school within a division or region.</a:t>
            </a:r>
            <a:endParaRPr sz="2200"/>
          </a:p>
          <a:p>
            <a:pPr marL="457200" lvl="1" indent="0" algn="l" rtl="0">
              <a:lnSpc>
                <a:spcPct val="90000"/>
              </a:lnSpc>
              <a:spcBef>
                <a:spcPts val="500"/>
              </a:spcBef>
              <a:spcAft>
                <a:spcPts val="0"/>
              </a:spcAft>
              <a:buClr>
                <a:srgbClr val="C22536"/>
              </a:buClr>
              <a:buSzPts val="2200"/>
              <a:buNone/>
            </a:pPr>
            <a:r>
              <a:rPr lang="en-US" sz="2200" b="1" u="sng"/>
              <a:t>Virtual Teacher</a:t>
            </a:r>
            <a:r>
              <a:rPr lang="en-US" sz="2200" b="1"/>
              <a:t> - </a:t>
            </a:r>
            <a:r>
              <a:rPr lang="en-US" sz="2200"/>
              <a:t>A</a:t>
            </a:r>
            <a:r>
              <a:rPr lang="en-US" sz="2200" b="1"/>
              <a:t> teacher of record, instructing learning experiences in an online, virtual environment in which time and space separates teachers and learners.</a:t>
            </a:r>
            <a:endParaRPr sz="2200"/>
          </a:p>
        </p:txBody>
      </p:sp>
      <p:sp>
        <p:nvSpPr>
          <p:cNvPr id="270" name="Google Shape;270;p21"/>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a:t>17</a:t>
            </a:fld>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6"/>
          <p:cNvSpPr txBox="1">
            <a:spLocks noGrp="1"/>
          </p:cNvSpPr>
          <p:nvPr>
            <p:ph type="title"/>
          </p:nvPr>
        </p:nvSpPr>
        <p:spPr>
          <a:xfrm>
            <a:off x="831850" y="1103459"/>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5000"/>
              <a:buFont typeface="Trebuchet MS"/>
              <a:buNone/>
            </a:pPr>
            <a:r>
              <a:rPr lang="en-US"/>
              <a:t>Presentations from Sub-groups</a:t>
            </a:r>
            <a:endParaRPr/>
          </a:p>
        </p:txBody>
      </p:sp>
      <p:sp>
        <p:nvSpPr>
          <p:cNvPr id="276" name="Google Shape;276;p16"/>
          <p:cNvSpPr txBox="1">
            <a:spLocks noGrp="1"/>
          </p:cNvSpPr>
          <p:nvPr>
            <p:ph type="body" idx="1"/>
          </p:nvPr>
        </p:nvSpPr>
        <p:spPr>
          <a:xfrm>
            <a:off x="831850" y="4112391"/>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a:t>Draft Recommendations for Virtual Education Regulations</a:t>
            </a: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000"/>
              <a:buFont typeface="Trebuchet MS"/>
              <a:buNone/>
            </a:pPr>
            <a:r>
              <a:rPr lang="en-US"/>
              <a:t/>
            </a:r>
            <a:br>
              <a:rPr lang="en-US"/>
            </a:br>
            <a:r>
              <a:rPr lang="en-US"/>
              <a:t>Recommendations Regarding Class Size/Teacher Load, Staffing,Equity &amp; Student Services</a:t>
            </a:r>
            <a:endParaRPr/>
          </a:p>
        </p:txBody>
      </p:sp>
      <p:sp>
        <p:nvSpPr>
          <p:cNvPr id="282" name="Google Shape;282;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a:solidFill>
                  <a:schemeClr val="lt1"/>
                </a:solidFill>
              </a:rPr>
              <a:t>Sub-group 1</a:t>
            </a:r>
            <a:endParaRPr>
              <a:solidFill>
                <a:schemeClr val="lt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60" name="Google Shape;160;p8"/>
          <p:cNvSpPr txBox="1"/>
          <p:nvPr/>
        </p:nvSpPr>
        <p:spPr>
          <a:xfrm>
            <a:off x="8086154" y="5430700"/>
            <a:ext cx="3677009" cy="831555"/>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US" sz="1200" b="0" i="0" u="none" strike="noStrike" cap="none">
                <a:solidFill>
                  <a:schemeClr val="dk1"/>
                </a:solidFill>
                <a:latin typeface="Trebuchet MS"/>
                <a:ea typeface="Trebuchet MS"/>
                <a:cs typeface="Trebuchet MS"/>
                <a:sym typeface="Trebuchet MS"/>
              </a:rPr>
              <a:t>Pursuant to the </a:t>
            </a:r>
            <a:r>
              <a:rPr lang="en-US" sz="1200" b="0" i="1" u="sng" strike="noStrike" cap="none">
                <a:solidFill>
                  <a:schemeClr val="dk1"/>
                </a:solidFill>
                <a:latin typeface="Trebuchet MS"/>
                <a:ea typeface="Trebuchet MS"/>
                <a:cs typeface="Trebuchet MS"/>
                <a:sym typeface="Trebuchet MS"/>
              </a:rPr>
              <a:t>2021 Appropriation Act language – </a:t>
            </a:r>
            <a:r>
              <a:rPr lang="en-US" sz="1200" b="0" i="0" u="sng" strike="noStrike" cap="none">
                <a:solidFill>
                  <a:schemeClr val="dk1"/>
                </a:solidFill>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SB7001</a:t>
            </a:r>
            <a:r>
              <a:rPr lang="en-US" sz="1200" b="0" i="0" u="none" strike="noStrike" cap="none">
                <a:solidFill>
                  <a:schemeClr val="dk1"/>
                </a:solidFill>
                <a:latin typeface="Trebuchet MS"/>
                <a:ea typeface="Trebuchet MS"/>
                <a:cs typeface="Trebuchet MS"/>
                <a:sym typeface="Trebuchet MS"/>
              </a:rPr>
              <a:t> and </a:t>
            </a:r>
            <a:r>
              <a:rPr lang="en-US" sz="1200" b="0" i="1" u="none" strike="noStrike" cap="none">
                <a:solidFill>
                  <a:schemeClr val="dk1"/>
                </a:solidFill>
                <a:latin typeface="Trebuchet MS"/>
                <a:ea typeface="Trebuchet MS"/>
                <a:cs typeface="Trebuchet MS"/>
                <a:sym typeface="Trebuchet MS"/>
              </a:rPr>
              <a:t>meeting by electronic means set forth in subsection C of </a:t>
            </a:r>
            <a:r>
              <a:rPr lang="en-US" sz="1200" b="0" i="1" u="sng" strike="noStrike" cap="none">
                <a:solidFill>
                  <a:schemeClr val="dk1"/>
                </a:solidFill>
                <a:latin typeface="Trebuchet MS"/>
                <a:ea typeface="Trebuchet MS"/>
                <a:cs typeface="Trebuchet MS"/>
                <a:sym typeface="Trebuchet M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2.2-3708.2 of the Code of Virginia</a:t>
            </a:r>
            <a:r>
              <a:rPr lang="en-US" sz="1200" b="0" i="1" u="none" strike="noStrike" cap="none">
                <a:solidFill>
                  <a:schemeClr val="dk1"/>
                </a:solidFill>
                <a:latin typeface="Trebuchet MS"/>
                <a:ea typeface="Trebuchet MS"/>
                <a:cs typeface="Trebuchet MS"/>
                <a:sym typeface="Trebuchet MS"/>
              </a:rPr>
              <a:t>.</a:t>
            </a:r>
            <a:endParaRPr sz="1200" b="0" i="0" u="none" strike="noStrike" cap="none">
              <a:solidFill>
                <a:schemeClr val="dk1"/>
              </a:solidFill>
              <a:latin typeface="Trebuchet MS"/>
              <a:ea typeface="Trebuchet MS"/>
              <a:cs typeface="Trebuchet MS"/>
              <a:sym typeface="Trebuchet MS"/>
            </a:endParaRPr>
          </a:p>
        </p:txBody>
      </p:sp>
      <p:pic>
        <p:nvPicPr>
          <p:cNvPr id="159" name="Google Shape;159;p8" title="Picture group working"/>
          <p:cNvPicPr preferRelativeResize="0"/>
          <p:nvPr/>
        </p:nvPicPr>
        <p:blipFill rotWithShape="1">
          <a:blip r:embed="rId5">
            <a:alphaModFix/>
          </a:blip>
          <a:srcRect/>
          <a:stretch/>
        </p:blipFill>
        <p:spPr>
          <a:xfrm>
            <a:off x="8321964" y="2442310"/>
            <a:ext cx="3048000" cy="2018854"/>
          </a:xfrm>
          <a:prstGeom prst="rect">
            <a:avLst/>
          </a:prstGeom>
          <a:noFill/>
          <a:ln>
            <a:noFill/>
          </a:ln>
        </p:spPr>
      </p:pic>
      <p:sp>
        <p:nvSpPr>
          <p:cNvPr id="158" name="Google Shape;158;p8"/>
          <p:cNvSpPr txBox="1">
            <a:spLocks noGrp="1"/>
          </p:cNvSpPr>
          <p:nvPr>
            <p:ph type="subTitle" idx="1"/>
          </p:nvPr>
        </p:nvSpPr>
        <p:spPr>
          <a:xfrm>
            <a:off x="1274619" y="1708444"/>
            <a:ext cx="7134808" cy="42529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2600" dirty="0"/>
              <a:t>Welcome</a:t>
            </a:r>
            <a:endParaRPr sz="2600" dirty="0"/>
          </a:p>
          <a:p>
            <a:pPr marL="0" lvl="0" indent="0" algn="l" rtl="0">
              <a:lnSpc>
                <a:spcPct val="90000"/>
              </a:lnSpc>
              <a:spcBef>
                <a:spcPts val="1000"/>
              </a:spcBef>
              <a:spcAft>
                <a:spcPts val="0"/>
              </a:spcAft>
              <a:buClr>
                <a:schemeClr val="dk1"/>
              </a:buClr>
              <a:buSzPts val="3200"/>
              <a:buNone/>
            </a:pPr>
            <a:r>
              <a:rPr lang="en-US" sz="2600" dirty="0"/>
              <a:t>Introductions</a:t>
            </a:r>
            <a:endParaRPr dirty="0"/>
          </a:p>
          <a:p>
            <a:pPr marL="0" lvl="0" indent="0" algn="l" rtl="0">
              <a:lnSpc>
                <a:spcPct val="90000"/>
              </a:lnSpc>
              <a:spcBef>
                <a:spcPts val="1000"/>
              </a:spcBef>
              <a:spcAft>
                <a:spcPts val="0"/>
              </a:spcAft>
              <a:buClr>
                <a:schemeClr val="dk1"/>
              </a:buClr>
              <a:buSzPts val="3200"/>
              <a:buNone/>
            </a:pPr>
            <a:r>
              <a:rPr lang="en-US" sz="2600" dirty="0"/>
              <a:t>Opening Remarks</a:t>
            </a:r>
            <a:endParaRPr sz="2600" dirty="0"/>
          </a:p>
          <a:p>
            <a:pPr marL="0" lvl="0" indent="0" algn="l" rtl="0">
              <a:lnSpc>
                <a:spcPct val="90000"/>
              </a:lnSpc>
              <a:spcBef>
                <a:spcPts val="1000"/>
              </a:spcBef>
              <a:spcAft>
                <a:spcPts val="0"/>
              </a:spcAft>
              <a:buClr>
                <a:schemeClr val="dk1"/>
              </a:buClr>
              <a:buSzPts val="3200"/>
              <a:buNone/>
            </a:pPr>
            <a:r>
              <a:rPr lang="en-US" sz="2600" dirty="0"/>
              <a:t>Committee Purpose, Role, Term</a:t>
            </a:r>
            <a:endParaRPr sz="2600" dirty="0"/>
          </a:p>
          <a:p>
            <a:pPr marL="0" lvl="0" indent="0" algn="l" rtl="0">
              <a:lnSpc>
                <a:spcPct val="90000"/>
              </a:lnSpc>
              <a:spcBef>
                <a:spcPts val="1000"/>
              </a:spcBef>
              <a:spcAft>
                <a:spcPts val="0"/>
              </a:spcAft>
              <a:buClr>
                <a:schemeClr val="dk1"/>
              </a:buClr>
              <a:buSzPts val="3200"/>
              <a:buNone/>
            </a:pPr>
            <a:r>
              <a:rPr lang="en-US" sz="2600" dirty="0"/>
              <a:t>Historical Framework for Draft Recommendations for Virtual Education Draft Regulations</a:t>
            </a:r>
            <a:endParaRPr sz="2600" dirty="0"/>
          </a:p>
          <a:p>
            <a:pPr marL="0" lvl="0" indent="0" algn="l" rtl="0">
              <a:lnSpc>
                <a:spcPct val="90000"/>
              </a:lnSpc>
              <a:spcBef>
                <a:spcPts val="1000"/>
              </a:spcBef>
              <a:spcAft>
                <a:spcPts val="0"/>
              </a:spcAft>
              <a:buClr>
                <a:schemeClr val="dk1"/>
              </a:buClr>
              <a:buSzPts val="3200"/>
              <a:buNone/>
            </a:pPr>
            <a:r>
              <a:rPr lang="en-US" sz="2600" dirty="0"/>
              <a:t>Presentations &amp; Timeline</a:t>
            </a:r>
            <a:endParaRPr sz="2600" dirty="0"/>
          </a:p>
          <a:p>
            <a:pPr marL="0" lvl="0" indent="0" algn="l" rtl="0">
              <a:lnSpc>
                <a:spcPct val="90000"/>
              </a:lnSpc>
              <a:spcBef>
                <a:spcPts val="1000"/>
              </a:spcBef>
              <a:spcAft>
                <a:spcPts val="0"/>
              </a:spcAft>
              <a:buClr>
                <a:schemeClr val="dk1"/>
              </a:buClr>
              <a:buSzPts val="3200"/>
              <a:buNone/>
            </a:pPr>
            <a:r>
              <a:rPr lang="en-US" sz="2600" dirty="0"/>
              <a:t>Next Steps</a:t>
            </a:r>
            <a:endParaRPr sz="2600" dirty="0"/>
          </a:p>
        </p:txBody>
      </p:sp>
      <p:sp>
        <p:nvSpPr>
          <p:cNvPr id="157" name="Google Shape;157;p8"/>
          <p:cNvSpPr txBox="1">
            <a:spLocks noGrp="1"/>
          </p:cNvSpPr>
          <p:nvPr>
            <p:ph type="ctrTitle"/>
          </p:nvPr>
        </p:nvSpPr>
        <p:spPr>
          <a:xfrm>
            <a:off x="1125894" y="967463"/>
            <a:ext cx="9940212" cy="8333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4800"/>
              <a:buFont typeface="Trebuchet MS"/>
              <a:buNone/>
            </a:pPr>
            <a:r>
              <a:rPr lang="en-US" sz="4800" dirty="0"/>
              <a:t>Agenda</a:t>
            </a:r>
            <a:endParaRPr sz="4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9" name="Google Shape;289;p18"/>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a:t>20</a:t>
            </a:fld>
            <a:endParaRPr/>
          </a:p>
        </p:txBody>
      </p:sp>
      <p:sp>
        <p:nvSpPr>
          <p:cNvPr id="290" name="Google Shape;290;p18"/>
          <p:cNvSpPr txBox="1"/>
          <p:nvPr/>
        </p:nvSpPr>
        <p:spPr>
          <a:xfrm>
            <a:off x="5643417" y="2071221"/>
            <a:ext cx="6095999" cy="4208274"/>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chemeClr val="dk1"/>
              </a:buClr>
              <a:buSzPts val="2400"/>
              <a:buFont typeface="Arial"/>
              <a:buNone/>
            </a:pPr>
            <a:r>
              <a:rPr lang="en-US" sz="1600" b="1" i="1" u="sng" strike="noStrike" cap="none">
                <a:solidFill>
                  <a:srgbClr val="C00000"/>
                </a:solidFill>
                <a:latin typeface="Trebuchet MS"/>
                <a:ea typeface="Trebuchet MS"/>
                <a:cs typeface="Trebuchet MS"/>
                <a:sym typeface="Trebuchet MS"/>
              </a:rPr>
              <a:t>Elementary (K-5)</a:t>
            </a:r>
            <a:endParaRPr sz="1600" b="0" i="0" u="sng" strike="noStrike" cap="none">
              <a:solidFill>
                <a:srgbClr val="C00000"/>
              </a:solidFill>
              <a:latin typeface="Trebuchet MS"/>
              <a:ea typeface="Trebuchet MS"/>
              <a:cs typeface="Trebuchet MS"/>
              <a:sym typeface="Trebuchet MS"/>
            </a:endParaRPr>
          </a:p>
          <a:p>
            <a:pPr marL="457200" marR="0" lvl="0" indent="-402336" algn="l" rtl="0">
              <a:lnSpc>
                <a:spcPct val="90000"/>
              </a:lnSpc>
              <a:spcBef>
                <a:spcPts val="0"/>
              </a:spcBef>
              <a:spcAft>
                <a:spcPts val="0"/>
              </a:spcAft>
              <a:buClr>
                <a:schemeClr val="dk1"/>
              </a:buClr>
              <a:buSzPts val="2400"/>
              <a:buFont typeface="Arial"/>
              <a:buChar char="•"/>
            </a:pPr>
            <a:r>
              <a:rPr lang="en-US" sz="1600" b="0" i="0" u="none" strike="noStrike" cap="none">
                <a:solidFill>
                  <a:srgbClr val="C00000"/>
                </a:solidFill>
                <a:latin typeface="Trebuchet MS"/>
                <a:ea typeface="Trebuchet MS"/>
                <a:cs typeface="Trebuchet MS"/>
                <a:sym typeface="Trebuchet MS"/>
              </a:rPr>
              <a:t>In grades Kindergarten through 3, class sizes shall be limited to 24 students. </a:t>
            </a:r>
            <a:endParaRPr/>
          </a:p>
          <a:p>
            <a:pPr marL="457200" marR="0" lvl="0" indent="-402336" algn="l" rtl="0">
              <a:lnSpc>
                <a:spcPct val="90000"/>
              </a:lnSpc>
              <a:spcBef>
                <a:spcPts val="0"/>
              </a:spcBef>
              <a:spcAft>
                <a:spcPts val="0"/>
              </a:spcAft>
              <a:buClr>
                <a:schemeClr val="dk1"/>
              </a:buClr>
              <a:buSzPts val="2400"/>
              <a:buFont typeface="Arial"/>
              <a:buChar char="•"/>
            </a:pPr>
            <a:r>
              <a:rPr lang="en-US" sz="1600" b="0" i="0" u="none" strike="noStrike" cap="none">
                <a:solidFill>
                  <a:srgbClr val="C00000"/>
                </a:solidFill>
                <a:latin typeface="Trebuchet MS"/>
                <a:ea typeface="Trebuchet MS"/>
                <a:cs typeface="Trebuchet MS"/>
                <a:sym typeface="Trebuchet MS"/>
              </a:rPr>
              <a:t>In grades 4 and 5, class sizes shall be limited to 25 students.</a:t>
            </a:r>
            <a:endParaRPr sz="1600" b="0" i="0" u="none" strike="noStrike" cap="none">
              <a:solidFill>
                <a:srgbClr val="C00000"/>
              </a:solidFill>
              <a:latin typeface="Trebuchet MS"/>
              <a:ea typeface="Trebuchet MS"/>
              <a:cs typeface="Trebuchet MS"/>
              <a:sym typeface="Trebuchet MS"/>
            </a:endParaRPr>
          </a:p>
          <a:p>
            <a:pPr marL="457200" marR="0" lvl="0" indent="-402336" algn="l" rtl="0">
              <a:lnSpc>
                <a:spcPct val="90000"/>
              </a:lnSpc>
              <a:spcBef>
                <a:spcPts val="0"/>
              </a:spcBef>
              <a:spcAft>
                <a:spcPts val="0"/>
              </a:spcAft>
              <a:buClr>
                <a:schemeClr val="dk1"/>
              </a:buClr>
              <a:buSzPts val="2400"/>
              <a:buFont typeface="Arial"/>
              <a:buChar char="•"/>
            </a:pPr>
            <a:r>
              <a:rPr lang="en-US" sz="1600" b="0" i="0" u="none" strike="noStrike" cap="none">
                <a:solidFill>
                  <a:srgbClr val="C00000"/>
                </a:solidFill>
                <a:latin typeface="Trebuchet MS"/>
                <a:ea typeface="Trebuchet MS"/>
                <a:cs typeface="Trebuchet MS"/>
                <a:sym typeface="Trebuchet MS"/>
              </a:rPr>
              <a:t>If a teacher teaches multiple sections of a particular subject, then their class size average of those classes should not exceed 25.</a:t>
            </a:r>
            <a:endParaRPr/>
          </a:p>
          <a:p>
            <a:pPr marL="457200" marR="0" lvl="0" indent="-402336" algn="l" rtl="0">
              <a:lnSpc>
                <a:spcPct val="90000"/>
              </a:lnSpc>
              <a:spcBef>
                <a:spcPts val="0"/>
              </a:spcBef>
              <a:spcAft>
                <a:spcPts val="0"/>
              </a:spcAft>
              <a:buClr>
                <a:schemeClr val="dk1"/>
              </a:buClr>
              <a:buSzPts val="2400"/>
              <a:buFont typeface="Arial"/>
              <a:buChar char="•"/>
            </a:pPr>
            <a:r>
              <a:rPr lang="en-US" sz="1600" b="0" i="0" u="none" strike="noStrike" cap="none">
                <a:solidFill>
                  <a:srgbClr val="C00000"/>
                </a:solidFill>
                <a:latin typeface="Trebuchet MS"/>
                <a:ea typeface="Trebuchet MS"/>
                <a:cs typeface="Trebuchet MS"/>
                <a:sym typeface="Trebuchet MS"/>
              </a:rPr>
              <a:t>If teacher only teaches elective/specials/etc. courses then their ratio shall follow the code (ratio one teacher per 1000 students - </a:t>
            </a:r>
            <a:r>
              <a:rPr lang="en-US" sz="1600" b="0" i="0" u="sng" strike="noStrike" cap="none">
                <a:solidFill>
                  <a:schemeClr val="dk1"/>
                </a:solidFill>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22.1-253.13:2(C-I)</a:t>
            </a:r>
            <a:r>
              <a:rPr lang="en-US" sz="1600" b="0" i="0" u="none" strike="noStrike" cap="none">
                <a:solidFill>
                  <a:srgbClr val="C00000"/>
                </a:solidFill>
                <a:latin typeface="Trebuchet MS"/>
                <a:ea typeface="Trebuchet MS"/>
                <a:cs typeface="Trebuchet MS"/>
                <a:sym typeface="Trebuchet MS"/>
              </a:rPr>
              <a:t>).</a:t>
            </a:r>
            <a:endParaRPr sz="1600" b="0" i="0" u="none" strike="noStrike" cap="none">
              <a:solidFill>
                <a:srgbClr val="C00000"/>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dk1"/>
              </a:buClr>
              <a:buSzPts val="2400"/>
              <a:buFont typeface="Arial"/>
              <a:buNone/>
            </a:pPr>
            <a:r>
              <a:rPr lang="en-US" sz="1600" b="1" i="1" u="sng" strike="noStrike" cap="none">
                <a:solidFill>
                  <a:srgbClr val="C00000"/>
                </a:solidFill>
                <a:latin typeface="Trebuchet MS"/>
                <a:ea typeface="Trebuchet MS"/>
                <a:cs typeface="Trebuchet MS"/>
                <a:sym typeface="Trebuchet MS"/>
              </a:rPr>
              <a:t>Middle (6-8) and High (9-12)</a:t>
            </a:r>
            <a:endParaRPr sz="1600" b="0" i="0" u="sng" strike="noStrike" cap="none">
              <a:solidFill>
                <a:srgbClr val="C00000"/>
              </a:solidFill>
              <a:latin typeface="Trebuchet MS"/>
              <a:ea typeface="Trebuchet MS"/>
              <a:cs typeface="Trebuchet MS"/>
              <a:sym typeface="Trebuchet MS"/>
            </a:endParaRPr>
          </a:p>
          <a:p>
            <a:pPr marL="457200" marR="0" lvl="0" indent="-402336" algn="l" rtl="0">
              <a:lnSpc>
                <a:spcPct val="90000"/>
              </a:lnSpc>
              <a:spcBef>
                <a:spcPts val="0"/>
              </a:spcBef>
              <a:spcAft>
                <a:spcPts val="0"/>
              </a:spcAft>
              <a:buClr>
                <a:schemeClr val="dk1"/>
              </a:buClr>
              <a:buSzPts val="2400"/>
              <a:buFont typeface="Arial"/>
              <a:buChar char="•"/>
            </a:pPr>
            <a:r>
              <a:rPr lang="en-US" sz="1600" b="0" i="0" u="none" strike="noStrike" cap="none">
                <a:solidFill>
                  <a:srgbClr val="C00000"/>
                </a:solidFill>
                <a:latin typeface="Trebuchet MS"/>
                <a:ea typeface="Trebuchet MS"/>
                <a:cs typeface="Trebuchet MS"/>
                <a:sym typeface="Trebuchet MS"/>
              </a:rPr>
              <a:t>Total teacher load shall not exceed a ratio of 150 to 1. Each period shall not exceed 30 students (except for English, where teachers’ class size average of those classes should not exceed 24).</a:t>
            </a:r>
            <a:endParaRPr/>
          </a:p>
        </p:txBody>
      </p:sp>
      <p:sp>
        <p:nvSpPr>
          <p:cNvPr id="288" name="Google Shape;288;p18"/>
          <p:cNvSpPr txBox="1">
            <a:spLocks noGrp="1"/>
          </p:cNvSpPr>
          <p:nvPr>
            <p:ph type="subTitle" idx="1"/>
          </p:nvPr>
        </p:nvSpPr>
        <p:spPr>
          <a:xfrm>
            <a:off x="718127" y="2314001"/>
            <a:ext cx="4556725" cy="357499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200"/>
              <a:buNone/>
            </a:pPr>
            <a:r>
              <a:rPr lang="en-US" sz="2800"/>
              <a:t>Class Size/Teacher Load</a:t>
            </a:r>
            <a:endParaRPr/>
          </a:p>
          <a:p>
            <a:pPr marL="0" lvl="0" indent="0" algn="l" rtl="0">
              <a:lnSpc>
                <a:spcPct val="90000"/>
              </a:lnSpc>
              <a:spcBef>
                <a:spcPts val="1000"/>
              </a:spcBef>
              <a:spcAft>
                <a:spcPts val="0"/>
              </a:spcAft>
              <a:buSzPts val="2400"/>
              <a:buNone/>
            </a:pPr>
            <a:r>
              <a:rPr lang="en-US">
                <a:solidFill>
                  <a:srgbClr val="C00000"/>
                </a:solidFill>
              </a:rPr>
              <a:t>Local School Boards and Public virtual programs or schools shall ensure that ratios of students to instructional, administrative, and support personnel are consistent with the </a:t>
            </a:r>
            <a:r>
              <a:rPr lang="en-US" i="1">
                <a:solidFill>
                  <a:srgbClr val="C00000"/>
                </a:solidFill>
              </a:rPr>
              <a:t>Code of Virginia</a:t>
            </a:r>
            <a:r>
              <a:rPr lang="en-US">
                <a:solidFill>
                  <a:srgbClr val="C00000"/>
                </a:solidFill>
              </a:rPr>
              <a:t> </a:t>
            </a:r>
            <a:br>
              <a:rPr lang="en-US">
                <a:solidFill>
                  <a:srgbClr val="C00000"/>
                </a:solidFill>
              </a:rPr>
            </a:br>
            <a:r>
              <a:rPr lang="en-US">
                <a:solidFill>
                  <a:srgbClr val="C00000"/>
                </a:solidFill>
              </a:rPr>
              <a:t>(</a:t>
            </a:r>
            <a:r>
              <a:rPr lang="en-US" u="sng">
                <a:solidFill>
                  <a:srgbClr val="C0000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22.1-253.13:2(C-I)</a:t>
            </a:r>
            <a:r>
              <a:rPr lang="en-US">
                <a:solidFill>
                  <a:srgbClr val="C00000"/>
                </a:solidFill>
              </a:rPr>
              <a:t>. </a:t>
            </a:r>
            <a:endParaRPr/>
          </a:p>
          <a:p>
            <a:pPr marL="0" lvl="0" indent="0" algn="l" rtl="0">
              <a:lnSpc>
                <a:spcPct val="90000"/>
              </a:lnSpc>
              <a:spcBef>
                <a:spcPts val="0"/>
              </a:spcBef>
              <a:spcAft>
                <a:spcPts val="0"/>
              </a:spcAft>
              <a:buClr>
                <a:schemeClr val="accent1"/>
              </a:buClr>
              <a:buSzPts val="2200"/>
              <a:buNone/>
            </a:pPr>
            <a:endParaRPr sz="3200"/>
          </a:p>
        </p:txBody>
      </p:sp>
      <p:sp>
        <p:nvSpPr>
          <p:cNvPr id="287" name="Google Shape;287;p18"/>
          <p:cNvSpPr txBox="1">
            <a:spLocks noGrp="1"/>
          </p:cNvSpPr>
          <p:nvPr>
            <p:ph type="ctrTitle"/>
          </p:nvPr>
        </p:nvSpPr>
        <p:spPr>
          <a:xfrm>
            <a:off x="1810320" y="1051912"/>
            <a:ext cx="9144000" cy="933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1"/>
              </a:buClr>
              <a:buSzPts val="4500"/>
              <a:buFont typeface="Trebuchet MS"/>
              <a:buNone/>
            </a:pPr>
            <a:r>
              <a:rPr lang="en-US" sz="3000" dirty="0" smtClean="0">
                <a:solidFill>
                  <a:srgbClr val="C00000"/>
                </a:solidFill>
              </a:rPr>
              <a:t>Class </a:t>
            </a:r>
            <a:r>
              <a:rPr lang="en-US" sz="3000" dirty="0">
                <a:solidFill>
                  <a:srgbClr val="C00000"/>
                </a:solidFill>
              </a:rPr>
              <a:t>Size/Teacher </a:t>
            </a:r>
            <a:r>
              <a:rPr lang="en-US" sz="3000" dirty="0" smtClean="0">
                <a:solidFill>
                  <a:srgbClr val="C00000"/>
                </a:solidFill>
              </a:rPr>
              <a:t>Load</a:t>
            </a:r>
            <a:endParaRPr sz="3000"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3"/>
          <p:cNvSpPr txBox="1">
            <a:spLocks noGrp="1"/>
          </p:cNvSpPr>
          <p:nvPr>
            <p:ph type="ctrTitle"/>
          </p:nvPr>
        </p:nvSpPr>
        <p:spPr>
          <a:xfrm>
            <a:off x="1810256" y="1144276"/>
            <a:ext cx="9144000" cy="933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1"/>
              </a:buClr>
              <a:buSzPts val="4800"/>
              <a:buFont typeface="Trebuchet MS"/>
              <a:buNone/>
            </a:pPr>
            <a:r>
              <a:rPr lang="en-US" sz="3200" dirty="0" smtClean="0">
                <a:solidFill>
                  <a:srgbClr val="C00000"/>
                </a:solidFill>
              </a:rPr>
              <a:t>Staffing</a:t>
            </a:r>
            <a:endParaRPr sz="3200" dirty="0">
              <a:solidFill>
                <a:srgbClr val="C00000"/>
              </a:solidFill>
            </a:endParaRPr>
          </a:p>
        </p:txBody>
      </p:sp>
      <p:sp>
        <p:nvSpPr>
          <p:cNvPr id="296" name="Google Shape;296;p53"/>
          <p:cNvSpPr txBox="1">
            <a:spLocks noGrp="1"/>
          </p:cNvSpPr>
          <p:nvPr>
            <p:ph type="subTitle" idx="1"/>
          </p:nvPr>
        </p:nvSpPr>
        <p:spPr>
          <a:xfrm>
            <a:off x="966620" y="2170027"/>
            <a:ext cx="10634253" cy="387055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accent1"/>
              </a:buClr>
              <a:buSzPts val="2200"/>
              <a:buNone/>
            </a:pPr>
            <a:r>
              <a:rPr lang="en-US" sz="2800"/>
              <a:t>Staffing</a:t>
            </a:r>
            <a:endParaRPr/>
          </a:p>
          <a:p>
            <a:pPr marL="457200" lvl="0" indent="-406400" algn="l" rtl="0">
              <a:lnSpc>
                <a:spcPct val="90000"/>
              </a:lnSpc>
              <a:spcBef>
                <a:spcPts val="0"/>
              </a:spcBef>
              <a:spcAft>
                <a:spcPts val="0"/>
              </a:spcAft>
              <a:buSzPts val="2400"/>
              <a:buFont typeface="Arial"/>
              <a:buChar char="•"/>
            </a:pPr>
            <a:r>
              <a:rPr lang="en-US">
                <a:solidFill>
                  <a:srgbClr val="C00000"/>
                </a:solidFill>
              </a:rPr>
              <a:t>All teachers of record need to be licensed to teach in Virginia Public School, and teaching in the area of endorsement. Non-licensed field experts may teach as an adjunct in coordination with a teacher of record.</a:t>
            </a:r>
            <a:endParaRPr/>
          </a:p>
          <a:p>
            <a:pPr marL="457200" lvl="0" indent="-406400" algn="l" rtl="0">
              <a:lnSpc>
                <a:spcPct val="90000"/>
              </a:lnSpc>
              <a:spcBef>
                <a:spcPts val="0"/>
              </a:spcBef>
              <a:spcAft>
                <a:spcPts val="0"/>
              </a:spcAft>
              <a:buSzPts val="2400"/>
              <a:buFont typeface="Arial"/>
              <a:buChar char="•"/>
            </a:pPr>
            <a:r>
              <a:rPr lang="en-US">
                <a:solidFill>
                  <a:srgbClr val="C00000"/>
                </a:solidFill>
              </a:rPr>
              <a:t>Public virtual programs or schools shall employ an instructional technology resource teacher to serve 1:54 educators in each elementary school and 1:57 educators in each secondary school.</a:t>
            </a:r>
            <a:endParaRPr/>
          </a:p>
          <a:p>
            <a:pPr marL="457200" lvl="0" indent="-406400" algn="l" rtl="0">
              <a:lnSpc>
                <a:spcPct val="90000"/>
              </a:lnSpc>
              <a:spcBef>
                <a:spcPts val="0"/>
              </a:spcBef>
              <a:spcAft>
                <a:spcPts val="0"/>
              </a:spcAft>
              <a:buSzPts val="2400"/>
              <a:buFont typeface="Arial"/>
              <a:buChar char="•"/>
            </a:pPr>
            <a:r>
              <a:rPr lang="en-US">
                <a:solidFill>
                  <a:srgbClr val="C00000"/>
                </a:solidFill>
              </a:rPr>
              <a:t>Public virtual programs or schools shall provide all instructional, administrative, and support personnel with high-quality professional development programs each year in virtual instructional strategies and practices.</a:t>
            </a:r>
            <a:endParaRPr/>
          </a:p>
          <a:p>
            <a:pPr marL="0" lvl="0" indent="0" algn="l" rtl="0">
              <a:lnSpc>
                <a:spcPct val="90000"/>
              </a:lnSpc>
              <a:spcBef>
                <a:spcPts val="0"/>
              </a:spcBef>
              <a:spcAft>
                <a:spcPts val="0"/>
              </a:spcAft>
              <a:buClr>
                <a:schemeClr val="accent1"/>
              </a:buClr>
              <a:buSzPts val="2200"/>
              <a:buNone/>
            </a:pPr>
            <a:endParaRPr sz="3200"/>
          </a:p>
        </p:txBody>
      </p:sp>
      <p:sp>
        <p:nvSpPr>
          <p:cNvPr id="297" name="Google Shape;297;p53"/>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a:t>21</a:t>
            </a:fld>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4" name="Google Shape;304;p54"/>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a:t>22</a:t>
            </a:fld>
            <a:endParaRPr/>
          </a:p>
        </p:txBody>
      </p:sp>
      <p:sp>
        <p:nvSpPr>
          <p:cNvPr id="305" name="Google Shape;305;p54"/>
          <p:cNvSpPr txBox="1"/>
          <p:nvPr/>
        </p:nvSpPr>
        <p:spPr>
          <a:xfrm>
            <a:off x="5911273" y="2071221"/>
            <a:ext cx="5828143" cy="4208274"/>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chemeClr val="dk1"/>
              </a:buClr>
              <a:buSzPts val="2400"/>
              <a:buFont typeface="Arial"/>
              <a:buChar char="•"/>
            </a:pPr>
            <a:r>
              <a:rPr lang="en-US" sz="1700" b="0" i="0" u="none" strike="noStrike" cap="none">
                <a:solidFill>
                  <a:srgbClr val="C00000"/>
                </a:solidFill>
                <a:latin typeface="Trebuchet MS"/>
                <a:ea typeface="Trebuchet MS"/>
                <a:cs typeface="Trebuchet MS"/>
                <a:sym typeface="Trebuchet MS"/>
              </a:rPr>
              <a:t>Virtual programs must comply with all federal and state laws governing the education of all public school students. The responsible school division is required to provide services and counseling for special populations, students with disabilities, English Learners, gifted students, minority students, and/or economically disadvantaged students, in the virtual learning setting as in a brick and mortar setting.</a:t>
            </a:r>
            <a:endParaRPr/>
          </a:p>
          <a:p>
            <a:pPr marL="457200" marR="0" lvl="0" indent="-406400" algn="l" rtl="0">
              <a:lnSpc>
                <a:spcPct val="90000"/>
              </a:lnSpc>
              <a:spcBef>
                <a:spcPts val="1000"/>
              </a:spcBef>
              <a:spcAft>
                <a:spcPts val="0"/>
              </a:spcAft>
              <a:buClr>
                <a:schemeClr val="dk1"/>
              </a:buClr>
              <a:buSzPts val="2400"/>
              <a:buFont typeface="Arial"/>
              <a:buChar char="•"/>
            </a:pPr>
            <a:r>
              <a:rPr lang="en-US" sz="1700" b="0" i="0" u="none" strike="noStrike" cap="none">
                <a:solidFill>
                  <a:srgbClr val="C00000"/>
                </a:solidFill>
                <a:latin typeface="Trebuchet MS"/>
                <a:ea typeface="Trebuchet MS"/>
                <a:cs typeface="Trebuchet MS"/>
                <a:sym typeface="Trebuchet MS"/>
              </a:rPr>
              <a:t>Written documentation to support compliance includes evidence that no students are excluded based on services required for special populations and evidence that materials used in courses are in accessible digital formats for use by assistive technology devices or programs and that content is Sharable Content Object Reference.</a:t>
            </a:r>
            <a:endParaRPr sz="1700" b="0" i="0" u="none" strike="noStrike" cap="none">
              <a:solidFill>
                <a:srgbClr val="C00000"/>
              </a:solidFill>
              <a:latin typeface="Trebuchet MS"/>
              <a:ea typeface="Trebuchet MS"/>
              <a:cs typeface="Trebuchet MS"/>
              <a:sym typeface="Trebuchet MS"/>
            </a:endParaRPr>
          </a:p>
        </p:txBody>
      </p:sp>
      <p:sp>
        <p:nvSpPr>
          <p:cNvPr id="303" name="Google Shape;303;p54"/>
          <p:cNvSpPr txBox="1">
            <a:spLocks noGrp="1"/>
          </p:cNvSpPr>
          <p:nvPr>
            <p:ph type="subTitle" idx="1"/>
          </p:nvPr>
        </p:nvSpPr>
        <p:spPr>
          <a:xfrm>
            <a:off x="718127" y="2166219"/>
            <a:ext cx="4583546" cy="3965494"/>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accent1"/>
              </a:buClr>
              <a:buSzPct val="92436"/>
              <a:buNone/>
            </a:pPr>
            <a:r>
              <a:rPr lang="en-US" sz="2800"/>
              <a:t>Equity &amp; Student Services</a:t>
            </a:r>
            <a:endParaRPr/>
          </a:p>
          <a:p>
            <a:pPr marL="0" lvl="0" indent="0" algn="l" rtl="0">
              <a:lnSpc>
                <a:spcPct val="120000"/>
              </a:lnSpc>
              <a:spcBef>
                <a:spcPts val="1000"/>
              </a:spcBef>
              <a:spcAft>
                <a:spcPts val="0"/>
              </a:spcAft>
              <a:buSzPct val="88235"/>
              <a:buNone/>
            </a:pPr>
            <a:r>
              <a:rPr lang="en-US">
                <a:solidFill>
                  <a:srgbClr val="C00000"/>
                </a:solidFill>
              </a:rPr>
              <a:t>Virtual programs should ensure representation of diverse experiences and perspectives including, but not limited to racial, ethnic, language, religions, and gender groups and inclusion of content that represents, validates, and affirms diverse groups from different rings of culture. Students shall not be excluded from participating in courses provided by virtual programs.</a:t>
            </a:r>
            <a:endParaRPr sz="3200">
              <a:solidFill>
                <a:srgbClr val="C00000"/>
              </a:solidFill>
            </a:endParaRPr>
          </a:p>
        </p:txBody>
      </p:sp>
      <p:sp>
        <p:nvSpPr>
          <p:cNvPr id="302" name="Google Shape;302;p54"/>
          <p:cNvSpPr txBox="1">
            <a:spLocks noGrp="1"/>
          </p:cNvSpPr>
          <p:nvPr>
            <p:ph type="ctrTitle"/>
          </p:nvPr>
        </p:nvSpPr>
        <p:spPr>
          <a:xfrm>
            <a:off x="1810320" y="1051912"/>
            <a:ext cx="9144000" cy="933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1"/>
              </a:buClr>
              <a:buSzPts val="4500"/>
              <a:buFont typeface="Trebuchet MS"/>
              <a:buNone/>
            </a:pPr>
            <a:r>
              <a:rPr lang="en-US" sz="3000" dirty="0" smtClean="0">
                <a:solidFill>
                  <a:srgbClr val="C00000"/>
                </a:solidFill>
              </a:rPr>
              <a:t>Equity </a:t>
            </a:r>
            <a:r>
              <a:rPr lang="en-US" sz="3000" dirty="0">
                <a:solidFill>
                  <a:srgbClr val="C00000"/>
                </a:solidFill>
              </a:rPr>
              <a:t>&amp; Student Services</a:t>
            </a:r>
            <a:endParaRPr sz="3000" dirty="0">
              <a:solidFill>
                <a:srgbClr val="C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2" name="Google Shape;312;p19" title="girl at laptop"/>
          <p:cNvPicPr preferRelativeResize="0"/>
          <p:nvPr/>
        </p:nvPicPr>
        <p:blipFill rotWithShape="1">
          <a:blip r:embed="rId3">
            <a:alphaModFix/>
          </a:blip>
          <a:srcRect/>
          <a:stretch/>
        </p:blipFill>
        <p:spPr>
          <a:xfrm>
            <a:off x="4366532" y="760455"/>
            <a:ext cx="6018440" cy="4194100"/>
          </a:xfrm>
          <a:prstGeom prst="rect">
            <a:avLst/>
          </a:prstGeom>
          <a:noFill/>
          <a:ln>
            <a:noFill/>
          </a:ln>
        </p:spPr>
      </p:pic>
      <p:sp>
        <p:nvSpPr>
          <p:cNvPr id="311" name="Google Shape;311;p19"/>
          <p:cNvSpPr txBox="1">
            <a:spLocks noGrp="1"/>
          </p:cNvSpPr>
          <p:nvPr>
            <p:ph type="body" idx="1"/>
          </p:nvPr>
        </p:nvSpPr>
        <p:spPr>
          <a:xfrm>
            <a:off x="831850" y="4589463"/>
            <a:ext cx="3534682"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dirty="0"/>
              <a:t>Class Size/Teacher Load &amp; Staffing</a:t>
            </a:r>
            <a:endParaRPr dirty="0"/>
          </a:p>
        </p:txBody>
      </p:sp>
      <p:sp>
        <p:nvSpPr>
          <p:cNvPr id="310" name="Google Shape;310;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5000"/>
              <a:buFont typeface="Trebuchet MS"/>
              <a:buNone/>
            </a:pPr>
            <a:r>
              <a:rPr lang="en-US" dirty="0" smtClean="0"/>
              <a:t>Questions</a:t>
            </a:r>
            <a:br>
              <a:rPr lang="en-US" dirty="0" smtClean="0"/>
            </a:br>
            <a:r>
              <a:rPr lang="en-US" dirty="0" smtClean="0"/>
              <a:t>Group 1</a:t>
            </a:r>
            <a:endParaRP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000"/>
              <a:buFont typeface="Trebuchet MS"/>
              <a:buNone/>
            </a:pPr>
            <a:r>
              <a:rPr lang="en-US"/>
              <a:t/>
            </a:r>
            <a:br>
              <a:rPr lang="en-US"/>
            </a:br>
            <a:r>
              <a:rPr lang="en-US"/>
              <a:t>Instructional Time</a:t>
            </a:r>
            <a:endParaRPr/>
          </a:p>
        </p:txBody>
      </p:sp>
      <p:sp>
        <p:nvSpPr>
          <p:cNvPr id="318" name="Google Shape;318;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a:solidFill>
                  <a:schemeClr val="lt1"/>
                </a:solidFill>
              </a:rPr>
              <a:t>Sub-group 2</a:t>
            </a:r>
            <a:endParaRPr>
              <a:solidFill>
                <a:schemeClr val="lt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2"/>
          <p:cNvSpPr txBox="1">
            <a:spLocks noGrp="1"/>
          </p:cNvSpPr>
          <p:nvPr>
            <p:ph type="ctrTitle"/>
          </p:nvPr>
        </p:nvSpPr>
        <p:spPr>
          <a:xfrm>
            <a:off x="1810256" y="870725"/>
            <a:ext cx="9144000" cy="933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6000"/>
              <a:buFont typeface="Trebuchet MS"/>
              <a:buNone/>
            </a:pPr>
            <a:r>
              <a:rPr lang="en-US" sz="4000" dirty="0" smtClean="0"/>
              <a:t>Instructional Time: Calendar</a:t>
            </a:r>
            <a:endParaRPr sz="4000" dirty="0"/>
          </a:p>
        </p:txBody>
      </p:sp>
      <p:sp>
        <p:nvSpPr>
          <p:cNvPr id="324" name="Google Shape;324;p22"/>
          <p:cNvSpPr txBox="1">
            <a:spLocks noGrp="1"/>
          </p:cNvSpPr>
          <p:nvPr>
            <p:ph type="subTitle" idx="1"/>
          </p:nvPr>
        </p:nvSpPr>
        <p:spPr>
          <a:xfrm>
            <a:off x="1123638" y="2047597"/>
            <a:ext cx="10467998" cy="35311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en-US" sz="2800" b="1" i="1"/>
              <a:t>Calendar</a:t>
            </a:r>
            <a:endParaRPr/>
          </a:p>
          <a:p>
            <a:pPr marL="0" lvl="0" indent="0" algn="l" rtl="0">
              <a:lnSpc>
                <a:spcPct val="90000"/>
              </a:lnSpc>
              <a:spcBef>
                <a:spcPts val="500"/>
              </a:spcBef>
              <a:spcAft>
                <a:spcPts val="0"/>
              </a:spcAft>
              <a:buSzPts val="2400"/>
              <a:buNone/>
            </a:pPr>
            <a:r>
              <a:rPr lang="en-US" sz="2400" b="1">
                <a:solidFill>
                  <a:srgbClr val="C00000"/>
                </a:solidFill>
              </a:rPr>
              <a:t>The virtual education program or school shall develop a calendar and post publicly. The calendar must:</a:t>
            </a:r>
            <a:endParaRPr b="1">
              <a:solidFill>
                <a:srgbClr val="C00000"/>
              </a:solidFill>
            </a:endParaRPr>
          </a:p>
          <a:p>
            <a:pPr marL="1257300" lvl="2" indent="-342900" algn="l" rtl="0">
              <a:lnSpc>
                <a:spcPct val="90000"/>
              </a:lnSpc>
              <a:spcBef>
                <a:spcPts val="500"/>
              </a:spcBef>
              <a:spcAft>
                <a:spcPts val="0"/>
              </a:spcAft>
              <a:buClr>
                <a:srgbClr val="C00000"/>
              </a:buClr>
              <a:buSzPts val="2200"/>
              <a:buFont typeface="Arial"/>
              <a:buChar char="•"/>
            </a:pPr>
            <a:r>
              <a:rPr lang="en-US" sz="2200">
                <a:solidFill>
                  <a:srgbClr val="C00000"/>
                </a:solidFill>
              </a:rPr>
              <a:t>define term periods (e.g., grading period, semester, school year);</a:t>
            </a:r>
            <a:endParaRPr/>
          </a:p>
          <a:p>
            <a:pPr marL="1257300" lvl="2" indent="-342900" algn="l" rtl="0">
              <a:lnSpc>
                <a:spcPct val="90000"/>
              </a:lnSpc>
              <a:spcBef>
                <a:spcPts val="500"/>
              </a:spcBef>
              <a:spcAft>
                <a:spcPts val="0"/>
              </a:spcAft>
              <a:buClr>
                <a:srgbClr val="C00000"/>
              </a:buClr>
              <a:buSzPts val="2200"/>
              <a:buFont typeface="Arial"/>
              <a:buChar char="•"/>
            </a:pPr>
            <a:r>
              <a:rPr lang="en-US" sz="2200">
                <a:solidFill>
                  <a:srgbClr val="C00000"/>
                </a:solidFill>
              </a:rPr>
              <a:t>indicate length of term period allowing a student to complete required coursework within the program/school calendar term;</a:t>
            </a:r>
            <a:endParaRPr/>
          </a:p>
          <a:p>
            <a:pPr marL="1257300" lvl="2" indent="-342900" algn="l" rtl="0">
              <a:lnSpc>
                <a:spcPct val="90000"/>
              </a:lnSpc>
              <a:spcBef>
                <a:spcPts val="500"/>
              </a:spcBef>
              <a:spcAft>
                <a:spcPts val="0"/>
              </a:spcAft>
              <a:buClr>
                <a:srgbClr val="C00000"/>
              </a:buClr>
              <a:buSzPts val="2200"/>
              <a:buFont typeface="Arial"/>
              <a:buChar char="•"/>
            </a:pPr>
            <a:r>
              <a:rPr lang="en-US" sz="2200">
                <a:solidFill>
                  <a:srgbClr val="C00000"/>
                </a:solidFill>
              </a:rPr>
              <a:t>define cohort model indicating start and end dates within dates based on school division start and end dates; and</a:t>
            </a:r>
            <a:endParaRPr/>
          </a:p>
          <a:p>
            <a:pPr marL="1257300" lvl="2" indent="-342900" algn="l" rtl="0">
              <a:lnSpc>
                <a:spcPct val="90000"/>
              </a:lnSpc>
              <a:spcBef>
                <a:spcPts val="500"/>
              </a:spcBef>
              <a:spcAft>
                <a:spcPts val="0"/>
              </a:spcAft>
              <a:buClr>
                <a:srgbClr val="C00000"/>
              </a:buClr>
              <a:buSzPts val="2200"/>
              <a:buFont typeface="Arial"/>
              <a:buChar char="•"/>
            </a:pPr>
            <a:r>
              <a:rPr lang="en-US" sz="2200">
                <a:solidFill>
                  <a:srgbClr val="C00000"/>
                </a:solidFill>
              </a:rPr>
              <a:t>indicate holidays.</a:t>
            </a:r>
            <a:endParaRPr/>
          </a:p>
        </p:txBody>
      </p:sp>
      <p:sp>
        <p:nvSpPr>
          <p:cNvPr id="325" name="Google Shape;325;p2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a:t>25</a:t>
            </a:fld>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3"/>
          <p:cNvSpPr txBox="1">
            <a:spLocks noGrp="1"/>
          </p:cNvSpPr>
          <p:nvPr>
            <p:ph type="ctrTitle"/>
          </p:nvPr>
        </p:nvSpPr>
        <p:spPr>
          <a:xfrm>
            <a:off x="1810256" y="839261"/>
            <a:ext cx="9476580" cy="9339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1"/>
              </a:buClr>
              <a:buSzPts val="6000"/>
              <a:buFont typeface="Trebuchet MS"/>
              <a:buNone/>
            </a:pPr>
            <a:r>
              <a:rPr lang="en-US" sz="4000" dirty="0"/>
              <a:t>Instructional </a:t>
            </a:r>
            <a:r>
              <a:rPr lang="en-US" sz="4000" dirty="0" smtClean="0"/>
              <a:t>Time: Standard Units of Credit</a:t>
            </a:r>
            <a:endParaRPr sz="4000" dirty="0"/>
          </a:p>
        </p:txBody>
      </p:sp>
      <p:sp>
        <p:nvSpPr>
          <p:cNvPr id="331" name="Google Shape;331;p23"/>
          <p:cNvSpPr txBox="1">
            <a:spLocks noGrp="1"/>
          </p:cNvSpPr>
          <p:nvPr>
            <p:ph type="subTitle" idx="1"/>
          </p:nvPr>
        </p:nvSpPr>
        <p:spPr>
          <a:xfrm>
            <a:off x="1665493" y="2309230"/>
            <a:ext cx="9433525" cy="2567569"/>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10000"/>
              </a:lnSpc>
              <a:spcBef>
                <a:spcPts val="1000"/>
              </a:spcBef>
              <a:spcAft>
                <a:spcPts val="0"/>
              </a:spcAft>
              <a:buClr>
                <a:schemeClr val="dk1"/>
              </a:buClr>
              <a:buSzPct val="108108"/>
              <a:buNone/>
            </a:pPr>
            <a:r>
              <a:rPr lang="en-US" sz="2800" b="1" i="1"/>
              <a:t>Standard Units of Credit</a:t>
            </a:r>
            <a:endParaRPr/>
          </a:p>
          <a:p>
            <a:pPr marL="0" lvl="1" indent="0" algn="l" rtl="0">
              <a:lnSpc>
                <a:spcPct val="110000"/>
              </a:lnSpc>
              <a:spcBef>
                <a:spcPts val="500"/>
              </a:spcBef>
              <a:spcAft>
                <a:spcPts val="0"/>
              </a:spcAft>
              <a:buClr>
                <a:srgbClr val="C22536"/>
              </a:buClr>
              <a:buSzPct val="108108"/>
              <a:buNone/>
            </a:pPr>
            <a:r>
              <a:rPr lang="en-US" sz="2400" b="1"/>
              <a:t>Divisions shall establish a local policy for waiving the 140-clock hour requirement for awarding of credit for students in a virtual education setting, consistent with the </a:t>
            </a:r>
            <a:r>
              <a:rPr lang="en-US" sz="2400" b="1" u="sng">
                <a:solidFill>
                  <a:schemeClr val="hlink"/>
                </a:solidFill>
                <a:hlinkClick r:id="rId3"/>
              </a:rPr>
              <a:t>Board of Education's Guidelines for Graduation Requirements: Local Alternative Paths to Standard Units of Credit</a:t>
            </a:r>
            <a:r>
              <a:rPr lang="en-US" sz="2400" b="1"/>
              <a:t> (Alternatives to the 140-Clock-hour Requirement).</a:t>
            </a:r>
            <a:endParaRPr sz="2400"/>
          </a:p>
        </p:txBody>
      </p:sp>
      <p:sp>
        <p:nvSpPr>
          <p:cNvPr id="332" name="Google Shape;332;p23"/>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a:t>26</a:t>
            </a:fld>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4"/>
          <p:cNvSpPr txBox="1">
            <a:spLocks noGrp="1"/>
          </p:cNvSpPr>
          <p:nvPr>
            <p:ph type="ctrTitle"/>
          </p:nvPr>
        </p:nvSpPr>
        <p:spPr>
          <a:xfrm>
            <a:off x="1810256" y="874308"/>
            <a:ext cx="9144000" cy="9339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1"/>
              </a:buClr>
              <a:buSzPts val="6000"/>
              <a:buFont typeface="Trebuchet MS"/>
              <a:buNone/>
            </a:pPr>
            <a:r>
              <a:rPr lang="en-US" sz="4000" dirty="0"/>
              <a:t>Instructional </a:t>
            </a:r>
            <a:r>
              <a:rPr lang="en-US" sz="4000" dirty="0" smtClean="0"/>
              <a:t>Time: Seat time Equivalent</a:t>
            </a:r>
            <a:endParaRPr sz="4000" dirty="0"/>
          </a:p>
        </p:txBody>
      </p:sp>
      <p:sp>
        <p:nvSpPr>
          <p:cNvPr id="338" name="Google Shape;338;p24"/>
          <p:cNvSpPr txBox="1">
            <a:spLocks noGrp="1"/>
          </p:cNvSpPr>
          <p:nvPr>
            <p:ph type="subTitle" idx="1"/>
          </p:nvPr>
        </p:nvSpPr>
        <p:spPr>
          <a:xfrm>
            <a:off x="1216002" y="2234211"/>
            <a:ext cx="10384871" cy="29566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en-US" sz="2800" b="1" i="1"/>
              <a:t>School Day &amp; Seat time Equivalent</a:t>
            </a:r>
            <a:endParaRPr/>
          </a:p>
          <a:p>
            <a:pPr marL="0" lvl="1" indent="0" algn="l" rtl="0">
              <a:lnSpc>
                <a:spcPct val="90000"/>
              </a:lnSpc>
              <a:spcBef>
                <a:spcPts val="500"/>
              </a:spcBef>
              <a:spcAft>
                <a:spcPts val="0"/>
              </a:spcAft>
              <a:buClr>
                <a:srgbClr val="C22536"/>
              </a:buClr>
              <a:buSzPts val="2400"/>
              <a:buNone/>
            </a:pPr>
            <a:r>
              <a:rPr lang="en-US" sz="2400"/>
              <a:t>School divisions with a virtual education program or school shall establish a seat time equivalent in the virtual education program or school. Seat time equivalent may be based on percentage of minutes of instruction, time logged in, performance on assessments, competency achievement, demonstration of skills, building academic knowledge, or other factors.</a:t>
            </a:r>
            <a:endParaRPr/>
          </a:p>
        </p:txBody>
      </p:sp>
      <p:sp>
        <p:nvSpPr>
          <p:cNvPr id="339" name="Google Shape;339;p24"/>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a:t>27</a:t>
            </a:fld>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5"/>
          <p:cNvSpPr txBox="1">
            <a:spLocks noGrp="1"/>
          </p:cNvSpPr>
          <p:nvPr>
            <p:ph type="ctrTitle"/>
          </p:nvPr>
        </p:nvSpPr>
        <p:spPr>
          <a:xfrm>
            <a:off x="1810256" y="884440"/>
            <a:ext cx="9144000" cy="933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6000"/>
              <a:buFont typeface="Trebuchet MS"/>
              <a:buNone/>
            </a:pPr>
            <a:r>
              <a:rPr lang="en-US" sz="4000" dirty="0"/>
              <a:t>Instructional </a:t>
            </a:r>
            <a:r>
              <a:rPr lang="en-US" sz="4000" dirty="0" smtClean="0"/>
              <a:t>Time: Attendance</a:t>
            </a:r>
            <a:endParaRPr sz="4000" dirty="0"/>
          </a:p>
        </p:txBody>
      </p:sp>
      <p:sp>
        <p:nvSpPr>
          <p:cNvPr id="345" name="Google Shape;345;p25"/>
          <p:cNvSpPr txBox="1">
            <a:spLocks noGrp="1"/>
          </p:cNvSpPr>
          <p:nvPr>
            <p:ph type="subTitle" idx="1"/>
          </p:nvPr>
        </p:nvSpPr>
        <p:spPr>
          <a:xfrm>
            <a:off x="1142111" y="2064563"/>
            <a:ext cx="10384871" cy="33387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en-US" sz="2800" b="1" i="1" dirty="0"/>
              <a:t>Attendance</a:t>
            </a:r>
            <a:endParaRPr dirty="0"/>
          </a:p>
          <a:p>
            <a:pPr marL="0" lvl="1" indent="0" algn="l" rtl="0">
              <a:lnSpc>
                <a:spcPct val="90000"/>
              </a:lnSpc>
              <a:spcBef>
                <a:spcPts val="500"/>
              </a:spcBef>
              <a:spcAft>
                <a:spcPts val="0"/>
              </a:spcAft>
              <a:buClr>
                <a:srgbClr val="C22536"/>
              </a:buClr>
              <a:buSzPts val="2400"/>
              <a:buNone/>
            </a:pPr>
            <a:r>
              <a:rPr lang="en-US" sz="2400" dirty="0"/>
              <a:t>The virtual education program or school shall establish methods to track student attendance through time on task, assignment completion, personal interaction and communication, and other appropriate means.</a:t>
            </a:r>
            <a:endParaRPr sz="2400" b="0" dirty="0"/>
          </a:p>
          <a:p>
            <a:pPr marL="0" lvl="1" indent="0" algn="l" rtl="0">
              <a:lnSpc>
                <a:spcPct val="90000"/>
              </a:lnSpc>
              <a:spcBef>
                <a:spcPts val="500"/>
              </a:spcBef>
              <a:spcAft>
                <a:spcPts val="0"/>
              </a:spcAft>
              <a:buClr>
                <a:srgbClr val="C22536"/>
              </a:buClr>
              <a:buSzPts val="2400"/>
              <a:buNone/>
            </a:pPr>
            <a:r>
              <a:rPr lang="en-US" sz="2400" dirty="0"/>
              <a:t>The virtual education program or school shall establish truancy intervention procedures based on student progress on standards, competencies, skill development.</a:t>
            </a:r>
            <a:endParaRPr dirty="0"/>
          </a:p>
        </p:txBody>
      </p:sp>
      <p:sp>
        <p:nvSpPr>
          <p:cNvPr id="346" name="Google Shape;346;p25"/>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a:t>28</a:t>
            </a:fld>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3" name="Google Shape;353;p26" title="girl at laptop"/>
          <p:cNvPicPr preferRelativeResize="0"/>
          <p:nvPr/>
        </p:nvPicPr>
        <p:blipFill rotWithShape="1">
          <a:blip r:embed="rId3">
            <a:alphaModFix/>
          </a:blip>
          <a:srcRect/>
          <a:stretch/>
        </p:blipFill>
        <p:spPr>
          <a:xfrm>
            <a:off x="4366532" y="760455"/>
            <a:ext cx="6018440" cy="4194100"/>
          </a:xfrm>
          <a:prstGeom prst="rect">
            <a:avLst/>
          </a:prstGeom>
          <a:noFill/>
          <a:ln>
            <a:noFill/>
          </a:ln>
        </p:spPr>
      </p:pic>
      <p:sp>
        <p:nvSpPr>
          <p:cNvPr id="352" name="Google Shape;352;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a:t>Instructional Time</a:t>
            </a:r>
            <a:endParaRPr/>
          </a:p>
        </p:txBody>
      </p:sp>
      <p:sp>
        <p:nvSpPr>
          <p:cNvPr id="351" name="Google Shape;351;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5000"/>
              <a:buFont typeface="Trebuchet MS"/>
              <a:buNone/>
            </a:pPr>
            <a:r>
              <a:rPr lang="en-US" dirty="0" smtClean="0"/>
              <a:t>Questions</a:t>
            </a:r>
            <a:br>
              <a:rPr lang="en-US" dirty="0" smtClean="0"/>
            </a:br>
            <a:r>
              <a:rPr lang="en-US" dirty="0" smtClean="0"/>
              <a:t>Group 2</a:t>
            </a: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
          <p:cNvSpPr txBox="1">
            <a:spLocks noGrp="1"/>
          </p:cNvSpPr>
          <p:nvPr>
            <p:ph type="ctrTitle"/>
          </p:nvPr>
        </p:nvSpPr>
        <p:spPr>
          <a:xfrm>
            <a:off x="1125894" y="1126084"/>
            <a:ext cx="9940212" cy="8333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4800"/>
              <a:buFont typeface="Trebuchet MS"/>
              <a:buNone/>
            </a:pPr>
            <a:r>
              <a:rPr lang="en-US" sz="4800"/>
              <a:t>Zoom Protocols &amp; Public Comment</a:t>
            </a:r>
            <a:endParaRPr sz="4800"/>
          </a:p>
        </p:txBody>
      </p:sp>
      <p:sp>
        <p:nvSpPr>
          <p:cNvPr id="166" name="Google Shape;166;p2"/>
          <p:cNvSpPr txBox="1">
            <a:spLocks noGrp="1"/>
          </p:cNvSpPr>
          <p:nvPr>
            <p:ph type="subTitle" idx="1"/>
          </p:nvPr>
        </p:nvSpPr>
        <p:spPr>
          <a:xfrm>
            <a:off x="1523999" y="2244673"/>
            <a:ext cx="9700727" cy="374558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8108"/>
              <a:buNone/>
            </a:pPr>
            <a:r>
              <a:rPr lang="en-US"/>
              <a:t>To avoid feedback we will keep our microphones muted until speaking.</a:t>
            </a:r>
            <a:endParaRPr/>
          </a:p>
          <a:p>
            <a:pPr marL="0" lvl="0" indent="0" algn="l" rtl="0">
              <a:lnSpc>
                <a:spcPct val="90000"/>
              </a:lnSpc>
              <a:spcBef>
                <a:spcPts val="1000"/>
              </a:spcBef>
              <a:spcAft>
                <a:spcPts val="0"/>
              </a:spcAft>
              <a:buClr>
                <a:schemeClr val="dk1"/>
              </a:buClr>
              <a:buSzPct val="108108"/>
              <a:buNone/>
            </a:pPr>
            <a:r>
              <a:rPr lang="en-US"/>
              <a:t>Committee members may use the raise hand feature to get the facilitators’ attention.</a:t>
            </a:r>
            <a:endParaRPr/>
          </a:p>
          <a:p>
            <a:pPr marL="0" lvl="0" indent="0" algn="l" rtl="0">
              <a:lnSpc>
                <a:spcPct val="90000"/>
              </a:lnSpc>
              <a:spcBef>
                <a:spcPts val="1000"/>
              </a:spcBef>
              <a:spcAft>
                <a:spcPts val="0"/>
              </a:spcAft>
              <a:buClr>
                <a:schemeClr val="dk1"/>
              </a:buClr>
              <a:buSzPct val="108108"/>
              <a:buNone/>
            </a:pPr>
            <a:r>
              <a:rPr lang="en-US"/>
              <a:t>Committee members are invited to post questions or comments in the chat box.</a:t>
            </a:r>
            <a:endParaRPr/>
          </a:p>
          <a:p>
            <a:pPr marL="0" lvl="0" indent="0" algn="l" rtl="0">
              <a:lnSpc>
                <a:spcPct val="90000"/>
              </a:lnSpc>
              <a:spcBef>
                <a:spcPts val="1000"/>
              </a:spcBef>
              <a:spcAft>
                <a:spcPts val="0"/>
              </a:spcAft>
              <a:buClr>
                <a:schemeClr val="dk1"/>
              </a:buClr>
              <a:buSzPct val="108108"/>
              <a:buNone/>
            </a:pPr>
            <a:r>
              <a:rPr lang="en-US"/>
              <a:t>If you are using the phone, use *6 to mute and unmute and *9 to raise your hand.</a:t>
            </a:r>
            <a:endParaRPr/>
          </a:p>
          <a:p>
            <a:pPr marL="0" lvl="0" indent="0" algn="l" rtl="0">
              <a:lnSpc>
                <a:spcPct val="90000"/>
              </a:lnSpc>
              <a:spcBef>
                <a:spcPts val="1000"/>
              </a:spcBef>
              <a:spcAft>
                <a:spcPts val="0"/>
              </a:spcAft>
              <a:buClr>
                <a:schemeClr val="dk1"/>
              </a:buClr>
              <a:buSzPct val="108108"/>
              <a:buNone/>
            </a:pPr>
            <a:r>
              <a:rPr lang="en-US"/>
              <a:t>Public viewing on the VDOE YouTube channel may email questions/comments to the mailbox until </a:t>
            </a:r>
            <a:r>
              <a:rPr lang="en-US">
                <a:solidFill>
                  <a:srgbClr val="C00000"/>
                </a:solidFill>
              </a:rPr>
              <a:t>October 8th</a:t>
            </a:r>
            <a:r>
              <a:rPr lang="en-US"/>
              <a:t>: </a:t>
            </a:r>
            <a:r>
              <a:rPr lang="en-US" u="sng">
                <a:solidFill>
                  <a:schemeClr val="hlink"/>
                </a:solidFill>
                <a:hlinkClick r:id="rId3"/>
              </a:rPr>
              <a:t>virtualprograms@doe.virginia.gov</a:t>
            </a:r>
            <a:r>
              <a:rPr lang="en-US"/>
              <a:t>.</a:t>
            </a:r>
            <a:endParaRPr/>
          </a:p>
          <a:p>
            <a:pPr marL="0" lvl="0" indent="0" algn="l" rtl="0">
              <a:lnSpc>
                <a:spcPct val="90000"/>
              </a:lnSpc>
              <a:spcBef>
                <a:spcPts val="1000"/>
              </a:spcBef>
              <a:spcAft>
                <a:spcPts val="0"/>
              </a:spcAft>
              <a:buClr>
                <a:schemeClr val="dk1"/>
              </a:buClr>
              <a:buSzPct val="108108"/>
              <a:buNone/>
            </a:pPr>
            <a:r>
              <a:rPr lang="en-US"/>
              <a:t>The session is being recorded.</a:t>
            </a: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000"/>
              <a:buFont typeface="Trebuchet MS"/>
              <a:buNone/>
            </a:pPr>
            <a:r>
              <a:rPr lang="en-US"/>
              <a:t/>
            </a:r>
            <a:br>
              <a:rPr lang="en-US"/>
            </a:br>
            <a:r>
              <a:rPr lang="en-US" sz="5400"/>
              <a:t>Data, Reporting &amp; Operational</a:t>
            </a:r>
            <a:endParaRPr/>
          </a:p>
        </p:txBody>
      </p:sp>
      <p:sp>
        <p:nvSpPr>
          <p:cNvPr id="359" name="Google Shape;359;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a:solidFill>
                  <a:schemeClr val="lt1"/>
                </a:solidFill>
              </a:rPr>
              <a:t>Sub-group 3</a:t>
            </a:r>
            <a:endParaRPr>
              <a:solidFill>
                <a:schemeClr val="lt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5" name="Google Shape;365;p28"/>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a:t>31</a:t>
            </a:fld>
            <a:endParaRPr/>
          </a:p>
        </p:txBody>
      </p:sp>
      <p:sp>
        <p:nvSpPr>
          <p:cNvPr id="367" name="Google Shape;367;p28"/>
          <p:cNvSpPr txBox="1"/>
          <p:nvPr/>
        </p:nvSpPr>
        <p:spPr>
          <a:xfrm>
            <a:off x="5615709" y="1925776"/>
            <a:ext cx="6336144" cy="435144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2800"/>
              <a:buFont typeface="Arial"/>
              <a:buNone/>
            </a:pPr>
            <a:r>
              <a:rPr lang="en-US" sz="1300" b="0" i="0" u="none" strike="noStrike" cap="none">
                <a:solidFill>
                  <a:srgbClr val="C00000"/>
                </a:solidFill>
                <a:latin typeface="Trebuchet MS"/>
                <a:ea typeface="Trebuchet MS"/>
                <a:cs typeface="Trebuchet MS"/>
                <a:sym typeface="Trebuchet MS"/>
              </a:rPr>
              <a:t>Policies and procedures unique to virtual learning shall include, but are limited to the following:</a:t>
            </a:r>
            <a:endParaRPr/>
          </a:p>
          <a:p>
            <a:pPr marL="457200" marR="0" lvl="0" indent="-406400" algn="l" rtl="0">
              <a:lnSpc>
                <a:spcPct val="100000"/>
              </a:lnSpc>
              <a:spcBef>
                <a:spcPts val="0"/>
              </a:spcBef>
              <a:spcAft>
                <a:spcPts val="0"/>
              </a:spcAft>
              <a:buClr>
                <a:schemeClr val="dk1"/>
              </a:buClr>
              <a:buSzPts val="2400"/>
              <a:buFont typeface="Arial"/>
              <a:buChar char="•"/>
            </a:pPr>
            <a:r>
              <a:rPr lang="en-US" sz="1300" b="0" i="0" u="none" strike="noStrike" cap="none">
                <a:solidFill>
                  <a:srgbClr val="C00000"/>
                </a:solidFill>
                <a:latin typeface="Trebuchet MS"/>
                <a:ea typeface="Trebuchet MS"/>
                <a:cs typeface="Trebuchet MS"/>
                <a:sym typeface="Trebuchet MS"/>
              </a:rPr>
              <a:t>Procedures and policies for application and acceptance;</a:t>
            </a:r>
            <a:endParaRPr/>
          </a:p>
          <a:p>
            <a:pPr marL="457200" marR="0" lvl="0" indent="-406400" algn="l" rtl="0">
              <a:lnSpc>
                <a:spcPct val="100000"/>
              </a:lnSpc>
              <a:spcBef>
                <a:spcPts val="0"/>
              </a:spcBef>
              <a:spcAft>
                <a:spcPts val="0"/>
              </a:spcAft>
              <a:buClr>
                <a:schemeClr val="dk1"/>
              </a:buClr>
              <a:buSzPts val="2400"/>
              <a:buFont typeface="Arial"/>
              <a:buChar char="•"/>
            </a:pPr>
            <a:r>
              <a:rPr lang="en-US" sz="1300" b="0" i="0" u="none" strike="noStrike" cap="none">
                <a:solidFill>
                  <a:srgbClr val="C00000"/>
                </a:solidFill>
                <a:latin typeface="Trebuchet MS"/>
                <a:ea typeface="Trebuchet MS"/>
                <a:cs typeface="Trebuchet MS"/>
                <a:sym typeface="Trebuchet MS"/>
              </a:rPr>
              <a:t>Student and Parent/Guardian Orientation materials;</a:t>
            </a:r>
            <a:endParaRPr/>
          </a:p>
          <a:p>
            <a:pPr marL="457200" marR="0" lvl="0" indent="-406400" algn="l" rtl="0">
              <a:lnSpc>
                <a:spcPct val="100000"/>
              </a:lnSpc>
              <a:spcBef>
                <a:spcPts val="0"/>
              </a:spcBef>
              <a:spcAft>
                <a:spcPts val="0"/>
              </a:spcAft>
              <a:buClr>
                <a:schemeClr val="dk1"/>
              </a:buClr>
              <a:buSzPts val="2400"/>
              <a:buFont typeface="Arial"/>
              <a:buChar char="•"/>
            </a:pPr>
            <a:r>
              <a:rPr lang="en-US" sz="1300" b="0" i="0" u="none" strike="noStrike" cap="none">
                <a:solidFill>
                  <a:srgbClr val="C00000"/>
                </a:solidFill>
                <a:latin typeface="Trebuchet MS"/>
                <a:ea typeface="Trebuchet MS"/>
                <a:cs typeface="Trebuchet MS"/>
                <a:sym typeface="Trebuchet MS"/>
              </a:rPr>
              <a:t>Support for 504, IEP, EL, and other student services (</a:t>
            </a:r>
            <a:r>
              <a:rPr lang="en-US" sz="1300">
                <a:solidFill>
                  <a:srgbClr val="C00000"/>
                </a:solidFill>
                <a:latin typeface="Trebuchet MS"/>
                <a:ea typeface="Trebuchet MS"/>
                <a:cs typeface="Trebuchet MS"/>
                <a:sym typeface="Trebuchet MS"/>
              </a:rPr>
              <a:t>School</a:t>
            </a:r>
            <a:r>
              <a:rPr lang="en-US" sz="1300" b="0" i="0" u="none" strike="noStrike" cap="none">
                <a:solidFill>
                  <a:srgbClr val="C00000"/>
                </a:solidFill>
                <a:latin typeface="Trebuchet MS"/>
                <a:ea typeface="Trebuchet MS"/>
                <a:cs typeface="Trebuchet MS"/>
                <a:sym typeface="Trebuchet MS"/>
              </a:rPr>
              <a:t> Counselors, Librarians, ITRT et. al.);</a:t>
            </a:r>
            <a:endParaRPr/>
          </a:p>
          <a:p>
            <a:pPr marL="457200" marR="0" lvl="0" indent="-406400" algn="l" rtl="0">
              <a:lnSpc>
                <a:spcPct val="100000"/>
              </a:lnSpc>
              <a:spcBef>
                <a:spcPts val="0"/>
              </a:spcBef>
              <a:spcAft>
                <a:spcPts val="0"/>
              </a:spcAft>
              <a:buClr>
                <a:schemeClr val="dk1"/>
              </a:buClr>
              <a:buSzPts val="2400"/>
              <a:buFont typeface="Arial"/>
              <a:buChar char="•"/>
            </a:pPr>
            <a:r>
              <a:rPr lang="en-US" sz="1300" b="0" i="0" u="none" strike="noStrike" cap="none">
                <a:solidFill>
                  <a:srgbClr val="C00000"/>
                </a:solidFill>
                <a:latin typeface="Trebuchet MS"/>
                <a:ea typeface="Trebuchet MS"/>
                <a:cs typeface="Trebuchet MS"/>
                <a:sym typeface="Trebuchet MS"/>
              </a:rPr>
              <a:t>Technology Support policies;</a:t>
            </a:r>
            <a:endParaRPr/>
          </a:p>
          <a:p>
            <a:pPr marL="457200" marR="0" lvl="0" indent="-406400" algn="l" rtl="0">
              <a:lnSpc>
                <a:spcPct val="100000"/>
              </a:lnSpc>
              <a:spcBef>
                <a:spcPts val="0"/>
              </a:spcBef>
              <a:spcAft>
                <a:spcPts val="0"/>
              </a:spcAft>
              <a:buClr>
                <a:schemeClr val="dk1"/>
              </a:buClr>
              <a:buSzPts val="2400"/>
              <a:buFont typeface="Arial"/>
              <a:buChar char="•"/>
            </a:pPr>
            <a:r>
              <a:rPr lang="en-US" sz="1300" b="0" i="0" u="none" strike="noStrike" cap="none">
                <a:solidFill>
                  <a:srgbClr val="C00000"/>
                </a:solidFill>
                <a:latin typeface="Trebuchet MS"/>
                <a:ea typeface="Trebuchet MS"/>
                <a:cs typeface="Trebuchet MS"/>
                <a:sym typeface="Trebuchet MS"/>
              </a:rPr>
              <a:t>Support for Gifted and Talented services;</a:t>
            </a:r>
            <a:endParaRPr/>
          </a:p>
          <a:p>
            <a:pPr marL="457200" marR="0" lvl="0" indent="-406400" algn="l" rtl="0">
              <a:lnSpc>
                <a:spcPct val="100000"/>
              </a:lnSpc>
              <a:spcBef>
                <a:spcPts val="0"/>
              </a:spcBef>
              <a:spcAft>
                <a:spcPts val="0"/>
              </a:spcAft>
              <a:buClr>
                <a:schemeClr val="dk1"/>
              </a:buClr>
              <a:buSzPts val="2400"/>
              <a:buFont typeface="Arial"/>
              <a:buChar char="•"/>
            </a:pPr>
            <a:r>
              <a:rPr lang="en-US" sz="1300" b="0" i="0" u="none" strike="noStrike" cap="none">
                <a:solidFill>
                  <a:srgbClr val="C00000"/>
                </a:solidFill>
                <a:latin typeface="Trebuchet MS"/>
                <a:ea typeface="Trebuchet MS"/>
                <a:cs typeface="Trebuchet MS"/>
                <a:sym typeface="Trebuchet MS"/>
              </a:rPr>
              <a:t>Procedures for identifying potential learning environments for students and supporting the transition </a:t>
            </a:r>
            <a:r>
              <a:rPr lang="en-US" sz="1300" b="0" i="1" u="none" strike="noStrike" cap="none">
                <a:solidFill>
                  <a:srgbClr val="C00000"/>
                </a:solidFill>
                <a:latin typeface="Trebuchet MS"/>
                <a:ea typeface="Trebuchet MS"/>
                <a:cs typeface="Trebuchet MS"/>
                <a:sym typeface="Trebuchet MS"/>
              </a:rPr>
              <a:t>to and from</a:t>
            </a:r>
            <a:r>
              <a:rPr lang="en-US" sz="1300" b="0" i="0" u="none" strike="noStrike" cap="none">
                <a:solidFill>
                  <a:srgbClr val="C00000"/>
                </a:solidFill>
                <a:latin typeface="Trebuchet MS"/>
                <a:ea typeface="Trebuchet MS"/>
                <a:cs typeface="Trebuchet MS"/>
                <a:sym typeface="Trebuchet MS"/>
              </a:rPr>
              <a:t> F2F and virtual education settings;</a:t>
            </a:r>
            <a:endParaRPr/>
          </a:p>
          <a:p>
            <a:pPr marL="457200" marR="0" lvl="0" indent="-406400" algn="l" rtl="0">
              <a:lnSpc>
                <a:spcPct val="100000"/>
              </a:lnSpc>
              <a:spcBef>
                <a:spcPts val="0"/>
              </a:spcBef>
              <a:spcAft>
                <a:spcPts val="0"/>
              </a:spcAft>
              <a:buClr>
                <a:schemeClr val="dk1"/>
              </a:buClr>
              <a:buSzPts val="2400"/>
              <a:buFont typeface="Arial"/>
              <a:buChar char="•"/>
            </a:pPr>
            <a:r>
              <a:rPr lang="en-US" sz="1300" b="0" i="0" u="none" strike="noStrike" cap="none">
                <a:solidFill>
                  <a:srgbClr val="C00000"/>
                </a:solidFill>
                <a:latin typeface="Trebuchet MS"/>
                <a:ea typeface="Trebuchet MS"/>
                <a:cs typeface="Trebuchet MS"/>
                <a:sym typeface="Trebuchet MS"/>
              </a:rPr>
              <a:t>Grading policies - definitions of student success, intervention strategies and processes, tools for success; and</a:t>
            </a:r>
            <a:endParaRPr/>
          </a:p>
          <a:p>
            <a:pPr marL="457200" marR="0" lvl="0" indent="-406400" algn="l" rtl="0">
              <a:lnSpc>
                <a:spcPct val="100000"/>
              </a:lnSpc>
              <a:spcBef>
                <a:spcPts val="0"/>
              </a:spcBef>
              <a:spcAft>
                <a:spcPts val="0"/>
              </a:spcAft>
              <a:buClr>
                <a:schemeClr val="dk1"/>
              </a:buClr>
              <a:buSzPts val="2400"/>
              <a:buFont typeface="Arial"/>
              <a:buChar char="•"/>
            </a:pPr>
            <a:r>
              <a:rPr lang="en-US" sz="1300" b="0" i="0" u="none" strike="noStrike" cap="none">
                <a:solidFill>
                  <a:srgbClr val="C00000"/>
                </a:solidFill>
                <a:latin typeface="Trebuchet MS"/>
                <a:ea typeface="Trebuchet MS"/>
                <a:cs typeface="Trebuchet MS"/>
                <a:sym typeface="Trebuchet MS"/>
              </a:rPr>
              <a:t>Attendance (2013): Public school divisions with virtual programs should  develop policies and procedures regarding the monitoring of student attendance, notification of parents and students regarding attendance issues and related disciplinary actions, and maintenance of records of attendance and this information shall be provided to parents prior to enrollment.</a:t>
            </a:r>
            <a:endParaRPr sz="1300" b="0" i="0" u="none" strike="noStrike" cap="none">
              <a:solidFill>
                <a:srgbClr val="C00000"/>
              </a:solidFill>
              <a:latin typeface="Trebuchet MS"/>
              <a:ea typeface="Trebuchet MS"/>
              <a:cs typeface="Trebuchet MS"/>
              <a:sym typeface="Trebuchet MS"/>
            </a:endParaRPr>
          </a:p>
        </p:txBody>
      </p:sp>
      <p:sp>
        <p:nvSpPr>
          <p:cNvPr id="366" name="Google Shape;366;p28"/>
          <p:cNvSpPr txBox="1">
            <a:spLocks noGrp="1"/>
          </p:cNvSpPr>
          <p:nvPr>
            <p:ph type="subTitle" idx="1"/>
          </p:nvPr>
        </p:nvSpPr>
        <p:spPr>
          <a:xfrm>
            <a:off x="391657" y="2149729"/>
            <a:ext cx="5147852" cy="344750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b="1"/>
              <a:t>Enrollment and Matriculation</a:t>
            </a:r>
            <a:endParaRPr/>
          </a:p>
          <a:p>
            <a:pPr marL="0" lvl="0" indent="0" algn="l" rtl="0">
              <a:lnSpc>
                <a:spcPct val="110000"/>
              </a:lnSpc>
              <a:spcBef>
                <a:spcPts val="0"/>
              </a:spcBef>
              <a:spcAft>
                <a:spcPts val="0"/>
              </a:spcAft>
              <a:buSzPts val="2400"/>
              <a:buNone/>
            </a:pPr>
            <a:r>
              <a:rPr lang="en-US" sz="2200">
                <a:solidFill>
                  <a:srgbClr val="C00000"/>
                </a:solidFill>
              </a:rPr>
              <a:t>Public school divisions shall develop and provide all policies and procedures unique to enrollment and matriculation in the </a:t>
            </a:r>
            <a:r>
              <a:rPr lang="en-US" sz="2200" b="1" i="1">
                <a:solidFill>
                  <a:srgbClr val="C00000"/>
                </a:solidFill>
              </a:rPr>
              <a:t>public virtual education setting</a:t>
            </a:r>
            <a:r>
              <a:rPr lang="en-US" sz="2200">
                <a:solidFill>
                  <a:srgbClr val="C00000"/>
                </a:solidFill>
              </a:rPr>
              <a:t> to parents prior to enrollment and post such information for the public on the school division’s website.</a:t>
            </a:r>
            <a:endParaRPr sz="2200">
              <a:solidFill>
                <a:srgbClr val="C00000"/>
              </a:solidFill>
            </a:endParaRPr>
          </a:p>
        </p:txBody>
      </p:sp>
      <p:sp>
        <p:nvSpPr>
          <p:cNvPr id="364" name="Google Shape;364;p28"/>
          <p:cNvSpPr txBox="1">
            <a:spLocks noGrp="1"/>
          </p:cNvSpPr>
          <p:nvPr>
            <p:ph type="ctrTitle"/>
          </p:nvPr>
        </p:nvSpPr>
        <p:spPr>
          <a:xfrm>
            <a:off x="1810256" y="991876"/>
            <a:ext cx="9144000" cy="933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6000"/>
              <a:buFont typeface="Trebuchet MS"/>
              <a:buNone/>
            </a:pPr>
            <a:r>
              <a:rPr lang="en-US" sz="4000" dirty="0" smtClean="0"/>
              <a:t>Enrollment and Matriculation</a:t>
            </a:r>
            <a:endParaRPr sz="4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3" name="Google Shape;373;p55"/>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a:t>32</a:t>
            </a:fld>
            <a:endParaRPr/>
          </a:p>
        </p:txBody>
      </p:sp>
      <p:sp>
        <p:nvSpPr>
          <p:cNvPr id="375" name="Google Shape;375;p55"/>
          <p:cNvSpPr txBox="1"/>
          <p:nvPr/>
        </p:nvSpPr>
        <p:spPr>
          <a:xfrm>
            <a:off x="5643418" y="1896840"/>
            <a:ext cx="6095999" cy="4651742"/>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chemeClr val="dk1"/>
              </a:buClr>
              <a:buSzPts val="2400"/>
              <a:buFont typeface="Arial"/>
              <a:buChar char="•"/>
            </a:pPr>
            <a:r>
              <a:rPr lang="en-US" sz="1600" b="0" i="0" u="none" strike="noStrike" cap="none">
                <a:solidFill>
                  <a:srgbClr val="C00000"/>
                </a:solidFill>
                <a:latin typeface="Trebuchet MS"/>
                <a:ea typeface="Trebuchet MS"/>
                <a:cs typeface="Trebuchet MS"/>
                <a:sym typeface="Trebuchet MS"/>
              </a:rPr>
              <a:t>Information regarding student accountability and assessment shall be provided to the parents/guardians prior to enrollment.</a:t>
            </a:r>
            <a:endParaRPr/>
          </a:p>
          <a:p>
            <a:pPr marL="457200" marR="0" lvl="0" indent="-406400" algn="l" rtl="0">
              <a:lnSpc>
                <a:spcPct val="90000"/>
              </a:lnSpc>
              <a:spcBef>
                <a:spcPts val="1000"/>
              </a:spcBef>
              <a:spcAft>
                <a:spcPts val="0"/>
              </a:spcAft>
              <a:buClr>
                <a:schemeClr val="dk1"/>
              </a:buClr>
              <a:buSzPts val="2400"/>
              <a:buFont typeface="Arial"/>
              <a:buChar char="•"/>
            </a:pPr>
            <a:r>
              <a:rPr lang="en-US" sz="1600" b="0" i="0" u="none" strike="noStrike" cap="none">
                <a:solidFill>
                  <a:srgbClr val="C00000"/>
                </a:solidFill>
                <a:latin typeface="Trebuchet MS"/>
                <a:ea typeface="Trebuchet MS"/>
                <a:cs typeface="Trebuchet MS"/>
                <a:sym typeface="Trebuchet MS"/>
              </a:rPr>
              <a:t>Students learning in virtual education settings should be tested similarly to their F2F peers per the local school division testing schedule.</a:t>
            </a:r>
            <a:endParaRPr/>
          </a:p>
          <a:p>
            <a:pPr marL="457200" marR="0" lvl="0" indent="-406400" algn="l" rtl="0">
              <a:lnSpc>
                <a:spcPct val="90000"/>
              </a:lnSpc>
              <a:spcBef>
                <a:spcPts val="1000"/>
              </a:spcBef>
              <a:spcAft>
                <a:spcPts val="0"/>
              </a:spcAft>
              <a:buClr>
                <a:schemeClr val="dk1"/>
              </a:buClr>
              <a:buSzPts val="2400"/>
              <a:buFont typeface="Arial"/>
              <a:buChar char="•"/>
            </a:pPr>
            <a:r>
              <a:rPr lang="en-US" sz="1600" b="0" i="0" u="none" strike="noStrike" cap="none">
                <a:solidFill>
                  <a:srgbClr val="C00000"/>
                </a:solidFill>
                <a:latin typeface="Trebuchet MS"/>
                <a:ea typeface="Trebuchet MS"/>
                <a:cs typeface="Trebuchet MS"/>
                <a:sym typeface="Trebuchet MS"/>
              </a:rPr>
              <a:t>Students should complete assessments in-person when possible.</a:t>
            </a:r>
            <a:endParaRPr/>
          </a:p>
          <a:p>
            <a:pPr marL="457200" marR="0" lvl="0" indent="-406400" algn="l" rtl="0">
              <a:lnSpc>
                <a:spcPct val="90000"/>
              </a:lnSpc>
              <a:spcBef>
                <a:spcPts val="1000"/>
              </a:spcBef>
              <a:spcAft>
                <a:spcPts val="0"/>
              </a:spcAft>
              <a:buClr>
                <a:schemeClr val="dk1"/>
              </a:buClr>
              <a:buSzPts val="2400"/>
              <a:buFont typeface="Arial"/>
              <a:buChar char="•"/>
            </a:pPr>
            <a:r>
              <a:rPr lang="en-US" sz="1600" b="0" i="0" u="none" strike="noStrike" cap="none">
                <a:solidFill>
                  <a:srgbClr val="C00000"/>
                </a:solidFill>
                <a:latin typeface="Trebuchet MS"/>
                <a:ea typeface="Trebuchet MS"/>
                <a:cs typeface="Trebuchet MS"/>
                <a:sym typeface="Trebuchet MS"/>
              </a:rPr>
              <a:t>Policies and procedures must ensure that each student shall be assessed annually to determine what remediation and other support structures are needed to help the student achieve academic success. </a:t>
            </a:r>
            <a:r>
              <a:rPr lang="en-US" sz="1600" b="0" i="1" u="none" strike="noStrike" cap="none">
                <a:solidFill>
                  <a:srgbClr val="C00000"/>
                </a:solidFill>
                <a:latin typeface="Trebuchet MS"/>
                <a:ea typeface="Trebuchet MS"/>
                <a:cs typeface="Trebuchet MS"/>
                <a:sym typeface="Trebuchet MS"/>
              </a:rPr>
              <a:t>(re 2013 Revised Page 28: Accountability and Assessment prior to Enrollment)</a:t>
            </a:r>
            <a:endParaRPr sz="1600" b="0" i="0" u="none" strike="noStrike" cap="none">
              <a:solidFill>
                <a:srgbClr val="C00000"/>
              </a:solidFill>
              <a:latin typeface="Trebuchet MS"/>
              <a:ea typeface="Trebuchet MS"/>
              <a:cs typeface="Trebuchet MS"/>
              <a:sym typeface="Trebuchet MS"/>
            </a:endParaRPr>
          </a:p>
          <a:p>
            <a:pPr marL="457200" marR="0" lvl="0" indent="-406400" algn="l" rtl="0">
              <a:lnSpc>
                <a:spcPct val="90000"/>
              </a:lnSpc>
              <a:spcBef>
                <a:spcPts val="1000"/>
              </a:spcBef>
              <a:spcAft>
                <a:spcPts val="0"/>
              </a:spcAft>
              <a:buClr>
                <a:schemeClr val="dk1"/>
              </a:buClr>
              <a:buSzPts val="2400"/>
              <a:buFont typeface="Arial"/>
              <a:buChar char="•"/>
            </a:pPr>
            <a:r>
              <a:rPr lang="en-US" sz="1600" b="0" i="0" u="none" strike="noStrike" cap="none">
                <a:solidFill>
                  <a:srgbClr val="C00000"/>
                </a:solidFill>
                <a:latin typeface="Trebuchet MS"/>
                <a:ea typeface="Trebuchet MS"/>
                <a:cs typeface="Trebuchet MS"/>
                <a:sym typeface="Trebuchet MS"/>
              </a:rPr>
              <a:t>As determined by the school division, traditional and non-traditional assessments, such as state assessments and portfolios, may be used as part of this annual assessment process.</a:t>
            </a:r>
            <a:endParaRPr/>
          </a:p>
        </p:txBody>
      </p:sp>
      <p:sp>
        <p:nvSpPr>
          <p:cNvPr id="374" name="Google Shape;374;p55"/>
          <p:cNvSpPr txBox="1">
            <a:spLocks noGrp="1"/>
          </p:cNvSpPr>
          <p:nvPr>
            <p:ph type="subTitle" idx="1"/>
          </p:nvPr>
        </p:nvSpPr>
        <p:spPr>
          <a:xfrm>
            <a:off x="495566" y="1983475"/>
            <a:ext cx="5147852" cy="3859622"/>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1000"/>
              </a:spcBef>
              <a:spcAft>
                <a:spcPts val="0"/>
              </a:spcAft>
              <a:buSzPct val="137254"/>
              <a:buNone/>
            </a:pPr>
            <a:r>
              <a:rPr lang="en-US" b="1"/>
              <a:t>Assessment and Testing</a:t>
            </a:r>
            <a:endParaRPr/>
          </a:p>
          <a:p>
            <a:pPr marL="0" lvl="0" indent="0" algn="l" rtl="0">
              <a:lnSpc>
                <a:spcPct val="130000"/>
              </a:lnSpc>
              <a:spcBef>
                <a:spcPts val="0"/>
              </a:spcBef>
              <a:spcAft>
                <a:spcPts val="0"/>
              </a:spcAft>
              <a:buSzPct val="117647"/>
              <a:buNone/>
            </a:pPr>
            <a:r>
              <a:rPr lang="en-US">
                <a:solidFill>
                  <a:srgbClr val="C00000"/>
                </a:solidFill>
              </a:rPr>
              <a:t>Students enrolled in a </a:t>
            </a:r>
            <a:r>
              <a:rPr lang="en-US" b="1" i="1">
                <a:solidFill>
                  <a:srgbClr val="C00000"/>
                </a:solidFill>
              </a:rPr>
              <a:t>public virtual education setting</a:t>
            </a:r>
            <a:r>
              <a:rPr lang="en-US">
                <a:solidFill>
                  <a:srgbClr val="C00000"/>
                </a:solidFill>
              </a:rPr>
              <a:t> shall be required to take all applicable Virginia assessments, diagnostics, and screeners in a secure, controlled and proctored environment under the supervision of licensed personnel employed by a local school division or the public virtual school provider and trained in administering the tests.</a:t>
            </a:r>
            <a:endParaRPr/>
          </a:p>
        </p:txBody>
      </p:sp>
      <p:sp>
        <p:nvSpPr>
          <p:cNvPr id="372" name="Google Shape;372;p55"/>
          <p:cNvSpPr txBox="1">
            <a:spLocks noGrp="1"/>
          </p:cNvSpPr>
          <p:nvPr>
            <p:ph type="ctrTitle"/>
          </p:nvPr>
        </p:nvSpPr>
        <p:spPr>
          <a:xfrm>
            <a:off x="1810256" y="991876"/>
            <a:ext cx="9144000" cy="933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6000"/>
              <a:buFont typeface="Trebuchet MS"/>
              <a:buNone/>
            </a:pPr>
            <a:r>
              <a:rPr lang="en-US" sz="4000" dirty="0" smtClean="0"/>
              <a:t>Assessment and Testing</a:t>
            </a:r>
            <a:endParaRPr sz="4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6"/>
          <p:cNvSpPr txBox="1">
            <a:spLocks noGrp="1"/>
          </p:cNvSpPr>
          <p:nvPr>
            <p:ph type="ctrTitle"/>
          </p:nvPr>
        </p:nvSpPr>
        <p:spPr>
          <a:xfrm>
            <a:off x="1432257" y="1109597"/>
            <a:ext cx="9799853" cy="9339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1"/>
              </a:buClr>
              <a:buSzPts val="6000"/>
              <a:buFont typeface="Trebuchet MS"/>
              <a:buNone/>
            </a:pPr>
            <a:r>
              <a:rPr lang="en-US" sz="4000" dirty="0" smtClean="0"/>
              <a:t>Accountability and Assessment Communication</a:t>
            </a:r>
            <a:endParaRPr sz="4000" dirty="0"/>
          </a:p>
        </p:txBody>
      </p:sp>
      <p:sp>
        <p:nvSpPr>
          <p:cNvPr id="381" name="Google Shape;381;p56"/>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a:t>33</a:t>
            </a:fld>
            <a:endParaRPr/>
          </a:p>
        </p:txBody>
      </p:sp>
      <p:sp>
        <p:nvSpPr>
          <p:cNvPr id="382" name="Google Shape;382;p56"/>
          <p:cNvSpPr txBox="1">
            <a:spLocks noGrp="1"/>
          </p:cNvSpPr>
          <p:nvPr>
            <p:ph type="subTitle" idx="1"/>
          </p:nvPr>
        </p:nvSpPr>
        <p:spPr>
          <a:xfrm>
            <a:off x="1330036" y="2194157"/>
            <a:ext cx="9902074" cy="35231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b="1" dirty="0"/>
              <a:t>Accountability and Assessment Communication</a:t>
            </a:r>
            <a:endParaRPr dirty="0"/>
          </a:p>
          <a:p>
            <a:pPr marL="0" lvl="0" indent="0" algn="l" rtl="0">
              <a:lnSpc>
                <a:spcPct val="90000"/>
              </a:lnSpc>
              <a:spcBef>
                <a:spcPts val="1000"/>
              </a:spcBef>
              <a:spcAft>
                <a:spcPts val="0"/>
              </a:spcAft>
              <a:buSzPts val="2800"/>
              <a:buNone/>
            </a:pPr>
            <a:r>
              <a:rPr lang="en-US" dirty="0">
                <a:solidFill>
                  <a:srgbClr val="C00000"/>
                </a:solidFill>
              </a:rPr>
              <a:t>Information regarding student accountability and assessment shall be provided to the parents prior to enrollment. Public virtual schools shall develop policies and procedures to ensure that each student shall be assessed annually to determine what remediation and other support structures are needed to help the student achieve academic success. As determined by the school division, traditional and non-traditional assessments, such as state assessments and portfolios, may be used as part of this annual assessment process.</a:t>
            </a:r>
            <a:endParaRP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7"/>
          <p:cNvSpPr txBox="1">
            <a:spLocks noGrp="1"/>
          </p:cNvSpPr>
          <p:nvPr>
            <p:ph type="ctrTitle"/>
          </p:nvPr>
        </p:nvSpPr>
        <p:spPr>
          <a:xfrm>
            <a:off x="1810256" y="991876"/>
            <a:ext cx="9144000" cy="933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6000"/>
              <a:buFont typeface="Trebuchet MS"/>
              <a:buNone/>
            </a:pPr>
            <a:r>
              <a:rPr lang="en-US" sz="4000" dirty="0" smtClean="0"/>
              <a:t>Recordkeeping</a:t>
            </a:r>
            <a:endParaRPr sz="4000" dirty="0"/>
          </a:p>
        </p:txBody>
      </p:sp>
      <p:sp>
        <p:nvSpPr>
          <p:cNvPr id="388" name="Google Shape;388;p57"/>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a:t>34</a:t>
            </a:fld>
            <a:endParaRPr/>
          </a:p>
        </p:txBody>
      </p:sp>
      <p:sp>
        <p:nvSpPr>
          <p:cNvPr id="389" name="Google Shape;389;p57"/>
          <p:cNvSpPr txBox="1">
            <a:spLocks noGrp="1"/>
          </p:cNvSpPr>
          <p:nvPr>
            <p:ph type="subTitle" idx="1"/>
          </p:nvPr>
        </p:nvSpPr>
        <p:spPr>
          <a:xfrm>
            <a:off x="1459346" y="2129502"/>
            <a:ext cx="9561163" cy="36155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b="1"/>
              <a:t>Recordkeeping</a:t>
            </a:r>
            <a:endParaRPr/>
          </a:p>
          <a:p>
            <a:pPr marL="0" lvl="0" indent="0" algn="l" rtl="0">
              <a:lnSpc>
                <a:spcPct val="90000"/>
              </a:lnSpc>
              <a:spcBef>
                <a:spcPts val="1000"/>
              </a:spcBef>
              <a:spcAft>
                <a:spcPts val="0"/>
              </a:spcAft>
              <a:buSzPts val="2800"/>
              <a:buNone/>
            </a:pPr>
            <a:r>
              <a:rPr lang="en-US">
                <a:solidFill>
                  <a:srgbClr val="C00000"/>
                </a:solidFill>
              </a:rPr>
              <a:t>Schools shall maintain the same student records for students enrolled in the virtual school that they maintain for students in a traditional or face to face environment.</a:t>
            </a:r>
            <a:r>
              <a:rPr lang="en-US" b="1">
                <a:solidFill>
                  <a:srgbClr val="C00000"/>
                </a:solidFill>
              </a:rPr>
              <a:t> </a:t>
            </a:r>
            <a:r>
              <a:rPr lang="en-US">
                <a:solidFill>
                  <a:srgbClr val="C00000"/>
                </a:solidFill>
              </a:rPr>
              <a:t>All of the records, reports, and other information maintained by the public virtual school related to these documents, student scholastic records, and any other record or document maintained by the public virtual school shall be made available as may be necessary to the school board, superintendent, and school board employees.</a:t>
            </a:r>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Google Shape;395;p58"/>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a:t>35</a:t>
            </a:fld>
            <a:endParaRPr/>
          </a:p>
        </p:txBody>
      </p:sp>
      <p:sp>
        <p:nvSpPr>
          <p:cNvPr id="397" name="Google Shape;397;p58"/>
          <p:cNvSpPr txBox="1"/>
          <p:nvPr/>
        </p:nvSpPr>
        <p:spPr>
          <a:xfrm>
            <a:off x="6086762" y="2050473"/>
            <a:ext cx="5689601" cy="4134383"/>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0"/>
              </a:spcBef>
              <a:spcAft>
                <a:spcPts val="0"/>
              </a:spcAft>
              <a:buClr>
                <a:schemeClr val="dk1"/>
              </a:buClr>
              <a:buSzPts val="2400"/>
              <a:buFont typeface="Arial"/>
              <a:buNone/>
            </a:pPr>
            <a:r>
              <a:rPr lang="en-US" sz="1800" b="0" i="0" u="none" strike="noStrike" cap="none">
                <a:solidFill>
                  <a:srgbClr val="C00000"/>
                </a:solidFill>
                <a:latin typeface="Trebuchet MS"/>
                <a:ea typeface="Trebuchet MS"/>
                <a:cs typeface="Trebuchet MS"/>
                <a:sym typeface="Trebuchet MS"/>
              </a:rPr>
              <a:t>Required infrastructure shall include, but is not limited to the following:</a:t>
            </a:r>
            <a:endParaRPr/>
          </a:p>
          <a:p>
            <a:pPr marL="457200" marR="0" lvl="0" indent="-406400" algn="l" rtl="0">
              <a:lnSpc>
                <a:spcPct val="100000"/>
              </a:lnSpc>
              <a:spcBef>
                <a:spcPts val="0"/>
              </a:spcBef>
              <a:spcAft>
                <a:spcPts val="0"/>
              </a:spcAft>
              <a:buClr>
                <a:schemeClr val="dk1"/>
              </a:buClr>
              <a:buSzPts val="2400"/>
              <a:buFont typeface="Arial"/>
              <a:buChar char="•"/>
            </a:pPr>
            <a:r>
              <a:rPr lang="en-US" sz="1800" b="0" i="0" u="none" strike="noStrike" cap="none">
                <a:solidFill>
                  <a:srgbClr val="C00000"/>
                </a:solidFill>
                <a:latin typeface="Trebuchet MS"/>
                <a:ea typeface="Trebuchet MS"/>
                <a:cs typeface="Trebuchet MS"/>
                <a:sym typeface="Trebuchet MS"/>
              </a:rPr>
              <a:t>secure and appropriate access to the virtual learning environment;</a:t>
            </a:r>
            <a:endParaRPr sz="1800" b="0" i="0" u="none" strike="noStrike" cap="none">
              <a:solidFill>
                <a:srgbClr val="C00000"/>
              </a:solidFill>
              <a:latin typeface="Trebuchet MS"/>
              <a:ea typeface="Trebuchet MS"/>
              <a:cs typeface="Trebuchet MS"/>
              <a:sym typeface="Trebuchet MS"/>
            </a:endParaRPr>
          </a:p>
          <a:p>
            <a:pPr marL="457200" marR="0" lvl="0" indent="-406400" algn="l" rtl="0">
              <a:lnSpc>
                <a:spcPct val="100000"/>
              </a:lnSpc>
              <a:spcBef>
                <a:spcPts val="0"/>
              </a:spcBef>
              <a:spcAft>
                <a:spcPts val="0"/>
              </a:spcAft>
              <a:buClr>
                <a:schemeClr val="dk1"/>
              </a:buClr>
              <a:buSzPts val="2400"/>
              <a:buFont typeface="Arial"/>
              <a:buChar char="•"/>
            </a:pPr>
            <a:r>
              <a:rPr lang="en-US" sz="1800" b="0" i="0" u="none" strike="noStrike" cap="none">
                <a:solidFill>
                  <a:srgbClr val="C00000"/>
                </a:solidFill>
                <a:latin typeface="Trebuchet MS"/>
                <a:ea typeface="Trebuchet MS"/>
                <a:cs typeface="Trebuchet MS"/>
                <a:sym typeface="Trebuchet MS"/>
              </a:rPr>
              <a:t>a learning management system to support instruction;</a:t>
            </a:r>
            <a:endParaRPr sz="1800" b="0" i="0" u="none" strike="noStrike" cap="none">
              <a:solidFill>
                <a:srgbClr val="C00000"/>
              </a:solidFill>
              <a:latin typeface="Trebuchet MS"/>
              <a:ea typeface="Trebuchet MS"/>
              <a:cs typeface="Trebuchet MS"/>
              <a:sym typeface="Trebuchet MS"/>
            </a:endParaRPr>
          </a:p>
          <a:p>
            <a:pPr marL="457200" marR="0" lvl="0" indent="-406400" algn="l" rtl="0">
              <a:lnSpc>
                <a:spcPct val="100000"/>
              </a:lnSpc>
              <a:spcBef>
                <a:spcPts val="0"/>
              </a:spcBef>
              <a:spcAft>
                <a:spcPts val="0"/>
              </a:spcAft>
              <a:buClr>
                <a:schemeClr val="dk1"/>
              </a:buClr>
              <a:buSzPts val="2400"/>
              <a:buFont typeface="Arial"/>
              <a:buChar char="•"/>
            </a:pPr>
            <a:r>
              <a:rPr lang="en-US" sz="1800" b="0" i="0" u="none" strike="noStrike" cap="none">
                <a:solidFill>
                  <a:srgbClr val="C00000"/>
                </a:solidFill>
                <a:latin typeface="Trebuchet MS"/>
                <a:ea typeface="Trebuchet MS"/>
                <a:cs typeface="Trebuchet MS"/>
                <a:sym typeface="Trebuchet MS"/>
              </a:rPr>
              <a:t>communication tools that facilitate synchronous and asynchronous discussion;</a:t>
            </a:r>
            <a:endParaRPr sz="1800" b="0" i="0" u="none" strike="noStrike" cap="none">
              <a:solidFill>
                <a:srgbClr val="C00000"/>
              </a:solidFill>
              <a:latin typeface="Trebuchet MS"/>
              <a:ea typeface="Trebuchet MS"/>
              <a:cs typeface="Trebuchet MS"/>
              <a:sym typeface="Trebuchet MS"/>
            </a:endParaRPr>
          </a:p>
          <a:p>
            <a:pPr marL="457200" marR="0" lvl="0" indent="-406400" algn="l" rtl="0">
              <a:lnSpc>
                <a:spcPct val="100000"/>
              </a:lnSpc>
              <a:spcBef>
                <a:spcPts val="0"/>
              </a:spcBef>
              <a:spcAft>
                <a:spcPts val="0"/>
              </a:spcAft>
              <a:buClr>
                <a:schemeClr val="dk1"/>
              </a:buClr>
              <a:buSzPts val="2400"/>
              <a:buFont typeface="Arial"/>
              <a:buChar char="•"/>
            </a:pPr>
            <a:r>
              <a:rPr lang="en-US" sz="1800" b="0" i="0" u="none" strike="noStrike" cap="none">
                <a:solidFill>
                  <a:srgbClr val="C00000"/>
                </a:solidFill>
                <a:latin typeface="Trebuchet MS"/>
                <a:ea typeface="Trebuchet MS"/>
                <a:cs typeface="Trebuchet MS"/>
                <a:sym typeface="Trebuchet MS"/>
              </a:rPr>
              <a:t>support for collaboration among learners and teachers;</a:t>
            </a:r>
            <a:endParaRPr sz="1800" b="0" i="0" u="none" strike="noStrike" cap="none">
              <a:solidFill>
                <a:srgbClr val="C00000"/>
              </a:solidFill>
              <a:latin typeface="Trebuchet MS"/>
              <a:ea typeface="Trebuchet MS"/>
              <a:cs typeface="Trebuchet MS"/>
              <a:sym typeface="Trebuchet MS"/>
            </a:endParaRPr>
          </a:p>
          <a:p>
            <a:pPr marL="457200" marR="0" lvl="0" indent="-406400" algn="l" rtl="0">
              <a:lnSpc>
                <a:spcPct val="100000"/>
              </a:lnSpc>
              <a:spcBef>
                <a:spcPts val="0"/>
              </a:spcBef>
              <a:spcAft>
                <a:spcPts val="0"/>
              </a:spcAft>
              <a:buClr>
                <a:schemeClr val="dk1"/>
              </a:buClr>
              <a:buSzPts val="2400"/>
              <a:buFont typeface="Arial"/>
              <a:buChar char="•"/>
            </a:pPr>
            <a:r>
              <a:rPr lang="en-US" sz="1800" b="0" i="0" u="none" strike="noStrike" cap="none">
                <a:solidFill>
                  <a:srgbClr val="C00000"/>
                </a:solidFill>
                <a:latin typeface="Trebuchet MS"/>
                <a:ea typeface="Trebuchet MS"/>
                <a:cs typeface="Trebuchet MS"/>
                <a:sym typeface="Trebuchet MS"/>
              </a:rPr>
              <a:t>support for the collection, management, and reporting of data on learning outcomes; and</a:t>
            </a:r>
            <a:endParaRPr/>
          </a:p>
          <a:p>
            <a:pPr marL="457200" marR="0" lvl="0" indent="-406400" algn="l" rtl="0">
              <a:lnSpc>
                <a:spcPct val="100000"/>
              </a:lnSpc>
              <a:spcBef>
                <a:spcPts val="0"/>
              </a:spcBef>
              <a:spcAft>
                <a:spcPts val="0"/>
              </a:spcAft>
              <a:buClr>
                <a:schemeClr val="dk1"/>
              </a:buClr>
              <a:buSzPts val="2400"/>
              <a:buFont typeface="Arial"/>
              <a:buChar char="•"/>
            </a:pPr>
            <a:r>
              <a:rPr lang="en-US" sz="1800" b="0" i="0" u="none" strike="noStrike" cap="none">
                <a:solidFill>
                  <a:srgbClr val="C00000"/>
                </a:solidFill>
                <a:latin typeface="Trebuchet MS"/>
                <a:ea typeface="Trebuchet MS"/>
                <a:cs typeface="Trebuchet MS"/>
                <a:sym typeface="Trebuchet MS"/>
              </a:rPr>
              <a:t>reliable technological support for families and students.</a:t>
            </a:r>
            <a:r>
              <a:rPr lang="en-US" sz="1400" b="0" i="0" u="none" strike="noStrike" cap="none">
                <a:solidFill>
                  <a:schemeClr val="dk1"/>
                </a:solidFill>
                <a:latin typeface="Trebuchet MS"/>
                <a:ea typeface="Trebuchet MS"/>
                <a:cs typeface="Trebuchet MS"/>
                <a:sym typeface="Trebuchet MS"/>
              </a:rPr>
              <a:t/>
            </a:r>
            <a:br>
              <a:rPr lang="en-US" sz="1400" b="0" i="0" u="none" strike="noStrike" cap="none">
                <a:solidFill>
                  <a:schemeClr val="dk1"/>
                </a:solidFill>
                <a:latin typeface="Trebuchet MS"/>
                <a:ea typeface="Trebuchet MS"/>
                <a:cs typeface="Trebuchet MS"/>
                <a:sym typeface="Trebuchet MS"/>
              </a:rPr>
            </a:br>
            <a:endParaRPr sz="1300" b="0" i="0" u="none" strike="noStrike" cap="none">
              <a:solidFill>
                <a:srgbClr val="FF0000"/>
              </a:solidFill>
              <a:latin typeface="Trebuchet MS"/>
              <a:ea typeface="Trebuchet MS"/>
              <a:cs typeface="Trebuchet MS"/>
              <a:sym typeface="Trebuchet MS"/>
            </a:endParaRPr>
          </a:p>
        </p:txBody>
      </p:sp>
      <p:sp>
        <p:nvSpPr>
          <p:cNvPr id="396" name="Google Shape;396;p58"/>
          <p:cNvSpPr txBox="1">
            <a:spLocks noGrp="1"/>
          </p:cNvSpPr>
          <p:nvPr>
            <p:ph type="subTitle" idx="1"/>
          </p:nvPr>
        </p:nvSpPr>
        <p:spPr>
          <a:xfrm>
            <a:off x="628783" y="2198254"/>
            <a:ext cx="5147852" cy="36448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b="1"/>
              <a:t>Technology and Support</a:t>
            </a:r>
            <a:endParaRPr/>
          </a:p>
          <a:p>
            <a:pPr marL="0" lvl="0" indent="0" algn="l" rtl="0">
              <a:lnSpc>
                <a:spcPct val="100000"/>
              </a:lnSpc>
              <a:spcBef>
                <a:spcPts val="0"/>
              </a:spcBef>
              <a:spcAft>
                <a:spcPts val="0"/>
              </a:spcAft>
              <a:buSzPts val="2400"/>
              <a:buNone/>
            </a:pPr>
            <a:r>
              <a:rPr lang="en-US">
                <a:solidFill>
                  <a:srgbClr val="C00000"/>
                </a:solidFill>
              </a:rPr>
              <a:t>A public virtual school or public school offering a </a:t>
            </a:r>
            <a:r>
              <a:rPr lang="en-US" b="1" i="1">
                <a:solidFill>
                  <a:srgbClr val="C00000"/>
                </a:solidFill>
              </a:rPr>
              <a:t>virtual education setting </a:t>
            </a:r>
            <a:r>
              <a:rPr lang="en-US">
                <a:solidFill>
                  <a:srgbClr val="C00000"/>
                </a:solidFill>
              </a:rPr>
              <a:t>shall have a digital technology infrastructure that provides secure and appropriate access to the virtual learning environment.</a:t>
            </a:r>
            <a:endParaRPr/>
          </a:p>
        </p:txBody>
      </p:sp>
      <p:sp>
        <p:nvSpPr>
          <p:cNvPr id="394" name="Google Shape;394;p58"/>
          <p:cNvSpPr txBox="1">
            <a:spLocks noGrp="1"/>
          </p:cNvSpPr>
          <p:nvPr>
            <p:ph type="ctrTitle"/>
          </p:nvPr>
        </p:nvSpPr>
        <p:spPr>
          <a:xfrm>
            <a:off x="1810256" y="991876"/>
            <a:ext cx="9144000" cy="933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6000"/>
              <a:buFont typeface="Trebuchet MS"/>
              <a:buNone/>
            </a:pPr>
            <a:r>
              <a:rPr lang="en-US" sz="4000" dirty="0" smtClean="0"/>
              <a:t>Technology and Support</a:t>
            </a:r>
            <a:endParaRPr sz="4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9"/>
          <p:cNvSpPr txBox="1">
            <a:spLocks noGrp="1"/>
          </p:cNvSpPr>
          <p:nvPr>
            <p:ph type="ctrTitle"/>
          </p:nvPr>
        </p:nvSpPr>
        <p:spPr>
          <a:xfrm>
            <a:off x="1810256" y="991876"/>
            <a:ext cx="9144000" cy="933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6000"/>
              <a:buFont typeface="Trebuchet MS"/>
              <a:buNone/>
            </a:pPr>
            <a:r>
              <a:rPr lang="en-US" sz="4000" dirty="0" smtClean="0"/>
              <a:t>Extracurricular</a:t>
            </a:r>
            <a:endParaRPr sz="4000" dirty="0"/>
          </a:p>
        </p:txBody>
      </p:sp>
      <p:sp>
        <p:nvSpPr>
          <p:cNvPr id="403" name="Google Shape;403;p59"/>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a:t>36</a:t>
            </a:fld>
            <a:endParaRPr/>
          </a:p>
        </p:txBody>
      </p:sp>
      <p:sp>
        <p:nvSpPr>
          <p:cNvPr id="404" name="Google Shape;404;p59"/>
          <p:cNvSpPr txBox="1">
            <a:spLocks noGrp="1"/>
          </p:cNvSpPr>
          <p:nvPr>
            <p:ph type="subTitle" idx="1"/>
          </p:nvPr>
        </p:nvSpPr>
        <p:spPr>
          <a:xfrm>
            <a:off x="1690255" y="2327564"/>
            <a:ext cx="9264001" cy="30018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b="1" dirty="0"/>
              <a:t>Extracurricular</a:t>
            </a:r>
            <a:endParaRPr dirty="0"/>
          </a:p>
          <a:p>
            <a:pPr marL="0" lvl="0" indent="0" algn="l" rtl="0">
              <a:lnSpc>
                <a:spcPct val="90000"/>
              </a:lnSpc>
              <a:spcBef>
                <a:spcPts val="1000"/>
              </a:spcBef>
              <a:spcAft>
                <a:spcPts val="0"/>
              </a:spcAft>
              <a:buSzPts val="2800"/>
              <a:buNone/>
            </a:pPr>
            <a:r>
              <a:rPr lang="en-US" dirty="0">
                <a:solidFill>
                  <a:srgbClr val="C00000"/>
                </a:solidFill>
              </a:rPr>
              <a:t>Extracurricular activities and eligibility requirements for students in virtual education settings shall be established in alignment with state policy and approved by the superintendent and the school board. An online learning student may participate in the extracurricular activities of the enrolling school division.</a:t>
            </a:r>
            <a:endParaRPr dirty="0">
              <a:solidFill>
                <a:srgbClr val="C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11" name="Google Shape;411;p29" title="girl at laptop"/>
          <p:cNvPicPr preferRelativeResize="0"/>
          <p:nvPr/>
        </p:nvPicPr>
        <p:blipFill rotWithShape="1">
          <a:blip r:embed="rId3">
            <a:alphaModFix/>
          </a:blip>
          <a:srcRect/>
          <a:stretch/>
        </p:blipFill>
        <p:spPr>
          <a:xfrm>
            <a:off x="4366532" y="760455"/>
            <a:ext cx="6018440" cy="4194100"/>
          </a:xfrm>
          <a:prstGeom prst="rect">
            <a:avLst/>
          </a:prstGeom>
          <a:noFill/>
          <a:ln>
            <a:noFill/>
          </a:ln>
        </p:spPr>
      </p:pic>
      <p:sp>
        <p:nvSpPr>
          <p:cNvPr id="410" name="Google Shape;410;p29"/>
          <p:cNvSpPr txBox="1">
            <a:spLocks noGrp="1"/>
          </p:cNvSpPr>
          <p:nvPr>
            <p:ph type="body" idx="1"/>
          </p:nvPr>
        </p:nvSpPr>
        <p:spPr>
          <a:xfrm>
            <a:off x="831850" y="4589463"/>
            <a:ext cx="3338934"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a:t>Data, Reporting &amp; Operational</a:t>
            </a:r>
            <a:endParaRPr/>
          </a:p>
        </p:txBody>
      </p:sp>
      <p:sp>
        <p:nvSpPr>
          <p:cNvPr id="409" name="Google Shape;409;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5000"/>
              <a:buFont typeface="Trebuchet MS"/>
              <a:buNone/>
            </a:pPr>
            <a:r>
              <a:rPr lang="en-US" dirty="0" smtClean="0"/>
              <a:t>Questions</a:t>
            </a:r>
            <a:br>
              <a:rPr lang="en-US" dirty="0" smtClean="0"/>
            </a:br>
            <a:r>
              <a:rPr lang="en-US" dirty="0" smtClean="0"/>
              <a:t>Group 3</a:t>
            </a:r>
            <a:endParaRP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8" name="Google Shape;418;p60" title="idea graphic"/>
          <p:cNvPicPr preferRelativeResize="0"/>
          <p:nvPr/>
        </p:nvPicPr>
        <p:blipFill rotWithShape="1">
          <a:blip r:embed="rId3">
            <a:alphaModFix/>
          </a:blip>
          <a:srcRect/>
          <a:stretch/>
        </p:blipFill>
        <p:spPr>
          <a:xfrm>
            <a:off x="9902771" y="448246"/>
            <a:ext cx="1781858" cy="2522984"/>
          </a:xfrm>
          <a:prstGeom prst="rect">
            <a:avLst/>
          </a:prstGeom>
          <a:noFill/>
          <a:ln>
            <a:noFill/>
          </a:ln>
        </p:spPr>
      </p:pic>
      <p:sp>
        <p:nvSpPr>
          <p:cNvPr id="417" name="Google Shape;417;p60"/>
          <p:cNvSpPr txBox="1">
            <a:spLocks noGrp="1"/>
          </p:cNvSpPr>
          <p:nvPr>
            <p:ph type="body" idx="1"/>
          </p:nvPr>
        </p:nvSpPr>
        <p:spPr>
          <a:xfrm>
            <a:off x="822614" y="3702772"/>
            <a:ext cx="10515600" cy="1875992"/>
          </a:xfrm>
          <a:prstGeom prst="rect">
            <a:avLst/>
          </a:prstGeom>
          <a:noFill/>
          <a:ln>
            <a:noFill/>
          </a:ln>
        </p:spPr>
        <p:txBody>
          <a:bodyPr spcFirstLastPara="1" wrap="square" lIns="91425" tIns="45700" rIns="91425" bIns="45700" anchor="t" anchorCtr="0">
            <a:normAutofit lnSpcReduction="10000"/>
          </a:bodyPr>
          <a:lstStyle/>
          <a:p>
            <a:pPr marL="571500" lvl="0" indent="-342900" algn="l" rtl="0">
              <a:lnSpc>
                <a:spcPct val="90000"/>
              </a:lnSpc>
              <a:spcBef>
                <a:spcPts val="1000"/>
              </a:spcBef>
              <a:spcAft>
                <a:spcPts val="0"/>
              </a:spcAft>
              <a:buSzPts val="2400"/>
              <a:buFont typeface="Arial"/>
              <a:buChar char="•"/>
            </a:pPr>
            <a:r>
              <a:rPr lang="en-US">
                <a:solidFill>
                  <a:schemeClr val="lt1"/>
                </a:solidFill>
              </a:rPr>
              <a:t>Funding for full-time virtual students (portion of ADM)</a:t>
            </a:r>
            <a:endParaRPr/>
          </a:p>
          <a:p>
            <a:pPr marL="571500" lvl="0" indent="-342900" algn="l" rtl="0">
              <a:lnSpc>
                <a:spcPct val="90000"/>
              </a:lnSpc>
              <a:spcBef>
                <a:spcPts val="1000"/>
              </a:spcBef>
              <a:spcAft>
                <a:spcPts val="0"/>
              </a:spcAft>
              <a:buSzPts val="2400"/>
              <a:buFont typeface="Arial"/>
              <a:buChar char="•"/>
            </a:pPr>
            <a:r>
              <a:rPr lang="en-US">
                <a:solidFill>
                  <a:schemeClr val="lt1"/>
                </a:solidFill>
              </a:rPr>
              <a:t>Specialized training; microcredentials</a:t>
            </a:r>
            <a:endParaRPr/>
          </a:p>
          <a:p>
            <a:pPr marL="571500" lvl="0" indent="-342900" algn="l" rtl="0">
              <a:lnSpc>
                <a:spcPct val="90000"/>
              </a:lnSpc>
              <a:spcBef>
                <a:spcPts val="1000"/>
              </a:spcBef>
              <a:spcAft>
                <a:spcPts val="0"/>
              </a:spcAft>
              <a:buSzPts val="2400"/>
              <a:buFont typeface="Arial"/>
              <a:buChar char="•"/>
            </a:pPr>
            <a:r>
              <a:rPr lang="en-US">
                <a:solidFill>
                  <a:schemeClr val="lt1"/>
                </a:solidFill>
              </a:rPr>
              <a:t>Virtual teacher evaluation</a:t>
            </a:r>
            <a:endParaRPr/>
          </a:p>
          <a:p>
            <a:pPr marL="571500" lvl="0" indent="-342900" algn="l" rtl="0">
              <a:lnSpc>
                <a:spcPct val="90000"/>
              </a:lnSpc>
              <a:spcBef>
                <a:spcPts val="1000"/>
              </a:spcBef>
              <a:spcAft>
                <a:spcPts val="0"/>
              </a:spcAft>
              <a:buSzPts val="2400"/>
              <a:buFont typeface="Arial"/>
              <a:buChar char="•"/>
            </a:pPr>
            <a:r>
              <a:rPr lang="en-US">
                <a:solidFill>
                  <a:schemeClr val="lt1"/>
                </a:solidFill>
              </a:rPr>
              <a:t>Additional considerations?</a:t>
            </a:r>
            <a:endParaRPr/>
          </a:p>
          <a:p>
            <a:pPr marL="571500" lvl="0" indent="-190500" algn="l" rtl="0">
              <a:lnSpc>
                <a:spcPct val="90000"/>
              </a:lnSpc>
              <a:spcBef>
                <a:spcPts val="1000"/>
              </a:spcBef>
              <a:spcAft>
                <a:spcPts val="0"/>
              </a:spcAft>
              <a:buSzPts val="2400"/>
              <a:buFont typeface="Arial"/>
              <a:buNone/>
            </a:pPr>
            <a:endParaRPr>
              <a:solidFill>
                <a:schemeClr val="lt1"/>
              </a:solidFill>
            </a:endParaRPr>
          </a:p>
          <a:p>
            <a:pPr marL="457200" lvl="0" indent="-228600" algn="l" rtl="0">
              <a:lnSpc>
                <a:spcPct val="90000"/>
              </a:lnSpc>
              <a:spcBef>
                <a:spcPts val="1000"/>
              </a:spcBef>
              <a:spcAft>
                <a:spcPts val="0"/>
              </a:spcAft>
              <a:buClr>
                <a:schemeClr val="dk1"/>
              </a:buClr>
              <a:buSzPts val="2400"/>
              <a:buNone/>
            </a:pPr>
            <a:endParaRPr/>
          </a:p>
        </p:txBody>
      </p:sp>
      <p:sp>
        <p:nvSpPr>
          <p:cNvPr id="416" name="Google Shape;416;p60"/>
          <p:cNvSpPr txBox="1">
            <a:spLocks noGrp="1"/>
          </p:cNvSpPr>
          <p:nvPr>
            <p:ph type="title"/>
          </p:nvPr>
        </p:nvSpPr>
        <p:spPr>
          <a:xfrm>
            <a:off x="517814" y="448246"/>
            <a:ext cx="10515600" cy="285273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11111"/>
              <a:buFont typeface="Trebuchet MS"/>
              <a:buNone/>
            </a:pPr>
            <a:r>
              <a:rPr lang="en-US"/>
              <a:t/>
            </a:r>
            <a:br>
              <a:rPr lang="en-US"/>
            </a:br>
            <a:r>
              <a:rPr lang="en-US" sz="5400"/>
              <a:t>Are there additional topics that should be added to the proposed recommendations?</a:t>
            </a:r>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4" name="Google Shape;424;p30"/>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a:t>39</a:t>
            </a:fld>
            <a:endParaRPr/>
          </a:p>
        </p:txBody>
      </p:sp>
      <p:pic>
        <p:nvPicPr>
          <p:cNvPr id="425" name="Google Shape;425;p30" descr="VDOE Logo"/>
          <p:cNvPicPr preferRelativeResize="0"/>
          <p:nvPr/>
        </p:nvPicPr>
        <p:blipFill rotWithShape="1">
          <a:blip r:embed="rId3">
            <a:alphaModFix/>
          </a:blip>
          <a:srcRect/>
          <a:stretch/>
        </p:blipFill>
        <p:spPr>
          <a:xfrm>
            <a:off x="9459307" y="6014065"/>
            <a:ext cx="2531806" cy="843935"/>
          </a:xfrm>
          <a:prstGeom prst="rect">
            <a:avLst/>
          </a:prstGeom>
          <a:noFill/>
          <a:ln>
            <a:noFill/>
          </a:ln>
        </p:spPr>
      </p:pic>
      <p:pic>
        <p:nvPicPr>
          <p:cNvPr id="426" name="Google Shape;426;p30" title="what's next graphic"/>
          <p:cNvPicPr preferRelativeResize="0"/>
          <p:nvPr/>
        </p:nvPicPr>
        <p:blipFill rotWithShape="1">
          <a:blip r:embed="rId4">
            <a:alphaModFix/>
          </a:blip>
          <a:srcRect/>
          <a:stretch/>
        </p:blipFill>
        <p:spPr>
          <a:xfrm>
            <a:off x="10124803" y="0"/>
            <a:ext cx="2067197" cy="1378131"/>
          </a:xfrm>
          <a:prstGeom prst="rect">
            <a:avLst/>
          </a:prstGeom>
          <a:noFill/>
          <a:ln>
            <a:noFill/>
          </a:ln>
        </p:spPr>
      </p:pic>
      <p:sp>
        <p:nvSpPr>
          <p:cNvPr id="427" name="Google Shape;427;p30"/>
          <p:cNvSpPr txBox="1"/>
          <p:nvPr/>
        </p:nvSpPr>
        <p:spPr>
          <a:xfrm>
            <a:off x="766354" y="1437956"/>
            <a:ext cx="10945355" cy="5079525"/>
          </a:xfrm>
          <a:prstGeom prst="rect">
            <a:avLst/>
          </a:prstGeom>
          <a:noFill/>
          <a:ln w="31750"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L="457200" marR="0" lvl="0" indent="-381000" algn="l" rtl="0">
              <a:lnSpc>
                <a:spcPct val="90000"/>
              </a:lnSpc>
              <a:spcBef>
                <a:spcPts val="0"/>
              </a:spcBef>
              <a:spcAft>
                <a:spcPts val="0"/>
              </a:spcAft>
              <a:buClr>
                <a:schemeClr val="dk1"/>
              </a:buClr>
              <a:buSzPts val="2400"/>
              <a:buFont typeface="Noto Sans Symbols"/>
              <a:buChar char="❑"/>
            </a:pPr>
            <a:r>
              <a:rPr lang="en-US" sz="2400" b="0" i="1" u="none" strike="noStrike" cap="none">
                <a:solidFill>
                  <a:schemeClr val="dk1"/>
                </a:solidFill>
                <a:latin typeface="Trebuchet MS"/>
                <a:ea typeface="Trebuchet MS"/>
                <a:cs typeface="Trebuchet MS"/>
                <a:sym typeface="Trebuchet MS"/>
              </a:rPr>
              <a:t>June 2021: </a:t>
            </a:r>
            <a:r>
              <a:rPr lang="en-US" sz="2400" b="0" i="1" u="sng" strike="noStrike" cap="none">
                <a:solidFill>
                  <a:srgbClr val="FE88A2"/>
                </a:solidFill>
                <a:latin typeface="Trebuchet MS"/>
                <a:ea typeface="Trebuchet MS"/>
                <a:cs typeface="Trebuchet MS"/>
                <a:sym typeface="Trebuchet M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NOIRA</a:t>
            </a:r>
            <a:r>
              <a:rPr lang="en-US" sz="2400" b="0" i="1" u="none" strike="noStrike" cap="none">
                <a:solidFill>
                  <a:schemeClr val="dk1"/>
                </a:solidFill>
                <a:latin typeface="Trebuchet MS"/>
                <a:ea typeface="Trebuchet MS"/>
                <a:cs typeface="Trebuchet MS"/>
                <a:sym typeface="Trebuchet MS"/>
              </a:rPr>
              <a:t> (Notice of Intended Regulatory Action) for approved legislative process</a:t>
            </a:r>
            <a:endParaRPr sz="2400" b="0" i="0" u="none" strike="noStrike" cap="none">
              <a:solidFill>
                <a:schemeClr val="dk1"/>
              </a:solidFill>
              <a:latin typeface="Times New Roman"/>
              <a:ea typeface="Times New Roman"/>
              <a:cs typeface="Times New Roman"/>
              <a:sym typeface="Times New Roman"/>
            </a:endParaRPr>
          </a:p>
          <a:p>
            <a:pPr marL="457200" marR="0" lvl="0" indent="-381000" algn="l" rtl="0">
              <a:lnSpc>
                <a:spcPct val="90000"/>
              </a:lnSpc>
              <a:spcBef>
                <a:spcPts val="0"/>
              </a:spcBef>
              <a:spcAft>
                <a:spcPts val="0"/>
              </a:spcAft>
              <a:buClr>
                <a:schemeClr val="dk1"/>
              </a:buClr>
              <a:buSzPts val="2400"/>
              <a:buFont typeface="Noto Sans Symbols"/>
              <a:buChar char="❑"/>
            </a:pPr>
            <a:r>
              <a:rPr lang="en-US" sz="2400" b="0" i="1" u="none" strike="noStrike" cap="none">
                <a:solidFill>
                  <a:schemeClr val="dk1"/>
                </a:solidFill>
                <a:latin typeface="Trebuchet MS"/>
                <a:ea typeface="Trebuchet MS"/>
                <a:cs typeface="Trebuchet MS"/>
                <a:sym typeface="Trebuchet MS"/>
              </a:rPr>
              <a:t>June 2021: Sub-groups meet – additional research and discussion of group topics; add any notes to shared group documents</a:t>
            </a:r>
            <a:endParaRPr sz="2400" b="0" i="0" u="none" strike="noStrike" cap="none">
              <a:solidFill>
                <a:schemeClr val="dk1"/>
              </a:solidFill>
              <a:latin typeface="Times New Roman"/>
              <a:ea typeface="Times New Roman"/>
              <a:cs typeface="Times New Roman"/>
              <a:sym typeface="Times New Roman"/>
            </a:endParaRPr>
          </a:p>
          <a:p>
            <a:pPr marL="457200" marR="0" lvl="0" indent="-381000" algn="l" rtl="0">
              <a:lnSpc>
                <a:spcPct val="90000"/>
              </a:lnSpc>
              <a:spcBef>
                <a:spcPts val="1000"/>
              </a:spcBef>
              <a:spcAft>
                <a:spcPts val="0"/>
              </a:spcAft>
              <a:buClr>
                <a:schemeClr val="dk1"/>
              </a:buClr>
              <a:buSzPts val="2400"/>
              <a:buFont typeface="Noto Sans Symbols"/>
              <a:buChar char="❑"/>
            </a:pPr>
            <a:r>
              <a:rPr lang="en-US" sz="2400" b="0" i="1" u="none" strike="noStrike" cap="none">
                <a:solidFill>
                  <a:schemeClr val="dk1"/>
                </a:solidFill>
                <a:latin typeface="Trebuchet MS"/>
                <a:ea typeface="Trebuchet MS"/>
                <a:cs typeface="Trebuchet MS"/>
                <a:sym typeface="Trebuchet MS"/>
              </a:rPr>
              <a:t>July 2021: Whole workgroup meeting – share updates on developments from sub-groups</a:t>
            </a:r>
            <a:endParaRPr sz="2400" b="0" i="0" u="none" strike="noStrike" cap="none">
              <a:solidFill>
                <a:schemeClr val="dk1"/>
              </a:solidFill>
              <a:latin typeface="Times New Roman"/>
              <a:ea typeface="Times New Roman"/>
              <a:cs typeface="Times New Roman"/>
              <a:sym typeface="Times New Roman"/>
            </a:endParaRPr>
          </a:p>
          <a:p>
            <a:pPr marL="457200" marR="0" lvl="0" indent="-381000" algn="l" rtl="0">
              <a:lnSpc>
                <a:spcPct val="90000"/>
              </a:lnSpc>
              <a:spcBef>
                <a:spcPts val="1000"/>
              </a:spcBef>
              <a:spcAft>
                <a:spcPts val="0"/>
              </a:spcAft>
              <a:buClr>
                <a:schemeClr val="dk1"/>
              </a:buClr>
              <a:buSzPts val="2400"/>
              <a:buFont typeface="Noto Sans Symbols"/>
              <a:buChar char="❑"/>
            </a:pPr>
            <a:r>
              <a:rPr lang="en-US" sz="2400" b="0" i="1" u="none" strike="noStrike" cap="none">
                <a:solidFill>
                  <a:schemeClr val="dk1"/>
                </a:solidFill>
                <a:latin typeface="Trebuchet MS"/>
                <a:ea typeface="Trebuchet MS"/>
                <a:cs typeface="Trebuchet MS"/>
                <a:sym typeface="Trebuchet MS"/>
              </a:rPr>
              <a:t>August 2021: Sub-groups meet; draft proposed language</a:t>
            </a:r>
            <a:endParaRPr sz="1400" b="0" i="0" u="none" strike="noStrike" cap="none">
              <a:solidFill>
                <a:srgbClr val="000000"/>
              </a:solidFill>
              <a:latin typeface="Arial"/>
              <a:ea typeface="Arial"/>
              <a:cs typeface="Arial"/>
              <a:sym typeface="Arial"/>
            </a:endParaRPr>
          </a:p>
          <a:p>
            <a:pPr marL="457200" marR="0" lvl="0" indent="-381000" algn="l" rtl="0">
              <a:lnSpc>
                <a:spcPct val="90000"/>
              </a:lnSpc>
              <a:spcBef>
                <a:spcPts val="1000"/>
              </a:spcBef>
              <a:spcAft>
                <a:spcPts val="0"/>
              </a:spcAft>
              <a:buClr>
                <a:schemeClr val="dk1"/>
              </a:buClr>
              <a:buSzPts val="2400"/>
              <a:buFont typeface="Noto Sans Symbols"/>
              <a:buChar char="❑"/>
            </a:pPr>
            <a:r>
              <a:rPr lang="en-US" sz="2400" b="0" i="1" u="none" strike="noStrike" cap="none">
                <a:solidFill>
                  <a:schemeClr val="dk1"/>
                </a:solidFill>
                <a:latin typeface="Trebuchet MS"/>
                <a:ea typeface="Trebuchet MS"/>
                <a:cs typeface="Trebuchet MS"/>
                <a:sym typeface="Trebuchet MS"/>
              </a:rPr>
              <a:t>September 2021: Whole workgroup meeting; present recommendations to VLAC for review and feedback </a:t>
            </a:r>
            <a:endParaRPr sz="2400" b="0" i="0" u="none" strike="noStrike" cap="none">
              <a:solidFill>
                <a:schemeClr val="dk1"/>
              </a:solidFill>
              <a:latin typeface="Times New Roman"/>
              <a:ea typeface="Times New Roman"/>
              <a:cs typeface="Times New Roman"/>
              <a:sym typeface="Times New Roman"/>
            </a:endParaRPr>
          </a:p>
          <a:p>
            <a:pPr marL="457200" marR="0" lvl="0" indent="-381000" algn="l" rtl="0">
              <a:lnSpc>
                <a:spcPct val="90000"/>
              </a:lnSpc>
              <a:spcBef>
                <a:spcPts val="1000"/>
              </a:spcBef>
              <a:spcAft>
                <a:spcPts val="0"/>
              </a:spcAft>
              <a:buClr>
                <a:schemeClr val="dk1"/>
              </a:buClr>
              <a:buSzPts val="2400"/>
              <a:buFont typeface="Noto Sans Symbols"/>
              <a:buChar char="❑"/>
            </a:pPr>
            <a:r>
              <a:rPr lang="en-US" sz="2400" b="0" i="1" u="none" strike="noStrike" cap="none">
                <a:solidFill>
                  <a:schemeClr val="dk1"/>
                </a:solidFill>
                <a:latin typeface="Trebuchet MS"/>
                <a:ea typeface="Trebuchet MS"/>
                <a:cs typeface="Trebuchet MS"/>
                <a:sym typeface="Trebuchet MS"/>
              </a:rPr>
              <a:t>October-December 2021: Continued work and revisions</a:t>
            </a:r>
            <a:endParaRPr sz="2400" b="0" i="0" u="none" strike="noStrike" cap="none">
              <a:solidFill>
                <a:schemeClr val="dk1"/>
              </a:solidFill>
              <a:latin typeface="Times New Roman"/>
              <a:ea typeface="Times New Roman"/>
              <a:cs typeface="Times New Roman"/>
              <a:sym typeface="Times New Roman"/>
            </a:endParaRPr>
          </a:p>
          <a:p>
            <a:pPr marL="457200" marR="0" lvl="0" indent="-381000" algn="l" rtl="0">
              <a:lnSpc>
                <a:spcPct val="90000"/>
              </a:lnSpc>
              <a:spcBef>
                <a:spcPts val="1000"/>
              </a:spcBef>
              <a:spcAft>
                <a:spcPts val="0"/>
              </a:spcAft>
              <a:buClr>
                <a:schemeClr val="dk1"/>
              </a:buClr>
              <a:buSzPts val="2400"/>
              <a:buFont typeface="Noto Sans Symbols"/>
              <a:buChar char="❑"/>
            </a:pPr>
            <a:r>
              <a:rPr lang="en-US" sz="2400" b="0" i="1" u="none" strike="noStrike" cap="none">
                <a:solidFill>
                  <a:schemeClr val="dk1"/>
                </a:solidFill>
                <a:latin typeface="Trebuchet MS"/>
                <a:ea typeface="Trebuchet MS"/>
                <a:cs typeface="Trebuchet MS"/>
                <a:sym typeface="Trebuchet MS"/>
              </a:rPr>
              <a:t>January 2022: Provide Report to the Board of Education</a:t>
            </a:r>
            <a:endParaRPr sz="1400" b="0" i="0" u="none" strike="noStrike" cap="none">
              <a:solidFill>
                <a:srgbClr val="000000"/>
              </a:solidFill>
              <a:latin typeface="Arial"/>
              <a:ea typeface="Arial"/>
              <a:cs typeface="Arial"/>
              <a:sym typeface="Arial"/>
            </a:endParaRPr>
          </a:p>
          <a:p>
            <a:pPr marL="457200" marR="0" lvl="0" indent="-381000" algn="l" rtl="0">
              <a:lnSpc>
                <a:spcPct val="90000"/>
              </a:lnSpc>
              <a:spcBef>
                <a:spcPts val="1000"/>
              </a:spcBef>
              <a:spcAft>
                <a:spcPts val="0"/>
              </a:spcAft>
              <a:buClr>
                <a:schemeClr val="dk1"/>
              </a:buClr>
              <a:buSzPts val="2400"/>
              <a:buFont typeface="Noto Sans Symbols"/>
              <a:buChar char="❑"/>
            </a:pPr>
            <a:r>
              <a:rPr lang="en-US" sz="2400" b="0" i="1" u="none" strike="noStrike" cap="none">
                <a:solidFill>
                  <a:schemeClr val="dk1"/>
                </a:solidFill>
                <a:latin typeface="Trebuchet MS"/>
                <a:ea typeface="Trebuchet MS"/>
                <a:cs typeface="Trebuchet MS"/>
                <a:sym typeface="Trebuchet MS"/>
              </a:rPr>
              <a:t>March 2022: Proposed 1</a:t>
            </a:r>
            <a:r>
              <a:rPr lang="en-US" sz="2400" b="0" i="1" u="none" strike="noStrike" cap="none" baseline="30000">
                <a:solidFill>
                  <a:schemeClr val="dk1"/>
                </a:solidFill>
                <a:latin typeface="Trebuchet MS"/>
                <a:ea typeface="Trebuchet MS"/>
                <a:cs typeface="Trebuchet MS"/>
                <a:sym typeface="Trebuchet MS"/>
              </a:rPr>
              <a:t>st</a:t>
            </a:r>
            <a:r>
              <a:rPr lang="en-US" sz="2400" b="0" i="1" u="none" strike="noStrike" cap="none">
                <a:solidFill>
                  <a:schemeClr val="dk1"/>
                </a:solidFill>
                <a:latin typeface="Trebuchet MS"/>
                <a:ea typeface="Trebuchet MS"/>
                <a:cs typeface="Trebuchet MS"/>
                <a:sym typeface="Trebuchet MS"/>
              </a:rPr>
              <a:t> Reading Board of Education</a:t>
            </a:r>
            <a:endParaRPr sz="2400" b="0" i="1" u="none" strike="noStrike" cap="none">
              <a:solidFill>
                <a:schemeClr val="dk1"/>
              </a:solidFill>
              <a:latin typeface="Trebuchet MS"/>
              <a:ea typeface="Trebuchet MS"/>
              <a:cs typeface="Trebuchet MS"/>
              <a:sym typeface="Trebuchet MS"/>
            </a:endParaRPr>
          </a:p>
        </p:txBody>
      </p:sp>
      <p:sp>
        <p:nvSpPr>
          <p:cNvPr id="423" name="Google Shape;423;p30"/>
          <p:cNvSpPr txBox="1">
            <a:spLocks noGrp="1"/>
          </p:cNvSpPr>
          <p:nvPr>
            <p:ph type="title"/>
          </p:nvPr>
        </p:nvSpPr>
        <p:spPr>
          <a:xfrm>
            <a:off x="2739754" y="423791"/>
            <a:ext cx="7385049" cy="74973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1"/>
              </a:buClr>
              <a:buSzPct val="133332"/>
              <a:buFont typeface="Trebuchet MS"/>
              <a:buNone/>
            </a:pPr>
            <a:r>
              <a:rPr lang="en-US"/>
              <a:t>Proposed Timeline</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
          <p:cNvSpPr txBox="1">
            <a:spLocks noGrp="1"/>
          </p:cNvSpPr>
          <p:nvPr>
            <p:ph type="ctrTitle"/>
          </p:nvPr>
        </p:nvSpPr>
        <p:spPr>
          <a:xfrm>
            <a:off x="1125894" y="967463"/>
            <a:ext cx="9940212" cy="8333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4800"/>
              <a:buFont typeface="Trebuchet MS"/>
              <a:buNone/>
            </a:pPr>
            <a:r>
              <a:rPr lang="en-US" sz="4800"/>
              <a:t>Introductions</a:t>
            </a:r>
            <a:endParaRPr sz="4800"/>
          </a:p>
        </p:txBody>
      </p:sp>
      <p:sp>
        <p:nvSpPr>
          <p:cNvPr id="172" name="Google Shape;172;p3"/>
          <p:cNvSpPr txBox="1">
            <a:spLocks noGrp="1"/>
          </p:cNvSpPr>
          <p:nvPr>
            <p:ph type="subTitle" idx="1"/>
          </p:nvPr>
        </p:nvSpPr>
        <p:spPr>
          <a:xfrm>
            <a:off x="1125895" y="1927431"/>
            <a:ext cx="10098832" cy="460267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US" sz="3200"/>
              <a:t>Virginia Board of Education</a:t>
            </a:r>
            <a:endParaRPr/>
          </a:p>
          <a:p>
            <a:pPr marL="0" lvl="0" indent="0" algn="ctr" rtl="0">
              <a:lnSpc>
                <a:spcPct val="90000"/>
              </a:lnSpc>
              <a:spcBef>
                <a:spcPts val="1000"/>
              </a:spcBef>
              <a:spcAft>
                <a:spcPts val="0"/>
              </a:spcAft>
              <a:buClr>
                <a:schemeClr val="dk1"/>
              </a:buClr>
              <a:buSzPts val="3200"/>
              <a:buNone/>
            </a:pPr>
            <a:r>
              <a:rPr lang="en-US" sz="3200"/>
              <a:t>Division Superintendents</a:t>
            </a:r>
            <a:endParaRPr/>
          </a:p>
          <a:p>
            <a:pPr marL="0" lvl="0" indent="0" algn="ctr" rtl="0">
              <a:lnSpc>
                <a:spcPct val="90000"/>
              </a:lnSpc>
              <a:spcBef>
                <a:spcPts val="1000"/>
              </a:spcBef>
              <a:spcAft>
                <a:spcPts val="0"/>
              </a:spcAft>
              <a:buClr>
                <a:schemeClr val="dk1"/>
              </a:buClr>
              <a:buSzPts val="3200"/>
              <a:buNone/>
            </a:pPr>
            <a:r>
              <a:rPr lang="en-US" sz="3200"/>
              <a:t>Virginia Department of Education (VDOE)</a:t>
            </a:r>
            <a:endParaRPr/>
          </a:p>
          <a:p>
            <a:pPr marL="0" lvl="0" indent="0" algn="ctr" rtl="0">
              <a:lnSpc>
                <a:spcPct val="90000"/>
              </a:lnSpc>
              <a:spcBef>
                <a:spcPts val="1000"/>
              </a:spcBef>
              <a:spcAft>
                <a:spcPts val="0"/>
              </a:spcAft>
              <a:buClr>
                <a:schemeClr val="dk1"/>
              </a:buClr>
              <a:buSzPts val="3200"/>
              <a:buNone/>
            </a:pPr>
            <a:r>
              <a:rPr lang="en-US" sz="3200"/>
              <a:t>Virginia School Boards Association (VSBA)</a:t>
            </a:r>
            <a:endParaRPr/>
          </a:p>
          <a:p>
            <a:pPr marL="0" lvl="0" indent="0" algn="ctr" rtl="0">
              <a:lnSpc>
                <a:spcPct val="90000"/>
              </a:lnSpc>
              <a:spcBef>
                <a:spcPts val="1000"/>
              </a:spcBef>
              <a:spcAft>
                <a:spcPts val="0"/>
              </a:spcAft>
              <a:buClr>
                <a:schemeClr val="dk1"/>
              </a:buClr>
              <a:buSzPts val="3200"/>
              <a:buNone/>
            </a:pPr>
            <a:r>
              <a:rPr lang="en-US" sz="3200"/>
              <a:t>Virginia Association of School Superintendents (VASS)</a:t>
            </a:r>
            <a:endParaRPr/>
          </a:p>
          <a:p>
            <a:pPr marL="0" lvl="0" indent="0" algn="ctr" rtl="0">
              <a:lnSpc>
                <a:spcPct val="90000"/>
              </a:lnSpc>
              <a:spcBef>
                <a:spcPts val="1000"/>
              </a:spcBef>
              <a:spcAft>
                <a:spcPts val="0"/>
              </a:spcAft>
              <a:buClr>
                <a:schemeClr val="dk1"/>
              </a:buClr>
              <a:buSzPts val="3200"/>
              <a:buNone/>
            </a:pPr>
            <a:r>
              <a:rPr lang="en-US" sz="3200"/>
              <a:t>WHRO Public Media</a:t>
            </a:r>
            <a:endParaRPr/>
          </a:p>
          <a:p>
            <a:pPr marL="0" lvl="0" indent="0" algn="ctr" rtl="0">
              <a:lnSpc>
                <a:spcPct val="90000"/>
              </a:lnSpc>
              <a:spcBef>
                <a:spcPts val="1000"/>
              </a:spcBef>
              <a:spcAft>
                <a:spcPts val="0"/>
              </a:spcAft>
              <a:buClr>
                <a:schemeClr val="dk1"/>
              </a:buClr>
              <a:buSzPts val="3200"/>
              <a:buNone/>
            </a:pPr>
            <a:r>
              <a:rPr lang="en-US" sz="3200"/>
              <a:t>Virtual Virginia (VVA)</a:t>
            </a:r>
            <a:endParaRPr/>
          </a:p>
          <a:p>
            <a:pPr marL="0" lvl="0" indent="0" algn="ctr" rtl="0">
              <a:lnSpc>
                <a:spcPct val="90000"/>
              </a:lnSpc>
              <a:spcBef>
                <a:spcPts val="1000"/>
              </a:spcBef>
              <a:spcAft>
                <a:spcPts val="0"/>
              </a:spcAft>
              <a:buClr>
                <a:schemeClr val="dk1"/>
              </a:buClr>
              <a:buSzPts val="3200"/>
              <a:buNone/>
            </a:pPr>
            <a:r>
              <a:rPr lang="en-US" sz="3200"/>
              <a:t>Virtual Education Regulations Workgroup</a:t>
            </a:r>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1"/>
          <p:cNvSpPr txBox="1">
            <a:spLocks noGrp="1"/>
          </p:cNvSpPr>
          <p:nvPr>
            <p:ph type="title"/>
          </p:nvPr>
        </p:nvSpPr>
        <p:spPr>
          <a:xfrm>
            <a:off x="531844" y="1495"/>
            <a:ext cx="11660155"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Font typeface="Trebuchet MS"/>
              <a:buNone/>
            </a:pPr>
            <a:r>
              <a:rPr lang="en-US" sz="4800"/>
              <a:t>Stay safe!</a:t>
            </a:r>
            <a:endParaRPr/>
          </a:p>
        </p:txBody>
      </p:sp>
      <p:sp>
        <p:nvSpPr>
          <p:cNvPr id="434" name="Google Shape;434;p31"/>
          <p:cNvSpPr txBox="1">
            <a:spLocks noGrp="1"/>
          </p:cNvSpPr>
          <p:nvPr>
            <p:ph type="body" idx="1"/>
          </p:nvPr>
        </p:nvSpPr>
        <p:spPr>
          <a:xfrm>
            <a:off x="0" y="1233530"/>
            <a:ext cx="5384800" cy="4368799"/>
          </a:xfrm>
          <a:prstGeom prst="rect">
            <a:avLst/>
          </a:prstGeom>
          <a:noFill/>
          <a:ln>
            <a:noFill/>
          </a:ln>
        </p:spPr>
        <p:txBody>
          <a:bodyPr spcFirstLastPara="1" wrap="square" lIns="91425" tIns="45700" rIns="91425" bIns="45700" anchor="t" anchorCtr="0">
            <a:normAutofit fontScale="92500"/>
          </a:bodyPr>
          <a:lstStyle/>
          <a:p>
            <a:pPr marL="1273016" lvl="2" indent="-355584" algn="l" rtl="0">
              <a:lnSpc>
                <a:spcPct val="90000"/>
              </a:lnSpc>
              <a:spcBef>
                <a:spcPts val="0"/>
              </a:spcBef>
              <a:spcAft>
                <a:spcPts val="0"/>
              </a:spcAft>
              <a:buClr>
                <a:schemeClr val="dk1"/>
              </a:buClr>
              <a:buSzPct val="124728"/>
              <a:buFont typeface="Noto Sans Symbols"/>
              <a:buNone/>
            </a:pPr>
            <a:endParaRPr sz="3466"/>
          </a:p>
          <a:p>
            <a:pPr marL="663431" lvl="2" indent="0" algn="l" rtl="0">
              <a:lnSpc>
                <a:spcPct val="90000"/>
              </a:lnSpc>
              <a:spcBef>
                <a:spcPts val="400"/>
              </a:spcBef>
              <a:spcAft>
                <a:spcPts val="0"/>
              </a:spcAft>
              <a:buClr>
                <a:schemeClr val="dk1"/>
              </a:buClr>
              <a:buSzPct val="124728"/>
              <a:buNone/>
            </a:pPr>
            <a:endParaRPr sz="3466"/>
          </a:p>
          <a:p>
            <a:pPr marL="1273016" lvl="2" indent="-609588" algn="l" rtl="0">
              <a:lnSpc>
                <a:spcPct val="90000"/>
              </a:lnSpc>
              <a:spcBef>
                <a:spcPts val="400"/>
              </a:spcBef>
              <a:spcAft>
                <a:spcPts val="0"/>
              </a:spcAft>
              <a:buClr>
                <a:schemeClr val="dk1"/>
              </a:buClr>
              <a:buSzPct val="124728"/>
              <a:buFont typeface="Noto Sans Symbols"/>
              <a:buChar char="✔"/>
            </a:pPr>
            <a:r>
              <a:rPr lang="en-US" sz="3466"/>
              <a:t>Next steps</a:t>
            </a:r>
            <a:endParaRPr/>
          </a:p>
          <a:p>
            <a:pPr marL="1273016" lvl="2" indent="-609588" algn="l" rtl="0">
              <a:lnSpc>
                <a:spcPct val="90000"/>
              </a:lnSpc>
              <a:spcBef>
                <a:spcPts val="400"/>
              </a:spcBef>
              <a:spcAft>
                <a:spcPts val="0"/>
              </a:spcAft>
              <a:buClr>
                <a:schemeClr val="dk1"/>
              </a:buClr>
              <a:buSzPct val="124728"/>
              <a:buFont typeface="Noto Sans Symbols"/>
              <a:buChar char="✔"/>
            </a:pPr>
            <a:r>
              <a:rPr lang="en-US" sz="3466"/>
              <a:t>Next meeting (March 2022)</a:t>
            </a:r>
            <a:endParaRPr/>
          </a:p>
          <a:p>
            <a:pPr marL="1273016" lvl="2" indent="-609587" algn="l" rtl="0">
              <a:lnSpc>
                <a:spcPct val="90000"/>
              </a:lnSpc>
              <a:spcBef>
                <a:spcPts val="400"/>
              </a:spcBef>
              <a:spcAft>
                <a:spcPts val="0"/>
              </a:spcAft>
              <a:buClr>
                <a:schemeClr val="dk1"/>
              </a:buClr>
              <a:buSzPct val="170719"/>
              <a:buFont typeface="Noto Sans Symbols"/>
              <a:buChar char="✔"/>
            </a:pPr>
            <a:r>
              <a:rPr lang="en-US" sz="2533"/>
              <a:t>Public viewing on the VDOE YouTube channel may email questions/comments to the mailbox until </a:t>
            </a:r>
            <a:r>
              <a:rPr lang="en-US" sz="2533">
                <a:solidFill>
                  <a:srgbClr val="FF0000"/>
                </a:solidFill>
              </a:rPr>
              <a:t>October 8</a:t>
            </a:r>
            <a:r>
              <a:rPr lang="en-US" sz="2533" baseline="30000">
                <a:solidFill>
                  <a:srgbClr val="FF0000"/>
                </a:solidFill>
              </a:rPr>
              <a:t>th</a:t>
            </a:r>
            <a:r>
              <a:rPr lang="en-US" sz="2533"/>
              <a:t>: </a:t>
            </a:r>
            <a:r>
              <a:rPr lang="en-US" sz="1992"/>
              <a:t>virtualprograms@doe.virginia.gov</a:t>
            </a:r>
            <a:r>
              <a:rPr lang="en-US" sz="2533"/>
              <a:t>.</a:t>
            </a:r>
            <a:endParaRPr/>
          </a:p>
        </p:txBody>
      </p:sp>
      <p:sp>
        <p:nvSpPr>
          <p:cNvPr id="435" name="Google Shape;435;p31"/>
          <p:cNvSpPr txBox="1">
            <a:spLocks noGrp="1"/>
          </p:cNvSpPr>
          <p:nvPr>
            <p:ph type="body" idx="2"/>
          </p:nvPr>
        </p:nvSpPr>
        <p:spPr>
          <a:xfrm>
            <a:off x="6705600" y="1701800"/>
            <a:ext cx="4978400" cy="3860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5333"/>
              <a:buNone/>
            </a:pPr>
            <a:r>
              <a:rPr lang="en-US" sz="5333"/>
              <a:t>Thank you for your work on this advisory committee</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a:spLocks noGrp="1"/>
          </p:cNvSpPr>
          <p:nvPr>
            <p:ph type="title"/>
          </p:nvPr>
        </p:nvSpPr>
        <p:spPr>
          <a:xfrm>
            <a:off x="1730887" y="1200483"/>
            <a:ext cx="8998974" cy="88299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accent1"/>
              </a:buClr>
              <a:buSzPct val="122222"/>
              <a:buFont typeface="Trebuchet MS"/>
              <a:buNone/>
            </a:pPr>
            <a:r>
              <a:rPr lang="en-US" sz="4000"/>
              <a:t>Virginia Board of Education and Department of Education</a:t>
            </a:r>
            <a:endParaRPr sz="4000"/>
          </a:p>
        </p:txBody>
      </p:sp>
      <p:sp>
        <p:nvSpPr>
          <p:cNvPr id="179" name="Google Shape;179;p5"/>
          <p:cNvSpPr txBox="1">
            <a:spLocks noGrp="1"/>
          </p:cNvSpPr>
          <p:nvPr>
            <p:ph type="body" idx="1"/>
          </p:nvPr>
        </p:nvSpPr>
        <p:spPr>
          <a:xfrm>
            <a:off x="268748" y="2225965"/>
            <a:ext cx="11923252" cy="3805381"/>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667"/>
              <a:buNone/>
            </a:pPr>
            <a:r>
              <a:rPr lang="en-US" sz="2667"/>
              <a:t>Dr. Keisha Anderson, Board of Education</a:t>
            </a:r>
            <a:endParaRPr/>
          </a:p>
          <a:p>
            <a:pPr marL="0" lvl="0" indent="0" algn="ctr" rtl="0">
              <a:lnSpc>
                <a:spcPct val="90000"/>
              </a:lnSpc>
              <a:spcBef>
                <a:spcPts val="0"/>
              </a:spcBef>
              <a:spcAft>
                <a:spcPts val="0"/>
              </a:spcAft>
              <a:buClr>
                <a:schemeClr val="dk1"/>
              </a:buClr>
              <a:buSzPts val="2667"/>
              <a:buNone/>
            </a:pPr>
            <a:r>
              <a:rPr lang="en-US" sz="2667"/>
              <a:t>Dr. James Lane, State Superintendent of Public Instruction</a:t>
            </a:r>
            <a:endParaRPr sz="800"/>
          </a:p>
          <a:p>
            <a:pPr marL="0" lvl="0" indent="0" algn="ctr" rtl="0">
              <a:lnSpc>
                <a:spcPct val="90000"/>
              </a:lnSpc>
              <a:spcBef>
                <a:spcPts val="1000"/>
              </a:spcBef>
              <a:spcAft>
                <a:spcPts val="0"/>
              </a:spcAft>
              <a:buClr>
                <a:schemeClr val="dk1"/>
              </a:buClr>
              <a:buSzPts val="2667"/>
              <a:buNone/>
            </a:pPr>
            <a:r>
              <a:rPr lang="en-US" sz="2667"/>
              <a:t>Mr. Michael Bolling, Assistant Superintendent for Dept. of Learning &amp; Innovation</a:t>
            </a:r>
            <a:endParaRPr/>
          </a:p>
          <a:p>
            <a:pPr marL="0" lvl="0" indent="0" algn="ctr" rtl="0">
              <a:lnSpc>
                <a:spcPct val="90000"/>
              </a:lnSpc>
              <a:spcBef>
                <a:spcPts val="1000"/>
              </a:spcBef>
              <a:spcAft>
                <a:spcPts val="0"/>
              </a:spcAft>
              <a:buClr>
                <a:schemeClr val="dk1"/>
              </a:buClr>
              <a:buSzPts val="2670"/>
              <a:buNone/>
            </a:pPr>
            <a:r>
              <a:rPr lang="en-US" sz="2670"/>
              <a:t>Dr. Leslie Sale, Director of Policy </a:t>
            </a:r>
            <a:endParaRPr/>
          </a:p>
          <a:p>
            <a:pPr marL="0" lvl="0" indent="0" algn="ctr" rtl="0">
              <a:lnSpc>
                <a:spcPct val="90000"/>
              </a:lnSpc>
              <a:spcBef>
                <a:spcPts val="1000"/>
              </a:spcBef>
              <a:spcAft>
                <a:spcPts val="0"/>
              </a:spcAft>
              <a:buClr>
                <a:schemeClr val="dk1"/>
              </a:buClr>
              <a:buSzPts val="2670"/>
              <a:buNone/>
            </a:pPr>
            <a:r>
              <a:rPr lang="en-US" sz="2670"/>
              <a:t>Mr. James Chapman, Regulatory &amp; Legal Coordinator</a:t>
            </a:r>
            <a:endParaRPr sz="2670"/>
          </a:p>
          <a:p>
            <a:pPr marL="0" lvl="0" indent="0" algn="ctr" rtl="0">
              <a:lnSpc>
                <a:spcPct val="90000"/>
              </a:lnSpc>
              <a:spcBef>
                <a:spcPts val="1000"/>
              </a:spcBef>
              <a:spcAft>
                <a:spcPts val="0"/>
              </a:spcAft>
              <a:buClr>
                <a:schemeClr val="dk1"/>
              </a:buClr>
              <a:buSzPts val="2667"/>
              <a:buNone/>
            </a:pPr>
            <a:r>
              <a:rPr lang="en-US" sz="2667"/>
              <a:t>Dr. Brendon Albon, Director of STEM &amp; Innovation</a:t>
            </a:r>
            <a:endParaRPr sz="800"/>
          </a:p>
          <a:p>
            <a:pPr marL="0" lvl="0" indent="0" algn="ctr" rtl="0">
              <a:lnSpc>
                <a:spcPct val="90000"/>
              </a:lnSpc>
              <a:spcBef>
                <a:spcPts val="1000"/>
              </a:spcBef>
              <a:spcAft>
                <a:spcPts val="0"/>
              </a:spcAft>
              <a:buClr>
                <a:schemeClr val="dk1"/>
              </a:buClr>
              <a:buSzPts val="2667"/>
              <a:buNone/>
            </a:pPr>
            <a:r>
              <a:rPr lang="en-US" sz="2667"/>
              <a:t>Dr. Meg Foley, Coordinator of Virtual Learning</a:t>
            </a:r>
            <a:endParaRPr sz="800"/>
          </a:p>
          <a:p>
            <a:pPr marL="0" lvl="0" indent="0" algn="ctr" rtl="0">
              <a:lnSpc>
                <a:spcPct val="90000"/>
              </a:lnSpc>
              <a:spcBef>
                <a:spcPts val="1000"/>
              </a:spcBef>
              <a:spcAft>
                <a:spcPts val="0"/>
              </a:spcAft>
              <a:buClr>
                <a:schemeClr val="dk1"/>
              </a:buClr>
              <a:buSzPts val="2667"/>
              <a:buNone/>
            </a:pPr>
            <a:r>
              <a:rPr lang="en-US" sz="2667"/>
              <a:t>Mr. Reggie Fox, Virtual Learning Specialist</a:t>
            </a:r>
            <a:endParaRPr sz="2667"/>
          </a:p>
          <a:p>
            <a:pPr marL="0" lvl="0" indent="0" algn="l" rtl="0">
              <a:lnSpc>
                <a:spcPct val="90000"/>
              </a:lnSpc>
              <a:spcBef>
                <a:spcPts val="1000"/>
              </a:spcBef>
              <a:spcAft>
                <a:spcPts val="0"/>
              </a:spcAft>
              <a:buClr>
                <a:schemeClr val="dk1"/>
              </a:buClr>
              <a:buSzPts val="2667"/>
              <a:buNone/>
            </a:pPr>
            <a:endParaRPr sz="2667"/>
          </a:p>
          <a:p>
            <a:pPr marL="0" lvl="0" indent="0" algn="l" rtl="0">
              <a:lnSpc>
                <a:spcPct val="90000"/>
              </a:lnSpc>
              <a:spcBef>
                <a:spcPts val="1000"/>
              </a:spcBef>
              <a:spcAft>
                <a:spcPts val="0"/>
              </a:spcAft>
              <a:buClr>
                <a:schemeClr val="dk1"/>
              </a:buClr>
              <a:buSzPts val="2667"/>
              <a:buNone/>
            </a:pPr>
            <a:endParaRPr sz="2667"/>
          </a:p>
          <a:p>
            <a:pPr marL="0" lvl="0" indent="0" algn="l" rtl="0">
              <a:lnSpc>
                <a:spcPct val="90000"/>
              </a:lnSpc>
              <a:spcBef>
                <a:spcPts val="1000"/>
              </a:spcBef>
              <a:spcAft>
                <a:spcPts val="0"/>
              </a:spcAft>
              <a:buClr>
                <a:schemeClr val="dk1"/>
              </a:buClr>
              <a:buSzPts val="2667"/>
              <a:buNone/>
            </a:pPr>
            <a:endParaRPr sz="2667"/>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txBox="1">
            <a:spLocks noGrp="1"/>
          </p:cNvSpPr>
          <p:nvPr>
            <p:ph type="title"/>
          </p:nvPr>
        </p:nvSpPr>
        <p:spPr>
          <a:xfrm>
            <a:off x="871894" y="1056217"/>
            <a:ext cx="10515600" cy="88299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a:t>Division Superintendents</a:t>
            </a:r>
            <a:endParaRPr/>
          </a:p>
        </p:txBody>
      </p:sp>
      <p:sp>
        <p:nvSpPr>
          <p:cNvPr id="186" name="Google Shape;186;p6"/>
          <p:cNvSpPr txBox="1">
            <a:spLocks noGrp="1"/>
          </p:cNvSpPr>
          <p:nvPr>
            <p:ph type="body" idx="1"/>
          </p:nvPr>
        </p:nvSpPr>
        <p:spPr>
          <a:xfrm>
            <a:off x="127820" y="1939212"/>
            <a:ext cx="12191999" cy="4572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667"/>
              <a:buNone/>
            </a:pPr>
            <a:r>
              <a:rPr lang="en-US" sz="2500"/>
              <a:t>Dr. Mervin B. Daugherty, Region I, Chesterfield County Schools </a:t>
            </a:r>
            <a:r>
              <a:rPr lang="en-US" sz="2200"/>
              <a:t>(Mr. Ernest Longworth)</a:t>
            </a:r>
            <a:endParaRPr sz="2200"/>
          </a:p>
          <a:p>
            <a:pPr marL="0" lvl="0" indent="0" algn="l" rtl="0">
              <a:lnSpc>
                <a:spcPct val="90000"/>
              </a:lnSpc>
              <a:spcBef>
                <a:spcPts val="1000"/>
              </a:spcBef>
              <a:spcAft>
                <a:spcPts val="0"/>
              </a:spcAft>
              <a:buClr>
                <a:schemeClr val="dk1"/>
              </a:buClr>
              <a:buSzPts val="2667"/>
              <a:buNone/>
            </a:pPr>
            <a:r>
              <a:rPr lang="en-US" sz="2500"/>
              <a:t>Dr. Jeffrey Smith, Region II, Hampton City Schools</a:t>
            </a:r>
            <a:endParaRPr sz="2500"/>
          </a:p>
          <a:p>
            <a:pPr marL="0" lvl="0" indent="0" algn="l" rtl="0">
              <a:lnSpc>
                <a:spcPct val="90000"/>
              </a:lnSpc>
              <a:spcBef>
                <a:spcPts val="1000"/>
              </a:spcBef>
              <a:spcAft>
                <a:spcPts val="0"/>
              </a:spcAft>
              <a:buClr>
                <a:schemeClr val="dk1"/>
              </a:buClr>
              <a:buSzPts val="2667"/>
              <a:buNone/>
            </a:pPr>
            <a:r>
              <a:rPr lang="en-US" sz="2500"/>
              <a:t>Dr. Bernard Trey Davis, Region III, Richmond County Public Schools </a:t>
            </a:r>
            <a:endParaRPr sz="2500"/>
          </a:p>
          <a:p>
            <a:pPr marL="0" lvl="0" indent="0" algn="l" rtl="0">
              <a:lnSpc>
                <a:spcPct val="90000"/>
              </a:lnSpc>
              <a:spcBef>
                <a:spcPts val="1000"/>
              </a:spcBef>
              <a:spcAft>
                <a:spcPts val="0"/>
              </a:spcAft>
              <a:buClr>
                <a:schemeClr val="dk1"/>
              </a:buClr>
              <a:buSzPts val="2667"/>
              <a:buNone/>
            </a:pPr>
            <a:r>
              <a:rPr lang="en-US" sz="2500"/>
              <a:t>Dr. Kevin Newman, Region IV, Manassas City Public Schools </a:t>
            </a:r>
            <a:r>
              <a:rPr lang="en-US" sz="2200"/>
              <a:t>(Mr. Dave Lyon)</a:t>
            </a:r>
            <a:endParaRPr sz="2200"/>
          </a:p>
          <a:p>
            <a:pPr marL="0" lvl="0" indent="0" algn="l" rtl="0">
              <a:lnSpc>
                <a:spcPct val="90000"/>
              </a:lnSpc>
              <a:spcBef>
                <a:spcPts val="1000"/>
              </a:spcBef>
              <a:spcAft>
                <a:spcPts val="0"/>
              </a:spcAft>
              <a:buClr>
                <a:schemeClr val="dk1"/>
              </a:buClr>
              <a:buSzPts val="2667"/>
              <a:buNone/>
            </a:pPr>
            <a:r>
              <a:rPr lang="en-US" sz="2500"/>
              <a:t>Dr. Garett Smith, Region V, Staunton Public Schools </a:t>
            </a:r>
            <a:r>
              <a:rPr lang="en-US" sz="2200"/>
              <a:t>(Mr. Tom Lundquist)</a:t>
            </a:r>
            <a:endParaRPr sz="2200"/>
          </a:p>
          <a:p>
            <a:pPr marL="0" lvl="0" indent="0" algn="l" rtl="0">
              <a:lnSpc>
                <a:spcPct val="90000"/>
              </a:lnSpc>
              <a:spcBef>
                <a:spcPts val="1000"/>
              </a:spcBef>
              <a:spcAft>
                <a:spcPts val="0"/>
              </a:spcAft>
              <a:buClr>
                <a:schemeClr val="dk1"/>
              </a:buClr>
              <a:buSzPts val="2667"/>
              <a:buNone/>
            </a:pPr>
            <a:r>
              <a:rPr lang="en-US" sz="2500"/>
              <a:t>Ms. Jeanette Day Warwick, Region VI, Craig County Schools</a:t>
            </a:r>
            <a:endParaRPr sz="2500"/>
          </a:p>
          <a:p>
            <a:pPr marL="0" lvl="0" indent="0" algn="l" rtl="0">
              <a:lnSpc>
                <a:spcPct val="90000"/>
              </a:lnSpc>
              <a:spcBef>
                <a:spcPts val="1000"/>
              </a:spcBef>
              <a:spcAft>
                <a:spcPts val="0"/>
              </a:spcAft>
              <a:buClr>
                <a:schemeClr val="dk1"/>
              </a:buClr>
              <a:buSzPts val="2667"/>
              <a:buNone/>
            </a:pPr>
            <a:r>
              <a:rPr lang="en-US" sz="2500"/>
              <a:t>Dr. Kevin Siers, Region VII, Pulaski County Public Schools </a:t>
            </a:r>
            <a:r>
              <a:rPr lang="en-US" sz="2200"/>
              <a:t>(Mr. Lincoln Whitaker)</a:t>
            </a:r>
            <a:endParaRPr sz="2200"/>
          </a:p>
          <a:p>
            <a:pPr marL="0" lvl="0" indent="0" algn="l" rtl="0">
              <a:lnSpc>
                <a:spcPct val="90000"/>
              </a:lnSpc>
              <a:spcBef>
                <a:spcPts val="1000"/>
              </a:spcBef>
              <a:spcAft>
                <a:spcPts val="0"/>
              </a:spcAft>
              <a:buClr>
                <a:schemeClr val="dk1"/>
              </a:buClr>
              <a:buSzPts val="2667"/>
              <a:buNone/>
            </a:pPr>
            <a:r>
              <a:rPr lang="en-US" sz="2500"/>
              <a:t>Mr. Robbie W. Mason, Region VIII, Charlotte County Public Schools </a:t>
            </a:r>
            <a:r>
              <a:rPr lang="en-US" sz="2200"/>
              <a:t>(Ms. Karen Osborne)</a:t>
            </a:r>
            <a:endParaRPr sz="2200"/>
          </a:p>
          <a:p>
            <a:pPr marL="0" lvl="0" indent="0" algn="l" rtl="0">
              <a:lnSpc>
                <a:spcPct val="90000"/>
              </a:lnSpc>
              <a:spcBef>
                <a:spcPts val="1000"/>
              </a:spcBef>
              <a:spcAft>
                <a:spcPts val="0"/>
              </a:spcAft>
              <a:buClr>
                <a:schemeClr val="dk1"/>
              </a:buClr>
              <a:buSzPts val="2667"/>
              <a:buNone/>
            </a:pPr>
            <a:endParaRPr sz="2667"/>
          </a:p>
          <a:p>
            <a:pPr marL="0" lvl="0" indent="0" algn="l" rtl="0">
              <a:lnSpc>
                <a:spcPct val="90000"/>
              </a:lnSpc>
              <a:spcBef>
                <a:spcPts val="1000"/>
              </a:spcBef>
              <a:spcAft>
                <a:spcPts val="0"/>
              </a:spcAft>
              <a:buClr>
                <a:schemeClr val="dk1"/>
              </a:buClr>
              <a:buSzPts val="2667"/>
              <a:buNone/>
            </a:pPr>
            <a:endParaRPr sz="2667"/>
          </a:p>
          <a:p>
            <a:pPr marL="0" lvl="0" indent="0" algn="l" rtl="0">
              <a:lnSpc>
                <a:spcPct val="90000"/>
              </a:lnSpc>
              <a:spcBef>
                <a:spcPts val="1000"/>
              </a:spcBef>
              <a:spcAft>
                <a:spcPts val="0"/>
              </a:spcAft>
              <a:buClr>
                <a:schemeClr val="dk1"/>
              </a:buClr>
              <a:buSzPts val="2667"/>
              <a:buNone/>
            </a:pPr>
            <a:endParaRPr sz="2667"/>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7"/>
          <p:cNvSpPr txBox="1">
            <a:spLocks noGrp="1"/>
          </p:cNvSpPr>
          <p:nvPr>
            <p:ph type="title"/>
          </p:nvPr>
        </p:nvSpPr>
        <p:spPr>
          <a:xfrm>
            <a:off x="1574165" y="1081061"/>
            <a:ext cx="9392265" cy="88299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a:t>Organizations &amp; Agencies</a:t>
            </a:r>
            <a:endParaRPr/>
          </a:p>
        </p:txBody>
      </p:sp>
      <p:sp>
        <p:nvSpPr>
          <p:cNvPr id="193" name="Google Shape;193;p7"/>
          <p:cNvSpPr txBox="1">
            <a:spLocks noGrp="1"/>
          </p:cNvSpPr>
          <p:nvPr>
            <p:ph type="body" idx="1"/>
          </p:nvPr>
        </p:nvSpPr>
        <p:spPr>
          <a:xfrm>
            <a:off x="544647" y="2061185"/>
            <a:ext cx="11451303" cy="4324759"/>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667"/>
              <a:buNone/>
            </a:pPr>
            <a:r>
              <a:rPr lang="en-US" sz="2667"/>
              <a:t>Mr. Rodney Jordan, Virginia School Boards Association</a:t>
            </a:r>
            <a:endParaRPr/>
          </a:p>
          <a:p>
            <a:pPr marL="0" lvl="0" indent="0" algn="ctr" rtl="0">
              <a:lnSpc>
                <a:spcPct val="90000"/>
              </a:lnSpc>
              <a:spcBef>
                <a:spcPts val="0"/>
              </a:spcBef>
              <a:spcAft>
                <a:spcPts val="0"/>
              </a:spcAft>
              <a:buClr>
                <a:schemeClr val="dk1"/>
              </a:buClr>
              <a:buSzPts val="2667"/>
              <a:buNone/>
            </a:pPr>
            <a:endParaRPr/>
          </a:p>
          <a:p>
            <a:pPr marL="0" lvl="0" indent="0" algn="ctr" rtl="0">
              <a:lnSpc>
                <a:spcPct val="90000"/>
              </a:lnSpc>
              <a:spcBef>
                <a:spcPts val="1000"/>
              </a:spcBef>
              <a:spcAft>
                <a:spcPts val="0"/>
              </a:spcAft>
              <a:buClr>
                <a:schemeClr val="dk1"/>
              </a:buClr>
              <a:buSzPts val="2667"/>
              <a:buNone/>
            </a:pPr>
            <a:r>
              <a:rPr lang="en-US" sz="2667"/>
              <a:t>Dr. Ben Kiser, Executive Director</a:t>
            </a:r>
            <a:endParaRPr/>
          </a:p>
          <a:p>
            <a:pPr marL="0" lvl="0" indent="0" algn="ctr" rtl="0">
              <a:lnSpc>
                <a:spcPct val="90000"/>
              </a:lnSpc>
              <a:spcBef>
                <a:spcPts val="1000"/>
              </a:spcBef>
              <a:spcAft>
                <a:spcPts val="0"/>
              </a:spcAft>
              <a:buClr>
                <a:schemeClr val="dk1"/>
              </a:buClr>
              <a:buSzPts val="2667"/>
              <a:buNone/>
            </a:pPr>
            <a:r>
              <a:rPr lang="en-US" sz="2667"/>
              <a:t>Virginia Association of School Superintendents</a:t>
            </a:r>
            <a:endParaRPr/>
          </a:p>
          <a:p>
            <a:pPr marL="0" lvl="0" indent="0" algn="ctr" rtl="0">
              <a:lnSpc>
                <a:spcPct val="90000"/>
              </a:lnSpc>
              <a:spcBef>
                <a:spcPts val="1000"/>
              </a:spcBef>
              <a:spcAft>
                <a:spcPts val="0"/>
              </a:spcAft>
              <a:buClr>
                <a:schemeClr val="dk1"/>
              </a:buClr>
              <a:buSzPts val="2667"/>
              <a:buNone/>
            </a:pPr>
            <a:endParaRPr/>
          </a:p>
          <a:p>
            <a:pPr marL="0" lvl="0" indent="0" algn="ctr" rtl="0">
              <a:lnSpc>
                <a:spcPct val="90000"/>
              </a:lnSpc>
              <a:spcBef>
                <a:spcPts val="1000"/>
              </a:spcBef>
              <a:spcAft>
                <a:spcPts val="0"/>
              </a:spcAft>
              <a:buClr>
                <a:schemeClr val="dk1"/>
              </a:buClr>
              <a:buSzPts val="2667"/>
              <a:buNone/>
            </a:pPr>
            <a:r>
              <a:rPr lang="en-US" sz="2667"/>
              <a:t>Mr. Bert Schmidt, President &amp; Chief Executive Officer, WHRO</a:t>
            </a:r>
            <a:endParaRPr/>
          </a:p>
          <a:p>
            <a:pPr marL="0" lvl="0" indent="0" algn="ctr" rtl="0">
              <a:lnSpc>
                <a:spcPct val="90000"/>
              </a:lnSpc>
              <a:spcBef>
                <a:spcPts val="1000"/>
              </a:spcBef>
              <a:spcAft>
                <a:spcPts val="0"/>
              </a:spcAft>
              <a:buClr>
                <a:schemeClr val="dk1"/>
              </a:buClr>
              <a:buSzPts val="2667"/>
              <a:buNone/>
            </a:pPr>
            <a:r>
              <a:rPr lang="en-US" sz="2667"/>
              <a:t>Mitzi Fehl-Seward, Vice President of Digital Learning, WHRO</a:t>
            </a:r>
            <a:endParaRPr/>
          </a:p>
          <a:p>
            <a:pPr marL="0" lvl="0" indent="0" algn="ctr" rtl="0">
              <a:lnSpc>
                <a:spcPct val="90000"/>
              </a:lnSpc>
              <a:spcBef>
                <a:spcPts val="1000"/>
              </a:spcBef>
              <a:spcAft>
                <a:spcPts val="0"/>
              </a:spcAft>
              <a:buClr>
                <a:schemeClr val="dk1"/>
              </a:buClr>
              <a:buSzPts val="2667"/>
              <a:buNone/>
            </a:pPr>
            <a:endParaRPr/>
          </a:p>
          <a:p>
            <a:pPr marL="0" lvl="0" indent="0" algn="ctr" rtl="0">
              <a:lnSpc>
                <a:spcPct val="90000"/>
              </a:lnSpc>
              <a:spcBef>
                <a:spcPts val="1000"/>
              </a:spcBef>
              <a:spcAft>
                <a:spcPts val="0"/>
              </a:spcAft>
              <a:buClr>
                <a:schemeClr val="dk1"/>
              </a:buClr>
              <a:buSzPts val="2667"/>
              <a:buNone/>
            </a:pPr>
            <a:r>
              <a:rPr lang="en-US" sz="2667"/>
              <a:t>Dr. Brian Mott, Executive Director, Virtual VA</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3"/>
          <p:cNvSpPr txBox="1">
            <a:spLocks noGrp="1"/>
          </p:cNvSpPr>
          <p:nvPr>
            <p:ph type="ctrTitle"/>
          </p:nvPr>
        </p:nvSpPr>
        <p:spPr>
          <a:xfrm>
            <a:off x="1419045" y="1408922"/>
            <a:ext cx="9144000" cy="66733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6000"/>
              <a:buFont typeface="Trebuchet MS"/>
              <a:buNone/>
            </a:pPr>
            <a:r>
              <a:rPr lang="en-US" sz="3600"/>
              <a:t>Virtual Education Regulations Workgroup</a:t>
            </a:r>
            <a:endParaRPr sz="3600"/>
          </a:p>
        </p:txBody>
      </p:sp>
      <p:sp>
        <p:nvSpPr>
          <p:cNvPr id="199" name="Google Shape;199;p13"/>
          <p:cNvSpPr txBox="1">
            <a:spLocks noGrp="1"/>
          </p:cNvSpPr>
          <p:nvPr>
            <p:ph type="subTitle" idx="1"/>
          </p:nvPr>
        </p:nvSpPr>
        <p:spPr>
          <a:xfrm>
            <a:off x="984069" y="2377438"/>
            <a:ext cx="10328365" cy="3492137"/>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accent1"/>
              </a:buClr>
              <a:buSzPct val="100000"/>
              <a:buNone/>
            </a:pPr>
            <a:r>
              <a:rPr lang="en-US" sz="3200" u="sng"/>
              <a:t>VDOE</a:t>
            </a:r>
            <a:endParaRPr/>
          </a:p>
          <a:p>
            <a:pPr marL="0" lvl="0" indent="0" algn="l" rtl="0">
              <a:lnSpc>
                <a:spcPct val="110000"/>
              </a:lnSpc>
              <a:spcBef>
                <a:spcPts val="1000"/>
              </a:spcBef>
              <a:spcAft>
                <a:spcPts val="0"/>
              </a:spcAft>
              <a:buClr>
                <a:schemeClr val="accent1"/>
              </a:buClr>
              <a:buSzPct val="100000"/>
              <a:buNone/>
            </a:pPr>
            <a:r>
              <a:rPr lang="en-US" sz="3200"/>
              <a:t>Mr. Michael Bolling, Assistant Superintendent Department of Learning &amp; Innovation</a:t>
            </a:r>
            <a:endParaRPr/>
          </a:p>
          <a:p>
            <a:pPr marL="0" lvl="0" indent="0" algn="l" rtl="0">
              <a:lnSpc>
                <a:spcPct val="110000"/>
              </a:lnSpc>
              <a:spcBef>
                <a:spcPts val="1000"/>
              </a:spcBef>
              <a:spcAft>
                <a:spcPts val="0"/>
              </a:spcAft>
              <a:buClr>
                <a:schemeClr val="accent1"/>
              </a:buClr>
              <a:buSzPct val="100000"/>
              <a:buNone/>
            </a:pPr>
            <a:r>
              <a:rPr lang="en-US" sz="3200"/>
              <a:t>Dr. Brendon Albon, Director Office of STEM &amp; Innovation</a:t>
            </a:r>
            <a:endParaRPr/>
          </a:p>
          <a:p>
            <a:pPr marL="0" lvl="0" indent="0" algn="l" rtl="0">
              <a:lnSpc>
                <a:spcPct val="90000"/>
              </a:lnSpc>
              <a:spcBef>
                <a:spcPts val="1000"/>
              </a:spcBef>
              <a:spcAft>
                <a:spcPts val="0"/>
              </a:spcAft>
              <a:buClr>
                <a:schemeClr val="accent1"/>
              </a:buClr>
              <a:buSzPct val="100000"/>
              <a:buNone/>
            </a:pPr>
            <a:r>
              <a:rPr lang="en-US" sz="3200"/>
              <a:t>Dr. Meg Foley, Coordinator of Virtual Learning</a:t>
            </a:r>
            <a:endParaRPr/>
          </a:p>
          <a:p>
            <a:pPr marL="0" lvl="0" indent="0" algn="l" rtl="0">
              <a:lnSpc>
                <a:spcPct val="90000"/>
              </a:lnSpc>
              <a:spcBef>
                <a:spcPts val="1000"/>
              </a:spcBef>
              <a:spcAft>
                <a:spcPts val="0"/>
              </a:spcAft>
              <a:buClr>
                <a:schemeClr val="accent1"/>
              </a:buClr>
              <a:buSzPct val="100000"/>
              <a:buNone/>
            </a:pPr>
            <a:r>
              <a:rPr lang="en-US" sz="3200"/>
              <a:t>Mr. Reggie Fox, Virtual Learning Specialist</a:t>
            </a:r>
            <a:endParaRPr/>
          </a:p>
          <a:p>
            <a:pPr marL="0" lvl="0" indent="0" algn="l" rtl="0">
              <a:lnSpc>
                <a:spcPct val="90000"/>
              </a:lnSpc>
              <a:spcBef>
                <a:spcPts val="1000"/>
              </a:spcBef>
              <a:spcAft>
                <a:spcPts val="0"/>
              </a:spcAft>
              <a:buClr>
                <a:schemeClr val="accent1"/>
              </a:buClr>
              <a:buSzPct val="100000"/>
              <a:buNone/>
            </a:pPr>
            <a:endParaRPr sz="3200"/>
          </a:p>
        </p:txBody>
      </p:sp>
      <p:sp>
        <p:nvSpPr>
          <p:cNvPr id="200" name="Google Shape;200;p13"/>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a:t>8</a:t>
            </a:f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4"/>
          <p:cNvSpPr txBox="1">
            <a:spLocks noGrp="1"/>
          </p:cNvSpPr>
          <p:nvPr>
            <p:ph type="ctrTitle"/>
          </p:nvPr>
        </p:nvSpPr>
        <p:spPr>
          <a:xfrm>
            <a:off x="1810256" y="127859"/>
            <a:ext cx="9144000" cy="933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6000"/>
              <a:buFont typeface="Trebuchet MS"/>
              <a:buNone/>
            </a:pPr>
            <a:r>
              <a:rPr lang="en-US" sz="4000"/>
              <a:t>Workgroup Members</a:t>
            </a:r>
            <a:endParaRPr sz="4000"/>
          </a:p>
        </p:txBody>
      </p:sp>
      <p:sp>
        <p:nvSpPr>
          <p:cNvPr id="206" name="Google Shape;206;p14"/>
          <p:cNvSpPr txBox="1">
            <a:spLocks noGrp="1"/>
          </p:cNvSpPr>
          <p:nvPr>
            <p:ph type="subTitle" idx="1"/>
          </p:nvPr>
        </p:nvSpPr>
        <p:spPr>
          <a:xfrm>
            <a:off x="1120548" y="1169011"/>
            <a:ext cx="10523416" cy="505865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218"/>
              <a:buNone/>
            </a:pPr>
            <a:r>
              <a:rPr lang="en-US" sz="1800" dirty="0"/>
              <a:t>Dr. Brian Mott, Executive Director, Virtual VA</a:t>
            </a:r>
            <a:endParaRPr sz="1800" dirty="0"/>
          </a:p>
          <a:p>
            <a:pPr marL="0" lvl="0" indent="0" algn="l" rtl="0">
              <a:lnSpc>
                <a:spcPct val="90000"/>
              </a:lnSpc>
              <a:spcBef>
                <a:spcPts val="1000"/>
              </a:spcBef>
              <a:spcAft>
                <a:spcPts val="0"/>
              </a:spcAft>
              <a:buClr>
                <a:schemeClr val="accent1"/>
              </a:buClr>
              <a:buSzPts val="1218"/>
              <a:buNone/>
            </a:pPr>
            <a:r>
              <a:rPr lang="en-US" sz="1800" dirty="0"/>
              <a:t>Dr. Tina </a:t>
            </a:r>
            <a:r>
              <a:rPr lang="en-US" sz="1800" dirty="0" err="1"/>
              <a:t>Manglicmot</a:t>
            </a:r>
            <a:r>
              <a:rPr lang="en-US" sz="1800" dirty="0"/>
              <a:t>, Assistant Superintendent, Newport News Public Schools</a:t>
            </a:r>
            <a:endParaRPr sz="1800" dirty="0"/>
          </a:p>
          <a:p>
            <a:pPr marL="0" lvl="0" indent="0" algn="l" rtl="0">
              <a:lnSpc>
                <a:spcPct val="90000"/>
              </a:lnSpc>
              <a:spcBef>
                <a:spcPts val="1000"/>
              </a:spcBef>
              <a:spcAft>
                <a:spcPts val="0"/>
              </a:spcAft>
              <a:buClr>
                <a:schemeClr val="accent1"/>
              </a:buClr>
              <a:buSzPts val="1218"/>
              <a:buNone/>
            </a:pPr>
            <a:r>
              <a:rPr lang="en-US" sz="1800" dirty="0"/>
              <a:t>Dr. Ashley Ellis</a:t>
            </a:r>
            <a:r>
              <a:rPr lang="en-US" sz="1800"/>
              <a:t>, </a:t>
            </a:r>
            <a:r>
              <a:rPr lang="en-US" sz="1800" smtClean="0"/>
              <a:t>Deputy </a:t>
            </a:r>
            <a:r>
              <a:rPr lang="en-US" sz="1800" dirty="0"/>
              <a:t>Superintendent for Instruction, Loudoun County Schools</a:t>
            </a:r>
            <a:endParaRPr sz="1800" dirty="0"/>
          </a:p>
          <a:p>
            <a:pPr marL="0" lvl="0" indent="0" algn="l" rtl="0">
              <a:lnSpc>
                <a:spcPct val="90000"/>
              </a:lnSpc>
              <a:spcBef>
                <a:spcPts val="1000"/>
              </a:spcBef>
              <a:spcAft>
                <a:spcPts val="0"/>
              </a:spcAft>
              <a:buClr>
                <a:schemeClr val="accent1"/>
              </a:buClr>
              <a:buSzPts val="1218"/>
              <a:buNone/>
            </a:pPr>
            <a:r>
              <a:rPr lang="en-US" sz="1800" dirty="0"/>
              <a:t>Dr. Herbert Monroe, Assistant Superintendent, Caroline County Schools</a:t>
            </a:r>
            <a:endParaRPr sz="1800" dirty="0"/>
          </a:p>
          <a:p>
            <a:pPr marL="0" lvl="0" indent="0" algn="l" rtl="0">
              <a:lnSpc>
                <a:spcPct val="90000"/>
              </a:lnSpc>
              <a:spcBef>
                <a:spcPts val="1000"/>
              </a:spcBef>
              <a:spcAft>
                <a:spcPts val="0"/>
              </a:spcAft>
              <a:buClr>
                <a:schemeClr val="accent1"/>
              </a:buClr>
              <a:buSzPts val="1218"/>
              <a:buNone/>
            </a:pPr>
            <a:r>
              <a:rPr lang="en-US" sz="1800" dirty="0"/>
              <a:t>Dr. Lesley Hughes, Chief Learning Officer, Henrico County Public Schools</a:t>
            </a:r>
            <a:endParaRPr sz="1800" dirty="0"/>
          </a:p>
          <a:p>
            <a:pPr marL="0" lvl="0" indent="0" algn="l" rtl="0">
              <a:lnSpc>
                <a:spcPct val="90000"/>
              </a:lnSpc>
              <a:spcBef>
                <a:spcPts val="1000"/>
              </a:spcBef>
              <a:spcAft>
                <a:spcPts val="0"/>
              </a:spcAft>
              <a:buClr>
                <a:schemeClr val="accent1"/>
              </a:buClr>
              <a:buSzPts val="1218"/>
              <a:buNone/>
            </a:pPr>
            <a:r>
              <a:rPr lang="en-US" sz="1800" dirty="0"/>
              <a:t>Mr. Ernest Longworth, Director of Instructional Innovation, Chesterfield County Schools</a:t>
            </a:r>
            <a:endParaRPr sz="1800" dirty="0"/>
          </a:p>
          <a:p>
            <a:pPr marL="0" lvl="0" indent="0" algn="l" rtl="0">
              <a:lnSpc>
                <a:spcPct val="90000"/>
              </a:lnSpc>
              <a:spcBef>
                <a:spcPts val="1000"/>
              </a:spcBef>
              <a:spcAft>
                <a:spcPts val="0"/>
              </a:spcAft>
              <a:buClr>
                <a:schemeClr val="accent1"/>
              </a:buClr>
              <a:buSzPts val="1218"/>
              <a:buNone/>
            </a:pPr>
            <a:r>
              <a:rPr lang="en-US" sz="1800" dirty="0"/>
              <a:t>Ms. Susan Patrick, Executive Director, Aurora Institute</a:t>
            </a:r>
            <a:endParaRPr sz="1800" dirty="0"/>
          </a:p>
          <a:p>
            <a:pPr marL="0" lvl="0" indent="0" algn="l" rtl="0">
              <a:lnSpc>
                <a:spcPct val="90000"/>
              </a:lnSpc>
              <a:spcBef>
                <a:spcPts val="1000"/>
              </a:spcBef>
              <a:spcAft>
                <a:spcPts val="0"/>
              </a:spcAft>
              <a:buClr>
                <a:schemeClr val="accent1"/>
              </a:buClr>
              <a:buSzPts val="1218"/>
              <a:buNone/>
            </a:pPr>
            <a:r>
              <a:rPr lang="en-US" sz="1800" dirty="0"/>
              <a:t>Mr. Fred Jones, Policy Director, Aurora Institute</a:t>
            </a:r>
            <a:endParaRPr sz="1800" dirty="0"/>
          </a:p>
          <a:p>
            <a:pPr marL="0" lvl="0" indent="0" algn="l" rtl="0">
              <a:lnSpc>
                <a:spcPct val="90000"/>
              </a:lnSpc>
              <a:spcBef>
                <a:spcPts val="1000"/>
              </a:spcBef>
              <a:spcAft>
                <a:spcPts val="0"/>
              </a:spcAft>
              <a:buClr>
                <a:schemeClr val="accent1"/>
              </a:buClr>
              <a:buSzPts val="1218"/>
              <a:buNone/>
            </a:pPr>
            <a:r>
              <a:rPr lang="en-US" sz="1800" dirty="0"/>
              <a:t>Dr. </a:t>
            </a:r>
            <a:r>
              <a:rPr lang="en-US" sz="1800" dirty="0" err="1"/>
              <a:t>M’hammed</a:t>
            </a:r>
            <a:r>
              <a:rPr lang="en-US" sz="1800" dirty="0"/>
              <a:t> </a:t>
            </a:r>
            <a:r>
              <a:rPr lang="en-US" sz="1800" dirty="0" err="1"/>
              <a:t>Abdous</a:t>
            </a:r>
            <a:r>
              <a:rPr lang="en-US" sz="1800" dirty="0"/>
              <a:t>, Director Center for Learning, Old Dominion University (ODU)</a:t>
            </a:r>
            <a:endParaRPr sz="1800" dirty="0"/>
          </a:p>
          <a:p>
            <a:pPr marL="0" lvl="0" indent="0" algn="l" rtl="0">
              <a:lnSpc>
                <a:spcPct val="90000"/>
              </a:lnSpc>
              <a:spcBef>
                <a:spcPts val="1000"/>
              </a:spcBef>
              <a:spcAft>
                <a:spcPts val="0"/>
              </a:spcAft>
              <a:buClr>
                <a:schemeClr val="accent1"/>
              </a:buClr>
              <a:buSzPts val="1218"/>
              <a:buNone/>
            </a:pPr>
            <a:r>
              <a:rPr lang="en-US" sz="1800" dirty="0"/>
              <a:t>Ms. Carolyn </a:t>
            </a:r>
            <a:r>
              <a:rPr lang="en-US" sz="1800" dirty="0" err="1"/>
              <a:t>Sykora</a:t>
            </a:r>
            <a:r>
              <a:rPr lang="en-US" sz="1800" dirty="0"/>
              <a:t>, Senior Director of Standards, International Society for Technology in Education (ISTE) </a:t>
            </a:r>
            <a:r>
              <a:rPr lang="en-US" sz="1800" i="1" dirty="0"/>
              <a:t>(past member Mr. Ji Soo Song, Senior Policy Advisor)</a:t>
            </a:r>
            <a:endParaRPr sz="1800" i="1" dirty="0"/>
          </a:p>
          <a:p>
            <a:pPr marL="0" lvl="0" indent="0" algn="l" rtl="0">
              <a:lnSpc>
                <a:spcPct val="90000"/>
              </a:lnSpc>
              <a:spcBef>
                <a:spcPts val="1000"/>
              </a:spcBef>
              <a:spcAft>
                <a:spcPts val="0"/>
              </a:spcAft>
              <a:buClr>
                <a:schemeClr val="accent1"/>
              </a:buClr>
              <a:buSzPts val="1218"/>
              <a:buNone/>
            </a:pPr>
            <a:r>
              <a:rPr lang="en-US" sz="1800" dirty="0"/>
              <a:t>Dr. Karen Richardson, Executive Director, Virginia Society for Technology in Education (VSTE)</a:t>
            </a:r>
            <a:endParaRPr sz="1800" dirty="0"/>
          </a:p>
          <a:p>
            <a:pPr marL="0" lvl="0" indent="0" algn="l" rtl="0">
              <a:lnSpc>
                <a:spcPct val="90000"/>
              </a:lnSpc>
              <a:spcBef>
                <a:spcPts val="1000"/>
              </a:spcBef>
              <a:spcAft>
                <a:spcPts val="0"/>
              </a:spcAft>
              <a:buClr>
                <a:schemeClr val="accent1"/>
              </a:buClr>
              <a:buSzPts val="1218"/>
              <a:buNone/>
            </a:pPr>
            <a:r>
              <a:rPr lang="en-US" sz="1800" dirty="0"/>
              <a:t>Ms. Christine Bali, Regional Sales Director, </a:t>
            </a:r>
            <a:r>
              <a:rPr lang="en-US" sz="1800" dirty="0" err="1"/>
              <a:t>Edgenuity</a:t>
            </a:r>
            <a:endParaRPr sz="1800" dirty="0"/>
          </a:p>
          <a:p>
            <a:pPr marL="0" lvl="0" indent="0" algn="l" rtl="0">
              <a:lnSpc>
                <a:spcPct val="90000"/>
              </a:lnSpc>
              <a:spcBef>
                <a:spcPts val="1000"/>
              </a:spcBef>
              <a:spcAft>
                <a:spcPts val="0"/>
              </a:spcAft>
              <a:buClr>
                <a:schemeClr val="accent1"/>
              </a:buClr>
              <a:buSzPts val="1218"/>
              <a:buNone/>
            </a:pPr>
            <a:r>
              <a:rPr lang="en-US" sz="1800" dirty="0"/>
              <a:t>Mr. Dave Edwards, </a:t>
            </a:r>
            <a:r>
              <a:rPr lang="en-US" sz="1800" dirty="0" err="1"/>
              <a:t>Powerschool</a:t>
            </a:r>
            <a:endParaRPr sz="1800" dirty="0"/>
          </a:p>
        </p:txBody>
      </p:sp>
      <p:sp>
        <p:nvSpPr>
          <p:cNvPr id="207" name="Google Shape;207;p14"/>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Times New Roman"/>
              <a:buNone/>
            </a:pPr>
            <a:fld id="{00000000-1234-1234-1234-123412341234}" type="slidenum">
              <a:rPr lang="en-US"/>
              <a:t>9</a:t>
            </a:f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000000"/>
      </a:dk1>
      <a:lt1>
        <a:srgbClr val="FFFFFF"/>
      </a:lt1>
      <a:dk2>
        <a:srgbClr val="101820"/>
      </a:dk2>
      <a:lt2>
        <a:srgbClr val="F1E6B2"/>
      </a:lt2>
      <a:accent1>
        <a:srgbClr val="D50032"/>
      </a:accent1>
      <a:accent2>
        <a:srgbClr val="101820"/>
      </a:accent2>
      <a:accent3>
        <a:srgbClr val="259591"/>
      </a:accent3>
      <a:accent4>
        <a:srgbClr val="FFC72C"/>
      </a:accent4>
      <a:accent5>
        <a:srgbClr val="7F7F7F"/>
      </a:accent5>
      <a:accent6>
        <a:srgbClr val="F1E6B2"/>
      </a:accent6>
      <a:hlink>
        <a:srgbClr val="D5003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3">
      <a:dk1>
        <a:srgbClr val="000000"/>
      </a:dk1>
      <a:lt1>
        <a:srgbClr val="FFFFFF"/>
      </a:lt1>
      <a:dk2>
        <a:srgbClr val="101820"/>
      </a:dk2>
      <a:lt2>
        <a:srgbClr val="F1E6B2"/>
      </a:lt2>
      <a:accent1>
        <a:srgbClr val="D50032"/>
      </a:accent1>
      <a:accent2>
        <a:srgbClr val="101820"/>
      </a:accent2>
      <a:accent3>
        <a:srgbClr val="259591"/>
      </a:accent3>
      <a:accent4>
        <a:srgbClr val="FFC72C"/>
      </a:accent4>
      <a:accent5>
        <a:srgbClr val="7F7F7F"/>
      </a:accent5>
      <a:accent6>
        <a:srgbClr val="F1E6B2"/>
      </a:accent6>
      <a:hlink>
        <a:srgbClr val="D5003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2852</Words>
  <Application>Microsoft Office PowerPoint</Application>
  <PresentationFormat>Widescreen</PresentationFormat>
  <Paragraphs>274</Paragraphs>
  <Slides>40</Slides>
  <Notes>39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vt:lpstr>
      <vt:lpstr>Calibri</vt:lpstr>
      <vt:lpstr>Courier New</vt:lpstr>
      <vt:lpstr>Noto Sans Symbols</vt:lpstr>
      <vt:lpstr>Times New Roman</vt:lpstr>
      <vt:lpstr>Trebuchet MS</vt:lpstr>
      <vt:lpstr>Office Theme</vt:lpstr>
      <vt:lpstr>Office Theme</vt:lpstr>
      <vt:lpstr>Virtual Learning Advisory Committee (VLAC) Meeting</vt:lpstr>
      <vt:lpstr>Agenda</vt:lpstr>
      <vt:lpstr>Zoom Protocols &amp; Public Comment</vt:lpstr>
      <vt:lpstr>Introductions</vt:lpstr>
      <vt:lpstr>Virginia Board of Education and Department of Education</vt:lpstr>
      <vt:lpstr>Division Superintendents</vt:lpstr>
      <vt:lpstr>Organizations &amp; Agencies</vt:lpstr>
      <vt:lpstr>Virtual Education Regulations Workgroup</vt:lpstr>
      <vt:lpstr>Workgroup Members</vt:lpstr>
      <vt:lpstr>Superintendent of Public Instruction</vt:lpstr>
      <vt:lpstr>Purpose, Role &amp; Term</vt:lpstr>
      <vt:lpstr>Framework of Draft Recommendations for Virtual Education Regulations </vt:lpstr>
      <vt:lpstr>Background</vt:lpstr>
      <vt:lpstr>Supporting documents</vt:lpstr>
      <vt:lpstr>  Virtual Education in Virginia: A Collection of Supports and Resources (Superintendent’s Memo #244-21)</vt:lpstr>
      <vt:lpstr>Class Size/Teacher Load &amp; Staffing</vt:lpstr>
      <vt:lpstr>Virtual Learning Definitions</vt:lpstr>
      <vt:lpstr>Presentations from Sub-groups</vt:lpstr>
      <vt:lpstr> Recommendations Regarding Class Size/Teacher Load, Staffing,Equity &amp; Student Services</vt:lpstr>
      <vt:lpstr>Class Size/Teacher Load</vt:lpstr>
      <vt:lpstr>Staffing</vt:lpstr>
      <vt:lpstr>Equity &amp; Student Services</vt:lpstr>
      <vt:lpstr>Questions Group 1</vt:lpstr>
      <vt:lpstr> Instructional Time</vt:lpstr>
      <vt:lpstr>Instructional Time: Calendar</vt:lpstr>
      <vt:lpstr>Instructional Time: Standard Units of Credit</vt:lpstr>
      <vt:lpstr>Instructional Time: Seat time Equivalent</vt:lpstr>
      <vt:lpstr>Instructional Time: Attendance</vt:lpstr>
      <vt:lpstr>Questions Group 2</vt:lpstr>
      <vt:lpstr> Data, Reporting &amp; Operational</vt:lpstr>
      <vt:lpstr>Enrollment and Matriculation</vt:lpstr>
      <vt:lpstr>Assessment and Testing</vt:lpstr>
      <vt:lpstr>Accountability and Assessment Communication</vt:lpstr>
      <vt:lpstr>Recordkeeping</vt:lpstr>
      <vt:lpstr>Technology and Support</vt:lpstr>
      <vt:lpstr>Extracurricular</vt:lpstr>
      <vt:lpstr>Questions Group 3</vt:lpstr>
      <vt:lpstr> Are there additional topics that should be added to the proposed recommendations?</vt:lpstr>
      <vt:lpstr>Proposed Timeline</vt:lpstr>
      <vt:lpstr>Stay safe!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Learning Advisory Committee (VLAC) Meeting</dc:title>
  <dc:creator>Timothy Nuthall</dc:creator>
  <cp:lastModifiedBy>Reginald Fox</cp:lastModifiedBy>
  <cp:revision>7</cp:revision>
  <dcterms:created xsi:type="dcterms:W3CDTF">2020-12-16T13:53:34Z</dcterms:created>
  <dcterms:modified xsi:type="dcterms:W3CDTF">2021-09-30T14:51:49Z</dcterms:modified>
</cp:coreProperties>
</file>