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 id="2147483680" r:id="rId2"/>
  </p:sldMasterIdLst>
  <p:notesMasterIdLst>
    <p:notesMasterId r:id="rId6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Lst>
  <p:sldSz cx="9144000" cy="5143500" type="screen16x9"/>
  <p:notesSz cx="6858000" cy="9144000"/>
  <p:embeddedFontLst>
    <p:embeddedFont>
      <p:font typeface="Josefin Sans" panose="020B0604020202020204" charset="0"/>
      <p:regular r:id="rId61"/>
      <p:bold r:id="rId62"/>
      <p:italic r:id="rId63"/>
      <p:boldItalic r:id="rId64"/>
    </p:embeddedFont>
    <p:embeddedFont>
      <p:font typeface="Trebuchet MS" panose="020B0603020202020204" pitchFamily="34" charset="0"/>
      <p:regular r:id="rId65"/>
      <p:bold r:id="rId66"/>
      <p:italic r:id="rId67"/>
      <p:boldItalic r:id="rId68"/>
    </p:embeddedFont>
    <p:embeddedFont>
      <p:font typeface="Calibri" panose="020F0502020204030204" pitchFamily="34" charset="0"/>
      <p:regular r:id="rId69"/>
      <p:bold r:id="rId70"/>
      <p:italic r:id="rId71"/>
      <p:boldItalic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48" y="4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3.fntdata"/><Relationship Id="rId68" Type="http://schemas.openxmlformats.org/officeDocument/2006/relationships/font" Target="fonts/font8.fntdata"/><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font" Target="fonts/font6.fntdata"/><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font" Target="fonts/font5.fntdata"/><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4.fntdata"/><Relationship Id="rId69" Type="http://schemas.openxmlformats.org/officeDocument/2006/relationships/font" Target="fonts/font9.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7.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doe.virginia.gov/instruction/english/assessment-supports-webinar-series.s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f7e8f0712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f7e8f0712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400"/>
              </a:spcBef>
              <a:spcAft>
                <a:spcPts val="0"/>
              </a:spcAft>
              <a:buClr>
                <a:schemeClr val="dk1"/>
              </a:buClr>
              <a:buSzPts val="1100"/>
              <a:buFont typeface="Arial"/>
              <a:buNone/>
            </a:pPr>
            <a:r>
              <a:rPr lang="en" sz="1200">
                <a:solidFill>
                  <a:schemeClr val="dk1"/>
                </a:solidFill>
              </a:rPr>
              <a:t>The item descriptors also do not indicate the format of the test item, multiple choice or technology-enhanced items.</a:t>
            </a:r>
            <a:endParaRPr sz="12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 sz="1200">
                <a:solidFill>
                  <a:schemeClr val="dk1"/>
                </a:solidFill>
              </a:rPr>
              <a:t>Unlike released test items, the item descriptors are not taken out of circulation once the item they are assigned to is released.</a:t>
            </a:r>
            <a:endParaRPr sz="12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 sz="1200">
                <a:solidFill>
                  <a:schemeClr val="dk1"/>
                </a:solidFill>
              </a:rPr>
              <a:t>Item descriptors may not describe everything a student must understand and be able to do.  Item descriptors give you the gist of a skill or concept an item assesses (like a quick sketch would give), but they don’t give you all of the details (like a full color portrait would give). For example, one item descriptor in reading is: Draw conclusions or make inferences.  The word "or" tells us that either the student had to draw a conclusion or make an inference but not both. This is because drawing a conclusion or making an inference have course connections and it is important that students understand the relationship.</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f7e8f0712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f7e8f0712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101820"/>
                </a:solidFill>
                <a:latin typeface="Trebuchet MS"/>
                <a:ea typeface="Trebuchet MS"/>
                <a:cs typeface="Trebuchet MS"/>
                <a:sym typeface="Trebuchet MS"/>
              </a:rPr>
              <a:t>Let’s continue to think about the item descriptor: draw conclusions or make inferences.  It is important for us to think about how students might be assessed on this skill. Drawing conclusions and making inferences may be assessed without using the words “conclusion” or “inference.”  It is important that students are exposed to a variety of questions throughout instruction.</a:t>
            </a:r>
            <a:endParaRPr sz="1200">
              <a:solidFill>
                <a:srgbClr val="101820"/>
              </a:solidFill>
              <a:latin typeface="Trebuchet MS"/>
              <a:ea typeface="Trebuchet MS"/>
              <a:cs typeface="Trebuchet MS"/>
              <a:sym typeface="Trebuchet MS"/>
            </a:endParaRPr>
          </a:p>
          <a:p>
            <a:pPr marL="0" lvl="0" indent="0" algn="l" rtl="0">
              <a:lnSpc>
                <a:spcPct val="115000"/>
              </a:lnSpc>
              <a:spcBef>
                <a:spcPts val="0"/>
              </a:spcBef>
              <a:spcAft>
                <a:spcPts val="0"/>
              </a:spcAft>
              <a:buClr>
                <a:schemeClr val="dk1"/>
              </a:buClr>
              <a:buSzPts val="1100"/>
              <a:buFont typeface="Arial"/>
              <a:buNone/>
            </a:pPr>
            <a:endParaRPr sz="1200">
              <a:solidFill>
                <a:srgbClr val="101820"/>
              </a:solidFill>
              <a:latin typeface="Trebuchet MS"/>
              <a:ea typeface="Trebuchet MS"/>
              <a:cs typeface="Trebuchet MS"/>
              <a:sym typeface="Trebuchet MS"/>
            </a:endParaRPr>
          </a:p>
          <a:p>
            <a:pPr marL="0" lvl="0" indent="0" algn="l" rtl="0">
              <a:lnSpc>
                <a:spcPct val="115000"/>
              </a:lnSpc>
              <a:spcBef>
                <a:spcPts val="0"/>
              </a:spcBef>
              <a:spcAft>
                <a:spcPts val="0"/>
              </a:spcAft>
              <a:buClr>
                <a:schemeClr val="dk1"/>
              </a:buClr>
              <a:buSzPts val="1100"/>
              <a:buFont typeface="Arial"/>
              <a:buNone/>
            </a:pPr>
            <a:r>
              <a:rPr lang="en" sz="1200">
                <a:solidFill>
                  <a:srgbClr val="101820"/>
                </a:solidFill>
                <a:latin typeface="Trebuchet MS"/>
                <a:ea typeface="Trebuchet MS"/>
                <a:cs typeface="Trebuchet MS"/>
                <a:sym typeface="Trebuchet MS"/>
              </a:rPr>
              <a:t>Another example: What may the reader infer from [insert paragraph/heading].</a:t>
            </a:r>
            <a:endParaRPr sz="1200">
              <a:solidFill>
                <a:srgbClr val="101820"/>
              </a:solidFill>
              <a:latin typeface="Trebuchet MS"/>
              <a:ea typeface="Trebuchet MS"/>
              <a:cs typeface="Trebuchet MS"/>
              <a:sym typeface="Trebuchet MS"/>
            </a:endParaRPr>
          </a:p>
          <a:p>
            <a:pPr marL="0" lvl="0" indent="0" algn="l" rtl="0">
              <a:lnSpc>
                <a:spcPct val="115000"/>
              </a:lnSpc>
              <a:spcBef>
                <a:spcPts val="0"/>
              </a:spcBef>
              <a:spcAft>
                <a:spcPts val="0"/>
              </a:spcAft>
              <a:buClr>
                <a:schemeClr val="dk1"/>
              </a:buClr>
              <a:buSzPts val="1100"/>
              <a:buFont typeface="Arial"/>
              <a:buNone/>
            </a:pPr>
            <a:endParaRPr sz="1200">
              <a:solidFill>
                <a:srgbClr val="101820"/>
              </a:solidFill>
              <a:latin typeface="Trebuchet MS"/>
              <a:ea typeface="Trebuchet MS"/>
              <a:cs typeface="Trebuchet MS"/>
              <a:sym typeface="Trebuchet MS"/>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f5d15477ec_4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f5d15477ec_4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Previously, school divisions have used SDBQ data to remediate students in preparation for an expedited retake.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f5d15477ec_4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f5d15477ec_4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We are talking about using these data from the SDBQ to set the stage and prepare for units of instruction that have not yet been taught, not using these data to provide remediation for instruction that has already occurred.</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f5d15477ec_4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f5d15477ec_4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t>It is important the SDBQ data is not used in isolation. Teachers and building level administrators should use the English Tracking Logs (links will be provided on upcoming slides) along with other formative and summative assessment data when planning instruction. As mentioned previously, it is essential we target on-grade level instruction while folding in prerequisite skills and content.</a:t>
            </a: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f5d15477ec_4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f5d15477ec_4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t>As mentioned earlier, item descriptors may not describe everything a student must understand and be able to do. It is essential to review the SOL the item measures along with related standards to provide a comprehensive approach to instruction. Other assessment data (formative and summative) should also be used to gauge students’ proficiency with content.</a:t>
            </a: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f5d15477ec_4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f5d15477ec_4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t>Many of you may be familiar with this statement in the 2017 English Standards of Learning Curriculum Framework. The goal is for students to build on their learning each year along with what they have learned previously. We have an example we will highlight in today’s presentation.</a:t>
            </a:r>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f7e8f07121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f7e8f0712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rgbClr val="263238"/>
                </a:solidFill>
              </a:rPr>
              <a:t>Thus far we have talked about the data in the SDBQ and using the English Tracking Logs. Now let’s think about intentional planning for reading instruction using that information.  The Office of Student Assessment collaborated with the Office of Humanities and provided an Assessment Supports Literacy Webinar Series about a year ago.  In that series we discussed planning for reading instruction and the process that may be used to do so.  We would like to request that you please share the link about this series with teachers in the event they have not seen the resource materials.  There was a presentation for each grade level.</a:t>
            </a:r>
            <a:endParaRPr>
              <a:solidFill>
                <a:srgbClr val="263238"/>
              </a:solidFill>
            </a:endParaRPr>
          </a:p>
          <a:p>
            <a:pPr marL="0" lvl="0" indent="0" algn="l" rtl="0">
              <a:lnSpc>
                <a:spcPct val="115000"/>
              </a:lnSpc>
              <a:spcBef>
                <a:spcPts val="1200"/>
              </a:spcBef>
              <a:spcAft>
                <a:spcPts val="0"/>
              </a:spcAft>
              <a:buClr>
                <a:schemeClr val="dk1"/>
              </a:buClr>
              <a:buSzPts val="1100"/>
              <a:buFont typeface="Arial"/>
              <a:buNone/>
            </a:pPr>
            <a:r>
              <a:rPr lang="en">
                <a:solidFill>
                  <a:srgbClr val="263238"/>
                </a:solidFill>
              </a:rPr>
              <a:t>Step 1 when planning is selecting the text to be used with students.</a:t>
            </a:r>
            <a:endParaRPr>
              <a:solidFill>
                <a:srgbClr val="263238"/>
              </a:solidFill>
            </a:endParaRPr>
          </a:p>
          <a:p>
            <a:pPr marL="0" lvl="0" indent="0" algn="l" rtl="0">
              <a:lnSpc>
                <a:spcPct val="115000"/>
              </a:lnSpc>
              <a:spcBef>
                <a:spcPts val="1200"/>
              </a:spcBef>
              <a:spcAft>
                <a:spcPts val="0"/>
              </a:spcAft>
              <a:buClr>
                <a:schemeClr val="dk1"/>
              </a:buClr>
              <a:buSzPts val="1100"/>
              <a:buFont typeface="Arial"/>
              <a:buNone/>
            </a:pPr>
            <a:r>
              <a:rPr lang="en">
                <a:solidFill>
                  <a:srgbClr val="263238"/>
                </a:solidFill>
              </a:rPr>
              <a:t>When selecting a text to use for instruction, it is important to determine a purpose for reading the passage.</a:t>
            </a:r>
            <a:r>
              <a:rPr lang="en">
                <a:solidFill>
                  <a:schemeClr val="dk1"/>
                </a:solidFill>
              </a:rPr>
              <a:t> Setting the purpose will focus on either:</a:t>
            </a:r>
            <a:endParaRPr>
              <a:solidFill>
                <a:schemeClr val="dk1"/>
              </a:solidFill>
            </a:endParaRPr>
          </a:p>
          <a:p>
            <a:pPr marL="1828800" lvl="0" indent="0" algn="l" rtl="0">
              <a:lnSpc>
                <a:spcPct val="115000"/>
              </a:lnSpc>
              <a:spcBef>
                <a:spcPts val="1200"/>
              </a:spcBef>
              <a:spcAft>
                <a:spcPts val="0"/>
              </a:spcAft>
              <a:buClr>
                <a:schemeClr val="dk1"/>
              </a:buClr>
              <a:buSzPts val="1100"/>
              <a:buFont typeface="Arial"/>
              <a:buNone/>
            </a:pPr>
            <a:r>
              <a:rPr lang="en">
                <a:solidFill>
                  <a:schemeClr val="dk1"/>
                </a:solidFill>
              </a:rPr>
              <a:t>–</a:t>
            </a:r>
            <a:r>
              <a:rPr lang="en" sz="700">
                <a:solidFill>
                  <a:schemeClr val="dk1"/>
                </a:solidFill>
              </a:rPr>
              <a:t>  	</a:t>
            </a:r>
            <a:r>
              <a:rPr lang="en">
                <a:solidFill>
                  <a:schemeClr val="dk1"/>
                </a:solidFill>
              </a:rPr>
              <a:t>Identifying the skills that will be introduced or reviewed for reading comprehension and then ensuring the passage supports the identified skills; or</a:t>
            </a:r>
            <a:endParaRPr>
              <a:solidFill>
                <a:schemeClr val="dk1"/>
              </a:solidFill>
            </a:endParaRPr>
          </a:p>
          <a:p>
            <a:pPr marL="1828800" lvl="0" indent="0" algn="l" rtl="0">
              <a:lnSpc>
                <a:spcPct val="115000"/>
              </a:lnSpc>
              <a:spcBef>
                <a:spcPts val="1200"/>
              </a:spcBef>
              <a:spcAft>
                <a:spcPts val="0"/>
              </a:spcAft>
              <a:buClr>
                <a:schemeClr val="dk1"/>
              </a:buClr>
              <a:buSzPts val="1100"/>
              <a:buFont typeface="Arial"/>
              <a:buNone/>
            </a:pPr>
            <a:r>
              <a:rPr lang="en">
                <a:solidFill>
                  <a:schemeClr val="dk1"/>
                </a:solidFill>
              </a:rPr>
              <a:t>–</a:t>
            </a:r>
            <a:r>
              <a:rPr lang="en" sz="700">
                <a:solidFill>
                  <a:schemeClr val="dk1"/>
                </a:solidFill>
              </a:rPr>
              <a:t>  	</a:t>
            </a:r>
            <a:r>
              <a:rPr lang="en">
                <a:solidFill>
                  <a:schemeClr val="dk1"/>
                </a:solidFill>
              </a:rPr>
              <a:t>Selecting a passage and then determining the skills that could be introduced or reviewed throughout the reading.</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Every passage will be different and may not be used to support the introduction and review of all skills.  The passage selection must be intentional.</a:t>
            </a:r>
            <a:endParaRPr>
              <a:solidFill>
                <a:schemeClr val="dk1"/>
              </a:solidFill>
            </a:endParaRPr>
          </a:p>
          <a:p>
            <a:pPr marL="0" lvl="0" indent="0" algn="l" rtl="0">
              <a:lnSpc>
                <a:spcPct val="115000"/>
              </a:lnSpc>
              <a:spcBef>
                <a:spcPts val="0"/>
              </a:spcBef>
              <a:spcAft>
                <a:spcPts val="0"/>
              </a:spcAft>
              <a:buNone/>
            </a:pPr>
            <a:r>
              <a:rPr lang="en">
                <a:solidFill>
                  <a:schemeClr val="dk1"/>
                </a:solidFill>
              </a:rPr>
              <a:t>Once the text has been selected, it is important to “set the stage” for students by giving them some background information and asking guiding questions. For example, consider telling the student that they are getting ready to read a nonfiction passage and who/what the passage is about, discussing what is known about nonfiction, and giving students some ideas of what to look for while reading the passage.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Step 2 in planning is to review and think about the content and progression of the standard you are targeting for instruction. Our Instruction friends will be sharing specific examples with you momentarily.</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f7e8f07121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f7e8f07121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The technique of asking questions is key throughout instruction. The questions used before, during, and after instruction should continuously refer students back to the text and align with the progression of the skill.  It is encouraged that questions are planned prior to instruction occurring.  If the questions have been thought out in advance, then it allows teachers to focus on the answers students are providing which will enable them to target next steps. Thinking of questions “in the moment” has the focus more on the question being asked than the student response.</a:t>
            </a:r>
            <a:endParaRPr/>
          </a:p>
          <a:p>
            <a:pPr marL="0" lvl="0" indent="0" algn="l" rtl="0">
              <a:lnSpc>
                <a:spcPct val="115000"/>
              </a:lnSpc>
              <a:spcBef>
                <a:spcPts val="0"/>
              </a:spcBef>
              <a:spcAft>
                <a:spcPts val="0"/>
              </a:spcAft>
              <a:buNone/>
            </a:pPr>
            <a:endParaRPr/>
          </a:p>
          <a:p>
            <a:pPr marL="0" lvl="0" indent="0" algn="l" rtl="0">
              <a:lnSpc>
                <a:spcPct val="115000"/>
              </a:lnSpc>
              <a:spcBef>
                <a:spcPts val="600"/>
              </a:spcBef>
              <a:spcAft>
                <a:spcPts val="0"/>
              </a:spcAft>
              <a:buNone/>
            </a:pPr>
            <a:r>
              <a:rPr lang="en">
                <a:solidFill>
                  <a:schemeClr val="dk1"/>
                </a:solidFill>
              </a:rPr>
              <a:t>See the</a:t>
            </a:r>
            <a:r>
              <a:rPr lang="en">
                <a:solidFill>
                  <a:schemeClr val="dk1"/>
                </a:solidFill>
                <a:uFill>
                  <a:noFill/>
                </a:u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u="sng">
                <a:solidFill>
                  <a:srgbClr val="0097A7"/>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Assessment Supports for 2020-2021 Literacy Webinar Series</a:t>
            </a:r>
            <a:r>
              <a:rPr lang="en">
                <a:solidFill>
                  <a:schemeClr val="dk1"/>
                </a:solidFill>
              </a:rPr>
              <a:t> for more example question starters.</a:t>
            </a:r>
            <a:endParaRPr>
              <a:solidFill>
                <a:schemeClr val="dk1"/>
              </a:solidFill>
            </a:endParaRPr>
          </a:p>
          <a:p>
            <a:pPr marL="0" lvl="0" indent="0" algn="l" rtl="0">
              <a:lnSpc>
                <a:spcPct val="115000"/>
              </a:lnSpc>
              <a:spcBef>
                <a:spcPts val="600"/>
              </a:spcBef>
              <a:spcAft>
                <a:spcPts val="0"/>
              </a:spcAft>
              <a:buClr>
                <a:schemeClr val="dk1"/>
              </a:buClr>
              <a:buSzPts val="1100"/>
              <a:buFont typeface="Arial"/>
              <a:buNone/>
            </a:pPr>
            <a:r>
              <a:rPr lang="en">
                <a:solidFill>
                  <a:schemeClr val="dk1"/>
                </a:solidFill>
              </a:rPr>
              <a:t>The questions provided  are open-ended which allows for student discussion and for students to respond in writing. It is encouraged for the reading and writing connection to occur in English classrooms; students should write about what they read.   </a:t>
            </a:r>
            <a:endParaRPr sz="1000"/>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f7e8f07121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f7e8f07121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t>The last step, and a very important step, in planning is to explore the instructional resources that are available. Select an additional grade-level text that is both engaging and varies in genre.  Introduce new content with the text while spiraling the previously taught content in the standard.</a:t>
            </a:r>
            <a:endParaRPr/>
          </a:p>
          <a:p>
            <a:pPr marL="0" lvl="0" indent="0" algn="l" rtl="0">
              <a:lnSpc>
                <a:spcPct val="115000"/>
              </a:lnSpc>
              <a:spcBef>
                <a:spcPts val="0"/>
              </a:spcBef>
              <a:spcAft>
                <a:spcPts val="0"/>
              </a:spcAft>
              <a:buClr>
                <a:schemeClr val="dk1"/>
              </a:buClr>
              <a:buSzPts val="1100"/>
              <a:buFont typeface="Arial"/>
              <a:buNone/>
            </a:pPr>
            <a:r>
              <a:rPr lang="en"/>
              <a:t>The Comprehensive Literacy English Instructional plans were developed by teachers for teachers and are a great resource that may be used across various SOL.</a:t>
            </a:r>
            <a:endParaRPr/>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The English Professional Development Packages are another resource that are great for new teachers, administrators or coaches to use in  planning units of study or for an individual teacher who wishes to see ideas for new ways to teach content.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The Office of Student Assessment provided a Growth Assessment Training webinar on September 9th and 10th. In that training, we shared a process and method of using the SDBQ data and provided </a:t>
            </a:r>
            <a:r>
              <a:rPr lang="en" u="sng">
                <a:solidFill>
                  <a:schemeClr val="dk1"/>
                </a:solidFill>
              </a:rPr>
              <a:t>one example</a:t>
            </a:r>
            <a:r>
              <a:rPr lang="en">
                <a:solidFill>
                  <a:schemeClr val="dk1"/>
                </a:solidFill>
              </a:rPr>
              <a:t> of how  information from the SDBQ and English Tracking Logs can be used to provide support and scaffolding for student proficiency. There are many resources available for teachers and each teacher will use them differently. The important factor is that the focus should be on scaffolding skills and content to support student learning for on-grade-level instruction.</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bf09474bf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bf09474bf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f5d15477ec_3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f5d15477ec_3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f57c0e2eca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f57c0e2eca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f14216b51e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f14216b51e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f14216b51e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f14216b51e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f14216b51e_2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f14216b51e_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f14216b51e_2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f14216b51e_2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f14216b51e_2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f14216b51e_2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f14216b51e_2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f14216b51e_2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f57a43185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f57a43185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f57a43185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f57a43185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b214e83324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b214e83324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f57a431856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f57a431856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f57a431856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f57a431856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f57a431856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f57a431856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f57a431856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f57a431856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f14216b51e_2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f14216b51e_2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f14216b51e_2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f14216b51e_2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f14216b51e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f14216b51e_2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f14216b51e_2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f14216b51e_2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f14216b51e_2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f14216b51e_2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f14216b51e_2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f14216b51e_2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f5d15477ec_4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f5d15477ec_4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news release was published on September 3, 2021 describing the purpose of the Growth Assessments for fall 2021. Dr. Lane, Superintendent of Public Instruction indicated </a:t>
            </a:r>
            <a:r>
              <a:rPr lang="en">
                <a:solidFill>
                  <a:srgbClr val="101820"/>
                </a:solidFill>
              </a:rPr>
              <a:t>“Teachers will use performance data from the fall tests to craft instruction that meets the individual needs of every student, with the goal of achieving proficiency or significant growth by the end of the year.”</a:t>
            </a:r>
            <a:endParaRPr>
              <a:solidFill>
                <a:srgbClr val="101820"/>
              </a:solidFill>
            </a:endParaRPr>
          </a:p>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f14216b51e_2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f14216b51e_2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f8f64aac5c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f8f64aac5c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f8f64aac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f8f64aac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f8f64aac5c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f8f64aac5c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eff58038b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eff58038b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f57a431856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f57a431856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f57c0e2eca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f57c0e2eca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eff58038bf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eff58038bf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f57a431856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f57a431856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f57a431856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 name="Google Shape;585;gf57a431856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f5d15477ec_4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f5d15477ec_4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focus of the data is to identify where students are and what they may need additional help with this year.</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eff58038b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eff58038b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f57a431856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f57a431856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f57a431856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f57a431856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f57a431856_0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f57a431856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f57a431856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f57a431856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f8e2373862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f8e2373862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f57a431856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f57a431856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f14216b51e_1_2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3" name="Google Shape;643;gf14216b51e_1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f5d15477ec_4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f5d15477ec_4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It is important to note that in the news releases acceleration was mentioned.  Acceleration in this context does not mean that content should be skipped. It means that instruction should include the combination of teaching on-grade level content with the teaching of skills and concepts that may have not been previously mastered.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f5d15477ec_4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f5d15477ec_4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f7e8f0712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f7e8f071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This is an example SDBQ from a student who took the grade 7 reading Fall 2021 Growth Assessment. There are a few things I would like to bring to your attention. Each reporting category on the SDBQ report will have its own section. There will be an item descriptor to reflect each test item received by the student.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f7e8f0712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f7e8f0712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rPr>
              <a:t>Each item descriptor will have an associated SOL. Please note the SOL on this SDBQ are from grade 6 since the grade 7 growth assessment assessed prior grade level content. In addition, when the report is provided, the descriptors will be sorted by listing incorrect items first from highest to lowest difficulty levels, then the correct items will be listed from highest to lowest difficulty.</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In this report we have highlighted certain item descriptors. The highlighted descriptors and standards have course connections or are the same standard. You can also see where some skills are reflected in both fiction and nonfiction. For example: “draw conclusions or make inferences” appears in both fiction and nonfiction reporting categories.</a:t>
            </a:r>
            <a:endParaRPr sz="1200">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We often receive the question of “Why can’t the descriptors be more specific?”</a:t>
            </a:r>
            <a:r>
              <a:rPr lang="en" b="1">
                <a:solidFill>
                  <a:schemeClr val="dk1"/>
                </a:solidFill>
              </a:rPr>
              <a:t> </a:t>
            </a:r>
            <a:r>
              <a:rPr lang="en" sz="1200">
                <a:solidFill>
                  <a:schemeClr val="dk1"/>
                </a:solidFill>
              </a:rPr>
              <a:t>We have to walk a fine line, so that these descriptors provide enough information about the item without compromising the item.</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Subtitle Pag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1244950"/>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3334500"/>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209358" y="459344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1"/>
          <p:cNvSpPr txBox="1">
            <a:spLocks noGrp="1"/>
          </p:cNvSpPr>
          <p:nvPr>
            <p:ph type="body" idx="1"/>
          </p:nvPr>
        </p:nvSpPr>
        <p:spPr>
          <a:xfrm>
            <a:off x="369650" y="37933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600"/>
              <a:buNone/>
              <a:defRPr/>
            </a:lvl1pPr>
          </a:lstStyle>
          <a:p>
            <a:endParaRPr/>
          </a:p>
        </p:txBody>
      </p:sp>
      <p:sp>
        <p:nvSpPr>
          <p:cNvPr id="50" name="Google Shape;50;p11"/>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2"/>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3" name="Google Shape;53;p12"/>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30200" algn="ctr">
              <a:spcBef>
                <a:spcPts val="1600"/>
              </a:spcBef>
              <a:spcAft>
                <a:spcPts val="0"/>
              </a:spcAft>
              <a:buSzPts val="16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4" name="Google Shape;54;p12"/>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13"/>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2400"/>
              <a:buFont typeface="Trebuchet MS"/>
              <a:buNone/>
              <a:defRPr sz="2400"/>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59" name="Google Shape;59;p14"/>
          <p:cNvSpPr>
            <a:spLocks noGrp="1"/>
          </p:cNvSpPr>
          <p:nvPr>
            <p:ph type="pic" idx="2"/>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accent1"/>
              </a:buClr>
              <a:buSzPts val="2400"/>
              <a:buFont typeface="Arial"/>
              <a:buNone/>
              <a:defRPr sz="2400" b="0" i="0" u="none" strike="noStrike" cap="none">
                <a:solidFill>
                  <a:schemeClr val="accent1"/>
                </a:solidFill>
                <a:latin typeface="Trebuchet MS"/>
                <a:ea typeface="Trebuchet MS"/>
                <a:cs typeface="Trebuchet MS"/>
                <a:sym typeface="Trebuchet MS"/>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Trebuchet MS"/>
                <a:ea typeface="Trebuchet MS"/>
                <a:cs typeface="Trebuchet MS"/>
                <a:sym typeface="Trebuchet MS"/>
              </a:defRPr>
            </a:lvl2pPr>
            <a:lvl3pPr marR="0" lvl="2" algn="l" rtl="0">
              <a:lnSpc>
                <a:spcPct val="90000"/>
              </a:lnSpc>
              <a:spcBef>
                <a:spcPts val="400"/>
              </a:spcBef>
              <a:spcAft>
                <a:spcPts val="0"/>
              </a:spcAft>
              <a:buClr>
                <a:schemeClr val="accent1"/>
              </a:buClr>
              <a:buSzPts val="1800"/>
              <a:buFont typeface="Arial"/>
              <a:buNone/>
              <a:defRPr sz="1800" b="1" i="0" u="none" strike="noStrike" cap="none">
                <a:solidFill>
                  <a:schemeClr val="accent1"/>
                </a:solidFill>
                <a:latin typeface="Trebuchet MS"/>
                <a:ea typeface="Trebuchet MS"/>
                <a:cs typeface="Trebuchet MS"/>
                <a:sym typeface="Trebuchet MS"/>
              </a:defRPr>
            </a:lvl3pPr>
            <a:lvl4pPr marR="0" lvl="3" algn="l" rtl="0">
              <a:lnSpc>
                <a:spcPct val="90000"/>
              </a:lnSpc>
              <a:spcBef>
                <a:spcPts val="400"/>
              </a:spcBef>
              <a:spcAft>
                <a:spcPts val="0"/>
              </a:spcAft>
              <a:buClr>
                <a:srgbClr val="3F3F3F"/>
              </a:buClr>
              <a:buSzPts val="1500"/>
              <a:buFont typeface="Arial"/>
              <a:buNone/>
              <a:defRPr sz="1500" b="1" i="0" u="none" strike="noStrike" cap="none">
                <a:solidFill>
                  <a:srgbClr val="3F3F3F"/>
                </a:solidFill>
                <a:latin typeface="Times New Roman"/>
                <a:ea typeface="Times New Roman"/>
                <a:cs typeface="Times New Roman"/>
                <a:sym typeface="Times New Roman"/>
              </a:defRPr>
            </a:lvl4pPr>
            <a:lvl5pPr marR="0" lvl="4" algn="l" rtl="0">
              <a:lnSpc>
                <a:spcPct val="90000"/>
              </a:lnSpc>
              <a:spcBef>
                <a:spcPts val="400"/>
              </a:spcBef>
              <a:spcAft>
                <a:spcPts val="0"/>
              </a:spcAft>
              <a:buClr>
                <a:srgbClr val="C22536"/>
              </a:buClr>
              <a:buSzPts val="1500"/>
              <a:buFont typeface="Arial"/>
              <a:buNone/>
              <a:defRPr sz="1500" b="0" i="1" u="none" strike="noStrike" cap="none">
                <a:solidFill>
                  <a:srgbClr val="C22536"/>
                </a:solidFill>
                <a:latin typeface="Trebuchet MS"/>
                <a:ea typeface="Trebuchet MS"/>
                <a:cs typeface="Trebuchet MS"/>
                <a:sym typeface="Trebuchet MS"/>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imes New Roman"/>
                <a:ea typeface="Times New Roman"/>
                <a:cs typeface="Times New Roman"/>
                <a:sym typeface="Times New Roman"/>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imes New Roman"/>
                <a:ea typeface="Times New Roman"/>
                <a:cs typeface="Times New Roman"/>
                <a:sym typeface="Times New Roman"/>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imes New Roman"/>
                <a:ea typeface="Times New Roman"/>
                <a:cs typeface="Times New Roman"/>
                <a:sym typeface="Times New Roman"/>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imes New Roman"/>
                <a:ea typeface="Times New Roman"/>
                <a:cs typeface="Times New Roman"/>
                <a:sym typeface="Times New Roman"/>
              </a:defRPr>
            </a:lvl9pPr>
          </a:lstStyle>
          <a:p>
            <a:endParaRPr/>
          </a:p>
        </p:txBody>
      </p:sp>
      <p:sp>
        <p:nvSpPr>
          <p:cNvPr id="60" name="Google Shape;60;p14"/>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1200"/>
              <a:buNone/>
              <a:defRPr sz="1200"/>
            </a:lvl1pPr>
            <a:lvl2pPr marL="914400" lvl="1" indent="-228600" algn="l" rtl="0">
              <a:lnSpc>
                <a:spcPct val="90000"/>
              </a:lnSpc>
              <a:spcBef>
                <a:spcPts val="1600"/>
              </a:spcBef>
              <a:spcAft>
                <a:spcPts val="0"/>
              </a:spcAft>
              <a:buClr>
                <a:schemeClr val="dk1"/>
              </a:buClr>
              <a:buSzPts val="1100"/>
              <a:buNone/>
              <a:defRPr sz="1100"/>
            </a:lvl2pPr>
            <a:lvl3pPr marL="1371600" lvl="2" indent="-228600" algn="l" rtl="0">
              <a:lnSpc>
                <a:spcPct val="90000"/>
              </a:lnSpc>
              <a:spcBef>
                <a:spcPts val="1600"/>
              </a:spcBef>
              <a:spcAft>
                <a:spcPts val="0"/>
              </a:spcAft>
              <a:buClr>
                <a:schemeClr val="accent1"/>
              </a:buClr>
              <a:buSzPts val="900"/>
              <a:buNone/>
              <a:defRPr sz="900"/>
            </a:lvl3pPr>
            <a:lvl4pPr marL="1828800" lvl="3" indent="-228600" algn="l" rtl="0">
              <a:lnSpc>
                <a:spcPct val="90000"/>
              </a:lnSpc>
              <a:spcBef>
                <a:spcPts val="1600"/>
              </a:spcBef>
              <a:spcAft>
                <a:spcPts val="0"/>
              </a:spcAft>
              <a:buClr>
                <a:srgbClr val="3F3F3F"/>
              </a:buClr>
              <a:buSzPts val="800"/>
              <a:buNone/>
              <a:defRPr sz="800"/>
            </a:lvl4pPr>
            <a:lvl5pPr marL="2286000" lvl="4" indent="-228600" algn="l" rtl="0">
              <a:lnSpc>
                <a:spcPct val="90000"/>
              </a:lnSpc>
              <a:spcBef>
                <a:spcPts val="1600"/>
              </a:spcBef>
              <a:spcAft>
                <a:spcPts val="0"/>
              </a:spcAft>
              <a:buClr>
                <a:srgbClr val="C22536"/>
              </a:buClr>
              <a:buSzPts val="800"/>
              <a:buNone/>
              <a:defRPr sz="800"/>
            </a:lvl5pPr>
            <a:lvl6pPr marL="2743200" lvl="5" indent="-228600" algn="l" rtl="0">
              <a:lnSpc>
                <a:spcPct val="90000"/>
              </a:lnSpc>
              <a:spcBef>
                <a:spcPts val="1600"/>
              </a:spcBef>
              <a:spcAft>
                <a:spcPts val="0"/>
              </a:spcAft>
              <a:buClr>
                <a:schemeClr val="dk1"/>
              </a:buClr>
              <a:buSzPts val="800"/>
              <a:buNone/>
              <a:defRPr sz="800"/>
            </a:lvl6pPr>
            <a:lvl7pPr marL="3200400" lvl="6" indent="-228600" algn="l" rtl="0">
              <a:lnSpc>
                <a:spcPct val="90000"/>
              </a:lnSpc>
              <a:spcBef>
                <a:spcPts val="1600"/>
              </a:spcBef>
              <a:spcAft>
                <a:spcPts val="0"/>
              </a:spcAft>
              <a:buClr>
                <a:schemeClr val="dk1"/>
              </a:buClr>
              <a:buSzPts val="800"/>
              <a:buNone/>
              <a:defRPr sz="800"/>
            </a:lvl7pPr>
            <a:lvl8pPr marL="3657600" lvl="7" indent="-228600" algn="l" rtl="0">
              <a:lnSpc>
                <a:spcPct val="90000"/>
              </a:lnSpc>
              <a:spcBef>
                <a:spcPts val="1600"/>
              </a:spcBef>
              <a:spcAft>
                <a:spcPts val="0"/>
              </a:spcAft>
              <a:buClr>
                <a:schemeClr val="dk1"/>
              </a:buClr>
              <a:buSzPts val="800"/>
              <a:buNone/>
              <a:defRPr sz="800"/>
            </a:lvl8pPr>
            <a:lvl9pPr marL="4114800" lvl="8" indent="-228600" algn="l" rtl="0">
              <a:lnSpc>
                <a:spcPct val="90000"/>
              </a:lnSpc>
              <a:spcBef>
                <a:spcPts val="1600"/>
              </a:spcBef>
              <a:spcAft>
                <a:spcPts val="1600"/>
              </a:spcAft>
              <a:buClr>
                <a:schemeClr val="dk1"/>
              </a:buClr>
              <a:buSzPts val="800"/>
              <a:buNone/>
              <a:defRPr sz="800"/>
            </a:lvl9pPr>
          </a:lstStyle>
          <a:p>
            <a:endParaRPr/>
          </a:p>
        </p:txBody>
      </p:sp>
      <p:sp>
        <p:nvSpPr>
          <p:cNvPr id="61" name="Google Shape;61;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2" name="Google Shape;62;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3" name="Google Shape;63;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64" name="Google Shape;64;p14"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65" name="Google Shape;65;p14"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ubtitle Page" type="title">
  <p:cSld name="TITLE">
    <p:spTree>
      <p:nvGrpSpPr>
        <p:cNvPr id="1" name="Shape 71"/>
        <p:cNvGrpSpPr/>
        <p:nvPr/>
      </p:nvGrpSpPr>
      <p:grpSpPr>
        <a:xfrm>
          <a:off x="0" y="0"/>
          <a:ext cx="0" cy="0"/>
          <a:chOff x="0" y="0"/>
          <a:chExt cx="0" cy="0"/>
        </a:xfrm>
      </p:grpSpPr>
      <p:sp>
        <p:nvSpPr>
          <p:cNvPr id="72" name="Google Shape;72;p16"/>
          <p:cNvSpPr txBox="1">
            <a:spLocks noGrp="1"/>
          </p:cNvSpPr>
          <p:nvPr>
            <p:ph type="ctrTitle"/>
          </p:nvPr>
        </p:nvSpPr>
        <p:spPr>
          <a:xfrm>
            <a:off x="311708" y="1244950"/>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3" name="Google Shape;73;p16"/>
          <p:cNvSpPr txBox="1">
            <a:spLocks noGrp="1"/>
          </p:cNvSpPr>
          <p:nvPr>
            <p:ph type="subTitle" idx="1"/>
          </p:nvPr>
        </p:nvSpPr>
        <p:spPr>
          <a:xfrm>
            <a:off x="311700" y="3334500"/>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4" name="Google Shape;74;p16"/>
          <p:cNvSpPr txBox="1">
            <a:spLocks noGrp="1"/>
          </p:cNvSpPr>
          <p:nvPr>
            <p:ph type="sldNum" idx="12"/>
          </p:nvPr>
        </p:nvSpPr>
        <p:spPr>
          <a:xfrm>
            <a:off x="209358" y="4593442"/>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llage Title and Subtitle Page">
  <p:cSld name="TITLE_1">
    <p:bg>
      <p:bgPr>
        <a:blipFill>
          <a:blip r:embed="rId2">
            <a:alphaModFix/>
          </a:blip>
          <a:stretch>
            <a:fillRect/>
          </a:stretch>
        </a:blipFill>
        <a:effectLst/>
      </p:bgPr>
    </p:bg>
    <p:spTree>
      <p:nvGrpSpPr>
        <p:cNvPr id="1" name="Shape 75"/>
        <p:cNvGrpSpPr/>
        <p:nvPr/>
      </p:nvGrpSpPr>
      <p:grpSpPr>
        <a:xfrm>
          <a:off x="0" y="0"/>
          <a:ext cx="0" cy="0"/>
          <a:chOff x="0" y="0"/>
          <a:chExt cx="0" cy="0"/>
        </a:xfrm>
      </p:grpSpPr>
      <p:pic>
        <p:nvPicPr>
          <p:cNvPr id="76" name="Google Shape;76;p17"/>
          <p:cNvPicPr preferRelativeResize="0"/>
          <p:nvPr/>
        </p:nvPicPr>
        <p:blipFill>
          <a:blip r:embed="rId3">
            <a:alphaModFix/>
          </a:blip>
          <a:stretch>
            <a:fillRect/>
          </a:stretch>
        </p:blipFill>
        <p:spPr>
          <a:xfrm>
            <a:off x="0" y="2381"/>
            <a:ext cx="9144000" cy="5138738"/>
          </a:xfrm>
          <a:prstGeom prst="rect">
            <a:avLst/>
          </a:prstGeom>
          <a:noFill/>
          <a:ln>
            <a:noFill/>
          </a:ln>
        </p:spPr>
      </p:pic>
      <p:sp>
        <p:nvSpPr>
          <p:cNvPr id="77" name="Google Shape;77;p17"/>
          <p:cNvSpPr/>
          <p:nvPr/>
        </p:nvSpPr>
        <p:spPr>
          <a:xfrm>
            <a:off x="642600" y="1358950"/>
            <a:ext cx="7943100" cy="2833800"/>
          </a:xfrm>
          <a:prstGeom prst="roundRect">
            <a:avLst>
              <a:gd name="adj" fmla="val 16667"/>
            </a:avLst>
          </a:prstGeom>
          <a:solidFill>
            <a:srgbClr val="FFFFFF">
              <a:alpha val="70390"/>
            </a:srgbClr>
          </a:solidFill>
          <a:ln w="38100" cap="flat" cmpd="sng">
            <a:solidFill>
              <a:srgbClr val="D500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7"/>
          <p:cNvSpPr txBox="1">
            <a:spLocks noGrp="1"/>
          </p:cNvSpPr>
          <p:nvPr>
            <p:ph type="ctrTitle"/>
          </p:nvPr>
        </p:nvSpPr>
        <p:spPr>
          <a:xfrm>
            <a:off x="311708" y="1244950"/>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9" name="Google Shape;79;p17"/>
          <p:cNvSpPr txBox="1">
            <a:spLocks noGrp="1"/>
          </p:cNvSpPr>
          <p:nvPr>
            <p:ph type="subTitle" idx="1"/>
          </p:nvPr>
        </p:nvSpPr>
        <p:spPr>
          <a:xfrm>
            <a:off x="311700" y="3334500"/>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0" name="Google Shape;80;p17"/>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Page" type="secHead">
  <p:cSld name="SECTION_HEADER">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3" name="Google Shape;83;p18"/>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sp>
        <p:nvSpPr>
          <p:cNvPr id="85" name="Google Shape;85;p19"/>
          <p:cNvSpPr txBox="1">
            <a:spLocks noGrp="1"/>
          </p:cNvSpPr>
          <p:nvPr>
            <p:ph type="body" idx="1"/>
          </p:nvPr>
        </p:nvSpPr>
        <p:spPr>
          <a:xfrm>
            <a:off x="785950" y="1386425"/>
            <a:ext cx="8183400" cy="34164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Char char="●"/>
              <a:defRPr/>
            </a:lvl1pPr>
            <a:lvl2pPr marL="914400" lvl="1" indent="-330200" rtl="0">
              <a:spcBef>
                <a:spcPts val="1600"/>
              </a:spcBef>
              <a:spcAft>
                <a:spcPts val="0"/>
              </a:spcAft>
              <a:buSzPts val="16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6" name="Google Shape;86;p19"/>
          <p:cNvSpPr txBox="1">
            <a:spLocks noGrp="1"/>
          </p:cNvSpPr>
          <p:nvPr>
            <p:ph type="sldNum" idx="12"/>
          </p:nvPr>
        </p:nvSpPr>
        <p:spPr>
          <a:xfrm>
            <a:off x="579233" y="4607392"/>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pic>
        <p:nvPicPr>
          <p:cNvPr id="87" name="Google Shape;87;p19"/>
          <p:cNvPicPr preferRelativeResize="0"/>
          <p:nvPr/>
        </p:nvPicPr>
        <p:blipFill>
          <a:blip r:embed="rId2">
            <a:alphaModFix/>
          </a:blip>
          <a:stretch>
            <a:fillRect/>
          </a:stretch>
        </p:blipFill>
        <p:spPr>
          <a:xfrm rot="-5400000">
            <a:off x="-2104462" y="2429713"/>
            <a:ext cx="4739475" cy="279300"/>
          </a:xfrm>
          <a:prstGeom prst="rect">
            <a:avLst/>
          </a:prstGeom>
          <a:noFill/>
          <a:ln>
            <a:noFill/>
          </a:ln>
        </p:spPr>
      </p:pic>
      <p:sp>
        <p:nvSpPr>
          <p:cNvPr id="88" name="Google Shape;88;p19"/>
          <p:cNvSpPr txBox="1">
            <a:spLocks noGrp="1"/>
          </p:cNvSpPr>
          <p:nvPr>
            <p:ph type="title"/>
          </p:nvPr>
        </p:nvSpPr>
        <p:spPr>
          <a:xfrm>
            <a:off x="448750" y="4159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No Side Logo">
  <p:cSld name="TITLE_AND_BODY_1">
    <p:spTree>
      <p:nvGrpSpPr>
        <p:cNvPr id="1" name="Shape 89"/>
        <p:cNvGrpSpPr/>
        <p:nvPr/>
      </p:nvGrpSpPr>
      <p:grpSpPr>
        <a:xfrm>
          <a:off x="0" y="0"/>
          <a:ext cx="0" cy="0"/>
          <a:chOff x="0" y="0"/>
          <a:chExt cx="0" cy="0"/>
        </a:xfrm>
      </p:grpSpPr>
      <p:sp>
        <p:nvSpPr>
          <p:cNvPr id="90" name="Google Shape;90;p20"/>
          <p:cNvSpPr txBox="1">
            <a:spLocks noGrp="1"/>
          </p:cNvSpPr>
          <p:nvPr>
            <p:ph type="body" idx="1"/>
          </p:nvPr>
        </p:nvSpPr>
        <p:spPr>
          <a:xfrm>
            <a:off x="448625" y="1100275"/>
            <a:ext cx="8520600" cy="34164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Char char="●"/>
              <a:defRPr/>
            </a:lvl1pPr>
            <a:lvl2pPr marL="914400" lvl="1" indent="-330200" rtl="0">
              <a:spcBef>
                <a:spcPts val="1600"/>
              </a:spcBef>
              <a:spcAft>
                <a:spcPts val="0"/>
              </a:spcAft>
              <a:buSzPts val="16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91" name="Google Shape;91;p20"/>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92" name="Google Shape;92;p20"/>
          <p:cNvSpPr txBox="1">
            <a:spLocks noGrp="1"/>
          </p:cNvSpPr>
          <p:nvPr>
            <p:ph type="title"/>
          </p:nvPr>
        </p:nvSpPr>
        <p:spPr>
          <a:xfrm>
            <a:off x="448750" y="4159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3"/>
        <p:cNvGrpSpPr/>
        <p:nvPr/>
      </p:nvGrpSpPr>
      <p:grpSpPr>
        <a:xfrm>
          <a:off x="0" y="0"/>
          <a:ext cx="0" cy="0"/>
          <a:chOff x="0" y="0"/>
          <a:chExt cx="0" cy="0"/>
        </a:xfrm>
      </p:grpSpPr>
      <p:sp>
        <p:nvSpPr>
          <p:cNvPr id="94" name="Google Shape;94;p21"/>
          <p:cNvSpPr txBox="1">
            <a:spLocks noGrp="1"/>
          </p:cNvSpPr>
          <p:nvPr>
            <p:ph type="body" idx="1"/>
          </p:nvPr>
        </p:nvSpPr>
        <p:spPr>
          <a:xfrm>
            <a:off x="963100" y="1152475"/>
            <a:ext cx="36942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95" name="Google Shape;95;p21"/>
          <p:cNvSpPr txBox="1">
            <a:spLocks noGrp="1"/>
          </p:cNvSpPr>
          <p:nvPr>
            <p:ph type="body" idx="2"/>
          </p:nvPr>
        </p:nvSpPr>
        <p:spPr>
          <a:xfrm>
            <a:off x="5138192" y="1152475"/>
            <a:ext cx="36942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96" name="Google Shape;96;p21"/>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pic>
        <p:nvPicPr>
          <p:cNvPr id="97" name="Google Shape;97;p21"/>
          <p:cNvPicPr preferRelativeResize="0"/>
          <p:nvPr/>
        </p:nvPicPr>
        <p:blipFill>
          <a:blip r:embed="rId2">
            <a:alphaModFix/>
          </a:blip>
          <a:stretch>
            <a:fillRect/>
          </a:stretch>
        </p:blipFill>
        <p:spPr>
          <a:xfrm rot="-5400000">
            <a:off x="-2104462" y="2429713"/>
            <a:ext cx="4739475" cy="279300"/>
          </a:xfrm>
          <a:prstGeom prst="rect">
            <a:avLst/>
          </a:prstGeom>
          <a:noFill/>
          <a:ln>
            <a:noFill/>
          </a:ln>
        </p:spPr>
      </p:pic>
      <p:sp>
        <p:nvSpPr>
          <p:cNvPr id="98" name="Google Shape;98;p21"/>
          <p:cNvSpPr txBox="1">
            <a:spLocks noGrp="1"/>
          </p:cNvSpPr>
          <p:nvPr>
            <p:ph type="title"/>
          </p:nvPr>
        </p:nvSpPr>
        <p:spPr>
          <a:xfrm>
            <a:off x="448750" y="4159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llage Title and Subtitle Page">
  <p:cSld name="TITLE_1">
    <p:bg>
      <p:bgPr>
        <a:blipFill>
          <a:blip r:embed="rId2">
            <a:alphaModFix/>
          </a:blip>
          <a:stretch>
            <a:fillRect/>
          </a:stretch>
        </a:blipFill>
        <a:effectLst/>
      </p:bgPr>
    </p:bg>
    <p:spTree>
      <p:nvGrpSpPr>
        <p:cNvPr id="1" name="Shape 14"/>
        <p:cNvGrpSpPr/>
        <p:nvPr/>
      </p:nvGrpSpPr>
      <p:grpSpPr>
        <a:xfrm>
          <a:off x="0" y="0"/>
          <a:ext cx="0" cy="0"/>
          <a:chOff x="0" y="0"/>
          <a:chExt cx="0" cy="0"/>
        </a:xfrm>
      </p:grpSpPr>
      <p:pic>
        <p:nvPicPr>
          <p:cNvPr id="15" name="Google Shape;15;p3"/>
          <p:cNvPicPr preferRelativeResize="0"/>
          <p:nvPr/>
        </p:nvPicPr>
        <p:blipFill>
          <a:blip r:embed="rId3">
            <a:alphaModFix/>
          </a:blip>
          <a:stretch>
            <a:fillRect/>
          </a:stretch>
        </p:blipFill>
        <p:spPr>
          <a:xfrm>
            <a:off x="0" y="2381"/>
            <a:ext cx="9144000" cy="5138738"/>
          </a:xfrm>
          <a:prstGeom prst="rect">
            <a:avLst/>
          </a:prstGeom>
          <a:noFill/>
          <a:ln>
            <a:noFill/>
          </a:ln>
        </p:spPr>
      </p:pic>
      <p:sp>
        <p:nvSpPr>
          <p:cNvPr id="16" name="Google Shape;16;p3"/>
          <p:cNvSpPr/>
          <p:nvPr/>
        </p:nvSpPr>
        <p:spPr>
          <a:xfrm>
            <a:off x="642600" y="1358950"/>
            <a:ext cx="7943100" cy="2833800"/>
          </a:xfrm>
          <a:prstGeom prst="roundRect">
            <a:avLst>
              <a:gd name="adj" fmla="val 16667"/>
            </a:avLst>
          </a:prstGeom>
          <a:solidFill>
            <a:srgbClr val="FFFFFF">
              <a:alpha val="70390"/>
            </a:srgbClr>
          </a:solidFill>
          <a:ln w="38100" cap="flat" cmpd="sng">
            <a:solidFill>
              <a:srgbClr val="D500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311708" y="1244950"/>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8" name="Google Shape;18;p3"/>
          <p:cNvSpPr txBox="1">
            <a:spLocks noGrp="1"/>
          </p:cNvSpPr>
          <p:nvPr>
            <p:ph type="subTitle" idx="1"/>
          </p:nvPr>
        </p:nvSpPr>
        <p:spPr>
          <a:xfrm>
            <a:off x="311700" y="3334500"/>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9" name="Google Shape;19;p3"/>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 No Side Logo">
  <p:cSld name="TITLE_AND_TWO_COLUMNS_1">
    <p:spTree>
      <p:nvGrpSpPr>
        <p:cNvPr id="1" name="Shape 99"/>
        <p:cNvGrpSpPr/>
        <p:nvPr/>
      </p:nvGrpSpPr>
      <p:grpSpPr>
        <a:xfrm>
          <a:off x="0" y="0"/>
          <a:ext cx="0" cy="0"/>
          <a:chOff x="0" y="0"/>
          <a:chExt cx="0" cy="0"/>
        </a:xfrm>
      </p:grpSpPr>
      <p:sp>
        <p:nvSpPr>
          <p:cNvPr id="100" name="Google Shape;100;p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01" name="Google Shape;101;p2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02" name="Google Shape;102;p22"/>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103" name="Google Shape;103;p22"/>
          <p:cNvSpPr txBox="1">
            <a:spLocks noGrp="1"/>
          </p:cNvSpPr>
          <p:nvPr>
            <p:ph type="title"/>
          </p:nvPr>
        </p:nvSpPr>
        <p:spPr>
          <a:xfrm>
            <a:off x="448750" y="4159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4"/>
        <p:cNvGrpSpPr/>
        <p:nvPr/>
      </p:nvGrpSpPr>
      <p:grpSpPr>
        <a:xfrm>
          <a:off x="0" y="0"/>
          <a:ext cx="0" cy="0"/>
          <a:chOff x="0" y="0"/>
          <a:chExt cx="0" cy="0"/>
        </a:xfrm>
      </p:grpSpPr>
      <p:sp>
        <p:nvSpPr>
          <p:cNvPr id="105" name="Google Shape;105;p23"/>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106" name="Google Shape;106;p23"/>
          <p:cNvSpPr txBox="1">
            <a:spLocks noGrp="1"/>
          </p:cNvSpPr>
          <p:nvPr>
            <p:ph type="title"/>
          </p:nvPr>
        </p:nvSpPr>
        <p:spPr>
          <a:xfrm>
            <a:off x="448750" y="4159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7"/>
        <p:cNvGrpSpPr/>
        <p:nvPr/>
      </p:nvGrpSpPr>
      <p:grpSpPr>
        <a:xfrm>
          <a:off x="0" y="0"/>
          <a:ext cx="0" cy="0"/>
          <a:chOff x="0" y="0"/>
          <a:chExt cx="0" cy="0"/>
        </a:xfrm>
      </p:grpSpPr>
      <p:sp>
        <p:nvSpPr>
          <p:cNvPr id="108" name="Google Shape;108;p24"/>
          <p:cNvSpPr txBox="1">
            <a:spLocks noGrp="1"/>
          </p:cNvSpPr>
          <p:nvPr>
            <p:ph type="body" idx="1"/>
          </p:nvPr>
        </p:nvSpPr>
        <p:spPr>
          <a:xfrm>
            <a:off x="311700" y="1389600"/>
            <a:ext cx="42549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09" name="Google Shape;109;p24"/>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110" name="Google Shape;110;p24"/>
          <p:cNvSpPr txBox="1">
            <a:spLocks noGrp="1"/>
          </p:cNvSpPr>
          <p:nvPr>
            <p:ph type="title"/>
          </p:nvPr>
        </p:nvSpPr>
        <p:spPr>
          <a:xfrm>
            <a:off x="448750" y="4159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1"/>
        <p:cNvGrpSpPr/>
        <p:nvPr/>
      </p:nvGrpSpPr>
      <p:grpSpPr>
        <a:xfrm>
          <a:off x="0" y="0"/>
          <a:ext cx="0" cy="0"/>
          <a:chOff x="0" y="0"/>
          <a:chExt cx="0" cy="0"/>
        </a:xfrm>
      </p:grpSpPr>
      <p:sp>
        <p:nvSpPr>
          <p:cNvPr id="112" name="Google Shape;112;p25"/>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13" name="Google Shape;113;p25"/>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4"/>
        <p:cNvGrpSpPr/>
        <p:nvPr/>
      </p:nvGrpSpPr>
      <p:grpSpPr>
        <a:xfrm>
          <a:off x="0" y="0"/>
          <a:ext cx="0" cy="0"/>
          <a:chOff x="0" y="0"/>
          <a:chExt cx="0" cy="0"/>
        </a:xfrm>
      </p:grpSpPr>
      <p:sp>
        <p:nvSpPr>
          <p:cNvPr id="115" name="Google Shape;115;p2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6"/>
          <p:cNvSpPr txBox="1">
            <a:spLocks noGrp="1"/>
          </p:cNvSpPr>
          <p:nvPr>
            <p:ph type="title"/>
          </p:nvPr>
        </p:nvSpPr>
        <p:spPr>
          <a:xfrm>
            <a:off x="270750" y="1680900"/>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7" name="Google Shape;117;p26"/>
          <p:cNvSpPr txBox="1">
            <a:spLocks noGrp="1"/>
          </p:cNvSpPr>
          <p:nvPr>
            <p:ph type="subTitle" idx="1"/>
          </p:nvPr>
        </p:nvSpPr>
        <p:spPr>
          <a:xfrm>
            <a:off x="270750" y="3250800"/>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8" name="Google Shape;118;p26"/>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30200" rtl="0">
              <a:spcBef>
                <a:spcPts val="0"/>
              </a:spcBef>
              <a:spcAft>
                <a:spcPts val="0"/>
              </a:spcAft>
              <a:buSzPts val="1600"/>
              <a:buChar char="●"/>
              <a:defRPr/>
            </a:lvl1pPr>
            <a:lvl2pPr marL="914400" lvl="1" indent="-330200" rtl="0">
              <a:spcBef>
                <a:spcPts val="1600"/>
              </a:spcBef>
              <a:spcAft>
                <a:spcPts val="0"/>
              </a:spcAft>
              <a:buSzPts val="16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19" name="Google Shape;119;p26"/>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0"/>
        <p:cNvGrpSpPr/>
        <p:nvPr/>
      </p:nvGrpSpPr>
      <p:grpSpPr>
        <a:xfrm>
          <a:off x="0" y="0"/>
          <a:ext cx="0" cy="0"/>
          <a:chOff x="0" y="0"/>
          <a:chExt cx="0" cy="0"/>
        </a:xfrm>
      </p:grpSpPr>
      <p:sp>
        <p:nvSpPr>
          <p:cNvPr id="121" name="Google Shape;121;p27"/>
          <p:cNvSpPr txBox="1">
            <a:spLocks noGrp="1"/>
          </p:cNvSpPr>
          <p:nvPr>
            <p:ph type="body" idx="1"/>
          </p:nvPr>
        </p:nvSpPr>
        <p:spPr>
          <a:xfrm>
            <a:off x="369650" y="37933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600"/>
              <a:buNone/>
              <a:defRPr/>
            </a:lvl1pPr>
          </a:lstStyle>
          <a:p>
            <a:endParaRPr/>
          </a:p>
        </p:txBody>
      </p:sp>
      <p:sp>
        <p:nvSpPr>
          <p:cNvPr id="122" name="Google Shape;122;p27"/>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3"/>
        <p:cNvGrpSpPr/>
        <p:nvPr/>
      </p:nvGrpSpPr>
      <p:grpSpPr>
        <a:xfrm>
          <a:off x="0" y="0"/>
          <a:ext cx="0" cy="0"/>
          <a:chOff x="0" y="0"/>
          <a:chExt cx="0" cy="0"/>
        </a:xfrm>
      </p:grpSpPr>
      <p:sp>
        <p:nvSpPr>
          <p:cNvPr id="124" name="Google Shape;124;p28"/>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5" name="Google Shape;125;p28"/>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30200" algn="ctr" rtl="0">
              <a:spcBef>
                <a:spcPts val="0"/>
              </a:spcBef>
              <a:spcAft>
                <a:spcPts val="0"/>
              </a:spcAft>
              <a:buSzPts val="1600"/>
              <a:buChar char="●"/>
              <a:defRPr/>
            </a:lvl1pPr>
            <a:lvl2pPr marL="914400" lvl="1" indent="-330200" algn="ctr" rtl="0">
              <a:spcBef>
                <a:spcPts val="1600"/>
              </a:spcBef>
              <a:spcAft>
                <a:spcPts val="0"/>
              </a:spcAft>
              <a:buSzPts val="16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26" name="Google Shape;126;p28"/>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7"/>
        <p:cNvGrpSpPr/>
        <p:nvPr/>
      </p:nvGrpSpPr>
      <p:grpSpPr>
        <a:xfrm>
          <a:off x="0" y="0"/>
          <a:ext cx="0" cy="0"/>
          <a:chOff x="0" y="0"/>
          <a:chExt cx="0" cy="0"/>
        </a:xfrm>
      </p:grpSpPr>
      <p:sp>
        <p:nvSpPr>
          <p:cNvPr id="128" name="Google Shape;128;p29"/>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9"/>
        <p:cNvGrpSpPr/>
        <p:nvPr/>
      </p:nvGrpSpPr>
      <p:grpSpPr>
        <a:xfrm>
          <a:off x="0" y="0"/>
          <a:ext cx="0" cy="0"/>
          <a:chOff x="0" y="0"/>
          <a:chExt cx="0" cy="0"/>
        </a:xfrm>
      </p:grpSpPr>
      <p:sp>
        <p:nvSpPr>
          <p:cNvPr id="130" name="Google Shape;130;p30"/>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D5003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1" name="Google Shape;131;p30"/>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D50032"/>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F0025"/>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2" name="Google Shape;132;p30"/>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D50032"/>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F0025"/>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3" name="Google Shape;133;p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400"/>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34" name="Google Shape;134;p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400"/>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35" name="Google Shape;135;p30"/>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36" name="Google Shape;136;p30" descr="Virginia Department of Education"/>
          <p:cNvPicPr preferRelativeResize="0"/>
          <p:nvPr/>
        </p:nvPicPr>
        <p:blipFill rotWithShape="1">
          <a:blip r:embed="rId2">
            <a:alphaModFix/>
          </a:blip>
          <a:srcRect/>
          <a:stretch/>
        </p:blipFill>
        <p:spPr>
          <a:xfrm rot="-5400000">
            <a:off x="-2270564" y="2417512"/>
            <a:ext cx="4998453" cy="285873"/>
          </a:xfrm>
          <a:prstGeom prst="rect">
            <a:avLst/>
          </a:prstGeom>
          <a:noFill/>
          <a:ln>
            <a:noFill/>
          </a:ln>
        </p:spPr>
      </p:pic>
      <p:pic>
        <p:nvPicPr>
          <p:cNvPr id="137" name="Google Shape;137;p30"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8_Title Slide with Picture">
  <p:cSld name="8_Title Slide with Picture">
    <p:spTree>
      <p:nvGrpSpPr>
        <p:cNvPr id="1" name="Shape 138"/>
        <p:cNvGrpSpPr/>
        <p:nvPr/>
      </p:nvGrpSpPr>
      <p:grpSpPr>
        <a:xfrm>
          <a:off x="0" y="0"/>
          <a:ext cx="0" cy="0"/>
          <a:chOff x="0" y="0"/>
          <a:chExt cx="0" cy="0"/>
        </a:xfrm>
      </p:grpSpPr>
      <p:sp>
        <p:nvSpPr>
          <p:cNvPr id="139" name="Google Shape;139;p31"/>
          <p:cNvSpPr txBox="1">
            <a:spLocks noGrp="1"/>
          </p:cNvSpPr>
          <p:nvPr>
            <p:ph type="body" idx="1"/>
          </p:nvPr>
        </p:nvSpPr>
        <p:spPr>
          <a:xfrm>
            <a:off x="224699" y="278605"/>
            <a:ext cx="8675100" cy="13992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2000"/>
              </a:spcBef>
              <a:spcAft>
                <a:spcPts val="0"/>
              </a:spcAft>
              <a:buClr>
                <a:schemeClr val="accent1"/>
              </a:buClr>
              <a:buSzPts val="2400"/>
              <a:buFont typeface="Arial"/>
              <a:buNone/>
              <a:defRPr sz="2400" b="0" i="0" u="none" strike="noStrike" cap="none">
                <a:solidFill>
                  <a:schemeClr val="dk1"/>
                </a:solidFill>
                <a:latin typeface="Arial"/>
                <a:ea typeface="Arial"/>
                <a:cs typeface="Arial"/>
                <a:sym typeface="Arial"/>
              </a:defRPr>
            </a:lvl1pPr>
            <a:lvl2pPr marL="914400" marR="0" lvl="1" indent="-381000" algn="l" rtl="0">
              <a:lnSpc>
                <a:spcPct val="90000"/>
              </a:lnSpc>
              <a:spcBef>
                <a:spcPts val="600"/>
              </a:spcBef>
              <a:spcAft>
                <a:spcPts val="0"/>
              </a:spcAft>
              <a:buClr>
                <a:srgbClr val="6E6E6E"/>
              </a:buClr>
              <a:buSzPts val="2400"/>
              <a:buFont typeface="Noto Sans Symbols"/>
              <a:buChar char="🞑"/>
              <a:defRPr sz="2400" b="0" i="0" u="none" strike="noStrike" cap="none">
                <a:solidFill>
                  <a:srgbClr val="595959"/>
                </a:solidFill>
                <a:latin typeface="Arial"/>
                <a:ea typeface="Arial"/>
                <a:cs typeface="Arial"/>
                <a:sym typeface="Arial"/>
              </a:defRPr>
            </a:lvl2pPr>
            <a:lvl3pPr marL="1371600" marR="0" lvl="2" indent="-381000" algn="l" rtl="0">
              <a:lnSpc>
                <a:spcPct val="90000"/>
              </a:lnSpc>
              <a:spcBef>
                <a:spcPts val="600"/>
              </a:spcBef>
              <a:spcAft>
                <a:spcPts val="0"/>
              </a:spcAft>
              <a:buClr>
                <a:schemeClr val="accent1"/>
              </a:buClr>
              <a:buSzPts val="2400"/>
              <a:buFont typeface="Noto Sans Symbols"/>
              <a:buChar char="🞑"/>
              <a:defRPr sz="2400" b="0" i="0" u="none" strike="noStrike" cap="none">
                <a:solidFill>
                  <a:srgbClr val="595959"/>
                </a:solidFill>
                <a:latin typeface="Arial"/>
                <a:ea typeface="Arial"/>
                <a:cs typeface="Arial"/>
                <a:sym typeface="Arial"/>
              </a:defRPr>
            </a:lvl3pPr>
            <a:lvl4pPr marL="1828800" marR="0" lvl="3" indent="-381000" algn="l" rtl="0">
              <a:lnSpc>
                <a:spcPct val="90000"/>
              </a:lnSpc>
              <a:spcBef>
                <a:spcPts val="600"/>
              </a:spcBef>
              <a:spcAft>
                <a:spcPts val="0"/>
              </a:spcAft>
              <a:buClr>
                <a:srgbClr val="6E6E6E"/>
              </a:buClr>
              <a:buSzPts val="2400"/>
              <a:buFont typeface="Courier New"/>
              <a:buChar char="o"/>
              <a:defRPr sz="2400" b="0" i="0" u="none" strike="noStrike" cap="none">
                <a:solidFill>
                  <a:srgbClr val="595959"/>
                </a:solidFill>
                <a:latin typeface="Arial"/>
                <a:ea typeface="Arial"/>
                <a:cs typeface="Arial"/>
                <a:sym typeface="Arial"/>
              </a:defRPr>
            </a:lvl4pPr>
            <a:lvl5pPr marL="2286000" marR="0" lvl="4" indent="-381000" algn="l" rtl="0">
              <a:lnSpc>
                <a:spcPct val="90000"/>
              </a:lnSpc>
              <a:spcBef>
                <a:spcPts val="600"/>
              </a:spcBef>
              <a:spcAft>
                <a:spcPts val="0"/>
              </a:spcAft>
              <a:buClr>
                <a:schemeClr val="accent1"/>
              </a:buClr>
              <a:buSzPts val="2400"/>
              <a:buFont typeface="Noto Sans Symbols"/>
              <a:buChar char="🞑"/>
              <a:defRPr sz="2400" b="0" i="0" u="none" strike="noStrike" cap="none">
                <a:solidFill>
                  <a:srgbClr val="595959"/>
                </a:solidFill>
                <a:latin typeface="Arial"/>
                <a:ea typeface="Arial"/>
                <a:cs typeface="Arial"/>
                <a:sym typeface="Arial"/>
              </a:defRPr>
            </a:lvl5pPr>
            <a:lvl6pPr marL="2743200" marR="0" lvl="5" indent="-304800" algn="l" rtl="0">
              <a:lnSpc>
                <a:spcPct val="90000"/>
              </a:lnSpc>
              <a:spcBef>
                <a:spcPts val="200"/>
              </a:spcBef>
              <a:spcAft>
                <a:spcPts val="0"/>
              </a:spcAft>
              <a:buClr>
                <a:srgbClr val="6E6E6E"/>
              </a:buClr>
              <a:buSzPts val="1200"/>
              <a:buFont typeface="Noto Sans Symbols"/>
              <a:buChar char="🞑"/>
              <a:defRPr sz="1200" b="0" i="0" u="none" strike="noStrike" cap="none">
                <a:solidFill>
                  <a:srgbClr val="595959"/>
                </a:solidFill>
                <a:latin typeface="Arial"/>
                <a:ea typeface="Arial"/>
                <a:cs typeface="Arial"/>
                <a:sym typeface="Arial"/>
              </a:defRPr>
            </a:lvl6pPr>
            <a:lvl7pPr marL="3200400" marR="0" lvl="6" indent="-304800" algn="l" rtl="0">
              <a:lnSpc>
                <a:spcPct val="90000"/>
              </a:lnSpc>
              <a:spcBef>
                <a:spcPts val="200"/>
              </a:spcBef>
              <a:spcAft>
                <a:spcPts val="0"/>
              </a:spcAft>
              <a:buClr>
                <a:schemeClr val="accent1"/>
              </a:buClr>
              <a:buSzPts val="1200"/>
              <a:buFont typeface="Noto Sans Symbols"/>
              <a:buChar char="🞑"/>
              <a:defRPr sz="1200" b="0" i="0" u="none" strike="noStrike" cap="none">
                <a:solidFill>
                  <a:srgbClr val="595959"/>
                </a:solidFill>
                <a:latin typeface="Arial"/>
                <a:ea typeface="Arial"/>
                <a:cs typeface="Arial"/>
                <a:sym typeface="Arial"/>
              </a:defRPr>
            </a:lvl7pPr>
            <a:lvl8pPr marL="3657600" marR="0" lvl="7" indent="-304800" algn="l" rtl="0">
              <a:lnSpc>
                <a:spcPct val="90000"/>
              </a:lnSpc>
              <a:spcBef>
                <a:spcPts val="200"/>
              </a:spcBef>
              <a:spcAft>
                <a:spcPts val="0"/>
              </a:spcAft>
              <a:buClr>
                <a:srgbClr val="6E6E6E"/>
              </a:buClr>
              <a:buSzPts val="1200"/>
              <a:buFont typeface="Noto Sans Symbols"/>
              <a:buChar char="🞑"/>
              <a:defRPr sz="1200" b="0" i="0" u="none" strike="noStrike" cap="none">
                <a:solidFill>
                  <a:srgbClr val="595959"/>
                </a:solidFill>
                <a:latin typeface="Arial"/>
                <a:ea typeface="Arial"/>
                <a:cs typeface="Arial"/>
                <a:sym typeface="Arial"/>
              </a:defRPr>
            </a:lvl8pPr>
            <a:lvl9pPr marL="4114800" marR="0" lvl="8" indent="-304800" algn="l" rtl="0">
              <a:lnSpc>
                <a:spcPct val="90000"/>
              </a:lnSpc>
              <a:spcBef>
                <a:spcPts val="200"/>
              </a:spcBef>
              <a:spcAft>
                <a:spcPts val="0"/>
              </a:spcAft>
              <a:buClr>
                <a:schemeClr val="accent1"/>
              </a:buClr>
              <a:buSzPts val="1200"/>
              <a:buFont typeface="Noto Sans Symbols"/>
              <a:buChar char="🞑"/>
              <a:defRPr sz="1200" b="0" i="0" u="none" strike="noStrike" cap="none">
                <a:solidFill>
                  <a:srgbClr val="595959"/>
                </a:solidFill>
                <a:latin typeface="Arial"/>
                <a:ea typeface="Arial"/>
                <a:cs typeface="Arial"/>
                <a:sym typeface="Arial"/>
              </a:defRPr>
            </a:lvl9pPr>
          </a:lstStyle>
          <a:p>
            <a:endParaRPr/>
          </a:p>
        </p:txBody>
      </p:sp>
      <p:sp>
        <p:nvSpPr>
          <p:cNvPr id="140" name="Google Shape;140;p31"/>
          <p:cNvSpPr txBox="1">
            <a:spLocks noGrp="1"/>
          </p:cNvSpPr>
          <p:nvPr>
            <p:ph type="body" idx="2"/>
          </p:nvPr>
        </p:nvSpPr>
        <p:spPr>
          <a:xfrm>
            <a:off x="4542698" y="1782480"/>
            <a:ext cx="4357200" cy="25233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2000"/>
              </a:spcBef>
              <a:spcAft>
                <a:spcPts val="0"/>
              </a:spcAft>
              <a:buClr>
                <a:schemeClr val="accent1"/>
              </a:buClr>
              <a:buSzPts val="3200"/>
              <a:buFont typeface="Arial"/>
              <a:buNone/>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600"/>
              </a:spcBef>
              <a:spcAft>
                <a:spcPts val="0"/>
              </a:spcAft>
              <a:buClr>
                <a:srgbClr val="6E6E6E"/>
              </a:buClr>
              <a:buSzPts val="2800"/>
              <a:buFont typeface="Noto Sans Symbols"/>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600"/>
              </a:spcBef>
              <a:spcAft>
                <a:spcPts val="0"/>
              </a:spcAft>
              <a:buClr>
                <a:schemeClr val="accent1"/>
              </a:buClr>
              <a:buSzPts val="2400"/>
              <a:buFont typeface="Noto Sans Symbols"/>
              <a:buChar char="🞑"/>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600"/>
              </a:spcBef>
              <a:spcAft>
                <a:spcPts val="0"/>
              </a:spcAft>
              <a:buClr>
                <a:srgbClr val="6E6E6E"/>
              </a:buClr>
              <a:buSzPts val="2000"/>
              <a:buFont typeface="Courier New"/>
              <a:buChar char="o"/>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6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400"/>
              </a:spcBef>
              <a:spcAft>
                <a:spcPts val="0"/>
              </a:spcAft>
              <a:buClr>
                <a:srgbClr val="6E6E6E"/>
              </a:buClr>
              <a:buSzPts val="2000"/>
              <a:buFont typeface="Noto Sans Symbols"/>
              <a:buChar char="🞑"/>
              <a:defRPr sz="2000" b="0" i="0" u="none" strike="noStrike" cap="none">
                <a:solidFill>
                  <a:srgbClr val="595959"/>
                </a:solidFill>
                <a:latin typeface="Arial"/>
                <a:ea typeface="Arial"/>
                <a:cs typeface="Arial"/>
                <a:sym typeface="Arial"/>
              </a:defRPr>
            </a:lvl6pPr>
            <a:lvl7pPr marL="3200400" marR="0" lvl="6" indent="-355600" algn="l" rtl="0">
              <a:lnSpc>
                <a:spcPct val="90000"/>
              </a:lnSpc>
              <a:spcBef>
                <a:spcPts val="400"/>
              </a:spcBef>
              <a:spcAft>
                <a:spcPts val="0"/>
              </a:spcAft>
              <a:buClr>
                <a:schemeClr val="accent1"/>
              </a:buClr>
              <a:buSzPts val="2000"/>
              <a:buFont typeface="Noto Sans Symbols"/>
              <a:buChar char="🞑"/>
              <a:defRPr sz="2000" b="0" i="0" u="none" strike="noStrike" cap="none">
                <a:solidFill>
                  <a:srgbClr val="595959"/>
                </a:solidFill>
                <a:latin typeface="Arial"/>
                <a:ea typeface="Arial"/>
                <a:cs typeface="Arial"/>
                <a:sym typeface="Arial"/>
              </a:defRPr>
            </a:lvl7pPr>
            <a:lvl8pPr marL="3657600" marR="0" lvl="7" indent="-355600" algn="l" rtl="0">
              <a:lnSpc>
                <a:spcPct val="90000"/>
              </a:lnSpc>
              <a:spcBef>
                <a:spcPts val="400"/>
              </a:spcBef>
              <a:spcAft>
                <a:spcPts val="0"/>
              </a:spcAft>
              <a:buClr>
                <a:srgbClr val="6E6E6E"/>
              </a:buClr>
              <a:buSzPts val="2000"/>
              <a:buFont typeface="Noto Sans Symbols"/>
              <a:buChar char="🞑"/>
              <a:defRPr sz="2000" b="0" i="0" u="none" strike="noStrike" cap="none">
                <a:solidFill>
                  <a:srgbClr val="595959"/>
                </a:solidFill>
                <a:latin typeface="Arial"/>
                <a:ea typeface="Arial"/>
                <a:cs typeface="Arial"/>
                <a:sym typeface="Arial"/>
              </a:defRPr>
            </a:lvl8pPr>
            <a:lvl9pPr marL="4114800" marR="0" lvl="8" indent="-355600" algn="l" rtl="0">
              <a:lnSpc>
                <a:spcPct val="90000"/>
              </a:lnSpc>
              <a:spcBef>
                <a:spcPts val="400"/>
              </a:spcBef>
              <a:spcAft>
                <a:spcPts val="0"/>
              </a:spcAft>
              <a:buClr>
                <a:schemeClr val="accent1"/>
              </a:buClr>
              <a:buSzPts val="2000"/>
              <a:buFont typeface="Noto Sans Symbols"/>
              <a:buChar char="🞑"/>
              <a:defRPr sz="2000" b="0" i="0" u="none" strike="noStrike" cap="none">
                <a:solidFill>
                  <a:srgbClr val="595959"/>
                </a:solidFill>
                <a:latin typeface="Arial"/>
                <a:ea typeface="Arial"/>
                <a:cs typeface="Arial"/>
                <a:sym typeface="Arial"/>
              </a:defRPr>
            </a:lvl9pPr>
          </a:lstStyle>
          <a:p>
            <a:endParaRPr/>
          </a:p>
        </p:txBody>
      </p:sp>
      <p:sp>
        <p:nvSpPr>
          <p:cNvPr id="141" name="Google Shape;141;p31"/>
          <p:cNvSpPr>
            <a:spLocks noGrp="1"/>
          </p:cNvSpPr>
          <p:nvPr>
            <p:ph type="pic" idx="3"/>
          </p:nvPr>
        </p:nvSpPr>
        <p:spPr>
          <a:xfrm>
            <a:off x="228607" y="1782482"/>
            <a:ext cx="4024200" cy="2523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2000"/>
              </a:spcBef>
              <a:spcAft>
                <a:spcPts val="0"/>
              </a:spcAft>
              <a:buClr>
                <a:schemeClr val="accent1"/>
              </a:buClr>
              <a:buSzPts val="3200"/>
              <a:buFont typeface="Arial"/>
              <a:buNone/>
              <a:defRPr sz="3200" b="0" i="0" u="none" strike="noStrike" cap="none">
                <a:solidFill>
                  <a:srgbClr val="595959"/>
                </a:solidFill>
                <a:latin typeface="Arial"/>
                <a:ea typeface="Arial"/>
                <a:cs typeface="Arial"/>
                <a:sym typeface="Arial"/>
              </a:defRPr>
            </a:lvl1pPr>
            <a:lvl2pPr marR="0" lvl="1" algn="l" rtl="0">
              <a:lnSpc>
                <a:spcPct val="90000"/>
              </a:lnSpc>
              <a:spcBef>
                <a:spcPts val="600"/>
              </a:spcBef>
              <a:spcAft>
                <a:spcPts val="0"/>
              </a:spcAft>
              <a:buClr>
                <a:srgbClr val="6E6E6E"/>
              </a:buClr>
              <a:buSzPts val="2800"/>
              <a:buFont typeface="Noto Sans Symbols"/>
              <a:buNone/>
              <a:defRPr sz="2800" b="0" i="0" u="none" strike="noStrike" cap="none">
                <a:solidFill>
                  <a:srgbClr val="595959"/>
                </a:solidFill>
                <a:latin typeface="Arial"/>
                <a:ea typeface="Arial"/>
                <a:cs typeface="Arial"/>
                <a:sym typeface="Arial"/>
              </a:defRPr>
            </a:lvl2pPr>
            <a:lvl3pPr marR="0" lvl="2" algn="l" rtl="0">
              <a:lnSpc>
                <a:spcPct val="90000"/>
              </a:lnSpc>
              <a:spcBef>
                <a:spcPts val="600"/>
              </a:spcBef>
              <a:spcAft>
                <a:spcPts val="0"/>
              </a:spcAft>
              <a:buClr>
                <a:schemeClr val="accent1"/>
              </a:buClr>
              <a:buSzPts val="2400"/>
              <a:buFont typeface="Noto Sans Symbols"/>
              <a:buNone/>
              <a:defRPr sz="2400" b="0" i="0" u="none" strike="noStrike" cap="none">
                <a:solidFill>
                  <a:srgbClr val="595959"/>
                </a:solidFill>
                <a:latin typeface="Arial"/>
                <a:ea typeface="Arial"/>
                <a:cs typeface="Arial"/>
                <a:sym typeface="Arial"/>
              </a:defRPr>
            </a:lvl3pPr>
            <a:lvl4pPr marR="0" lvl="3" algn="l" rtl="0">
              <a:lnSpc>
                <a:spcPct val="90000"/>
              </a:lnSpc>
              <a:spcBef>
                <a:spcPts val="600"/>
              </a:spcBef>
              <a:spcAft>
                <a:spcPts val="0"/>
              </a:spcAft>
              <a:buClr>
                <a:srgbClr val="6E6E6E"/>
              </a:buClr>
              <a:buSzPts val="2000"/>
              <a:buFont typeface="Courier New"/>
              <a:buNone/>
              <a:defRPr sz="2000" b="0" i="0" u="none" strike="noStrike" cap="none">
                <a:solidFill>
                  <a:srgbClr val="595959"/>
                </a:solidFill>
                <a:latin typeface="Arial"/>
                <a:ea typeface="Arial"/>
                <a:cs typeface="Arial"/>
                <a:sym typeface="Arial"/>
              </a:defRPr>
            </a:lvl4pPr>
            <a:lvl5pPr marR="0" lvl="4" algn="l" rtl="0">
              <a:lnSpc>
                <a:spcPct val="90000"/>
              </a:lnSpc>
              <a:spcBef>
                <a:spcPts val="6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5pPr>
            <a:lvl6pPr marR="0" lvl="5" algn="l" rtl="0">
              <a:lnSpc>
                <a:spcPct val="90000"/>
              </a:lnSpc>
              <a:spcBef>
                <a:spcPts val="400"/>
              </a:spcBef>
              <a:spcAft>
                <a:spcPts val="0"/>
              </a:spcAft>
              <a:buClr>
                <a:srgbClr val="6E6E6E"/>
              </a:buClr>
              <a:buSzPts val="2000"/>
              <a:buFont typeface="Noto Sans Symbols"/>
              <a:buNone/>
              <a:defRPr sz="2000" b="0" i="0" u="none" strike="noStrike" cap="none">
                <a:solidFill>
                  <a:srgbClr val="595959"/>
                </a:solidFill>
                <a:latin typeface="Arial"/>
                <a:ea typeface="Arial"/>
                <a:cs typeface="Arial"/>
                <a:sym typeface="Arial"/>
              </a:defRPr>
            </a:lvl6pPr>
            <a:lvl7pPr marR="0" lvl="6" algn="l" rtl="0">
              <a:lnSpc>
                <a:spcPct val="90000"/>
              </a:lnSpc>
              <a:spcBef>
                <a:spcPts val="4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7pPr>
            <a:lvl8pPr marR="0" lvl="7" algn="l" rtl="0">
              <a:lnSpc>
                <a:spcPct val="90000"/>
              </a:lnSpc>
              <a:spcBef>
                <a:spcPts val="400"/>
              </a:spcBef>
              <a:spcAft>
                <a:spcPts val="0"/>
              </a:spcAft>
              <a:buClr>
                <a:srgbClr val="6E6E6E"/>
              </a:buClr>
              <a:buSzPts val="2000"/>
              <a:buFont typeface="Noto Sans Symbols"/>
              <a:buNone/>
              <a:defRPr sz="2000" b="0" i="0" u="none" strike="noStrike" cap="none">
                <a:solidFill>
                  <a:srgbClr val="595959"/>
                </a:solidFill>
                <a:latin typeface="Arial"/>
                <a:ea typeface="Arial"/>
                <a:cs typeface="Arial"/>
                <a:sym typeface="Arial"/>
              </a:defRPr>
            </a:lvl8pPr>
            <a:lvl9pPr marR="0" lvl="8" algn="l" rtl="0">
              <a:lnSpc>
                <a:spcPct val="90000"/>
              </a:lnSpc>
              <a:spcBef>
                <a:spcPts val="4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9pPr>
          </a:lstStyle>
          <a:p>
            <a:endParaRPr/>
          </a:p>
        </p:txBody>
      </p:sp>
      <p:pic>
        <p:nvPicPr>
          <p:cNvPr id="142" name="Google Shape;142;p31" descr="hood11.png"/>
          <p:cNvPicPr preferRelativeResize="0"/>
          <p:nvPr/>
        </p:nvPicPr>
        <p:blipFill rotWithShape="1">
          <a:blip r:embed="rId2">
            <a:alphaModFix/>
          </a:blip>
          <a:srcRect/>
          <a:stretch/>
        </p:blipFill>
        <p:spPr>
          <a:xfrm>
            <a:off x="6461189" y="2368846"/>
            <a:ext cx="3338145" cy="2107358"/>
          </a:xfrm>
          <a:prstGeom prst="rect">
            <a:avLst/>
          </a:prstGeom>
          <a:noFill/>
          <a:ln>
            <a:noFill/>
          </a:ln>
        </p:spPr>
      </p:pic>
      <p:pic>
        <p:nvPicPr>
          <p:cNvPr id="143" name="Google Shape;143;p31" descr="VDOE_v_blk_State.png"/>
          <p:cNvPicPr preferRelativeResize="0"/>
          <p:nvPr/>
        </p:nvPicPr>
        <p:blipFill rotWithShape="1">
          <a:blip r:embed="rId3">
            <a:alphaModFix/>
          </a:blip>
          <a:srcRect/>
          <a:stretch/>
        </p:blipFill>
        <p:spPr>
          <a:xfrm>
            <a:off x="7562773" y="3826778"/>
            <a:ext cx="1517012" cy="6548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Page" type="secHead">
  <p:cSld name="SECTION_HEADER">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2" name="Google Shape;22;p4"/>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4"/>
        <p:cNvGrpSpPr/>
        <p:nvPr/>
      </p:nvGrpSpPr>
      <p:grpSpPr>
        <a:xfrm>
          <a:off x="0" y="0"/>
          <a:ext cx="0" cy="0"/>
          <a:chOff x="0" y="0"/>
          <a:chExt cx="0" cy="0"/>
        </a:xfrm>
      </p:grpSpPr>
      <p:sp>
        <p:nvSpPr>
          <p:cNvPr id="145" name="Google Shape;145;p32"/>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D5003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6" name="Google Shape;146;p3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D50032"/>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F0025"/>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7" name="Google Shape;147;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400"/>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48" name="Google Shape;148;p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400"/>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49" name="Google Shape;149;p32"/>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50" name="Google Shape;150;p32" descr="Virginia Department of Education"/>
          <p:cNvPicPr preferRelativeResize="0"/>
          <p:nvPr/>
        </p:nvPicPr>
        <p:blipFill rotWithShape="1">
          <a:blip r:embed="rId2">
            <a:alphaModFix/>
          </a:blip>
          <a:srcRect/>
          <a:stretch/>
        </p:blipFill>
        <p:spPr>
          <a:xfrm rot="-5400000">
            <a:off x="-2270564" y="2417512"/>
            <a:ext cx="4998453" cy="285873"/>
          </a:xfrm>
          <a:prstGeom prst="rect">
            <a:avLst/>
          </a:prstGeom>
          <a:noFill/>
          <a:ln>
            <a:noFill/>
          </a:ln>
        </p:spPr>
      </p:pic>
      <p:pic>
        <p:nvPicPr>
          <p:cNvPr id="151" name="Google Shape;151;p32" descr="VDOE Logo&#10;"/>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18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2"/>
        <p:cNvGrpSpPr/>
        <p:nvPr/>
      </p:nvGrpSpPr>
      <p:grpSpPr>
        <a:xfrm>
          <a:off x="0" y="0"/>
          <a:ext cx="0" cy="0"/>
          <a:chOff x="0" y="0"/>
          <a:chExt cx="0" cy="0"/>
        </a:xfrm>
      </p:grpSpPr>
      <p:sp>
        <p:nvSpPr>
          <p:cNvPr id="153" name="Google Shape;153;p33"/>
          <p:cNvSpPr txBox="1">
            <a:spLocks noGrp="1"/>
          </p:cNvSpPr>
          <p:nvPr>
            <p:ph type="title"/>
          </p:nvPr>
        </p:nvSpPr>
        <p:spPr>
          <a:xfrm>
            <a:off x="627459" y="834887"/>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2400"/>
              <a:buFont typeface="Trebuchet MS"/>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4" name="Google Shape;154;p33"/>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1pPr>
            <a:lvl2pPr marR="0" lvl="1" algn="l" rtl="0">
              <a:lnSpc>
                <a:spcPct val="90000"/>
              </a:lnSpc>
              <a:spcBef>
                <a:spcPts val="400"/>
              </a:spcBef>
              <a:spcAft>
                <a:spcPts val="0"/>
              </a:spcAft>
              <a:buClr>
                <a:srgbClr val="C22536"/>
              </a:buClr>
              <a:buSzPts val="2100"/>
              <a:buFont typeface="Arial"/>
              <a:buNone/>
              <a:defRPr sz="2100" b="1" i="0" u="none" strike="noStrike" cap="none">
                <a:solidFill>
                  <a:srgbClr val="C22536"/>
                </a:solidFill>
                <a:latin typeface="Trebuchet MS"/>
                <a:ea typeface="Trebuchet MS"/>
                <a:cs typeface="Trebuchet MS"/>
                <a:sym typeface="Trebuchet MS"/>
              </a:defRPr>
            </a:lvl2pPr>
            <a:lvl3pPr marR="0" lvl="2" algn="l" rtl="0">
              <a:lnSpc>
                <a:spcPct val="90000"/>
              </a:lnSpc>
              <a:spcBef>
                <a:spcPts val="400"/>
              </a:spcBef>
              <a:spcAft>
                <a:spcPts val="0"/>
              </a:spcAft>
              <a:buClr>
                <a:schemeClr val="dk1"/>
              </a:buClr>
              <a:buSzPts val="1800"/>
              <a:buFont typeface="Arial"/>
              <a:buNone/>
              <a:defRPr sz="1800" b="1" i="0" u="none" strike="noStrike" cap="none">
                <a:solidFill>
                  <a:schemeClr val="dk1"/>
                </a:solidFill>
                <a:latin typeface="Trebuchet MS"/>
                <a:ea typeface="Trebuchet MS"/>
                <a:cs typeface="Trebuchet MS"/>
                <a:sym typeface="Trebuchet MS"/>
              </a:defRPr>
            </a:lvl3pPr>
            <a:lvl4pPr marR="0" lvl="3" algn="l" rtl="0">
              <a:lnSpc>
                <a:spcPct val="90000"/>
              </a:lnSpc>
              <a:spcBef>
                <a:spcPts val="400"/>
              </a:spcBef>
              <a:spcAft>
                <a:spcPts val="0"/>
              </a:spcAft>
              <a:buClr>
                <a:schemeClr val="accent1"/>
              </a:buClr>
              <a:buSzPts val="1500"/>
              <a:buFont typeface="Arial"/>
              <a:buNone/>
              <a:defRPr sz="1500" b="1" i="0" u="none" strike="noStrike" cap="none">
                <a:solidFill>
                  <a:schemeClr val="accent1"/>
                </a:solidFill>
                <a:latin typeface="Trebuchet MS"/>
                <a:ea typeface="Trebuchet MS"/>
                <a:cs typeface="Trebuchet MS"/>
                <a:sym typeface="Trebuchet MS"/>
              </a:defRPr>
            </a:lvl4pPr>
            <a:lvl5pPr marR="0" lvl="4" algn="l" rtl="0">
              <a:lnSpc>
                <a:spcPct val="90000"/>
              </a:lnSpc>
              <a:spcBef>
                <a:spcPts val="400"/>
              </a:spcBef>
              <a:spcAft>
                <a:spcPts val="0"/>
              </a:spcAft>
              <a:buClr>
                <a:schemeClr val="accent5"/>
              </a:buClr>
              <a:buSzPts val="1500"/>
              <a:buFont typeface="Arial"/>
              <a:buNone/>
              <a:defRPr sz="1500" b="1" i="1" u="none" strike="noStrike" cap="none">
                <a:solidFill>
                  <a:schemeClr val="accent5"/>
                </a:solidFill>
                <a:latin typeface="Trebuchet MS"/>
                <a:ea typeface="Trebuchet MS"/>
                <a:cs typeface="Trebuchet MS"/>
                <a:sym typeface="Trebuchet MS"/>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imes New Roman"/>
                <a:ea typeface="Times New Roman"/>
                <a:cs typeface="Times New Roman"/>
                <a:sym typeface="Times New Roman"/>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imes New Roman"/>
                <a:ea typeface="Times New Roman"/>
                <a:cs typeface="Times New Roman"/>
                <a:sym typeface="Times New Roman"/>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imes New Roman"/>
                <a:ea typeface="Times New Roman"/>
                <a:cs typeface="Times New Roman"/>
                <a:sym typeface="Times New Roman"/>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imes New Roman"/>
                <a:ea typeface="Times New Roman"/>
                <a:cs typeface="Times New Roman"/>
                <a:sym typeface="Times New Roman"/>
              </a:defRPr>
            </a:lvl9pPr>
          </a:lstStyle>
          <a:p>
            <a:endParaRPr/>
          </a:p>
        </p:txBody>
      </p:sp>
      <p:sp>
        <p:nvSpPr>
          <p:cNvPr id="155" name="Google Shape;155;p33"/>
          <p:cNvSpPr txBox="1">
            <a:spLocks noGrp="1"/>
          </p:cNvSpPr>
          <p:nvPr>
            <p:ph type="body" idx="1"/>
          </p:nvPr>
        </p:nvSpPr>
        <p:spPr>
          <a:xfrm>
            <a:off x="629841" y="2117035"/>
            <a:ext cx="2949000" cy="22848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1600"/>
              </a:spcBef>
              <a:spcAft>
                <a:spcPts val="0"/>
              </a:spcAft>
              <a:buClr>
                <a:srgbClr val="C22536"/>
              </a:buClr>
              <a:buSzPts val="1100"/>
              <a:buNone/>
              <a:defRPr sz="1100"/>
            </a:lvl2pPr>
            <a:lvl3pPr marL="1371600" lvl="2" indent="-228600" algn="l" rtl="0">
              <a:lnSpc>
                <a:spcPct val="90000"/>
              </a:lnSpc>
              <a:spcBef>
                <a:spcPts val="1600"/>
              </a:spcBef>
              <a:spcAft>
                <a:spcPts val="0"/>
              </a:spcAft>
              <a:buClr>
                <a:schemeClr val="dk1"/>
              </a:buClr>
              <a:buSzPts val="900"/>
              <a:buNone/>
              <a:defRPr sz="900"/>
            </a:lvl3pPr>
            <a:lvl4pPr marL="1828800" lvl="3" indent="-228600" algn="l" rtl="0">
              <a:lnSpc>
                <a:spcPct val="90000"/>
              </a:lnSpc>
              <a:spcBef>
                <a:spcPts val="1600"/>
              </a:spcBef>
              <a:spcAft>
                <a:spcPts val="0"/>
              </a:spcAft>
              <a:buClr>
                <a:schemeClr val="accent1"/>
              </a:buClr>
              <a:buSzPts val="800"/>
              <a:buNone/>
              <a:defRPr sz="800"/>
            </a:lvl4pPr>
            <a:lvl5pPr marL="2286000" lvl="4" indent="-228600" algn="l" rtl="0">
              <a:lnSpc>
                <a:spcPct val="90000"/>
              </a:lnSpc>
              <a:spcBef>
                <a:spcPts val="1600"/>
              </a:spcBef>
              <a:spcAft>
                <a:spcPts val="0"/>
              </a:spcAft>
              <a:buClr>
                <a:schemeClr val="accent5"/>
              </a:buClr>
              <a:buSzPts val="800"/>
              <a:buNone/>
              <a:defRPr sz="800"/>
            </a:lvl5pPr>
            <a:lvl6pPr marL="2743200" lvl="5" indent="-228600" algn="l" rtl="0">
              <a:lnSpc>
                <a:spcPct val="90000"/>
              </a:lnSpc>
              <a:spcBef>
                <a:spcPts val="1600"/>
              </a:spcBef>
              <a:spcAft>
                <a:spcPts val="0"/>
              </a:spcAft>
              <a:buClr>
                <a:schemeClr val="dk1"/>
              </a:buClr>
              <a:buSzPts val="800"/>
              <a:buNone/>
              <a:defRPr sz="800"/>
            </a:lvl6pPr>
            <a:lvl7pPr marL="3200400" lvl="6" indent="-228600" algn="l" rtl="0">
              <a:lnSpc>
                <a:spcPct val="90000"/>
              </a:lnSpc>
              <a:spcBef>
                <a:spcPts val="1600"/>
              </a:spcBef>
              <a:spcAft>
                <a:spcPts val="0"/>
              </a:spcAft>
              <a:buClr>
                <a:schemeClr val="dk1"/>
              </a:buClr>
              <a:buSzPts val="800"/>
              <a:buNone/>
              <a:defRPr sz="800"/>
            </a:lvl7pPr>
            <a:lvl8pPr marL="3657600" lvl="7" indent="-228600" algn="l" rtl="0">
              <a:lnSpc>
                <a:spcPct val="90000"/>
              </a:lnSpc>
              <a:spcBef>
                <a:spcPts val="1600"/>
              </a:spcBef>
              <a:spcAft>
                <a:spcPts val="0"/>
              </a:spcAft>
              <a:buClr>
                <a:schemeClr val="dk1"/>
              </a:buClr>
              <a:buSzPts val="800"/>
              <a:buNone/>
              <a:defRPr sz="800"/>
            </a:lvl8pPr>
            <a:lvl9pPr marL="4114800" lvl="8" indent="-228600" algn="l" rtl="0">
              <a:lnSpc>
                <a:spcPct val="90000"/>
              </a:lnSpc>
              <a:spcBef>
                <a:spcPts val="1600"/>
              </a:spcBef>
              <a:spcAft>
                <a:spcPts val="1600"/>
              </a:spcAft>
              <a:buClr>
                <a:schemeClr val="dk1"/>
              </a:buClr>
              <a:buSzPts val="800"/>
              <a:buNone/>
              <a:defRPr sz="800"/>
            </a:lvl9pPr>
          </a:lstStyle>
          <a:p>
            <a:endParaRPr/>
          </a:p>
        </p:txBody>
      </p:sp>
      <p:sp>
        <p:nvSpPr>
          <p:cNvPr id="156" name="Google Shape;156;p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57" name="Google Shape;157;p3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58" name="Google Shape;158;p33"/>
          <p:cNvSpPr txBox="1">
            <a:spLocks noGrp="1"/>
          </p:cNvSpPr>
          <p:nvPr>
            <p:ph type="sldNum" idx="12"/>
          </p:nvPr>
        </p:nvSpPr>
        <p:spPr>
          <a:xfrm>
            <a:off x="6457950" y="4767263"/>
            <a:ext cx="835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8137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448625" y="1386425"/>
            <a:ext cx="8520600" cy="34164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a:lvl1pPr>
            <a:lvl2pPr marL="914400" lvl="1" indent="-330200">
              <a:spcBef>
                <a:spcPts val="1600"/>
              </a:spcBef>
              <a:spcAft>
                <a:spcPts val="0"/>
              </a:spcAft>
              <a:buSzPts val="16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6" name="Google Shape;26;p5"/>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8137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6"/>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8927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4" name="Google Shape;34;p7"/>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3561625" y="202675"/>
            <a:ext cx="50979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8"/>
          <p:cNvSpPr txBox="1">
            <a:spLocks noGrp="1"/>
          </p:cNvSpPr>
          <p:nvPr>
            <p:ph type="body" idx="1"/>
          </p:nvPr>
        </p:nvSpPr>
        <p:spPr>
          <a:xfrm>
            <a:off x="311700" y="1389600"/>
            <a:ext cx="42549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8"/>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9"/>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1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10"/>
          <p:cNvSpPr txBox="1">
            <a:spLocks noGrp="1"/>
          </p:cNvSpPr>
          <p:nvPr>
            <p:ph type="title"/>
          </p:nvPr>
        </p:nvSpPr>
        <p:spPr>
          <a:xfrm>
            <a:off x="270750" y="1680900"/>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5" name="Google Shape;45;p10"/>
          <p:cNvSpPr txBox="1">
            <a:spLocks noGrp="1"/>
          </p:cNvSpPr>
          <p:nvPr>
            <p:ph type="subTitle" idx="1"/>
          </p:nvPr>
        </p:nvSpPr>
        <p:spPr>
          <a:xfrm>
            <a:off x="270750" y="3250800"/>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6" name="Google Shape;46;p10"/>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SzPts val="1600"/>
              <a:buChar char="●"/>
              <a:defRPr/>
            </a:lvl1pPr>
            <a:lvl2pPr marL="914400" lvl="1" indent="-330200">
              <a:spcBef>
                <a:spcPts val="1600"/>
              </a:spcBef>
              <a:spcAft>
                <a:spcPts val="0"/>
              </a:spcAft>
              <a:buSzPts val="16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7" name="Google Shape;47;p10"/>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image" Target="../media/image7.png"/><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 descr="This is our PowerPoint Template Background.  It contains the Virginia Department of Education Logo." title="VDOE Template Background"/>
          <p:cNvPicPr preferRelativeResize="0"/>
          <p:nvPr/>
        </p:nvPicPr>
        <p:blipFill>
          <a:blip r:embed="rId15">
            <a:alphaModFix/>
          </a:blip>
          <a:stretch>
            <a:fillRect/>
          </a:stretch>
        </p:blipFill>
        <p:spPr>
          <a:xfrm>
            <a:off x="0" y="0"/>
            <a:ext cx="9144000" cy="5143500"/>
          </a:xfrm>
          <a:prstGeom prst="rect">
            <a:avLst/>
          </a:prstGeom>
          <a:noFill/>
          <a:ln>
            <a:noFill/>
          </a:ln>
        </p:spPr>
      </p:pic>
      <p:sp>
        <p:nvSpPr>
          <p:cNvPr id="7" name="Google Shape;7;p1"/>
          <p:cNvSpPr txBox="1">
            <a:spLocks noGrp="1"/>
          </p:cNvSpPr>
          <p:nvPr>
            <p:ph type="title"/>
          </p:nvPr>
        </p:nvSpPr>
        <p:spPr>
          <a:xfrm>
            <a:off x="311700" y="8137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448625" y="1386425"/>
            <a:ext cx="8520600" cy="34164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rgbClr val="101820"/>
              </a:buClr>
              <a:buSzPts val="1600"/>
              <a:buFont typeface="Josefin Sans"/>
              <a:buChar char="●"/>
              <a:defRPr sz="1600" b="1">
                <a:solidFill>
                  <a:srgbClr val="101820"/>
                </a:solidFill>
                <a:latin typeface="Josefin Sans"/>
                <a:ea typeface="Josefin Sans"/>
                <a:cs typeface="Josefin Sans"/>
                <a:sym typeface="Josefin Sans"/>
              </a:defRPr>
            </a:lvl1pPr>
            <a:lvl2pPr marL="914400" lvl="1" indent="-330200">
              <a:lnSpc>
                <a:spcPct val="115000"/>
              </a:lnSpc>
              <a:spcBef>
                <a:spcPts val="1600"/>
              </a:spcBef>
              <a:spcAft>
                <a:spcPts val="0"/>
              </a:spcAft>
              <a:buClr>
                <a:schemeClr val="dk2"/>
              </a:buClr>
              <a:buSzPts val="1600"/>
              <a:buFont typeface="Josefin Sans"/>
              <a:buChar char="○"/>
              <a:defRPr sz="1600" b="1">
                <a:solidFill>
                  <a:schemeClr val="dk2"/>
                </a:solidFill>
                <a:latin typeface="Josefin Sans"/>
                <a:ea typeface="Josefin Sans"/>
                <a:cs typeface="Josefin Sans"/>
                <a:sym typeface="Josefin Sans"/>
              </a:defRPr>
            </a:lvl2pPr>
            <a:lvl3pPr marL="1371600" lvl="2" indent="-317500">
              <a:lnSpc>
                <a:spcPct val="115000"/>
              </a:lnSpc>
              <a:spcBef>
                <a:spcPts val="1600"/>
              </a:spcBef>
              <a:spcAft>
                <a:spcPts val="0"/>
              </a:spcAft>
              <a:buClr>
                <a:srgbClr val="D50032"/>
              </a:buClr>
              <a:buSzPts val="1400"/>
              <a:buFont typeface="Josefin Sans"/>
              <a:buChar char="■"/>
              <a:defRPr b="1">
                <a:solidFill>
                  <a:srgbClr val="D50032"/>
                </a:solidFill>
                <a:latin typeface="Josefin Sans"/>
                <a:ea typeface="Josefin Sans"/>
                <a:cs typeface="Josefin Sans"/>
                <a:sym typeface="Josefin Sans"/>
              </a:defRPr>
            </a:lvl3pPr>
            <a:lvl4pPr marL="1828800" lvl="3" indent="-317500">
              <a:lnSpc>
                <a:spcPct val="115000"/>
              </a:lnSpc>
              <a:spcBef>
                <a:spcPts val="1600"/>
              </a:spcBef>
              <a:spcAft>
                <a:spcPts val="0"/>
              </a:spcAft>
              <a:buClr>
                <a:schemeClr val="dk2"/>
              </a:buClr>
              <a:buSzPts val="1400"/>
              <a:buFont typeface="Josefin Sans"/>
              <a:buChar char="●"/>
              <a:defRPr b="1">
                <a:solidFill>
                  <a:schemeClr val="dk2"/>
                </a:solidFill>
                <a:latin typeface="Josefin Sans"/>
                <a:ea typeface="Josefin Sans"/>
                <a:cs typeface="Josefin Sans"/>
                <a:sym typeface="Josefin Sans"/>
              </a:defRPr>
            </a:lvl4pPr>
            <a:lvl5pPr marL="2286000" lvl="4" indent="-317500">
              <a:lnSpc>
                <a:spcPct val="115000"/>
              </a:lnSpc>
              <a:spcBef>
                <a:spcPts val="1600"/>
              </a:spcBef>
              <a:spcAft>
                <a:spcPts val="0"/>
              </a:spcAft>
              <a:buClr>
                <a:srgbClr val="D50032"/>
              </a:buClr>
              <a:buSzPts val="1400"/>
              <a:buFont typeface="Josefin Sans"/>
              <a:buChar char="○"/>
              <a:defRPr i="1">
                <a:solidFill>
                  <a:srgbClr val="D50032"/>
                </a:solidFill>
                <a:latin typeface="Josefin Sans"/>
                <a:ea typeface="Josefin Sans"/>
                <a:cs typeface="Josefin Sans"/>
                <a:sym typeface="Josefin Sans"/>
              </a:defRPr>
            </a:lvl5pPr>
            <a:lvl6pPr marL="2743200" lvl="5" indent="-317500">
              <a:lnSpc>
                <a:spcPct val="115000"/>
              </a:lnSpc>
              <a:spcBef>
                <a:spcPts val="1600"/>
              </a:spcBef>
              <a:spcAft>
                <a:spcPts val="0"/>
              </a:spcAft>
              <a:buClr>
                <a:schemeClr val="dk2"/>
              </a:buClr>
              <a:buSzPts val="1400"/>
              <a:buFont typeface="Josefin Sans"/>
              <a:buChar char="■"/>
              <a:defRPr>
                <a:solidFill>
                  <a:schemeClr val="dk2"/>
                </a:solidFill>
                <a:latin typeface="Josefin Sans"/>
                <a:ea typeface="Josefin Sans"/>
                <a:cs typeface="Josefin Sans"/>
                <a:sym typeface="Josefin Sans"/>
              </a:defRPr>
            </a:lvl6pPr>
            <a:lvl7pPr marL="3200400" lvl="6" indent="-317500">
              <a:lnSpc>
                <a:spcPct val="115000"/>
              </a:lnSpc>
              <a:spcBef>
                <a:spcPts val="1600"/>
              </a:spcBef>
              <a:spcAft>
                <a:spcPts val="0"/>
              </a:spcAft>
              <a:buClr>
                <a:schemeClr val="dk2"/>
              </a:buClr>
              <a:buSzPts val="1400"/>
              <a:buFont typeface="Josefin Sans"/>
              <a:buChar char="●"/>
              <a:defRPr>
                <a:solidFill>
                  <a:schemeClr val="dk2"/>
                </a:solidFill>
                <a:latin typeface="Josefin Sans"/>
                <a:ea typeface="Josefin Sans"/>
                <a:cs typeface="Josefin Sans"/>
                <a:sym typeface="Josefin Sans"/>
              </a:defRPr>
            </a:lvl7pPr>
            <a:lvl8pPr marL="3657600" lvl="7" indent="-317500">
              <a:lnSpc>
                <a:spcPct val="115000"/>
              </a:lnSpc>
              <a:spcBef>
                <a:spcPts val="1600"/>
              </a:spcBef>
              <a:spcAft>
                <a:spcPts val="0"/>
              </a:spcAft>
              <a:buClr>
                <a:schemeClr val="dk2"/>
              </a:buClr>
              <a:buSzPts val="1400"/>
              <a:buFont typeface="Josefin Sans"/>
              <a:buChar char="○"/>
              <a:defRPr b="1">
                <a:solidFill>
                  <a:schemeClr val="dk2"/>
                </a:solidFill>
                <a:latin typeface="Josefin Sans"/>
                <a:ea typeface="Josefin Sans"/>
                <a:cs typeface="Josefin Sans"/>
                <a:sym typeface="Josefin Sans"/>
              </a:defRPr>
            </a:lvl8pPr>
            <a:lvl9pPr marL="4114800" lvl="8" indent="-317500">
              <a:lnSpc>
                <a:spcPct val="115000"/>
              </a:lnSpc>
              <a:spcBef>
                <a:spcPts val="1600"/>
              </a:spcBef>
              <a:spcAft>
                <a:spcPts val="1600"/>
              </a:spcAft>
              <a:buClr>
                <a:schemeClr val="dk2"/>
              </a:buClr>
              <a:buSzPts val="1400"/>
              <a:buFont typeface="Josefin Sans"/>
              <a:buChar char="■"/>
              <a:defRPr b="1">
                <a:solidFill>
                  <a:schemeClr val="dk2"/>
                </a:solidFill>
                <a:latin typeface="Josefin Sans"/>
                <a:ea typeface="Josefin Sans"/>
                <a:cs typeface="Josefin Sans"/>
                <a:sym typeface="Josefin Sans"/>
              </a:defRPr>
            </a:lvl9pPr>
          </a:lstStyle>
          <a:p>
            <a:endParaRPr/>
          </a:p>
        </p:txBody>
      </p:sp>
      <p:sp>
        <p:nvSpPr>
          <p:cNvPr id="9" name="Google Shape;9;p1"/>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lvl="0">
              <a:buNone/>
              <a:defRPr sz="1000">
                <a:solidFill>
                  <a:schemeClr val="lt1"/>
                </a:solidFill>
              </a:defRPr>
            </a:lvl1pPr>
            <a:lvl2pPr lvl="1">
              <a:buNone/>
              <a:defRPr sz="1000">
                <a:solidFill>
                  <a:schemeClr val="lt1"/>
                </a:solidFill>
              </a:defRPr>
            </a:lvl2pPr>
            <a:lvl3pPr lvl="2">
              <a:buNone/>
              <a:defRPr sz="1000">
                <a:solidFill>
                  <a:schemeClr val="lt1"/>
                </a:solidFill>
              </a:defRPr>
            </a:lvl3pPr>
            <a:lvl4pPr lvl="3">
              <a:buNone/>
              <a:defRPr sz="1000">
                <a:solidFill>
                  <a:schemeClr val="lt1"/>
                </a:solidFill>
              </a:defRPr>
            </a:lvl4pPr>
            <a:lvl5pPr lvl="4">
              <a:buNone/>
              <a:defRPr sz="1000">
                <a:solidFill>
                  <a:schemeClr val="lt1"/>
                </a:solidFill>
              </a:defRPr>
            </a:lvl5pPr>
            <a:lvl6pPr lvl="5">
              <a:buNone/>
              <a:defRPr sz="1000">
                <a:solidFill>
                  <a:schemeClr val="lt1"/>
                </a:solidFill>
              </a:defRPr>
            </a:lvl6pPr>
            <a:lvl7pPr lvl="6">
              <a:buNone/>
              <a:defRPr sz="1000">
                <a:solidFill>
                  <a:schemeClr val="lt1"/>
                </a:solidFill>
              </a:defRPr>
            </a:lvl7pPr>
            <a:lvl8pPr lvl="7">
              <a:buNone/>
              <a:defRPr sz="1000">
                <a:solidFill>
                  <a:schemeClr val="lt1"/>
                </a:solidFill>
              </a:defRPr>
            </a:lvl8pPr>
            <a:lvl9pPr lvl="8">
              <a:buNone/>
              <a:defRPr sz="1000">
                <a:solidFill>
                  <a:schemeClr val="lt1"/>
                </a:solidFill>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blipFill>
          <a:blip r:embed="rId20">
            <a:alphaModFix/>
          </a:blip>
          <a:stretch>
            <a:fillRect/>
          </a:stretch>
        </a:blip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body" idx="1"/>
          </p:nvPr>
        </p:nvSpPr>
        <p:spPr>
          <a:xfrm>
            <a:off x="448625" y="1100275"/>
            <a:ext cx="8520600" cy="3416400"/>
          </a:xfrm>
          <a:prstGeom prst="rect">
            <a:avLst/>
          </a:prstGeom>
          <a:noFill/>
          <a:ln>
            <a:noFill/>
          </a:ln>
        </p:spPr>
        <p:txBody>
          <a:bodyPr spcFirstLastPara="1" wrap="square" lIns="91425" tIns="91425" rIns="91425" bIns="91425" anchor="t" anchorCtr="0">
            <a:noAutofit/>
          </a:bodyPr>
          <a:lstStyle>
            <a:lvl1pPr marL="457200" lvl="0" indent="-330200" rtl="0">
              <a:lnSpc>
                <a:spcPct val="115000"/>
              </a:lnSpc>
              <a:spcBef>
                <a:spcPts val="0"/>
              </a:spcBef>
              <a:spcAft>
                <a:spcPts val="0"/>
              </a:spcAft>
              <a:buClr>
                <a:srgbClr val="101820"/>
              </a:buClr>
              <a:buSzPts val="1600"/>
              <a:buFont typeface="Josefin Sans"/>
              <a:buChar char="●"/>
              <a:defRPr sz="1600" b="1">
                <a:solidFill>
                  <a:srgbClr val="101820"/>
                </a:solidFill>
                <a:latin typeface="Josefin Sans"/>
                <a:ea typeface="Josefin Sans"/>
                <a:cs typeface="Josefin Sans"/>
                <a:sym typeface="Josefin Sans"/>
              </a:defRPr>
            </a:lvl1pPr>
            <a:lvl2pPr marL="914400" lvl="1" indent="-330200" rtl="0">
              <a:lnSpc>
                <a:spcPct val="115000"/>
              </a:lnSpc>
              <a:spcBef>
                <a:spcPts val="1600"/>
              </a:spcBef>
              <a:spcAft>
                <a:spcPts val="0"/>
              </a:spcAft>
              <a:buClr>
                <a:schemeClr val="dk2"/>
              </a:buClr>
              <a:buSzPts val="1600"/>
              <a:buFont typeface="Josefin Sans"/>
              <a:buChar char="○"/>
              <a:defRPr sz="1600" b="1">
                <a:solidFill>
                  <a:schemeClr val="dk2"/>
                </a:solidFill>
                <a:latin typeface="Josefin Sans"/>
                <a:ea typeface="Josefin Sans"/>
                <a:cs typeface="Josefin Sans"/>
                <a:sym typeface="Josefin Sans"/>
              </a:defRPr>
            </a:lvl2pPr>
            <a:lvl3pPr marL="1371600" lvl="2" indent="-317500" rtl="0">
              <a:lnSpc>
                <a:spcPct val="115000"/>
              </a:lnSpc>
              <a:spcBef>
                <a:spcPts val="1600"/>
              </a:spcBef>
              <a:spcAft>
                <a:spcPts val="0"/>
              </a:spcAft>
              <a:buClr>
                <a:srgbClr val="D50032"/>
              </a:buClr>
              <a:buSzPts val="1400"/>
              <a:buFont typeface="Josefin Sans"/>
              <a:buChar char="■"/>
              <a:defRPr sz="1400" b="1">
                <a:solidFill>
                  <a:srgbClr val="D50032"/>
                </a:solidFill>
                <a:latin typeface="Josefin Sans"/>
                <a:ea typeface="Josefin Sans"/>
                <a:cs typeface="Josefin Sans"/>
                <a:sym typeface="Josefin Sans"/>
              </a:defRPr>
            </a:lvl3pPr>
            <a:lvl4pPr marL="1828800" lvl="3" indent="-317500" rtl="0">
              <a:lnSpc>
                <a:spcPct val="115000"/>
              </a:lnSpc>
              <a:spcBef>
                <a:spcPts val="1600"/>
              </a:spcBef>
              <a:spcAft>
                <a:spcPts val="0"/>
              </a:spcAft>
              <a:buClr>
                <a:schemeClr val="dk2"/>
              </a:buClr>
              <a:buSzPts val="1400"/>
              <a:buFont typeface="Josefin Sans"/>
              <a:buChar char="●"/>
              <a:defRPr sz="1400" b="1">
                <a:solidFill>
                  <a:schemeClr val="dk2"/>
                </a:solidFill>
                <a:latin typeface="Josefin Sans"/>
                <a:ea typeface="Josefin Sans"/>
                <a:cs typeface="Josefin Sans"/>
                <a:sym typeface="Josefin Sans"/>
              </a:defRPr>
            </a:lvl4pPr>
            <a:lvl5pPr marL="2286000" lvl="4" indent="-317500" rtl="0">
              <a:lnSpc>
                <a:spcPct val="115000"/>
              </a:lnSpc>
              <a:spcBef>
                <a:spcPts val="1600"/>
              </a:spcBef>
              <a:spcAft>
                <a:spcPts val="0"/>
              </a:spcAft>
              <a:buClr>
                <a:srgbClr val="D50032"/>
              </a:buClr>
              <a:buSzPts val="1400"/>
              <a:buFont typeface="Josefin Sans"/>
              <a:buChar char="○"/>
              <a:defRPr sz="1400" i="1">
                <a:solidFill>
                  <a:srgbClr val="D50032"/>
                </a:solidFill>
                <a:latin typeface="Josefin Sans"/>
                <a:ea typeface="Josefin Sans"/>
                <a:cs typeface="Josefin Sans"/>
                <a:sym typeface="Josefin Sans"/>
              </a:defRPr>
            </a:lvl5pPr>
            <a:lvl6pPr marL="2743200" lvl="5" indent="-317500" rtl="0">
              <a:lnSpc>
                <a:spcPct val="115000"/>
              </a:lnSpc>
              <a:spcBef>
                <a:spcPts val="1600"/>
              </a:spcBef>
              <a:spcAft>
                <a:spcPts val="0"/>
              </a:spcAft>
              <a:buClr>
                <a:schemeClr val="dk2"/>
              </a:buClr>
              <a:buSzPts val="1400"/>
              <a:buFont typeface="Josefin Sans"/>
              <a:buChar char="■"/>
              <a:defRPr sz="1400">
                <a:solidFill>
                  <a:schemeClr val="dk2"/>
                </a:solidFill>
                <a:latin typeface="Josefin Sans"/>
                <a:ea typeface="Josefin Sans"/>
                <a:cs typeface="Josefin Sans"/>
                <a:sym typeface="Josefin Sans"/>
              </a:defRPr>
            </a:lvl6pPr>
            <a:lvl7pPr marL="3200400" lvl="6" indent="-317500" rtl="0">
              <a:lnSpc>
                <a:spcPct val="115000"/>
              </a:lnSpc>
              <a:spcBef>
                <a:spcPts val="1600"/>
              </a:spcBef>
              <a:spcAft>
                <a:spcPts val="0"/>
              </a:spcAft>
              <a:buClr>
                <a:schemeClr val="dk2"/>
              </a:buClr>
              <a:buSzPts val="1400"/>
              <a:buFont typeface="Josefin Sans"/>
              <a:buChar char="●"/>
              <a:defRPr sz="1400">
                <a:solidFill>
                  <a:schemeClr val="dk2"/>
                </a:solidFill>
                <a:latin typeface="Josefin Sans"/>
                <a:ea typeface="Josefin Sans"/>
                <a:cs typeface="Josefin Sans"/>
                <a:sym typeface="Josefin Sans"/>
              </a:defRPr>
            </a:lvl7pPr>
            <a:lvl8pPr marL="3657600" lvl="7" indent="-317500" rtl="0">
              <a:lnSpc>
                <a:spcPct val="115000"/>
              </a:lnSpc>
              <a:spcBef>
                <a:spcPts val="1600"/>
              </a:spcBef>
              <a:spcAft>
                <a:spcPts val="0"/>
              </a:spcAft>
              <a:buClr>
                <a:schemeClr val="dk2"/>
              </a:buClr>
              <a:buSzPts val="1400"/>
              <a:buFont typeface="Josefin Sans"/>
              <a:buChar char="○"/>
              <a:defRPr sz="1400" b="1">
                <a:solidFill>
                  <a:schemeClr val="dk2"/>
                </a:solidFill>
                <a:latin typeface="Josefin Sans"/>
                <a:ea typeface="Josefin Sans"/>
                <a:cs typeface="Josefin Sans"/>
                <a:sym typeface="Josefin Sans"/>
              </a:defRPr>
            </a:lvl8pPr>
            <a:lvl9pPr marL="4114800" lvl="8" indent="-317500" rtl="0">
              <a:lnSpc>
                <a:spcPct val="115000"/>
              </a:lnSpc>
              <a:spcBef>
                <a:spcPts val="1600"/>
              </a:spcBef>
              <a:spcAft>
                <a:spcPts val="1600"/>
              </a:spcAft>
              <a:buClr>
                <a:schemeClr val="dk2"/>
              </a:buClr>
              <a:buSzPts val="1400"/>
              <a:buFont typeface="Josefin Sans"/>
              <a:buChar char="■"/>
              <a:defRPr sz="1400" b="1">
                <a:solidFill>
                  <a:schemeClr val="dk2"/>
                </a:solidFill>
                <a:latin typeface="Josefin Sans"/>
                <a:ea typeface="Josefin Sans"/>
                <a:cs typeface="Josefin Sans"/>
                <a:sym typeface="Josefin Sans"/>
              </a:defRPr>
            </a:lvl9pPr>
          </a:lstStyle>
          <a:p>
            <a:endParaRPr/>
          </a:p>
        </p:txBody>
      </p:sp>
      <p:sp>
        <p:nvSpPr>
          <p:cNvPr id="68" name="Google Shape;68;p15"/>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lvl="0" rtl="0">
              <a:buNone/>
              <a:defRPr sz="1000">
                <a:solidFill>
                  <a:srgbClr val="B7B7B7"/>
                </a:solidFill>
              </a:defRPr>
            </a:lvl1pPr>
            <a:lvl2pPr lvl="1" rtl="0">
              <a:buNone/>
              <a:defRPr sz="1000">
                <a:solidFill>
                  <a:srgbClr val="B7B7B7"/>
                </a:solidFill>
              </a:defRPr>
            </a:lvl2pPr>
            <a:lvl3pPr lvl="2" rtl="0">
              <a:buNone/>
              <a:defRPr sz="1000">
                <a:solidFill>
                  <a:srgbClr val="B7B7B7"/>
                </a:solidFill>
              </a:defRPr>
            </a:lvl3pPr>
            <a:lvl4pPr lvl="3" rtl="0">
              <a:buNone/>
              <a:defRPr sz="1000">
                <a:solidFill>
                  <a:srgbClr val="B7B7B7"/>
                </a:solidFill>
              </a:defRPr>
            </a:lvl4pPr>
            <a:lvl5pPr lvl="4" rtl="0">
              <a:buNone/>
              <a:defRPr sz="1000">
                <a:solidFill>
                  <a:srgbClr val="B7B7B7"/>
                </a:solidFill>
              </a:defRPr>
            </a:lvl5pPr>
            <a:lvl6pPr lvl="5" rtl="0">
              <a:buNone/>
              <a:defRPr sz="1000">
                <a:solidFill>
                  <a:srgbClr val="B7B7B7"/>
                </a:solidFill>
              </a:defRPr>
            </a:lvl6pPr>
            <a:lvl7pPr lvl="6" rtl="0">
              <a:buNone/>
              <a:defRPr sz="1000">
                <a:solidFill>
                  <a:srgbClr val="B7B7B7"/>
                </a:solidFill>
              </a:defRPr>
            </a:lvl7pPr>
            <a:lvl8pPr lvl="7" rtl="0">
              <a:buNone/>
              <a:defRPr sz="1000">
                <a:solidFill>
                  <a:srgbClr val="B7B7B7"/>
                </a:solidFill>
              </a:defRPr>
            </a:lvl8pPr>
            <a:lvl9pPr lvl="8" rtl="0">
              <a:buNone/>
              <a:defRPr sz="1000">
                <a:solidFill>
                  <a:srgbClr val="B7B7B7"/>
                </a:solidFill>
              </a:defRPr>
            </a:lvl9pPr>
          </a:lstStyle>
          <a:p>
            <a:pPr marL="0" lvl="0" indent="0" algn="l" rtl="0">
              <a:spcBef>
                <a:spcPts val="0"/>
              </a:spcBef>
              <a:spcAft>
                <a:spcPts val="0"/>
              </a:spcAft>
              <a:buNone/>
            </a:pPr>
            <a:fld id="{00000000-1234-1234-1234-123412341234}" type="slidenum">
              <a:rPr lang="en"/>
              <a:t>‹#›</a:t>
            </a:fld>
            <a:endParaRPr>
              <a:solidFill>
                <a:srgbClr val="999999"/>
              </a:solidFill>
            </a:endParaRPr>
          </a:p>
        </p:txBody>
      </p:sp>
      <p:pic>
        <p:nvPicPr>
          <p:cNvPr id="69" name="Google Shape;69;p15"/>
          <p:cNvPicPr preferRelativeResize="0"/>
          <p:nvPr/>
        </p:nvPicPr>
        <p:blipFill>
          <a:blip r:embed="rId21">
            <a:alphaModFix/>
          </a:blip>
          <a:stretch>
            <a:fillRect/>
          </a:stretch>
        </p:blipFill>
        <p:spPr>
          <a:xfrm>
            <a:off x="6934892" y="4427575"/>
            <a:ext cx="2034333" cy="678100"/>
          </a:xfrm>
          <a:prstGeom prst="rect">
            <a:avLst/>
          </a:prstGeom>
          <a:noFill/>
          <a:ln>
            <a:noFill/>
          </a:ln>
        </p:spPr>
      </p:pic>
      <p:sp>
        <p:nvSpPr>
          <p:cNvPr id="70" name="Google Shape;70;p15"/>
          <p:cNvSpPr txBox="1">
            <a:spLocks noGrp="1"/>
          </p:cNvSpPr>
          <p:nvPr>
            <p:ph type="title"/>
          </p:nvPr>
        </p:nvSpPr>
        <p:spPr>
          <a:xfrm>
            <a:off x="448750" y="4159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ww.doe.virginia.gov/testing/sol/standards_docs/english/2017/cf/english-cf-2017.docx"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doe.virginia.gov/instruction/english/assessment-supports-webinar-series.shtml" TargetMode="External"/><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s://www.doe.virginia.gov/testing/sol/standards_docs/english/index.shtml" TargetMode="External"/><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hyperlink" Target="https://www.doe.virginia.gov/instruction/english/assessment-supports-webinar-series.shtml" TargetMode="External"/><Relationship Id="rId5" Type="http://schemas.openxmlformats.org/officeDocument/2006/relationships/hyperlink" Target="https://www.doe.virginia.gov/testing/sol/standards_docs/english/2017/eng-instruct-plans/index.shtml" TargetMode="External"/><Relationship Id="rId4" Type="http://schemas.openxmlformats.org/officeDocument/2006/relationships/hyperlink" Target="https://www.doe.virginia.gov/instruction/english/index.shtml#lip"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doe.virginia.gov/testing/sol/standards_docs/english/index.shtml" TargetMode="External"/><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49.xml.rels><?xml version="1.0" encoding="UTF-8" standalone="yes"?>
<Relationships xmlns="http://schemas.openxmlformats.org/package/2006/relationships"><Relationship Id="rId3" Type="http://schemas.openxmlformats.org/officeDocument/2006/relationships/hyperlink" Target="https://www.doe.virginia.gov/instruction/english/index.shtml#lip" TargetMode="External"/><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https://www.doe.virginia.gov/instruction/english/index.shtml#lip" TargetMode="External"/><Relationship Id="rId2" Type="http://schemas.openxmlformats.org/officeDocument/2006/relationships/notesSlide" Target="../notesSlides/notesSlide50.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51.xml.rels><?xml version="1.0" encoding="UTF-8" standalone="yes"?>
<Relationships xmlns="http://schemas.openxmlformats.org/package/2006/relationships"><Relationship Id="rId3" Type="http://schemas.openxmlformats.org/officeDocument/2006/relationships/hyperlink" Target="https://www.doe.virginia.gov/testing/sol/standards_docs/english/2017/eng-instruct-plans/index.shtml" TargetMode="External"/><Relationship Id="rId2" Type="http://schemas.openxmlformats.org/officeDocument/2006/relationships/notesSlide" Target="../notesSlides/notesSlide51.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52.xml.rels><?xml version="1.0" encoding="UTF-8" standalone="yes"?>
<Relationships xmlns="http://schemas.openxmlformats.org/package/2006/relationships"><Relationship Id="rId3" Type="http://schemas.openxmlformats.org/officeDocument/2006/relationships/hyperlink" Target="https://www.doe.virginia.gov/instruction/english/professional_development/2021/index.shtml" TargetMode="External"/><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hyperlink" Target="https://www.doe.virginia.gov/instruction/english/literacy-webinar-series.shtml" TargetMode="External"/><Relationship Id="rId2" Type="http://schemas.openxmlformats.org/officeDocument/2006/relationships/notesSlide" Target="../notesSlides/notesSlide53.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54.xml.rels><?xml version="1.0" encoding="UTF-8" standalone="yes"?>
<Relationships xmlns="http://schemas.openxmlformats.org/package/2006/relationships"><Relationship Id="rId3" Type="http://schemas.openxmlformats.org/officeDocument/2006/relationships/hyperlink" Target="https://www.doe.virginia.gov/instruction/english/professional_development/development-on-demand/index.shtml" TargetMode="External"/><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55.xml.rels><?xml version="1.0" encoding="UTF-8" standalone="yes"?>
<Relationships xmlns="http://schemas.openxmlformats.org/package/2006/relationships"><Relationship Id="rId3" Type="http://schemas.openxmlformats.org/officeDocument/2006/relationships/hyperlink" Target="https://www.youtube.com/watch?v=PXH2rzANM8k&amp;list=PLRTyI0-OTuVMaAv0G4qKgYTveauoTBz-z&amp;index=5" TargetMode="External"/><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mailto:Jill.Nogueras@doe.virginia.gov" TargetMode="External"/><Relationship Id="rId7" Type="http://schemas.openxmlformats.org/officeDocument/2006/relationships/image" Target="../media/image33.jpg"/><Relationship Id="rId2" Type="http://schemas.openxmlformats.org/officeDocument/2006/relationships/notesSlide" Target="../notesSlides/notesSlide57.xml"/><Relationship Id="rId1" Type="http://schemas.openxmlformats.org/officeDocument/2006/relationships/slideLayout" Target="../slideLayouts/slideLayout13.xml"/><Relationship Id="rId6" Type="http://schemas.openxmlformats.org/officeDocument/2006/relationships/hyperlink" Target="mailto:student_assessment@doe.virginia.gov" TargetMode="External"/><Relationship Id="rId5" Type="http://schemas.openxmlformats.org/officeDocument/2006/relationships/hyperlink" Target="mailto:Colleen.Cassada@doe.Virginia.gov" TargetMode="External"/><Relationship Id="rId4" Type="http://schemas.openxmlformats.org/officeDocument/2006/relationships/hyperlink" Target="mailto:Carmen.Kurek@doe.virginia.gov"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4"/>
          <p:cNvSpPr txBox="1">
            <a:spLocks noGrp="1"/>
          </p:cNvSpPr>
          <p:nvPr>
            <p:ph type="ctrTitle"/>
          </p:nvPr>
        </p:nvSpPr>
        <p:spPr>
          <a:xfrm>
            <a:off x="311708" y="1244950"/>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500"/>
              <a:t>Utilizing Data to Maximize Literacy Instruction in the 2021-2022 Academic Year</a:t>
            </a:r>
            <a:endParaRPr sz="4500">
              <a:solidFill>
                <a:srgbClr val="D50032"/>
              </a:solidFill>
            </a:endParaRPr>
          </a:p>
        </p:txBody>
      </p:sp>
      <p:sp>
        <p:nvSpPr>
          <p:cNvPr id="164" name="Google Shape;164;p34"/>
          <p:cNvSpPr txBox="1">
            <a:spLocks noGrp="1"/>
          </p:cNvSpPr>
          <p:nvPr>
            <p:ph type="subTitle" idx="1"/>
          </p:nvPr>
        </p:nvSpPr>
        <p:spPr>
          <a:xfrm>
            <a:off x="311700" y="3334500"/>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Fall 2021</a:t>
            </a:r>
            <a:endParaRPr/>
          </a:p>
        </p:txBody>
      </p:sp>
      <p:sp>
        <p:nvSpPr>
          <p:cNvPr id="165" name="Google Shape;165;p34"/>
          <p:cNvSpPr txBox="1">
            <a:spLocks noGrp="1"/>
          </p:cNvSpPr>
          <p:nvPr>
            <p:ph type="sldNum" idx="12"/>
          </p:nvPr>
        </p:nvSpPr>
        <p:spPr>
          <a:xfrm>
            <a:off x="209358" y="459344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43"/>
          <p:cNvSpPr txBox="1">
            <a:spLocks noGrp="1"/>
          </p:cNvSpPr>
          <p:nvPr>
            <p:ph type="title"/>
          </p:nvPr>
        </p:nvSpPr>
        <p:spPr>
          <a:xfrm>
            <a:off x="311700" y="813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Additional Item Descriptor Information</a:t>
            </a:r>
            <a:endParaRPr/>
          </a:p>
        </p:txBody>
      </p:sp>
      <p:sp>
        <p:nvSpPr>
          <p:cNvPr id="228" name="Google Shape;228;p43"/>
          <p:cNvSpPr txBox="1">
            <a:spLocks noGrp="1"/>
          </p:cNvSpPr>
          <p:nvPr>
            <p:ph type="body" idx="1"/>
          </p:nvPr>
        </p:nvSpPr>
        <p:spPr>
          <a:xfrm>
            <a:off x="448625" y="1566075"/>
            <a:ext cx="8520600" cy="3236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400" b="0">
                <a:solidFill>
                  <a:schemeClr val="dk1"/>
                </a:solidFill>
              </a:rPr>
              <a:t>Item descriptors are not unique to a single item.</a:t>
            </a:r>
            <a:endParaRPr sz="2400" b="0">
              <a:solidFill>
                <a:schemeClr val="dk1"/>
              </a:solidFill>
            </a:endParaRPr>
          </a:p>
          <a:p>
            <a:pPr marL="457200" lvl="0" indent="-381000" algn="l" rtl="0">
              <a:lnSpc>
                <a:spcPct val="100000"/>
              </a:lnSpc>
              <a:spcBef>
                <a:spcPts val="0"/>
              </a:spcBef>
              <a:spcAft>
                <a:spcPts val="0"/>
              </a:spcAft>
              <a:buClr>
                <a:schemeClr val="dk1"/>
              </a:buClr>
              <a:buSzPts val="2400"/>
              <a:buFont typeface="Josefin Sans"/>
              <a:buChar char="●"/>
            </a:pPr>
            <a:r>
              <a:rPr lang="en" sz="2400" b="0">
                <a:solidFill>
                  <a:schemeClr val="dk1"/>
                </a:solidFill>
              </a:rPr>
              <a:t>An existing item descriptor may be applied to newly developed test items if the content and skills measured are a good fit.</a:t>
            </a:r>
            <a:endParaRPr sz="2400" b="0">
              <a:solidFill>
                <a:schemeClr val="dk1"/>
              </a:solidFill>
            </a:endParaRPr>
          </a:p>
          <a:p>
            <a:pPr marL="457200" lvl="0" indent="-381000" algn="l" rtl="0">
              <a:lnSpc>
                <a:spcPct val="100000"/>
              </a:lnSpc>
              <a:spcBef>
                <a:spcPts val="0"/>
              </a:spcBef>
              <a:spcAft>
                <a:spcPts val="0"/>
              </a:spcAft>
              <a:buClr>
                <a:schemeClr val="dk1"/>
              </a:buClr>
              <a:buSzPts val="2400"/>
              <a:buFont typeface="Josefin Sans"/>
              <a:buChar char="●"/>
            </a:pPr>
            <a:r>
              <a:rPr lang="en" sz="2400" b="0">
                <a:solidFill>
                  <a:schemeClr val="dk1"/>
                </a:solidFill>
              </a:rPr>
              <a:t>The same item descriptor can be used for different test items with varying levels of difficulty.</a:t>
            </a:r>
            <a:endParaRPr sz="2400" b="0">
              <a:solidFill>
                <a:schemeClr val="dk1"/>
              </a:solidFill>
            </a:endParaRPr>
          </a:p>
          <a:p>
            <a:pPr marL="457200" lvl="0" indent="-381000" algn="l" rtl="0">
              <a:lnSpc>
                <a:spcPct val="100000"/>
              </a:lnSpc>
              <a:spcBef>
                <a:spcPts val="0"/>
              </a:spcBef>
              <a:spcAft>
                <a:spcPts val="0"/>
              </a:spcAft>
              <a:buClr>
                <a:schemeClr val="dk1"/>
              </a:buClr>
              <a:buSzPts val="2400"/>
              <a:buFont typeface="Josefin Sans"/>
              <a:buChar char="●"/>
            </a:pPr>
            <a:r>
              <a:rPr lang="en" sz="2400" b="0">
                <a:solidFill>
                  <a:schemeClr val="dk1"/>
                </a:solidFill>
              </a:rPr>
              <a:t>Every SDBQ item descriptor will not be used on every Growth Assessment or SOL assessment.</a:t>
            </a:r>
            <a:endParaRPr/>
          </a:p>
        </p:txBody>
      </p:sp>
      <p:sp>
        <p:nvSpPr>
          <p:cNvPr id="229" name="Google Shape;229;p43"/>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4"/>
          <p:cNvSpPr txBox="1">
            <a:spLocks noGrp="1"/>
          </p:cNvSpPr>
          <p:nvPr>
            <p:ph type="title"/>
          </p:nvPr>
        </p:nvSpPr>
        <p:spPr>
          <a:xfrm>
            <a:off x="2953050" y="536925"/>
            <a:ext cx="6154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Understanding the Item Descriptor</a:t>
            </a:r>
            <a:endParaRPr/>
          </a:p>
        </p:txBody>
      </p:sp>
      <p:sp>
        <p:nvSpPr>
          <p:cNvPr id="235" name="Google Shape;235;p44"/>
          <p:cNvSpPr txBox="1">
            <a:spLocks noGrp="1"/>
          </p:cNvSpPr>
          <p:nvPr>
            <p:ph type="body" idx="1"/>
          </p:nvPr>
        </p:nvSpPr>
        <p:spPr>
          <a:xfrm>
            <a:off x="56325" y="1000275"/>
            <a:ext cx="8987100" cy="3497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400" b="0"/>
              <a:t>Consider the descriptor, “drawing conclusions and making inferences.”  It is important to reflect on how this skill could be assessed. For example, the item might not always have the word “conclusion” or “inference.”</a:t>
            </a:r>
            <a:endParaRPr sz="2400" b="0"/>
          </a:p>
          <a:p>
            <a:pPr marL="457200" lvl="0" indent="-381000" algn="l" rtl="0">
              <a:lnSpc>
                <a:spcPct val="100000"/>
              </a:lnSpc>
              <a:spcBef>
                <a:spcPts val="0"/>
              </a:spcBef>
              <a:spcAft>
                <a:spcPts val="0"/>
              </a:spcAft>
              <a:buSzPts val="2400"/>
              <a:buFont typeface="Josefin Sans"/>
              <a:buChar char="●"/>
            </a:pPr>
            <a:r>
              <a:rPr lang="en" sz="2400" b="0"/>
              <a:t>The author wrote this text most likely to--</a:t>
            </a:r>
            <a:endParaRPr sz="2400" b="0"/>
          </a:p>
          <a:p>
            <a:pPr marL="457200" lvl="0" indent="-381000" algn="l" rtl="0">
              <a:lnSpc>
                <a:spcPct val="100000"/>
              </a:lnSpc>
              <a:spcBef>
                <a:spcPts val="0"/>
              </a:spcBef>
              <a:spcAft>
                <a:spcPts val="0"/>
              </a:spcAft>
              <a:buSzPts val="2400"/>
              <a:buFont typeface="Josefin Sans"/>
              <a:buChar char="●"/>
            </a:pPr>
            <a:r>
              <a:rPr lang="en" sz="2400" b="0"/>
              <a:t>Why did [insert character] [insert something that happened in the text]?</a:t>
            </a:r>
            <a:endParaRPr sz="2400" b="0"/>
          </a:p>
          <a:p>
            <a:pPr marL="457200" lvl="0" indent="-381000" algn="l" rtl="0">
              <a:lnSpc>
                <a:spcPct val="100000"/>
              </a:lnSpc>
              <a:spcBef>
                <a:spcPts val="0"/>
              </a:spcBef>
              <a:spcAft>
                <a:spcPts val="0"/>
              </a:spcAft>
              <a:buSzPts val="2400"/>
              <a:buFont typeface="Josefin Sans"/>
              <a:buChar char="●"/>
            </a:pPr>
            <a:r>
              <a:rPr lang="en" sz="2400" b="0"/>
              <a:t>What is the purpose of the [article/website]?</a:t>
            </a:r>
            <a:endParaRPr sz="2400" b="0"/>
          </a:p>
          <a:p>
            <a:pPr marL="0" lvl="0" indent="0" algn="l" rtl="0">
              <a:lnSpc>
                <a:spcPct val="100000"/>
              </a:lnSpc>
              <a:spcBef>
                <a:spcPts val="0"/>
              </a:spcBef>
              <a:spcAft>
                <a:spcPts val="0"/>
              </a:spcAft>
              <a:buClr>
                <a:schemeClr val="dk1"/>
              </a:buClr>
              <a:buSzPts val="1100"/>
              <a:buFont typeface="Arial"/>
              <a:buNone/>
            </a:pPr>
            <a:r>
              <a:rPr lang="en" sz="2400" b="0"/>
              <a:t>Test questions are used to assess what students know in a variety of ways.</a:t>
            </a:r>
            <a:endParaRPr/>
          </a:p>
        </p:txBody>
      </p:sp>
      <p:sp>
        <p:nvSpPr>
          <p:cNvPr id="236" name="Google Shape;236;p44"/>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5"/>
          <p:cNvSpPr txBox="1">
            <a:spLocks noGrp="1"/>
          </p:cNvSpPr>
          <p:nvPr>
            <p:ph type="title"/>
          </p:nvPr>
        </p:nvSpPr>
        <p:spPr>
          <a:xfrm>
            <a:off x="311700" y="813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D50032"/>
                </a:solidFill>
              </a:rPr>
              <a:t>Different Purpose, Different Focus</a:t>
            </a:r>
            <a:r>
              <a:rPr lang="en" sz="3400">
                <a:solidFill>
                  <a:srgbClr val="D50032"/>
                </a:solidFill>
              </a:rPr>
              <a:t> </a:t>
            </a:r>
            <a:r>
              <a:rPr lang="en" sz="2400">
                <a:solidFill>
                  <a:srgbClr val="D50032"/>
                </a:solidFill>
              </a:rPr>
              <a:t>(1 of 2)</a:t>
            </a:r>
            <a:endParaRPr sz="1800"/>
          </a:p>
        </p:txBody>
      </p:sp>
      <p:sp>
        <p:nvSpPr>
          <p:cNvPr id="242" name="Google Shape;242;p45"/>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12</a:t>
            </a:fld>
            <a:endParaRPr/>
          </a:p>
        </p:txBody>
      </p:sp>
      <p:sp>
        <p:nvSpPr>
          <p:cNvPr id="243" name="Google Shape;243;p45"/>
          <p:cNvSpPr txBox="1">
            <a:spLocks noGrp="1"/>
          </p:cNvSpPr>
          <p:nvPr>
            <p:ph type="body" idx="1"/>
          </p:nvPr>
        </p:nvSpPr>
        <p:spPr>
          <a:xfrm>
            <a:off x="173100" y="1667725"/>
            <a:ext cx="8970900" cy="3416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400" b="0"/>
              <a:t>●	SDBQ reports for SOL tests are traditionally used to prepare for expedited retakes after SOL testing.</a:t>
            </a:r>
            <a:endParaRPr sz="2400" b="0"/>
          </a:p>
          <a:p>
            <a:pPr marL="0" lvl="0" indent="457200" algn="l" rtl="0">
              <a:lnSpc>
                <a:spcPct val="115000"/>
              </a:lnSpc>
              <a:spcBef>
                <a:spcPts val="0"/>
              </a:spcBef>
              <a:spcAft>
                <a:spcPts val="0"/>
              </a:spcAft>
              <a:buClr>
                <a:schemeClr val="dk1"/>
              </a:buClr>
              <a:buSzPts val="1100"/>
              <a:buFont typeface="Arial"/>
              <a:buNone/>
            </a:pPr>
            <a:r>
              <a:rPr lang="en" sz="2400" b="0">
                <a:solidFill>
                  <a:schemeClr val="dk2"/>
                </a:solidFill>
              </a:rPr>
              <a:t>○	</a:t>
            </a:r>
            <a:r>
              <a:rPr lang="en" sz="2400" b="0">
                <a:solidFill>
                  <a:schemeClr val="dk1"/>
                </a:solidFill>
              </a:rPr>
              <a:t>Expedited Retakes: focus is on intervention or </a:t>
            </a:r>
            <a:endParaRPr sz="2400" b="0">
              <a:solidFill>
                <a:schemeClr val="dk1"/>
              </a:solidFill>
            </a:endParaRPr>
          </a:p>
          <a:p>
            <a:pPr marL="457200" lvl="0" indent="457200" algn="l" rtl="0">
              <a:lnSpc>
                <a:spcPct val="115000"/>
              </a:lnSpc>
              <a:spcBef>
                <a:spcPts val="0"/>
              </a:spcBef>
              <a:spcAft>
                <a:spcPts val="0"/>
              </a:spcAft>
              <a:buClr>
                <a:schemeClr val="dk1"/>
              </a:buClr>
              <a:buSzPts val="1100"/>
              <a:buFont typeface="Arial"/>
              <a:buNone/>
            </a:pPr>
            <a:r>
              <a:rPr lang="en" sz="2400" b="0">
                <a:solidFill>
                  <a:schemeClr val="dk1"/>
                </a:solidFill>
              </a:rPr>
              <a:t>remediation on skills and content already taught</a:t>
            </a:r>
            <a:endParaRPr sz="2400" b="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2400" b="0">
              <a:solidFill>
                <a:schemeClr val="dk1"/>
              </a:solidFill>
            </a:endParaRPr>
          </a:p>
          <a:p>
            <a:pPr marL="0" lvl="0" indent="0" algn="l" rtl="0">
              <a:lnSpc>
                <a:spcPct val="115000"/>
              </a:lnSpc>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6"/>
          <p:cNvSpPr txBox="1">
            <a:spLocks noGrp="1"/>
          </p:cNvSpPr>
          <p:nvPr>
            <p:ph type="title"/>
          </p:nvPr>
        </p:nvSpPr>
        <p:spPr>
          <a:xfrm>
            <a:off x="311700" y="813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Different Purpose, Different Focus </a:t>
            </a:r>
            <a:r>
              <a:rPr lang="en" sz="2400"/>
              <a:t>(2 of 2)</a:t>
            </a:r>
            <a:endParaRPr sz="2400"/>
          </a:p>
        </p:txBody>
      </p:sp>
      <p:sp>
        <p:nvSpPr>
          <p:cNvPr id="249" name="Google Shape;249;p46"/>
          <p:cNvSpPr txBox="1">
            <a:spLocks noGrp="1"/>
          </p:cNvSpPr>
          <p:nvPr>
            <p:ph type="body" idx="1"/>
          </p:nvPr>
        </p:nvSpPr>
        <p:spPr>
          <a:xfrm>
            <a:off x="448625" y="1386425"/>
            <a:ext cx="8520600" cy="3416400"/>
          </a:xfrm>
          <a:prstGeom prst="rect">
            <a:avLst/>
          </a:prstGeom>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Clr>
                <a:schemeClr val="dk1"/>
              </a:buClr>
              <a:buSzPts val="2400"/>
              <a:buChar char="●"/>
            </a:pPr>
            <a:r>
              <a:rPr lang="en" sz="2400" b="0">
                <a:solidFill>
                  <a:schemeClr val="dk1"/>
                </a:solidFill>
              </a:rPr>
              <a:t>The approach to using fall growth SDBQ should differ from the approach to using spring SOL test SDBQ data to prepare for expedited retakes.</a:t>
            </a:r>
            <a:endParaRPr sz="2400" b="0">
              <a:solidFill>
                <a:schemeClr val="dk1"/>
              </a:solidFill>
            </a:endParaRPr>
          </a:p>
          <a:p>
            <a:pPr marL="914400" lvl="0" indent="-400050" algn="l" rtl="0">
              <a:lnSpc>
                <a:spcPct val="115000"/>
              </a:lnSpc>
              <a:spcBef>
                <a:spcPts val="0"/>
              </a:spcBef>
              <a:spcAft>
                <a:spcPts val="0"/>
              </a:spcAft>
              <a:buClr>
                <a:schemeClr val="dk1"/>
              </a:buClr>
              <a:buSzPts val="1100"/>
              <a:buFont typeface="Arial"/>
              <a:buNone/>
            </a:pPr>
            <a:r>
              <a:rPr lang="en" sz="2400" b="0">
                <a:solidFill>
                  <a:schemeClr val="dk2"/>
                </a:solidFill>
              </a:rPr>
              <a:t>○	</a:t>
            </a:r>
            <a:r>
              <a:rPr lang="en" sz="2400" b="0">
                <a:solidFill>
                  <a:schemeClr val="dk1"/>
                </a:solidFill>
              </a:rPr>
              <a:t>Fall Growth: focus is readiness and skills needed for current grade-level instruction yet to occur</a:t>
            </a:r>
            <a:endParaRPr sz="2400" b="0">
              <a:solidFill>
                <a:schemeClr val="dk1"/>
              </a:solidFill>
            </a:endParaRPr>
          </a:p>
          <a:p>
            <a:pPr marL="0" lvl="0" indent="0" algn="l" rtl="0">
              <a:spcBef>
                <a:spcPts val="0"/>
              </a:spcBef>
              <a:spcAft>
                <a:spcPts val="1600"/>
              </a:spcAft>
              <a:buNone/>
            </a:pPr>
            <a:endParaRPr/>
          </a:p>
        </p:txBody>
      </p:sp>
      <p:sp>
        <p:nvSpPr>
          <p:cNvPr id="250" name="Google Shape;250;p46"/>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7"/>
          <p:cNvSpPr txBox="1">
            <a:spLocks noGrp="1"/>
          </p:cNvSpPr>
          <p:nvPr>
            <p:ph type="title"/>
          </p:nvPr>
        </p:nvSpPr>
        <p:spPr>
          <a:xfrm>
            <a:off x="311700" y="813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D50032"/>
                </a:solidFill>
              </a:rPr>
              <a:t>Questions for Teachers to Consider when Using SDBQ Data for Planning Instruction</a:t>
            </a:r>
            <a:endParaRPr/>
          </a:p>
        </p:txBody>
      </p:sp>
      <p:sp>
        <p:nvSpPr>
          <p:cNvPr id="256" name="Google Shape;256;p47"/>
          <p:cNvSpPr txBox="1">
            <a:spLocks noGrp="1"/>
          </p:cNvSpPr>
          <p:nvPr>
            <p:ph type="body" idx="1"/>
          </p:nvPr>
        </p:nvSpPr>
        <p:spPr>
          <a:xfrm>
            <a:off x="125" y="1802475"/>
            <a:ext cx="9144000" cy="2895900"/>
          </a:xfrm>
          <a:prstGeom prst="rect">
            <a:avLst/>
          </a:prstGeom>
        </p:spPr>
        <p:txBody>
          <a:bodyPr spcFirstLastPara="1" wrap="square" lIns="91425" tIns="91425" rIns="91425" bIns="91425" anchor="t" anchorCtr="0">
            <a:noAutofit/>
          </a:bodyPr>
          <a:lstStyle/>
          <a:p>
            <a:pPr marL="457200" lvl="0" indent="-375920" algn="l" rtl="0">
              <a:lnSpc>
                <a:spcPct val="115000"/>
              </a:lnSpc>
              <a:spcBef>
                <a:spcPts val="0"/>
              </a:spcBef>
              <a:spcAft>
                <a:spcPts val="0"/>
              </a:spcAft>
              <a:buSzPts val="2320"/>
              <a:buChar char="●"/>
            </a:pPr>
            <a:r>
              <a:rPr lang="en" sz="2320" b="0"/>
              <a:t>What data will provide additional information about your students’ understanding of previously taught skills and content?</a:t>
            </a:r>
            <a:endParaRPr sz="2320" b="0"/>
          </a:p>
          <a:p>
            <a:pPr marL="457200" lvl="0" indent="-375920" algn="l" rtl="0">
              <a:lnSpc>
                <a:spcPct val="115000"/>
              </a:lnSpc>
              <a:spcBef>
                <a:spcPts val="0"/>
              </a:spcBef>
              <a:spcAft>
                <a:spcPts val="0"/>
              </a:spcAft>
              <a:buSzPts val="2320"/>
              <a:buChar char="●"/>
            </a:pPr>
            <a:r>
              <a:rPr lang="en" sz="2320" b="0"/>
              <a:t>What evidence will you look for that will show you that students have learned the grade level appropriate skills and content?</a:t>
            </a:r>
            <a:endParaRPr sz="2320" b="0"/>
          </a:p>
          <a:p>
            <a:pPr marL="457200" lvl="0" indent="-375920" algn="l" rtl="0">
              <a:lnSpc>
                <a:spcPct val="115000"/>
              </a:lnSpc>
              <a:spcBef>
                <a:spcPts val="0"/>
              </a:spcBef>
              <a:spcAft>
                <a:spcPts val="0"/>
              </a:spcAft>
              <a:buSzPts val="2320"/>
              <a:buChar char="●"/>
            </a:pPr>
            <a:r>
              <a:rPr lang="en" sz="2320" b="0"/>
              <a:t>If evidence shows students are approaching proficiency but not there yet, how will you scaffold current grade-level instruction?</a:t>
            </a:r>
            <a:endParaRPr sz="2320"/>
          </a:p>
        </p:txBody>
      </p:sp>
      <p:sp>
        <p:nvSpPr>
          <p:cNvPr id="257" name="Google Shape;257;p47"/>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8"/>
          <p:cNvSpPr txBox="1">
            <a:spLocks noGrp="1"/>
          </p:cNvSpPr>
          <p:nvPr>
            <p:ph type="title"/>
          </p:nvPr>
        </p:nvSpPr>
        <p:spPr>
          <a:xfrm>
            <a:off x="311700" y="813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D50032"/>
                </a:solidFill>
              </a:rPr>
              <a:t>Cautions When Analyzing SDBQ Data</a:t>
            </a:r>
            <a:r>
              <a:rPr lang="en" sz="3200">
                <a:solidFill>
                  <a:srgbClr val="D50032"/>
                </a:solidFill>
              </a:rPr>
              <a:t> </a:t>
            </a:r>
            <a:endParaRPr sz="3200"/>
          </a:p>
        </p:txBody>
      </p:sp>
      <p:sp>
        <p:nvSpPr>
          <p:cNvPr id="263" name="Google Shape;263;p48"/>
          <p:cNvSpPr txBox="1">
            <a:spLocks noGrp="1"/>
          </p:cNvSpPr>
          <p:nvPr>
            <p:ph type="body" idx="1"/>
          </p:nvPr>
        </p:nvSpPr>
        <p:spPr>
          <a:xfrm>
            <a:off x="170775" y="1386425"/>
            <a:ext cx="8798400" cy="3416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400" b="0"/>
              <a:t>Important! These data cannot be used in isolation to determine mastery of content.</a:t>
            </a:r>
            <a:endParaRPr sz="2400" b="0"/>
          </a:p>
          <a:p>
            <a:pPr marL="0" lvl="0" indent="0" algn="l" rtl="0">
              <a:lnSpc>
                <a:spcPct val="115000"/>
              </a:lnSpc>
              <a:spcBef>
                <a:spcPts val="0"/>
              </a:spcBef>
              <a:spcAft>
                <a:spcPts val="0"/>
              </a:spcAft>
              <a:buClr>
                <a:schemeClr val="dk1"/>
              </a:buClr>
              <a:buSzPts val="1100"/>
              <a:buFont typeface="Arial"/>
              <a:buNone/>
            </a:pPr>
            <a:r>
              <a:rPr lang="en" sz="2400" b="0"/>
              <a:t>●	Review the SOL the item measures in addition to the item descriptor. Review related SOL to provide a comprehensive approach to reading and mathematics instruction.</a:t>
            </a:r>
            <a:endParaRPr sz="2400" b="0"/>
          </a:p>
          <a:p>
            <a:pPr marL="0" lvl="0" indent="0" algn="l" rtl="0">
              <a:lnSpc>
                <a:spcPct val="115000"/>
              </a:lnSpc>
              <a:spcBef>
                <a:spcPts val="0"/>
              </a:spcBef>
              <a:spcAft>
                <a:spcPts val="0"/>
              </a:spcAft>
              <a:buClr>
                <a:schemeClr val="dk1"/>
              </a:buClr>
              <a:buSzPts val="1100"/>
              <a:buFont typeface="Arial"/>
              <a:buNone/>
            </a:pPr>
            <a:r>
              <a:rPr lang="en" sz="2400" b="0"/>
              <a:t>●	Consider other assessment data (formative and summative) in conjunction with the SDBQ data.</a:t>
            </a:r>
            <a:endParaRPr sz="2400" b="0"/>
          </a:p>
          <a:p>
            <a:pPr marL="0" lvl="0" indent="0" algn="l" rtl="0">
              <a:spcBef>
                <a:spcPts val="0"/>
              </a:spcBef>
              <a:spcAft>
                <a:spcPts val="1600"/>
              </a:spcAft>
              <a:buNone/>
            </a:pPr>
            <a:endParaRPr sz="2400"/>
          </a:p>
        </p:txBody>
      </p:sp>
      <p:sp>
        <p:nvSpPr>
          <p:cNvPr id="264" name="Google Shape;264;p48"/>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9"/>
          <p:cNvSpPr txBox="1">
            <a:spLocks noGrp="1"/>
          </p:cNvSpPr>
          <p:nvPr>
            <p:ph type="title"/>
          </p:nvPr>
        </p:nvSpPr>
        <p:spPr>
          <a:xfrm>
            <a:off x="311700" y="813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D50032"/>
                </a:solidFill>
              </a:rPr>
              <a:t>Reading Instruction </a:t>
            </a:r>
            <a:r>
              <a:rPr lang="en" sz="2400">
                <a:solidFill>
                  <a:srgbClr val="D50032"/>
                </a:solidFill>
              </a:rPr>
              <a:t>(1 of </a:t>
            </a:r>
            <a:r>
              <a:rPr lang="en" sz="2400"/>
              <a:t>4</a:t>
            </a:r>
            <a:r>
              <a:rPr lang="en" sz="2400">
                <a:solidFill>
                  <a:srgbClr val="D50032"/>
                </a:solidFill>
              </a:rPr>
              <a:t>)</a:t>
            </a:r>
            <a:endParaRPr sz="2400"/>
          </a:p>
        </p:txBody>
      </p:sp>
      <p:sp>
        <p:nvSpPr>
          <p:cNvPr id="270" name="Google Shape;270;p49"/>
          <p:cNvSpPr txBox="1">
            <a:spLocks noGrp="1"/>
          </p:cNvSpPr>
          <p:nvPr>
            <p:ph type="body" idx="1"/>
          </p:nvPr>
        </p:nvSpPr>
        <p:spPr>
          <a:xfrm>
            <a:off x="120550" y="1228300"/>
            <a:ext cx="8981100" cy="3574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400" b="0">
                <a:solidFill>
                  <a:schemeClr val="dk1"/>
                </a:solidFill>
              </a:rPr>
              <a:t>As noted in the 2017 English Standards of Learning</a:t>
            </a:r>
            <a:r>
              <a:rPr lang="en" sz="2400" b="0" u="sng">
                <a:solidFill>
                  <a:schemeClr val="hlink"/>
                </a:solidFill>
                <a:hlinkClick r:id="rId3"/>
              </a:rPr>
              <a:t> Curriculum Framework</a:t>
            </a:r>
            <a:r>
              <a:rPr lang="en" sz="2400" b="0">
                <a:solidFill>
                  <a:schemeClr val="dk1"/>
                </a:solidFill>
              </a:rPr>
              <a:t>, “The concepts, skills, and content in English Language Arts spiral. Teachers should note each grade level builds skills that carry to the following grades.”</a:t>
            </a:r>
            <a:endParaRPr sz="2400" b="0">
              <a:solidFill>
                <a:schemeClr val="dk1"/>
              </a:solidFill>
            </a:endParaRPr>
          </a:p>
          <a:p>
            <a:pPr marL="0" lvl="0" indent="457200" algn="l" rtl="0">
              <a:lnSpc>
                <a:spcPct val="115000"/>
              </a:lnSpc>
              <a:spcBef>
                <a:spcPts val="0"/>
              </a:spcBef>
              <a:spcAft>
                <a:spcPts val="0"/>
              </a:spcAft>
              <a:buClr>
                <a:schemeClr val="dk1"/>
              </a:buClr>
              <a:buSzPts val="1100"/>
              <a:buFont typeface="Arial"/>
              <a:buNone/>
            </a:pPr>
            <a:r>
              <a:rPr lang="en" sz="2400" b="0">
                <a:solidFill>
                  <a:schemeClr val="dk1"/>
                </a:solidFill>
              </a:rPr>
              <a:t>●This scaffolding provides opportunities for students to build concepts and apply comprehension skills to increasingly complex texts as they move through the grade and through grade levels.</a:t>
            </a:r>
            <a:endParaRPr sz="2400" b="0">
              <a:solidFill>
                <a:schemeClr val="dk1"/>
              </a:solidFill>
            </a:endParaRPr>
          </a:p>
          <a:p>
            <a:pPr marL="0" lvl="0" indent="0" algn="l" rtl="0">
              <a:spcBef>
                <a:spcPts val="0"/>
              </a:spcBef>
              <a:spcAft>
                <a:spcPts val="1600"/>
              </a:spcAft>
              <a:buNone/>
            </a:pPr>
            <a:endParaRPr/>
          </a:p>
        </p:txBody>
      </p:sp>
      <p:sp>
        <p:nvSpPr>
          <p:cNvPr id="271" name="Google Shape;271;p49"/>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0"/>
          <p:cNvSpPr txBox="1">
            <a:spLocks noGrp="1"/>
          </p:cNvSpPr>
          <p:nvPr>
            <p:ph type="title"/>
          </p:nvPr>
        </p:nvSpPr>
        <p:spPr>
          <a:xfrm>
            <a:off x="311700" y="813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3600"/>
              <a:buFont typeface="Calibri"/>
              <a:buNone/>
            </a:pPr>
            <a:r>
              <a:rPr lang="en">
                <a:solidFill>
                  <a:srgbClr val="D50032"/>
                </a:solidFill>
              </a:rPr>
              <a:t>Reading Instruction </a:t>
            </a:r>
            <a:r>
              <a:rPr lang="en" sz="2400">
                <a:solidFill>
                  <a:srgbClr val="D50032"/>
                </a:solidFill>
              </a:rPr>
              <a:t>(2 of 4)</a:t>
            </a:r>
            <a:endParaRPr sz="2400">
              <a:solidFill>
                <a:srgbClr val="D50032"/>
              </a:solidFill>
            </a:endParaRPr>
          </a:p>
        </p:txBody>
      </p:sp>
      <p:sp>
        <p:nvSpPr>
          <p:cNvPr id="277" name="Google Shape;277;p50"/>
          <p:cNvSpPr txBox="1">
            <a:spLocks noGrp="1"/>
          </p:cNvSpPr>
          <p:nvPr>
            <p:ph type="body" idx="1"/>
          </p:nvPr>
        </p:nvSpPr>
        <p:spPr>
          <a:xfrm>
            <a:off x="0" y="1386425"/>
            <a:ext cx="9144000" cy="3416400"/>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Clr>
                <a:schemeClr val="dk1"/>
              </a:buClr>
              <a:buSzPts val="2400"/>
              <a:buChar char="-"/>
            </a:pPr>
            <a:r>
              <a:rPr lang="en" sz="2400" b="0">
                <a:solidFill>
                  <a:schemeClr val="dk1"/>
                </a:solidFill>
              </a:rPr>
              <a:t>Step One: Select Authentic Text</a:t>
            </a:r>
            <a:endParaRPr sz="2400" b="0">
              <a:solidFill>
                <a:schemeClr val="dk1"/>
              </a:solidFill>
            </a:endParaRPr>
          </a:p>
          <a:p>
            <a:pPr marL="1143000" lvl="2" indent="-215900" algn="l" rtl="0">
              <a:lnSpc>
                <a:spcPct val="100000"/>
              </a:lnSpc>
              <a:spcBef>
                <a:spcPts val="520"/>
              </a:spcBef>
              <a:spcAft>
                <a:spcPts val="0"/>
              </a:spcAft>
              <a:buClr>
                <a:schemeClr val="dk1"/>
              </a:buClr>
              <a:buSzPts val="2400"/>
              <a:buFont typeface="Josefin Sans"/>
              <a:buChar char="•"/>
            </a:pPr>
            <a:r>
              <a:rPr lang="en" sz="2400" b="0">
                <a:solidFill>
                  <a:schemeClr val="dk1"/>
                </a:solidFill>
              </a:rPr>
              <a:t>Ensure the passage(s) are grade-level appropriate, provide instructional scaffolding to introduce and review skills, and provide opportunities for formative and summative review. </a:t>
            </a:r>
            <a:endParaRPr sz="2400" b="0">
              <a:solidFill>
                <a:schemeClr val="dk1"/>
              </a:solidFill>
            </a:endParaRPr>
          </a:p>
          <a:p>
            <a:pPr marL="457200" lvl="0" indent="-381000" algn="l" rtl="0">
              <a:lnSpc>
                <a:spcPct val="100000"/>
              </a:lnSpc>
              <a:spcBef>
                <a:spcPts val="0"/>
              </a:spcBef>
              <a:spcAft>
                <a:spcPts val="0"/>
              </a:spcAft>
              <a:buClr>
                <a:schemeClr val="dk1"/>
              </a:buClr>
              <a:buSzPts val="2400"/>
              <a:buChar char="-"/>
            </a:pPr>
            <a:r>
              <a:rPr lang="en" sz="2400" b="0">
                <a:solidFill>
                  <a:schemeClr val="dk1"/>
                </a:solidFill>
              </a:rPr>
              <a:t>Step Two: Examine the Content and Progression of Standards </a:t>
            </a:r>
            <a:endParaRPr sz="2400" b="0">
              <a:solidFill>
                <a:schemeClr val="dk1"/>
              </a:solidFill>
            </a:endParaRPr>
          </a:p>
          <a:p>
            <a:pPr marL="1143000" lvl="2" indent="-215900" algn="l" rtl="0">
              <a:lnSpc>
                <a:spcPct val="100000"/>
              </a:lnSpc>
              <a:spcBef>
                <a:spcPts val="520"/>
              </a:spcBef>
              <a:spcAft>
                <a:spcPts val="0"/>
              </a:spcAft>
              <a:buClr>
                <a:schemeClr val="dk1"/>
              </a:buClr>
              <a:buSzPts val="2400"/>
              <a:buFont typeface="Josefin Sans"/>
              <a:buChar char="•"/>
            </a:pPr>
            <a:r>
              <a:rPr lang="en" sz="2400" b="0">
                <a:solidFill>
                  <a:schemeClr val="dk1"/>
                </a:solidFill>
              </a:rPr>
              <a:t>Review the SOL in the grades before and after to ensure scaffolding of the targeted skills.</a:t>
            </a:r>
            <a:endParaRPr sz="2400"/>
          </a:p>
        </p:txBody>
      </p:sp>
      <p:sp>
        <p:nvSpPr>
          <p:cNvPr id="278" name="Google Shape;278;p50"/>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51"/>
          <p:cNvSpPr txBox="1">
            <a:spLocks noGrp="1"/>
          </p:cNvSpPr>
          <p:nvPr>
            <p:ph type="title"/>
          </p:nvPr>
        </p:nvSpPr>
        <p:spPr>
          <a:xfrm>
            <a:off x="311700" y="813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3600"/>
              <a:buFont typeface="Calibri"/>
              <a:buNone/>
            </a:pPr>
            <a:r>
              <a:rPr lang="en">
                <a:solidFill>
                  <a:srgbClr val="D50032"/>
                </a:solidFill>
              </a:rPr>
              <a:t>Reading Instruction</a:t>
            </a:r>
            <a:r>
              <a:rPr lang="en" sz="3600">
                <a:solidFill>
                  <a:srgbClr val="D50032"/>
                </a:solidFill>
              </a:rPr>
              <a:t> </a:t>
            </a:r>
            <a:r>
              <a:rPr lang="en" sz="2400">
                <a:solidFill>
                  <a:srgbClr val="D50032"/>
                </a:solidFill>
              </a:rPr>
              <a:t>(3 of 4)</a:t>
            </a:r>
            <a:endParaRPr>
              <a:solidFill>
                <a:srgbClr val="D50032"/>
              </a:solidFill>
            </a:endParaRPr>
          </a:p>
        </p:txBody>
      </p:sp>
      <p:sp>
        <p:nvSpPr>
          <p:cNvPr id="284" name="Google Shape;284;p51"/>
          <p:cNvSpPr txBox="1">
            <a:spLocks noGrp="1"/>
          </p:cNvSpPr>
          <p:nvPr>
            <p:ph type="body" idx="1"/>
          </p:nvPr>
        </p:nvSpPr>
        <p:spPr>
          <a:xfrm>
            <a:off x="76775" y="1386425"/>
            <a:ext cx="8982000" cy="3416400"/>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Clr>
                <a:schemeClr val="dk1"/>
              </a:buClr>
              <a:buSzPts val="2400"/>
              <a:buChar char="-"/>
            </a:pPr>
            <a:r>
              <a:rPr lang="en" sz="2400" b="0">
                <a:solidFill>
                  <a:schemeClr val="dk1"/>
                </a:solidFill>
              </a:rPr>
              <a:t>Step Three: Sample Question Starters</a:t>
            </a:r>
            <a:endParaRPr sz="2400" b="0" strike="sngStrike">
              <a:solidFill>
                <a:schemeClr val="dk1"/>
              </a:solidFill>
            </a:endParaRPr>
          </a:p>
          <a:p>
            <a:pPr marL="1143000" lvl="2" indent="-227330" algn="l" rtl="0">
              <a:lnSpc>
                <a:spcPct val="100000"/>
              </a:lnSpc>
              <a:spcBef>
                <a:spcPts val="484"/>
              </a:spcBef>
              <a:spcAft>
                <a:spcPts val="0"/>
              </a:spcAft>
              <a:buClr>
                <a:schemeClr val="dk1"/>
              </a:buClr>
              <a:buSzPts val="2400"/>
              <a:buFont typeface="Josefin Sans"/>
              <a:buChar char="•"/>
            </a:pPr>
            <a:r>
              <a:rPr lang="en" sz="2400" b="0">
                <a:solidFill>
                  <a:schemeClr val="dk1"/>
                </a:solidFill>
              </a:rPr>
              <a:t>Questions asked before, during, and after instruction should bring students back to the text and align with the progression of the skill, therefore supporting student mastery. These questions could be exemplified by having students write about what was read, answering questions, etc.</a:t>
            </a:r>
            <a:endParaRPr sz="2400"/>
          </a:p>
        </p:txBody>
      </p:sp>
      <p:sp>
        <p:nvSpPr>
          <p:cNvPr id="285" name="Google Shape;285;p51"/>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52"/>
          <p:cNvSpPr txBox="1">
            <a:spLocks noGrp="1"/>
          </p:cNvSpPr>
          <p:nvPr>
            <p:ph type="title"/>
          </p:nvPr>
        </p:nvSpPr>
        <p:spPr>
          <a:xfrm>
            <a:off x="311700" y="813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D50032"/>
                </a:solidFill>
              </a:rPr>
              <a:t>Reading Instruction</a:t>
            </a:r>
            <a:r>
              <a:rPr lang="en" sz="3600">
                <a:solidFill>
                  <a:srgbClr val="D50032"/>
                </a:solidFill>
              </a:rPr>
              <a:t> </a:t>
            </a:r>
            <a:r>
              <a:rPr lang="en" sz="2400">
                <a:solidFill>
                  <a:srgbClr val="D50032"/>
                </a:solidFill>
              </a:rPr>
              <a:t>(4 of 4)</a:t>
            </a:r>
            <a:endParaRPr>
              <a:solidFill>
                <a:srgbClr val="D50032"/>
              </a:solidFill>
            </a:endParaRPr>
          </a:p>
        </p:txBody>
      </p:sp>
      <p:sp>
        <p:nvSpPr>
          <p:cNvPr id="291" name="Google Shape;291;p52"/>
          <p:cNvSpPr txBox="1">
            <a:spLocks noGrp="1"/>
          </p:cNvSpPr>
          <p:nvPr>
            <p:ph type="body" idx="1"/>
          </p:nvPr>
        </p:nvSpPr>
        <p:spPr>
          <a:xfrm>
            <a:off x="76775" y="1386425"/>
            <a:ext cx="8982000" cy="3416400"/>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561"/>
              </a:spcBef>
              <a:spcAft>
                <a:spcPts val="0"/>
              </a:spcAft>
              <a:buClr>
                <a:schemeClr val="dk1"/>
              </a:buClr>
              <a:buSzPts val="2400"/>
              <a:buChar char="-"/>
            </a:pPr>
            <a:r>
              <a:rPr lang="en" sz="2400" b="0">
                <a:solidFill>
                  <a:schemeClr val="dk1"/>
                </a:solidFill>
              </a:rPr>
              <a:t>Step Four: Exploring Instructional Resources </a:t>
            </a:r>
            <a:endParaRPr sz="2400" b="0">
              <a:solidFill>
                <a:schemeClr val="dk1"/>
              </a:solidFill>
            </a:endParaRPr>
          </a:p>
          <a:p>
            <a:pPr marL="1143000" lvl="2" indent="-227330" algn="l" rtl="0">
              <a:lnSpc>
                <a:spcPct val="100000"/>
              </a:lnSpc>
              <a:spcBef>
                <a:spcPts val="484"/>
              </a:spcBef>
              <a:spcAft>
                <a:spcPts val="0"/>
              </a:spcAft>
              <a:buClr>
                <a:schemeClr val="dk1"/>
              </a:buClr>
              <a:buSzPts val="2400"/>
              <a:buFont typeface="Josefin Sans"/>
              <a:buChar char="•"/>
            </a:pPr>
            <a:r>
              <a:rPr lang="en" sz="2400" b="0">
                <a:solidFill>
                  <a:schemeClr val="dk1"/>
                </a:solidFill>
              </a:rPr>
              <a:t>Select additional grade-level text that is engaging and varying in genre. Introduce new skills and spiral previously taught skills.</a:t>
            </a:r>
            <a:endParaRPr sz="2400" b="0">
              <a:solidFill>
                <a:schemeClr val="dk1"/>
              </a:solidFill>
            </a:endParaRPr>
          </a:p>
          <a:p>
            <a:pPr marL="0" lvl="0" indent="0" algn="l" rtl="0">
              <a:spcBef>
                <a:spcPts val="0"/>
              </a:spcBef>
              <a:spcAft>
                <a:spcPts val="1600"/>
              </a:spcAft>
              <a:buNone/>
            </a:pPr>
            <a:endParaRPr sz="2400"/>
          </a:p>
        </p:txBody>
      </p:sp>
      <p:sp>
        <p:nvSpPr>
          <p:cNvPr id="292" name="Google Shape;292;p52"/>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5"/>
          <p:cNvSpPr txBox="1">
            <a:spLocks noGrp="1"/>
          </p:cNvSpPr>
          <p:nvPr>
            <p:ph type="title"/>
          </p:nvPr>
        </p:nvSpPr>
        <p:spPr>
          <a:xfrm>
            <a:off x="3133600" y="297800"/>
            <a:ext cx="5835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Agenda</a:t>
            </a:r>
            <a:endParaRPr/>
          </a:p>
        </p:txBody>
      </p:sp>
      <p:sp>
        <p:nvSpPr>
          <p:cNvPr id="171" name="Google Shape;171;p35"/>
          <p:cNvSpPr txBox="1">
            <a:spLocks noGrp="1"/>
          </p:cNvSpPr>
          <p:nvPr>
            <p:ph type="body" idx="1"/>
          </p:nvPr>
        </p:nvSpPr>
        <p:spPr>
          <a:xfrm>
            <a:off x="448600" y="1037725"/>
            <a:ext cx="8520600" cy="38178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D50032"/>
              </a:buClr>
              <a:buSzPts val="2400"/>
              <a:buChar char="●"/>
            </a:pPr>
            <a:r>
              <a:rPr lang="en" sz="2400">
                <a:solidFill>
                  <a:srgbClr val="D50032"/>
                </a:solidFill>
              </a:rPr>
              <a:t>Growth Assessment Reports</a:t>
            </a:r>
            <a:endParaRPr sz="2400">
              <a:solidFill>
                <a:srgbClr val="D50032"/>
              </a:solidFill>
            </a:endParaRPr>
          </a:p>
          <a:p>
            <a:pPr marL="457200" lvl="0" indent="-381000" algn="l" rtl="0">
              <a:spcBef>
                <a:spcPts val="0"/>
              </a:spcBef>
              <a:spcAft>
                <a:spcPts val="0"/>
              </a:spcAft>
              <a:buClr>
                <a:srgbClr val="D50032"/>
              </a:buClr>
              <a:buSzPts val="2400"/>
              <a:buChar char="●"/>
            </a:pPr>
            <a:r>
              <a:rPr lang="en" sz="2400">
                <a:solidFill>
                  <a:srgbClr val="D50032"/>
                </a:solidFill>
              </a:rPr>
              <a:t>Stacking Skills to Maximize Instruction</a:t>
            </a:r>
            <a:endParaRPr sz="2400">
              <a:solidFill>
                <a:srgbClr val="D50032"/>
              </a:solidFill>
            </a:endParaRPr>
          </a:p>
          <a:p>
            <a:pPr marL="457200" lvl="0" indent="-381000" algn="l" rtl="0">
              <a:spcBef>
                <a:spcPts val="0"/>
              </a:spcBef>
              <a:spcAft>
                <a:spcPts val="0"/>
              </a:spcAft>
              <a:buClr>
                <a:srgbClr val="D50032"/>
              </a:buClr>
              <a:buSzPts val="2400"/>
              <a:buChar char="●"/>
            </a:pPr>
            <a:r>
              <a:rPr lang="en" sz="2400">
                <a:solidFill>
                  <a:srgbClr val="D50032"/>
                </a:solidFill>
              </a:rPr>
              <a:t>Stacking Skills in Texts to Maximize Instruction</a:t>
            </a:r>
            <a:endParaRPr sz="2400">
              <a:solidFill>
                <a:srgbClr val="D50032"/>
              </a:solidFill>
            </a:endParaRPr>
          </a:p>
          <a:p>
            <a:pPr marL="457200" lvl="0" indent="-381000" algn="l" rtl="0">
              <a:spcBef>
                <a:spcPts val="0"/>
              </a:spcBef>
              <a:spcAft>
                <a:spcPts val="0"/>
              </a:spcAft>
              <a:buClr>
                <a:srgbClr val="D50032"/>
              </a:buClr>
              <a:buSzPts val="2400"/>
              <a:buChar char="●"/>
            </a:pPr>
            <a:r>
              <a:rPr lang="en" sz="2400">
                <a:solidFill>
                  <a:srgbClr val="D50032"/>
                </a:solidFill>
              </a:rPr>
              <a:t>Planning for Instruction</a:t>
            </a:r>
            <a:endParaRPr sz="2400">
              <a:solidFill>
                <a:srgbClr val="D50032"/>
              </a:solidFill>
            </a:endParaRPr>
          </a:p>
          <a:p>
            <a:pPr marL="457200" lvl="0" indent="-381000" algn="l" rtl="0">
              <a:spcBef>
                <a:spcPts val="0"/>
              </a:spcBef>
              <a:spcAft>
                <a:spcPts val="0"/>
              </a:spcAft>
              <a:buClr>
                <a:srgbClr val="D50032"/>
              </a:buClr>
              <a:buSzPts val="2400"/>
              <a:buChar char="●"/>
            </a:pPr>
            <a:r>
              <a:rPr lang="en" sz="2400">
                <a:solidFill>
                  <a:srgbClr val="D50032"/>
                </a:solidFill>
              </a:rPr>
              <a:t>Stay Connected! </a:t>
            </a:r>
            <a:endParaRPr sz="2400">
              <a:solidFill>
                <a:srgbClr val="D50032"/>
              </a:solidFill>
            </a:endParaRPr>
          </a:p>
        </p:txBody>
      </p:sp>
      <p:sp>
        <p:nvSpPr>
          <p:cNvPr id="172" name="Google Shape;172;p35"/>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3"/>
          <p:cNvSpPr txBox="1">
            <a:spLocks noGrp="1"/>
          </p:cNvSpPr>
          <p:nvPr>
            <p:ph type="sldNum" idx="12"/>
          </p:nvPr>
        </p:nvSpPr>
        <p:spPr>
          <a:xfrm>
            <a:off x="579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20</a:t>
            </a:fld>
            <a:endParaRPr/>
          </a:p>
        </p:txBody>
      </p:sp>
      <p:sp>
        <p:nvSpPr>
          <p:cNvPr id="298" name="Google Shape;298;p53"/>
          <p:cNvSpPr txBox="1">
            <a:spLocks noGrp="1"/>
          </p:cNvSpPr>
          <p:nvPr>
            <p:ph type="title"/>
          </p:nvPr>
        </p:nvSpPr>
        <p:spPr>
          <a:xfrm>
            <a:off x="448750" y="2873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VDOE Assessment Supports Webinar Series</a:t>
            </a:r>
            <a:endParaRPr/>
          </a:p>
        </p:txBody>
      </p:sp>
      <p:pic>
        <p:nvPicPr>
          <p:cNvPr id="299" name="Google Shape;299;p53" descr="Screenshot of VDOE Assessment Supports Webinar Series webpage&#10;Link: https://www.doe.virginia.gov/instruction/english/assessment-supports-webinar-series.shtml"/>
          <p:cNvPicPr preferRelativeResize="0"/>
          <p:nvPr/>
        </p:nvPicPr>
        <p:blipFill>
          <a:blip r:embed="rId4">
            <a:alphaModFix/>
          </a:blip>
          <a:stretch>
            <a:fillRect/>
          </a:stretch>
        </p:blipFill>
        <p:spPr>
          <a:xfrm>
            <a:off x="385775" y="2110125"/>
            <a:ext cx="7738799" cy="2452400"/>
          </a:xfrm>
          <a:prstGeom prst="rect">
            <a:avLst/>
          </a:prstGeom>
          <a:noFill/>
          <a:ln>
            <a:noFill/>
          </a:ln>
        </p:spPr>
      </p:pic>
      <p:pic>
        <p:nvPicPr>
          <p:cNvPr id="300" name="Google Shape;300;p53" descr="Screenshot of VDOE Assessment Supports Webinar Series webpage&#10;Link: https://www.doe.virginia.gov/instruction/english/assessment-supports-webinar-series.shtml"/>
          <p:cNvPicPr preferRelativeResize="0"/>
          <p:nvPr/>
        </p:nvPicPr>
        <p:blipFill>
          <a:blip r:embed="rId5">
            <a:alphaModFix/>
          </a:blip>
          <a:stretch>
            <a:fillRect/>
          </a:stretch>
        </p:blipFill>
        <p:spPr>
          <a:xfrm>
            <a:off x="421050" y="925950"/>
            <a:ext cx="7668249" cy="1184175"/>
          </a:xfrm>
          <a:prstGeom prst="rect">
            <a:avLst/>
          </a:prstGeom>
          <a:noFill/>
          <a:ln>
            <a:noFill/>
          </a:ln>
        </p:spPr>
      </p:pic>
      <p:pic>
        <p:nvPicPr>
          <p:cNvPr id="301" name="Google Shape;301;p53" descr="QR code"/>
          <p:cNvPicPr preferRelativeResize="0"/>
          <p:nvPr/>
        </p:nvPicPr>
        <p:blipFill>
          <a:blip r:embed="rId6">
            <a:alphaModFix/>
          </a:blip>
          <a:stretch>
            <a:fillRect/>
          </a:stretch>
        </p:blipFill>
        <p:spPr>
          <a:xfrm>
            <a:off x="7212575" y="2451437"/>
            <a:ext cx="1756775" cy="176977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4"/>
          <p:cNvSpPr txBox="1">
            <a:spLocks noGrp="1"/>
          </p:cNvSpPr>
          <p:nvPr>
            <p:ph type="ctrTitle"/>
          </p:nvPr>
        </p:nvSpPr>
        <p:spPr>
          <a:xfrm>
            <a:off x="311708" y="1244950"/>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Stacking Skills to Maximize Instruction</a:t>
            </a:r>
            <a:endParaRPr/>
          </a:p>
        </p:txBody>
      </p:sp>
      <p:sp>
        <p:nvSpPr>
          <p:cNvPr id="307" name="Google Shape;307;p54"/>
          <p:cNvSpPr txBox="1">
            <a:spLocks noGrp="1"/>
          </p:cNvSpPr>
          <p:nvPr>
            <p:ph type="subTitle" idx="1"/>
          </p:nvPr>
        </p:nvSpPr>
        <p:spPr>
          <a:xfrm>
            <a:off x="311700" y="3334500"/>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308" name="Google Shape;308;p54"/>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55"/>
          <p:cNvSpPr txBox="1">
            <a:spLocks noGrp="1"/>
          </p:cNvSpPr>
          <p:nvPr>
            <p:ph type="title"/>
          </p:nvPr>
        </p:nvSpPr>
        <p:spPr>
          <a:xfrm>
            <a:off x="311700" y="813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does “Stacking” Skills Mean?</a:t>
            </a:r>
            <a:endParaRPr/>
          </a:p>
        </p:txBody>
      </p:sp>
      <p:sp>
        <p:nvSpPr>
          <p:cNvPr id="314" name="Google Shape;314;p55"/>
          <p:cNvSpPr txBox="1">
            <a:spLocks noGrp="1"/>
          </p:cNvSpPr>
          <p:nvPr>
            <p:ph type="body" idx="1"/>
          </p:nvPr>
        </p:nvSpPr>
        <p:spPr>
          <a:xfrm>
            <a:off x="448625" y="1386425"/>
            <a:ext cx="8520600" cy="3416400"/>
          </a:xfrm>
          <a:prstGeom prst="rect">
            <a:avLst/>
          </a:prstGeom>
        </p:spPr>
        <p:txBody>
          <a:bodyPr spcFirstLastPara="1" wrap="square" lIns="91425" tIns="91425" rIns="91425" bIns="91425" anchor="t" anchorCtr="0">
            <a:noAutofit/>
          </a:bodyPr>
          <a:lstStyle/>
          <a:p>
            <a:pPr marL="457200" lvl="0" indent="-393700" algn="l" rtl="0">
              <a:spcBef>
                <a:spcPts val="0"/>
              </a:spcBef>
              <a:spcAft>
                <a:spcPts val="0"/>
              </a:spcAft>
              <a:buSzPts val="2600"/>
              <a:buChar char="●"/>
            </a:pPr>
            <a:r>
              <a:rPr lang="en" sz="2600"/>
              <a:t>Grouping skills and standards together to support students’ deeper comprehension of a text or set of texts. </a:t>
            </a:r>
            <a:endParaRPr sz="2600"/>
          </a:p>
          <a:p>
            <a:pPr marL="457200" lvl="0" indent="-393700" algn="l" rtl="0">
              <a:spcBef>
                <a:spcPts val="0"/>
              </a:spcBef>
              <a:spcAft>
                <a:spcPts val="0"/>
              </a:spcAft>
              <a:buSzPts val="2600"/>
              <a:buChar char="●"/>
            </a:pPr>
            <a:r>
              <a:rPr lang="en" sz="2600"/>
              <a:t>Grouping skills and standards together in a way that leads students to greater understanding of text and maximizes instructional opportunities. </a:t>
            </a:r>
            <a:endParaRPr sz="2600"/>
          </a:p>
        </p:txBody>
      </p:sp>
      <p:sp>
        <p:nvSpPr>
          <p:cNvPr id="315" name="Google Shape;315;p55"/>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56"/>
          <p:cNvSpPr txBox="1">
            <a:spLocks noGrp="1"/>
          </p:cNvSpPr>
          <p:nvPr>
            <p:ph type="title"/>
          </p:nvPr>
        </p:nvSpPr>
        <p:spPr>
          <a:xfrm>
            <a:off x="311700" y="813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Considerations for Stacking Skills</a:t>
            </a:r>
            <a:endParaRPr/>
          </a:p>
        </p:txBody>
      </p:sp>
      <p:sp>
        <p:nvSpPr>
          <p:cNvPr id="321" name="Google Shape;321;p56"/>
          <p:cNvSpPr txBox="1">
            <a:spLocks noGrp="1"/>
          </p:cNvSpPr>
          <p:nvPr>
            <p:ph type="body" idx="1"/>
          </p:nvPr>
        </p:nvSpPr>
        <p:spPr>
          <a:xfrm>
            <a:off x="448625" y="1386425"/>
            <a:ext cx="8520600" cy="3416400"/>
          </a:xfrm>
          <a:prstGeom prst="rect">
            <a:avLst/>
          </a:prstGeom>
        </p:spPr>
        <p:txBody>
          <a:bodyPr spcFirstLastPara="1" wrap="square" lIns="91425" tIns="91425" rIns="91425" bIns="91425" anchor="t" anchorCtr="0">
            <a:noAutofit/>
          </a:bodyPr>
          <a:lstStyle/>
          <a:p>
            <a:pPr marL="457200" lvl="0" indent="-393700" algn="l" rtl="0">
              <a:spcBef>
                <a:spcPts val="0"/>
              </a:spcBef>
              <a:spcAft>
                <a:spcPts val="0"/>
              </a:spcAft>
              <a:buSzPts val="2600"/>
              <a:buChar char="●"/>
            </a:pPr>
            <a:r>
              <a:rPr lang="en" sz="2600"/>
              <a:t>Grade Level Skills</a:t>
            </a:r>
            <a:endParaRPr sz="2600"/>
          </a:p>
          <a:p>
            <a:pPr marL="457200" lvl="0" indent="-393700" algn="l" rtl="0">
              <a:spcBef>
                <a:spcPts val="0"/>
              </a:spcBef>
              <a:spcAft>
                <a:spcPts val="0"/>
              </a:spcAft>
              <a:buSzPts val="2600"/>
              <a:buChar char="●"/>
            </a:pPr>
            <a:r>
              <a:rPr lang="en" sz="2600"/>
              <a:t>Vertical Progressions</a:t>
            </a:r>
            <a:endParaRPr sz="2600"/>
          </a:p>
          <a:p>
            <a:pPr marL="457200" lvl="0" indent="-393700" algn="l" rtl="0">
              <a:spcBef>
                <a:spcPts val="0"/>
              </a:spcBef>
              <a:spcAft>
                <a:spcPts val="0"/>
              </a:spcAft>
              <a:buSzPts val="2600"/>
              <a:buChar char="●"/>
            </a:pPr>
            <a:r>
              <a:rPr lang="en" sz="2600"/>
              <a:t>Strand Integration</a:t>
            </a:r>
            <a:endParaRPr sz="2600"/>
          </a:p>
          <a:p>
            <a:pPr marL="457200" lvl="0" indent="-393700" algn="l" rtl="0">
              <a:spcBef>
                <a:spcPts val="0"/>
              </a:spcBef>
              <a:spcAft>
                <a:spcPts val="0"/>
              </a:spcAft>
              <a:buSzPts val="2600"/>
              <a:buChar char="●"/>
            </a:pPr>
            <a:r>
              <a:rPr lang="en" sz="2600"/>
              <a:t>Authentic Text Based Stacks</a:t>
            </a:r>
            <a:endParaRPr sz="2600"/>
          </a:p>
        </p:txBody>
      </p:sp>
      <p:sp>
        <p:nvSpPr>
          <p:cNvPr id="322" name="Google Shape;322;p56"/>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7"/>
          <p:cNvSpPr txBox="1">
            <a:spLocks noGrp="1"/>
          </p:cNvSpPr>
          <p:nvPr>
            <p:ph type="title"/>
          </p:nvPr>
        </p:nvSpPr>
        <p:spPr>
          <a:xfrm>
            <a:off x="311700" y="7889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Grade Level Skills</a:t>
            </a:r>
            <a:endParaRPr/>
          </a:p>
        </p:txBody>
      </p:sp>
      <p:sp>
        <p:nvSpPr>
          <p:cNvPr id="328" name="Google Shape;328;p57"/>
          <p:cNvSpPr txBox="1">
            <a:spLocks noGrp="1"/>
          </p:cNvSpPr>
          <p:nvPr>
            <p:ph type="body" idx="1"/>
          </p:nvPr>
        </p:nvSpPr>
        <p:spPr>
          <a:xfrm>
            <a:off x="311700" y="1268700"/>
            <a:ext cx="3999900" cy="3300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Elementary (Grade 4 Example)</a:t>
            </a:r>
            <a:endParaRPr/>
          </a:p>
        </p:txBody>
      </p:sp>
      <p:sp>
        <p:nvSpPr>
          <p:cNvPr id="329" name="Google Shape;329;p57"/>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24</a:t>
            </a:fld>
            <a:endParaRPr/>
          </a:p>
        </p:txBody>
      </p:sp>
      <p:sp>
        <p:nvSpPr>
          <p:cNvPr id="330" name="Google Shape;330;p57"/>
          <p:cNvSpPr txBox="1"/>
          <p:nvPr/>
        </p:nvSpPr>
        <p:spPr>
          <a:xfrm>
            <a:off x="4978400" y="2371650"/>
            <a:ext cx="1794900" cy="400200"/>
          </a:xfrm>
          <a:prstGeom prst="rect">
            <a:avLst/>
          </a:prstGeom>
          <a:solidFill>
            <a:srgbClr val="A4C2F4"/>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Josefin Sans"/>
                <a:ea typeface="Josefin Sans"/>
                <a:cs typeface="Josefin Sans"/>
                <a:sym typeface="Josefin Sans"/>
              </a:rPr>
              <a:t>Author’s Style</a:t>
            </a:r>
            <a:endParaRPr>
              <a:latin typeface="Josefin Sans"/>
              <a:ea typeface="Josefin Sans"/>
              <a:cs typeface="Josefin Sans"/>
              <a:sym typeface="Josefin Sans"/>
            </a:endParaRPr>
          </a:p>
        </p:txBody>
      </p:sp>
      <p:sp>
        <p:nvSpPr>
          <p:cNvPr id="331" name="Google Shape;331;p57"/>
          <p:cNvSpPr txBox="1"/>
          <p:nvPr/>
        </p:nvSpPr>
        <p:spPr>
          <a:xfrm>
            <a:off x="6773300" y="2371650"/>
            <a:ext cx="1794900" cy="400200"/>
          </a:xfrm>
          <a:prstGeom prst="rect">
            <a:avLst/>
          </a:prstGeom>
          <a:solidFill>
            <a:srgbClr val="C9DAF8"/>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Josefin Sans"/>
                <a:ea typeface="Josefin Sans"/>
                <a:cs typeface="Josefin Sans"/>
                <a:sym typeface="Josefin Sans"/>
              </a:rPr>
              <a:t>Written Expression</a:t>
            </a:r>
            <a:endParaRPr>
              <a:latin typeface="Josefin Sans"/>
              <a:ea typeface="Josefin Sans"/>
              <a:cs typeface="Josefin Sans"/>
              <a:sym typeface="Josefin Sans"/>
            </a:endParaRPr>
          </a:p>
        </p:txBody>
      </p:sp>
      <p:sp>
        <p:nvSpPr>
          <p:cNvPr id="332" name="Google Shape;332;p57"/>
          <p:cNvSpPr txBox="1"/>
          <p:nvPr/>
        </p:nvSpPr>
        <p:spPr>
          <a:xfrm>
            <a:off x="4978400" y="2771850"/>
            <a:ext cx="1794900" cy="400200"/>
          </a:xfrm>
          <a:prstGeom prst="rect">
            <a:avLst/>
          </a:prstGeom>
          <a:solidFill>
            <a:srgbClr val="A4C2F4"/>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Josefin Sans"/>
                <a:ea typeface="Josefin Sans"/>
                <a:cs typeface="Josefin Sans"/>
                <a:sym typeface="Josefin Sans"/>
              </a:rPr>
              <a:t>Literary Devices</a:t>
            </a:r>
            <a:endParaRPr>
              <a:latin typeface="Josefin Sans"/>
              <a:ea typeface="Josefin Sans"/>
              <a:cs typeface="Josefin Sans"/>
              <a:sym typeface="Josefin Sans"/>
            </a:endParaRPr>
          </a:p>
        </p:txBody>
      </p:sp>
      <p:sp>
        <p:nvSpPr>
          <p:cNvPr id="333" name="Google Shape;333;p57"/>
          <p:cNvSpPr txBox="1"/>
          <p:nvPr/>
        </p:nvSpPr>
        <p:spPr>
          <a:xfrm>
            <a:off x="6773300" y="2771850"/>
            <a:ext cx="1794900" cy="400200"/>
          </a:xfrm>
          <a:prstGeom prst="rect">
            <a:avLst/>
          </a:prstGeom>
          <a:solidFill>
            <a:srgbClr val="C9DAF8"/>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Josefin Sans"/>
                <a:ea typeface="Josefin Sans"/>
                <a:cs typeface="Josefin Sans"/>
                <a:sym typeface="Josefin Sans"/>
              </a:rPr>
              <a:t>Tone </a:t>
            </a:r>
            <a:endParaRPr>
              <a:latin typeface="Josefin Sans"/>
              <a:ea typeface="Josefin Sans"/>
              <a:cs typeface="Josefin Sans"/>
              <a:sym typeface="Josefin Sans"/>
            </a:endParaRPr>
          </a:p>
        </p:txBody>
      </p:sp>
      <p:sp>
        <p:nvSpPr>
          <p:cNvPr id="334" name="Google Shape;334;p57"/>
          <p:cNvSpPr txBox="1"/>
          <p:nvPr/>
        </p:nvSpPr>
        <p:spPr>
          <a:xfrm>
            <a:off x="6773300" y="3162513"/>
            <a:ext cx="1794900" cy="400200"/>
          </a:xfrm>
          <a:prstGeom prst="rect">
            <a:avLst/>
          </a:prstGeom>
          <a:solidFill>
            <a:srgbClr val="C9DAF8"/>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Josefin Sans"/>
                <a:ea typeface="Josefin Sans"/>
                <a:cs typeface="Josefin Sans"/>
                <a:sym typeface="Josefin Sans"/>
              </a:rPr>
              <a:t>Voice</a:t>
            </a:r>
            <a:endParaRPr>
              <a:latin typeface="Josefin Sans"/>
              <a:ea typeface="Josefin Sans"/>
              <a:cs typeface="Josefin Sans"/>
              <a:sym typeface="Josefin Sans"/>
            </a:endParaRPr>
          </a:p>
        </p:txBody>
      </p:sp>
      <p:sp>
        <p:nvSpPr>
          <p:cNvPr id="335" name="Google Shape;335;p57"/>
          <p:cNvSpPr txBox="1"/>
          <p:nvPr/>
        </p:nvSpPr>
        <p:spPr>
          <a:xfrm>
            <a:off x="6773300" y="3566500"/>
            <a:ext cx="1794900" cy="400200"/>
          </a:xfrm>
          <a:prstGeom prst="rect">
            <a:avLst/>
          </a:prstGeom>
          <a:solidFill>
            <a:srgbClr val="C9DAF8"/>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Josefin Sans"/>
                <a:ea typeface="Josefin Sans"/>
                <a:cs typeface="Josefin Sans"/>
                <a:sym typeface="Josefin Sans"/>
              </a:rPr>
              <a:t>Sentence Variety</a:t>
            </a:r>
            <a:endParaRPr>
              <a:latin typeface="Josefin Sans"/>
              <a:ea typeface="Josefin Sans"/>
              <a:cs typeface="Josefin Sans"/>
              <a:sym typeface="Josefin Sans"/>
            </a:endParaRPr>
          </a:p>
        </p:txBody>
      </p:sp>
      <p:sp>
        <p:nvSpPr>
          <p:cNvPr id="336" name="Google Shape;336;p57"/>
          <p:cNvSpPr txBox="1"/>
          <p:nvPr/>
        </p:nvSpPr>
        <p:spPr>
          <a:xfrm>
            <a:off x="4978400" y="3781900"/>
            <a:ext cx="1794900" cy="400200"/>
          </a:xfrm>
          <a:prstGeom prst="rect">
            <a:avLst/>
          </a:prstGeom>
          <a:solidFill>
            <a:srgbClr val="A4C2F4"/>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Josefin Sans"/>
                <a:ea typeface="Josefin Sans"/>
                <a:cs typeface="Josefin Sans"/>
                <a:sym typeface="Josefin Sans"/>
              </a:rPr>
              <a:t>Word Choice</a:t>
            </a:r>
            <a:endParaRPr>
              <a:latin typeface="Josefin Sans"/>
              <a:ea typeface="Josefin Sans"/>
              <a:cs typeface="Josefin Sans"/>
              <a:sym typeface="Josefin Sans"/>
            </a:endParaRPr>
          </a:p>
        </p:txBody>
      </p:sp>
      <p:sp>
        <p:nvSpPr>
          <p:cNvPr id="337" name="Google Shape;337;p57"/>
          <p:cNvSpPr txBox="1"/>
          <p:nvPr/>
        </p:nvSpPr>
        <p:spPr>
          <a:xfrm>
            <a:off x="4978400" y="3172050"/>
            <a:ext cx="1794900" cy="615600"/>
          </a:xfrm>
          <a:prstGeom prst="rect">
            <a:avLst/>
          </a:prstGeom>
          <a:solidFill>
            <a:srgbClr val="A4C2F4"/>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Josefin Sans"/>
                <a:ea typeface="Josefin Sans"/>
                <a:cs typeface="Josefin Sans"/>
                <a:sym typeface="Josefin Sans"/>
              </a:rPr>
              <a:t>Imagery/Figurative Language</a:t>
            </a:r>
            <a:endParaRPr>
              <a:latin typeface="Josefin Sans"/>
              <a:ea typeface="Josefin Sans"/>
              <a:cs typeface="Josefin Sans"/>
              <a:sym typeface="Josefin Sans"/>
            </a:endParaRPr>
          </a:p>
        </p:txBody>
      </p:sp>
      <p:sp>
        <p:nvSpPr>
          <p:cNvPr id="338" name="Google Shape;338;p57"/>
          <p:cNvSpPr txBox="1"/>
          <p:nvPr/>
        </p:nvSpPr>
        <p:spPr>
          <a:xfrm>
            <a:off x="6773300" y="3953400"/>
            <a:ext cx="1794900" cy="615600"/>
          </a:xfrm>
          <a:prstGeom prst="rect">
            <a:avLst/>
          </a:prstGeom>
          <a:solidFill>
            <a:srgbClr val="C9DAF8"/>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Josefin Sans"/>
                <a:ea typeface="Josefin Sans"/>
                <a:cs typeface="Josefin Sans"/>
                <a:sym typeface="Josefin Sans"/>
              </a:rPr>
              <a:t>Vivid and precise vocabulary</a:t>
            </a:r>
            <a:endParaRPr>
              <a:latin typeface="Josefin Sans"/>
              <a:ea typeface="Josefin Sans"/>
              <a:cs typeface="Josefin Sans"/>
              <a:sym typeface="Josefin Sans"/>
            </a:endParaRPr>
          </a:p>
        </p:txBody>
      </p:sp>
      <p:sp>
        <p:nvSpPr>
          <p:cNvPr id="339" name="Google Shape;339;p57"/>
          <p:cNvSpPr txBox="1"/>
          <p:nvPr/>
        </p:nvSpPr>
        <p:spPr>
          <a:xfrm>
            <a:off x="4978400" y="1977200"/>
            <a:ext cx="3589800" cy="400200"/>
          </a:xfrm>
          <a:prstGeom prst="rect">
            <a:avLst/>
          </a:prstGeom>
          <a:solidFill>
            <a:srgbClr val="6D9EEB"/>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Josefin Sans"/>
                <a:ea typeface="Josefin Sans"/>
                <a:cs typeface="Josefin Sans"/>
                <a:sym typeface="Josefin Sans"/>
              </a:rPr>
              <a:t>Reading and Writing</a:t>
            </a:r>
            <a:endParaRPr>
              <a:latin typeface="Josefin Sans"/>
              <a:ea typeface="Josefin Sans"/>
              <a:cs typeface="Josefin Sans"/>
              <a:sym typeface="Josefin Sans"/>
            </a:endParaRPr>
          </a:p>
        </p:txBody>
      </p:sp>
      <p:sp>
        <p:nvSpPr>
          <p:cNvPr id="340" name="Google Shape;340;p57"/>
          <p:cNvSpPr txBox="1"/>
          <p:nvPr/>
        </p:nvSpPr>
        <p:spPr>
          <a:xfrm>
            <a:off x="4978400" y="1268700"/>
            <a:ext cx="3454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Josefin Sans"/>
                <a:ea typeface="Josefin Sans"/>
                <a:cs typeface="Josefin Sans"/>
                <a:sym typeface="Josefin Sans"/>
              </a:rPr>
              <a:t>Secondary (Grade 7 Example)</a:t>
            </a:r>
            <a:endParaRPr b="1">
              <a:latin typeface="Josefin Sans"/>
              <a:ea typeface="Josefin Sans"/>
              <a:cs typeface="Josefin Sans"/>
              <a:sym typeface="Josefin Sans"/>
            </a:endParaRPr>
          </a:p>
        </p:txBody>
      </p:sp>
      <p:pic>
        <p:nvPicPr>
          <p:cNvPr id="341" name="Google Shape;341;p57" descr="Elementary stack:&#10;Theme&#10;Plot&#10;Character Development&#10;"/>
          <p:cNvPicPr preferRelativeResize="0"/>
          <p:nvPr/>
        </p:nvPicPr>
        <p:blipFill>
          <a:blip r:embed="rId3">
            <a:alphaModFix/>
          </a:blip>
          <a:stretch>
            <a:fillRect/>
          </a:stretch>
        </p:blipFill>
        <p:spPr>
          <a:xfrm>
            <a:off x="311701" y="2013626"/>
            <a:ext cx="3590892" cy="18104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8"/>
          <p:cNvSpPr txBox="1">
            <a:spLocks noGrp="1"/>
          </p:cNvSpPr>
          <p:nvPr>
            <p:ph type="title"/>
          </p:nvPr>
        </p:nvSpPr>
        <p:spPr>
          <a:xfrm>
            <a:off x="311700" y="7021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Vertical Progressions</a:t>
            </a:r>
            <a:endParaRPr/>
          </a:p>
        </p:txBody>
      </p:sp>
      <p:sp>
        <p:nvSpPr>
          <p:cNvPr id="347" name="Google Shape;347;p58"/>
          <p:cNvSpPr txBox="1">
            <a:spLocks noGrp="1"/>
          </p:cNvSpPr>
          <p:nvPr>
            <p:ph type="body" idx="1"/>
          </p:nvPr>
        </p:nvSpPr>
        <p:spPr>
          <a:xfrm>
            <a:off x="237250" y="1352775"/>
            <a:ext cx="4123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Elementary</a:t>
            </a:r>
            <a:endParaRPr/>
          </a:p>
        </p:txBody>
      </p:sp>
      <p:sp>
        <p:nvSpPr>
          <p:cNvPr id="348" name="Google Shape;348;p58"/>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25</a:t>
            </a:fld>
            <a:endParaRPr/>
          </a:p>
        </p:txBody>
      </p:sp>
      <p:sp>
        <p:nvSpPr>
          <p:cNvPr id="349" name="Google Shape;349;p58"/>
          <p:cNvSpPr txBox="1">
            <a:spLocks noGrp="1"/>
          </p:cNvSpPr>
          <p:nvPr>
            <p:ph type="body" idx="1"/>
          </p:nvPr>
        </p:nvSpPr>
        <p:spPr>
          <a:xfrm>
            <a:off x="4708800" y="1177425"/>
            <a:ext cx="4123500" cy="3767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Secondary</a:t>
            </a:r>
            <a:endParaRPr/>
          </a:p>
        </p:txBody>
      </p:sp>
      <p:pic>
        <p:nvPicPr>
          <p:cNvPr id="350" name="Google Shape;350;p58" descr="Vertical Progression Stack:&#10;Figurative Language&#10;Sensory Words&#10;Writing- Word choice&#10;Expand Vocabulary&#10;Oral Communications/Sentence Structures"/>
          <p:cNvPicPr preferRelativeResize="0"/>
          <p:nvPr/>
        </p:nvPicPr>
        <p:blipFill>
          <a:blip r:embed="rId3">
            <a:alphaModFix/>
          </a:blip>
          <a:stretch>
            <a:fillRect/>
          </a:stretch>
        </p:blipFill>
        <p:spPr>
          <a:xfrm>
            <a:off x="178800" y="1834856"/>
            <a:ext cx="4530000" cy="2120725"/>
          </a:xfrm>
          <a:prstGeom prst="rect">
            <a:avLst/>
          </a:prstGeom>
          <a:noFill/>
          <a:ln>
            <a:noFill/>
          </a:ln>
        </p:spPr>
      </p:pic>
      <p:sp>
        <p:nvSpPr>
          <p:cNvPr id="351" name="Google Shape;351;p58"/>
          <p:cNvSpPr txBox="1"/>
          <p:nvPr/>
        </p:nvSpPr>
        <p:spPr>
          <a:xfrm>
            <a:off x="5317275" y="1707125"/>
            <a:ext cx="2801100" cy="400200"/>
          </a:xfrm>
          <a:prstGeom prst="rect">
            <a:avLst/>
          </a:prstGeom>
          <a:solidFill>
            <a:srgbClr val="A4C2F4"/>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Josefin Sans"/>
                <a:ea typeface="Josefin Sans"/>
                <a:cs typeface="Josefin Sans"/>
                <a:sym typeface="Josefin Sans"/>
              </a:rPr>
              <a:t>Author’s Viewpoint</a:t>
            </a:r>
            <a:endParaRPr>
              <a:latin typeface="Josefin Sans"/>
              <a:ea typeface="Josefin Sans"/>
              <a:cs typeface="Josefin Sans"/>
              <a:sym typeface="Josefin Sans"/>
            </a:endParaRPr>
          </a:p>
        </p:txBody>
      </p:sp>
      <p:sp>
        <p:nvSpPr>
          <p:cNvPr id="352" name="Google Shape;352;p58"/>
          <p:cNvSpPr txBox="1"/>
          <p:nvPr/>
        </p:nvSpPr>
        <p:spPr>
          <a:xfrm>
            <a:off x="5317075" y="2107325"/>
            <a:ext cx="2801100" cy="615600"/>
          </a:xfrm>
          <a:prstGeom prst="rect">
            <a:avLst/>
          </a:prstGeom>
          <a:solidFill>
            <a:srgbClr val="A4C2F4"/>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Josefin Sans"/>
                <a:ea typeface="Josefin Sans"/>
                <a:cs typeface="Josefin Sans"/>
                <a:sym typeface="Josefin Sans"/>
              </a:rPr>
              <a:t>Compare/Contrast texts on the same topic</a:t>
            </a:r>
            <a:endParaRPr>
              <a:latin typeface="Josefin Sans"/>
              <a:ea typeface="Josefin Sans"/>
              <a:cs typeface="Josefin Sans"/>
              <a:sym typeface="Josefin Sans"/>
            </a:endParaRPr>
          </a:p>
        </p:txBody>
      </p:sp>
      <p:sp>
        <p:nvSpPr>
          <p:cNvPr id="353" name="Google Shape;353;p58"/>
          <p:cNvSpPr txBox="1"/>
          <p:nvPr/>
        </p:nvSpPr>
        <p:spPr>
          <a:xfrm>
            <a:off x="5317075" y="2738050"/>
            <a:ext cx="2801100" cy="400200"/>
          </a:xfrm>
          <a:prstGeom prst="rect">
            <a:avLst/>
          </a:prstGeom>
          <a:solidFill>
            <a:srgbClr val="A4C2F4"/>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Josefin Sans"/>
                <a:ea typeface="Josefin Sans"/>
                <a:cs typeface="Josefin Sans"/>
                <a:sym typeface="Josefin Sans"/>
              </a:rPr>
              <a:t>Organizational Patterns</a:t>
            </a:r>
            <a:endParaRPr>
              <a:latin typeface="Josefin Sans"/>
              <a:ea typeface="Josefin Sans"/>
              <a:cs typeface="Josefin Sans"/>
              <a:sym typeface="Josefin Sans"/>
            </a:endParaRPr>
          </a:p>
        </p:txBody>
      </p:sp>
      <p:sp>
        <p:nvSpPr>
          <p:cNvPr id="354" name="Google Shape;354;p58"/>
          <p:cNvSpPr txBox="1"/>
          <p:nvPr/>
        </p:nvSpPr>
        <p:spPr>
          <a:xfrm>
            <a:off x="5317275" y="3153375"/>
            <a:ext cx="2801100" cy="400200"/>
          </a:xfrm>
          <a:prstGeom prst="rect">
            <a:avLst/>
          </a:prstGeom>
          <a:solidFill>
            <a:srgbClr val="A4C2F4"/>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Josefin Sans"/>
                <a:ea typeface="Josefin Sans"/>
                <a:cs typeface="Josefin Sans"/>
                <a:sym typeface="Josefin Sans"/>
              </a:rPr>
              <a:t>Word Choice</a:t>
            </a:r>
            <a:endParaRPr>
              <a:latin typeface="Josefin Sans"/>
              <a:ea typeface="Josefin Sans"/>
              <a:cs typeface="Josefin Sans"/>
              <a:sym typeface="Josefin Sans"/>
            </a:endParaRPr>
          </a:p>
        </p:txBody>
      </p:sp>
      <p:sp>
        <p:nvSpPr>
          <p:cNvPr id="355" name="Google Shape;355;p58"/>
          <p:cNvSpPr txBox="1"/>
          <p:nvPr/>
        </p:nvSpPr>
        <p:spPr>
          <a:xfrm>
            <a:off x="5317275" y="3555375"/>
            <a:ext cx="2801100" cy="400200"/>
          </a:xfrm>
          <a:prstGeom prst="rect">
            <a:avLst/>
          </a:prstGeom>
          <a:solidFill>
            <a:srgbClr val="A4C2F4"/>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Josefin Sans"/>
                <a:ea typeface="Josefin Sans"/>
                <a:cs typeface="Josefin Sans"/>
                <a:sym typeface="Josefin Sans"/>
              </a:rPr>
              <a:t>Transition Words</a:t>
            </a:r>
            <a:endParaRPr>
              <a:latin typeface="Josefin Sans"/>
              <a:ea typeface="Josefin Sans"/>
              <a:cs typeface="Josefin Sans"/>
              <a:sym typeface="Josefi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59"/>
          <p:cNvSpPr txBox="1">
            <a:spLocks noGrp="1"/>
          </p:cNvSpPr>
          <p:nvPr>
            <p:ph type="title"/>
          </p:nvPr>
        </p:nvSpPr>
        <p:spPr>
          <a:xfrm>
            <a:off x="311700" y="813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Strand Integration</a:t>
            </a:r>
            <a:endParaRPr/>
          </a:p>
        </p:txBody>
      </p:sp>
      <p:sp>
        <p:nvSpPr>
          <p:cNvPr id="361" name="Google Shape;361;p59"/>
          <p:cNvSpPr txBox="1">
            <a:spLocks noGrp="1"/>
          </p:cNvSpPr>
          <p:nvPr>
            <p:ph type="body" idx="1"/>
          </p:nvPr>
        </p:nvSpPr>
        <p:spPr>
          <a:xfrm>
            <a:off x="509675" y="1301400"/>
            <a:ext cx="3591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Elementary</a:t>
            </a:r>
            <a:endParaRPr/>
          </a:p>
          <a:p>
            <a:pPr marL="0" lvl="0" indent="0" algn="l" rtl="0">
              <a:spcBef>
                <a:spcPts val="1600"/>
              </a:spcBef>
              <a:spcAft>
                <a:spcPts val="1600"/>
              </a:spcAft>
              <a:buNone/>
            </a:pPr>
            <a:endParaRPr/>
          </a:p>
        </p:txBody>
      </p:sp>
      <p:sp>
        <p:nvSpPr>
          <p:cNvPr id="362" name="Google Shape;362;p59"/>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26</a:t>
            </a:fld>
            <a:endParaRPr/>
          </a:p>
        </p:txBody>
      </p:sp>
      <p:sp>
        <p:nvSpPr>
          <p:cNvPr id="363" name="Google Shape;363;p59"/>
          <p:cNvSpPr txBox="1">
            <a:spLocks noGrp="1"/>
          </p:cNvSpPr>
          <p:nvPr>
            <p:ph type="body" idx="1"/>
          </p:nvPr>
        </p:nvSpPr>
        <p:spPr>
          <a:xfrm>
            <a:off x="4432700" y="1301400"/>
            <a:ext cx="37122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Secondary</a:t>
            </a:r>
            <a:endParaRPr/>
          </a:p>
          <a:p>
            <a:pPr marL="0" lvl="0" indent="0" algn="l" rtl="0">
              <a:spcBef>
                <a:spcPts val="1600"/>
              </a:spcBef>
              <a:spcAft>
                <a:spcPts val="1600"/>
              </a:spcAft>
              <a:buNone/>
            </a:pPr>
            <a:endParaRPr/>
          </a:p>
        </p:txBody>
      </p:sp>
      <p:pic>
        <p:nvPicPr>
          <p:cNvPr id="364" name="Google Shape;364;p59" descr="Author's purpose&#10;Media messages&#10;Organziation and Written expression&#10;Collecting information from multiple sources"/>
          <p:cNvPicPr preferRelativeResize="0"/>
          <p:nvPr/>
        </p:nvPicPr>
        <p:blipFill rotWithShape="1">
          <a:blip r:embed="rId3">
            <a:alphaModFix/>
          </a:blip>
          <a:srcRect l="18370" r="16089"/>
          <a:stretch/>
        </p:blipFill>
        <p:spPr>
          <a:xfrm>
            <a:off x="615938" y="1624325"/>
            <a:ext cx="2954887" cy="3314700"/>
          </a:xfrm>
          <a:prstGeom prst="rect">
            <a:avLst/>
          </a:prstGeom>
          <a:noFill/>
          <a:ln>
            <a:noFill/>
          </a:ln>
        </p:spPr>
      </p:pic>
      <p:pic>
        <p:nvPicPr>
          <p:cNvPr id="365" name="Google Shape;365;p59" descr="Author's Style&#10;Techniques in Media&#10;Tone and Word Choice&#10;Written Expression&#10;Synthesize information from multiple sources on a topic"/>
          <p:cNvPicPr preferRelativeResize="0"/>
          <p:nvPr/>
        </p:nvPicPr>
        <p:blipFill>
          <a:blip r:embed="rId4">
            <a:alphaModFix/>
          </a:blip>
          <a:stretch>
            <a:fillRect/>
          </a:stretch>
        </p:blipFill>
        <p:spPr>
          <a:xfrm>
            <a:off x="5199949" y="1624325"/>
            <a:ext cx="2448725" cy="33147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60"/>
          <p:cNvSpPr txBox="1">
            <a:spLocks noGrp="1"/>
          </p:cNvSpPr>
          <p:nvPr>
            <p:ph type="title"/>
          </p:nvPr>
        </p:nvSpPr>
        <p:spPr>
          <a:xfrm>
            <a:off x="311700" y="813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Text Based Stacks </a:t>
            </a:r>
            <a:endParaRPr/>
          </a:p>
        </p:txBody>
      </p:sp>
      <p:sp>
        <p:nvSpPr>
          <p:cNvPr id="371" name="Google Shape;371;p60"/>
          <p:cNvSpPr txBox="1">
            <a:spLocks noGrp="1"/>
          </p:cNvSpPr>
          <p:nvPr>
            <p:ph type="body" idx="1"/>
          </p:nvPr>
        </p:nvSpPr>
        <p:spPr>
          <a:xfrm>
            <a:off x="311700" y="1274875"/>
            <a:ext cx="85206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a:t>Select a text </a:t>
            </a:r>
            <a:endParaRPr/>
          </a:p>
          <a:p>
            <a:pPr marL="457200" lvl="0" indent="-330200" algn="l" rtl="0">
              <a:spcBef>
                <a:spcPts val="0"/>
              </a:spcBef>
              <a:spcAft>
                <a:spcPts val="0"/>
              </a:spcAft>
              <a:buSzPts val="1600"/>
              <a:buChar char="●"/>
            </a:pPr>
            <a:r>
              <a:rPr lang="en"/>
              <a:t>Determine what skills are naturally evident in the text</a:t>
            </a:r>
            <a:endParaRPr/>
          </a:p>
          <a:p>
            <a:pPr marL="457200" lvl="0" indent="-330200" algn="l" rtl="0">
              <a:spcBef>
                <a:spcPts val="0"/>
              </a:spcBef>
              <a:spcAft>
                <a:spcPts val="0"/>
              </a:spcAft>
              <a:buSzPts val="1600"/>
              <a:buChar char="●"/>
            </a:pPr>
            <a:r>
              <a:rPr lang="en"/>
              <a:t>Use your student data (formative/summative) to determine the best approach for stacking</a:t>
            </a:r>
            <a:endParaRPr/>
          </a:p>
          <a:p>
            <a:pPr marL="914400" lvl="1" indent="-330200" algn="l" rtl="0">
              <a:spcBef>
                <a:spcPts val="0"/>
              </a:spcBef>
              <a:spcAft>
                <a:spcPts val="0"/>
              </a:spcAft>
              <a:buSzPts val="1600"/>
              <a:buChar char="○"/>
            </a:pPr>
            <a:r>
              <a:rPr lang="en"/>
              <a:t>Consider what skills can be reviewed</a:t>
            </a:r>
            <a:endParaRPr/>
          </a:p>
          <a:p>
            <a:pPr marL="914400" lvl="1" indent="-330200" algn="l" rtl="0">
              <a:spcBef>
                <a:spcPts val="0"/>
              </a:spcBef>
              <a:spcAft>
                <a:spcPts val="0"/>
              </a:spcAft>
              <a:buSzPts val="1600"/>
              <a:buChar char="○"/>
            </a:pPr>
            <a:r>
              <a:rPr lang="en"/>
              <a:t>Consider what skills can be introduced</a:t>
            </a:r>
            <a:endParaRPr/>
          </a:p>
          <a:p>
            <a:pPr marL="457200" lvl="0" indent="-330200" algn="l" rtl="0">
              <a:spcBef>
                <a:spcPts val="0"/>
              </a:spcBef>
              <a:spcAft>
                <a:spcPts val="0"/>
              </a:spcAft>
              <a:buSzPts val="1600"/>
              <a:buChar char="●"/>
            </a:pPr>
            <a:r>
              <a:rPr lang="en"/>
              <a:t>Identify the purpose for reading</a:t>
            </a:r>
            <a:endParaRPr/>
          </a:p>
          <a:p>
            <a:pPr marL="457200" lvl="0" indent="-330200" algn="l" rtl="0">
              <a:spcBef>
                <a:spcPts val="0"/>
              </a:spcBef>
              <a:spcAft>
                <a:spcPts val="0"/>
              </a:spcAft>
              <a:buSzPts val="1600"/>
              <a:buChar char="●"/>
            </a:pPr>
            <a:r>
              <a:rPr lang="en"/>
              <a:t>Ensure the text supports the identified purpose for reading</a:t>
            </a:r>
            <a:endParaRPr/>
          </a:p>
          <a:p>
            <a:pPr marL="914400" lvl="0" indent="0" algn="l" rtl="0">
              <a:spcBef>
                <a:spcPts val="1600"/>
              </a:spcBef>
              <a:spcAft>
                <a:spcPts val="1600"/>
              </a:spcAft>
              <a:buNone/>
            </a:pPr>
            <a:endParaRPr/>
          </a:p>
        </p:txBody>
      </p:sp>
      <p:sp>
        <p:nvSpPr>
          <p:cNvPr id="372" name="Google Shape;372;p60"/>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2" name="Title 1"/>
          <p:cNvSpPr>
            <a:spLocks noGrp="1"/>
          </p:cNvSpPr>
          <p:nvPr>
            <p:ph type="title"/>
          </p:nvPr>
        </p:nvSpPr>
        <p:spPr>
          <a:xfrm>
            <a:off x="448625" y="182825"/>
            <a:ext cx="8520600" cy="572700"/>
          </a:xfrm>
        </p:spPr>
        <p:txBody>
          <a:bodyPr/>
          <a:lstStyle/>
          <a:p>
            <a:pPr algn="r"/>
            <a:r>
              <a:rPr lang="en-US" dirty="0" smtClean="0"/>
              <a:t>Text Based Stack 4</a:t>
            </a:r>
            <a:r>
              <a:rPr lang="en-US" baseline="30000" dirty="0" smtClean="0"/>
              <a:t>th</a:t>
            </a:r>
            <a:r>
              <a:rPr lang="en-US" dirty="0" smtClean="0"/>
              <a:t> Grade (1 of 6)</a:t>
            </a:r>
            <a:endParaRPr lang="en-US" dirty="0"/>
          </a:p>
        </p:txBody>
      </p:sp>
      <p:sp>
        <p:nvSpPr>
          <p:cNvPr id="3" name="Text Placeholder 2"/>
          <p:cNvSpPr>
            <a:spLocks noGrp="1"/>
          </p:cNvSpPr>
          <p:nvPr>
            <p:ph type="body" idx="1"/>
          </p:nvPr>
        </p:nvSpPr>
        <p:spPr/>
        <p:txBody>
          <a:bodyPr/>
          <a:lstStyle/>
          <a:p>
            <a:endParaRPr lang="en-US"/>
          </a:p>
        </p:txBody>
      </p:sp>
      <p:sp>
        <p:nvSpPr>
          <p:cNvPr id="377" name="Google Shape;377;p6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28</a:t>
            </a:fld>
            <a:endParaRPr/>
          </a:p>
        </p:txBody>
      </p:sp>
      <p:pic>
        <p:nvPicPr>
          <p:cNvPr id="378" name="Google Shape;378;p61" descr="Screenshot of passage:&#10;https://www.doe.virginia.gov/instruction/english/assessment-webinars/20-21/10-15-20-4r-annotated-passage.docx"/>
          <p:cNvPicPr preferRelativeResize="0"/>
          <p:nvPr/>
        </p:nvPicPr>
        <p:blipFill>
          <a:blip r:embed="rId3">
            <a:alphaModFix/>
          </a:blip>
          <a:stretch>
            <a:fillRect/>
          </a:stretch>
        </p:blipFill>
        <p:spPr>
          <a:xfrm>
            <a:off x="0" y="1066049"/>
            <a:ext cx="5916177" cy="3856175"/>
          </a:xfrm>
          <a:prstGeom prst="rect">
            <a:avLst/>
          </a:prstGeom>
          <a:noFill/>
          <a:ln>
            <a:noFill/>
          </a:ln>
        </p:spPr>
      </p:pic>
      <p:sp>
        <p:nvSpPr>
          <p:cNvPr id="379" name="Google Shape;379;p61"/>
          <p:cNvSpPr txBox="1"/>
          <p:nvPr/>
        </p:nvSpPr>
        <p:spPr>
          <a:xfrm flipH="1">
            <a:off x="5599300" y="813725"/>
            <a:ext cx="3247200" cy="1046700"/>
          </a:xfrm>
          <a:prstGeom prst="rect">
            <a:avLst/>
          </a:prstGeom>
          <a:solidFill>
            <a:srgbClr val="F4CCCC"/>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Times New Roman"/>
                <a:ea typeface="Times New Roman"/>
                <a:cs typeface="Times New Roman"/>
                <a:sym typeface="Times New Roman"/>
              </a:rPr>
              <a:t>Sample Assessment Question: </a:t>
            </a:r>
            <a:r>
              <a:rPr lang="en" b="1">
                <a:solidFill>
                  <a:schemeClr val="dk1"/>
                </a:solidFill>
                <a:latin typeface="Times New Roman"/>
                <a:ea typeface="Times New Roman"/>
                <a:cs typeface="Times New Roman"/>
                <a:sym typeface="Times New Roman"/>
              </a:rPr>
              <a:t>What is the theme of the story? How does it connect with the lesson Mika learns?</a:t>
            </a:r>
            <a:endParaRPr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latin typeface="Josefin Sans"/>
              <a:ea typeface="Josefin Sans"/>
              <a:cs typeface="Josefin Sans"/>
              <a:sym typeface="Josefin Sans"/>
            </a:endParaRPr>
          </a:p>
        </p:txBody>
      </p:sp>
      <p:sp>
        <p:nvSpPr>
          <p:cNvPr id="380" name="Google Shape;380;p61"/>
          <p:cNvSpPr txBox="1"/>
          <p:nvPr/>
        </p:nvSpPr>
        <p:spPr>
          <a:xfrm>
            <a:off x="5599300" y="2156238"/>
            <a:ext cx="3521100" cy="4155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500">
                <a:latin typeface="Times New Roman"/>
                <a:ea typeface="Times New Roman"/>
                <a:cs typeface="Times New Roman"/>
                <a:sym typeface="Times New Roman"/>
              </a:rPr>
              <a:t>What standard is this question assessing?</a:t>
            </a:r>
            <a:endParaRPr sz="1500">
              <a:latin typeface="Times New Roman"/>
              <a:ea typeface="Times New Roman"/>
              <a:cs typeface="Times New Roman"/>
              <a:sym typeface="Times New Roman"/>
            </a:endParaRPr>
          </a:p>
        </p:txBody>
      </p:sp>
      <p:sp>
        <p:nvSpPr>
          <p:cNvPr id="381" name="Google Shape;381;p61"/>
          <p:cNvSpPr txBox="1"/>
          <p:nvPr/>
        </p:nvSpPr>
        <p:spPr>
          <a:xfrm flipH="1">
            <a:off x="4572000" y="3102575"/>
            <a:ext cx="4558800" cy="19848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Times New Roman"/>
                <a:ea typeface="Times New Roman"/>
                <a:cs typeface="Times New Roman"/>
                <a:sym typeface="Times New Roman"/>
              </a:rPr>
              <a:t>Sample Assessment Question:</a:t>
            </a:r>
            <a:r>
              <a:rPr lang="en" b="1">
                <a:solidFill>
                  <a:schemeClr val="dk1"/>
                </a:solidFill>
                <a:latin typeface="Times New Roman"/>
                <a:ea typeface="Times New Roman"/>
                <a:cs typeface="Times New Roman"/>
                <a:sym typeface="Times New Roman"/>
              </a:rPr>
              <a:t>What is the theme of the story? How does it connect with the lesson Mika learns??</a:t>
            </a:r>
            <a:endParaRPr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300" b="1">
                <a:solidFill>
                  <a:srgbClr val="D50032"/>
                </a:solidFill>
                <a:latin typeface="Times New Roman"/>
                <a:ea typeface="Times New Roman"/>
                <a:cs typeface="Times New Roman"/>
                <a:sym typeface="Times New Roman"/>
              </a:rPr>
              <a:t>4.5 </a:t>
            </a:r>
            <a:endParaRPr sz="1300" b="1">
              <a:solidFill>
                <a:srgbClr val="D50032"/>
              </a:solidFill>
              <a:latin typeface="Times New Roman"/>
              <a:ea typeface="Times New Roman"/>
              <a:cs typeface="Times New Roman"/>
              <a:sym typeface="Times New Roman"/>
            </a:endParaRPr>
          </a:p>
          <a:p>
            <a:pPr marL="0" lvl="0" indent="0" algn="l" rtl="0">
              <a:spcBef>
                <a:spcPts val="0"/>
              </a:spcBef>
              <a:spcAft>
                <a:spcPts val="0"/>
              </a:spcAft>
              <a:buNone/>
            </a:pPr>
            <a:r>
              <a:rPr lang="en" sz="1300" b="1">
                <a:solidFill>
                  <a:srgbClr val="D50032"/>
                </a:solidFill>
                <a:latin typeface="Times New Roman"/>
                <a:ea typeface="Times New Roman"/>
                <a:cs typeface="Times New Roman"/>
                <a:sym typeface="Times New Roman"/>
              </a:rPr>
              <a:t>b) Identify the </a:t>
            </a:r>
            <a:r>
              <a:rPr lang="en" sz="1300" b="1">
                <a:solidFill>
                  <a:srgbClr val="D50032"/>
                </a:solidFill>
                <a:highlight>
                  <a:schemeClr val="accent1"/>
                </a:highlight>
                <a:latin typeface="Times New Roman"/>
                <a:ea typeface="Times New Roman"/>
                <a:cs typeface="Times New Roman"/>
                <a:sym typeface="Times New Roman"/>
              </a:rPr>
              <a:t>theme(s)</a:t>
            </a:r>
            <a:r>
              <a:rPr lang="en" sz="1300" b="1">
                <a:solidFill>
                  <a:srgbClr val="D50032"/>
                </a:solidFill>
                <a:latin typeface="Times New Roman"/>
                <a:ea typeface="Times New Roman"/>
                <a:cs typeface="Times New Roman"/>
                <a:sym typeface="Times New Roman"/>
              </a:rPr>
              <a:t>.</a:t>
            </a:r>
            <a:endParaRPr sz="1300" b="1">
              <a:solidFill>
                <a:srgbClr val="D50032"/>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rgbClr val="D50032"/>
              </a:buClr>
              <a:buSzPts val="1100"/>
              <a:buChar char="●"/>
            </a:pPr>
            <a:r>
              <a:rPr lang="en" sz="1100">
                <a:solidFill>
                  <a:srgbClr val="D50032"/>
                </a:solidFill>
                <a:latin typeface="Times New Roman"/>
                <a:ea typeface="Times New Roman"/>
                <a:cs typeface="Times New Roman"/>
                <a:sym typeface="Times New Roman"/>
              </a:rPr>
              <a:t>identify the theme(s) of a text (e.g., friendship, survival, determination)</a:t>
            </a:r>
            <a:endParaRPr sz="1100">
              <a:solidFill>
                <a:srgbClr val="D50032"/>
              </a:solidFill>
              <a:latin typeface="Times New Roman"/>
              <a:ea typeface="Times New Roman"/>
              <a:cs typeface="Times New Roman"/>
              <a:sym typeface="Times New Roman"/>
            </a:endParaRPr>
          </a:p>
          <a:p>
            <a:pPr marL="914400" lvl="1" indent="-298450" algn="l" rtl="0">
              <a:lnSpc>
                <a:spcPct val="115000"/>
              </a:lnSpc>
              <a:spcBef>
                <a:spcPts val="0"/>
              </a:spcBef>
              <a:spcAft>
                <a:spcPts val="0"/>
              </a:spcAft>
              <a:buClr>
                <a:srgbClr val="D50032"/>
              </a:buClr>
              <a:buSzPts val="1100"/>
              <a:buChar char="○"/>
            </a:pPr>
            <a:r>
              <a:rPr lang="en" sz="1100">
                <a:solidFill>
                  <a:srgbClr val="D50032"/>
                </a:solidFill>
                <a:highlight>
                  <a:schemeClr val="accent1"/>
                </a:highlight>
                <a:latin typeface="Times New Roman"/>
                <a:ea typeface="Times New Roman"/>
                <a:cs typeface="Times New Roman"/>
                <a:sym typeface="Times New Roman"/>
              </a:rPr>
              <a:t>thematic</a:t>
            </a:r>
            <a:r>
              <a:rPr lang="en" sz="1100">
                <a:solidFill>
                  <a:srgbClr val="D50032"/>
                </a:solidFill>
                <a:latin typeface="Times New Roman"/>
                <a:ea typeface="Times New Roman"/>
                <a:cs typeface="Times New Roman"/>
                <a:sym typeface="Times New Roman"/>
              </a:rPr>
              <a:t> topic</a:t>
            </a:r>
            <a:endParaRPr sz="1100">
              <a:solidFill>
                <a:srgbClr val="D50032"/>
              </a:solidFill>
              <a:latin typeface="Times New Roman"/>
              <a:ea typeface="Times New Roman"/>
              <a:cs typeface="Times New Roman"/>
              <a:sym typeface="Times New Roman"/>
            </a:endParaRPr>
          </a:p>
          <a:p>
            <a:pPr marL="914400" lvl="1" indent="-298450" algn="l" rtl="0">
              <a:lnSpc>
                <a:spcPct val="115000"/>
              </a:lnSpc>
              <a:spcBef>
                <a:spcPts val="0"/>
              </a:spcBef>
              <a:spcAft>
                <a:spcPts val="0"/>
              </a:spcAft>
              <a:buClr>
                <a:srgbClr val="D50032"/>
              </a:buClr>
              <a:buSzPts val="1100"/>
              <a:buChar char="○"/>
            </a:pPr>
            <a:r>
              <a:rPr lang="en" sz="1100">
                <a:solidFill>
                  <a:srgbClr val="D50032"/>
                </a:solidFill>
                <a:highlight>
                  <a:schemeClr val="accent1"/>
                </a:highlight>
                <a:latin typeface="Times New Roman"/>
                <a:ea typeface="Times New Roman"/>
                <a:cs typeface="Times New Roman"/>
                <a:sym typeface="Times New Roman"/>
              </a:rPr>
              <a:t>lessons</a:t>
            </a:r>
            <a:r>
              <a:rPr lang="en" sz="1100">
                <a:solidFill>
                  <a:srgbClr val="D50032"/>
                </a:solidFill>
                <a:latin typeface="Times New Roman"/>
                <a:ea typeface="Times New Roman"/>
                <a:cs typeface="Times New Roman"/>
                <a:sym typeface="Times New Roman"/>
              </a:rPr>
              <a:t> learned</a:t>
            </a:r>
            <a:endParaRPr sz="1300" b="1">
              <a:solidFill>
                <a:srgbClr val="D50032"/>
              </a:solidFill>
              <a:highlight>
                <a:schemeClr val="accent1"/>
              </a:highlight>
              <a:latin typeface="Times New Roman"/>
              <a:ea typeface="Times New Roman"/>
              <a:cs typeface="Times New Roman"/>
              <a:sym typeface="Times New Roman"/>
            </a:endParaRPr>
          </a:p>
        </p:txBody>
      </p:sp>
      <p:sp>
        <p:nvSpPr>
          <p:cNvPr id="382" name="Google Shape;382;p61" descr="Red X"/>
          <p:cNvSpPr/>
          <p:nvPr/>
        </p:nvSpPr>
        <p:spPr>
          <a:xfrm>
            <a:off x="5209675" y="469175"/>
            <a:ext cx="706500" cy="632100"/>
          </a:xfrm>
          <a:prstGeom prst="mathMultiply">
            <a:avLst>
              <a:gd name="adj1" fmla="val 23520"/>
            </a:avLst>
          </a:prstGeom>
          <a:solidFill>
            <a:srgbClr val="D500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61"/>
          <p:cNvSpPr/>
          <p:nvPr/>
        </p:nvSpPr>
        <p:spPr>
          <a:xfrm>
            <a:off x="3818500" y="1564650"/>
            <a:ext cx="1845600" cy="1598700"/>
          </a:xfrm>
          <a:prstGeom prst="octagon">
            <a:avLst>
              <a:gd name="adj" fmla="val 29289"/>
            </a:avLst>
          </a:prstGeom>
          <a:solidFill>
            <a:srgbClr val="D5003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a:latin typeface="Times New Roman"/>
                <a:ea typeface="Times New Roman"/>
                <a:cs typeface="Times New Roman"/>
                <a:sym typeface="Times New Roman"/>
              </a:rPr>
              <a:t>STOP</a:t>
            </a:r>
            <a:endParaRPr sz="1700" b="1">
              <a:latin typeface="Times New Roman"/>
              <a:ea typeface="Times New Roman"/>
              <a:cs typeface="Times New Roman"/>
              <a:sym typeface="Times New Roman"/>
            </a:endParaRPr>
          </a:p>
          <a:p>
            <a:pPr marL="0" lvl="0" indent="0" algn="ctr" rtl="0">
              <a:spcBef>
                <a:spcPts val="0"/>
              </a:spcBef>
              <a:spcAft>
                <a:spcPts val="0"/>
              </a:spcAft>
              <a:buNone/>
            </a:pPr>
            <a:r>
              <a:rPr lang="en" sz="1700" b="1">
                <a:latin typeface="Times New Roman"/>
                <a:ea typeface="Times New Roman"/>
                <a:cs typeface="Times New Roman"/>
                <a:sym typeface="Times New Roman"/>
              </a:rPr>
              <a:t>&amp; REFLECT</a:t>
            </a:r>
            <a:endParaRPr sz="1700" b="1">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3"/>
                                        </p:tgtEl>
                                        <p:attrNameLst>
                                          <p:attrName>style.visibility</p:attrName>
                                        </p:attrNameLst>
                                      </p:cBhvr>
                                      <p:to>
                                        <p:strVal val="visible"/>
                                      </p:to>
                                    </p:set>
                                    <p:animEffect transition="in" filter="fade">
                                      <p:cBhvr>
                                        <p:cTn id="7" dur="1000"/>
                                        <p:tgtEl>
                                          <p:spTgt spid="38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8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81"/>
                                        </p:tgtEl>
                                        <p:attrNameLst>
                                          <p:attrName>style.visibility</p:attrName>
                                        </p:attrNameLst>
                                      </p:cBhvr>
                                      <p:to>
                                        <p:strVal val="visible"/>
                                      </p:to>
                                    </p:set>
                                    <p:animEffect transition="in" filter="fade">
                                      <p:cBhvr>
                                        <p:cTn id="16" dur="1000"/>
                                        <p:tgtEl>
                                          <p:spTgt spid="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88" name="Google Shape;388;p62" descr="Screenshot of passage:&#10;https://www.doe.virginia.gov/instruction/english/assessment-webinars/20-21/10-15-20-4r-annotated-passage.docx"/>
          <p:cNvPicPr preferRelativeResize="0"/>
          <p:nvPr/>
        </p:nvPicPr>
        <p:blipFill>
          <a:blip r:embed="rId3">
            <a:alphaModFix/>
          </a:blip>
          <a:stretch>
            <a:fillRect/>
          </a:stretch>
        </p:blipFill>
        <p:spPr>
          <a:xfrm>
            <a:off x="0" y="989849"/>
            <a:ext cx="5916177" cy="3856175"/>
          </a:xfrm>
          <a:prstGeom prst="rect">
            <a:avLst/>
          </a:prstGeom>
          <a:noFill/>
          <a:ln>
            <a:noFill/>
          </a:ln>
        </p:spPr>
      </p:pic>
      <p:sp>
        <p:nvSpPr>
          <p:cNvPr id="2" name="Title 1"/>
          <p:cNvSpPr>
            <a:spLocks noGrp="1"/>
          </p:cNvSpPr>
          <p:nvPr>
            <p:ph type="title"/>
          </p:nvPr>
        </p:nvSpPr>
        <p:spPr>
          <a:xfrm>
            <a:off x="448625" y="307438"/>
            <a:ext cx="8520600" cy="572700"/>
          </a:xfrm>
        </p:spPr>
        <p:txBody>
          <a:bodyPr/>
          <a:lstStyle/>
          <a:p>
            <a:pPr algn="r"/>
            <a:r>
              <a:rPr lang="en-US" dirty="0"/>
              <a:t>Text Based Stack 4</a:t>
            </a:r>
            <a:r>
              <a:rPr lang="en-US" baseline="30000" dirty="0"/>
              <a:t>th</a:t>
            </a:r>
            <a:r>
              <a:rPr lang="en-US" dirty="0"/>
              <a:t> Grade </a:t>
            </a:r>
            <a:r>
              <a:rPr lang="en-US" dirty="0" smtClean="0"/>
              <a:t>(2 </a:t>
            </a:r>
            <a:r>
              <a:rPr lang="en-US" dirty="0"/>
              <a:t>of 6)</a:t>
            </a:r>
          </a:p>
        </p:txBody>
      </p:sp>
      <p:sp>
        <p:nvSpPr>
          <p:cNvPr id="3" name="Text Placeholder 2"/>
          <p:cNvSpPr>
            <a:spLocks noGrp="1"/>
          </p:cNvSpPr>
          <p:nvPr>
            <p:ph type="body" idx="1"/>
          </p:nvPr>
        </p:nvSpPr>
        <p:spPr/>
        <p:txBody>
          <a:bodyPr/>
          <a:lstStyle/>
          <a:p>
            <a:endParaRPr lang="en-US"/>
          </a:p>
        </p:txBody>
      </p:sp>
      <p:sp>
        <p:nvSpPr>
          <p:cNvPr id="389" name="Google Shape;389;p6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29</a:t>
            </a:fld>
            <a:endParaRPr/>
          </a:p>
        </p:txBody>
      </p:sp>
      <p:sp>
        <p:nvSpPr>
          <p:cNvPr id="390" name="Google Shape;390;p62"/>
          <p:cNvSpPr txBox="1"/>
          <p:nvPr/>
        </p:nvSpPr>
        <p:spPr>
          <a:xfrm flipH="1">
            <a:off x="5440975" y="813725"/>
            <a:ext cx="3247200" cy="10467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Times New Roman"/>
                <a:ea typeface="Times New Roman"/>
                <a:cs typeface="Times New Roman"/>
                <a:sym typeface="Times New Roman"/>
              </a:rPr>
              <a:t>Sample Assessment Question: </a:t>
            </a:r>
            <a:r>
              <a:rPr lang="en" b="1">
                <a:solidFill>
                  <a:schemeClr val="dk1"/>
                </a:solidFill>
                <a:latin typeface="Times New Roman"/>
                <a:ea typeface="Times New Roman"/>
                <a:cs typeface="Times New Roman"/>
                <a:sym typeface="Times New Roman"/>
              </a:rPr>
              <a:t>What is the </a:t>
            </a:r>
            <a:r>
              <a:rPr lang="en" b="1">
                <a:solidFill>
                  <a:schemeClr val="dk1"/>
                </a:solidFill>
                <a:highlight>
                  <a:schemeClr val="accent1"/>
                </a:highlight>
                <a:latin typeface="Times New Roman"/>
                <a:ea typeface="Times New Roman"/>
                <a:cs typeface="Times New Roman"/>
                <a:sym typeface="Times New Roman"/>
              </a:rPr>
              <a:t>theme</a:t>
            </a:r>
            <a:r>
              <a:rPr lang="en" b="1">
                <a:solidFill>
                  <a:schemeClr val="dk1"/>
                </a:solidFill>
                <a:latin typeface="Times New Roman"/>
                <a:ea typeface="Times New Roman"/>
                <a:cs typeface="Times New Roman"/>
                <a:sym typeface="Times New Roman"/>
              </a:rPr>
              <a:t> of the story? How does it connect with the </a:t>
            </a:r>
            <a:r>
              <a:rPr lang="en" b="1">
                <a:solidFill>
                  <a:schemeClr val="dk1"/>
                </a:solidFill>
                <a:highlight>
                  <a:schemeClr val="accent1"/>
                </a:highlight>
                <a:latin typeface="Times New Roman"/>
                <a:ea typeface="Times New Roman"/>
                <a:cs typeface="Times New Roman"/>
                <a:sym typeface="Times New Roman"/>
              </a:rPr>
              <a:t>lesson</a:t>
            </a:r>
            <a:r>
              <a:rPr lang="en" b="1">
                <a:solidFill>
                  <a:schemeClr val="dk1"/>
                </a:solidFill>
                <a:latin typeface="Times New Roman"/>
                <a:ea typeface="Times New Roman"/>
                <a:cs typeface="Times New Roman"/>
                <a:sym typeface="Times New Roman"/>
              </a:rPr>
              <a:t> Mika learns?</a:t>
            </a:r>
            <a:endParaRPr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latin typeface="Josefin Sans"/>
              <a:ea typeface="Josefin Sans"/>
              <a:cs typeface="Josefin Sans"/>
              <a:sym typeface="Josefin Sans"/>
            </a:endParaRPr>
          </a:p>
        </p:txBody>
      </p:sp>
      <p:sp>
        <p:nvSpPr>
          <p:cNvPr id="391" name="Google Shape;391;p62"/>
          <p:cNvSpPr/>
          <p:nvPr/>
        </p:nvSpPr>
        <p:spPr>
          <a:xfrm>
            <a:off x="3920550" y="1735150"/>
            <a:ext cx="1818000" cy="1512000"/>
          </a:xfrm>
          <a:prstGeom prst="octagon">
            <a:avLst>
              <a:gd name="adj" fmla="val 29289"/>
            </a:avLst>
          </a:prstGeom>
          <a:solidFill>
            <a:srgbClr val="D5003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latin typeface="Times New Roman"/>
                <a:ea typeface="Times New Roman"/>
                <a:cs typeface="Times New Roman"/>
                <a:sym typeface="Times New Roman"/>
              </a:rPr>
              <a:t>STOP</a:t>
            </a:r>
            <a:endParaRPr sz="1200" b="1">
              <a:latin typeface="Times New Roman"/>
              <a:ea typeface="Times New Roman"/>
              <a:cs typeface="Times New Roman"/>
              <a:sym typeface="Times New Roman"/>
            </a:endParaRPr>
          </a:p>
          <a:p>
            <a:pPr marL="0" lvl="0" indent="0" algn="ctr" rtl="0">
              <a:spcBef>
                <a:spcPts val="0"/>
              </a:spcBef>
              <a:spcAft>
                <a:spcPts val="0"/>
              </a:spcAft>
              <a:buNone/>
            </a:pPr>
            <a:r>
              <a:rPr lang="en" sz="1200" b="1">
                <a:latin typeface="Times New Roman"/>
                <a:ea typeface="Times New Roman"/>
                <a:cs typeface="Times New Roman"/>
                <a:sym typeface="Times New Roman"/>
              </a:rPr>
              <a:t>&amp; REFLECT</a:t>
            </a:r>
            <a:endParaRPr sz="1200" b="1">
              <a:latin typeface="Times New Roman"/>
              <a:ea typeface="Times New Roman"/>
              <a:cs typeface="Times New Roman"/>
              <a:sym typeface="Times New Roman"/>
            </a:endParaRPr>
          </a:p>
        </p:txBody>
      </p:sp>
      <p:sp>
        <p:nvSpPr>
          <p:cNvPr id="392" name="Google Shape;392;p62"/>
          <p:cNvSpPr txBox="1"/>
          <p:nvPr/>
        </p:nvSpPr>
        <p:spPr>
          <a:xfrm>
            <a:off x="4759275" y="3096450"/>
            <a:ext cx="4437000" cy="8772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500">
                <a:latin typeface="Times New Roman"/>
                <a:ea typeface="Times New Roman"/>
                <a:cs typeface="Times New Roman"/>
                <a:sym typeface="Times New Roman"/>
              </a:rPr>
              <a:t>If a student answers this question incorrectly, what barriers might have prevented the student from determining the correct answer?</a:t>
            </a:r>
            <a:endParaRPr sz="1500">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6"/>
          <p:cNvSpPr txBox="1">
            <a:spLocks noGrp="1"/>
          </p:cNvSpPr>
          <p:nvPr>
            <p:ph type="ctrTitle"/>
          </p:nvPr>
        </p:nvSpPr>
        <p:spPr>
          <a:xfrm>
            <a:off x="311708" y="1047750"/>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Growth Assessment Reports</a:t>
            </a:r>
            <a:endParaRPr/>
          </a:p>
        </p:txBody>
      </p:sp>
      <p:sp>
        <p:nvSpPr>
          <p:cNvPr id="178" name="Google Shape;178;p36"/>
          <p:cNvSpPr txBox="1">
            <a:spLocks noGrp="1"/>
          </p:cNvSpPr>
          <p:nvPr>
            <p:ph type="subTitle" idx="1"/>
          </p:nvPr>
        </p:nvSpPr>
        <p:spPr>
          <a:xfrm>
            <a:off x="311700" y="3334500"/>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Office of Student Assessment</a:t>
            </a:r>
            <a:endParaRPr/>
          </a:p>
        </p:txBody>
      </p:sp>
      <p:sp>
        <p:nvSpPr>
          <p:cNvPr id="179" name="Google Shape;179;p36"/>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8" name="Google Shape;398;p6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30</a:t>
            </a:fld>
            <a:endParaRPr/>
          </a:p>
        </p:txBody>
      </p:sp>
      <p:sp>
        <p:nvSpPr>
          <p:cNvPr id="3" name="Title 2"/>
          <p:cNvSpPr>
            <a:spLocks noGrp="1"/>
          </p:cNvSpPr>
          <p:nvPr>
            <p:ph type="title"/>
          </p:nvPr>
        </p:nvSpPr>
        <p:spPr>
          <a:xfrm>
            <a:off x="579233" y="4594680"/>
            <a:ext cx="8520600" cy="572700"/>
          </a:xfrm>
        </p:spPr>
        <p:txBody>
          <a:bodyPr/>
          <a:lstStyle/>
          <a:p>
            <a:r>
              <a:rPr lang="en-US" dirty="0"/>
              <a:t>Text Based Stack 4</a:t>
            </a:r>
            <a:r>
              <a:rPr lang="en-US" baseline="30000" dirty="0"/>
              <a:t>th</a:t>
            </a:r>
            <a:r>
              <a:rPr lang="en-US" dirty="0"/>
              <a:t> Grade </a:t>
            </a:r>
            <a:r>
              <a:rPr lang="en-US" dirty="0" smtClean="0"/>
              <a:t>(3 </a:t>
            </a:r>
            <a:r>
              <a:rPr lang="en-US" dirty="0"/>
              <a:t>of 6)</a:t>
            </a:r>
          </a:p>
        </p:txBody>
      </p:sp>
      <p:sp>
        <p:nvSpPr>
          <p:cNvPr id="399" name="Google Shape;399;p63"/>
          <p:cNvSpPr txBox="1"/>
          <p:nvPr/>
        </p:nvSpPr>
        <p:spPr>
          <a:xfrm>
            <a:off x="163575" y="81250"/>
            <a:ext cx="8520600" cy="36273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63636"/>
              </a:lnSpc>
              <a:spcBef>
                <a:spcPts val="0"/>
              </a:spcBef>
              <a:spcAft>
                <a:spcPts val="0"/>
              </a:spcAft>
              <a:buClr>
                <a:schemeClr val="dk1"/>
              </a:buClr>
              <a:buSzPts val="1100"/>
              <a:buFont typeface="Arial"/>
              <a:buNone/>
            </a:pPr>
            <a:r>
              <a:rPr lang="en" sz="1100" b="1" dirty="0">
                <a:solidFill>
                  <a:srgbClr val="333333"/>
                </a:solidFill>
                <a:highlight>
                  <a:srgbClr val="FFFFFF"/>
                </a:highlight>
              </a:rPr>
              <a:t>The Right Step</a:t>
            </a:r>
            <a:endParaRPr sz="800" dirty="0">
              <a:solidFill>
                <a:schemeClr val="dk1"/>
              </a:solidFill>
              <a:highlight>
                <a:srgbClr val="FFFFFF"/>
              </a:highlight>
              <a:latin typeface="Calibri"/>
              <a:ea typeface="Calibri"/>
              <a:cs typeface="Calibri"/>
              <a:sym typeface="Calibri"/>
            </a:endParaRPr>
          </a:p>
          <a:p>
            <a:pPr marL="0" lvl="0" indent="0" algn="l" rtl="0">
              <a:lnSpc>
                <a:spcPct val="100000"/>
              </a:lnSpc>
              <a:spcBef>
                <a:spcPts val="800"/>
              </a:spcBef>
              <a:spcAft>
                <a:spcPts val="0"/>
              </a:spcAft>
              <a:buClr>
                <a:schemeClr val="dk1"/>
              </a:buClr>
              <a:buSzPts val="1100"/>
              <a:buFont typeface="Arial"/>
              <a:buNone/>
            </a:pPr>
            <a:r>
              <a:rPr lang="en" sz="1500" b="1" baseline="30000" dirty="0">
                <a:solidFill>
                  <a:srgbClr val="333333"/>
                </a:solidFill>
                <a:highlight>
                  <a:srgbClr val="FFFFFF"/>
                </a:highlight>
              </a:rPr>
              <a:t>1</a:t>
            </a:r>
            <a:r>
              <a:rPr lang="en" sz="1200" dirty="0">
                <a:solidFill>
                  <a:srgbClr val="333333"/>
                </a:solidFill>
                <a:highlight>
                  <a:srgbClr val="FFFFFF"/>
                </a:highlight>
              </a:rPr>
              <a:t> Mika was dressed in her outfit for the powwow. Her jingle dress was beautiful—red, with rows of silver metal cones sewn along the top and bottom. When she moved, the hammered metal cones jingled cheerfully.</a:t>
            </a:r>
            <a:r>
              <a:rPr lang="en" sz="1200" dirty="0">
                <a:solidFill>
                  <a:schemeClr val="dk1"/>
                </a:solidFill>
                <a:highlight>
                  <a:srgbClr val="FFFFFF"/>
                </a:highlight>
                <a:latin typeface="Calibri"/>
                <a:ea typeface="Calibri"/>
                <a:cs typeface="Calibri"/>
                <a:sym typeface="Calibri"/>
              </a:rPr>
              <a:t>[VP3] [VP4] </a:t>
            </a:r>
            <a:endParaRPr sz="1200" dirty="0">
              <a:solidFill>
                <a:schemeClr val="dk1"/>
              </a:solidFill>
              <a:highlight>
                <a:srgbClr val="FFFFFF"/>
              </a:highlight>
              <a:latin typeface="Calibri"/>
              <a:ea typeface="Calibri"/>
              <a:cs typeface="Calibri"/>
              <a:sym typeface="Calibri"/>
            </a:endParaRPr>
          </a:p>
          <a:p>
            <a:pPr marL="0" lvl="0" indent="0" algn="l" rtl="0">
              <a:lnSpc>
                <a:spcPct val="100000"/>
              </a:lnSpc>
              <a:spcBef>
                <a:spcPts val="800"/>
              </a:spcBef>
              <a:spcAft>
                <a:spcPts val="0"/>
              </a:spcAft>
              <a:buClr>
                <a:schemeClr val="dk1"/>
              </a:buClr>
              <a:buSzPts val="1100"/>
              <a:buFont typeface="Arial"/>
              <a:buNone/>
            </a:pPr>
            <a:r>
              <a:rPr lang="en" sz="1200" b="1" baseline="30000" dirty="0">
                <a:solidFill>
                  <a:srgbClr val="333333"/>
                </a:solidFill>
                <a:highlight>
                  <a:srgbClr val="FFFFFF"/>
                </a:highlight>
              </a:rPr>
              <a:t>2</a:t>
            </a:r>
            <a:r>
              <a:rPr lang="en" sz="1200" dirty="0">
                <a:solidFill>
                  <a:srgbClr val="333333"/>
                </a:solidFill>
                <a:highlight>
                  <a:srgbClr val="FFFFFF"/>
                </a:highlight>
              </a:rPr>
              <a:t> Mika loved the dance and its history. The jingle dress dance was originally a dance of healing in the Ojibwa culture in the early 1920s. After World War I, it spread to other tribes, as people wanted to help soldiers heal who were returning from the war. Today was the first time Mika would take part in the jingle dress dance at a powwow.</a:t>
            </a:r>
            <a:endParaRPr sz="1200" dirty="0">
              <a:solidFill>
                <a:srgbClr val="333333"/>
              </a:solidFill>
              <a:highlight>
                <a:srgbClr val="FFFFFF"/>
              </a:highlight>
            </a:endParaRPr>
          </a:p>
          <a:p>
            <a:pPr marL="0" lvl="0" indent="0" algn="l" rtl="0">
              <a:lnSpc>
                <a:spcPct val="100000"/>
              </a:lnSpc>
              <a:spcBef>
                <a:spcPts val="800"/>
              </a:spcBef>
              <a:spcAft>
                <a:spcPts val="0"/>
              </a:spcAft>
              <a:buClr>
                <a:schemeClr val="dk1"/>
              </a:buClr>
              <a:buSzPts val="1100"/>
              <a:buFont typeface="Arial"/>
              <a:buNone/>
            </a:pPr>
            <a:r>
              <a:rPr lang="en" sz="1200" b="1" baseline="30000" dirty="0">
                <a:solidFill>
                  <a:srgbClr val="333333"/>
                </a:solidFill>
                <a:highlight>
                  <a:srgbClr val="FFFFFF"/>
                </a:highlight>
              </a:rPr>
              <a:t>3</a:t>
            </a:r>
            <a:r>
              <a:rPr lang="en" sz="1200" dirty="0">
                <a:solidFill>
                  <a:srgbClr val="333333"/>
                </a:solidFill>
                <a:highlight>
                  <a:srgbClr val="FFFFFF"/>
                </a:highlight>
              </a:rPr>
              <a:t> Her sister Aponi sat in the kitchen, with her swollen ankle propped up on a chair. She admired Mika's dress and said longingly, “I wish I were dancing with you today.”</a:t>
            </a:r>
            <a:endParaRPr sz="1200" dirty="0">
              <a:solidFill>
                <a:srgbClr val="333333"/>
              </a:solidFill>
              <a:highlight>
                <a:srgbClr val="FFFFFF"/>
              </a:highlight>
            </a:endParaRPr>
          </a:p>
          <a:p>
            <a:pPr marL="0" lvl="0" indent="0" algn="l" rtl="0">
              <a:lnSpc>
                <a:spcPct val="100000"/>
              </a:lnSpc>
              <a:spcBef>
                <a:spcPts val="800"/>
              </a:spcBef>
              <a:spcAft>
                <a:spcPts val="0"/>
              </a:spcAft>
              <a:buClr>
                <a:schemeClr val="dk1"/>
              </a:buClr>
              <a:buSzPts val="1100"/>
              <a:buFont typeface="Arial"/>
              <a:buNone/>
            </a:pPr>
            <a:r>
              <a:rPr lang="en" sz="1200" b="1" baseline="30000" dirty="0">
                <a:solidFill>
                  <a:srgbClr val="333333"/>
                </a:solidFill>
                <a:highlight>
                  <a:srgbClr val="FFFFFF"/>
                </a:highlight>
              </a:rPr>
              <a:t>4</a:t>
            </a:r>
            <a:r>
              <a:rPr lang="en" sz="1200" dirty="0">
                <a:solidFill>
                  <a:srgbClr val="333333"/>
                </a:solidFill>
                <a:highlight>
                  <a:srgbClr val="FFFFFF"/>
                </a:highlight>
              </a:rPr>
              <a:t> “Me too,” Mika answered. </a:t>
            </a:r>
            <a:endParaRPr sz="1200" dirty="0">
              <a:solidFill>
                <a:srgbClr val="333333"/>
              </a:solidFill>
              <a:highlight>
                <a:srgbClr val="FFFFFF"/>
              </a:highlight>
            </a:endParaRPr>
          </a:p>
          <a:p>
            <a:pPr marL="0" lvl="0" indent="0" algn="l" rtl="0">
              <a:lnSpc>
                <a:spcPct val="100000"/>
              </a:lnSpc>
              <a:spcBef>
                <a:spcPts val="800"/>
              </a:spcBef>
              <a:spcAft>
                <a:spcPts val="0"/>
              </a:spcAft>
              <a:buClr>
                <a:schemeClr val="dk1"/>
              </a:buClr>
              <a:buSzPts val="1100"/>
              <a:buFont typeface="Arial"/>
              <a:buNone/>
            </a:pPr>
            <a:r>
              <a:rPr lang="en" sz="1200" b="1" baseline="30000" dirty="0">
                <a:solidFill>
                  <a:srgbClr val="333333"/>
                </a:solidFill>
                <a:highlight>
                  <a:srgbClr val="FFFFFF"/>
                </a:highlight>
              </a:rPr>
              <a:t>5</a:t>
            </a:r>
            <a:r>
              <a:rPr lang="en" sz="1200" dirty="0">
                <a:solidFill>
                  <a:srgbClr val="333333"/>
                </a:solidFill>
                <a:highlight>
                  <a:srgbClr val="FFFFFF"/>
                </a:highlight>
              </a:rPr>
              <a:t> “Why are you so nervous?” Aponi asked.</a:t>
            </a:r>
            <a:endParaRPr sz="1200" dirty="0">
              <a:solidFill>
                <a:srgbClr val="333333"/>
              </a:solidFill>
              <a:highlight>
                <a:srgbClr val="FFFFFF"/>
              </a:highlight>
            </a:endParaRPr>
          </a:p>
          <a:p>
            <a:pPr marL="0" lvl="0" indent="0" algn="l" rtl="0">
              <a:lnSpc>
                <a:spcPct val="100000"/>
              </a:lnSpc>
              <a:spcBef>
                <a:spcPts val="800"/>
              </a:spcBef>
              <a:spcAft>
                <a:spcPts val="0"/>
              </a:spcAft>
              <a:buClr>
                <a:schemeClr val="dk1"/>
              </a:buClr>
              <a:buSzPts val="1100"/>
              <a:buFont typeface="Arial"/>
              <a:buNone/>
            </a:pPr>
            <a:r>
              <a:rPr lang="en" sz="1200" b="1" baseline="30000" dirty="0">
                <a:solidFill>
                  <a:srgbClr val="333333"/>
                </a:solidFill>
                <a:highlight>
                  <a:srgbClr val="FFFFFF"/>
                </a:highlight>
              </a:rPr>
              <a:t>6</a:t>
            </a:r>
            <a:r>
              <a:rPr lang="en" sz="1200" dirty="0">
                <a:solidFill>
                  <a:srgbClr val="333333"/>
                </a:solidFill>
                <a:highlight>
                  <a:schemeClr val="accent1"/>
                </a:highlight>
              </a:rPr>
              <a:t> “The dress brings too much attention. I get so flustered that I can’t even stay on beat,” Mika answered. “How do you dance so well with everyone watching?</a:t>
            </a:r>
            <a:r>
              <a:rPr lang="en" sz="1200" dirty="0">
                <a:solidFill>
                  <a:srgbClr val="333333"/>
                </a:solidFill>
                <a:highlight>
                  <a:srgbClr val="FFFFFF"/>
                </a:highlight>
              </a:rPr>
              <a:t>"</a:t>
            </a:r>
            <a:endParaRPr sz="1200" dirty="0">
              <a:solidFill>
                <a:schemeClr val="dk1"/>
              </a:solidFill>
              <a:highlight>
                <a:srgbClr val="FFFFFF"/>
              </a:highlight>
              <a:latin typeface="Calibri"/>
              <a:ea typeface="Calibri"/>
              <a:cs typeface="Calibri"/>
              <a:sym typeface="Calibri"/>
            </a:endParaRPr>
          </a:p>
          <a:p>
            <a:pPr marL="0" lvl="0" indent="0" algn="l" rtl="0">
              <a:lnSpc>
                <a:spcPct val="100000"/>
              </a:lnSpc>
              <a:spcBef>
                <a:spcPts val="800"/>
              </a:spcBef>
              <a:spcAft>
                <a:spcPts val="800"/>
              </a:spcAft>
              <a:buClr>
                <a:schemeClr val="dk1"/>
              </a:buClr>
              <a:buSzPts val="1100"/>
              <a:buFont typeface="Arial"/>
              <a:buNone/>
            </a:pPr>
            <a:r>
              <a:rPr lang="en" sz="1200" b="1" baseline="30000" dirty="0">
                <a:solidFill>
                  <a:srgbClr val="333333"/>
                </a:solidFill>
                <a:highlight>
                  <a:srgbClr val="FFFFFF"/>
                </a:highlight>
              </a:rPr>
              <a:t>7</a:t>
            </a:r>
            <a:r>
              <a:rPr lang="en" sz="1200" dirty="0">
                <a:solidFill>
                  <a:srgbClr val="333333"/>
                </a:solidFill>
                <a:highlight>
                  <a:srgbClr val="FFFFFF"/>
                </a:highlight>
              </a:rPr>
              <a:t> Aponi frowned and then said, “When I hear the drums, I don’t listen with my ears. I listen with my skin, my heart, and my soul. I’m not thinking about the audience but about the music and its purpose. What are you thinking about?”</a:t>
            </a:r>
            <a:endParaRPr sz="1200" dirty="0">
              <a:latin typeface="Josefin Sans"/>
              <a:ea typeface="Josefin Sans"/>
              <a:cs typeface="Josefin Sans"/>
              <a:sym typeface="Josefin Sans"/>
            </a:endParaRPr>
          </a:p>
        </p:txBody>
      </p:sp>
      <p:sp>
        <p:nvSpPr>
          <p:cNvPr id="400" name="Google Shape;400;p63"/>
          <p:cNvSpPr txBox="1"/>
          <p:nvPr/>
        </p:nvSpPr>
        <p:spPr>
          <a:xfrm flipH="1">
            <a:off x="5344525" y="272225"/>
            <a:ext cx="3207300" cy="1262100"/>
          </a:xfrm>
          <a:prstGeom prst="rect">
            <a:avLst/>
          </a:pr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Times New Roman"/>
                <a:ea typeface="Times New Roman"/>
                <a:cs typeface="Times New Roman"/>
                <a:sym typeface="Times New Roman"/>
              </a:rPr>
              <a:t>Sample Assessment Question: </a:t>
            </a:r>
            <a:r>
              <a:rPr lang="en" b="1">
                <a:solidFill>
                  <a:schemeClr val="dk1"/>
                </a:solidFill>
                <a:latin typeface="Times New Roman"/>
                <a:ea typeface="Times New Roman"/>
                <a:cs typeface="Times New Roman"/>
                <a:sym typeface="Times New Roman"/>
              </a:rPr>
              <a:t>What is the </a:t>
            </a:r>
            <a:r>
              <a:rPr lang="en" b="1">
                <a:solidFill>
                  <a:schemeClr val="dk1"/>
                </a:solidFill>
                <a:highlight>
                  <a:schemeClr val="accent1"/>
                </a:highlight>
                <a:latin typeface="Times New Roman"/>
                <a:ea typeface="Times New Roman"/>
                <a:cs typeface="Times New Roman"/>
                <a:sym typeface="Times New Roman"/>
              </a:rPr>
              <a:t>theme</a:t>
            </a:r>
            <a:r>
              <a:rPr lang="en" b="1">
                <a:solidFill>
                  <a:schemeClr val="dk1"/>
                </a:solidFill>
                <a:latin typeface="Times New Roman"/>
                <a:ea typeface="Times New Roman"/>
                <a:cs typeface="Times New Roman"/>
                <a:sym typeface="Times New Roman"/>
              </a:rPr>
              <a:t> of the story? How does it connect with the </a:t>
            </a:r>
            <a:r>
              <a:rPr lang="en" b="1">
                <a:solidFill>
                  <a:schemeClr val="dk1"/>
                </a:solidFill>
                <a:highlight>
                  <a:schemeClr val="accent1"/>
                </a:highlight>
                <a:latin typeface="Times New Roman"/>
                <a:ea typeface="Times New Roman"/>
                <a:cs typeface="Times New Roman"/>
                <a:sym typeface="Times New Roman"/>
              </a:rPr>
              <a:t>lesson</a:t>
            </a:r>
            <a:r>
              <a:rPr lang="en" b="1">
                <a:solidFill>
                  <a:schemeClr val="dk1"/>
                </a:solidFill>
                <a:latin typeface="Times New Roman"/>
                <a:ea typeface="Times New Roman"/>
                <a:cs typeface="Times New Roman"/>
                <a:sym typeface="Times New Roman"/>
              </a:rPr>
              <a:t> Mika learns?</a:t>
            </a:r>
            <a:endParaRPr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solidFill>
                <a:srgbClr val="D50032"/>
              </a:solidFill>
              <a:latin typeface="Times New Roman"/>
              <a:ea typeface="Times New Roman"/>
              <a:cs typeface="Times New Roman"/>
              <a:sym typeface="Times New Roman"/>
            </a:endParaRPr>
          </a:p>
        </p:txBody>
      </p:sp>
      <p:sp>
        <p:nvSpPr>
          <p:cNvPr id="401" name="Google Shape;401;p63"/>
          <p:cNvSpPr/>
          <p:nvPr/>
        </p:nvSpPr>
        <p:spPr>
          <a:xfrm>
            <a:off x="5911925" y="3981600"/>
            <a:ext cx="2454000" cy="3936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a:ea typeface="Times New Roman"/>
                <a:cs typeface="Times New Roman"/>
                <a:sym typeface="Times New Roman"/>
              </a:rPr>
              <a:t>Identify conflict</a:t>
            </a:r>
            <a:endParaRPr>
              <a:latin typeface="Times New Roman"/>
              <a:ea typeface="Times New Roman"/>
              <a:cs typeface="Times New Roman"/>
              <a:sym typeface="Times New Roman"/>
            </a:endParaRPr>
          </a:p>
        </p:txBody>
      </p:sp>
      <p:sp>
        <p:nvSpPr>
          <p:cNvPr id="402" name="Google Shape;402;p63"/>
          <p:cNvSpPr txBox="1"/>
          <p:nvPr/>
        </p:nvSpPr>
        <p:spPr>
          <a:xfrm>
            <a:off x="579675" y="3790475"/>
            <a:ext cx="4263600" cy="8772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500" b="1">
                <a:latin typeface="Times New Roman"/>
                <a:ea typeface="Times New Roman"/>
                <a:cs typeface="Times New Roman"/>
                <a:sym typeface="Times New Roman"/>
              </a:rPr>
              <a:t>If a student answers this question incorrectly, what barriers might have prevented the student from determining the correct answer?</a:t>
            </a:r>
            <a:endParaRPr sz="1500" b="1">
              <a:latin typeface="Times New Roman"/>
              <a:ea typeface="Times New Roman"/>
              <a:cs typeface="Times New Roman"/>
              <a:sym typeface="Times New Roman"/>
            </a:endParaRPr>
          </a:p>
        </p:txBody>
      </p:sp>
      <p:sp>
        <p:nvSpPr>
          <p:cNvPr id="403" name="Google Shape;403;p63"/>
          <p:cNvSpPr/>
          <p:nvPr/>
        </p:nvSpPr>
        <p:spPr>
          <a:xfrm>
            <a:off x="4635350" y="3880950"/>
            <a:ext cx="1189800" cy="594900"/>
          </a:xfrm>
          <a:prstGeom prst="right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t>Barrier</a:t>
            </a:r>
            <a:endParaRPr b="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64"/>
          <p:cNvSpPr txBox="1">
            <a:spLocks noGrp="1"/>
          </p:cNvSpPr>
          <p:nvPr>
            <p:ph type="title"/>
          </p:nvPr>
        </p:nvSpPr>
        <p:spPr>
          <a:xfrm>
            <a:off x="522744" y="4547984"/>
            <a:ext cx="8520600" cy="572700"/>
          </a:xfrm>
          <a:prstGeom prst="rect">
            <a:avLst/>
          </a:prstGeom>
        </p:spPr>
        <p:txBody>
          <a:bodyPr spcFirstLastPara="1" wrap="square" lIns="91425" tIns="91425" rIns="91425" bIns="91425" anchor="t" anchorCtr="0">
            <a:noAutofit/>
          </a:bodyPr>
          <a:lstStyle/>
          <a:p>
            <a:pPr lvl="0"/>
            <a:r>
              <a:rPr lang="en-US" sz="2400" dirty="0">
                <a:solidFill>
                  <a:schemeClr val="tx1"/>
                </a:solidFill>
              </a:rPr>
              <a:t>Text Based Stack 4</a:t>
            </a:r>
            <a:r>
              <a:rPr lang="en-US" sz="2400" baseline="30000" dirty="0">
                <a:solidFill>
                  <a:schemeClr val="tx1"/>
                </a:solidFill>
              </a:rPr>
              <a:t>th</a:t>
            </a:r>
            <a:r>
              <a:rPr lang="en-US" sz="2400" dirty="0">
                <a:solidFill>
                  <a:schemeClr val="tx1"/>
                </a:solidFill>
              </a:rPr>
              <a:t> Grade </a:t>
            </a:r>
            <a:r>
              <a:rPr lang="en-US" sz="2400" dirty="0" smtClean="0">
                <a:solidFill>
                  <a:schemeClr val="tx1"/>
                </a:solidFill>
              </a:rPr>
              <a:t>(4 </a:t>
            </a:r>
            <a:r>
              <a:rPr lang="en-US" sz="2400" dirty="0">
                <a:solidFill>
                  <a:schemeClr val="tx1"/>
                </a:solidFill>
              </a:rPr>
              <a:t>of 6)</a:t>
            </a:r>
            <a:endParaRPr sz="2400" dirty="0">
              <a:solidFill>
                <a:schemeClr val="tx1"/>
              </a:solidFill>
            </a:endParaRPr>
          </a:p>
        </p:txBody>
      </p:sp>
      <p:sp>
        <p:nvSpPr>
          <p:cNvPr id="409" name="Google Shape;409;p64"/>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31</a:t>
            </a:fld>
            <a:endParaRPr/>
          </a:p>
        </p:txBody>
      </p:sp>
      <p:sp>
        <p:nvSpPr>
          <p:cNvPr id="410" name="Google Shape;410;p64"/>
          <p:cNvSpPr txBox="1"/>
          <p:nvPr/>
        </p:nvSpPr>
        <p:spPr>
          <a:xfrm>
            <a:off x="163575" y="81250"/>
            <a:ext cx="8520600" cy="42459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36363"/>
              </a:lnSpc>
              <a:spcBef>
                <a:spcPts val="0"/>
              </a:spcBef>
              <a:spcAft>
                <a:spcPts val="0"/>
              </a:spcAft>
              <a:buClr>
                <a:schemeClr val="dk1"/>
              </a:buClr>
              <a:buSzPts val="1100"/>
              <a:buFont typeface="Arial"/>
              <a:buNone/>
            </a:pPr>
            <a:r>
              <a:rPr lang="en" sz="1500" b="1" baseline="30000">
                <a:solidFill>
                  <a:srgbClr val="333333"/>
                </a:solidFill>
                <a:highlight>
                  <a:srgbClr val="FFFFFF"/>
                </a:highlight>
              </a:rPr>
              <a:t>9</a:t>
            </a:r>
            <a:r>
              <a:rPr lang="en" sz="1100">
                <a:solidFill>
                  <a:srgbClr val="333333"/>
                </a:solidFill>
                <a:highlight>
                  <a:srgbClr val="FFFFFF"/>
                </a:highlight>
              </a:rPr>
              <a:t> Aponi grabbed a small drum that was laying on the table. “Exactly. So close your eyes and listen.”</a:t>
            </a:r>
            <a:endParaRPr sz="1100">
              <a:solidFill>
                <a:srgbClr val="333333"/>
              </a:solidFill>
              <a:highlight>
                <a:srgbClr val="FFFFFF"/>
              </a:highlight>
            </a:endParaRPr>
          </a:p>
          <a:p>
            <a:pPr marL="0" lvl="0" indent="0" algn="l" rtl="0">
              <a:lnSpc>
                <a:spcPct val="136363"/>
              </a:lnSpc>
              <a:spcBef>
                <a:spcPts val="800"/>
              </a:spcBef>
              <a:spcAft>
                <a:spcPts val="0"/>
              </a:spcAft>
              <a:buClr>
                <a:schemeClr val="dk1"/>
              </a:buClr>
              <a:buSzPts val="1100"/>
              <a:buFont typeface="Arial"/>
              <a:buNone/>
            </a:pPr>
            <a:r>
              <a:rPr lang="en" sz="1500" b="1" baseline="30000">
                <a:solidFill>
                  <a:srgbClr val="333333"/>
                </a:solidFill>
                <a:highlight>
                  <a:srgbClr val="FFFFFF"/>
                </a:highlight>
              </a:rPr>
              <a:t>10</a:t>
            </a:r>
            <a:r>
              <a:rPr lang="en" sz="1100">
                <a:solidFill>
                  <a:srgbClr val="333333"/>
                </a:solidFill>
                <a:highlight>
                  <a:srgbClr val="FFFFFF"/>
                </a:highlight>
              </a:rPr>
              <a:t> Aponi began to play. Mika could feel the rhythm. Her toes wanted to tap, but she held still, hands on her hips, as she had been taught.</a:t>
            </a:r>
            <a:endParaRPr sz="1100">
              <a:solidFill>
                <a:srgbClr val="333333"/>
              </a:solidFill>
              <a:highlight>
                <a:srgbClr val="FFFFFF"/>
              </a:highlight>
            </a:endParaRPr>
          </a:p>
          <a:p>
            <a:pPr marL="0" lvl="0" indent="0" algn="l" rtl="0">
              <a:lnSpc>
                <a:spcPct val="136363"/>
              </a:lnSpc>
              <a:spcBef>
                <a:spcPts val="800"/>
              </a:spcBef>
              <a:spcAft>
                <a:spcPts val="0"/>
              </a:spcAft>
              <a:buClr>
                <a:schemeClr val="dk1"/>
              </a:buClr>
              <a:buSzPts val="1100"/>
              <a:buFont typeface="Arial"/>
              <a:buNone/>
            </a:pPr>
            <a:r>
              <a:rPr lang="en" sz="1500" b="1" baseline="30000">
                <a:solidFill>
                  <a:srgbClr val="333333"/>
                </a:solidFill>
                <a:highlight>
                  <a:srgbClr val="FFFFFF"/>
                </a:highlight>
              </a:rPr>
              <a:t>11</a:t>
            </a:r>
            <a:r>
              <a:rPr lang="en" sz="1100">
                <a:solidFill>
                  <a:srgbClr val="333333"/>
                </a:solidFill>
                <a:highlight>
                  <a:srgbClr val="FFFFFF"/>
                </a:highlight>
              </a:rPr>
              <a:t> Then Aponi drummed faster. “Now begin. Step with one foot and follow it with the other. Respect the music, and let yourself be a part of it. You’re one more jingle in the song.”</a:t>
            </a:r>
            <a:endParaRPr sz="1100">
              <a:solidFill>
                <a:srgbClr val="333333"/>
              </a:solidFill>
              <a:highlight>
                <a:srgbClr val="FFFFFF"/>
              </a:highlight>
            </a:endParaRPr>
          </a:p>
          <a:p>
            <a:pPr marL="0" lvl="0" indent="0" algn="l" rtl="0">
              <a:lnSpc>
                <a:spcPct val="136363"/>
              </a:lnSpc>
              <a:spcBef>
                <a:spcPts val="800"/>
              </a:spcBef>
              <a:spcAft>
                <a:spcPts val="0"/>
              </a:spcAft>
              <a:buClr>
                <a:schemeClr val="dk1"/>
              </a:buClr>
              <a:buSzPts val="1100"/>
              <a:buFont typeface="Arial"/>
              <a:buNone/>
            </a:pPr>
            <a:r>
              <a:rPr lang="en" sz="1500" b="1" baseline="30000">
                <a:solidFill>
                  <a:srgbClr val="333333"/>
                </a:solidFill>
                <a:highlight>
                  <a:srgbClr val="FFFFFF"/>
                </a:highlight>
              </a:rPr>
              <a:t>12</a:t>
            </a:r>
            <a:r>
              <a:rPr lang="en" sz="1100">
                <a:solidFill>
                  <a:srgbClr val="333333"/>
                </a:solidFill>
                <a:highlight>
                  <a:schemeClr val="accent1"/>
                </a:highlight>
              </a:rPr>
              <a:t> Mika began to move</a:t>
            </a:r>
            <a:r>
              <a:rPr lang="en" sz="1100">
                <a:solidFill>
                  <a:srgbClr val="333333"/>
                </a:solidFill>
                <a:highlight>
                  <a:srgbClr val="FFFFFF"/>
                </a:highlight>
              </a:rPr>
              <a:t> in a zig-zag pattern, one foot and then the other, lightly bouncing. Immediately, thoughts crowded into her mind: She looked silly. She would trip. People would laugh. </a:t>
            </a:r>
            <a:r>
              <a:rPr lang="en" sz="1100">
                <a:solidFill>
                  <a:srgbClr val="333333"/>
                </a:solidFill>
                <a:highlight>
                  <a:schemeClr val="accent1"/>
                </a:highlight>
              </a:rPr>
              <a:t>She pushed them all away and let the drumming carry her feet</a:t>
            </a:r>
            <a:r>
              <a:rPr lang="en" sz="1100">
                <a:solidFill>
                  <a:srgbClr val="333333"/>
                </a:solidFill>
                <a:highlight>
                  <a:srgbClr val="FFFFFF"/>
                </a:highlight>
              </a:rPr>
              <a:t> up down, up down, right on the beat.</a:t>
            </a:r>
            <a:endParaRPr sz="1100">
              <a:solidFill>
                <a:srgbClr val="333333"/>
              </a:solidFill>
              <a:highlight>
                <a:srgbClr val="FFFFFF"/>
              </a:highlight>
            </a:endParaRPr>
          </a:p>
          <a:p>
            <a:pPr marL="0" lvl="0" indent="0" algn="l" rtl="0">
              <a:lnSpc>
                <a:spcPct val="136363"/>
              </a:lnSpc>
              <a:spcBef>
                <a:spcPts val="800"/>
              </a:spcBef>
              <a:spcAft>
                <a:spcPts val="0"/>
              </a:spcAft>
              <a:buClr>
                <a:schemeClr val="dk1"/>
              </a:buClr>
              <a:buSzPts val="1100"/>
              <a:buFont typeface="Arial"/>
              <a:buNone/>
            </a:pPr>
            <a:r>
              <a:rPr lang="en" sz="1500" b="1" baseline="30000">
                <a:solidFill>
                  <a:srgbClr val="333333"/>
                </a:solidFill>
                <a:highlight>
                  <a:srgbClr val="FFFFFF"/>
                </a:highlight>
              </a:rPr>
              <a:t>13</a:t>
            </a:r>
            <a:r>
              <a:rPr lang="en" sz="1100">
                <a:solidFill>
                  <a:srgbClr val="333333"/>
                </a:solidFill>
                <a:highlight>
                  <a:srgbClr val="FFFFFF"/>
                </a:highlight>
              </a:rPr>
              <a:t> Her dress jingled exactly in time with the drum. </a:t>
            </a:r>
            <a:r>
              <a:rPr lang="en" sz="1100" i="1">
                <a:solidFill>
                  <a:srgbClr val="333333"/>
                </a:solidFill>
                <a:highlight>
                  <a:srgbClr val="FFFFFF"/>
                </a:highlight>
              </a:rPr>
              <a:t>Ching, Ching, Ching</a:t>
            </a:r>
            <a:r>
              <a:rPr lang="en" sz="800">
                <a:solidFill>
                  <a:schemeClr val="dk1"/>
                </a:solidFill>
                <a:highlight>
                  <a:srgbClr val="FFFFFF"/>
                </a:highlight>
                <a:latin typeface="Calibri"/>
                <a:ea typeface="Calibri"/>
                <a:cs typeface="Calibri"/>
                <a:sym typeface="Calibri"/>
              </a:rPr>
              <a:t>] </a:t>
            </a:r>
            <a:r>
              <a:rPr lang="en" sz="1100" i="1">
                <a:solidFill>
                  <a:srgbClr val="333333"/>
                </a:solidFill>
                <a:highlight>
                  <a:srgbClr val="FFFFFF"/>
                </a:highlight>
              </a:rPr>
              <a:t>.</a:t>
            </a:r>
            <a:r>
              <a:rPr lang="en" sz="1100">
                <a:solidFill>
                  <a:srgbClr val="333333"/>
                </a:solidFill>
                <a:highlight>
                  <a:srgbClr val="FFFFFF"/>
                </a:highlight>
              </a:rPr>
              <a:t> The sound was beautiful.</a:t>
            </a:r>
            <a:endParaRPr sz="1100">
              <a:solidFill>
                <a:srgbClr val="333333"/>
              </a:solidFill>
              <a:highlight>
                <a:srgbClr val="FFFFFF"/>
              </a:highlight>
            </a:endParaRPr>
          </a:p>
          <a:p>
            <a:pPr marL="0" lvl="0" indent="0" algn="l" rtl="0">
              <a:lnSpc>
                <a:spcPct val="136363"/>
              </a:lnSpc>
              <a:spcBef>
                <a:spcPts val="800"/>
              </a:spcBef>
              <a:spcAft>
                <a:spcPts val="0"/>
              </a:spcAft>
              <a:buClr>
                <a:schemeClr val="dk1"/>
              </a:buClr>
              <a:buSzPts val="1100"/>
              <a:buFont typeface="Arial"/>
              <a:buNone/>
            </a:pPr>
            <a:r>
              <a:rPr lang="en" sz="1500" b="1" baseline="30000">
                <a:solidFill>
                  <a:srgbClr val="333333"/>
                </a:solidFill>
                <a:highlight>
                  <a:srgbClr val="FFFFFF"/>
                </a:highlight>
              </a:rPr>
              <a:t>14</a:t>
            </a:r>
            <a:r>
              <a:rPr lang="en" sz="1100">
                <a:solidFill>
                  <a:srgbClr val="333333"/>
                </a:solidFill>
                <a:highlight>
                  <a:srgbClr val="FFFFFF"/>
                </a:highlight>
              </a:rPr>
              <a:t> She stopped suddenly, eyes popping open. “</a:t>
            </a:r>
            <a:r>
              <a:rPr lang="en" sz="1100">
                <a:solidFill>
                  <a:srgbClr val="333333"/>
                </a:solidFill>
                <a:highlight>
                  <a:schemeClr val="accent1"/>
                </a:highlight>
              </a:rPr>
              <a:t>I did it</a:t>
            </a:r>
            <a:r>
              <a:rPr lang="en" sz="1100">
                <a:solidFill>
                  <a:srgbClr val="333333"/>
                </a:solidFill>
                <a:highlight>
                  <a:srgbClr val="FFFFFF"/>
                </a:highlight>
              </a:rPr>
              <a:t>!”</a:t>
            </a:r>
            <a:r>
              <a:rPr lang="en" sz="800">
                <a:solidFill>
                  <a:schemeClr val="dk1"/>
                </a:solidFill>
                <a:highlight>
                  <a:srgbClr val="FFFFFF"/>
                </a:highlight>
                <a:latin typeface="Calibri"/>
                <a:ea typeface="Calibri"/>
                <a:cs typeface="Calibri"/>
                <a:sym typeface="Calibri"/>
              </a:rPr>
              <a:t>[VP2] [VP3] </a:t>
            </a:r>
            <a:endParaRPr sz="800">
              <a:solidFill>
                <a:schemeClr val="dk1"/>
              </a:solidFill>
              <a:highlight>
                <a:srgbClr val="FFFFFF"/>
              </a:highlight>
              <a:latin typeface="Calibri"/>
              <a:ea typeface="Calibri"/>
              <a:cs typeface="Calibri"/>
              <a:sym typeface="Calibri"/>
            </a:endParaRPr>
          </a:p>
          <a:p>
            <a:pPr marL="0" lvl="0" indent="0" algn="l" rtl="0">
              <a:lnSpc>
                <a:spcPct val="136363"/>
              </a:lnSpc>
              <a:spcBef>
                <a:spcPts val="800"/>
              </a:spcBef>
              <a:spcAft>
                <a:spcPts val="0"/>
              </a:spcAft>
              <a:buNone/>
            </a:pPr>
            <a:r>
              <a:rPr lang="en" sz="1500" b="1" baseline="30000">
                <a:solidFill>
                  <a:srgbClr val="333333"/>
                </a:solidFill>
                <a:highlight>
                  <a:srgbClr val="FFFFFF"/>
                </a:highlight>
              </a:rPr>
              <a:t>15</a:t>
            </a:r>
            <a:r>
              <a:rPr lang="en" sz="1100">
                <a:solidFill>
                  <a:srgbClr val="333333"/>
                </a:solidFill>
                <a:highlight>
                  <a:srgbClr val="FFFFFF"/>
                </a:highlight>
              </a:rPr>
              <a:t> “I knew you could do it once you danced to the music and not to your fears</a:t>
            </a:r>
            <a:r>
              <a:rPr lang="en" sz="800">
                <a:solidFill>
                  <a:schemeClr val="dk1"/>
                </a:solidFill>
                <a:highlight>
                  <a:srgbClr val="FFFFFF"/>
                </a:highlight>
                <a:latin typeface="Calibri"/>
                <a:ea typeface="Calibri"/>
                <a:cs typeface="Calibri"/>
                <a:sym typeface="Calibri"/>
              </a:rPr>
              <a:t> </a:t>
            </a:r>
            <a:r>
              <a:rPr lang="en" sz="1100">
                <a:solidFill>
                  <a:srgbClr val="333333"/>
                </a:solidFill>
                <a:highlight>
                  <a:srgbClr val="FFFFFF"/>
                </a:highlight>
              </a:rPr>
              <a:t>.”</a:t>
            </a:r>
            <a:endParaRPr sz="1100" b="1">
              <a:solidFill>
                <a:schemeClr val="dk1"/>
              </a:solidFill>
            </a:endParaRPr>
          </a:p>
          <a:p>
            <a:pPr marL="0" lvl="0" indent="0" algn="l" rtl="0">
              <a:spcBef>
                <a:spcPts val="800"/>
              </a:spcBef>
              <a:spcAft>
                <a:spcPts val="0"/>
              </a:spcAft>
              <a:buNone/>
            </a:pPr>
            <a:endParaRPr>
              <a:latin typeface="Josefin Sans"/>
              <a:ea typeface="Josefin Sans"/>
              <a:cs typeface="Josefin Sans"/>
              <a:sym typeface="Josefin Sans"/>
            </a:endParaRPr>
          </a:p>
        </p:txBody>
      </p:sp>
      <p:sp>
        <p:nvSpPr>
          <p:cNvPr id="411" name="Google Shape;411;p64"/>
          <p:cNvSpPr txBox="1"/>
          <p:nvPr/>
        </p:nvSpPr>
        <p:spPr>
          <a:xfrm flipH="1">
            <a:off x="237250" y="81250"/>
            <a:ext cx="2937300" cy="14775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Times New Roman"/>
                <a:ea typeface="Times New Roman"/>
                <a:cs typeface="Times New Roman"/>
                <a:sym typeface="Times New Roman"/>
              </a:rPr>
              <a:t>Sample Assessment Question: </a:t>
            </a:r>
            <a:r>
              <a:rPr lang="en" b="1">
                <a:solidFill>
                  <a:schemeClr val="dk1"/>
                </a:solidFill>
                <a:latin typeface="Times New Roman"/>
                <a:ea typeface="Times New Roman"/>
                <a:cs typeface="Times New Roman"/>
                <a:sym typeface="Times New Roman"/>
              </a:rPr>
              <a:t>What is the </a:t>
            </a:r>
            <a:r>
              <a:rPr lang="en" b="1">
                <a:solidFill>
                  <a:schemeClr val="dk1"/>
                </a:solidFill>
                <a:highlight>
                  <a:schemeClr val="accent1"/>
                </a:highlight>
                <a:latin typeface="Times New Roman"/>
                <a:ea typeface="Times New Roman"/>
                <a:cs typeface="Times New Roman"/>
                <a:sym typeface="Times New Roman"/>
              </a:rPr>
              <a:t>theme</a:t>
            </a:r>
            <a:r>
              <a:rPr lang="en" b="1">
                <a:solidFill>
                  <a:schemeClr val="dk1"/>
                </a:solidFill>
                <a:latin typeface="Times New Roman"/>
                <a:ea typeface="Times New Roman"/>
                <a:cs typeface="Times New Roman"/>
                <a:sym typeface="Times New Roman"/>
              </a:rPr>
              <a:t> of the story? How does it connect with the </a:t>
            </a:r>
            <a:r>
              <a:rPr lang="en" b="1">
                <a:solidFill>
                  <a:schemeClr val="dk1"/>
                </a:solidFill>
                <a:highlight>
                  <a:schemeClr val="accent1"/>
                </a:highlight>
                <a:latin typeface="Times New Roman"/>
                <a:ea typeface="Times New Roman"/>
                <a:cs typeface="Times New Roman"/>
                <a:sym typeface="Times New Roman"/>
              </a:rPr>
              <a:t>lesson</a:t>
            </a:r>
            <a:r>
              <a:rPr lang="en" b="1">
                <a:solidFill>
                  <a:schemeClr val="dk1"/>
                </a:solidFill>
                <a:latin typeface="Times New Roman"/>
                <a:ea typeface="Times New Roman"/>
                <a:cs typeface="Times New Roman"/>
                <a:sym typeface="Times New Roman"/>
              </a:rPr>
              <a:t> Mika learns?</a:t>
            </a:r>
            <a:endParaRPr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solidFill>
                <a:srgbClr val="D50032"/>
              </a:solidFill>
              <a:latin typeface="Times New Roman"/>
              <a:ea typeface="Times New Roman"/>
              <a:cs typeface="Times New Roman"/>
              <a:sym typeface="Times New Roman"/>
            </a:endParaRPr>
          </a:p>
        </p:txBody>
      </p:sp>
      <p:sp>
        <p:nvSpPr>
          <p:cNvPr id="412" name="Google Shape;412;p64"/>
          <p:cNvSpPr txBox="1"/>
          <p:nvPr/>
        </p:nvSpPr>
        <p:spPr>
          <a:xfrm>
            <a:off x="579675" y="3790475"/>
            <a:ext cx="4263600" cy="8772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500" b="1">
                <a:latin typeface="Times New Roman"/>
                <a:ea typeface="Times New Roman"/>
                <a:cs typeface="Times New Roman"/>
                <a:sym typeface="Times New Roman"/>
              </a:rPr>
              <a:t>If a student answers this question incorrectly, what barriers might have prevented the student from determining the correct answer?</a:t>
            </a:r>
            <a:endParaRPr sz="1500" b="1">
              <a:latin typeface="Times New Roman"/>
              <a:ea typeface="Times New Roman"/>
              <a:cs typeface="Times New Roman"/>
              <a:sym typeface="Times New Roman"/>
            </a:endParaRPr>
          </a:p>
        </p:txBody>
      </p:sp>
      <p:sp>
        <p:nvSpPr>
          <p:cNvPr id="413" name="Google Shape;413;p64"/>
          <p:cNvSpPr/>
          <p:nvPr/>
        </p:nvSpPr>
        <p:spPr>
          <a:xfrm>
            <a:off x="4635350" y="3880950"/>
            <a:ext cx="1189800" cy="594900"/>
          </a:xfrm>
          <a:prstGeom prst="right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t>Barrier</a:t>
            </a:r>
            <a:endParaRPr b="1"/>
          </a:p>
        </p:txBody>
      </p:sp>
      <p:sp>
        <p:nvSpPr>
          <p:cNvPr id="414" name="Google Shape;414;p64"/>
          <p:cNvSpPr txBox="1"/>
          <p:nvPr/>
        </p:nvSpPr>
        <p:spPr>
          <a:xfrm>
            <a:off x="5958900" y="3978300"/>
            <a:ext cx="2345100" cy="400200"/>
          </a:xfrm>
          <a:prstGeom prst="rect">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imes New Roman"/>
                <a:ea typeface="Times New Roman"/>
                <a:cs typeface="Times New Roman"/>
                <a:sym typeface="Times New Roman"/>
              </a:rPr>
              <a:t>Identify the resolution</a:t>
            </a:r>
            <a:endParaRPr>
              <a:latin typeface="Times New Roman"/>
              <a:ea typeface="Times New Roman"/>
              <a:cs typeface="Times New Roman"/>
              <a:sym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65"/>
          <p:cNvSpPr txBox="1">
            <a:spLocks noGrp="1"/>
          </p:cNvSpPr>
          <p:nvPr>
            <p:ph type="title"/>
          </p:nvPr>
        </p:nvSpPr>
        <p:spPr>
          <a:xfrm>
            <a:off x="3835243" y="4625225"/>
            <a:ext cx="8520600" cy="572700"/>
          </a:xfrm>
          <a:prstGeom prst="rect">
            <a:avLst/>
          </a:prstGeom>
        </p:spPr>
        <p:txBody>
          <a:bodyPr spcFirstLastPara="1" wrap="square" lIns="91425" tIns="91425" rIns="91425" bIns="91425" anchor="t" anchorCtr="0">
            <a:noAutofit/>
          </a:bodyPr>
          <a:lstStyle/>
          <a:p>
            <a:pPr lvl="0"/>
            <a:r>
              <a:rPr lang="en-US" sz="2400" dirty="0">
                <a:solidFill>
                  <a:schemeClr val="tx1"/>
                </a:solidFill>
              </a:rPr>
              <a:t>Text Based Stack 4</a:t>
            </a:r>
            <a:r>
              <a:rPr lang="en-US" sz="2400" baseline="30000" dirty="0">
                <a:solidFill>
                  <a:schemeClr val="tx1"/>
                </a:solidFill>
              </a:rPr>
              <a:t>th</a:t>
            </a:r>
            <a:r>
              <a:rPr lang="en-US" sz="2400" dirty="0">
                <a:solidFill>
                  <a:schemeClr val="tx1"/>
                </a:solidFill>
              </a:rPr>
              <a:t> Grade </a:t>
            </a:r>
            <a:r>
              <a:rPr lang="en-US" sz="2400" dirty="0" smtClean="0">
                <a:solidFill>
                  <a:schemeClr val="tx1"/>
                </a:solidFill>
              </a:rPr>
              <a:t>(5 </a:t>
            </a:r>
            <a:r>
              <a:rPr lang="en-US" sz="2400" dirty="0">
                <a:solidFill>
                  <a:schemeClr val="tx1"/>
                </a:solidFill>
              </a:rPr>
              <a:t>of 6)</a:t>
            </a:r>
            <a:endParaRPr sz="2400" dirty="0">
              <a:solidFill>
                <a:schemeClr val="tx1"/>
              </a:solidFill>
            </a:endParaRPr>
          </a:p>
        </p:txBody>
      </p:sp>
      <p:sp>
        <p:nvSpPr>
          <p:cNvPr id="420" name="Google Shape;420;p65"/>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32</a:t>
            </a:fld>
            <a:endParaRPr/>
          </a:p>
        </p:txBody>
      </p:sp>
      <p:sp>
        <p:nvSpPr>
          <p:cNvPr id="421" name="Google Shape;421;p65"/>
          <p:cNvSpPr txBox="1"/>
          <p:nvPr/>
        </p:nvSpPr>
        <p:spPr>
          <a:xfrm>
            <a:off x="163575" y="81250"/>
            <a:ext cx="8520600" cy="4578852"/>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63636"/>
              </a:lnSpc>
              <a:spcBef>
                <a:spcPts val="0"/>
              </a:spcBef>
              <a:spcAft>
                <a:spcPts val="0"/>
              </a:spcAft>
              <a:buClr>
                <a:schemeClr val="dk1"/>
              </a:buClr>
              <a:buSzPts val="1100"/>
              <a:buFont typeface="Arial"/>
              <a:buNone/>
            </a:pPr>
            <a:r>
              <a:rPr lang="en" sz="1100" b="1" dirty="0">
                <a:solidFill>
                  <a:srgbClr val="333333"/>
                </a:solidFill>
                <a:highlight>
                  <a:srgbClr val="FFFFFF"/>
                </a:highlight>
              </a:rPr>
              <a:t>The Right Step</a:t>
            </a:r>
            <a:endParaRPr sz="800" dirty="0">
              <a:solidFill>
                <a:schemeClr val="dk1"/>
              </a:solidFill>
              <a:highlight>
                <a:srgbClr val="FFFFFF"/>
              </a:highlight>
              <a:latin typeface="Calibri"/>
              <a:ea typeface="Calibri"/>
              <a:cs typeface="Calibri"/>
              <a:sym typeface="Calibri"/>
            </a:endParaRPr>
          </a:p>
          <a:p>
            <a:pPr marL="0" lvl="0" indent="0" algn="l" rtl="0">
              <a:spcBef>
                <a:spcPts val="800"/>
              </a:spcBef>
              <a:spcAft>
                <a:spcPts val="0"/>
              </a:spcAft>
              <a:buClr>
                <a:schemeClr val="dk1"/>
              </a:buClr>
              <a:buSzPts val="1100"/>
              <a:buFont typeface="Arial"/>
              <a:buNone/>
            </a:pPr>
            <a:r>
              <a:rPr lang="en" sz="1500" b="1" baseline="30000" dirty="0">
                <a:solidFill>
                  <a:srgbClr val="333333"/>
                </a:solidFill>
                <a:highlight>
                  <a:srgbClr val="FFFFFF"/>
                </a:highlight>
              </a:rPr>
              <a:t>1</a:t>
            </a:r>
            <a:r>
              <a:rPr lang="en" sz="1200" dirty="0">
                <a:solidFill>
                  <a:srgbClr val="333333"/>
                </a:solidFill>
                <a:highlight>
                  <a:srgbClr val="FFFFFF"/>
                </a:highlight>
              </a:rPr>
              <a:t> </a:t>
            </a:r>
            <a:r>
              <a:rPr lang="en" sz="1200" dirty="0">
                <a:solidFill>
                  <a:srgbClr val="333333"/>
                </a:solidFill>
                <a:highlight>
                  <a:schemeClr val="accent1"/>
                </a:highlight>
              </a:rPr>
              <a:t>Mika</a:t>
            </a:r>
            <a:r>
              <a:rPr lang="en" sz="1200" dirty="0">
                <a:solidFill>
                  <a:srgbClr val="333333"/>
                </a:solidFill>
                <a:highlight>
                  <a:srgbClr val="FFFFFF"/>
                </a:highlight>
              </a:rPr>
              <a:t> was dressed in her outfit for the powwow. Her jingle dress was beautiful—red, with rows of silver metal cones sewn along the top and bottom. When she moved, the hammered metal cones jingled cheerfully.</a:t>
            </a:r>
            <a:endParaRPr sz="1200" dirty="0">
              <a:solidFill>
                <a:schemeClr val="dk1"/>
              </a:solidFill>
              <a:highlight>
                <a:srgbClr val="FFFFFF"/>
              </a:highlight>
              <a:latin typeface="Calibri"/>
              <a:ea typeface="Calibri"/>
              <a:cs typeface="Calibri"/>
              <a:sym typeface="Calibri"/>
            </a:endParaRPr>
          </a:p>
          <a:p>
            <a:pPr marL="0" lvl="0" indent="0" algn="l" rtl="0">
              <a:spcBef>
                <a:spcPts val="800"/>
              </a:spcBef>
              <a:spcAft>
                <a:spcPts val="0"/>
              </a:spcAft>
              <a:buClr>
                <a:schemeClr val="dk1"/>
              </a:buClr>
              <a:buSzPts val="1100"/>
              <a:buFont typeface="Arial"/>
              <a:buNone/>
            </a:pPr>
            <a:r>
              <a:rPr lang="en" sz="1200" b="1" baseline="30000" dirty="0">
                <a:solidFill>
                  <a:srgbClr val="333333"/>
                </a:solidFill>
                <a:highlight>
                  <a:srgbClr val="FFFFFF"/>
                </a:highlight>
              </a:rPr>
              <a:t>2</a:t>
            </a:r>
            <a:r>
              <a:rPr lang="en" sz="1200" dirty="0">
                <a:solidFill>
                  <a:srgbClr val="333333"/>
                </a:solidFill>
                <a:highlight>
                  <a:srgbClr val="FFFFFF"/>
                </a:highlight>
              </a:rPr>
              <a:t> Mika loved the dance and its history. The jingle dress dance was originally a dance of healing in the Ojibwa culture in the early 1920s. After World War I, it spread to other tribes, as people wanted to help soldiers heal who were returning from the war. Today was the first time Mika would take part in the jingle dress dance at a powwow.</a:t>
            </a:r>
            <a:endParaRPr sz="1200" dirty="0">
              <a:solidFill>
                <a:srgbClr val="333333"/>
              </a:solidFill>
              <a:highlight>
                <a:srgbClr val="FFFFFF"/>
              </a:highlight>
            </a:endParaRPr>
          </a:p>
          <a:p>
            <a:pPr marL="0" lvl="0" indent="0" algn="l" rtl="0">
              <a:spcBef>
                <a:spcPts val="800"/>
              </a:spcBef>
              <a:spcAft>
                <a:spcPts val="0"/>
              </a:spcAft>
              <a:buClr>
                <a:schemeClr val="dk1"/>
              </a:buClr>
              <a:buSzPts val="1100"/>
              <a:buFont typeface="Arial"/>
              <a:buNone/>
            </a:pPr>
            <a:r>
              <a:rPr lang="en" sz="1200" b="1" baseline="30000" dirty="0">
                <a:solidFill>
                  <a:srgbClr val="333333"/>
                </a:solidFill>
                <a:highlight>
                  <a:srgbClr val="FFFFFF"/>
                </a:highlight>
              </a:rPr>
              <a:t>3</a:t>
            </a:r>
            <a:r>
              <a:rPr lang="en" sz="1200" dirty="0">
                <a:solidFill>
                  <a:srgbClr val="333333"/>
                </a:solidFill>
                <a:highlight>
                  <a:srgbClr val="FFFFFF"/>
                </a:highlight>
              </a:rPr>
              <a:t> </a:t>
            </a:r>
            <a:r>
              <a:rPr lang="en" sz="1200" dirty="0">
                <a:solidFill>
                  <a:srgbClr val="333333"/>
                </a:solidFill>
                <a:highlight>
                  <a:schemeClr val="accent1"/>
                </a:highlight>
              </a:rPr>
              <a:t>Her sister Aponi</a:t>
            </a:r>
            <a:r>
              <a:rPr lang="en" sz="1200" dirty="0">
                <a:solidFill>
                  <a:srgbClr val="333333"/>
                </a:solidFill>
                <a:highlight>
                  <a:srgbClr val="FFFFFF"/>
                </a:highlight>
              </a:rPr>
              <a:t> sat in the </a:t>
            </a:r>
            <a:r>
              <a:rPr lang="en" sz="1200" dirty="0">
                <a:solidFill>
                  <a:srgbClr val="333333"/>
                </a:solidFill>
                <a:highlight>
                  <a:schemeClr val="accent1"/>
                </a:highlight>
              </a:rPr>
              <a:t>kitchen</a:t>
            </a:r>
            <a:r>
              <a:rPr lang="en" sz="1200" dirty="0">
                <a:solidFill>
                  <a:srgbClr val="333333"/>
                </a:solidFill>
                <a:highlight>
                  <a:srgbClr val="FFFFFF"/>
                </a:highlight>
              </a:rPr>
              <a:t>, with her swollen ankle propped up on a chair. She admired Mika's dress and said longingly, “I wish I were dancing with you today.”</a:t>
            </a:r>
            <a:endParaRPr sz="1200" dirty="0">
              <a:solidFill>
                <a:srgbClr val="333333"/>
              </a:solidFill>
              <a:highlight>
                <a:srgbClr val="FFFFFF"/>
              </a:highlight>
            </a:endParaRPr>
          </a:p>
          <a:p>
            <a:pPr marL="0" lvl="0" indent="0" algn="l" rtl="0">
              <a:spcBef>
                <a:spcPts val="800"/>
              </a:spcBef>
              <a:spcAft>
                <a:spcPts val="0"/>
              </a:spcAft>
              <a:buClr>
                <a:schemeClr val="dk1"/>
              </a:buClr>
              <a:buSzPts val="1100"/>
              <a:buFont typeface="Arial"/>
              <a:buNone/>
            </a:pPr>
            <a:r>
              <a:rPr lang="en" sz="1200" b="1" baseline="30000" dirty="0">
                <a:solidFill>
                  <a:srgbClr val="333333"/>
                </a:solidFill>
                <a:highlight>
                  <a:srgbClr val="FFFFFF"/>
                </a:highlight>
              </a:rPr>
              <a:t>4</a:t>
            </a:r>
            <a:r>
              <a:rPr lang="en" sz="1200" dirty="0">
                <a:solidFill>
                  <a:srgbClr val="333333"/>
                </a:solidFill>
                <a:highlight>
                  <a:srgbClr val="FFFFFF"/>
                </a:highlight>
              </a:rPr>
              <a:t> “Me too,” Mika answered. </a:t>
            </a:r>
            <a:endParaRPr sz="1200" dirty="0">
              <a:solidFill>
                <a:srgbClr val="333333"/>
              </a:solidFill>
              <a:highlight>
                <a:srgbClr val="FFFFFF"/>
              </a:highlight>
            </a:endParaRPr>
          </a:p>
          <a:p>
            <a:pPr marL="0" lvl="0" indent="0" algn="l" rtl="0">
              <a:spcBef>
                <a:spcPts val="800"/>
              </a:spcBef>
              <a:spcAft>
                <a:spcPts val="0"/>
              </a:spcAft>
              <a:buClr>
                <a:schemeClr val="dk1"/>
              </a:buClr>
              <a:buSzPts val="1100"/>
              <a:buFont typeface="Arial"/>
              <a:buNone/>
            </a:pPr>
            <a:r>
              <a:rPr lang="en" sz="1200" b="1" baseline="30000" dirty="0">
                <a:solidFill>
                  <a:srgbClr val="333333"/>
                </a:solidFill>
                <a:highlight>
                  <a:srgbClr val="FFFFFF"/>
                </a:highlight>
              </a:rPr>
              <a:t>5</a:t>
            </a:r>
            <a:r>
              <a:rPr lang="en" sz="1200" dirty="0">
                <a:solidFill>
                  <a:srgbClr val="333333"/>
                </a:solidFill>
                <a:highlight>
                  <a:srgbClr val="FFFFFF"/>
                </a:highlight>
              </a:rPr>
              <a:t> “Why are you so nervous?” Aponi asked.</a:t>
            </a:r>
            <a:endParaRPr sz="1200" dirty="0">
              <a:solidFill>
                <a:srgbClr val="333333"/>
              </a:solidFill>
              <a:highlight>
                <a:srgbClr val="FFFFFF"/>
              </a:highlight>
            </a:endParaRPr>
          </a:p>
          <a:p>
            <a:pPr marL="0" lvl="0" indent="0" algn="l" rtl="0">
              <a:spcBef>
                <a:spcPts val="800"/>
              </a:spcBef>
              <a:spcAft>
                <a:spcPts val="0"/>
              </a:spcAft>
              <a:buClr>
                <a:schemeClr val="dk1"/>
              </a:buClr>
              <a:buSzPts val="1100"/>
              <a:buFont typeface="Arial"/>
              <a:buNone/>
            </a:pPr>
            <a:r>
              <a:rPr lang="en" sz="1200" b="1" baseline="30000" dirty="0">
                <a:solidFill>
                  <a:srgbClr val="333333"/>
                </a:solidFill>
                <a:highlight>
                  <a:srgbClr val="FFFFFF"/>
                </a:highlight>
              </a:rPr>
              <a:t>6</a:t>
            </a:r>
            <a:r>
              <a:rPr lang="en" sz="1200" dirty="0">
                <a:solidFill>
                  <a:srgbClr val="333333"/>
                </a:solidFill>
                <a:highlight>
                  <a:schemeClr val="accent1"/>
                </a:highlight>
              </a:rPr>
              <a:t> “The dress brings too much attention. I get so flustered that I can’t even stay on beat,” Mika answered. “How do you dance so well with everyone watching?</a:t>
            </a:r>
            <a:r>
              <a:rPr lang="en" sz="1200" dirty="0">
                <a:solidFill>
                  <a:srgbClr val="333333"/>
                </a:solidFill>
                <a:highlight>
                  <a:srgbClr val="FFFFFF"/>
                </a:highlight>
              </a:rPr>
              <a:t>"</a:t>
            </a:r>
            <a:endParaRPr sz="1200" dirty="0">
              <a:solidFill>
                <a:schemeClr val="dk1"/>
              </a:solidFill>
              <a:highlight>
                <a:srgbClr val="FFFFFF"/>
              </a:highlight>
              <a:latin typeface="Calibri"/>
              <a:ea typeface="Calibri"/>
              <a:cs typeface="Calibri"/>
              <a:sym typeface="Calibri"/>
            </a:endParaRPr>
          </a:p>
          <a:p>
            <a:pPr marL="0" lvl="0" indent="0" algn="l" rtl="0">
              <a:spcBef>
                <a:spcPts val="800"/>
              </a:spcBef>
              <a:spcAft>
                <a:spcPts val="0"/>
              </a:spcAft>
              <a:buClr>
                <a:schemeClr val="dk1"/>
              </a:buClr>
              <a:buSzPts val="1100"/>
              <a:buFont typeface="Arial"/>
              <a:buNone/>
            </a:pPr>
            <a:r>
              <a:rPr lang="en" sz="1200" b="1" baseline="30000" dirty="0">
                <a:solidFill>
                  <a:srgbClr val="333333"/>
                </a:solidFill>
                <a:highlight>
                  <a:srgbClr val="FFFFFF"/>
                </a:highlight>
              </a:rPr>
              <a:t>7</a:t>
            </a:r>
            <a:r>
              <a:rPr lang="en" sz="1200" dirty="0">
                <a:solidFill>
                  <a:srgbClr val="333333"/>
                </a:solidFill>
                <a:highlight>
                  <a:srgbClr val="FFFFFF"/>
                </a:highlight>
              </a:rPr>
              <a:t> Aponi frowned and then said, “When I hear the drums, I don’t listen with my ears. I listen with my skin, my heart, and my soul. I’m not thinking about the audience but about the music and its purpose. What are you thinking about?”</a:t>
            </a:r>
            <a:endParaRPr sz="1200" dirty="0">
              <a:latin typeface="Josefin Sans"/>
              <a:ea typeface="Josefin Sans"/>
              <a:cs typeface="Josefin Sans"/>
              <a:sym typeface="Josefin Sans"/>
            </a:endParaRPr>
          </a:p>
          <a:p>
            <a:pPr marL="0" lvl="0" indent="0" algn="l" rtl="0">
              <a:lnSpc>
                <a:spcPct val="136363"/>
              </a:lnSpc>
              <a:spcBef>
                <a:spcPts val="1200"/>
              </a:spcBef>
              <a:spcAft>
                <a:spcPts val="0"/>
              </a:spcAft>
              <a:buNone/>
            </a:pPr>
            <a:endParaRPr sz="1200" b="1" dirty="0">
              <a:solidFill>
                <a:srgbClr val="333333"/>
              </a:solidFill>
              <a:highlight>
                <a:srgbClr val="FFFFFF"/>
              </a:highlight>
            </a:endParaRPr>
          </a:p>
          <a:p>
            <a:pPr marL="0" lvl="0" indent="0" algn="l" rtl="0">
              <a:lnSpc>
                <a:spcPct val="115000"/>
              </a:lnSpc>
              <a:spcBef>
                <a:spcPts val="800"/>
              </a:spcBef>
              <a:spcAft>
                <a:spcPts val="0"/>
              </a:spcAft>
              <a:buNone/>
            </a:pPr>
            <a:endParaRPr sz="800" dirty="0">
              <a:solidFill>
                <a:schemeClr val="dk1"/>
              </a:solidFill>
              <a:highlight>
                <a:srgbClr val="FFFFFF"/>
              </a:highlight>
            </a:endParaRPr>
          </a:p>
          <a:p>
            <a:pPr marL="457200" lvl="0" indent="0" algn="l" rtl="0">
              <a:lnSpc>
                <a:spcPct val="115000"/>
              </a:lnSpc>
              <a:spcBef>
                <a:spcPts val="1200"/>
              </a:spcBef>
              <a:spcAft>
                <a:spcPts val="0"/>
              </a:spcAft>
              <a:buNone/>
            </a:pPr>
            <a:endParaRPr sz="1100" b="1" dirty="0">
              <a:solidFill>
                <a:schemeClr val="dk1"/>
              </a:solidFill>
            </a:endParaRPr>
          </a:p>
        </p:txBody>
      </p:sp>
      <p:sp>
        <p:nvSpPr>
          <p:cNvPr id="422" name="Google Shape;422;p65"/>
          <p:cNvSpPr txBox="1"/>
          <p:nvPr/>
        </p:nvSpPr>
        <p:spPr>
          <a:xfrm flipH="1">
            <a:off x="6065675" y="155650"/>
            <a:ext cx="2937300" cy="10467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Times New Roman"/>
                <a:ea typeface="Times New Roman"/>
                <a:cs typeface="Times New Roman"/>
                <a:sym typeface="Times New Roman"/>
              </a:rPr>
              <a:t>Sample Assessment Question: </a:t>
            </a:r>
            <a:r>
              <a:rPr lang="en" b="1">
                <a:solidFill>
                  <a:schemeClr val="dk1"/>
                </a:solidFill>
                <a:latin typeface="Times New Roman"/>
                <a:ea typeface="Times New Roman"/>
                <a:cs typeface="Times New Roman"/>
                <a:sym typeface="Times New Roman"/>
              </a:rPr>
              <a:t>What is the </a:t>
            </a:r>
            <a:r>
              <a:rPr lang="en" b="1">
                <a:solidFill>
                  <a:schemeClr val="dk1"/>
                </a:solidFill>
                <a:highlight>
                  <a:schemeClr val="accent1"/>
                </a:highlight>
                <a:latin typeface="Times New Roman"/>
                <a:ea typeface="Times New Roman"/>
                <a:cs typeface="Times New Roman"/>
                <a:sym typeface="Times New Roman"/>
              </a:rPr>
              <a:t>theme</a:t>
            </a:r>
            <a:r>
              <a:rPr lang="en" b="1">
                <a:solidFill>
                  <a:schemeClr val="dk1"/>
                </a:solidFill>
                <a:latin typeface="Times New Roman"/>
                <a:ea typeface="Times New Roman"/>
                <a:cs typeface="Times New Roman"/>
                <a:sym typeface="Times New Roman"/>
              </a:rPr>
              <a:t> of the story? How does it connect with the </a:t>
            </a:r>
            <a:r>
              <a:rPr lang="en" b="1">
                <a:solidFill>
                  <a:schemeClr val="dk1"/>
                </a:solidFill>
                <a:highlight>
                  <a:schemeClr val="accent1"/>
                </a:highlight>
                <a:latin typeface="Times New Roman"/>
                <a:ea typeface="Times New Roman"/>
                <a:cs typeface="Times New Roman"/>
                <a:sym typeface="Times New Roman"/>
              </a:rPr>
              <a:t>lesson</a:t>
            </a:r>
            <a:r>
              <a:rPr lang="en" b="1">
                <a:solidFill>
                  <a:schemeClr val="dk1"/>
                </a:solidFill>
                <a:latin typeface="Times New Roman"/>
                <a:ea typeface="Times New Roman"/>
                <a:cs typeface="Times New Roman"/>
                <a:sym typeface="Times New Roman"/>
              </a:rPr>
              <a:t> Mika learns?</a:t>
            </a:r>
            <a:endParaRPr>
              <a:solidFill>
                <a:srgbClr val="D50032"/>
              </a:solidFill>
              <a:latin typeface="Times New Roman"/>
              <a:ea typeface="Times New Roman"/>
              <a:cs typeface="Times New Roman"/>
              <a:sym typeface="Times New Roman"/>
            </a:endParaRPr>
          </a:p>
        </p:txBody>
      </p:sp>
      <p:sp>
        <p:nvSpPr>
          <p:cNvPr id="423" name="Google Shape;423;p65"/>
          <p:cNvSpPr txBox="1"/>
          <p:nvPr/>
        </p:nvSpPr>
        <p:spPr>
          <a:xfrm>
            <a:off x="579675" y="3790475"/>
            <a:ext cx="4263600" cy="8772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500" b="1">
                <a:latin typeface="Times New Roman"/>
                <a:ea typeface="Times New Roman"/>
                <a:cs typeface="Times New Roman"/>
                <a:sym typeface="Times New Roman"/>
              </a:rPr>
              <a:t>If a student answers this question incorrectly, what barriers might have prevented the student from determining the correct answer?</a:t>
            </a:r>
            <a:endParaRPr sz="1500" b="1">
              <a:latin typeface="Times New Roman"/>
              <a:ea typeface="Times New Roman"/>
              <a:cs typeface="Times New Roman"/>
              <a:sym typeface="Times New Roman"/>
            </a:endParaRPr>
          </a:p>
        </p:txBody>
      </p:sp>
      <p:sp>
        <p:nvSpPr>
          <p:cNvPr id="424" name="Google Shape;424;p65"/>
          <p:cNvSpPr/>
          <p:nvPr/>
        </p:nvSpPr>
        <p:spPr>
          <a:xfrm>
            <a:off x="4635350" y="3880950"/>
            <a:ext cx="1189800" cy="594900"/>
          </a:xfrm>
          <a:prstGeom prst="right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t>Barrier</a:t>
            </a:r>
            <a:endParaRPr b="1"/>
          </a:p>
        </p:txBody>
      </p:sp>
      <p:sp>
        <p:nvSpPr>
          <p:cNvPr id="425" name="Google Shape;425;p65"/>
          <p:cNvSpPr txBox="1"/>
          <p:nvPr/>
        </p:nvSpPr>
        <p:spPr>
          <a:xfrm>
            <a:off x="5909350" y="3978300"/>
            <a:ext cx="2506200" cy="400200"/>
          </a:xfrm>
          <a:prstGeom prst="rect">
            <a:avLst/>
          </a:prstGeom>
          <a:solidFill>
            <a:srgbClr val="F6B26B"/>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imes New Roman"/>
                <a:ea typeface="Times New Roman"/>
                <a:cs typeface="Times New Roman"/>
                <a:sym typeface="Times New Roman"/>
              </a:rPr>
              <a:t>Summarizing the Plot</a:t>
            </a:r>
            <a:endParaRPr>
              <a:latin typeface="Times New Roman"/>
              <a:ea typeface="Times New Roman"/>
              <a:cs typeface="Times New Roman"/>
              <a:sym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2" name="Title 1"/>
          <p:cNvSpPr>
            <a:spLocks noGrp="1"/>
          </p:cNvSpPr>
          <p:nvPr>
            <p:ph type="title"/>
          </p:nvPr>
        </p:nvSpPr>
        <p:spPr>
          <a:xfrm>
            <a:off x="290177" y="4069508"/>
            <a:ext cx="8520600" cy="572700"/>
          </a:xfrm>
        </p:spPr>
        <p:txBody>
          <a:bodyPr/>
          <a:lstStyle/>
          <a:p>
            <a:r>
              <a:rPr lang="en-US" sz="2400" dirty="0">
                <a:solidFill>
                  <a:schemeClr val="tx1"/>
                </a:solidFill>
              </a:rPr>
              <a:t>Text Based Stack 4</a:t>
            </a:r>
            <a:r>
              <a:rPr lang="en-US" sz="2400" baseline="30000" dirty="0">
                <a:solidFill>
                  <a:schemeClr val="tx1"/>
                </a:solidFill>
              </a:rPr>
              <a:t>th</a:t>
            </a:r>
            <a:r>
              <a:rPr lang="en-US" sz="2400" dirty="0">
                <a:solidFill>
                  <a:schemeClr val="tx1"/>
                </a:solidFill>
              </a:rPr>
              <a:t> Grade </a:t>
            </a:r>
            <a:r>
              <a:rPr lang="en-US" sz="2400" dirty="0" smtClean="0">
                <a:solidFill>
                  <a:schemeClr val="tx1"/>
                </a:solidFill>
              </a:rPr>
              <a:t>(6 </a:t>
            </a:r>
            <a:r>
              <a:rPr lang="en-US" sz="2400" dirty="0">
                <a:solidFill>
                  <a:schemeClr val="tx1"/>
                </a:solidFill>
              </a:rPr>
              <a:t>of 6)</a:t>
            </a:r>
          </a:p>
        </p:txBody>
      </p:sp>
      <p:sp>
        <p:nvSpPr>
          <p:cNvPr id="3" name="Text Placeholder 2"/>
          <p:cNvSpPr>
            <a:spLocks noGrp="1"/>
          </p:cNvSpPr>
          <p:nvPr>
            <p:ph type="body" idx="1"/>
          </p:nvPr>
        </p:nvSpPr>
        <p:spPr/>
        <p:txBody>
          <a:bodyPr/>
          <a:lstStyle/>
          <a:p>
            <a:endParaRPr lang="en-US"/>
          </a:p>
        </p:txBody>
      </p:sp>
      <p:sp>
        <p:nvSpPr>
          <p:cNvPr id="430" name="Google Shape;430;p6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33</a:t>
            </a:fld>
            <a:endParaRPr/>
          </a:p>
        </p:txBody>
      </p:sp>
      <p:sp>
        <p:nvSpPr>
          <p:cNvPr id="431" name="Google Shape;431;p66"/>
          <p:cNvSpPr txBox="1"/>
          <p:nvPr/>
        </p:nvSpPr>
        <p:spPr>
          <a:xfrm>
            <a:off x="6245000" y="2028675"/>
            <a:ext cx="2454000" cy="400200"/>
          </a:xfrm>
          <a:prstGeom prst="rect">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imes New Roman"/>
                <a:ea typeface="Times New Roman"/>
                <a:cs typeface="Times New Roman"/>
                <a:sym typeface="Times New Roman"/>
              </a:rPr>
              <a:t>Summarize</a:t>
            </a:r>
            <a:endParaRPr>
              <a:latin typeface="Times New Roman"/>
              <a:ea typeface="Times New Roman"/>
              <a:cs typeface="Times New Roman"/>
              <a:sym typeface="Times New Roman"/>
            </a:endParaRPr>
          </a:p>
        </p:txBody>
      </p:sp>
      <p:sp>
        <p:nvSpPr>
          <p:cNvPr id="432" name="Google Shape;432;p66"/>
          <p:cNvSpPr txBox="1"/>
          <p:nvPr/>
        </p:nvSpPr>
        <p:spPr>
          <a:xfrm>
            <a:off x="6245000" y="1618025"/>
            <a:ext cx="2454000" cy="400200"/>
          </a:xfrm>
          <a:prstGeom prst="rect">
            <a:avLst/>
          </a:prstGeom>
          <a:solidFill>
            <a:srgbClr val="F6B26B"/>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imes New Roman"/>
                <a:ea typeface="Times New Roman"/>
                <a:cs typeface="Times New Roman"/>
                <a:sym typeface="Times New Roman"/>
              </a:rPr>
              <a:t>Conflict and Resolution</a:t>
            </a:r>
            <a:endParaRPr>
              <a:latin typeface="Times New Roman"/>
              <a:ea typeface="Times New Roman"/>
              <a:cs typeface="Times New Roman"/>
              <a:sym typeface="Times New Roman"/>
            </a:endParaRPr>
          </a:p>
        </p:txBody>
      </p:sp>
      <p:sp>
        <p:nvSpPr>
          <p:cNvPr id="433" name="Google Shape;433;p66"/>
          <p:cNvSpPr txBox="1"/>
          <p:nvPr/>
        </p:nvSpPr>
        <p:spPr>
          <a:xfrm>
            <a:off x="6245000" y="1217813"/>
            <a:ext cx="2454000" cy="400200"/>
          </a:xfrm>
          <a:prstGeom prst="rect">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imes New Roman"/>
                <a:ea typeface="Times New Roman"/>
                <a:cs typeface="Times New Roman"/>
                <a:sym typeface="Times New Roman"/>
              </a:rPr>
              <a:t>Theme</a:t>
            </a:r>
            <a:endParaRPr>
              <a:latin typeface="Times New Roman"/>
              <a:ea typeface="Times New Roman"/>
              <a:cs typeface="Times New Roman"/>
              <a:sym typeface="Times New Roman"/>
            </a:endParaRPr>
          </a:p>
        </p:txBody>
      </p:sp>
      <p:sp>
        <p:nvSpPr>
          <p:cNvPr id="434" name="Google Shape;434;p66"/>
          <p:cNvSpPr txBox="1"/>
          <p:nvPr/>
        </p:nvSpPr>
        <p:spPr>
          <a:xfrm>
            <a:off x="6245000" y="3695925"/>
            <a:ext cx="2454000" cy="615600"/>
          </a:xfrm>
          <a:prstGeom prst="rect">
            <a:avLst/>
          </a:prstGeom>
          <a:solidFill>
            <a:srgbClr val="A4C2F4"/>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Comparing and Contrasting Details</a:t>
            </a:r>
            <a:endParaRPr>
              <a:latin typeface="Times New Roman"/>
              <a:ea typeface="Times New Roman"/>
              <a:cs typeface="Times New Roman"/>
              <a:sym typeface="Times New Roman"/>
            </a:endParaRPr>
          </a:p>
        </p:txBody>
      </p:sp>
      <p:sp>
        <p:nvSpPr>
          <p:cNvPr id="435" name="Google Shape;435;p66"/>
          <p:cNvSpPr txBox="1"/>
          <p:nvPr/>
        </p:nvSpPr>
        <p:spPr>
          <a:xfrm>
            <a:off x="6245000" y="3294725"/>
            <a:ext cx="2454000" cy="400200"/>
          </a:xfrm>
          <a:prstGeom prst="rect">
            <a:avLst/>
          </a:prstGeom>
          <a:solidFill>
            <a:srgbClr val="6D9EEB"/>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latin typeface="Times New Roman"/>
                <a:ea typeface="Times New Roman"/>
                <a:cs typeface="Times New Roman"/>
                <a:sym typeface="Times New Roman"/>
              </a:rPr>
              <a:t>Characterization</a:t>
            </a:r>
            <a:r>
              <a:rPr lang="en">
                <a:latin typeface="Times New Roman"/>
                <a:ea typeface="Times New Roman"/>
                <a:cs typeface="Times New Roman"/>
                <a:sym typeface="Times New Roman"/>
              </a:rPr>
              <a:t> </a:t>
            </a:r>
            <a:endParaRPr>
              <a:latin typeface="Times New Roman"/>
              <a:ea typeface="Times New Roman"/>
              <a:cs typeface="Times New Roman"/>
              <a:sym typeface="Times New Roman"/>
            </a:endParaRPr>
          </a:p>
        </p:txBody>
      </p:sp>
      <p:sp>
        <p:nvSpPr>
          <p:cNvPr id="436" name="Google Shape;436;p66"/>
          <p:cNvSpPr txBox="1"/>
          <p:nvPr/>
        </p:nvSpPr>
        <p:spPr>
          <a:xfrm>
            <a:off x="6245000" y="2894525"/>
            <a:ext cx="2454000" cy="400200"/>
          </a:xfrm>
          <a:prstGeom prst="rect">
            <a:avLst/>
          </a:prstGeom>
          <a:solidFill>
            <a:srgbClr val="4A86E8"/>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imes New Roman"/>
                <a:ea typeface="Times New Roman"/>
                <a:cs typeface="Times New Roman"/>
                <a:sym typeface="Times New Roman"/>
              </a:rPr>
              <a:t>Theme</a:t>
            </a:r>
            <a:endParaRPr>
              <a:latin typeface="Times New Roman"/>
              <a:ea typeface="Times New Roman"/>
              <a:cs typeface="Times New Roman"/>
              <a:sym typeface="Times New Roman"/>
            </a:endParaRPr>
          </a:p>
        </p:txBody>
      </p:sp>
      <p:sp>
        <p:nvSpPr>
          <p:cNvPr id="437" name="Google Shape;437;p66"/>
          <p:cNvSpPr txBox="1"/>
          <p:nvPr/>
        </p:nvSpPr>
        <p:spPr>
          <a:xfrm>
            <a:off x="785950" y="1490000"/>
            <a:ext cx="4008600" cy="20163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457200" lvl="0" indent="-336550" algn="l" rtl="0">
              <a:spcBef>
                <a:spcPts val="0"/>
              </a:spcBef>
              <a:spcAft>
                <a:spcPts val="0"/>
              </a:spcAft>
              <a:buSzPts val="1700"/>
              <a:buFont typeface="Times New Roman"/>
              <a:buChar char="●"/>
            </a:pPr>
            <a:r>
              <a:rPr lang="en" sz="1700">
                <a:latin typeface="Times New Roman"/>
                <a:ea typeface="Times New Roman"/>
                <a:cs typeface="Times New Roman"/>
                <a:sym typeface="Times New Roman"/>
              </a:rPr>
              <a:t>Use your data to determine patterns in what your students are missing.</a:t>
            </a:r>
            <a:endParaRPr sz="1700">
              <a:latin typeface="Times New Roman"/>
              <a:ea typeface="Times New Roman"/>
              <a:cs typeface="Times New Roman"/>
              <a:sym typeface="Times New Roman"/>
            </a:endParaRPr>
          </a:p>
          <a:p>
            <a:pPr marL="457200" lvl="0" indent="-336550" algn="l" rtl="0">
              <a:spcBef>
                <a:spcPts val="0"/>
              </a:spcBef>
              <a:spcAft>
                <a:spcPts val="0"/>
              </a:spcAft>
              <a:buSzPts val="1700"/>
              <a:buFont typeface="Times New Roman"/>
              <a:buChar char="●"/>
            </a:pPr>
            <a:r>
              <a:rPr lang="en" sz="1700">
                <a:latin typeface="Times New Roman"/>
                <a:ea typeface="Times New Roman"/>
                <a:cs typeface="Times New Roman"/>
                <a:sym typeface="Times New Roman"/>
              </a:rPr>
              <a:t>Select texts that naturally support the skills your students need to work on.</a:t>
            </a:r>
            <a:endParaRPr sz="1700">
              <a:latin typeface="Times New Roman"/>
              <a:ea typeface="Times New Roman"/>
              <a:cs typeface="Times New Roman"/>
              <a:sym typeface="Times New Roman"/>
            </a:endParaRPr>
          </a:p>
          <a:p>
            <a:pPr marL="457200" lvl="0" indent="-336550" algn="l" rtl="0">
              <a:spcBef>
                <a:spcPts val="0"/>
              </a:spcBef>
              <a:spcAft>
                <a:spcPts val="0"/>
              </a:spcAft>
              <a:buSzPts val="1700"/>
              <a:buFont typeface="Times New Roman"/>
              <a:buChar char="●"/>
            </a:pPr>
            <a:r>
              <a:rPr lang="en" sz="1700">
                <a:latin typeface="Times New Roman"/>
                <a:ea typeface="Times New Roman"/>
                <a:cs typeface="Times New Roman"/>
                <a:sym typeface="Times New Roman"/>
              </a:rPr>
              <a:t>Stack skills using guiding questions.</a:t>
            </a:r>
            <a:endParaRPr sz="1700">
              <a:latin typeface="Times New Roman"/>
              <a:ea typeface="Times New Roman"/>
              <a:cs typeface="Times New Roman"/>
              <a:sym typeface="Times New Roman"/>
            </a:endParaRPr>
          </a:p>
          <a:p>
            <a:pPr marL="457200" lvl="0" indent="-336550" algn="l" rtl="0">
              <a:spcBef>
                <a:spcPts val="0"/>
              </a:spcBef>
              <a:spcAft>
                <a:spcPts val="0"/>
              </a:spcAft>
              <a:buSzPts val="1700"/>
              <a:buChar char="●"/>
            </a:pPr>
            <a:r>
              <a:rPr lang="en" sz="1700">
                <a:latin typeface="Times New Roman"/>
                <a:ea typeface="Times New Roman"/>
                <a:cs typeface="Times New Roman"/>
                <a:sym typeface="Times New Roman"/>
              </a:rPr>
              <a:t>Not all students have to work on the</a:t>
            </a:r>
            <a:r>
              <a:rPr lang="en" sz="1700">
                <a:latin typeface="Josefin Sans"/>
                <a:ea typeface="Josefin Sans"/>
                <a:cs typeface="Josefin Sans"/>
                <a:sym typeface="Josefin Sans"/>
              </a:rPr>
              <a:t> </a:t>
            </a:r>
            <a:r>
              <a:rPr lang="en" sz="1700">
                <a:latin typeface="Times New Roman"/>
                <a:ea typeface="Times New Roman"/>
                <a:cs typeface="Times New Roman"/>
                <a:sym typeface="Times New Roman"/>
              </a:rPr>
              <a:t>same stack of skills.</a:t>
            </a:r>
            <a:endParaRPr sz="1700">
              <a:latin typeface="Times New Roman"/>
              <a:ea typeface="Times New Roman"/>
              <a:cs typeface="Times New Roman"/>
              <a:sym typeface="Times New Roman"/>
            </a:endParaRPr>
          </a:p>
        </p:txBody>
      </p:sp>
      <p:pic>
        <p:nvPicPr>
          <p:cNvPr id="438" name="Google Shape;438;p66" descr="green checkmark"/>
          <p:cNvPicPr preferRelativeResize="0"/>
          <p:nvPr/>
        </p:nvPicPr>
        <p:blipFill>
          <a:blip r:embed="rId3">
            <a:alphaModFix/>
          </a:blip>
          <a:stretch>
            <a:fillRect/>
          </a:stretch>
        </p:blipFill>
        <p:spPr>
          <a:xfrm>
            <a:off x="290177" y="885349"/>
            <a:ext cx="1251726" cy="1229524"/>
          </a:xfrm>
          <a:prstGeom prst="rect">
            <a:avLst/>
          </a:prstGeom>
          <a:noFill/>
          <a:ln>
            <a:noFill/>
          </a:ln>
        </p:spPr>
      </p:pic>
      <p:sp>
        <p:nvSpPr>
          <p:cNvPr id="439" name="Google Shape;439;p66"/>
          <p:cNvSpPr txBox="1"/>
          <p:nvPr/>
        </p:nvSpPr>
        <p:spPr>
          <a:xfrm>
            <a:off x="5556050" y="210400"/>
            <a:ext cx="3492300" cy="7080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dk1"/>
                </a:solidFill>
                <a:latin typeface="Times New Roman"/>
                <a:ea typeface="Times New Roman"/>
                <a:cs typeface="Times New Roman"/>
                <a:sym typeface="Times New Roman"/>
              </a:rPr>
              <a:t>Not all students need the</a:t>
            </a:r>
            <a:r>
              <a:rPr lang="en" sz="1700">
                <a:solidFill>
                  <a:schemeClr val="dk1"/>
                </a:solidFill>
                <a:latin typeface="Josefin Sans"/>
                <a:ea typeface="Josefin Sans"/>
                <a:cs typeface="Josefin Sans"/>
                <a:sym typeface="Josefin Sans"/>
              </a:rPr>
              <a:t> </a:t>
            </a:r>
            <a:r>
              <a:rPr lang="en" sz="1700">
                <a:solidFill>
                  <a:schemeClr val="dk1"/>
                </a:solidFill>
                <a:latin typeface="Times New Roman"/>
                <a:ea typeface="Times New Roman"/>
                <a:cs typeface="Times New Roman"/>
                <a:sym typeface="Times New Roman"/>
              </a:rPr>
              <a:t>same stack of skills.</a:t>
            </a:r>
            <a:endParaRPr>
              <a:latin typeface="Josefin Sans"/>
              <a:ea typeface="Josefin Sans"/>
              <a:cs typeface="Josefin Sans"/>
              <a:sym typeface="Josefin Sans"/>
            </a:endParaRPr>
          </a:p>
        </p:txBody>
      </p:sp>
      <p:sp>
        <p:nvSpPr>
          <p:cNvPr id="440" name="Google Shape;440;p66"/>
          <p:cNvSpPr txBox="1"/>
          <p:nvPr/>
        </p:nvSpPr>
        <p:spPr>
          <a:xfrm>
            <a:off x="5140125" y="1633473"/>
            <a:ext cx="944700" cy="3693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Times New Roman"/>
                <a:ea typeface="Times New Roman"/>
                <a:cs typeface="Times New Roman"/>
                <a:sym typeface="Times New Roman"/>
              </a:rPr>
              <a:t>Student A</a:t>
            </a:r>
            <a:endParaRPr sz="1200">
              <a:latin typeface="Times New Roman"/>
              <a:ea typeface="Times New Roman"/>
              <a:cs typeface="Times New Roman"/>
              <a:sym typeface="Times New Roman"/>
            </a:endParaRPr>
          </a:p>
        </p:txBody>
      </p:sp>
      <p:sp>
        <p:nvSpPr>
          <p:cNvPr id="441" name="Google Shape;441;p66"/>
          <p:cNvSpPr txBox="1"/>
          <p:nvPr/>
        </p:nvSpPr>
        <p:spPr>
          <a:xfrm>
            <a:off x="5186250" y="3403198"/>
            <a:ext cx="944700" cy="3693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Times New Roman"/>
                <a:ea typeface="Times New Roman"/>
                <a:cs typeface="Times New Roman"/>
                <a:sym typeface="Times New Roman"/>
              </a:rPr>
              <a:t>Student B</a:t>
            </a:r>
            <a:endParaRPr sz="1200">
              <a:latin typeface="Times New Roman"/>
              <a:ea typeface="Times New Roman"/>
              <a:cs typeface="Times New Roman"/>
              <a:sym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2" name="Title 1"/>
          <p:cNvSpPr>
            <a:spLocks noGrp="1"/>
          </p:cNvSpPr>
          <p:nvPr>
            <p:ph type="title"/>
          </p:nvPr>
        </p:nvSpPr>
        <p:spPr>
          <a:xfrm>
            <a:off x="420490" y="186700"/>
            <a:ext cx="8520600" cy="572700"/>
          </a:xfrm>
        </p:spPr>
        <p:txBody>
          <a:bodyPr/>
          <a:lstStyle/>
          <a:p>
            <a:pPr algn="r"/>
            <a:r>
              <a:rPr lang="en-US" dirty="0">
                <a:solidFill>
                  <a:schemeClr val="tx1"/>
                </a:solidFill>
              </a:rPr>
              <a:t>Text Based Stack </a:t>
            </a:r>
            <a:r>
              <a:rPr lang="en-US" dirty="0" smtClean="0">
                <a:solidFill>
                  <a:schemeClr val="tx1"/>
                </a:solidFill>
              </a:rPr>
              <a:t>7</a:t>
            </a:r>
            <a:r>
              <a:rPr lang="en-US" baseline="30000" dirty="0" smtClean="0">
                <a:solidFill>
                  <a:schemeClr val="tx1"/>
                </a:solidFill>
              </a:rPr>
              <a:t>th</a:t>
            </a:r>
            <a:r>
              <a:rPr lang="en-US" dirty="0" smtClean="0">
                <a:solidFill>
                  <a:schemeClr val="tx1"/>
                </a:solidFill>
              </a:rPr>
              <a:t> </a:t>
            </a:r>
            <a:r>
              <a:rPr lang="en-US" dirty="0">
                <a:solidFill>
                  <a:schemeClr val="tx1"/>
                </a:solidFill>
              </a:rPr>
              <a:t>Grade (1 of </a:t>
            </a:r>
            <a:r>
              <a:rPr lang="en-US" dirty="0" smtClean="0">
                <a:solidFill>
                  <a:schemeClr val="tx1"/>
                </a:solidFill>
              </a:rPr>
              <a:t>7)</a:t>
            </a:r>
            <a:endParaRPr lang="en-US" dirty="0">
              <a:solidFill>
                <a:schemeClr val="tx1"/>
              </a:solidFill>
            </a:endParaRPr>
          </a:p>
        </p:txBody>
      </p:sp>
      <p:sp>
        <p:nvSpPr>
          <p:cNvPr id="3" name="Text Placeholder 2"/>
          <p:cNvSpPr>
            <a:spLocks noGrp="1"/>
          </p:cNvSpPr>
          <p:nvPr>
            <p:ph type="body" idx="1"/>
          </p:nvPr>
        </p:nvSpPr>
        <p:spPr/>
        <p:txBody>
          <a:bodyPr/>
          <a:lstStyle/>
          <a:p>
            <a:endParaRPr lang="en-US"/>
          </a:p>
        </p:txBody>
      </p:sp>
      <p:sp>
        <p:nvSpPr>
          <p:cNvPr id="446" name="Google Shape;446;p6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34</a:t>
            </a:fld>
            <a:endParaRPr/>
          </a:p>
        </p:txBody>
      </p:sp>
      <p:pic>
        <p:nvPicPr>
          <p:cNvPr id="447" name="Google Shape;447;p67" descr="Screenshot of passage:&#10;https://www.doe.virginia.gov/instruction/english/assessment-webinars/20-21/10-20-20-7r-annotated-passage.docx"/>
          <p:cNvPicPr preferRelativeResize="0"/>
          <p:nvPr/>
        </p:nvPicPr>
        <p:blipFill>
          <a:blip r:embed="rId3">
            <a:alphaModFix/>
          </a:blip>
          <a:stretch>
            <a:fillRect/>
          </a:stretch>
        </p:blipFill>
        <p:spPr>
          <a:xfrm>
            <a:off x="162875" y="813725"/>
            <a:ext cx="5043800" cy="4329775"/>
          </a:xfrm>
          <a:prstGeom prst="rect">
            <a:avLst/>
          </a:prstGeom>
          <a:noFill/>
          <a:ln w="9525" cap="flat" cmpd="sng">
            <a:solidFill>
              <a:schemeClr val="dk2"/>
            </a:solidFill>
            <a:prstDash val="solid"/>
            <a:round/>
            <a:headEnd type="none" w="sm" len="sm"/>
            <a:tailEnd type="none" w="sm" len="sm"/>
          </a:ln>
        </p:spPr>
      </p:pic>
      <p:sp>
        <p:nvSpPr>
          <p:cNvPr id="448" name="Google Shape;448;p67"/>
          <p:cNvSpPr txBox="1"/>
          <p:nvPr/>
        </p:nvSpPr>
        <p:spPr>
          <a:xfrm flipH="1">
            <a:off x="5599300" y="813725"/>
            <a:ext cx="3247200" cy="1262100"/>
          </a:xfrm>
          <a:prstGeom prst="rect">
            <a:avLst/>
          </a:prstGeom>
          <a:solidFill>
            <a:srgbClr val="F4CCCC"/>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Times New Roman"/>
                <a:ea typeface="Times New Roman"/>
                <a:cs typeface="Times New Roman"/>
                <a:sym typeface="Times New Roman"/>
              </a:rPr>
              <a:t>Sample Assessment Question: </a:t>
            </a:r>
            <a:r>
              <a:rPr lang="en" b="1">
                <a:solidFill>
                  <a:schemeClr val="dk1"/>
                </a:solidFill>
                <a:latin typeface="Times New Roman"/>
                <a:ea typeface="Times New Roman"/>
                <a:cs typeface="Times New Roman"/>
                <a:sym typeface="Times New Roman"/>
              </a:rPr>
              <a:t>In paragraph 2, what point does the author make when describing the values Borlaug learned growing up?</a:t>
            </a:r>
            <a:endParaRPr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latin typeface="Josefin Sans"/>
              <a:ea typeface="Josefin Sans"/>
              <a:cs typeface="Josefin Sans"/>
              <a:sym typeface="Josefin Sans"/>
            </a:endParaRPr>
          </a:p>
        </p:txBody>
      </p:sp>
      <p:sp>
        <p:nvSpPr>
          <p:cNvPr id="449" name="Google Shape;449;p67"/>
          <p:cNvSpPr txBox="1"/>
          <p:nvPr/>
        </p:nvSpPr>
        <p:spPr>
          <a:xfrm>
            <a:off x="5599300" y="2156238"/>
            <a:ext cx="3521100" cy="4155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500">
                <a:latin typeface="Times New Roman"/>
                <a:ea typeface="Times New Roman"/>
                <a:cs typeface="Times New Roman"/>
                <a:sym typeface="Times New Roman"/>
              </a:rPr>
              <a:t>What standard is this question assessing?</a:t>
            </a:r>
            <a:endParaRPr sz="1500">
              <a:latin typeface="Times New Roman"/>
              <a:ea typeface="Times New Roman"/>
              <a:cs typeface="Times New Roman"/>
              <a:sym typeface="Times New Roman"/>
            </a:endParaRPr>
          </a:p>
        </p:txBody>
      </p:sp>
      <p:sp>
        <p:nvSpPr>
          <p:cNvPr id="450" name="Google Shape;450;p67"/>
          <p:cNvSpPr/>
          <p:nvPr/>
        </p:nvSpPr>
        <p:spPr>
          <a:xfrm>
            <a:off x="3818500" y="1564650"/>
            <a:ext cx="1845600" cy="1598700"/>
          </a:xfrm>
          <a:prstGeom prst="octagon">
            <a:avLst>
              <a:gd name="adj" fmla="val 29289"/>
            </a:avLst>
          </a:prstGeom>
          <a:solidFill>
            <a:srgbClr val="D5003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a:latin typeface="Times New Roman"/>
                <a:ea typeface="Times New Roman"/>
                <a:cs typeface="Times New Roman"/>
                <a:sym typeface="Times New Roman"/>
              </a:rPr>
              <a:t>STOP</a:t>
            </a:r>
            <a:endParaRPr sz="1700" b="1">
              <a:latin typeface="Times New Roman"/>
              <a:ea typeface="Times New Roman"/>
              <a:cs typeface="Times New Roman"/>
              <a:sym typeface="Times New Roman"/>
            </a:endParaRPr>
          </a:p>
          <a:p>
            <a:pPr marL="0" lvl="0" indent="0" algn="ctr" rtl="0">
              <a:spcBef>
                <a:spcPts val="0"/>
              </a:spcBef>
              <a:spcAft>
                <a:spcPts val="0"/>
              </a:spcAft>
              <a:buNone/>
            </a:pPr>
            <a:r>
              <a:rPr lang="en" sz="1700" b="1">
                <a:latin typeface="Times New Roman"/>
                <a:ea typeface="Times New Roman"/>
                <a:cs typeface="Times New Roman"/>
                <a:sym typeface="Times New Roman"/>
              </a:rPr>
              <a:t>&amp; REFLECT</a:t>
            </a:r>
            <a:endParaRPr sz="1700" b="1">
              <a:latin typeface="Times New Roman"/>
              <a:ea typeface="Times New Roman"/>
              <a:cs typeface="Times New Roman"/>
              <a:sym typeface="Times New Roman"/>
            </a:endParaRPr>
          </a:p>
        </p:txBody>
      </p:sp>
      <p:sp>
        <p:nvSpPr>
          <p:cNvPr id="451" name="Google Shape;451;p67" descr="Red x"/>
          <p:cNvSpPr/>
          <p:nvPr/>
        </p:nvSpPr>
        <p:spPr>
          <a:xfrm>
            <a:off x="5206675" y="532925"/>
            <a:ext cx="706500" cy="632100"/>
          </a:xfrm>
          <a:prstGeom prst="mathMultiply">
            <a:avLst>
              <a:gd name="adj1" fmla="val 23520"/>
            </a:avLst>
          </a:prstGeom>
          <a:solidFill>
            <a:srgbClr val="D500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67"/>
          <p:cNvSpPr txBox="1"/>
          <p:nvPr/>
        </p:nvSpPr>
        <p:spPr>
          <a:xfrm flipH="1">
            <a:off x="4572000" y="2953800"/>
            <a:ext cx="4558800" cy="20472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Times New Roman"/>
                <a:ea typeface="Times New Roman"/>
                <a:cs typeface="Times New Roman"/>
                <a:sym typeface="Times New Roman"/>
              </a:rPr>
              <a:t>Sample Assessment Question: </a:t>
            </a:r>
            <a:r>
              <a:rPr lang="en" b="1">
                <a:solidFill>
                  <a:schemeClr val="dk1"/>
                </a:solidFill>
                <a:latin typeface="Times New Roman"/>
                <a:ea typeface="Times New Roman"/>
                <a:cs typeface="Times New Roman"/>
                <a:sym typeface="Times New Roman"/>
              </a:rPr>
              <a:t>In paragraph 2, </a:t>
            </a:r>
            <a:r>
              <a:rPr lang="en" b="1">
                <a:solidFill>
                  <a:schemeClr val="dk1"/>
                </a:solidFill>
                <a:highlight>
                  <a:schemeClr val="accent1"/>
                </a:highlight>
                <a:latin typeface="Times New Roman"/>
                <a:ea typeface="Times New Roman"/>
                <a:cs typeface="Times New Roman"/>
                <a:sym typeface="Times New Roman"/>
              </a:rPr>
              <a:t>what point does the author make </a:t>
            </a:r>
            <a:r>
              <a:rPr lang="en" b="1">
                <a:solidFill>
                  <a:schemeClr val="dk1"/>
                </a:solidFill>
                <a:latin typeface="Times New Roman"/>
                <a:ea typeface="Times New Roman"/>
                <a:cs typeface="Times New Roman"/>
                <a:sym typeface="Times New Roman"/>
              </a:rPr>
              <a:t>when describing the values Borlaug learned growing up?</a:t>
            </a:r>
            <a:endParaRPr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300" b="1">
                <a:solidFill>
                  <a:srgbClr val="D50032"/>
                </a:solidFill>
                <a:latin typeface="Times New Roman"/>
                <a:ea typeface="Times New Roman"/>
                <a:cs typeface="Times New Roman"/>
                <a:sym typeface="Times New Roman"/>
              </a:rPr>
              <a:t>7.6 </a:t>
            </a:r>
            <a:endParaRPr sz="1300" b="1">
              <a:solidFill>
                <a:srgbClr val="D50032"/>
              </a:solidFill>
              <a:latin typeface="Times New Roman"/>
              <a:ea typeface="Times New Roman"/>
              <a:cs typeface="Times New Roman"/>
              <a:sym typeface="Times New Roman"/>
            </a:endParaRPr>
          </a:p>
          <a:p>
            <a:pPr marL="0" lvl="0" indent="0" algn="l" rtl="0">
              <a:spcBef>
                <a:spcPts val="0"/>
              </a:spcBef>
              <a:spcAft>
                <a:spcPts val="0"/>
              </a:spcAft>
              <a:buNone/>
            </a:pPr>
            <a:r>
              <a:rPr lang="en" sz="1300" b="1">
                <a:solidFill>
                  <a:srgbClr val="D50032"/>
                </a:solidFill>
                <a:latin typeface="Times New Roman"/>
                <a:ea typeface="Times New Roman"/>
                <a:cs typeface="Times New Roman"/>
                <a:sym typeface="Times New Roman"/>
              </a:rPr>
              <a:t>e) Identify the source, </a:t>
            </a:r>
            <a:r>
              <a:rPr lang="en" sz="1300" b="1">
                <a:solidFill>
                  <a:srgbClr val="D50032"/>
                </a:solidFill>
                <a:highlight>
                  <a:schemeClr val="accent1"/>
                </a:highlight>
                <a:latin typeface="Times New Roman"/>
                <a:ea typeface="Times New Roman"/>
                <a:cs typeface="Times New Roman"/>
                <a:sym typeface="Times New Roman"/>
              </a:rPr>
              <a:t>viewpoint</a:t>
            </a:r>
            <a:r>
              <a:rPr lang="en" sz="1300" b="1">
                <a:solidFill>
                  <a:srgbClr val="D50032"/>
                </a:solidFill>
                <a:latin typeface="Times New Roman"/>
                <a:ea typeface="Times New Roman"/>
                <a:cs typeface="Times New Roman"/>
                <a:sym typeface="Times New Roman"/>
              </a:rPr>
              <a:t>, and purpose of texts</a:t>
            </a:r>
            <a:endParaRPr sz="1300" b="1">
              <a:solidFill>
                <a:srgbClr val="D50032"/>
              </a:solidFill>
              <a:latin typeface="Times New Roman"/>
              <a:ea typeface="Times New Roman"/>
              <a:cs typeface="Times New Roman"/>
              <a:sym typeface="Times New Roman"/>
            </a:endParaRPr>
          </a:p>
          <a:p>
            <a:pPr marL="0" lvl="0" indent="0" algn="l" rtl="0">
              <a:spcBef>
                <a:spcPts val="0"/>
              </a:spcBef>
              <a:spcAft>
                <a:spcPts val="0"/>
              </a:spcAft>
              <a:buNone/>
            </a:pPr>
            <a:r>
              <a:rPr lang="en" sz="1300" b="1">
                <a:solidFill>
                  <a:srgbClr val="D50032"/>
                </a:solidFill>
                <a:latin typeface="Times New Roman"/>
                <a:ea typeface="Times New Roman"/>
                <a:cs typeface="Times New Roman"/>
                <a:sym typeface="Times New Roman"/>
              </a:rPr>
              <a:t>f) Describe how word choice and language structure convey an </a:t>
            </a:r>
            <a:r>
              <a:rPr lang="en" sz="1300" b="1">
                <a:solidFill>
                  <a:srgbClr val="D50032"/>
                </a:solidFill>
                <a:highlight>
                  <a:schemeClr val="accent1"/>
                </a:highlight>
                <a:latin typeface="Times New Roman"/>
                <a:ea typeface="Times New Roman"/>
                <a:cs typeface="Times New Roman"/>
                <a:sym typeface="Times New Roman"/>
              </a:rPr>
              <a:t>author’s viewpoint </a:t>
            </a:r>
            <a:endParaRPr sz="1300" b="1">
              <a:solidFill>
                <a:srgbClr val="D50032"/>
              </a:solidFill>
              <a:highlight>
                <a:schemeClr val="accent1"/>
              </a:highlight>
              <a:latin typeface="Times New Roman"/>
              <a:ea typeface="Times New Roman"/>
              <a:cs typeface="Times New Roman"/>
              <a:sym typeface="Times New Roman"/>
            </a:endParaRPr>
          </a:p>
          <a:p>
            <a:pPr marL="0" lvl="0" indent="0" algn="l" rtl="0">
              <a:spcBef>
                <a:spcPts val="0"/>
              </a:spcBef>
              <a:spcAft>
                <a:spcPts val="0"/>
              </a:spcAft>
              <a:buNone/>
            </a:pPr>
            <a:endParaRPr sz="1300" b="1">
              <a:solidFill>
                <a:srgbClr val="D50032"/>
              </a:solidFill>
              <a:highlight>
                <a:schemeClr val="accent1"/>
              </a:highlight>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0"/>
                                        </p:tgtEl>
                                        <p:attrNameLst>
                                          <p:attrName>style.visibility</p:attrName>
                                        </p:attrNameLst>
                                      </p:cBhvr>
                                      <p:to>
                                        <p:strVal val="visible"/>
                                      </p:to>
                                    </p:set>
                                    <p:animEffect transition="in" filter="fade">
                                      <p:cBhvr>
                                        <p:cTn id="7" dur="1000"/>
                                        <p:tgtEl>
                                          <p:spTgt spid="45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4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52"/>
                                        </p:tgtEl>
                                        <p:attrNameLst>
                                          <p:attrName>style.visibility</p:attrName>
                                        </p:attrNameLst>
                                      </p:cBhvr>
                                      <p:to>
                                        <p:strVal val="visible"/>
                                      </p:to>
                                    </p:set>
                                    <p:animEffect transition="in" filter="fade">
                                      <p:cBhvr>
                                        <p:cTn id="16" dur="1000"/>
                                        <p:tgtEl>
                                          <p:spTgt spid="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2" name="Title 1"/>
          <p:cNvSpPr>
            <a:spLocks noGrp="1"/>
          </p:cNvSpPr>
          <p:nvPr>
            <p:ph type="title"/>
          </p:nvPr>
        </p:nvSpPr>
        <p:spPr>
          <a:xfrm>
            <a:off x="237258" y="245063"/>
            <a:ext cx="8520600" cy="572700"/>
          </a:xfrm>
        </p:spPr>
        <p:txBody>
          <a:bodyPr/>
          <a:lstStyle/>
          <a:p>
            <a:pPr algn="r"/>
            <a:r>
              <a:rPr lang="en-US" sz="2400" dirty="0">
                <a:solidFill>
                  <a:schemeClr val="tx1"/>
                </a:solidFill>
              </a:rPr>
              <a:t>Text Based Stack </a:t>
            </a:r>
            <a:r>
              <a:rPr lang="en-US" sz="2400" dirty="0" smtClean="0">
                <a:solidFill>
                  <a:schemeClr val="tx1"/>
                </a:solidFill>
              </a:rPr>
              <a:t>7</a:t>
            </a:r>
            <a:r>
              <a:rPr lang="en-US" sz="2400" baseline="30000" dirty="0" smtClean="0">
                <a:solidFill>
                  <a:schemeClr val="tx1"/>
                </a:solidFill>
              </a:rPr>
              <a:t>th</a:t>
            </a:r>
            <a:r>
              <a:rPr lang="en-US" sz="2400" dirty="0" smtClean="0">
                <a:solidFill>
                  <a:schemeClr val="tx1"/>
                </a:solidFill>
              </a:rPr>
              <a:t> </a:t>
            </a:r>
            <a:r>
              <a:rPr lang="en-US" sz="2400" dirty="0">
                <a:solidFill>
                  <a:schemeClr val="tx1"/>
                </a:solidFill>
              </a:rPr>
              <a:t>Grade </a:t>
            </a:r>
            <a:r>
              <a:rPr lang="en-US" sz="2400" dirty="0" smtClean="0">
                <a:solidFill>
                  <a:schemeClr val="tx1"/>
                </a:solidFill>
              </a:rPr>
              <a:t>(2 </a:t>
            </a:r>
            <a:r>
              <a:rPr lang="en-US" sz="2400" dirty="0">
                <a:solidFill>
                  <a:schemeClr val="tx1"/>
                </a:solidFill>
              </a:rPr>
              <a:t>of </a:t>
            </a:r>
            <a:r>
              <a:rPr lang="en-US" sz="2400" dirty="0" smtClean="0">
                <a:solidFill>
                  <a:schemeClr val="tx1"/>
                </a:solidFill>
              </a:rPr>
              <a:t>7)</a:t>
            </a:r>
            <a:endParaRPr lang="en-US" sz="2400" dirty="0">
              <a:solidFill>
                <a:schemeClr val="tx1"/>
              </a:solidFill>
            </a:endParaRPr>
          </a:p>
        </p:txBody>
      </p:sp>
      <p:sp>
        <p:nvSpPr>
          <p:cNvPr id="3" name="Text Placeholder 2"/>
          <p:cNvSpPr>
            <a:spLocks noGrp="1"/>
          </p:cNvSpPr>
          <p:nvPr>
            <p:ph type="body" idx="1"/>
          </p:nvPr>
        </p:nvSpPr>
        <p:spPr/>
        <p:txBody>
          <a:bodyPr/>
          <a:lstStyle/>
          <a:p>
            <a:endParaRPr lang="en-US"/>
          </a:p>
        </p:txBody>
      </p:sp>
      <p:sp>
        <p:nvSpPr>
          <p:cNvPr id="457" name="Google Shape;457;p6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35</a:t>
            </a:fld>
            <a:endParaRPr/>
          </a:p>
        </p:txBody>
      </p:sp>
      <p:pic>
        <p:nvPicPr>
          <p:cNvPr id="458" name="Google Shape;458;p68" descr="Screenshot of passage:&#10;https://www.doe.virginia.gov/instruction/english/assessment-webinars/20-21/10-20-20-7r-annotated-passage.docx"/>
          <p:cNvPicPr preferRelativeResize="0"/>
          <p:nvPr/>
        </p:nvPicPr>
        <p:blipFill>
          <a:blip r:embed="rId3">
            <a:alphaModFix/>
          </a:blip>
          <a:stretch>
            <a:fillRect/>
          </a:stretch>
        </p:blipFill>
        <p:spPr>
          <a:xfrm>
            <a:off x="162875" y="813725"/>
            <a:ext cx="5043800" cy="4329775"/>
          </a:xfrm>
          <a:prstGeom prst="rect">
            <a:avLst/>
          </a:prstGeom>
          <a:noFill/>
          <a:ln w="9525" cap="flat" cmpd="sng">
            <a:solidFill>
              <a:schemeClr val="dk2"/>
            </a:solidFill>
            <a:prstDash val="solid"/>
            <a:round/>
            <a:headEnd type="none" w="sm" len="sm"/>
            <a:tailEnd type="none" w="sm" len="sm"/>
          </a:ln>
        </p:spPr>
      </p:pic>
      <p:sp>
        <p:nvSpPr>
          <p:cNvPr id="459" name="Google Shape;459;p68"/>
          <p:cNvSpPr txBox="1"/>
          <p:nvPr/>
        </p:nvSpPr>
        <p:spPr>
          <a:xfrm flipH="1">
            <a:off x="5440975" y="813725"/>
            <a:ext cx="3247200" cy="12621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Times New Roman"/>
                <a:ea typeface="Times New Roman"/>
                <a:cs typeface="Times New Roman"/>
                <a:sym typeface="Times New Roman"/>
              </a:rPr>
              <a:t>Sample Assessment Question: </a:t>
            </a:r>
            <a:r>
              <a:rPr lang="en" b="1">
                <a:solidFill>
                  <a:schemeClr val="dk1"/>
                </a:solidFill>
                <a:latin typeface="Times New Roman"/>
                <a:ea typeface="Times New Roman"/>
                <a:cs typeface="Times New Roman"/>
                <a:sym typeface="Times New Roman"/>
              </a:rPr>
              <a:t>In paragraph 2, </a:t>
            </a:r>
            <a:r>
              <a:rPr lang="en" b="1">
                <a:solidFill>
                  <a:schemeClr val="dk1"/>
                </a:solidFill>
                <a:highlight>
                  <a:schemeClr val="accent1"/>
                </a:highlight>
                <a:latin typeface="Times New Roman"/>
                <a:ea typeface="Times New Roman"/>
                <a:cs typeface="Times New Roman"/>
                <a:sym typeface="Times New Roman"/>
              </a:rPr>
              <a:t>what point does the author make </a:t>
            </a:r>
            <a:r>
              <a:rPr lang="en" b="1">
                <a:solidFill>
                  <a:schemeClr val="dk1"/>
                </a:solidFill>
                <a:latin typeface="Times New Roman"/>
                <a:ea typeface="Times New Roman"/>
                <a:cs typeface="Times New Roman"/>
                <a:sym typeface="Times New Roman"/>
              </a:rPr>
              <a:t>when describing the values Borlaug learned growing up?</a:t>
            </a:r>
            <a:endParaRPr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latin typeface="Josefin Sans"/>
              <a:ea typeface="Josefin Sans"/>
              <a:cs typeface="Josefin Sans"/>
              <a:sym typeface="Josefin Sans"/>
            </a:endParaRPr>
          </a:p>
        </p:txBody>
      </p:sp>
      <p:sp>
        <p:nvSpPr>
          <p:cNvPr id="460" name="Google Shape;460;p68"/>
          <p:cNvSpPr/>
          <p:nvPr/>
        </p:nvSpPr>
        <p:spPr>
          <a:xfrm>
            <a:off x="3920550" y="1735150"/>
            <a:ext cx="1818000" cy="1512000"/>
          </a:xfrm>
          <a:prstGeom prst="octagon">
            <a:avLst>
              <a:gd name="adj" fmla="val 29289"/>
            </a:avLst>
          </a:prstGeom>
          <a:solidFill>
            <a:srgbClr val="D5003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a:latin typeface="Times New Roman"/>
                <a:ea typeface="Times New Roman"/>
                <a:cs typeface="Times New Roman"/>
                <a:sym typeface="Times New Roman"/>
              </a:rPr>
              <a:t>STOP</a:t>
            </a:r>
            <a:endParaRPr sz="1700" b="1">
              <a:latin typeface="Times New Roman"/>
              <a:ea typeface="Times New Roman"/>
              <a:cs typeface="Times New Roman"/>
              <a:sym typeface="Times New Roman"/>
            </a:endParaRPr>
          </a:p>
          <a:p>
            <a:pPr marL="0" lvl="0" indent="0" algn="ctr" rtl="0">
              <a:spcBef>
                <a:spcPts val="0"/>
              </a:spcBef>
              <a:spcAft>
                <a:spcPts val="0"/>
              </a:spcAft>
              <a:buNone/>
            </a:pPr>
            <a:r>
              <a:rPr lang="en" sz="1700" b="1">
                <a:latin typeface="Times New Roman"/>
                <a:ea typeface="Times New Roman"/>
                <a:cs typeface="Times New Roman"/>
                <a:sym typeface="Times New Roman"/>
              </a:rPr>
              <a:t>&amp; REFLECT</a:t>
            </a:r>
            <a:endParaRPr sz="1700" b="1">
              <a:latin typeface="Times New Roman"/>
              <a:ea typeface="Times New Roman"/>
              <a:cs typeface="Times New Roman"/>
              <a:sym typeface="Times New Roman"/>
            </a:endParaRPr>
          </a:p>
        </p:txBody>
      </p:sp>
      <p:sp>
        <p:nvSpPr>
          <p:cNvPr id="461" name="Google Shape;461;p68"/>
          <p:cNvSpPr txBox="1"/>
          <p:nvPr/>
        </p:nvSpPr>
        <p:spPr>
          <a:xfrm>
            <a:off x="4759275" y="3096450"/>
            <a:ext cx="4437000" cy="8772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500">
                <a:latin typeface="Times New Roman"/>
                <a:ea typeface="Times New Roman"/>
                <a:cs typeface="Times New Roman"/>
                <a:sym typeface="Times New Roman"/>
              </a:rPr>
              <a:t>If a student answers this question incorrectly, what barriers might have prevented the student from determining the correct answer?</a:t>
            </a:r>
            <a:endParaRPr sz="1500">
              <a:latin typeface="Times New Roman"/>
              <a:ea typeface="Times New Roman"/>
              <a:cs typeface="Times New Roman"/>
              <a:sym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 name="Title 3"/>
          <p:cNvSpPr>
            <a:spLocks noGrp="1"/>
          </p:cNvSpPr>
          <p:nvPr>
            <p:ph type="title"/>
          </p:nvPr>
        </p:nvSpPr>
        <p:spPr>
          <a:xfrm>
            <a:off x="153002" y="4253917"/>
            <a:ext cx="8520600" cy="572700"/>
          </a:xfrm>
        </p:spPr>
        <p:txBody>
          <a:bodyPr/>
          <a:lstStyle/>
          <a:p>
            <a:pPr lvl="0">
              <a:lnSpc>
                <a:spcPct val="136363"/>
              </a:lnSpc>
              <a:spcBef>
                <a:spcPts val="1200"/>
              </a:spcBef>
            </a:pPr>
            <a:r>
              <a:rPr lang="en-US" dirty="0">
                <a:solidFill>
                  <a:schemeClr val="tx1"/>
                </a:solidFill>
              </a:rPr>
              <a:t>Text Based Stack 7</a:t>
            </a:r>
            <a:r>
              <a:rPr lang="en-US" baseline="30000" dirty="0">
                <a:solidFill>
                  <a:schemeClr val="tx1"/>
                </a:solidFill>
              </a:rPr>
              <a:t>th</a:t>
            </a:r>
            <a:r>
              <a:rPr lang="en-US" dirty="0">
                <a:solidFill>
                  <a:schemeClr val="tx1"/>
                </a:solidFill>
              </a:rPr>
              <a:t> Grade (3 of 7)</a:t>
            </a:r>
            <a:endParaRPr lang="en-US" sz="800" dirty="0">
              <a:solidFill>
                <a:schemeClr val="tx1"/>
              </a:solidFill>
              <a:highlight>
                <a:srgbClr val="FFFFFF"/>
              </a:highlight>
            </a:endParaRPr>
          </a:p>
        </p:txBody>
      </p:sp>
      <p:sp>
        <p:nvSpPr>
          <p:cNvPr id="467" name="Google Shape;467;p6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36</a:t>
            </a:fld>
            <a:endParaRPr/>
          </a:p>
        </p:txBody>
      </p:sp>
      <p:sp>
        <p:nvSpPr>
          <p:cNvPr id="468" name="Google Shape;468;p69"/>
          <p:cNvSpPr txBox="1"/>
          <p:nvPr/>
        </p:nvSpPr>
        <p:spPr>
          <a:xfrm>
            <a:off x="163575" y="81250"/>
            <a:ext cx="8520600" cy="4422784"/>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63636"/>
              </a:lnSpc>
              <a:spcBef>
                <a:spcPts val="1200"/>
              </a:spcBef>
              <a:spcAft>
                <a:spcPts val="0"/>
              </a:spcAft>
              <a:buClr>
                <a:schemeClr val="dk1"/>
              </a:buClr>
              <a:buSzPts val="1100"/>
              <a:buFont typeface="Arial"/>
              <a:buNone/>
            </a:pPr>
            <a:r>
              <a:rPr lang="en" sz="1200" b="1" dirty="0" smtClean="0">
                <a:solidFill>
                  <a:srgbClr val="333333"/>
                </a:solidFill>
                <a:highlight>
                  <a:srgbClr val="FFFFFF"/>
                </a:highlight>
              </a:rPr>
              <a:t>Wheat </a:t>
            </a:r>
            <a:r>
              <a:rPr lang="en" sz="1200" b="1" dirty="0">
                <a:solidFill>
                  <a:srgbClr val="333333"/>
                </a:solidFill>
                <a:highlight>
                  <a:srgbClr val="FFFFFF"/>
                </a:highlight>
              </a:rPr>
              <a:t>for the World</a:t>
            </a:r>
            <a:endParaRPr sz="800" dirty="0">
              <a:solidFill>
                <a:schemeClr val="dk1"/>
              </a:solidFill>
              <a:highlight>
                <a:srgbClr val="FFFFFF"/>
              </a:highlight>
            </a:endParaRPr>
          </a:p>
          <a:p>
            <a:pPr marL="0" lvl="0" indent="0" algn="l" rtl="0">
              <a:lnSpc>
                <a:spcPct val="136363"/>
              </a:lnSpc>
              <a:spcBef>
                <a:spcPts val="1200"/>
              </a:spcBef>
              <a:spcAft>
                <a:spcPts val="0"/>
              </a:spcAft>
              <a:buClr>
                <a:schemeClr val="dk1"/>
              </a:buClr>
              <a:buSzPts val="1100"/>
              <a:buFont typeface="Arial"/>
              <a:buNone/>
            </a:pPr>
            <a:r>
              <a:rPr lang="en" sz="1500" b="1" baseline="30000" dirty="0">
                <a:solidFill>
                  <a:srgbClr val="333333"/>
                </a:solidFill>
                <a:highlight>
                  <a:srgbClr val="FFFFFF"/>
                </a:highlight>
              </a:rPr>
              <a:t>1</a:t>
            </a:r>
            <a:r>
              <a:rPr lang="en" sz="1200" b="1" dirty="0">
                <a:solidFill>
                  <a:srgbClr val="333333"/>
                </a:solidFill>
                <a:highlight>
                  <a:srgbClr val="FFFFFF"/>
                </a:highlight>
              </a:rPr>
              <a:t> </a:t>
            </a:r>
            <a:r>
              <a:rPr lang="en" sz="1200" dirty="0">
                <a:solidFill>
                  <a:srgbClr val="333333"/>
                </a:solidFill>
                <a:highlight>
                  <a:srgbClr val="FFFFFF"/>
                </a:highlight>
              </a:rPr>
              <a:t>Every October, about 1,100 scientists from around the world gather in Des Moines, Iowa, to celebrate the work of Dr. Norman Borlaug. They discuss problems and possible </a:t>
            </a:r>
            <a:r>
              <a:rPr lang="en" sz="1200" dirty="0" smtClean="0">
                <a:solidFill>
                  <a:srgbClr val="333333"/>
                </a:solidFill>
                <a:highlight>
                  <a:srgbClr val="FFFFFF"/>
                </a:highlight>
              </a:rPr>
              <a:t>solutions </a:t>
            </a:r>
            <a:r>
              <a:rPr lang="en" sz="1200" dirty="0">
                <a:solidFill>
                  <a:srgbClr val="333333"/>
                </a:solidFill>
                <a:highlight>
                  <a:srgbClr val="FFFFFF"/>
                </a:highlight>
              </a:rPr>
              <a:t>relating to the world’s food supply. They also award the World Food Prize to a person who has made an outstanding contribution to global food security. This prize was the idea of Dr. Norman Borlaug, a scientist whose life’s work ensured that billions of people worldwide would have access to food.</a:t>
            </a:r>
            <a:endParaRPr sz="1200" dirty="0">
              <a:solidFill>
                <a:srgbClr val="333333"/>
              </a:solidFill>
              <a:highlight>
                <a:srgbClr val="FFFFFF"/>
              </a:highlight>
            </a:endParaRPr>
          </a:p>
          <a:p>
            <a:pPr lvl="0">
              <a:lnSpc>
                <a:spcPct val="136363"/>
              </a:lnSpc>
              <a:spcBef>
                <a:spcPts val="1200"/>
              </a:spcBef>
              <a:buClr>
                <a:schemeClr val="dk1"/>
              </a:buClr>
              <a:buSzPts val="1100"/>
            </a:pPr>
            <a:r>
              <a:rPr lang="en" sz="1200" b="1" dirty="0">
                <a:solidFill>
                  <a:srgbClr val="333333"/>
                </a:solidFill>
                <a:highlight>
                  <a:srgbClr val="FFFFFF"/>
                </a:highlight>
              </a:rPr>
              <a:t>Early Life</a:t>
            </a:r>
            <a:r>
              <a:rPr lang="en" sz="800" dirty="0">
                <a:solidFill>
                  <a:schemeClr val="dk1"/>
                </a:solidFill>
                <a:highlight>
                  <a:srgbClr val="FFFFFF"/>
                </a:highlight>
              </a:rPr>
              <a:t> </a:t>
            </a:r>
            <a:r>
              <a:rPr lang="en" sz="1500" b="1" baseline="30000" dirty="0" smtClean="0">
                <a:solidFill>
                  <a:srgbClr val="333333"/>
                </a:solidFill>
                <a:highlight>
                  <a:srgbClr val="FFFFFF"/>
                </a:highlight>
              </a:rPr>
              <a:t>2</a:t>
            </a:r>
            <a:r>
              <a:rPr lang="en" sz="1200" dirty="0" smtClean="0">
                <a:solidFill>
                  <a:srgbClr val="333333"/>
                </a:solidFill>
                <a:highlight>
                  <a:srgbClr val="FFFFFF"/>
                </a:highlight>
              </a:rPr>
              <a:t> </a:t>
            </a:r>
            <a:r>
              <a:rPr lang="en" sz="1200" dirty="0">
                <a:solidFill>
                  <a:srgbClr val="333333"/>
                </a:solidFill>
                <a:highlight>
                  <a:srgbClr val="FFFFFF"/>
                </a:highlight>
              </a:rPr>
              <a:t>Norman Borlaug was born near Cresco, Iowa, on March 25, 1914</a:t>
            </a:r>
            <a:r>
              <a:rPr lang="en" sz="800" dirty="0">
                <a:solidFill>
                  <a:schemeClr val="dk1"/>
                </a:solidFill>
                <a:highlight>
                  <a:srgbClr val="FFFFFF"/>
                </a:highlight>
              </a:rPr>
              <a:t>[VP4] </a:t>
            </a:r>
            <a:r>
              <a:rPr lang="en" sz="1200" dirty="0">
                <a:solidFill>
                  <a:srgbClr val="333333"/>
                </a:solidFill>
                <a:highlight>
                  <a:srgbClr val="FFFFFF"/>
                </a:highlight>
              </a:rPr>
              <a:t>. He was the son of Norwegian immigrants and grew up on their small farm. He learned the importance of hard work by helping his parents with chores on the farm. He attended a one-room school with children of all ages and abilities. </a:t>
            </a:r>
            <a:r>
              <a:rPr lang="en" sz="1200" dirty="0">
                <a:solidFill>
                  <a:srgbClr val="333333"/>
                </a:solidFill>
                <a:highlight>
                  <a:srgbClr val="FCE5CD"/>
                </a:highlight>
              </a:rPr>
              <a:t>There he learned to cooperate and help others who were different from himself. </a:t>
            </a:r>
            <a:r>
              <a:rPr lang="en" sz="1200" dirty="0">
                <a:solidFill>
                  <a:srgbClr val="333333"/>
                </a:solidFill>
                <a:highlight>
                  <a:srgbClr val="FFFFFF"/>
                </a:highlight>
              </a:rPr>
              <a:t>When he went to high school, he became part of the wrestling team. </a:t>
            </a:r>
            <a:r>
              <a:rPr lang="en" sz="1200" dirty="0">
                <a:solidFill>
                  <a:srgbClr val="333333"/>
                </a:solidFill>
                <a:highlight>
                  <a:srgbClr val="FCE5CD"/>
                </a:highlight>
              </a:rPr>
              <a:t>He learned to give everything he had in a match and never quit no matter how strong the opponent might be.</a:t>
            </a:r>
            <a:r>
              <a:rPr lang="en" sz="1200" dirty="0">
                <a:solidFill>
                  <a:srgbClr val="333333"/>
                </a:solidFill>
                <a:highlight>
                  <a:srgbClr val="FFFFFF"/>
                </a:highlight>
              </a:rPr>
              <a:t> The values he learned growing up—hard work, cooperation, and determination—were key in helping him succeed in his life’s work.</a:t>
            </a:r>
            <a:endParaRPr sz="800" dirty="0">
              <a:solidFill>
                <a:schemeClr val="dk1"/>
              </a:solidFill>
              <a:highlight>
                <a:srgbClr val="FFFFFF"/>
              </a:highlight>
            </a:endParaRPr>
          </a:p>
          <a:p>
            <a:pPr marL="0" lvl="0" indent="0" algn="l" rtl="0">
              <a:lnSpc>
                <a:spcPct val="115000"/>
              </a:lnSpc>
              <a:spcBef>
                <a:spcPts val="800"/>
              </a:spcBef>
              <a:spcAft>
                <a:spcPts val="0"/>
              </a:spcAft>
              <a:buClr>
                <a:schemeClr val="dk1"/>
              </a:buClr>
              <a:buSzPts val="1100"/>
              <a:buFont typeface="Arial"/>
              <a:buNone/>
            </a:pPr>
            <a:endParaRPr sz="800" dirty="0">
              <a:solidFill>
                <a:schemeClr val="dk1"/>
              </a:solidFill>
              <a:highlight>
                <a:srgbClr val="FFFFFF"/>
              </a:highlight>
            </a:endParaRPr>
          </a:p>
          <a:p>
            <a:pPr marL="457200" lvl="0" indent="0" algn="l" rtl="0">
              <a:lnSpc>
                <a:spcPct val="115000"/>
              </a:lnSpc>
              <a:spcBef>
                <a:spcPts val="1200"/>
              </a:spcBef>
              <a:spcAft>
                <a:spcPts val="0"/>
              </a:spcAft>
              <a:buClr>
                <a:schemeClr val="dk1"/>
              </a:buClr>
              <a:buSzPts val="1100"/>
              <a:buFont typeface="Arial"/>
              <a:buNone/>
            </a:pPr>
            <a:endParaRPr sz="1100" b="1" dirty="0">
              <a:solidFill>
                <a:schemeClr val="dk1"/>
              </a:solidFill>
            </a:endParaRPr>
          </a:p>
          <a:p>
            <a:pPr marL="0" lvl="0" indent="0" algn="l" rtl="0">
              <a:spcBef>
                <a:spcPts val="1200"/>
              </a:spcBef>
              <a:spcAft>
                <a:spcPts val="0"/>
              </a:spcAft>
              <a:buNone/>
            </a:pPr>
            <a:endParaRPr dirty="0">
              <a:latin typeface="Josefin Sans"/>
              <a:ea typeface="Josefin Sans"/>
              <a:cs typeface="Josefin Sans"/>
              <a:sym typeface="Josefin Sans"/>
            </a:endParaRPr>
          </a:p>
        </p:txBody>
      </p:sp>
      <p:sp>
        <p:nvSpPr>
          <p:cNvPr id="469" name="Google Shape;469;p69"/>
          <p:cNvSpPr txBox="1"/>
          <p:nvPr/>
        </p:nvSpPr>
        <p:spPr>
          <a:xfrm flipH="1">
            <a:off x="5344525" y="272225"/>
            <a:ext cx="3207300" cy="1477500"/>
          </a:xfrm>
          <a:prstGeom prst="rect">
            <a:avLst/>
          </a:pr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Times New Roman"/>
                <a:ea typeface="Times New Roman"/>
                <a:cs typeface="Times New Roman"/>
                <a:sym typeface="Times New Roman"/>
              </a:rPr>
              <a:t>Sample Assessment Question: </a:t>
            </a:r>
            <a:r>
              <a:rPr lang="en" b="1">
                <a:solidFill>
                  <a:schemeClr val="dk1"/>
                </a:solidFill>
                <a:latin typeface="Times New Roman"/>
                <a:ea typeface="Times New Roman"/>
                <a:cs typeface="Times New Roman"/>
                <a:sym typeface="Times New Roman"/>
              </a:rPr>
              <a:t>In paragraph 2, </a:t>
            </a:r>
            <a:r>
              <a:rPr lang="en" b="1">
                <a:solidFill>
                  <a:schemeClr val="dk1"/>
                </a:solidFill>
                <a:highlight>
                  <a:schemeClr val="accent1"/>
                </a:highlight>
                <a:latin typeface="Times New Roman"/>
                <a:ea typeface="Times New Roman"/>
                <a:cs typeface="Times New Roman"/>
                <a:sym typeface="Times New Roman"/>
              </a:rPr>
              <a:t>what point does the author make </a:t>
            </a:r>
            <a:r>
              <a:rPr lang="en" b="1">
                <a:solidFill>
                  <a:schemeClr val="dk1"/>
                </a:solidFill>
                <a:latin typeface="Times New Roman"/>
                <a:ea typeface="Times New Roman"/>
                <a:cs typeface="Times New Roman"/>
                <a:sym typeface="Times New Roman"/>
              </a:rPr>
              <a:t>when describing the values Borlaug learned growing up?</a:t>
            </a:r>
            <a:endParaRPr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solidFill>
                <a:srgbClr val="D50032"/>
              </a:solidFill>
              <a:latin typeface="Times New Roman"/>
              <a:ea typeface="Times New Roman"/>
              <a:cs typeface="Times New Roman"/>
              <a:sym typeface="Times New Roman"/>
            </a:endParaRPr>
          </a:p>
        </p:txBody>
      </p:sp>
      <p:sp>
        <p:nvSpPr>
          <p:cNvPr id="470" name="Google Shape;470;p69"/>
          <p:cNvSpPr/>
          <p:nvPr/>
        </p:nvSpPr>
        <p:spPr>
          <a:xfrm>
            <a:off x="5911925" y="3981600"/>
            <a:ext cx="2454000" cy="3936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a:ea typeface="Times New Roman"/>
                <a:cs typeface="Times New Roman"/>
                <a:sym typeface="Times New Roman"/>
              </a:rPr>
              <a:t>Identify supporting details</a:t>
            </a:r>
            <a:endParaRPr>
              <a:latin typeface="Times New Roman"/>
              <a:ea typeface="Times New Roman"/>
              <a:cs typeface="Times New Roman"/>
              <a:sym typeface="Times New Roman"/>
            </a:endParaRPr>
          </a:p>
        </p:txBody>
      </p:sp>
      <p:sp>
        <p:nvSpPr>
          <p:cNvPr id="471" name="Google Shape;471;p69"/>
          <p:cNvSpPr txBox="1"/>
          <p:nvPr/>
        </p:nvSpPr>
        <p:spPr>
          <a:xfrm>
            <a:off x="579675" y="3790475"/>
            <a:ext cx="4263600" cy="8772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500" b="1">
                <a:latin typeface="Times New Roman"/>
                <a:ea typeface="Times New Roman"/>
                <a:cs typeface="Times New Roman"/>
                <a:sym typeface="Times New Roman"/>
              </a:rPr>
              <a:t>If a student answers this question incorrectly, what barriers might have prevented the student from determining the correct answer?</a:t>
            </a:r>
            <a:endParaRPr sz="1500" b="1">
              <a:latin typeface="Times New Roman"/>
              <a:ea typeface="Times New Roman"/>
              <a:cs typeface="Times New Roman"/>
              <a:sym typeface="Times New Roman"/>
            </a:endParaRPr>
          </a:p>
        </p:txBody>
      </p:sp>
      <p:sp>
        <p:nvSpPr>
          <p:cNvPr id="472" name="Google Shape;472;p69"/>
          <p:cNvSpPr/>
          <p:nvPr/>
        </p:nvSpPr>
        <p:spPr>
          <a:xfrm>
            <a:off x="4635350" y="3880950"/>
            <a:ext cx="1189800" cy="594900"/>
          </a:xfrm>
          <a:prstGeom prst="right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t>Barrier</a:t>
            </a:r>
            <a:endParaRPr b="1"/>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70"/>
          <p:cNvSpPr txBox="1">
            <a:spLocks noGrp="1"/>
          </p:cNvSpPr>
          <p:nvPr>
            <p:ph type="title"/>
          </p:nvPr>
        </p:nvSpPr>
        <p:spPr>
          <a:xfrm>
            <a:off x="3174550" y="4500746"/>
            <a:ext cx="8520600" cy="572700"/>
          </a:xfrm>
          <a:prstGeom prst="rect">
            <a:avLst/>
          </a:prstGeom>
        </p:spPr>
        <p:txBody>
          <a:bodyPr spcFirstLastPara="1" wrap="square" lIns="91425" tIns="91425" rIns="91425" bIns="91425" anchor="t" anchorCtr="0">
            <a:noAutofit/>
          </a:bodyPr>
          <a:lstStyle/>
          <a:p>
            <a:pPr lvl="0">
              <a:lnSpc>
                <a:spcPct val="136363"/>
              </a:lnSpc>
              <a:spcBef>
                <a:spcPts val="1200"/>
              </a:spcBef>
            </a:pPr>
            <a:r>
              <a:rPr lang="en-US" sz="2400" dirty="0">
                <a:solidFill>
                  <a:schemeClr val="tx1"/>
                </a:solidFill>
              </a:rPr>
              <a:t>Text Based Stack 7</a:t>
            </a:r>
            <a:r>
              <a:rPr lang="en-US" sz="2400" baseline="30000" dirty="0">
                <a:solidFill>
                  <a:schemeClr val="tx1"/>
                </a:solidFill>
              </a:rPr>
              <a:t>th</a:t>
            </a:r>
            <a:r>
              <a:rPr lang="en-US" sz="2400" dirty="0">
                <a:solidFill>
                  <a:schemeClr val="tx1"/>
                </a:solidFill>
              </a:rPr>
              <a:t> Grade </a:t>
            </a:r>
            <a:r>
              <a:rPr lang="en-US" sz="2400" dirty="0" smtClean="0">
                <a:solidFill>
                  <a:schemeClr val="tx1"/>
                </a:solidFill>
              </a:rPr>
              <a:t>(4 </a:t>
            </a:r>
            <a:r>
              <a:rPr lang="en-US" sz="2400" dirty="0">
                <a:solidFill>
                  <a:schemeClr val="tx1"/>
                </a:solidFill>
              </a:rPr>
              <a:t>of 7)</a:t>
            </a:r>
            <a:endParaRPr lang="en-US" sz="2400" dirty="0">
              <a:solidFill>
                <a:schemeClr val="tx1"/>
              </a:solidFill>
              <a:highlight>
                <a:srgbClr val="FFFFFF"/>
              </a:highlight>
            </a:endParaRPr>
          </a:p>
        </p:txBody>
      </p:sp>
      <p:sp>
        <p:nvSpPr>
          <p:cNvPr id="478" name="Google Shape;478;p70"/>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37</a:t>
            </a:fld>
            <a:endParaRPr/>
          </a:p>
        </p:txBody>
      </p:sp>
      <p:sp>
        <p:nvSpPr>
          <p:cNvPr id="479" name="Google Shape;479;p70"/>
          <p:cNvSpPr txBox="1"/>
          <p:nvPr/>
        </p:nvSpPr>
        <p:spPr>
          <a:xfrm>
            <a:off x="0" y="-23638"/>
            <a:ext cx="8525022" cy="482783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63636"/>
              </a:lnSpc>
              <a:spcBef>
                <a:spcPts val="1200"/>
              </a:spcBef>
              <a:spcAft>
                <a:spcPts val="0"/>
              </a:spcAft>
              <a:buNone/>
            </a:pPr>
            <a:r>
              <a:rPr lang="en" sz="1200" b="1" dirty="0">
                <a:solidFill>
                  <a:srgbClr val="333333"/>
                </a:solidFill>
                <a:highlight>
                  <a:srgbClr val="FFFFFF"/>
                </a:highlight>
              </a:rPr>
              <a:t>Wheat for the World</a:t>
            </a:r>
            <a:endParaRPr sz="800" dirty="0">
              <a:solidFill>
                <a:schemeClr val="dk1"/>
              </a:solidFill>
              <a:highlight>
                <a:srgbClr val="FFFFFF"/>
              </a:highlight>
            </a:endParaRPr>
          </a:p>
          <a:p>
            <a:pPr marL="0" lvl="0" indent="0" algn="l" rtl="0">
              <a:lnSpc>
                <a:spcPct val="136363"/>
              </a:lnSpc>
              <a:spcBef>
                <a:spcPts val="1200"/>
              </a:spcBef>
              <a:spcAft>
                <a:spcPts val="0"/>
              </a:spcAft>
              <a:buNone/>
            </a:pPr>
            <a:r>
              <a:rPr lang="en" sz="1500" b="1" baseline="30000" dirty="0">
                <a:solidFill>
                  <a:srgbClr val="333333"/>
                </a:solidFill>
                <a:highlight>
                  <a:srgbClr val="FFFFFF"/>
                </a:highlight>
              </a:rPr>
              <a:t>1</a:t>
            </a:r>
            <a:r>
              <a:rPr lang="en" sz="1200" b="1" dirty="0">
                <a:solidFill>
                  <a:srgbClr val="333333"/>
                </a:solidFill>
                <a:highlight>
                  <a:srgbClr val="FFFFFF"/>
                </a:highlight>
              </a:rPr>
              <a:t> </a:t>
            </a:r>
            <a:r>
              <a:rPr lang="en" sz="1200" dirty="0">
                <a:solidFill>
                  <a:srgbClr val="333333"/>
                </a:solidFill>
                <a:highlight>
                  <a:srgbClr val="FFFFFF"/>
                </a:highlight>
              </a:rPr>
              <a:t>Every October, about 1,100 scientists from around the world gather in Des Moines, Iowa, to celebrate the work of Dr. Norman Borlaug. They discuss problems and possible solutions relating to the world’s food supply. They also award the World Food Prize to a person who has made an outstanding contribution to global food security. This prize was the idea of Dr. Norman Borlaug, a scientist whose life’s work ensured that billions of people worldwide would have access to food.</a:t>
            </a:r>
            <a:endParaRPr sz="1200" dirty="0">
              <a:solidFill>
                <a:srgbClr val="333333"/>
              </a:solidFill>
              <a:highlight>
                <a:srgbClr val="FFFFFF"/>
              </a:highlight>
            </a:endParaRPr>
          </a:p>
          <a:p>
            <a:pPr marL="0" lvl="0" indent="0" algn="l" rtl="0">
              <a:lnSpc>
                <a:spcPct val="136363"/>
              </a:lnSpc>
              <a:spcBef>
                <a:spcPts val="1200"/>
              </a:spcBef>
              <a:spcAft>
                <a:spcPts val="0"/>
              </a:spcAft>
              <a:buNone/>
            </a:pPr>
            <a:r>
              <a:rPr lang="en" sz="1200" b="1" dirty="0">
                <a:solidFill>
                  <a:srgbClr val="333333"/>
                </a:solidFill>
                <a:highlight>
                  <a:srgbClr val="FFFFFF"/>
                </a:highlight>
              </a:rPr>
              <a:t>Early Life</a:t>
            </a:r>
            <a:r>
              <a:rPr lang="en" sz="800" dirty="0">
                <a:solidFill>
                  <a:schemeClr val="dk1"/>
                </a:solidFill>
                <a:highlight>
                  <a:srgbClr val="FFFFFF"/>
                </a:highlight>
              </a:rPr>
              <a:t> </a:t>
            </a:r>
            <a:endParaRPr sz="800" dirty="0">
              <a:solidFill>
                <a:schemeClr val="dk1"/>
              </a:solidFill>
              <a:highlight>
                <a:srgbClr val="FFFFFF"/>
              </a:highlight>
            </a:endParaRPr>
          </a:p>
          <a:p>
            <a:pPr marL="0" lvl="0" indent="0" algn="l" rtl="0">
              <a:lnSpc>
                <a:spcPct val="136363"/>
              </a:lnSpc>
              <a:spcBef>
                <a:spcPts val="1200"/>
              </a:spcBef>
              <a:spcAft>
                <a:spcPts val="0"/>
              </a:spcAft>
              <a:buNone/>
            </a:pPr>
            <a:r>
              <a:rPr lang="en" sz="1500" b="1" baseline="30000" dirty="0">
                <a:solidFill>
                  <a:srgbClr val="333333"/>
                </a:solidFill>
                <a:highlight>
                  <a:srgbClr val="FFFFFF"/>
                </a:highlight>
              </a:rPr>
              <a:t>2</a:t>
            </a:r>
            <a:r>
              <a:rPr lang="en" sz="1200" dirty="0">
                <a:solidFill>
                  <a:srgbClr val="333333"/>
                </a:solidFill>
                <a:highlight>
                  <a:srgbClr val="FFFFFF"/>
                </a:highlight>
              </a:rPr>
              <a:t> Norman Borlaug was born near Cresco, Iowa, on March 25, 1914</a:t>
            </a:r>
            <a:r>
              <a:rPr lang="en" sz="800" dirty="0">
                <a:solidFill>
                  <a:schemeClr val="dk1"/>
                </a:solidFill>
                <a:highlight>
                  <a:srgbClr val="FFFFFF"/>
                </a:highlight>
              </a:rPr>
              <a:t>[VP4] </a:t>
            </a:r>
            <a:r>
              <a:rPr lang="en" sz="1200" dirty="0">
                <a:solidFill>
                  <a:srgbClr val="333333"/>
                </a:solidFill>
                <a:highlight>
                  <a:srgbClr val="FFFFFF"/>
                </a:highlight>
              </a:rPr>
              <a:t>. He was the son of Norwegian immigrants and grew up on their small farm. </a:t>
            </a:r>
            <a:r>
              <a:rPr lang="en" sz="1200" dirty="0">
                <a:solidFill>
                  <a:srgbClr val="333333"/>
                </a:solidFill>
                <a:highlight>
                  <a:srgbClr val="F9CB9C"/>
                </a:highlight>
              </a:rPr>
              <a:t>He learned the importance of hard work </a:t>
            </a:r>
            <a:r>
              <a:rPr lang="en" sz="1200" dirty="0">
                <a:solidFill>
                  <a:srgbClr val="333333"/>
                </a:solidFill>
                <a:highlight>
                  <a:srgbClr val="FFFFFF"/>
                </a:highlight>
              </a:rPr>
              <a:t>by helping his parents with chores on the farm. He attended a one-room school with children of all ages and abilities. </a:t>
            </a:r>
            <a:r>
              <a:rPr lang="en" sz="1200" dirty="0">
                <a:solidFill>
                  <a:srgbClr val="333333"/>
                </a:solidFill>
              </a:rPr>
              <a:t>There </a:t>
            </a:r>
            <a:r>
              <a:rPr lang="en" sz="1200" dirty="0">
                <a:solidFill>
                  <a:srgbClr val="333333"/>
                </a:solidFill>
                <a:highlight>
                  <a:srgbClr val="F9CB9C"/>
                </a:highlight>
              </a:rPr>
              <a:t>he learned to cooperate and help others</a:t>
            </a:r>
            <a:r>
              <a:rPr lang="en" sz="1200" dirty="0">
                <a:solidFill>
                  <a:srgbClr val="333333"/>
                </a:solidFill>
              </a:rPr>
              <a:t> who were different from himself. When he went to high school, he became part of the wrestling team. </a:t>
            </a:r>
            <a:r>
              <a:rPr lang="en" sz="1200" dirty="0">
                <a:solidFill>
                  <a:srgbClr val="333333"/>
                </a:solidFill>
                <a:highlight>
                  <a:srgbClr val="F9CB9C"/>
                </a:highlight>
              </a:rPr>
              <a:t>He learned to give everything he had</a:t>
            </a:r>
            <a:r>
              <a:rPr lang="en" sz="1200" dirty="0">
                <a:solidFill>
                  <a:srgbClr val="333333"/>
                </a:solidFill>
              </a:rPr>
              <a:t> in a match and never quit no matter how strong the opponent might be. </a:t>
            </a:r>
            <a:r>
              <a:rPr lang="en" sz="1200" dirty="0">
                <a:solidFill>
                  <a:srgbClr val="333333"/>
                </a:solidFill>
                <a:highlight>
                  <a:srgbClr val="FFFFFF"/>
                </a:highlight>
              </a:rPr>
              <a:t>The values he learned growing up—hard work, cooperation, and determination—were key in helping him succeed in his life’s work.</a:t>
            </a:r>
            <a:endParaRPr sz="800" dirty="0">
              <a:solidFill>
                <a:schemeClr val="dk1"/>
              </a:solidFill>
              <a:highlight>
                <a:srgbClr val="FFFFFF"/>
              </a:highlight>
            </a:endParaRPr>
          </a:p>
          <a:p>
            <a:pPr marL="0" lvl="0" indent="0" algn="l" rtl="0">
              <a:lnSpc>
                <a:spcPct val="115000"/>
              </a:lnSpc>
              <a:spcBef>
                <a:spcPts val="800"/>
              </a:spcBef>
              <a:spcAft>
                <a:spcPts val="0"/>
              </a:spcAft>
              <a:buNone/>
            </a:pPr>
            <a:endParaRPr sz="800" dirty="0">
              <a:solidFill>
                <a:schemeClr val="dk1"/>
              </a:solidFill>
              <a:highlight>
                <a:srgbClr val="FFFFFF"/>
              </a:highlight>
            </a:endParaRPr>
          </a:p>
          <a:p>
            <a:pPr marL="457200" lvl="0" indent="0" algn="l" rtl="0">
              <a:lnSpc>
                <a:spcPct val="115000"/>
              </a:lnSpc>
              <a:spcBef>
                <a:spcPts val="1200"/>
              </a:spcBef>
              <a:spcAft>
                <a:spcPts val="0"/>
              </a:spcAft>
              <a:buNone/>
            </a:pPr>
            <a:endParaRPr sz="1100" b="1" dirty="0">
              <a:solidFill>
                <a:schemeClr val="dk1"/>
              </a:solidFill>
            </a:endParaRPr>
          </a:p>
          <a:p>
            <a:pPr marL="0" lvl="0" indent="0" algn="l" rtl="0">
              <a:spcBef>
                <a:spcPts val="1200"/>
              </a:spcBef>
              <a:spcAft>
                <a:spcPts val="0"/>
              </a:spcAft>
              <a:buNone/>
            </a:pPr>
            <a:endParaRPr dirty="0">
              <a:latin typeface="Josefin Sans"/>
              <a:ea typeface="Josefin Sans"/>
              <a:cs typeface="Josefin Sans"/>
              <a:sym typeface="Josefin Sans"/>
            </a:endParaRPr>
          </a:p>
        </p:txBody>
      </p:sp>
      <p:sp>
        <p:nvSpPr>
          <p:cNvPr id="480" name="Google Shape;480;p70"/>
          <p:cNvSpPr txBox="1"/>
          <p:nvPr/>
        </p:nvSpPr>
        <p:spPr>
          <a:xfrm flipH="1">
            <a:off x="5966200" y="202936"/>
            <a:ext cx="2937300" cy="14775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dirty="0">
                <a:latin typeface="Times New Roman"/>
                <a:ea typeface="Times New Roman"/>
                <a:cs typeface="Times New Roman"/>
                <a:sym typeface="Times New Roman"/>
              </a:rPr>
              <a:t>Sample Assessment Question: </a:t>
            </a:r>
            <a:r>
              <a:rPr lang="en" b="1" dirty="0">
                <a:solidFill>
                  <a:schemeClr val="dk1"/>
                </a:solidFill>
                <a:latin typeface="Times New Roman"/>
                <a:ea typeface="Times New Roman"/>
                <a:cs typeface="Times New Roman"/>
                <a:sym typeface="Times New Roman"/>
              </a:rPr>
              <a:t>In paragraph 2, </a:t>
            </a:r>
            <a:r>
              <a:rPr lang="en" b="1" dirty="0">
                <a:solidFill>
                  <a:schemeClr val="dk1"/>
                </a:solidFill>
                <a:highlight>
                  <a:schemeClr val="accent1"/>
                </a:highlight>
                <a:latin typeface="Times New Roman"/>
                <a:ea typeface="Times New Roman"/>
                <a:cs typeface="Times New Roman"/>
                <a:sym typeface="Times New Roman"/>
              </a:rPr>
              <a:t>what point does the author make </a:t>
            </a:r>
            <a:r>
              <a:rPr lang="en" b="1" dirty="0">
                <a:solidFill>
                  <a:schemeClr val="dk1"/>
                </a:solidFill>
                <a:latin typeface="Times New Roman"/>
                <a:ea typeface="Times New Roman"/>
                <a:cs typeface="Times New Roman"/>
                <a:sym typeface="Times New Roman"/>
              </a:rPr>
              <a:t>when describing the values Borlaug learned growing up?</a:t>
            </a:r>
            <a:endParaRPr b="1"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b="1"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dirty="0">
              <a:solidFill>
                <a:srgbClr val="D50032"/>
              </a:solidFill>
              <a:latin typeface="Times New Roman"/>
              <a:ea typeface="Times New Roman"/>
              <a:cs typeface="Times New Roman"/>
              <a:sym typeface="Times New Roman"/>
            </a:endParaRPr>
          </a:p>
        </p:txBody>
      </p:sp>
      <p:sp>
        <p:nvSpPr>
          <p:cNvPr id="481" name="Google Shape;481;p70"/>
          <p:cNvSpPr txBox="1"/>
          <p:nvPr/>
        </p:nvSpPr>
        <p:spPr>
          <a:xfrm>
            <a:off x="579675" y="3790475"/>
            <a:ext cx="4263600" cy="8772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500" b="1">
                <a:latin typeface="Times New Roman"/>
                <a:ea typeface="Times New Roman"/>
                <a:cs typeface="Times New Roman"/>
                <a:sym typeface="Times New Roman"/>
              </a:rPr>
              <a:t>If a student answers this question incorrectly, what barriers might have prevented the student from determining the correct answer?</a:t>
            </a:r>
            <a:endParaRPr sz="1500" b="1">
              <a:latin typeface="Times New Roman"/>
              <a:ea typeface="Times New Roman"/>
              <a:cs typeface="Times New Roman"/>
              <a:sym typeface="Times New Roman"/>
            </a:endParaRPr>
          </a:p>
        </p:txBody>
      </p:sp>
      <p:sp>
        <p:nvSpPr>
          <p:cNvPr id="482" name="Google Shape;482;p70"/>
          <p:cNvSpPr/>
          <p:nvPr/>
        </p:nvSpPr>
        <p:spPr>
          <a:xfrm>
            <a:off x="4635350" y="3880950"/>
            <a:ext cx="1189800" cy="594900"/>
          </a:xfrm>
          <a:prstGeom prst="right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t>Barrier</a:t>
            </a:r>
            <a:endParaRPr b="1"/>
          </a:p>
        </p:txBody>
      </p:sp>
      <p:sp>
        <p:nvSpPr>
          <p:cNvPr id="483" name="Google Shape;483;p70"/>
          <p:cNvSpPr txBox="1"/>
          <p:nvPr/>
        </p:nvSpPr>
        <p:spPr>
          <a:xfrm>
            <a:off x="5958900" y="3978300"/>
            <a:ext cx="2345100" cy="400200"/>
          </a:xfrm>
          <a:prstGeom prst="rect">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imes New Roman"/>
                <a:ea typeface="Times New Roman"/>
                <a:cs typeface="Times New Roman"/>
                <a:sym typeface="Times New Roman"/>
              </a:rPr>
              <a:t>Identify the main idea</a:t>
            </a:r>
            <a:endParaRPr>
              <a:latin typeface="Times New Roman"/>
              <a:ea typeface="Times New Roman"/>
              <a:cs typeface="Times New Roman"/>
              <a:sym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2" name="Title 1"/>
          <p:cNvSpPr>
            <a:spLocks noGrp="1"/>
          </p:cNvSpPr>
          <p:nvPr>
            <p:ph type="title"/>
          </p:nvPr>
        </p:nvSpPr>
        <p:spPr>
          <a:xfrm>
            <a:off x="2940148" y="4621125"/>
            <a:ext cx="10739550" cy="572700"/>
          </a:xfrm>
        </p:spPr>
        <p:txBody>
          <a:bodyPr/>
          <a:lstStyle/>
          <a:p>
            <a:r>
              <a:rPr lang="en-US" dirty="0">
                <a:solidFill>
                  <a:schemeClr val="tx1"/>
                </a:solidFill>
              </a:rPr>
              <a:t>Text Based Stack 7</a:t>
            </a:r>
            <a:r>
              <a:rPr lang="en-US" baseline="30000" dirty="0">
                <a:solidFill>
                  <a:schemeClr val="tx1"/>
                </a:solidFill>
              </a:rPr>
              <a:t>th</a:t>
            </a:r>
            <a:r>
              <a:rPr lang="en-US" dirty="0">
                <a:solidFill>
                  <a:schemeClr val="tx1"/>
                </a:solidFill>
              </a:rPr>
              <a:t> Grade </a:t>
            </a:r>
            <a:r>
              <a:rPr lang="en-US" dirty="0" smtClean="0">
                <a:solidFill>
                  <a:schemeClr val="tx1"/>
                </a:solidFill>
              </a:rPr>
              <a:t>(5 </a:t>
            </a:r>
            <a:r>
              <a:rPr lang="en-US" dirty="0">
                <a:solidFill>
                  <a:schemeClr val="tx1"/>
                </a:solidFill>
              </a:rPr>
              <a:t>of 7)</a:t>
            </a:r>
            <a:r>
              <a:rPr lang="en-US" sz="800" dirty="0">
                <a:solidFill>
                  <a:schemeClr val="tx1"/>
                </a:solidFill>
                <a:highlight>
                  <a:srgbClr val="FFFFFF"/>
                </a:highlight>
              </a:rPr>
              <a:t/>
            </a:r>
            <a:br>
              <a:rPr lang="en-US" sz="800" dirty="0">
                <a:solidFill>
                  <a:schemeClr val="tx1"/>
                </a:solidFill>
                <a:highlight>
                  <a:srgbClr val="FFFFFF"/>
                </a:highlight>
              </a:rPr>
            </a:br>
            <a:endParaRPr lang="en-US" dirty="0"/>
          </a:p>
        </p:txBody>
      </p:sp>
      <p:sp>
        <p:nvSpPr>
          <p:cNvPr id="489" name="Google Shape;489;p7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38</a:t>
            </a:fld>
            <a:endParaRPr/>
          </a:p>
        </p:txBody>
      </p:sp>
      <p:sp>
        <p:nvSpPr>
          <p:cNvPr id="490" name="Google Shape;490;p71"/>
          <p:cNvSpPr txBox="1"/>
          <p:nvPr/>
        </p:nvSpPr>
        <p:spPr>
          <a:xfrm>
            <a:off x="0" y="-36071"/>
            <a:ext cx="8520600" cy="48075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63636"/>
              </a:lnSpc>
              <a:spcBef>
                <a:spcPts val="1200"/>
              </a:spcBef>
              <a:spcAft>
                <a:spcPts val="0"/>
              </a:spcAft>
              <a:buNone/>
            </a:pPr>
            <a:r>
              <a:rPr lang="en" sz="1200" b="1" dirty="0">
                <a:solidFill>
                  <a:srgbClr val="333333"/>
                </a:solidFill>
                <a:highlight>
                  <a:srgbClr val="FFFFFF"/>
                </a:highlight>
              </a:rPr>
              <a:t>Wheat for the World</a:t>
            </a:r>
            <a:endParaRPr sz="800" dirty="0">
              <a:solidFill>
                <a:schemeClr val="dk1"/>
              </a:solidFill>
              <a:highlight>
                <a:srgbClr val="FFFFFF"/>
              </a:highlight>
            </a:endParaRPr>
          </a:p>
          <a:p>
            <a:pPr marL="0" lvl="0" indent="0" algn="l" rtl="0">
              <a:lnSpc>
                <a:spcPct val="136363"/>
              </a:lnSpc>
              <a:spcBef>
                <a:spcPts val="1200"/>
              </a:spcBef>
              <a:spcAft>
                <a:spcPts val="0"/>
              </a:spcAft>
              <a:buNone/>
            </a:pPr>
            <a:r>
              <a:rPr lang="en" sz="1500" b="1" baseline="30000" dirty="0">
                <a:solidFill>
                  <a:srgbClr val="333333"/>
                </a:solidFill>
                <a:highlight>
                  <a:srgbClr val="FFFFFF"/>
                </a:highlight>
              </a:rPr>
              <a:t>1</a:t>
            </a:r>
            <a:r>
              <a:rPr lang="en" sz="1200" b="1" dirty="0">
                <a:solidFill>
                  <a:srgbClr val="333333"/>
                </a:solidFill>
                <a:highlight>
                  <a:srgbClr val="FFFFFF"/>
                </a:highlight>
              </a:rPr>
              <a:t> </a:t>
            </a:r>
            <a:r>
              <a:rPr lang="en" sz="1200" dirty="0">
                <a:solidFill>
                  <a:srgbClr val="333333"/>
                </a:solidFill>
                <a:highlight>
                  <a:srgbClr val="FFFFFF"/>
                </a:highlight>
              </a:rPr>
              <a:t>Every October, about 1,100 scientists from around the world gather in Des Moines, Iowa, to celebrate the work of Dr. Norman Borlaug. They discuss problems and possible solutions relating to the world’s food supply. They also award the World Food Prize to a person who has made an outstanding contribution to global food security. This prize was the idea of Dr. Norman Borlaug, a scientist whose life’s work ensured that billions of people worldwide would have access to food.</a:t>
            </a:r>
            <a:endParaRPr sz="1200" dirty="0">
              <a:solidFill>
                <a:srgbClr val="333333"/>
              </a:solidFill>
              <a:highlight>
                <a:srgbClr val="FFFFFF"/>
              </a:highlight>
            </a:endParaRPr>
          </a:p>
          <a:p>
            <a:pPr marL="0" lvl="0" indent="0" algn="l" rtl="0">
              <a:lnSpc>
                <a:spcPct val="136363"/>
              </a:lnSpc>
              <a:spcBef>
                <a:spcPts val="1200"/>
              </a:spcBef>
              <a:spcAft>
                <a:spcPts val="0"/>
              </a:spcAft>
              <a:buNone/>
            </a:pPr>
            <a:r>
              <a:rPr lang="en" sz="1200" b="1" dirty="0">
                <a:solidFill>
                  <a:srgbClr val="333333"/>
                </a:solidFill>
                <a:highlight>
                  <a:srgbClr val="FFFFFF"/>
                </a:highlight>
              </a:rPr>
              <a:t>Early Life</a:t>
            </a:r>
            <a:r>
              <a:rPr lang="en" sz="800" dirty="0">
                <a:solidFill>
                  <a:schemeClr val="dk1"/>
                </a:solidFill>
                <a:highlight>
                  <a:srgbClr val="FFFFFF"/>
                </a:highlight>
              </a:rPr>
              <a:t> </a:t>
            </a:r>
            <a:endParaRPr sz="800" dirty="0">
              <a:solidFill>
                <a:schemeClr val="dk1"/>
              </a:solidFill>
              <a:highlight>
                <a:srgbClr val="FFFFFF"/>
              </a:highlight>
            </a:endParaRPr>
          </a:p>
          <a:p>
            <a:pPr marL="0" lvl="0" indent="0" algn="l" rtl="0">
              <a:lnSpc>
                <a:spcPct val="136363"/>
              </a:lnSpc>
              <a:spcBef>
                <a:spcPts val="1200"/>
              </a:spcBef>
              <a:spcAft>
                <a:spcPts val="0"/>
              </a:spcAft>
              <a:buNone/>
            </a:pPr>
            <a:r>
              <a:rPr lang="en" sz="1500" b="1" baseline="30000" dirty="0">
                <a:solidFill>
                  <a:srgbClr val="333333"/>
                </a:solidFill>
                <a:highlight>
                  <a:srgbClr val="FFFFFF"/>
                </a:highlight>
              </a:rPr>
              <a:t>2</a:t>
            </a:r>
            <a:r>
              <a:rPr lang="en" sz="1200" dirty="0">
                <a:solidFill>
                  <a:srgbClr val="333333"/>
                </a:solidFill>
                <a:highlight>
                  <a:srgbClr val="FFFFFF"/>
                </a:highlight>
              </a:rPr>
              <a:t> Norman Borlaug was born near Cresco, Iowa, on March 25, 1914</a:t>
            </a:r>
            <a:r>
              <a:rPr lang="en" sz="800" dirty="0">
                <a:solidFill>
                  <a:schemeClr val="dk1"/>
                </a:solidFill>
                <a:highlight>
                  <a:srgbClr val="FFFFFF"/>
                </a:highlight>
              </a:rPr>
              <a:t>[VP4] </a:t>
            </a:r>
            <a:r>
              <a:rPr lang="en" sz="1200" dirty="0">
                <a:solidFill>
                  <a:srgbClr val="333333"/>
                </a:solidFill>
                <a:highlight>
                  <a:srgbClr val="FFFFFF"/>
                </a:highlight>
              </a:rPr>
              <a:t>. He was the son of Norwegian immigrants and grew up on their small farm.</a:t>
            </a:r>
            <a:r>
              <a:rPr lang="en" sz="1200" dirty="0">
                <a:solidFill>
                  <a:srgbClr val="333333"/>
                </a:solidFill>
              </a:rPr>
              <a:t> He learned the importance of hard work by helping his parents with chores on the farm. He attended a one-room school with children of all ages and abilities. There he learned to cooperate and help others who were different from himself. When he went to high school, he became part of the wrestling team. He learned to give everything he had in a match and never quit no matter how strong the opponent might be. </a:t>
            </a:r>
            <a:r>
              <a:rPr lang="en" sz="1200" dirty="0">
                <a:solidFill>
                  <a:srgbClr val="333333"/>
                </a:solidFill>
                <a:highlight>
                  <a:srgbClr val="F6B26B"/>
                </a:highlight>
              </a:rPr>
              <a:t>The values he learned growing up—hard work, cooperation, and determination—were key in helping him succeed in his life’s work.</a:t>
            </a:r>
            <a:endParaRPr sz="800" dirty="0">
              <a:solidFill>
                <a:schemeClr val="dk1"/>
              </a:solidFill>
              <a:highlight>
                <a:srgbClr val="F6B26B"/>
              </a:highlight>
            </a:endParaRPr>
          </a:p>
          <a:p>
            <a:pPr marL="0" lvl="0" indent="0" algn="l" rtl="0">
              <a:lnSpc>
                <a:spcPct val="115000"/>
              </a:lnSpc>
              <a:spcBef>
                <a:spcPts val="800"/>
              </a:spcBef>
              <a:spcAft>
                <a:spcPts val="0"/>
              </a:spcAft>
              <a:buNone/>
            </a:pPr>
            <a:endParaRPr sz="800" dirty="0">
              <a:solidFill>
                <a:schemeClr val="dk1"/>
              </a:solidFill>
              <a:highlight>
                <a:srgbClr val="FFFFFF"/>
              </a:highlight>
            </a:endParaRPr>
          </a:p>
          <a:p>
            <a:pPr marL="457200" lvl="0" indent="0" algn="l" rtl="0">
              <a:lnSpc>
                <a:spcPct val="115000"/>
              </a:lnSpc>
              <a:spcBef>
                <a:spcPts val="1200"/>
              </a:spcBef>
              <a:spcAft>
                <a:spcPts val="0"/>
              </a:spcAft>
              <a:buNone/>
            </a:pPr>
            <a:endParaRPr sz="1100" b="1" dirty="0">
              <a:solidFill>
                <a:schemeClr val="dk1"/>
              </a:solidFill>
            </a:endParaRPr>
          </a:p>
          <a:p>
            <a:pPr marL="0" lvl="0" indent="0" algn="l" rtl="0">
              <a:spcBef>
                <a:spcPts val="1200"/>
              </a:spcBef>
              <a:spcAft>
                <a:spcPts val="0"/>
              </a:spcAft>
              <a:buNone/>
            </a:pPr>
            <a:endParaRPr dirty="0">
              <a:latin typeface="Josefin Sans"/>
              <a:ea typeface="Josefin Sans"/>
              <a:cs typeface="Josefin Sans"/>
              <a:sym typeface="Josefin Sans"/>
            </a:endParaRPr>
          </a:p>
        </p:txBody>
      </p:sp>
      <p:sp>
        <p:nvSpPr>
          <p:cNvPr id="491" name="Google Shape;491;p71"/>
          <p:cNvSpPr txBox="1"/>
          <p:nvPr/>
        </p:nvSpPr>
        <p:spPr>
          <a:xfrm flipH="1">
            <a:off x="6206700" y="81250"/>
            <a:ext cx="2937300" cy="14775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dirty="0">
                <a:latin typeface="Times New Roman"/>
                <a:ea typeface="Times New Roman"/>
                <a:cs typeface="Times New Roman"/>
                <a:sym typeface="Times New Roman"/>
              </a:rPr>
              <a:t>Sample Assessment Question: </a:t>
            </a:r>
            <a:r>
              <a:rPr lang="en" b="1" dirty="0">
                <a:solidFill>
                  <a:schemeClr val="dk1"/>
                </a:solidFill>
                <a:latin typeface="Times New Roman"/>
                <a:ea typeface="Times New Roman"/>
                <a:cs typeface="Times New Roman"/>
                <a:sym typeface="Times New Roman"/>
              </a:rPr>
              <a:t>In paragraph 2, </a:t>
            </a:r>
            <a:r>
              <a:rPr lang="en" b="1" dirty="0">
                <a:solidFill>
                  <a:schemeClr val="dk1"/>
                </a:solidFill>
                <a:highlight>
                  <a:schemeClr val="accent1"/>
                </a:highlight>
                <a:latin typeface="Times New Roman"/>
                <a:ea typeface="Times New Roman"/>
                <a:cs typeface="Times New Roman"/>
                <a:sym typeface="Times New Roman"/>
              </a:rPr>
              <a:t>what point does the author make </a:t>
            </a:r>
            <a:r>
              <a:rPr lang="en" b="1" dirty="0">
                <a:solidFill>
                  <a:schemeClr val="dk1"/>
                </a:solidFill>
                <a:latin typeface="Times New Roman"/>
                <a:ea typeface="Times New Roman"/>
                <a:cs typeface="Times New Roman"/>
                <a:sym typeface="Times New Roman"/>
              </a:rPr>
              <a:t>when describing the values Borlaug learned growing up?</a:t>
            </a:r>
            <a:endParaRPr b="1"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b="1"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dirty="0">
              <a:solidFill>
                <a:srgbClr val="D50032"/>
              </a:solidFill>
              <a:latin typeface="Times New Roman"/>
              <a:ea typeface="Times New Roman"/>
              <a:cs typeface="Times New Roman"/>
              <a:sym typeface="Times New Roman"/>
            </a:endParaRPr>
          </a:p>
        </p:txBody>
      </p:sp>
      <p:sp>
        <p:nvSpPr>
          <p:cNvPr id="492" name="Google Shape;492;p71"/>
          <p:cNvSpPr txBox="1"/>
          <p:nvPr/>
        </p:nvSpPr>
        <p:spPr>
          <a:xfrm>
            <a:off x="579675" y="3790475"/>
            <a:ext cx="4263600" cy="8772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500" b="1">
                <a:latin typeface="Times New Roman"/>
                <a:ea typeface="Times New Roman"/>
                <a:cs typeface="Times New Roman"/>
                <a:sym typeface="Times New Roman"/>
              </a:rPr>
              <a:t>If a student answers this question incorrectly, what barriers might have prevented the student from determining the correct answer?</a:t>
            </a:r>
            <a:endParaRPr sz="1500" b="1">
              <a:latin typeface="Times New Roman"/>
              <a:ea typeface="Times New Roman"/>
              <a:cs typeface="Times New Roman"/>
              <a:sym typeface="Times New Roman"/>
            </a:endParaRPr>
          </a:p>
        </p:txBody>
      </p:sp>
      <p:sp>
        <p:nvSpPr>
          <p:cNvPr id="493" name="Google Shape;493;p71"/>
          <p:cNvSpPr/>
          <p:nvPr/>
        </p:nvSpPr>
        <p:spPr>
          <a:xfrm>
            <a:off x="4635350" y="3880950"/>
            <a:ext cx="1189800" cy="594900"/>
          </a:xfrm>
          <a:prstGeom prst="right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t>Barrier</a:t>
            </a:r>
            <a:endParaRPr b="1"/>
          </a:p>
        </p:txBody>
      </p:sp>
      <p:sp>
        <p:nvSpPr>
          <p:cNvPr id="494" name="Google Shape;494;p71"/>
          <p:cNvSpPr txBox="1"/>
          <p:nvPr/>
        </p:nvSpPr>
        <p:spPr>
          <a:xfrm>
            <a:off x="5909350" y="3978300"/>
            <a:ext cx="2506200" cy="615600"/>
          </a:xfrm>
          <a:prstGeom prst="rect">
            <a:avLst/>
          </a:prstGeom>
          <a:solidFill>
            <a:srgbClr val="F6B26B"/>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imes New Roman"/>
                <a:ea typeface="Times New Roman"/>
                <a:cs typeface="Times New Roman"/>
                <a:sym typeface="Times New Roman"/>
              </a:rPr>
              <a:t>Differentiate between fact and opinion</a:t>
            </a:r>
            <a:endParaRPr>
              <a:latin typeface="Times New Roman"/>
              <a:ea typeface="Times New Roman"/>
              <a:cs typeface="Times New Roman"/>
              <a:sym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72"/>
          <p:cNvSpPr txBox="1">
            <a:spLocks noGrp="1"/>
          </p:cNvSpPr>
          <p:nvPr>
            <p:ph type="title"/>
          </p:nvPr>
        </p:nvSpPr>
        <p:spPr>
          <a:xfrm>
            <a:off x="3883850" y="4428292"/>
            <a:ext cx="8520600" cy="572700"/>
          </a:xfrm>
          <a:prstGeom prst="rect">
            <a:avLst/>
          </a:prstGeom>
        </p:spPr>
        <p:txBody>
          <a:bodyPr spcFirstLastPara="1" wrap="square" lIns="91425" tIns="91425" rIns="91425" bIns="91425" anchor="t" anchorCtr="0">
            <a:noAutofit/>
          </a:bodyPr>
          <a:lstStyle/>
          <a:p>
            <a:pPr lvl="0">
              <a:lnSpc>
                <a:spcPct val="136363"/>
              </a:lnSpc>
              <a:spcBef>
                <a:spcPts val="1200"/>
              </a:spcBef>
            </a:pPr>
            <a:r>
              <a:rPr lang="en-US" sz="2400" dirty="0">
                <a:solidFill>
                  <a:schemeClr val="tx1"/>
                </a:solidFill>
              </a:rPr>
              <a:t>Text Based Stack 7</a:t>
            </a:r>
            <a:r>
              <a:rPr lang="en-US" sz="2400" baseline="30000" dirty="0">
                <a:solidFill>
                  <a:schemeClr val="tx1"/>
                </a:solidFill>
              </a:rPr>
              <a:t>th</a:t>
            </a:r>
            <a:r>
              <a:rPr lang="en-US" sz="2400" dirty="0">
                <a:solidFill>
                  <a:schemeClr val="tx1"/>
                </a:solidFill>
              </a:rPr>
              <a:t> Grade </a:t>
            </a:r>
            <a:r>
              <a:rPr lang="en-US" sz="2400" dirty="0" smtClean="0">
                <a:solidFill>
                  <a:schemeClr val="tx1"/>
                </a:solidFill>
              </a:rPr>
              <a:t>(6 </a:t>
            </a:r>
            <a:r>
              <a:rPr lang="en-US" sz="2400" dirty="0">
                <a:solidFill>
                  <a:schemeClr val="tx1"/>
                </a:solidFill>
              </a:rPr>
              <a:t>of 7)</a:t>
            </a:r>
            <a:endParaRPr lang="en-US" sz="2400" dirty="0">
              <a:solidFill>
                <a:schemeClr val="tx1"/>
              </a:solidFill>
              <a:highlight>
                <a:srgbClr val="FFFFFF"/>
              </a:highlight>
            </a:endParaRPr>
          </a:p>
        </p:txBody>
      </p:sp>
      <p:sp>
        <p:nvSpPr>
          <p:cNvPr id="500" name="Google Shape;500;p72"/>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39</a:t>
            </a:fld>
            <a:endParaRPr/>
          </a:p>
        </p:txBody>
      </p:sp>
      <p:sp>
        <p:nvSpPr>
          <p:cNvPr id="501" name="Google Shape;501;p72"/>
          <p:cNvSpPr txBox="1"/>
          <p:nvPr/>
        </p:nvSpPr>
        <p:spPr>
          <a:xfrm>
            <a:off x="0" y="-266404"/>
            <a:ext cx="8251975" cy="5078989"/>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63636"/>
              </a:lnSpc>
              <a:spcBef>
                <a:spcPts val="1200"/>
              </a:spcBef>
              <a:spcAft>
                <a:spcPts val="0"/>
              </a:spcAft>
              <a:buNone/>
            </a:pPr>
            <a:r>
              <a:rPr lang="en" sz="1200" b="1" dirty="0">
                <a:solidFill>
                  <a:srgbClr val="333333"/>
                </a:solidFill>
                <a:highlight>
                  <a:srgbClr val="FFFFFF"/>
                </a:highlight>
              </a:rPr>
              <a:t>Wheat for the World</a:t>
            </a:r>
            <a:endParaRPr sz="800" dirty="0">
              <a:solidFill>
                <a:schemeClr val="dk1"/>
              </a:solidFill>
              <a:highlight>
                <a:srgbClr val="FFFFFF"/>
              </a:highlight>
            </a:endParaRPr>
          </a:p>
          <a:p>
            <a:pPr marL="0" lvl="0" indent="0" algn="l" rtl="0">
              <a:lnSpc>
                <a:spcPct val="136363"/>
              </a:lnSpc>
              <a:spcBef>
                <a:spcPts val="1200"/>
              </a:spcBef>
              <a:spcAft>
                <a:spcPts val="0"/>
              </a:spcAft>
              <a:buNone/>
            </a:pPr>
            <a:r>
              <a:rPr lang="en" sz="1500" b="1" baseline="30000" dirty="0">
                <a:solidFill>
                  <a:srgbClr val="333333"/>
                </a:solidFill>
                <a:highlight>
                  <a:srgbClr val="FFFFFF"/>
                </a:highlight>
              </a:rPr>
              <a:t>1</a:t>
            </a:r>
            <a:r>
              <a:rPr lang="en" sz="1200" b="1" dirty="0">
                <a:solidFill>
                  <a:srgbClr val="333333"/>
                </a:solidFill>
                <a:highlight>
                  <a:srgbClr val="FFFFFF"/>
                </a:highlight>
              </a:rPr>
              <a:t> </a:t>
            </a:r>
            <a:r>
              <a:rPr lang="en" sz="1200" dirty="0">
                <a:solidFill>
                  <a:srgbClr val="333333"/>
                </a:solidFill>
                <a:highlight>
                  <a:srgbClr val="FFFFFF"/>
                </a:highlight>
              </a:rPr>
              <a:t>Every October, about 1,100 scientists from around the world gather in Des Moines, Iowa, to celebrate the work of Dr. Norman Borlaug. They discuss problems and possible solutions relating to the world’s food supply. They also award the World Food Prize to a person who has made an outstanding contribution to global food security. This prize was the idea of Dr. Norman Borlaug, a scientist whose life’s work ensured that billions of people worldwide would have access to food.</a:t>
            </a:r>
            <a:endParaRPr sz="1200" dirty="0">
              <a:solidFill>
                <a:srgbClr val="333333"/>
              </a:solidFill>
              <a:highlight>
                <a:srgbClr val="FFFFFF"/>
              </a:highlight>
            </a:endParaRPr>
          </a:p>
          <a:p>
            <a:pPr marL="0" lvl="0" indent="0" algn="l" rtl="0">
              <a:lnSpc>
                <a:spcPct val="136363"/>
              </a:lnSpc>
              <a:spcBef>
                <a:spcPts val="1200"/>
              </a:spcBef>
              <a:spcAft>
                <a:spcPts val="0"/>
              </a:spcAft>
              <a:buNone/>
            </a:pPr>
            <a:r>
              <a:rPr lang="en" sz="1200" b="1" dirty="0">
                <a:solidFill>
                  <a:srgbClr val="333333"/>
                </a:solidFill>
                <a:highlight>
                  <a:srgbClr val="FFFFFF"/>
                </a:highlight>
              </a:rPr>
              <a:t>Early Life</a:t>
            </a:r>
            <a:r>
              <a:rPr lang="en" sz="800" dirty="0">
                <a:solidFill>
                  <a:schemeClr val="dk1"/>
                </a:solidFill>
                <a:highlight>
                  <a:srgbClr val="FFFFFF"/>
                </a:highlight>
              </a:rPr>
              <a:t> </a:t>
            </a:r>
            <a:endParaRPr sz="800" dirty="0">
              <a:solidFill>
                <a:schemeClr val="dk1"/>
              </a:solidFill>
              <a:highlight>
                <a:srgbClr val="FFFFFF"/>
              </a:highlight>
            </a:endParaRPr>
          </a:p>
          <a:p>
            <a:pPr marL="0" lvl="0" indent="0" algn="l" rtl="0">
              <a:lnSpc>
                <a:spcPct val="136363"/>
              </a:lnSpc>
              <a:spcBef>
                <a:spcPts val="1200"/>
              </a:spcBef>
              <a:spcAft>
                <a:spcPts val="0"/>
              </a:spcAft>
              <a:buNone/>
            </a:pPr>
            <a:r>
              <a:rPr lang="en" sz="1500" b="1" baseline="30000" dirty="0">
                <a:solidFill>
                  <a:srgbClr val="333333"/>
                </a:solidFill>
                <a:highlight>
                  <a:srgbClr val="FFFFFF"/>
                </a:highlight>
              </a:rPr>
              <a:t>2</a:t>
            </a:r>
            <a:r>
              <a:rPr lang="en" sz="1200" dirty="0">
                <a:solidFill>
                  <a:srgbClr val="333333"/>
                </a:solidFill>
                <a:highlight>
                  <a:srgbClr val="FFFFFF"/>
                </a:highlight>
              </a:rPr>
              <a:t> Norman Borlaug was born near Cresco, Iowa, on March 25, 1914</a:t>
            </a:r>
            <a:r>
              <a:rPr lang="en" sz="800" dirty="0">
                <a:solidFill>
                  <a:schemeClr val="dk1"/>
                </a:solidFill>
                <a:highlight>
                  <a:srgbClr val="FFFFFF"/>
                </a:highlight>
              </a:rPr>
              <a:t>[VP4] </a:t>
            </a:r>
            <a:r>
              <a:rPr lang="en" sz="1200" dirty="0">
                <a:solidFill>
                  <a:srgbClr val="333333"/>
                </a:solidFill>
                <a:highlight>
                  <a:srgbClr val="FFFFFF"/>
                </a:highlight>
              </a:rPr>
              <a:t>. He was the son of Norwegian immigrants and grew up on their small farm.</a:t>
            </a:r>
            <a:r>
              <a:rPr lang="en" sz="1200" dirty="0">
                <a:solidFill>
                  <a:srgbClr val="333333"/>
                </a:solidFill>
              </a:rPr>
              <a:t> </a:t>
            </a:r>
            <a:r>
              <a:rPr lang="en" sz="1200" dirty="0">
                <a:solidFill>
                  <a:srgbClr val="333333"/>
                </a:solidFill>
                <a:highlight>
                  <a:srgbClr val="F9CB9C"/>
                </a:highlight>
              </a:rPr>
              <a:t>He learned the importance of hard work</a:t>
            </a:r>
            <a:r>
              <a:rPr lang="en" sz="1200" dirty="0">
                <a:solidFill>
                  <a:srgbClr val="333333"/>
                </a:solidFill>
              </a:rPr>
              <a:t> by helping his parents with chores on the farm. He attended a one-room school with children of all ages and abilities. T</a:t>
            </a:r>
            <a:r>
              <a:rPr lang="en" sz="1200" dirty="0">
                <a:solidFill>
                  <a:srgbClr val="333333"/>
                </a:solidFill>
                <a:highlight>
                  <a:srgbClr val="FCE5CD"/>
                </a:highlight>
              </a:rPr>
              <a:t>here </a:t>
            </a:r>
            <a:r>
              <a:rPr lang="en" sz="1200" dirty="0">
                <a:solidFill>
                  <a:srgbClr val="333333"/>
                </a:solidFill>
                <a:highlight>
                  <a:srgbClr val="F9CB9C"/>
                </a:highlight>
              </a:rPr>
              <a:t>he learned to cooperate and help others</a:t>
            </a:r>
            <a:r>
              <a:rPr lang="en" sz="1200" dirty="0">
                <a:solidFill>
                  <a:srgbClr val="333333"/>
                </a:solidFill>
                <a:highlight>
                  <a:srgbClr val="FCE5CD"/>
                </a:highlight>
              </a:rPr>
              <a:t> who were different from himself.</a:t>
            </a:r>
            <a:r>
              <a:rPr lang="en" sz="1200" dirty="0">
                <a:solidFill>
                  <a:srgbClr val="333333"/>
                </a:solidFill>
              </a:rPr>
              <a:t> When he went to high school, he became part of the wrestling team. </a:t>
            </a:r>
            <a:r>
              <a:rPr lang="en" sz="1200" dirty="0">
                <a:solidFill>
                  <a:srgbClr val="333333"/>
                </a:solidFill>
                <a:highlight>
                  <a:srgbClr val="F9CB9C"/>
                </a:highlight>
              </a:rPr>
              <a:t>He learned to give everything he had</a:t>
            </a:r>
            <a:r>
              <a:rPr lang="en" sz="1200" dirty="0">
                <a:solidFill>
                  <a:srgbClr val="333333"/>
                </a:solidFill>
                <a:highlight>
                  <a:srgbClr val="FCE5CD"/>
                </a:highlight>
              </a:rPr>
              <a:t> in a match and never quit no matter how strong the opponent might be</a:t>
            </a:r>
            <a:r>
              <a:rPr lang="en" sz="1200" dirty="0">
                <a:solidFill>
                  <a:srgbClr val="333333"/>
                </a:solidFill>
              </a:rPr>
              <a:t>. </a:t>
            </a:r>
            <a:r>
              <a:rPr lang="en" sz="1200" dirty="0">
                <a:solidFill>
                  <a:srgbClr val="333333"/>
                </a:solidFill>
                <a:highlight>
                  <a:srgbClr val="F6B26B"/>
                </a:highlight>
              </a:rPr>
              <a:t>The values he learned growing up—hard work, cooperation, and determination—were key in helping him succeed in his life’s work.</a:t>
            </a:r>
            <a:endParaRPr sz="800" dirty="0">
              <a:solidFill>
                <a:schemeClr val="dk1"/>
              </a:solidFill>
              <a:highlight>
                <a:srgbClr val="F6B26B"/>
              </a:highlight>
            </a:endParaRPr>
          </a:p>
          <a:p>
            <a:pPr marL="0" lvl="0" indent="0" algn="l" rtl="0">
              <a:lnSpc>
                <a:spcPct val="115000"/>
              </a:lnSpc>
              <a:spcBef>
                <a:spcPts val="800"/>
              </a:spcBef>
              <a:spcAft>
                <a:spcPts val="0"/>
              </a:spcAft>
              <a:buNone/>
            </a:pPr>
            <a:endParaRPr sz="800" dirty="0">
              <a:solidFill>
                <a:schemeClr val="dk1"/>
              </a:solidFill>
              <a:highlight>
                <a:srgbClr val="FFFFFF"/>
              </a:highlight>
            </a:endParaRPr>
          </a:p>
          <a:p>
            <a:pPr marL="457200" lvl="0" indent="0" algn="l" rtl="0">
              <a:lnSpc>
                <a:spcPct val="115000"/>
              </a:lnSpc>
              <a:spcBef>
                <a:spcPts val="1200"/>
              </a:spcBef>
              <a:spcAft>
                <a:spcPts val="0"/>
              </a:spcAft>
              <a:buNone/>
            </a:pPr>
            <a:endParaRPr sz="1100" b="1" dirty="0">
              <a:solidFill>
                <a:schemeClr val="dk1"/>
              </a:solidFill>
            </a:endParaRPr>
          </a:p>
          <a:p>
            <a:pPr marL="0" lvl="0" indent="0" algn="l" rtl="0">
              <a:spcBef>
                <a:spcPts val="1200"/>
              </a:spcBef>
              <a:spcAft>
                <a:spcPts val="0"/>
              </a:spcAft>
              <a:buNone/>
            </a:pPr>
            <a:endParaRPr dirty="0">
              <a:latin typeface="Josefin Sans"/>
              <a:ea typeface="Josefin Sans"/>
              <a:cs typeface="Josefin Sans"/>
              <a:sym typeface="Josefin Sans"/>
            </a:endParaRPr>
          </a:p>
        </p:txBody>
      </p:sp>
      <p:sp>
        <p:nvSpPr>
          <p:cNvPr id="502" name="Google Shape;502;p72"/>
          <p:cNvSpPr txBox="1"/>
          <p:nvPr/>
        </p:nvSpPr>
        <p:spPr>
          <a:xfrm flipH="1">
            <a:off x="6103478" y="207859"/>
            <a:ext cx="2937300" cy="14775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dirty="0">
                <a:latin typeface="Times New Roman"/>
                <a:ea typeface="Times New Roman"/>
                <a:cs typeface="Times New Roman"/>
                <a:sym typeface="Times New Roman"/>
              </a:rPr>
              <a:t>Sample Assessment Question: </a:t>
            </a:r>
            <a:r>
              <a:rPr lang="en" b="1" dirty="0">
                <a:solidFill>
                  <a:schemeClr val="dk1"/>
                </a:solidFill>
                <a:latin typeface="Times New Roman"/>
                <a:ea typeface="Times New Roman"/>
                <a:cs typeface="Times New Roman"/>
                <a:sym typeface="Times New Roman"/>
              </a:rPr>
              <a:t>In paragraph 2, </a:t>
            </a:r>
            <a:r>
              <a:rPr lang="en" b="1" dirty="0">
                <a:solidFill>
                  <a:schemeClr val="dk1"/>
                </a:solidFill>
                <a:highlight>
                  <a:schemeClr val="accent1"/>
                </a:highlight>
                <a:latin typeface="Times New Roman"/>
                <a:ea typeface="Times New Roman"/>
                <a:cs typeface="Times New Roman"/>
                <a:sym typeface="Times New Roman"/>
              </a:rPr>
              <a:t>what point does the author make </a:t>
            </a:r>
            <a:r>
              <a:rPr lang="en" b="1" dirty="0">
                <a:solidFill>
                  <a:schemeClr val="dk1"/>
                </a:solidFill>
                <a:latin typeface="Times New Roman"/>
                <a:ea typeface="Times New Roman"/>
                <a:cs typeface="Times New Roman"/>
                <a:sym typeface="Times New Roman"/>
              </a:rPr>
              <a:t>when describing the values Borlaug learned growing up?</a:t>
            </a:r>
            <a:endParaRPr b="1"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b="1"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dirty="0">
              <a:solidFill>
                <a:srgbClr val="D50032"/>
              </a:solidFill>
              <a:latin typeface="Times New Roman"/>
              <a:ea typeface="Times New Roman"/>
              <a:cs typeface="Times New Roman"/>
              <a:sym typeface="Times New Roman"/>
            </a:endParaRPr>
          </a:p>
        </p:txBody>
      </p:sp>
      <p:sp>
        <p:nvSpPr>
          <p:cNvPr id="503" name="Google Shape;503;p72"/>
          <p:cNvSpPr txBox="1"/>
          <p:nvPr/>
        </p:nvSpPr>
        <p:spPr>
          <a:xfrm>
            <a:off x="76725" y="3801285"/>
            <a:ext cx="4263600" cy="8772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500" b="1" dirty="0">
                <a:latin typeface="Times New Roman"/>
                <a:ea typeface="Times New Roman"/>
                <a:cs typeface="Times New Roman"/>
                <a:sym typeface="Times New Roman"/>
              </a:rPr>
              <a:t>If a student answers this question incorrectly, what barriers might have prevented the student from determining the correct answer?</a:t>
            </a:r>
            <a:endParaRPr sz="1500" b="1" dirty="0">
              <a:latin typeface="Times New Roman"/>
              <a:ea typeface="Times New Roman"/>
              <a:cs typeface="Times New Roman"/>
              <a:sym typeface="Times New Roman"/>
            </a:endParaRPr>
          </a:p>
        </p:txBody>
      </p:sp>
      <p:sp>
        <p:nvSpPr>
          <p:cNvPr id="504" name="Google Shape;504;p72" descr="arrow pointing right"/>
          <p:cNvSpPr/>
          <p:nvPr/>
        </p:nvSpPr>
        <p:spPr>
          <a:xfrm>
            <a:off x="4340325" y="3880950"/>
            <a:ext cx="1189800" cy="594900"/>
          </a:xfrm>
          <a:prstGeom prst="right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72"/>
          <p:cNvSpPr txBox="1"/>
          <p:nvPr/>
        </p:nvSpPr>
        <p:spPr>
          <a:xfrm>
            <a:off x="5637950" y="3999982"/>
            <a:ext cx="2506200" cy="400200"/>
          </a:xfrm>
          <a:prstGeom prst="rect">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imes New Roman"/>
                <a:ea typeface="Times New Roman"/>
                <a:cs typeface="Times New Roman"/>
                <a:sym typeface="Times New Roman"/>
              </a:rPr>
              <a:t>Author’s Viewpoint</a:t>
            </a:r>
            <a:endParaRPr>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7"/>
          <p:cNvSpPr txBox="1">
            <a:spLocks noGrp="1"/>
          </p:cNvSpPr>
          <p:nvPr>
            <p:ph type="title"/>
          </p:nvPr>
        </p:nvSpPr>
        <p:spPr>
          <a:xfrm>
            <a:off x="311700" y="813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Purpose: News Release-September 3, 2021 </a:t>
            </a:r>
            <a:r>
              <a:rPr lang="en" sz="2400"/>
              <a:t>(1 of 2)</a:t>
            </a:r>
            <a:endParaRPr sz="2400"/>
          </a:p>
        </p:txBody>
      </p:sp>
      <p:sp>
        <p:nvSpPr>
          <p:cNvPr id="185" name="Google Shape;185;p37"/>
          <p:cNvSpPr txBox="1">
            <a:spLocks noGrp="1"/>
          </p:cNvSpPr>
          <p:nvPr>
            <p:ph type="body" idx="1"/>
          </p:nvPr>
        </p:nvSpPr>
        <p:spPr>
          <a:xfrm>
            <a:off x="49525" y="1197600"/>
            <a:ext cx="9072000" cy="3681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400" b="0"/>
              <a:t>“These new assessments are timely in that they will provide teachers and other educators with baseline data showing exactly where students are in reading and mathematics as they return to school after the disruptions to learning caused by the pandemic,” Superintendent of Public Instruction James Lane said. “Teachers will use performance data from the fall tests to craft instruction that meets the individual needs of every student, with the goal of achieving proficiency or significant growth by the end of the year.”</a:t>
            </a:r>
            <a:endParaRPr sz="2400" b="0"/>
          </a:p>
          <a:p>
            <a:pPr marL="0" lvl="0" indent="0" algn="l" rtl="0">
              <a:spcBef>
                <a:spcPts val="0"/>
              </a:spcBef>
              <a:spcAft>
                <a:spcPts val="1600"/>
              </a:spcAft>
              <a:buNone/>
            </a:pPr>
            <a:endParaRPr sz="2400"/>
          </a:p>
        </p:txBody>
      </p:sp>
      <p:sp>
        <p:nvSpPr>
          <p:cNvPr id="186" name="Google Shape;186;p37"/>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solidFill>
                  <a:schemeClr val="lt1"/>
                </a:solidFill>
              </a:rPr>
              <a:t>4</a:t>
            </a:fld>
            <a:endParaRPr>
              <a:solidFill>
                <a:schemeClr val="lt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2" name="Title 1"/>
          <p:cNvSpPr>
            <a:spLocks noGrp="1"/>
          </p:cNvSpPr>
          <p:nvPr>
            <p:ph type="title"/>
          </p:nvPr>
        </p:nvSpPr>
        <p:spPr>
          <a:xfrm>
            <a:off x="290177" y="4034692"/>
            <a:ext cx="8520600" cy="572700"/>
          </a:xfrm>
        </p:spPr>
        <p:txBody>
          <a:bodyPr/>
          <a:lstStyle/>
          <a:p>
            <a:r>
              <a:rPr lang="en-US" sz="2400" dirty="0">
                <a:solidFill>
                  <a:schemeClr val="tx1"/>
                </a:solidFill>
              </a:rPr>
              <a:t>Text Based Stack 7</a:t>
            </a:r>
            <a:r>
              <a:rPr lang="en-US" sz="2400" baseline="30000" dirty="0">
                <a:solidFill>
                  <a:schemeClr val="tx1"/>
                </a:solidFill>
              </a:rPr>
              <a:t>th</a:t>
            </a:r>
            <a:r>
              <a:rPr lang="en-US" sz="2400" dirty="0">
                <a:solidFill>
                  <a:schemeClr val="tx1"/>
                </a:solidFill>
              </a:rPr>
              <a:t> Grade </a:t>
            </a:r>
            <a:r>
              <a:rPr lang="en-US" sz="2400" dirty="0" smtClean="0">
                <a:solidFill>
                  <a:schemeClr val="tx1"/>
                </a:solidFill>
              </a:rPr>
              <a:t>(7 </a:t>
            </a:r>
            <a:r>
              <a:rPr lang="en-US" sz="2400" dirty="0">
                <a:solidFill>
                  <a:schemeClr val="tx1"/>
                </a:solidFill>
              </a:rPr>
              <a:t>of 7)</a:t>
            </a:r>
            <a:r>
              <a:rPr lang="en-US" sz="800" dirty="0">
                <a:solidFill>
                  <a:schemeClr val="tx1"/>
                </a:solidFill>
                <a:highlight>
                  <a:srgbClr val="FFFFFF"/>
                </a:highlight>
              </a:rPr>
              <a:t/>
            </a:r>
            <a:br>
              <a:rPr lang="en-US" sz="800" dirty="0">
                <a:solidFill>
                  <a:schemeClr val="tx1"/>
                </a:solidFill>
                <a:highlight>
                  <a:srgbClr val="FFFFFF"/>
                </a:highlight>
              </a:rPr>
            </a:br>
            <a:endParaRPr lang="en-US" dirty="0"/>
          </a:p>
        </p:txBody>
      </p:sp>
      <p:sp>
        <p:nvSpPr>
          <p:cNvPr id="510" name="Google Shape;510;p7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40</a:t>
            </a:fld>
            <a:endParaRPr/>
          </a:p>
        </p:txBody>
      </p:sp>
      <p:sp>
        <p:nvSpPr>
          <p:cNvPr id="511" name="Google Shape;511;p73"/>
          <p:cNvSpPr/>
          <p:nvPr/>
        </p:nvSpPr>
        <p:spPr>
          <a:xfrm>
            <a:off x="6245000" y="2301350"/>
            <a:ext cx="2454000" cy="3936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a:ea typeface="Times New Roman"/>
                <a:cs typeface="Times New Roman"/>
                <a:sym typeface="Times New Roman"/>
              </a:rPr>
              <a:t>Identify supporting details</a:t>
            </a:r>
            <a:endParaRPr>
              <a:latin typeface="Times New Roman"/>
              <a:ea typeface="Times New Roman"/>
              <a:cs typeface="Times New Roman"/>
              <a:sym typeface="Times New Roman"/>
            </a:endParaRPr>
          </a:p>
        </p:txBody>
      </p:sp>
      <p:sp>
        <p:nvSpPr>
          <p:cNvPr id="512" name="Google Shape;512;p73"/>
          <p:cNvSpPr txBox="1"/>
          <p:nvPr/>
        </p:nvSpPr>
        <p:spPr>
          <a:xfrm>
            <a:off x="6245000" y="1901150"/>
            <a:ext cx="2454000" cy="400200"/>
          </a:xfrm>
          <a:prstGeom prst="rect">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imes New Roman"/>
                <a:ea typeface="Times New Roman"/>
                <a:cs typeface="Times New Roman"/>
                <a:sym typeface="Times New Roman"/>
              </a:rPr>
              <a:t>Identify the main idea</a:t>
            </a:r>
            <a:endParaRPr>
              <a:latin typeface="Times New Roman"/>
              <a:ea typeface="Times New Roman"/>
              <a:cs typeface="Times New Roman"/>
              <a:sym typeface="Times New Roman"/>
            </a:endParaRPr>
          </a:p>
        </p:txBody>
      </p:sp>
      <p:sp>
        <p:nvSpPr>
          <p:cNvPr id="513" name="Google Shape;513;p73"/>
          <p:cNvSpPr txBox="1"/>
          <p:nvPr/>
        </p:nvSpPr>
        <p:spPr>
          <a:xfrm>
            <a:off x="6245000" y="1285550"/>
            <a:ext cx="2454000" cy="615600"/>
          </a:xfrm>
          <a:prstGeom prst="rect">
            <a:avLst/>
          </a:prstGeom>
          <a:solidFill>
            <a:srgbClr val="F6B26B"/>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imes New Roman"/>
                <a:ea typeface="Times New Roman"/>
                <a:cs typeface="Times New Roman"/>
                <a:sym typeface="Times New Roman"/>
              </a:rPr>
              <a:t>Differentiate between fact and opinion</a:t>
            </a:r>
            <a:endParaRPr>
              <a:latin typeface="Times New Roman"/>
              <a:ea typeface="Times New Roman"/>
              <a:cs typeface="Times New Roman"/>
              <a:sym typeface="Times New Roman"/>
            </a:endParaRPr>
          </a:p>
        </p:txBody>
      </p:sp>
      <p:sp>
        <p:nvSpPr>
          <p:cNvPr id="514" name="Google Shape;514;p73"/>
          <p:cNvSpPr txBox="1"/>
          <p:nvPr/>
        </p:nvSpPr>
        <p:spPr>
          <a:xfrm>
            <a:off x="6245000" y="885350"/>
            <a:ext cx="2454000" cy="400200"/>
          </a:xfrm>
          <a:prstGeom prst="rect">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imes New Roman"/>
                <a:ea typeface="Times New Roman"/>
                <a:cs typeface="Times New Roman"/>
                <a:sym typeface="Times New Roman"/>
              </a:rPr>
              <a:t>Author’s Viewpoint</a:t>
            </a:r>
            <a:endParaRPr>
              <a:latin typeface="Times New Roman"/>
              <a:ea typeface="Times New Roman"/>
              <a:cs typeface="Times New Roman"/>
              <a:sym typeface="Times New Roman"/>
            </a:endParaRPr>
          </a:p>
        </p:txBody>
      </p:sp>
      <p:sp>
        <p:nvSpPr>
          <p:cNvPr id="515" name="Google Shape;515;p73"/>
          <p:cNvSpPr txBox="1"/>
          <p:nvPr/>
        </p:nvSpPr>
        <p:spPr>
          <a:xfrm>
            <a:off x="6245000" y="4332950"/>
            <a:ext cx="2454000" cy="400200"/>
          </a:xfrm>
          <a:prstGeom prst="rect">
            <a:avLst/>
          </a:prstGeom>
          <a:solidFill>
            <a:srgbClr val="C9DAF8"/>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imes New Roman"/>
                <a:ea typeface="Times New Roman"/>
                <a:cs typeface="Times New Roman"/>
                <a:sym typeface="Times New Roman"/>
              </a:rPr>
              <a:t>Word choice</a:t>
            </a:r>
            <a:endParaRPr>
              <a:latin typeface="Times New Roman"/>
              <a:ea typeface="Times New Roman"/>
              <a:cs typeface="Times New Roman"/>
              <a:sym typeface="Times New Roman"/>
            </a:endParaRPr>
          </a:p>
        </p:txBody>
      </p:sp>
      <p:sp>
        <p:nvSpPr>
          <p:cNvPr id="516" name="Google Shape;516;p73"/>
          <p:cNvSpPr txBox="1"/>
          <p:nvPr/>
        </p:nvSpPr>
        <p:spPr>
          <a:xfrm>
            <a:off x="6245000" y="3932750"/>
            <a:ext cx="2454000" cy="400200"/>
          </a:xfrm>
          <a:prstGeom prst="rect">
            <a:avLst/>
          </a:prstGeom>
          <a:solidFill>
            <a:srgbClr val="A4C2F4"/>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imes New Roman"/>
                <a:ea typeface="Times New Roman"/>
                <a:cs typeface="Times New Roman"/>
                <a:sym typeface="Times New Roman"/>
              </a:rPr>
              <a:t>Describe language structure</a:t>
            </a:r>
            <a:endParaRPr>
              <a:latin typeface="Times New Roman"/>
              <a:ea typeface="Times New Roman"/>
              <a:cs typeface="Times New Roman"/>
              <a:sym typeface="Times New Roman"/>
            </a:endParaRPr>
          </a:p>
        </p:txBody>
      </p:sp>
      <p:sp>
        <p:nvSpPr>
          <p:cNvPr id="517" name="Google Shape;517;p73"/>
          <p:cNvSpPr txBox="1"/>
          <p:nvPr/>
        </p:nvSpPr>
        <p:spPr>
          <a:xfrm>
            <a:off x="6245000" y="3317150"/>
            <a:ext cx="2454000" cy="615600"/>
          </a:xfrm>
          <a:prstGeom prst="rect">
            <a:avLst/>
          </a:prstGeom>
          <a:solidFill>
            <a:srgbClr val="6D9EEB"/>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imes New Roman"/>
                <a:ea typeface="Times New Roman"/>
                <a:cs typeface="Times New Roman"/>
                <a:sym typeface="Times New Roman"/>
              </a:rPr>
              <a:t>Differentiate between fact and opinion</a:t>
            </a:r>
            <a:endParaRPr>
              <a:latin typeface="Times New Roman"/>
              <a:ea typeface="Times New Roman"/>
              <a:cs typeface="Times New Roman"/>
              <a:sym typeface="Times New Roman"/>
            </a:endParaRPr>
          </a:p>
        </p:txBody>
      </p:sp>
      <p:sp>
        <p:nvSpPr>
          <p:cNvPr id="518" name="Google Shape;518;p73"/>
          <p:cNvSpPr txBox="1"/>
          <p:nvPr/>
        </p:nvSpPr>
        <p:spPr>
          <a:xfrm>
            <a:off x="6245000" y="2916950"/>
            <a:ext cx="2454000" cy="400200"/>
          </a:xfrm>
          <a:prstGeom prst="rect">
            <a:avLst/>
          </a:prstGeom>
          <a:solidFill>
            <a:srgbClr val="4A86E8"/>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imes New Roman"/>
                <a:ea typeface="Times New Roman"/>
                <a:cs typeface="Times New Roman"/>
                <a:sym typeface="Times New Roman"/>
              </a:rPr>
              <a:t>Author’s Viewpoint</a:t>
            </a:r>
            <a:endParaRPr>
              <a:latin typeface="Times New Roman"/>
              <a:ea typeface="Times New Roman"/>
              <a:cs typeface="Times New Roman"/>
              <a:sym typeface="Times New Roman"/>
            </a:endParaRPr>
          </a:p>
        </p:txBody>
      </p:sp>
      <p:sp>
        <p:nvSpPr>
          <p:cNvPr id="519" name="Google Shape;519;p73"/>
          <p:cNvSpPr txBox="1"/>
          <p:nvPr/>
        </p:nvSpPr>
        <p:spPr>
          <a:xfrm>
            <a:off x="785950" y="1490000"/>
            <a:ext cx="4008600" cy="20163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457200" lvl="0" indent="-336550" algn="l" rtl="0">
              <a:spcBef>
                <a:spcPts val="0"/>
              </a:spcBef>
              <a:spcAft>
                <a:spcPts val="0"/>
              </a:spcAft>
              <a:buSzPts val="1700"/>
              <a:buFont typeface="Times New Roman"/>
              <a:buChar char="●"/>
            </a:pPr>
            <a:r>
              <a:rPr lang="en" sz="1700">
                <a:latin typeface="Times New Roman"/>
                <a:ea typeface="Times New Roman"/>
                <a:cs typeface="Times New Roman"/>
                <a:sym typeface="Times New Roman"/>
              </a:rPr>
              <a:t>Use your data to determine patterns in what your students are missing.</a:t>
            </a:r>
            <a:endParaRPr sz="1700">
              <a:latin typeface="Times New Roman"/>
              <a:ea typeface="Times New Roman"/>
              <a:cs typeface="Times New Roman"/>
              <a:sym typeface="Times New Roman"/>
            </a:endParaRPr>
          </a:p>
          <a:p>
            <a:pPr marL="457200" lvl="0" indent="-336550" algn="l" rtl="0">
              <a:spcBef>
                <a:spcPts val="0"/>
              </a:spcBef>
              <a:spcAft>
                <a:spcPts val="0"/>
              </a:spcAft>
              <a:buSzPts val="1700"/>
              <a:buFont typeface="Times New Roman"/>
              <a:buChar char="●"/>
            </a:pPr>
            <a:r>
              <a:rPr lang="en" sz="1700">
                <a:latin typeface="Times New Roman"/>
                <a:ea typeface="Times New Roman"/>
                <a:cs typeface="Times New Roman"/>
                <a:sym typeface="Times New Roman"/>
              </a:rPr>
              <a:t>Select texts that naturally support the skills your students need to work on.</a:t>
            </a:r>
            <a:endParaRPr sz="1700">
              <a:latin typeface="Times New Roman"/>
              <a:ea typeface="Times New Roman"/>
              <a:cs typeface="Times New Roman"/>
              <a:sym typeface="Times New Roman"/>
            </a:endParaRPr>
          </a:p>
          <a:p>
            <a:pPr marL="457200" lvl="0" indent="-336550" algn="l" rtl="0">
              <a:spcBef>
                <a:spcPts val="0"/>
              </a:spcBef>
              <a:spcAft>
                <a:spcPts val="0"/>
              </a:spcAft>
              <a:buSzPts val="1700"/>
              <a:buFont typeface="Times New Roman"/>
              <a:buChar char="●"/>
            </a:pPr>
            <a:r>
              <a:rPr lang="en" sz="1700">
                <a:latin typeface="Times New Roman"/>
                <a:ea typeface="Times New Roman"/>
                <a:cs typeface="Times New Roman"/>
                <a:sym typeface="Times New Roman"/>
              </a:rPr>
              <a:t>Stack skills using guiding questions.</a:t>
            </a:r>
            <a:endParaRPr sz="1700">
              <a:latin typeface="Times New Roman"/>
              <a:ea typeface="Times New Roman"/>
              <a:cs typeface="Times New Roman"/>
              <a:sym typeface="Times New Roman"/>
            </a:endParaRPr>
          </a:p>
          <a:p>
            <a:pPr marL="457200" lvl="0" indent="-336550" algn="l" rtl="0">
              <a:spcBef>
                <a:spcPts val="0"/>
              </a:spcBef>
              <a:spcAft>
                <a:spcPts val="0"/>
              </a:spcAft>
              <a:buSzPts val="1700"/>
              <a:buChar char="●"/>
            </a:pPr>
            <a:r>
              <a:rPr lang="en" sz="1700">
                <a:latin typeface="Times New Roman"/>
                <a:ea typeface="Times New Roman"/>
                <a:cs typeface="Times New Roman"/>
                <a:sym typeface="Times New Roman"/>
              </a:rPr>
              <a:t>Not all students have to work on the</a:t>
            </a:r>
            <a:r>
              <a:rPr lang="en" sz="1700">
                <a:latin typeface="Josefin Sans"/>
                <a:ea typeface="Josefin Sans"/>
                <a:cs typeface="Josefin Sans"/>
                <a:sym typeface="Josefin Sans"/>
              </a:rPr>
              <a:t> </a:t>
            </a:r>
            <a:r>
              <a:rPr lang="en" sz="1700">
                <a:latin typeface="Times New Roman"/>
                <a:ea typeface="Times New Roman"/>
                <a:cs typeface="Times New Roman"/>
                <a:sym typeface="Times New Roman"/>
              </a:rPr>
              <a:t>same stack of skills.</a:t>
            </a:r>
            <a:endParaRPr sz="1700">
              <a:latin typeface="Times New Roman"/>
              <a:ea typeface="Times New Roman"/>
              <a:cs typeface="Times New Roman"/>
              <a:sym typeface="Times New Roman"/>
            </a:endParaRPr>
          </a:p>
        </p:txBody>
      </p:sp>
      <p:pic>
        <p:nvPicPr>
          <p:cNvPr id="520" name="Google Shape;520;p73" descr="green checkmark"/>
          <p:cNvPicPr preferRelativeResize="0"/>
          <p:nvPr/>
        </p:nvPicPr>
        <p:blipFill>
          <a:blip r:embed="rId3">
            <a:alphaModFix/>
          </a:blip>
          <a:stretch>
            <a:fillRect/>
          </a:stretch>
        </p:blipFill>
        <p:spPr>
          <a:xfrm>
            <a:off x="290177" y="885349"/>
            <a:ext cx="1251726" cy="1229524"/>
          </a:xfrm>
          <a:prstGeom prst="rect">
            <a:avLst/>
          </a:prstGeom>
          <a:noFill/>
          <a:ln>
            <a:noFill/>
          </a:ln>
        </p:spPr>
      </p:pic>
      <p:sp>
        <p:nvSpPr>
          <p:cNvPr id="521" name="Google Shape;521;p73"/>
          <p:cNvSpPr txBox="1"/>
          <p:nvPr/>
        </p:nvSpPr>
        <p:spPr>
          <a:xfrm>
            <a:off x="5651700" y="99150"/>
            <a:ext cx="3492300" cy="7080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dk1"/>
                </a:solidFill>
                <a:latin typeface="Times New Roman"/>
                <a:ea typeface="Times New Roman"/>
                <a:cs typeface="Times New Roman"/>
                <a:sym typeface="Times New Roman"/>
              </a:rPr>
              <a:t>Not all students have to work on the</a:t>
            </a:r>
            <a:r>
              <a:rPr lang="en" sz="1700">
                <a:solidFill>
                  <a:schemeClr val="dk1"/>
                </a:solidFill>
                <a:latin typeface="Josefin Sans"/>
                <a:ea typeface="Josefin Sans"/>
                <a:cs typeface="Josefin Sans"/>
                <a:sym typeface="Josefin Sans"/>
              </a:rPr>
              <a:t> </a:t>
            </a:r>
            <a:r>
              <a:rPr lang="en" sz="1700">
                <a:solidFill>
                  <a:schemeClr val="dk1"/>
                </a:solidFill>
                <a:latin typeface="Times New Roman"/>
                <a:ea typeface="Times New Roman"/>
                <a:cs typeface="Times New Roman"/>
                <a:sym typeface="Times New Roman"/>
              </a:rPr>
              <a:t>same stack of skills.</a:t>
            </a:r>
            <a:endParaRPr>
              <a:latin typeface="Josefin Sans"/>
              <a:ea typeface="Josefin Sans"/>
              <a:cs typeface="Josefin Sans"/>
              <a:sym typeface="Josefin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Changing the Trajectory</a:t>
            </a:r>
            <a:br>
              <a:rPr lang="en-US" dirty="0"/>
            </a:br>
            <a:endParaRPr lang="en-US" dirty="0"/>
          </a:p>
        </p:txBody>
      </p:sp>
      <p:sp>
        <p:nvSpPr>
          <p:cNvPr id="526" name="Google Shape;526;p7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41</a:t>
            </a:fld>
            <a:endParaRPr/>
          </a:p>
        </p:txBody>
      </p:sp>
      <p:pic>
        <p:nvPicPr>
          <p:cNvPr id="527" name="Google Shape;527;p74" descr="clip art of cannon shooting cannonball&#10;showing work under cannon&#10;Demonstrating Thinking under cannonball"/>
          <p:cNvPicPr preferRelativeResize="0"/>
          <p:nvPr/>
        </p:nvPicPr>
        <p:blipFill>
          <a:blip r:embed="rId3">
            <a:alphaModFix/>
          </a:blip>
          <a:stretch>
            <a:fillRect/>
          </a:stretch>
        </p:blipFill>
        <p:spPr>
          <a:xfrm>
            <a:off x="904750" y="533177"/>
            <a:ext cx="7138800" cy="4467823"/>
          </a:xfrm>
          <a:prstGeom prst="rect">
            <a:avLst/>
          </a:prstGeom>
          <a:noFill/>
          <a:ln>
            <a:noFill/>
          </a:ln>
        </p:spPr>
      </p:pic>
      <p:sp>
        <p:nvSpPr>
          <p:cNvPr id="528" name="Google Shape;528;p74"/>
          <p:cNvSpPr txBox="1"/>
          <p:nvPr/>
        </p:nvSpPr>
        <p:spPr>
          <a:xfrm>
            <a:off x="1636000" y="4092625"/>
            <a:ext cx="2441700" cy="400200"/>
          </a:xfrm>
          <a:prstGeom prst="rect">
            <a:avLst/>
          </a:prstGeom>
          <a:solidFill>
            <a:srgbClr val="888988"/>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Josefin Sans"/>
                <a:ea typeface="Josefin Sans"/>
                <a:cs typeface="Josefin Sans"/>
                <a:sym typeface="Josefin Sans"/>
              </a:rPr>
              <a:t>Showing Work </a:t>
            </a:r>
            <a:endParaRPr b="1">
              <a:latin typeface="Josefin Sans"/>
              <a:ea typeface="Josefin Sans"/>
              <a:cs typeface="Josefin Sans"/>
              <a:sym typeface="Josefin Sans"/>
            </a:endParaRPr>
          </a:p>
        </p:txBody>
      </p:sp>
      <p:sp>
        <p:nvSpPr>
          <p:cNvPr id="529" name="Google Shape;529;p74"/>
          <p:cNvSpPr txBox="1"/>
          <p:nvPr/>
        </p:nvSpPr>
        <p:spPr>
          <a:xfrm>
            <a:off x="5874750" y="2693963"/>
            <a:ext cx="2528400" cy="400200"/>
          </a:xfrm>
          <a:prstGeom prst="rect">
            <a:avLst/>
          </a:prstGeom>
          <a:solidFill>
            <a:srgbClr val="888988"/>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Josefin Sans"/>
                <a:ea typeface="Josefin Sans"/>
                <a:cs typeface="Josefin Sans"/>
                <a:sym typeface="Josefin Sans"/>
              </a:rPr>
              <a:t>Demonstrating Thinking</a:t>
            </a:r>
            <a:endParaRPr b="1">
              <a:latin typeface="Josefin Sans"/>
              <a:ea typeface="Josefin Sans"/>
              <a:cs typeface="Josefin Sans"/>
              <a:sym typeface="Josefin San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5"/>
          <p:cNvSpPr txBox="1">
            <a:spLocks noGrp="1"/>
          </p:cNvSpPr>
          <p:nvPr>
            <p:ph type="title"/>
          </p:nvPr>
        </p:nvSpPr>
        <p:spPr>
          <a:xfrm>
            <a:off x="311700" y="813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Students “Show Work” in English</a:t>
            </a:r>
            <a:endParaRPr/>
          </a:p>
        </p:txBody>
      </p:sp>
      <p:sp>
        <p:nvSpPr>
          <p:cNvPr id="536" name="Google Shape;536;p75"/>
          <p:cNvSpPr txBox="1">
            <a:spLocks noGrp="1"/>
          </p:cNvSpPr>
          <p:nvPr>
            <p:ph type="body" idx="1"/>
          </p:nvPr>
        </p:nvSpPr>
        <p:spPr>
          <a:xfrm>
            <a:off x="448625" y="1386425"/>
            <a:ext cx="85206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a:t>Highlighting evidence in texts</a:t>
            </a:r>
            <a:endParaRPr/>
          </a:p>
          <a:p>
            <a:pPr marL="457200" lvl="0" indent="-330200" algn="l" rtl="0">
              <a:spcBef>
                <a:spcPts val="0"/>
              </a:spcBef>
              <a:spcAft>
                <a:spcPts val="0"/>
              </a:spcAft>
              <a:buSzPts val="1600"/>
              <a:buChar char="●"/>
            </a:pPr>
            <a:r>
              <a:rPr lang="en"/>
              <a:t>Annotating texts</a:t>
            </a:r>
            <a:endParaRPr/>
          </a:p>
          <a:p>
            <a:pPr marL="457200" lvl="0" indent="-330200" algn="l" rtl="0">
              <a:spcBef>
                <a:spcPts val="0"/>
              </a:spcBef>
              <a:spcAft>
                <a:spcPts val="0"/>
              </a:spcAft>
              <a:buSzPts val="1600"/>
              <a:buChar char="●"/>
            </a:pPr>
            <a:r>
              <a:rPr lang="en"/>
              <a:t>Discussion</a:t>
            </a:r>
            <a:endParaRPr/>
          </a:p>
          <a:p>
            <a:pPr marL="457200" lvl="0" indent="-330200" algn="l" rtl="0">
              <a:spcBef>
                <a:spcPts val="0"/>
              </a:spcBef>
              <a:spcAft>
                <a:spcPts val="0"/>
              </a:spcAft>
              <a:buSzPts val="1600"/>
              <a:buChar char="●"/>
            </a:pPr>
            <a:r>
              <a:rPr lang="en"/>
              <a:t>Writing</a:t>
            </a:r>
            <a:endParaRPr/>
          </a:p>
          <a:p>
            <a:pPr marL="457200" lvl="0" indent="0" algn="l" rtl="0">
              <a:spcBef>
                <a:spcPts val="1600"/>
              </a:spcBef>
              <a:spcAft>
                <a:spcPts val="1600"/>
              </a:spcAft>
              <a:buNone/>
            </a:pPr>
            <a:endParaRPr/>
          </a:p>
        </p:txBody>
      </p:sp>
      <p:sp>
        <p:nvSpPr>
          <p:cNvPr id="537" name="Google Shape;537;p75"/>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76"/>
          <p:cNvSpPr txBox="1">
            <a:spLocks noGrp="1"/>
          </p:cNvSpPr>
          <p:nvPr>
            <p:ph type="title"/>
          </p:nvPr>
        </p:nvSpPr>
        <p:spPr>
          <a:xfrm>
            <a:off x="311700" y="813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Students Demonstrate Thinking in English</a:t>
            </a:r>
            <a:endParaRPr/>
          </a:p>
        </p:txBody>
      </p:sp>
      <p:sp>
        <p:nvSpPr>
          <p:cNvPr id="545" name="Google Shape;545;p76"/>
          <p:cNvSpPr txBox="1">
            <a:spLocks noGrp="1"/>
          </p:cNvSpPr>
          <p:nvPr>
            <p:ph type="body" idx="1"/>
          </p:nvPr>
        </p:nvSpPr>
        <p:spPr>
          <a:xfrm>
            <a:off x="484825" y="1386425"/>
            <a:ext cx="85206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a:t>Think alouds</a:t>
            </a:r>
            <a:endParaRPr/>
          </a:p>
          <a:p>
            <a:pPr marL="457200" lvl="0" indent="-330200" algn="l" rtl="0">
              <a:spcBef>
                <a:spcPts val="0"/>
              </a:spcBef>
              <a:spcAft>
                <a:spcPts val="0"/>
              </a:spcAft>
              <a:buSzPts val="1600"/>
              <a:buChar char="●"/>
            </a:pPr>
            <a:r>
              <a:rPr lang="en"/>
              <a:t>Annotating their thinking while reading </a:t>
            </a:r>
            <a:endParaRPr/>
          </a:p>
          <a:p>
            <a:pPr marL="457200" lvl="0" indent="-330200" algn="l" rtl="0">
              <a:spcBef>
                <a:spcPts val="0"/>
              </a:spcBef>
              <a:spcAft>
                <a:spcPts val="0"/>
              </a:spcAft>
              <a:buSzPts val="1600"/>
              <a:buChar char="●"/>
            </a:pPr>
            <a:r>
              <a:rPr lang="en"/>
              <a:t>Discussing the “why”</a:t>
            </a:r>
            <a:endParaRPr/>
          </a:p>
          <a:p>
            <a:pPr marL="457200" lvl="0" indent="-330200" algn="l" rtl="0">
              <a:spcBef>
                <a:spcPts val="0"/>
              </a:spcBef>
              <a:spcAft>
                <a:spcPts val="0"/>
              </a:spcAft>
              <a:buSzPts val="1600"/>
              <a:buChar char="●"/>
            </a:pPr>
            <a:r>
              <a:rPr lang="en"/>
              <a:t>Constructive responses in writing</a:t>
            </a:r>
            <a:endParaRPr/>
          </a:p>
          <a:p>
            <a:pPr marL="457200" lvl="0" indent="-330200" algn="l" rtl="0">
              <a:spcBef>
                <a:spcPts val="0"/>
              </a:spcBef>
              <a:spcAft>
                <a:spcPts val="0"/>
              </a:spcAft>
              <a:buSzPts val="1600"/>
              <a:buChar char="●"/>
            </a:pPr>
            <a:r>
              <a:rPr lang="en"/>
              <a:t>Student audio recording of annotating their thinking </a:t>
            </a:r>
            <a:endParaRPr/>
          </a:p>
          <a:p>
            <a:pPr marL="457200" lvl="0" indent="-330200" algn="l" rtl="0">
              <a:spcBef>
                <a:spcPts val="0"/>
              </a:spcBef>
              <a:spcAft>
                <a:spcPts val="0"/>
              </a:spcAft>
              <a:buSzPts val="1600"/>
              <a:buChar char="●"/>
            </a:pPr>
            <a:r>
              <a:rPr lang="en"/>
              <a:t>Conferencing about student thinking of a text </a:t>
            </a:r>
            <a:endParaRPr/>
          </a:p>
        </p:txBody>
      </p:sp>
      <p:sp>
        <p:nvSpPr>
          <p:cNvPr id="546" name="Google Shape;546;p76"/>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43</a:t>
            </a:fld>
            <a:endParaRPr/>
          </a:p>
        </p:txBody>
      </p:sp>
      <p:sp>
        <p:nvSpPr>
          <p:cNvPr id="547" name="Google Shape;547;p76"/>
          <p:cNvSpPr txBox="1"/>
          <p:nvPr/>
        </p:nvSpPr>
        <p:spPr>
          <a:xfrm>
            <a:off x="785950" y="3549750"/>
            <a:ext cx="73458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b="1">
                <a:solidFill>
                  <a:srgbClr val="C22536"/>
                </a:solidFill>
                <a:latin typeface="Josefin Sans"/>
                <a:ea typeface="Josefin Sans"/>
                <a:cs typeface="Josefin Sans"/>
                <a:sym typeface="Josefin Sans"/>
              </a:rPr>
              <a:t>Reading is a metacognitive process.</a:t>
            </a:r>
            <a:endParaRPr sz="2700" b="1">
              <a:solidFill>
                <a:srgbClr val="C22536"/>
              </a:solidFill>
              <a:latin typeface="Josefin Sans"/>
              <a:ea typeface="Josefin Sans"/>
              <a:cs typeface="Josefin Sans"/>
              <a:sym typeface="Josefin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77"/>
          <p:cNvSpPr txBox="1">
            <a:spLocks noGrp="1"/>
          </p:cNvSpPr>
          <p:nvPr>
            <p:ph type="ctrTitle"/>
          </p:nvPr>
        </p:nvSpPr>
        <p:spPr>
          <a:xfrm>
            <a:off x="311708" y="1047750"/>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Planning for Instruction</a:t>
            </a:r>
            <a:endParaRPr/>
          </a:p>
        </p:txBody>
      </p:sp>
      <p:sp>
        <p:nvSpPr>
          <p:cNvPr id="553" name="Google Shape;553;p77"/>
          <p:cNvSpPr txBox="1">
            <a:spLocks noGrp="1"/>
          </p:cNvSpPr>
          <p:nvPr>
            <p:ph type="subTitle" idx="1"/>
          </p:nvPr>
        </p:nvSpPr>
        <p:spPr>
          <a:xfrm>
            <a:off x="311700" y="3334500"/>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554" name="Google Shape;554;p77"/>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78"/>
          <p:cNvSpPr txBox="1">
            <a:spLocks noGrp="1"/>
          </p:cNvSpPr>
          <p:nvPr>
            <p:ph type="title"/>
          </p:nvPr>
        </p:nvSpPr>
        <p:spPr>
          <a:xfrm>
            <a:off x="311700" y="813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Considerations for Planning</a:t>
            </a:r>
            <a:endParaRPr/>
          </a:p>
        </p:txBody>
      </p:sp>
      <p:sp>
        <p:nvSpPr>
          <p:cNvPr id="560" name="Google Shape;560;p78"/>
          <p:cNvSpPr txBox="1">
            <a:spLocks noGrp="1"/>
          </p:cNvSpPr>
          <p:nvPr>
            <p:ph type="body" idx="1"/>
          </p:nvPr>
        </p:nvSpPr>
        <p:spPr>
          <a:xfrm>
            <a:off x="363900" y="1386425"/>
            <a:ext cx="85206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a:t>Look for patterns across data points, including formative and summative assessments</a:t>
            </a:r>
            <a:endParaRPr/>
          </a:p>
          <a:p>
            <a:pPr marL="457200" lvl="0" indent="-330200" algn="l" rtl="0">
              <a:spcBef>
                <a:spcPts val="0"/>
              </a:spcBef>
              <a:spcAft>
                <a:spcPts val="0"/>
              </a:spcAft>
              <a:buSzPts val="1600"/>
              <a:buChar char="●"/>
            </a:pPr>
            <a:r>
              <a:rPr lang="en"/>
              <a:t>Choose texts and create opportunities that will address skills that students may need based on your data </a:t>
            </a:r>
            <a:endParaRPr/>
          </a:p>
          <a:p>
            <a:pPr marL="457200" lvl="0" indent="-330200" algn="l" rtl="0">
              <a:spcBef>
                <a:spcPts val="0"/>
              </a:spcBef>
              <a:spcAft>
                <a:spcPts val="0"/>
              </a:spcAft>
              <a:buSzPts val="1600"/>
              <a:buChar char="●"/>
            </a:pPr>
            <a:r>
              <a:rPr lang="en"/>
              <a:t>Plan experiences and opportunities around texts for all learners that support the vertical progression of skills </a:t>
            </a:r>
            <a:endParaRPr/>
          </a:p>
          <a:p>
            <a:pPr marL="0" lvl="0" indent="0" algn="l" rtl="0">
              <a:spcBef>
                <a:spcPts val="1600"/>
              </a:spcBef>
              <a:spcAft>
                <a:spcPts val="1600"/>
              </a:spcAft>
              <a:buNone/>
            </a:pPr>
            <a:endParaRPr/>
          </a:p>
        </p:txBody>
      </p:sp>
      <p:sp>
        <p:nvSpPr>
          <p:cNvPr id="561" name="Google Shape;561;p78"/>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79"/>
          <p:cNvSpPr txBox="1">
            <a:spLocks noGrp="1"/>
          </p:cNvSpPr>
          <p:nvPr>
            <p:ph type="title"/>
          </p:nvPr>
        </p:nvSpPr>
        <p:spPr>
          <a:xfrm>
            <a:off x="311700" y="813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Reminders when Planning</a:t>
            </a:r>
            <a:endParaRPr/>
          </a:p>
        </p:txBody>
      </p:sp>
      <p:sp>
        <p:nvSpPr>
          <p:cNvPr id="567" name="Google Shape;567;p79"/>
          <p:cNvSpPr txBox="1">
            <a:spLocks noGrp="1"/>
          </p:cNvSpPr>
          <p:nvPr>
            <p:ph type="body" idx="1"/>
          </p:nvPr>
        </p:nvSpPr>
        <p:spPr>
          <a:xfrm>
            <a:off x="447775" y="1386425"/>
            <a:ext cx="7721400" cy="3416400"/>
          </a:xfrm>
          <a:prstGeom prst="rect">
            <a:avLst/>
          </a:prstGeom>
          <a:ln>
            <a:noFill/>
          </a:ln>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a:t>Students need opportunities to experience different genres and writing styles </a:t>
            </a:r>
            <a:endParaRPr/>
          </a:p>
          <a:p>
            <a:pPr marL="457200" lvl="0" indent="-330200" algn="l" rtl="0">
              <a:spcBef>
                <a:spcPts val="0"/>
              </a:spcBef>
              <a:spcAft>
                <a:spcPts val="0"/>
              </a:spcAft>
              <a:buSzPts val="1600"/>
              <a:buChar char="●"/>
            </a:pPr>
            <a:r>
              <a:rPr lang="en"/>
              <a:t>Students should be provided the opportunity to practice skill sets with complex texts that present rich examples </a:t>
            </a:r>
            <a:endParaRPr/>
          </a:p>
          <a:p>
            <a:pPr marL="457200" lvl="0" indent="-330200" algn="l" rtl="0">
              <a:spcBef>
                <a:spcPts val="0"/>
              </a:spcBef>
              <a:spcAft>
                <a:spcPts val="0"/>
              </a:spcAft>
              <a:buSzPts val="1600"/>
              <a:buChar char="●"/>
            </a:pPr>
            <a:r>
              <a:rPr lang="en"/>
              <a:t>Selection of stacked skills is dependent on the text </a:t>
            </a:r>
            <a:endParaRPr/>
          </a:p>
          <a:p>
            <a:pPr marL="457200" lvl="0" indent="-330200" algn="l" rtl="0">
              <a:spcBef>
                <a:spcPts val="0"/>
              </a:spcBef>
              <a:spcAft>
                <a:spcPts val="0"/>
              </a:spcAft>
              <a:buSzPts val="1600"/>
              <a:buChar char="●"/>
            </a:pPr>
            <a:r>
              <a:rPr lang="en"/>
              <a:t>Look across multiple sources of information for determining stacks</a:t>
            </a:r>
            <a:endParaRPr/>
          </a:p>
          <a:p>
            <a:pPr marL="914400" lvl="1" indent="-330200" algn="l" rtl="0">
              <a:spcBef>
                <a:spcPts val="0"/>
              </a:spcBef>
              <a:spcAft>
                <a:spcPts val="0"/>
              </a:spcAft>
              <a:buSzPts val="1600"/>
              <a:buChar char="○"/>
            </a:pPr>
            <a:r>
              <a:rPr lang="en"/>
              <a:t>More than one text</a:t>
            </a:r>
            <a:endParaRPr/>
          </a:p>
          <a:p>
            <a:pPr marL="914400" lvl="1" indent="-330200" algn="l" rtl="0">
              <a:spcBef>
                <a:spcPts val="0"/>
              </a:spcBef>
              <a:spcAft>
                <a:spcPts val="0"/>
              </a:spcAft>
              <a:buSzPts val="1600"/>
              <a:buChar char="○"/>
            </a:pPr>
            <a:r>
              <a:rPr lang="en"/>
              <a:t>All student data points </a:t>
            </a:r>
            <a:endParaRPr/>
          </a:p>
          <a:p>
            <a:pPr marL="914400" lvl="1" indent="-330200" algn="l" rtl="0">
              <a:spcBef>
                <a:spcPts val="0"/>
              </a:spcBef>
              <a:spcAft>
                <a:spcPts val="0"/>
              </a:spcAft>
              <a:buSzPts val="1600"/>
              <a:buChar char="○"/>
            </a:pPr>
            <a:r>
              <a:rPr lang="en"/>
              <a:t>Progression charts and standards</a:t>
            </a:r>
            <a:endParaRPr/>
          </a:p>
          <a:p>
            <a:pPr marL="0" lvl="0" indent="0" algn="l" rtl="0">
              <a:spcBef>
                <a:spcPts val="1600"/>
              </a:spcBef>
              <a:spcAft>
                <a:spcPts val="1600"/>
              </a:spcAft>
              <a:buNone/>
            </a:pPr>
            <a:endParaRPr/>
          </a:p>
        </p:txBody>
      </p:sp>
      <p:sp>
        <p:nvSpPr>
          <p:cNvPr id="568" name="Google Shape;568;p79"/>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80"/>
          <p:cNvSpPr txBox="1">
            <a:spLocks noGrp="1"/>
          </p:cNvSpPr>
          <p:nvPr>
            <p:ph type="title"/>
          </p:nvPr>
        </p:nvSpPr>
        <p:spPr>
          <a:xfrm>
            <a:off x="311700" y="813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Tools for Planning </a:t>
            </a:r>
            <a:endParaRPr/>
          </a:p>
        </p:txBody>
      </p:sp>
      <p:sp>
        <p:nvSpPr>
          <p:cNvPr id="574" name="Google Shape;574;p80"/>
          <p:cNvSpPr txBox="1">
            <a:spLocks noGrp="1"/>
          </p:cNvSpPr>
          <p:nvPr>
            <p:ph type="body" idx="1"/>
          </p:nvPr>
        </p:nvSpPr>
        <p:spPr>
          <a:xfrm>
            <a:off x="448625" y="1386425"/>
            <a:ext cx="85206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u="sng">
                <a:solidFill>
                  <a:schemeClr val="hlink"/>
                </a:solidFill>
                <a:hlinkClick r:id="rId3"/>
              </a:rPr>
              <a:t>Progression Charts</a:t>
            </a:r>
            <a:endParaRPr/>
          </a:p>
          <a:p>
            <a:pPr marL="457200" lvl="0" indent="-330200" algn="l" rtl="0">
              <a:spcBef>
                <a:spcPts val="0"/>
              </a:spcBef>
              <a:spcAft>
                <a:spcPts val="0"/>
              </a:spcAft>
              <a:buSzPts val="1600"/>
              <a:buChar char="●"/>
            </a:pPr>
            <a:r>
              <a:rPr lang="en" u="sng">
                <a:solidFill>
                  <a:schemeClr val="hlink"/>
                </a:solidFill>
                <a:hlinkClick r:id="rId4"/>
              </a:rPr>
              <a:t>Tracker Logs</a:t>
            </a:r>
            <a:endParaRPr/>
          </a:p>
          <a:p>
            <a:pPr marL="457200" lvl="0" indent="-330200" algn="l" rtl="0">
              <a:spcBef>
                <a:spcPts val="0"/>
              </a:spcBef>
              <a:spcAft>
                <a:spcPts val="0"/>
              </a:spcAft>
              <a:buSzPts val="1600"/>
              <a:buChar char="●"/>
            </a:pPr>
            <a:r>
              <a:rPr lang="en" u="sng">
                <a:solidFill>
                  <a:schemeClr val="hlink"/>
                </a:solidFill>
                <a:hlinkClick r:id="rId3"/>
              </a:rPr>
              <a:t>Curriculum Frameworks</a:t>
            </a:r>
            <a:endParaRPr/>
          </a:p>
          <a:p>
            <a:pPr marL="457200" lvl="0" indent="-330200" algn="l" rtl="0">
              <a:spcBef>
                <a:spcPts val="0"/>
              </a:spcBef>
              <a:spcAft>
                <a:spcPts val="0"/>
              </a:spcAft>
              <a:buSzPts val="1600"/>
              <a:buChar char="●"/>
            </a:pPr>
            <a:r>
              <a:rPr lang="en"/>
              <a:t>Texts</a:t>
            </a:r>
            <a:endParaRPr/>
          </a:p>
          <a:p>
            <a:pPr marL="457200" lvl="0" indent="-330200" algn="l" rtl="0">
              <a:spcBef>
                <a:spcPts val="0"/>
              </a:spcBef>
              <a:spcAft>
                <a:spcPts val="0"/>
              </a:spcAft>
              <a:buSzPts val="1600"/>
              <a:buChar char="●"/>
            </a:pPr>
            <a:r>
              <a:rPr lang="en" u="sng">
                <a:solidFill>
                  <a:schemeClr val="hlink"/>
                </a:solidFill>
                <a:hlinkClick r:id="rId5"/>
              </a:rPr>
              <a:t>English Instructional Plans</a:t>
            </a:r>
            <a:endParaRPr/>
          </a:p>
          <a:p>
            <a:pPr marL="457200" lvl="0" indent="-330200" algn="l" rtl="0">
              <a:spcBef>
                <a:spcPts val="0"/>
              </a:spcBef>
              <a:spcAft>
                <a:spcPts val="0"/>
              </a:spcAft>
              <a:buSzPts val="1600"/>
              <a:buChar char="●"/>
            </a:pPr>
            <a:r>
              <a:rPr lang="en" u="sng">
                <a:solidFill>
                  <a:schemeClr val="hlink"/>
                </a:solidFill>
                <a:hlinkClick r:id="rId6"/>
              </a:rPr>
              <a:t>Assessment Supports Webinars</a:t>
            </a:r>
            <a:endParaRPr/>
          </a:p>
        </p:txBody>
      </p:sp>
      <p:sp>
        <p:nvSpPr>
          <p:cNvPr id="575" name="Google Shape;575;p80"/>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solidFill>
                  <a:schemeClr val="lt1"/>
                </a:solidFill>
              </a:rPr>
              <a:t>47</a:t>
            </a:fld>
            <a:endParaRPr>
              <a:solidFill>
                <a:schemeClr val="lt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81"/>
          <p:cNvSpPr txBox="1">
            <a:spLocks noGrp="1"/>
          </p:cNvSpPr>
          <p:nvPr>
            <p:ph type="title"/>
          </p:nvPr>
        </p:nvSpPr>
        <p:spPr>
          <a:xfrm>
            <a:off x="311700" y="710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Tools for Planning: </a:t>
            </a:r>
            <a:r>
              <a:rPr lang="en" u="sng">
                <a:solidFill>
                  <a:schemeClr val="hlink"/>
                </a:solidFill>
                <a:hlinkClick r:id="rId3"/>
              </a:rPr>
              <a:t>Progression Charts</a:t>
            </a:r>
            <a:endParaRPr/>
          </a:p>
        </p:txBody>
      </p:sp>
      <p:sp>
        <p:nvSpPr>
          <p:cNvPr id="581" name="Google Shape;581;p81"/>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48</a:t>
            </a:fld>
            <a:endParaRPr/>
          </a:p>
        </p:txBody>
      </p:sp>
      <p:pic>
        <p:nvPicPr>
          <p:cNvPr id="582" name="Google Shape;582;p81" descr="Screenshot of progression charts&#10;Link:&#10;https://www.doe.virginia.gov/testing/sol/standards_docs/english/2017/progression-chart/reading-progression-cht-2017.docx"/>
          <p:cNvPicPr preferRelativeResize="0"/>
          <p:nvPr/>
        </p:nvPicPr>
        <p:blipFill>
          <a:blip r:embed="rId4">
            <a:alphaModFix/>
          </a:blip>
          <a:stretch>
            <a:fillRect/>
          </a:stretch>
        </p:blipFill>
        <p:spPr>
          <a:xfrm>
            <a:off x="1621300" y="1197350"/>
            <a:ext cx="5674558" cy="39461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82"/>
          <p:cNvSpPr txBox="1">
            <a:spLocks noGrp="1"/>
          </p:cNvSpPr>
          <p:nvPr>
            <p:ph type="title"/>
          </p:nvPr>
        </p:nvSpPr>
        <p:spPr>
          <a:xfrm>
            <a:off x="311700" y="7283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Tools for Planning: </a:t>
            </a:r>
            <a:r>
              <a:rPr lang="en" u="sng">
                <a:solidFill>
                  <a:schemeClr val="hlink"/>
                </a:solidFill>
                <a:hlinkClick r:id="rId3"/>
              </a:rPr>
              <a:t>Tracker Logs</a:t>
            </a:r>
            <a:endParaRPr/>
          </a:p>
        </p:txBody>
      </p:sp>
      <p:sp>
        <p:nvSpPr>
          <p:cNvPr id="588" name="Google Shape;588;p82"/>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49</a:t>
            </a:fld>
            <a:endParaRPr/>
          </a:p>
        </p:txBody>
      </p:sp>
      <p:pic>
        <p:nvPicPr>
          <p:cNvPr id="589" name="Google Shape;589;p82" descr="Screenshot of tracker logs:&#10;https://www.doe.virginia.gov/instruction/english/index.shtml#lip"/>
          <p:cNvPicPr preferRelativeResize="0"/>
          <p:nvPr/>
        </p:nvPicPr>
        <p:blipFill rotWithShape="1">
          <a:blip r:embed="rId4">
            <a:alphaModFix/>
          </a:blip>
          <a:srcRect l="1111" r="1346"/>
          <a:stretch/>
        </p:blipFill>
        <p:spPr>
          <a:xfrm>
            <a:off x="1174000" y="1231450"/>
            <a:ext cx="6349350" cy="3842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8"/>
          <p:cNvSpPr txBox="1">
            <a:spLocks noGrp="1"/>
          </p:cNvSpPr>
          <p:nvPr>
            <p:ph type="title"/>
          </p:nvPr>
        </p:nvSpPr>
        <p:spPr>
          <a:xfrm>
            <a:off x="311700" y="813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Purpose: News Release-September 3, 2021 </a:t>
            </a:r>
            <a:r>
              <a:rPr lang="en" sz="2400"/>
              <a:t>(2 of 2)</a:t>
            </a:r>
            <a:endParaRPr/>
          </a:p>
        </p:txBody>
      </p:sp>
      <p:sp>
        <p:nvSpPr>
          <p:cNvPr id="192" name="Google Shape;192;p38"/>
          <p:cNvSpPr txBox="1">
            <a:spLocks noGrp="1"/>
          </p:cNvSpPr>
          <p:nvPr>
            <p:ph type="body" idx="1"/>
          </p:nvPr>
        </p:nvSpPr>
        <p:spPr>
          <a:xfrm>
            <a:off x="448625" y="138642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1200"/>
              </a:spcBef>
              <a:spcAft>
                <a:spcPts val="0"/>
              </a:spcAft>
              <a:buClr>
                <a:schemeClr val="dk1"/>
              </a:buClr>
              <a:buSzPts val="1100"/>
              <a:buFont typeface="Arial"/>
              <a:buNone/>
            </a:pPr>
            <a:r>
              <a:rPr lang="en" sz="2400" b="0"/>
              <a:t>“The focus of growth assessments is on identifying what students have already learned, as well as the skills they may need additional help with during this school year.  As the purpose of the fall growth assessments is to establish a baseline for measuring student growth, the tests will not have a minimum passing score, and VDOE will not report aggregate growth results for schools and divisions.” </a:t>
            </a:r>
            <a:endParaRPr sz="2400" b="0"/>
          </a:p>
          <a:p>
            <a:pPr marL="0" lvl="0" indent="0" algn="l" rtl="0">
              <a:lnSpc>
                <a:spcPct val="100000"/>
              </a:lnSpc>
              <a:spcBef>
                <a:spcPts val="0"/>
              </a:spcBef>
              <a:spcAft>
                <a:spcPts val="1600"/>
              </a:spcAft>
              <a:buNone/>
            </a:pPr>
            <a:endParaRPr sz="2400"/>
          </a:p>
        </p:txBody>
      </p:sp>
      <p:sp>
        <p:nvSpPr>
          <p:cNvPr id="193" name="Google Shape;193;p38"/>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83"/>
          <p:cNvSpPr txBox="1">
            <a:spLocks noGrp="1"/>
          </p:cNvSpPr>
          <p:nvPr>
            <p:ph type="sldNum" idx="12"/>
          </p:nvPr>
        </p:nvSpPr>
        <p:spPr>
          <a:xfrm>
            <a:off x="772310" y="6143189"/>
            <a:ext cx="731700" cy="5247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fld id="{00000000-1234-1234-1234-123412341234}" type="slidenum">
              <a:rPr lang="en"/>
              <a:t>50</a:t>
            </a:fld>
            <a:endParaRPr/>
          </a:p>
        </p:txBody>
      </p:sp>
      <p:sp>
        <p:nvSpPr>
          <p:cNvPr id="595" name="Google Shape;595;p83"/>
          <p:cNvSpPr txBox="1">
            <a:spLocks noGrp="1"/>
          </p:cNvSpPr>
          <p:nvPr>
            <p:ph type="title"/>
          </p:nvPr>
        </p:nvSpPr>
        <p:spPr>
          <a:xfrm>
            <a:off x="86100" y="878200"/>
            <a:ext cx="7585800" cy="5727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sz="2500"/>
              <a:t>Addressing Unfinished Learning-</a:t>
            </a:r>
            <a:r>
              <a:rPr lang="en" sz="2500" u="sng">
                <a:solidFill>
                  <a:schemeClr val="hlink"/>
                </a:solidFill>
                <a:hlinkClick r:id="rId3"/>
              </a:rPr>
              <a:t>Updated Logs</a:t>
            </a:r>
            <a:endParaRPr sz="2500"/>
          </a:p>
        </p:txBody>
      </p:sp>
      <p:pic>
        <p:nvPicPr>
          <p:cNvPr id="596" name="Google Shape;596;p83" descr="Screenshot of tracker logs:&#10;https://www.doe.virginia.gov/instruction/english/index.shtml#lip"/>
          <p:cNvPicPr preferRelativeResize="0"/>
          <p:nvPr/>
        </p:nvPicPr>
        <p:blipFill rotWithShape="1">
          <a:blip r:embed="rId4">
            <a:alphaModFix/>
          </a:blip>
          <a:srcRect b="15668"/>
          <a:stretch/>
        </p:blipFill>
        <p:spPr>
          <a:xfrm>
            <a:off x="1149900" y="2174675"/>
            <a:ext cx="7528301" cy="2968824"/>
          </a:xfrm>
          <a:prstGeom prst="rect">
            <a:avLst/>
          </a:prstGeom>
          <a:noFill/>
          <a:ln>
            <a:noFill/>
          </a:ln>
        </p:spPr>
      </p:pic>
      <p:pic>
        <p:nvPicPr>
          <p:cNvPr id="597" name="Google Shape;597;p83" descr="Screenshot of tracker logs:&#10;https://www.doe.virginia.gov/instruction/english/index.shtml#lip"/>
          <p:cNvPicPr preferRelativeResize="0"/>
          <p:nvPr/>
        </p:nvPicPr>
        <p:blipFill>
          <a:blip r:embed="rId5">
            <a:alphaModFix/>
          </a:blip>
          <a:stretch>
            <a:fillRect/>
          </a:stretch>
        </p:blipFill>
        <p:spPr>
          <a:xfrm>
            <a:off x="1149912" y="1334725"/>
            <a:ext cx="7702626" cy="83995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84"/>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51</a:t>
            </a:fld>
            <a:endParaRPr/>
          </a:p>
        </p:txBody>
      </p:sp>
      <p:sp>
        <p:nvSpPr>
          <p:cNvPr id="603" name="Google Shape;603;p84"/>
          <p:cNvSpPr txBox="1">
            <a:spLocks noGrp="1"/>
          </p:cNvSpPr>
          <p:nvPr>
            <p:ph type="title"/>
          </p:nvPr>
        </p:nvSpPr>
        <p:spPr>
          <a:xfrm>
            <a:off x="311700" y="813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700"/>
              <a:t>VDOE </a:t>
            </a:r>
            <a:r>
              <a:rPr lang="en" sz="2700" u="sng">
                <a:solidFill>
                  <a:schemeClr val="hlink"/>
                </a:solidFill>
                <a:hlinkClick r:id="rId3"/>
              </a:rPr>
              <a:t>English Comprehensive Instructional Plans</a:t>
            </a:r>
            <a:endParaRPr sz="2700"/>
          </a:p>
        </p:txBody>
      </p:sp>
      <p:pic>
        <p:nvPicPr>
          <p:cNvPr id="604" name="Google Shape;604;p84" descr="Screenshot of Instructional Plans webpage:&#10;https://www.doe.virginia.gov/testing/sol/standards_docs/english/2017/eng-instruct-plans/index.shtml"/>
          <p:cNvPicPr preferRelativeResize="0"/>
          <p:nvPr/>
        </p:nvPicPr>
        <p:blipFill>
          <a:blip r:embed="rId4">
            <a:alphaModFix/>
          </a:blip>
          <a:stretch>
            <a:fillRect/>
          </a:stretch>
        </p:blipFill>
        <p:spPr>
          <a:xfrm>
            <a:off x="864550" y="1872625"/>
            <a:ext cx="6321225" cy="3270875"/>
          </a:xfrm>
          <a:prstGeom prst="rect">
            <a:avLst/>
          </a:prstGeom>
          <a:noFill/>
          <a:ln>
            <a:noFill/>
          </a:ln>
        </p:spPr>
      </p:pic>
      <p:pic>
        <p:nvPicPr>
          <p:cNvPr id="605" name="Google Shape;605;p84" descr="https://www.doe.virginia.gov/testing/sol/standards_docs/english/2017/eng-instruct-plans/index.shtml"/>
          <p:cNvPicPr preferRelativeResize="0"/>
          <p:nvPr/>
        </p:nvPicPr>
        <p:blipFill>
          <a:blip r:embed="rId5">
            <a:alphaModFix/>
          </a:blip>
          <a:stretch>
            <a:fillRect/>
          </a:stretch>
        </p:blipFill>
        <p:spPr>
          <a:xfrm>
            <a:off x="864550" y="1276500"/>
            <a:ext cx="5857551" cy="692150"/>
          </a:xfrm>
          <a:prstGeom prst="rect">
            <a:avLst/>
          </a:prstGeom>
          <a:noFill/>
          <a:ln>
            <a:noFill/>
          </a:ln>
        </p:spPr>
      </p:pic>
      <p:pic>
        <p:nvPicPr>
          <p:cNvPr id="606" name="Google Shape;606;p84" descr="QR Code that takes you to the instructional plans page: https://www.doe.virginia.gov/testing/sol/standards_docs/english/2017/eng-instruct-plans/index.shtml"/>
          <p:cNvPicPr preferRelativeResize="0"/>
          <p:nvPr/>
        </p:nvPicPr>
        <p:blipFill>
          <a:blip r:embed="rId6">
            <a:alphaModFix/>
          </a:blip>
          <a:stretch>
            <a:fillRect/>
          </a:stretch>
        </p:blipFill>
        <p:spPr>
          <a:xfrm>
            <a:off x="6035225" y="2571750"/>
            <a:ext cx="2242050" cy="224205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85"/>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52</a:t>
            </a:fld>
            <a:endParaRPr/>
          </a:p>
        </p:txBody>
      </p:sp>
      <p:sp>
        <p:nvSpPr>
          <p:cNvPr id="612" name="Google Shape;612;p85"/>
          <p:cNvSpPr txBox="1">
            <a:spLocks noGrp="1"/>
          </p:cNvSpPr>
          <p:nvPr>
            <p:ph type="title"/>
          </p:nvPr>
        </p:nvSpPr>
        <p:spPr>
          <a:xfrm>
            <a:off x="311700" y="813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600" u="sng">
                <a:solidFill>
                  <a:schemeClr val="accent5"/>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K-12 SOL Conferences In English Language Arts</a:t>
            </a:r>
            <a:endParaRPr sz="2600"/>
          </a:p>
          <a:p>
            <a:pPr marL="0" lvl="0" indent="0" algn="l" rtl="0">
              <a:spcBef>
                <a:spcPts val="0"/>
              </a:spcBef>
              <a:spcAft>
                <a:spcPts val="0"/>
              </a:spcAft>
              <a:buNone/>
            </a:pPr>
            <a:endParaRPr/>
          </a:p>
        </p:txBody>
      </p:sp>
      <p:pic>
        <p:nvPicPr>
          <p:cNvPr id="613" name="Google Shape;613;p85" descr="Screenshot of SOL conference webpage: https://www.doe.virginia.gov/instruction/english/professional_development/2021/index.shtml&#10;"/>
          <p:cNvPicPr preferRelativeResize="0"/>
          <p:nvPr/>
        </p:nvPicPr>
        <p:blipFill>
          <a:blip r:embed="rId4">
            <a:alphaModFix/>
          </a:blip>
          <a:stretch>
            <a:fillRect/>
          </a:stretch>
        </p:blipFill>
        <p:spPr>
          <a:xfrm>
            <a:off x="1448219" y="1386425"/>
            <a:ext cx="5734481" cy="375707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86"/>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53</a:t>
            </a:fld>
            <a:endParaRPr/>
          </a:p>
        </p:txBody>
      </p:sp>
      <p:sp>
        <p:nvSpPr>
          <p:cNvPr id="619" name="Google Shape;619;p86"/>
          <p:cNvSpPr txBox="1">
            <a:spLocks noGrp="1"/>
          </p:cNvSpPr>
          <p:nvPr>
            <p:ph type="title"/>
          </p:nvPr>
        </p:nvSpPr>
        <p:spPr>
          <a:xfrm>
            <a:off x="448625" y="7420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VDOE English Comprehensive Literacy Webinars</a:t>
            </a:r>
            <a:endParaRPr/>
          </a:p>
        </p:txBody>
      </p:sp>
      <p:pic>
        <p:nvPicPr>
          <p:cNvPr id="620" name="Google Shape;620;p86" descr="Screenshot of Comprehensive Literacy Webinar Page:&#10;https://www.doe.virginia.gov/instruction/english/literacy-webinar-series.shtml"/>
          <p:cNvPicPr preferRelativeResize="0"/>
          <p:nvPr/>
        </p:nvPicPr>
        <p:blipFill>
          <a:blip r:embed="rId4">
            <a:alphaModFix/>
          </a:blip>
          <a:stretch>
            <a:fillRect/>
          </a:stretch>
        </p:blipFill>
        <p:spPr>
          <a:xfrm>
            <a:off x="1266092" y="1645919"/>
            <a:ext cx="6101234" cy="3497581"/>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87"/>
          <p:cNvSpPr txBox="1">
            <a:spLocks noGrp="1"/>
          </p:cNvSpPr>
          <p:nvPr>
            <p:ph type="sldNum" idx="12"/>
          </p:nvPr>
        </p:nvSpPr>
        <p:spPr>
          <a:xfrm>
            <a:off x="772310" y="6143189"/>
            <a:ext cx="731700" cy="5247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fld id="{00000000-1234-1234-1234-123412341234}" type="slidenum">
              <a:rPr lang="en"/>
              <a:t>54</a:t>
            </a:fld>
            <a:endParaRPr/>
          </a:p>
        </p:txBody>
      </p:sp>
      <p:sp>
        <p:nvSpPr>
          <p:cNvPr id="626" name="Google Shape;626;p87"/>
          <p:cNvSpPr txBox="1">
            <a:spLocks noGrp="1"/>
          </p:cNvSpPr>
          <p:nvPr>
            <p:ph type="title"/>
          </p:nvPr>
        </p:nvSpPr>
        <p:spPr>
          <a:xfrm>
            <a:off x="694100" y="792399"/>
            <a:ext cx="8082300" cy="5850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sz="2600" u="sng">
                <a:solidFill>
                  <a:schemeClr val="hlink"/>
                </a:solidFill>
                <a:hlinkClick r:id="rId3"/>
              </a:rPr>
              <a:t>VDOE Professional Development on Demand</a:t>
            </a:r>
            <a:endParaRPr sz="2600"/>
          </a:p>
        </p:txBody>
      </p:sp>
      <p:pic>
        <p:nvPicPr>
          <p:cNvPr id="627" name="Google Shape;627;p87" descr="Screenshot of the VDOE Professional Development on Demand page:&#10;https://www.doe.virginia.gov/instruction/english/professional_development/development-on-demand/index.shtml"/>
          <p:cNvPicPr preferRelativeResize="0"/>
          <p:nvPr/>
        </p:nvPicPr>
        <p:blipFill>
          <a:blip r:embed="rId4">
            <a:alphaModFix/>
          </a:blip>
          <a:stretch>
            <a:fillRect/>
          </a:stretch>
        </p:blipFill>
        <p:spPr>
          <a:xfrm>
            <a:off x="939150" y="1479775"/>
            <a:ext cx="7265701" cy="357835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88"/>
          <p:cNvSpPr txBox="1">
            <a:spLocks noGrp="1"/>
          </p:cNvSpPr>
          <p:nvPr>
            <p:ph type="title"/>
          </p:nvPr>
        </p:nvSpPr>
        <p:spPr>
          <a:xfrm>
            <a:off x="144875" y="813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Final Thoughts:</a:t>
            </a:r>
            <a:endParaRPr/>
          </a:p>
        </p:txBody>
      </p:sp>
      <p:sp>
        <p:nvSpPr>
          <p:cNvPr id="633" name="Google Shape;633;p88"/>
          <p:cNvSpPr txBox="1">
            <a:spLocks noGrp="1"/>
          </p:cNvSpPr>
          <p:nvPr>
            <p:ph type="body" idx="1"/>
          </p:nvPr>
        </p:nvSpPr>
        <p:spPr>
          <a:xfrm>
            <a:off x="144875" y="1386425"/>
            <a:ext cx="88245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Reading is a metacognitive process.</a:t>
            </a:r>
            <a:endParaRPr sz="2400"/>
          </a:p>
          <a:p>
            <a:pPr marL="457200" lvl="0" indent="-381000" algn="l" rtl="0">
              <a:spcBef>
                <a:spcPts val="0"/>
              </a:spcBef>
              <a:spcAft>
                <a:spcPts val="0"/>
              </a:spcAft>
              <a:buSzPts val="2400"/>
              <a:buChar char="●"/>
            </a:pPr>
            <a:r>
              <a:rPr lang="en" sz="2400"/>
              <a:t>Get books and texts in the hands of kids.</a:t>
            </a:r>
            <a:endParaRPr sz="2400"/>
          </a:p>
          <a:p>
            <a:pPr marL="457200" lvl="0" indent="-381000" algn="l" rtl="0">
              <a:spcBef>
                <a:spcPts val="0"/>
              </a:spcBef>
              <a:spcAft>
                <a:spcPts val="0"/>
              </a:spcAft>
              <a:buSzPts val="2400"/>
              <a:buChar char="●"/>
            </a:pPr>
            <a:r>
              <a:rPr lang="en" sz="2400"/>
              <a:t>Provide daily opportunities for students to read.</a:t>
            </a:r>
            <a:endParaRPr sz="2400"/>
          </a:p>
          <a:p>
            <a:pPr marL="457200" lvl="0" indent="-381000" algn="l" rtl="0">
              <a:spcBef>
                <a:spcPts val="0"/>
              </a:spcBef>
              <a:spcAft>
                <a:spcPts val="0"/>
              </a:spcAft>
              <a:buSzPts val="2400"/>
              <a:buChar char="●"/>
            </a:pPr>
            <a:r>
              <a:rPr lang="en" sz="2400"/>
              <a:t>Prioritize literacy across contents.</a:t>
            </a:r>
            <a:endParaRPr sz="2400"/>
          </a:p>
          <a:p>
            <a:pPr marL="457200" lvl="0" indent="-381000" algn="l" rtl="0">
              <a:spcBef>
                <a:spcPts val="0"/>
              </a:spcBef>
              <a:spcAft>
                <a:spcPts val="0"/>
              </a:spcAft>
              <a:buSzPts val="2400"/>
              <a:buChar char="●"/>
            </a:pPr>
            <a:r>
              <a:rPr lang="en" sz="2400"/>
              <a:t>Teaching skills in isolation is not authentic to real reading experiences.</a:t>
            </a:r>
            <a:endParaRPr sz="1300"/>
          </a:p>
          <a:p>
            <a:pPr marL="0" lvl="0" indent="0" algn="l" rtl="0">
              <a:spcBef>
                <a:spcPts val="1600"/>
              </a:spcBef>
              <a:spcAft>
                <a:spcPts val="0"/>
              </a:spcAft>
              <a:buNone/>
            </a:pPr>
            <a:r>
              <a:rPr lang="en" sz="1300"/>
              <a:t>From: </a:t>
            </a:r>
            <a:r>
              <a:rPr lang="en" sz="1400" u="sng">
                <a:solidFill>
                  <a:schemeClr val="hlink"/>
                </a:solidFill>
                <a:hlinkClick r:id="rId3"/>
              </a:rPr>
              <a:t>Educator to Educator: Sharing Lessons Learned from School Divisions on Best Practices </a:t>
            </a:r>
            <a:r>
              <a:rPr lang="en" sz="1400"/>
              <a:t>(Winter, 2019).</a:t>
            </a:r>
            <a:endParaRPr sz="1400"/>
          </a:p>
          <a:p>
            <a:pPr marL="0" lvl="0" indent="0" algn="l" rtl="0">
              <a:spcBef>
                <a:spcPts val="1600"/>
              </a:spcBef>
              <a:spcAft>
                <a:spcPts val="1600"/>
              </a:spcAft>
              <a:buNone/>
            </a:pPr>
            <a:endParaRPr/>
          </a:p>
        </p:txBody>
      </p:sp>
      <p:sp>
        <p:nvSpPr>
          <p:cNvPr id="634" name="Google Shape;634;p88"/>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89"/>
          <p:cNvSpPr txBox="1">
            <a:spLocks noGrp="1"/>
          </p:cNvSpPr>
          <p:nvPr>
            <p:ph type="ctrTitle"/>
          </p:nvPr>
        </p:nvSpPr>
        <p:spPr>
          <a:xfrm>
            <a:off x="-75825" y="1511775"/>
            <a:ext cx="9295800" cy="1858200"/>
          </a:xfrm>
          <a:prstGeom prst="rect">
            <a:avLst/>
          </a:prstGeom>
        </p:spPr>
        <p:txBody>
          <a:bodyPr spcFirstLastPara="1" wrap="square" lIns="68575" tIns="68575" rIns="68575" bIns="68575" anchor="b" anchorCtr="0">
            <a:noAutofit/>
          </a:bodyPr>
          <a:lstStyle/>
          <a:p>
            <a:pPr marL="0" lvl="0" indent="0" algn="ctr" rtl="0">
              <a:spcBef>
                <a:spcPts val="0"/>
              </a:spcBef>
              <a:spcAft>
                <a:spcPts val="0"/>
              </a:spcAft>
              <a:buNone/>
            </a:pPr>
            <a:r>
              <a:rPr lang="en" sz="6500"/>
              <a:t>Thank You!</a:t>
            </a:r>
            <a:endParaRPr sz="6500"/>
          </a:p>
        </p:txBody>
      </p:sp>
      <p:sp>
        <p:nvSpPr>
          <p:cNvPr id="640" name="Google Shape;640;p89"/>
          <p:cNvSpPr txBox="1">
            <a:spLocks noGrp="1"/>
          </p:cNvSpPr>
          <p:nvPr>
            <p:ph type="sldNum" idx="12"/>
          </p:nvPr>
        </p:nvSpPr>
        <p:spPr>
          <a:xfrm>
            <a:off x="316344" y="6143189"/>
            <a:ext cx="731700" cy="5247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fld id="{00000000-1234-1234-1234-123412341234}" type="slidenum">
              <a:rPr lang="en"/>
              <a:t>56</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90"/>
          <p:cNvSpPr txBox="1">
            <a:spLocks noGrp="1"/>
          </p:cNvSpPr>
          <p:nvPr>
            <p:ph type="title"/>
          </p:nvPr>
        </p:nvSpPr>
        <p:spPr>
          <a:xfrm>
            <a:off x="627334" y="511387"/>
            <a:ext cx="2949300" cy="8172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rgbClr val="0F150D"/>
              </a:buClr>
              <a:buSzPts val="2400"/>
              <a:buFont typeface="Trebuchet MS"/>
              <a:buNone/>
            </a:pPr>
            <a:r>
              <a:rPr lang="en" sz="2800" b="1">
                <a:solidFill>
                  <a:srgbClr val="0F150D"/>
                </a:solidFill>
              </a:rPr>
              <a:t>Stay Connected!</a:t>
            </a:r>
            <a:endParaRPr sz="2800" b="1">
              <a:solidFill>
                <a:srgbClr val="0F150D"/>
              </a:solidFill>
            </a:endParaRPr>
          </a:p>
        </p:txBody>
      </p:sp>
      <p:sp>
        <p:nvSpPr>
          <p:cNvPr id="646" name="Google Shape;646;p90"/>
          <p:cNvSpPr txBox="1">
            <a:spLocks noGrp="1"/>
          </p:cNvSpPr>
          <p:nvPr>
            <p:ph type="body" idx="1"/>
          </p:nvPr>
        </p:nvSpPr>
        <p:spPr>
          <a:xfrm>
            <a:off x="199825" y="1635949"/>
            <a:ext cx="3804300" cy="3192600"/>
          </a:xfrm>
          <a:prstGeom prst="rect">
            <a:avLst/>
          </a:prstGeom>
          <a:noFill/>
          <a:ln>
            <a:noFill/>
          </a:ln>
        </p:spPr>
        <p:txBody>
          <a:bodyPr spcFirstLastPara="1" wrap="square" lIns="68575" tIns="34275" rIns="68575" bIns="34275" anchor="t" anchorCtr="0">
            <a:normAutofit fontScale="40000" lnSpcReduction="20000"/>
          </a:bodyPr>
          <a:lstStyle/>
          <a:p>
            <a:pPr marL="0" lvl="0" indent="0" algn="ctr" rtl="0">
              <a:lnSpc>
                <a:spcPct val="90000"/>
              </a:lnSpc>
              <a:spcBef>
                <a:spcPts val="0"/>
              </a:spcBef>
              <a:spcAft>
                <a:spcPts val="0"/>
              </a:spcAft>
              <a:buClr>
                <a:srgbClr val="FF0000"/>
              </a:buClr>
              <a:buSzPct val="51428"/>
              <a:buNone/>
            </a:pPr>
            <a:r>
              <a:rPr lang="en" sz="3500" b="1">
                <a:solidFill>
                  <a:srgbClr val="FF0000"/>
                </a:solidFill>
              </a:rPr>
              <a:t>Jill Nogueras</a:t>
            </a:r>
            <a:endParaRPr sz="3500"/>
          </a:p>
          <a:p>
            <a:pPr marL="0" lvl="0" indent="0" algn="ctr" rtl="0">
              <a:lnSpc>
                <a:spcPct val="90000"/>
              </a:lnSpc>
              <a:spcBef>
                <a:spcPts val="0"/>
              </a:spcBef>
              <a:spcAft>
                <a:spcPts val="0"/>
              </a:spcAft>
              <a:buClr>
                <a:srgbClr val="000000"/>
              </a:buClr>
              <a:buSzPct val="42857"/>
              <a:buNone/>
            </a:pPr>
            <a:r>
              <a:rPr lang="en" sz="3500" b="1">
                <a:solidFill>
                  <a:srgbClr val="000000"/>
                </a:solidFill>
              </a:rPr>
              <a:t>K-12 English Coordinator</a:t>
            </a:r>
            <a:endParaRPr sz="3500"/>
          </a:p>
          <a:p>
            <a:pPr marL="0" lvl="0" indent="0" algn="ctr" rtl="0">
              <a:lnSpc>
                <a:spcPct val="90000"/>
              </a:lnSpc>
              <a:spcBef>
                <a:spcPts val="0"/>
              </a:spcBef>
              <a:spcAft>
                <a:spcPts val="0"/>
              </a:spcAft>
              <a:buClr>
                <a:srgbClr val="000000"/>
              </a:buClr>
              <a:buSzPct val="34285"/>
              <a:buNone/>
            </a:pPr>
            <a:r>
              <a:rPr lang="en" sz="3500" u="sng">
                <a:solidFill>
                  <a:schemeClr val="hlink"/>
                </a:solidFill>
                <a:hlinkClick r:id="rId3"/>
              </a:rPr>
              <a:t>Jill.Nogueras@doe.virginia.gov</a:t>
            </a:r>
            <a:endParaRPr sz="3500">
              <a:solidFill>
                <a:srgbClr val="000000"/>
              </a:solidFill>
            </a:endParaRPr>
          </a:p>
          <a:p>
            <a:pPr marL="0" lvl="0" indent="0" algn="ctr" rtl="0">
              <a:lnSpc>
                <a:spcPct val="90000"/>
              </a:lnSpc>
              <a:spcBef>
                <a:spcPts val="0"/>
              </a:spcBef>
              <a:spcAft>
                <a:spcPts val="0"/>
              </a:spcAft>
              <a:buClr>
                <a:schemeClr val="accent1"/>
              </a:buClr>
              <a:buSzPct val="25714"/>
              <a:buNone/>
            </a:pPr>
            <a:endParaRPr sz="3500">
              <a:solidFill>
                <a:srgbClr val="000000"/>
              </a:solidFill>
            </a:endParaRPr>
          </a:p>
          <a:p>
            <a:pPr marL="0" lvl="0" indent="0" algn="ctr" rtl="0">
              <a:lnSpc>
                <a:spcPct val="90000"/>
              </a:lnSpc>
              <a:spcBef>
                <a:spcPts val="0"/>
              </a:spcBef>
              <a:spcAft>
                <a:spcPts val="0"/>
              </a:spcAft>
              <a:buClr>
                <a:srgbClr val="FF0000"/>
              </a:buClr>
              <a:buSzPct val="51428"/>
              <a:buNone/>
            </a:pPr>
            <a:r>
              <a:rPr lang="en" sz="3500" b="1">
                <a:solidFill>
                  <a:srgbClr val="FF0000"/>
                </a:solidFill>
              </a:rPr>
              <a:t>Carmen Kurek</a:t>
            </a:r>
            <a:endParaRPr sz="3500"/>
          </a:p>
          <a:p>
            <a:pPr marL="0" lvl="0" indent="0" algn="ctr" rtl="0">
              <a:lnSpc>
                <a:spcPct val="90000"/>
              </a:lnSpc>
              <a:spcBef>
                <a:spcPts val="0"/>
              </a:spcBef>
              <a:spcAft>
                <a:spcPts val="0"/>
              </a:spcAft>
              <a:buClr>
                <a:srgbClr val="000000"/>
              </a:buClr>
              <a:buSzPct val="34285"/>
              <a:buNone/>
            </a:pPr>
            <a:r>
              <a:rPr lang="en" sz="3500" b="1">
                <a:solidFill>
                  <a:srgbClr val="000000"/>
                </a:solidFill>
              </a:rPr>
              <a:t>Elementary English/Reading Specialist</a:t>
            </a:r>
            <a:endParaRPr sz="3500"/>
          </a:p>
          <a:p>
            <a:pPr marL="0" lvl="0" indent="0" algn="ctr" rtl="0">
              <a:lnSpc>
                <a:spcPct val="90000"/>
              </a:lnSpc>
              <a:spcBef>
                <a:spcPts val="0"/>
              </a:spcBef>
              <a:spcAft>
                <a:spcPts val="0"/>
              </a:spcAft>
              <a:buClr>
                <a:srgbClr val="000000"/>
              </a:buClr>
              <a:buSzPct val="34285"/>
              <a:buNone/>
            </a:pPr>
            <a:r>
              <a:rPr lang="en" sz="3500" u="sng">
                <a:solidFill>
                  <a:schemeClr val="hlink"/>
                </a:solidFill>
                <a:hlinkClick r:id="rId4"/>
              </a:rPr>
              <a:t>Carmen.Kurek@doe.virginia.gov</a:t>
            </a:r>
            <a:endParaRPr sz="3500">
              <a:solidFill>
                <a:srgbClr val="000000"/>
              </a:solidFill>
            </a:endParaRPr>
          </a:p>
          <a:p>
            <a:pPr marL="0" lvl="0" indent="0" algn="ctr" rtl="0">
              <a:lnSpc>
                <a:spcPct val="90000"/>
              </a:lnSpc>
              <a:spcBef>
                <a:spcPts val="0"/>
              </a:spcBef>
              <a:spcAft>
                <a:spcPts val="0"/>
              </a:spcAft>
              <a:buClr>
                <a:schemeClr val="accent1"/>
              </a:buClr>
              <a:buSzPct val="25714"/>
              <a:buNone/>
            </a:pPr>
            <a:endParaRPr sz="3500">
              <a:solidFill>
                <a:srgbClr val="000000"/>
              </a:solidFill>
            </a:endParaRPr>
          </a:p>
          <a:p>
            <a:pPr marL="0" lvl="0" indent="0" algn="ctr" rtl="0">
              <a:lnSpc>
                <a:spcPct val="90000"/>
              </a:lnSpc>
              <a:spcBef>
                <a:spcPts val="0"/>
              </a:spcBef>
              <a:spcAft>
                <a:spcPts val="0"/>
              </a:spcAft>
              <a:buClr>
                <a:srgbClr val="FF0000"/>
              </a:buClr>
              <a:buSzPct val="51428"/>
              <a:buNone/>
            </a:pPr>
            <a:r>
              <a:rPr lang="en" sz="3500" b="1">
                <a:solidFill>
                  <a:srgbClr val="FF0000"/>
                </a:solidFill>
              </a:rPr>
              <a:t>Colleen Cassada</a:t>
            </a:r>
            <a:endParaRPr sz="3500"/>
          </a:p>
          <a:p>
            <a:pPr marL="0" lvl="0" indent="0" algn="ctr" rtl="0">
              <a:lnSpc>
                <a:spcPct val="90000"/>
              </a:lnSpc>
              <a:spcBef>
                <a:spcPts val="0"/>
              </a:spcBef>
              <a:spcAft>
                <a:spcPts val="0"/>
              </a:spcAft>
              <a:buClr>
                <a:srgbClr val="000000"/>
              </a:buClr>
              <a:buSzPct val="34285"/>
              <a:buNone/>
            </a:pPr>
            <a:r>
              <a:rPr lang="en" sz="3500" b="1">
                <a:solidFill>
                  <a:srgbClr val="000000"/>
                </a:solidFill>
              </a:rPr>
              <a:t>Middle School English Specialist</a:t>
            </a:r>
            <a:endParaRPr sz="3500"/>
          </a:p>
          <a:p>
            <a:pPr marL="0" lvl="0" indent="0" algn="ctr" rtl="0">
              <a:lnSpc>
                <a:spcPct val="90000"/>
              </a:lnSpc>
              <a:spcBef>
                <a:spcPts val="0"/>
              </a:spcBef>
              <a:spcAft>
                <a:spcPts val="0"/>
              </a:spcAft>
              <a:buClr>
                <a:srgbClr val="000000"/>
              </a:buClr>
              <a:buSzPct val="34285"/>
              <a:buNone/>
            </a:pPr>
            <a:r>
              <a:rPr lang="en" sz="3500" u="sng">
                <a:solidFill>
                  <a:schemeClr val="hlink"/>
                </a:solidFill>
                <a:hlinkClick r:id="rId5"/>
              </a:rPr>
              <a:t>Colleen.Cassada@doe.virginia.gov</a:t>
            </a:r>
            <a:endParaRPr sz="3500">
              <a:solidFill>
                <a:srgbClr val="000000"/>
              </a:solidFill>
            </a:endParaRPr>
          </a:p>
          <a:p>
            <a:pPr marL="0" lvl="0" indent="0" algn="ctr" rtl="0">
              <a:lnSpc>
                <a:spcPct val="90000"/>
              </a:lnSpc>
              <a:spcBef>
                <a:spcPts val="0"/>
              </a:spcBef>
              <a:spcAft>
                <a:spcPts val="0"/>
              </a:spcAft>
              <a:buClr>
                <a:schemeClr val="accent1"/>
              </a:buClr>
              <a:buSzPct val="25714"/>
              <a:buNone/>
            </a:pPr>
            <a:endParaRPr sz="3500">
              <a:solidFill>
                <a:srgbClr val="000000"/>
              </a:solidFill>
            </a:endParaRPr>
          </a:p>
          <a:p>
            <a:pPr marL="0" lvl="0" indent="0" algn="ctr" rtl="0">
              <a:lnSpc>
                <a:spcPct val="90000"/>
              </a:lnSpc>
              <a:spcBef>
                <a:spcPts val="0"/>
              </a:spcBef>
              <a:spcAft>
                <a:spcPts val="0"/>
              </a:spcAft>
              <a:buClr>
                <a:schemeClr val="accent1"/>
              </a:buClr>
              <a:buSzPct val="25714"/>
              <a:buNone/>
            </a:pPr>
            <a:endParaRPr sz="3500">
              <a:solidFill>
                <a:srgbClr val="000000"/>
              </a:solidFill>
            </a:endParaRPr>
          </a:p>
          <a:p>
            <a:pPr marL="0" lvl="0" indent="0" algn="ctr" rtl="0">
              <a:lnSpc>
                <a:spcPct val="90000"/>
              </a:lnSpc>
              <a:spcBef>
                <a:spcPts val="0"/>
              </a:spcBef>
              <a:spcAft>
                <a:spcPts val="0"/>
              </a:spcAft>
              <a:buClr>
                <a:srgbClr val="FF0000"/>
              </a:buClr>
              <a:buSzPct val="51428"/>
              <a:buNone/>
            </a:pPr>
            <a:r>
              <a:rPr lang="en" sz="3500" b="1">
                <a:solidFill>
                  <a:srgbClr val="FF0000"/>
                </a:solidFill>
              </a:rPr>
              <a:t>Assessment Office</a:t>
            </a:r>
            <a:endParaRPr sz="3500"/>
          </a:p>
          <a:p>
            <a:pPr marL="0" lvl="0" indent="0" algn="ctr" rtl="0">
              <a:lnSpc>
                <a:spcPct val="90000"/>
              </a:lnSpc>
              <a:spcBef>
                <a:spcPts val="0"/>
              </a:spcBef>
              <a:spcAft>
                <a:spcPts val="0"/>
              </a:spcAft>
              <a:buClr>
                <a:srgbClr val="000000"/>
              </a:buClr>
              <a:buSzPct val="25714"/>
              <a:buNone/>
            </a:pPr>
            <a:r>
              <a:rPr lang="en" sz="3500" u="sng">
                <a:solidFill>
                  <a:schemeClr val="hlink"/>
                </a:solidFill>
                <a:hlinkClick r:id="rId6"/>
              </a:rPr>
              <a:t>student_assessment@doe.virginia.gov</a:t>
            </a:r>
            <a:endParaRPr sz="3500"/>
          </a:p>
          <a:p>
            <a:pPr marL="0" lvl="0" indent="0" algn="ctr" rtl="0">
              <a:lnSpc>
                <a:spcPct val="90000"/>
              </a:lnSpc>
              <a:spcBef>
                <a:spcPts val="0"/>
              </a:spcBef>
              <a:spcAft>
                <a:spcPts val="0"/>
              </a:spcAft>
              <a:buClr>
                <a:srgbClr val="000000"/>
              </a:buClr>
              <a:buSzPct val="25714"/>
              <a:buNone/>
            </a:pPr>
            <a:endParaRPr sz="3500"/>
          </a:p>
          <a:p>
            <a:pPr marL="0" lvl="0" indent="0" algn="ctr" rtl="0">
              <a:lnSpc>
                <a:spcPct val="90000"/>
              </a:lnSpc>
              <a:spcBef>
                <a:spcPts val="0"/>
              </a:spcBef>
              <a:spcAft>
                <a:spcPts val="0"/>
              </a:spcAft>
              <a:buClr>
                <a:schemeClr val="accent1"/>
              </a:buClr>
              <a:buSzPct val="25714"/>
              <a:buNone/>
            </a:pPr>
            <a:endParaRPr sz="3500">
              <a:solidFill>
                <a:srgbClr val="000000"/>
              </a:solidFill>
            </a:endParaRPr>
          </a:p>
          <a:p>
            <a:pPr marL="0" lvl="0" indent="0" algn="ctr" rtl="0">
              <a:lnSpc>
                <a:spcPct val="90000"/>
              </a:lnSpc>
              <a:spcBef>
                <a:spcPts val="0"/>
              </a:spcBef>
              <a:spcAft>
                <a:spcPts val="0"/>
              </a:spcAft>
              <a:buClr>
                <a:schemeClr val="accent1"/>
              </a:buClr>
              <a:buSzPct val="25714"/>
              <a:buNone/>
            </a:pPr>
            <a:endParaRPr sz="3500">
              <a:solidFill>
                <a:srgbClr val="000000"/>
              </a:solidFill>
            </a:endParaRPr>
          </a:p>
          <a:p>
            <a:pPr marL="0" lvl="0" indent="0" algn="ctr" rtl="0">
              <a:lnSpc>
                <a:spcPct val="90000"/>
              </a:lnSpc>
              <a:spcBef>
                <a:spcPts val="0"/>
              </a:spcBef>
              <a:spcAft>
                <a:spcPts val="0"/>
              </a:spcAft>
              <a:buClr>
                <a:srgbClr val="000000"/>
              </a:buClr>
              <a:buSzPct val="34285"/>
              <a:buNone/>
            </a:pPr>
            <a:r>
              <a:rPr lang="en" sz="3500" b="1">
                <a:solidFill>
                  <a:srgbClr val="000000"/>
                </a:solidFill>
              </a:rPr>
              <a:t>#CommitToLitVA</a:t>
            </a:r>
            <a:endParaRPr sz="3500"/>
          </a:p>
          <a:p>
            <a:pPr marL="0" lvl="0" indent="0" algn="ctr" rtl="0">
              <a:lnSpc>
                <a:spcPct val="90000"/>
              </a:lnSpc>
              <a:spcBef>
                <a:spcPts val="0"/>
              </a:spcBef>
              <a:spcAft>
                <a:spcPts val="0"/>
              </a:spcAft>
              <a:buClr>
                <a:schemeClr val="accent1"/>
              </a:buClr>
              <a:buSzPct val="100000"/>
              <a:buNone/>
            </a:pPr>
            <a:endParaRPr sz="900">
              <a:solidFill>
                <a:srgbClr val="000000"/>
              </a:solidFill>
            </a:endParaRPr>
          </a:p>
          <a:p>
            <a:pPr marL="0" lvl="0" indent="0" algn="l" rtl="0">
              <a:lnSpc>
                <a:spcPct val="90000"/>
              </a:lnSpc>
              <a:spcBef>
                <a:spcPts val="800"/>
              </a:spcBef>
              <a:spcAft>
                <a:spcPts val="1600"/>
              </a:spcAft>
              <a:buClr>
                <a:schemeClr val="accent1"/>
              </a:buClr>
              <a:buSzPct val="109090"/>
              <a:buNone/>
            </a:pPr>
            <a:endParaRPr sz="1100"/>
          </a:p>
        </p:txBody>
      </p:sp>
      <p:pic>
        <p:nvPicPr>
          <p:cNvPr id="647" name="Google Shape;647;p90" descr="stock image"/>
          <p:cNvPicPr preferRelativeResize="0">
            <a:picLocks noGrp="1"/>
          </p:cNvPicPr>
          <p:nvPr>
            <p:ph type="pic" idx="2"/>
          </p:nvPr>
        </p:nvPicPr>
        <p:blipFill rotWithShape="1">
          <a:blip r:embed="rId7">
            <a:alphaModFix/>
          </a:blip>
          <a:srcRect l="7891" r="7891"/>
          <a:stretch/>
        </p:blipFill>
        <p:spPr>
          <a:xfrm>
            <a:off x="3887391" y="740569"/>
            <a:ext cx="4629000" cy="3655200"/>
          </a:xfrm>
          <a:prstGeom prst="rect">
            <a:avLst/>
          </a:prstGeom>
          <a:noFill/>
          <a:ln>
            <a:noFill/>
          </a:ln>
          <a:effectLst>
            <a:outerShdw blurRad="292100" dist="139700" dir="2700000" algn="tl" rotWithShape="0">
              <a:srgbClr val="333333">
                <a:alpha val="64709"/>
              </a:srgbClr>
            </a:outerShdw>
          </a:effectLst>
        </p:spPr>
      </p:pic>
      <p:sp>
        <p:nvSpPr>
          <p:cNvPr id="648" name="Google Shape;648;p90" descr="https://af6b5142-a-63644faa-s-sites.googlegroups.com/a/vita.virginia.gov/creative-services/vdoe-brand/virginia-is-for-learners-image-bank/1H5_BWR.jpg?attachauth=ANoY7cqs6YDzpRL9l352tcM8amm0UL9gFkn6cUIUb-rXVLjdBWrY8_I5yviV2yy6d7FrvZl0I1vEizPPOzB1Y2GN6brjnIc1ienNt_jS_d8pn8HEhZMbOtSfraYANkwqhlpxeymzEmOhOAs7fX8r-15qOThijWtI4tcW4q13_AIwgnP9fWt27lPhKEhqS0GI3lTRTJ8NGtkW3yN93lcCSRkwCvh273ffbbiPPdN6psT12uRe8IJSvBGQZtGnvQMJdCRxi-26siobgUjuVlO4HKw5xunByXFQeRjcSgvGidlfNle4s9kX0kw%3D&amp;attredirects=0"/>
          <p:cNvSpPr/>
          <p:nvPr/>
        </p:nvSpPr>
        <p:spPr>
          <a:xfrm>
            <a:off x="116681" y="-108347"/>
            <a:ext cx="228600" cy="228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Times New Roman"/>
              <a:buNone/>
            </a:pPr>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9"/>
          <p:cNvSpPr txBox="1">
            <a:spLocks noGrp="1"/>
          </p:cNvSpPr>
          <p:nvPr>
            <p:ph type="title"/>
          </p:nvPr>
        </p:nvSpPr>
        <p:spPr>
          <a:xfrm>
            <a:off x="311700" y="737525"/>
            <a:ext cx="8709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Instructional Focus: News Release-August 26, 2021</a:t>
            </a:r>
            <a:endParaRPr/>
          </a:p>
        </p:txBody>
      </p:sp>
      <p:sp>
        <p:nvSpPr>
          <p:cNvPr id="199" name="Google Shape;199;p39"/>
          <p:cNvSpPr txBox="1">
            <a:spLocks noGrp="1"/>
          </p:cNvSpPr>
          <p:nvPr>
            <p:ph type="body" idx="1"/>
          </p:nvPr>
        </p:nvSpPr>
        <p:spPr>
          <a:xfrm>
            <a:off x="106125" y="1136175"/>
            <a:ext cx="8971200" cy="3669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400" b="0"/>
              <a:t>“In addressing unfinished learning from the pandemic, VDOE and school divisions are emphasizing acceleration, not remediation. Acceleration maintains advancement trajectories for students by combining grade-level content with the teaching of skills and concepts not mastered during 2019-2020 and 2020-2021.”</a:t>
            </a:r>
            <a:endParaRPr sz="2400" b="0"/>
          </a:p>
          <a:p>
            <a:pPr marL="0" lvl="0" indent="0" algn="l" rtl="0">
              <a:lnSpc>
                <a:spcPct val="100000"/>
              </a:lnSpc>
              <a:spcBef>
                <a:spcPts val="1000"/>
              </a:spcBef>
              <a:spcAft>
                <a:spcPts val="0"/>
              </a:spcAft>
              <a:buClr>
                <a:schemeClr val="dk1"/>
              </a:buClr>
              <a:buSzPts val="1100"/>
              <a:buFont typeface="Arial"/>
              <a:buNone/>
            </a:pPr>
            <a:r>
              <a:rPr lang="en" sz="2400" b="0"/>
              <a:t>NOTE: Acceleration in this context does not mean that content should be skipped or that teachers should move beyond content when students may not be ready.</a:t>
            </a:r>
            <a:endParaRPr sz="2400" b="0"/>
          </a:p>
          <a:p>
            <a:pPr marL="0" lvl="0" indent="0" algn="l" rtl="0">
              <a:lnSpc>
                <a:spcPct val="100000"/>
              </a:lnSpc>
              <a:spcBef>
                <a:spcPts val="0"/>
              </a:spcBef>
              <a:spcAft>
                <a:spcPts val="1600"/>
              </a:spcAft>
              <a:buNone/>
            </a:pPr>
            <a:endParaRPr sz="2400"/>
          </a:p>
        </p:txBody>
      </p:sp>
      <p:sp>
        <p:nvSpPr>
          <p:cNvPr id="200" name="Google Shape;200;p39"/>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4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a:solidFill>
                  <a:srgbClr val="D50032"/>
                </a:solidFill>
              </a:rPr>
              <a:t>Analyzing and Using SDBQ Reports for Growth Assessments</a:t>
            </a:r>
            <a:endParaRPr>
              <a:solidFill>
                <a:srgbClr val="D50032"/>
              </a:solidFill>
            </a:endParaRPr>
          </a:p>
          <a:p>
            <a:pPr marL="0" lvl="0" indent="0" algn="ctr" rtl="0">
              <a:spcBef>
                <a:spcPts val="0"/>
              </a:spcBef>
              <a:spcAft>
                <a:spcPts val="0"/>
              </a:spcAft>
              <a:buNone/>
            </a:pPr>
            <a:r>
              <a:rPr lang="en">
                <a:solidFill>
                  <a:srgbClr val="D50032"/>
                </a:solidFill>
              </a:rPr>
              <a:t>“We have given the growth assessment, so what’s next?”</a:t>
            </a:r>
            <a:endParaRPr/>
          </a:p>
        </p:txBody>
      </p:sp>
      <p:sp>
        <p:nvSpPr>
          <p:cNvPr id="206" name="Google Shape;206;p40"/>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solidFill>
                  <a:schemeClr val="lt1"/>
                </a:solidFill>
              </a:rPr>
              <a:t>7</a:t>
            </a:fld>
            <a:endParaRPr>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41"/>
          <p:cNvSpPr txBox="1">
            <a:spLocks noGrp="1"/>
          </p:cNvSpPr>
          <p:nvPr>
            <p:ph type="title"/>
          </p:nvPr>
        </p:nvSpPr>
        <p:spPr>
          <a:xfrm>
            <a:off x="77250" y="884075"/>
            <a:ext cx="5936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SDBQ Reporting Category Details</a:t>
            </a:r>
            <a:r>
              <a:rPr lang="en" sz="3400"/>
              <a:t> </a:t>
            </a:r>
            <a:r>
              <a:rPr lang="en" sz="2400"/>
              <a:t>(1 of 2)</a:t>
            </a:r>
            <a:endParaRPr sz="2400"/>
          </a:p>
        </p:txBody>
      </p:sp>
      <p:sp>
        <p:nvSpPr>
          <p:cNvPr id="212" name="Google Shape;212;p41"/>
          <p:cNvSpPr txBox="1">
            <a:spLocks noGrp="1"/>
          </p:cNvSpPr>
          <p:nvPr>
            <p:ph type="body" idx="1"/>
          </p:nvPr>
        </p:nvSpPr>
        <p:spPr>
          <a:xfrm>
            <a:off x="159300" y="1838275"/>
            <a:ext cx="3999900" cy="3416400"/>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Font typeface="Josefin Sans"/>
              <a:buChar char="●"/>
            </a:pPr>
            <a:r>
              <a:rPr lang="en" sz="2400" b="0"/>
              <a:t>Each reporting category has its own section</a:t>
            </a:r>
            <a:endParaRPr sz="2400" b="0"/>
          </a:p>
          <a:p>
            <a:pPr marL="457200" lvl="0" indent="-381000" algn="l" rtl="0">
              <a:lnSpc>
                <a:spcPct val="100000"/>
              </a:lnSpc>
              <a:spcBef>
                <a:spcPts val="0"/>
              </a:spcBef>
              <a:spcAft>
                <a:spcPts val="0"/>
              </a:spcAft>
              <a:buSzPts val="2400"/>
              <a:buFont typeface="Josefin Sans"/>
              <a:buChar char="●"/>
            </a:pPr>
            <a:r>
              <a:rPr lang="en" sz="2400" b="0"/>
              <a:t>Item descriptors will reflect every test item completed by the student</a:t>
            </a:r>
            <a:endParaRPr sz="2400" b="0"/>
          </a:p>
          <a:p>
            <a:pPr marL="457200" lvl="0" indent="0" algn="l" rtl="0">
              <a:lnSpc>
                <a:spcPct val="100000"/>
              </a:lnSpc>
              <a:spcBef>
                <a:spcPts val="0"/>
              </a:spcBef>
              <a:spcAft>
                <a:spcPts val="0"/>
              </a:spcAft>
              <a:buNone/>
            </a:pPr>
            <a:endParaRPr sz="1800" b="0"/>
          </a:p>
          <a:p>
            <a:pPr marL="0" lvl="0" indent="0" algn="l" rtl="0">
              <a:lnSpc>
                <a:spcPct val="100000"/>
              </a:lnSpc>
              <a:spcBef>
                <a:spcPts val="0"/>
              </a:spcBef>
              <a:spcAft>
                <a:spcPts val="1600"/>
              </a:spcAft>
              <a:buNone/>
            </a:pPr>
            <a:endParaRPr/>
          </a:p>
        </p:txBody>
      </p:sp>
      <p:sp>
        <p:nvSpPr>
          <p:cNvPr id="213" name="Google Shape;213;p41"/>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8</a:t>
            </a:fld>
            <a:endParaRPr/>
          </a:p>
        </p:txBody>
      </p:sp>
      <p:pic>
        <p:nvPicPr>
          <p:cNvPr id="214" name="Google Shape;214;p41" descr="Screenshot of sample SDBQ report"/>
          <p:cNvPicPr preferRelativeResize="0"/>
          <p:nvPr/>
        </p:nvPicPr>
        <p:blipFill>
          <a:blip r:embed="rId3">
            <a:alphaModFix/>
          </a:blip>
          <a:stretch>
            <a:fillRect/>
          </a:stretch>
        </p:blipFill>
        <p:spPr>
          <a:xfrm>
            <a:off x="5189100" y="433750"/>
            <a:ext cx="3441350" cy="43260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2"/>
          <p:cNvSpPr txBox="1">
            <a:spLocks noGrp="1"/>
          </p:cNvSpPr>
          <p:nvPr>
            <p:ph type="title"/>
          </p:nvPr>
        </p:nvSpPr>
        <p:spPr>
          <a:xfrm>
            <a:off x="311700" y="813725"/>
            <a:ext cx="5280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SDBQ Reporting Category Details</a:t>
            </a:r>
            <a:r>
              <a:rPr lang="en" sz="3400"/>
              <a:t> </a:t>
            </a:r>
            <a:r>
              <a:rPr lang="en" sz="2400"/>
              <a:t>(2 of 2)</a:t>
            </a:r>
            <a:endParaRPr sz="2400"/>
          </a:p>
        </p:txBody>
      </p:sp>
      <p:sp>
        <p:nvSpPr>
          <p:cNvPr id="220" name="Google Shape;220;p42"/>
          <p:cNvSpPr txBox="1">
            <a:spLocks noGrp="1"/>
          </p:cNvSpPr>
          <p:nvPr>
            <p:ph type="body" idx="1"/>
          </p:nvPr>
        </p:nvSpPr>
        <p:spPr>
          <a:xfrm>
            <a:off x="311700" y="1457275"/>
            <a:ext cx="4877400" cy="34164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sz="1800" b="0"/>
          </a:p>
          <a:p>
            <a:pPr marL="457200" lvl="0" indent="-381000" algn="l" rtl="0">
              <a:lnSpc>
                <a:spcPct val="100000"/>
              </a:lnSpc>
              <a:spcBef>
                <a:spcPts val="0"/>
              </a:spcBef>
              <a:spcAft>
                <a:spcPts val="0"/>
              </a:spcAft>
              <a:buSzPts val="2400"/>
              <a:buFont typeface="Josefin Sans"/>
              <a:buChar char="●"/>
            </a:pPr>
            <a:r>
              <a:rPr lang="en" sz="2400" b="0"/>
              <a:t>SOL content standard number will be included after the item descriptor </a:t>
            </a:r>
            <a:endParaRPr sz="2400" b="0"/>
          </a:p>
          <a:p>
            <a:pPr marL="457200" lvl="0" indent="-381000" algn="l" rtl="0">
              <a:lnSpc>
                <a:spcPct val="100000"/>
              </a:lnSpc>
              <a:spcBef>
                <a:spcPts val="0"/>
              </a:spcBef>
              <a:spcAft>
                <a:spcPts val="0"/>
              </a:spcAft>
              <a:buSzPts val="2400"/>
              <a:buFont typeface="Josefin Sans"/>
              <a:buChar char="●"/>
            </a:pPr>
            <a:r>
              <a:rPr lang="en" sz="2400" b="0"/>
              <a:t>Item descriptors will be sorted from incorrect items, highest level difficulty to lowest level, to correct items, highest level difficulty to lowest</a:t>
            </a:r>
            <a:endParaRPr sz="2400" b="0"/>
          </a:p>
          <a:p>
            <a:pPr marL="0" lvl="0" indent="0" algn="l" rtl="0">
              <a:spcBef>
                <a:spcPts val="0"/>
              </a:spcBef>
              <a:spcAft>
                <a:spcPts val="1600"/>
              </a:spcAft>
              <a:buNone/>
            </a:pPr>
            <a:endParaRPr/>
          </a:p>
        </p:txBody>
      </p:sp>
      <p:sp>
        <p:nvSpPr>
          <p:cNvPr id="221" name="Google Shape;221;p42"/>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9</a:t>
            </a:fld>
            <a:endParaRPr/>
          </a:p>
        </p:txBody>
      </p:sp>
      <p:pic>
        <p:nvPicPr>
          <p:cNvPr id="222" name="Google Shape;222;p42" descr="Screenshot of sample SDBQ Report"/>
          <p:cNvPicPr preferRelativeResize="0"/>
          <p:nvPr/>
        </p:nvPicPr>
        <p:blipFill>
          <a:blip r:embed="rId3">
            <a:alphaModFix/>
          </a:blip>
          <a:stretch>
            <a:fillRect/>
          </a:stretch>
        </p:blipFill>
        <p:spPr>
          <a:xfrm>
            <a:off x="5189100" y="433750"/>
            <a:ext cx="3441350" cy="432605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5714</Words>
  <Application>Microsoft Office PowerPoint</Application>
  <PresentationFormat>On-screen Show (16:9)</PresentationFormat>
  <Paragraphs>410</Paragraphs>
  <Slides>57</Slides>
  <Notes>57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57</vt:i4>
      </vt:variant>
    </vt:vector>
  </HeadingPairs>
  <TitlesOfParts>
    <vt:vector size="66" baseType="lpstr">
      <vt:lpstr>Times New Roman</vt:lpstr>
      <vt:lpstr>Josefin Sans</vt:lpstr>
      <vt:lpstr>Courier New</vt:lpstr>
      <vt:lpstr>Trebuchet MS</vt:lpstr>
      <vt:lpstr>Arial</vt:lpstr>
      <vt:lpstr>Calibri</vt:lpstr>
      <vt:lpstr>Noto Sans Symbols</vt:lpstr>
      <vt:lpstr>Simple Light</vt:lpstr>
      <vt:lpstr>Simple Light</vt:lpstr>
      <vt:lpstr>Utilizing Data to Maximize Literacy Instruction in the 2021-2022 Academic Year</vt:lpstr>
      <vt:lpstr>Agenda</vt:lpstr>
      <vt:lpstr>Growth Assessment Reports</vt:lpstr>
      <vt:lpstr>Purpose: News Release-September 3, 2021 (1 of 2)</vt:lpstr>
      <vt:lpstr>Purpose: News Release-September 3, 2021 (2 of 2)</vt:lpstr>
      <vt:lpstr>Instructional Focus: News Release-August 26, 2021</vt:lpstr>
      <vt:lpstr>Analyzing and Using SDBQ Reports for Growth Assessments “We have given the growth assessment, so what’s next?”</vt:lpstr>
      <vt:lpstr>SDBQ Reporting Category Details (1 of 2)</vt:lpstr>
      <vt:lpstr>SDBQ Reporting Category Details (2 of 2)</vt:lpstr>
      <vt:lpstr>Additional Item Descriptor Information</vt:lpstr>
      <vt:lpstr>Understanding the Item Descriptor</vt:lpstr>
      <vt:lpstr>Different Purpose, Different Focus (1 of 2)</vt:lpstr>
      <vt:lpstr>Different Purpose, Different Focus (2 of 2)</vt:lpstr>
      <vt:lpstr>Questions for Teachers to Consider when Using SDBQ Data for Planning Instruction</vt:lpstr>
      <vt:lpstr>Cautions When Analyzing SDBQ Data </vt:lpstr>
      <vt:lpstr>Reading Instruction (1 of 4)</vt:lpstr>
      <vt:lpstr>Reading Instruction (2 of 4)</vt:lpstr>
      <vt:lpstr>Reading Instruction (3 of 4)</vt:lpstr>
      <vt:lpstr>Reading Instruction (4 of 4)</vt:lpstr>
      <vt:lpstr>VDOE Assessment Supports Webinar Series</vt:lpstr>
      <vt:lpstr>Stacking Skills to Maximize Instruction</vt:lpstr>
      <vt:lpstr>What does “Stacking” Skills Mean?</vt:lpstr>
      <vt:lpstr>Considerations for Stacking Skills</vt:lpstr>
      <vt:lpstr>Grade Level Skills</vt:lpstr>
      <vt:lpstr>Vertical Progressions</vt:lpstr>
      <vt:lpstr>Strand Integration</vt:lpstr>
      <vt:lpstr>Text Based Stacks </vt:lpstr>
      <vt:lpstr>Text Based Stack 4th Grade (1 of 6)</vt:lpstr>
      <vt:lpstr>Text Based Stack 4th Grade (2 of 6)</vt:lpstr>
      <vt:lpstr>Text Based Stack 4th Grade (3 of 6)</vt:lpstr>
      <vt:lpstr>Text Based Stack 4th Grade (4 of 6)</vt:lpstr>
      <vt:lpstr>Text Based Stack 4th Grade (5 of 6)</vt:lpstr>
      <vt:lpstr>Text Based Stack 4th Grade (6 of 6)</vt:lpstr>
      <vt:lpstr>Text Based Stack 7th Grade (1 of 7)</vt:lpstr>
      <vt:lpstr>Text Based Stack 7th Grade (2 of 7)</vt:lpstr>
      <vt:lpstr>Text Based Stack 7th Grade (3 of 7)</vt:lpstr>
      <vt:lpstr>Text Based Stack 7th Grade (4 of 7)</vt:lpstr>
      <vt:lpstr>Text Based Stack 7th Grade (5 of 7) </vt:lpstr>
      <vt:lpstr>Text Based Stack 7th Grade (6 of 7)</vt:lpstr>
      <vt:lpstr>Text Based Stack 7th Grade (7 of 7) </vt:lpstr>
      <vt:lpstr>Changing the Trajectory </vt:lpstr>
      <vt:lpstr>How Students “Show Work” in English</vt:lpstr>
      <vt:lpstr>How Students Demonstrate Thinking in English</vt:lpstr>
      <vt:lpstr>Planning for Instruction</vt:lpstr>
      <vt:lpstr>Considerations for Planning</vt:lpstr>
      <vt:lpstr>Reminders when Planning</vt:lpstr>
      <vt:lpstr>Tools for Planning </vt:lpstr>
      <vt:lpstr>Tools for Planning: Progression Charts</vt:lpstr>
      <vt:lpstr>Tools for Planning: Tracker Logs</vt:lpstr>
      <vt:lpstr>Addressing Unfinished Learning-Updated Logs</vt:lpstr>
      <vt:lpstr>VDOE English Comprehensive Instructional Plans</vt:lpstr>
      <vt:lpstr>K-12 SOL Conferences In English Language Arts </vt:lpstr>
      <vt:lpstr>VDOE English Comprehensive Literacy Webinars</vt:lpstr>
      <vt:lpstr>VDOE Professional Development on Demand</vt:lpstr>
      <vt:lpstr>Final Thoughts:</vt:lpstr>
      <vt:lpstr>Thank You!</vt:lpstr>
      <vt:lpstr>Stay Connected!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Utilizing Data to Maximize Literacy Instruction in the 2021-2022 Academic Year</dc:title>
  <dc:creator>Nogueras, Jill (DOE)</dc:creator>
  <cp:lastModifiedBy>Nogueras, Jill (DOE)</cp:lastModifiedBy>
  <cp:revision>5</cp:revision>
  <dcterms:modified xsi:type="dcterms:W3CDTF">2021-10-21T12:23:01Z</dcterms:modified>
</cp:coreProperties>
</file>