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68" r:id="rId2"/>
    <p:sldId id="367" r:id="rId3"/>
    <p:sldId id="369" r:id="rId4"/>
    <p:sldId id="370" r:id="rId5"/>
    <p:sldId id="314" r:id="rId6"/>
    <p:sldId id="315" r:id="rId7"/>
    <p:sldId id="316" r:id="rId8"/>
    <p:sldId id="329" r:id="rId9"/>
    <p:sldId id="361" r:id="rId10"/>
    <p:sldId id="362" r:id="rId11"/>
    <p:sldId id="345" r:id="rId12"/>
    <p:sldId id="363" r:id="rId13"/>
    <p:sldId id="364" r:id="rId14"/>
    <p:sldId id="371" r:id="rId15"/>
    <p:sldId id="380" r:id="rId16"/>
    <p:sldId id="336" r:id="rId17"/>
    <p:sldId id="353" r:id="rId18"/>
    <p:sldId id="320" r:id="rId19"/>
    <p:sldId id="319" r:id="rId20"/>
    <p:sldId id="313" r:id="rId21"/>
    <p:sldId id="354" r:id="rId22"/>
    <p:sldId id="355" r:id="rId23"/>
    <p:sldId id="356" r:id="rId24"/>
    <p:sldId id="365" r:id="rId25"/>
    <p:sldId id="330" r:id="rId26"/>
    <p:sldId id="357" r:id="rId27"/>
    <p:sldId id="332" r:id="rId28"/>
    <p:sldId id="333" r:id="rId29"/>
    <p:sldId id="366" r:id="rId30"/>
    <p:sldId id="372" r:id="rId31"/>
    <p:sldId id="373" r:id="rId32"/>
    <p:sldId id="374" r:id="rId33"/>
    <p:sldId id="342" r:id="rId34"/>
    <p:sldId id="340" r:id="rId35"/>
    <p:sldId id="343" r:id="rId36"/>
    <p:sldId id="359" r:id="rId37"/>
    <p:sldId id="375" r:id="rId38"/>
    <p:sldId id="376" r:id="rId39"/>
    <p:sldId id="377" r:id="rId40"/>
    <p:sldId id="379" r:id="rId41"/>
    <p:sldId id="381" r:id="rId42"/>
    <p:sldId id="360"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ody Bushley" initials="MSB" lastIdx="19" clrIdx="0">
    <p:extLst>
      <p:ext uri="{19B8F6BF-5375-455C-9EA6-DF929625EA0E}">
        <p15:presenceInfo xmlns:p15="http://schemas.microsoft.com/office/powerpoint/2012/main" userId="Melody Bush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3256" autoAdjust="0"/>
  </p:normalViewPr>
  <p:slideViewPr>
    <p:cSldViewPr>
      <p:cViewPr varScale="1">
        <p:scale>
          <a:sx n="90" d="100"/>
          <a:sy n="90" d="100"/>
        </p:scale>
        <p:origin x="720" y="6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10/21/2020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dirty="0"/>
          </a:p>
        </p:txBody>
      </p:sp>
    </p:spTree>
    <p:extLst>
      <p:ext uri="{BB962C8B-B14F-4D97-AF65-F5344CB8AC3E}">
        <p14:creationId xmlns:p14="http://schemas.microsoft.com/office/powerpoint/2010/main" val="603314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1455685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a:p>
        </p:txBody>
      </p:sp>
    </p:spTree>
    <p:extLst>
      <p:ext uri="{BB962C8B-B14F-4D97-AF65-F5344CB8AC3E}">
        <p14:creationId xmlns:p14="http://schemas.microsoft.com/office/powerpoint/2010/main" val="113965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22</a:t>
            </a:fld>
            <a:endParaRPr lang="en-US"/>
          </a:p>
        </p:txBody>
      </p:sp>
    </p:spTree>
    <p:extLst>
      <p:ext uri="{BB962C8B-B14F-4D97-AF65-F5344CB8AC3E}">
        <p14:creationId xmlns:p14="http://schemas.microsoft.com/office/powerpoint/2010/main" val="196092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28</a:t>
            </a:fld>
            <a:endParaRPr lang="en-US"/>
          </a:p>
        </p:txBody>
      </p:sp>
    </p:spTree>
    <p:extLst>
      <p:ext uri="{BB962C8B-B14F-4D97-AF65-F5344CB8AC3E}">
        <p14:creationId xmlns:p14="http://schemas.microsoft.com/office/powerpoint/2010/main" val="379744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29</a:t>
            </a:fld>
            <a:endParaRPr lang="en-US"/>
          </a:p>
        </p:txBody>
      </p:sp>
    </p:spTree>
    <p:extLst>
      <p:ext uri="{BB962C8B-B14F-4D97-AF65-F5344CB8AC3E}">
        <p14:creationId xmlns:p14="http://schemas.microsoft.com/office/powerpoint/2010/main" val="170256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30</a:t>
            </a:fld>
            <a:endParaRPr lang="en-US" dirty="0"/>
          </a:p>
        </p:txBody>
      </p:sp>
    </p:spTree>
    <p:extLst>
      <p:ext uri="{BB962C8B-B14F-4D97-AF65-F5344CB8AC3E}">
        <p14:creationId xmlns:p14="http://schemas.microsoft.com/office/powerpoint/2010/main" val="1877818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31</a:t>
            </a:fld>
            <a:endParaRPr lang="en-US" dirty="0"/>
          </a:p>
        </p:txBody>
      </p:sp>
    </p:spTree>
    <p:extLst>
      <p:ext uri="{BB962C8B-B14F-4D97-AF65-F5344CB8AC3E}">
        <p14:creationId xmlns:p14="http://schemas.microsoft.com/office/powerpoint/2010/main" val="2694067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32</a:t>
            </a:fld>
            <a:endParaRPr lang="en-US" dirty="0"/>
          </a:p>
        </p:txBody>
      </p:sp>
    </p:spTree>
    <p:extLst>
      <p:ext uri="{BB962C8B-B14F-4D97-AF65-F5344CB8AC3E}">
        <p14:creationId xmlns:p14="http://schemas.microsoft.com/office/powerpoint/2010/main" val="235696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33</a:t>
            </a:fld>
            <a:endParaRPr lang="en-US"/>
          </a:p>
        </p:txBody>
      </p:sp>
    </p:spTree>
    <p:extLst>
      <p:ext uri="{BB962C8B-B14F-4D97-AF65-F5344CB8AC3E}">
        <p14:creationId xmlns:p14="http://schemas.microsoft.com/office/powerpoint/2010/main" val="2473674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34</a:t>
            </a:fld>
            <a:endParaRPr lang="en-US"/>
          </a:p>
        </p:txBody>
      </p:sp>
    </p:spTree>
    <p:extLst>
      <p:ext uri="{BB962C8B-B14F-4D97-AF65-F5344CB8AC3E}">
        <p14:creationId xmlns:p14="http://schemas.microsoft.com/office/powerpoint/2010/main" val="147881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e859bc9c3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e859bc9c3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213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35</a:t>
            </a:fld>
            <a:endParaRPr lang="en-US"/>
          </a:p>
        </p:txBody>
      </p:sp>
    </p:spTree>
    <p:extLst>
      <p:ext uri="{BB962C8B-B14F-4D97-AF65-F5344CB8AC3E}">
        <p14:creationId xmlns:p14="http://schemas.microsoft.com/office/powerpoint/2010/main" val="590441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36</a:t>
            </a:fld>
            <a:endParaRPr lang="en-US"/>
          </a:p>
        </p:txBody>
      </p:sp>
    </p:spTree>
    <p:extLst>
      <p:ext uri="{BB962C8B-B14F-4D97-AF65-F5344CB8AC3E}">
        <p14:creationId xmlns:p14="http://schemas.microsoft.com/office/powerpoint/2010/main" val="188363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8</a:t>
            </a:fld>
            <a:endParaRPr lang="en-US"/>
          </a:p>
        </p:txBody>
      </p:sp>
    </p:spTree>
    <p:extLst>
      <p:ext uri="{BB962C8B-B14F-4D97-AF65-F5344CB8AC3E}">
        <p14:creationId xmlns:p14="http://schemas.microsoft.com/office/powerpoint/2010/main" val="416518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a:p>
        </p:txBody>
      </p:sp>
    </p:spTree>
    <p:extLst>
      <p:ext uri="{BB962C8B-B14F-4D97-AF65-F5344CB8AC3E}">
        <p14:creationId xmlns:p14="http://schemas.microsoft.com/office/powerpoint/2010/main" val="170092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a:p>
        </p:txBody>
      </p:sp>
    </p:spTree>
    <p:extLst>
      <p:ext uri="{BB962C8B-B14F-4D97-AF65-F5344CB8AC3E}">
        <p14:creationId xmlns:p14="http://schemas.microsoft.com/office/powerpoint/2010/main" val="109295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annotations were created by Virginia Department of Education staff from the Office of Humanities and the  Office of Student Assessment. VITA Program (Virginia Information Technologies Agency) is the author of the annotations.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a:p>
        </p:txBody>
      </p:sp>
    </p:spTree>
    <p:extLst>
      <p:ext uri="{BB962C8B-B14F-4D97-AF65-F5344CB8AC3E}">
        <p14:creationId xmlns:p14="http://schemas.microsoft.com/office/powerpoint/2010/main" val="302209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332666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18</a:t>
            </a:fld>
            <a:endParaRPr lang="en-US"/>
          </a:p>
        </p:txBody>
      </p:sp>
    </p:spTree>
    <p:extLst>
      <p:ext uri="{BB962C8B-B14F-4D97-AF65-F5344CB8AC3E}">
        <p14:creationId xmlns:p14="http://schemas.microsoft.com/office/powerpoint/2010/main" val="253702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19</a:t>
            </a:fld>
            <a:endParaRPr lang="en-US"/>
          </a:p>
        </p:txBody>
      </p:sp>
    </p:spTree>
    <p:extLst>
      <p:ext uri="{BB962C8B-B14F-4D97-AF65-F5344CB8AC3E}">
        <p14:creationId xmlns:p14="http://schemas.microsoft.com/office/powerpoint/2010/main" val="2244025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895351"/>
            <a:ext cx="8927385" cy="342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895351"/>
            <a:ext cx="8927385" cy="342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3976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2" y="3"/>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741829"/>
          </a:xfrm>
          <a:prstGeom prst="rect">
            <a:avLst/>
          </a:prstGeom>
          <a:solidFill>
            <a:schemeClr val="tx1"/>
          </a:solidFill>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19150"/>
            <a:ext cx="8229600" cy="35052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2" y="3"/>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741829"/>
          </a:xfrm>
          <a:prstGeom prst="rect">
            <a:avLst/>
          </a:prstGeom>
          <a:noFill/>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19150"/>
            <a:ext cx="8229600" cy="35052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4805418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0" y="6350"/>
            <a:ext cx="9144000" cy="762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65902" y="895350"/>
            <a:ext cx="88257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02797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25400" y="4561185"/>
            <a:ext cx="4775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FFFFFF"/>
                </a:solidFill>
              </a:rPr>
              <a:t>Department of Learning and Innovation</a:t>
            </a:r>
          </a:p>
          <a:p>
            <a:r>
              <a:rPr lang="en-US" sz="1200" baseline="0" dirty="0" smtClean="0">
                <a:solidFill>
                  <a:srgbClr val="FFFFFF"/>
                </a:solidFill>
              </a:rPr>
              <a:t>Department of Student Assessment, Accountability &amp; ESEA Programs</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5" r:id="rId2"/>
    <p:sldLayoutId id="2147483681" r:id="rId3"/>
    <p:sldLayoutId id="2147483696" r:id="rId4"/>
    <p:sldLayoutId id="2147483649" r:id="rId5"/>
    <p:sldLayoutId id="2147483661" r:id="rId6"/>
    <p:sldLayoutId id="2147483686" r:id="rId7"/>
    <p:sldLayoutId id="2147483652" r:id="rId8"/>
    <p:sldLayoutId id="2147483697" r:id="rId9"/>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doe.virginia.gov/support/health_medical/covid-19/recover-redesign-restart-2020.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doe.virginia.gov/testing/sol/standards_docs/english/2017/eng-instruct-plans/index.shtml"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hyperlink" Target="http://www.doe.virginia.gov/testing/sol/standards_docs/english/2017/eng-instruct-plans/read/fiction/6-8/word-choice-paired-texts-6-9.docx"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doe.virginia.gov/testing/sol/standards_docs/english/2017/eng-instruct-plans/read/fiction/6-8/making-inferences-and-drawing-conclusions-8-9.docx"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doe.virginia.gov/testing/sol/standards_docs/english/2017/eng-instruct-plans/read/nonfiction/6-8/gist-summarizing-6-8.docx"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doe.virginia.gov/testing/sol/standards_docs/english/2017/eng-instruct-plans/read/fiction/6-8/compare-and-contrast-paired-texts-8-9.docx"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www.doe.virginia.gov/testing/sol/blueprints/english_blueprints/2017/2017-blueprint-8r.docx" TargetMode="External"/><Relationship Id="rId3" Type="http://schemas.openxmlformats.org/officeDocument/2006/relationships/hyperlink" Target="http://www.doe.virginia.gov/testing/sol/blueprints/english_blueprints/2017/2017-blueprint-3r.docx" TargetMode="External"/><Relationship Id="rId7" Type="http://schemas.openxmlformats.org/officeDocument/2006/relationships/hyperlink" Target="http://www.doe.virginia.gov/testing/sol/blueprints/english_blueprints/2017/2017-blueprint-7r.docx" TargetMode="External"/><Relationship Id="rId2" Type="http://schemas.openxmlformats.org/officeDocument/2006/relationships/hyperlink" Target="http://www.doe.virginia.gov/testing/sol/standards_docs/english/index.shtml" TargetMode="External"/><Relationship Id="rId1" Type="http://schemas.openxmlformats.org/officeDocument/2006/relationships/slideLayout" Target="../slideLayouts/slideLayout2.xml"/><Relationship Id="rId6" Type="http://schemas.openxmlformats.org/officeDocument/2006/relationships/hyperlink" Target="http://www.doe.virginia.gov/testing/sol/blueprints/english_blueprints/2017/2017-blueprint-6r.docx" TargetMode="External"/><Relationship Id="rId5" Type="http://schemas.openxmlformats.org/officeDocument/2006/relationships/hyperlink" Target="http://www.doe.virginia.gov/testing/sol/blueprints/english_blueprints/2017/2017-blueprint-5r.docx" TargetMode="External"/><Relationship Id="rId4" Type="http://schemas.openxmlformats.org/officeDocument/2006/relationships/hyperlink" Target="http://www.doe.virginia.gov/testing/sol/blueprints/english_blueprints/2017/2017-blueprint-4r.docx" TargetMode="External"/><Relationship Id="rId9" Type="http://schemas.openxmlformats.org/officeDocument/2006/relationships/hyperlink" Target="http://www.doe.virginia.gov/testing/sol/blueprints/english_blueprints/2017/2017-blueprint-er.docx"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doe.virginia.gov/support/health_medical/covid-19/recover-redesign-restart.shtml" TargetMode="External"/><Relationship Id="rId3" Type="http://schemas.openxmlformats.org/officeDocument/2006/relationships/hyperlink" Target="http://www.doe.virginia.gov/testing/sol/standards_docs/english/2017/cf/english-cf-2017.docx" TargetMode="External"/><Relationship Id="rId7" Type="http://schemas.openxmlformats.org/officeDocument/2006/relationships/hyperlink" Target="http://www.doe.virginia.gov/instruction/english/assessment-supports-webinar-series.shtml" TargetMode="External"/><Relationship Id="rId2" Type="http://schemas.openxmlformats.org/officeDocument/2006/relationships/hyperlink" Target="http://www.doe.virginia.gov/testing/sol/standards_docs/english/2017/progression-chart/reading-progression-cht-2017.docx" TargetMode="External"/><Relationship Id="rId1" Type="http://schemas.openxmlformats.org/officeDocument/2006/relationships/slideLayout" Target="../slideLayouts/slideLayout2.xml"/><Relationship Id="rId6" Type="http://schemas.openxmlformats.org/officeDocument/2006/relationships/hyperlink" Target="http://www.doe.virginia.gov/testing/test_administration/cat/comparison-passage-based-cat-traditional-test.docx" TargetMode="External"/><Relationship Id="rId5" Type="http://schemas.openxmlformats.org/officeDocument/2006/relationships/hyperlink" Target="http://www.doe.virginia.gov/testing/test_administration/cat/index.shtml" TargetMode="External"/><Relationship Id="rId4" Type="http://schemas.openxmlformats.org/officeDocument/2006/relationships/hyperlink" Target="http://www.doe.virginia.gov/testing/sol/standards_docs/english/2017/stds-all-english-2017.docx"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doe.virginia.gov/testing/sol/practice_items/testnav8.shtml" TargetMode="External"/><Relationship Id="rId7" Type="http://schemas.openxmlformats.org/officeDocument/2006/relationships/hyperlink" Target="http://www.doe.virginia.gov/administrators/superintendents_memos/2020/249-20.docx" TargetMode="External"/><Relationship Id="rId2" Type="http://schemas.openxmlformats.org/officeDocument/2006/relationships/hyperlink" Target="http://www.doe.virginia.gov/testing/test_administration/cat/passage-based-cat-faq.docx" TargetMode="External"/><Relationship Id="rId1" Type="http://schemas.openxmlformats.org/officeDocument/2006/relationships/slideLayout" Target="../slideLayouts/slideLayout2.xml"/><Relationship Id="rId6" Type="http://schemas.openxmlformats.org/officeDocument/2006/relationships/hyperlink" Target="http://www.doe.virginia.gov/testing/sol/standards_docs/english/2017/eng-instruct-plans/index.shtml" TargetMode="External"/><Relationship Id="rId5" Type="http://schemas.openxmlformats.org/officeDocument/2006/relationships/hyperlink" Target="http://www.doe.virginia.gov/instruction/english/professional_development/institutes/2018/index.shtml" TargetMode="External"/><Relationship Id="rId4" Type="http://schemas.openxmlformats.org/officeDocument/2006/relationships/hyperlink" Target="http://www.doe.virginia.gov/instruction/english/professional_development/2019-deeper-learning/index.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mailto:jill.nogueras@doe.virginia.gov" TargetMode="External"/><Relationship Id="rId2" Type="http://schemas.openxmlformats.org/officeDocument/2006/relationships/hyperlink" Target="mailto:student_assessment@doe.virginia.gov" TargetMode="External"/><Relationship Id="rId1" Type="http://schemas.openxmlformats.org/officeDocument/2006/relationships/slideLayout" Target="../slideLayouts/slideLayout2.xml"/><Relationship Id="rId5" Type="http://schemas.openxmlformats.org/officeDocument/2006/relationships/hyperlink" Target="mailto:colleen.cassada@doe.virginia.gov" TargetMode="External"/><Relationship Id="rId4" Type="http://schemas.openxmlformats.org/officeDocument/2006/relationships/hyperlink" Target="mailto:carmen.kurek@doe.virginia.gov"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Student_Assessment@doe.virginia.gov"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doe.virginia.gov/instruction/english/literacy-webinar-series.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doe.virginia.gov/testing/sol/standards_docs/english/2017/cf/english-cf-2017.doc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5250"/>
            <a:ext cx="9144000" cy="857250"/>
          </a:xfrm>
        </p:spPr>
        <p:txBody>
          <a:bodyPr>
            <a:noAutofit/>
          </a:bodyPr>
          <a:lstStyle/>
          <a:p>
            <a:r>
              <a:rPr lang="en-US" sz="3600" b="0" dirty="0" smtClean="0"/>
              <a:t>Assessment Supports for 2020-2021 (Grade 8)</a:t>
            </a:r>
            <a:endParaRPr lang="en-US" sz="3600" dirty="0"/>
          </a:p>
        </p:txBody>
      </p:sp>
      <p:pic>
        <p:nvPicPr>
          <p:cNvPr id="2" name="Picture 1" descr="K-12 English Language Arts Logo including: Communication, Reading, Research and Writing " title="K-12 English Language Arts Logo"/>
          <p:cNvPicPr>
            <a:picLocks noChangeAspect="1"/>
          </p:cNvPicPr>
          <p:nvPr/>
        </p:nvPicPr>
        <p:blipFill>
          <a:blip r:embed="rId3"/>
          <a:stretch>
            <a:fillRect/>
          </a:stretch>
        </p:blipFill>
        <p:spPr>
          <a:xfrm>
            <a:off x="6400800" y="1123950"/>
            <a:ext cx="2314813" cy="2286000"/>
          </a:xfrm>
          <a:prstGeom prst="rect">
            <a:avLst/>
          </a:prstGeom>
        </p:spPr>
      </p:pic>
      <p:pic>
        <p:nvPicPr>
          <p:cNvPr id="6" name="Google Shape;75;p14" title="decorative picture"/>
          <p:cNvPicPr preferRelativeResize="0"/>
          <p:nvPr/>
        </p:nvPicPr>
        <p:blipFill>
          <a:blip r:embed="rId4">
            <a:alphaModFix/>
          </a:blip>
          <a:stretch>
            <a:fillRect/>
          </a:stretch>
        </p:blipFill>
        <p:spPr>
          <a:xfrm>
            <a:off x="186845" y="1708800"/>
            <a:ext cx="1618325" cy="2433575"/>
          </a:xfrm>
          <a:prstGeom prst="rect">
            <a:avLst/>
          </a:prstGeom>
          <a:noFill/>
          <a:ln>
            <a:noFill/>
          </a:ln>
        </p:spPr>
      </p:pic>
      <p:pic>
        <p:nvPicPr>
          <p:cNvPr id="7" name="Google Shape;73;p14" title="decorative picture"/>
          <p:cNvPicPr preferRelativeResize="0"/>
          <p:nvPr/>
        </p:nvPicPr>
        <p:blipFill>
          <a:blip r:embed="rId5">
            <a:alphaModFix/>
          </a:blip>
          <a:stretch>
            <a:fillRect/>
          </a:stretch>
        </p:blipFill>
        <p:spPr>
          <a:xfrm>
            <a:off x="1981327" y="899169"/>
            <a:ext cx="1895475" cy="1257300"/>
          </a:xfrm>
          <a:prstGeom prst="rect">
            <a:avLst/>
          </a:prstGeom>
          <a:noFill/>
          <a:ln>
            <a:noFill/>
          </a:ln>
        </p:spPr>
      </p:pic>
      <p:pic>
        <p:nvPicPr>
          <p:cNvPr id="8" name="Google Shape;77;p14" title="decorative picture"/>
          <p:cNvPicPr preferRelativeResize="0"/>
          <p:nvPr/>
        </p:nvPicPr>
        <p:blipFill>
          <a:blip r:embed="rId6">
            <a:alphaModFix/>
          </a:blip>
          <a:stretch>
            <a:fillRect/>
          </a:stretch>
        </p:blipFill>
        <p:spPr>
          <a:xfrm>
            <a:off x="3352800" y="2338444"/>
            <a:ext cx="2986325" cy="1985906"/>
          </a:xfrm>
          <a:prstGeom prst="rect">
            <a:avLst/>
          </a:prstGeom>
          <a:noFill/>
          <a:ln>
            <a:noFill/>
          </a:ln>
        </p:spPr>
      </p:pic>
    </p:spTree>
    <p:extLst>
      <p:ext uri="{BB962C8B-B14F-4D97-AF65-F5344CB8AC3E}">
        <p14:creationId xmlns:p14="http://schemas.microsoft.com/office/powerpoint/2010/main" val="1768205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Reading </a:t>
            </a:r>
            <a:r>
              <a:rPr lang="en-US" sz="3600" dirty="0" smtClean="0"/>
              <a:t>Instruction </a:t>
            </a:r>
            <a:r>
              <a:rPr lang="en-US" sz="2400" dirty="0" smtClean="0"/>
              <a:t>(3 of 3)</a:t>
            </a:r>
            <a:endParaRPr lang="en-US" sz="3600" dirty="0"/>
          </a:p>
        </p:txBody>
      </p:sp>
      <p:sp>
        <p:nvSpPr>
          <p:cNvPr id="3" name="Content Placeholder 2"/>
          <p:cNvSpPr>
            <a:spLocks noGrp="1"/>
          </p:cNvSpPr>
          <p:nvPr>
            <p:ph idx="1"/>
          </p:nvPr>
        </p:nvSpPr>
        <p:spPr>
          <a:xfrm>
            <a:off x="76200" y="666750"/>
            <a:ext cx="8991599" cy="3429000"/>
          </a:xfrm>
        </p:spPr>
        <p:txBody>
          <a:bodyPr>
            <a:normAutofit fontScale="55000" lnSpcReduction="20000"/>
          </a:bodyPr>
          <a:lstStyle/>
          <a:p>
            <a:pPr lvl="1"/>
            <a:r>
              <a:rPr lang="en-US" sz="5100" dirty="0"/>
              <a:t>Step Three: Sample Question Starters</a:t>
            </a:r>
            <a:endParaRPr lang="en-US" sz="5100" strike="sngStrike" dirty="0"/>
          </a:p>
          <a:p>
            <a:pPr lvl="2"/>
            <a:r>
              <a:rPr lang="en-US" sz="4400" dirty="0"/>
              <a:t>Questions asked before, during, and after instruction should bring students back to the text and align with the progression of the skill, therefore supporting student mastery. These questions could be exemplified by having students write about what was read, answering questions, etc.</a:t>
            </a:r>
          </a:p>
          <a:p>
            <a:pPr lvl="1"/>
            <a:r>
              <a:rPr lang="en-US" sz="5100" dirty="0"/>
              <a:t>Step Four: Exploring Instructional Resources </a:t>
            </a:r>
          </a:p>
          <a:p>
            <a:pPr lvl="2"/>
            <a:r>
              <a:rPr lang="en-US" sz="4400" dirty="0"/>
              <a:t>Select additional grade-level text that is engaging and varying in genre. Introduce new skills and spiral previously taught skills.</a:t>
            </a:r>
          </a:p>
        </p:txBody>
      </p:sp>
    </p:spTree>
    <p:extLst>
      <p:ext uri="{BB962C8B-B14F-4D97-AF65-F5344CB8AC3E}">
        <p14:creationId xmlns:p14="http://schemas.microsoft.com/office/powerpoint/2010/main" val="224121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Step 1: Select Authentic Text </a:t>
            </a:r>
            <a:r>
              <a:rPr lang="en-US" sz="2400" dirty="0" smtClean="0"/>
              <a:t>(1 of 7)</a:t>
            </a:r>
            <a:endParaRPr lang="en-US" sz="2400" dirty="0"/>
          </a:p>
        </p:txBody>
      </p:sp>
      <p:sp>
        <p:nvSpPr>
          <p:cNvPr id="3" name="Content Placeholder 2"/>
          <p:cNvSpPr>
            <a:spLocks noGrp="1"/>
          </p:cNvSpPr>
          <p:nvPr>
            <p:ph idx="1"/>
          </p:nvPr>
        </p:nvSpPr>
        <p:spPr>
          <a:xfrm>
            <a:off x="0" y="666750"/>
            <a:ext cx="8991600" cy="3733800"/>
          </a:xfrm>
        </p:spPr>
        <p:txBody>
          <a:bodyPr>
            <a:normAutofit fontScale="77500" lnSpcReduction="20000"/>
          </a:bodyPr>
          <a:lstStyle/>
          <a:p>
            <a:r>
              <a:rPr lang="en-US" sz="3100" dirty="0"/>
              <a:t>When selecting a text, it is important </a:t>
            </a:r>
            <a:r>
              <a:rPr lang="en-US" sz="3100" dirty="0" smtClean="0"/>
              <a:t>to: </a:t>
            </a:r>
          </a:p>
          <a:p>
            <a:pPr lvl="1"/>
            <a:r>
              <a:rPr lang="en-US" sz="3100" dirty="0" smtClean="0"/>
              <a:t>Review to </a:t>
            </a:r>
            <a:r>
              <a:rPr lang="en-US" sz="3100" dirty="0"/>
              <a:t>ensure it supports the </a:t>
            </a:r>
            <a:r>
              <a:rPr lang="en-US" sz="3100" dirty="0" smtClean="0"/>
              <a:t>identified purpose for reading the passage. </a:t>
            </a:r>
          </a:p>
          <a:p>
            <a:pPr lvl="2"/>
            <a:r>
              <a:rPr lang="en-US" sz="3100" dirty="0" smtClean="0"/>
              <a:t>Setting </a:t>
            </a:r>
            <a:r>
              <a:rPr lang="en-US" sz="3100" dirty="0"/>
              <a:t>the purpose will </a:t>
            </a:r>
            <a:r>
              <a:rPr lang="en-US" sz="3100" dirty="0" smtClean="0"/>
              <a:t>focus on either:</a:t>
            </a:r>
          </a:p>
          <a:p>
            <a:pPr lvl="3"/>
            <a:r>
              <a:rPr lang="en-US" sz="3100" dirty="0" smtClean="0"/>
              <a:t>Identifying the skills that will </a:t>
            </a:r>
            <a:r>
              <a:rPr lang="en-US" sz="3100" dirty="0"/>
              <a:t>be </a:t>
            </a:r>
            <a:r>
              <a:rPr lang="en-US" sz="3100" dirty="0" smtClean="0"/>
              <a:t>introduced or reviewed for reading comprehension and then ensuring the passage supports the identified skills.</a:t>
            </a:r>
          </a:p>
          <a:p>
            <a:pPr lvl="3"/>
            <a:r>
              <a:rPr lang="en-US" sz="3100" dirty="0"/>
              <a:t>S</a:t>
            </a:r>
            <a:r>
              <a:rPr lang="en-US" sz="3100" dirty="0" smtClean="0"/>
              <a:t>electing a passage and then determining the skills that could be introduced or reviewed throughout the reading. </a:t>
            </a:r>
          </a:p>
          <a:p>
            <a:pPr lvl="1"/>
            <a:r>
              <a:rPr lang="en-US" sz="3100" dirty="0"/>
              <a:t>R</a:t>
            </a:r>
            <a:r>
              <a:rPr lang="en-US" sz="3100" dirty="0" smtClean="0"/>
              <a:t>ead to locate </a:t>
            </a:r>
            <a:r>
              <a:rPr lang="en-US" sz="3100" dirty="0"/>
              <a:t>examples </a:t>
            </a:r>
            <a:r>
              <a:rPr lang="en-US" sz="3100" dirty="0" smtClean="0"/>
              <a:t>of the skills that </a:t>
            </a:r>
            <a:r>
              <a:rPr lang="en-US" sz="3100" dirty="0"/>
              <a:t>support the purpose identified. </a:t>
            </a:r>
          </a:p>
          <a:p>
            <a:pPr marL="0" indent="0">
              <a:buNone/>
            </a:pPr>
            <a:endParaRPr lang="en-US" dirty="0"/>
          </a:p>
        </p:txBody>
      </p:sp>
    </p:spTree>
    <p:extLst>
      <p:ext uri="{BB962C8B-B14F-4D97-AF65-F5344CB8AC3E}">
        <p14:creationId xmlns:p14="http://schemas.microsoft.com/office/powerpoint/2010/main" val="52058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Step 1: Select Authentic Text </a:t>
            </a:r>
            <a:r>
              <a:rPr lang="en-US" sz="2400" dirty="0" smtClean="0"/>
              <a:t>(2 of 7)</a:t>
            </a:r>
            <a:endParaRPr lang="en-US" sz="2400" dirty="0"/>
          </a:p>
        </p:txBody>
      </p:sp>
      <p:sp>
        <p:nvSpPr>
          <p:cNvPr id="3" name="Content Placeholder 2"/>
          <p:cNvSpPr>
            <a:spLocks noGrp="1"/>
          </p:cNvSpPr>
          <p:nvPr>
            <p:ph idx="1"/>
          </p:nvPr>
        </p:nvSpPr>
        <p:spPr>
          <a:xfrm>
            <a:off x="76200" y="742950"/>
            <a:ext cx="8915400" cy="3581403"/>
          </a:xfrm>
        </p:spPr>
        <p:txBody>
          <a:bodyPr>
            <a:normAutofit fontScale="85000" lnSpcReduction="20000"/>
          </a:bodyPr>
          <a:lstStyle/>
          <a:p>
            <a:r>
              <a:rPr lang="en-US" sz="2800" dirty="0" smtClean="0"/>
              <a:t>If </a:t>
            </a:r>
            <a:r>
              <a:rPr lang="en-US" sz="2800" dirty="0"/>
              <a:t>the passage supports the identified purpose and includes examples that focus on the desired skills, the passage should be used for instruction.</a:t>
            </a:r>
          </a:p>
          <a:p>
            <a:pPr lvl="1"/>
            <a:r>
              <a:rPr lang="en-US" dirty="0"/>
              <a:t>If other reading comprehension skills are found within the passage, apart from the determined purpose, teachers should use these skills to support instruction and reading comprehension. </a:t>
            </a:r>
          </a:p>
          <a:p>
            <a:pPr lvl="1"/>
            <a:r>
              <a:rPr lang="en-US" dirty="0"/>
              <a:t>It is important to ensure the passage supports the use of guiding questions to provide the necessary background information to support student comprehension, engagement, and application of skills. </a:t>
            </a:r>
          </a:p>
          <a:p>
            <a:pPr marL="0" indent="0">
              <a:buNone/>
            </a:pPr>
            <a:endParaRPr lang="en-US" dirty="0"/>
          </a:p>
        </p:txBody>
      </p:sp>
    </p:spTree>
    <p:extLst>
      <p:ext uri="{BB962C8B-B14F-4D97-AF65-F5344CB8AC3E}">
        <p14:creationId xmlns:p14="http://schemas.microsoft.com/office/powerpoint/2010/main" val="21253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Step 1: Select Authentic Text </a:t>
            </a:r>
            <a:r>
              <a:rPr lang="en-US" sz="2400" dirty="0" smtClean="0"/>
              <a:t>(3 of 7)</a:t>
            </a:r>
            <a:endParaRPr lang="en-US" sz="2400" dirty="0"/>
          </a:p>
        </p:txBody>
      </p:sp>
      <p:sp>
        <p:nvSpPr>
          <p:cNvPr id="3" name="Content Placeholder 2"/>
          <p:cNvSpPr>
            <a:spLocks noGrp="1"/>
          </p:cNvSpPr>
          <p:nvPr>
            <p:ph idx="1"/>
          </p:nvPr>
        </p:nvSpPr>
        <p:spPr>
          <a:xfrm>
            <a:off x="76200" y="895351"/>
            <a:ext cx="8534399" cy="3429002"/>
          </a:xfrm>
        </p:spPr>
        <p:txBody>
          <a:bodyPr>
            <a:normAutofit/>
          </a:bodyPr>
          <a:lstStyle/>
          <a:p>
            <a:r>
              <a:rPr lang="en-US" sz="2800" dirty="0" smtClean="0"/>
              <a:t>If examples of the introduction or review of skills are not found:</a:t>
            </a:r>
          </a:p>
          <a:p>
            <a:pPr lvl="1"/>
            <a:r>
              <a:rPr lang="en-US" sz="2600" dirty="0" smtClean="0"/>
              <a:t>A new </a:t>
            </a:r>
            <a:r>
              <a:rPr lang="en-US" sz="2600" dirty="0"/>
              <a:t>passage should be selected </a:t>
            </a:r>
            <a:r>
              <a:rPr lang="en-US" sz="2600" dirty="0" smtClean="0"/>
              <a:t>to support the determined purpose, or</a:t>
            </a:r>
          </a:p>
          <a:p>
            <a:pPr lvl="1"/>
            <a:r>
              <a:rPr lang="en-US" sz="2600" dirty="0" smtClean="0"/>
              <a:t>New </a:t>
            </a:r>
            <a:r>
              <a:rPr lang="en-US" sz="2600" dirty="0"/>
              <a:t>skills </a:t>
            </a:r>
            <a:r>
              <a:rPr lang="en-US" sz="2600" dirty="0" smtClean="0"/>
              <a:t>should be identified </a:t>
            </a:r>
            <a:r>
              <a:rPr lang="en-US" sz="2600" dirty="0"/>
              <a:t>to support a </a:t>
            </a:r>
            <a:r>
              <a:rPr lang="en-US" sz="2600"/>
              <a:t>new </a:t>
            </a:r>
            <a:r>
              <a:rPr lang="en-US" sz="2600" smtClean="0"/>
              <a:t>purpose.</a:t>
            </a:r>
            <a:endParaRPr lang="en-US" sz="2600" dirty="0"/>
          </a:p>
          <a:p>
            <a:pPr marL="0" indent="0">
              <a:buNone/>
            </a:pPr>
            <a:endParaRPr lang="en-US" dirty="0"/>
          </a:p>
        </p:txBody>
      </p:sp>
    </p:spTree>
    <p:extLst>
      <p:ext uri="{BB962C8B-B14F-4D97-AF65-F5344CB8AC3E}">
        <p14:creationId xmlns:p14="http://schemas.microsoft.com/office/powerpoint/2010/main" val="402808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Step 1: Select Authentic Text </a:t>
            </a:r>
            <a:r>
              <a:rPr lang="en-US" sz="2400" dirty="0" smtClean="0"/>
              <a:t>(4 </a:t>
            </a:r>
            <a:r>
              <a:rPr lang="en-US" sz="2400" dirty="0"/>
              <a:t>of 7</a:t>
            </a:r>
            <a:r>
              <a:rPr lang="en-US" sz="2400" dirty="0" smtClean="0"/>
              <a:t>)</a:t>
            </a:r>
            <a:endParaRPr lang="en-US" sz="2400" dirty="0"/>
          </a:p>
        </p:txBody>
      </p:sp>
      <p:sp>
        <p:nvSpPr>
          <p:cNvPr id="3" name="Content Placeholder 2"/>
          <p:cNvSpPr>
            <a:spLocks noGrp="1"/>
          </p:cNvSpPr>
          <p:nvPr>
            <p:ph idx="1"/>
          </p:nvPr>
        </p:nvSpPr>
        <p:spPr/>
        <p:txBody>
          <a:bodyPr>
            <a:normAutofit/>
          </a:bodyPr>
          <a:lstStyle/>
          <a:p>
            <a:pPr marL="0" indent="0">
              <a:buNone/>
            </a:pPr>
            <a:r>
              <a:rPr lang="en-US" dirty="0" smtClean="0"/>
              <a:t>Throughout the provided grade-level authentic passages, annotations (a note of commentary or explanation) that include discussion points and guiding questions have been provided to support the introduction and review of skills.</a:t>
            </a:r>
          </a:p>
        </p:txBody>
      </p:sp>
    </p:spTree>
    <p:extLst>
      <p:ext uri="{BB962C8B-B14F-4D97-AF65-F5344CB8AC3E}">
        <p14:creationId xmlns:p14="http://schemas.microsoft.com/office/powerpoint/2010/main" val="325984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Select Authentic Text </a:t>
            </a:r>
            <a:r>
              <a:rPr lang="en-US" sz="2400" dirty="0"/>
              <a:t>(5 of 7)</a:t>
            </a:r>
            <a:endParaRPr lang="en-US" dirty="0"/>
          </a:p>
        </p:txBody>
      </p:sp>
      <p:pic>
        <p:nvPicPr>
          <p:cNvPr id="4" name="Picture 3" descr="A screenshot of the passage &quot;Frederick Carder, Artist in Glass&quot; with annotations." title="An image"/>
          <p:cNvPicPr>
            <a:picLocks noChangeAspect="1"/>
          </p:cNvPicPr>
          <p:nvPr/>
        </p:nvPicPr>
        <p:blipFill>
          <a:blip r:embed="rId3"/>
          <a:stretch>
            <a:fillRect/>
          </a:stretch>
        </p:blipFill>
        <p:spPr>
          <a:xfrm>
            <a:off x="152401" y="819151"/>
            <a:ext cx="8605698" cy="2971799"/>
          </a:xfrm>
          <a:prstGeom prst="rect">
            <a:avLst/>
          </a:prstGeom>
        </p:spPr>
      </p:pic>
    </p:spTree>
    <p:extLst>
      <p:ext uri="{BB962C8B-B14F-4D97-AF65-F5344CB8AC3E}">
        <p14:creationId xmlns:p14="http://schemas.microsoft.com/office/powerpoint/2010/main" val="362346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3"/>
            <a:ext cx="9144000" cy="818027"/>
          </a:xfrm>
        </p:spPr>
        <p:txBody>
          <a:bodyPr>
            <a:normAutofit fontScale="90000"/>
          </a:bodyPr>
          <a:lstStyle/>
          <a:p>
            <a:r>
              <a:rPr lang="en-US" dirty="0" smtClean="0"/>
              <a:t/>
            </a:r>
            <a:br>
              <a:rPr lang="en-US" dirty="0" smtClean="0"/>
            </a:br>
            <a:r>
              <a:rPr lang="en-US" sz="4000" dirty="0" smtClean="0"/>
              <a:t>Step </a:t>
            </a:r>
            <a:r>
              <a:rPr lang="en-US" sz="4000" dirty="0"/>
              <a:t>1: Select Authentic </a:t>
            </a:r>
            <a:r>
              <a:rPr lang="en-US" sz="4000" dirty="0" smtClean="0"/>
              <a:t>Text </a:t>
            </a:r>
            <a:r>
              <a:rPr lang="en-US" sz="2700" dirty="0" smtClean="0"/>
              <a:t>(6 of 7)</a:t>
            </a:r>
            <a:r>
              <a:rPr lang="en-US" dirty="0"/>
              <a:t/>
            </a:r>
            <a:br>
              <a:rPr lang="en-US" dirty="0"/>
            </a:br>
            <a:endParaRPr lang="en-US" dirty="0"/>
          </a:p>
        </p:txBody>
      </p:sp>
      <p:sp>
        <p:nvSpPr>
          <p:cNvPr id="4" name="Content Placeholder 3"/>
          <p:cNvSpPr>
            <a:spLocks noGrp="1"/>
          </p:cNvSpPr>
          <p:nvPr>
            <p:ph idx="1"/>
          </p:nvPr>
        </p:nvSpPr>
        <p:spPr>
          <a:xfrm>
            <a:off x="76200" y="895350"/>
            <a:ext cx="9067800" cy="3429000"/>
          </a:xfrm>
        </p:spPr>
        <p:txBody>
          <a:bodyPr>
            <a:normAutofit fontScale="92500"/>
          </a:bodyPr>
          <a:lstStyle/>
          <a:p>
            <a:pPr marL="0" indent="0" algn="ctr">
              <a:buNone/>
            </a:pPr>
            <a:r>
              <a:rPr lang="en-US" sz="3500" dirty="0" smtClean="0"/>
              <a:t>Article: “Frederick Carder, Artist in Glass”</a:t>
            </a:r>
          </a:p>
          <a:p>
            <a:pPr marL="0" indent="0" algn="ctr">
              <a:buNone/>
            </a:pPr>
            <a:r>
              <a:rPr lang="en-US" sz="3500" dirty="0" smtClean="0"/>
              <a:t>Paired with</a:t>
            </a:r>
          </a:p>
          <a:p>
            <a:pPr marL="0" indent="0" algn="ctr">
              <a:buNone/>
            </a:pPr>
            <a:r>
              <a:rPr lang="en-US" sz="3500" dirty="0" smtClean="0"/>
              <a:t>Poem: “Stampede”</a:t>
            </a:r>
          </a:p>
          <a:p>
            <a:r>
              <a:rPr lang="en-US" sz="2600" dirty="0" smtClean="0"/>
              <a:t>This paired passage will </a:t>
            </a:r>
            <a:r>
              <a:rPr lang="en-US" sz="2600" dirty="0"/>
              <a:t>be used to demonstrate how </a:t>
            </a:r>
            <a:r>
              <a:rPr lang="en-US" sz="2600" dirty="0" smtClean="0"/>
              <a:t>the selection </a:t>
            </a:r>
            <a:r>
              <a:rPr lang="en-US" sz="2600" dirty="0"/>
              <a:t>of </a:t>
            </a:r>
            <a:r>
              <a:rPr lang="en-US" sz="2600" dirty="0" smtClean="0"/>
              <a:t>authentic text </a:t>
            </a:r>
            <a:r>
              <a:rPr lang="en-US" sz="2600" dirty="0"/>
              <a:t>supports the introduction and review of specific skills</a:t>
            </a:r>
            <a:r>
              <a:rPr lang="en-US" sz="2600" dirty="0" smtClean="0"/>
              <a:t>.</a:t>
            </a:r>
          </a:p>
          <a:p>
            <a:r>
              <a:rPr lang="en-US" sz="2600" dirty="0" smtClean="0"/>
              <a:t>Please see the annotated Word document for additional support. </a:t>
            </a:r>
            <a:endParaRPr lang="en-US" sz="2600" dirty="0"/>
          </a:p>
        </p:txBody>
      </p:sp>
    </p:spTree>
    <p:extLst>
      <p:ext uri="{BB962C8B-B14F-4D97-AF65-F5344CB8AC3E}">
        <p14:creationId xmlns:p14="http://schemas.microsoft.com/office/powerpoint/2010/main" val="96944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Step 1: Select Authentic Text </a:t>
            </a:r>
            <a:r>
              <a:rPr lang="en-US" sz="2400" dirty="0" smtClean="0"/>
              <a:t>(7 of 7)</a:t>
            </a:r>
            <a:endParaRPr lang="en-US" sz="2400" dirty="0"/>
          </a:p>
        </p:txBody>
      </p:sp>
      <p:sp>
        <p:nvSpPr>
          <p:cNvPr id="5" name="Content Placeholder 4"/>
          <p:cNvSpPr>
            <a:spLocks noGrp="1"/>
          </p:cNvSpPr>
          <p:nvPr>
            <p:ph idx="1"/>
          </p:nvPr>
        </p:nvSpPr>
        <p:spPr>
          <a:xfrm>
            <a:off x="76200" y="666751"/>
            <a:ext cx="8927385" cy="3429000"/>
          </a:xfrm>
        </p:spPr>
        <p:txBody>
          <a:bodyPr>
            <a:normAutofit fontScale="92500" lnSpcReduction="10000"/>
          </a:bodyPr>
          <a:lstStyle/>
          <a:p>
            <a:pPr marL="0" indent="0">
              <a:buNone/>
            </a:pPr>
            <a:r>
              <a:rPr lang="en-US" sz="2600" dirty="0" smtClean="0"/>
              <a:t>The selected article and poem* support the </a:t>
            </a:r>
            <a:r>
              <a:rPr lang="en-US" sz="2600" dirty="0"/>
              <a:t>introduction and review </a:t>
            </a:r>
            <a:r>
              <a:rPr lang="en-US" sz="2600" dirty="0" smtClean="0"/>
              <a:t>of:</a:t>
            </a:r>
          </a:p>
          <a:p>
            <a:pPr lvl="1"/>
            <a:r>
              <a:rPr lang="en-US" sz="2600" dirty="0" smtClean="0"/>
              <a:t>Symbols and figurative language</a:t>
            </a:r>
          </a:p>
          <a:p>
            <a:pPr lvl="1"/>
            <a:r>
              <a:rPr lang="en-US" sz="2600" dirty="0" smtClean="0"/>
              <a:t>Inference</a:t>
            </a:r>
          </a:p>
          <a:p>
            <a:pPr lvl="1"/>
            <a:r>
              <a:rPr lang="en-US" sz="2600" dirty="0" smtClean="0"/>
              <a:t>Summary</a:t>
            </a:r>
          </a:p>
          <a:p>
            <a:pPr lvl="1"/>
            <a:r>
              <a:rPr lang="en-US" sz="2600" dirty="0" smtClean="0"/>
              <a:t>Application of information in other formats</a:t>
            </a:r>
          </a:p>
          <a:p>
            <a:pPr lvl="1"/>
            <a:r>
              <a:rPr lang="en-US" sz="2600" dirty="0" smtClean="0"/>
              <a:t>Comparing and contrasting ideas within and between texts</a:t>
            </a:r>
            <a:endParaRPr lang="en-US" sz="2600" dirty="0"/>
          </a:p>
          <a:p>
            <a:pPr marL="457200" lvl="1" indent="0">
              <a:buNone/>
            </a:pPr>
            <a:r>
              <a:rPr lang="en-US" sz="2600" dirty="0" smtClean="0"/>
              <a:t>*</a:t>
            </a:r>
            <a:r>
              <a:rPr lang="en-US" sz="2600" dirty="0"/>
              <a:t>Please see the annotated Word document for additional support. </a:t>
            </a:r>
          </a:p>
          <a:p>
            <a:pPr marL="457200" lvl="1" indent="0">
              <a:buNone/>
            </a:pPr>
            <a:endParaRPr lang="en-US" sz="2200" dirty="0" smtClean="0"/>
          </a:p>
        </p:txBody>
      </p:sp>
    </p:spTree>
    <p:extLst>
      <p:ext uri="{BB962C8B-B14F-4D97-AF65-F5344CB8AC3E}">
        <p14:creationId xmlns:p14="http://schemas.microsoft.com/office/powerpoint/2010/main" val="69083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914400"/>
          </a:xfrm>
        </p:spPr>
        <p:txBody>
          <a:bodyPr>
            <a:noAutofit/>
          </a:bodyPr>
          <a:lstStyle/>
          <a:p>
            <a:pPr algn="l"/>
            <a:r>
              <a:rPr lang="en-US" sz="3600" dirty="0"/>
              <a:t>Step 2: Examine the Content and Progression of Standards for </a:t>
            </a:r>
            <a:r>
              <a:rPr lang="en-US" sz="3600" dirty="0" smtClean="0"/>
              <a:t>SOL 8.5D</a:t>
            </a:r>
            <a:endParaRPr lang="en-US" sz="3600" dirty="0"/>
          </a:p>
        </p:txBody>
      </p:sp>
      <p:sp>
        <p:nvSpPr>
          <p:cNvPr id="3" name="Content Placeholder 2"/>
          <p:cNvSpPr>
            <a:spLocks noGrp="1"/>
          </p:cNvSpPr>
          <p:nvPr>
            <p:ph idx="1"/>
          </p:nvPr>
        </p:nvSpPr>
        <p:spPr>
          <a:xfrm>
            <a:off x="76200" y="1200150"/>
            <a:ext cx="8763000" cy="3276601"/>
          </a:xfrm>
        </p:spPr>
        <p:txBody>
          <a:bodyPr>
            <a:normAutofit/>
          </a:bodyPr>
          <a:lstStyle/>
          <a:p>
            <a:r>
              <a:rPr lang="en-US" sz="2800" dirty="0" smtClean="0"/>
              <a:t>7.5G- </a:t>
            </a:r>
            <a:r>
              <a:rPr lang="en-US" sz="2800" b="1" dirty="0"/>
              <a:t>Describe</a:t>
            </a:r>
            <a:r>
              <a:rPr lang="en-US" sz="2800" dirty="0"/>
              <a:t> </a:t>
            </a:r>
            <a:r>
              <a:rPr lang="en-US" sz="2800" u="sng" dirty="0"/>
              <a:t>the impact of word choice, imagery, and literary </a:t>
            </a:r>
            <a:r>
              <a:rPr lang="en-US" sz="2800" u="sng" dirty="0" smtClean="0"/>
              <a:t>devices </a:t>
            </a:r>
            <a:r>
              <a:rPr lang="en-US" sz="2800" u="sng" dirty="0"/>
              <a:t>including figurative language in an author’s style</a:t>
            </a:r>
            <a:r>
              <a:rPr lang="en-US" sz="2800" dirty="0"/>
              <a:t>. </a:t>
            </a:r>
            <a:endParaRPr lang="en-US" sz="2800" dirty="0" smtClean="0"/>
          </a:p>
          <a:p>
            <a:r>
              <a:rPr lang="en-US" sz="2800" dirty="0" smtClean="0"/>
              <a:t>8.5D- </a:t>
            </a:r>
            <a:r>
              <a:rPr lang="en-US" sz="2800" b="1" dirty="0"/>
              <a:t>Explain</a:t>
            </a:r>
            <a:r>
              <a:rPr lang="en-US" sz="2800" dirty="0"/>
              <a:t> the </a:t>
            </a:r>
            <a:r>
              <a:rPr lang="en-US" sz="2800" u="sng" dirty="0"/>
              <a:t>use of symbols</a:t>
            </a:r>
            <a:r>
              <a:rPr lang="en-US" sz="2800" i="1" dirty="0"/>
              <a:t> </a:t>
            </a:r>
            <a:r>
              <a:rPr lang="en-US" sz="2800" dirty="0"/>
              <a:t>and</a:t>
            </a:r>
            <a:r>
              <a:rPr lang="en-US" sz="2800" i="1" dirty="0"/>
              <a:t> </a:t>
            </a:r>
            <a:r>
              <a:rPr lang="en-US" sz="2800" u="sng" dirty="0"/>
              <a:t>figurative language</a:t>
            </a:r>
            <a:r>
              <a:rPr lang="en-US" sz="2800" dirty="0"/>
              <a:t>.</a:t>
            </a:r>
            <a:endParaRPr lang="en-US" sz="2800" dirty="0" smtClean="0"/>
          </a:p>
          <a:p>
            <a:r>
              <a:rPr lang="en-US" sz="2800" dirty="0" smtClean="0"/>
              <a:t>9.3E- </a:t>
            </a:r>
            <a:r>
              <a:rPr lang="en-US" sz="2800" b="1" dirty="0"/>
              <a:t>Explain</a:t>
            </a:r>
            <a:r>
              <a:rPr lang="en-US" sz="2800" dirty="0"/>
              <a:t> the </a:t>
            </a:r>
            <a:r>
              <a:rPr lang="en-US" sz="2800" u="sng" dirty="0"/>
              <a:t>meaning of</a:t>
            </a:r>
            <a:r>
              <a:rPr lang="en-US" sz="2800" dirty="0"/>
              <a:t> </a:t>
            </a:r>
            <a:r>
              <a:rPr lang="en-US" sz="2800" i="1" dirty="0"/>
              <a:t>literary and classical allusions and</a:t>
            </a:r>
            <a:r>
              <a:rPr lang="en-US" sz="2800" dirty="0"/>
              <a:t> </a:t>
            </a:r>
            <a:r>
              <a:rPr lang="en-US" sz="2800" u="sng" dirty="0"/>
              <a:t>figurative language in text</a:t>
            </a:r>
            <a:r>
              <a:rPr lang="en-US" sz="2800" dirty="0"/>
              <a:t>. </a:t>
            </a:r>
          </a:p>
          <a:p>
            <a:endParaRPr lang="en-US" dirty="0"/>
          </a:p>
        </p:txBody>
      </p:sp>
    </p:spTree>
    <p:extLst>
      <p:ext uri="{BB962C8B-B14F-4D97-AF65-F5344CB8AC3E}">
        <p14:creationId xmlns:p14="http://schemas.microsoft.com/office/powerpoint/2010/main" val="305866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1" y="209550"/>
            <a:ext cx="9144000" cy="914401"/>
          </a:xfrm>
        </p:spPr>
        <p:txBody>
          <a:bodyPr>
            <a:noAutofit/>
          </a:bodyPr>
          <a:lstStyle/>
          <a:p>
            <a:pPr algn="l"/>
            <a:r>
              <a:rPr lang="en-US" sz="3600" dirty="0"/>
              <a:t>Step 2: Examine the Content and Progression of Standards for </a:t>
            </a:r>
            <a:r>
              <a:rPr lang="en-US" sz="3600" dirty="0" smtClean="0"/>
              <a:t>SOL 8.5E</a:t>
            </a:r>
            <a:endParaRPr lang="en-US" sz="3600" dirty="0"/>
          </a:p>
        </p:txBody>
      </p:sp>
      <p:sp>
        <p:nvSpPr>
          <p:cNvPr id="3" name="Content Placeholder 2"/>
          <p:cNvSpPr>
            <a:spLocks noGrp="1"/>
          </p:cNvSpPr>
          <p:nvPr>
            <p:ph idx="1"/>
          </p:nvPr>
        </p:nvSpPr>
        <p:spPr>
          <a:xfrm>
            <a:off x="76200" y="1276349"/>
            <a:ext cx="8610600" cy="3048001"/>
          </a:xfrm>
        </p:spPr>
        <p:txBody>
          <a:bodyPr>
            <a:normAutofit fontScale="92500" lnSpcReduction="10000"/>
          </a:bodyPr>
          <a:lstStyle/>
          <a:p>
            <a:r>
              <a:rPr lang="en-US" sz="3000" dirty="0" smtClean="0"/>
              <a:t>7.5I- </a:t>
            </a:r>
            <a:r>
              <a:rPr lang="en-US" sz="3000" b="1" dirty="0"/>
              <a:t>Make</a:t>
            </a:r>
            <a:r>
              <a:rPr lang="en-US" sz="3000" dirty="0"/>
              <a:t> </a:t>
            </a:r>
            <a:r>
              <a:rPr lang="en-US" sz="3000" u="sng" dirty="0"/>
              <a:t>inferences</a:t>
            </a:r>
            <a:r>
              <a:rPr lang="en-US" sz="3000" dirty="0"/>
              <a:t> and </a:t>
            </a:r>
            <a:r>
              <a:rPr lang="en-US" sz="3000" b="1" dirty="0"/>
              <a:t>draw</a:t>
            </a:r>
            <a:r>
              <a:rPr lang="en-US" sz="3000" dirty="0"/>
              <a:t> </a:t>
            </a:r>
            <a:r>
              <a:rPr lang="en-US" sz="3000" u="sng" dirty="0" smtClean="0"/>
              <a:t>conclusions</a:t>
            </a:r>
            <a:r>
              <a:rPr lang="en-US" sz="3000" dirty="0" smtClean="0"/>
              <a:t> </a:t>
            </a:r>
            <a:r>
              <a:rPr lang="en-US" sz="3000" i="1" dirty="0" smtClean="0"/>
              <a:t>based </a:t>
            </a:r>
            <a:r>
              <a:rPr lang="en-US" sz="3000" i="1" dirty="0"/>
              <a:t>on the text</a:t>
            </a:r>
            <a:r>
              <a:rPr lang="en-US" sz="3000" dirty="0" smtClean="0"/>
              <a:t>.</a:t>
            </a:r>
          </a:p>
          <a:p>
            <a:r>
              <a:rPr lang="en-US" sz="3000" dirty="0" smtClean="0"/>
              <a:t>8.5E- </a:t>
            </a:r>
            <a:r>
              <a:rPr lang="en-US" sz="3000" b="1" dirty="0"/>
              <a:t>Make</a:t>
            </a:r>
            <a:r>
              <a:rPr lang="en-US" sz="3000" dirty="0"/>
              <a:t> </a:t>
            </a:r>
            <a:r>
              <a:rPr lang="en-US" sz="3000" u="sng" dirty="0"/>
              <a:t>inferences</a:t>
            </a:r>
            <a:r>
              <a:rPr lang="en-US" sz="3000" dirty="0"/>
              <a:t> and </a:t>
            </a:r>
            <a:r>
              <a:rPr lang="en-US" sz="3000" b="1" dirty="0"/>
              <a:t>draw</a:t>
            </a:r>
            <a:r>
              <a:rPr lang="en-US" sz="3000" dirty="0"/>
              <a:t> </a:t>
            </a:r>
            <a:r>
              <a:rPr lang="en-US" sz="3000" u="sng" dirty="0"/>
              <a:t>conclusions</a:t>
            </a:r>
            <a:r>
              <a:rPr lang="en-US" sz="3000" dirty="0"/>
              <a:t> </a:t>
            </a:r>
            <a:r>
              <a:rPr lang="en-US" sz="3000" i="1" dirty="0"/>
              <a:t>based on explicit and implied information using references to the text for support</a:t>
            </a:r>
            <a:r>
              <a:rPr lang="en-US" sz="3000" dirty="0"/>
              <a:t>. </a:t>
            </a:r>
            <a:endParaRPr lang="en-US" sz="3000" dirty="0" smtClean="0"/>
          </a:p>
          <a:p>
            <a:r>
              <a:rPr lang="en-US" sz="3000" dirty="0" smtClean="0"/>
              <a:t>9.4J- </a:t>
            </a:r>
            <a:r>
              <a:rPr lang="en-US" sz="3000" b="1" dirty="0"/>
              <a:t>Make</a:t>
            </a:r>
            <a:r>
              <a:rPr lang="en-US" sz="3000" dirty="0"/>
              <a:t> </a:t>
            </a:r>
            <a:r>
              <a:rPr lang="en-US" sz="3000" u="sng" dirty="0"/>
              <a:t>inferences</a:t>
            </a:r>
            <a:r>
              <a:rPr lang="en-US" sz="3000" dirty="0"/>
              <a:t> and </a:t>
            </a:r>
            <a:r>
              <a:rPr lang="en-US" sz="3000" b="1" dirty="0"/>
              <a:t>draw</a:t>
            </a:r>
            <a:r>
              <a:rPr lang="en-US" sz="3000" dirty="0"/>
              <a:t> </a:t>
            </a:r>
            <a:r>
              <a:rPr lang="en-US" sz="3000" u="sng" dirty="0"/>
              <a:t>conclusions</a:t>
            </a:r>
            <a:r>
              <a:rPr lang="en-US" sz="3000" dirty="0"/>
              <a:t> </a:t>
            </a:r>
            <a:r>
              <a:rPr lang="en-US" sz="3000" i="1" dirty="0"/>
              <a:t>using references from the text(s) for support</a:t>
            </a:r>
            <a:r>
              <a:rPr lang="en-US" sz="3000" dirty="0"/>
              <a:t>.</a:t>
            </a:r>
          </a:p>
          <a:p>
            <a:endParaRPr lang="en-US" dirty="0"/>
          </a:p>
        </p:txBody>
      </p:sp>
    </p:spTree>
    <p:extLst>
      <p:ext uri="{BB962C8B-B14F-4D97-AF65-F5344CB8AC3E}">
        <p14:creationId xmlns:p14="http://schemas.microsoft.com/office/powerpoint/2010/main" val="403111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Questions During the Webinar</a:t>
            </a:r>
          </a:p>
        </p:txBody>
      </p:sp>
      <p:sp>
        <p:nvSpPr>
          <p:cNvPr id="3" name="Content Placeholder 2"/>
          <p:cNvSpPr>
            <a:spLocks noGrp="1"/>
          </p:cNvSpPr>
          <p:nvPr>
            <p:ph idx="1"/>
          </p:nvPr>
        </p:nvSpPr>
        <p:spPr>
          <a:xfrm>
            <a:off x="571500" y="1504950"/>
            <a:ext cx="8001000" cy="1828799"/>
          </a:xfrm>
        </p:spPr>
        <p:txBody>
          <a:bodyPr>
            <a:normAutofit fontScale="92500"/>
          </a:bodyPr>
          <a:lstStyle/>
          <a:p>
            <a:r>
              <a:rPr lang="en-US" dirty="0"/>
              <a:t>Use </a:t>
            </a:r>
            <a:r>
              <a:rPr lang="en-US" dirty="0" smtClean="0"/>
              <a:t>the chat </a:t>
            </a:r>
            <a:r>
              <a:rPr lang="en-US" dirty="0"/>
              <a:t>feature to pose any questions to the group that arise during the webinar.</a:t>
            </a:r>
          </a:p>
          <a:p>
            <a:r>
              <a:rPr lang="en-US" dirty="0"/>
              <a:t>Please send your questions to </a:t>
            </a:r>
            <a:r>
              <a:rPr lang="en-US" dirty="0" smtClean="0"/>
              <a:t>“All Attendees.”</a:t>
            </a:r>
            <a:endParaRPr lang="en-US" dirty="0"/>
          </a:p>
        </p:txBody>
      </p:sp>
    </p:spTree>
    <p:extLst>
      <p:ext uri="{BB962C8B-B14F-4D97-AF65-F5344CB8AC3E}">
        <p14:creationId xmlns:p14="http://schemas.microsoft.com/office/powerpoint/2010/main" val="1346194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33350"/>
            <a:ext cx="8991600" cy="990601"/>
          </a:xfrm>
        </p:spPr>
        <p:txBody>
          <a:bodyPr>
            <a:noAutofit/>
          </a:bodyPr>
          <a:lstStyle/>
          <a:p>
            <a:pPr algn="l"/>
            <a:r>
              <a:rPr lang="en-US" sz="3600" dirty="0" smtClean="0"/>
              <a:t>Step 2: Examine </a:t>
            </a:r>
            <a:r>
              <a:rPr lang="en-US" sz="3600" dirty="0"/>
              <a:t>the </a:t>
            </a:r>
            <a:r>
              <a:rPr lang="en-US" sz="3600" dirty="0" smtClean="0"/>
              <a:t>Content </a:t>
            </a:r>
            <a:r>
              <a:rPr lang="en-US" sz="3600" dirty="0"/>
              <a:t>and </a:t>
            </a:r>
            <a:r>
              <a:rPr lang="en-US" sz="3600" dirty="0" smtClean="0"/>
              <a:t>Progression of Standards for SOL 8.6</a:t>
            </a:r>
            <a:r>
              <a:rPr lang="en-US" sz="3600" dirty="0"/>
              <a:t>I</a:t>
            </a:r>
          </a:p>
        </p:txBody>
      </p:sp>
      <p:sp>
        <p:nvSpPr>
          <p:cNvPr id="5" name="Content Placeholder 4"/>
          <p:cNvSpPr>
            <a:spLocks noGrp="1"/>
          </p:cNvSpPr>
          <p:nvPr>
            <p:ph idx="1"/>
          </p:nvPr>
        </p:nvSpPr>
        <p:spPr>
          <a:xfrm>
            <a:off x="76200" y="1276349"/>
            <a:ext cx="8458200" cy="3048001"/>
          </a:xfrm>
        </p:spPr>
        <p:txBody>
          <a:bodyPr>
            <a:normAutofit/>
          </a:bodyPr>
          <a:lstStyle/>
          <a:p>
            <a:r>
              <a:rPr lang="en-US" sz="2800" dirty="0" smtClean="0"/>
              <a:t>7.6H- </a:t>
            </a:r>
            <a:r>
              <a:rPr lang="en-US" sz="2800" b="1" dirty="0"/>
              <a:t>Summarize</a:t>
            </a:r>
            <a:r>
              <a:rPr lang="en-US" sz="2800" dirty="0"/>
              <a:t> </a:t>
            </a:r>
            <a:r>
              <a:rPr lang="en-US" sz="2800" u="sng" dirty="0"/>
              <a:t>text</a:t>
            </a:r>
            <a:r>
              <a:rPr lang="en-US" sz="2800" dirty="0"/>
              <a:t> </a:t>
            </a:r>
            <a:r>
              <a:rPr lang="en-US" sz="2800" i="1" dirty="0"/>
              <a:t>identifying supporting details</a:t>
            </a:r>
            <a:r>
              <a:rPr lang="en-US" sz="2800" dirty="0"/>
              <a:t>.</a:t>
            </a:r>
            <a:endParaRPr lang="en-US" sz="2800" dirty="0" smtClean="0"/>
          </a:p>
          <a:p>
            <a:r>
              <a:rPr lang="en-US" sz="2800" dirty="0" smtClean="0"/>
              <a:t>8.6I- </a:t>
            </a:r>
            <a:r>
              <a:rPr lang="en-US" sz="2800" b="1" dirty="0"/>
              <a:t>Summarize</a:t>
            </a:r>
            <a:r>
              <a:rPr lang="en-US" sz="2800" dirty="0"/>
              <a:t> </a:t>
            </a:r>
            <a:r>
              <a:rPr lang="en-US" sz="2800" u="sng" dirty="0"/>
              <a:t>the text</a:t>
            </a:r>
            <a:r>
              <a:rPr lang="en-US" sz="2800" dirty="0"/>
              <a:t> </a:t>
            </a:r>
            <a:r>
              <a:rPr lang="en-US" sz="2800" i="1" dirty="0"/>
              <a:t>identifying supporting details</a:t>
            </a:r>
            <a:r>
              <a:rPr lang="en-US" sz="2800" dirty="0"/>
              <a:t>.</a:t>
            </a:r>
            <a:endParaRPr lang="en-US" sz="2800" dirty="0" smtClean="0"/>
          </a:p>
          <a:p>
            <a:r>
              <a:rPr lang="en-US" sz="2800" dirty="0" smtClean="0"/>
              <a:t>9.5E- </a:t>
            </a:r>
            <a:r>
              <a:rPr lang="en-US" sz="2800" b="1" dirty="0"/>
              <a:t>Summarize</a:t>
            </a:r>
            <a:r>
              <a:rPr lang="en-US" sz="2800" dirty="0"/>
              <a:t>, </a:t>
            </a:r>
            <a:r>
              <a:rPr lang="en-US" sz="2800" i="1" dirty="0"/>
              <a:t>paraphrase, and synthesize ideas</a:t>
            </a:r>
            <a:r>
              <a:rPr lang="en-US" sz="2800" dirty="0"/>
              <a:t>, </a:t>
            </a:r>
            <a:r>
              <a:rPr lang="en-US" sz="2800" u="sng" dirty="0"/>
              <a:t>while maintaining meaning and a logical sequence of events</a:t>
            </a:r>
            <a:r>
              <a:rPr lang="en-US" sz="2800" i="1" dirty="0"/>
              <a:t>, within and between texts</a:t>
            </a:r>
            <a:r>
              <a:rPr lang="en-US" sz="2800" dirty="0"/>
              <a:t>.</a:t>
            </a:r>
            <a:endParaRPr lang="en-US" sz="2800" dirty="0" smtClean="0"/>
          </a:p>
        </p:txBody>
      </p:sp>
    </p:spTree>
    <p:extLst>
      <p:ext uri="{BB962C8B-B14F-4D97-AF65-F5344CB8AC3E}">
        <p14:creationId xmlns:p14="http://schemas.microsoft.com/office/powerpoint/2010/main" val="3611948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33350"/>
            <a:ext cx="8991600" cy="990601"/>
          </a:xfrm>
        </p:spPr>
        <p:txBody>
          <a:bodyPr>
            <a:noAutofit/>
          </a:bodyPr>
          <a:lstStyle/>
          <a:p>
            <a:pPr algn="l"/>
            <a:r>
              <a:rPr lang="en-US" sz="3600" dirty="0" smtClean="0"/>
              <a:t>Step 2: Examine </a:t>
            </a:r>
            <a:r>
              <a:rPr lang="en-US" sz="3600" dirty="0"/>
              <a:t>the </a:t>
            </a:r>
            <a:r>
              <a:rPr lang="en-US" sz="3600" dirty="0" smtClean="0"/>
              <a:t>Content </a:t>
            </a:r>
            <a:r>
              <a:rPr lang="en-US" sz="3600" dirty="0"/>
              <a:t>and </a:t>
            </a:r>
            <a:r>
              <a:rPr lang="en-US" sz="3600" dirty="0" smtClean="0"/>
              <a:t>Progression of Standards for SOL 8.6K</a:t>
            </a:r>
            <a:endParaRPr lang="en-US" sz="3600" dirty="0"/>
          </a:p>
        </p:txBody>
      </p:sp>
      <p:sp>
        <p:nvSpPr>
          <p:cNvPr id="5" name="Content Placeholder 4"/>
          <p:cNvSpPr>
            <a:spLocks noGrp="1"/>
          </p:cNvSpPr>
          <p:nvPr>
            <p:ph idx="1"/>
          </p:nvPr>
        </p:nvSpPr>
        <p:spPr>
          <a:xfrm>
            <a:off x="152400" y="1123951"/>
            <a:ext cx="8382000" cy="3276600"/>
          </a:xfrm>
        </p:spPr>
        <p:txBody>
          <a:bodyPr>
            <a:normAutofit/>
          </a:bodyPr>
          <a:lstStyle/>
          <a:p>
            <a:r>
              <a:rPr lang="en-US" sz="2800" dirty="0" smtClean="0"/>
              <a:t>7.6K- </a:t>
            </a:r>
            <a:r>
              <a:rPr lang="en-US" sz="2800" b="1" dirty="0"/>
              <a:t>Organize</a:t>
            </a:r>
            <a:r>
              <a:rPr lang="en-US" sz="2800" dirty="0"/>
              <a:t> </a:t>
            </a:r>
            <a:r>
              <a:rPr lang="en-US" sz="2800" b="1" dirty="0"/>
              <a:t>and</a:t>
            </a:r>
            <a:r>
              <a:rPr lang="en-US" sz="2800" dirty="0"/>
              <a:t> </a:t>
            </a:r>
            <a:r>
              <a:rPr lang="en-US" sz="2800" b="1" dirty="0"/>
              <a:t>synthesize</a:t>
            </a:r>
            <a:r>
              <a:rPr lang="en-US" sz="2800" dirty="0"/>
              <a:t> </a:t>
            </a:r>
            <a:r>
              <a:rPr lang="en-US" sz="2800" u="sng" dirty="0"/>
              <a:t>information for use in written and other formats</a:t>
            </a:r>
            <a:r>
              <a:rPr lang="en-US" sz="2800" dirty="0"/>
              <a:t>.</a:t>
            </a:r>
            <a:endParaRPr lang="en-US" sz="2800" dirty="0" smtClean="0"/>
          </a:p>
          <a:p>
            <a:r>
              <a:rPr lang="en-US" sz="2800" dirty="0" smtClean="0"/>
              <a:t>8.6K- </a:t>
            </a:r>
            <a:r>
              <a:rPr lang="en-US" sz="2800" b="1" dirty="0"/>
              <a:t>Evaluate</a:t>
            </a:r>
            <a:r>
              <a:rPr lang="en-US" sz="2800" dirty="0"/>
              <a:t>, </a:t>
            </a:r>
            <a:r>
              <a:rPr lang="en-US" sz="2800" b="1" dirty="0"/>
              <a:t>organize</a:t>
            </a:r>
            <a:r>
              <a:rPr lang="en-US" sz="2800" dirty="0"/>
              <a:t>, </a:t>
            </a:r>
            <a:r>
              <a:rPr lang="en-US" sz="2800" b="1" dirty="0"/>
              <a:t>and</a:t>
            </a:r>
            <a:r>
              <a:rPr lang="en-US" sz="2800" dirty="0"/>
              <a:t> </a:t>
            </a:r>
            <a:r>
              <a:rPr lang="en-US" sz="2800" b="1" dirty="0"/>
              <a:t>synthesize</a:t>
            </a:r>
            <a:r>
              <a:rPr lang="en-US" sz="2800" dirty="0"/>
              <a:t> </a:t>
            </a:r>
            <a:r>
              <a:rPr lang="en-US" sz="2800" u="sng" dirty="0"/>
              <a:t>information for use in written and other formats</a:t>
            </a:r>
            <a:r>
              <a:rPr lang="en-US" sz="2800" dirty="0"/>
              <a:t>. </a:t>
            </a:r>
            <a:endParaRPr lang="en-US" sz="2800" dirty="0" smtClean="0"/>
          </a:p>
          <a:p>
            <a:r>
              <a:rPr lang="en-US" sz="2800" dirty="0" smtClean="0"/>
              <a:t>9.5I- </a:t>
            </a:r>
            <a:r>
              <a:rPr lang="en-US" sz="2800" b="1" dirty="0"/>
              <a:t>Analyze</a:t>
            </a:r>
            <a:r>
              <a:rPr lang="en-US" sz="2800" dirty="0"/>
              <a:t>, </a:t>
            </a:r>
            <a:r>
              <a:rPr lang="en-US" sz="2800" b="1" dirty="0"/>
              <a:t>organize</a:t>
            </a:r>
            <a:r>
              <a:rPr lang="en-US" sz="2800" dirty="0"/>
              <a:t>, </a:t>
            </a:r>
            <a:r>
              <a:rPr lang="en-US" sz="2800" b="1" dirty="0"/>
              <a:t>and synthesize </a:t>
            </a:r>
            <a:r>
              <a:rPr lang="en-US" sz="2800" u="sng" dirty="0"/>
              <a:t>information</a:t>
            </a:r>
            <a:r>
              <a:rPr lang="en-US" sz="2800" dirty="0"/>
              <a:t> </a:t>
            </a:r>
            <a:r>
              <a:rPr lang="en-US" sz="2800" i="1" dirty="0"/>
              <a:t>in order to solve problems</a:t>
            </a:r>
            <a:r>
              <a:rPr lang="en-US" sz="2800" dirty="0"/>
              <a:t>, </a:t>
            </a:r>
            <a:r>
              <a:rPr lang="en-US" sz="2800" u="sng" dirty="0"/>
              <a:t>answer questions</a:t>
            </a:r>
            <a:r>
              <a:rPr lang="en-US" sz="2800" dirty="0"/>
              <a:t>, </a:t>
            </a:r>
            <a:r>
              <a:rPr lang="en-US" sz="2800" i="1" dirty="0"/>
              <a:t>complete a task, or create a product</a:t>
            </a:r>
            <a:r>
              <a:rPr lang="en-US" sz="2800" dirty="0"/>
              <a:t>.</a:t>
            </a:r>
          </a:p>
        </p:txBody>
      </p:sp>
    </p:spTree>
    <p:extLst>
      <p:ext uri="{BB962C8B-B14F-4D97-AF65-F5344CB8AC3E}">
        <p14:creationId xmlns:p14="http://schemas.microsoft.com/office/powerpoint/2010/main" val="178963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33350"/>
            <a:ext cx="8991600" cy="990600"/>
          </a:xfrm>
        </p:spPr>
        <p:txBody>
          <a:bodyPr>
            <a:noAutofit/>
          </a:bodyPr>
          <a:lstStyle/>
          <a:p>
            <a:pPr algn="l"/>
            <a:r>
              <a:rPr lang="en-US" sz="3600" dirty="0" smtClean="0"/>
              <a:t>Step 2: Examine </a:t>
            </a:r>
            <a:r>
              <a:rPr lang="en-US" sz="3600" dirty="0"/>
              <a:t>the </a:t>
            </a:r>
            <a:r>
              <a:rPr lang="en-US" sz="3600" dirty="0" smtClean="0"/>
              <a:t>Content </a:t>
            </a:r>
            <a:r>
              <a:rPr lang="en-US" sz="3600" dirty="0"/>
              <a:t>and </a:t>
            </a:r>
            <a:r>
              <a:rPr lang="en-US" sz="3600" dirty="0" smtClean="0"/>
              <a:t>Progression of Standards for SOL 8.6L</a:t>
            </a:r>
            <a:endParaRPr lang="en-US" sz="3600" dirty="0"/>
          </a:p>
        </p:txBody>
      </p:sp>
      <p:sp>
        <p:nvSpPr>
          <p:cNvPr id="5" name="Content Placeholder 4"/>
          <p:cNvSpPr>
            <a:spLocks noGrp="1"/>
          </p:cNvSpPr>
          <p:nvPr>
            <p:ph idx="1"/>
          </p:nvPr>
        </p:nvSpPr>
        <p:spPr>
          <a:xfrm>
            <a:off x="152400" y="1352551"/>
            <a:ext cx="8382000" cy="2971800"/>
          </a:xfrm>
        </p:spPr>
        <p:txBody>
          <a:bodyPr>
            <a:normAutofit/>
          </a:bodyPr>
          <a:lstStyle/>
          <a:p>
            <a:r>
              <a:rPr lang="en-US" sz="2800" dirty="0" smtClean="0"/>
              <a:t>7.6L- </a:t>
            </a:r>
            <a:r>
              <a:rPr lang="en-US" sz="2800" b="1" dirty="0"/>
              <a:t>Analyze</a:t>
            </a:r>
            <a:r>
              <a:rPr lang="en-US" sz="2800" dirty="0"/>
              <a:t> </a:t>
            </a:r>
            <a:r>
              <a:rPr lang="en-US" sz="2800" u="sng" dirty="0"/>
              <a:t>ideas within and between selections</a:t>
            </a:r>
            <a:r>
              <a:rPr lang="en-US" sz="2800" dirty="0"/>
              <a:t> </a:t>
            </a:r>
            <a:r>
              <a:rPr lang="en-US" sz="2800" i="1" dirty="0"/>
              <a:t>providing textual evidence</a:t>
            </a:r>
            <a:r>
              <a:rPr lang="en-US" sz="2800" dirty="0"/>
              <a:t>.</a:t>
            </a:r>
            <a:endParaRPr lang="en-US" sz="2800" dirty="0" smtClean="0"/>
          </a:p>
          <a:p>
            <a:r>
              <a:rPr lang="en-US" sz="2800" dirty="0" smtClean="0"/>
              <a:t>8.6L- </a:t>
            </a:r>
            <a:r>
              <a:rPr lang="en-US" sz="2800" b="1" dirty="0"/>
              <a:t>Analyze</a:t>
            </a:r>
            <a:r>
              <a:rPr lang="en-US" sz="2800" dirty="0"/>
              <a:t> </a:t>
            </a:r>
            <a:r>
              <a:rPr lang="en-US" sz="2800" u="sng" dirty="0"/>
              <a:t>ideas within and between selections</a:t>
            </a:r>
            <a:r>
              <a:rPr lang="en-US" sz="2800" dirty="0"/>
              <a:t> </a:t>
            </a:r>
            <a:r>
              <a:rPr lang="en-US" sz="2800" i="1" dirty="0"/>
              <a:t>providing textual evidence</a:t>
            </a:r>
            <a:r>
              <a:rPr lang="en-US" sz="2800" dirty="0"/>
              <a:t>. </a:t>
            </a:r>
            <a:endParaRPr lang="en-US" sz="2800" dirty="0" smtClean="0"/>
          </a:p>
          <a:p>
            <a:r>
              <a:rPr lang="en-US" sz="2800" dirty="0" smtClean="0"/>
              <a:t>9.5K- </a:t>
            </a:r>
            <a:r>
              <a:rPr lang="en-US" sz="2800" b="1" dirty="0"/>
              <a:t>Analyze</a:t>
            </a:r>
            <a:r>
              <a:rPr lang="en-US" sz="2800" dirty="0"/>
              <a:t> </a:t>
            </a:r>
            <a:r>
              <a:rPr lang="en-US" sz="2800" u="sng" dirty="0"/>
              <a:t>ideas within and between selections</a:t>
            </a:r>
            <a:r>
              <a:rPr lang="en-US" sz="2800" dirty="0"/>
              <a:t> </a:t>
            </a:r>
            <a:r>
              <a:rPr lang="en-US" sz="2800" i="1" dirty="0"/>
              <a:t>providing textual evidence</a:t>
            </a:r>
            <a:r>
              <a:rPr lang="en-US" sz="2800" dirty="0"/>
              <a:t>. </a:t>
            </a:r>
          </a:p>
          <a:p>
            <a:endParaRPr lang="en-US" dirty="0"/>
          </a:p>
        </p:txBody>
      </p:sp>
    </p:spTree>
    <p:extLst>
      <p:ext uri="{BB962C8B-B14F-4D97-AF65-F5344CB8AC3E}">
        <p14:creationId xmlns:p14="http://schemas.microsoft.com/office/powerpoint/2010/main" val="355186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8927385" cy="818027"/>
          </a:xfrm>
        </p:spPr>
        <p:txBody>
          <a:bodyPr>
            <a:noAutofit/>
          </a:bodyPr>
          <a:lstStyle/>
          <a:p>
            <a:pPr algn="l"/>
            <a:r>
              <a:rPr lang="en-US" sz="3600" dirty="0" smtClean="0"/>
              <a:t>Step 3: </a:t>
            </a:r>
            <a:r>
              <a:rPr lang="en-US" sz="3600" dirty="0"/>
              <a:t>Sample Question Starters</a:t>
            </a:r>
            <a:r>
              <a:rPr lang="en-US" sz="3600" dirty="0" smtClean="0"/>
              <a:t> </a:t>
            </a:r>
            <a:r>
              <a:rPr lang="en-US" sz="3600" dirty="0"/>
              <a:t>for SOL </a:t>
            </a:r>
            <a:r>
              <a:rPr lang="en-US" sz="3600" dirty="0" smtClean="0"/>
              <a:t>8.5D</a:t>
            </a:r>
            <a:r>
              <a:rPr lang="en-US" sz="3000" dirty="0" smtClean="0"/>
              <a:t/>
            </a:r>
            <a:br>
              <a:rPr lang="en-US" sz="3000" dirty="0" smtClean="0"/>
            </a:br>
            <a:r>
              <a:rPr lang="en-US" sz="2400" dirty="0" smtClean="0"/>
              <a:t>(1 of 2)</a:t>
            </a:r>
            <a:endParaRPr lang="en-US" sz="3000" dirty="0"/>
          </a:p>
        </p:txBody>
      </p:sp>
      <p:sp>
        <p:nvSpPr>
          <p:cNvPr id="3" name="Content Placeholder 2"/>
          <p:cNvSpPr>
            <a:spLocks noGrp="1"/>
          </p:cNvSpPr>
          <p:nvPr>
            <p:ph idx="1"/>
          </p:nvPr>
        </p:nvSpPr>
        <p:spPr>
          <a:xfrm>
            <a:off x="76200" y="1047750"/>
            <a:ext cx="8927385" cy="3200400"/>
          </a:xfrm>
        </p:spPr>
        <p:txBody>
          <a:bodyPr>
            <a:normAutofit fontScale="92500" lnSpcReduction="20000"/>
          </a:bodyPr>
          <a:lstStyle/>
          <a:p>
            <a:r>
              <a:rPr lang="en-US" sz="3000" dirty="0" smtClean="0"/>
              <a:t>Identify examples of figurative language in [</a:t>
            </a:r>
            <a:r>
              <a:rPr lang="en-US" sz="2600" i="1" dirty="0" smtClean="0"/>
              <a:t>insert title of text</a:t>
            </a:r>
            <a:r>
              <a:rPr lang="en-US" sz="3000" dirty="0" smtClean="0"/>
              <a:t>].</a:t>
            </a:r>
          </a:p>
          <a:p>
            <a:r>
              <a:rPr lang="en-US" sz="3000" dirty="0" smtClean="0"/>
              <a:t>Why did the author include figurative language in [</a:t>
            </a:r>
            <a:r>
              <a:rPr lang="en-US" sz="2600" i="1" dirty="0" smtClean="0"/>
              <a:t>insert title of text</a:t>
            </a:r>
            <a:r>
              <a:rPr lang="en-US" sz="3000" dirty="0" smtClean="0"/>
              <a:t>]?</a:t>
            </a:r>
          </a:p>
          <a:p>
            <a:r>
              <a:rPr lang="en-US" sz="3000" dirty="0" smtClean="0"/>
              <a:t>In [</a:t>
            </a:r>
            <a:r>
              <a:rPr lang="en-US" sz="2600" i="1" dirty="0" smtClean="0"/>
              <a:t>insert location or title of text</a:t>
            </a:r>
            <a:r>
              <a:rPr lang="en-US" sz="3000" dirty="0" smtClean="0"/>
              <a:t>], the author uses [</a:t>
            </a:r>
            <a:r>
              <a:rPr lang="en-US" sz="2600" i="1" dirty="0" smtClean="0"/>
              <a:t>insert figurative language</a:t>
            </a:r>
            <a:r>
              <a:rPr lang="en-US" sz="3000" dirty="0" smtClean="0"/>
              <a:t>] to help the reader-</a:t>
            </a:r>
          </a:p>
          <a:p>
            <a:r>
              <a:rPr lang="en-US" sz="3000" dirty="0" smtClean="0"/>
              <a:t>In [</a:t>
            </a:r>
            <a:r>
              <a:rPr lang="en-US" sz="2600" i="1" dirty="0" smtClean="0"/>
              <a:t>insert location or title of text</a:t>
            </a:r>
            <a:r>
              <a:rPr lang="en-US" sz="3000" dirty="0" smtClean="0"/>
              <a:t>], the purpose of [</a:t>
            </a:r>
            <a:r>
              <a:rPr lang="en-US" sz="2600" i="1" dirty="0" smtClean="0"/>
              <a:t>insert figurative language</a:t>
            </a:r>
            <a:r>
              <a:rPr lang="en-US" sz="3000" dirty="0" smtClean="0"/>
              <a:t>] is to- </a:t>
            </a:r>
          </a:p>
          <a:p>
            <a:endParaRPr lang="en-US" dirty="0"/>
          </a:p>
        </p:txBody>
      </p:sp>
    </p:spTree>
    <p:extLst>
      <p:ext uri="{BB962C8B-B14F-4D97-AF65-F5344CB8AC3E}">
        <p14:creationId xmlns:p14="http://schemas.microsoft.com/office/powerpoint/2010/main" val="3647773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8927385" cy="818027"/>
          </a:xfrm>
        </p:spPr>
        <p:txBody>
          <a:bodyPr>
            <a:noAutofit/>
          </a:bodyPr>
          <a:lstStyle/>
          <a:p>
            <a:pPr algn="l"/>
            <a:r>
              <a:rPr lang="en-US" sz="3600" dirty="0" smtClean="0"/>
              <a:t>Step 3: </a:t>
            </a:r>
            <a:r>
              <a:rPr lang="en-US" sz="3600" dirty="0"/>
              <a:t>Sample Question Starters</a:t>
            </a:r>
            <a:r>
              <a:rPr lang="en-US" sz="3600" dirty="0" smtClean="0"/>
              <a:t> </a:t>
            </a:r>
            <a:r>
              <a:rPr lang="en-US" sz="3600" dirty="0"/>
              <a:t>for SOL </a:t>
            </a:r>
            <a:r>
              <a:rPr lang="en-US" sz="3600" dirty="0" smtClean="0"/>
              <a:t>8.5D</a:t>
            </a:r>
            <a:r>
              <a:rPr lang="en-US" sz="3000" dirty="0" smtClean="0"/>
              <a:t/>
            </a:r>
            <a:br>
              <a:rPr lang="en-US" sz="3000" dirty="0" smtClean="0"/>
            </a:br>
            <a:r>
              <a:rPr lang="en-US" sz="2400" dirty="0" smtClean="0"/>
              <a:t>(2 of 2)</a:t>
            </a:r>
            <a:endParaRPr lang="en-US" sz="3000" dirty="0"/>
          </a:p>
        </p:txBody>
      </p:sp>
      <p:sp>
        <p:nvSpPr>
          <p:cNvPr id="3" name="Content Placeholder 2"/>
          <p:cNvSpPr>
            <a:spLocks noGrp="1"/>
          </p:cNvSpPr>
          <p:nvPr>
            <p:ph idx="1"/>
          </p:nvPr>
        </p:nvSpPr>
        <p:spPr>
          <a:xfrm>
            <a:off x="76200" y="1123949"/>
            <a:ext cx="8927385" cy="3124201"/>
          </a:xfrm>
        </p:spPr>
        <p:txBody>
          <a:bodyPr>
            <a:normAutofit/>
          </a:bodyPr>
          <a:lstStyle/>
          <a:p>
            <a:r>
              <a:rPr lang="en-US" sz="2800" dirty="0" smtClean="0"/>
              <a:t>What idea does [</a:t>
            </a:r>
            <a:r>
              <a:rPr lang="en-US" sz="2400" i="1" dirty="0" smtClean="0"/>
              <a:t>insert symbol</a:t>
            </a:r>
            <a:r>
              <a:rPr lang="en-US" sz="2800" dirty="0" smtClean="0"/>
              <a:t>] symbolize?</a:t>
            </a:r>
          </a:p>
          <a:p>
            <a:r>
              <a:rPr lang="en-US" sz="2800" dirty="0" smtClean="0"/>
              <a:t>The title symbolizes-</a:t>
            </a:r>
          </a:p>
          <a:p>
            <a:r>
              <a:rPr lang="en-US" sz="2800" dirty="0" smtClean="0"/>
              <a:t>Explain how figurative language found in [</a:t>
            </a:r>
            <a:r>
              <a:rPr lang="en-US" sz="2400" i="1" dirty="0" smtClean="0"/>
              <a:t>insert title of text</a:t>
            </a:r>
            <a:r>
              <a:rPr lang="en-US" sz="2800" dirty="0" smtClean="0"/>
              <a:t>] supports the development of [</a:t>
            </a:r>
            <a:r>
              <a:rPr lang="en-US" sz="2400" i="1" dirty="0" smtClean="0"/>
              <a:t>insert statement about text</a:t>
            </a:r>
            <a:r>
              <a:rPr lang="en-US" sz="2800" dirty="0" smtClean="0"/>
              <a:t>]. Use specific details from the </a:t>
            </a:r>
            <a:r>
              <a:rPr lang="en-US" sz="2800" dirty="0"/>
              <a:t>text </a:t>
            </a:r>
            <a:r>
              <a:rPr lang="en-US" sz="2800" dirty="0" smtClean="0"/>
              <a:t>to support your answer.</a:t>
            </a:r>
            <a:endParaRPr lang="en-US" sz="2800" dirty="0"/>
          </a:p>
          <a:p>
            <a:endParaRPr lang="en-US" dirty="0"/>
          </a:p>
        </p:txBody>
      </p:sp>
    </p:spTree>
    <p:extLst>
      <p:ext uri="{BB962C8B-B14F-4D97-AF65-F5344CB8AC3E}">
        <p14:creationId xmlns:p14="http://schemas.microsoft.com/office/powerpoint/2010/main" val="81492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7323"/>
            <a:ext cx="8927385" cy="818027"/>
          </a:xfrm>
        </p:spPr>
        <p:txBody>
          <a:bodyPr>
            <a:noAutofit/>
          </a:bodyPr>
          <a:lstStyle/>
          <a:p>
            <a:pPr algn="l"/>
            <a:r>
              <a:rPr lang="en-US" sz="3600" dirty="0" smtClean="0"/>
              <a:t>Step 3: </a:t>
            </a:r>
            <a:r>
              <a:rPr lang="en-US" sz="3600" dirty="0"/>
              <a:t>Sample Question Starters</a:t>
            </a:r>
            <a:r>
              <a:rPr lang="en-US" sz="3600" dirty="0" smtClean="0"/>
              <a:t> </a:t>
            </a:r>
            <a:r>
              <a:rPr lang="en-US" sz="3600" dirty="0"/>
              <a:t>for SOL </a:t>
            </a:r>
            <a:r>
              <a:rPr lang="en-US" sz="3600" dirty="0" smtClean="0"/>
              <a:t>8.5E</a:t>
            </a:r>
            <a:r>
              <a:rPr lang="en-US" sz="3000" dirty="0" smtClean="0"/>
              <a:t/>
            </a:r>
            <a:br>
              <a:rPr lang="en-US" sz="3000" dirty="0" smtClean="0"/>
            </a:br>
            <a:endParaRPr lang="en-US" sz="3000" dirty="0"/>
          </a:p>
        </p:txBody>
      </p:sp>
      <p:sp>
        <p:nvSpPr>
          <p:cNvPr id="3" name="Content Placeholder 2"/>
          <p:cNvSpPr>
            <a:spLocks noGrp="1"/>
          </p:cNvSpPr>
          <p:nvPr>
            <p:ph idx="1"/>
          </p:nvPr>
        </p:nvSpPr>
        <p:spPr>
          <a:xfrm>
            <a:off x="76199" y="514350"/>
            <a:ext cx="9058103" cy="3733800"/>
          </a:xfrm>
        </p:spPr>
        <p:txBody>
          <a:bodyPr>
            <a:normAutofit fontScale="62500" lnSpcReduction="20000"/>
          </a:bodyPr>
          <a:lstStyle/>
          <a:p>
            <a:r>
              <a:rPr lang="en-US" sz="3800" dirty="0" smtClean="0"/>
              <a:t>What is an inference?</a:t>
            </a:r>
          </a:p>
          <a:p>
            <a:r>
              <a:rPr lang="en-US" sz="3800" dirty="0" smtClean="0"/>
              <a:t>Based on [</a:t>
            </a:r>
            <a:r>
              <a:rPr lang="en-US" sz="3800" i="1" dirty="0" smtClean="0"/>
              <a:t>insert location or title of text</a:t>
            </a:r>
            <a:r>
              <a:rPr lang="en-US" sz="3800" dirty="0" smtClean="0"/>
              <a:t>], the reader can conclude that-</a:t>
            </a:r>
          </a:p>
          <a:p>
            <a:r>
              <a:rPr lang="en-US" sz="3800" dirty="0" smtClean="0"/>
              <a:t>Which sentence from the story best supports [</a:t>
            </a:r>
            <a:r>
              <a:rPr lang="en-US" sz="3800" i="1" dirty="0" smtClean="0"/>
              <a:t>insert idea from text</a:t>
            </a:r>
            <a:r>
              <a:rPr lang="en-US" sz="3800" dirty="0" smtClean="0"/>
              <a:t>]?</a:t>
            </a:r>
          </a:p>
          <a:p>
            <a:r>
              <a:rPr lang="en-US" sz="3800" dirty="0" smtClean="0"/>
              <a:t>Each of these details supports the idea that [</a:t>
            </a:r>
            <a:r>
              <a:rPr lang="en-US" sz="3800" i="1" dirty="0" smtClean="0"/>
              <a:t>insert idea from text</a:t>
            </a:r>
            <a:r>
              <a:rPr lang="en-US" sz="3800" dirty="0" smtClean="0"/>
              <a:t>] EXCEPT- </a:t>
            </a:r>
          </a:p>
          <a:p>
            <a:r>
              <a:rPr lang="en-US" sz="3800" dirty="0" smtClean="0"/>
              <a:t>Which inference may best be drawn from the passage? [</a:t>
            </a:r>
            <a:r>
              <a:rPr lang="en-US" sz="3800" i="1" dirty="0" smtClean="0"/>
              <a:t>insert statements about the text</a:t>
            </a:r>
            <a:r>
              <a:rPr lang="en-US" sz="3800" dirty="0" smtClean="0"/>
              <a:t>]</a:t>
            </a:r>
          </a:p>
          <a:p>
            <a:r>
              <a:rPr lang="en-US" sz="3800" dirty="0" smtClean="0"/>
              <a:t>After reading the passage, what inference can be made </a:t>
            </a:r>
            <a:r>
              <a:rPr lang="en-US" sz="3800" dirty="0"/>
              <a:t>about [</a:t>
            </a:r>
            <a:r>
              <a:rPr lang="en-US" sz="3800" i="1" dirty="0"/>
              <a:t>insert name, person, event, etc. from the text</a:t>
            </a:r>
            <a:r>
              <a:rPr lang="en-US" sz="3800" dirty="0" smtClean="0"/>
              <a:t>]. Use specific details from the </a:t>
            </a:r>
            <a:r>
              <a:rPr lang="en-US" sz="3800" dirty="0"/>
              <a:t>text </a:t>
            </a:r>
            <a:r>
              <a:rPr lang="en-US" sz="3800" dirty="0" smtClean="0"/>
              <a:t>to support your answer.</a:t>
            </a:r>
            <a:endParaRPr lang="en-US" sz="3800" dirty="0"/>
          </a:p>
          <a:p>
            <a:endParaRPr lang="en-US" dirty="0"/>
          </a:p>
        </p:txBody>
      </p:sp>
    </p:spTree>
    <p:extLst>
      <p:ext uri="{BB962C8B-B14F-4D97-AF65-F5344CB8AC3E}">
        <p14:creationId xmlns:p14="http://schemas.microsoft.com/office/powerpoint/2010/main" val="2036890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27385" cy="818027"/>
          </a:xfrm>
        </p:spPr>
        <p:txBody>
          <a:bodyPr>
            <a:noAutofit/>
          </a:bodyPr>
          <a:lstStyle/>
          <a:p>
            <a:pPr algn="l"/>
            <a:r>
              <a:rPr lang="en-US" sz="3600" dirty="0" smtClean="0"/>
              <a:t>Step 3: </a:t>
            </a:r>
            <a:r>
              <a:rPr lang="en-US" sz="3600" dirty="0"/>
              <a:t>Sample Question Starters</a:t>
            </a:r>
            <a:r>
              <a:rPr lang="en-US" sz="3600" dirty="0" smtClean="0"/>
              <a:t> </a:t>
            </a:r>
            <a:r>
              <a:rPr lang="en-US" sz="3600" dirty="0"/>
              <a:t>for SOL </a:t>
            </a:r>
            <a:r>
              <a:rPr lang="en-US" sz="3600" dirty="0" smtClean="0"/>
              <a:t>8.6I</a:t>
            </a:r>
            <a:endParaRPr lang="en-US" sz="3600" dirty="0"/>
          </a:p>
        </p:txBody>
      </p:sp>
      <p:sp>
        <p:nvSpPr>
          <p:cNvPr id="3" name="Content Placeholder 2"/>
          <p:cNvSpPr>
            <a:spLocks noGrp="1"/>
          </p:cNvSpPr>
          <p:nvPr>
            <p:ph idx="1"/>
          </p:nvPr>
        </p:nvSpPr>
        <p:spPr>
          <a:xfrm>
            <a:off x="76200" y="742949"/>
            <a:ext cx="8927385" cy="3505201"/>
          </a:xfrm>
        </p:spPr>
        <p:txBody>
          <a:bodyPr>
            <a:normAutofit fontScale="85000" lnSpcReduction="20000"/>
          </a:bodyPr>
          <a:lstStyle/>
          <a:p>
            <a:r>
              <a:rPr lang="en-US" dirty="0" smtClean="0"/>
              <a:t>Which paragraph discusses [</a:t>
            </a:r>
            <a:r>
              <a:rPr lang="en-US" sz="2800" i="1" dirty="0" smtClean="0"/>
              <a:t>insert detail from text</a:t>
            </a:r>
            <a:r>
              <a:rPr lang="en-US" dirty="0" smtClean="0"/>
              <a:t>]?</a:t>
            </a:r>
          </a:p>
          <a:p>
            <a:r>
              <a:rPr lang="en-US" dirty="0" smtClean="0"/>
              <a:t>Which question is NOT answered in the text?</a:t>
            </a:r>
          </a:p>
          <a:p>
            <a:r>
              <a:rPr lang="en-US" dirty="0" smtClean="0"/>
              <a:t>Which of these is the best summary of the text?</a:t>
            </a:r>
          </a:p>
          <a:p>
            <a:r>
              <a:rPr lang="en-US" dirty="0" smtClean="0"/>
              <a:t>Which detail is most important to include in a summary of the text?</a:t>
            </a:r>
          </a:p>
          <a:p>
            <a:r>
              <a:rPr lang="en-US" dirty="0" smtClean="0"/>
              <a:t>Which detail should be added to the passage to support [</a:t>
            </a:r>
            <a:r>
              <a:rPr lang="en-US" sz="2800" i="1" dirty="0" smtClean="0"/>
              <a:t>insert idea from text</a:t>
            </a:r>
            <a:r>
              <a:rPr lang="en-US" dirty="0" smtClean="0"/>
              <a:t>]?</a:t>
            </a:r>
          </a:p>
          <a:p>
            <a:r>
              <a:rPr lang="en-US" dirty="0" smtClean="0"/>
              <a:t>Write a summary of [</a:t>
            </a:r>
            <a:r>
              <a:rPr lang="en-US" sz="2800" i="1" dirty="0" smtClean="0"/>
              <a:t>insert title of text</a:t>
            </a:r>
            <a:r>
              <a:rPr lang="en-US" dirty="0" smtClean="0"/>
              <a:t>]. Use only details most relevant to a summary of the text.</a:t>
            </a:r>
            <a:endParaRPr lang="en-US" dirty="0"/>
          </a:p>
        </p:txBody>
      </p:sp>
    </p:spTree>
    <p:extLst>
      <p:ext uri="{BB962C8B-B14F-4D97-AF65-F5344CB8AC3E}">
        <p14:creationId xmlns:p14="http://schemas.microsoft.com/office/powerpoint/2010/main" val="1372987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8991600" cy="533400"/>
          </a:xfrm>
        </p:spPr>
        <p:txBody>
          <a:bodyPr>
            <a:noAutofit/>
          </a:bodyPr>
          <a:lstStyle/>
          <a:p>
            <a:pPr algn="l"/>
            <a:r>
              <a:rPr lang="en-US" sz="3600" dirty="0"/>
              <a:t>Step </a:t>
            </a:r>
            <a:r>
              <a:rPr lang="en-US" sz="3600" dirty="0" smtClean="0"/>
              <a:t>3: </a:t>
            </a:r>
            <a:r>
              <a:rPr lang="en-US" sz="3600" dirty="0"/>
              <a:t>Sample Question Starters </a:t>
            </a:r>
            <a:r>
              <a:rPr lang="en-US" sz="3600" dirty="0" smtClean="0"/>
              <a:t>for </a:t>
            </a:r>
            <a:r>
              <a:rPr lang="en-US" sz="3600" dirty="0"/>
              <a:t>SOL </a:t>
            </a:r>
            <a:r>
              <a:rPr lang="en-US" sz="3600" dirty="0" smtClean="0"/>
              <a:t>8.6K</a:t>
            </a:r>
            <a:r>
              <a:rPr lang="en-US" sz="3000" dirty="0" smtClean="0"/>
              <a:t/>
            </a:r>
            <a:br>
              <a:rPr lang="en-US" sz="3000" dirty="0" smtClean="0"/>
            </a:br>
            <a:endParaRPr lang="en-US" sz="3000" dirty="0"/>
          </a:p>
        </p:txBody>
      </p:sp>
      <p:sp>
        <p:nvSpPr>
          <p:cNvPr id="3" name="Content Placeholder 2"/>
          <p:cNvSpPr>
            <a:spLocks noGrp="1"/>
          </p:cNvSpPr>
          <p:nvPr>
            <p:ph idx="1"/>
          </p:nvPr>
        </p:nvSpPr>
        <p:spPr>
          <a:xfrm>
            <a:off x="76200" y="666750"/>
            <a:ext cx="8610600" cy="4191000"/>
          </a:xfrm>
        </p:spPr>
        <p:txBody>
          <a:bodyPr>
            <a:noAutofit/>
          </a:bodyPr>
          <a:lstStyle/>
          <a:p>
            <a:r>
              <a:rPr lang="en-US" sz="2400" spc="-100" dirty="0" smtClean="0"/>
              <a:t>Information from this text could best be used as part of a [</a:t>
            </a:r>
            <a:r>
              <a:rPr lang="en-US" sz="2400" i="1" spc="-100" dirty="0" smtClean="0"/>
              <a:t>insert another format, i.e. report, presentation, visual aid, etc.</a:t>
            </a:r>
            <a:r>
              <a:rPr lang="en-US" sz="2400" spc="-100" dirty="0" smtClean="0"/>
              <a:t>] about-</a:t>
            </a:r>
          </a:p>
          <a:p>
            <a:r>
              <a:rPr lang="en-US" sz="2400" spc="-100" dirty="0" smtClean="0"/>
              <a:t>Which paragraph would be most helpful for a [</a:t>
            </a:r>
            <a:r>
              <a:rPr lang="en-US" sz="2400" i="1" spc="-100" dirty="0"/>
              <a:t>insert another format, i.e. report, presentation, visual aid, etc.</a:t>
            </a:r>
            <a:r>
              <a:rPr lang="en-US" sz="2400" spc="-100" dirty="0" smtClean="0"/>
              <a:t>] about [</a:t>
            </a:r>
            <a:r>
              <a:rPr lang="en-US" sz="2400" i="1" spc="-100" dirty="0" smtClean="0"/>
              <a:t>insert statement about text</a:t>
            </a:r>
            <a:r>
              <a:rPr lang="en-US" sz="2400" spc="-100" dirty="0" smtClean="0"/>
              <a:t>]?</a:t>
            </a:r>
          </a:p>
          <a:p>
            <a:r>
              <a:rPr lang="en-US" sz="2400" spc="-100" dirty="0" smtClean="0"/>
              <a:t>The [</a:t>
            </a:r>
            <a:r>
              <a:rPr lang="en-US" sz="2400" i="1" spc="-100" dirty="0" smtClean="0"/>
              <a:t>insert location or title of text</a:t>
            </a:r>
            <a:r>
              <a:rPr lang="en-US" sz="2400" spc="-100" dirty="0" smtClean="0"/>
              <a:t>] would be most useful to someone who- [</a:t>
            </a:r>
            <a:r>
              <a:rPr lang="en-US" sz="2400" i="1" spc="-100" dirty="0" smtClean="0"/>
              <a:t>insert statements</a:t>
            </a:r>
            <a:r>
              <a:rPr lang="en-US" sz="2400" spc="-100" dirty="0" smtClean="0"/>
              <a:t>]</a:t>
            </a:r>
          </a:p>
          <a:p>
            <a:r>
              <a:rPr lang="en-US" sz="2400" spc="-100" dirty="0" smtClean="0"/>
              <a:t>Based on [</a:t>
            </a:r>
            <a:r>
              <a:rPr lang="en-US" sz="2400" i="1" spc="-100" dirty="0" smtClean="0"/>
              <a:t>insert location or title of text</a:t>
            </a:r>
            <a:r>
              <a:rPr lang="en-US" sz="2400" spc="-100" dirty="0" smtClean="0"/>
              <a:t>], which alternate written or visual format could be used to support [</a:t>
            </a:r>
            <a:r>
              <a:rPr lang="en-US" sz="2400" i="1" spc="-100" dirty="0" smtClean="0"/>
              <a:t>insert idea from text</a:t>
            </a:r>
            <a:r>
              <a:rPr lang="en-US" sz="2400" spc="-100" dirty="0" smtClean="0"/>
              <a:t>]? Use specific details from the </a:t>
            </a:r>
            <a:r>
              <a:rPr lang="en-US" sz="2400" spc="-100" dirty="0"/>
              <a:t>text </a:t>
            </a:r>
            <a:r>
              <a:rPr lang="en-US" sz="2400" spc="-100" dirty="0" smtClean="0"/>
              <a:t>to support your answer. </a:t>
            </a:r>
            <a:endParaRPr lang="en-US" sz="2400" spc="-100" dirty="0"/>
          </a:p>
        </p:txBody>
      </p:sp>
    </p:spTree>
    <p:extLst>
      <p:ext uri="{BB962C8B-B14F-4D97-AF65-F5344CB8AC3E}">
        <p14:creationId xmlns:p14="http://schemas.microsoft.com/office/powerpoint/2010/main" val="3446598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9035692" cy="990600"/>
          </a:xfrm>
        </p:spPr>
        <p:txBody>
          <a:bodyPr>
            <a:noAutofit/>
          </a:bodyPr>
          <a:lstStyle/>
          <a:p>
            <a:pPr algn="l"/>
            <a:r>
              <a:rPr lang="en-US" sz="3600" dirty="0"/>
              <a:t>Step </a:t>
            </a:r>
            <a:r>
              <a:rPr lang="en-US" sz="3600" dirty="0" smtClean="0"/>
              <a:t>3: </a:t>
            </a:r>
            <a:r>
              <a:rPr lang="en-US" sz="3600" dirty="0"/>
              <a:t>Sample Question Starters </a:t>
            </a:r>
            <a:r>
              <a:rPr lang="en-US" sz="3600" dirty="0" smtClean="0"/>
              <a:t>for </a:t>
            </a:r>
            <a:r>
              <a:rPr lang="en-US" sz="3600" dirty="0"/>
              <a:t>SOL </a:t>
            </a:r>
            <a:r>
              <a:rPr lang="en-US" sz="3600" dirty="0" smtClean="0"/>
              <a:t>8.6L </a:t>
            </a:r>
            <a:r>
              <a:rPr lang="en-US" sz="2400" dirty="0" smtClean="0"/>
              <a:t>(1 of 2)</a:t>
            </a:r>
            <a:r>
              <a:rPr lang="en-US" sz="3000" dirty="0" smtClean="0"/>
              <a:t/>
            </a:r>
            <a:br>
              <a:rPr lang="en-US" sz="3000" dirty="0" smtClean="0"/>
            </a:br>
            <a:endParaRPr lang="en-US" sz="3000" dirty="0"/>
          </a:p>
        </p:txBody>
      </p:sp>
      <p:sp>
        <p:nvSpPr>
          <p:cNvPr id="3" name="Content Placeholder 2"/>
          <p:cNvSpPr>
            <a:spLocks noGrp="1"/>
          </p:cNvSpPr>
          <p:nvPr>
            <p:ph idx="1"/>
          </p:nvPr>
        </p:nvSpPr>
        <p:spPr>
          <a:xfrm>
            <a:off x="76201" y="1047751"/>
            <a:ext cx="8991599" cy="3200400"/>
          </a:xfrm>
        </p:spPr>
        <p:txBody>
          <a:bodyPr>
            <a:normAutofit/>
          </a:bodyPr>
          <a:lstStyle/>
          <a:p>
            <a:r>
              <a:rPr lang="en-US" sz="2800" dirty="0" smtClean="0"/>
              <a:t>[</a:t>
            </a:r>
            <a:r>
              <a:rPr lang="en-US" sz="2800" i="1" dirty="0" smtClean="0"/>
              <a:t>Insert location</a:t>
            </a:r>
            <a:r>
              <a:rPr lang="en-US" sz="2800" dirty="0" smtClean="0"/>
              <a:t>] and [</a:t>
            </a:r>
            <a:r>
              <a:rPr lang="en-US" sz="2800" i="1" dirty="0" smtClean="0"/>
              <a:t>insert location</a:t>
            </a:r>
            <a:r>
              <a:rPr lang="en-US" sz="2800" dirty="0" smtClean="0"/>
              <a:t>] are similar because- </a:t>
            </a:r>
          </a:p>
          <a:p>
            <a:r>
              <a:rPr lang="en-US" sz="2800" dirty="0" smtClean="0"/>
              <a:t>Based on the passages, which statement about [</a:t>
            </a:r>
            <a:r>
              <a:rPr lang="en-US" sz="2800" i="1" dirty="0" smtClean="0"/>
              <a:t>insert idea from text</a:t>
            </a:r>
            <a:r>
              <a:rPr lang="en-US" sz="2800" dirty="0" smtClean="0"/>
              <a:t>] is true?</a:t>
            </a:r>
          </a:p>
          <a:p>
            <a:r>
              <a:rPr lang="en-US" sz="2800" dirty="0"/>
              <a:t>How is [</a:t>
            </a:r>
            <a:r>
              <a:rPr lang="en-US" sz="2800" i="1" dirty="0"/>
              <a:t>insert common idea from both texts</a:t>
            </a:r>
            <a:r>
              <a:rPr lang="en-US" sz="2800" dirty="0"/>
              <a:t>] presented differently in the two passages?</a:t>
            </a:r>
          </a:p>
          <a:p>
            <a:r>
              <a:rPr lang="en-US" sz="2800" dirty="0" smtClean="0"/>
              <a:t>The passages are alike because- [</a:t>
            </a:r>
            <a:r>
              <a:rPr lang="en-US" sz="2800" i="1" dirty="0" smtClean="0"/>
              <a:t>insert statements</a:t>
            </a:r>
            <a:r>
              <a:rPr lang="en-US" sz="2800" dirty="0" smtClean="0"/>
              <a:t>]</a:t>
            </a:r>
          </a:p>
          <a:p>
            <a:endParaRPr lang="en-US" dirty="0"/>
          </a:p>
        </p:txBody>
      </p:sp>
    </p:spTree>
    <p:extLst>
      <p:ext uri="{BB962C8B-B14F-4D97-AF65-F5344CB8AC3E}">
        <p14:creationId xmlns:p14="http://schemas.microsoft.com/office/powerpoint/2010/main" val="232662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9035692" cy="818027"/>
          </a:xfrm>
        </p:spPr>
        <p:txBody>
          <a:bodyPr>
            <a:noAutofit/>
          </a:bodyPr>
          <a:lstStyle/>
          <a:p>
            <a:pPr algn="l"/>
            <a:r>
              <a:rPr lang="en-US" sz="3600" dirty="0"/>
              <a:t>Step </a:t>
            </a:r>
            <a:r>
              <a:rPr lang="en-US" sz="3600" dirty="0" smtClean="0"/>
              <a:t>3: </a:t>
            </a:r>
            <a:r>
              <a:rPr lang="en-US" sz="3600" dirty="0"/>
              <a:t>Sample Question Starters </a:t>
            </a:r>
            <a:r>
              <a:rPr lang="en-US" sz="3600" dirty="0" smtClean="0"/>
              <a:t>for </a:t>
            </a:r>
            <a:r>
              <a:rPr lang="en-US" sz="3600" dirty="0"/>
              <a:t>SOL </a:t>
            </a:r>
            <a:r>
              <a:rPr lang="en-US" sz="3600" dirty="0" smtClean="0"/>
              <a:t>8.6L </a:t>
            </a:r>
            <a:r>
              <a:rPr lang="en-US" sz="2400" dirty="0" smtClean="0"/>
              <a:t>(2 of 2)</a:t>
            </a:r>
            <a:r>
              <a:rPr lang="en-US" sz="3000" dirty="0" smtClean="0"/>
              <a:t/>
            </a:r>
            <a:br>
              <a:rPr lang="en-US" sz="3000" dirty="0" smtClean="0"/>
            </a:br>
            <a:endParaRPr lang="en-US" sz="3000" dirty="0"/>
          </a:p>
        </p:txBody>
      </p:sp>
      <p:sp>
        <p:nvSpPr>
          <p:cNvPr id="3" name="Content Placeholder 2"/>
          <p:cNvSpPr>
            <a:spLocks noGrp="1"/>
          </p:cNvSpPr>
          <p:nvPr>
            <p:ph idx="1"/>
          </p:nvPr>
        </p:nvSpPr>
        <p:spPr>
          <a:xfrm>
            <a:off x="76201" y="1123950"/>
            <a:ext cx="8991599" cy="3276599"/>
          </a:xfrm>
        </p:spPr>
        <p:txBody>
          <a:bodyPr>
            <a:normAutofit/>
          </a:bodyPr>
          <a:lstStyle/>
          <a:p>
            <a:r>
              <a:rPr lang="en-US" sz="2600" dirty="0" smtClean="0"/>
              <a:t>The passages are different because- [</a:t>
            </a:r>
            <a:r>
              <a:rPr lang="en-US" sz="2600" i="1" dirty="0" smtClean="0"/>
              <a:t>insert statements</a:t>
            </a:r>
            <a:r>
              <a:rPr lang="en-US" sz="2600" dirty="0" smtClean="0"/>
              <a:t>]</a:t>
            </a:r>
          </a:p>
          <a:p>
            <a:r>
              <a:rPr lang="en-US" sz="2600" dirty="0" smtClean="0"/>
              <a:t>Which sentence expresses an idea shared by both authors? [</a:t>
            </a:r>
            <a:r>
              <a:rPr lang="en-US" sz="2600" i="1" dirty="0" smtClean="0"/>
              <a:t>inserts sentences about texts</a:t>
            </a:r>
            <a:r>
              <a:rPr lang="en-US" sz="2600" dirty="0" smtClean="0"/>
              <a:t>]</a:t>
            </a:r>
          </a:p>
          <a:p>
            <a:r>
              <a:rPr lang="en-US" sz="2600" dirty="0" smtClean="0"/>
              <a:t>Explain how [</a:t>
            </a:r>
            <a:r>
              <a:rPr lang="en-US" sz="2600" i="1" dirty="0" smtClean="0"/>
              <a:t>insert common idea from first </a:t>
            </a:r>
            <a:r>
              <a:rPr lang="en-US" sz="2600" i="1" dirty="0"/>
              <a:t>text</a:t>
            </a:r>
            <a:r>
              <a:rPr lang="en-US" sz="2600" dirty="0" smtClean="0"/>
              <a:t>] is similar/different from </a:t>
            </a:r>
            <a:r>
              <a:rPr lang="en-US" sz="2600" dirty="0"/>
              <a:t>[</a:t>
            </a:r>
            <a:r>
              <a:rPr lang="en-US" sz="2600" i="1" dirty="0"/>
              <a:t>insert </a:t>
            </a:r>
            <a:r>
              <a:rPr lang="en-US" sz="2600" i="1" dirty="0" smtClean="0"/>
              <a:t>common idea from second </a:t>
            </a:r>
            <a:r>
              <a:rPr lang="en-US" sz="2600" i="1" dirty="0"/>
              <a:t>text</a:t>
            </a:r>
            <a:r>
              <a:rPr lang="en-US" sz="2600" dirty="0" smtClean="0"/>
              <a:t>]. Use specific details from the texts to support your answer.  </a:t>
            </a:r>
            <a:endParaRPr lang="en-US" sz="2600" dirty="0"/>
          </a:p>
          <a:p>
            <a:endParaRPr lang="en-US" sz="2600" dirty="0"/>
          </a:p>
        </p:txBody>
      </p:sp>
    </p:spTree>
    <p:extLst>
      <p:ext uri="{BB962C8B-B14F-4D97-AF65-F5344CB8AC3E}">
        <p14:creationId xmlns:p14="http://schemas.microsoft.com/office/powerpoint/2010/main" val="31401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0" y="57150"/>
            <a:ext cx="91440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dirty="0"/>
              <a:t>Recover. Redesign. Restart. </a:t>
            </a:r>
            <a:r>
              <a:rPr lang="en" sz="3600" dirty="0" smtClean="0"/>
              <a:t>2020  </a:t>
            </a:r>
            <a:r>
              <a:rPr lang="en" sz="2400" dirty="0" smtClean="0"/>
              <a:t>(1 of 2)</a:t>
            </a:r>
            <a:endParaRPr sz="2400" dirty="0"/>
          </a:p>
        </p:txBody>
      </p:sp>
      <p:sp>
        <p:nvSpPr>
          <p:cNvPr id="96" name="Google Shape;96;p17"/>
          <p:cNvSpPr txBox="1">
            <a:spLocks noGrp="1"/>
          </p:cNvSpPr>
          <p:nvPr>
            <p:ph type="body" idx="1"/>
          </p:nvPr>
        </p:nvSpPr>
        <p:spPr>
          <a:xfrm>
            <a:off x="0" y="1352550"/>
            <a:ext cx="9144000" cy="359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2800" dirty="0"/>
              <a:t>On June 9, 2020, Governor Northam announced a phased reopening plan for Virginia schools. </a:t>
            </a:r>
            <a:r>
              <a:rPr lang="en" sz="2800" dirty="0" smtClean="0"/>
              <a:t>During </a:t>
            </a:r>
            <a:r>
              <a:rPr lang="en" sz="2800" dirty="0"/>
              <a:t>this press conference, Dr. Lane, Superintendent of Schools, shared the guidance document </a:t>
            </a:r>
            <a:r>
              <a:rPr lang="en" sz="2800" u="sng" dirty="0">
                <a:hlinkClick r:id="rId3"/>
              </a:rPr>
              <a:t>Recover, Redesign, Restart 2020</a:t>
            </a:r>
            <a:r>
              <a:rPr lang="en" sz="2800" dirty="0"/>
              <a:t>.</a:t>
            </a:r>
            <a:endParaRPr sz="2800" dirty="0"/>
          </a:p>
          <a:p>
            <a:pPr marL="0" lvl="0" indent="0" algn="l" rtl="0">
              <a:spcBef>
                <a:spcPts val="0"/>
              </a:spcBef>
              <a:spcAft>
                <a:spcPts val="0"/>
              </a:spcAft>
              <a:buNone/>
            </a:pPr>
            <a:endParaRPr sz="800" dirty="0"/>
          </a:p>
        </p:txBody>
      </p:sp>
    </p:spTree>
    <p:extLst>
      <p:ext uri="{BB962C8B-B14F-4D97-AF65-F5344CB8AC3E}">
        <p14:creationId xmlns:p14="http://schemas.microsoft.com/office/powerpoint/2010/main" val="1666813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696"/>
            <a:ext cx="8915400" cy="643054"/>
          </a:xfrm>
        </p:spPr>
        <p:txBody>
          <a:bodyPr>
            <a:normAutofit fontScale="90000"/>
          </a:bodyPr>
          <a:lstStyle/>
          <a:p>
            <a:r>
              <a:rPr lang="en-US" sz="4000" dirty="0"/>
              <a:t>Step 4: Exploring Instructional Resources</a:t>
            </a:r>
            <a:r>
              <a:rPr lang="en-US" dirty="0"/>
              <a:t> </a:t>
            </a:r>
            <a:r>
              <a:rPr lang="en-US" sz="2700" dirty="0" smtClean="0"/>
              <a:t>(1 </a:t>
            </a:r>
            <a:r>
              <a:rPr lang="en-US" sz="2700" dirty="0"/>
              <a:t>of 7</a:t>
            </a:r>
            <a:r>
              <a:rPr lang="en-US" sz="2700" dirty="0" smtClean="0"/>
              <a:t>)</a:t>
            </a:r>
            <a:endParaRPr lang="en-US" sz="2700" dirty="0"/>
          </a:p>
        </p:txBody>
      </p:sp>
      <p:sp>
        <p:nvSpPr>
          <p:cNvPr id="4" name="TextBox 3"/>
          <p:cNvSpPr txBox="1"/>
          <p:nvPr/>
        </p:nvSpPr>
        <p:spPr>
          <a:xfrm>
            <a:off x="609600" y="662285"/>
            <a:ext cx="6781800" cy="461665"/>
          </a:xfrm>
          <a:prstGeom prst="rect">
            <a:avLst/>
          </a:prstGeom>
          <a:noFill/>
        </p:spPr>
        <p:txBody>
          <a:bodyPr wrap="square" rtlCol="0">
            <a:spAutoFit/>
          </a:bodyPr>
          <a:lstStyle/>
          <a:p>
            <a:r>
              <a:rPr lang="en-US" sz="2400" dirty="0">
                <a:hlinkClick r:id="rId3"/>
              </a:rPr>
              <a:t>Comprehensive Literacy: English Instructional Plans</a:t>
            </a:r>
            <a:endParaRPr lang="en-US" sz="2400" dirty="0"/>
          </a:p>
        </p:txBody>
      </p:sp>
      <p:pic>
        <p:nvPicPr>
          <p:cNvPr id="7" name="Picture 6" descr="An image of the Engllsh Comprehensive Literacy: English Instructional Plans webpage." title="An image "/>
          <p:cNvPicPr>
            <a:picLocks noChangeAspect="1"/>
          </p:cNvPicPr>
          <p:nvPr/>
        </p:nvPicPr>
        <p:blipFill>
          <a:blip r:embed="rId4"/>
          <a:stretch>
            <a:fillRect/>
          </a:stretch>
        </p:blipFill>
        <p:spPr>
          <a:xfrm>
            <a:off x="304800" y="1152939"/>
            <a:ext cx="7162800" cy="3171411"/>
          </a:xfrm>
          <a:prstGeom prst="rect">
            <a:avLst/>
          </a:prstGeom>
        </p:spPr>
      </p:pic>
    </p:spTree>
    <p:extLst>
      <p:ext uri="{BB962C8B-B14F-4D97-AF65-F5344CB8AC3E}">
        <p14:creationId xmlns:p14="http://schemas.microsoft.com/office/powerpoint/2010/main" val="3908954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
            <a:ext cx="8915400" cy="857250"/>
          </a:xfrm>
        </p:spPr>
        <p:txBody>
          <a:bodyPr>
            <a:normAutofit fontScale="90000"/>
          </a:bodyPr>
          <a:lstStyle/>
          <a:p>
            <a:r>
              <a:rPr lang="en-US" sz="4000" dirty="0"/>
              <a:t>Step 4: Exploring Instructional Resources</a:t>
            </a:r>
            <a:r>
              <a:rPr lang="en-US" dirty="0"/>
              <a:t> </a:t>
            </a:r>
            <a:r>
              <a:rPr lang="en-US" sz="2700" dirty="0" smtClean="0"/>
              <a:t>(2 </a:t>
            </a:r>
            <a:r>
              <a:rPr lang="en-US" sz="2700" dirty="0"/>
              <a:t>of 7)</a:t>
            </a:r>
          </a:p>
        </p:txBody>
      </p:sp>
      <p:pic>
        <p:nvPicPr>
          <p:cNvPr id="4" name="Content Placeholder 4" descr="a screenshot of the instructional resources on the comprehensive literacy webpage." title="An image"/>
          <p:cNvPicPr>
            <a:picLocks noGrp="1" noChangeAspect="1"/>
          </p:cNvPicPr>
          <p:nvPr>
            <p:ph idx="1"/>
          </p:nvPr>
        </p:nvPicPr>
        <p:blipFill>
          <a:blip r:embed="rId3"/>
          <a:stretch>
            <a:fillRect/>
          </a:stretch>
        </p:blipFill>
        <p:spPr>
          <a:xfrm>
            <a:off x="533400" y="895350"/>
            <a:ext cx="6469580" cy="3429000"/>
          </a:xfrm>
          <a:prstGeom prst="rect">
            <a:avLst/>
          </a:prstGeom>
        </p:spPr>
      </p:pic>
    </p:spTree>
    <p:extLst>
      <p:ext uri="{BB962C8B-B14F-4D97-AF65-F5344CB8AC3E}">
        <p14:creationId xmlns:p14="http://schemas.microsoft.com/office/powerpoint/2010/main" val="929459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
            <a:ext cx="8991600" cy="857250"/>
          </a:xfrm>
        </p:spPr>
        <p:txBody>
          <a:bodyPr>
            <a:normAutofit fontScale="90000"/>
          </a:bodyPr>
          <a:lstStyle/>
          <a:p>
            <a:r>
              <a:rPr lang="en-US" sz="4000" dirty="0"/>
              <a:t>Step 4: Exploring Instructional Resources</a:t>
            </a:r>
            <a:r>
              <a:rPr lang="en-US" dirty="0"/>
              <a:t> </a:t>
            </a:r>
            <a:r>
              <a:rPr lang="en-US" sz="2700" dirty="0" smtClean="0"/>
              <a:t>(3 </a:t>
            </a:r>
            <a:r>
              <a:rPr lang="en-US" sz="2700" dirty="0"/>
              <a:t>of 7)</a:t>
            </a:r>
          </a:p>
        </p:txBody>
      </p:sp>
      <p:pic>
        <p:nvPicPr>
          <p:cNvPr id="7" name="Content Placeholder 6" descr="An screenshot of an English Instructional plan." title="An image"/>
          <p:cNvPicPr>
            <a:picLocks noGrp="1" noChangeAspect="1"/>
          </p:cNvPicPr>
          <p:nvPr>
            <p:ph sz="half" idx="1"/>
          </p:nvPr>
        </p:nvPicPr>
        <p:blipFill>
          <a:blip r:embed="rId3"/>
          <a:stretch>
            <a:fillRect/>
          </a:stretch>
        </p:blipFill>
        <p:spPr>
          <a:xfrm>
            <a:off x="304800" y="895350"/>
            <a:ext cx="4038600" cy="2967984"/>
          </a:xfrm>
          <a:prstGeom prst="rect">
            <a:avLst/>
          </a:prstGeom>
        </p:spPr>
      </p:pic>
      <p:pic>
        <p:nvPicPr>
          <p:cNvPr id="8" name="Content Placeholder 7" descr="A screenshot of an English instructional plan." title="An image"/>
          <p:cNvPicPr>
            <a:picLocks noGrp="1" noChangeAspect="1"/>
          </p:cNvPicPr>
          <p:nvPr>
            <p:ph sz="half" idx="2"/>
          </p:nvPr>
        </p:nvPicPr>
        <p:blipFill>
          <a:blip r:embed="rId4"/>
          <a:stretch>
            <a:fillRect/>
          </a:stretch>
        </p:blipFill>
        <p:spPr>
          <a:xfrm>
            <a:off x="4114800" y="1276350"/>
            <a:ext cx="4038600" cy="2801850"/>
          </a:xfrm>
          <a:prstGeom prst="rect">
            <a:avLst/>
          </a:prstGeom>
        </p:spPr>
      </p:pic>
    </p:spTree>
    <p:extLst>
      <p:ext uri="{BB962C8B-B14F-4D97-AF65-F5344CB8AC3E}">
        <p14:creationId xmlns:p14="http://schemas.microsoft.com/office/powerpoint/2010/main" val="3405693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1046628"/>
          </a:xfrm>
        </p:spPr>
        <p:txBody>
          <a:bodyPr>
            <a:noAutofit/>
          </a:bodyPr>
          <a:lstStyle/>
          <a:p>
            <a:pPr algn="l"/>
            <a:r>
              <a:rPr lang="en-US" sz="3600" dirty="0" smtClean="0"/>
              <a:t>Step 4: </a:t>
            </a:r>
            <a:r>
              <a:rPr lang="en-US" sz="3600" dirty="0"/>
              <a:t>Exploring Instructional Resources </a:t>
            </a:r>
            <a:r>
              <a:rPr lang="en-US" sz="2400" dirty="0" smtClean="0"/>
              <a:t>(4 </a:t>
            </a:r>
            <a:r>
              <a:rPr lang="en-US" sz="2400" dirty="0"/>
              <a:t>of 7)</a:t>
            </a:r>
          </a:p>
        </p:txBody>
      </p:sp>
      <p:sp>
        <p:nvSpPr>
          <p:cNvPr id="3" name="Content Placeholder 2"/>
          <p:cNvSpPr>
            <a:spLocks noGrp="1"/>
          </p:cNvSpPr>
          <p:nvPr>
            <p:ph idx="1"/>
          </p:nvPr>
        </p:nvSpPr>
        <p:spPr>
          <a:xfrm>
            <a:off x="-4997" y="1047750"/>
            <a:ext cx="9067800" cy="3505200"/>
          </a:xfrm>
        </p:spPr>
        <p:txBody>
          <a:bodyPr>
            <a:normAutofit fontScale="92500" lnSpcReduction="20000"/>
          </a:bodyPr>
          <a:lstStyle/>
          <a:p>
            <a:r>
              <a:rPr lang="en-US" sz="2600" spc="-100" dirty="0" smtClean="0"/>
              <a:t>Comprehensive Literacy: English Instructional Plans</a:t>
            </a:r>
          </a:p>
          <a:p>
            <a:pPr lvl="1"/>
            <a:r>
              <a:rPr lang="en-US" sz="2600" spc="-100" dirty="0" smtClean="0">
                <a:hlinkClick r:id="rId3"/>
              </a:rPr>
              <a:t>Word Choice in Paired Texts</a:t>
            </a:r>
            <a:r>
              <a:rPr lang="en-US" sz="2600" spc="-100" dirty="0" smtClean="0"/>
              <a:t> (8.5D)</a:t>
            </a:r>
          </a:p>
          <a:p>
            <a:r>
              <a:rPr lang="en-US" sz="2600" spc="-100" dirty="0" smtClean="0"/>
              <a:t>This instructional plan was created by Virginia teachers to model how the skill can be introduced or reviewed.</a:t>
            </a:r>
          </a:p>
          <a:p>
            <a:pPr lvl="2"/>
            <a:r>
              <a:rPr lang="en-US" sz="2600" spc="-100" dirty="0" smtClean="0"/>
              <a:t>Please note: </a:t>
            </a:r>
            <a:r>
              <a:rPr lang="en-US" sz="2600" spc="-100" dirty="0"/>
              <a:t>text examples within the instructional plans can be changed based on grade level, genre, etc.  </a:t>
            </a:r>
          </a:p>
          <a:p>
            <a:pPr lvl="2"/>
            <a:r>
              <a:rPr lang="en-US" sz="2600" spc="-100" dirty="0" smtClean="0"/>
              <a:t>This </a:t>
            </a:r>
            <a:r>
              <a:rPr lang="en-US" sz="2600" spc="-100" dirty="0"/>
              <a:t>plan models </a:t>
            </a:r>
            <a:r>
              <a:rPr lang="en-US" sz="2600" spc="-100" dirty="0" smtClean="0"/>
              <a:t>the use of figurative language; </a:t>
            </a:r>
            <a:r>
              <a:rPr lang="en-US" sz="2600" spc="-100" dirty="0"/>
              <a:t>however, if the text supports the spiraling </a:t>
            </a:r>
            <a:r>
              <a:rPr lang="en-US" sz="2600" spc="-100" dirty="0" smtClean="0"/>
              <a:t>of </a:t>
            </a:r>
            <a:r>
              <a:rPr lang="en-US" sz="2600" spc="-100" dirty="0"/>
              <a:t>additional </a:t>
            </a:r>
            <a:r>
              <a:rPr lang="en-US" sz="2600" spc="-100" dirty="0" smtClean="0"/>
              <a:t>skills, they </a:t>
            </a:r>
            <a:r>
              <a:rPr lang="en-US" sz="2600" spc="-100" dirty="0"/>
              <a:t>should be implemented to support reading </a:t>
            </a:r>
            <a:r>
              <a:rPr lang="en-US" sz="2600" spc="-100" dirty="0" smtClean="0"/>
              <a:t>comprehension and skill application</a:t>
            </a:r>
            <a:r>
              <a:rPr lang="en-US" sz="2600" spc="-100" dirty="0"/>
              <a:t>.  </a:t>
            </a:r>
          </a:p>
        </p:txBody>
      </p:sp>
    </p:spTree>
    <p:extLst>
      <p:ext uri="{BB962C8B-B14F-4D97-AF65-F5344CB8AC3E}">
        <p14:creationId xmlns:p14="http://schemas.microsoft.com/office/powerpoint/2010/main" val="1706465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970428"/>
          </a:xfrm>
        </p:spPr>
        <p:txBody>
          <a:bodyPr>
            <a:noAutofit/>
          </a:bodyPr>
          <a:lstStyle/>
          <a:p>
            <a:pPr algn="l"/>
            <a:r>
              <a:rPr lang="en-US" sz="3600" dirty="0" smtClean="0"/>
              <a:t>Step 4: </a:t>
            </a:r>
            <a:r>
              <a:rPr lang="en-US" sz="3600" dirty="0"/>
              <a:t>Exploring Instructional </a:t>
            </a:r>
            <a:r>
              <a:rPr lang="en-US" sz="3600" dirty="0" smtClean="0"/>
              <a:t>Resources </a:t>
            </a:r>
            <a:r>
              <a:rPr lang="en-US" sz="2400" dirty="0" smtClean="0"/>
              <a:t>(5 </a:t>
            </a:r>
            <a:r>
              <a:rPr lang="en-US" sz="2400" dirty="0"/>
              <a:t>of 7)</a:t>
            </a:r>
          </a:p>
        </p:txBody>
      </p:sp>
      <p:sp>
        <p:nvSpPr>
          <p:cNvPr id="3" name="Content Placeholder 2"/>
          <p:cNvSpPr>
            <a:spLocks noGrp="1"/>
          </p:cNvSpPr>
          <p:nvPr>
            <p:ph idx="1"/>
          </p:nvPr>
        </p:nvSpPr>
        <p:spPr>
          <a:xfrm>
            <a:off x="0" y="971550"/>
            <a:ext cx="8927385" cy="3429002"/>
          </a:xfrm>
        </p:spPr>
        <p:txBody>
          <a:bodyPr>
            <a:normAutofit fontScale="92500" lnSpcReduction="20000"/>
          </a:bodyPr>
          <a:lstStyle/>
          <a:p>
            <a:r>
              <a:rPr lang="en-US" sz="2600" dirty="0" smtClean="0"/>
              <a:t>Comprehensive Literacy: English Instructional Plans</a:t>
            </a:r>
          </a:p>
          <a:p>
            <a:pPr lvl="1"/>
            <a:r>
              <a:rPr lang="en-US" sz="2600" dirty="0" smtClean="0">
                <a:hlinkClick r:id="rId3"/>
              </a:rPr>
              <a:t>Making Inferences and Drawing Conclusions</a:t>
            </a:r>
            <a:r>
              <a:rPr lang="en-US" sz="2600" dirty="0" smtClean="0"/>
              <a:t> (8.5E)</a:t>
            </a:r>
          </a:p>
          <a:p>
            <a:r>
              <a:rPr lang="en-US" sz="2600" dirty="0" smtClean="0"/>
              <a:t>This instructional plan was created by Virginia teachers to model how a skill can be introduced or reviewed.</a:t>
            </a:r>
          </a:p>
          <a:p>
            <a:pPr lvl="2"/>
            <a:r>
              <a:rPr lang="en-US" sz="2600" dirty="0"/>
              <a:t>Please </a:t>
            </a:r>
            <a:r>
              <a:rPr lang="en-US" sz="2600" dirty="0" smtClean="0"/>
              <a:t>note: </a:t>
            </a:r>
            <a:r>
              <a:rPr lang="en-US" sz="2600" dirty="0"/>
              <a:t>text examples within the instructional plans can be changed based on grade level, genre, etc.  </a:t>
            </a:r>
            <a:endParaRPr lang="en-US" sz="2600" dirty="0" smtClean="0"/>
          </a:p>
          <a:p>
            <a:pPr lvl="2"/>
            <a:r>
              <a:rPr lang="en-US" sz="2600" dirty="0" smtClean="0"/>
              <a:t>This plan models making inferences; </a:t>
            </a:r>
            <a:r>
              <a:rPr lang="en-US" sz="2600" dirty="0"/>
              <a:t>however, if the text supports the spiraling of </a:t>
            </a:r>
            <a:r>
              <a:rPr lang="en-US" sz="2600" dirty="0" smtClean="0"/>
              <a:t>additional skills they </a:t>
            </a:r>
            <a:r>
              <a:rPr lang="en-US" sz="2600" dirty="0"/>
              <a:t>should be implemented to support reading comprehension and skill application.  </a:t>
            </a:r>
          </a:p>
        </p:txBody>
      </p:sp>
    </p:spTree>
    <p:extLst>
      <p:ext uri="{BB962C8B-B14F-4D97-AF65-F5344CB8AC3E}">
        <p14:creationId xmlns:p14="http://schemas.microsoft.com/office/powerpoint/2010/main" val="6660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970428"/>
          </a:xfrm>
        </p:spPr>
        <p:txBody>
          <a:bodyPr>
            <a:noAutofit/>
          </a:bodyPr>
          <a:lstStyle/>
          <a:p>
            <a:pPr algn="l"/>
            <a:r>
              <a:rPr lang="en-US" sz="3600" dirty="0" smtClean="0"/>
              <a:t>Step 4: </a:t>
            </a:r>
            <a:r>
              <a:rPr lang="en-US" sz="3600" dirty="0"/>
              <a:t>Exploring Instructional </a:t>
            </a:r>
            <a:r>
              <a:rPr lang="en-US" sz="3600" dirty="0" smtClean="0"/>
              <a:t>Resources</a:t>
            </a:r>
            <a:r>
              <a:rPr lang="en-US" sz="3600" dirty="0"/>
              <a:t> </a:t>
            </a:r>
            <a:r>
              <a:rPr lang="en-US" sz="2400" dirty="0" smtClean="0"/>
              <a:t>(6 </a:t>
            </a:r>
            <a:r>
              <a:rPr lang="en-US" sz="2400" dirty="0"/>
              <a:t>of 7)</a:t>
            </a:r>
          </a:p>
        </p:txBody>
      </p:sp>
      <p:sp>
        <p:nvSpPr>
          <p:cNvPr id="3" name="Content Placeholder 2"/>
          <p:cNvSpPr>
            <a:spLocks noGrp="1"/>
          </p:cNvSpPr>
          <p:nvPr>
            <p:ph idx="1"/>
          </p:nvPr>
        </p:nvSpPr>
        <p:spPr>
          <a:xfrm>
            <a:off x="76200" y="971549"/>
            <a:ext cx="8927385" cy="3352803"/>
          </a:xfrm>
        </p:spPr>
        <p:txBody>
          <a:bodyPr>
            <a:normAutofit fontScale="85000" lnSpcReduction="20000"/>
          </a:bodyPr>
          <a:lstStyle/>
          <a:p>
            <a:r>
              <a:rPr lang="en-US" sz="2800" dirty="0" smtClean="0"/>
              <a:t>Comprehensive Literacy: English Instructional Plans</a:t>
            </a:r>
          </a:p>
          <a:p>
            <a:pPr lvl="1"/>
            <a:r>
              <a:rPr lang="en-US" sz="2600" dirty="0" smtClean="0">
                <a:hlinkClick r:id="rId3"/>
              </a:rPr>
              <a:t>Using the GIST Method to Summarize</a:t>
            </a:r>
            <a:r>
              <a:rPr lang="en-US" sz="2600" dirty="0" smtClean="0"/>
              <a:t> (8.6I)</a:t>
            </a:r>
          </a:p>
          <a:p>
            <a:r>
              <a:rPr lang="en-US" sz="2800" dirty="0" smtClean="0"/>
              <a:t>This </a:t>
            </a:r>
            <a:r>
              <a:rPr lang="en-US" sz="2800" dirty="0"/>
              <a:t>instructional </a:t>
            </a:r>
            <a:r>
              <a:rPr lang="en-US" sz="2800" dirty="0" smtClean="0"/>
              <a:t>plan was </a:t>
            </a:r>
            <a:r>
              <a:rPr lang="en-US" sz="2800" dirty="0"/>
              <a:t>created by Virginia teachers to model how the skill can be introduced or reviewed.</a:t>
            </a:r>
          </a:p>
          <a:p>
            <a:pPr lvl="2"/>
            <a:r>
              <a:rPr lang="en-US" sz="2800" dirty="0" smtClean="0"/>
              <a:t>Please note: </a:t>
            </a:r>
            <a:r>
              <a:rPr lang="en-US" sz="2800" dirty="0"/>
              <a:t>text examples within the instructional plans can be changed based on grade level, genre, etc.  </a:t>
            </a:r>
            <a:endParaRPr lang="en-US" sz="2800" dirty="0" smtClean="0"/>
          </a:p>
          <a:p>
            <a:pPr lvl="2"/>
            <a:r>
              <a:rPr lang="en-US" sz="2800" dirty="0" smtClean="0"/>
              <a:t>This plan models summary and details; </a:t>
            </a:r>
            <a:r>
              <a:rPr lang="en-US" sz="2800" dirty="0"/>
              <a:t>however, if the text supports </a:t>
            </a:r>
            <a:r>
              <a:rPr lang="en-US" sz="2800" dirty="0" smtClean="0"/>
              <a:t>the spiraling </a:t>
            </a:r>
            <a:r>
              <a:rPr lang="en-US" sz="2800" dirty="0"/>
              <a:t>of </a:t>
            </a:r>
            <a:r>
              <a:rPr lang="en-US" sz="2800" dirty="0" smtClean="0"/>
              <a:t>additional skills, they should </a:t>
            </a:r>
            <a:r>
              <a:rPr lang="en-US" sz="2800" dirty="0"/>
              <a:t>be implemented to support reading comprehension and skill application.  </a:t>
            </a:r>
          </a:p>
        </p:txBody>
      </p:sp>
    </p:spTree>
    <p:extLst>
      <p:ext uri="{BB962C8B-B14F-4D97-AF65-F5344CB8AC3E}">
        <p14:creationId xmlns:p14="http://schemas.microsoft.com/office/powerpoint/2010/main" val="3207938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94229"/>
          </a:xfrm>
        </p:spPr>
        <p:txBody>
          <a:bodyPr>
            <a:noAutofit/>
          </a:bodyPr>
          <a:lstStyle/>
          <a:p>
            <a:pPr algn="l"/>
            <a:r>
              <a:rPr lang="en-US" sz="3600" dirty="0" smtClean="0"/>
              <a:t>Step 4: </a:t>
            </a:r>
            <a:r>
              <a:rPr lang="en-US" sz="3600" dirty="0"/>
              <a:t>Exploring Instructional </a:t>
            </a:r>
            <a:r>
              <a:rPr lang="en-US" sz="3600" dirty="0" smtClean="0"/>
              <a:t>Resources</a:t>
            </a:r>
            <a:r>
              <a:rPr lang="en-US" sz="3600" dirty="0"/>
              <a:t> </a:t>
            </a:r>
            <a:r>
              <a:rPr lang="en-US" sz="2400" dirty="0" smtClean="0"/>
              <a:t>(7 </a:t>
            </a:r>
            <a:r>
              <a:rPr lang="en-US" sz="2400" dirty="0"/>
              <a:t>of 7)</a:t>
            </a:r>
          </a:p>
        </p:txBody>
      </p:sp>
      <p:sp>
        <p:nvSpPr>
          <p:cNvPr id="3" name="Content Placeholder 2"/>
          <p:cNvSpPr>
            <a:spLocks noGrp="1"/>
          </p:cNvSpPr>
          <p:nvPr>
            <p:ph idx="1"/>
          </p:nvPr>
        </p:nvSpPr>
        <p:spPr>
          <a:xfrm>
            <a:off x="2498" y="895351"/>
            <a:ext cx="8927385" cy="3429002"/>
          </a:xfrm>
        </p:spPr>
        <p:txBody>
          <a:bodyPr>
            <a:normAutofit fontScale="92500" lnSpcReduction="20000"/>
          </a:bodyPr>
          <a:lstStyle/>
          <a:p>
            <a:r>
              <a:rPr lang="en-US" sz="2600" dirty="0" smtClean="0"/>
              <a:t>Comprehensive Literacy: English Instructional Plans</a:t>
            </a:r>
          </a:p>
          <a:p>
            <a:pPr lvl="1"/>
            <a:r>
              <a:rPr lang="en-US" sz="2600" dirty="0" smtClean="0">
                <a:hlinkClick r:id="rId3"/>
              </a:rPr>
              <a:t>Compare and Contrast Paired Texts</a:t>
            </a:r>
            <a:r>
              <a:rPr lang="en-US" sz="2600" dirty="0" smtClean="0"/>
              <a:t> (8.6L)</a:t>
            </a:r>
          </a:p>
          <a:p>
            <a:r>
              <a:rPr lang="en-US" sz="2600" dirty="0" smtClean="0"/>
              <a:t>This </a:t>
            </a:r>
            <a:r>
              <a:rPr lang="en-US" sz="2600" dirty="0"/>
              <a:t>instructional </a:t>
            </a:r>
            <a:r>
              <a:rPr lang="en-US" sz="2600" dirty="0" smtClean="0"/>
              <a:t>plan was </a:t>
            </a:r>
            <a:r>
              <a:rPr lang="en-US" sz="2600" dirty="0"/>
              <a:t>created by Virginia teachers to model how the skill can be introduced or reviewed.</a:t>
            </a:r>
          </a:p>
          <a:p>
            <a:pPr lvl="2"/>
            <a:r>
              <a:rPr lang="en-US" sz="2600" dirty="0" smtClean="0"/>
              <a:t>Please note: </a:t>
            </a:r>
            <a:r>
              <a:rPr lang="en-US" sz="2600" dirty="0"/>
              <a:t>text examples within the instructional plans can be changed based on grade level, genre, etc.  </a:t>
            </a:r>
            <a:endParaRPr lang="en-US" sz="2600" dirty="0" smtClean="0"/>
          </a:p>
          <a:p>
            <a:pPr lvl="2"/>
            <a:r>
              <a:rPr lang="en-US" sz="2600" dirty="0" smtClean="0"/>
              <a:t>This plan models comparing and contrasting details within and between texts; </a:t>
            </a:r>
            <a:r>
              <a:rPr lang="en-US" sz="2600" dirty="0"/>
              <a:t>however, if the text supports the spiraling of </a:t>
            </a:r>
            <a:r>
              <a:rPr lang="en-US" sz="2600" dirty="0" smtClean="0"/>
              <a:t>additional skills, they should </a:t>
            </a:r>
            <a:r>
              <a:rPr lang="en-US" sz="2600" dirty="0"/>
              <a:t>be implemented to support reading comprehension and skill application.  </a:t>
            </a:r>
          </a:p>
        </p:txBody>
      </p:sp>
    </p:spTree>
    <p:extLst>
      <p:ext uri="{BB962C8B-B14F-4D97-AF65-F5344CB8AC3E}">
        <p14:creationId xmlns:p14="http://schemas.microsoft.com/office/powerpoint/2010/main" val="3714290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a:t>
            </a:r>
            <a:r>
              <a:rPr lang="en-US" dirty="0" smtClean="0"/>
              <a:t> </a:t>
            </a:r>
            <a:r>
              <a:rPr lang="en-US" sz="2400" dirty="0" smtClean="0"/>
              <a:t>(1 of 3)</a:t>
            </a:r>
            <a:endParaRPr lang="en-US" sz="2400" dirty="0"/>
          </a:p>
        </p:txBody>
      </p:sp>
      <p:sp>
        <p:nvSpPr>
          <p:cNvPr id="3" name="Content Placeholder 2"/>
          <p:cNvSpPr>
            <a:spLocks noGrp="1"/>
          </p:cNvSpPr>
          <p:nvPr>
            <p:ph idx="1"/>
          </p:nvPr>
        </p:nvSpPr>
        <p:spPr/>
        <p:txBody>
          <a:bodyPr>
            <a:noAutofit/>
          </a:bodyPr>
          <a:lstStyle/>
          <a:p>
            <a:r>
              <a:rPr lang="en-US" sz="2400" dirty="0">
                <a:hlinkClick r:id="rId2"/>
              </a:rPr>
              <a:t>Virginia Department of Education: </a:t>
            </a:r>
            <a:r>
              <a:rPr lang="en-US" sz="2400" dirty="0" smtClean="0">
                <a:hlinkClick r:id="rId2"/>
              </a:rPr>
              <a:t>English</a:t>
            </a:r>
            <a:endParaRPr lang="en-US" sz="2400" dirty="0" smtClean="0"/>
          </a:p>
          <a:p>
            <a:pPr lvl="1"/>
            <a:r>
              <a:rPr lang="en-US" sz="2400" dirty="0" smtClean="0">
                <a:hlinkClick r:id="rId3"/>
              </a:rPr>
              <a:t>Grade 3 Reading Blueprint</a:t>
            </a:r>
            <a:endParaRPr lang="en-US" sz="2400" dirty="0" smtClean="0"/>
          </a:p>
          <a:p>
            <a:pPr lvl="1"/>
            <a:r>
              <a:rPr lang="en-US" sz="2400" dirty="0" smtClean="0">
                <a:hlinkClick r:id="rId4"/>
              </a:rPr>
              <a:t>Grade 4 Reading Blueprint</a:t>
            </a:r>
            <a:endParaRPr lang="en-US" sz="2400" dirty="0" smtClean="0"/>
          </a:p>
          <a:p>
            <a:pPr lvl="1"/>
            <a:r>
              <a:rPr lang="en-US" sz="2400" dirty="0" smtClean="0">
                <a:hlinkClick r:id="rId5"/>
              </a:rPr>
              <a:t>Grade 5 Reading Blueprint</a:t>
            </a:r>
            <a:endParaRPr lang="en-US" sz="2400" dirty="0" smtClean="0"/>
          </a:p>
          <a:p>
            <a:pPr lvl="1"/>
            <a:r>
              <a:rPr lang="en-US" sz="2400" dirty="0" smtClean="0">
                <a:hlinkClick r:id="rId6"/>
              </a:rPr>
              <a:t>Grade 6 Reading Blueprint</a:t>
            </a:r>
            <a:endParaRPr lang="en-US" sz="2400" dirty="0" smtClean="0"/>
          </a:p>
          <a:p>
            <a:pPr lvl="1"/>
            <a:r>
              <a:rPr lang="en-US" sz="2400" dirty="0" smtClean="0">
                <a:hlinkClick r:id="rId7"/>
              </a:rPr>
              <a:t>Grade 7 Reading Blueprint</a:t>
            </a:r>
            <a:endParaRPr lang="en-US" sz="2400" dirty="0" smtClean="0"/>
          </a:p>
          <a:p>
            <a:pPr lvl="1"/>
            <a:r>
              <a:rPr lang="en-US" sz="2400" dirty="0" smtClean="0">
                <a:hlinkClick r:id="rId8"/>
              </a:rPr>
              <a:t>Grade 8 Reading Blueprint</a:t>
            </a:r>
            <a:endParaRPr lang="en-US" sz="2400" dirty="0" smtClean="0"/>
          </a:p>
          <a:p>
            <a:pPr lvl="1"/>
            <a:r>
              <a:rPr lang="en-US" sz="2400" dirty="0" smtClean="0">
                <a:hlinkClick r:id="rId9"/>
              </a:rPr>
              <a:t>End-of-Course Reading Blueprint</a:t>
            </a:r>
            <a:endParaRPr lang="en-US" sz="2400" dirty="0" smtClean="0"/>
          </a:p>
        </p:txBody>
      </p:sp>
    </p:spTree>
    <p:extLst>
      <p:ext uri="{BB962C8B-B14F-4D97-AF65-F5344CB8AC3E}">
        <p14:creationId xmlns:p14="http://schemas.microsoft.com/office/powerpoint/2010/main" val="3949181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a:t>
            </a:r>
            <a:r>
              <a:rPr lang="en-US" dirty="0" smtClean="0"/>
              <a:t> </a:t>
            </a:r>
            <a:r>
              <a:rPr lang="en-US" sz="2400" dirty="0" smtClean="0"/>
              <a:t>(2 of 3)</a:t>
            </a:r>
            <a:endParaRPr lang="en-US" sz="2400" dirty="0"/>
          </a:p>
        </p:txBody>
      </p:sp>
      <p:sp>
        <p:nvSpPr>
          <p:cNvPr id="3" name="Content Placeholder 2"/>
          <p:cNvSpPr>
            <a:spLocks noGrp="1"/>
          </p:cNvSpPr>
          <p:nvPr>
            <p:ph idx="1"/>
          </p:nvPr>
        </p:nvSpPr>
        <p:spPr/>
        <p:txBody>
          <a:bodyPr>
            <a:normAutofit fontScale="92500"/>
          </a:bodyPr>
          <a:lstStyle/>
          <a:p>
            <a:r>
              <a:rPr lang="en-US" sz="2800" dirty="0" smtClean="0">
                <a:hlinkClick r:id="rId2"/>
              </a:rPr>
              <a:t>Reading Progression Charts</a:t>
            </a:r>
            <a:endParaRPr lang="en-US" sz="2800" dirty="0" smtClean="0"/>
          </a:p>
          <a:p>
            <a:r>
              <a:rPr lang="en-US" sz="2800" dirty="0" smtClean="0">
                <a:hlinkClick r:id="rId3"/>
              </a:rPr>
              <a:t>2017 Curriculum Framework</a:t>
            </a:r>
            <a:endParaRPr lang="en-US" sz="2800" dirty="0" smtClean="0"/>
          </a:p>
          <a:p>
            <a:r>
              <a:rPr lang="en-US" sz="2800" dirty="0" smtClean="0">
                <a:hlinkClick r:id="rId4"/>
              </a:rPr>
              <a:t>2017 Standards of Learning</a:t>
            </a:r>
            <a:endParaRPr lang="en-US" sz="2800" dirty="0" smtClean="0"/>
          </a:p>
          <a:p>
            <a:r>
              <a:rPr lang="en-US" sz="2800" dirty="0" smtClean="0">
                <a:hlinkClick r:id="rId5"/>
              </a:rPr>
              <a:t>Computer Adaptive Testing</a:t>
            </a:r>
            <a:endParaRPr lang="en-US" sz="2800" dirty="0" smtClean="0"/>
          </a:p>
          <a:p>
            <a:r>
              <a:rPr lang="en-US" sz="2800" dirty="0" smtClean="0">
                <a:hlinkClick r:id="rId6"/>
              </a:rPr>
              <a:t>Comparison of a Passage-Based CAT and a Traditional Test</a:t>
            </a:r>
            <a:endParaRPr lang="en-US" sz="2800" dirty="0" smtClean="0"/>
          </a:p>
          <a:p>
            <a:r>
              <a:rPr lang="en-US" sz="2800" dirty="0">
                <a:hlinkClick r:id="rId7"/>
              </a:rPr>
              <a:t>Assessment Supports for 2020-2021 Literacy Webinar Series</a:t>
            </a:r>
            <a:endParaRPr lang="en-US" sz="2800" dirty="0"/>
          </a:p>
          <a:p>
            <a:r>
              <a:rPr lang="en-US" sz="2800" dirty="0" smtClean="0">
                <a:hlinkClick r:id="rId8"/>
              </a:rPr>
              <a:t>Recover, Redesign, Restart 2020</a:t>
            </a:r>
            <a:endParaRPr lang="en-US" sz="2800" dirty="0" smtClean="0"/>
          </a:p>
        </p:txBody>
      </p:sp>
    </p:spTree>
    <p:extLst>
      <p:ext uri="{BB962C8B-B14F-4D97-AF65-F5344CB8AC3E}">
        <p14:creationId xmlns:p14="http://schemas.microsoft.com/office/powerpoint/2010/main" val="4287620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a:t>
            </a:r>
            <a:r>
              <a:rPr lang="en-US" dirty="0" smtClean="0"/>
              <a:t> </a:t>
            </a:r>
            <a:r>
              <a:rPr lang="en-US" sz="2400" dirty="0" smtClean="0"/>
              <a:t>(3 of 3)</a:t>
            </a:r>
            <a:endParaRPr lang="en-US" sz="2400" dirty="0"/>
          </a:p>
        </p:txBody>
      </p:sp>
      <p:sp>
        <p:nvSpPr>
          <p:cNvPr id="3" name="Content Placeholder 2"/>
          <p:cNvSpPr>
            <a:spLocks noGrp="1"/>
          </p:cNvSpPr>
          <p:nvPr>
            <p:ph idx="1"/>
          </p:nvPr>
        </p:nvSpPr>
        <p:spPr/>
        <p:txBody>
          <a:bodyPr>
            <a:normAutofit fontScale="92500"/>
          </a:bodyPr>
          <a:lstStyle/>
          <a:p>
            <a:r>
              <a:rPr lang="en-US" sz="2800" dirty="0" smtClean="0">
                <a:hlinkClick r:id="rId2"/>
              </a:rPr>
              <a:t>Frequently Asked Questions about Passage-Based CAT Testing</a:t>
            </a:r>
            <a:endParaRPr lang="en-US" sz="2800" dirty="0" smtClean="0"/>
          </a:p>
          <a:p>
            <a:r>
              <a:rPr lang="en-US" sz="2800" dirty="0" smtClean="0">
                <a:hlinkClick r:id="rId3"/>
              </a:rPr>
              <a:t>SOL Practice Items in TestNav 8 </a:t>
            </a:r>
            <a:endParaRPr lang="en-US" sz="2800" dirty="0" smtClean="0"/>
          </a:p>
          <a:p>
            <a:r>
              <a:rPr lang="en-US" sz="2800" dirty="0" smtClean="0">
                <a:hlinkClick r:id="rId4"/>
              </a:rPr>
              <a:t>2019 English Deeper Learning Conferences</a:t>
            </a:r>
            <a:endParaRPr lang="en-US" sz="2800" dirty="0" smtClean="0"/>
          </a:p>
          <a:p>
            <a:r>
              <a:rPr lang="en-US" sz="2800" dirty="0" smtClean="0">
                <a:hlinkClick r:id="rId5"/>
              </a:rPr>
              <a:t>2018 English Standards of Learning (SOL) Institutes</a:t>
            </a:r>
            <a:endParaRPr lang="en-US" sz="2800" dirty="0" smtClean="0"/>
          </a:p>
          <a:p>
            <a:r>
              <a:rPr lang="en-US" sz="2800" dirty="0" smtClean="0">
                <a:hlinkClick r:id="rId6"/>
              </a:rPr>
              <a:t>Comprehensive Literacy: English Instructional Plans</a:t>
            </a:r>
            <a:endParaRPr lang="en-US" sz="2800" dirty="0" smtClean="0"/>
          </a:p>
          <a:p>
            <a:r>
              <a:rPr lang="en-US" sz="2800" dirty="0" smtClean="0">
                <a:hlinkClick r:id="rId7"/>
              </a:rPr>
              <a:t>Superintendent’s Memo 249-20: Update on New Standards of Learning Tests in Reading and History and Social Science</a:t>
            </a:r>
            <a:endParaRPr lang="en-US" sz="2800" dirty="0" smtClean="0"/>
          </a:p>
        </p:txBody>
      </p:sp>
    </p:spTree>
    <p:extLst>
      <p:ext uri="{BB962C8B-B14F-4D97-AF65-F5344CB8AC3E}">
        <p14:creationId xmlns:p14="http://schemas.microsoft.com/office/powerpoint/2010/main" val="812639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sz="3600" dirty="0" smtClean="0"/>
              <a:t>Recover</a:t>
            </a:r>
            <a:r>
              <a:rPr lang="en" sz="3600" dirty="0"/>
              <a:t>. Redesign. Restart. 2020  </a:t>
            </a:r>
            <a:r>
              <a:rPr lang="en" sz="2400" dirty="0" smtClean="0"/>
              <a:t>(2 </a:t>
            </a:r>
            <a:r>
              <a:rPr lang="en" sz="2400" dirty="0"/>
              <a:t>of 2)</a:t>
            </a:r>
            <a:endParaRPr lang="en-US" sz="2400" dirty="0"/>
          </a:p>
        </p:txBody>
      </p:sp>
      <p:sp>
        <p:nvSpPr>
          <p:cNvPr id="3" name="Text Placeholder 2"/>
          <p:cNvSpPr>
            <a:spLocks noGrp="1"/>
          </p:cNvSpPr>
          <p:nvPr>
            <p:ph type="body" idx="1"/>
          </p:nvPr>
        </p:nvSpPr>
        <p:spPr/>
        <p:txBody>
          <a:bodyPr/>
          <a:lstStyle/>
          <a:p>
            <a:pPr marL="114300" indent="0">
              <a:buNone/>
            </a:pPr>
            <a:r>
              <a:rPr lang="en-US" sz="2400" i="1" dirty="0"/>
              <a:t>Teachers should seek to design and implement authentic learning experiences. Authentic learning is a term used to describe instructional strategies that are designed to connect the subjects students are taught in school to the real world. Authentic learning can: prepare students for the real world; help students make informed career choices; bridge skill gaps; enhance critical thinking; improve creativity; increase engagement; motivate students; boost retention of information; provide multiple perspectives on issues; and help build 21st Century </a:t>
            </a:r>
            <a:r>
              <a:rPr lang="en-US" sz="2400" i="1" dirty="0" smtClean="0"/>
              <a:t>skills.</a:t>
            </a:r>
            <a:endParaRPr lang="en-US" sz="2400" i="1" dirty="0"/>
          </a:p>
        </p:txBody>
      </p:sp>
    </p:spTree>
    <p:extLst>
      <p:ext uri="{BB962C8B-B14F-4D97-AF65-F5344CB8AC3E}">
        <p14:creationId xmlns:p14="http://schemas.microsoft.com/office/powerpoint/2010/main" val="2801806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Stay Connected</a:t>
            </a:r>
          </a:p>
        </p:txBody>
      </p:sp>
      <p:sp>
        <p:nvSpPr>
          <p:cNvPr id="3" name="Content Placeholder 2"/>
          <p:cNvSpPr>
            <a:spLocks noGrp="1"/>
          </p:cNvSpPr>
          <p:nvPr>
            <p:ph idx="1"/>
          </p:nvPr>
        </p:nvSpPr>
        <p:spPr>
          <a:xfrm>
            <a:off x="76200" y="819151"/>
            <a:ext cx="8927385" cy="3733799"/>
          </a:xfrm>
        </p:spPr>
        <p:txBody>
          <a:bodyPr>
            <a:normAutofit fontScale="85000" lnSpcReduction="20000"/>
          </a:bodyPr>
          <a:lstStyle/>
          <a:p>
            <a:r>
              <a:rPr lang="en-US" sz="2800" dirty="0"/>
              <a:t>Office of Student Assessment</a:t>
            </a:r>
          </a:p>
          <a:p>
            <a:pPr lvl="1"/>
            <a:r>
              <a:rPr lang="en-US" dirty="0">
                <a:hlinkClick r:id="rId2"/>
              </a:rPr>
              <a:t>student_assessment@doe.virginia.gov</a:t>
            </a:r>
            <a:endParaRPr lang="en-US" dirty="0"/>
          </a:p>
          <a:p>
            <a:pPr lvl="1"/>
            <a:r>
              <a:rPr lang="en-US" dirty="0"/>
              <a:t>(804) 225-2102</a:t>
            </a:r>
          </a:p>
          <a:p>
            <a:r>
              <a:rPr lang="en-US" sz="2800" dirty="0"/>
              <a:t>Department of Learning and Innovation</a:t>
            </a:r>
          </a:p>
          <a:p>
            <a:pPr lvl="1"/>
            <a:r>
              <a:rPr lang="en-US" dirty="0"/>
              <a:t>Jill Nogueras, K-12 English Coordinator, </a:t>
            </a:r>
            <a:endParaRPr lang="en-US" dirty="0" smtClean="0"/>
          </a:p>
          <a:p>
            <a:pPr marL="457200" lvl="1" indent="0">
              <a:buNone/>
            </a:pPr>
            <a:r>
              <a:rPr lang="en-US" dirty="0" smtClean="0">
                <a:hlinkClick r:id="rId3"/>
              </a:rPr>
              <a:t>jill.nogueras@doe.virginia.gov</a:t>
            </a:r>
            <a:endParaRPr lang="en-US" dirty="0"/>
          </a:p>
          <a:p>
            <a:pPr lvl="1"/>
            <a:r>
              <a:rPr lang="en-US" dirty="0"/>
              <a:t>Carmen Kurek, Elementary English Specialist, </a:t>
            </a:r>
            <a:endParaRPr lang="en-US" dirty="0" smtClean="0"/>
          </a:p>
          <a:p>
            <a:pPr marL="457200" lvl="1" indent="0">
              <a:buNone/>
            </a:pPr>
            <a:r>
              <a:rPr lang="en-US" dirty="0" smtClean="0">
                <a:hlinkClick r:id="rId4"/>
              </a:rPr>
              <a:t>carmen.kurek@doe.virginia.gov</a:t>
            </a:r>
            <a:endParaRPr lang="en-US" dirty="0"/>
          </a:p>
          <a:p>
            <a:pPr lvl="1"/>
            <a:r>
              <a:rPr lang="en-US" dirty="0" smtClean="0"/>
              <a:t>Colleen Cassada, Middle School English Specialist, </a:t>
            </a:r>
          </a:p>
          <a:p>
            <a:pPr marL="514350" lvl="1" indent="0">
              <a:buNone/>
            </a:pPr>
            <a:r>
              <a:rPr lang="en-US" dirty="0">
                <a:hlinkClick r:id="rId5"/>
              </a:rPr>
              <a:t>c</a:t>
            </a:r>
            <a:r>
              <a:rPr lang="en-US" dirty="0" smtClean="0">
                <a:hlinkClick r:id="rId5"/>
              </a:rPr>
              <a:t>olleen.cassada@doe.virginia.gov</a:t>
            </a:r>
            <a:endParaRPr lang="en-US" dirty="0"/>
          </a:p>
          <a:p>
            <a:endParaRPr lang="en-US" dirty="0"/>
          </a:p>
        </p:txBody>
      </p:sp>
    </p:spTree>
    <p:extLst>
      <p:ext uri="{BB962C8B-B14F-4D97-AF65-F5344CB8AC3E}">
        <p14:creationId xmlns:p14="http://schemas.microsoft.com/office/powerpoint/2010/main" val="1856805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76200" y="1123948"/>
            <a:ext cx="8927385" cy="3429002"/>
          </a:xfrm>
        </p:spPr>
        <p:txBody>
          <a:bodyPr/>
          <a:lstStyle/>
          <a:p>
            <a:pPr marL="0" indent="0">
              <a:buNone/>
            </a:pPr>
            <a:r>
              <a:rPr lang="en-US" sz="2800" dirty="0">
                <a:solidFill>
                  <a:srgbClr val="000000"/>
                </a:solidFill>
              </a:rPr>
              <a:t>Reference within this presentation to any specific commercial or non-commercial product, process, or service by trade name, trademark, manufacturer or otherwise does not constitute or imply an endorsement, recommendation, or favoring by the Virginia Department of Education.</a:t>
            </a:r>
          </a:p>
          <a:p>
            <a:pPr marL="0" indent="0">
              <a:buNone/>
            </a:pPr>
            <a:endParaRPr lang="en-US" dirty="0"/>
          </a:p>
        </p:txBody>
      </p:sp>
    </p:spTree>
    <p:extLst>
      <p:ext uri="{BB962C8B-B14F-4D97-AF65-F5344CB8AC3E}">
        <p14:creationId xmlns:p14="http://schemas.microsoft.com/office/powerpoint/2010/main" val="1146448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5350"/>
            <a:ext cx="9144000" cy="2514600"/>
          </a:xfrm>
        </p:spPr>
        <p:txBody>
          <a:bodyPr>
            <a:noAutofit/>
          </a:bodyPr>
          <a:lstStyle/>
          <a:p>
            <a:pPr lvl="0" algn="l" eaLnBrk="0" fontAlgn="base" hangingPunct="0">
              <a:spcAft>
                <a:spcPct val="0"/>
              </a:spcAft>
            </a:pPr>
            <a:r>
              <a:rPr lang="en-US" altLang="en-US" sz="1800" b="0" dirty="0">
                <a:solidFill>
                  <a:srgbClr val="222222"/>
                </a:solidFill>
                <a:ea typeface="Calibri" panose="020F0502020204030204" pitchFamily="34" charset="0"/>
              </a:rPr>
              <a:t>Copyright ©2020 by the Commonwealth of Virginia, Department of Education, P.O. Box 2120, Richmond, Virginia 23218-2120. All rights reserved. Except as permitted by law, this material may not be reproduced or used in any form or by any means, electronic or mechanical, including photocopying or recording, or by any information storage or retrieval system, without written permission from the copyright owner. Commonwealth of Virginia public school educators may reproduce any portion of these items for non-commercial educational purposes without requesting permission. All others should direct their written requests to the Virginia Department of Education at the above address or by e-mail to </a:t>
            </a:r>
            <a:r>
              <a:rPr lang="en-US" altLang="en-US" sz="1800" b="0" dirty="0">
                <a:solidFill>
                  <a:srgbClr val="1155CC"/>
                </a:solidFill>
                <a:hlinkClick r:id="rId2"/>
              </a:rPr>
              <a:t>Student_Assessment@doe.virginia.gov</a:t>
            </a:r>
            <a:r>
              <a:rPr lang="en-US" altLang="en-US" sz="1800" b="0" dirty="0"/>
              <a:t>. </a:t>
            </a:r>
          </a:p>
        </p:txBody>
      </p:sp>
    </p:spTree>
    <p:extLst>
      <p:ext uri="{BB962C8B-B14F-4D97-AF65-F5344CB8AC3E}">
        <p14:creationId xmlns:p14="http://schemas.microsoft.com/office/powerpoint/2010/main" val="73636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3600" dirty="0" smtClean="0">
                <a:solidFill>
                  <a:schemeClr val="bg1"/>
                </a:solidFill>
              </a:rPr>
              <a:t>Background</a:t>
            </a:r>
            <a:r>
              <a:rPr lang="en-US" sz="3100" dirty="0" smtClean="0">
                <a:solidFill>
                  <a:schemeClr val="bg1"/>
                </a:solidFill>
              </a:rPr>
              <a:t> </a:t>
            </a:r>
            <a:r>
              <a:rPr lang="en-US" sz="2400" dirty="0" smtClean="0">
                <a:solidFill>
                  <a:schemeClr val="bg1"/>
                </a:solidFill>
              </a:rPr>
              <a:t>(1 of 3)</a:t>
            </a:r>
            <a:endParaRPr lang="en-US" sz="2400" dirty="0">
              <a:solidFill>
                <a:schemeClr val="bg1"/>
              </a:solidFill>
            </a:endParaRPr>
          </a:p>
        </p:txBody>
      </p:sp>
      <p:sp>
        <p:nvSpPr>
          <p:cNvPr id="3" name="Content Placeholder 2"/>
          <p:cNvSpPr>
            <a:spLocks noGrp="1"/>
          </p:cNvSpPr>
          <p:nvPr>
            <p:ph idx="1"/>
          </p:nvPr>
        </p:nvSpPr>
        <p:spPr>
          <a:xfrm>
            <a:off x="108307" y="1047750"/>
            <a:ext cx="8927385" cy="3429002"/>
          </a:xfrm>
        </p:spPr>
        <p:txBody>
          <a:bodyPr>
            <a:normAutofit lnSpcReduction="10000"/>
          </a:bodyPr>
          <a:lstStyle/>
          <a:p>
            <a:pPr marL="0" indent="0">
              <a:buNone/>
            </a:pPr>
            <a:r>
              <a:rPr lang="en-US" sz="2400" dirty="0"/>
              <a:t>In order to support instruction of the 2017 </a:t>
            </a:r>
            <a:r>
              <a:rPr lang="en-US" sz="2400" i="1" dirty="0"/>
              <a:t>English Standards of </a:t>
            </a:r>
            <a:r>
              <a:rPr lang="en-US" sz="2400" i="1" dirty="0" smtClean="0"/>
              <a:t>Learning</a:t>
            </a:r>
            <a:r>
              <a:rPr lang="en-US" sz="2400" dirty="0" smtClean="0"/>
              <a:t> (SOL), </a:t>
            </a:r>
            <a:r>
              <a:rPr lang="en-US" sz="2400" dirty="0"/>
              <a:t>this PowerPoint presentation has been developed to provide specific examples of SOL content and the progression of </a:t>
            </a:r>
            <a:r>
              <a:rPr lang="en-US" sz="2400" dirty="0" smtClean="0"/>
              <a:t>reading skills</a:t>
            </a:r>
            <a:r>
              <a:rPr lang="en-US" sz="2400" dirty="0"/>
              <a:t>. </a:t>
            </a:r>
            <a:endParaRPr lang="en-US" sz="1800" dirty="0"/>
          </a:p>
          <a:p>
            <a:pPr marL="0" indent="0">
              <a:buNone/>
            </a:pPr>
            <a:r>
              <a:rPr lang="en-US" sz="2400" dirty="0" smtClean="0"/>
              <a:t>Some of the information in this </a:t>
            </a:r>
            <a:r>
              <a:rPr lang="en-US" sz="2400" dirty="0"/>
              <a:t>PowerPoint </a:t>
            </a:r>
            <a:r>
              <a:rPr lang="en-US" sz="2400" dirty="0" smtClean="0"/>
              <a:t>originated from interviews with schools that maintained or went up in their 2018-2019 Standards of Learning (SOL) Reading data.  Please refer to these webinar materials: </a:t>
            </a:r>
            <a:r>
              <a:rPr lang="en-US" sz="2400" dirty="0" smtClean="0">
                <a:hlinkClick r:id="rId2"/>
              </a:rPr>
              <a:t>Sharing With School Divisions Lessons Learned from Divisions on Best Instructional Practices</a:t>
            </a:r>
            <a:r>
              <a:rPr lang="en-US" sz="2400" dirty="0" smtClean="0"/>
              <a:t>.  </a:t>
            </a:r>
            <a:endParaRPr lang="en-US" sz="2400" dirty="0"/>
          </a:p>
          <a:p>
            <a:endParaRPr lang="en-US" dirty="0"/>
          </a:p>
        </p:txBody>
      </p:sp>
    </p:spTree>
    <p:extLst>
      <p:ext uri="{BB962C8B-B14F-4D97-AF65-F5344CB8AC3E}">
        <p14:creationId xmlns:p14="http://schemas.microsoft.com/office/powerpoint/2010/main" val="275932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 y="0"/>
            <a:ext cx="9144000" cy="741826"/>
          </a:xfrm>
          <a:solidFill>
            <a:schemeClr val="tx1"/>
          </a:solidFill>
        </p:spPr>
        <p:txBody>
          <a:bodyPr>
            <a:noAutofit/>
          </a:bodyPr>
          <a:lstStyle/>
          <a:p>
            <a:r>
              <a:rPr lang="en-US" sz="3600" dirty="0" smtClean="0">
                <a:solidFill>
                  <a:schemeClr val="bg1"/>
                </a:solidFill>
              </a:rPr>
              <a:t>Background</a:t>
            </a:r>
            <a:r>
              <a:rPr lang="en-US" sz="2800" dirty="0" smtClean="0">
                <a:solidFill>
                  <a:schemeClr val="bg1"/>
                </a:solidFill>
              </a:rPr>
              <a:t> </a:t>
            </a:r>
            <a:r>
              <a:rPr lang="en-US" sz="2400" dirty="0" smtClean="0">
                <a:solidFill>
                  <a:schemeClr val="bg1"/>
                </a:solidFill>
              </a:rPr>
              <a:t>(2 of 3)</a:t>
            </a:r>
            <a:endParaRPr lang="en-US" sz="2400" dirty="0">
              <a:solidFill>
                <a:schemeClr val="bg1"/>
              </a:solidFill>
            </a:endParaRPr>
          </a:p>
        </p:txBody>
      </p:sp>
      <p:sp>
        <p:nvSpPr>
          <p:cNvPr id="3" name="Content Placeholder 2"/>
          <p:cNvSpPr>
            <a:spLocks noGrp="1"/>
          </p:cNvSpPr>
          <p:nvPr>
            <p:ph idx="1"/>
          </p:nvPr>
        </p:nvSpPr>
        <p:spPr>
          <a:xfrm>
            <a:off x="63500" y="1123950"/>
            <a:ext cx="8927385" cy="3429002"/>
          </a:xfrm>
        </p:spPr>
        <p:txBody>
          <a:bodyPr/>
          <a:lstStyle/>
          <a:p>
            <a:pPr marL="0" indent="0">
              <a:buNone/>
            </a:pPr>
            <a:r>
              <a:rPr lang="en-US" sz="2400" dirty="0"/>
              <a:t>It should be noted that the assessment questions in this presentation are not meant to mimic SOL test questions. Instead, they are intended to provide reading educators with further insight into the 2017 </a:t>
            </a:r>
            <a:r>
              <a:rPr lang="en-US" sz="2400" i="1" dirty="0"/>
              <a:t>English Standards of Learning</a:t>
            </a:r>
            <a:r>
              <a:rPr lang="en-US" sz="2400" dirty="0"/>
              <a:t>.  </a:t>
            </a:r>
          </a:p>
          <a:p>
            <a:pPr marL="0" indent="0">
              <a:buNone/>
            </a:pPr>
            <a:endParaRPr lang="en-US" dirty="0"/>
          </a:p>
        </p:txBody>
      </p:sp>
    </p:spTree>
    <p:extLst>
      <p:ext uri="{BB962C8B-B14F-4D97-AF65-F5344CB8AC3E}">
        <p14:creationId xmlns:p14="http://schemas.microsoft.com/office/powerpoint/2010/main" val="18099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3600" dirty="0" smtClean="0">
                <a:solidFill>
                  <a:schemeClr val="bg1"/>
                </a:solidFill>
              </a:rPr>
              <a:t>Background </a:t>
            </a:r>
            <a:r>
              <a:rPr lang="en-US" sz="2400" dirty="0" smtClean="0">
                <a:solidFill>
                  <a:schemeClr val="bg1"/>
                </a:solidFill>
              </a:rPr>
              <a:t>(3 of 3)</a:t>
            </a:r>
            <a:endParaRPr lang="en-US" sz="2400" dirty="0">
              <a:solidFill>
                <a:schemeClr val="bg1"/>
              </a:solidFill>
            </a:endParaRPr>
          </a:p>
        </p:txBody>
      </p:sp>
      <p:sp>
        <p:nvSpPr>
          <p:cNvPr id="3" name="Content Placeholder 2"/>
          <p:cNvSpPr>
            <a:spLocks noGrp="1"/>
          </p:cNvSpPr>
          <p:nvPr>
            <p:ph idx="1"/>
          </p:nvPr>
        </p:nvSpPr>
        <p:spPr>
          <a:xfrm>
            <a:off x="108307" y="1123950"/>
            <a:ext cx="8927385" cy="3429002"/>
          </a:xfrm>
        </p:spPr>
        <p:txBody>
          <a:bodyPr/>
          <a:lstStyle/>
          <a:p>
            <a:pPr marL="0" indent="0">
              <a:buNone/>
            </a:pPr>
            <a:r>
              <a:rPr lang="en-US" sz="2400" dirty="0"/>
              <a:t>It is important to keep the content of this presentation in perspective. The information provided here should be used as supplemental information to support the implementation of the 2017 </a:t>
            </a:r>
            <a:r>
              <a:rPr lang="en-US" sz="2400" i="1" dirty="0"/>
              <a:t>English Standards of Learning</a:t>
            </a:r>
            <a:r>
              <a:rPr lang="en-US" sz="2400" dirty="0"/>
              <a:t>.  </a:t>
            </a:r>
          </a:p>
          <a:p>
            <a:pPr marL="0" indent="0">
              <a:buNone/>
            </a:pPr>
            <a:r>
              <a:rPr lang="en-US" sz="2400" dirty="0"/>
              <a:t>Instructional focus should remain on the standards as a whole, and the selection of authentic text should be used to support the introduction and review of skills.  </a:t>
            </a:r>
          </a:p>
          <a:p>
            <a:endParaRPr lang="en-US" dirty="0"/>
          </a:p>
        </p:txBody>
      </p:sp>
    </p:spTree>
    <p:extLst>
      <p:ext uri="{BB962C8B-B14F-4D97-AF65-F5344CB8AC3E}">
        <p14:creationId xmlns:p14="http://schemas.microsoft.com/office/powerpoint/2010/main" val="186492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Reading </a:t>
            </a:r>
            <a:r>
              <a:rPr lang="en-US" sz="3600" dirty="0" smtClean="0"/>
              <a:t>Instruction </a:t>
            </a:r>
            <a:r>
              <a:rPr lang="en-US" sz="2400" dirty="0" smtClean="0"/>
              <a:t>(1 of 3)</a:t>
            </a:r>
            <a:endParaRPr lang="en-US" sz="3600" dirty="0"/>
          </a:p>
        </p:txBody>
      </p:sp>
      <p:sp>
        <p:nvSpPr>
          <p:cNvPr id="3" name="Content Placeholder 2"/>
          <p:cNvSpPr>
            <a:spLocks noGrp="1"/>
          </p:cNvSpPr>
          <p:nvPr>
            <p:ph idx="1"/>
          </p:nvPr>
        </p:nvSpPr>
        <p:spPr>
          <a:xfrm>
            <a:off x="76201" y="742950"/>
            <a:ext cx="8000999" cy="3733800"/>
          </a:xfrm>
        </p:spPr>
        <p:txBody>
          <a:bodyPr>
            <a:normAutofit/>
          </a:bodyPr>
          <a:lstStyle/>
          <a:p>
            <a:r>
              <a:rPr lang="en-US" sz="2600" dirty="0" smtClean="0"/>
              <a:t>As noted in the 2017 English Standards of Learning </a:t>
            </a:r>
            <a:r>
              <a:rPr lang="en-US" sz="2600" dirty="0" smtClean="0">
                <a:hlinkClick r:id="rId3"/>
              </a:rPr>
              <a:t>Curriculum Framework</a:t>
            </a:r>
            <a:r>
              <a:rPr lang="en-US" sz="2600" dirty="0" smtClean="0"/>
              <a:t>, “The </a:t>
            </a:r>
            <a:r>
              <a:rPr lang="en-US" sz="2600" dirty="0"/>
              <a:t>concepts, skills, and content in English Language Arts spiral.  Teachers should note each grade level builds skills that carry to the following grades</a:t>
            </a:r>
            <a:r>
              <a:rPr lang="en-US" sz="2600" dirty="0" smtClean="0"/>
              <a:t>.” This presentation will </a:t>
            </a:r>
            <a:r>
              <a:rPr lang="en-US" sz="2600" smtClean="0"/>
              <a:t>support the spiraling</a:t>
            </a:r>
            <a:r>
              <a:rPr lang="en-US" sz="2600" dirty="0" smtClean="0"/>
              <a:t>, scaffolding, and progression of skills embedded in authentic text. </a:t>
            </a:r>
          </a:p>
        </p:txBody>
      </p:sp>
    </p:spTree>
    <p:extLst>
      <p:ext uri="{BB962C8B-B14F-4D97-AF65-F5344CB8AC3E}">
        <p14:creationId xmlns:p14="http://schemas.microsoft.com/office/powerpoint/2010/main" val="383321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Reading </a:t>
            </a:r>
            <a:r>
              <a:rPr lang="en-US" sz="3600" dirty="0" smtClean="0"/>
              <a:t>Instruction </a:t>
            </a:r>
            <a:r>
              <a:rPr lang="en-US" sz="2400" dirty="0" smtClean="0"/>
              <a:t>(2 of 3)</a:t>
            </a:r>
            <a:endParaRPr lang="en-US" sz="3600" dirty="0"/>
          </a:p>
        </p:txBody>
      </p:sp>
      <p:sp>
        <p:nvSpPr>
          <p:cNvPr id="3" name="Content Placeholder 2"/>
          <p:cNvSpPr>
            <a:spLocks noGrp="1"/>
          </p:cNvSpPr>
          <p:nvPr>
            <p:ph idx="1"/>
          </p:nvPr>
        </p:nvSpPr>
        <p:spPr>
          <a:xfrm>
            <a:off x="76201" y="742950"/>
            <a:ext cx="8762999" cy="3733800"/>
          </a:xfrm>
        </p:spPr>
        <p:txBody>
          <a:bodyPr>
            <a:normAutofit lnSpcReduction="10000"/>
          </a:bodyPr>
          <a:lstStyle/>
          <a:p>
            <a:pPr lvl="1"/>
            <a:r>
              <a:rPr lang="en-US" dirty="0" smtClean="0"/>
              <a:t>Step </a:t>
            </a:r>
            <a:r>
              <a:rPr lang="en-US" dirty="0"/>
              <a:t>One: Select Authentic Text</a:t>
            </a:r>
          </a:p>
          <a:p>
            <a:pPr lvl="2"/>
            <a:r>
              <a:rPr lang="en-US" sz="2600" dirty="0"/>
              <a:t>Ensure the passage(s) are </a:t>
            </a:r>
            <a:r>
              <a:rPr lang="en-US" sz="2600" dirty="0" smtClean="0"/>
              <a:t>grade-level </a:t>
            </a:r>
            <a:r>
              <a:rPr lang="en-US" sz="2600" dirty="0"/>
              <a:t>appropriate, provide instructional scaffolding to introduce and review skills, and provide opportunities for formative and summative review. </a:t>
            </a:r>
          </a:p>
          <a:p>
            <a:pPr lvl="1"/>
            <a:r>
              <a:rPr lang="en-US" dirty="0"/>
              <a:t>Step Two: Examine the Content and Progression of Standards </a:t>
            </a:r>
          </a:p>
          <a:p>
            <a:pPr lvl="2"/>
            <a:r>
              <a:rPr lang="en-US" sz="2600" dirty="0"/>
              <a:t>Review the SOL in the grades before and after to ensure scaffolding of the targeted skills</a:t>
            </a:r>
            <a:r>
              <a:rPr lang="en-US" sz="2600" dirty="0" smtClean="0"/>
              <a:t>.</a:t>
            </a:r>
            <a:endParaRPr lang="en-US" sz="2600" strike="sngStrike" dirty="0"/>
          </a:p>
        </p:txBody>
      </p:sp>
    </p:spTree>
    <p:extLst>
      <p:ext uri="{BB962C8B-B14F-4D97-AF65-F5344CB8AC3E}">
        <p14:creationId xmlns:p14="http://schemas.microsoft.com/office/powerpoint/2010/main" val="1983663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6818</TotalTime>
  <Words>2760</Words>
  <Application>Microsoft Office PowerPoint</Application>
  <PresentationFormat>On-screen Show (16:9)</PresentationFormat>
  <Paragraphs>204</Paragraphs>
  <Slides>42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Assessment Supports for 2020-2021 (Grade 8)</vt:lpstr>
      <vt:lpstr>Questions During the Webinar</vt:lpstr>
      <vt:lpstr>Recover. Redesign. Restart. 2020  (1 of 2)</vt:lpstr>
      <vt:lpstr>Recover. Redesign. Restart. 2020  (2 of 2)</vt:lpstr>
      <vt:lpstr>Background (1 of 3)</vt:lpstr>
      <vt:lpstr>Background (2 of 3)</vt:lpstr>
      <vt:lpstr>Background (3 of 3)</vt:lpstr>
      <vt:lpstr>Reading Instruction (1 of 3)</vt:lpstr>
      <vt:lpstr>Reading Instruction (2 of 3)</vt:lpstr>
      <vt:lpstr>Reading Instruction (3 of 3)</vt:lpstr>
      <vt:lpstr>Step 1: Select Authentic Text (1 of 7)</vt:lpstr>
      <vt:lpstr>Step 1: Select Authentic Text (2 of 7)</vt:lpstr>
      <vt:lpstr>Step 1: Select Authentic Text (3 of 7)</vt:lpstr>
      <vt:lpstr>Step 1: Select Authentic Text (4 of 7)</vt:lpstr>
      <vt:lpstr>Step 1: Select Authentic Text (5 of 7)</vt:lpstr>
      <vt:lpstr> Step 1: Select Authentic Text (6 of 7) </vt:lpstr>
      <vt:lpstr>Step 1: Select Authentic Text (7 of 7)</vt:lpstr>
      <vt:lpstr>Step 2: Examine the Content and Progression of Standards for SOL 8.5D</vt:lpstr>
      <vt:lpstr>Step 2: Examine the Content and Progression of Standards for SOL 8.5E</vt:lpstr>
      <vt:lpstr>Step 2: Examine the Content and Progression of Standards for SOL 8.6I</vt:lpstr>
      <vt:lpstr>Step 2: Examine the Content and Progression of Standards for SOL 8.6K</vt:lpstr>
      <vt:lpstr>Step 2: Examine the Content and Progression of Standards for SOL 8.6L</vt:lpstr>
      <vt:lpstr>Step 3: Sample Question Starters for SOL 8.5D (1 of 2)</vt:lpstr>
      <vt:lpstr>Step 3: Sample Question Starters for SOL 8.5D (2 of 2)</vt:lpstr>
      <vt:lpstr>Step 3: Sample Question Starters for SOL 8.5E </vt:lpstr>
      <vt:lpstr>Step 3: Sample Question Starters for SOL 8.6I</vt:lpstr>
      <vt:lpstr>Step 3: Sample Question Starters for SOL 8.6K </vt:lpstr>
      <vt:lpstr>Step 3: Sample Question Starters for SOL 8.6L (1 of 2) </vt:lpstr>
      <vt:lpstr>Step 3: Sample Question Starters for SOL 8.6L (2 of 2) </vt:lpstr>
      <vt:lpstr>Step 4: Exploring Instructional Resources (1 of 7)</vt:lpstr>
      <vt:lpstr>Step 4: Exploring Instructional Resources (2 of 7)</vt:lpstr>
      <vt:lpstr>Step 4: Exploring Instructional Resources (3 of 7)</vt:lpstr>
      <vt:lpstr>Step 4: Exploring Instructional Resources (4 of 7)</vt:lpstr>
      <vt:lpstr>Step 4: Exploring Instructional Resources (5 of 7)</vt:lpstr>
      <vt:lpstr>Step 4: Exploring Instructional Resources (6 of 7)</vt:lpstr>
      <vt:lpstr>Step 4: Exploring Instructional Resources (7 of 7)</vt:lpstr>
      <vt:lpstr>Resources (1 of 3)</vt:lpstr>
      <vt:lpstr>Resources (2 of 3)</vt:lpstr>
      <vt:lpstr>Resources (3 of 3)</vt:lpstr>
      <vt:lpstr>Stay Connected</vt:lpstr>
      <vt:lpstr>Disclaimer</vt:lpstr>
      <vt:lpstr>Copyright ©2020 by the Commonwealth of Virginia, Department of Education, P.O. Box 2120, Richmond, Virginia 23218-2120. All rights reserved. Except as permitted by law, this material may not be reproduced or used in any form or by any means, electronic or mechanical, including photocopying or recording, or by any information storage or retrieval system, without written permission from the copyright owner. Commonwealth of Virginia public school educators may reproduce any portion of these items for non-commercial educational purposes without requesting permission. All others should direct their written requests to the Virginia Department of Education at the above address or by e-mail to Student_Assessment@doe.virginia.gov. </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8R Assessment Supports</dc:title>
  <dc:creator>Virginia Department of Education</dc:creator>
  <cp:lastModifiedBy>Nogueras, Jill (DOE)</cp:lastModifiedBy>
  <cp:revision>277</cp:revision>
  <dcterms:created xsi:type="dcterms:W3CDTF">2019-02-13T14:37:28Z</dcterms:created>
  <dcterms:modified xsi:type="dcterms:W3CDTF">2020-10-21T18:36:22Z</dcterms:modified>
</cp:coreProperties>
</file>