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2" r:id="rId1"/>
    <p:sldMasterId id="2147483734" r:id="rId2"/>
    <p:sldMasterId id="2147483735" r:id="rId3"/>
    <p:sldMasterId id="2147483736" r:id="rId4"/>
  </p:sldMasterIdLst>
  <p:notesMasterIdLst>
    <p:notesMasterId r:id="rId35"/>
  </p:notesMasterIdLst>
  <p:sldIdLst>
    <p:sldId id="306" r:id="rId5"/>
    <p:sldId id="307" r:id="rId6"/>
    <p:sldId id="308" r:id="rId7"/>
    <p:sldId id="260" r:id="rId8"/>
    <p:sldId id="309" r:id="rId9"/>
    <p:sldId id="262" r:id="rId10"/>
    <p:sldId id="263" r:id="rId11"/>
    <p:sldId id="264" r:id="rId12"/>
    <p:sldId id="265" r:id="rId13"/>
    <p:sldId id="266" r:id="rId14"/>
    <p:sldId id="269" r:id="rId15"/>
    <p:sldId id="276" r:id="rId16"/>
    <p:sldId id="320" r:id="rId17"/>
    <p:sldId id="278" r:id="rId18"/>
    <p:sldId id="310" r:id="rId19"/>
    <p:sldId id="321" r:id="rId20"/>
    <p:sldId id="318" r:id="rId21"/>
    <p:sldId id="316" r:id="rId22"/>
    <p:sldId id="317" r:id="rId23"/>
    <p:sldId id="289" r:id="rId24"/>
    <p:sldId id="311" r:id="rId25"/>
    <p:sldId id="312" r:id="rId26"/>
    <p:sldId id="292" r:id="rId27"/>
    <p:sldId id="313" r:id="rId28"/>
    <p:sldId id="319" r:id="rId29"/>
    <p:sldId id="296" r:id="rId30"/>
    <p:sldId id="314" r:id="rId31"/>
    <p:sldId id="301" r:id="rId32"/>
    <p:sldId id="303" r:id="rId33"/>
    <p:sldId id="315" r:id="rId34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36"/>
      <p:bold r:id="rId37"/>
      <p:italic r:id="rId38"/>
      <p:boldItalic r:id="rId39"/>
    </p:embeddedFont>
    <p:embeddedFont>
      <p:font typeface="Trebuchet MS" panose="020B0603020202020204" pitchFamily="34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entury Gothic" panose="020B050202020202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 snapToGrid="0">
      <p:cViewPr varScale="1">
        <p:scale>
          <a:sx n="91" d="100"/>
          <a:sy n="91" d="100"/>
        </p:scale>
        <p:origin x="816" y="84"/>
      </p:cViewPr>
      <p:guideLst>
        <p:guide orient="horz" pos="1620"/>
        <p:guide pos="2880"/>
        <p:guide orient="horz" pos="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9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4.xml"/><Relationship Id="rId51" Type="http://schemas.openxmlformats.org/officeDocument/2006/relationships/font" Target="fonts/font16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bdb328fd7_0_2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5" name="Google Shape;575;g9bdb328fd7_0_2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3917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a442f48c30_0_2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a442f48c30_0_2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ga442f48c3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6" name="Google Shape;1116;ga442f48c3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9cff870cbb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9cff870cbb_0_10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6" name="Google Shape;756;g9cff870cbb_0_10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3101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ga4a51a6245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1" name="Google Shape;1461;ga4a51a6245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9cff870d1c_0_8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9cff870d1c_0_8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9871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a442f48c30_0_7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list grade level &amp; topic.</a:t>
            </a:r>
            <a:endParaRPr/>
          </a:p>
        </p:txBody>
      </p:sp>
      <p:sp>
        <p:nvSpPr>
          <p:cNvPr id="1479" name="Google Shape;1479;ga442f48c30_0_7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a415808c33_0_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a415808c33_0_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8941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a415808c33_0_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a415808c33_0_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7406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a442f48c30_0_7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list grade level &amp; topic.</a:t>
            </a:r>
            <a:endParaRPr/>
          </a:p>
        </p:txBody>
      </p:sp>
      <p:sp>
        <p:nvSpPr>
          <p:cNvPr id="1545" name="Google Shape;1545;ga442f48c30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a415808c33_0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ga415808c33_0_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0483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9cff870cbb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9cff870cbb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649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ga442f48c30_0_8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8" name="Google Shape;1648;ga442f48c30_0_8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a442f48c30_0_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7" name="Google Shape;1667;ga442f48c30_0_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bdb328fd7_0_2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5" name="Google Shape;575;g9bdb328fd7_0_2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42307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9cff870cbb_0_20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9cff870cbb_0_20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9cff870cbb_0_20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9cff870cbb_0_20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National Council of Teachers of Mathematics.  (2015).  </a:t>
            </a:r>
            <a:r>
              <a:rPr lang="en" sz="9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Principles to Actions: ensuring mathematical success for all</a:t>
            </a:r>
            <a:r>
              <a:rPr lang="en" sz="9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Reston, VA: National Council of Teachers of Mathematics.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9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9cff870cbb_0_2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9cff870cbb_0_2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9cff870cbb_0_1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9cff870cbb_0_1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9cff870cbb_0_3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9cff870cbb_0_3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middle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a442f48c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a442f48c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a442f48c30_0_1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a442f48c30_0_1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0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9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p29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0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31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5" name="Google Shape;355;p4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6" name="Google Shape;356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9" name="Google Shape;359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7" name="Google Shape;367;p5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8" name="Google Shape;368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4" name="Google Shape;374;p5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5" name="Google Shape;375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8" name="Google Shape;378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2" name="Google Shape;382;p5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3" name="Google Shape;383;p5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4" name="Google Shape;384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87" name="Google Shape;387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0" name="Google Shape;390;p5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1" name="Google Shape;391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396" name="Google Shape;396;p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7" name="Google Shape;397;p58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Google Shape;398;p5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9" name="Google Shape;399;p5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5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w/single col text">
  <p:cSld name="Heading w/single col text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9"/>
          <p:cNvSpPr txBox="1">
            <a:spLocks noGrp="1"/>
          </p:cNvSpPr>
          <p:nvPr>
            <p:ph type="body" idx="1"/>
          </p:nvPr>
        </p:nvSpPr>
        <p:spPr>
          <a:xfrm>
            <a:off x="304800" y="285750"/>
            <a:ext cx="8077200" cy="171600"/>
          </a:xfrm>
          <a:prstGeom prst="rect">
            <a:avLst/>
          </a:prstGeom>
          <a:solidFill>
            <a:srgbClr val="7F754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▶"/>
              <a:defRPr sz="11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921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79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▶"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03" name="Google Shape;403;p59"/>
          <p:cNvSpPr txBox="1">
            <a:spLocks noGrp="1"/>
          </p:cNvSpPr>
          <p:nvPr>
            <p:ph type="body" idx="2"/>
          </p:nvPr>
        </p:nvSpPr>
        <p:spPr>
          <a:xfrm>
            <a:off x="304800" y="800100"/>
            <a:ext cx="807720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921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79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▶"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0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rebuchet MS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6" name="Google Shape;406;p60"/>
          <p:cNvSpPr txBox="1">
            <a:spLocks noGrp="1"/>
          </p:cNvSpPr>
          <p:nvPr>
            <p:ph type="body" idx="1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921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79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▶"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07" name="Google Shape;407;p60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08" name="Google Shape;408;p60"/>
          <p:cNvSpPr txBox="1">
            <a:spLocks noGrp="1"/>
          </p:cNvSpPr>
          <p:nvPr>
            <p:ph type="ftr" idx="11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09" name="Google Shape;409;p60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412" name="Google Shape;412;p61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3" name="Google Shape;413;p61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4" name="Google Shape;414;p61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5" name="Google Shape;415;p61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6" name="Google Shape;416;p6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7" name="Google Shape;417;p6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8" name="Google Shape;418;p6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Picture">
  <p:cSld name="Title Slide with Picture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1" name="Google Shape;421;p6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2" name="Google Shape;422;p62"/>
          <p:cNvSpPr txBox="1">
            <a:spLocks noGrp="1"/>
          </p:cNvSpPr>
          <p:nvPr>
            <p:ph type="sldNum" idx="12"/>
          </p:nvPr>
        </p:nvSpPr>
        <p:spPr>
          <a:xfrm>
            <a:off x="4267200" y="4767263"/>
            <a:ext cx="609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3" name="Google Shape;423;p62"/>
          <p:cNvSpPr>
            <a:spLocks noGrp="1"/>
          </p:cNvSpPr>
          <p:nvPr>
            <p:ph type="pic" idx="2"/>
          </p:nvPr>
        </p:nvSpPr>
        <p:spPr>
          <a:xfrm rot="5400000">
            <a:off x="5019968" y="768440"/>
            <a:ext cx="2605800" cy="3474600"/>
          </a:xfrm>
          <a:prstGeom prst="round2SameRect">
            <a:avLst>
              <a:gd name="adj1" fmla="val 3096"/>
              <a:gd name="adj2" fmla="val 0"/>
            </a:avLst>
          </a:prstGeom>
          <a:blipFill rotWithShape="0">
            <a:blip r:embed="rId2">
              <a:alphaModFix/>
            </a:blip>
            <a:stretch>
              <a:fillRect l="12506" t="-16673" r="12506" b="-16673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4" name="Google Shape;424;p62"/>
          <p:cNvSpPr txBox="1"/>
          <p:nvPr/>
        </p:nvSpPr>
        <p:spPr>
          <a:xfrm>
            <a:off x="4585425" y="1226462"/>
            <a:ext cx="3443100" cy="25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Drag picture to placeholder or click icon to add</a:t>
            </a:r>
            <a:endParaRPr sz="3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62"/>
          <p:cNvSpPr txBox="1">
            <a:spLocks noGrp="1"/>
          </p:cNvSpPr>
          <p:nvPr>
            <p:ph type="ctrTitle"/>
          </p:nvPr>
        </p:nvSpPr>
        <p:spPr>
          <a:xfrm>
            <a:off x="1156447" y="2335586"/>
            <a:ext cx="32766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426" name="Google Shape;426;p62"/>
          <p:cNvSpPr txBox="1">
            <a:spLocks noGrp="1"/>
          </p:cNvSpPr>
          <p:nvPr>
            <p:ph type="subTitle" idx="1"/>
          </p:nvPr>
        </p:nvSpPr>
        <p:spPr>
          <a:xfrm>
            <a:off x="1156447" y="3257550"/>
            <a:ext cx="327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3"/>
          <p:cNvSpPr/>
          <p:nvPr/>
        </p:nvSpPr>
        <p:spPr>
          <a:xfrm>
            <a:off x="6227805" y="0"/>
            <a:ext cx="2916300" cy="5143500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2" sy="89002" flip="xy" algn="ctr"/>
          </a:blip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63"/>
          <p:cNvSpPr txBox="1">
            <a:spLocks noGrp="1"/>
          </p:cNvSpPr>
          <p:nvPr>
            <p:ph type="title"/>
          </p:nvPr>
        </p:nvSpPr>
        <p:spPr>
          <a:xfrm>
            <a:off x="6412230" y="514350"/>
            <a:ext cx="2400300" cy="13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63"/>
          <p:cNvSpPr txBox="1">
            <a:spLocks noGrp="1"/>
          </p:cNvSpPr>
          <p:nvPr>
            <p:ph type="body" idx="1"/>
          </p:nvPr>
        </p:nvSpPr>
        <p:spPr>
          <a:xfrm>
            <a:off x="628650" y="514350"/>
            <a:ext cx="5033700" cy="3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1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00"/>
              <a:buChar char="●"/>
              <a:defRPr sz="1500"/>
            </a:lvl1pPr>
            <a:lvl2pPr marL="914400" lvl="1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4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 sz="12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 sz="12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 sz="12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 sz="12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 sz="12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 sz="12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10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1" name="Google Shape;431;p63"/>
          <p:cNvSpPr txBox="1">
            <a:spLocks noGrp="1"/>
          </p:cNvSpPr>
          <p:nvPr>
            <p:ph type="body" idx="2"/>
          </p:nvPr>
        </p:nvSpPr>
        <p:spPr>
          <a:xfrm>
            <a:off x="6412230" y="1817370"/>
            <a:ext cx="2400300" cy="24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1100">
                <a:solidFill>
                  <a:srgbClr val="345D7E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 sz="9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600"/>
              <a:buNone/>
              <a:defRPr sz="700"/>
            </a:lvl9pPr>
          </a:lstStyle>
          <a:p>
            <a:endParaRPr/>
          </a:p>
        </p:txBody>
      </p:sp>
      <p:sp>
        <p:nvSpPr>
          <p:cNvPr id="432" name="Google Shape;432;p63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3" name="Google Shape;433;p63"/>
          <p:cNvSpPr txBox="1">
            <a:spLocks noGrp="1"/>
          </p:cNvSpPr>
          <p:nvPr>
            <p:ph type="ftr" idx="11"/>
          </p:nvPr>
        </p:nvSpPr>
        <p:spPr>
          <a:xfrm>
            <a:off x="816102" y="4704588"/>
            <a:ext cx="474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grpSp>
        <p:nvGrpSpPr>
          <p:cNvPr id="434" name="Google Shape;434;p63"/>
          <p:cNvGrpSpPr/>
          <p:nvPr/>
        </p:nvGrpSpPr>
        <p:grpSpPr>
          <a:xfrm>
            <a:off x="8551294" y="4672261"/>
            <a:ext cx="342938" cy="342938"/>
            <a:chOff x="11361456" y="6195813"/>
            <a:chExt cx="548700" cy="548700"/>
          </a:xfrm>
        </p:grpSpPr>
        <p:sp>
          <p:nvSpPr>
            <p:cNvPr id="435" name="Google Shape;435;p63"/>
            <p:cNvSpPr/>
            <p:nvPr/>
          </p:nvSpPr>
          <p:spPr>
            <a:xfrm>
              <a:off x="11361456" y="6195813"/>
              <a:ext cx="548700" cy="54870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4997" sy="84997" flip="none" algn="tl"/>
            </a:blip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63"/>
            <p:cNvSpPr/>
            <p:nvPr/>
          </p:nvSpPr>
          <p:spPr>
            <a:xfrm>
              <a:off x="11396488" y="6230844"/>
              <a:ext cx="478500" cy="478500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" name="Google Shape;437;p63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7" name="Google Shape;447;p6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6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6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6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3" name="Google Shape;453;p66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54" name="Google Shape;454;p6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6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6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6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0" name="Google Shape;460;p6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1" name="Google Shape;461;p67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2" name="Google Shape;462;p67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3" name="Google Shape;463;p6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6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6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9" name="Google Shape;469;p68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0" name="Google Shape;470;p6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6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6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9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69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6" name="Google Shape;476;p6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6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6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7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7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7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1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71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7" name="Google Shape;487;p7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7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7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7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7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7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3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73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7" name="Google Shape;497;p73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98" name="Google Shape;498;p7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7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7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7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74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4" name="Google Shape;504;p7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7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7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w/single col text">
  <p:cSld name="Heading w/single col 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>
            <a:spLocks noGrp="1"/>
          </p:cNvSpPr>
          <p:nvPr>
            <p:ph type="body" idx="1"/>
          </p:nvPr>
        </p:nvSpPr>
        <p:spPr>
          <a:xfrm>
            <a:off x="304800" y="285750"/>
            <a:ext cx="8077200" cy="171600"/>
          </a:xfrm>
          <a:prstGeom prst="rect">
            <a:avLst/>
          </a:prstGeom>
          <a:solidFill>
            <a:srgbClr val="62973E"/>
          </a:solidFill>
          <a:ln>
            <a:noFill/>
          </a:ln>
        </p:spPr>
        <p:txBody>
          <a:bodyPr spcFirstLastPara="1" wrap="square" lIns="68575" tIns="0" rIns="68575" bIns="0" anchor="t" anchorCtr="0">
            <a:noAutofit/>
          </a:bodyPr>
          <a:lstStyle>
            <a:lvl1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 b="1" i="0" cap="none"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body" idx="2"/>
          </p:nvPr>
        </p:nvSpPr>
        <p:spPr>
          <a:xfrm>
            <a:off x="304800" y="800100"/>
            <a:ext cx="807720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5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75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0" name="Google Shape;510;p7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7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7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8" name="Google Shape;19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74607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7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3" name="Google Shape;523;p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7" name="Google Shape;527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31" name="Google Shape;531;p8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32" name="Google Shape;532;p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8" name="Google Shape;538;p8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39" name="Google Shape;539;p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2" name="Google Shape;542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8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8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6" name="Google Shape;546;p8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47" name="Google Shape;547;p8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8" name="Google Shape;548;p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8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1" name="Google Shape;551;p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4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4" name="Google Shape;554;p8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5" name="Google Shape;555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8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8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1" name="Google Shape;561;p8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8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8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8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8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7" name="Google Shape;567;p8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2pPr>
            <a:lvl3pPr marL="1371600" lvl="2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4pPr>
            <a:lvl5pPr marL="2286000" lvl="4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5pPr>
            <a:lvl6pPr marL="2743200" lvl="5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marL="3200400" lvl="6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marL="3657600" lvl="7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marL="4114800" lvl="8" indent="-3302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68" name="Google Shape;568;p89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9" name="Google Shape;569;p89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2pPr>
            <a:lvl3pPr marL="1371600" lvl="2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4pPr>
            <a:lvl5pPr marL="2286000" lvl="4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5pPr>
            <a:lvl6pPr marL="2743200" lvl="5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marL="3200400" lvl="6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marL="3657600" lvl="7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marL="4114800" lvl="8" indent="-3302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70" name="Google Shape;570;p8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8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8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2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25" name="Google Shape;225;p26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2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27" name="Google Shape;227;p2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39" name="Google Shape;239;p28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40" name="Google Shape;240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86" name="Google Shape;186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1" name="Google Shape;351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0" name="Google Shape;440;p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1" name="Google Shape;441;p6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2" name="Google Shape;442;p6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3" name="Google Shape;443;p6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3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5" name="Google Shape;515;p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hyperlink" Target="https://us.corwin.com/en-us/nam/teaching-math-at-a-distance-grades-k-12/book276245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2KvtosLZkAU3lyLYMZQFfu9Csa4Wle0a/vie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2KvtosLZkAU3lyLYMZQFfu9Csa4Wle0a/view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2KvtosLZkAU3lyLYMZQFfu9Csa4Wle0a/vie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drive.google.com/file/d/12KvtosLZkAU3lyLYMZQFfu9Csa4Wle0a/view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2KvtosLZkAU3lyLYMZQFfu9Csa4Wle0a/vie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heresawills.com/templat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5" Type="http://schemas.openxmlformats.org/officeDocument/2006/relationships/hyperlink" Target="https://www.theresawills.com/mathurdays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doe.virginia.gov/testing/sol/standards_docs/mathematics/2016/rich/eoc/a-4-park-lot-task-template.pdf" TargetMode="External"/><Relationship Id="rId4" Type="http://schemas.openxmlformats.org/officeDocument/2006/relationships/hyperlink" Target="http://www.doe.virginia.gov/testing/sol/standards_docs/mathematics/2016/rich/index.shtm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_WLC5qT7q4E&amp;feature=youtu.be" TargetMode="External"/><Relationship Id="rId3" Type="http://schemas.openxmlformats.org/officeDocument/2006/relationships/hyperlink" Target="https://www.youtube.com/watch?v=g9uZcMv3eg8&amp;feature=youtu.be" TargetMode="External"/><Relationship Id="rId7" Type="http://schemas.openxmlformats.org/officeDocument/2006/relationships/hyperlink" Target="https://www.youtube.com/watch?v=1m-Opc9nupw&amp;feature=youtu.be" TargetMode="External"/><Relationship Id="rId12" Type="http://schemas.openxmlformats.org/officeDocument/2006/relationships/hyperlink" Target="https://www.youtube.com/watch?v=r2dFs0fglwQ&amp;feature=youtu.b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Relationship Id="rId6" Type="http://schemas.openxmlformats.org/officeDocument/2006/relationships/hyperlink" Target="https://www.youtube.com/watch?v=8z8GFz5a01E&amp;feature=youtu.be" TargetMode="External"/><Relationship Id="rId11" Type="http://schemas.openxmlformats.org/officeDocument/2006/relationships/hyperlink" Target="https://www.youtube.com/watch?v=f8mQ0jO_K_0&amp;feature=youtu.be" TargetMode="External"/><Relationship Id="rId5" Type="http://schemas.openxmlformats.org/officeDocument/2006/relationships/hyperlink" Target="https://www.youtube.com/watch?v=4Ze8fHXQKkc&amp;feature=youtu.be" TargetMode="External"/><Relationship Id="rId10" Type="http://schemas.openxmlformats.org/officeDocument/2006/relationships/hyperlink" Target="https://www.youtube.com/watch?v=9BAKlXiQY7U&amp;feature=youtu.be" TargetMode="External"/><Relationship Id="rId4" Type="http://schemas.openxmlformats.org/officeDocument/2006/relationships/hyperlink" Target="https://www.youtube.com/watch?v=pw8Uop_Wu6w&amp;feature=youtu.be" TargetMode="External"/><Relationship Id="rId9" Type="http://schemas.openxmlformats.org/officeDocument/2006/relationships/hyperlink" Target="https://www.youtube.com/watch?v=K0JtxIEaZQQ&amp;feature=youtu.b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hyperlink" Target="https://us.corwin.com/en-us/nam/teaching-math-at-a-distance-grades-k-12/book27624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http://www.didax.com/apps/unifix/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apps.mathlearningcenter.org/number-line/" TargetMode="Externa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openxmlformats.org/officeDocument/2006/relationships/hyperlink" Target="http://www.didax.com/apps/two-color-counters/" TargetMode="External"/><Relationship Id="rId5" Type="http://schemas.openxmlformats.org/officeDocument/2006/relationships/hyperlink" Target="https://technology.cpm.org/general/tiles/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hyperlink" Target="https://www.nctm.org/Classroom-Resources/Illuminations/Interactives/Pan-Balance----Number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90"/>
          <p:cNvSpPr txBox="1">
            <a:spLocks noGrp="1"/>
          </p:cNvSpPr>
          <p:nvPr>
            <p:ph type="ctrTitle"/>
          </p:nvPr>
        </p:nvSpPr>
        <p:spPr>
          <a:xfrm>
            <a:off x="238000" y="124650"/>
            <a:ext cx="87459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</a:pPr>
            <a:r>
              <a:rPr lang="en" sz="4200" b="1" dirty="0"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Teaching Math at a Distance</a:t>
            </a:r>
            <a:endParaRPr sz="1800" dirty="0"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</p:txBody>
      </p:sp>
      <p:pic>
        <p:nvPicPr>
          <p:cNvPr id="580" name="Google Shape;580;p90" descr="Picture of Theresa Wills" title="Picture"/>
          <p:cNvPicPr preferRelativeResize="0"/>
          <p:nvPr/>
        </p:nvPicPr>
        <p:blipFill rotWithShape="1">
          <a:blip r:embed="rId3">
            <a:alphaModFix/>
          </a:blip>
          <a:srcRect t="3854" r="7969" b="9324"/>
          <a:stretch/>
        </p:blipFill>
        <p:spPr>
          <a:xfrm>
            <a:off x="238001" y="1170275"/>
            <a:ext cx="1916549" cy="280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90" descr="Picture of Teaching Math at a Distance Book." title="Picture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8850" y="1170275"/>
            <a:ext cx="1937600" cy="2802851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90"/>
          <p:cNvSpPr txBox="1"/>
          <p:nvPr/>
        </p:nvSpPr>
        <p:spPr>
          <a:xfrm>
            <a:off x="2350150" y="1200375"/>
            <a:ext cx="4343100" cy="26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Theresa Wills, PhD, </a:t>
            </a:r>
            <a:r>
              <a:rPr lang="en" sz="210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author of Teaching Math at a Distance and Assistant Professor at George Mason University, has taught online for a decade.  In that time, Theresa has taught a variety of age groups including K&amp;1, 3, middle school, young adult and and adult learners.</a:t>
            </a:r>
            <a:endParaRPr sz="21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6" name="Google Shape;586;p90" title="websit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6617" y="4289101"/>
            <a:ext cx="667250" cy="6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90"/>
          <p:cNvSpPr txBox="1"/>
          <p:nvPr/>
        </p:nvSpPr>
        <p:spPr>
          <a:xfrm>
            <a:off x="943875" y="4469425"/>
            <a:ext cx="2136300" cy="3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latin typeface="Calibri"/>
                <a:ea typeface="Calibri"/>
                <a:cs typeface="Calibri"/>
                <a:sym typeface="Calibri"/>
              </a:rPr>
              <a:t>theresawills.com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0" name="Google Shape;590;p90" title="twitter bird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77138" y="4278225"/>
            <a:ext cx="667250" cy="6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90"/>
          <p:cNvSpPr txBox="1"/>
          <p:nvPr/>
        </p:nvSpPr>
        <p:spPr>
          <a:xfrm>
            <a:off x="3568200" y="4458550"/>
            <a:ext cx="1659600" cy="3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latin typeface="Calibri"/>
                <a:ea typeface="Calibri"/>
                <a:cs typeface="Calibri"/>
                <a:sym typeface="Calibri"/>
              </a:rPr>
              <a:t>@theresawills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1" name="Google Shape;591;p90" title="youtube picture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11025" y="4289100"/>
            <a:ext cx="667250" cy="6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90"/>
          <p:cNvSpPr txBox="1"/>
          <p:nvPr/>
        </p:nvSpPr>
        <p:spPr>
          <a:xfrm>
            <a:off x="6078275" y="4458550"/>
            <a:ext cx="2861400" cy="3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latin typeface="Calibri"/>
                <a:ea typeface="Calibri"/>
                <a:cs typeface="Calibri"/>
                <a:sym typeface="Calibri"/>
              </a:rPr>
              <a:t>youtube.com/theresawills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1926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1: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65" name="Google Shape;665;p100" title="Record (online-voice-recorder.com)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375" y="9195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100"/>
          <p:cNvSpPr txBox="1"/>
          <p:nvPr/>
        </p:nvSpPr>
        <p:spPr>
          <a:xfrm>
            <a:off x="3794325" y="847710"/>
            <a:ext cx="1800300" cy="16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Calibri"/>
                <a:ea typeface="Calibri"/>
                <a:cs typeface="Calibri"/>
                <a:sym typeface="Calibri"/>
              </a:rPr>
              <a:t>1+1= 2             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Calibri"/>
                <a:ea typeface="Calibri"/>
                <a:cs typeface="Calibri"/>
                <a:sym typeface="Calibri"/>
              </a:rPr>
              <a:t> 5-3= 2              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8" name="Google Shape;668;p100" descr="5 red minus 3 red = 2 red&#10;1 yellow plus 1 yellow = 2 yellow" title="Colored Counter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400" y="2289325"/>
            <a:ext cx="7826999" cy="24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100"/>
          <p:cNvSpPr txBox="1"/>
          <p:nvPr/>
        </p:nvSpPr>
        <p:spPr>
          <a:xfrm>
            <a:off x="4128900" y="2571750"/>
            <a:ext cx="4572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sz="3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100"/>
          <p:cNvSpPr txBox="1"/>
          <p:nvPr/>
        </p:nvSpPr>
        <p:spPr>
          <a:xfrm>
            <a:off x="3625875" y="3790600"/>
            <a:ext cx="3369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3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100"/>
          <p:cNvSpPr txBox="1"/>
          <p:nvPr/>
        </p:nvSpPr>
        <p:spPr>
          <a:xfrm>
            <a:off x="6811050" y="2676600"/>
            <a:ext cx="3369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sz="3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00"/>
          <p:cNvSpPr txBox="1"/>
          <p:nvPr/>
        </p:nvSpPr>
        <p:spPr>
          <a:xfrm>
            <a:off x="6241350" y="3873250"/>
            <a:ext cx="3369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sz="3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39" y="85834"/>
            <a:ext cx="7886700" cy="9942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2: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79" name="Google Shape;779;p103" title="Record (online-voice-recorder.com)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739" y="945931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103" descr="shows 5-3 and 1+1 both equal 2" title="Unifix model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8448" y="1403131"/>
            <a:ext cx="3476440" cy="1601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103" title="Balanced Equations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16062" y="945931"/>
            <a:ext cx="3145577" cy="2486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103" descr="shows that both 2+3 and 9-4 =5" title="Number line model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29126" y="3113140"/>
            <a:ext cx="3639949" cy="1494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3: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45" name="Google Shape;1045;p110" title="Record (online-voice-recorder.com)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045" y="1001592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Number cards are set up to show equal equations that all equal 5" title="Number Card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75" y="1447800"/>
            <a:ext cx="7334250" cy="2247900"/>
          </a:xfrm>
          <a:prstGeom prst="rect">
            <a:avLst/>
          </a:prstGeom>
        </p:spPr>
      </p:pic>
      <p:pic>
        <p:nvPicPr>
          <p:cNvPr id="3" name="Picture 2" title="Picture of Number card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703" y="3786187"/>
            <a:ext cx="7127421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4: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Google Shape;1053;p111" title="Record (online-voice-recorder.com).mp3">
            <a:hlinkClick r:id="rId2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803" y="12255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hows that 2+3 and 6-1 both equal 5." title="Balan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1575948"/>
            <a:ext cx="6228542" cy="254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10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5: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119" name="Google Shape;1119;p112" title="Record (online-voice-recorder.com)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260" y="1213464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0" name="Google Shape;1120;p112"/>
          <p:cNvSpPr txBox="1"/>
          <p:nvPr/>
        </p:nvSpPr>
        <p:spPr>
          <a:xfrm>
            <a:off x="843425" y="1328056"/>
            <a:ext cx="4182900" cy="16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First graders were working with the numbers 1 - 9. 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Emma chose two numbers and added them. 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Mike chose two numbers and subtracted them. 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They both ended with the same amount.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What numbers could Emma and Mike have used? Show your thinking using pictures, numbers and/or words.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1" name="Google Shape;1121;p112"/>
          <p:cNvSpPr txBox="1"/>
          <p:nvPr/>
        </p:nvSpPr>
        <p:spPr>
          <a:xfrm>
            <a:off x="1670911" y="3341914"/>
            <a:ext cx="3213900" cy="19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latin typeface="Calibri"/>
                <a:ea typeface="Calibri"/>
                <a:cs typeface="Calibri"/>
                <a:sym typeface="Calibri"/>
              </a:rPr>
              <a:t>4 - 1 = 3</a:t>
            </a:r>
            <a:endParaRPr sz="25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latin typeface="Calibri"/>
                <a:ea typeface="Calibri"/>
                <a:cs typeface="Calibri"/>
                <a:sym typeface="Calibri"/>
              </a:rPr>
              <a:t>2 + 1 = 3</a:t>
            </a:r>
            <a:endParaRPr sz="25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2" name="Google Shape;1122;p112" descr="show 4-1 and 2=1 both equal 3" title="unifix cube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6325" y="1328056"/>
            <a:ext cx="3366561" cy="3493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11" y="191807"/>
            <a:ext cx="8520600" cy="572700"/>
          </a:xfrm>
        </p:spPr>
        <p:txBody>
          <a:bodyPr/>
          <a:lstStyle/>
          <a:p>
            <a:r>
              <a:rPr lang="en-US" dirty="0" smtClean="0"/>
              <a:t>Five Practices</a:t>
            </a:r>
            <a:endParaRPr lang="en-US" dirty="0"/>
          </a:p>
        </p:txBody>
      </p:sp>
      <p:pic>
        <p:nvPicPr>
          <p:cNvPr id="758" name="Google Shape;758;p109" descr="Anticipate&#10;Monitor&#10;Select &#10;Sequence&#10;Connect" title="Five Practic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437" y="988847"/>
            <a:ext cx="8328074" cy="4154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5213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Select, Sequence, and Connect 1</a:t>
            </a:r>
            <a:endParaRPr lang="en-US" dirty="0"/>
          </a:p>
        </p:txBody>
      </p:sp>
      <p:pic>
        <p:nvPicPr>
          <p:cNvPr id="3" name="Picture 2" title="Connect unifix models to number card model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161" y="1477108"/>
            <a:ext cx="5934704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75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Select, Sequence, and Connect 2</a:t>
            </a:r>
            <a:endParaRPr lang="en-US" dirty="0"/>
          </a:p>
        </p:txBody>
      </p:sp>
      <p:pic>
        <p:nvPicPr>
          <p:cNvPr id="4" name="Picture 3" title="Connect Unifix Modeling to Number line model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1" y="1246050"/>
            <a:ext cx="63817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3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741" y="266350"/>
            <a:ext cx="8520600" cy="572700"/>
          </a:xfrm>
        </p:spPr>
        <p:txBody>
          <a:bodyPr/>
          <a:lstStyle/>
          <a:p>
            <a:r>
              <a:rPr lang="en-US" dirty="0" smtClean="0"/>
              <a:t>Select, Sequence, and Connect 3</a:t>
            </a:r>
            <a:endParaRPr lang="en-US" dirty="0"/>
          </a:p>
        </p:txBody>
      </p:sp>
      <p:pic>
        <p:nvPicPr>
          <p:cNvPr id="3" name="Picture 2" descr="Several balance scales showing equal expressions" title="Balance scal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12" y="1166850"/>
            <a:ext cx="6857343" cy="389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08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Select, Sequence, and Connect 4</a:t>
            </a:r>
            <a:endParaRPr lang="en-US" dirty="0"/>
          </a:p>
        </p:txBody>
      </p:sp>
      <p:pic>
        <p:nvPicPr>
          <p:cNvPr id="3" name="Picture 2" descr="Connect the concrete and pictorial models to the abstract model (number equations)" title="Connecti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294" y="1202054"/>
            <a:ext cx="6293562" cy="352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7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91"/>
          <p:cNvSpPr txBox="1">
            <a:spLocks noGrp="1"/>
          </p:cNvSpPr>
          <p:nvPr>
            <p:ph type="ctrTitle"/>
          </p:nvPr>
        </p:nvSpPr>
        <p:spPr>
          <a:xfrm>
            <a:off x="685800" y="-78581"/>
            <a:ext cx="7772400" cy="1102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Find all of these templates at:</a:t>
            </a:r>
            <a:endParaRPr dirty="0"/>
          </a:p>
        </p:txBody>
      </p:sp>
      <p:sp>
        <p:nvSpPr>
          <p:cNvPr id="597" name="Google Shape;597;p91"/>
          <p:cNvSpPr txBox="1"/>
          <p:nvPr/>
        </p:nvSpPr>
        <p:spPr>
          <a:xfrm>
            <a:off x="1611225" y="1302925"/>
            <a:ext cx="56487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theresawills.com/templates</a:t>
            </a:r>
            <a:endParaRPr sz="3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3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8" name="Google Shape;598;p91" title="website pictur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025" y="1302925"/>
            <a:ext cx="9525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91"/>
          <p:cNvSpPr txBox="1">
            <a:spLocks noGrp="1"/>
          </p:cNvSpPr>
          <p:nvPr>
            <p:ph type="ctrTitle"/>
          </p:nvPr>
        </p:nvSpPr>
        <p:spPr>
          <a:xfrm>
            <a:off x="82425" y="2207425"/>
            <a:ext cx="8972400" cy="1102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Find all recordings &amp; slide decks at:</a:t>
            </a:r>
            <a:endParaRPr dirty="0"/>
          </a:p>
        </p:txBody>
      </p:sp>
      <p:sp>
        <p:nvSpPr>
          <p:cNvPr id="600" name="Google Shape;600;p91"/>
          <p:cNvSpPr txBox="1"/>
          <p:nvPr/>
        </p:nvSpPr>
        <p:spPr>
          <a:xfrm>
            <a:off x="1611225" y="3588925"/>
            <a:ext cx="57675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theresawills.com/mathurdays</a:t>
            </a:r>
            <a:endParaRPr sz="3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1" name="Google Shape;601;p91" title="website pictur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025" y="3573875"/>
            <a:ext cx="952500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092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Select, Sequence, and Connect 5</a:t>
            </a:r>
            <a:endParaRPr lang="en-US" dirty="0"/>
          </a:p>
        </p:txBody>
      </p:sp>
      <p:pic>
        <p:nvPicPr>
          <p:cNvPr id="1463" name="Google Shape;1463;p123" title="Balanced Equati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0799" y="1597571"/>
            <a:ext cx="4952967" cy="3272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Discussion Prompts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1557" y="952500"/>
            <a:ext cx="6447600" cy="2910600"/>
          </a:xfrm>
        </p:spPr>
        <p:txBody>
          <a:bodyPr/>
          <a:lstStyle/>
          <a:p>
            <a:pPr lvl="0" indent="-342900">
              <a:spcBef>
                <a:spcPts val="1600"/>
              </a:spcBef>
              <a:buClr>
                <a:schemeClr val="dk1"/>
              </a:buClr>
              <a:buSzPts val="1800"/>
              <a:buChar char="●"/>
            </a:pPr>
            <a:r>
              <a:rPr lang="en-US" sz="2400" b="1" dirty="0">
                <a:solidFill>
                  <a:schemeClr val="dk1"/>
                </a:solidFill>
              </a:rPr>
              <a:t>What is similar and different about addition and subtraction?</a:t>
            </a:r>
          </a:p>
          <a:p>
            <a:pPr lvl="0" indent="-342900">
              <a:spcBef>
                <a:spcPts val="0"/>
              </a:spcBef>
              <a:buClr>
                <a:schemeClr val="dk1"/>
              </a:buClr>
              <a:buSzPts val="1800"/>
              <a:buChar char="●"/>
            </a:pPr>
            <a:r>
              <a:rPr lang="en-US" sz="2400" b="1" dirty="0">
                <a:solidFill>
                  <a:schemeClr val="dk1"/>
                </a:solidFill>
              </a:rPr>
              <a:t>How are different representations similar to each other?</a:t>
            </a:r>
          </a:p>
          <a:p>
            <a:pPr lvl="0" indent="-342900">
              <a:spcBef>
                <a:spcPts val="0"/>
              </a:spcBef>
              <a:buClr>
                <a:schemeClr val="dk1"/>
              </a:buClr>
              <a:buSzPts val="1800"/>
              <a:buChar char="●"/>
            </a:pPr>
            <a:r>
              <a:rPr lang="en-US" sz="2400" b="1" dirty="0">
                <a:solidFill>
                  <a:schemeClr val="dk1"/>
                </a:solidFill>
              </a:rPr>
              <a:t>How are fact families useful in this problem?</a:t>
            </a:r>
          </a:p>
          <a:p>
            <a:pPr lvl="0" indent="-342900">
              <a:spcBef>
                <a:spcPts val="0"/>
              </a:spcBef>
              <a:buClr>
                <a:schemeClr val="dk1"/>
              </a:buClr>
              <a:buSzPts val="1800"/>
              <a:buChar char="●"/>
            </a:pPr>
            <a:r>
              <a:rPr lang="en-US" sz="2400" b="1" dirty="0">
                <a:solidFill>
                  <a:schemeClr val="dk1"/>
                </a:solidFill>
              </a:rPr>
              <a:t>What are different ways to write equations?</a:t>
            </a:r>
          </a:p>
          <a:p>
            <a:pPr marL="114300" lvl="0" indent="0">
              <a:lnSpc>
                <a:spcPct val="115000"/>
              </a:lnSpc>
              <a:spcBef>
                <a:spcPts val="1600"/>
              </a:spcBef>
              <a:buSzPts val="1800"/>
              <a:buNone/>
            </a:pP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66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Hat</a:t>
            </a:r>
            <a:endParaRPr lang="en-US" dirty="0"/>
          </a:p>
        </p:txBody>
      </p:sp>
      <p:pic>
        <p:nvPicPr>
          <p:cNvPr id="813" name="Google Shape;813;p115" title="decorativ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14974"/>
            <a:ext cx="2960775" cy="3790501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115"/>
          <p:cNvSpPr txBox="1"/>
          <p:nvPr/>
        </p:nvSpPr>
        <p:spPr>
          <a:xfrm>
            <a:off x="3883450" y="1414975"/>
            <a:ext cx="5040300" cy="3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Rich tasks on VDOE website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This task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Calibri"/>
                <a:ea typeface="Calibri"/>
                <a:cs typeface="Calibri"/>
                <a:sym typeface="Calibri"/>
              </a:rPr>
              <a:t>5 minutes independent think time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27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FFC3"/>
        </a:solidFill>
        <a:effectLst/>
      </p:bgPr>
    </p:bg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1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300" b="1"/>
              <a:t>What opportunities were available because of the technology?</a:t>
            </a:r>
            <a:endParaRPr sz="2300"/>
          </a:p>
        </p:txBody>
      </p:sp>
      <p:sp>
        <p:nvSpPr>
          <p:cNvPr id="1482" name="Google Shape;1482;p126"/>
          <p:cNvSpPr txBox="1"/>
          <p:nvPr/>
        </p:nvSpPr>
        <p:spPr>
          <a:xfrm>
            <a:off x="3089025" y="1212338"/>
            <a:ext cx="2966100" cy="574500"/>
          </a:xfrm>
          <a:prstGeom prst="rect">
            <a:avLst/>
          </a:prstGeom>
          <a:solidFill>
            <a:srgbClr val="00FFFF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Collaborating and building off other’s good ideas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3" name="Google Shape;1483;p126"/>
          <p:cNvSpPr txBox="1"/>
          <p:nvPr/>
        </p:nvSpPr>
        <p:spPr>
          <a:xfrm>
            <a:off x="60075" y="1212354"/>
            <a:ext cx="2966100" cy="7584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Quickly accessing multiple manipulatives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4" name="Google Shape;1484;p126"/>
          <p:cNvSpPr txBox="1"/>
          <p:nvPr/>
        </p:nvSpPr>
        <p:spPr>
          <a:xfrm>
            <a:off x="6117975" y="1212338"/>
            <a:ext cx="2966100" cy="57450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Exploration using manipulatives and the chance to model thinking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p126"/>
          <p:cNvSpPr txBox="1"/>
          <p:nvPr/>
        </p:nvSpPr>
        <p:spPr>
          <a:xfrm>
            <a:off x="3089025" y="1840988"/>
            <a:ext cx="2966100" cy="5745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lvl="0"/>
            <a:r>
              <a:rPr lang="en-US">
                <a:latin typeface="Calibri"/>
                <a:ea typeface="Calibri"/>
                <a:cs typeface="Calibri"/>
                <a:sym typeface="Calibri"/>
              </a:rPr>
              <a:t>Online manipulatives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126"/>
          <p:cNvSpPr txBox="1"/>
          <p:nvPr/>
        </p:nvSpPr>
        <p:spPr>
          <a:xfrm>
            <a:off x="60075" y="1840988"/>
            <a:ext cx="2966100" cy="5745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Manipulatives for everyone and a variety of to pick from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126"/>
          <p:cNvSpPr txBox="1"/>
          <p:nvPr/>
        </p:nvSpPr>
        <p:spPr>
          <a:xfrm>
            <a:off x="3089025" y="2469638"/>
            <a:ext cx="2966100" cy="5745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lvl="0"/>
            <a:r>
              <a:rPr lang="en-US">
                <a:latin typeface="Calibri"/>
                <a:ea typeface="Calibri"/>
                <a:cs typeface="Calibri"/>
                <a:sym typeface="Calibri"/>
              </a:rPr>
              <a:t>We were able to see student thinking because we can scan and upload docs.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126"/>
          <p:cNvSpPr txBox="1"/>
          <p:nvPr/>
        </p:nvSpPr>
        <p:spPr>
          <a:xfrm>
            <a:off x="60075" y="2469638"/>
            <a:ext cx="2966100" cy="5745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Variety of manipulatives to demonstrate thinking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126"/>
          <p:cNvSpPr txBox="1"/>
          <p:nvPr/>
        </p:nvSpPr>
        <p:spPr>
          <a:xfrm>
            <a:off x="6117975" y="2469638"/>
            <a:ext cx="2966100" cy="5745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Students could collaborate and show a variety of representations for Prob Solv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126"/>
          <p:cNvSpPr txBox="1"/>
          <p:nvPr/>
        </p:nvSpPr>
        <p:spPr>
          <a:xfrm>
            <a:off x="60075" y="3098288"/>
            <a:ext cx="2966100" cy="5745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Collaboration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126"/>
          <p:cNvSpPr txBox="1"/>
          <p:nvPr/>
        </p:nvSpPr>
        <p:spPr>
          <a:xfrm>
            <a:off x="3089025" y="3726938"/>
            <a:ext cx="2966100" cy="5745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Using virtual manipulative.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126"/>
          <p:cNvSpPr txBox="1"/>
          <p:nvPr/>
        </p:nvSpPr>
        <p:spPr>
          <a:xfrm>
            <a:off x="60075" y="3726938"/>
            <a:ext cx="2966100" cy="5745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Global collaboration!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126"/>
          <p:cNvSpPr txBox="1"/>
          <p:nvPr/>
        </p:nvSpPr>
        <p:spPr>
          <a:xfrm>
            <a:off x="60075" y="4355588"/>
            <a:ext cx="2966100" cy="574500"/>
          </a:xfrm>
          <a:prstGeom prst="rect">
            <a:avLst/>
          </a:prstGeom>
          <a:solidFill>
            <a:srgbClr val="00FF00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Variety of ways to ask deep thinking questions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SAMR (1 of 2)</a:t>
            </a:r>
            <a:endParaRPr lang="en-US" dirty="0"/>
          </a:p>
        </p:txBody>
      </p:sp>
      <p:pic>
        <p:nvPicPr>
          <p:cNvPr id="890" name="Google Shape;890;p119" descr="SAMR Model: A Practical Guide for EdTech Integration | Schoolog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95754"/>
            <a:ext cx="8088923" cy="3785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6377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SAMR (2 of 2)</a:t>
            </a:r>
            <a:endParaRPr lang="en-US" dirty="0"/>
          </a:p>
        </p:txBody>
      </p:sp>
      <p:pic>
        <p:nvPicPr>
          <p:cNvPr id="3" name="Picture 2" descr="S= How do I do the exact same thing on line?&#10;A= what are cool tips/ tricks to make it a bit more efficient online?&#10;M= Could this task be better online?  What defines better?&#10;R = Could this task ONLY be done online?  What about the task makes it digital only?" title="SAMR Mode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695" y="1185206"/>
            <a:ext cx="6393574" cy="344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12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BEFF"/>
        </a:solidFill>
        <a:effectLst/>
      </p:bgPr>
    </p:bg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1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300" b="1"/>
              <a:t>What are your biggest concerns about teaching online?</a:t>
            </a:r>
            <a:endParaRPr sz="2300"/>
          </a:p>
        </p:txBody>
      </p:sp>
      <p:sp>
        <p:nvSpPr>
          <p:cNvPr id="1548" name="Google Shape;1548;p130"/>
          <p:cNvSpPr txBox="1"/>
          <p:nvPr/>
        </p:nvSpPr>
        <p:spPr>
          <a:xfrm>
            <a:off x="3089025" y="1212338"/>
            <a:ext cx="2966100" cy="5745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Keeping students’ attention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9" name="Google Shape;1549;p130"/>
          <p:cNvSpPr txBox="1"/>
          <p:nvPr/>
        </p:nvSpPr>
        <p:spPr>
          <a:xfrm>
            <a:off x="6117975" y="1212338"/>
            <a:ext cx="2966100" cy="5745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Limitations regarding technology available to students/equity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0" name="Google Shape;1550;p130"/>
          <p:cNvSpPr txBox="1"/>
          <p:nvPr/>
        </p:nvSpPr>
        <p:spPr>
          <a:xfrm>
            <a:off x="3089025" y="1684704"/>
            <a:ext cx="2966100" cy="7308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Different types of technology across 65 elementary schools (we’re not a Google division!) 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theresawills@gmail.com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1" name="Google Shape;1551;p130"/>
          <p:cNvSpPr txBox="1"/>
          <p:nvPr/>
        </p:nvSpPr>
        <p:spPr>
          <a:xfrm>
            <a:off x="60075" y="1840988"/>
            <a:ext cx="2966100" cy="5745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Internet access for all students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2" name="Google Shape;1552;p130"/>
          <p:cNvSpPr txBox="1"/>
          <p:nvPr/>
        </p:nvSpPr>
        <p:spPr>
          <a:xfrm>
            <a:off x="6117975" y="1840988"/>
            <a:ext cx="2966100" cy="5745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Not a google division...other similar tech??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4" name="Google Shape;1554;p130"/>
          <p:cNvSpPr txBox="1"/>
          <p:nvPr/>
        </p:nvSpPr>
        <p:spPr>
          <a:xfrm>
            <a:off x="60075" y="2469638"/>
            <a:ext cx="2966100" cy="5745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Can’t get parents to show up for conferences or log kids on for assessments (kindergarten)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5" name="Google Shape;1555;p130"/>
          <p:cNvSpPr txBox="1"/>
          <p:nvPr/>
        </p:nvSpPr>
        <p:spPr>
          <a:xfrm>
            <a:off x="6117975" y="2469638"/>
            <a:ext cx="2966100" cy="5745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Unbalance of digital and nondigital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7" name="Google Shape;1557;p130"/>
          <p:cNvSpPr txBox="1"/>
          <p:nvPr/>
        </p:nvSpPr>
        <p:spPr>
          <a:xfrm>
            <a:off x="60075" y="3098288"/>
            <a:ext cx="2966100" cy="5745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Monitoring student progress.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Too much time on screens.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9" name="Google Shape;1559;p130"/>
          <p:cNvSpPr txBox="1"/>
          <p:nvPr/>
        </p:nvSpPr>
        <p:spPr>
          <a:xfrm>
            <a:off x="3089025" y="3726938"/>
            <a:ext cx="2966100" cy="5745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Too much parental interaction in K-2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0" name="Google Shape;1560;p130"/>
          <p:cNvSpPr txBox="1"/>
          <p:nvPr/>
        </p:nvSpPr>
        <p:spPr>
          <a:xfrm>
            <a:off x="60075" y="3726938"/>
            <a:ext cx="2966100" cy="5745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Keeping students actively engaged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1" name="Google Shape;1561;p130"/>
          <p:cNvSpPr txBox="1"/>
          <p:nvPr/>
        </p:nvSpPr>
        <p:spPr>
          <a:xfrm>
            <a:off x="6117975" y="3726938"/>
            <a:ext cx="2966100" cy="5745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Kids without internet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2" name="Google Shape;1562;p130"/>
          <p:cNvSpPr txBox="1"/>
          <p:nvPr/>
        </p:nvSpPr>
        <p:spPr>
          <a:xfrm>
            <a:off x="3089025" y="4355588"/>
            <a:ext cx="2966100" cy="5745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Students K-2 use ipads- difficult to manipulate  slides while on a zoom.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3" name="Google Shape;1563;p130"/>
          <p:cNvSpPr txBox="1"/>
          <p:nvPr/>
        </p:nvSpPr>
        <p:spPr>
          <a:xfrm>
            <a:off x="60075" y="4355607"/>
            <a:ext cx="2966100" cy="9072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Students not knowing how to use the technology. (Testing in Schoology, but needed to open a new tab to open Star.)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4" name="Google Shape;1564;p130"/>
          <p:cNvSpPr txBox="1"/>
          <p:nvPr/>
        </p:nvSpPr>
        <p:spPr>
          <a:xfrm>
            <a:off x="6117975" y="4355588"/>
            <a:ext cx="2966100" cy="5745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Reaching all students.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5" name="Google Shape;1565;p130"/>
          <p:cNvSpPr txBox="1"/>
          <p:nvPr/>
        </p:nvSpPr>
        <p:spPr>
          <a:xfrm>
            <a:off x="60075" y="1212338"/>
            <a:ext cx="2966100" cy="5745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Skids with o utdent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875" y="262145"/>
            <a:ext cx="8520600" cy="572700"/>
          </a:xfrm>
        </p:spPr>
        <p:txBody>
          <a:bodyPr/>
          <a:lstStyle/>
          <a:p>
            <a:r>
              <a:rPr lang="en-US" dirty="0" smtClean="0"/>
              <a:t>Scavenger Hunt:  All About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169581"/>
            <a:ext cx="1467293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Cover this with a clipart picture that shows what you do for fun.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3647" y="3146146"/>
            <a:ext cx="1446027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Cover this with a shape from the toolbar.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53833" y="1868507"/>
            <a:ext cx="1531088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Add a text box and tell us your age, then give it a new background color and change the outline color.</a:t>
            </a:r>
            <a:endParaRPr lang="en-US" dirty="0"/>
          </a:p>
        </p:txBody>
      </p:sp>
      <p:sp>
        <p:nvSpPr>
          <p:cNvPr id="1000" name="Google Shape;1000;p126"/>
          <p:cNvSpPr/>
          <p:nvPr/>
        </p:nvSpPr>
        <p:spPr>
          <a:xfrm rot="-2110662">
            <a:off x="4871991" y="1288889"/>
            <a:ext cx="1076870" cy="65104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/>
              <a:t>Type your name</a:t>
            </a:r>
            <a:endParaRPr sz="900" dirty="0"/>
          </a:p>
        </p:txBody>
      </p:sp>
      <p:pic>
        <p:nvPicPr>
          <p:cNvPr id="4" name="Picture 3" title="teddy be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786" y="2551709"/>
            <a:ext cx="1086385" cy="1188874"/>
          </a:xfrm>
          <a:prstGeom prst="rect">
            <a:avLst/>
          </a:prstGeom>
        </p:spPr>
      </p:pic>
      <p:sp>
        <p:nvSpPr>
          <p:cNvPr id="1002" name="Google Shape;1002;p126"/>
          <p:cNvSpPr txBox="1"/>
          <p:nvPr/>
        </p:nvSpPr>
        <p:spPr>
          <a:xfrm>
            <a:off x="4601175" y="3907550"/>
            <a:ext cx="1618500" cy="10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Color the bear using the SCRIBBLE tool under the line tool.  Then delete this text box.</a:t>
            </a:r>
            <a:endParaRPr sz="1200"/>
          </a:p>
        </p:txBody>
      </p:sp>
      <p:sp>
        <p:nvSpPr>
          <p:cNvPr id="3" name="TextBox 2"/>
          <p:cNvSpPr txBox="1"/>
          <p:nvPr/>
        </p:nvSpPr>
        <p:spPr>
          <a:xfrm>
            <a:off x="6686015" y="1713632"/>
            <a:ext cx="2009553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Take a photo (using phone or computer) and upload it.  Cover this with the image.</a:t>
            </a:r>
            <a:endParaRPr lang="en-US" dirty="0"/>
          </a:p>
        </p:txBody>
      </p:sp>
      <p:sp>
        <p:nvSpPr>
          <p:cNvPr id="1001" name="Google Shape;1001;p126"/>
          <p:cNvSpPr txBox="1"/>
          <p:nvPr/>
        </p:nvSpPr>
        <p:spPr>
          <a:xfrm>
            <a:off x="6504642" y="3884810"/>
            <a:ext cx="2522400" cy="499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Add a comment that says “FINISHED” and turn this box red when you are done.</a:t>
            </a:r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2019601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137"/>
          <p:cNvSpPr txBox="1">
            <a:spLocks noGrp="1"/>
          </p:cNvSpPr>
          <p:nvPr>
            <p:ph type="ctrTitle"/>
          </p:nvPr>
        </p:nvSpPr>
        <p:spPr>
          <a:xfrm>
            <a:off x="541125" y="62822"/>
            <a:ext cx="7772400" cy="56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Frequently Asked Questions</a:t>
            </a:r>
            <a:endParaRPr/>
          </a:p>
        </p:txBody>
      </p:sp>
      <p:sp>
        <p:nvSpPr>
          <p:cNvPr id="1670" name="Google Shape;1670;p137"/>
          <p:cNvSpPr txBox="1"/>
          <p:nvPr/>
        </p:nvSpPr>
        <p:spPr>
          <a:xfrm>
            <a:off x="135950" y="759575"/>
            <a:ext cx="8928900" cy="42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How do I make Drag and Drop slides?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How do I clone objects, stack objects, or make them transparent?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How do I embed google translate to read my directions in english and other languages?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Why is my avatar an anonymous animal and how do I see my students’ names?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How do you teach students to move between zoom/BBcU/Meets/Mteams and google slides?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I can’t read the small print on the slides.  How can I make it bigger?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How do I lock google slides so that students don’t move things?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How do I set up breakout rooms and move between them quickly?  BBcU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(more platforms to come)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How do I set up safety norms so that students can notify me instantly of problems in breakout rooms?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What if my students have an ipad, phone, or tablet?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4"/>
            <a:ext cx="8520600" cy="1003947"/>
          </a:xfrm>
        </p:spPr>
        <p:txBody>
          <a:bodyPr/>
          <a:lstStyle/>
          <a:p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Successes and Celebrations in Math or Personal Lives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title="Participant Successes and Celebrati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97" y="1144868"/>
            <a:ext cx="6746211" cy="35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41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90"/>
          <p:cNvSpPr txBox="1">
            <a:spLocks noGrp="1"/>
          </p:cNvSpPr>
          <p:nvPr>
            <p:ph type="ctrTitle"/>
          </p:nvPr>
        </p:nvSpPr>
        <p:spPr>
          <a:xfrm>
            <a:off x="238000" y="124650"/>
            <a:ext cx="87459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</a:pPr>
            <a:r>
              <a:rPr lang="en-US" sz="2800" dirty="0" err="1" smtClean="0"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Mathurdays</a:t>
            </a:r>
            <a:r>
              <a:rPr lang="en-US" sz="2800" dirty="0" smtClean="0"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- every Saturday at noon Eastern Time </a:t>
            </a:r>
            <a:endParaRPr sz="2800" dirty="0"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</p:txBody>
      </p:sp>
      <p:pic>
        <p:nvPicPr>
          <p:cNvPr id="580" name="Google Shape;580;p90" descr="Picture of Theresa Wills" title="Picture"/>
          <p:cNvPicPr preferRelativeResize="0"/>
          <p:nvPr/>
        </p:nvPicPr>
        <p:blipFill rotWithShape="1">
          <a:blip r:embed="rId3">
            <a:alphaModFix/>
          </a:blip>
          <a:srcRect t="3854" r="7969" b="9324"/>
          <a:stretch/>
        </p:blipFill>
        <p:spPr>
          <a:xfrm>
            <a:off x="238001" y="1170275"/>
            <a:ext cx="1916549" cy="280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90" descr="Picture of Teaching Math at a Distance Book." title="Picture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8850" y="1170275"/>
            <a:ext cx="1937600" cy="2802851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90"/>
          <p:cNvSpPr txBox="1"/>
          <p:nvPr/>
        </p:nvSpPr>
        <p:spPr>
          <a:xfrm>
            <a:off x="2350150" y="1200375"/>
            <a:ext cx="4343100" cy="26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100" b="1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FREE professional development </a:t>
            </a:r>
          </a:p>
          <a:p>
            <a:pPr lvl="0"/>
            <a:endParaRPr lang="en-US" sz="21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>
              <a:buClr>
                <a:srgbClr val="1C4587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Engage in best practices for teaching math in remote K-12 classrooms.</a:t>
            </a:r>
          </a:p>
          <a:p>
            <a:pPr marL="457200" lvl="0" indent="-361950">
              <a:buClr>
                <a:srgbClr val="1C4587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Increase student participation</a:t>
            </a:r>
          </a:p>
          <a:p>
            <a:pPr marL="457200" lvl="0" indent="-361950">
              <a:buClr>
                <a:srgbClr val="1C4587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Access templates and lessons that are ready to use immediately.</a:t>
            </a:r>
            <a:endParaRPr lang="en-US" sz="21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6" name="Google Shape;586;p90" title="websit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6617" y="4289101"/>
            <a:ext cx="667250" cy="6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90"/>
          <p:cNvSpPr txBox="1"/>
          <p:nvPr/>
        </p:nvSpPr>
        <p:spPr>
          <a:xfrm>
            <a:off x="943875" y="4469425"/>
            <a:ext cx="2136300" cy="3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latin typeface="Calibri"/>
                <a:ea typeface="Calibri"/>
                <a:cs typeface="Calibri"/>
                <a:sym typeface="Calibri"/>
              </a:rPr>
              <a:t>theresawills.com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90"/>
          <p:cNvSpPr txBox="1"/>
          <p:nvPr/>
        </p:nvSpPr>
        <p:spPr>
          <a:xfrm>
            <a:off x="3568200" y="4458550"/>
            <a:ext cx="1659600" cy="3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latin typeface="Calibri"/>
                <a:ea typeface="Calibri"/>
                <a:cs typeface="Calibri"/>
                <a:sym typeface="Calibri"/>
              </a:rPr>
              <a:t>@theresawills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90"/>
          <p:cNvSpPr txBox="1"/>
          <p:nvPr/>
        </p:nvSpPr>
        <p:spPr>
          <a:xfrm>
            <a:off x="6078275" y="4458550"/>
            <a:ext cx="2861400" cy="3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latin typeface="Calibri"/>
                <a:ea typeface="Calibri"/>
                <a:cs typeface="Calibri"/>
                <a:sym typeface="Calibri"/>
              </a:rPr>
              <a:t>youtube.com/theresawills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0" name="Google Shape;590;p90" title="twitter bird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77138" y="4278225"/>
            <a:ext cx="667250" cy="6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90" title="youtube picture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11025" y="4289100"/>
            <a:ext cx="667250" cy="66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791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Agenda:</a:t>
            </a:r>
            <a:br>
              <a:rPr lang="en-US" sz="4800" dirty="0"/>
            </a:b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-482600">
              <a:spcBef>
                <a:spcPts val="0"/>
              </a:spcBef>
              <a:buSzPts val="4000"/>
              <a:buFont typeface="Calibri"/>
              <a:buAutoNum type="arabicParenR"/>
            </a:pPr>
            <a:r>
              <a:rPr lang="en-US" sz="4000" dirty="0"/>
              <a:t>Do the math</a:t>
            </a:r>
          </a:p>
          <a:p>
            <a:pPr lvl="0" indent="-482600">
              <a:spcBef>
                <a:spcPts val="0"/>
              </a:spcBef>
              <a:buSzPts val="4000"/>
              <a:buFont typeface="Calibri"/>
              <a:buAutoNum type="arabicParenR"/>
            </a:pPr>
            <a:r>
              <a:rPr lang="en-US" sz="4000" dirty="0"/>
              <a:t>Do the discourse</a:t>
            </a:r>
          </a:p>
          <a:p>
            <a:pPr lvl="0" indent="-482600">
              <a:spcBef>
                <a:spcPts val="0"/>
              </a:spcBef>
              <a:buSzPts val="4000"/>
              <a:buFont typeface="Calibri"/>
              <a:buAutoNum type="arabicParenR"/>
            </a:pPr>
            <a:r>
              <a:rPr lang="en-US" sz="4000" dirty="0"/>
              <a:t>Reimagine the opportunities online</a:t>
            </a:r>
          </a:p>
          <a:p>
            <a:pPr lvl="0" indent="-482600">
              <a:spcBef>
                <a:spcPts val="0"/>
              </a:spcBef>
              <a:buSzPts val="4000"/>
              <a:buFont typeface="Calibri"/>
              <a:buAutoNum type="arabicParenR"/>
            </a:pPr>
            <a:r>
              <a:rPr lang="en-US" sz="4000" dirty="0"/>
              <a:t>Q&amp;A about the teaching and tech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99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they equal?</a:t>
            </a:r>
            <a:endParaRPr lang="en-US" dirty="0"/>
          </a:p>
        </p:txBody>
      </p:sp>
      <p:pic>
        <p:nvPicPr>
          <p:cNvPr id="642" name="Google Shape;642;p98" descr="First graders were working with the numbers 1 - 9.  &#10;Emma chose two numbers and added them.  &#10;Mike chose two numbers and subtracted them.  &#10;They both ended with the same amount. &#10;&#10;What numbers could Emma and Mike have used? Show your thinking using pictures, numbers and/or words.&#10;" title="How can they be equal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5415" y="1555530"/>
            <a:ext cx="6091730" cy="313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25" y="88787"/>
            <a:ext cx="8626736" cy="994200"/>
          </a:xfrm>
        </p:spPr>
        <p:txBody>
          <a:bodyPr/>
          <a:lstStyle/>
          <a:p>
            <a:r>
              <a:rPr lang="en-US" sz="3000" dirty="0" smtClean="0"/>
              <a:t>Show your thinking with these virtual manipulatives</a:t>
            </a:r>
            <a:endParaRPr lang="en-US" sz="3000" dirty="0"/>
          </a:p>
        </p:txBody>
      </p:sp>
      <p:pic>
        <p:nvPicPr>
          <p:cNvPr id="648" name="Google Shape;648;p99" title="Picture of CPM Tiles Screen"/>
          <p:cNvPicPr preferRelativeResize="0"/>
          <p:nvPr/>
        </p:nvPicPr>
        <p:blipFill rotWithShape="1">
          <a:blip r:embed="rId4">
            <a:alphaModFix/>
          </a:blip>
          <a:srcRect t="4695" r="67089" b="46495"/>
          <a:stretch/>
        </p:blipFill>
        <p:spPr>
          <a:xfrm>
            <a:off x="320250" y="1333400"/>
            <a:ext cx="1378373" cy="1085976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99"/>
          <p:cNvSpPr txBox="1"/>
          <p:nvPr/>
        </p:nvSpPr>
        <p:spPr>
          <a:xfrm>
            <a:off x="335825" y="2567450"/>
            <a:ext cx="1378500" cy="1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CPM Tiles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Multiple shapes and colors for set models.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9" name="Google Shape;659;p99" title="PIcture of Interactive Number Line"/>
          <p:cNvPicPr preferRelativeResize="0"/>
          <p:nvPr/>
        </p:nvPicPr>
        <p:blipFill rotWithShape="1">
          <a:blip r:embed="rId6">
            <a:alphaModFix/>
          </a:blip>
          <a:srcRect l="11071" t="27270" r="57750" b="26493"/>
          <a:stretch/>
        </p:blipFill>
        <p:spPr>
          <a:xfrm>
            <a:off x="2093100" y="1333400"/>
            <a:ext cx="1378373" cy="1085976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99"/>
          <p:cNvSpPr txBox="1"/>
          <p:nvPr/>
        </p:nvSpPr>
        <p:spPr>
          <a:xfrm>
            <a:off x="2093050" y="2584425"/>
            <a:ext cx="13785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Interactive Number Line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Ability to “hop” on a linear model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6" name="Google Shape;656;p99" title="Picture of Pan Balance Screen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62077" y="1326262"/>
            <a:ext cx="1378349" cy="1100263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99"/>
          <p:cNvSpPr txBox="1"/>
          <p:nvPr/>
        </p:nvSpPr>
        <p:spPr>
          <a:xfrm>
            <a:off x="3845650" y="2584425"/>
            <a:ext cx="13785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Pan Balance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Place numbers on both sides to make it equal.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5" name="Google Shape;655;p99" title="Picture of 2 Color Counter Screen"/>
          <p:cNvPicPr preferRelativeResize="0"/>
          <p:nvPr/>
        </p:nvPicPr>
        <p:blipFill rotWithShape="1">
          <a:blip r:embed="rId10">
            <a:alphaModFix/>
          </a:blip>
          <a:srcRect l="27362" t="28088" r="49771" b="38139"/>
          <a:stretch/>
        </p:blipFill>
        <p:spPr>
          <a:xfrm>
            <a:off x="5631013" y="1335650"/>
            <a:ext cx="1378373" cy="10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99"/>
          <p:cNvSpPr txBox="1"/>
          <p:nvPr/>
        </p:nvSpPr>
        <p:spPr>
          <a:xfrm>
            <a:off x="5607500" y="2567450"/>
            <a:ext cx="1378500" cy="1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2 color counters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2 color model with ability to “flip” to change color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3" name="Google Shape;653;p99" title="Picture of Unifix Cubes Screen"/>
          <p:cNvPicPr preferRelativeResize="0"/>
          <p:nvPr/>
        </p:nvPicPr>
        <p:blipFill rotWithShape="1">
          <a:blip r:embed="rId12">
            <a:alphaModFix/>
          </a:blip>
          <a:srcRect l="55064" t="20026" b="13328"/>
          <a:stretch/>
        </p:blipFill>
        <p:spPr>
          <a:xfrm>
            <a:off x="7411650" y="1333400"/>
            <a:ext cx="1378373" cy="1085976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99"/>
          <p:cNvSpPr txBox="1"/>
          <p:nvPr/>
        </p:nvSpPr>
        <p:spPr>
          <a:xfrm>
            <a:off x="7411575" y="2584425"/>
            <a:ext cx="1378500" cy="15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Unifix Cubes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Multi-color stackable cubes for a hybrid linear, set, and area model.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957</Words>
  <Application>Microsoft Office PowerPoint</Application>
  <PresentationFormat>On-screen Show (16:9)</PresentationFormat>
  <Paragraphs>143</Paragraphs>
  <Slides>30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Noto Sans Symbols</vt:lpstr>
      <vt:lpstr>Georgia</vt:lpstr>
      <vt:lpstr>Trebuchet MS</vt:lpstr>
      <vt:lpstr>Arial</vt:lpstr>
      <vt:lpstr>Calibri</vt:lpstr>
      <vt:lpstr>Century Gothic</vt:lpstr>
      <vt:lpstr>Office Theme</vt:lpstr>
      <vt:lpstr>Simple Light</vt:lpstr>
      <vt:lpstr>Office Theme</vt:lpstr>
      <vt:lpstr>Simple Light</vt:lpstr>
      <vt:lpstr>Teaching Math at a Distance</vt:lpstr>
      <vt:lpstr>Find all of these templates at:</vt:lpstr>
      <vt:lpstr>Successes and Celebrations in Math or Personal Lives</vt:lpstr>
      <vt:lpstr>PowerPoint Presentation</vt:lpstr>
      <vt:lpstr>Agenda: </vt:lpstr>
      <vt:lpstr>PowerPoint Presentation</vt:lpstr>
      <vt:lpstr>PowerPoint Presentation</vt:lpstr>
      <vt:lpstr>How are they equal?</vt:lpstr>
      <vt:lpstr>Show your thinking with these virtual manipulatives</vt:lpstr>
      <vt:lpstr>Group 1: </vt:lpstr>
      <vt:lpstr>Group 2: </vt:lpstr>
      <vt:lpstr>Group 3: </vt:lpstr>
      <vt:lpstr>Group 4: </vt:lpstr>
      <vt:lpstr>Group 5:</vt:lpstr>
      <vt:lpstr>Five Practices</vt:lpstr>
      <vt:lpstr>Select, Sequence, and Connect 1</vt:lpstr>
      <vt:lpstr>Select, Sequence, and Connect 2</vt:lpstr>
      <vt:lpstr>Select, Sequence, and Connect 3</vt:lpstr>
      <vt:lpstr>Select, Sequence, and Connect 4</vt:lpstr>
      <vt:lpstr>Select, Sequence, and Connect 5</vt:lpstr>
      <vt:lpstr>Discussion Prompts</vt:lpstr>
      <vt:lpstr>Teacher Hat</vt:lpstr>
      <vt:lpstr>What opportunities were available because of the technology?</vt:lpstr>
      <vt:lpstr>SAMR (1 of 2)</vt:lpstr>
      <vt:lpstr>SAMR (2 of 2)</vt:lpstr>
      <vt:lpstr>What are your biggest concerns about teaching online?</vt:lpstr>
      <vt:lpstr>Scavenger Hunt:  All About</vt:lpstr>
      <vt:lpstr>PowerPoint Presentation</vt:lpstr>
      <vt:lpstr>Frequently Asked Questions</vt:lpstr>
      <vt:lpstr>Mathurdays- every Saturday at noon Eastern Time </vt:lpstr>
    </vt:vector>
  </TitlesOfParts>
  <Company>Virginia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Rich Math Tasks Remotely - Grades K-2</dc:title>
  <dc:creator>Virginia Department of Education</dc:creator>
  <cp:lastModifiedBy>Williams, Kristin (DOE)</cp:lastModifiedBy>
  <cp:revision>16</cp:revision>
  <dcterms:modified xsi:type="dcterms:W3CDTF">2020-11-13T20:43:30Z</dcterms:modified>
</cp:coreProperties>
</file>