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2" r:id="rId1"/>
    <p:sldMasterId id="2147483733" r:id="rId2"/>
    <p:sldMasterId id="2147483735" r:id="rId3"/>
    <p:sldMasterId id="2147483736" r:id="rId4"/>
  </p:sldMasterIdLst>
  <p:notesMasterIdLst>
    <p:notesMasterId r:id="rId34"/>
  </p:notesMasterIdLst>
  <p:sldIdLst>
    <p:sldId id="256" r:id="rId5"/>
    <p:sldId id="257" r:id="rId6"/>
    <p:sldId id="297" r:id="rId7"/>
    <p:sldId id="260" r:id="rId8"/>
    <p:sldId id="298" r:id="rId9"/>
    <p:sldId id="262" r:id="rId10"/>
    <p:sldId id="263" r:id="rId11"/>
    <p:sldId id="299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5" r:id="rId20"/>
    <p:sldId id="276" r:id="rId21"/>
    <p:sldId id="277" r:id="rId22"/>
    <p:sldId id="278" r:id="rId23"/>
    <p:sldId id="279" r:id="rId24"/>
    <p:sldId id="300" r:id="rId25"/>
    <p:sldId id="281" r:id="rId26"/>
    <p:sldId id="285" r:id="rId27"/>
    <p:sldId id="301" r:id="rId28"/>
    <p:sldId id="287" r:id="rId29"/>
    <p:sldId id="290" r:id="rId30"/>
    <p:sldId id="292" r:id="rId31"/>
    <p:sldId id="294" r:id="rId32"/>
    <p:sldId id="302" r:id="rId33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35"/>
      <p:bold r:id="rId36"/>
      <p:italic r:id="rId37"/>
      <p:boldItalic r:id="rId38"/>
    </p:embeddedFont>
    <p:embeddedFont>
      <p:font typeface="Trebuchet MS" panose="020B0603020202020204" pitchFamily="3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entury Gothic" panose="020B0502020202020204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B72B134-DB27-470B-BF63-CB6CD9CA8773}">
  <a:tblStyle styleId="{9B72B134-DB27-470B-BF63-CB6CD9CA87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990" autoAdjust="0"/>
  </p:normalViewPr>
  <p:slideViewPr>
    <p:cSldViewPr snapToGrid="0">
      <p:cViewPr varScale="1">
        <p:scale>
          <a:sx n="89" d="100"/>
          <a:sy n="89" d="100"/>
        </p:scale>
        <p:origin x="846" y="78"/>
      </p:cViewPr>
      <p:guideLst>
        <p:guide orient="horz" pos="1620"/>
        <p:guide pos="2880"/>
        <p:guide orient="horz" pos="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9bdb328fd7_0_28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5" name="Google Shape;575;g9bdb328fd7_0_28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a415808c3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a415808c3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a415808c3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a415808c3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a415808c3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a415808c3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9cff870cbb_0_10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9cff870cbb_0_10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6" name="Google Shape;756;g9cff870cbb_0_10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a4ac6db2d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a4ac6db2d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a4ac6db2d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a4ac6db2db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a4ac6db2db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a4ac6db2db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a4ac6db2d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a4ac6db2d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9cff870d1c_0_8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9cff870d1c_0_8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a415808c33_0_7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a415808c33_0_7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9cff870cbb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9cff870cbb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a415808c33_0_7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8" name="Google Shape;908;ga415808c33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a415808c33_0_8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a415808c33_0_8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a415808c33_0_8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a415808c33_0_8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a415808c33_0_8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a415808c33_0_8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9bdb328fd7_0_28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5" name="Google Shape;575;g9bdb328fd7_0_28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5159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9bdb328fd7_0_1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9bdb328fd7_0_1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9cff870cbb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9cff870cbb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National Council of Teachers of Mathematics.  (2015).  </a:t>
            </a:r>
            <a:r>
              <a:rPr lang="en" sz="900" i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Principles to Actions: ensuring mathematical success for all</a:t>
            </a:r>
            <a:r>
              <a:rPr lang="en" sz="9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. Reston, VA: National Council of Teachers of Mathematics.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9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9cff870cbb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9cff870cbb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9cff870d1c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9cff870d1c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Yes, go ahead and use Desmos, but also consider these :)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a415808c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a415808c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a4ac6db2db_3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a4ac6db2db_3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a415808c3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a415808c3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4" name="Google Shape;19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2" name="Google Shape;23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32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8" name="Google Shape;238;p32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sz="2400"/>
            </a:lvl1pPr>
            <a:lvl2pPr marL="914400" lvl="1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/>
            </a:lvl2pPr>
            <a:lvl3pPr marL="1371600" lvl="2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marL="1828800" lvl="3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/>
            </a:lvl4pPr>
            <a:lvl5pPr marL="2286000" lvl="4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/>
            </a:lvl5pPr>
            <a:lvl6pPr marL="2743200" lvl="5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/>
            </a:lvl6pPr>
            <a:lvl7pPr marL="3200400" lvl="6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/>
            </a:lvl7pPr>
            <a:lvl8pPr marL="3657600" lvl="7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/>
            </a:lvl8pPr>
            <a:lvl9pPr marL="4114800" lvl="8" indent="-3302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9" name="Google Shape;239;p32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40" name="Google Shape;240;p32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sz="2400"/>
            </a:lvl1pPr>
            <a:lvl2pPr marL="914400" lvl="1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/>
            </a:lvl2pPr>
            <a:lvl3pPr marL="1371600" lvl="2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marL="1828800" lvl="3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/>
            </a:lvl4pPr>
            <a:lvl5pPr marL="2286000" lvl="4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/>
            </a:lvl5pPr>
            <a:lvl6pPr marL="2743200" lvl="5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/>
            </a:lvl6pPr>
            <a:lvl7pPr marL="3200400" lvl="6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/>
            </a:lvl7pPr>
            <a:lvl8pPr marL="3657600" lvl="7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/>
            </a:lvl8pPr>
            <a:lvl9pPr marL="4114800" lvl="8" indent="-3302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1" name="Google Shape;241;p3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53" name="Google Shape;253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3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ing w/single col text">
  <p:cSld name="Heading w/single col text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7"/>
          <p:cNvSpPr txBox="1">
            <a:spLocks noGrp="1"/>
          </p:cNvSpPr>
          <p:nvPr>
            <p:ph type="body" idx="1"/>
          </p:nvPr>
        </p:nvSpPr>
        <p:spPr>
          <a:xfrm>
            <a:off x="304800" y="285750"/>
            <a:ext cx="8077200" cy="171600"/>
          </a:xfrm>
          <a:prstGeom prst="rect">
            <a:avLst/>
          </a:prstGeom>
          <a:solidFill>
            <a:srgbClr val="62973E"/>
          </a:solidFill>
          <a:ln>
            <a:noFill/>
          </a:ln>
        </p:spPr>
        <p:txBody>
          <a:bodyPr spcFirstLastPara="1" wrap="square" lIns="68575" tIns="0" rIns="68575" bIns="0" anchor="t" anchorCtr="0">
            <a:noAutofit/>
          </a:bodyPr>
          <a:lstStyle>
            <a:lvl1pPr marL="457200" lvl="0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 b="1" i="0" cap="none">
                <a:solidFill>
                  <a:schemeClr val="lt1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8" name="Google Shape;268;p37"/>
          <p:cNvSpPr txBox="1">
            <a:spLocks noGrp="1"/>
          </p:cNvSpPr>
          <p:nvPr>
            <p:ph type="body" idx="2"/>
          </p:nvPr>
        </p:nvSpPr>
        <p:spPr>
          <a:xfrm>
            <a:off x="304800" y="800100"/>
            <a:ext cx="8077200" cy="3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8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3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2" name="Google Shape;272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3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3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9" name="Google Shape;279;p3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3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3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0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0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85" name="Google Shape;285;p40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40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87" name="Google Shape;287;p40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88" name="Google Shape;288;p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8" name="Google Shape;19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4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4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99" name="Google Shape;299;p4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00" name="Google Shape;300;p4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4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4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Google Shape;306;p4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07" name="Google Shape;307;p4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4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44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3" name="Google Shape;313;p4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4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5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45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4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4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5" name="Google Shape;325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15" name="Google Shape;415;p6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16" name="Google Shape;416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9" name="Google Shape;419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7" name="Google Shape;427;p6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8" name="Google Shape;428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2" name="Google Shape;202;p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3" name="Google Shape;203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4" name="Google Shape;434;p6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5" name="Google Shape;435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38" name="Google Shape;438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42" name="Google Shape;442;p6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3" name="Google Shape;443;p6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4" name="Google Shape;444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7" name="Google Shape;447;p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50" name="Google Shape;450;p7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1" name="Google Shape;451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7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sp>
        <p:nvSpPr>
          <p:cNvPr id="456" name="Google Shape;456;p7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7" name="Google Shape;457;p72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8" name="Google Shape;458;p7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9" name="Google Shape;459;p7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0" name="Google Shape;460;p7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ing w/single col text">
  <p:cSld name="Heading w/single col text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73"/>
          <p:cNvSpPr txBox="1">
            <a:spLocks noGrp="1"/>
          </p:cNvSpPr>
          <p:nvPr>
            <p:ph type="body" idx="1"/>
          </p:nvPr>
        </p:nvSpPr>
        <p:spPr>
          <a:xfrm>
            <a:off x="304800" y="285750"/>
            <a:ext cx="8077200" cy="171600"/>
          </a:xfrm>
          <a:prstGeom prst="rect">
            <a:avLst/>
          </a:prstGeom>
          <a:solidFill>
            <a:srgbClr val="7F754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▶"/>
              <a:defRPr sz="11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921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79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63" name="Google Shape;463;p73"/>
          <p:cNvSpPr txBox="1">
            <a:spLocks noGrp="1"/>
          </p:cNvSpPr>
          <p:nvPr>
            <p:ph type="body" idx="2"/>
          </p:nvPr>
        </p:nvSpPr>
        <p:spPr>
          <a:xfrm>
            <a:off x="304800" y="800100"/>
            <a:ext cx="8077200" cy="3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921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79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4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Trebuchet MS"/>
              <a:buNone/>
              <a:defRPr sz="2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6" name="Google Shape;466;p74"/>
          <p:cNvSpPr txBox="1">
            <a:spLocks noGrp="1"/>
          </p:cNvSpPr>
          <p:nvPr>
            <p:ph type="body" idx="1"/>
          </p:nvPr>
        </p:nvSpPr>
        <p:spPr>
          <a:xfrm>
            <a:off x="508000" y="1620442"/>
            <a:ext cx="6447600" cy="29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921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79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▶"/>
              <a:defRPr sz="11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67" name="Google Shape;467;p74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68" name="Google Shape;468;p74"/>
          <p:cNvSpPr txBox="1">
            <a:spLocks noGrp="1"/>
          </p:cNvSpPr>
          <p:nvPr>
            <p:ph type="ftr" idx="11"/>
          </p:nvPr>
        </p:nvSpPr>
        <p:spPr>
          <a:xfrm>
            <a:off x="508000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69" name="Google Shape;469;p74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 sz="4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sp>
        <p:nvSpPr>
          <p:cNvPr id="472" name="Google Shape;472;p75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73" name="Google Shape;473;p75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74" name="Google Shape;474;p75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75" name="Google Shape;475;p75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76" name="Google Shape;476;p7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77" name="Google Shape;477;p7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78" name="Google Shape;478;p7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ith Picture">
  <p:cSld name="Title Slide with Picture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81" name="Google Shape;481;p7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82" name="Google Shape;482;p76"/>
          <p:cNvSpPr txBox="1">
            <a:spLocks noGrp="1"/>
          </p:cNvSpPr>
          <p:nvPr>
            <p:ph type="sldNum" idx="12"/>
          </p:nvPr>
        </p:nvSpPr>
        <p:spPr>
          <a:xfrm>
            <a:off x="4267200" y="4767263"/>
            <a:ext cx="609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3" name="Google Shape;483;p76"/>
          <p:cNvSpPr>
            <a:spLocks noGrp="1"/>
          </p:cNvSpPr>
          <p:nvPr>
            <p:ph type="pic" idx="2"/>
          </p:nvPr>
        </p:nvSpPr>
        <p:spPr>
          <a:xfrm rot="5400000">
            <a:off x="5019968" y="768440"/>
            <a:ext cx="2605800" cy="3474600"/>
          </a:xfrm>
          <a:prstGeom prst="round2SameRect">
            <a:avLst>
              <a:gd name="adj1" fmla="val 3096"/>
              <a:gd name="adj2" fmla="val 0"/>
            </a:avLst>
          </a:prstGeom>
          <a:blipFill rotWithShape="0">
            <a:blip r:embed="rId2">
              <a:alphaModFix/>
            </a:blip>
            <a:stretch>
              <a:fillRect l="12506" t="-16673" r="12506" b="-16673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84" name="Google Shape;484;p76"/>
          <p:cNvSpPr txBox="1"/>
          <p:nvPr/>
        </p:nvSpPr>
        <p:spPr>
          <a:xfrm>
            <a:off x="4585425" y="1226462"/>
            <a:ext cx="3443100" cy="25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Drag picture to placeholder or click icon to add</a:t>
            </a:r>
            <a:endParaRPr sz="32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5" name="Google Shape;485;p76"/>
          <p:cNvSpPr txBox="1">
            <a:spLocks noGrp="1"/>
          </p:cNvSpPr>
          <p:nvPr>
            <p:ph type="ctrTitle"/>
          </p:nvPr>
        </p:nvSpPr>
        <p:spPr>
          <a:xfrm>
            <a:off x="1156447" y="2335586"/>
            <a:ext cx="32766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sp>
        <p:nvSpPr>
          <p:cNvPr id="486" name="Google Shape;486;p76"/>
          <p:cNvSpPr txBox="1">
            <a:spLocks noGrp="1"/>
          </p:cNvSpPr>
          <p:nvPr>
            <p:ph type="subTitle" idx="1"/>
          </p:nvPr>
        </p:nvSpPr>
        <p:spPr>
          <a:xfrm>
            <a:off x="1156447" y="3257550"/>
            <a:ext cx="327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ctr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ctr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 rtl="0">
              <a:spcBef>
                <a:spcPts val="1600"/>
              </a:spcBef>
              <a:spcAft>
                <a:spcPts val="160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7"/>
          <p:cNvSpPr/>
          <p:nvPr/>
        </p:nvSpPr>
        <p:spPr>
          <a:xfrm>
            <a:off x="6227805" y="0"/>
            <a:ext cx="2916300" cy="5143500"/>
          </a:xfrm>
          <a:prstGeom prst="rect">
            <a:avLst/>
          </a:prstGeom>
          <a:blipFill rotWithShape="1">
            <a:blip r:embed="rId2">
              <a:alphaModFix amt="60000"/>
            </a:blip>
            <a:tile tx="0" ty="-704850" sx="92002" sy="89002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77"/>
          <p:cNvSpPr txBox="1">
            <a:spLocks noGrp="1"/>
          </p:cNvSpPr>
          <p:nvPr>
            <p:ph type="title"/>
          </p:nvPr>
        </p:nvSpPr>
        <p:spPr>
          <a:xfrm>
            <a:off x="6412230" y="514350"/>
            <a:ext cx="24003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eorgia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77"/>
          <p:cNvSpPr txBox="1">
            <a:spLocks noGrp="1"/>
          </p:cNvSpPr>
          <p:nvPr>
            <p:ph type="body" idx="1"/>
          </p:nvPr>
        </p:nvSpPr>
        <p:spPr>
          <a:xfrm>
            <a:off x="628650" y="514350"/>
            <a:ext cx="5033700" cy="3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11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300"/>
              <a:buChar char="●"/>
              <a:defRPr sz="1500"/>
            </a:lvl1pPr>
            <a:lvl2pPr marL="914400" lvl="1" indent="-2984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400"/>
            </a:lvl2pPr>
            <a:lvl3pPr marL="1371600" lvl="2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■"/>
              <a:defRPr sz="1200"/>
            </a:lvl3pPr>
            <a:lvl4pPr marL="1828800" lvl="3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●"/>
              <a:defRPr sz="1200"/>
            </a:lvl4pPr>
            <a:lvl5pPr marL="2286000" lvl="4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○"/>
              <a:defRPr sz="1200"/>
            </a:lvl5pPr>
            <a:lvl6pPr marL="2743200" lvl="5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■"/>
              <a:defRPr sz="1200"/>
            </a:lvl6pPr>
            <a:lvl7pPr marL="3200400" lvl="6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●"/>
              <a:defRPr sz="1200"/>
            </a:lvl7pPr>
            <a:lvl8pPr marL="3657600" lvl="7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○"/>
              <a:defRPr sz="1200"/>
            </a:lvl8pPr>
            <a:lvl9pPr marL="4114800" lvl="8" indent="-292100" algn="l" rtl="0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SzPts val="10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1" name="Google Shape;491;p77"/>
          <p:cNvSpPr txBox="1">
            <a:spLocks noGrp="1"/>
          </p:cNvSpPr>
          <p:nvPr>
            <p:ph type="body" idx="2"/>
          </p:nvPr>
        </p:nvSpPr>
        <p:spPr>
          <a:xfrm>
            <a:off x="6412230" y="1817370"/>
            <a:ext cx="2400300" cy="24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1100">
                <a:solidFill>
                  <a:srgbClr val="345D7E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800"/>
              <a:buNone/>
              <a:defRPr sz="900"/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00"/>
              <a:buNone/>
              <a:defRPr sz="700"/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00"/>
              <a:buNone/>
              <a:defRPr sz="700"/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00"/>
              <a:buNone/>
              <a:defRPr sz="700"/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00"/>
              <a:buNone/>
              <a:defRPr sz="700"/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00"/>
              <a:buNone/>
              <a:defRPr sz="700"/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SzPts val="600"/>
              <a:buNone/>
              <a:defRPr sz="700"/>
            </a:lvl9pPr>
          </a:lstStyle>
          <a:p>
            <a:endParaRPr/>
          </a:p>
        </p:txBody>
      </p:sp>
      <p:sp>
        <p:nvSpPr>
          <p:cNvPr id="492" name="Google Shape;492;p77"/>
          <p:cNvSpPr txBox="1">
            <a:spLocks noGrp="1"/>
          </p:cNvSpPr>
          <p:nvPr>
            <p:ph type="dt" idx="10"/>
          </p:nvPr>
        </p:nvSpPr>
        <p:spPr>
          <a:xfrm>
            <a:off x="5973318" y="4704588"/>
            <a:ext cx="2455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93" name="Google Shape;493;p77"/>
          <p:cNvSpPr txBox="1">
            <a:spLocks noGrp="1"/>
          </p:cNvSpPr>
          <p:nvPr>
            <p:ph type="ftr" idx="11"/>
          </p:nvPr>
        </p:nvSpPr>
        <p:spPr>
          <a:xfrm>
            <a:off x="816102" y="4704588"/>
            <a:ext cx="4745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grpSp>
        <p:nvGrpSpPr>
          <p:cNvPr id="494" name="Google Shape;494;p77"/>
          <p:cNvGrpSpPr/>
          <p:nvPr/>
        </p:nvGrpSpPr>
        <p:grpSpPr>
          <a:xfrm>
            <a:off x="8551294" y="4672261"/>
            <a:ext cx="342938" cy="342938"/>
            <a:chOff x="11361456" y="6195813"/>
            <a:chExt cx="548700" cy="548700"/>
          </a:xfrm>
        </p:grpSpPr>
        <p:sp>
          <p:nvSpPr>
            <p:cNvPr id="495" name="Google Shape;495;p77"/>
            <p:cNvSpPr/>
            <p:nvPr/>
          </p:nvSpPr>
          <p:spPr>
            <a:xfrm>
              <a:off x="11361456" y="6195813"/>
              <a:ext cx="548700" cy="54870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4997" sy="84997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77"/>
            <p:cNvSpPr/>
            <p:nvPr/>
          </p:nvSpPr>
          <p:spPr>
            <a:xfrm>
              <a:off x="11396488" y="6230844"/>
              <a:ext cx="478500" cy="478500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7" name="Google Shape;497;p77"/>
          <p:cNvSpPr txBox="1">
            <a:spLocks noGrp="1"/>
          </p:cNvSpPr>
          <p:nvPr>
            <p:ph type="sldNum" idx="12"/>
          </p:nvPr>
        </p:nvSpPr>
        <p:spPr>
          <a:xfrm>
            <a:off x="8483346" y="4704588"/>
            <a:ext cx="480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8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8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3" name="Google Shape;513;p8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14" name="Google Shape;514;p8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8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8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8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81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0" name="Google Shape;520;p81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1" name="Google Shape;521;p81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2" name="Google Shape;522;p81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3" name="Google Shape;523;p8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8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8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8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8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29" name="Google Shape;529;p82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30" name="Google Shape;530;p8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8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8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83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83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36" name="Google Shape;536;p8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8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8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8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8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8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8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85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85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47" name="Google Shape;547;p8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8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8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8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8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8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87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87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7" name="Google Shape;557;p87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58" name="Google Shape;558;p8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8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8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9" name="Google Shape;209;p2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0" name="Google Shape;21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8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88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4" name="Google Shape;564;p8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8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8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89"/>
          <p:cNvSpPr txBox="1">
            <a:spLocks noGrp="1"/>
          </p:cNvSpPr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89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0" name="Google Shape;570;p8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8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8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3" name="Google Shape;213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7" name="Google Shape;217;p2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8" name="Google Shape;218;p2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22" name="Google Shape;222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5" name="Google Shape;225;p29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6" name="Google Shape;226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46" name="Google Shape;246;p3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Google Shape;248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9" name="Google Shape;249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12" name="Google Shape;412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7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0" name="Google Shape;500;p7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1" name="Google Shape;501;p7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2" name="Google Shape;502;p7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3" name="Google Shape;503;p7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hyperlink" Target="https://us.corwin.com/en-us/nam/teaching-math-at-a-distance-grades-k-12/book276245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theresawills.com/template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5" Type="http://schemas.openxmlformats.org/officeDocument/2006/relationships/hyperlink" Target="https://www.theresawills.com/mathurdays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://www.doe.virginia.gov/testing/sol/standards_docs/mathematics/2016/rich/eoc/a-4-park-lot-task-template.pdf" TargetMode="External"/><Relationship Id="rId4" Type="http://schemas.openxmlformats.org/officeDocument/2006/relationships/hyperlink" Target="http://www.doe.virginia.gov/testing/sol/standards_docs/mathematics/2016/rich/index.s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_WLC5qT7q4E&amp;feature=youtu.be" TargetMode="External"/><Relationship Id="rId3" Type="http://schemas.openxmlformats.org/officeDocument/2006/relationships/hyperlink" Target="https://www.youtube.com/watch?v=g9uZcMv3eg8&amp;feature=youtu.be" TargetMode="External"/><Relationship Id="rId7" Type="http://schemas.openxmlformats.org/officeDocument/2006/relationships/hyperlink" Target="https://www.youtube.com/watch?v=1m-Opc9nupw&amp;feature=youtu.be" TargetMode="External"/><Relationship Id="rId12" Type="http://schemas.openxmlformats.org/officeDocument/2006/relationships/hyperlink" Target="https://www.youtube.com/watch?v=r2dFs0fglwQ&amp;feature=youtu.b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7.xml"/><Relationship Id="rId6" Type="http://schemas.openxmlformats.org/officeDocument/2006/relationships/hyperlink" Target="https://www.youtube.com/watch?v=8z8GFz5a01E&amp;feature=youtu.be" TargetMode="External"/><Relationship Id="rId11" Type="http://schemas.openxmlformats.org/officeDocument/2006/relationships/hyperlink" Target="https://www.youtube.com/watch?v=f8mQ0jO_K_0&amp;feature=youtu.be" TargetMode="External"/><Relationship Id="rId5" Type="http://schemas.openxmlformats.org/officeDocument/2006/relationships/hyperlink" Target="https://www.youtube.com/watch?v=4Ze8fHXQKkc&amp;feature=youtu.be" TargetMode="External"/><Relationship Id="rId10" Type="http://schemas.openxmlformats.org/officeDocument/2006/relationships/hyperlink" Target="https://www.youtube.com/watch?v=9BAKlXiQY7U&amp;feature=youtu.be" TargetMode="External"/><Relationship Id="rId4" Type="http://schemas.openxmlformats.org/officeDocument/2006/relationships/hyperlink" Target="https://www.youtube.com/watch?v=pw8Uop_Wu6w&amp;feature=youtu.be" TargetMode="External"/><Relationship Id="rId9" Type="http://schemas.openxmlformats.org/officeDocument/2006/relationships/hyperlink" Target="https://www.youtube.com/watch?v=K0JtxIEaZQQ&amp;feature=youtu.be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hyperlink" Target="https://us.corwin.com/en-us/nam/teaching-math-at-a-distance-grades-k-12/book276245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hyperlink" Target="http://www.didax.com/apps/unifix/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s://apps.mathlearningcenter.org/number-line/" TargetMode="Externa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11" Type="http://schemas.openxmlformats.org/officeDocument/2006/relationships/hyperlink" Target="https://www.mathplayground.com/mathbars.html" TargetMode="External"/><Relationship Id="rId5" Type="http://schemas.openxmlformats.org/officeDocument/2006/relationships/hyperlink" Target="https://technology.cpm.org/general/tiles/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hyperlink" Target="http://www.didax.com/apps/ten-fram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90"/>
          <p:cNvSpPr txBox="1">
            <a:spLocks noGrp="1"/>
          </p:cNvSpPr>
          <p:nvPr>
            <p:ph type="ctrTitle"/>
          </p:nvPr>
        </p:nvSpPr>
        <p:spPr>
          <a:xfrm>
            <a:off x="238000" y="124650"/>
            <a:ext cx="87459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ntury Gothic"/>
              <a:buNone/>
            </a:pPr>
            <a:r>
              <a:rPr lang="en" sz="4200" b="1" dirty="0"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Teaching Math at a Distance</a:t>
            </a:r>
            <a:endParaRPr sz="1800" dirty="0"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</p:txBody>
      </p:sp>
      <p:pic>
        <p:nvPicPr>
          <p:cNvPr id="580" name="Google Shape;580;p90" descr="Picture of Theresa Wills" title="Picture"/>
          <p:cNvPicPr preferRelativeResize="0"/>
          <p:nvPr/>
        </p:nvPicPr>
        <p:blipFill rotWithShape="1">
          <a:blip r:embed="rId3">
            <a:alphaModFix/>
          </a:blip>
          <a:srcRect t="3854" r="7969" b="9324"/>
          <a:stretch/>
        </p:blipFill>
        <p:spPr>
          <a:xfrm>
            <a:off x="238001" y="1170275"/>
            <a:ext cx="1916549" cy="280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90" descr="Picture of Teaching Math at a Distance Book." title="Picture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8850" y="1170275"/>
            <a:ext cx="1937600" cy="2802851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90"/>
          <p:cNvSpPr txBox="1"/>
          <p:nvPr/>
        </p:nvSpPr>
        <p:spPr>
          <a:xfrm>
            <a:off x="2350150" y="1200375"/>
            <a:ext cx="4343100" cy="26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Theresa Wills, PhD, </a:t>
            </a:r>
            <a:r>
              <a:rPr lang="en" sz="2100" dirty="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author of Teaching Math at a Distance and Assistant Professor at George Mason University, has taught online for a decade.  In that time, Theresa has taught a variety of age groups including K&amp;1, 3, middle school, young adult and and adult learners.</a:t>
            </a:r>
            <a:endParaRPr sz="2100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6" name="Google Shape;586;p90" title="websit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6617" y="4289101"/>
            <a:ext cx="667250" cy="66725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90"/>
          <p:cNvSpPr txBox="1"/>
          <p:nvPr/>
        </p:nvSpPr>
        <p:spPr>
          <a:xfrm>
            <a:off x="943875" y="4469425"/>
            <a:ext cx="2136300" cy="3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latin typeface="Calibri"/>
                <a:ea typeface="Calibri"/>
                <a:cs typeface="Calibri"/>
                <a:sym typeface="Calibri"/>
              </a:rPr>
              <a:t>theresawills.com</a:t>
            </a:r>
            <a:endParaRPr sz="19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0" name="Google Shape;590;p90" title="twitter bird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77138" y="4278225"/>
            <a:ext cx="667250" cy="66725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90"/>
          <p:cNvSpPr txBox="1"/>
          <p:nvPr/>
        </p:nvSpPr>
        <p:spPr>
          <a:xfrm>
            <a:off x="3568200" y="4458550"/>
            <a:ext cx="1659600" cy="3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latin typeface="Calibri"/>
                <a:ea typeface="Calibri"/>
                <a:cs typeface="Calibri"/>
                <a:sym typeface="Calibri"/>
              </a:rPr>
              <a:t>@theresawills</a:t>
            </a:r>
            <a:endParaRPr sz="19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1" name="Google Shape;591;p90" title="youtube picture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11025" y="4289100"/>
            <a:ext cx="667250" cy="667250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90"/>
          <p:cNvSpPr txBox="1"/>
          <p:nvPr/>
        </p:nvSpPr>
        <p:spPr>
          <a:xfrm>
            <a:off x="6078275" y="4458550"/>
            <a:ext cx="2861400" cy="3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latin typeface="Calibri"/>
                <a:ea typeface="Calibri"/>
                <a:cs typeface="Calibri"/>
                <a:sym typeface="Calibri"/>
              </a:rPr>
              <a:t>youtube.com/theresawills</a:t>
            </a:r>
            <a:endParaRPr sz="19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Group 1: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72" name="Google Shape;672;p100" descr="Two ten frames with all red circles" title="Ten Fram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133" y="1268150"/>
            <a:ext cx="2037525" cy="2340350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100"/>
          <p:cNvSpPr txBox="1"/>
          <p:nvPr/>
        </p:nvSpPr>
        <p:spPr>
          <a:xfrm>
            <a:off x="2475338" y="1274125"/>
            <a:ext cx="2380500" cy="14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Parking lot with all cars = 20 spots x 4 wheels = 80 wheels -- too many 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4" name="Google Shape;674;p100" descr="One tens frame has 10 red circles and one tens frame has 10 yellow circles." title="Ten fram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7315" y="1004098"/>
            <a:ext cx="2264000" cy="2613803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100"/>
          <p:cNvSpPr txBox="1"/>
          <p:nvPr/>
        </p:nvSpPr>
        <p:spPr>
          <a:xfrm>
            <a:off x="7185146" y="1594549"/>
            <a:ext cx="1902000" cy="14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Parking lot with half cars and half motorcycles  10x4 =40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                        10x2= 20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60 wheels ---not enough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6" name="Google Shape;676;p100" descr="One tens frame has 10 red circles and one tens frame has 7 yellow circles and 3 red circles." title="Tens Frame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9164" y="2757325"/>
            <a:ext cx="1784325" cy="2050475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100"/>
          <p:cNvSpPr txBox="1"/>
          <p:nvPr/>
        </p:nvSpPr>
        <p:spPr>
          <a:xfrm>
            <a:off x="4855838" y="3608500"/>
            <a:ext cx="2523900" cy="16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Cars:  13 spaces x 4 wheels =52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Motorcycles:  7 spaces x 2 wheels = 14 wheels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52 + 14 = 66 wheels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Group 1 Continued: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83" name="Google Shape;683;p101"/>
          <p:cNvSpPr txBox="1"/>
          <p:nvPr/>
        </p:nvSpPr>
        <p:spPr>
          <a:xfrm>
            <a:off x="869226" y="1929038"/>
            <a:ext cx="5080200" cy="1706400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Let x be the car with 2 wheels (yellow)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Let y be the car with 4 wheels (red)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X+y = 20 space (-2)      = -2x - 2y = -40          x + 13 = 20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2x + 4y = 66 wheels         2x + 4y = 66	      x = 7 cars with 2 wheels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                                                   2y = 26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                                                     Y = 13 cars w/ 4 wheels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4" name="Google Shape;684;p101" descr="One tens frame has 10 red circles and one tens frame has 7 yellow circles and three red circles." title="Tens Fram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0192" y="1584963"/>
            <a:ext cx="1784325" cy="205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Group 3: </a:t>
            </a:r>
            <a:endParaRPr lang="en-US" dirty="0">
              <a:solidFill>
                <a:srgbClr val="C00000"/>
              </a:solidFill>
            </a:endParaRPr>
          </a:p>
        </p:txBody>
      </p:sp>
      <p:graphicFrame>
        <p:nvGraphicFramePr>
          <p:cNvPr id="692" name="Google Shape;692;p102" descr="Left column:  cars&#10;Middle column: motorcycles&#10;Right Column:  Total wheels" title="Table"/>
          <p:cNvGraphicFramePr/>
          <p:nvPr>
            <p:extLst>
              <p:ext uri="{D42A27DB-BD31-4B8C-83A1-F6EECF244321}">
                <p14:modId xmlns:p14="http://schemas.microsoft.com/office/powerpoint/2010/main" val="883938039"/>
              </p:ext>
            </p:extLst>
          </p:nvPr>
        </p:nvGraphicFramePr>
        <p:xfrm>
          <a:off x="683272" y="1223888"/>
          <a:ext cx="1961455" cy="3547365"/>
        </p:xfrm>
        <a:graphic>
          <a:graphicData uri="http://schemas.openxmlformats.org/drawingml/2006/table">
            <a:tbl>
              <a:tblPr firstRow="1">
                <a:noFill/>
                <a:tableStyleId>{9B72B134-DB27-470B-BF63-CB6CD9CA8773}</a:tableStyleId>
              </a:tblPr>
              <a:tblGrid>
                <a:gridCol w="594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2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500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/>
                        <a:t>Cars</a:t>
                      </a:r>
                      <a:endParaRPr sz="8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/>
                        <a:t>Motorcycle</a:t>
                      </a:r>
                      <a:endParaRPr sz="8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/>
                        <a:t>Total</a:t>
                      </a:r>
                      <a:endParaRPr sz="8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/>
                        <a:t>Wheels</a:t>
                      </a:r>
                      <a:endParaRPr sz="8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23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20</a:t>
                      </a: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/>
                        <a:t>0</a:t>
                      </a:r>
                      <a:endParaRPr sz="8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/>
                        <a:t>80</a:t>
                      </a:r>
                      <a:endParaRPr sz="8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23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19</a:t>
                      </a: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</a:t>
                      </a: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/>
                        <a:t>78</a:t>
                      </a:r>
                      <a:endParaRPr sz="8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23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18</a:t>
                      </a: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2</a:t>
                      </a: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/>
                        <a:t>76</a:t>
                      </a:r>
                      <a:endParaRPr sz="8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23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17</a:t>
                      </a: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</a:t>
                      </a: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/>
                        <a:t>74</a:t>
                      </a:r>
                      <a:endParaRPr sz="8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23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16</a:t>
                      </a: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4</a:t>
                      </a: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/>
                        <a:t>72</a:t>
                      </a:r>
                      <a:endParaRPr sz="8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23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15</a:t>
                      </a: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5</a:t>
                      </a: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/>
                        <a:t>70</a:t>
                      </a:r>
                      <a:endParaRPr sz="8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23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14</a:t>
                      </a: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6</a:t>
                      </a: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/>
                        <a:t>68</a:t>
                      </a:r>
                      <a:endParaRPr sz="8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123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13</a:t>
                      </a: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7</a:t>
                      </a: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dirty="0"/>
                        <a:t>66</a:t>
                      </a:r>
                      <a:endParaRPr sz="8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123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12</a:t>
                      </a: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8</a:t>
                      </a: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123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11</a:t>
                      </a: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9</a:t>
                      </a:r>
                      <a:endParaRPr sz="8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694" name="Google Shape;694;p102" title="graph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7028" y="1378873"/>
            <a:ext cx="2607225" cy="18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102" descr="2x+4y = 66&#10;x + y = 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3676" y="1378873"/>
            <a:ext cx="2804009" cy="180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102"/>
          <p:cNvSpPr txBox="1"/>
          <p:nvPr/>
        </p:nvSpPr>
        <p:spPr>
          <a:xfrm>
            <a:off x="6861209" y="3418714"/>
            <a:ext cx="1634700" cy="11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C+m=20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4c+2m=66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4(20-m)+2m=66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m=7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C=13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Group 4: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06" name="Google Shape;706;p103"/>
          <p:cNvSpPr txBox="1"/>
          <p:nvPr/>
        </p:nvSpPr>
        <p:spPr>
          <a:xfrm>
            <a:off x="843861" y="1212902"/>
            <a:ext cx="4530600" cy="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66/4 ~ 16 R 2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16 = max four-wheel vehicles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½(2) = 1 = min two-wheel vehicles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02" name="Google Shape;702;p103" descr="17 sections are colored red and 3 sections are colored blue." title="chart"/>
          <p:cNvGraphicFramePr/>
          <p:nvPr>
            <p:extLst>
              <p:ext uri="{D42A27DB-BD31-4B8C-83A1-F6EECF244321}">
                <p14:modId xmlns:p14="http://schemas.microsoft.com/office/powerpoint/2010/main" val="1721707825"/>
              </p:ext>
            </p:extLst>
          </p:nvPr>
        </p:nvGraphicFramePr>
        <p:xfrm>
          <a:off x="843861" y="2532540"/>
          <a:ext cx="3495375" cy="1981050"/>
        </p:xfrm>
        <a:graphic>
          <a:graphicData uri="http://schemas.openxmlformats.org/drawingml/2006/table">
            <a:tbl>
              <a:tblPr firstRow="1">
                <a:noFill/>
                <a:tableStyleId>{9B72B134-DB27-470B-BF63-CB6CD9CA8773}</a:tableStyleId>
              </a:tblPr>
              <a:tblGrid>
                <a:gridCol w="699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9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9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9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9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5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03" name="Google Shape;703;p103"/>
          <p:cNvSpPr/>
          <p:nvPr/>
        </p:nvSpPr>
        <p:spPr>
          <a:xfrm>
            <a:off x="6501624" y="1003575"/>
            <a:ext cx="1333800" cy="4926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Four wheels</a:t>
            </a:r>
            <a:endParaRPr dirty="0"/>
          </a:p>
        </p:txBody>
      </p:sp>
      <p:sp>
        <p:nvSpPr>
          <p:cNvPr id="704" name="Google Shape;704;p103"/>
          <p:cNvSpPr/>
          <p:nvPr/>
        </p:nvSpPr>
        <p:spPr>
          <a:xfrm>
            <a:off x="6501624" y="1655811"/>
            <a:ext cx="1333800" cy="4926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Two wheels</a:t>
            </a:r>
            <a:endParaRPr dirty="0"/>
          </a:p>
        </p:txBody>
      </p:sp>
      <p:pic>
        <p:nvPicPr>
          <p:cNvPr id="705" name="Google Shape;705;p103" descr="17 red and 3 blue" title="LInking cub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1725" y="2637116"/>
            <a:ext cx="2670350" cy="210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Group 5: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713" name="Google Shape;713;p104" title="Ten Fram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3170" y="914400"/>
            <a:ext cx="2748468" cy="15395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14" name="Google Shape;714;p104" descr="left column - cars&#10;middle column- motorcycles&#10;right column - total" title="Table "/>
          <p:cNvGraphicFramePr/>
          <p:nvPr>
            <p:extLst>
              <p:ext uri="{D42A27DB-BD31-4B8C-83A1-F6EECF244321}">
                <p14:modId xmlns:p14="http://schemas.microsoft.com/office/powerpoint/2010/main" val="3941929165"/>
              </p:ext>
            </p:extLst>
          </p:nvPr>
        </p:nvGraphicFramePr>
        <p:xfrm>
          <a:off x="181350" y="2571750"/>
          <a:ext cx="4390650" cy="2377260"/>
        </p:xfrm>
        <a:graphic>
          <a:graphicData uri="http://schemas.openxmlformats.org/drawingml/2006/table">
            <a:tbl>
              <a:tblPr firstRow="1">
                <a:noFill/>
                <a:tableStyleId>{9B72B134-DB27-470B-BF63-CB6CD9CA8773}</a:tableStyleId>
              </a:tblPr>
              <a:tblGrid>
                <a:gridCol w="1978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0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7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Cars- 4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Moto- 2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TTL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 car - 40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 moto - 20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 car - 44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 moto - 18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62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 car - 48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 moto - 16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64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13 car- 52                                                                                                                                                                                                    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 moto- 14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66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(10 cars, 10 moto) =60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(11,9)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(12,8)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15" name="Google Shape;715;p104" title="graph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3150" y="2780590"/>
            <a:ext cx="2145560" cy="2145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724" y="101451"/>
            <a:ext cx="7886700" cy="9942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Group 6: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22" name="Google Shape;722;p105"/>
          <p:cNvSpPr txBox="1"/>
          <p:nvPr/>
        </p:nvSpPr>
        <p:spPr>
          <a:xfrm>
            <a:off x="483475" y="1047500"/>
            <a:ext cx="52509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highlight>
                  <a:srgbClr val="00FFFF"/>
                </a:highlight>
                <a:latin typeface="Calibri"/>
                <a:ea typeface="Calibri"/>
                <a:cs typeface="Calibri"/>
                <a:sym typeface="Calibri"/>
              </a:rPr>
              <a:t>2x + 4y = 66</a:t>
            </a:r>
            <a:endParaRPr sz="2700">
              <a:highlight>
                <a:srgbClr val="00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highlight>
                  <a:srgbClr val="00FFFF"/>
                </a:highlight>
                <a:latin typeface="Calibri"/>
                <a:ea typeface="Calibri"/>
                <a:cs typeface="Calibri"/>
                <a:sym typeface="Calibri"/>
              </a:rPr>
              <a:t>x+ y =   20</a:t>
            </a:r>
            <a:endParaRPr sz="2700">
              <a:highlight>
                <a:srgbClr val="00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24" name="Google Shape;724;p105" descr="x = motorcycle&#10;y = car" title="chart"/>
          <p:cNvGraphicFramePr/>
          <p:nvPr>
            <p:extLst>
              <p:ext uri="{D42A27DB-BD31-4B8C-83A1-F6EECF244321}">
                <p14:modId xmlns:p14="http://schemas.microsoft.com/office/powerpoint/2010/main" val="67188595"/>
              </p:ext>
            </p:extLst>
          </p:nvPr>
        </p:nvGraphicFramePr>
        <p:xfrm>
          <a:off x="2792325" y="982075"/>
          <a:ext cx="6063900" cy="899100"/>
        </p:xfrm>
        <a:graphic>
          <a:graphicData uri="http://schemas.openxmlformats.org/drawingml/2006/table">
            <a:tbl>
              <a:tblPr firstRow="1">
                <a:noFill/>
                <a:tableStyleId>{9B72B134-DB27-470B-BF63-CB6CD9CA8773}</a:tableStyleId>
              </a:tblPr>
              <a:tblGrid>
                <a:gridCol w="3031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1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00FF"/>
                          </a:solidFill>
                        </a:rPr>
                        <a:t>     </a:t>
                      </a:r>
                      <a:r>
                        <a:rPr lang="en" sz="1900">
                          <a:solidFill>
                            <a:srgbClr val="FF00FF"/>
                          </a:solidFill>
                        </a:rPr>
                        <a:t>x</a:t>
                      </a:r>
                      <a:endParaRPr sz="1900">
                        <a:solidFill>
                          <a:srgbClr val="FF00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00FF"/>
                          </a:solidFill>
                        </a:rPr>
                        <a:t>motorcycle</a:t>
                      </a:r>
                      <a:endParaRPr sz="1600">
                        <a:solidFill>
                          <a:srgbClr val="FF00F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00FF"/>
                          </a:solidFill>
                        </a:rPr>
                        <a:t>     y</a:t>
                      </a:r>
                      <a:endParaRPr sz="1600">
                        <a:solidFill>
                          <a:srgbClr val="FF00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rgbClr val="FF00FF"/>
                          </a:solidFill>
                        </a:rPr>
                        <a:t>   car</a:t>
                      </a:r>
                      <a:endParaRPr sz="1600" dirty="0">
                        <a:solidFill>
                          <a:srgbClr val="FF00F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23" name="Google Shape;723;p105" descr="graph of x + y = 20 and 2x+4y=66" title="Desmos scree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534" y="2331024"/>
            <a:ext cx="8220890" cy="1406425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105"/>
          <p:cNvSpPr txBox="1"/>
          <p:nvPr/>
        </p:nvSpPr>
        <p:spPr>
          <a:xfrm>
            <a:off x="1181800" y="4028850"/>
            <a:ext cx="4176600" cy="7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There are 7 motorcycles and 13 cars</a:t>
            </a:r>
            <a:endParaRPr sz="2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911" y="191807"/>
            <a:ext cx="8520600" cy="572700"/>
          </a:xfrm>
        </p:spPr>
        <p:txBody>
          <a:bodyPr/>
          <a:lstStyle/>
          <a:p>
            <a:r>
              <a:rPr lang="en-US" dirty="0" smtClean="0"/>
              <a:t>Five Practices</a:t>
            </a:r>
            <a:endParaRPr lang="en-US" dirty="0"/>
          </a:p>
        </p:txBody>
      </p:sp>
      <p:pic>
        <p:nvPicPr>
          <p:cNvPr id="758" name="Google Shape;758;p109" descr="Anticipate&#10;Monitor&#10;Select &#10;Sequence&#10;Connect" title="Five Practic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437" y="988847"/>
            <a:ext cx="8328074" cy="4154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Select, Sequence, and </a:t>
            </a:r>
            <a:r>
              <a:rPr lang="en-US" dirty="0" smtClean="0"/>
              <a:t>Connect 1 </a:t>
            </a:r>
            <a:endParaRPr lang="en-US" dirty="0"/>
          </a:p>
        </p:txBody>
      </p:sp>
      <p:pic>
        <p:nvPicPr>
          <p:cNvPr id="763" name="Google Shape;763;p110" descr="Two ten frames with all red circles" title="Ten Fram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940" y="1121307"/>
            <a:ext cx="1453091" cy="1450444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110"/>
          <p:cNvSpPr txBox="1"/>
          <p:nvPr/>
        </p:nvSpPr>
        <p:spPr>
          <a:xfrm>
            <a:off x="2253650" y="1088551"/>
            <a:ext cx="2380500" cy="14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Parking lot with all cars = 20 spots with 80 wheels -- too many 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5" name="Google Shape;765;p110" descr="One tens frame has 10 red circles and one tens frame has 10 yellow circles." title="Ten Fram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769" y="3037100"/>
            <a:ext cx="1429262" cy="1698673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110"/>
          <p:cNvSpPr txBox="1"/>
          <p:nvPr/>
        </p:nvSpPr>
        <p:spPr>
          <a:xfrm>
            <a:off x="2253650" y="3037100"/>
            <a:ext cx="1902000" cy="14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Parking lot with half cars and half motorcycles  10x4 =40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                        10x2= 20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60 wheels ---not enough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69" name="Google Shape;769;p110" descr="left column: cars&#10;middle column: motorcycles&#10;right columng: total" title="Chart"/>
          <p:cNvGraphicFramePr/>
          <p:nvPr>
            <p:extLst>
              <p:ext uri="{D42A27DB-BD31-4B8C-83A1-F6EECF244321}">
                <p14:modId xmlns:p14="http://schemas.microsoft.com/office/powerpoint/2010/main" val="2545303008"/>
              </p:ext>
            </p:extLst>
          </p:nvPr>
        </p:nvGraphicFramePr>
        <p:xfrm>
          <a:off x="4441650" y="2358513"/>
          <a:ext cx="4390650" cy="2377260"/>
        </p:xfrm>
        <a:graphic>
          <a:graphicData uri="http://schemas.openxmlformats.org/drawingml/2006/table">
            <a:tbl>
              <a:tblPr firstRow="1">
                <a:noFill/>
                <a:tableStyleId>{9B72B134-DB27-470B-BF63-CB6CD9CA8773}</a:tableStyleId>
              </a:tblPr>
              <a:tblGrid>
                <a:gridCol w="1978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0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7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Cars- 4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Moto- 2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TTL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 car - 40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 moto - 20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60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 car - 44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 moto - 18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62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 car - 48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 moto - 16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64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13 car- 52                                                                                                                                                                                                    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 moto- 14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66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(10 cars, 10 moto) =60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(11,9)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(12,8)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Select, Sequence, and </a:t>
            </a:r>
            <a:r>
              <a:rPr lang="en-US" dirty="0" smtClean="0"/>
              <a:t>Connect 2</a:t>
            </a:r>
            <a:endParaRPr lang="en-US" dirty="0"/>
          </a:p>
        </p:txBody>
      </p:sp>
      <p:graphicFrame>
        <p:nvGraphicFramePr>
          <p:cNvPr id="774" name="Google Shape;774;p111" descr="17 red spaces&#10;3 green spaces" title="chart"/>
          <p:cNvGraphicFramePr/>
          <p:nvPr>
            <p:extLst>
              <p:ext uri="{D42A27DB-BD31-4B8C-83A1-F6EECF244321}">
                <p14:modId xmlns:p14="http://schemas.microsoft.com/office/powerpoint/2010/main" val="3988402480"/>
              </p:ext>
            </p:extLst>
          </p:nvPr>
        </p:nvGraphicFramePr>
        <p:xfrm>
          <a:off x="1135938" y="1140529"/>
          <a:ext cx="7239000" cy="2407770"/>
        </p:xfrm>
        <a:graphic>
          <a:graphicData uri="http://schemas.openxmlformats.org/drawingml/2006/table">
            <a:tbl>
              <a:tblPr firstRow="1">
                <a:noFill/>
                <a:tableStyleId>{9B72B134-DB27-470B-BF63-CB6CD9CA8773}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Car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Car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Car 4 wheels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Car r wheels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Car 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Car 4 wheels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Car 4 wheels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Car/4 wheels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car/ 4 wheels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Car- 4 wheels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Motorcycle 2 wheels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motorcycle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car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Car  4 wheels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Car # 12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Car-4 wheels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1 motorcycle (2 wheels)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75" name="Google Shape;775;p111"/>
          <p:cNvSpPr/>
          <p:nvPr/>
        </p:nvSpPr>
        <p:spPr>
          <a:xfrm>
            <a:off x="2203468" y="3797425"/>
            <a:ext cx="1333800" cy="4926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Four wheels</a:t>
            </a:r>
            <a:endParaRPr dirty="0"/>
          </a:p>
        </p:txBody>
      </p:sp>
      <p:sp>
        <p:nvSpPr>
          <p:cNvPr id="776" name="Google Shape;776;p111"/>
          <p:cNvSpPr/>
          <p:nvPr/>
        </p:nvSpPr>
        <p:spPr>
          <a:xfrm>
            <a:off x="4088538" y="3797425"/>
            <a:ext cx="1333800" cy="4926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 wheels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9836" y="52929"/>
            <a:ext cx="8520600" cy="572700"/>
          </a:xfrm>
        </p:spPr>
        <p:txBody>
          <a:bodyPr/>
          <a:lstStyle/>
          <a:p>
            <a:r>
              <a:rPr lang="en-US" dirty="0" smtClean="0"/>
              <a:t>Select, Sequence, and </a:t>
            </a:r>
            <a:r>
              <a:rPr lang="en-US" dirty="0" smtClean="0"/>
              <a:t>Connect 3</a:t>
            </a:r>
            <a:endParaRPr lang="en-US" dirty="0"/>
          </a:p>
        </p:txBody>
      </p:sp>
      <p:graphicFrame>
        <p:nvGraphicFramePr>
          <p:cNvPr id="787" name="Google Shape;787;p112" descr="left column: cars&#10;right column: motorcycles" title="Chart"/>
          <p:cNvGraphicFramePr/>
          <p:nvPr>
            <p:extLst>
              <p:ext uri="{D42A27DB-BD31-4B8C-83A1-F6EECF244321}">
                <p14:modId xmlns:p14="http://schemas.microsoft.com/office/powerpoint/2010/main" val="3189259062"/>
              </p:ext>
            </p:extLst>
          </p:nvPr>
        </p:nvGraphicFramePr>
        <p:xfrm>
          <a:off x="1085751" y="625629"/>
          <a:ext cx="1108386" cy="4412142"/>
        </p:xfrm>
        <a:graphic>
          <a:graphicData uri="http://schemas.openxmlformats.org/drawingml/2006/table">
            <a:tbl>
              <a:tblPr firstRow="1">
                <a:noFill/>
                <a:tableStyleId>{9B72B134-DB27-470B-BF63-CB6CD9CA8773}</a:tableStyleId>
              </a:tblPr>
              <a:tblGrid>
                <a:gridCol w="554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484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Cars</a:t>
                      </a:r>
                      <a:endParaRPr sz="1200" dirty="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Motorcycle</a:t>
                      </a:r>
                      <a:endParaRPr sz="1200" dirty="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20</a:t>
                      </a:r>
                      <a:endParaRPr sz="120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0</a:t>
                      </a:r>
                      <a:endParaRPr sz="1200" dirty="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19</a:t>
                      </a:r>
                      <a:endParaRPr sz="120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1</a:t>
                      </a:r>
                      <a:endParaRPr sz="1200" dirty="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18</a:t>
                      </a:r>
                      <a:endParaRPr sz="120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2</a:t>
                      </a:r>
                      <a:endParaRPr sz="1200" dirty="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17</a:t>
                      </a:r>
                      <a:endParaRPr sz="120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3</a:t>
                      </a:r>
                      <a:endParaRPr sz="1200" dirty="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16</a:t>
                      </a:r>
                      <a:endParaRPr sz="120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4</a:t>
                      </a:r>
                      <a:endParaRPr sz="1200" dirty="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15</a:t>
                      </a:r>
                      <a:endParaRPr sz="120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5</a:t>
                      </a:r>
                      <a:endParaRPr sz="1200" dirty="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14</a:t>
                      </a:r>
                      <a:endParaRPr sz="120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6</a:t>
                      </a:r>
                      <a:endParaRPr sz="1200" dirty="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13</a:t>
                      </a:r>
                      <a:endParaRPr sz="120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7</a:t>
                      </a:r>
                      <a:endParaRPr sz="1200" dirty="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12</a:t>
                      </a:r>
                      <a:endParaRPr sz="120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8</a:t>
                      </a:r>
                      <a:endParaRPr sz="1200" dirty="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91425" marR="91425" marT="91425" marB="91425"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" name="Picture 1" title="graph of two lin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133" y="1618004"/>
            <a:ext cx="4143375" cy="32861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3A"/>
        </a:solidFill>
        <a:effectLst/>
      </p:bgPr>
    </p:bg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91"/>
          <p:cNvSpPr txBox="1">
            <a:spLocks noGrp="1"/>
          </p:cNvSpPr>
          <p:nvPr>
            <p:ph type="ctrTitle"/>
          </p:nvPr>
        </p:nvSpPr>
        <p:spPr>
          <a:xfrm>
            <a:off x="685800" y="-78581"/>
            <a:ext cx="7772400" cy="1102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Find all of these templates at:</a:t>
            </a:r>
            <a:endParaRPr dirty="0"/>
          </a:p>
        </p:txBody>
      </p:sp>
      <p:sp>
        <p:nvSpPr>
          <p:cNvPr id="597" name="Google Shape;597;p91"/>
          <p:cNvSpPr txBox="1"/>
          <p:nvPr/>
        </p:nvSpPr>
        <p:spPr>
          <a:xfrm>
            <a:off x="1611225" y="1302925"/>
            <a:ext cx="56487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2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theresawills.com/templates</a:t>
            </a:r>
            <a:endParaRPr sz="3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 sz="3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8" name="Google Shape;598;p91" title="website pictur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025" y="1302925"/>
            <a:ext cx="95250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91"/>
          <p:cNvSpPr txBox="1">
            <a:spLocks noGrp="1"/>
          </p:cNvSpPr>
          <p:nvPr>
            <p:ph type="ctrTitle"/>
          </p:nvPr>
        </p:nvSpPr>
        <p:spPr>
          <a:xfrm>
            <a:off x="82425" y="2207425"/>
            <a:ext cx="8972400" cy="1102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Find all recordings &amp; slide decks at:</a:t>
            </a:r>
            <a:endParaRPr dirty="0"/>
          </a:p>
        </p:txBody>
      </p:sp>
      <p:sp>
        <p:nvSpPr>
          <p:cNvPr id="600" name="Google Shape;600;p91"/>
          <p:cNvSpPr txBox="1"/>
          <p:nvPr/>
        </p:nvSpPr>
        <p:spPr>
          <a:xfrm>
            <a:off x="1611225" y="3588925"/>
            <a:ext cx="57675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2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theresawills.com/mathurdays</a:t>
            </a:r>
            <a:endParaRPr sz="3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1" name="Google Shape;601;p91" title="website pictur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025" y="3573875"/>
            <a:ext cx="952500" cy="9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Select, Sequence, and </a:t>
            </a:r>
            <a:r>
              <a:rPr lang="en-US" dirty="0" smtClean="0"/>
              <a:t>Connect 4</a:t>
            </a:r>
            <a:endParaRPr lang="en-US" dirty="0"/>
          </a:p>
        </p:txBody>
      </p:sp>
      <p:sp>
        <p:nvSpPr>
          <p:cNvPr id="802" name="Google Shape;802;p113"/>
          <p:cNvSpPr txBox="1"/>
          <p:nvPr/>
        </p:nvSpPr>
        <p:spPr>
          <a:xfrm>
            <a:off x="282230" y="2242069"/>
            <a:ext cx="1790100" cy="13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Wouldn’t fill up the lot.  Combinations of points are less than 20.</a:t>
            </a:r>
            <a:endParaRPr dirty="0"/>
          </a:p>
        </p:txBody>
      </p:sp>
      <p:pic>
        <p:nvPicPr>
          <p:cNvPr id="2" name="Picture 1" title="graph of two lin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500" y="1390137"/>
            <a:ext cx="4610100" cy="3209925"/>
          </a:xfrm>
          <a:prstGeom prst="rect">
            <a:avLst/>
          </a:prstGeom>
        </p:spPr>
      </p:pic>
      <p:sp>
        <p:nvSpPr>
          <p:cNvPr id="794" name="Google Shape;794;p113"/>
          <p:cNvSpPr txBox="1"/>
          <p:nvPr/>
        </p:nvSpPr>
        <p:spPr>
          <a:xfrm>
            <a:off x="6914600" y="1259300"/>
            <a:ext cx="2421600" cy="17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M = motorcycles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 = cars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2m+4c=66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m+c=20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m=7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c= 13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Prompts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342900">
              <a:lnSpc>
                <a:spcPct val="115000"/>
              </a:lnSpc>
              <a:spcBef>
                <a:spcPts val="1600"/>
              </a:spcBef>
              <a:buSzPts val="1800"/>
              <a:buChar char="●"/>
            </a:pPr>
            <a:r>
              <a:rPr lang="en-US" sz="2400" b="1" dirty="0"/>
              <a:t>How did you use efficient strategies to split and group wheels?</a:t>
            </a:r>
          </a:p>
          <a:p>
            <a:pPr lvl="0" indent="-342900">
              <a:lnSpc>
                <a:spcPct val="115000"/>
              </a:lnSpc>
              <a:spcBef>
                <a:spcPts val="0"/>
              </a:spcBef>
              <a:buSzPts val="1800"/>
              <a:buChar char="●"/>
            </a:pPr>
            <a:r>
              <a:rPr lang="en-US" sz="2400" b="1" dirty="0"/>
              <a:t>How could you use tables, graphs and equations to generalize all possibilities?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671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Teacher Hat</a:t>
            </a:r>
            <a:endParaRPr lang="en-US" dirty="0"/>
          </a:p>
        </p:txBody>
      </p:sp>
      <p:pic>
        <p:nvPicPr>
          <p:cNvPr id="813" name="Google Shape;813;p115" title="decorativ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14974"/>
            <a:ext cx="2960775" cy="3790501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115"/>
          <p:cNvSpPr txBox="1"/>
          <p:nvPr/>
        </p:nvSpPr>
        <p:spPr>
          <a:xfrm>
            <a:off x="3883450" y="1414975"/>
            <a:ext cx="5040300" cy="3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Rich tasks on VDOE website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This task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alibri"/>
                <a:ea typeface="Calibri"/>
                <a:cs typeface="Calibri"/>
                <a:sym typeface="Calibri"/>
              </a:rPr>
              <a:t>5 minutes independent think time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SAMR (1 of 2)</a:t>
            </a:r>
            <a:endParaRPr lang="en-US" dirty="0"/>
          </a:p>
        </p:txBody>
      </p:sp>
      <p:pic>
        <p:nvPicPr>
          <p:cNvPr id="890" name="Google Shape;890;p119" descr="SAMR Model: A Practical Guide for EdTech Integration | Schoolog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95754"/>
            <a:ext cx="8088923" cy="3785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SAMR (2 of 2)</a:t>
            </a:r>
            <a:endParaRPr lang="en-US" dirty="0"/>
          </a:p>
        </p:txBody>
      </p:sp>
      <p:pic>
        <p:nvPicPr>
          <p:cNvPr id="4" name="Picture 3" title="SAMR Mode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941" y="1334044"/>
            <a:ext cx="61722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87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BEFF"/>
        </a:solidFill>
        <a:effectLst/>
      </p:bgPr>
    </p:bg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2300" b="1"/>
              <a:t>What are your biggest concerns about teaching online?</a:t>
            </a:r>
            <a:endParaRPr sz="2300"/>
          </a:p>
        </p:txBody>
      </p:sp>
      <p:sp>
        <p:nvSpPr>
          <p:cNvPr id="911" name="Google Shape;911;p121"/>
          <p:cNvSpPr txBox="1"/>
          <p:nvPr/>
        </p:nvSpPr>
        <p:spPr>
          <a:xfrm>
            <a:off x="3089025" y="1212338"/>
            <a:ext cx="2966100" cy="5745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Unit assessments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121"/>
          <p:cNvSpPr txBox="1"/>
          <p:nvPr/>
        </p:nvSpPr>
        <p:spPr>
          <a:xfrm>
            <a:off x="6117975" y="1212338"/>
            <a:ext cx="2966100" cy="5745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Learning cool pedagogy using technology is great.  I need more time to practice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121"/>
          <p:cNvSpPr txBox="1"/>
          <p:nvPr/>
        </p:nvSpPr>
        <p:spPr>
          <a:xfrm>
            <a:off x="3089025" y="1840988"/>
            <a:ext cx="2966100" cy="5745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Lack of student engagement 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121"/>
          <p:cNvSpPr txBox="1"/>
          <p:nvPr/>
        </p:nvSpPr>
        <p:spPr>
          <a:xfrm>
            <a:off x="60075" y="1840988"/>
            <a:ext cx="2966100" cy="5745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Keeping students engaged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5" name="Google Shape;915;p121"/>
          <p:cNvSpPr txBox="1"/>
          <p:nvPr/>
        </p:nvSpPr>
        <p:spPr>
          <a:xfrm>
            <a:off x="6117975" y="1840988"/>
            <a:ext cx="2966100" cy="5745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Engagement; doing things in order to really learn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121"/>
          <p:cNvSpPr txBox="1"/>
          <p:nvPr/>
        </p:nvSpPr>
        <p:spPr>
          <a:xfrm>
            <a:off x="3089025" y="2469638"/>
            <a:ext cx="2966100" cy="5745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connecting with the students since they are muted and videos are off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p121"/>
          <p:cNvSpPr txBox="1"/>
          <p:nvPr/>
        </p:nvSpPr>
        <p:spPr>
          <a:xfrm>
            <a:off x="60075" y="2469638"/>
            <a:ext cx="2966100" cy="5745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Not seeing that they are having trouble with a concept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918;p121"/>
          <p:cNvSpPr txBox="1"/>
          <p:nvPr/>
        </p:nvSpPr>
        <p:spPr>
          <a:xfrm>
            <a:off x="6117975" y="2469638"/>
            <a:ext cx="2966100" cy="5745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Some students are not engaging;  want to use these rich tasks but need help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121"/>
          <p:cNvSpPr txBox="1"/>
          <p:nvPr/>
        </p:nvSpPr>
        <p:spPr>
          <a:xfrm>
            <a:off x="60075" y="3098288"/>
            <a:ext cx="2966100" cy="5745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Getting students to log into the session and participate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121"/>
          <p:cNvSpPr txBox="1"/>
          <p:nvPr/>
        </p:nvSpPr>
        <p:spPr>
          <a:xfrm>
            <a:off x="6117975" y="3098288"/>
            <a:ext cx="2966100" cy="5745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Losing kids in links, directions, etc.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121"/>
          <p:cNvSpPr txBox="1"/>
          <p:nvPr/>
        </p:nvSpPr>
        <p:spPr>
          <a:xfrm>
            <a:off x="3089025" y="3726938"/>
            <a:ext cx="2966100" cy="5745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Students engagement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121"/>
          <p:cNvSpPr txBox="1"/>
          <p:nvPr/>
        </p:nvSpPr>
        <p:spPr>
          <a:xfrm>
            <a:off x="60075" y="3726938"/>
            <a:ext cx="2966100" cy="5745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Having the right amount of work time for students to learn, but not burn out on screen time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121"/>
          <p:cNvSpPr txBox="1"/>
          <p:nvPr/>
        </p:nvSpPr>
        <p:spPr>
          <a:xfrm>
            <a:off x="6117975" y="3726938"/>
            <a:ext cx="2966100" cy="5745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Having time to plan great lessons day to day- is there a “daily” template?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" name="Google Shape;925;p121"/>
          <p:cNvSpPr txBox="1"/>
          <p:nvPr/>
        </p:nvSpPr>
        <p:spPr>
          <a:xfrm>
            <a:off x="3089025" y="4355588"/>
            <a:ext cx="2966100" cy="5745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Formative assessment vs summarize assessment. How do you grade? 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121"/>
          <p:cNvSpPr txBox="1"/>
          <p:nvPr/>
        </p:nvSpPr>
        <p:spPr>
          <a:xfrm>
            <a:off x="60075" y="4355588"/>
            <a:ext cx="2966100" cy="5745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How to know whether or not they are cheating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121"/>
          <p:cNvSpPr txBox="1"/>
          <p:nvPr/>
        </p:nvSpPr>
        <p:spPr>
          <a:xfrm>
            <a:off x="6117975" y="4355588"/>
            <a:ext cx="2966100" cy="5745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Academic honesty with math apps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121"/>
          <p:cNvSpPr txBox="1"/>
          <p:nvPr/>
        </p:nvSpPr>
        <p:spPr>
          <a:xfrm>
            <a:off x="60075" y="1212338"/>
            <a:ext cx="2966100" cy="574500"/>
          </a:xfrm>
          <a:prstGeom prst="rect">
            <a:avLst/>
          </a:prstGeom>
          <a:solidFill>
            <a:srgbClr val="D9EAD3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Ways for kids to do/show work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875" y="262145"/>
            <a:ext cx="8520600" cy="572700"/>
          </a:xfrm>
        </p:spPr>
        <p:txBody>
          <a:bodyPr/>
          <a:lstStyle/>
          <a:p>
            <a:r>
              <a:rPr lang="en-US" dirty="0" smtClean="0"/>
              <a:t>Scavenger Hunt:  All About</a:t>
            </a:r>
            <a:endParaRPr lang="en-US" dirty="0"/>
          </a:p>
        </p:txBody>
      </p:sp>
      <p:sp>
        <p:nvSpPr>
          <p:cNvPr id="1000" name="Google Shape;1000;p126"/>
          <p:cNvSpPr/>
          <p:nvPr/>
        </p:nvSpPr>
        <p:spPr>
          <a:xfrm rot="-2110662">
            <a:off x="4871991" y="1288889"/>
            <a:ext cx="1076870" cy="65104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/>
              <a:t>Type your name</a:t>
            </a:r>
            <a:endParaRPr sz="900" dirty="0"/>
          </a:p>
        </p:txBody>
      </p:sp>
      <p:sp>
        <p:nvSpPr>
          <p:cNvPr id="1001" name="Google Shape;1001;p126"/>
          <p:cNvSpPr txBox="1"/>
          <p:nvPr/>
        </p:nvSpPr>
        <p:spPr>
          <a:xfrm>
            <a:off x="6621600" y="4643698"/>
            <a:ext cx="2522400" cy="49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Add a comment that says “FINISHED” and turn this box red when you are done.</a:t>
            </a:r>
            <a:endParaRPr sz="1000"/>
          </a:p>
        </p:txBody>
      </p:sp>
      <p:sp>
        <p:nvSpPr>
          <p:cNvPr id="1002" name="Google Shape;1002;p126"/>
          <p:cNvSpPr txBox="1"/>
          <p:nvPr/>
        </p:nvSpPr>
        <p:spPr>
          <a:xfrm>
            <a:off x="4601175" y="3907550"/>
            <a:ext cx="1618500" cy="10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Color the bear using the SCRIBBLE tool under the line tool.  Then delete this text box.</a:t>
            </a:r>
            <a:endParaRPr sz="12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28"/>
          <p:cNvSpPr txBox="1">
            <a:spLocks noGrp="1"/>
          </p:cNvSpPr>
          <p:nvPr>
            <p:ph type="ctrTitle"/>
          </p:nvPr>
        </p:nvSpPr>
        <p:spPr>
          <a:xfrm>
            <a:off x="541125" y="62822"/>
            <a:ext cx="7772400" cy="560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Frequently Asked Questions</a:t>
            </a:r>
            <a:endParaRPr/>
          </a:p>
        </p:txBody>
      </p:sp>
      <p:sp>
        <p:nvSpPr>
          <p:cNvPr id="1021" name="Google Shape;1021;p128"/>
          <p:cNvSpPr txBox="1"/>
          <p:nvPr/>
        </p:nvSpPr>
        <p:spPr>
          <a:xfrm>
            <a:off x="135950" y="759575"/>
            <a:ext cx="8928900" cy="42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How do I make Drag and Drop slides?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How do I clone objects, stack objects, or make them transparent?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How do I embed google translate to read my directions in english and other languages?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Why is my avatar an anonymous animal and how do I see my students’ names?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How do you teach students to move between zoom/BBcU/Meets/Mteams and googled slides?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I can’t read the small print on the slides.  How can I make it bigger?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How do I lock google slides so that students don’t move things?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How do I set up breakout rooms and move between them quickly?  BBcU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 (more platforms to come)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How do I set up safety norms so that students can notify me instantly of problems in breakout rooms?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What if my students have an ipad, phone, or tablet?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90"/>
          <p:cNvSpPr txBox="1">
            <a:spLocks noGrp="1"/>
          </p:cNvSpPr>
          <p:nvPr>
            <p:ph type="ctrTitle"/>
          </p:nvPr>
        </p:nvSpPr>
        <p:spPr>
          <a:xfrm>
            <a:off x="238000" y="124650"/>
            <a:ext cx="87459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ntury Gothic"/>
              <a:buNone/>
            </a:pPr>
            <a:r>
              <a:rPr lang="en-US" sz="2800" dirty="0" err="1" smtClean="0"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Mathurdays</a:t>
            </a:r>
            <a:r>
              <a:rPr lang="en-US" sz="2800" dirty="0" smtClean="0"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- every Saturday at noon Eastern Time </a:t>
            </a:r>
            <a:endParaRPr sz="2800" dirty="0"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</p:txBody>
      </p:sp>
      <p:pic>
        <p:nvPicPr>
          <p:cNvPr id="580" name="Google Shape;580;p90" descr="Picture of Theresa Wills" title="Picture"/>
          <p:cNvPicPr preferRelativeResize="0"/>
          <p:nvPr/>
        </p:nvPicPr>
        <p:blipFill rotWithShape="1">
          <a:blip r:embed="rId3">
            <a:alphaModFix/>
          </a:blip>
          <a:srcRect t="3854" r="7969" b="9324"/>
          <a:stretch/>
        </p:blipFill>
        <p:spPr>
          <a:xfrm>
            <a:off x="238001" y="1170275"/>
            <a:ext cx="1916549" cy="280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90" descr="Picture of Teaching Math at a Distance Book." title="Picture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8850" y="1170275"/>
            <a:ext cx="1937600" cy="2802851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90"/>
          <p:cNvSpPr txBox="1"/>
          <p:nvPr/>
        </p:nvSpPr>
        <p:spPr>
          <a:xfrm>
            <a:off x="2350150" y="1200375"/>
            <a:ext cx="4343100" cy="26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100" b="1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FREE professional development </a:t>
            </a:r>
          </a:p>
          <a:p>
            <a:pPr lvl="0"/>
            <a:endParaRPr lang="en-US" sz="210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>
              <a:buClr>
                <a:srgbClr val="1C4587"/>
              </a:buClr>
              <a:buSzPts val="2100"/>
              <a:buFont typeface="Calibri"/>
              <a:buChar char="●"/>
            </a:pPr>
            <a:r>
              <a:rPr lang="en-US" sz="21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Engage in best practices for teaching math in remote K-12 classrooms.</a:t>
            </a:r>
          </a:p>
          <a:p>
            <a:pPr marL="457200" lvl="0" indent="-361950">
              <a:buClr>
                <a:srgbClr val="1C4587"/>
              </a:buClr>
              <a:buSzPts val="2100"/>
              <a:buFont typeface="Calibri"/>
              <a:buChar char="●"/>
            </a:pPr>
            <a:r>
              <a:rPr lang="en-US" sz="21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Increase student participation</a:t>
            </a:r>
          </a:p>
          <a:p>
            <a:pPr marL="457200" lvl="0" indent="-361950">
              <a:buClr>
                <a:srgbClr val="1C4587"/>
              </a:buClr>
              <a:buSzPts val="2100"/>
              <a:buFont typeface="Calibri"/>
              <a:buChar char="●"/>
            </a:pPr>
            <a:r>
              <a:rPr lang="en-US" sz="21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Access templates and lessons that are ready to use immediately.</a:t>
            </a:r>
            <a:endParaRPr lang="en-US" sz="2100" dirty="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6" name="Google Shape;586;p90" title="websit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6617" y="4289101"/>
            <a:ext cx="667250" cy="66725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90"/>
          <p:cNvSpPr txBox="1"/>
          <p:nvPr/>
        </p:nvSpPr>
        <p:spPr>
          <a:xfrm>
            <a:off x="943875" y="4469425"/>
            <a:ext cx="2136300" cy="3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latin typeface="Calibri"/>
                <a:ea typeface="Calibri"/>
                <a:cs typeface="Calibri"/>
                <a:sym typeface="Calibri"/>
              </a:rPr>
              <a:t>theresawills.com</a:t>
            </a:r>
            <a:endParaRPr sz="19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90"/>
          <p:cNvSpPr txBox="1"/>
          <p:nvPr/>
        </p:nvSpPr>
        <p:spPr>
          <a:xfrm>
            <a:off x="3568200" y="4458550"/>
            <a:ext cx="1659600" cy="3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latin typeface="Calibri"/>
                <a:ea typeface="Calibri"/>
                <a:cs typeface="Calibri"/>
                <a:sym typeface="Calibri"/>
              </a:rPr>
              <a:t>@theresawills</a:t>
            </a:r>
            <a:endParaRPr sz="19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90"/>
          <p:cNvSpPr txBox="1"/>
          <p:nvPr/>
        </p:nvSpPr>
        <p:spPr>
          <a:xfrm>
            <a:off x="6078275" y="4458550"/>
            <a:ext cx="2861400" cy="3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latin typeface="Calibri"/>
                <a:ea typeface="Calibri"/>
                <a:cs typeface="Calibri"/>
                <a:sym typeface="Calibri"/>
              </a:rPr>
              <a:t>youtube.com/theresawills</a:t>
            </a:r>
            <a:endParaRPr sz="19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0" name="Google Shape;590;p90" title="twitter bird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77138" y="4278225"/>
            <a:ext cx="667250" cy="6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90" title="youtube picture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11025" y="4289100"/>
            <a:ext cx="667250" cy="667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713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445024"/>
            <a:ext cx="8520600" cy="1003947"/>
          </a:xfrm>
        </p:spPr>
        <p:txBody>
          <a:bodyPr/>
          <a:lstStyle/>
          <a:p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Successes and Celebrations in Math or Personal Lives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title="Participant Successes and Celebrati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597" y="1144868"/>
            <a:ext cx="6746211" cy="3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22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Agenda:</a:t>
            </a:r>
            <a:br>
              <a:rPr lang="en-US" sz="4800" dirty="0"/>
            </a:b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482600">
              <a:spcBef>
                <a:spcPts val="0"/>
              </a:spcBef>
              <a:buSzPts val="4000"/>
              <a:buFont typeface="Calibri"/>
              <a:buAutoNum type="arabicParenR"/>
            </a:pPr>
            <a:r>
              <a:rPr lang="en-US" sz="4000" dirty="0"/>
              <a:t>Do the math</a:t>
            </a:r>
          </a:p>
          <a:p>
            <a:pPr lvl="0" indent="-482600">
              <a:spcBef>
                <a:spcPts val="0"/>
              </a:spcBef>
              <a:buSzPts val="4000"/>
              <a:buFont typeface="Calibri"/>
              <a:buAutoNum type="arabicParenR"/>
            </a:pPr>
            <a:r>
              <a:rPr lang="en-US" sz="4000" dirty="0"/>
              <a:t>Do the discourse</a:t>
            </a:r>
          </a:p>
          <a:p>
            <a:pPr lvl="0" indent="-482600">
              <a:spcBef>
                <a:spcPts val="0"/>
              </a:spcBef>
              <a:buSzPts val="4000"/>
              <a:buFont typeface="Calibri"/>
              <a:buAutoNum type="arabicParenR"/>
            </a:pPr>
            <a:r>
              <a:rPr lang="en-US" sz="4000" dirty="0"/>
              <a:t>Reimagine the opportunities online</a:t>
            </a:r>
          </a:p>
          <a:p>
            <a:pPr lvl="0" indent="-482600">
              <a:spcBef>
                <a:spcPts val="0"/>
              </a:spcBef>
              <a:buSzPts val="4000"/>
              <a:buFont typeface="Calibri"/>
              <a:buAutoNum type="arabicParenR"/>
            </a:pPr>
            <a:r>
              <a:rPr lang="en-US" sz="4000" dirty="0"/>
              <a:t>Q&amp;A about the teaching and tech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00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14520"/>
            <a:ext cx="7886700" cy="485811"/>
          </a:xfrm>
        </p:spPr>
        <p:txBody>
          <a:bodyPr/>
          <a:lstStyle/>
          <a:p>
            <a:pPr algn="ctr"/>
            <a:r>
              <a:rPr lang="en-US" sz="3600" b="1" dirty="0"/>
              <a:t>Full Parking Lot</a:t>
            </a:r>
            <a:br>
              <a:rPr lang="en-US" sz="3600" b="1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671491"/>
            <a:ext cx="3549455" cy="3732288"/>
          </a:xfrm>
        </p:spPr>
        <p:txBody>
          <a:bodyPr/>
          <a:lstStyle/>
          <a:p>
            <a:pPr marL="0" lvl="0" indent="0">
              <a:lnSpc>
                <a:spcPct val="115000"/>
              </a:lnSpc>
              <a:spcBef>
                <a:spcPts val="1200"/>
              </a:spcBef>
              <a:buSzPts val="1100"/>
              <a:buNone/>
            </a:pPr>
            <a:r>
              <a:rPr lang="en-US" sz="2000" dirty="0"/>
              <a:t>All 20 spaces in my favorite parking lot are filled by vehicles.  Some are occupied by two-wheeled motorcycles, and others by cars.  Each space has only one vehicle occupying it. To calm myself, I counted wheels and there were exactly 66. </a:t>
            </a:r>
          </a:p>
          <a:p>
            <a:pPr marL="0" lvl="0" indent="0">
              <a:lnSpc>
                <a:spcPct val="115000"/>
              </a:lnSpc>
              <a:spcBef>
                <a:spcPts val="1200"/>
              </a:spcBef>
              <a:buSzPts val="1100"/>
              <a:buNone/>
            </a:pPr>
            <a:r>
              <a:rPr lang="en-US" sz="2000" dirty="0"/>
              <a:t>How many cars and how many motorcycles have parked in my lot?</a:t>
            </a:r>
          </a:p>
          <a:p>
            <a:endParaRPr lang="en-US" dirty="0"/>
          </a:p>
        </p:txBody>
      </p:sp>
      <p:pic>
        <p:nvPicPr>
          <p:cNvPr id="4" name="Google Shape;647;p98" descr="season 3 car GIF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70217" y="1364566"/>
            <a:ext cx="3953021" cy="2912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793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3050" y="0"/>
            <a:ext cx="8764173" cy="994200"/>
          </a:xfrm>
        </p:spPr>
        <p:txBody>
          <a:bodyPr/>
          <a:lstStyle/>
          <a:p>
            <a:r>
              <a:rPr lang="en-US" sz="3200" dirty="0" smtClean="0"/>
              <a:t>Show your thinking with these virtual manipulatives</a:t>
            </a:r>
            <a:endParaRPr lang="en-US" sz="3200" dirty="0"/>
          </a:p>
        </p:txBody>
      </p:sp>
      <p:pic>
        <p:nvPicPr>
          <p:cNvPr id="655" name="Google Shape;655;p99" title="Picture of CPM tile screen"/>
          <p:cNvPicPr preferRelativeResize="0"/>
          <p:nvPr/>
        </p:nvPicPr>
        <p:blipFill rotWithShape="1">
          <a:blip r:embed="rId4">
            <a:alphaModFix/>
          </a:blip>
          <a:srcRect t="4695" r="67089" b="46495"/>
          <a:stretch/>
        </p:blipFill>
        <p:spPr>
          <a:xfrm>
            <a:off x="320250" y="1333400"/>
            <a:ext cx="1378373" cy="1085976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99"/>
          <p:cNvSpPr txBox="1"/>
          <p:nvPr/>
        </p:nvSpPr>
        <p:spPr>
          <a:xfrm>
            <a:off x="335825" y="2567450"/>
            <a:ext cx="1378500" cy="14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CPM Tiles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Model and color code with circles and squares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7" name="Google Shape;657;p99" title="Picture of Interactive Number line screen"/>
          <p:cNvPicPr preferRelativeResize="0"/>
          <p:nvPr/>
        </p:nvPicPr>
        <p:blipFill rotWithShape="1">
          <a:blip r:embed="rId6">
            <a:alphaModFix/>
          </a:blip>
          <a:srcRect l="11071" t="27270" r="57750" b="26493"/>
          <a:stretch/>
        </p:blipFill>
        <p:spPr>
          <a:xfrm>
            <a:off x="2093100" y="1333400"/>
            <a:ext cx="1378373" cy="1085976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99"/>
          <p:cNvSpPr txBox="1"/>
          <p:nvPr/>
        </p:nvSpPr>
        <p:spPr>
          <a:xfrm>
            <a:off x="2093050" y="2584425"/>
            <a:ext cx="1378500" cy="21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Interactive Number Line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Model number of feet with “hops” on the numberline.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4" name="Google Shape;664;p99" title="Picture of Ten Frame Screen"/>
          <p:cNvPicPr preferRelativeResize="0"/>
          <p:nvPr/>
        </p:nvPicPr>
        <p:blipFill rotWithShape="1">
          <a:blip r:embed="rId8">
            <a:alphaModFix/>
          </a:blip>
          <a:srcRect l="10881" t="14352" r="61865" b="16942"/>
          <a:stretch/>
        </p:blipFill>
        <p:spPr>
          <a:xfrm>
            <a:off x="3865950" y="1333400"/>
            <a:ext cx="1378375" cy="1085976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99"/>
          <p:cNvSpPr txBox="1"/>
          <p:nvPr/>
        </p:nvSpPr>
        <p:spPr>
          <a:xfrm>
            <a:off x="3850275" y="2567450"/>
            <a:ext cx="1378500" cy="19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Ten Frame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Model with two color counters on a Ten Frame.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0" name="Google Shape;660;p99" title="Picture of Cuisenaire Rods screen"/>
          <p:cNvPicPr preferRelativeResize="0"/>
          <p:nvPr/>
        </p:nvPicPr>
        <p:blipFill rotWithShape="1">
          <a:blip r:embed="rId10">
            <a:alphaModFix/>
          </a:blip>
          <a:srcRect l="23776" t="6177" r="38046" b="37204"/>
          <a:stretch/>
        </p:blipFill>
        <p:spPr>
          <a:xfrm>
            <a:off x="5638800" y="1333400"/>
            <a:ext cx="1378373" cy="1085976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99"/>
          <p:cNvSpPr txBox="1"/>
          <p:nvPr/>
        </p:nvSpPr>
        <p:spPr>
          <a:xfrm>
            <a:off x="5607500" y="2567450"/>
            <a:ext cx="1378500" cy="16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Cuisenaire Rods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Model different footed animals with cuisenaire rods.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2" name="Google Shape;662;p99" title="Picture of Unifix Cubes Screen"/>
          <p:cNvPicPr preferRelativeResize="0"/>
          <p:nvPr/>
        </p:nvPicPr>
        <p:blipFill rotWithShape="1">
          <a:blip r:embed="rId12">
            <a:alphaModFix/>
          </a:blip>
          <a:srcRect l="55064" t="20026" b="13328"/>
          <a:stretch/>
        </p:blipFill>
        <p:spPr>
          <a:xfrm>
            <a:off x="7411650" y="1333400"/>
            <a:ext cx="1378373" cy="1085976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99"/>
          <p:cNvSpPr txBox="1"/>
          <p:nvPr/>
        </p:nvSpPr>
        <p:spPr>
          <a:xfrm>
            <a:off x="7411575" y="2584425"/>
            <a:ext cx="1378500" cy="15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3"/>
              </a:rPr>
              <a:t>Unifix Cubes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Model solutions with color coded unifix cubes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1247</Words>
  <Application>Microsoft Office PowerPoint</Application>
  <PresentationFormat>On-screen Show (16:9)</PresentationFormat>
  <Paragraphs>265</Paragraphs>
  <Slides>29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Noto Sans Symbols</vt:lpstr>
      <vt:lpstr>Georgia</vt:lpstr>
      <vt:lpstr>Trebuchet MS</vt:lpstr>
      <vt:lpstr>Arial</vt:lpstr>
      <vt:lpstr>Calibri</vt:lpstr>
      <vt:lpstr>Century Gothic</vt:lpstr>
      <vt:lpstr>Simple Light</vt:lpstr>
      <vt:lpstr>Office Theme</vt:lpstr>
      <vt:lpstr>Simple Light</vt:lpstr>
      <vt:lpstr>Office Theme</vt:lpstr>
      <vt:lpstr>Teaching Math at a Distance</vt:lpstr>
      <vt:lpstr>Find all of these templates at:</vt:lpstr>
      <vt:lpstr>Successes and Celebrations in Math or Personal Lives</vt:lpstr>
      <vt:lpstr>PowerPoint Presentation</vt:lpstr>
      <vt:lpstr>Agenda: </vt:lpstr>
      <vt:lpstr>PowerPoint Presentation</vt:lpstr>
      <vt:lpstr>PowerPoint Presentation</vt:lpstr>
      <vt:lpstr>Full Parking Lot </vt:lpstr>
      <vt:lpstr>Show your thinking with these virtual manipulatives</vt:lpstr>
      <vt:lpstr>Group 1: </vt:lpstr>
      <vt:lpstr>Group 1 Continued:</vt:lpstr>
      <vt:lpstr>Group 3: </vt:lpstr>
      <vt:lpstr>Group 4: </vt:lpstr>
      <vt:lpstr>Group 5:  </vt:lpstr>
      <vt:lpstr>Group 6: </vt:lpstr>
      <vt:lpstr>Five Practices</vt:lpstr>
      <vt:lpstr>Select, Sequence, and Connect 1 </vt:lpstr>
      <vt:lpstr>Select, Sequence, and Connect 2</vt:lpstr>
      <vt:lpstr>Select, Sequence, and Connect 3</vt:lpstr>
      <vt:lpstr>Select, Sequence, and Connect 4</vt:lpstr>
      <vt:lpstr>Discussion Prompts</vt:lpstr>
      <vt:lpstr>Teacher Hat</vt:lpstr>
      <vt:lpstr>SAMR (1 of 2)</vt:lpstr>
      <vt:lpstr>SAMR (2 of 2)</vt:lpstr>
      <vt:lpstr>What are your biggest concerns about teaching online?</vt:lpstr>
      <vt:lpstr>PowerPoint Presentation</vt:lpstr>
      <vt:lpstr>Scavenger Hunt:  All About</vt:lpstr>
      <vt:lpstr>Frequently Asked Questions</vt:lpstr>
      <vt:lpstr>Mathurdays- every Saturday at noon Eastern Time </vt:lpstr>
    </vt:vector>
  </TitlesOfParts>
  <Company>Virginia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Rich Tasks Remotely - Grades 9-12</dc:title>
  <dc:subject>Mathematics</dc:subject>
  <dc:creator>Virginia Department of Education</dc:creator>
  <cp:lastModifiedBy>Williams, Kristin (DOE)</cp:lastModifiedBy>
  <cp:revision>15</cp:revision>
  <dcterms:modified xsi:type="dcterms:W3CDTF">2020-11-13T19:55:48Z</dcterms:modified>
</cp:coreProperties>
</file>