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99" r:id="rId2"/>
    <p:sldId id="308" r:id="rId3"/>
    <p:sldId id="313" r:id="rId4"/>
    <p:sldId id="318" r:id="rId5"/>
    <p:sldId id="317" r:id="rId6"/>
    <p:sldId id="319" r:id="rId7"/>
    <p:sldId id="321" r:id="rId8"/>
    <p:sldId id="320" r:id="rId9"/>
    <p:sldId id="322" r:id="rId10"/>
    <p:sldId id="323" r:id="rId11"/>
    <p:sldId id="324" r:id="rId12"/>
    <p:sldId id="325" r:id="rId13"/>
    <p:sldId id="326" r:id="rId14"/>
    <p:sldId id="327" r:id="rId15"/>
    <p:sldId id="386" r:id="rId16"/>
    <p:sldId id="344" r:id="rId17"/>
    <p:sldId id="345" r:id="rId18"/>
    <p:sldId id="346" r:id="rId19"/>
    <p:sldId id="347" r:id="rId20"/>
    <p:sldId id="348" r:id="rId21"/>
    <p:sldId id="349" r:id="rId22"/>
    <p:sldId id="388" r:id="rId23"/>
    <p:sldId id="350" r:id="rId24"/>
    <p:sldId id="351" r:id="rId25"/>
    <p:sldId id="352" r:id="rId26"/>
    <p:sldId id="353" r:id="rId27"/>
    <p:sldId id="354" r:id="rId28"/>
    <p:sldId id="355" r:id="rId29"/>
    <p:sldId id="356" r:id="rId30"/>
    <p:sldId id="357" r:id="rId31"/>
    <p:sldId id="359" r:id="rId32"/>
    <p:sldId id="358" r:id="rId33"/>
    <p:sldId id="360" r:id="rId34"/>
    <p:sldId id="361" r:id="rId35"/>
    <p:sldId id="365" r:id="rId36"/>
    <p:sldId id="362" r:id="rId37"/>
    <p:sldId id="363" r:id="rId38"/>
    <p:sldId id="364" r:id="rId39"/>
    <p:sldId id="366" r:id="rId40"/>
    <p:sldId id="367" r:id="rId41"/>
    <p:sldId id="368" r:id="rId42"/>
    <p:sldId id="369" r:id="rId43"/>
    <p:sldId id="371" r:id="rId44"/>
    <p:sldId id="372" r:id="rId45"/>
    <p:sldId id="373" r:id="rId46"/>
    <p:sldId id="374" r:id="rId47"/>
    <p:sldId id="375" r:id="rId48"/>
    <p:sldId id="376" r:id="rId49"/>
    <p:sldId id="377" r:id="rId50"/>
    <p:sldId id="378" r:id="rId51"/>
    <p:sldId id="380" r:id="rId52"/>
    <p:sldId id="379" r:id="rId53"/>
    <p:sldId id="387" r:id="rId54"/>
    <p:sldId id="381" r:id="rId55"/>
    <p:sldId id="382" r:id="rId56"/>
    <p:sldId id="384" r:id="rId57"/>
    <p:sldId id="385" r:id="rId58"/>
    <p:sldId id="312"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Ringley" initials="KR" lastIdx="5" clrIdx="0">
    <p:extLst>
      <p:ext uri="{19B8F6BF-5375-455C-9EA6-DF929625EA0E}">
        <p15:presenceInfo xmlns:p15="http://schemas.microsoft.com/office/powerpoint/2012/main" userId="Katherine Ringley" providerId="None"/>
      </p:ext>
    </p:extLst>
  </p:cmAuthor>
  <p:cmAuthor id="2" name="Nogueras, Jill (DOE)" initials="NJ(" lastIdx="10" clrIdx="1">
    <p:extLst>
      <p:ext uri="{19B8F6BF-5375-455C-9EA6-DF929625EA0E}">
        <p15:presenceInfo xmlns:p15="http://schemas.microsoft.com/office/powerpoint/2012/main" userId="S-1-5-21-3102109963-2641124013-111641105-833032" providerId="AD"/>
      </p:ext>
    </p:extLst>
  </p:cmAuthor>
  <p:cmAuthor id="3" name="VITA Program" initials="VP" lastIdx="27" clrIdx="2">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4852" autoAdjust="0"/>
  </p:normalViewPr>
  <p:slideViewPr>
    <p:cSldViewPr>
      <p:cViewPr varScale="1">
        <p:scale>
          <a:sx n="82" d="100"/>
          <a:sy n="82" d="100"/>
        </p:scale>
        <p:origin x="1140" y="60"/>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10/14/2020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screenshot</a:t>
            </a:r>
            <a:r>
              <a:rPr lang="en-US" baseline="0" dirty="0" smtClean="0"/>
              <a:t> of the Local Performance Assessments to Verify Credits in Writing section of the VDOE English Standards of Learning web page. A red arrow points to the hyperlink for Understand Scoring.</a:t>
            </a:r>
            <a:endParaRPr lang="en-US" dirty="0" smtClean="0"/>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a:t>
            </a:fld>
            <a:endParaRPr lang="en-US" dirty="0"/>
          </a:p>
        </p:txBody>
      </p:sp>
    </p:spTree>
    <p:extLst>
      <p:ext uri="{BB962C8B-B14F-4D97-AF65-F5344CB8AC3E}">
        <p14:creationId xmlns:p14="http://schemas.microsoft.com/office/powerpoint/2010/main" val="3583058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analogous to the range when grading.</a:t>
            </a:r>
            <a:r>
              <a:rPr lang="en-US" baseline="0" dirty="0" smtClean="0"/>
              <a:t> For example, the</a:t>
            </a:r>
            <a:r>
              <a:rPr lang="en-US" dirty="0" smtClean="0"/>
              <a:t> range in many school divisions for an A is 91 to 100, but every score within this range would be</a:t>
            </a:r>
            <a:r>
              <a:rPr lang="en-US" baseline="0" dirty="0" smtClean="0"/>
              <a:t> considered an A</a:t>
            </a:r>
            <a:r>
              <a:rPr lang="en-US" dirty="0" smtClean="0"/>
              <a:t>. While scoring and grading are not the same,</a:t>
            </a:r>
            <a:r>
              <a:rPr lang="en-US" baseline="0" dirty="0" smtClean="0"/>
              <a:t> </a:t>
            </a:r>
            <a:r>
              <a:rPr lang="en-US" dirty="0" smtClean="0"/>
              <a:t>this is one way in which they are similar.</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26</a:t>
            </a:fld>
            <a:endParaRPr lang="en-US" dirty="0"/>
          </a:p>
        </p:txBody>
      </p:sp>
    </p:spTree>
    <p:extLst>
      <p:ext uri="{BB962C8B-B14F-4D97-AF65-F5344CB8AC3E}">
        <p14:creationId xmlns:p14="http://schemas.microsoft.com/office/powerpoint/2010/main" val="868452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Revisiting anchor papers, even after qualifying to become a scorer, helps ensure that scorers remain tied to the performance expectations in each domain.</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29</a:t>
            </a:fld>
            <a:endParaRPr lang="en-US" dirty="0"/>
          </a:p>
        </p:txBody>
      </p:sp>
    </p:spTree>
    <p:extLst>
      <p:ext uri="{BB962C8B-B14F-4D97-AF65-F5344CB8AC3E}">
        <p14:creationId xmlns:p14="http://schemas.microsoft.com/office/powerpoint/2010/main" val="3230673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screenshot of the Anchor Papers</a:t>
            </a:r>
            <a:r>
              <a:rPr lang="en-US" baseline="0" dirty="0" smtClean="0"/>
              <a:t> tab. On the right side of the page, an arrow points to the Annotation/Overlay option.</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30</a:t>
            </a:fld>
            <a:endParaRPr lang="en-US"/>
          </a:p>
        </p:txBody>
      </p:sp>
    </p:spTree>
    <p:extLst>
      <p:ext uri="{BB962C8B-B14F-4D97-AF65-F5344CB8AC3E}">
        <p14:creationId xmlns:p14="http://schemas.microsoft.com/office/powerpoint/2010/main" val="188772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31</a:t>
            </a:fld>
            <a:endParaRPr lang="en-US" dirty="0"/>
          </a:p>
        </p:txBody>
      </p:sp>
    </p:spTree>
    <p:extLst>
      <p:ext uri="{BB962C8B-B14F-4D97-AF65-F5344CB8AC3E}">
        <p14:creationId xmlns:p14="http://schemas.microsoft.com/office/powerpoint/2010/main" val="1029077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screenshot of the Anchor Papers</a:t>
            </a:r>
            <a:r>
              <a:rPr lang="en-US" baseline="0" dirty="0" smtClean="0"/>
              <a:t> tab. On the right side of the page, an arrow points to the Annotation/Overlay option.</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33</a:t>
            </a:fld>
            <a:endParaRPr lang="en-US" dirty="0"/>
          </a:p>
        </p:txBody>
      </p:sp>
    </p:spTree>
    <p:extLst>
      <p:ext uri="{BB962C8B-B14F-4D97-AF65-F5344CB8AC3E}">
        <p14:creationId xmlns:p14="http://schemas.microsoft.com/office/powerpoint/2010/main" val="2119748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scoring summary serves as formative feedback that will assist the scorer in becoming more aligned to the scoring rubrics, which is necessary to meet qualifying in verification sets.</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36</a:t>
            </a:fld>
            <a:endParaRPr lang="en-US" dirty="0"/>
          </a:p>
        </p:txBody>
      </p:sp>
    </p:spTree>
    <p:extLst>
      <p:ext uri="{BB962C8B-B14F-4D97-AF65-F5344CB8AC3E}">
        <p14:creationId xmlns:p14="http://schemas.microsoft.com/office/powerpoint/2010/main" val="2729364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screenshot</a:t>
            </a:r>
            <a:r>
              <a:rPr lang="en-US" baseline="0" dirty="0" smtClean="0"/>
              <a:t> of the scoring summary information from Practice Set 1. The table has ten columns, labeled: Paper Set, Status, Domain, Exact, Adjacent, Non-Adjacent, High Adjacent, Low Adjacent, Pass ?, and Has Been Reset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37</a:t>
            </a:fld>
            <a:endParaRPr lang="en-US" dirty="0"/>
          </a:p>
        </p:txBody>
      </p:sp>
    </p:spTree>
    <p:extLst>
      <p:ext uri="{BB962C8B-B14F-4D97-AF65-F5344CB8AC3E}">
        <p14:creationId xmlns:p14="http://schemas.microsoft.com/office/powerpoint/2010/main" val="197505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screenshot</a:t>
            </a:r>
            <a:r>
              <a:rPr lang="en-US" baseline="0" dirty="0" smtClean="0"/>
              <a:t> of the scoring summary information from Practice Set 1. The table has ten columns, labeled: Paper Set, Status, Domain, Exact, Adjacent, Non-Adjacent, High Adjacent, Low Adjacent, Pass ?, and Has Been Reset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38</a:t>
            </a:fld>
            <a:endParaRPr lang="en-US" dirty="0"/>
          </a:p>
        </p:txBody>
      </p:sp>
    </p:spTree>
    <p:extLst>
      <p:ext uri="{BB962C8B-B14F-4D97-AF65-F5344CB8AC3E}">
        <p14:creationId xmlns:p14="http://schemas.microsoft.com/office/powerpoint/2010/main" val="1892446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verification set is provided for scorers unable to meet the 70% or better requirement on the first attempt. After additional practice, prospective scorers have</a:t>
            </a:r>
            <a:r>
              <a:rPr lang="en-US" baseline="0" dirty="0" smtClean="0"/>
              <a:t> the option of a </a:t>
            </a:r>
            <a:r>
              <a:rPr lang="en-US" dirty="0" smtClean="0"/>
              <a:t>second try with the second set.</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41</a:t>
            </a:fld>
            <a:endParaRPr lang="en-US" dirty="0"/>
          </a:p>
        </p:txBody>
      </p:sp>
    </p:spTree>
    <p:extLst>
      <p:ext uri="{BB962C8B-B14F-4D97-AF65-F5344CB8AC3E}">
        <p14:creationId xmlns:p14="http://schemas.microsoft.com/office/powerpoint/2010/main" val="4215628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verification set is provided for scorers unable to meet the 70% or better requirement on the first attempt. After additional practice, prospective scorers have</a:t>
            </a:r>
            <a:r>
              <a:rPr lang="en-US" baseline="0" dirty="0" smtClean="0"/>
              <a:t> the option of a </a:t>
            </a:r>
            <a:r>
              <a:rPr lang="en-US" dirty="0" smtClean="0"/>
              <a:t>second try with the second set.</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42</a:t>
            </a:fld>
            <a:endParaRPr lang="en-US" dirty="0"/>
          </a:p>
        </p:txBody>
      </p:sp>
    </p:spTree>
    <p:extLst>
      <p:ext uri="{BB962C8B-B14F-4D97-AF65-F5344CB8AC3E}">
        <p14:creationId xmlns:p14="http://schemas.microsoft.com/office/powerpoint/2010/main" val="352088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screenshot</a:t>
            </a:r>
            <a:r>
              <a:rPr lang="en-US" baseline="0" dirty="0" smtClean="0"/>
              <a:t> of the table for the 2010 English SOL resources on the VDOE English Standards of Learning web page. A red arrow points to the hyperlink for Understand Scoring.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8</a:t>
            </a:fld>
            <a:endParaRPr lang="en-US"/>
          </a:p>
        </p:txBody>
      </p:sp>
    </p:spTree>
    <p:extLst>
      <p:ext uri="{BB962C8B-B14F-4D97-AF65-F5344CB8AC3E}">
        <p14:creationId xmlns:p14="http://schemas.microsoft.com/office/powerpoint/2010/main" val="3708906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BEA2-4504-465C-B12D-8B709E2A88A9}" type="slidenum">
              <a:rPr lang="en-US" smtClean="0"/>
              <a:t>57</a:t>
            </a:fld>
            <a:endParaRPr lang="en-US"/>
          </a:p>
        </p:txBody>
      </p:sp>
    </p:spTree>
    <p:extLst>
      <p:ext uri="{BB962C8B-B14F-4D97-AF65-F5344CB8AC3E}">
        <p14:creationId xmlns:p14="http://schemas.microsoft.com/office/powerpoint/2010/main" val="181184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screen</a:t>
            </a:r>
            <a:r>
              <a:rPr lang="en-US" baseline="0" dirty="0" smtClean="0"/>
              <a:t>shot of the Understand Scoring web page. A red arrow points to the Sign Up button in the top right corner. </a:t>
            </a:r>
            <a:endParaRPr lang="en-US" dirty="0" smtClean="0"/>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9</a:t>
            </a:fld>
            <a:endParaRPr lang="en-US" dirty="0"/>
          </a:p>
        </p:txBody>
      </p:sp>
    </p:spTree>
    <p:extLst>
      <p:ext uri="{BB962C8B-B14F-4D97-AF65-F5344CB8AC3E}">
        <p14:creationId xmlns:p14="http://schemas.microsoft.com/office/powerpoint/2010/main" val="203871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10</a:t>
            </a:fld>
            <a:endParaRPr lang="en-US"/>
          </a:p>
        </p:txBody>
      </p:sp>
    </p:spTree>
    <p:extLst>
      <p:ext uri="{BB962C8B-B14F-4D97-AF65-F5344CB8AC3E}">
        <p14:creationId xmlns:p14="http://schemas.microsoft.com/office/powerpoint/2010/main" val="201451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it’s Virginia and refer to sup memo</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11</a:t>
            </a:fld>
            <a:endParaRPr lang="en-US" dirty="0"/>
          </a:p>
        </p:txBody>
      </p:sp>
    </p:spTree>
    <p:extLst>
      <p:ext uri="{BB962C8B-B14F-4D97-AF65-F5344CB8AC3E}">
        <p14:creationId xmlns:p14="http://schemas.microsoft.com/office/powerpoint/2010/main" val="325907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screenshot of the Understand</a:t>
            </a:r>
            <a:r>
              <a:rPr lang="en-US" baseline="0" dirty="0" smtClean="0"/>
              <a:t> Scoring home page. A red arrow points to the Grade 5 button.</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12</a:t>
            </a:fld>
            <a:endParaRPr lang="en-US" dirty="0"/>
          </a:p>
        </p:txBody>
      </p:sp>
    </p:spTree>
    <p:extLst>
      <p:ext uri="{BB962C8B-B14F-4D97-AF65-F5344CB8AC3E}">
        <p14:creationId xmlns:p14="http://schemas.microsoft.com/office/powerpoint/2010/main" val="2126712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screenshot of</a:t>
            </a:r>
            <a:r>
              <a:rPr lang="en-US" baseline="0" dirty="0" smtClean="0"/>
              <a:t> the Learn About Scoring tab. The sections within Learn About Scoring are Introduction, Critical Information, Assessment Information, and Glossary.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17</a:t>
            </a:fld>
            <a:endParaRPr lang="en-US" dirty="0"/>
          </a:p>
        </p:txBody>
      </p:sp>
    </p:spTree>
    <p:extLst>
      <p:ext uri="{BB962C8B-B14F-4D97-AF65-F5344CB8AC3E}">
        <p14:creationId xmlns:p14="http://schemas.microsoft.com/office/powerpoint/2010/main" val="2529861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right, a screenshot</a:t>
            </a:r>
            <a:r>
              <a:rPr lang="en-US" baseline="0" dirty="0" smtClean="0"/>
              <a:t> of a 3-level anchor paper with overlays.</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21</a:t>
            </a:fld>
            <a:endParaRPr lang="en-US" dirty="0"/>
          </a:p>
        </p:txBody>
      </p:sp>
    </p:spTree>
    <p:extLst>
      <p:ext uri="{BB962C8B-B14F-4D97-AF65-F5344CB8AC3E}">
        <p14:creationId xmlns:p14="http://schemas.microsoft.com/office/powerpoint/2010/main" val="964216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25</a:t>
            </a:fld>
            <a:endParaRPr lang="en-US" dirty="0"/>
          </a:p>
        </p:txBody>
      </p:sp>
    </p:spTree>
    <p:extLst>
      <p:ext uri="{BB962C8B-B14F-4D97-AF65-F5344CB8AC3E}">
        <p14:creationId xmlns:p14="http://schemas.microsoft.com/office/powerpoint/2010/main" val="1727279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895351"/>
            <a:ext cx="8927385" cy="34290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1"/>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b="1">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30"/>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1"/>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2"/>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8"/>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b="1">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1101330"/>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4033212"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895351"/>
            <a:ext cx="4033212" cy="34832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047750"/>
            <a:ext cx="38862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047750"/>
            <a:ext cx="38100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chemeClr val="tx1">
              <a:lumMod val="95000"/>
              <a:lumOff val="5000"/>
            </a:schemeClr>
          </a:solidFill>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895351"/>
            <a:ext cx="8927385" cy="34290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3976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95250"/>
            <a:ext cx="9144000" cy="665629"/>
          </a:xfrm>
          <a:prstGeom prst="rect">
            <a:avLst/>
          </a:prstGeom>
          <a:noFill/>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1" y="666750"/>
            <a:ext cx="8851184" cy="3657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2" y="3"/>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741829"/>
          </a:xfrm>
          <a:prstGeom prst="rect">
            <a:avLst/>
          </a:prstGeom>
          <a:solidFill>
            <a:schemeClr val="tx1"/>
          </a:solidFill>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819150"/>
            <a:ext cx="8229600" cy="35052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2" y="3"/>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741829"/>
          </a:xfrm>
          <a:prstGeom prst="rect">
            <a:avLst/>
          </a:prstGeom>
          <a:noFill/>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819150"/>
            <a:ext cx="8229600" cy="35052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4805418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1"/>
            <a:ext cx="9144000" cy="1371599"/>
          </a:xfrm>
          <a:prstGeom prst="rect">
            <a:avLst/>
          </a:prstGeom>
          <a:noFill/>
        </p:spPr>
        <p:txBody>
          <a:bodyPr anchor="b"/>
          <a:lstStyle>
            <a:lvl1pPr>
              <a:defRPr b="1">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3" y="819151"/>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b="1">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30"/>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3" y="819151"/>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2"/>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902" y="895350"/>
            <a:ext cx="8825697" cy="34290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7619062" y="4495087"/>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5777698" y="4654698"/>
            <a:ext cx="470702"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A3BA662-FE18-4FD4-9A53-B2CA0A2E752A}" type="slidenum">
              <a:rPr lang="en-US" sz="1600" smtClean="0">
                <a:solidFill>
                  <a:schemeClr val="bg1"/>
                </a:solidFill>
              </a:rPr>
              <a:pPr algn="ctr"/>
              <a:t>‹#›</a:t>
            </a:fld>
            <a:endParaRPr lang="en-US" sz="2000" dirty="0">
              <a:solidFill>
                <a:schemeClr val="bg1"/>
              </a:solidFill>
            </a:endParaRPr>
          </a:p>
        </p:txBody>
      </p:sp>
      <p:sp>
        <p:nvSpPr>
          <p:cNvPr id="2" name="Title Placeholder 1"/>
          <p:cNvSpPr>
            <a:spLocks noGrp="1"/>
          </p:cNvSpPr>
          <p:nvPr>
            <p:ph type="title"/>
          </p:nvPr>
        </p:nvSpPr>
        <p:spPr>
          <a:xfrm>
            <a:off x="0" y="6350"/>
            <a:ext cx="9143999"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Box 3"/>
          <p:cNvSpPr txBox="1"/>
          <p:nvPr userDrawn="1"/>
        </p:nvSpPr>
        <p:spPr>
          <a:xfrm>
            <a:off x="25400" y="4561185"/>
            <a:ext cx="4775200" cy="461665"/>
          </a:xfrm>
          <a:prstGeom prst="rect">
            <a:avLst/>
          </a:prstGeom>
          <a:noFill/>
        </p:spPr>
        <p:txBody>
          <a:bodyPr wrap="square" rtlCol="0">
            <a:spAutoFit/>
          </a:bodyPr>
          <a:lstStyle/>
          <a:p>
            <a:r>
              <a:rPr lang="en-US" sz="1200" baseline="0" dirty="0" smtClean="0">
                <a:solidFill>
                  <a:srgbClr val="FFFFFF"/>
                </a:solidFill>
              </a:rPr>
              <a:t>Department of Student Assessment, Accountability &amp; ESEA Programs</a:t>
            </a:r>
          </a:p>
          <a:p>
            <a:r>
              <a:rPr lang="en-US" sz="1200" baseline="0" dirty="0" smtClean="0">
                <a:solidFill>
                  <a:srgbClr val="FFFFFF"/>
                </a:solidFill>
              </a:rPr>
              <a:t>Department of Learning </a:t>
            </a:r>
            <a:r>
              <a:rPr lang="en-US" sz="1200" baseline="0" smtClean="0">
                <a:solidFill>
                  <a:srgbClr val="FFFFFF"/>
                </a:solidFill>
              </a:rPr>
              <a:t>and Innovation</a:t>
            </a:r>
            <a:endParaRPr lang="en-US" sz="1200" baseline="0" dirty="0" smtClean="0">
              <a:solidFill>
                <a:srgbClr val="FFFFFF"/>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84" r:id="rId1"/>
    <p:sldLayoutId id="2147483695" r:id="rId2"/>
    <p:sldLayoutId id="2147483694" r:id="rId3"/>
    <p:sldLayoutId id="2147483681" r:id="rId4"/>
    <p:sldLayoutId id="2147483696" r:id="rId5"/>
    <p:sldLayoutId id="2147483649" r:id="rId6"/>
    <p:sldLayoutId id="2147483661" r:id="rId7"/>
    <p:sldLayoutId id="2147483663" r:id="rId8"/>
    <p:sldLayoutId id="2147483664" r:id="rId9"/>
    <p:sldLayoutId id="2147483668" r:id="rId10"/>
    <p:sldLayoutId id="2147483669" r:id="rId11"/>
    <p:sldLayoutId id="2147483662" r:id="rId12"/>
    <p:sldLayoutId id="2147483686" r:id="rId13"/>
    <p:sldLayoutId id="2147483652" r:id="rId14"/>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http://www.doe.virginia.gov/testing/sol/standards_docs/english/2010/online_writing/index.shtml%23understandscoring"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www.doe.virginia.gov/testing/local_assessments/rubrics/2017-5w-scoring-rubric.docx"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www.doe.virginia.gov/instruction/english/professional_development/2019-deeper-learning/elementary/3-5-writing/grade-5-writing-rubric-draft-2017sol.docx" TargetMode="External"/><Relationship Id="rId2" Type="http://schemas.openxmlformats.org/officeDocument/2006/relationships/hyperlink" Target="http://www.doe.virginia.gov/instruction/english/professional_development/2019-deeper-learning/elementary/3-5-writing/moving-in-the-write-direction-3-5.pptx"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doe.virginia.gov/testing/sol/standards_docs/english/2017/eng-instruct-plans/index.shtml" TargetMode="External"/><Relationship Id="rId2" Type="http://schemas.openxmlformats.org/officeDocument/2006/relationships/hyperlink" Target="http://www.doe.virginia.gov/testing/sol/standards_docs/english/index.shtml" TargetMode="External"/><Relationship Id="rId1" Type="http://schemas.openxmlformats.org/officeDocument/2006/relationships/slideLayout" Target="../slideLayouts/slideLayout1.xml"/><Relationship Id="rId4" Type="http://schemas.openxmlformats.org/officeDocument/2006/relationships/hyperlink" Target="http://www.doe.virginia.gov/testing/local_assessments/index.shtm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mailto:jill.nogueras@doe.virginia.gov"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mailto:Student_Assessment@doe.virginia.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doe.virginia.gov/testing/sol/standards_docs/english/index.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doe.virginia.gov/testing/local_assessments/index.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For Use With Local Alternative Assessments in Grade 5 Writing </a:t>
            </a:r>
          </a:p>
        </p:txBody>
      </p:sp>
      <p:sp>
        <p:nvSpPr>
          <p:cNvPr id="4" name="Title 3"/>
          <p:cNvSpPr>
            <a:spLocks noGrp="1"/>
          </p:cNvSpPr>
          <p:nvPr>
            <p:ph type="title"/>
          </p:nvPr>
        </p:nvSpPr>
        <p:spPr>
          <a:xfrm>
            <a:off x="-12700" y="742950"/>
            <a:ext cx="9144000" cy="1371599"/>
          </a:xfrm>
        </p:spPr>
        <p:txBody>
          <a:bodyPr>
            <a:normAutofit/>
          </a:bodyPr>
          <a:lstStyle/>
          <a:p>
            <a:r>
              <a:rPr lang="en-US" dirty="0" smtClean="0"/>
              <a:t>Understand Scoring</a:t>
            </a:r>
            <a:endParaRPr lang="en-US" dirty="0"/>
          </a:p>
        </p:txBody>
      </p:sp>
    </p:spTree>
    <p:extLst>
      <p:ext uri="{BB962C8B-B14F-4D97-AF65-F5344CB8AC3E}">
        <p14:creationId xmlns:p14="http://schemas.microsoft.com/office/powerpoint/2010/main" val="1345686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Getting Started: Sign Up</a:t>
            </a:r>
            <a:endParaRPr lang="en-US" dirty="0"/>
          </a:p>
        </p:txBody>
      </p:sp>
      <p:sp>
        <p:nvSpPr>
          <p:cNvPr id="3" name="Content Placeholder 2"/>
          <p:cNvSpPr>
            <a:spLocks noGrp="1"/>
          </p:cNvSpPr>
          <p:nvPr>
            <p:ph idx="1"/>
          </p:nvPr>
        </p:nvSpPr>
        <p:spPr>
          <a:xfrm>
            <a:off x="76200" y="819151"/>
            <a:ext cx="8927385" cy="3047999"/>
          </a:xfrm>
        </p:spPr>
        <p:txBody>
          <a:bodyPr>
            <a:normAutofit/>
          </a:bodyPr>
          <a:lstStyle/>
          <a:p>
            <a:pPr>
              <a:spcAft>
                <a:spcPts val="1800"/>
              </a:spcAft>
            </a:pPr>
            <a:r>
              <a:rPr lang="en-US" sz="2400" dirty="0" smtClean="0"/>
              <a:t>Choose “Sign Up” in the upper right corner of the web page to create an account.</a:t>
            </a:r>
          </a:p>
        </p:txBody>
      </p:sp>
      <p:pic>
        <p:nvPicPr>
          <p:cNvPr id="4" name="Picture 3" descr="Image of the login page for Understand Scoring."/>
          <p:cNvPicPr>
            <a:picLocks noChangeAspect="1"/>
          </p:cNvPicPr>
          <p:nvPr/>
        </p:nvPicPr>
        <p:blipFill>
          <a:blip r:embed="rId3"/>
          <a:stretch>
            <a:fillRect/>
          </a:stretch>
        </p:blipFill>
        <p:spPr>
          <a:xfrm>
            <a:off x="46395" y="1686611"/>
            <a:ext cx="9037717" cy="764424"/>
          </a:xfrm>
          <a:prstGeom prst="rect">
            <a:avLst/>
          </a:prstGeom>
          <a:ln>
            <a:solidFill>
              <a:schemeClr val="tx1"/>
            </a:solidFill>
          </a:ln>
        </p:spPr>
      </p:pic>
      <p:sp>
        <p:nvSpPr>
          <p:cNvPr id="5" name="Content Placeholder 2"/>
          <p:cNvSpPr txBox="1">
            <a:spLocks/>
          </p:cNvSpPr>
          <p:nvPr/>
        </p:nvSpPr>
        <p:spPr>
          <a:xfrm>
            <a:off x="76200" y="2495548"/>
            <a:ext cx="8927385" cy="3429002"/>
          </a:xfrm>
          <a:prstGeom prst="rect">
            <a:avLst/>
          </a:prstGeom>
        </p:spPr>
        <p:txBody>
          <a:bodyPr vert="horz" lIns="91440" tIns="45720" rIns="91440" bIns="45720" rtlCol="0">
            <a:normAutofit/>
          </a:bodyPr>
          <a:lst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US" sz="2400" dirty="0" smtClean="0">
                <a:latin typeface="+mn-lt"/>
              </a:rPr>
              <a:t>Users may access Understand Scoring as a guest, but work will not be saved.</a:t>
            </a:r>
          </a:p>
          <a:p>
            <a:pPr>
              <a:spcAft>
                <a:spcPts val="600"/>
              </a:spcAft>
            </a:pPr>
            <a:r>
              <a:rPr lang="en-US" sz="2400" dirty="0" smtClean="0">
                <a:latin typeface="+mn-lt"/>
              </a:rPr>
              <a:t>Note: All accounts were reset summer 2020 to accommodate users needing to requalify for EOC Performance Assessment scoring. </a:t>
            </a:r>
            <a:endParaRPr lang="en-US" sz="2400" dirty="0">
              <a:latin typeface="+mn-lt"/>
            </a:endParaRPr>
          </a:p>
        </p:txBody>
      </p:sp>
      <p:sp>
        <p:nvSpPr>
          <p:cNvPr id="6" name="Oval 5" descr="Red circle indicates the location of the button used to sign up for a new account."/>
          <p:cNvSpPr/>
          <p:nvPr/>
        </p:nvSpPr>
        <p:spPr>
          <a:xfrm>
            <a:off x="8382000" y="1733550"/>
            <a:ext cx="621585" cy="6858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5045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Getting Started: Keyword</a:t>
            </a:r>
            <a:endParaRPr lang="en-US" dirty="0"/>
          </a:p>
        </p:txBody>
      </p:sp>
      <p:pic>
        <p:nvPicPr>
          <p:cNvPr id="5" name="Picture 4" descr="Image of the pop-up window that appears after the &quot;Sign Up&quot; botton is selected"/>
          <p:cNvPicPr>
            <a:picLocks noChangeAspect="1"/>
          </p:cNvPicPr>
          <p:nvPr/>
        </p:nvPicPr>
        <p:blipFill>
          <a:blip r:embed="rId3"/>
          <a:stretch>
            <a:fillRect/>
          </a:stretch>
        </p:blipFill>
        <p:spPr>
          <a:xfrm>
            <a:off x="4476750" y="1123950"/>
            <a:ext cx="4514850" cy="2952750"/>
          </a:xfrm>
          <a:prstGeom prst="rect">
            <a:avLst/>
          </a:prstGeom>
        </p:spPr>
      </p:pic>
      <p:sp>
        <p:nvSpPr>
          <p:cNvPr id="8" name="Content Placeholder 2"/>
          <p:cNvSpPr>
            <a:spLocks noGrp="1"/>
          </p:cNvSpPr>
          <p:nvPr>
            <p:ph sz="half" idx="1"/>
          </p:nvPr>
        </p:nvSpPr>
        <p:spPr>
          <a:xfrm>
            <a:off x="76200" y="1047750"/>
            <a:ext cx="4038600" cy="3124199"/>
          </a:xfrm>
        </p:spPr>
        <p:txBody>
          <a:bodyPr>
            <a:normAutofit fontScale="92500" lnSpcReduction="20000"/>
          </a:bodyPr>
          <a:lstStyle/>
          <a:p>
            <a:r>
              <a:rPr lang="en-US" dirty="0"/>
              <a:t>A keyword is required in order to create an account. </a:t>
            </a:r>
            <a:endParaRPr lang="en-US" dirty="0" smtClean="0"/>
          </a:p>
          <a:p>
            <a:r>
              <a:rPr lang="en-US" dirty="0" smtClean="0"/>
              <a:t>The keyword is </a:t>
            </a:r>
            <a:r>
              <a:rPr lang="en-US" i="1" dirty="0" smtClean="0"/>
              <a:t>Virginia</a:t>
            </a:r>
            <a:r>
              <a:rPr lang="en-US" dirty="0" smtClean="0"/>
              <a:t>. Please refer to Superintendent’s Memo #194-20 dated July 31, 2020.</a:t>
            </a:r>
            <a:endParaRPr lang="en-US" strike="sngStrike" dirty="0"/>
          </a:p>
          <a:p>
            <a:pPr marL="0" indent="0">
              <a:buNone/>
            </a:pPr>
            <a:endParaRPr lang="en-US" dirty="0"/>
          </a:p>
        </p:txBody>
      </p:sp>
    </p:spTree>
    <p:extLst>
      <p:ext uri="{BB962C8B-B14F-4D97-AF65-F5344CB8AC3E}">
        <p14:creationId xmlns:p14="http://schemas.microsoft.com/office/powerpoint/2010/main" val="440163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Grade 5 Writing</a:t>
            </a:r>
            <a:endParaRPr lang="en-US" dirty="0"/>
          </a:p>
        </p:txBody>
      </p:sp>
      <p:pic>
        <p:nvPicPr>
          <p:cNvPr id="5" name="Picture 4" descr="A screenshot of the Understand Scoring home screen. A red arrow points to the Local HS button." title="Local HS Button"/>
          <p:cNvPicPr>
            <a:picLocks noChangeAspect="1"/>
          </p:cNvPicPr>
          <p:nvPr/>
        </p:nvPicPr>
        <p:blipFill>
          <a:blip r:embed="rId3"/>
          <a:stretch>
            <a:fillRect/>
          </a:stretch>
        </p:blipFill>
        <p:spPr>
          <a:xfrm>
            <a:off x="914400" y="822039"/>
            <a:ext cx="7315200" cy="3603713"/>
          </a:xfrm>
          <a:prstGeom prst="rect">
            <a:avLst/>
          </a:prstGeom>
        </p:spPr>
      </p:pic>
      <p:sp>
        <p:nvSpPr>
          <p:cNvPr id="8" name="Right Arrow 7" descr="Red arrow indicates the location of the button for Local HS."/>
          <p:cNvSpPr/>
          <p:nvPr/>
        </p:nvSpPr>
        <p:spPr>
          <a:xfrm rot="8389831">
            <a:off x="1550976" y="3251832"/>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626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818027"/>
          </a:xfrm>
        </p:spPr>
        <p:txBody>
          <a:bodyPr>
            <a:normAutofit/>
          </a:bodyPr>
          <a:lstStyle/>
          <a:p>
            <a:pPr algn="ctr"/>
            <a:r>
              <a:rPr lang="en-US" dirty="0" smtClean="0"/>
              <a:t>Materials Available </a:t>
            </a:r>
            <a:r>
              <a:rPr lang="en-US" sz="2700" dirty="0" smtClean="0"/>
              <a:t>(1 of 2)</a:t>
            </a:r>
            <a:endParaRPr lang="en-US" sz="2700" dirty="0"/>
          </a:p>
        </p:txBody>
      </p:sp>
      <p:sp>
        <p:nvSpPr>
          <p:cNvPr id="3" name="Content Placeholder 2"/>
          <p:cNvSpPr>
            <a:spLocks noGrp="1"/>
          </p:cNvSpPr>
          <p:nvPr>
            <p:ph idx="1"/>
          </p:nvPr>
        </p:nvSpPr>
        <p:spPr>
          <a:xfrm>
            <a:off x="76200" y="895348"/>
            <a:ext cx="8927385" cy="3429002"/>
          </a:xfrm>
        </p:spPr>
        <p:txBody>
          <a:bodyPr>
            <a:noAutofit/>
          </a:bodyPr>
          <a:lstStyle/>
          <a:p>
            <a:pPr>
              <a:spcBef>
                <a:spcPts val="600"/>
              </a:spcBef>
              <a:spcAft>
                <a:spcPts val="600"/>
              </a:spcAft>
            </a:pPr>
            <a:r>
              <a:rPr lang="en-US" sz="2400" dirty="0" smtClean="0"/>
              <a:t>Rubrics used </a:t>
            </a:r>
            <a:r>
              <a:rPr lang="en-US" sz="2400" dirty="0"/>
              <a:t>for scoring </a:t>
            </a:r>
            <a:r>
              <a:rPr lang="en-US" sz="2400" dirty="0" smtClean="0"/>
              <a:t>local alternative assessment for Grade 5 Writing</a:t>
            </a:r>
          </a:p>
          <a:p>
            <a:pPr>
              <a:spcBef>
                <a:spcPts val="600"/>
              </a:spcBef>
              <a:spcAft>
                <a:spcPts val="600"/>
              </a:spcAft>
            </a:pPr>
            <a:r>
              <a:rPr lang="en-US" sz="2400" dirty="0" smtClean="0"/>
              <a:t>Anchor papers </a:t>
            </a:r>
            <a:r>
              <a:rPr lang="en-US" sz="2400" dirty="0"/>
              <a:t>that illustrate each score point of each </a:t>
            </a:r>
            <a:r>
              <a:rPr lang="en-US" sz="2400" dirty="0" smtClean="0"/>
              <a:t>domain </a:t>
            </a:r>
          </a:p>
          <a:p>
            <a:pPr lvl="1">
              <a:spcBef>
                <a:spcPts val="600"/>
              </a:spcBef>
              <a:spcAft>
                <a:spcPts val="600"/>
              </a:spcAft>
            </a:pPr>
            <a:r>
              <a:rPr lang="en-US" sz="2400" dirty="0"/>
              <a:t>Annotations for each </a:t>
            </a:r>
            <a:r>
              <a:rPr lang="en-US" sz="2400" dirty="0" smtClean="0"/>
              <a:t>anchor paper </a:t>
            </a:r>
            <a:r>
              <a:rPr lang="en-US" sz="2400" dirty="0"/>
              <a:t>to provide explanations </a:t>
            </a:r>
            <a:r>
              <a:rPr lang="en-US" sz="2400" dirty="0" smtClean="0"/>
              <a:t>for score points</a:t>
            </a:r>
          </a:p>
          <a:p>
            <a:pPr lvl="1">
              <a:spcBef>
                <a:spcPts val="600"/>
              </a:spcBef>
              <a:spcAft>
                <a:spcPts val="600"/>
              </a:spcAft>
            </a:pPr>
            <a:r>
              <a:rPr lang="en-US" sz="2400" dirty="0" smtClean="0"/>
              <a:t>Overlays that highlight information from the annotations</a:t>
            </a:r>
          </a:p>
        </p:txBody>
      </p:sp>
    </p:spTree>
    <p:extLst>
      <p:ext uri="{BB962C8B-B14F-4D97-AF65-F5344CB8AC3E}">
        <p14:creationId xmlns:p14="http://schemas.microsoft.com/office/powerpoint/2010/main" val="1514641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818027"/>
          </a:xfrm>
        </p:spPr>
        <p:txBody>
          <a:bodyPr>
            <a:normAutofit/>
          </a:bodyPr>
          <a:lstStyle/>
          <a:p>
            <a:pPr algn="ctr"/>
            <a:r>
              <a:rPr lang="en-US" dirty="0" smtClean="0"/>
              <a:t>Materials Available </a:t>
            </a:r>
            <a:r>
              <a:rPr lang="en-US" sz="2700" dirty="0" smtClean="0"/>
              <a:t>(2 of 2)</a:t>
            </a:r>
            <a:endParaRPr lang="en-US" sz="2700" dirty="0"/>
          </a:p>
        </p:txBody>
      </p:sp>
      <p:sp>
        <p:nvSpPr>
          <p:cNvPr id="3" name="Content Placeholder 2"/>
          <p:cNvSpPr>
            <a:spLocks noGrp="1"/>
          </p:cNvSpPr>
          <p:nvPr>
            <p:ph idx="1"/>
          </p:nvPr>
        </p:nvSpPr>
        <p:spPr>
          <a:xfrm>
            <a:off x="76200" y="666750"/>
            <a:ext cx="8927385" cy="3429002"/>
          </a:xfrm>
        </p:spPr>
        <p:txBody>
          <a:bodyPr>
            <a:noAutofit/>
          </a:bodyPr>
          <a:lstStyle/>
          <a:p>
            <a:r>
              <a:rPr lang="en-US" sz="2400" dirty="0" smtClean="0"/>
              <a:t>Practice </a:t>
            </a:r>
            <a:r>
              <a:rPr lang="en-US" sz="2400" dirty="0"/>
              <a:t>sets to provide Virginia educators </a:t>
            </a:r>
            <a:r>
              <a:rPr lang="en-US" sz="2400" dirty="0" smtClean="0"/>
              <a:t>experience </a:t>
            </a:r>
            <a:r>
              <a:rPr lang="en-US" sz="2400" dirty="0"/>
              <a:t>with scoring papers written by Virginia </a:t>
            </a:r>
            <a:r>
              <a:rPr lang="en-US" sz="2400" dirty="0" smtClean="0"/>
              <a:t>students</a:t>
            </a:r>
          </a:p>
          <a:p>
            <a:pPr lvl="1"/>
            <a:r>
              <a:rPr lang="en-US" sz="2400" dirty="0" smtClean="0"/>
              <a:t>Annotations for each practice paper, available after educators have completed each set</a:t>
            </a:r>
          </a:p>
          <a:p>
            <a:r>
              <a:rPr lang="en-US" sz="2400" dirty="0" smtClean="0"/>
              <a:t>Verification sets used to ensure that scores assigned are consistent with performance expectations established by the scoring rubrics</a:t>
            </a:r>
          </a:p>
          <a:p>
            <a:pPr lvl="1"/>
            <a:r>
              <a:rPr lang="en-US" sz="2400" dirty="0" smtClean="0"/>
              <a:t>Divisions may choose to use the Verification Set scores to qualify readers for scoring local alternative assessment for Grade 5 Writing</a:t>
            </a:r>
            <a:endParaRPr lang="en-US" sz="2400" dirty="0"/>
          </a:p>
        </p:txBody>
      </p:sp>
    </p:spTree>
    <p:extLst>
      <p:ext uri="{BB962C8B-B14F-4D97-AF65-F5344CB8AC3E}">
        <p14:creationId xmlns:p14="http://schemas.microsoft.com/office/powerpoint/2010/main" val="2582251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for Scoring (1 of 2)</a:t>
            </a:r>
            <a:endParaRPr lang="en-US" dirty="0"/>
          </a:p>
        </p:txBody>
      </p:sp>
      <p:sp>
        <p:nvSpPr>
          <p:cNvPr id="3" name="Content Placeholder 2"/>
          <p:cNvSpPr>
            <a:spLocks noGrp="1"/>
          </p:cNvSpPr>
          <p:nvPr>
            <p:ph idx="1"/>
          </p:nvPr>
        </p:nvSpPr>
        <p:spPr/>
        <p:txBody>
          <a:bodyPr>
            <a:normAutofit lnSpcReduction="10000"/>
          </a:bodyPr>
          <a:lstStyle/>
          <a:p>
            <a:r>
              <a:rPr lang="en-US" dirty="0" smtClean="0"/>
              <a:t>Divisions may choose how to train and qualify scorers for the Local Alternative Assessment in Grade 5 Writing.</a:t>
            </a:r>
          </a:p>
          <a:p>
            <a:r>
              <a:rPr lang="en-US" dirty="0" smtClean="0"/>
              <a:t>Consider the information provided in the Procedures for Training Scorers and Scoring section of the local high school landing page in Understand Scoring. </a:t>
            </a:r>
          </a:p>
          <a:p>
            <a:endParaRPr lang="en-US" dirty="0"/>
          </a:p>
        </p:txBody>
      </p:sp>
    </p:spTree>
    <p:extLst>
      <p:ext uri="{BB962C8B-B14F-4D97-AF65-F5344CB8AC3E}">
        <p14:creationId xmlns:p14="http://schemas.microsoft.com/office/powerpoint/2010/main" val="815605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Best Practice for Scoring (2 of 2)</a:t>
            </a:r>
            <a:endParaRPr lang="en-US" dirty="0"/>
          </a:p>
        </p:txBody>
      </p:sp>
      <p:sp>
        <p:nvSpPr>
          <p:cNvPr id="3" name="Content Placeholder 2"/>
          <p:cNvSpPr>
            <a:spLocks noGrp="1"/>
          </p:cNvSpPr>
          <p:nvPr>
            <p:ph idx="1"/>
          </p:nvPr>
        </p:nvSpPr>
        <p:spPr>
          <a:xfrm>
            <a:off x="76200" y="895351"/>
            <a:ext cx="8991600" cy="3429002"/>
          </a:xfrm>
        </p:spPr>
        <p:txBody>
          <a:bodyPr>
            <a:noAutofit/>
          </a:bodyPr>
          <a:lstStyle/>
          <a:p>
            <a:pPr>
              <a:lnSpc>
                <a:spcPct val="90000"/>
              </a:lnSpc>
              <a:spcBef>
                <a:spcPts val="600"/>
              </a:spcBef>
              <a:spcAft>
                <a:spcPts val="600"/>
              </a:spcAft>
            </a:pPr>
            <a:r>
              <a:rPr lang="en-US" sz="2400" dirty="0"/>
              <a:t>Scorers </a:t>
            </a:r>
            <a:r>
              <a:rPr lang="en-US" sz="2400" dirty="0" smtClean="0"/>
              <a:t>should read and understand:</a:t>
            </a:r>
          </a:p>
          <a:p>
            <a:pPr lvl="1">
              <a:lnSpc>
                <a:spcPct val="90000"/>
              </a:lnSpc>
              <a:spcBef>
                <a:spcPts val="600"/>
              </a:spcBef>
              <a:spcAft>
                <a:spcPts val="600"/>
              </a:spcAft>
            </a:pPr>
            <a:r>
              <a:rPr lang="en-US" sz="2400" dirty="0" smtClean="0"/>
              <a:t>All </a:t>
            </a:r>
            <a:r>
              <a:rPr lang="en-US" sz="2400" dirty="0"/>
              <a:t>information in the </a:t>
            </a:r>
            <a:r>
              <a:rPr lang="en-US" sz="2400" dirty="0" smtClean="0"/>
              <a:t>Grade 5 </a:t>
            </a:r>
            <a:r>
              <a:rPr lang="en-US" sz="2400" dirty="0"/>
              <a:t>tab within Understand Scoring. </a:t>
            </a:r>
          </a:p>
          <a:p>
            <a:pPr lvl="1">
              <a:lnSpc>
                <a:spcPct val="90000"/>
              </a:lnSpc>
              <a:spcBef>
                <a:spcPts val="600"/>
              </a:spcBef>
              <a:spcAft>
                <a:spcPts val="600"/>
              </a:spcAft>
            </a:pPr>
            <a:r>
              <a:rPr lang="en-US" sz="2400" dirty="0" smtClean="0"/>
              <a:t>The </a:t>
            </a:r>
            <a:r>
              <a:rPr lang="en-US" sz="2400" dirty="0"/>
              <a:t>scoring rubric for </a:t>
            </a:r>
            <a:r>
              <a:rPr lang="en-US" sz="2400" dirty="0" smtClean="0"/>
              <a:t>the Composing/Written Expression domain and each </a:t>
            </a:r>
            <a:r>
              <a:rPr lang="en-US" sz="2400" dirty="0"/>
              <a:t>of the </a:t>
            </a:r>
            <a:r>
              <a:rPr lang="en-US" sz="2400" dirty="0" smtClean="0"/>
              <a:t>Composing/Written </a:t>
            </a:r>
            <a:r>
              <a:rPr lang="en-US" sz="2400" dirty="0"/>
              <a:t>Expression anchor </a:t>
            </a:r>
            <a:r>
              <a:rPr lang="en-US" sz="2400" dirty="0" smtClean="0"/>
              <a:t>papers and annotations. </a:t>
            </a:r>
          </a:p>
          <a:p>
            <a:pPr lvl="1">
              <a:lnSpc>
                <a:spcPct val="90000"/>
              </a:lnSpc>
              <a:spcBef>
                <a:spcPts val="600"/>
              </a:spcBef>
              <a:spcAft>
                <a:spcPts val="600"/>
              </a:spcAft>
            </a:pPr>
            <a:r>
              <a:rPr lang="en-US" sz="2400" dirty="0" smtClean="0"/>
              <a:t>The </a:t>
            </a:r>
            <a:r>
              <a:rPr lang="en-US" sz="2400" dirty="0"/>
              <a:t>scoring rubric for the </a:t>
            </a:r>
            <a:r>
              <a:rPr lang="en-US" sz="2400" dirty="0" smtClean="0"/>
              <a:t>Usage and Mechanics domain and each </a:t>
            </a:r>
            <a:r>
              <a:rPr lang="en-US" sz="2400" dirty="0"/>
              <a:t>of </a:t>
            </a:r>
            <a:r>
              <a:rPr lang="en-US" sz="2400" dirty="0" smtClean="0"/>
              <a:t>the Usage and Mechanics </a:t>
            </a:r>
            <a:r>
              <a:rPr lang="en-US" sz="2400" dirty="0"/>
              <a:t>anchor </a:t>
            </a:r>
            <a:r>
              <a:rPr lang="en-US" sz="2400" dirty="0" smtClean="0"/>
              <a:t>papers and annotations. </a:t>
            </a:r>
            <a:endParaRPr lang="en-US" sz="2400" dirty="0"/>
          </a:p>
        </p:txBody>
      </p:sp>
    </p:spTree>
    <p:extLst>
      <p:ext uri="{BB962C8B-B14F-4D97-AF65-F5344CB8AC3E}">
        <p14:creationId xmlns:p14="http://schemas.microsoft.com/office/powerpoint/2010/main" val="1110688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 About Scoring</a:t>
            </a:r>
            <a:endParaRPr lang="en-US" dirty="0"/>
          </a:p>
        </p:txBody>
      </p:sp>
      <p:sp>
        <p:nvSpPr>
          <p:cNvPr id="3" name="Content Placeholder 2"/>
          <p:cNvSpPr>
            <a:spLocks noGrp="1"/>
          </p:cNvSpPr>
          <p:nvPr>
            <p:ph idx="1"/>
          </p:nvPr>
        </p:nvSpPr>
        <p:spPr/>
        <p:txBody>
          <a:bodyPr>
            <a:normAutofit/>
          </a:bodyPr>
          <a:lstStyle/>
          <a:p>
            <a:r>
              <a:rPr lang="en-US" sz="2400" dirty="0" smtClean="0"/>
              <a:t>Before viewing the Anchor Papers or attempting the Practice Sets, it is important to read and understand the information included in the Learn About Scoring section. </a:t>
            </a:r>
            <a:endParaRPr lang="en-US" sz="2400" dirty="0"/>
          </a:p>
        </p:txBody>
      </p:sp>
      <p:pic>
        <p:nvPicPr>
          <p:cNvPr id="4" name="Picture 3" descr="Screenshot of the Learn About Scoring for Grade 5 landing page in Understand Scoring."/>
          <p:cNvPicPr>
            <a:picLocks noChangeAspect="1"/>
          </p:cNvPicPr>
          <p:nvPr/>
        </p:nvPicPr>
        <p:blipFill>
          <a:blip r:embed="rId3"/>
          <a:stretch>
            <a:fillRect/>
          </a:stretch>
        </p:blipFill>
        <p:spPr>
          <a:xfrm>
            <a:off x="152400" y="2043818"/>
            <a:ext cx="8077200" cy="2355272"/>
          </a:xfrm>
          <a:prstGeom prst="rect">
            <a:avLst/>
          </a:prstGeom>
        </p:spPr>
      </p:pic>
    </p:spTree>
    <p:extLst>
      <p:ext uri="{BB962C8B-B14F-4D97-AF65-F5344CB8AC3E}">
        <p14:creationId xmlns:p14="http://schemas.microsoft.com/office/powerpoint/2010/main" val="2892415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Critical Information: Overview</a:t>
            </a:r>
            <a:endParaRPr lang="en-US" dirty="0"/>
          </a:p>
        </p:txBody>
      </p:sp>
      <p:sp>
        <p:nvSpPr>
          <p:cNvPr id="6" name="Content Placeholder 5"/>
          <p:cNvSpPr>
            <a:spLocks noGrp="1"/>
          </p:cNvSpPr>
          <p:nvPr>
            <p:ph sz="half" idx="2"/>
          </p:nvPr>
        </p:nvSpPr>
        <p:spPr/>
        <p:txBody>
          <a:bodyPr>
            <a:normAutofit fontScale="92500" lnSpcReduction="10000"/>
          </a:bodyPr>
          <a:lstStyle/>
          <a:p>
            <a:pPr>
              <a:lnSpc>
                <a:spcPct val="110000"/>
              </a:lnSpc>
            </a:pPr>
            <a:r>
              <a:rPr lang="en-US" dirty="0" smtClean="0"/>
              <a:t>The Critical Information section provides a closer look at some details related to administering and scoring the local alternative assessment in writing.</a:t>
            </a:r>
            <a:endParaRPr lang="en-US" dirty="0"/>
          </a:p>
        </p:txBody>
      </p:sp>
      <p:pic>
        <p:nvPicPr>
          <p:cNvPr id="8" name="Content Placeholder 7" descr="A screenshot of the Critical Information section with a red arrow pointing to the heading." title="Critical Information Section"/>
          <p:cNvPicPr>
            <a:picLocks noGrp="1" noChangeAspect="1"/>
          </p:cNvPicPr>
          <p:nvPr>
            <p:ph sz="half" idx="1"/>
          </p:nvPr>
        </p:nvPicPr>
        <p:blipFill>
          <a:blip r:embed="rId2"/>
          <a:stretch>
            <a:fillRect/>
          </a:stretch>
        </p:blipFill>
        <p:spPr>
          <a:xfrm>
            <a:off x="457200" y="2044712"/>
            <a:ext cx="4038600" cy="1435075"/>
          </a:xfrm>
          <a:prstGeom prst="rect">
            <a:avLst/>
          </a:prstGeom>
        </p:spPr>
      </p:pic>
      <p:sp>
        <p:nvSpPr>
          <p:cNvPr id="9" name="Right Arrow 8" descr="Red arrow points to the Critical Information section."/>
          <p:cNvSpPr/>
          <p:nvPr/>
        </p:nvSpPr>
        <p:spPr>
          <a:xfrm rot="8389831">
            <a:off x="1017576" y="1530406"/>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1004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smtClean="0"/>
              <a:t>Focused Holistic Scoring</a:t>
            </a:r>
            <a:endParaRPr lang="en-US" dirty="0"/>
          </a:p>
        </p:txBody>
      </p:sp>
      <p:sp>
        <p:nvSpPr>
          <p:cNvPr id="6" name="Content Placeholder 5"/>
          <p:cNvSpPr>
            <a:spLocks noGrp="1"/>
          </p:cNvSpPr>
          <p:nvPr>
            <p:ph sz="half" idx="2"/>
          </p:nvPr>
        </p:nvSpPr>
        <p:spPr>
          <a:xfrm>
            <a:off x="4648200" y="1047750"/>
            <a:ext cx="4419600" cy="3124199"/>
          </a:xfrm>
        </p:spPr>
        <p:txBody>
          <a:bodyPr>
            <a:noAutofit/>
          </a:bodyPr>
          <a:lstStyle/>
          <a:p>
            <a:pPr>
              <a:spcBef>
                <a:spcPts val="600"/>
              </a:spcBef>
              <a:spcAft>
                <a:spcPts val="600"/>
              </a:spcAft>
            </a:pPr>
            <a:r>
              <a:rPr lang="en-US" sz="2400" dirty="0" smtClean="0"/>
              <a:t>Papers for the local alternative assessment are scored, not graded.</a:t>
            </a:r>
          </a:p>
          <a:p>
            <a:pPr>
              <a:spcBef>
                <a:spcPts val="600"/>
              </a:spcBef>
              <a:spcAft>
                <a:spcPts val="600"/>
              </a:spcAft>
            </a:pPr>
            <a:r>
              <a:rPr lang="en-US" sz="2400" dirty="0"/>
              <a:t>The information included in the Focused Holistic Scoring section begins to differentiate scoring and grading. </a:t>
            </a:r>
          </a:p>
          <a:p>
            <a:pPr>
              <a:spcBef>
                <a:spcPts val="600"/>
              </a:spcBef>
              <a:spcAft>
                <a:spcPts val="600"/>
              </a:spcAft>
            </a:pPr>
            <a:endParaRPr lang="en-US" sz="2400" dirty="0"/>
          </a:p>
        </p:txBody>
      </p:sp>
      <p:pic>
        <p:nvPicPr>
          <p:cNvPr id="8" name="Content Placeholder 7" descr="A screen shot of the Critical Information tab with a red arrow pointing to the first subheading &quot;What Is Focused Holistic Scoring?&quot;" title="What Is Focused Holistic Scoring?"/>
          <p:cNvPicPr>
            <a:picLocks noGrp="1" noChangeAspect="1"/>
          </p:cNvPicPr>
          <p:nvPr>
            <p:ph sz="half" idx="1"/>
          </p:nvPr>
        </p:nvPicPr>
        <p:blipFill>
          <a:blip r:embed="rId2"/>
          <a:stretch>
            <a:fillRect/>
          </a:stretch>
        </p:blipFill>
        <p:spPr>
          <a:xfrm>
            <a:off x="457200" y="2044712"/>
            <a:ext cx="4038600" cy="1435075"/>
          </a:xfrm>
          <a:prstGeom prst="rect">
            <a:avLst/>
          </a:prstGeom>
        </p:spPr>
      </p:pic>
      <p:sp>
        <p:nvSpPr>
          <p:cNvPr id="7" name="Right Arrow 6" descr="Red arrow points to &quot;What is Focused Holistic Scoring?&quot;"/>
          <p:cNvSpPr/>
          <p:nvPr/>
        </p:nvSpPr>
        <p:spPr>
          <a:xfrm rot="8389831">
            <a:off x="2312977" y="1804032"/>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3580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the Webinar</a:t>
            </a:r>
            <a:endParaRPr lang="en-US" dirty="0"/>
          </a:p>
        </p:txBody>
      </p:sp>
      <p:sp>
        <p:nvSpPr>
          <p:cNvPr id="3" name="Content Placeholder 2"/>
          <p:cNvSpPr>
            <a:spLocks noGrp="1"/>
          </p:cNvSpPr>
          <p:nvPr>
            <p:ph idx="1"/>
          </p:nvPr>
        </p:nvSpPr>
        <p:spPr/>
        <p:txBody>
          <a:bodyPr>
            <a:normAutofit/>
          </a:bodyPr>
          <a:lstStyle/>
          <a:p>
            <a:r>
              <a:rPr lang="en-US" dirty="0"/>
              <a:t>During the webinar, please use the CHAT feature to submit questions to “all </a:t>
            </a:r>
            <a:r>
              <a:rPr lang="en-US" dirty="0" smtClean="0"/>
              <a:t>panelists and attendees.”</a:t>
            </a:r>
            <a:endParaRPr lang="en-US" dirty="0"/>
          </a:p>
          <a:p>
            <a:r>
              <a:rPr lang="en-US" dirty="0"/>
              <a:t>The slides from this </a:t>
            </a:r>
            <a:r>
              <a:rPr lang="en-US" dirty="0" smtClean="0"/>
              <a:t>presentation </a:t>
            </a:r>
            <a:r>
              <a:rPr lang="en-US" dirty="0"/>
              <a:t>and the recorded webinar itself will be </a:t>
            </a:r>
            <a:r>
              <a:rPr lang="en-US" dirty="0" smtClean="0"/>
              <a:t>posted </a:t>
            </a:r>
            <a:r>
              <a:rPr lang="en-US" dirty="0"/>
              <a:t>on the Comprehensive Literacy Webinar Series web page.</a:t>
            </a:r>
          </a:p>
          <a:p>
            <a:endParaRPr lang="en-US" dirty="0"/>
          </a:p>
        </p:txBody>
      </p:sp>
    </p:spTree>
    <p:extLst>
      <p:ext uri="{BB962C8B-B14F-4D97-AF65-F5344CB8AC3E}">
        <p14:creationId xmlns:p14="http://schemas.microsoft.com/office/powerpoint/2010/main" val="252434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Focused Holistic Scoring: Definition</a:t>
            </a:r>
            <a:endParaRPr lang="en-US" dirty="0"/>
          </a:p>
        </p:txBody>
      </p:sp>
      <p:sp>
        <p:nvSpPr>
          <p:cNvPr id="3" name="Content Placeholder 2"/>
          <p:cNvSpPr>
            <a:spLocks noGrp="1"/>
          </p:cNvSpPr>
          <p:nvPr>
            <p:ph idx="1"/>
          </p:nvPr>
        </p:nvSpPr>
        <p:spPr/>
        <p:txBody>
          <a:bodyPr>
            <a:noAutofit/>
          </a:bodyPr>
          <a:lstStyle/>
          <a:p>
            <a:pPr>
              <a:spcBef>
                <a:spcPts val="600"/>
              </a:spcBef>
              <a:spcAft>
                <a:spcPts val="600"/>
              </a:spcAft>
            </a:pPr>
            <a:r>
              <a:rPr lang="en-US" sz="2400" dirty="0"/>
              <a:t>Focused holistic scoring is the evaluation of writing proficiency based on specific elements or domains of writing. </a:t>
            </a:r>
            <a:endParaRPr lang="en-US" sz="2400" dirty="0" smtClean="0"/>
          </a:p>
          <a:p>
            <a:pPr lvl="1">
              <a:spcBef>
                <a:spcPts val="600"/>
              </a:spcBef>
              <a:spcAft>
                <a:spcPts val="600"/>
              </a:spcAft>
            </a:pPr>
            <a:r>
              <a:rPr lang="en-US" sz="2400" dirty="0" smtClean="0"/>
              <a:t>Each domain is scored holistically, independently of the other, and the </a:t>
            </a:r>
            <a:r>
              <a:rPr lang="en-US" sz="2400" dirty="0"/>
              <a:t>score reflects the reader’s overall </a:t>
            </a:r>
            <a:r>
              <a:rPr lang="en-US" sz="2400" dirty="0" smtClean="0"/>
              <a:t>impression according to the rubric’s features. </a:t>
            </a:r>
            <a:endParaRPr lang="en-US" sz="2400" dirty="0"/>
          </a:p>
          <a:p>
            <a:pPr lvl="1">
              <a:spcBef>
                <a:spcPts val="600"/>
              </a:spcBef>
              <a:spcAft>
                <a:spcPts val="600"/>
              </a:spcAft>
            </a:pPr>
            <a:r>
              <a:rPr lang="en-US" sz="2400" dirty="0" smtClean="0"/>
              <a:t>The </a:t>
            </a:r>
            <a:r>
              <a:rPr lang="en-US" sz="2400" dirty="0"/>
              <a:t>scorers weigh the student’s relative strengths or weaknesses </a:t>
            </a:r>
            <a:r>
              <a:rPr lang="en-US" sz="2400" dirty="0" smtClean="0"/>
              <a:t>and </a:t>
            </a:r>
            <a:r>
              <a:rPr lang="en-US" sz="2400" dirty="0"/>
              <a:t>then assign a score point for each domain that most accurately describes the attributes of the paper. </a:t>
            </a:r>
          </a:p>
        </p:txBody>
      </p:sp>
    </p:spTree>
    <p:extLst>
      <p:ext uri="{BB962C8B-B14F-4D97-AF65-F5344CB8AC3E}">
        <p14:creationId xmlns:p14="http://schemas.microsoft.com/office/powerpoint/2010/main" val="686086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pPr algn="ctr"/>
            <a:r>
              <a:rPr lang="en-US" dirty="0" smtClean="0"/>
              <a:t>Overall Impression Example</a:t>
            </a:r>
            <a:endParaRPr lang="en-US" dirty="0"/>
          </a:p>
        </p:txBody>
      </p:sp>
      <p:sp>
        <p:nvSpPr>
          <p:cNvPr id="3" name="Content Placeholder 2"/>
          <p:cNvSpPr>
            <a:spLocks noGrp="1"/>
          </p:cNvSpPr>
          <p:nvPr>
            <p:ph sz="half" idx="1"/>
          </p:nvPr>
        </p:nvSpPr>
        <p:spPr>
          <a:xfrm>
            <a:off x="76200" y="895350"/>
            <a:ext cx="4191000" cy="3352799"/>
          </a:xfrm>
        </p:spPr>
        <p:txBody>
          <a:bodyPr>
            <a:noAutofit/>
          </a:bodyPr>
          <a:lstStyle/>
          <a:p>
            <a:pPr marL="0" indent="0">
              <a:spcBef>
                <a:spcPts val="600"/>
              </a:spcBef>
              <a:spcAft>
                <a:spcPts val="600"/>
              </a:spcAft>
              <a:buNone/>
            </a:pPr>
            <a:r>
              <a:rPr lang="en-US" sz="2400" dirty="0"/>
              <a:t>A paper assigned a score of </a:t>
            </a:r>
            <a:r>
              <a:rPr lang="en-US" sz="2400" dirty="0" smtClean="0"/>
              <a:t>3 in composing and written expression, </a:t>
            </a:r>
            <a:r>
              <a:rPr lang="en-US" sz="2400" dirty="0"/>
              <a:t>for example, might have some characteristics of a 2-level paper and some characteristics of a 4-level paper, but </a:t>
            </a:r>
            <a:r>
              <a:rPr lang="en-US" sz="2400" b="1" dirty="0"/>
              <a:t>overall</a:t>
            </a:r>
            <a:r>
              <a:rPr lang="en-US" sz="2400" dirty="0"/>
              <a:t>, its 3-level characteristics predominate.</a:t>
            </a:r>
          </a:p>
        </p:txBody>
      </p:sp>
      <p:pic>
        <p:nvPicPr>
          <p:cNvPr id="11" name="Content Placeholder 10" descr="screenshot of annotation overlays"/>
          <p:cNvPicPr>
            <a:picLocks noGrp="1" noChangeAspect="1"/>
          </p:cNvPicPr>
          <p:nvPr>
            <p:ph sz="half" idx="2"/>
          </p:nvPr>
        </p:nvPicPr>
        <p:blipFill>
          <a:blip r:embed="rId3"/>
          <a:stretch>
            <a:fillRect/>
          </a:stretch>
        </p:blipFill>
        <p:spPr>
          <a:xfrm>
            <a:off x="4243778" y="1123950"/>
            <a:ext cx="4747822" cy="2718164"/>
          </a:xfrm>
          <a:prstGeom prst="rect">
            <a:avLst/>
          </a:prstGeom>
        </p:spPr>
      </p:pic>
    </p:spTree>
    <p:extLst>
      <p:ext uri="{BB962C8B-B14F-4D97-AF65-F5344CB8AC3E}">
        <p14:creationId xmlns:p14="http://schemas.microsoft.com/office/powerpoint/2010/main" val="2822482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 Scoring- Learn About Scoring </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Nonscorable Papers</a:t>
            </a:r>
            <a:endParaRPr lang="en-US" dirty="0"/>
          </a:p>
          <a:p>
            <a:r>
              <a:rPr lang="en-US" dirty="0"/>
              <a:t>All papers, no matter how brief, must be scored, unless they are off-topic, incoherent, or in a language other than English. Papers that express a student’s refusal to respond to the assessment are also considered nonscorable.</a:t>
            </a:r>
            <a:br>
              <a:rPr lang="en-US" dirty="0"/>
            </a:br>
            <a:r>
              <a:rPr lang="en-US" dirty="0"/>
              <a:t/>
            </a:r>
            <a:br>
              <a:rPr lang="en-US" dirty="0"/>
            </a:br>
            <a:r>
              <a:rPr lang="en-US" dirty="0"/>
              <a:t>Readers should only score what was written by the student. </a:t>
            </a:r>
            <a:r>
              <a:rPr lang="en-US" i="1" dirty="0"/>
              <a:t>Written </a:t>
            </a:r>
            <a:r>
              <a:rPr lang="en-US" dirty="0"/>
              <a:t>here includes appropriately attempting to embed and cite research from outside sources. Before, during, and after scoring student samples, it is a local division’s decision how to handle intentional and unintentional plagiarism. Based on guidance from the Virginia Department of Education when assigning a score point, the reader should evaluate only the student’s work and not information that has been plagiarized. </a:t>
            </a:r>
            <a:r>
              <a:rPr lang="en-US" b="1" dirty="0"/>
              <a:t>Please see </a:t>
            </a:r>
            <a:r>
              <a:rPr lang="en-US" b="1" dirty="0" smtClean="0"/>
              <a:t>5</a:t>
            </a:r>
            <a:r>
              <a:rPr lang="en-US" b="1" baseline="30000" dirty="0" smtClean="0"/>
              <a:t>th</a:t>
            </a:r>
            <a:r>
              <a:rPr lang="en-US" b="1" dirty="0" smtClean="0"/>
              <a:t> Grade Practice </a:t>
            </a:r>
            <a:r>
              <a:rPr lang="en-US" b="1" dirty="0"/>
              <a:t>Set 5, Paper 3 and its annotation for an example of plagiarized information that should not be considered when scoring</a:t>
            </a:r>
            <a:r>
              <a:rPr lang="en-US" b="1" dirty="0" smtClean="0"/>
              <a:t>.</a:t>
            </a:r>
          </a:p>
          <a:p>
            <a:endParaRPr lang="en-US" b="1" dirty="0"/>
          </a:p>
          <a:p>
            <a:pPr marL="0" indent="0">
              <a:buNone/>
            </a:pPr>
            <a:endParaRPr lang="en-US" dirty="0"/>
          </a:p>
          <a:p>
            <a:endParaRPr lang="en-US" dirty="0"/>
          </a:p>
        </p:txBody>
      </p:sp>
    </p:spTree>
    <p:extLst>
      <p:ext uri="{BB962C8B-B14F-4D97-AF65-F5344CB8AC3E}">
        <p14:creationId xmlns:p14="http://schemas.microsoft.com/office/powerpoint/2010/main" val="180132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
            <a:ext cx="8229600" cy="857250"/>
          </a:xfrm>
        </p:spPr>
        <p:txBody>
          <a:bodyPr>
            <a:normAutofit/>
          </a:bodyPr>
          <a:lstStyle/>
          <a:p>
            <a:pPr algn="ctr"/>
            <a:r>
              <a:rPr lang="en-US" dirty="0" smtClean="0"/>
              <a:t>Questions About Scoring (1 of 2)</a:t>
            </a:r>
            <a:endParaRPr lang="en-US" dirty="0"/>
          </a:p>
        </p:txBody>
      </p:sp>
      <p:sp>
        <p:nvSpPr>
          <p:cNvPr id="3" name="Content Placeholder 2"/>
          <p:cNvSpPr>
            <a:spLocks noGrp="1"/>
          </p:cNvSpPr>
          <p:nvPr>
            <p:ph sz="half" idx="1"/>
          </p:nvPr>
        </p:nvSpPr>
        <p:spPr>
          <a:xfrm>
            <a:off x="152400" y="1200152"/>
            <a:ext cx="3733800" cy="3124199"/>
          </a:xfrm>
        </p:spPr>
        <p:txBody>
          <a:bodyPr>
            <a:noAutofit/>
          </a:bodyPr>
          <a:lstStyle/>
          <a:p>
            <a:pPr marL="0" indent="0">
              <a:spcBef>
                <a:spcPts val="600"/>
              </a:spcBef>
              <a:buNone/>
            </a:pPr>
            <a:r>
              <a:rPr lang="en-US" sz="2400" dirty="0" smtClean="0"/>
              <a:t>Should a writing sample lose a point if: </a:t>
            </a:r>
          </a:p>
          <a:p>
            <a:pPr>
              <a:spcBef>
                <a:spcPts val="600"/>
              </a:spcBef>
            </a:pPr>
            <a:r>
              <a:rPr lang="en-US" sz="2400" dirty="0" smtClean="0"/>
              <a:t>It includes a digression?</a:t>
            </a:r>
            <a:endParaRPr lang="en-US" sz="2400" dirty="0"/>
          </a:p>
          <a:p>
            <a:pPr>
              <a:spcBef>
                <a:spcPts val="600"/>
              </a:spcBef>
            </a:pPr>
            <a:r>
              <a:rPr lang="en-US" sz="2400" dirty="0"/>
              <a:t>I</a:t>
            </a:r>
            <a:r>
              <a:rPr lang="en-US" sz="2400" dirty="0" smtClean="0"/>
              <a:t>t does not have five paragraphs?</a:t>
            </a:r>
          </a:p>
        </p:txBody>
      </p:sp>
      <p:sp>
        <p:nvSpPr>
          <p:cNvPr id="4" name="Content Placeholder 3"/>
          <p:cNvSpPr>
            <a:spLocks noGrp="1"/>
          </p:cNvSpPr>
          <p:nvPr>
            <p:ph sz="half" idx="2"/>
          </p:nvPr>
        </p:nvSpPr>
        <p:spPr>
          <a:xfrm>
            <a:off x="4191000" y="1200152"/>
            <a:ext cx="4495800" cy="3124199"/>
          </a:xfrm>
        </p:spPr>
        <p:txBody>
          <a:bodyPr>
            <a:noAutofit/>
          </a:bodyPr>
          <a:lstStyle/>
          <a:p>
            <a:pPr marL="0" indent="0">
              <a:spcBef>
                <a:spcPts val="600"/>
              </a:spcBef>
              <a:buNone/>
            </a:pPr>
            <a:r>
              <a:rPr lang="en-US" sz="2400" dirty="0" smtClean="0"/>
              <a:t>No. The </a:t>
            </a:r>
            <a:r>
              <a:rPr lang="en-US" sz="2400" dirty="0"/>
              <a:t>score </a:t>
            </a:r>
            <a:r>
              <a:rPr lang="en-US" sz="2400" dirty="0" smtClean="0"/>
              <a:t>should reflect </a:t>
            </a:r>
            <a:r>
              <a:rPr lang="en-US" sz="2400" dirty="0"/>
              <a:t>the reader’s </a:t>
            </a:r>
            <a:r>
              <a:rPr lang="en-US" sz="2400" b="1" dirty="0"/>
              <a:t>overall </a:t>
            </a:r>
            <a:r>
              <a:rPr lang="en-US" sz="2400" b="1" dirty="0" smtClean="0"/>
              <a:t>impression, </a:t>
            </a:r>
            <a:r>
              <a:rPr lang="en-US" sz="2400" b="1" dirty="0"/>
              <a:t>based on the rubric</a:t>
            </a:r>
            <a:r>
              <a:rPr lang="en-US" sz="2400" dirty="0" smtClean="0"/>
              <a:t>. </a:t>
            </a:r>
          </a:p>
          <a:p>
            <a:pPr>
              <a:spcBef>
                <a:spcPts val="600"/>
              </a:spcBef>
            </a:pPr>
            <a:r>
              <a:rPr lang="en-US" sz="2400" dirty="0" smtClean="0"/>
              <a:t>The rubric, even for score point 4, states “few, if any, digressions.”</a:t>
            </a:r>
          </a:p>
          <a:p>
            <a:pPr>
              <a:spcBef>
                <a:spcPts val="600"/>
              </a:spcBef>
            </a:pPr>
            <a:r>
              <a:rPr lang="en-US" sz="2400" dirty="0" smtClean="0"/>
              <a:t>The rubric does not mention formulaic writing. </a:t>
            </a:r>
            <a:endParaRPr lang="en-US" sz="2400" dirty="0"/>
          </a:p>
        </p:txBody>
      </p:sp>
    </p:spTree>
    <p:extLst>
      <p:ext uri="{BB962C8B-B14F-4D97-AF65-F5344CB8AC3E}">
        <p14:creationId xmlns:p14="http://schemas.microsoft.com/office/powerpoint/2010/main" val="2148658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57250"/>
          </a:xfrm>
        </p:spPr>
        <p:txBody>
          <a:bodyPr>
            <a:normAutofit/>
          </a:bodyPr>
          <a:lstStyle/>
          <a:p>
            <a:pPr algn="ctr"/>
            <a:r>
              <a:rPr lang="en-US" dirty="0" smtClean="0"/>
              <a:t>Questions About Scoring (2 of 2)</a:t>
            </a:r>
            <a:endParaRPr lang="en-US" dirty="0"/>
          </a:p>
        </p:txBody>
      </p:sp>
      <p:sp>
        <p:nvSpPr>
          <p:cNvPr id="3" name="Content Placeholder 2"/>
          <p:cNvSpPr>
            <a:spLocks noGrp="1"/>
          </p:cNvSpPr>
          <p:nvPr>
            <p:ph sz="half" idx="1"/>
          </p:nvPr>
        </p:nvSpPr>
        <p:spPr>
          <a:xfrm>
            <a:off x="152400" y="819151"/>
            <a:ext cx="4267200" cy="3124199"/>
          </a:xfrm>
        </p:spPr>
        <p:txBody>
          <a:bodyPr>
            <a:noAutofit/>
          </a:bodyPr>
          <a:lstStyle/>
          <a:p>
            <a:pPr marL="0" indent="0">
              <a:spcBef>
                <a:spcPts val="600"/>
              </a:spcBef>
              <a:buNone/>
            </a:pPr>
            <a:r>
              <a:rPr lang="en-US" sz="2400" dirty="0" smtClean="0"/>
              <a:t>Should a writing sample gain a point if: </a:t>
            </a:r>
          </a:p>
          <a:p>
            <a:pPr>
              <a:spcBef>
                <a:spcPts val="600"/>
              </a:spcBef>
            </a:pPr>
            <a:r>
              <a:rPr lang="en-US" sz="2400" dirty="0" smtClean="0"/>
              <a:t>There are quotation </a:t>
            </a:r>
            <a:r>
              <a:rPr lang="en-US" sz="2400" dirty="0"/>
              <a:t>marks, </a:t>
            </a:r>
            <a:r>
              <a:rPr lang="en-US" sz="2400" dirty="0" smtClean="0"/>
              <a:t>one question </a:t>
            </a:r>
            <a:r>
              <a:rPr lang="en-US" sz="2400" dirty="0"/>
              <a:t>mark, and one exclamation </a:t>
            </a:r>
            <a:r>
              <a:rPr lang="en-US" sz="2400" dirty="0" smtClean="0"/>
              <a:t>point, regardless of appropriate use?</a:t>
            </a:r>
          </a:p>
          <a:p>
            <a:pPr>
              <a:spcBef>
                <a:spcPts val="600"/>
              </a:spcBef>
            </a:pPr>
            <a:r>
              <a:rPr lang="en-US" sz="2400" dirty="0" smtClean="0"/>
              <a:t>There are five paragraphs?</a:t>
            </a:r>
            <a:endParaRPr lang="en-US" sz="2400" dirty="0"/>
          </a:p>
        </p:txBody>
      </p:sp>
      <p:sp>
        <p:nvSpPr>
          <p:cNvPr id="4" name="Content Placeholder 3"/>
          <p:cNvSpPr>
            <a:spLocks noGrp="1"/>
          </p:cNvSpPr>
          <p:nvPr>
            <p:ph sz="half" idx="2"/>
          </p:nvPr>
        </p:nvSpPr>
        <p:spPr>
          <a:xfrm>
            <a:off x="4648200" y="895351"/>
            <a:ext cx="4267200" cy="3124199"/>
          </a:xfrm>
        </p:spPr>
        <p:txBody>
          <a:bodyPr>
            <a:noAutofit/>
          </a:bodyPr>
          <a:lstStyle/>
          <a:p>
            <a:pPr marL="0" indent="0">
              <a:lnSpc>
                <a:spcPct val="90000"/>
              </a:lnSpc>
              <a:spcBef>
                <a:spcPts val="600"/>
              </a:spcBef>
              <a:buNone/>
            </a:pPr>
            <a:r>
              <a:rPr lang="en-US" sz="2400" dirty="0" smtClean="0"/>
              <a:t>No. The </a:t>
            </a:r>
            <a:r>
              <a:rPr lang="en-US" sz="2400" dirty="0"/>
              <a:t>score </a:t>
            </a:r>
            <a:r>
              <a:rPr lang="en-US" sz="2400" dirty="0" smtClean="0"/>
              <a:t>should reflect </a:t>
            </a:r>
            <a:r>
              <a:rPr lang="en-US" sz="2400" dirty="0"/>
              <a:t>the reader’s </a:t>
            </a:r>
            <a:r>
              <a:rPr lang="en-US" sz="2400" b="1" dirty="0"/>
              <a:t>overall </a:t>
            </a:r>
            <a:r>
              <a:rPr lang="en-US" sz="2400" b="1" dirty="0" smtClean="0"/>
              <a:t>impression, based on the rubric</a:t>
            </a:r>
            <a:r>
              <a:rPr lang="en-US" sz="2400" dirty="0" smtClean="0"/>
              <a:t>. </a:t>
            </a:r>
          </a:p>
          <a:p>
            <a:pPr>
              <a:lnSpc>
                <a:spcPct val="90000"/>
              </a:lnSpc>
              <a:spcBef>
                <a:spcPts val="600"/>
              </a:spcBef>
            </a:pPr>
            <a:r>
              <a:rPr lang="en-US" sz="2400" dirty="0" smtClean="0"/>
              <a:t>The rubric does not mention tallying the variety of punctuation marks to award a higher score.</a:t>
            </a:r>
          </a:p>
          <a:p>
            <a:pPr>
              <a:lnSpc>
                <a:spcPct val="90000"/>
              </a:lnSpc>
              <a:spcBef>
                <a:spcPts val="600"/>
              </a:spcBef>
            </a:pPr>
            <a:r>
              <a:rPr lang="en-US" sz="2400" dirty="0" smtClean="0"/>
              <a:t>The rubric does not mention formulaic writing. </a:t>
            </a:r>
            <a:endParaRPr lang="en-US" sz="2400" dirty="0"/>
          </a:p>
        </p:txBody>
      </p:sp>
    </p:spTree>
    <p:extLst>
      <p:ext uri="{BB962C8B-B14F-4D97-AF65-F5344CB8AC3E}">
        <p14:creationId xmlns:p14="http://schemas.microsoft.com/office/powerpoint/2010/main" val="1444146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Preferences Vs. Rubrics</a:t>
            </a:r>
            <a:endParaRPr lang="en-US" dirty="0"/>
          </a:p>
        </p:txBody>
      </p:sp>
      <p:sp>
        <p:nvSpPr>
          <p:cNvPr id="3" name="Content Placeholder 2"/>
          <p:cNvSpPr>
            <a:spLocks noGrp="1"/>
          </p:cNvSpPr>
          <p:nvPr>
            <p:ph idx="1"/>
          </p:nvPr>
        </p:nvSpPr>
        <p:spPr>
          <a:xfrm>
            <a:off x="76200" y="819150"/>
            <a:ext cx="8927385" cy="3429002"/>
          </a:xfrm>
        </p:spPr>
        <p:txBody>
          <a:bodyPr>
            <a:noAutofit/>
          </a:bodyPr>
          <a:lstStyle/>
          <a:p>
            <a:pPr>
              <a:spcBef>
                <a:spcPts val="600"/>
              </a:spcBef>
            </a:pPr>
            <a:r>
              <a:rPr lang="en-US" sz="2400" dirty="0"/>
              <a:t>Papers must be scored holistically, not graded</a:t>
            </a:r>
            <a:r>
              <a:rPr lang="en-US" sz="2400" dirty="0" smtClean="0"/>
              <a:t>. An educator’s classroom preferences and rules for writing, if not included in the Virginia writing rubrics, are not features to score. </a:t>
            </a:r>
          </a:p>
          <a:p>
            <a:pPr>
              <a:spcBef>
                <a:spcPts val="600"/>
              </a:spcBef>
            </a:pPr>
            <a:endParaRPr lang="en-US" sz="2400" dirty="0"/>
          </a:p>
          <a:p>
            <a:pPr>
              <a:spcBef>
                <a:spcPts val="600"/>
              </a:spcBef>
            </a:pPr>
            <a:r>
              <a:rPr lang="en-US" sz="2400" dirty="0" smtClean="0"/>
              <a:t>Example: </a:t>
            </a:r>
            <a:r>
              <a:rPr lang="en-US" sz="2400" dirty="0"/>
              <a:t>“Uses highly </a:t>
            </a:r>
            <a:r>
              <a:rPr lang="en-US" sz="2400" b="1" dirty="0"/>
              <a:t>specific word choice</a:t>
            </a:r>
            <a:r>
              <a:rPr lang="en-US" sz="2400" dirty="0"/>
              <a:t>, descriptive language, and selected information, creating an </a:t>
            </a:r>
            <a:r>
              <a:rPr lang="en-US" sz="2400" b="1" dirty="0"/>
              <a:t>appropriate tone </a:t>
            </a:r>
            <a:r>
              <a:rPr lang="en-US" sz="2400" dirty="0"/>
              <a:t>and enhancing the writer's </a:t>
            </a:r>
            <a:r>
              <a:rPr lang="en-US" sz="2400" dirty="0" smtClean="0"/>
              <a:t>voice.” (Composing/Written Expression)</a:t>
            </a:r>
          </a:p>
          <a:p>
            <a:pPr lvl="1">
              <a:spcBef>
                <a:spcPts val="600"/>
              </a:spcBef>
            </a:pPr>
            <a:r>
              <a:rPr lang="en-US" sz="2400" dirty="0" smtClean="0"/>
              <a:t>Does not say “No second-person pronouns.”</a:t>
            </a:r>
          </a:p>
        </p:txBody>
      </p:sp>
    </p:spTree>
    <p:extLst>
      <p:ext uri="{BB962C8B-B14F-4D97-AF65-F5344CB8AC3E}">
        <p14:creationId xmlns:p14="http://schemas.microsoft.com/office/powerpoint/2010/main" val="4045631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Focused Holistic Scoring: Range of Papers</a:t>
            </a:r>
          </a:p>
        </p:txBody>
      </p:sp>
      <p:sp>
        <p:nvSpPr>
          <p:cNvPr id="3" name="Content Placeholder 2"/>
          <p:cNvSpPr>
            <a:spLocks noGrp="1"/>
          </p:cNvSpPr>
          <p:nvPr>
            <p:ph idx="1"/>
          </p:nvPr>
        </p:nvSpPr>
        <p:spPr>
          <a:xfrm>
            <a:off x="76200" y="819150"/>
            <a:ext cx="8927385" cy="3429002"/>
          </a:xfrm>
        </p:spPr>
        <p:txBody>
          <a:bodyPr>
            <a:noAutofit/>
          </a:bodyPr>
          <a:lstStyle/>
          <a:p>
            <a:pPr>
              <a:spcBef>
                <a:spcPts val="600"/>
              </a:spcBef>
            </a:pPr>
            <a:r>
              <a:rPr lang="en-US" sz="2400" dirty="0"/>
              <a:t>It is important </a:t>
            </a:r>
            <a:r>
              <a:rPr lang="en-US" sz="2400" dirty="0" smtClean="0"/>
              <a:t>for local scorers to understand </a:t>
            </a:r>
            <a:r>
              <a:rPr lang="en-US" sz="2400" dirty="0"/>
              <a:t>the criteria used in assigning a score and not to expect papers at a certain score point always to look the same or </a:t>
            </a:r>
            <a:r>
              <a:rPr lang="en-US" sz="2400" dirty="0" smtClean="0"/>
              <a:t>have </a:t>
            </a:r>
            <a:r>
              <a:rPr lang="en-US" sz="2400" dirty="0"/>
              <a:t>the same attributes.</a:t>
            </a:r>
            <a:r>
              <a:rPr lang="en-US" sz="2400" b="1" dirty="0" smtClean="0"/>
              <a:t> </a:t>
            </a:r>
          </a:p>
          <a:p>
            <a:pPr>
              <a:spcBef>
                <a:spcPts val="600"/>
              </a:spcBef>
            </a:pPr>
            <a:r>
              <a:rPr lang="en-US" sz="2400" b="1" dirty="0" smtClean="0"/>
              <a:t>Papers </a:t>
            </a:r>
            <a:r>
              <a:rPr lang="en-US" sz="2400" b="1" dirty="0"/>
              <a:t>receiving the same score point may look very different from each other.</a:t>
            </a:r>
            <a:endParaRPr lang="en-US" sz="2400" dirty="0"/>
          </a:p>
          <a:p>
            <a:pPr>
              <a:spcBef>
                <a:spcPts val="600"/>
              </a:spcBef>
            </a:pPr>
            <a:r>
              <a:rPr lang="en-US" sz="2400" dirty="0"/>
              <a:t>Within each score point, a range of papers representing the lower, middle, and upper ends will be </a:t>
            </a:r>
            <a:r>
              <a:rPr lang="en-US" sz="2400" dirty="0" smtClean="0"/>
              <a:t>evident, </a:t>
            </a:r>
            <a:r>
              <a:rPr lang="en-US" sz="2400" dirty="0"/>
              <a:t>as </a:t>
            </a:r>
            <a:r>
              <a:rPr lang="en-US" sz="2400" dirty="0" smtClean="0"/>
              <a:t>it is in </a:t>
            </a:r>
            <a:r>
              <a:rPr lang="en-US" sz="2400" dirty="0"/>
              <a:t>any </a:t>
            </a:r>
            <a:r>
              <a:rPr lang="en-US" sz="2400" dirty="0" smtClean="0"/>
              <a:t>scoring. </a:t>
            </a:r>
            <a:r>
              <a:rPr lang="en-US" sz="2400" dirty="0"/>
              <a:t> </a:t>
            </a:r>
          </a:p>
        </p:txBody>
      </p:sp>
    </p:spTree>
    <p:extLst>
      <p:ext uri="{BB962C8B-B14F-4D97-AF65-F5344CB8AC3E}">
        <p14:creationId xmlns:p14="http://schemas.microsoft.com/office/powerpoint/2010/main" val="2186248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How Are Rubrics Used to Score Papers?</a:t>
            </a:r>
            <a:endParaRPr lang="en-US" dirty="0"/>
          </a:p>
        </p:txBody>
      </p:sp>
      <p:pic>
        <p:nvPicPr>
          <p:cNvPr id="8" name="Content Placeholder 7" descr="A screen shot of the Critical Information section with a red arrow pointing to the second subheading &quot;How Are Rubrics Used to Score Papers?&quot;" title="How Are Rubrics Used to Score Papers?"/>
          <p:cNvPicPr>
            <a:picLocks noGrp="1" noChangeAspect="1"/>
          </p:cNvPicPr>
          <p:nvPr>
            <p:ph sz="half" idx="1"/>
          </p:nvPr>
        </p:nvPicPr>
        <p:blipFill>
          <a:blip r:embed="rId2"/>
          <a:stretch>
            <a:fillRect/>
          </a:stretch>
        </p:blipFill>
        <p:spPr>
          <a:xfrm>
            <a:off x="457200" y="2044712"/>
            <a:ext cx="4038600" cy="1435075"/>
          </a:xfrm>
          <a:prstGeom prst="rect">
            <a:avLst/>
          </a:prstGeom>
        </p:spPr>
      </p:pic>
      <p:sp>
        <p:nvSpPr>
          <p:cNvPr id="2" name="Content Placeholder 1"/>
          <p:cNvSpPr>
            <a:spLocks noGrp="1"/>
          </p:cNvSpPr>
          <p:nvPr>
            <p:ph sz="half" idx="2"/>
          </p:nvPr>
        </p:nvSpPr>
        <p:spPr>
          <a:xfrm>
            <a:off x="4724400" y="1200152"/>
            <a:ext cx="4038600" cy="3124199"/>
          </a:xfrm>
        </p:spPr>
        <p:txBody>
          <a:bodyPr>
            <a:noAutofit/>
          </a:bodyPr>
          <a:lstStyle/>
          <a:p>
            <a:pPr>
              <a:spcBef>
                <a:spcPts val="600"/>
              </a:spcBef>
              <a:spcAft>
                <a:spcPts val="600"/>
              </a:spcAft>
            </a:pPr>
            <a:r>
              <a:rPr lang="en-US" sz="2400" dirty="0" smtClean="0"/>
              <a:t>Scorers for the Grade 5 writing assessment must use rubrics in conjunction with anchor papers to appropriately assign scores to student writing samples. </a:t>
            </a:r>
          </a:p>
          <a:p>
            <a:pPr marL="0" indent="0">
              <a:spcBef>
                <a:spcPts val="600"/>
              </a:spcBef>
              <a:spcAft>
                <a:spcPts val="600"/>
              </a:spcAft>
              <a:buNone/>
            </a:pPr>
            <a:endParaRPr lang="en-US" sz="2400" dirty="0"/>
          </a:p>
          <a:p>
            <a:pPr>
              <a:spcBef>
                <a:spcPts val="600"/>
              </a:spcBef>
              <a:spcAft>
                <a:spcPts val="600"/>
              </a:spcAft>
            </a:pPr>
            <a:endParaRPr lang="en-US" sz="2400" dirty="0"/>
          </a:p>
        </p:txBody>
      </p:sp>
      <p:sp>
        <p:nvSpPr>
          <p:cNvPr id="7" name="Right Arrow 6" descr="Red arrow points to &quot;How Are Rubrics Used to Score Papers?&quot;"/>
          <p:cNvSpPr/>
          <p:nvPr/>
        </p:nvSpPr>
        <p:spPr>
          <a:xfrm rot="8389831">
            <a:off x="2427276" y="1937100"/>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5913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Using Rubrics and Anchor Paper Sets</a:t>
            </a:r>
            <a:endParaRPr lang="en-US" dirty="0"/>
          </a:p>
        </p:txBody>
      </p:sp>
      <p:sp>
        <p:nvSpPr>
          <p:cNvPr id="3" name="Content Placeholder 2"/>
          <p:cNvSpPr>
            <a:spLocks noGrp="1"/>
          </p:cNvSpPr>
          <p:nvPr>
            <p:ph idx="1"/>
          </p:nvPr>
        </p:nvSpPr>
        <p:spPr>
          <a:xfrm>
            <a:off x="304799" y="895351"/>
            <a:ext cx="8458201" cy="3429002"/>
          </a:xfrm>
        </p:spPr>
        <p:txBody>
          <a:bodyPr>
            <a:noAutofit/>
          </a:bodyPr>
          <a:lstStyle/>
          <a:p>
            <a:pPr>
              <a:spcBef>
                <a:spcPts val="600"/>
              </a:spcBef>
            </a:pPr>
            <a:r>
              <a:rPr lang="en-US" sz="2700" dirty="0" smtClean="0"/>
              <a:t>Generally, rubrics for writing assessments are fairly generic and provide the general description of a score point, while anchor papers provide </a:t>
            </a:r>
            <a:r>
              <a:rPr lang="en-US" sz="2700" dirty="0"/>
              <a:t>examples of student writing that illustrate the rubric descriptions.</a:t>
            </a:r>
            <a:endParaRPr lang="en-US" sz="2700" dirty="0" smtClean="0"/>
          </a:p>
          <a:p>
            <a:pPr>
              <a:spcBef>
                <a:spcPts val="600"/>
              </a:spcBef>
            </a:pPr>
            <a:r>
              <a:rPr lang="en-US" sz="2700" dirty="0" smtClean="0"/>
              <a:t>It is only in conjunction with anchor papers that the criteria at each score point of the rubric begin to be clarified. </a:t>
            </a:r>
          </a:p>
        </p:txBody>
      </p:sp>
    </p:spTree>
    <p:extLst>
      <p:ext uri="{BB962C8B-B14F-4D97-AF65-F5344CB8AC3E}">
        <p14:creationId xmlns:p14="http://schemas.microsoft.com/office/powerpoint/2010/main" val="2178342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pPr algn="ctr"/>
            <a:r>
              <a:rPr lang="en-US" dirty="0" smtClean="0"/>
              <a:t>Anchor Papers</a:t>
            </a:r>
            <a:endParaRPr lang="en-US" dirty="0"/>
          </a:p>
        </p:txBody>
      </p:sp>
      <p:sp>
        <p:nvSpPr>
          <p:cNvPr id="4" name="Content Placeholder 3"/>
          <p:cNvSpPr>
            <a:spLocks noGrp="1"/>
          </p:cNvSpPr>
          <p:nvPr>
            <p:ph sz="half" idx="2"/>
          </p:nvPr>
        </p:nvSpPr>
        <p:spPr>
          <a:xfrm>
            <a:off x="4554415" y="1123950"/>
            <a:ext cx="4572000" cy="3466036"/>
          </a:xfrm>
        </p:spPr>
        <p:txBody>
          <a:bodyPr>
            <a:noAutofit/>
          </a:bodyPr>
          <a:lstStyle/>
          <a:p>
            <a:pPr>
              <a:spcBef>
                <a:spcPts val="600"/>
              </a:spcBef>
              <a:spcAft>
                <a:spcPts val="600"/>
              </a:spcAft>
            </a:pPr>
            <a:r>
              <a:rPr lang="en-US" sz="2400" dirty="0"/>
              <a:t>Revisiting anchor papers, even after qualifying to become a scorer, helps ensure </a:t>
            </a:r>
            <a:r>
              <a:rPr lang="en-US" sz="2400" dirty="0" smtClean="0"/>
              <a:t>that the scorer remains </a:t>
            </a:r>
            <a:r>
              <a:rPr lang="en-US" sz="2400" dirty="0"/>
              <a:t>tied to the performance expectations in each </a:t>
            </a:r>
            <a:r>
              <a:rPr lang="en-US" sz="2400" dirty="0" smtClean="0"/>
              <a:t>domain</a:t>
            </a:r>
            <a:r>
              <a:rPr lang="en-US" sz="2400" dirty="0"/>
              <a:t>.</a:t>
            </a:r>
            <a:endParaRPr lang="en-US" sz="2400" dirty="0" smtClean="0"/>
          </a:p>
          <a:p>
            <a:pPr>
              <a:spcBef>
                <a:spcPts val="600"/>
              </a:spcBef>
              <a:spcAft>
                <a:spcPts val="600"/>
              </a:spcAft>
            </a:pPr>
            <a:endParaRPr lang="en-US" sz="2400" dirty="0"/>
          </a:p>
          <a:p>
            <a:pPr>
              <a:spcAft>
                <a:spcPts val="600"/>
              </a:spcAft>
            </a:pPr>
            <a:endParaRPr lang="en-US" sz="2400" dirty="0"/>
          </a:p>
        </p:txBody>
      </p:sp>
      <p:pic>
        <p:nvPicPr>
          <p:cNvPr id="6" name="Content Placeholder 5" descr="Screenshot of the anchor papers tab in Understand Scoring."/>
          <p:cNvPicPr>
            <a:picLocks noGrp="1" noChangeAspect="1"/>
          </p:cNvPicPr>
          <p:nvPr>
            <p:ph sz="half" idx="1"/>
          </p:nvPr>
        </p:nvPicPr>
        <p:blipFill>
          <a:blip r:embed="rId3"/>
          <a:stretch>
            <a:fillRect/>
          </a:stretch>
        </p:blipFill>
        <p:spPr>
          <a:xfrm>
            <a:off x="152399" y="1504950"/>
            <a:ext cx="4429729" cy="1676400"/>
          </a:xfrm>
          <a:prstGeom prst="rect">
            <a:avLst/>
          </a:prstGeom>
        </p:spPr>
      </p:pic>
      <p:sp>
        <p:nvSpPr>
          <p:cNvPr id="10" name="Right Arrow 9" descr="Red arrow points to the &quot;Anchor Papers&quot; tab within the Local HS section of Understand Scoring."/>
          <p:cNvSpPr/>
          <p:nvPr/>
        </p:nvSpPr>
        <p:spPr>
          <a:xfrm rot="7642809">
            <a:off x="1473372" y="1557570"/>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9698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Overview</a:t>
            </a:r>
            <a:endParaRPr lang="en-US" dirty="0"/>
          </a:p>
        </p:txBody>
      </p:sp>
      <p:sp>
        <p:nvSpPr>
          <p:cNvPr id="5" name="Content Placeholder 4"/>
          <p:cNvSpPr>
            <a:spLocks noGrp="1"/>
          </p:cNvSpPr>
          <p:nvPr>
            <p:ph idx="1"/>
          </p:nvPr>
        </p:nvSpPr>
        <p:spPr/>
        <p:txBody>
          <a:bodyPr/>
          <a:lstStyle/>
          <a:p>
            <a:r>
              <a:rPr lang="en-US" dirty="0"/>
              <a:t>What Is Understand Scoring?</a:t>
            </a:r>
          </a:p>
          <a:p>
            <a:r>
              <a:rPr lang="en-US" dirty="0"/>
              <a:t>Accessing Understand Scoring</a:t>
            </a:r>
          </a:p>
          <a:p>
            <a:r>
              <a:rPr lang="en-US" dirty="0"/>
              <a:t>Using Understand Scoring</a:t>
            </a:r>
          </a:p>
          <a:p>
            <a:pPr lvl="1"/>
            <a:r>
              <a:rPr lang="en-US" dirty="0" smtClean="0"/>
              <a:t>Scoring </a:t>
            </a:r>
            <a:r>
              <a:rPr lang="en-US" dirty="0"/>
              <a:t>Local Alternative Assessments</a:t>
            </a:r>
          </a:p>
          <a:p>
            <a:pPr lvl="1"/>
            <a:r>
              <a:rPr lang="en-US" dirty="0"/>
              <a:t>More Uses for Understand Scoring</a:t>
            </a:r>
          </a:p>
          <a:p>
            <a:r>
              <a:rPr lang="en-US" dirty="0"/>
              <a:t>What Is Coming Next</a:t>
            </a:r>
            <a:r>
              <a:rPr lang="en-US" dirty="0" smtClean="0"/>
              <a:t>?</a:t>
            </a:r>
            <a:endParaRPr lang="en-US" dirty="0"/>
          </a:p>
        </p:txBody>
      </p:sp>
    </p:spTree>
    <p:extLst>
      <p:ext uri="{BB962C8B-B14F-4D97-AF65-F5344CB8AC3E}">
        <p14:creationId xmlns:p14="http://schemas.microsoft.com/office/powerpoint/2010/main" val="3611948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Anchor Set Annotations</a:t>
            </a:r>
            <a:endParaRPr lang="en-US" dirty="0"/>
          </a:p>
        </p:txBody>
      </p:sp>
      <p:sp>
        <p:nvSpPr>
          <p:cNvPr id="3" name="Content Placeholder 2"/>
          <p:cNvSpPr>
            <a:spLocks noGrp="1"/>
          </p:cNvSpPr>
          <p:nvPr>
            <p:ph idx="1"/>
          </p:nvPr>
        </p:nvSpPr>
        <p:spPr/>
        <p:txBody>
          <a:bodyPr/>
          <a:lstStyle/>
          <a:p>
            <a:r>
              <a:rPr lang="en-US" sz="2400" dirty="0"/>
              <a:t>Each anchor paper is accompanied by an annotation that </a:t>
            </a:r>
            <a:r>
              <a:rPr lang="en-US" sz="2400" dirty="0" smtClean="0"/>
              <a:t>describes how a paper meets </a:t>
            </a:r>
            <a:r>
              <a:rPr lang="en-US" sz="2400" dirty="0"/>
              <a:t>the expectation outlined in the rubric for the specific score point. Annotations were developed using feedback from </a:t>
            </a:r>
            <a:r>
              <a:rPr lang="en-US" sz="2400" dirty="0" smtClean="0"/>
              <a:t>Virginia teachers and other educators serving on the 2012 and 2020 rangefinding committees. </a:t>
            </a:r>
            <a:endParaRPr lang="en-US" sz="2400" dirty="0"/>
          </a:p>
          <a:p>
            <a:endParaRPr lang="en-US" dirty="0"/>
          </a:p>
        </p:txBody>
      </p:sp>
      <p:pic>
        <p:nvPicPr>
          <p:cNvPr id="6" name="Picture 5" descr="Screenshot of the Annotation Overlay tab in Understand Scoring"/>
          <p:cNvPicPr>
            <a:picLocks noChangeAspect="1"/>
          </p:cNvPicPr>
          <p:nvPr/>
        </p:nvPicPr>
        <p:blipFill>
          <a:blip r:embed="rId3"/>
          <a:stretch>
            <a:fillRect/>
          </a:stretch>
        </p:blipFill>
        <p:spPr>
          <a:xfrm>
            <a:off x="45249" y="2952750"/>
            <a:ext cx="9022551" cy="749096"/>
          </a:xfrm>
          <a:prstGeom prst="rect">
            <a:avLst/>
          </a:prstGeom>
        </p:spPr>
      </p:pic>
      <p:sp>
        <p:nvSpPr>
          <p:cNvPr id="5" name="Right Arrow 4" descr="Red arrow points to the &quot;Annotation/Overlay&quot; option."/>
          <p:cNvSpPr/>
          <p:nvPr/>
        </p:nvSpPr>
        <p:spPr>
          <a:xfrm rot="8389831">
            <a:off x="7418377" y="2908935"/>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891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275" y="0"/>
            <a:ext cx="8229600" cy="857250"/>
          </a:xfrm>
        </p:spPr>
        <p:txBody>
          <a:bodyPr/>
          <a:lstStyle/>
          <a:p>
            <a:pPr algn="ctr"/>
            <a:r>
              <a:rPr lang="en-US" dirty="0" smtClean="0"/>
              <a:t>Anchor Sets: Annotation/Overlay</a:t>
            </a:r>
            <a:endParaRPr lang="en-US" dirty="0"/>
          </a:p>
        </p:txBody>
      </p:sp>
      <p:sp>
        <p:nvSpPr>
          <p:cNvPr id="3" name="Content Placeholder 2"/>
          <p:cNvSpPr>
            <a:spLocks noGrp="1"/>
          </p:cNvSpPr>
          <p:nvPr>
            <p:ph sz="half" idx="1"/>
          </p:nvPr>
        </p:nvSpPr>
        <p:spPr/>
        <p:txBody>
          <a:bodyPr>
            <a:normAutofit fontScale="92500" lnSpcReduction="10000"/>
          </a:bodyPr>
          <a:lstStyle/>
          <a:p>
            <a:r>
              <a:rPr lang="en-US" sz="2400" dirty="0" smtClean="0"/>
              <a:t>While viewing each anchor paper, educators have the option of selecting the annotation and a highlighted overlay.</a:t>
            </a:r>
          </a:p>
          <a:p>
            <a:r>
              <a:rPr lang="en-US" sz="2400" dirty="0" smtClean="0"/>
              <a:t>This example shows the annotation and overlay for Composing/Written Expression.</a:t>
            </a:r>
            <a:endParaRPr lang="en-US" sz="2400" dirty="0"/>
          </a:p>
        </p:txBody>
      </p:sp>
      <p:pic>
        <p:nvPicPr>
          <p:cNvPr id="6" name="Picture 5" descr="Screenshot of the annotation in Understand Scoring"/>
          <p:cNvPicPr>
            <a:picLocks noChangeAspect="1"/>
          </p:cNvPicPr>
          <p:nvPr/>
        </p:nvPicPr>
        <p:blipFill>
          <a:blip r:embed="rId3"/>
          <a:stretch>
            <a:fillRect/>
          </a:stretch>
        </p:blipFill>
        <p:spPr>
          <a:xfrm>
            <a:off x="4648200" y="1123950"/>
            <a:ext cx="3937322" cy="2563223"/>
          </a:xfrm>
          <a:prstGeom prst="rect">
            <a:avLst/>
          </a:prstGeom>
        </p:spPr>
      </p:pic>
      <p:sp>
        <p:nvSpPr>
          <p:cNvPr id="7" name="Right Arrow 6" descr="red arrow pointing to the overlay"/>
          <p:cNvSpPr/>
          <p:nvPr/>
        </p:nvSpPr>
        <p:spPr>
          <a:xfrm rot="8389831">
            <a:off x="7796220" y="1651632"/>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descr="red arrow pointing to the explanation of annotations"/>
          <p:cNvSpPr/>
          <p:nvPr/>
        </p:nvSpPr>
        <p:spPr>
          <a:xfrm rot="8389831">
            <a:off x="7875577" y="2792274"/>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8097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Rangefinding in Writing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Rangefinding in writing involves a committee of Virginia educators with experience in teaching and scoring student writing.</a:t>
            </a:r>
          </a:p>
          <a:p>
            <a:r>
              <a:rPr lang="en-US" dirty="0" smtClean="0"/>
              <a:t>Committee members:</a:t>
            </a:r>
          </a:p>
          <a:p>
            <a:pPr lvl="1"/>
            <a:r>
              <a:rPr lang="en-US" dirty="0"/>
              <a:t>R</a:t>
            </a:r>
            <a:r>
              <a:rPr lang="en-US" dirty="0" smtClean="0"/>
              <a:t>eview and discuss the writing rubrics and previous anchor papers.</a:t>
            </a:r>
          </a:p>
          <a:p>
            <a:pPr lvl="1"/>
            <a:r>
              <a:rPr lang="en-US" dirty="0" smtClean="0"/>
              <a:t>Read and assign scores to new writing samples completed by Virginia students.</a:t>
            </a:r>
          </a:p>
          <a:p>
            <a:pPr lvl="1"/>
            <a:r>
              <a:rPr lang="en-US" dirty="0" smtClean="0"/>
              <a:t>Evaluate scored papers: high 3, low 3, etc.</a:t>
            </a:r>
          </a:p>
          <a:p>
            <a:endParaRPr lang="en-US" dirty="0"/>
          </a:p>
        </p:txBody>
      </p:sp>
    </p:spTree>
    <p:extLst>
      <p:ext uri="{BB962C8B-B14F-4D97-AF65-F5344CB8AC3E}">
        <p14:creationId xmlns:p14="http://schemas.microsoft.com/office/powerpoint/2010/main" val="3264985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pPr algn="ctr"/>
            <a:r>
              <a:rPr lang="en-US" dirty="0" smtClean="0"/>
              <a:t>Print Option</a:t>
            </a:r>
            <a:endParaRPr lang="en-US" dirty="0"/>
          </a:p>
        </p:txBody>
      </p:sp>
      <p:sp>
        <p:nvSpPr>
          <p:cNvPr id="3" name="Content Placeholder 2"/>
          <p:cNvSpPr>
            <a:spLocks noGrp="1"/>
          </p:cNvSpPr>
          <p:nvPr>
            <p:ph sz="half" idx="1"/>
          </p:nvPr>
        </p:nvSpPr>
        <p:spPr/>
        <p:txBody>
          <a:bodyPr>
            <a:noAutofit/>
          </a:bodyPr>
          <a:lstStyle/>
          <a:p>
            <a:r>
              <a:rPr lang="en-US" sz="2400" dirty="0" smtClean="0"/>
              <a:t>The print option is available for all anchor, practice, and verification papers for scorers who wish to have hard copies available while scoring student writing samples.</a:t>
            </a:r>
          </a:p>
        </p:txBody>
      </p:sp>
      <p:pic>
        <p:nvPicPr>
          <p:cNvPr id="8" name="Content Placeholder 7" descr="A screenshot of the Anchor Papers ribbon with a red arrow pointing to the print icon." title="Print Option"/>
          <p:cNvPicPr>
            <a:picLocks noGrp="1" noChangeAspect="1"/>
          </p:cNvPicPr>
          <p:nvPr>
            <p:ph sz="half" idx="2"/>
          </p:nvPr>
        </p:nvPicPr>
        <p:blipFill>
          <a:blip r:embed="rId3"/>
          <a:stretch>
            <a:fillRect/>
          </a:stretch>
        </p:blipFill>
        <p:spPr>
          <a:xfrm>
            <a:off x="4648200" y="2015816"/>
            <a:ext cx="4038600" cy="1492867"/>
          </a:xfrm>
          <a:prstGeom prst="rect">
            <a:avLst/>
          </a:prstGeom>
        </p:spPr>
      </p:pic>
      <p:sp>
        <p:nvSpPr>
          <p:cNvPr id="5" name="Right Arrow 4" descr="Red arrow indicates the location of the print option."/>
          <p:cNvSpPr/>
          <p:nvPr/>
        </p:nvSpPr>
        <p:spPr>
          <a:xfrm rot="19183950">
            <a:off x="7341761" y="2985151"/>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73450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Practice Scoring</a:t>
            </a:r>
            <a:endParaRPr lang="en-US" dirty="0"/>
          </a:p>
        </p:txBody>
      </p:sp>
      <p:sp>
        <p:nvSpPr>
          <p:cNvPr id="3" name="Content Placeholder 2"/>
          <p:cNvSpPr>
            <a:spLocks noGrp="1"/>
          </p:cNvSpPr>
          <p:nvPr>
            <p:ph idx="1"/>
          </p:nvPr>
        </p:nvSpPr>
        <p:spPr/>
        <p:txBody>
          <a:bodyPr>
            <a:normAutofit lnSpcReduction="10000"/>
          </a:bodyPr>
          <a:lstStyle/>
          <a:p>
            <a:pPr>
              <a:spcBef>
                <a:spcPts val="600"/>
              </a:spcBef>
              <a:spcAft>
                <a:spcPts val="600"/>
              </a:spcAft>
            </a:pPr>
            <a:r>
              <a:rPr lang="en-US" dirty="0" smtClean="0"/>
              <a:t>After training, </a:t>
            </a:r>
            <a:r>
              <a:rPr lang="en-US" dirty="0"/>
              <a:t>prospective scorers should independently score the papers </a:t>
            </a:r>
            <a:r>
              <a:rPr lang="en-US" dirty="0" smtClean="0"/>
              <a:t>within </a:t>
            </a:r>
            <a:r>
              <a:rPr lang="en-US" dirty="0"/>
              <a:t>the </a:t>
            </a:r>
            <a:r>
              <a:rPr lang="en-US" dirty="0" smtClean="0"/>
              <a:t>four available practice </a:t>
            </a:r>
            <a:r>
              <a:rPr lang="en-US" dirty="0"/>
              <a:t>sets</a:t>
            </a:r>
            <a:r>
              <a:rPr lang="en-US" dirty="0" smtClean="0"/>
              <a:t>.</a:t>
            </a:r>
          </a:p>
          <a:p>
            <a:pPr>
              <a:spcBef>
                <a:spcPts val="600"/>
              </a:spcBef>
              <a:spcAft>
                <a:spcPts val="600"/>
              </a:spcAft>
            </a:pPr>
            <a:r>
              <a:rPr lang="en-US" dirty="0"/>
              <a:t>For each paper in a practice set, prospective scorers assign one score for Composing/Written Expression and one score for Usage and Mechanics.</a:t>
            </a:r>
          </a:p>
        </p:txBody>
      </p:sp>
    </p:spTree>
    <p:extLst>
      <p:ext uri="{BB962C8B-B14F-4D97-AF65-F5344CB8AC3E}">
        <p14:creationId xmlns:p14="http://schemas.microsoft.com/office/powerpoint/2010/main" val="2832120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Adjacent and Non-Adjacent Scores</a:t>
            </a:r>
            <a:endParaRPr lang="en-US" dirty="0"/>
          </a:p>
        </p:txBody>
      </p:sp>
      <p:sp>
        <p:nvSpPr>
          <p:cNvPr id="3" name="Content Placeholder 2"/>
          <p:cNvSpPr>
            <a:spLocks noGrp="1"/>
          </p:cNvSpPr>
          <p:nvPr>
            <p:ph idx="1"/>
          </p:nvPr>
        </p:nvSpPr>
        <p:spPr/>
        <p:txBody>
          <a:bodyPr>
            <a:normAutofit fontScale="92500"/>
          </a:bodyPr>
          <a:lstStyle/>
          <a:p>
            <a:r>
              <a:rPr lang="en-US" dirty="0" smtClean="0"/>
              <a:t>Adjacent scores are within one point of each other. </a:t>
            </a:r>
            <a:endParaRPr lang="en-US" dirty="0"/>
          </a:p>
          <a:p>
            <a:pPr lvl="1"/>
            <a:r>
              <a:rPr lang="en-US" dirty="0" smtClean="0"/>
              <a:t>For a practice set paper with a score point 3 in Usage and Mechanics, a low adjacent score would be 2, and a high adjacent score would be 4.</a:t>
            </a:r>
          </a:p>
          <a:p>
            <a:r>
              <a:rPr lang="en-US" dirty="0" smtClean="0"/>
              <a:t>Non-adjacent scores are more than one point off. </a:t>
            </a:r>
          </a:p>
          <a:p>
            <a:pPr lvl="1"/>
            <a:r>
              <a:rPr lang="en-US" dirty="0" smtClean="0"/>
              <a:t>For a practice set paper with a score point 3 in Usage and Mechanics, a non-adjacent score would be 1.</a:t>
            </a:r>
          </a:p>
          <a:p>
            <a:pPr marL="0" indent="0">
              <a:buNone/>
            </a:pPr>
            <a:endParaRPr lang="en-US" dirty="0"/>
          </a:p>
        </p:txBody>
      </p:sp>
    </p:spTree>
    <p:extLst>
      <p:ext uri="{BB962C8B-B14F-4D97-AF65-F5344CB8AC3E}">
        <p14:creationId xmlns:p14="http://schemas.microsoft.com/office/powerpoint/2010/main" val="28191175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Using the Scoring Summary (1 of 3)</a:t>
            </a:r>
            <a:endParaRPr lang="en-US" dirty="0"/>
          </a:p>
        </p:txBody>
      </p:sp>
      <p:sp>
        <p:nvSpPr>
          <p:cNvPr id="3" name="Content Placeholder 2"/>
          <p:cNvSpPr>
            <a:spLocks noGrp="1"/>
          </p:cNvSpPr>
          <p:nvPr>
            <p:ph idx="1"/>
          </p:nvPr>
        </p:nvSpPr>
        <p:spPr>
          <a:xfrm>
            <a:off x="76201" y="895351"/>
            <a:ext cx="8915400" cy="3429002"/>
          </a:xfrm>
        </p:spPr>
        <p:txBody>
          <a:bodyPr>
            <a:normAutofit/>
          </a:bodyPr>
          <a:lstStyle/>
          <a:p>
            <a:pPr>
              <a:spcBef>
                <a:spcPts val="600"/>
              </a:spcBef>
            </a:pPr>
            <a:r>
              <a:rPr lang="en-US" sz="2400" dirty="0"/>
              <a:t>After </a:t>
            </a:r>
            <a:r>
              <a:rPr lang="en-US" sz="2400" dirty="0" smtClean="0"/>
              <a:t>all papers </a:t>
            </a:r>
            <a:r>
              <a:rPr lang="en-US" sz="2400" dirty="0"/>
              <a:t>in the practice </a:t>
            </a:r>
            <a:r>
              <a:rPr lang="en-US" sz="2400" dirty="0" smtClean="0"/>
              <a:t>set have been scored, results will be shown </a:t>
            </a:r>
            <a:r>
              <a:rPr lang="en-US" sz="2400" dirty="0"/>
              <a:t>in the Scoring Summary tab</a:t>
            </a:r>
            <a:r>
              <a:rPr lang="en-US" sz="2400" dirty="0" smtClean="0"/>
              <a:t>.</a:t>
            </a:r>
          </a:p>
          <a:p>
            <a:pPr>
              <a:spcBef>
                <a:spcPts val="600"/>
              </a:spcBef>
            </a:pPr>
            <a:r>
              <a:rPr lang="en-US" sz="2400" dirty="0" smtClean="0"/>
              <a:t>Scorers might use these results to adjust their practice, as necessary. </a:t>
            </a:r>
          </a:p>
        </p:txBody>
      </p:sp>
      <p:pic>
        <p:nvPicPr>
          <p:cNvPr id="8" name="Picture 7" descr="Screenshot of sample score page of a practice set"/>
          <p:cNvPicPr>
            <a:picLocks noChangeAspect="1"/>
          </p:cNvPicPr>
          <p:nvPr/>
        </p:nvPicPr>
        <p:blipFill>
          <a:blip r:embed="rId3"/>
          <a:stretch>
            <a:fillRect/>
          </a:stretch>
        </p:blipFill>
        <p:spPr>
          <a:xfrm>
            <a:off x="76201" y="2802391"/>
            <a:ext cx="8991600" cy="683759"/>
          </a:xfrm>
          <a:prstGeom prst="rect">
            <a:avLst/>
          </a:prstGeom>
        </p:spPr>
      </p:pic>
    </p:spTree>
    <p:extLst>
      <p:ext uri="{BB962C8B-B14F-4D97-AF65-F5344CB8AC3E}">
        <p14:creationId xmlns:p14="http://schemas.microsoft.com/office/powerpoint/2010/main" val="33934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Using the Scoring Summary (2 of 3)</a:t>
            </a:r>
            <a:endParaRPr lang="en-US" dirty="0"/>
          </a:p>
        </p:txBody>
      </p:sp>
      <p:sp>
        <p:nvSpPr>
          <p:cNvPr id="3" name="Content Placeholder 2"/>
          <p:cNvSpPr>
            <a:spLocks noGrp="1"/>
          </p:cNvSpPr>
          <p:nvPr>
            <p:ph idx="1"/>
          </p:nvPr>
        </p:nvSpPr>
        <p:spPr>
          <a:xfrm>
            <a:off x="76201" y="895351"/>
            <a:ext cx="8915400" cy="3429002"/>
          </a:xfrm>
        </p:spPr>
        <p:txBody>
          <a:bodyPr>
            <a:normAutofit/>
          </a:bodyPr>
          <a:lstStyle/>
          <a:p>
            <a:pPr>
              <a:spcBef>
                <a:spcPts val="600"/>
              </a:spcBef>
            </a:pPr>
            <a:r>
              <a:rPr lang="en-US" sz="2400" dirty="0" smtClean="0"/>
              <a:t>The Exact column shows the percentage of scores assigned that matched the practice papers’ actual scores.</a:t>
            </a:r>
          </a:p>
          <a:p>
            <a:pPr>
              <a:spcBef>
                <a:spcPts val="600"/>
              </a:spcBef>
            </a:pPr>
            <a:r>
              <a:rPr lang="en-US" sz="2400" dirty="0" smtClean="0"/>
              <a:t>The Adjacent </a:t>
            </a:r>
            <a:r>
              <a:rPr lang="en-US" sz="2400" dirty="0"/>
              <a:t>column shows the percentage of scores assigned that </a:t>
            </a:r>
            <a:r>
              <a:rPr lang="en-US" sz="2400" dirty="0" smtClean="0"/>
              <a:t>were within one score point of </a:t>
            </a:r>
            <a:r>
              <a:rPr lang="en-US" sz="2400" dirty="0"/>
              <a:t>the practice papers’ actual scores</a:t>
            </a:r>
            <a:r>
              <a:rPr lang="en-US" sz="2400" dirty="0" smtClean="0"/>
              <a:t>.</a:t>
            </a:r>
          </a:p>
        </p:txBody>
      </p:sp>
      <p:pic>
        <p:nvPicPr>
          <p:cNvPr id="8" name="Picture 7" descr="sample score page of the adjacent and nonadjacent scores in Understand Scoring"/>
          <p:cNvPicPr>
            <a:picLocks noChangeAspect="1"/>
          </p:cNvPicPr>
          <p:nvPr/>
        </p:nvPicPr>
        <p:blipFill>
          <a:blip r:embed="rId3"/>
          <a:stretch>
            <a:fillRect/>
          </a:stretch>
        </p:blipFill>
        <p:spPr>
          <a:xfrm>
            <a:off x="76201" y="3105150"/>
            <a:ext cx="8991600" cy="683759"/>
          </a:xfrm>
          <a:prstGeom prst="rect">
            <a:avLst/>
          </a:prstGeom>
        </p:spPr>
      </p:pic>
      <p:sp>
        <p:nvSpPr>
          <p:cNvPr id="6" name="Right Arrow 5" descr="Red arrow indicates the location of the &quot;Exact&quot; column in the scoring summary."/>
          <p:cNvSpPr/>
          <p:nvPr/>
        </p:nvSpPr>
        <p:spPr>
          <a:xfrm rot="8389831">
            <a:off x="4903776" y="2742127"/>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descr="Red arrow indicates the location of the &quot;Adjacent&quot; column in the scoring summary."/>
          <p:cNvSpPr/>
          <p:nvPr/>
        </p:nvSpPr>
        <p:spPr>
          <a:xfrm rot="8389831">
            <a:off x="5665777" y="2818330"/>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8446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Using the Scoring Summary (3 of 3)</a:t>
            </a:r>
            <a:endParaRPr lang="en-US" dirty="0"/>
          </a:p>
        </p:txBody>
      </p:sp>
      <p:sp>
        <p:nvSpPr>
          <p:cNvPr id="3" name="Content Placeholder 2"/>
          <p:cNvSpPr>
            <a:spLocks noGrp="1"/>
          </p:cNvSpPr>
          <p:nvPr>
            <p:ph idx="1"/>
          </p:nvPr>
        </p:nvSpPr>
        <p:spPr>
          <a:xfrm>
            <a:off x="152400" y="666750"/>
            <a:ext cx="8927385" cy="3429002"/>
          </a:xfrm>
        </p:spPr>
        <p:txBody>
          <a:bodyPr>
            <a:normAutofit/>
          </a:bodyPr>
          <a:lstStyle/>
          <a:p>
            <a:pPr marL="0" indent="0">
              <a:lnSpc>
                <a:spcPct val="90000"/>
              </a:lnSpc>
              <a:spcBef>
                <a:spcPts val="600"/>
              </a:spcBef>
              <a:spcAft>
                <a:spcPts val="600"/>
              </a:spcAft>
              <a:buNone/>
            </a:pPr>
            <a:r>
              <a:rPr lang="en-US" sz="2400" dirty="0" smtClean="0"/>
              <a:t>In this example, 50% of the scores were non-adjacent, which means the score assigned was more than 1 point away from the paper’s actual score, and the adjacent scores are low. This scorer should: </a:t>
            </a:r>
          </a:p>
          <a:p>
            <a:pPr>
              <a:lnSpc>
                <a:spcPct val="90000"/>
              </a:lnSpc>
              <a:spcBef>
                <a:spcPts val="600"/>
              </a:spcBef>
              <a:spcAft>
                <a:spcPts val="600"/>
              </a:spcAft>
            </a:pPr>
            <a:r>
              <a:rPr lang="en-US" sz="2400" dirty="0" smtClean="0"/>
              <a:t>Review </a:t>
            </a:r>
            <a:r>
              <a:rPr lang="en-US" sz="2400" dirty="0"/>
              <a:t>the practice set </a:t>
            </a:r>
            <a:r>
              <a:rPr lang="en-US" sz="2400" dirty="0" smtClean="0"/>
              <a:t>annotations for Practice Set 1 to gain a better understanding of why each score point was assigned.</a:t>
            </a:r>
          </a:p>
          <a:p>
            <a:pPr>
              <a:lnSpc>
                <a:spcPct val="90000"/>
              </a:lnSpc>
              <a:spcBef>
                <a:spcPts val="600"/>
              </a:spcBef>
              <a:spcAft>
                <a:spcPts val="600"/>
              </a:spcAft>
            </a:pPr>
            <a:r>
              <a:rPr lang="en-US" sz="2400" dirty="0" smtClean="0"/>
              <a:t>Review the anchor sets and annotations again with these results in mind before attempting the next practice set. </a:t>
            </a:r>
            <a:endParaRPr lang="en-US" sz="2400" dirty="0"/>
          </a:p>
        </p:txBody>
      </p:sp>
      <p:pic>
        <p:nvPicPr>
          <p:cNvPr id="6" name="Picture 5" descr="Screenshot of non-adjacent and low adjacent scores in Understand Scoring"/>
          <p:cNvPicPr>
            <a:picLocks noChangeAspect="1"/>
          </p:cNvPicPr>
          <p:nvPr/>
        </p:nvPicPr>
        <p:blipFill>
          <a:blip r:embed="rId3"/>
          <a:stretch>
            <a:fillRect/>
          </a:stretch>
        </p:blipFill>
        <p:spPr>
          <a:xfrm>
            <a:off x="19050" y="3817667"/>
            <a:ext cx="9144000" cy="683759"/>
          </a:xfrm>
          <a:prstGeom prst="rect">
            <a:avLst/>
          </a:prstGeom>
        </p:spPr>
      </p:pic>
      <p:sp>
        <p:nvSpPr>
          <p:cNvPr id="8" name="Right Arrow 7" descr="Red arrow indicates the location of the &quot;High Adjacent&quot; column in the scoring summary."/>
          <p:cNvSpPr/>
          <p:nvPr/>
        </p:nvSpPr>
        <p:spPr>
          <a:xfrm rot="2551539">
            <a:off x="5225755" y="3873639"/>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descr="Red arrow indicates the location of the &quot;High Adjacent&quot; column in the scoring summary."/>
          <p:cNvSpPr/>
          <p:nvPr/>
        </p:nvSpPr>
        <p:spPr>
          <a:xfrm rot="2620152">
            <a:off x="7441088" y="3840848"/>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6504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lstStyle/>
          <a:p>
            <a:pPr algn="ctr"/>
            <a:r>
              <a:rPr lang="en-US" dirty="0" smtClean="0"/>
              <a:t>Reviewing the Practice Sets</a:t>
            </a:r>
            <a:endParaRPr lang="en-US" dirty="0"/>
          </a:p>
        </p:txBody>
      </p:sp>
      <p:sp>
        <p:nvSpPr>
          <p:cNvPr id="3" name="Content Placeholder 2"/>
          <p:cNvSpPr>
            <a:spLocks noGrp="1"/>
          </p:cNvSpPr>
          <p:nvPr>
            <p:ph sz="half" idx="1"/>
          </p:nvPr>
        </p:nvSpPr>
        <p:spPr/>
        <p:txBody>
          <a:bodyPr>
            <a:normAutofit fontScale="92500"/>
          </a:bodyPr>
          <a:lstStyle/>
          <a:p>
            <a:r>
              <a:rPr lang="en-US" dirty="0"/>
              <a:t>After a practice set is submitted, a prospective scorer may then </a:t>
            </a:r>
            <a:r>
              <a:rPr lang="en-US" b="1" dirty="0"/>
              <a:t>again</a:t>
            </a:r>
            <a:r>
              <a:rPr lang="en-US" dirty="0"/>
              <a:t> </a:t>
            </a:r>
            <a:r>
              <a:rPr lang="en-US" b="1" dirty="0" smtClean="0"/>
              <a:t>select </a:t>
            </a:r>
            <a:r>
              <a:rPr lang="en-US" b="1" dirty="0"/>
              <a:t>the </a:t>
            </a:r>
            <a:r>
              <a:rPr lang="en-US" b="1" dirty="0" smtClean="0"/>
              <a:t>set from the drop-down menu </a:t>
            </a:r>
            <a:r>
              <a:rPr lang="en-US" dirty="0" smtClean="0"/>
              <a:t>to </a:t>
            </a:r>
            <a:r>
              <a:rPr lang="en-US" dirty="0"/>
              <a:t>review the assigned scores and annotations.</a:t>
            </a:r>
          </a:p>
          <a:p>
            <a:pPr marL="0" indent="0">
              <a:buNone/>
            </a:pPr>
            <a:endParaRPr lang="en-US" dirty="0"/>
          </a:p>
        </p:txBody>
      </p:sp>
      <p:pic>
        <p:nvPicPr>
          <p:cNvPr id="11" name="Content Placeholder 10" descr="Screenshot of stuent writing sample"/>
          <p:cNvPicPr>
            <a:picLocks noGrp="1" noChangeAspect="1"/>
          </p:cNvPicPr>
          <p:nvPr>
            <p:ph sz="half" idx="2"/>
          </p:nvPr>
        </p:nvPicPr>
        <p:blipFill>
          <a:blip r:embed="rId2"/>
          <a:stretch>
            <a:fillRect/>
          </a:stretch>
        </p:blipFill>
        <p:spPr>
          <a:xfrm>
            <a:off x="4495800" y="741115"/>
            <a:ext cx="3276600" cy="3583235"/>
          </a:xfrm>
          <a:prstGeom prst="rect">
            <a:avLst/>
          </a:prstGeom>
        </p:spPr>
      </p:pic>
      <p:sp>
        <p:nvSpPr>
          <p:cNvPr id="7" name="Right Arrow 6" descr="Red arrow indicates the location of the practice set."/>
          <p:cNvSpPr/>
          <p:nvPr/>
        </p:nvSpPr>
        <p:spPr>
          <a:xfrm rot="8389831">
            <a:off x="7269394" y="685845"/>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descr="Red arrow indicates the location of the assigned scores and annotations."/>
          <p:cNvSpPr/>
          <p:nvPr/>
        </p:nvSpPr>
        <p:spPr>
          <a:xfrm rot="8389831">
            <a:off x="7269394" y="3480432"/>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8159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Understand Scoring?</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spcBef>
                <a:spcPts val="600"/>
              </a:spcBef>
              <a:spcAft>
                <a:spcPts val="600"/>
              </a:spcAft>
            </a:pPr>
            <a:r>
              <a:rPr lang="en-US" dirty="0">
                <a:hlinkClick r:id="rId2"/>
              </a:rPr>
              <a:t>Understand Scoring</a:t>
            </a:r>
            <a:r>
              <a:rPr lang="en-US" dirty="0"/>
              <a:t> is an online application hosted by the Virginia Department of Education and Pearson. </a:t>
            </a:r>
          </a:p>
          <a:p>
            <a:pPr>
              <a:lnSpc>
                <a:spcPct val="110000"/>
              </a:lnSpc>
              <a:spcBef>
                <a:spcPts val="600"/>
              </a:spcBef>
              <a:spcAft>
                <a:spcPts val="600"/>
              </a:spcAft>
            </a:pPr>
            <a:r>
              <a:rPr lang="en-US" dirty="0"/>
              <a:t>Understand Scoring was originally created to provide additional information about scoring the short paper component of the Grade 5, Grade 8, and End-of-Course (EOC) Writing Standards of Learning (SOL) assessments</a:t>
            </a:r>
            <a:r>
              <a:rPr lang="en-US" dirty="0" smtClean="0"/>
              <a:t>.</a:t>
            </a:r>
            <a:endParaRPr lang="en-US" dirty="0"/>
          </a:p>
        </p:txBody>
      </p:sp>
    </p:spTree>
    <p:extLst>
      <p:ext uri="{BB962C8B-B14F-4D97-AF65-F5344CB8AC3E}">
        <p14:creationId xmlns:p14="http://schemas.microsoft.com/office/powerpoint/2010/main" val="1515688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pPr algn="ctr"/>
            <a:r>
              <a:rPr lang="en-US" dirty="0" smtClean="0"/>
              <a:t>Verification Scoring</a:t>
            </a:r>
            <a:endParaRPr lang="en-US" dirty="0"/>
          </a:p>
        </p:txBody>
      </p:sp>
      <p:sp>
        <p:nvSpPr>
          <p:cNvPr id="4" name="Content Placeholder 3"/>
          <p:cNvSpPr>
            <a:spLocks noGrp="1"/>
          </p:cNvSpPr>
          <p:nvPr>
            <p:ph sz="half" idx="2"/>
          </p:nvPr>
        </p:nvSpPr>
        <p:spPr>
          <a:xfrm>
            <a:off x="4423019" y="934514"/>
            <a:ext cx="4572000" cy="3466036"/>
          </a:xfrm>
        </p:spPr>
        <p:txBody>
          <a:bodyPr>
            <a:noAutofit/>
          </a:bodyPr>
          <a:lstStyle/>
          <a:p>
            <a:pPr marL="0" indent="0">
              <a:spcBef>
                <a:spcPts val="600"/>
              </a:spcBef>
              <a:spcAft>
                <a:spcPts val="600"/>
              </a:spcAft>
              <a:buNone/>
            </a:pPr>
            <a:r>
              <a:rPr lang="en-US" sz="2400" strike="sngStrike" dirty="0" smtClean="0"/>
              <a:t> </a:t>
            </a:r>
          </a:p>
          <a:p>
            <a:pPr>
              <a:spcBef>
                <a:spcPts val="600"/>
              </a:spcBef>
              <a:spcAft>
                <a:spcPts val="600"/>
              </a:spcAft>
            </a:pPr>
            <a:r>
              <a:rPr lang="en-US" sz="2400" dirty="0" smtClean="0"/>
              <a:t>Divisions may choose to have prospective scorers use the Verification Sets within Understand Scoring to qualify for scoring student writing samples. </a:t>
            </a:r>
          </a:p>
          <a:p>
            <a:pPr>
              <a:spcAft>
                <a:spcPts val="600"/>
              </a:spcAft>
            </a:pPr>
            <a:endParaRPr lang="en-US" sz="2400" dirty="0"/>
          </a:p>
        </p:txBody>
      </p:sp>
      <p:pic>
        <p:nvPicPr>
          <p:cNvPr id="9" name="Content Placeholder 8" descr="Screenhot of Verification Scoring in Understand Scoring"/>
          <p:cNvPicPr>
            <a:picLocks noGrp="1" noChangeAspect="1"/>
          </p:cNvPicPr>
          <p:nvPr>
            <p:ph sz="half" idx="1"/>
          </p:nvPr>
        </p:nvPicPr>
        <p:blipFill>
          <a:blip r:embed="rId2"/>
          <a:stretch>
            <a:fillRect/>
          </a:stretch>
        </p:blipFill>
        <p:spPr>
          <a:xfrm>
            <a:off x="180354" y="2190750"/>
            <a:ext cx="4467846" cy="1181853"/>
          </a:xfrm>
          <a:prstGeom prst="rect">
            <a:avLst/>
          </a:prstGeom>
        </p:spPr>
      </p:pic>
      <p:sp>
        <p:nvSpPr>
          <p:cNvPr id="8" name="Right Arrow 7" descr="Red arrow indicates the location of the Verification Sets within Understand Scoring."/>
          <p:cNvSpPr/>
          <p:nvPr/>
        </p:nvSpPr>
        <p:spPr>
          <a:xfrm rot="8389831">
            <a:off x="3081813" y="2286043"/>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94930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Best Practice for Qualifying (1 of 2)</a:t>
            </a:r>
            <a:endParaRPr lang="en-US" dirty="0"/>
          </a:p>
        </p:txBody>
      </p:sp>
      <p:sp>
        <p:nvSpPr>
          <p:cNvPr id="3" name="Content Placeholder 2"/>
          <p:cNvSpPr>
            <a:spLocks noGrp="1"/>
          </p:cNvSpPr>
          <p:nvPr>
            <p:ph idx="1"/>
          </p:nvPr>
        </p:nvSpPr>
        <p:spPr/>
        <p:txBody>
          <a:bodyPr>
            <a:normAutofit fontScale="92500" lnSpcReduction="20000"/>
          </a:bodyPr>
          <a:lstStyle/>
          <a:p>
            <a:pPr>
              <a:spcBef>
                <a:spcPts val="600"/>
              </a:spcBef>
              <a:spcAft>
                <a:spcPts val="600"/>
              </a:spcAft>
            </a:pPr>
            <a:r>
              <a:rPr lang="en-US" dirty="0"/>
              <a:t>Scorers </a:t>
            </a:r>
            <a:r>
              <a:rPr lang="en-US" dirty="0" smtClean="0"/>
              <a:t>should have </a:t>
            </a:r>
            <a:r>
              <a:rPr lang="en-US" dirty="0"/>
              <a:t>70% or better exact agreement with the actual scores on each domain in </a:t>
            </a:r>
            <a:r>
              <a:rPr lang="en-US" b="1" dirty="0"/>
              <a:t>one</a:t>
            </a:r>
            <a:r>
              <a:rPr lang="en-US" dirty="0"/>
              <a:t> of the verification </a:t>
            </a:r>
            <a:r>
              <a:rPr lang="en-US" dirty="0" smtClean="0"/>
              <a:t>sets to qualify as a scorer.</a:t>
            </a:r>
          </a:p>
          <a:p>
            <a:pPr lvl="1">
              <a:spcBef>
                <a:spcPts val="600"/>
              </a:spcBef>
              <a:spcAft>
                <a:spcPts val="600"/>
              </a:spcAft>
            </a:pPr>
            <a:r>
              <a:rPr lang="en-US" dirty="0" smtClean="0"/>
              <a:t>Exact agreement means the scores must match. Adjacent scores do not count as exact agreement.</a:t>
            </a:r>
          </a:p>
          <a:p>
            <a:pPr>
              <a:spcBef>
                <a:spcPts val="600"/>
              </a:spcBef>
              <a:spcAft>
                <a:spcPts val="600"/>
              </a:spcAft>
            </a:pPr>
            <a:r>
              <a:rPr lang="en-US" dirty="0"/>
              <a:t>Scorers having 10% or more non-adjacent scores in more than one domain </a:t>
            </a:r>
            <a:r>
              <a:rPr lang="en-US" dirty="0" smtClean="0"/>
              <a:t>should </a:t>
            </a:r>
            <a:r>
              <a:rPr lang="en-US" dirty="0"/>
              <a:t>not qualify </a:t>
            </a:r>
            <a:r>
              <a:rPr lang="en-US" dirty="0" smtClean="0"/>
              <a:t>for scoring student writing samples. </a:t>
            </a:r>
          </a:p>
        </p:txBody>
      </p:sp>
    </p:spTree>
    <p:extLst>
      <p:ext uri="{BB962C8B-B14F-4D97-AF65-F5344CB8AC3E}">
        <p14:creationId xmlns:p14="http://schemas.microsoft.com/office/powerpoint/2010/main" val="4163644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 y="10820"/>
            <a:ext cx="9144000" cy="818027"/>
          </a:xfrm>
        </p:spPr>
        <p:txBody>
          <a:bodyPr>
            <a:normAutofit/>
          </a:bodyPr>
          <a:lstStyle/>
          <a:p>
            <a:pPr algn="ctr"/>
            <a:r>
              <a:rPr lang="en-US" dirty="0" smtClean="0"/>
              <a:t>Best Practice for Qualifying (2 of 2)</a:t>
            </a:r>
            <a:endParaRPr lang="en-US" dirty="0"/>
          </a:p>
        </p:txBody>
      </p:sp>
      <p:sp>
        <p:nvSpPr>
          <p:cNvPr id="3" name="Content Placeholder 2"/>
          <p:cNvSpPr>
            <a:spLocks noGrp="1"/>
          </p:cNvSpPr>
          <p:nvPr>
            <p:ph idx="1"/>
          </p:nvPr>
        </p:nvSpPr>
        <p:spPr/>
        <p:txBody>
          <a:bodyPr>
            <a:normAutofit/>
          </a:bodyPr>
          <a:lstStyle/>
          <a:p>
            <a:pPr>
              <a:spcBef>
                <a:spcPts val="600"/>
              </a:spcBef>
              <a:spcAft>
                <a:spcPts val="600"/>
              </a:spcAft>
            </a:pPr>
            <a:r>
              <a:rPr lang="en-US" sz="2600" dirty="0" smtClean="0"/>
              <a:t>Divisions may consider asking scorers to qualify through Understand Scoring annually.</a:t>
            </a:r>
          </a:p>
          <a:p>
            <a:pPr>
              <a:spcBef>
                <a:spcPts val="600"/>
              </a:spcBef>
              <a:spcAft>
                <a:spcPts val="600"/>
              </a:spcAft>
            </a:pPr>
            <a:r>
              <a:rPr lang="en-US" sz="2600" dirty="0" smtClean="0"/>
              <a:t>Even after qualifying , scorers should continue to revisit the anchor sets and annotations, along with any other resources available in Understand Scoring, to recalibrate.</a:t>
            </a:r>
            <a:endParaRPr lang="en-US" sz="2400" dirty="0"/>
          </a:p>
        </p:txBody>
      </p:sp>
    </p:spTree>
    <p:extLst>
      <p:ext uri="{BB962C8B-B14F-4D97-AF65-F5344CB8AC3E}">
        <p14:creationId xmlns:p14="http://schemas.microsoft.com/office/powerpoint/2010/main" val="803552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Locally Scoring Student Writing Samples</a:t>
            </a:r>
            <a:endParaRPr lang="en-US" dirty="0"/>
          </a:p>
        </p:txBody>
      </p:sp>
      <p:sp>
        <p:nvSpPr>
          <p:cNvPr id="3" name="Content Placeholder 2"/>
          <p:cNvSpPr>
            <a:spLocks noGrp="1"/>
          </p:cNvSpPr>
          <p:nvPr>
            <p:ph idx="1"/>
          </p:nvPr>
        </p:nvSpPr>
        <p:spPr>
          <a:xfrm>
            <a:off x="0" y="742950"/>
            <a:ext cx="8927385" cy="3429002"/>
          </a:xfrm>
        </p:spPr>
        <p:txBody>
          <a:bodyPr>
            <a:normAutofit fontScale="92500"/>
          </a:bodyPr>
          <a:lstStyle/>
          <a:p>
            <a:r>
              <a:rPr lang="en-US" dirty="0"/>
              <a:t>It is best practice that all papers are read by two readers, with the student’s score for each domain being the total of the score assigned by both readers. </a:t>
            </a:r>
            <a:endParaRPr lang="en-US" dirty="0" smtClean="0"/>
          </a:p>
          <a:p>
            <a:pPr lvl="1"/>
            <a:r>
              <a:rPr lang="en-US" dirty="0" smtClean="0"/>
              <a:t>Divisions should establish protocols for resolving non-adjacent scores. </a:t>
            </a:r>
            <a:endParaRPr lang="en-US" dirty="0"/>
          </a:p>
          <a:p>
            <a:pPr lvl="2"/>
            <a:r>
              <a:rPr lang="en-US" dirty="0" smtClean="0"/>
              <a:t>It is recommended that a third qualified scorer </a:t>
            </a:r>
            <a:r>
              <a:rPr lang="en-US" dirty="0"/>
              <a:t>rescore the domain on which the scores are non-adjacent, </a:t>
            </a:r>
            <a:r>
              <a:rPr lang="en-US" dirty="0" smtClean="0"/>
              <a:t>with the highest two of the three scores accepted.</a:t>
            </a:r>
            <a:endParaRPr lang="en-US" dirty="0"/>
          </a:p>
        </p:txBody>
      </p:sp>
    </p:spTree>
    <p:extLst>
      <p:ext uri="{BB962C8B-B14F-4D97-AF65-F5344CB8AC3E}">
        <p14:creationId xmlns:p14="http://schemas.microsoft.com/office/powerpoint/2010/main" val="121239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Calculating a Student’s Total Score (1 of 2)</a:t>
            </a:r>
            <a:endParaRPr lang="en-US" dirty="0"/>
          </a:p>
        </p:txBody>
      </p:sp>
      <p:sp>
        <p:nvSpPr>
          <p:cNvPr id="3" name="Content Placeholder 2"/>
          <p:cNvSpPr>
            <a:spLocks noGrp="1"/>
          </p:cNvSpPr>
          <p:nvPr>
            <p:ph idx="1"/>
          </p:nvPr>
        </p:nvSpPr>
        <p:spPr/>
        <p:txBody>
          <a:bodyPr>
            <a:noAutofit/>
          </a:bodyPr>
          <a:lstStyle/>
          <a:p>
            <a:pPr>
              <a:spcBef>
                <a:spcPts val="600"/>
              </a:spcBef>
              <a:spcAft>
                <a:spcPts val="600"/>
              </a:spcAft>
            </a:pPr>
            <a:r>
              <a:rPr lang="en-US" dirty="0" smtClean="0"/>
              <a:t>If a division chooses to calculate a student’s total score:</a:t>
            </a:r>
          </a:p>
          <a:p>
            <a:pPr lvl="1">
              <a:spcBef>
                <a:spcPts val="600"/>
              </a:spcBef>
              <a:spcAft>
                <a:spcPts val="600"/>
              </a:spcAft>
            </a:pPr>
            <a:r>
              <a:rPr lang="en-US" sz="2800" dirty="0" smtClean="0"/>
              <a:t>The </a:t>
            </a:r>
            <a:r>
              <a:rPr lang="en-US" sz="2800" dirty="0"/>
              <a:t>Composing/Written Expression score is counted </a:t>
            </a:r>
            <a:r>
              <a:rPr lang="en-US" sz="2800" dirty="0" smtClean="0"/>
              <a:t>twice and the </a:t>
            </a:r>
            <a:r>
              <a:rPr lang="en-US" sz="2800" dirty="0"/>
              <a:t>Usage/Mechanics score is counted </a:t>
            </a:r>
            <a:r>
              <a:rPr lang="en-US" sz="2800" dirty="0" smtClean="0"/>
              <a:t>once. </a:t>
            </a:r>
          </a:p>
          <a:p>
            <a:pPr lvl="1">
              <a:spcBef>
                <a:spcPts val="600"/>
              </a:spcBef>
              <a:spcAft>
                <a:spcPts val="600"/>
              </a:spcAft>
            </a:pPr>
            <a:r>
              <a:rPr lang="en-US" sz="2800" dirty="0" smtClean="0"/>
              <a:t>The Composing/Written </a:t>
            </a:r>
            <a:r>
              <a:rPr lang="en-US" sz="2800" dirty="0"/>
              <a:t>Expression score counts </a:t>
            </a:r>
            <a:r>
              <a:rPr lang="en-US" sz="2800" dirty="0" smtClean="0"/>
              <a:t>2/3 and the Usage/Mechanics </a:t>
            </a:r>
            <a:r>
              <a:rPr lang="en-US" sz="2800" dirty="0"/>
              <a:t>score counts </a:t>
            </a:r>
            <a:r>
              <a:rPr lang="en-US" sz="2800" dirty="0" smtClean="0"/>
              <a:t>1/3.</a:t>
            </a:r>
          </a:p>
          <a:p>
            <a:pPr marL="457200" lvl="1" indent="0">
              <a:spcBef>
                <a:spcPts val="600"/>
              </a:spcBef>
              <a:spcAft>
                <a:spcPts val="600"/>
              </a:spcAft>
              <a:buNone/>
            </a:pPr>
            <a:endParaRPr lang="en-US" sz="2800" dirty="0" smtClean="0"/>
          </a:p>
        </p:txBody>
      </p:sp>
    </p:spTree>
    <p:extLst>
      <p:ext uri="{BB962C8B-B14F-4D97-AF65-F5344CB8AC3E}">
        <p14:creationId xmlns:p14="http://schemas.microsoft.com/office/powerpoint/2010/main" val="20885089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Calculating a Student’s Total Score (2 of 2)</a:t>
            </a:r>
            <a:endParaRPr lang="en-US" dirty="0"/>
          </a:p>
        </p:txBody>
      </p:sp>
      <p:sp>
        <p:nvSpPr>
          <p:cNvPr id="3" name="Content Placeholder 2"/>
          <p:cNvSpPr>
            <a:spLocks noGrp="1"/>
          </p:cNvSpPr>
          <p:nvPr>
            <p:ph idx="1"/>
          </p:nvPr>
        </p:nvSpPr>
        <p:spPr/>
        <p:txBody>
          <a:bodyPr>
            <a:noAutofit/>
          </a:bodyPr>
          <a:lstStyle/>
          <a:p>
            <a:pPr>
              <a:spcBef>
                <a:spcPts val="600"/>
              </a:spcBef>
              <a:spcAft>
                <a:spcPts val="600"/>
              </a:spcAft>
            </a:pPr>
            <a:r>
              <a:rPr lang="en-US" dirty="0" smtClean="0"/>
              <a:t>Individual </a:t>
            </a:r>
            <a:r>
              <a:rPr lang="en-US" dirty="0"/>
              <a:t>student writing samples do not pass or fail the local </a:t>
            </a:r>
            <a:r>
              <a:rPr lang="en-US" dirty="0" smtClean="0"/>
              <a:t>alternative </a:t>
            </a:r>
            <a:r>
              <a:rPr lang="en-US" dirty="0"/>
              <a:t>assessment. </a:t>
            </a:r>
            <a:endParaRPr lang="en-US" dirty="0" smtClean="0"/>
          </a:p>
          <a:p>
            <a:pPr>
              <a:spcBef>
                <a:spcPts val="600"/>
              </a:spcBef>
              <a:spcAft>
                <a:spcPts val="600"/>
              </a:spcAft>
            </a:pPr>
            <a:r>
              <a:rPr lang="en-US" dirty="0" smtClean="0"/>
              <a:t>There </a:t>
            </a:r>
            <a:r>
              <a:rPr lang="en-US" dirty="0"/>
              <a:t>is </a:t>
            </a:r>
            <a:r>
              <a:rPr lang="en-US" b="1" dirty="0"/>
              <a:t>no</a:t>
            </a:r>
            <a:r>
              <a:rPr lang="en-US" dirty="0"/>
              <a:t> numerical score </a:t>
            </a:r>
            <a:r>
              <a:rPr lang="en-US" dirty="0" smtClean="0"/>
              <a:t>that correlates to a passing or failing score for an individual writing sample.</a:t>
            </a:r>
            <a:endParaRPr lang="en-US" dirty="0"/>
          </a:p>
          <a:p>
            <a:pPr lvl="1">
              <a:spcBef>
                <a:spcPts val="600"/>
              </a:spcBef>
              <a:spcAft>
                <a:spcPts val="600"/>
              </a:spcAft>
            </a:pPr>
            <a:endParaRPr lang="en-US" sz="2800" dirty="0" smtClean="0"/>
          </a:p>
        </p:txBody>
      </p:sp>
    </p:spTree>
    <p:extLst>
      <p:ext uri="{BB962C8B-B14F-4D97-AF65-F5344CB8AC3E}">
        <p14:creationId xmlns:p14="http://schemas.microsoft.com/office/powerpoint/2010/main" val="42615027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Scoring Protocol (1 of 2)</a:t>
            </a:r>
            <a:endParaRPr lang="en-US" dirty="0"/>
          </a:p>
        </p:txBody>
      </p:sp>
      <p:sp>
        <p:nvSpPr>
          <p:cNvPr id="3" name="Content Placeholder 2"/>
          <p:cNvSpPr>
            <a:spLocks noGrp="1"/>
          </p:cNvSpPr>
          <p:nvPr>
            <p:ph idx="1"/>
          </p:nvPr>
        </p:nvSpPr>
        <p:spPr/>
        <p:txBody>
          <a:bodyPr>
            <a:normAutofit lnSpcReduction="10000"/>
          </a:bodyPr>
          <a:lstStyle/>
          <a:p>
            <a:r>
              <a:rPr lang="en-US" dirty="0"/>
              <a:t>Divisions should develop a scoring protocol that </a:t>
            </a:r>
            <a:r>
              <a:rPr lang="en-US" dirty="0" smtClean="0"/>
              <a:t>includes:</a:t>
            </a:r>
          </a:p>
          <a:p>
            <a:pPr lvl="1"/>
            <a:r>
              <a:rPr lang="en-US" dirty="0" smtClean="0"/>
              <a:t>How </a:t>
            </a:r>
            <a:r>
              <a:rPr lang="en-US" dirty="0"/>
              <a:t>to resolve </a:t>
            </a:r>
            <a:r>
              <a:rPr lang="en-US" dirty="0" smtClean="0"/>
              <a:t>non-adjacent scores.</a:t>
            </a:r>
          </a:p>
          <a:p>
            <a:pPr lvl="1"/>
            <a:r>
              <a:rPr lang="en-US" dirty="0"/>
              <a:t>W</a:t>
            </a:r>
            <a:r>
              <a:rPr lang="en-US" dirty="0" smtClean="0"/>
              <a:t>hen </a:t>
            </a:r>
            <a:r>
              <a:rPr lang="en-US" dirty="0"/>
              <a:t>and how </a:t>
            </a:r>
            <a:r>
              <a:rPr lang="en-US" dirty="0" smtClean="0"/>
              <a:t>often </a:t>
            </a:r>
            <a:r>
              <a:rPr lang="en-US" dirty="0"/>
              <a:t>training and qualifying will </a:t>
            </a:r>
            <a:r>
              <a:rPr lang="en-US" dirty="0" smtClean="0"/>
              <a:t>occur.</a:t>
            </a:r>
          </a:p>
          <a:p>
            <a:pPr lvl="1"/>
            <a:r>
              <a:rPr lang="en-US" dirty="0"/>
              <a:t>W</a:t>
            </a:r>
            <a:r>
              <a:rPr lang="en-US" dirty="0" smtClean="0"/>
              <a:t>hen </a:t>
            </a:r>
            <a:r>
              <a:rPr lang="en-US" dirty="0"/>
              <a:t>and how often calibration of scorers will </a:t>
            </a:r>
            <a:r>
              <a:rPr lang="en-US" dirty="0" smtClean="0"/>
              <a:t>occur.</a:t>
            </a:r>
          </a:p>
          <a:p>
            <a:pPr lvl="1"/>
            <a:r>
              <a:rPr lang="en-US" dirty="0"/>
              <a:t>W</a:t>
            </a:r>
            <a:r>
              <a:rPr lang="en-US" dirty="0" smtClean="0"/>
              <a:t>hen </a:t>
            </a:r>
            <a:r>
              <a:rPr lang="en-US" dirty="0"/>
              <a:t>and how often writing tasks will be scored using the </a:t>
            </a:r>
            <a:r>
              <a:rPr lang="en-US" dirty="0" smtClean="0">
                <a:hlinkClick r:id="rId2"/>
              </a:rPr>
              <a:t>Grade 5 Writing Scoring Rubric</a:t>
            </a:r>
            <a:r>
              <a:rPr lang="en-US" dirty="0" smtClean="0"/>
              <a:t>(2017</a:t>
            </a:r>
            <a:r>
              <a:rPr lang="en-US" dirty="0"/>
              <a:t>). </a:t>
            </a:r>
          </a:p>
        </p:txBody>
      </p:sp>
    </p:spTree>
    <p:extLst>
      <p:ext uri="{BB962C8B-B14F-4D97-AF65-F5344CB8AC3E}">
        <p14:creationId xmlns:p14="http://schemas.microsoft.com/office/powerpoint/2010/main" val="37505908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Scoring Protocol </a:t>
            </a:r>
            <a:r>
              <a:rPr lang="en-US" dirty="0" smtClean="0"/>
              <a:t>(2 </a:t>
            </a:r>
            <a:r>
              <a:rPr lang="en-US" dirty="0"/>
              <a:t>of 2)</a:t>
            </a:r>
          </a:p>
        </p:txBody>
      </p:sp>
      <p:sp>
        <p:nvSpPr>
          <p:cNvPr id="3" name="Content Placeholder 2"/>
          <p:cNvSpPr>
            <a:spLocks noGrp="1"/>
          </p:cNvSpPr>
          <p:nvPr>
            <p:ph idx="1"/>
          </p:nvPr>
        </p:nvSpPr>
        <p:spPr/>
        <p:txBody>
          <a:bodyPr>
            <a:normAutofit fontScale="92500"/>
          </a:bodyPr>
          <a:lstStyle/>
          <a:p>
            <a:r>
              <a:rPr lang="en-US" dirty="0"/>
              <a:t>It is best practice </a:t>
            </a:r>
            <a:r>
              <a:rPr lang="en-US" dirty="0" smtClean="0"/>
              <a:t>to:</a:t>
            </a:r>
          </a:p>
          <a:p>
            <a:pPr lvl="1"/>
            <a:r>
              <a:rPr lang="en-US" dirty="0"/>
              <a:t>I</a:t>
            </a:r>
            <a:r>
              <a:rPr lang="en-US" dirty="0" smtClean="0"/>
              <a:t>ncorporate </a:t>
            </a:r>
            <a:r>
              <a:rPr lang="en-US" dirty="0"/>
              <a:t>quality control activities throughout the scoring </a:t>
            </a:r>
            <a:r>
              <a:rPr lang="en-US" dirty="0" smtClean="0"/>
              <a:t>window.</a:t>
            </a:r>
            <a:endParaRPr lang="en-US" dirty="0"/>
          </a:p>
          <a:p>
            <a:pPr lvl="1"/>
            <a:r>
              <a:rPr lang="en-US" dirty="0"/>
              <a:t>T</a:t>
            </a:r>
            <a:r>
              <a:rPr lang="en-US" dirty="0" smtClean="0"/>
              <a:t>rain </a:t>
            </a:r>
            <a:r>
              <a:rPr lang="en-US" dirty="0"/>
              <a:t>and qualify scorers at a time near the scoring </a:t>
            </a:r>
            <a:r>
              <a:rPr lang="en-US" dirty="0" smtClean="0"/>
              <a:t>window.</a:t>
            </a:r>
          </a:p>
          <a:p>
            <a:pPr lvl="1"/>
            <a:r>
              <a:rPr lang="en-US" dirty="0"/>
              <a:t>I</a:t>
            </a:r>
            <a:r>
              <a:rPr lang="en-US" dirty="0" smtClean="0"/>
              <a:t>nclude a way to requalify </a:t>
            </a:r>
            <a:r>
              <a:rPr lang="en-US" dirty="0"/>
              <a:t>and/or recalibrate </a:t>
            </a:r>
            <a:r>
              <a:rPr lang="en-US" dirty="0" smtClean="0"/>
              <a:t>scorers immediately </a:t>
            </a:r>
            <a:r>
              <a:rPr lang="en-US" dirty="0"/>
              <a:t>before scoring student </a:t>
            </a:r>
            <a:r>
              <a:rPr lang="en-US" dirty="0" smtClean="0"/>
              <a:t>samples or during an extended scoring window.</a:t>
            </a:r>
            <a:endParaRPr lang="en-US" dirty="0"/>
          </a:p>
        </p:txBody>
      </p:sp>
    </p:spTree>
    <p:extLst>
      <p:ext uri="{BB962C8B-B14F-4D97-AF65-F5344CB8AC3E}">
        <p14:creationId xmlns:p14="http://schemas.microsoft.com/office/powerpoint/2010/main" val="5923874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Additional Uses for </a:t>
            </a:r>
            <a:r>
              <a:rPr lang="en-US" dirty="0"/>
              <a:t>Understand Scoring</a:t>
            </a:r>
          </a:p>
        </p:txBody>
      </p:sp>
    </p:spTree>
    <p:extLst>
      <p:ext uri="{BB962C8B-B14F-4D97-AF65-F5344CB8AC3E}">
        <p14:creationId xmlns:p14="http://schemas.microsoft.com/office/powerpoint/2010/main" val="11763246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More Uses for Understand Scoring (1 of 2)</a:t>
            </a:r>
            <a:endParaRPr lang="en-US" dirty="0"/>
          </a:p>
        </p:txBody>
      </p:sp>
      <p:sp>
        <p:nvSpPr>
          <p:cNvPr id="3" name="Content Placeholder 2"/>
          <p:cNvSpPr>
            <a:spLocks noGrp="1"/>
          </p:cNvSpPr>
          <p:nvPr>
            <p:ph idx="1"/>
          </p:nvPr>
        </p:nvSpPr>
        <p:spPr/>
        <p:txBody>
          <a:bodyPr>
            <a:normAutofit fontScale="92500"/>
          </a:bodyPr>
          <a:lstStyle/>
          <a:p>
            <a:pPr>
              <a:spcBef>
                <a:spcPts val="600"/>
              </a:spcBef>
              <a:spcAft>
                <a:spcPts val="600"/>
              </a:spcAft>
            </a:pPr>
            <a:r>
              <a:rPr lang="en-US" sz="2600" dirty="0" smtClean="0"/>
              <a:t>Information in Understand Scoring may be helpful to anyone producing, teaching, or scoring student writing.</a:t>
            </a:r>
          </a:p>
          <a:p>
            <a:pPr lvl="1">
              <a:spcBef>
                <a:spcPts val="600"/>
              </a:spcBef>
              <a:spcAft>
                <a:spcPts val="600"/>
              </a:spcAft>
            </a:pPr>
            <a:r>
              <a:rPr lang="en-US" sz="2200" dirty="0" smtClean="0"/>
              <a:t>Model for what teachers will be looking for in student writing</a:t>
            </a:r>
          </a:p>
          <a:p>
            <a:pPr lvl="1">
              <a:spcBef>
                <a:spcPts val="600"/>
              </a:spcBef>
              <a:spcAft>
                <a:spcPts val="600"/>
              </a:spcAft>
            </a:pPr>
            <a:r>
              <a:rPr lang="en-US" sz="2200" dirty="0" smtClean="0"/>
              <a:t>Model for providing peer feedback, self assessment (5 C’s)</a:t>
            </a:r>
          </a:p>
          <a:p>
            <a:pPr lvl="1">
              <a:spcBef>
                <a:spcPts val="600"/>
              </a:spcBef>
              <a:spcAft>
                <a:spcPts val="600"/>
              </a:spcAft>
            </a:pPr>
            <a:r>
              <a:rPr lang="en-US" sz="2200" dirty="0" smtClean="0"/>
              <a:t>Writing to show thinking, across courses – can give feedback about not only the subject (ex. history) but also their writing</a:t>
            </a:r>
          </a:p>
          <a:p>
            <a:pPr lvl="1">
              <a:spcBef>
                <a:spcPts val="600"/>
              </a:spcBef>
              <a:spcAft>
                <a:spcPts val="600"/>
              </a:spcAft>
            </a:pPr>
            <a:r>
              <a:rPr lang="en-US" sz="2200" dirty="0" smtClean="0"/>
              <a:t>Convenient way to get VA specific student samples to show to students sample essays – current and aligned to the 2017 </a:t>
            </a:r>
            <a:r>
              <a:rPr lang="en-US" sz="2200" i="1" dirty="0" smtClean="0"/>
              <a:t>Standards of Learning.</a:t>
            </a:r>
            <a:endParaRPr lang="en-US" sz="2200" dirty="0" smtClean="0"/>
          </a:p>
        </p:txBody>
      </p:sp>
    </p:spTree>
    <p:extLst>
      <p:ext uri="{BB962C8B-B14F-4D97-AF65-F5344CB8AC3E}">
        <p14:creationId xmlns:p14="http://schemas.microsoft.com/office/powerpoint/2010/main" val="3682027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Changed?</a:t>
            </a:r>
            <a:endParaRPr lang="en-US" dirty="0"/>
          </a:p>
        </p:txBody>
      </p:sp>
      <p:sp>
        <p:nvSpPr>
          <p:cNvPr id="3" name="Content Placeholder 2"/>
          <p:cNvSpPr>
            <a:spLocks noGrp="1"/>
          </p:cNvSpPr>
          <p:nvPr>
            <p:ph idx="1"/>
          </p:nvPr>
        </p:nvSpPr>
        <p:spPr/>
        <p:txBody>
          <a:bodyPr/>
          <a:lstStyle/>
          <a:p>
            <a:r>
              <a:rPr lang="en-US" dirty="0" smtClean="0"/>
              <a:t>In </a:t>
            </a:r>
            <a:r>
              <a:rPr lang="en-US" dirty="0"/>
              <a:t>f</a:t>
            </a:r>
            <a:r>
              <a:rPr lang="en-US" dirty="0" smtClean="0"/>
              <a:t>all 2020 </a:t>
            </a:r>
            <a:r>
              <a:rPr lang="en-US" dirty="0"/>
              <a:t>the Grade 5 Writing tab was updated to provide information about administering and scoring Local Alternative </a:t>
            </a:r>
            <a:r>
              <a:rPr lang="en-US" dirty="0" smtClean="0"/>
              <a:t>Assessments in writing. </a:t>
            </a:r>
            <a:r>
              <a:rPr lang="en-US" dirty="0"/>
              <a:t>Information about the Grade 5 Writing SOL test has been removed. </a:t>
            </a:r>
          </a:p>
        </p:txBody>
      </p:sp>
    </p:spTree>
    <p:extLst>
      <p:ext uri="{BB962C8B-B14F-4D97-AF65-F5344CB8AC3E}">
        <p14:creationId xmlns:p14="http://schemas.microsoft.com/office/powerpoint/2010/main" val="18421857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More Uses for Understand Scoring (2 of 2)</a:t>
            </a:r>
            <a:endParaRPr lang="en-US" dirty="0"/>
          </a:p>
        </p:txBody>
      </p:sp>
      <p:sp>
        <p:nvSpPr>
          <p:cNvPr id="3" name="Content Placeholder 2"/>
          <p:cNvSpPr>
            <a:spLocks noGrp="1"/>
          </p:cNvSpPr>
          <p:nvPr>
            <p:ph idx="1"/>
          </p:nvPr>
        </p:nvSpPr>
        <p:spPr/>
        <p:txBody>
          <a:bodyPr>
            <a:normAutofit fontScale="92500" lnSpcReduction="20000"/>
          </a:bodyPr>
          <a:lstStyle/>
          <a:p>
            <a:pPr marL="342900" lvl="1" indent="-342900">
              <a:spcBef>
                <a:spcPts val="600"/>
              </a:spcBef>
              <a:spcAft>
                <a:spcPts val="600"/>
              </a:spcAft>
              <a:buFont typeface="Arial" panose="020B0604020202020204" pitchFamily="34" charset="0"/>
              <a:buChar char="•"/>
            </a:pPr>
            <a:r>
              <a:rPr lang="en-US" sz="3100" dirty="0" smtClean="0"/>
              <a:t>In addition to using Understand Scoring to train and qualify scorers of local alternative assessment writing samples, educators may</a:t>
            </a:r>
            <a:r>
              <a:rPr lang="en-US" sz="3100" dirty="0"/>
              <a:t>:</a:t>
            </a:r>
          </a:p>
          <a:p>
            <a:pPr lvl="1">
              <a:spcBef>
                <a:spcPts val="600"/>
              </a:spcBef>
              <a:spcAft>
                <a:spcPts val="600"/>
              </a:spcAft>
            </a:pPr>
            <a:r>
              <a:rPr lang="en-US" dirty="0" smtClean="0"/>
              <a:t>Use examples and annotations to help identify </a:t>
            </a:r>
            <a:r>
              <a:rPr lang="en-US" dirty="0"/>
              <a:t>strengths and weaknesses in </a:t>
            </a:r>
            <a:r>
              <a:rPr lang="en-US" dirty="0" smtClean="0"/>
              <a:t>students</a:t>
            </a:r>
            <a:r>
              <a:rPr lang="en-US" dirty="0"/>
              <a:t>’ writing and make a plan for how students may improve their writing. </a:t>
            </a:r>
          </a:p>
          <a:p>
            <a:pPr lvl="1">
              <a:spcBef>
                <a:spcPts val="600"/>
              </a:spcBef>
              <a:spcAft>
                <a:spcPts val="600"/>
              </a:spcAft>
            </a:pPr>
            <a:r>
              <a:rPr lang="en-US" dirty="0"/>
              <a:t>Share exemplars with students during instruction to enhance students’ understanding of how the rubrics will be applied to their writing. </a:t>
            </a:r>
            <a:endParaRPr lang="en-US" dirty="0" smtClean="0"/>
          </a:p>
        </p:txBody>
      </p:sp>
    </p:spTree>
    <p:extLst>
      <p:ext uri="{BB962C8B-B14F-4D97-AF65-F5344CB8AC3E}">
        <p14:creationId xmlns:p14="http://schemas.microsoft.com/office/powerpoint/2010/main" val="2536960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About 5</a:t>
            </a:r>
            <a:r>
              <a:rPr lang="en-US" baseline="30000" dirty="0" smtClean="0"/>
              <a:t>th</a:t>
            </a:r>
            <a:r>
              <a:rPr lang="en-US" dirty="0" smtClean="0"/>
              <a:t> Grade Writing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From the 2019 Deeper Learning Conference:</a:t>
            </a:r>
          </a:p>
          <a:p>
            <a:r>
              <a:rPr lang="en-US" dirty="0">
                <a:hlinkClick r:id="rId2"/>
              </a:rPr>
              <a:t>3-5 Writing: Moving in the “Write” Direction for the SOLs</a:t>
            </a:r>
            <a:r>
              <a:rPr lang="en-US" dirty="0"/>
              <a:t> (PPT</a:t>
            </a:r>
            <a:r>
              <a:rPr lang="en-US" dirty="0" smtClean="0"/>
              <a:t>)</a:t>
            </a:r>
          </a:p>
          <a:p>
            <a:r>
              <a:rPr lang="en-US" dirty="0" smtClean="0">
                <a:hlinkClick r:id="rId3"/>
              </a:rPr>
              <a:t>Grade </a:t>
            </a:r>
            <a:r>
              <a:rPr lang="en-US" dirty="0">
                <a:hlinkClick r:id="rId3"/>
              </a:rPr>
              <a:t>5 Writing Rubric 2017</a:t>
            </a:r>
            <a:r>
              <a:rPr lang="en-US" dirty="0"/>
              <a:t> (Word)</a:t>
            </a:r>
          </a:p>
          <a:p>
            <a:endParaRPr lang="en-US" dirty="0"/>
          </a:p>
        </p:txBody>
      </p:sp>
    </p:spTree>
    <p:extLst>
      <p:ext uri="{BB962C8B-B14F-4D97-AF65-F5344CB8AC3E}">
        <p14:creationId xmlns:p14="http://schemas.microsoft.com/office/powerpoint/2010/main" val="35599389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Has NOT Changed? Grade 8</a:t>
            </a:r>
            <a:endParaRPr lang="en-US" dirty="0"/>
          </a:p>
        </p:txBody>
      </p:sp>
      <p:sp>
        <p:nvSpPr>
          <p:cNvPr id="3" name="Content Placeholder 2"/>
          <p:cNvSpPr>
            <a:spLocks noGrp="1"/>
          </p:cNvSpPr>
          <p:nvPr>
            <p:ph idx="1"/>
          </p:nvPr>
        </p:nvSpPr>
        <p:spPr/>
        <p:txBody>
          <a:bodyPr>
            <a:normAutofit fontScale="92500" lnSpcReduction="10000"/>
          </a:bodyPr>
          <a:lstStyle/>
          <a:p>
            <a:pPr>
              <a:spcBef>
                <a:spcPts val="600"/>
              </a:spcBef>
              <a:spcAft>
                <a:spcPts val="600"/>
              </a:spcAft>
            </a:pPr>
            <a:r>
              <a:rPr lang="en-US" dirty="0" smtClean="0"/>
              <a:t>At this time, there have been no changes to the Grade 8 Writing SOL test blueprint or test items. </a:t>
            </a:r>
          </a:p>
          <a:p>
            <a:pPr>
              <a:spcBef>
                <a:spcPts val="600"/>
              </a:spcBef>
              <a:spcAft>
                <a:spcPts val="600"/>
              </a:spcAft>
            </a:pPr>
            <a:r>
              <a:rPr lang="en-US" dirty="0" smtClean="0"/>
              <a:t>The </a:t>
            </a:r>
            <a:r>
              <a:rPr lang="en-US" dirty="0"/>
              <a:t>Grade 8 Writing SOL test continues to be a required Virginia assessment, and the Grade 8 </a:t>
            </a:r>
            <a:r>
              <a:rPr lang="en-US" dirty="0" smtClean="0"/>
              <a:t>training materials remain </a:t>
            </a:r>
            <a:r>
              <a:rPr lang="en-US" dirty="0"/>
              <a:t>available for Virginia educators</a:t>
            </a:r>
            <a:r>
              <a:rPr lang="en-US" dirty="0" smtClean="0"/>
              <a:t>.</a:t>
            </a:r>
          </a:p>
          <a:p>
            <a:pPr>
              <a:spcBef>
                <a:spcPts val="600"/>
              </a:spcBef>
              <a:spcAft>
                <a:spcPts val="600"/>
              </a:spcAft>
            </a:pPr>
            <a:r>
              <a:rPr lang="en-US" dirty="0"/>
              <a:t>The Grade 8 Writing SOL test continues to </a:t>
            </a:r>
            <a:r>
              <a:rPr lang="en-US" dirty="0" smtClean="0"/>
              <a:t>be aligned with the 2010 </a:t>
            </a:r>
            <a:r>
              <a:rPr lang="en-US" i="1" dirty="0" smtClean="0"/>
              <a:t>English SOL</a:t>
            </a:r>
            <a:r>
              <a:rPr lang="en-US" dirty="0" smtClean="0"/>
              <a:t>. </a:t>
            </a:r>
          </a:p>
        </p:txBody>
      </p:sp>
    </p:spTree>
    <p:extLst>
      <p:ext uri="{BB962C8B-B14F-4D97-AF65-F5344CB8AC3E}">
        <p14:creationId xmlns:p14="http://schemas.microsoft.com/office/powerpoint/2010/main" val="12969033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Has NOT Changed? EOC </a:t>
            </a:r>
            <a:endParaRPr lang="en-US" dirty="0"/>
          </a:p>
        </p:txBody>
      </p:sp>
      <p:sp>
        <p:nvSpPr>
          <p:cNvPr id="3" name="Content Placeholder 2"/>
          <p:cNvSpPr>
            <a:spLocks noGrp="1"/>
          </p:cNvSpPr>
          <p:nvPr>
            <p:ph idx="1"/>
          </p:nvPr>
        </p:nvSpPr>
        <p:spPr/>
        <p:txBody>
          <a:bodyPr>
            <a:normAutofit fontScale="70000" lnSpcReduction="20000"/>
          </a:bodyPr>
          <a:lstStyle/>
          <a:p>
            <a:pPr>
              <a:spcBef>
                <a:spcPts val="600"/>
              </a:spcBef>
              <a:spcAft>
                <a:spcPts val="600"/>
              </a:spcAft>
            </a:pPr>
            <a:r>
              <a:rPr lang="en-US" dirty="0" smtClean="0"/>
              <a:t>At this time, there have been no changes to the EOC Writing SOL test blueprint or test items.</a:t>
            </a:r>
          </a:p>
          <a:p>
            <a:pPr>
              <a:spcBef>
                <a:spcPts val="600"/>
              </a:spcBef>
              <a:spcAft>
                <a:spcPts val="600"/>
              </a:spcAft>
            </a:pPr>
            <a:r>
              <a:rPr lang="en-US" dirty="0" smtClean="0"/>
              <a:t>Students can earn their verified credit in writing through the EOC writing test, the local high school performance assessment, or from one of the substitute tests. </a:t>
            </a:r>
          </a:p>
          <a:p>
            <a:pPr>
              <a:spcBef>
                <a:spcPts val="600"/>
              </a:spcBef>
              <a:spcAft>
                <a:spcPts val="600"/>
              </a:spcAft>
            </a:pPr>
            <a:r>
              <a:rPr lang="en-US" dirty="0" smtClean="0"/>
              <a:t>The EOC Writing </a:t>
            </a:r>
            <a:r>
              <a:rPr lang="en-US" dirty="0"/>
              <a:t>SOL test continues to be </a:t>
            </a:r>
            <a:r>
              <a:rPr lang="en-US" dirty="0" smtClean="0"/>
              <a:t>an available Virginia </a:t>
            </a:r>
            <a:r>
              <a:rPr lang="en-US" dirty="0"/>
              <a:t>assessment, and the </a:t>
            </a:r>
            <a:r>
              <a:rPr lang="en-US" dirty="0" smtClean="0"/>
              <a:t>EOC Writing training materials remain </a:t>
            </a:r>
            <a:r>
              <a:rPr lang="en-US" dirty="0"/>
              <a:t>available for Virginia educators</a:t>
            </a:r>
            <a:r>
              <a:rPr lang="en-US" dirty="0" smtClean="0"/>
              <a:t>.</a:t>
            </a:r>
          </a:p>
          <a:p>
            <a:pPr>
              <a:spcBef>
                <a:spcPts val="600"/>
              </a:spcBef>
              <a:spcAft>
                <a:spcPts val="600"/>
              </a:spcAft>
            </a:pPr>
            <a:r>
              <a:rPr lang="en-US" dirty="0"/>
              <a:t>The </a:t>
            </a:r>
            <a:r>
              <a:rPr lang="en-US" dirty="0" smtClean="0"/>
              <a:t>EOC </a:t>
            </a:r>
            <a:r>
              <a:rPr lang="en-US" dirty="0"/>
              <a:t>Writing SOL test continues to </a:t>
            </a:r>
            <a:r>
              <a:rPr lang="en-US" dirty="0" smtClean="0"/>
              <a:t>be aligned with the 2010 </a:t>
            </a:r>
            <a:r>
              <a:rPr lang="en-US" i="1" dirty="0" smtClean="0"/>
              <a:t>English SOL</a:t>
            </a:r>
            <a:r>
              <a:rPr lang="en-US" dirty="0" smtClean="0"/>
              <a:t>. </a:t>
            </a:r>
          </a:p>
        </p:txBody>
      </p:sp>
    </p:spTree>
    <p:extLst>
      <p:ext uri="{BB962C8B-B14F-4D97-AF65-F5344CB8AC3E}">
        <p14:creationId xmlns:p14="http://schemas.microsoft.com/office/powerpoint/2010/main" val="26160081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smtClean="0">
                <a:hlinkClick r:id="rId2"/>
              </a:rPr>
              <a:t>VDOE English </a:t>
            </a:r>
            <a:r>
              <a:rPr lang="en-US" i="1" dirty="0" smtClean="0">
                <a:hlinkClick r:id="rId2"/>
              </a:rPr>
              <a:t>Standards of Learning </a:t>
            </a:r>
            <a:r>
              <a:rPr lang="en-US" dirty="0" smtClean="0">
                <a:hlinkClick r:id="rId2"/>
              </a:rPr>
              <a:t>(SOL) &amp; Testing</a:t>
            </a:r>
            <a:endParaRPr lang="en-US" dirty="0" smtClean="0"/>
          </a:p>
          <a:p>
            <a:r>
              <a:rPr lang="en-US" dirty="0" smtClean="0">
                <a:hlinkClick r:id="rId3"/>
              </a:rPr>
              <a:t>Comprehensive Literacy Instructional Plans</a:t>
            </a:r>
            <a:endParaRPr lang="en-US" dirty="0" smtClean="0"/>
          </a:p>
          <a:p>
            <a:r>
              <a:rPr lang="en-US" dirty="0" smtClean="0">
                <a:hlinkClick r:id="rId4"/>
              </a:rPr>
              <a:t>Performance Assessments &amp; Local Alternative Assessments</a:t>
            </a:r>
            <a:endParaRPr lang="en-US" dirty="0"/>
          </a:p>
        </p:txBody>
      </p:sp>
    </p:spTree>
    <p:extLst>
      <p:ext uri="{BB962C8B-B14F-4D97-AF65-F5344CB8AC3E}">
        <p14:creationId xmlns:p14="http://schemas.microsoft.com/office/powerpoint/2010/main" val="16195554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What Is </a:t>
            </a:r>
            <a:r>
              <a:rPr lang="en-US" dirty="0"/>
              <a:t>C</a:t>
            </a:r>
            <a:r>
              <a:rPr lang="en-US" dirty="0" smtClean="0"/>
              <a:t>oming </a:t>
            </a:r>
            <a:r>
              <a:rPr lang="en-US" dirty="0"/>
              <a:t>N</a:t>
            </a:r>
            <a:r>
              <a:rPr lang="en-US" dirty="0" smtClean="0"/>
              <a:t>ext?</a:t>
            </a:r>
            <a:endParaRPr lang="en-US" dirty="0"/>
          </a:p>
        </p:txBody>
      </p:sp>
    </p:spTree>
    <p:extLst>
      <p:ext uri="{BB962C8B-B14F-4D97-AF65-F5344CB8AC3E}">
        <p14:creationId xmlns:p14="http://schemas.microsoft.com/office/powerpoint/2010/main" val="10493779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Coming Next? EOC</a:t>
            </a:r>
            <a:endParaRPr lang="en-US" dirty="0"/>
          </a:p>
        </p:txBody>
      </p:sp>
      <p:sp>
        <p:nvSpPr>
          <p:cNvPr id="3" name="Content Placeholder 2"/>
          <p:cNvSpPr>
            <a:spLocks noGrp="1"/>
          </p:cNvSpPr>
          <p:nvPr>
            <p:ph idx="1"/>
          </p:nvPr>
        </p:nvSpPr>
        <p:spPr>
          <a:xfrm>
            <a:off x="0" y="819150"/>
            <a:ext cx="9220200" cy="3429002"/>
          </a:xfrm>
        </p:spPr>
        <p:txBody>
          <a:bodyPr>
            <a:noAutofit/>
          </a:bodyPr>
          <a:lstStyle/>
          <a:p>
            <a:pPr>
              <a:spcBef>
                <a:spcPts val="600"/>
              </a:spcBef>
              <a:spcAft>
                <a:spcPts val="600"/>
              </a:spcAft>
            </a:pPr>
            <a:r>
              <a:rPr lang="en-US" sz="2400" dirty="0" smtClean="0"/>
              <a:t>Additional information will be provided for using Performance </a:t>
            </a:r>
            <a:r>
              <a:rPr lang="en-US" sz="2400" dirty="0"/>
              <a:t>L</a:t>
            </a:r>
            <a:r>
              <a:rPr lang="en-US" sz="2400" dirty="0" smtClean="0"/>
              <a:t>evel </a:t>
            </a:r>
            <a:r>
              <a:rPr lang="en-US" sz="2400" dirty="0"/>
              <a:t>D</a:t>
            </a:r>
            <a:r>
              <a:rPr lang="en-US" sz="2400" dirty="0" smtClean="0"/>
              <a:t>escriptors (2017 </a:t>
            </a:r>
            <a:r>
              <a:rPr lang="en-US" sz="2400" i="1" dirty="0" smtClean="0"/>
              <a:t>English SOL</a:t>
            </a:r>
            <a:r>
              <a:rPr lang="en-US" sz="2400" dirty="0" smtClean="0"/>
              <a:t>) to evaluate collections of evidence used to award a verified credit.</a:t>
            </a:r>
          </a:p>
          <a:p>
            <a:pPr>
              <a:spcBef>
                <a:spcPts val="600"/>
              </a:spcBef>
              <a:spcAft>
                <a:spcPts val="600"/>
              </a:spcAft>
            </a:pPr>
            <a:r>
              <a:rPr lang="en-US" sz="2400" dirty="0" smtClean="0"/>
              <a:t>School divisions will be notified later this fall when this information becomes available.</a:t>
            </a:r>
          </a:p>
          <a:p>
            <a:pPr lvl="1"/>
            <a:endParaRPr lang="en-US" sz="2400" dirty="0" smtClean="0"/>
          </a:p>
          <a:p>
            <a:endParaRPr lang="en-US" sz="2400" dirty="0"/>
          </a:p>
        </p:txBody>
      </p:sp>
    </p:spTree>
    <p:extLst>
      <p:ext uri="{BB962C8B-B14F-4D97-AF65-F5344CB8AC3E}">
        <p14:creationId xmlns:p14="http://schemas.microsoft.com/office/powerpoint/2010/main" val="3015053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Stay Connected</a:t>
            </a:r>
            <a:endParaRPr lang="en-US" dirty="0"/>
          </a:p>
        </p:txBody>
      </p:sp>
      <p:sp>
        <p:nvSpPr>
          <p:cNvPr id="3" name="Content Placeholder 2"/>
          <p:cNvSpPr>
            <a:spLocks noGrp="1"/>
          </p:cNvSpPr>
          <p:nvPr>
            <p:ph idx="1"/>
          </p:nvPr>
        </p:nvSpPr>
        <p:spPr/>
        <p:txBody>
          <a:bodyPr>
            <a:normAutofit/>
          </a:bodyPr>
          <a:lstStyle/>
          <a:p>
            <a:r>
              <a:rPr lang="en-US" sz="2400" dirty="0" smtClean="0"/>
              <a:t>Office of Student Assessment</a:t>
            </a:r>
          </a:p>
          <a:p>
            <a:pPr lvl="1"/>
            <a:r>
              <a:rPr lang="en-US" sz="2400" dirty="0" smtClean="0">
                <a:hlinkClick r:id="rId3"/>
              </a:rPr>
              <a:t>student_assessment@doe.virginia.gov</a:t>
            </a:r>
            <a:endParaRPr lang="en-US" sz="2400" dirty="0" smtClean="0"/>
          </a:p>
          <a:p>
            <a:pPr lvl="1"/>
            <a:r>
              <a:rPr lang="en-US" sz="2400" dirty="0" smtClean="0"/>
              <a:t>(804) 225-2102</a:t>
            </a:r>
          </a:p>
          <a:p>
            <a:r>
              <a:rPr lang="en-US" sz="2400" dirty="0" smtClean="0"/>
              <a:t>Department of Learning and Innovation</a:t>
            </a:r>
          </a:p>
          <a:p>
            <a:pPr lvl="1"/>
            <a:r>
              <a:rPr lang="en-US" sz="2400" dirty="0" smtClean="0"/>
              <a:t>Jill Nogueras, K-12 English Coordinator</a:t>
            </a:r>
            <a:r>
              <a:rPr lang="en-US" sz="2400" dirty="0"/>
              <a:t>,</a:t>
            </a:r>
            <a:r>
              <a:rPr lang="en-US" sz="2400" dirty="0" smtClean="0"/>
              <a:t> </a:t>
            </a:r>
            <a:r>
              <a:rPr lang="en-US" sz="2400" dirty="0" smtClean="0">
                <a:hlinkClick r:id="rId4"/>
              </a:rPr>
              <a:t>jill.nogueras@doe.virginia.gov</a:t>
            </a:r>
            <a:endParaRPr lang="en-US" sz="2400" dirty="0" smtClean="0"/>
          </a:p>
        </p:txBody>
      </p:sp>
    </p:spTree>
    <p:extLst>
      <p:ext uri="{BB962C8B-B14F-4D97-AF65-F5344CB8AC3E}">
        <p14:creationId xmlns:p14="http://schemas.microsoft.com/office/powerpoint/2010/main" val="2858727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Copyright Notice</a:t>
            </a:r>
            <a:endParaRPr lang="en-US" dirty="0"/>
          </a:p>
        </p:txBody>
      </p:sp>
      <p:sp>
        <p:nvSpPr>
          <p:cNvPr id="5" name="Content Placeholder 4"/>
          <p:cNvSpPr>
            <a:spLocks noGrp="1"/>
          </p:cNvSpPr>
          <p:nvPr>
            <p:ph idx="1"/>
          </p:nvPr>
        </p:nvSpPr>
        <p:spPr/>
        <p:txBody>
          <a:bodyPr>
            <a:normAutofit fontScale="70000" lnSpcReduction="20000"/>
          </a:bodyPr>
          <a:lstStyle/>
          <a:p>
            <a:r>
              <a:rPr lang="en-US" altLang="en-US" dirty="0">
                <a:solidFill>
                  <a:srgbClr val="222222"/>
                </a:solidFill>
                <a:ea typeface="Calibri" panose="020F0502020204030204" pitchFamily="34" charset="0"/>
              </a:rPr>
              <a:t>Copyright ©2020 by the Commonwealth of Virginia, Department of Education, P.O. Box 2120, Richmond, Virginia 23218-2120. All rights reserved. Except as permitted by law, this material may not be reproduced or used in any form or by any means, electronic or mechanical, including photocopying or recording, or by any information storage or retrieval system, without written permission from the copyright owner. Commonwealth of Virginia public school educators may reproduce any portion of these items for non-commercial educational purposes without requesting permission. All others should direct their written requests to the Virginia Department of Education at the above address or by e-mail to </a:t>
            </a:r>
            <a:r>
              <a:rPr lang="en-US" altLang="en-US" dirty="0">
                <a:solidFill>
                  <a:srgbClr val="1155CC"/>
                </a:solidFill>
                <a:hlinkClick r:id="rId2"/>
              </a:rPr>
              <a:t>Student_Assessment@doe.virginia.gov</a:t>
            </a:r>
            <a:r>
              <a:rPr lang="en-US" altLang="en-US" dirty="0"/>
              <a:t>. </a:t>
            </a:r>
            <a:endParaRPr lang="en-US" dirty="0"/>
          </a:p>
        </p:txBody>
      </p:sp>
    </p:spTree>
    <p:extLst>
      <p:ext uri="{BB962C8B-B14F-4D97-AF65-F5344CB8AC3E}">
        <p14:creationId xmlns:p14="http://schemas.microsoft.com/office/powerpoint/2010/main" val="642372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en-US" dirty="0" smtClean="0"/>
              <a:t>Locating the Application through the Virginia Department of Education’s Website</a:t>
            </a:r>
            <a:endParaRPr lang="en-US" dirty="0"/>
          </a:p>
        </p:txBody>
      </p:sp>
      <p:sp>
        <p:nvSpPr>
          <p:cNvPr id="3" name="Title 2"/>
          <p:cNvSpPr>
            <a:spLocks noGrp="1"/>
          </p:cNvSpPr>
          <p:nvPr>
            <p:ph type="title"/>
          </p:nvPr>
        </p:nvSpPr>
        <p:spPr/>
        <p:txBody>
          <a:bodyPr/>
          <a:lstStyle/>
          <a:p>
            <a:r>
              <a:rPr lang="en-US" dirty="0" smtClean="0"/>
              <a:t>Accessing Understand Scoring</a:t>
            </a:r>
            <a:endParaRPr lang="en-US" dirty="0"/>
          </a:p>
        </p:txBody>
      </p:sp>
    </p:spTree>
    <p:extLst>
      <p:ext uri="{BB962C8B-B14F-4D97-AF65-F5344CB8AC3E}">
        <p14:creationId xmlns:p14="http://schemas.microsoft.com/office/powerpoint/2010/main" val="17433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Accessing Understand Scoring (1 of 2)</a:t>
            </a:r>
            <a:endParaRPr lang="en-US" dirty="0"/>
          </a:p>
        </p:txBody>
      </p:sp>
      <p:sp>
        <p:nvSpPr>
          <p:cNvPr id="3" name="Content Placeholder 2"/>
          <p:cNvSpPr>
            <a:spLocks noGrp="1"/>
          </p:cNvSpPr>
          <p:nvPr>
            <p:ph idx="1"/>
          </p:nvPr>
        </p:nvSpPr>
        <p:spPr/>
        <p:txBody>
          <a:bodyPr>
            <a:normAutofit/>
          </a:bodyPr>
          <a:lstStyle/>
          <a:p>
            <a:pPr>
              <a:spcAft>
                <a:spcPts val="600"/>
              </a:spcAft>
            </a:pPr>
            <a:r>
              <a:rPr lang="en-US" dirty="0" smtClean="0"/>
              <a:t>To access Understand Scoring, follow the link provided in one of two places on the Virginia Department of Education’s </a:t>
            </a:r>
            <a:r>
              <a:rPr lang="en-US" dirty="0" smtClean="0">
                <a:hlinkClick r:id="rId3"/>
              </a:rPr>
              <a:t>website</a:t>
            </a:r>
            <a:r>
              <a:rPr lang="en-US" dirty="0" smtClean="0"/>
              <a:t>. </a:t>
            </a:r>
          </a:p>
          <a:p>
            <a:pPr marL="0" indent="0">
              <a:buNone/>
            </a:pPr>
            <a:endParaRPr lang="en-US" dirty="0"/>
          </a:p>
        </p:txBody>
      </p:sp>
      <p:pic>
        <p:nvPicPr>
          <p:cNvPr id="8" name="Picture 7" descr="A screenshot of the Local Performance Assessments to Verify Credits in Writing section of the VDOE English Standards of Learning web page. A red arrow points to the hyperlink for Understand Scoring.&#10;" title="Find Understand Scoring"/>
          <p:cNvPicPr>
            <a:picLocks noChangeAspect="1"/>
          </p:cNvPicPr>
          <p:nvPr/>
        </p:nvPicPr>
        <p:blipFill>
          <a:blip r:embed="rId4"/>
          <a:stretch>
            <a:fillRect/>
          </a:stretch>
        </p:blipFill>
        <p:spPr>
          <a:xfrm>
            <a:off x="381000" y="2495550"/>
            <a:ext cx="7282886" cy="1905000"/>
          </a:xfrm>
          <a:prstGeom prst="rect">
            <a:avLst/>
          </a:prstGeom>
        </p:spPr>
      </p:pic>
      <p:sp>
        <p:nvSpPr>
          <p:cNvPr id="10" name="Right Arrow 9" descr="Red arrow points to the location of &quot;Understand Scoring&quot; link in the list of resources for Local Performance Assessments to Verify Credits in Writing."/>
          <p:cNvSpPr/>
          <p:nvPr/>
        </p:nvSpPr>
        <p:spPr>
          <a:xfrm rot="8389831">
            <a:off x="1398577" y="2933743"/>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5084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Understand Scoring (2 of 2)</a:t>
            </a:r>
            <a:endParaRPr lang="en-US" dirty="0"/>
          </a:p>
        </p:txBody>
      </p:sp>
      <p:pic>
        <p:nvPicPr>
          <p:cNvPr id="7" name="Picture 6" descr="screenshot of the Performance Assessment &amp; Local Alternative Assessments webpage"/>
          <p:cNvPicPr>
            <a:picLocks noChangeAspect="1"/>
          </p:cNvPicPr>
          <p:nvPr/>
        </p:nvPicPr>
        <p:blipFill>
          <a:blip r:embed="rId3"/>
          <a:stretch>
            <a:fillRect/>
          </a:stretch>
        </p:blipFill>
        <p:spPr>
          <a:xfrm>
            <a:off x="152400" y="1735255"/>
            <a:ext cx="8372475" cy="2192214"/>
          </a:xfrm>
          <a:prstGeom prst="rect">
            <a:avLst/>
          </a:prstGeom>
        </p:spPr>
      </p:pic>
      <p:sp>
        <p:nvSpPr>
          <p:cNvPr id="5" name="Right Arrow 4" descr="Red arrow points to the location of &quot;Understand Scoring&quot; link in the list of resources for Local Performance Assessments to Verify Credits in Writing."/>
          <p:cNvSpPr/>
          <p:nvPr/>
        </p:nvSpPr>
        <p:spPr>
          <a:xfrm rot="8389831">
            <a:off x="2197552" y="3364369"/>
            <a:ext cx="924882" cy="300207"/>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40569" y="1046369"/>
            <a:ext cx="7813614" cy="461665"/>
          </a:xfrm>
          <a:prstGeom prst="rect">
            <a:avLst/>
          </a:prstGeom>
          <a:noFill/>
        </p:spPr>
        <p:txBody>
          <a:bodyPr wrap="none" rtlCol="0">
            <a:spAutoFit/>
          </a:bodyPr>
          <a:lstStyle/>
          <a:p>
            <a:r>
              <a:rPr lang="en-US" sz="2400" dirty="0" smtClean="0">
                <a:hlinkClick r:id="rId4"/>
              </a:rPr>
              <a:t>Performance Assessments &amp; Local Alternative Assessments</a:t>
            </a:r>
            <a:endParaRPr lang="en-US" sz="2400" dirty="0"/>
          </a:p>
        </p:txBody>
      </p:sp>
    </p:spTree>
    <p:extLst>
      <p:ext uri="{BB962C8B-B14F-4D97-AF65-F5344CB8AC3E}">
        <p14:creationId xmlns:p14="http://schemas.microsoft.com/office/powerpoint/2010/main" val="2800220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Getting Started</a:t>
            </a:r>
            <a:endParaRPr lang="en-US" dirty="0"/>
          </a:p>
        </p:txBody>
      </p:sp>
      <p:sp>
        <p:nvSpPr>
          <p:cNvPr id="3" name="Content Placeholder 2"/>
          <p:cNvSpPr>
            <a:spLocks noGrp="1"/>
          </p:cNvSpPr>
          <p:nvPr>
            <p:ph idx="1"/>
          </p:nvPr>
        </p:nvSpPr>
        <p:spPr/>
        <p:txBody>
          <a:bodyPr>
            <a:normAutofit/>
          </a:bodyPr>
          <a:lstStyle/>
          <a:p>
            <a:pPr>
              <a:spcAft>
                <a:spcPts val="600"/>
              </a:spcAft>
            </a:pPr>
            <a:r>
              <a:rPr lang="en-US" sz="2400" dirty="0" smtClean="0"/>
              <a:t>Clicking either link takes a user to the sign-in page for Understand Scoring.</a:t>
            </a:r>
            <a:endParaRPr lang="en-US" sz="2400" dirty="0"/>
          </a:p>
          <a:p>
            <a:pPr marL="0" indent="0">
              <a:buNone/>
            </a:pPr>
            <a:endParaRPr lang="en-US" dirty="0"/>
          </a:p>
        </p:txBody>
      </p:sp>
      <p:pic>
        <p:nvPicPr>
          <p:cNvPr id="4" name="Content Placeholder 3" descr="A screenshot of the log-in page for Understand Scoring. A red arrow points to the Sign Up button." title="Getting Started"/>
          <p:cNvPicPr>
            <a:picLocks noChangeAspect="1"/>
          </p:cNvPicPr>
          <p:nvPr/>
        </p:nvPicPr>
        <p:blipFill>
          <a:blip r:embed="rId3"/>
          <a:stretch>
            <a:fillRect/>
          </a:stretch>
        </p:blipFill>
        <p:spPr>
          <a:xfrm>
            <a:off x="1936696" y="1885951"/>
            <a:ext cx="5149904" cy="2438402"/>
          </a:xfrm>
          <a:prstGeom prst="rect">
            <a:avLst/>
          </a:prstGeom>
        </p:spPr>
      </p:pic>
      <p:sp>
        <p:nvSpPr>
          <p:cNvPr id="7" name="Right Arrow 6" descr="Righ arrow pointing at the log in screen for Understand Scoring"/>
          <p:cNvSpPr/>
          <p:nvPr/>
        </p:nvSpPr>
        <p:spPr>
          <a:xfrm rot="8389831">
            <a:off x="4751376" y="1575432"/>
            <a:ext cx="1006010" cy="215224"/>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0261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3613</TotalTime>
  <Words>3449</Words>
  <Application>Microsoft Office PowerPoint</Application>
  <PresentationFormat>On-screen Show (16:9)</PresentationFormat>
  <Paragraphs>239</Paragraphs>
  <Slides>58</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Tahoma</vt:lpstr>
      <vt:lpstr>Office Theme</vt:lpstr>
      <vt:lpstr>Understand Scoring</vt:lpstr>
      <vt:lpstr>About the Webinar</vt:lpstr>
      <vt:lpstr>Overview</vt:lpstr>
      <vt:lpstr>What Is Understand Scoring?</vt:lpstr>
      <vt:lpstr>What Has Changed?</vt:lpstr>
      <vt:lpstr>Accessing Understand Scoring</vt:lpstr>
      <vt:lpstr>Accessing Understand Scoring (1 of 2)</vt:lpstr>
      <vt:lpstr>Accessing Understand Scoring (2 of 2)</vt:lpstr>
      <vt:lpstr>Getting Started</vt:lpstr>
      <vt:lpstr>Getting Started: Sign Up</vt:lpstr>
      <vt:lpstr>Getting Started: Keyword</vt:lpstr>
      <vt:lpstr>Grade 5 Writing</vt:lpstr>
      <vt:lpstr>Materials Available (1 of 2)</vt:lpstr>
      <vt:lpstr>Materials Available (2 of 2)</vt:lpstr>
      <vt:lpstr>Best Practice for Scoring (1 of 2)</vt:lpstr>
      <vt:lpstr>Best Practice for Scoring (2 of 2)</vt:lpstr>
      <vt:lpstr>Learn About Scoring</vt:lpstr>
      <vt:lpstr>Critical Information: Overview</vt:lpstr>
      <vt:lpstr>Focused Holistic Scoring</vt:lpstr>
      <vt:lpstr>Focused Holistic Scoring: Definition</vt:lpstr>
      <vt:lpstr>Overall Impression Example</vt:lpstr>
      <vt:lpstr>Understand Scoring- Learn About Scoring </vt:lpstr>
      <vt:lpstr>Questions About Scoring (1 of 2)</vt:lpstr>
      <vt:lpstr>Questions About Scoring (2 of 2)</vt:lpstr>
      <vt:lpstr>Preferences Vs. Rubrics</vt:lpstr>
      <vt:lpstr>Focused Holistic Scoring: Range of Papers</vt:lpstr>
      <vt:lpstr>How Are Rubrics Used to Score Papers?</vt:lpstr>
      <vt:lpstr>Using Rubrics and Anchor Paper Sets</vt:lpstr>
      <vt:lpstr>Anchor Papers</vt:lpstr>
      <vt:lpstr>Anchor Set Annotations</vt:lpstr>
      <vt:lpstr>Anchor Sets: Annotation/Overlay</vt:lpstr>
      <vt:lpstr>Rangefinding in Writing</vt:lpstr>
      <vt:lpstr>Print Option</vt:lpstr>
      <vt:lpstr>Practice Scoring</vt:lpstr>
      <vt:lpstr>Adjacent and Non-Adjacent Scores</vt:lpstr>
      <vt:lpstr>Using the Scoring Summary (1 of 3)</vt:lpstr>
      <vt:lpstr>Using the Scoring Summary (2 of 3)</vt:lpstr>
      <vt:lpstr>Using the Scoring Summary (3 of 3)</vt:lpstr>
      <vt:lpstr>Reviewing the Practice Sets</vt:lpstr>
      <vt:lpstr>Verification Scoring</vt:lpstr>
      <vt:lpstr>Best Practice for Qualifying (1 of 2)</vt:lpstr>
      <vt:lpstr>Best Practice for Qualifying (2 of 2)</vt:lpstr>
      <vt:lpstr>Locally Scoring Student Writing Samples</vt:lpstr>
      <vt:lpstr>Calculating a Student’s Total Score (1 of 2)</vt:lpstr>
      <vt:lpstr>Calculating a Student’s Total Score (2 of 2)</vt:lpstr>
      <vt:lpstr>Scoring Protocol (1 of 2)</vt:lpstr>
      <vt:lpstr>Scoring Protocol (2 of 2)</vt:lpstr>
      <vt:lpstr>Additional Uses for Understand Scoring</vt:lpstr>
      <vt:lpstr>More Uses for Understand Scoring (1 of 2)</vt:lpstr>
      <vt:lpstr>More Uses for Understand Scoring (2 of 2)</vt:lpstr>
      <vt:lpstr>More About 5th Grade Writing</vt:lpstr>
      <vt:lpstr>What Has NOT Changed? Grade 8</vt:lpstr>
      <vt:lpstr>What Has NOT Changed? EOC </vt:lpstr>
      <vt:lpstr>Resources</vt:lpstr>
      <vt:lpstr>What Is Coming Next?</vt:lpstr>
      <vt:lpstr>What Is Coming Next? EOC</vt:lpstr>
      <vt:lpstr>Stay Connected</vt:lpstr>
      <vt:lpstr>Copyright Notice</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Nogueras, Jill (DOE)</cp:lastModifiedBy>
  <cp:revision>82</cp:revision>
  <dcterms:created xsi:type="dcterms:W3CDTF">2019-02-13T14:37:28Z</dcterms:created>
  <dcterms:modified xsi:type="dcterms:W3CDTF">2020-10-14T20:10:05Z</dcterms:modified>
</cp:coreProperties>
</file>