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 id="2147483666" r:id="rId2"/>
  </p:sldMasterIdLst>
  <p:notesMasterIdLst>
    <p:notesMasterId r:id="rId4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93" r:id="rId32"/>
    <p:sldId id="285" r:id="rId33"/>
    <p:sldId id="286" r:id="rId34"/>
    <p:sldId id="287" r:id="rId35"/>
    <p:sldId id="288" r:id="rId36"/>
    <p:sldId id="289" r:id="rId37"/>
    <p:sldId id="290" r:id="rId38"/>
    <p:sldId id="291" r:id="rId39"/>
    <p:sldId id="292" r:id="rId40"/>
  </p:sldIdLst>
  <p:sldSz cx="12192000" cy="6858000"/>
  <p:notesSz cx="6858000" cy="9144000"/>
  <p:embeddedFontLst>
    <p:embeddedFont>
      <p:font typeface="Caveat" panose="020B0604020202020204" charset="0"/>
      <p:regular r:id="rId42"/>
      <p:bold r:id="rId43"/>
    </p:embeddedFont>
    <p:embeddedFont>
      <p:font typeface="Lora" panose="020B0604020202020204" charset="0"/>
      <p:regular r:id="rId44"/>
      <p:bold r:id="rId45"/>
      <p:italic r:id="rId46"/>
      <p:boldItalic r:id="rId47"/>
    </p:embeddedFont>
    <p:embeddedFont>
      <p:font typeface="Trebuchet MS" panose="020B0603020202020204" pitchFamily="34" charset="0"/>
      <p:regular r:id="rId48"/>
      <p:bold r:id="rId49"/>
      <p:italic r:id="rId50"/>
      <p:boldItalic r:id="rId51"/>
    </p:embeddedFont>
    <p:embeddedFont>
      <p:font typeface="Josefin Sans" panose="020B060402020202020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86DCAE-9949-4901-BE8E-8DBDE9C8A1AD}">
  <a:tblStyle styleId="{9D86DCAE-9949-4901-BE8E-8DBDE9C8A1A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rgbClr val="C22536"/>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1507416"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rebuchet MS"/>
                <a:ea typeface="Trebuchet MS"/>
                <a:cs typeface="Trebuchet MS"/>
                <a:sym typeface="Trebuchet MS"/>
              </a:rPr>
              <a:t>‹#›</a:t>
            </a:fld>
            <a:endParaRPr sz="1200" b="0" i="0" u="none" strike="noStrike" cap="none">
              <a:solidFill>
                <a:schemeClr val="dk1"/>
              </a:solidFill>
              <a:latin typeface="Trebuchet MS"/>
              <a:ea typeface="Trebuchet MS"/>
              <a:cs typeface="Trebuchet MS"/>
              <a:sym typeface="Trebuchet MS"/>
            </a:endParaRPr>
          </a:p>
        </p:txBody>
      </p:sp>
      <p:pic>
        <p:nvPicPr>
          <p:cNvPr id="9" name="Google Shape;9;n" descr="Virginia Department of Education"/>
          <p:cNvPicPr preferRelativeResize="0"/>
          <p:nvPr/>
        </p:nvPicPr>
        <p:blipFill rotWithShape="1">
          <a:blip r:embed="rId2">
            <a:alphaModFix/>
          </a:blip>
          <a:srcRect/>
          <a:stretch/>
        </p:blipFill>
        <p:spPr>
          <a:xfrm rot="-5400000">
            <a:off x="-3294337" y="4376445"/>
            <a:ext cx="7047450" cy="403060"/>
          </a:xfrm>
          <a:prstGeom prst="rect">
            <a:avLst/>
          </a:prstGeom>
          <a:noFill/>
          <a:ln>
            <a:noFill/>
          </a:ln>
        </p:spPr>
      </p:pic>
      <p:pic>
        <p:nvPicPr>
          <p:cNvPr id="10" name="Google Shape;10;n" descr="VDOE Logo"/>
          <p:cNvPicPr preferRelativeResize="0"/>
          <p:nvPr/>
        </p:nvPicPr>
        <p:blipFill rotWithShape="1">
          <a:blip r:embed="rId3">
            <a:alphaModFix/>
          </a:blip>
          <a:srcRect/>
          <a:stretch/>
        </p:blipFill>
        <p:spPr>
          <a:xfrm>
            <a:off x="5392029" y="8699765"/>
            <a:ext cx="1376362" cy="458787"/>
          </a:xfrm>
          <a:prstGeom prst="rect">
            <a:avLst/>
          </a:prstGeom>
          <a:noFill/>
          <a:ln>
            <a:noFill/>
          </a:ln>
        </p:spPr>
      </p:pic>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youtube.com/watch?v=gbhSwo1mn1I&amp;feature=youtu.b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9401efa09e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9401efa09e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
        <p:nvSpPr>
          <p:cNvPr id="218" name="Google Shape;218;g9401efa09e_0_2: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9401efa09e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9401efa09e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1800"/>
              </a:spcAft>
              <a:buClr>
                <a:srgbClr val="0F150D"/>
              </a:buClr>
              <a:buSzPts val="1100"/>
              <a:buFont typeface="Arial"/>
              <a:buNone/>
            </a:pPr>
            <a:endParaRPr/>
          </a:p>
        </p:txBody>
      </p:sp>
      <p:sp>
        <p:nvSpPr>
          <p:cNvPr id="226" name="Google Shape;226;g9401efa09e_0_12: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9401efa09e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9401efa09e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g9401efa09e_0_24: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9401efa09e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g9401efa09e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9401efa09e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9401efa09e_0_1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g9401efa09e_0_138: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99c8a707d7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99c8a707d7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99c8a707d7_0_8: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95bbf0f3d6_1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95bbf0f3d6_1_1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95bbf0f3d6_1_162: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95bbf0f3d6_1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95bbf0f3d6_1_1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050">
              <a:highlight>
                <a:srgbClr val="FFFFFF"/>
              </a:highlight>
              <a:latin typeface="Lora"/>
              <a:ea typeface="Lora"/>
              <a:cs typeface="Lora"/>
              <a:sym typeface="Lora"/>
            </a:endParaRPr>
          </a:p>
          <a:p>
            <a:pPr marL="0" lvl="0" indent="0" algn="l" rtl="0">
              <a:spcBef>
                <a:spcPts val="0"/>
              </a:spcBef>
              <a:spcAft>
                <a:spcPts val="0"/>
              </a:spcAft>
              <a:buNone/>
            </a:pPr>
            <a:endParaRPr/>
          </a:p>
        </p:txBody>
      </p:sp>
      <p:sp>
        <p:nvSpPr>
          <p:cNvPr id="269" name="Google Shape;269;g95bbf0f3d6_1_170: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95bbf0f3d6_1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95bbf0f3d6_1_1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050">
              <a:highlight>
                <a:srgbClr val="FFFFFF"/>
              </a:highlight>
              <a:latin typeface="Lora"/>
              <a:ea typeface="Lora"/>
              <a:cs typeface="Lora"/>
              <a:sym typeface="Lora"/>
            </a:endParaRPr>
          </a:p>
          <a:p>
            <a:pPr marL="0" lvl="0" indent="0" algn="l" rtl="0">
              <a:spcBef>
                <a:spcPts val="0"/>
              </a:spcBef>
              <a:spcAft>
                <a:spcPts val="0"/>
              </a:spcAft>
              <a:buNone/>
            </a:pPr>
            <a:endParaRPr/>
          </a:p>
        </p:txBody>
      </p:sp>
      <p:sp>
        <p:nvSpPr>
          <p:cNvPr id="277" name="Google Shape;277;g95bbf0f3d6_1_177: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9401efa09e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9401efa09e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9401efa09e_0_62: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endParaRPr/>
          </a:p>
        </p:txBody>
      </p:sp>
      <p:sp>
        <p:nvSpPr>
          <p:cNvPr id="164" name="Google Shape;16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9401efa09e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9401efa09e_0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g9401efa09e_0_90: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95bbf0f3d6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95bbf0f3d6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g95bbf0f3d6_1_0: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6af49d1cb_0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6af49d1cb_0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g96af49d1cb_0_279: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9401efa09e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9401efa09e_0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100"/>
              </a:spcAft>
              <a:buNone/>
            </a:pPr>
            <a:endParaRPr/>
          </a:p>
        </p:txBody>
      </p:sp>
      <p:sp>
        <p:nvSpPr>
          <p:cNvPr id="330" name="Google Shape;330;g9401efa09e_0_79: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96af49d1cb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96af49d1cb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100"/>
              </a:spcAft>
              <a:buNone/>
            </a:pPr>
            <a:endParaRPr/>
          </a:p>
        </p:txBody>
      </p:sp>
      <p:sp>
        <p:nvSpPr>
          <p:cNvPr id="342" name="Google Shape;342;g96af49d1cb_0_2: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9401efa09e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9401efa09e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100"/>
              </a:spcAft>
              <a:buClr>
                <a:schemeClr val="dk1"/>
              </a:buClr>
              <a:buSzPts val="1100"/>
              <a:buFont typeface="Arial"/>
              <a:buNone/>
            </a:pPr>
            <a:endParaRPr sz="1000">
              <a:solidFill>
                <a:srgbClr val="333333"/>
              </a:solidFill>
              <a:highlight>
                <a:srgbClr val="FFFFFF"/>
              </a:highlight>
              <a:latin typeface="Arial"/>
              <a:ea typeface="Arial"/>
              <a:cs typeface="Arial"/>
              <a:sym typeface="Arial"/>
            </a:endParaRPr>
          </a:p>
        </p:txBody>
      </p:sp>
      <p:sp>
        <p:nvSpPr>
          <p:cNvPr id="354" name="Google Shape;354;g9401efa09e_0_125: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96af49d1cb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96af49d1cb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g96af49d1cb_0_17: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9401efa09e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9401efa09e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g9401efa09e_0_105: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9401efa09e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9401efa09e_0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g9401efa09e_0_154: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9401efa09e_0_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9401efa09e_0_2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
        <p:nvSpPr>
          <p:cNvPr id="397" name="Google Shape;397;g9401efa09e_0_260: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9401efa09e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9401efa09e_0_1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g9401efa09e_0_115: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9401efa09e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9401efa09e_0_1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400"/>
          </a:p>
        </p:txBody>
      </p:sp>
      <p:sp>
        <p:nvSpPr>
          <p:cNvPr id="425" name="Google Shape;425;g9401efa09e_0_188: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9401efa09e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9401efa09e_0_2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g9401efa09e_0_210: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96af49d1cb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96af49d1cb_0_1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g96af49d1cb_0_148: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
        <p:nvSpPr>
          <p:cNvPr id="456" name="Google Shape;45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99c8a707d7_0_4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g99c8a707d7_0_4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99c8a707d7_0_2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99c8a707d7_0_2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CASEL. (2019, March 8). </a:t>
            </a:r>
            <a:r>
              <a:rPr lang="en-US" i="1"/>
              <a:t>DRC video: How SEL skills come into play as an adult</a:t>
            </a:r>
            <a:r>
              <a:rPr lang="en-US"/>
              <a:t> [Video]. Youtube.</a:t>
            </a:r>
            <a:r>
              <a:rPr lang="en-US">
                <a:uFill>
                  <a:noFill/>
                </a:uFill>
                <a:hlinkClick r:id="rId3"/>
              </a:rPr>
              <a:t> </a:t>
            </a:r>
            <a:r>
              <a:rPr lang="en-US" u="sng">
                <a:solidFill>
                  <a:schemeClr val="hlink"/>
                </a:solidFill>
                <a:hlinkClick r:id="rId3"/>
              </a:rPr>
              <a:t>https://www.youtube.com/watch?v=gbhSwo1mn1I&amp;feature=youtu.be</a:t>
            </a:r>
            <a:endParaRPr u="sng">
              <a:solidFill>
                <a:schemeClr val="hlink"/>
              </a:solidFill>
            </a:endParaRPr>
          </a:p>
          <a:p>
            <a:pPr marL="0" lvl="0" indent="0" algn="l" rtl="0">
              <a:spcBef>
                <a:spcPts val="0"/>
              </a:spcBef>
              <a:spcAft>
                <a:spcPts val="0"/>
              </a:spcAft>
              <a:buNone/>
            </a:pPr>
            <a:endParaRPr/>
          </a:p>
        </p:txBody>
      </p:sp>
      <p:sp>
        <p:nvSpPr>
          <p:cNvPr id="476" name="Google Shape;476;g99c8a707d7_0_272: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9401efa09e_0_2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g9401efa09e_0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9c8a707d7_0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99c8a707d7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940ea148e5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1500"/>
              </a:spcAft>
              <a:buNone/>
            </a:pPr>
            <a:endParaRPr/>
          </a:p>
        </p:txBody>
      </p:sp>
      <p:sp>
        <p:nvSpPr>
          <p:cNvPr id="191" name="Google Shape;191;g940ea148e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940ea148e5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940ea148e5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partnering with homes is even more important</a:t>
            </a:r>
            <a:endParaRPr/>
          </a:p>
        </p:txBody>
      </p:sp>
      <p:sp>
        <p:nvSpPr>
          <p:cNvPr id="198" name="Google Shape;198;g940ea148e5_0_14: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99c8a707d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99c8a707d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g99c8a707d7_0_0: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940ea148e5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940ea148e5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g940ea148e5_0_21: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8"/>
        <p:cNvGrpSpPr/>
        <p:nvPr/>
      </p:nvGrpSpPr>
      <p:grpSpPr>
        <a:xfrm>
          <a:off x="0" y="0"/>
          <a:ext cx="0" cy="0"/>
          <a:chOff x="0" y="0"/>
          <a:chExt cx="0" cy="0"/>
        </a:xfrm>
      </p:grpSpPr>
      <p:pic>
        <p:nvPicPr>
          <p:cNvPr id="19" name="Google Shape;19;p2" descr="A picture containing photo, newspaper, different, many&#10;&#10;Description automatically generated"/>
          <p:cNvPicPr preferRelativeResize="0"/>
          <p:nvPr/>
        </p:nvPicPr>
        <p:blipFill rotWithShape="1">
          <a:blip r:embed="rId2">
            <a:alphaModFix amt="20000"/>
          </a:blip>
          <a:srcRect/>
          <a:stretch/>
        </p:blipFill>
        <p:spPr>
          <a:xfrm>
            <a:off x="0" y="1673"/>
            <a:ext cx="12192000" cy="6854653"/>
          </a:xfrm>
          <a:prstGeom prst="rect">
            <a:avLst/>
          </a:prstGeom>
          <a:noFill/>
          <a:ln>
            <a:noFill/>
          </a:ln>
        </p:spPr>
      </p:pic>
      <p:sp>
        <p:nvSpPr>
          <p:cNvPr id="20" name="Google Shape;20;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2"/>
          <p:cNvSpPr txBox="1">
            <a:spLocks noGrp="1"/>
          </p:cNvSpPr>
          <p:nvPr>
            <p:ph type="ctrTitle"/>
          </p:nvPr>
        </p:nvSpPr>
        <p:spPr>
          <a:xfrm>
            <a:off x="1524000" y="2235199"/>
            <a:ext cx="9144000" cy="2387600"/>
          </a:xfrm>
          <a:prstGeom prst="rect">
            <a:avLst/>
          </a:prstGeom>
          <a:solidFill>
            <a:schemeClr val="lt1">
              <a:alpha val="62745"/>
            </a:schemeClr>
          </a:solidFill>
          <a:ln w="79375" cap="rnd" cmpd="sng">
            <a:solidFill>
              <a:srgbClr val="C00000">
                <a:alpha val="78823"/>
              </a:srgbClr>
            </a:solidFill>
            <a:prstDash val="solid"/>
            <a:round/>
            <a:headEnd type="none" w="sm" len="sm"/>
            <a:tailEnd type="none" w="sm" len="sm"/>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2"/>
              </a:buClr>
              <a:buSzPts val="6000"/>
              <a:buFont typeface="Trebuchet M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
          <p:cNvSpPr txBox="1">
            <a:spLocks noGrp="1"/>
          </p:cNvSpPr>
          <p:nvPr>
            <p:ph type="subTitle" idx="1"/>
          </p:nvPr>
        </p:nvSpPr>
        <p:spPr>
          <a:xfrm>
            <a:off x="1445341" y="4714875"/>
            <a:ext cx="9144000" cy="1028615"/>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C22536"/>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901A28"/>
              </a:buClr>
              <a:buSzPts val="1600"/>
              <a:buNone/>
              <a:defRPr sz="1600"/>
            </a:lvl4pPr>
            <a:lvl5pPr lvl="4" algn="ctr">
              <a:lnSpc>
                <a:spcPct val="90000"/>
              </a:lnSpc>
              <a:spcBef>
                <a:spcPts val="500"/>
              </a:spcBef>
              <a:spcAft>
                <a:spcPts val="0"/>
              </a:spcAft>
              <a:buClr>
                <a:srgbClr val="5252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9"/>
        <p:cNvGrpSpPr/>
        <p:nvPr/>
      </p:nvGrpSpPr>
      <p:grpSpPr>
        <a:xfrm>
          <a:off x="0" y="0"/>
          <a:ext cx="0" cy="0"/>
          <a:chOff x="0" y="0"/>
          <a:chExt cx="0" cy="0"/>
        </a:xfrm>
      </p:grpSpPr>
      <p:sp>
        <p:nvSpPr>
          <p:cNvPr id="90" name="Google Shape;90;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Trebuchet MS"/>
                <a:ea typeface="Trebuchet MS"/>
                <a:cs typeface="Trebuchet MS"/>
                <a:sym typeface="Trebuchet MS"/>
              </a:defRPr>
            </a:lvl1pPr>
            <a:lvl2pPr marR="0" lvl="1" algn="l" rtl="0">
              <a:lnSpc>
                <a:spcPct val="90000"/>
              </a:lnSpc>
              <a:spcBef>
                <a:spcPts val="500"/>
              </a:spcBef>
              <a:spcAft>
                <a:spcPts val="0"/>
              </a:spcAft>
              <a:buClr>
                <a:srgbClr val="C22536"/>
              </a:buClr>
              <a:buSzPts val="2800"/>
              <a:buFont typeface="Arial"/>
              <a:buNone/>
              <a:defRPr sz="2800" b="0" i="0" u="none" strike="noStrike" cap="none">
                <a:solidFill>
                  <a:srgbClr val="C22536"/>
                </a:solidFill>
                <a:latin typeface="Trebuchet MS"/>
                <a:ea typeface="Trebuchet MS"/>
                <a:cs typeface="Trebuchet MS"/>
                <a:sym typeface="Trebuchet MS"/>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Trebuchet MS"/>
                <a:ea typeface="Trebuchet MS"/>
                <a:cs typeface="Trebuchet MS"/>
                <a:sym typeface="Trebuchet MS"/>
              </a:defRPr>
            </a:lvl3pPr>
            <a:lvl4pPr marR="0" lvl="3" algn="l" rtl="0">
              <a:lnSpc>
                <a:spcPct val="90000"/>
              </a:lnSpc>
              <a:spcBef>
                <a:spcPts val="500"/>
              </a:spcBef>
              <a:spcAft>
                <a:spcPts val="0"/>
              </a:spcAft>
              <a:buClr>
                <a:srgbClr val="901A28"/>
              </a:buClr>
              <a:buSzPts val="2000"/>
              <a:buFont typeface="Arial"/>
              <a:buNone/>
              <a:defRPr sz="2000" b="0" i="0" u="none" strike="noStrike" cap="none">
                <a:solidFill>
                  <a:srgbClr val="901A28"/>
                </a:solidFill>
                <a:latin typeface="Trebuchet MS"/>
                <a:ea typeface="Trebuchet MS"/>
                <a:cs typeface="Trebuchet MS"/>
                <a:sym typeface="Trebuchet MS"/>
              </a:defRPr>
            </a:lvl4pPr>
            <a:lvl5pPr marR="0" lvl="4" algn="l" rtl="0">
              <a:lnSpc>
                <a:spcPct val="90000"/>
              </a:lnSpc>
              <a:spcBef>
                <a:spcPts val="500"/>
              </a:spcBef>
              <a:spcAft>
                <a:spcPts val="0"/>
              </a:spcAft>
              <a:buClr>
                <a:srgbClr val="525252"/>
              </a:buClr>
              <a:buSzPts val="2000"/>
              <a:buFont typeface="Arial"/>
              <a:buNone/>
              <a:defRPr sz="2000" b="0" i="0" u="none" strike="noStrike" cap="none">
                <a:solidFill>
                  <a:srgbClr val="525252"/>
                </a:solidFill>
                <a:latin typeface="Trebuchet MS"/>
                <a:ea typeface="Trebuchet MS"/>
                <a:cs typeface="Trebuchet MS"/>
                <a:sym typeface="Trebuchet MS"/>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9pPr>
          </a:lstStyle>
          <a:p>
            <a:endParaRPr/>
          </a:p>
        </p:txBody>
      </p:sp>
      <p:sp>
        <p:nvSpPr>
          <p:cNvPr id="92" name="Google Shape;92;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rgbClr val="C22536"/>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rgbClr val="901A28"/>
              </a:buClr>
              <a:buSzPts val="1000"/>
              <a:buNone/>
              <a:defRPr sz="1000"/>
            </a:lvl4pPr>
            <a:lvl5pPr marL="2286000" lvl="4" indent="-228600" algn="l">
              <a:lnSpc>
                <a:spcPct val="90000"/>
              </a:lnSpc>
              <a:spcBef>
                <a:spcPts val="500"/>
              </a:spcBef>
              <a:spcAft>
                <a:spcPts val="0"/>
              </a:spcAft>
              <a:buClr>
                <a:srgbClr val="52525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1"/>
          <p:cNvSpPr txBox="1">
            <a:spLocks noGrp="1"/>
          </p:cNvSpPr>
          <p:nvPr>
            <p:ph type="sldNum" idx="12"/>
          </p:nvPr>
        </p:nvSpPr>
        <p:spPr>
          <a:xfrm>
            <a:off x="8610600" y="6356350"/>
            <a:ext cx="111350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96" name="Google Shape;96;p11"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pic>
        <p:nvPicPr>
          <p:cNvPr id="97" name="Google Shape;97;p11" descr="VDOE Logo"/>
          <p:cNvPicPr preferRelativeResize="0"/>
          <p:nvPr/>
        </p:nvPicPr>
        <p:blipFill rotWithShape="1">
          <a:blip r:embed="rId3">
            <a:alphaModFix/>
          </a:blip>
          <a:srcRect/>
          <a:stretch/>
        </p:blipFill>
        <p:spPr>
          <a:xfrm>
            <a:off x="9622340" y="6116944"/>
            <a:ext cx="2531806" cy="84393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Alternate Section Header - BLACK">
  <p:cSld name="Alternate Section Header - BLACK">
    <p:bg>
      <p:bgPr>
        <a:solidFill>
          <a:schemeClr val="dk1"/>
        </a:solidFill>
        <a:effectLst/>
      </p:bgPr>
    </p:bg>
    <p:spTree>
      <p:nvGrpSpPr>
        <p:cNvPr id="1" name="Shape 98"/>
        <p:cNvGrpSpPr/>
        <p:nvPr/>
      </p:nvGrpSpPr>
      <p:grpSpPr>
        <a:xfrm>
          <a:off x="0" y="0"/>
          <a:ext cx="0" cy="0"/>
          <a:chOff x="0" y="0"/>
          <a:chExt cx="0" cy="0"/>
        </a:xfrm>
      </p:grpSpPr>
      <p:sp>
        <p:nvSpPr>
          <p:cNvPr id="99" name="Google Shape;99;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5000"/>
              <a:buFont typeface="Trebuchet MS"/>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01" name="Google Shape;10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2"/>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04" name="Google Shape;104;p12" descr="VDOE LOGO"/>
          <p:cNvPicPr preferRelativeResize="0"/>
          <p:nvPr/>
        </p:nvPicPr>
        <p:blipFill rotWithShape="1">
          <a:blip r:embed="rId2">
            <a:alphaModFix/>
          </a:blip>
          <a:srcRect/>
          <a:stretch/>
        </p:blipFill>
        <p:spPr>
          <a:xfrm>
            <a:off x="9729374" y="6116638"/>
            <a:ext cx="2462625" cy="8208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Alternate Section Header - RED">
  <p:cSld name="Alternate Section Header - RED">
    <p:bg>
      <p:bgPr>
        <a:solidFill>
          <a:srgbClr val="C00000"/>
        </a:solidFill>
        <a:effectLst/>
      </p:bgPr>
    </p:bg>
    <p:spTree>
      <p:nvGrpSpPr>
        <p:cNvPr id="1" name="Shape 105"/>
        <p:cNvGrpSpPr/>
        <p:nvPr/>
      </p:nvGrpSpPr>
      <p:grpSpPr>
        <a:xfrm>
          <a:off x="0" y="0"/>
          <a:ext cx="0" cy="0"/>
          <a:chOff x="0" y="0"/>
          <a:chExt cx="0" cy="0"/>
        </a:xfrm>
      </p:grpSpPr>
      <p:sp>
        <p:nvSpPr>
          <p:cNvPr id="106" name="Google Shape;106;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Trebuchet MS"/>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08" name="Google Shape;10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3"/>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11" name="Google Shape;111;p13" descr="VDOE LOGO"/>
          <p:cNvPicPr preferRelativeResize="0"/>
          <p:nvPr/>
        </p:nvPicPr>
        <p:blipFill rotWithShape="1">
          <a:blip r:embed="rId2">
            <a:alphaModFix/>
          </a:blip>
          <a:srcRect/>
          <a:stretch/>
        </p:blipFill>
        <p:spPr>
          <a:xfrm>
            <a:off x="9622340" y="6089650"/>
            <a:ext cx="2531806" cy="84393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2"/>
        <p:cNvGrpSpPr/>
        <p:nvPr/>
      </p:nvGrpSpPr>
      <p:grpSpPr>
        <a:xfrm>
          <a:off x="0" y="0"/>
          <a:ext cx="0" cy="0"/>
          <a:chOff x="0" y="0"/>
          <a:chExt cx="0" cy="0"/>
        </a:xfrm>
      </p:grpSpPr>
      <p:sp>
        <p:nvSpPr>
          <p:cNvPr id="113" name="Google Shape;113;p14"/>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C22536"/>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901A28"/>
              </a:buClr>
              <a:buSzPts val="1800"/>
              <a:buChar char="•"/>
              <a:defRPr/>
            </a:lvl4pPr>
            <a:lvl5pPr marL="2286000" lvl="4" indent="-342900" algn="l">
              <a:lnSpc>
                <a:spcPct val="90000"/>
              </a:lnSpc>
              <a:spcBef>
                <a:spcPts val="500"/>
              </a:spcBef>
              <a:spcAft>
                <a:spcPts val="0"/>
              </a:spcAft>
              <a:buClr>
                <a:srgbClr val="5252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4"/>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18" name="Google Shape;118;p14"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pic>
        <p:nvPicPr>
          <p:cNvPr id="119" name="Google Shape;119;p14" descr="VDOE Logo"/>
          <p:cNvPicPr preferRelativeResize="0"/>
          <p:nvPr/>
        </p:nvPicPr>
        <p:blipFill rotWithShape="1">
          <a:blip r:embed="rId3">
            <a:alphaModFix/>
          </a:blip>
          <a:srcRect/>
          <a:stretch/>
        </p:blipFill>
        <p:spPr>
          <a:xfrm>
            <a:off x="9622340" y="6116944"/>
            <a:ext cx="2531806" cy="84393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0"/>
        <p:cNvGrpSpPr/>
        <p:nvPr/>
      </p:nvGrpSpPr>
      <p:grpSpPr>
        <a:xfrm>
          <a:off x="0" y="0"/>
          <a:ext cx="0" cy="0"/>
          <a:chOff x="0" y="0"/>
          <a:chExt cx="0" cy="0"/>
        </a:xfrm>
      </p:grpSpPr>
      <p:sp>
        <p:nvSpPr>
          <p:cNvPr id="121" name="Google Shape;121;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C22536"/>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901A28"/>
              </a:buClr>
              <a:buSzPts val="1800"/>
              <a:buChar char="•"/>
              <a:defRPr/>
            </a:lvl4pPr>
            <a:lvl5pPr marL="2286000" lvl="4" indent="-342900" algn="l">
              <a:lnSpc>
                <a:spcPct val="90000"/>
              </a:lnSpc>
              <a:spcBef>
                <a:spcPts val="500"/>
              </a:spcBef>
              <a:spcAft>
                <a:spcPts val="0"/>
              </a:spcAft>
              <a:buClr>
                <a:srgbClr val="5252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5"/>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26" name="Google Shape;126;p15"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pic>
        <p:nvPicPr>
          <p:cNvPr id="127" name="Google Shape;127;p15" descr="VDOE Logo"/>
          <p:cNvPicPr preferRelativeResize="0"/>
          <p:nvPr/>
        </p:nvPicPr>
        <p:blipFill rotWithShape="1">
          <a:blip r:embed="rId3">
            <a:alphaModFix/>
          </a:blip>
          <a:srcRect/>
          <a:stretch/>
        </p:blipFill>
        <p:spPr>
          <a:xfrm>
            <a:off x="9622340" y="6116944"/>
            <a:ext cx="2531806" cy="84393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Alternate Section Header - BLACK" type="secHead">
  <p:cSld name="SECTION_HEADER">
    <p:bg>
      <p:bgPr>
        <a:solidFill>
          <a:schemeClr val="dk1"/>
        </a:solidFill>
        <a:effectLst/>
      </p:bgPr>
    </p:bg>
    <p:spTree>
      <p:nvGrpSpPr>
        <p:cNvPr id="1" name="Shape 135"/>
        <p:cNvGrpSpPr/>
        <p:nvPr/>
      </p:nvGrpSpPr>
      <p:grpSpPr>
        <a:xfrm>
          <a:off x="0" y="0"/>
          <a:ext cx="0" cy="0"/>
          <a:chOff x="0" y="0"/>
          <a:chExt cx="0" cy="0"/>
        </a:xfrm>
      </p:grpSpPr>
      <p:sp>
        <p:nvSpPr>
          <p:cNvPr id="136" name="Google Shape;136;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5000"/>
              <a:buFont typeface="Trebuchet MS"/>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38" name="Google Shape;13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7"/>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41" name="Google Shape;141;p17" descr="VDOE LOGO"/>
          <p:cNvPicPr preferRelativeResize="0"/>
          <p:nvPr/>
        </p:nvPicPr>
        <p:blipFill rotWithShape="1">
          <a:blip r:embed="rId2">
            <a:alphaModFix/>
          </a:blip>
          <a:srcRect/>
          <a:stretch/>
        </p:blipFill>
        <p:spPr>
          <a:xfrm>
            <a:off x="9729374" y="6116638"/>
            <a:ext cx="2462625" cy="8208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Alternate Section Header - RED">
  <p:cSld name="Alternate Section Header - RED">
    <p:bg>
      <p:bgPr>
        <a:solidFill>
          <a:srgbClr val="C00000"/>
        </a:solidFill>
        <a:effectLst/>
      </p:bgPr>
    </p:bg>
    <p:spTree>
      <p:nvGrpSpPr>
        <p:cNvPr id="1" name="Shape 142"/>
        <p:cNvGrpSpPr/>
        <p:nvPr/>
      </p:nvGrpSpPr>
      <p:grpSpPr>
        <a:xfrm>
          <a:off x="0" y="0"/>
          <a:ext cx="0" cy="0"/>
          <a:chOff x="0" y="0"/>
          <a:chExt cx="0" cy="0"/>
        </a:xfrm>
      </p:grpSpPr>
      <p:sp>
        <p:nvSpPr>
          <p:cNvPr id="143" name="Google Shape;143;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Trebuchet MS"/>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45" name="Google Shape;14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8"/>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48" name="Google Shape;148;p18" descr="VDOE LOGO"/>
          <p:cNvPicPr preferRelativeResize="0"/>
          <p:nvPr/>
        </p:nvPicPr>
        <p:blipFill rotWithShape="1">
          <a:blip r:embed="rId2">
            <a:alphaModFix/>
          </a:blip>
          <a:srcRect/>
          <a:stretch/>
        </p:blipFill>
        <p:spPr>
          <a:xfrm>
            <a:off x="9622340" y="6089650"/>
            <a:ext cx="2531806" cy="84393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lain Title Page" type="title">
  <p:cSld name="TITLE">
    <p:spTree>
      <p:nvGrpSpPr>
        <p:cNvPr id="1" name="Shape 149"/>
        <p:cNvGrpSpPr/>
        <p:nvPr/>
      </p:nvGrpSpPr>
      <p:grpSpPr>
        <a:xfrm>
          <a:off x="0" y="0"/>
          <a:ext cx="0" cy="0"/>
          <a:chOff x="0" y="0"/>
          <a:chExt cx="0" cy="0"/>
        </a:xfrm>
      </p:grpSpPr>
      <p:sp>
        <p:nvSpPr>
          <p:cNvPr id="150" name="Google Shape;150;p1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accent2"/>
              </a:buClr>
              <a:buSzPts val="6000"/>
              <a:buFont typeface="Trebuchet MS"/>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p1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rgbClr val="C22536"/>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rgbClr val="901A28"/>
              </a:buClr>
              <a:buSzPts val="1600"/>
              <a:buNone/>
              <a:defRPr sz="1600"/>
            </a:lvl4pPr>
            <a:lvl5pPr lvl="4" algn="ctr" rtl="0">
              <a:lnSpc>
                <a:spcPct val="90000"/>
              </a:lnSpc>
              <a:spcBef>
                <a:spcPts val="500"/>
              </a:spcBef>
              <a:spcAft>
                <a:spcPts val="0"/>
              </a:spcAft>
              <a:buClr>
                <a:srgbClr val="525252"/>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52" name="Google Shape;152;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4" name="Google Shape;154;p19"/>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55" name="Google Shape;155;p19" descr="VDOE Logo&#10;"/>
          <p:cNvPicPr preferRelativeResize="0"/>
          <p:nvPr/>
        </p:nvPicPr>
        <p:blipFill rotWithShape="1">
          <a:blip r:embed="rId2">
            <a:alphaModFix/>
          </a:blip>
          <a:srcRect/>
          <a:stretch/>
        </p:blipFill>
        <p:spPr>
          <a:xfrm>
            <a:off x="9622340" y="6116944"/>
            <a:ext cx="2531807" cy="84393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lain Title Page" type="title">
  <p:cSld name="TITLE">
    <p:spTree>
      <p:nvGrpSpPr>
        <p:cNvPr id="1" name="Shape 25"/>
        <p:cNvGrpSpPr/>
        <p:nvPr/>
      </p:nvGrpSpPr>
      <p:grpSpPr>
        <a:xfrm>
          <a:off x="0" y="0"/>
          <a:ext cx="0" cy="0"/>
          <a:chOff x="0" y="0"/>
          <a:chExt cx="0" cy="0"/>
        </a:xfrm>
      </p:grpSpPr>
      <p:sp>
        <p:nvSpPr>
          <p:cNvPr id="26" name="Google Shape;26;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2"/>
              </a:buClr>
              <a:buSzPts val="6000"/>
              <a:buFont typeface="Trebuchet M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C22536"/>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901A28"/>
              </a:buClr>
              <a:buSzPts val="1600"/>
              <a:buNone/>
              <a:defRPr sz="1600"/>
            </a:lvl4pPr>
            <a:lvl5pPr lvl="4" algn="ctr">
              <a:lnSpc>
                <a:spcPct val="90000"/>
              </a:lnSpc>
              <a:spcBef>
                <a:spcPts val="500"/>
              </a:spcBef>
              <a:spcAft>
                <a:spcPts val="0"/>
              </a:spcAft>
              <a:buClr>
                <a:srgbClr val="5252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3" descr="VDOE Logo&#10;"/>
          <p:cNvPicPr preferRelativeResize="0"/>
          <p:nvPr/>
        </p:nvPicPr>
        <p:blipFill rotWithShape="1">
          <a:blip r:embed="rId2">
            <a:alphaModFix/>
          </a:blip>
          <a:srcRect/>
          <a:stretch/>
        </p:blipFill>
        <p:spPr>
          <a:xfrm>
            <a:off x="9622340" y="6116944"/>
            <a:ext cx="2531806" cy="84393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C22536"/>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901A28"/>
              </a:buClr>
              <a:buSzPts val="1800"/>
              <a:buChar char="•"/>
              <a:defRPr/>
            </a:lvl4pPr>
            <a:lvl5pPr marL="2286000" lvl="4" indent="-342900" algn="l">
              <a:lnSpc>
                <a:spcPct val="90000"/>
              </a:lnSpc>
              <a:spcBef>
                <a:spcPts val="500"/>
              </a:spcBef>
              <a:spcAft>
                <a:spcPts val="0"/>
              </a:spcAft>
              <a:buClr>
                <a:srgbClr val="5252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8" name="Google Shape;38;p4"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pic>
        <p:nvPicPr>
          <p:cNvPr id="39" name="Google Shape;39;p4" descr="VDOE Logo&#10;"/>
          <p:cNvPicPr preferRelativeResize="0"/>
          <p:nvPr/>
        </p:nvPicPr>
        <p:blipFill rotWithShape="1">
          <a:blip r:embed="rId3">
            <a:alphaModFix/>
          </a:blip>
          <a:srcRect/>
          <a:stretch/>
        </p:blipFill>
        <p:spPr>
          <a:xfrm>
            <a:off x="9622340" y="6116944"/>
            <a:ext cx="2531806" cy="84393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42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5000"/>
              <a:buFont typeface="Trebuchet MS"/>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988"/>
              </a:buClr>
              <a:buSzPts val="2400"/>
              <a:buNone/>
              <a:defRPr sz="2400">
                <a:solidFill>
                  <a:srgbClr val="888988"/>
                </a:solidFill>
              </a:defRPr>
            </a:lvl1pPr>
            <a:lvl2pPr marL="914400" lvl="1" indent="-228600" algn="l">
              <a:lnSpc>
                <a:spcPct val="90000"/>
              </a:lnSpc>
              <a:spcBef>
                <a:spcPts val="500"/>
              </a:spcBef>
              <a:spcAft>
                <a:spcPts val="0"/>
              </a:spcAft>
              <a:buClr>
                <a:srgbClr val="888988"/>
              </a:buClr>
              <a:buSzPts val="2000"/>
              <a:buNone/>
              <a:defRPr sz="2000">
                <a:solidFill>
                  <a:srgbClr val="888988"/>
                </a:solidFill>
              </a:defRPr>
            </a:lvl2pPr>
            <a:lvl3pPr marL="1371600" lvl="2" indent="-228600" algn="l">
              <a:lnSpc>
                <a:spcPct val="90000"/>
              </a:lnSpc>
              <a:spcBef>
                <a:spcPts val="500"/>
              </a:spcBef>
              <a:spcAft>
                <a:spcPts val="0"/>
              </a:spcAft>
              <a:buClr>
                <a:srgbClr val="888988"/>
              </a:buClr>
              <a:buSzPts val="1800"/>
              <a:buNone/>
              <a:defRPr sz="1800">
                <a:solidFill>
                  <a:srgbClr val="888988"/>
                </a:solidFill>
              </a:defRPr>
            </a:lvl3pPr>
            <a:lvl4pPr marL="1828800" lvl="3" indent="-228600" algn="l">
              <a:lnSpc>
                <a:spcPct val="90000"/>
              </a:lnSpc>
              <a:spcBef>
                <a:spcPts val="500"/>
              </a:spcBef>
              <a:spcAft>
                <a:spcPts val="0"/>
              </a:spcAft>
              <a:buClr>
                <a:srgbClr val="888988"/>
              </a:buClr>
              <a:buSzPts val="1600"/>
              <a:buNone/>
              <a:defRPr sz="1600">
                <a:solidFill>
                  <a:srgbClr val="888988"/>
                </a:solidFill>
              </a:defRPr>
            </a:lvl4pPr>
            <a:lvl5pPr marL="2286000" lvl="4" indent="-228600" algn="l">
              <a:lnSpc>
                <a:spcPct val="90000"/>
              </a:lnSpc>
              <a:spcBef>
                <a:spcPts val="500"/>
              </a:spcBef>
              <a:spcAft>
                <a:spcPts val="0"/>
              </a:spcAft>
              <a:buClr>
                <a:srgbClr val="888988"/>
              </a:buClr>
              <a:buSzPts val="1600"/>
              <a:buNone/>
              <a:defRPr sz="1600">
                <a:solidFill>
                  <a:srgbClr val="888988"/>
                </a:solidFill>
              </a:defRPr>
            </a:lvl5pPr>
            <a:lvl6pPr marL="2743200" lvl="5" indent="-228600" algn="l">
              <a:lnSpc>
                <a:spcPct val="90000"/>
              </a:lnSpc>
              <a:spcBef>
                <a:spcPts val="500"/>
              </a:spcBef>
              <a:spcAft>
                <a:spcPts val="0"/>
              </a:spcAft>
              <a:buClr>
                <a:srgbClr val="888988"/>
              </a:buClr>
              <a:buSzPts val="1600"/>
              <a:buNone/>
              <a:defRPr sz="1600">
                <a:solidFill>
                  <a:srgbClr val="888988"/>
                </a:solidFill>
              </a:defRPr>
            </a:lvl6pPr>
            <a:lvl7pPr marL="3200400" lvl="6" indent="-228600" algn="l">
              <a:lnSpc>
                <a:spcPct val="90000"/>
              </a:lnSpc>
              <a:spcBef>
                <a:spcPts val="500"/>
              </a:spcBef>
              <a:spcAft>
                <a:spcPts val="0"/>
              </a:spcAft>
              <a:buClr>
                <a:srgbClr val="888988"/>
              </a:buClr>
              <a:buSzPts val="1600"/>
              <a:buNone/>
              <a:defRPr sz="1600">
                <a:solidFill>
                  <a:srgbClr val="888988"/>
                </a:solidFill>
              </a:defRPr>
            </a:lvl7pPr>
            <a:lvl8pPr marL="3657600" lvl="7" indent="-228600" algn="l">
              <a:lnSpc>
                <a:spcPct val="90000"/>
              </a:lnSpc>
              <a:spcBef>
                <a:spcPts val="500"/>
              </a:spcBef>
              <a:spcAft>
                <a:spcPts val="0"/>
              </a:spcAft>
              <a:buClr>
                <a:srgbClr val="888988"/>
              </a:buClr>
              <a:buSzPts val="1600"/>
              <a:buNone/>
              <a:defRPr sz="1600">
                <a:solidFill>
                  <a:srgbClr val="888988"/>
                </a:solidFill>
              </a:defRPr>
            </a:lvl8pPr>
            <a:lvl9pPr marL="4114800" lvl="8" indent="-228600" algn="l">
              <a:lnSpc>
                <a:spcPct val="90000"/>
              </a:lnSpc>
              <a:spcBef>
                <a:spcPts val="500"/>
              </a:spcBef>
              <a:spcAft>
                <a:spcPts val="0"/>
              </a:spcAft>
              <a:buClr>
                <a:srgbClr val="888988"/>
              </a:buClr>
              <a:buSzPts val="1600"/>
              <a:buNone/>
              <a:defRPr sz="1600">
                <a:solidFill>
                  <a:srgbClr val="888988"/>
                </a:solidFill>
              </a:defRPr>
            </a:lvl9pPr>
          </a:lstStyle>
          <a:p>
            <a:endParaRPr/>
          </a:p>
        </p:txBody>
      </p:sp>
      <p:sp>
        <p:nvSpPr>
          <p:cNvPr id="43" name="Google Shape;4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6" name="Google Shape;46;p5" descr="VDOE LOGO"/>
          <p:cNvPicPr preferRelativeResize="0"/>
          <p:nvPr/>
        </p:nvPicPr>
        <p:blipFill rotWithShape="1">
          <a:blip r:embed="rId2">
            <a:alphaModFix/>
          </a:blip>
          <a:srcRect/>
          <a:stretch/>
        </p:blipFill>
        <p:spPr>
          <a:xfrm>
            <a:off x="9622340" y="6116944"/>
            <a:ext cx="2531806" cy="84393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C22536"/>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901A28"/>
              </a:buClr>
              <a:buSzPts val="1800"/>
              <a:buChar char="•"/>
              <a:defRPr/>
            </a:lvl4pPr>
            <a:lvl5pPr marL="2286000" lvl="4" indent="-342900" algn="l">
              <a:lnSpc>
                <a:spcPct val="90000"/>
              </a:lnSpc>
              <a:spcBef>
                <a:spcPts val="500"/>
              </a:spcBef>
              <a:spcAft>
                <a:spcPts val="0"/>
              </a:spcAft>
              <a:buClr>
                <a:srgbClr val="5252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C22536"/>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901A28"/>
              </a:buClr>
              <a:buSzPts val="1800"/>
              <a:buChar char="•"/>
              <a:defRPr/>
            </a:lvl4pPr>
            <a:lvl5pPr marL="2286000" lvl="4" indent="-342900" algn="l">
              <a:lnSpc>
                <a:spcPct val="90000"/>
              </a:lnSpc>
              <a:spcBef>
                <a:spcPts val="500"/>
              </a:spcBef>
              <a:spcAft>
                <a:spcPts val="0"/>
              </a:spcAft>
              <a:buClr>
                <a:srgbClr val="5252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4" name="Google Shape;54;p6"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pic>
        <p:nvPicPr>
          <p:cNvPr id="55" name="Google Shape;55;p6" descr="VDOE LOGO"/>
          <p:cNvPicPr preferRelativeResize="0"/>
          <p:nvPr/>
        </p:nvPicPr>
        <p:blipFill rotWithShape="1">
          <a:blip r:embed="rId3">
            <a:alphaModFix/>
          </a:blip>
          <a:srcRect/>
          <a:stretch/>
        </p:blipFill>
        <p:spPr>
          <a:xfrm>
            <a:off x="9622340" y="6116944"/>
            <a:ext cx="2531806" cy="84393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rgbClr val="C22536"/>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rgbClr val="901A28"/>
              </a:buClr>
              <a:buSzPts val="1600"/>
              <a:buNone/>
              <a:defRPr sz="1600" b="1"/>
            </a:lvl4pPr>
            <a:lvl5pPr marL="2286000" lvl="4" indent="-228600" algn="l">
              <a:lnSpc>
                <a:spcPct val="90000"/>
              </a:lnSpc>
              <a:spcBef>
                <a:spcPts val="500"/>
              </a:spcBef>
              <a:spcAft>
                <a:spcPts val="0"/>
              </a:spcAft>
              <a:buClr>
                <a:srgbClr val="52525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C22536"/>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901A28"/>
              </a:buClr>
              <a:buSzPts val="1800"/>
              <a:buChar char="•"/>
              <a:defRPr/>
            </a:lvl4pPr>
            <a:lvl5pPr marL="2286000" lvl="4" indent="-342900" algn="l">
              <a:lnSpc>
                <a:spcPct val="90000"/>
              </a:lnSpc>
              <a:spcBef>
                <a:spcPts val="500"/>
              </a:spcBef>
              <a:spcAft>
                <a:spcPts val="0"/>
              </a:spcAft>
              <a:buClr>
                <a:srgbClr val="5252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rgbClr val="C22536"/>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rgbClr val="901A28"/>
              </a:buClr>
              <a:buSzPts val="1600"/>
              <a:buNone/>
              <a:defRPr sz="1600" b="1"/>
            </a:lvl4pPr>
            <a:lvl5pPr marL="2286000" lvl="4" indent="-228600" algn="l">
              <a:lnSpc>
                <a:spcPct val="90000"/>
              </a:lnSpc>
              <a:spcBef>
                <a:spcPts val="500"/>
              </a:spcBef>
              <a:spcAft>
                <a:spcPts val="0"/>
              </a:spcAft>
              <a:buClr>
                <a:srgbClr val="52525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C22536"/>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901A28"/>
              </a:buClr>
              <a:buSzPts val="1800"/>
              <a:buChar char="•"/>
              <a:defRPr/>
            </a:lvl4pPr>
            <a:lvl5pPr marL="2286000" lvl="4" indent="-342900" algn="l">
              <a:lnSpc>
                <a:spcPct val="90000"/>
              </a:lnSpc>
              <a:spcBef>
                <a:spcPts val="500"/>
              </a:spcBef>
              <a:spcAft>
                <a:spcPts val="0"/>
              </a:spcAft>
              <a:buClr>
                <a:srgbClr val="5252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
          <p:cNvSpPr txBox="1">
            <a:spLocks noGrp="1"/>
          </p:cNvSpPr>
          <p:nvPr>
            <p:ph type="sldNum" idx="12"/>
          </p:nvPr>
        </p:nvSpPr>
        <p:spPr>
          <a:xfrm>
            <a:off x="8610600" y="6356350"/>
            <a:ext cx="111350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5" name="Google Shape;65;p7"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pic>
        <p:nvPicPr>
          <p:cNvPr id="66" name="Google Shape;66;p7" descr="VDOE Logo"/>
          <p:cNvPicPr preferRelativeResize="0"/>
          <p:nvPr/>
        </p:nvPicPr>
        <p:blipFill rotWithShape="1">
          <a:blip r:embed="rId3">
            <a:alphaModFix/>
          </a:blip>
          <a:srcRect/>
          <a:stretch/>
        </p:blipFill>
        <p:spPr>
          <a:xfrm>
            <a:off x="9622340" y="6116944"/>
            <a:ext cx="2531806" cy="84393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8"/>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2" name="Google Shape;72;p8"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pic>
        <p:nvPicPr>
          <p:cNvPr id="73" name="Google Shape;73;p8" descr="VDOE Logo"/>
          <p:cNvPicPr preferRelativeResize="0"/>
          <p:nvPr/>
        </p:nvPicPr>
        <p:blipFill rotWithShape="1">
          <a:blip r:embed="rId3">
            <a:alphaModFix/>
          </a:blip>
          <a:srcRect/>
          <a:stretch/>
        </p:blipFill>
        <p:spPr>
          <a:xfrm>
            <a:off x="9622340" y="6116944"/>
            <a:ext cx="2531806" cy="84393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
          <p:cNvSpPr txBox="1">
            <a:spLocks noGrp="1"/>
          </p:cNvSpPr>
          <p:nvPr>
            <p:ph type="sldNum" idx="12"/>
          </p:nvPr>
        </p:nvSpPr>
        <p:spPr>
          <a:xfrm>
            <a:off x="8610600" y="6356350"/>
            <a:ext cx="10938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8" name="Google Shape;78;p9"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pic>
        <p:nvPicPr>
          <p:cNvPr id="79" name="Google Shape;79;p9" descr="VDOE Logo"/>
          <p:cNvPicPr preferRelativeResize="0"/>
          <p:nvPr/>
        </p:nvPicPr>
        <p:blipFill rotWithShape="1">
          <a:blip r:embed="rId3">
            <a:alphaModFix/>
          </a:blip>
          <a:srcRect/>
          <a:stretch/>
        </p:blipFill>
        <p:spPr>
          <a:xfrm>
            <a:off x="9622340" y="6116944"/>
            <a:ext cx="2531806" cy="84393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rgbClr val="C22536"/>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rgbClr val="901A28"/>
              </a:buClr>
              <a:buSzPts val="2000"/>
              <a:buChar char="•"/>
              <a:defRPr sz="2000"/>
            </a:lvl4pPr>
            <a:lvl5pPr marL="2286000" lvl="4" indent="-355600" algn="l">
              <a:lnSpc>
                <a:spcPct val="90000"/>
              </a:lnSpc>
              <a:spcBef>
                <a:spcPts val="500"/>
              </a:spcBef>
              <a:spcAft>
                <a:spcPts val="0"/>
              </a:spcAft>
              <a:buClr>
                <a:srgbClr val="525252"/>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3" name="Google Shape;83;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rgbClr val="C22536"/>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rgbClr val="901A28"/>
              </a:buClr>
              <a:buSzPts val="1000"/>
              <a:buNone/>
              <a:defRPr sz="1000"/>
            </a:lvl4pPr>
            <a:lvl5pPr marL="2286000" lvl="4" indent="-228600" algn="l">
              <a:lnSpc>
                <a:spcPct val="90000"/>
              </a:lnSpc>
              <a:spcBef>
                <a:spcPts val="500"/>
              </a:spcBef>
              <a:spcAft>
                <a:spcPts val="0"/>
              </a:spcAft>
              <a:buClr>
                <a:srgbClr val="52525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4" name="Google Shape;8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0"/>
          <p:cNvSpPr txBox="1">
            <a:spLocks noGrp="1"/>
          </p:cNvSpPr>
          <p:nvPr>
            <p:ph type="sldNum" idx="12"/>
          </p:nvPr>
        </p:nvSpPr>
        <p:spPr>
          <a:xfrm>
            <a:off x="8610601"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7" name="Google Shape;87;p10"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pic>
        <p:nvPicPr>
          <p:cNvPr id="88" name="Google Shape;88;p10" descr="VDOE Logo"/>
          <p:cNvPicPr preferRelativeResize="0"/>
          <p:nvPr/>
        </p:nvPicPr>
        <p:blipFill rotWithShape="1">
          <a:blip r:embed="rId3">
            <a:alphaModFix/>
          </a:blip>
          <a:srcRect/>
          <a:stretch/>
        </p:blipFill>
        <p:spPr>
          <a:xfrm>
            <a:off x="9622340" y="6116944"/>
            <a:ext cx="2531806" cy="8439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
        <p:cNvGrpSpPr/>
        <p:nvPr/>
      </p:nvGrpSpPr>
      <p:grpSpPr>
        <a:xfrm>
          <a:off x="0" y="0"/>
          <a:ext cx="0" cy="0"/>
          <a:chOff x="0" y="0"/>
          <a:chExt cx="0" cy="0"/>
        </a:xfrm>
      </p:grpSpPr>
      <p:pic>
        <p:nvPicPr>
          <p:cNvPr id="12" name="Google Shape;12;p1"/>
          <p:cNvPicPr preferRelativeResize="0"/>
          <p:nvPr/>
        </p:nvPicPr>
        <p:blipFill rotWithShape="1">
          <a:blip r:embed="rId16">
            <a:alphaModFix/>
          </a:blip>
          <a:srcRect/>
          <a:stretch/>
        </p:blipFill>
        <p:spPr>
          <a:xfrm>
            <a:off x="0" y="0"/>
            <a:ext cx="12192000" cy="6858000"/>
          </a:xfrm>
          <a:prstGeom prst="rect">
            <a:avLst/>
          </a:prstGeom>
          <a:noFill/>
          <a:ln>
            <a:noFill/>
          </a:ln>
        </p:spPr>
      </p:pic>
      <p:sp>
        <p:nvSpPr>
          <p:cNvPr id="13" name="Google Shape;13;p1"/>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2"/>
              </a:buClr>
              <a:buSzPts val="4400"/>
              <a:buFont typeface="Trebuchet MS"/>
              <a:buNone/>
              <a:defRPr sz="4400" b="0" i="0" u="none" strike="noStrike" cap="none">
                <a:solidFill>
                  <a:schemeClr val="accent2"/>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rgbClr val="C22536"/>
              </a:buClr>
              <a:buSzPts val="2400"/>
              <a:buFont typeface="Arial"/>
              <a:buChar char="•"/>
              <a:defRPr sz="2400" b="0" i="0" u="none" strike="noStrike" cap="none">
                <a:solidFill>
                  <a:srgbClr val="C22536"/>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rgbClr val="901A28"/>
              </a:buClr>
              <a:buSzPts val="1800"/>
              <a:buFont typeface="Arial"/>
              <a:buChar char="•"/>
              <a:defRPr sz="1800" b="0" i="0" u="none" strike="noStrike" cap="none">
                <a:solidFill>
                  <a:srgbClr val="901A28"/>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rgbClr val="525252"/>
              </a:buClr>
              <a:buSzPts val="1800"/>
              <a:buFont typeface="Arial"/>
              <a:buChar char="•"/>
              <a:defRPr sz="1800" b="0" i="0" u="none" strike="noStrike" cap="none">
                <a:solidFill>
                  <a:srgbClr val="525252"/>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5" name="Google Shape;15;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9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6" name="Google Shape;16;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9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7" name="Google Shape;17;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988"/>
                </a:solidFill>
                <a:latin typeface="Trebuchet MS"/>
                <a:ea typeface="Trebuchet MS"/>
                <a:cs typeface="Trebuchet MS"/>
                <a:sym typeface="Trebuchet MS"/>
              </a:defRPr>
            </a:lvl1pPr>
            <a:lvl2pPr marL="0" marR="0" lvl="1" indent="0" algn="r" rtl="0">
              <a:spcBef>
                <a:spcPts val="0"/>
              </a:spcBef>
              <a:buNone/>
              <a:defRPr sz="1200" b="0" i="0" u="none" strike="noStrike" cap="none">
                <a:solidFill>
                  <a:srgbClr val="888988"/>
                </a:solidFill>
                <a:latin typeface="Trebuchet MS"/>
                <a:ea typeface="Trebuchet MS"/>
                <a:cs typeface="Trebuchet MS"/>
                <a:sym typeface="Trebuchet MS"/>
              </a:defRPr>
            </a:lvl2pPr>
            <a:lvl3pPr marL="0" marR="0" lvl="2" indent="0" algn="r" rtl="0">
              <a:spcBef>
                <a:spcPts val="0"/>
              </a:spcBef>
              <a:buNone/>
              <a:defRPr sz="1200" b="0" i="0" u="none" strike="noStrike" cap="none">
                <a:solidFill>
                  <a:srgbClr val="888988"/>
                </a:solidFill>
                <a:latin typeface="Trebuchet MS"/>
                <a:ea typeface="Trebuchet MS"/>
                <a:cs typeface="Trebuchet MS"/>
                <a:sym typeface="Trebuchet MS"/>
              </a:defRPr>
            </a:lvl3pPr>
            <a:lvl4pPr marL="0" marR="0" lvl="3" indent="0" algn="r" rtl="0">
              <a:spcBef>
                <a:spcPts val="0"/>
              </a:spcBef>
              <a:buNone/>
              <a:defRPr sz="1200" b="0" i="0" u="none" strike="noStrike" cap="none">
                <a:solidFill>
                  <a:srgbClr val="888988"/>
                </a:solidFill>
                <a:latin typeface="Trebuchet MS"/>
                <a:ea typeface="Trebuchet MS"/>
                <a:cs typeface="Trebuchet MS"/>
                <a:sym typeface="Trebuchet MS"/>
              </a:defRPr>
            </a:lvl4pPr>
            <a:lvl5pPr marL="0" marR="0" lvl="4" indent="0" algn="r" rtl="0">
              <a:spcBef>
                <a:spcPts val="0"/>
              </a:spcBef>
              <a:buNone/>
              <a:defRPr sz="1200" b="0" i="0" u="none" strike="noStrike" cap="none">
                <a:solidFill>
                  <a:srgbClr val="888988"/>
                </a:solidFill>
                <a:latin typeface="Trebuchet MS"/>
                <a:ea typeface="Trebuchet MS"/>
                <a:cs typeface="Trebuchet MS"/>
                <a:sym typeface="Trebuchet MS"/>
              </a:defRPr>
            </a:lvl5pPr>
            <a:lvl6pPr marL="0" marR="0" lvl="5" indent="0" algn="r" rtl="0">
              <a:spcBef>
                <a:spcPts val="0"/>
              </a:spcBef>
              <a:buNone/>
              <a:defRPr sz="1200" b="0" i="0" u="none" strike="noStrike" cap="none">
                <a:solidFill>
                  <a:srgbClr val="888988"/>
                </a:solidFill>
                <a:latin typeface="Trebuchet MS"/>
                <a:ea typeface="Trebuchet MS"/>
                <a:cs typeface="Trebuchet MS"/>
                <a:sym typeface="Trebuchet MS"/>
              </a:defRPr>
            </a:lvl6pPr>
            <a:lvl7pPr marL="0" marR="0" lvl="6" indent="0" algn="r" rtl="0">
              <a:spcBef>
                <a:spcPts val="0"/>
              </a:spcBef>
              <a:buNone/>
              <a:defRPr sz="1200" b="0" i="0" u="none" strike="noStrike" cap="none">
                <a:solidFill>
                  <a:srgbClr val="888988"/>
                </a:solidFill>
                <a:latin typeface="Trebuchet MS"/>
                <a:ea typeface="Trebuchet MS"/>
                <a:cs typeface="Trebuchet MS"/>
                <a:sym typeface="Trebuchet MS"/>
              </a:defRPr>
            </a:lvl7pPr>
            <a:lvl8pPr marL="0" marR="0" lvl="7" indent="0" algn="r" rtl="0">
              <a:spcBef>
                <a:spcPts val="0"/>
              </a:spcBef>
              <a:buNone/>
              <a:defRPr sz="1200" b="0" i="0" u="none" strike="noStrike" cap="none">
                <a:solidFill>
                  <a:srgbClr val="888988"/>
                </a:solidFill>
                <a:latin typeface="Trebuchet MS"/>
                <a:ea typeface="Trebuchet MS"/>
                <a:cs typeface="Trebuchet MS"/>
                <a:sym typeface="Trebuchet MS"/>
              </a:defRPr>
            </a:lvl8pPr>
            <a:lvl9pPr marL="0" marR="0" lvl="8" indent="0" algn="r" rtl="0">
              <a:spcBef>
                <a:spcPts val="0"/>
              </a:spcBef>
              <a:buNone/>
              <a:defRPr sz="12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248">
          <p15:clr>
            <a:srgbClr val="F26B43"/>
          </p15:clr>
        </p15:guide>
        <p15:guide id="2" pos="72">
          <p15:clr>
            <a:srgbClr val="F26B43"/>
          </p15:clr>
        </p15:guide>
        <p15:guide id="3" pos="7608">
          <p15:clr>
            <a:srgbClr val="F26B43"/>
          </p15:clr>
        </p15:guide>
        <p15:guide id="4" orient="horz" pos="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8"/>
        <p:cNvGrpSpPr/>
        <p:nvPr/>
      </p:nvGrpSpPr>
      <p:grpSpPr>
        <a:xfrm>
          <a:off x="0" y="0"/>
          <a:ext cx="0" cy="0"/>
          <a:chOff x="0" y="0"/>
          <a:chExt cx="0" cy="0"/>
        </a:xfrm>
      </p:grpSpPr>
      <p:pic>
        <p:nvPicPr>
          <p:cNvPr id="129" name="Google Shape;129;p16"/>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130" name="Google Shape;130;p16"/>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2"/>
              </a:buClr>
              <a:buSzPts val="4400"/>
              <a:buFont typeface="Trebuchet MS"/>
              <a:buNone/>
              <a:defRPr sz="4400" b="0" i="0" u="none" strike="noStrike" cap="none">
                <a:solidFill>
                  <a:schemeClr val="accent2"/>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1" name="Google Shape;13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rgbClr val="C22536"/>
              </a:buClr>
              <a:buSzPts val="2400"/>
              <a:buFont typeface="Arial"/>
              <a:buChar char="•"/>
              <a:defRPr sz="2400" b="0" i="0" u="none" strike="noStrike" cap="none">
                <a:solidFill>
                  <a:srgbClr val="C22536"/>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rgbClr val="901A28"/>
              </a:buClr>
              <a:buSzPts val="1800"/>
              <a:buFont typeface="Arial"/>
              <a:buChar char="•"/>
              <a:defRPr sz="1800" b="0" i="0" u="none" strike="noStrike" cap="none">
                <a:solidFill>
                  <a:srgbClr val="901A28"/>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rgbClr val="525252"/>
              </a:buClr>
              <a:buSzPts val="1800"/>
              <a:buFont typeface="Arial"/>
              <a:buChar char="•"/>
              <a:defRPr sz="1800" b="0" i="0" u="none" strike="noStrike" cap="none">
                <a:solidFill>
                  <a:srgbClr val="525252"/>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9pPr>
          </a:lstStyle>
          <a:p>
            <a:endParaRPr/>
          </a:p>
        </p:txBody>
      </p:sp>
      <p:sp>
        <p:nvSpPr>
          <p:cNvPr id="132" name="Google Shape;13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33" name="Google Shape;13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34" name="Google Shape;13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Trebuchet MS"/>
                <a:ea typeface="Trebuchet MS"/>
                <a:cs typeface="Trebuchet MS"/>
                <a:sym typeface="Trebuchet MS"/>
              </a:defRPr>
            </a:lvl1pPr>
            <a:lvl2pPr marL="0" marR="0" lvl="1" indent="0" algn="r" rtl="0">
              <a:spcBef>
                <a:spcPts val="0"/>
              </a:spcBef>
              <a:buNone/>
              <a:defRPr sz="1200" b="0" i="0" u="none" strike="noStrike" cap="none">
                <a:solidFill>
                  <a:schemeClr val="lt1"/>
                </a:solidFill>
                <a:latin typeface="Trebuchet MS"/>
                <a:ea typeface="Trebuchet MS"/>
                <a:cs typeface="Trebuchet MS"/>
                <a:sym typeface="Trebuchet MS"/>
              </a:defRPr>
            </a:lvl2pPr>
            <a:lvl3pPr marL="0" marR="0" lvl="2" indent="0" algn="r" rtl="0">
              <a:spcBef>
                <a:spcPts val="0"/>
              </a:spcBef>
              <a:buNone/>
              <a:defRPr sz="1200" b="0" i="0" u="none" strike="noStrike" cap="none">
                <a:solidFill>
                  <a:schemeClr val="lt1"/>
                </a:solidFill>
                <a:latin typeface="Trebuchet MS"/>
                <a:ea typeface="Trebuchet MS"/>
                <a:cs typeface="Trebuchet MS"/>
                <a:sym typeface="Trebuchet MS"/>
              </a:defRPr>
            </a:lvl3pPr>
            <a:lvl4pPr marL="0" marR="0" lvl="3" indent="0" algn="r" rtl="0">
              <a:spcBef>
                <a:spcPts val="0"/>
              </a:spcBef>
              <a:buNone/>
              <a:defRPr sz="1200" b="0" i="0" u="none" strike="noStrike" cap="none">
                <a:solidFill>
                  <a:schemeClr val="lt1"/>
                </a:solidFill>
                <a:latin typeface="Trebuchet MS"/>
                <a:ea typeface="Trebuchet MS"/>
                <a:cs typeface="Trebuchet MS"/>
                <a:sym typeface="Trebuchet MS"/>
              </a:defRPr>
            </a:lvl4pPr>
            <a:lvl5pPr marL="0" marR="0" lvl="4" indent="0" algn="r" rtl="0">
              <a:spcBef>
                <a:spcPts val="0"/>
              </a:spcBef>
              <a:buNone/>
              <a:defRPr sz="1200" b="0" i="0" u="none" strike="noStrike" cap="none">
                <a:solidFill>
                  <a:schemeClr val="lt1"/>
                </a:solidFill>
                <a:latin typeface="Trebuchet MS"/>
                <a:ea typeface="Trebuchet MS"/>
                <a:cs typeface="Trebuchet MS"/>
                <a:sym typeface="Trebuchet MS"/>
              </a:defRPr>
            </a:lvl5pPr>
            <a:lvl6pPr marL="0" marR="0" lvl="5" indent="0" algn="r" rtl="0">
              <a:spcBef>
                <a:spcPts val="0"/>
              </a:spcBef>
              <a:buNone/>
              <a:defRPr sz="1200" b="0" i="0" u="none" strike="noStrike" cap="none">
                <a:solidFill>
                  <a:schemeClr val="lt1"/>
                </a:solidFill>
                <a:latin typeface="Trebuchet MS"/>
                <a:ea typeface="Trebuchet MS"/>
                <a:cs typeface="Trebuchet MS"/>
                <a:sym typeface="Trebuchet MS"/>
              </a:defRPr>
            </a:lvl6pPr>
            <a:lvl7pPr marL="0" marR="0" lvl="6" indent="0" algn="r" rtl="0">
              <a:spcBef>
                <a:spcPts val="0"/>
              </a:spcBef>
              <a:buNone/>
              <a:defRPr sz="1200" b="0" i="0" u="none" strike="noStrike" cap="none">
                <a:solidFill>
                  <a:schemeClr val="lt1"/>
                </a:solidFill>
                <a:latin typeface="Trebuchet MS"/>
                <a:ea typeface="Trebuchet MS"/>
                <a:cs typeface="Trebuchet MS"/>
                <a:sym typeface="Trebuchet MS"/>
              </a:defRPr>
            </a:lvl7pPr>
            <a:lvl8pPr marL="0" marR="0" lvl="7" indent="0" algn="r" rtl="0">
              <a:spcBef>
                <a:spcPts val="0"/>
              </a:spcBef>
              <a:buNone/>
              <a:defRPr sz="1200" b="0" i="0" u="none" strike="noStrike" cap="none">
                <a:solidFill>
                  <a:schemeClr val="lt1"/>
                </a:solidFill>
                <a:latin typeface="Trebuchet MS"/>
                <a:ea typeface="Trebuchet MS"/>
                <a:cs typeface="Trebuchet MS"/>
                <a:sym typeface="Trebuchet MS"/>
              </a:defRPr>
            </a:lvl8pPr>
            <a:lvl9pPr marL="0" marR="0" lvl="8" indent="0" algn="r" rtl="0">
              <a:spcBef>
                <a:spcPts val="0"/>
              </a:spcBef>
              <a:buNone/>
              <a:defRPr sz="12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248">
          <p15:clr>
            <a:srgbClr val="F26B43"/>
          </p15:clr>
        </p15:guide>
        <p15:guide id="2" pos="72">
          <p15:clr>
            <a:srgbClr val="F26B43"/>
          </p15:clr>
        </p15:guide>
        <p15:guide id="3" pos="7608">
          <p15:clr>
            <a:srgbClr val="F26B43"/>
          </p15:clr>
        </p15:guide>
        <p15:guide id="4" orient="horz" pos="7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drive.google.com/file/d/1VLZc0AwQpyjfQFNHljjADWOrv_I5L2Id/view?usp=sharing"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psychology-tools.com/test/toronto-empathy-questionnair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edutopia.org/blog/keys-to-challenging-implicit-bias-shane-safir"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hyperlink" Target="https://educationpost.org/i-was-a-racist-teacher-and-i-didnt-even-know-it/" TargetMode="External"/><Relationship Id="rId4" Type="http://schemas.openxmlformats.org/officeDocument/2006/relationships/hyperlink" Target="http://r20.rs6.net/tn.jsp?f=001o2RcaNGY8yUYX1Pr_2jmC3fzzg-hvA8V9GvL8S8VFiRPmsNjE0n2dvaomBHhDkfWlbxsVytQeFEm5huq9gPP3z8JOPf2PvTRmKAtCuHgZT6yOPunQL8bnEBkVMaXPIUQlFWICX7WQYzTKeQjXBO5JJdv_VTofQoq-y9ygtVFsY_BSeCR8tcNerTs9YcwxzGfXZCIG8Sf48mZWWu91XpX-I3ik8AwGdCBTOGCOfYsaAJZQgLC_E3eSPgCdgJQI1wl24jQ2Nag0_eIQcfwtZS7wQ==&amp;c=RWrr94bUgkeDYleqnygpswm_iXWd3KroYKHVAtaXpqZpNM6VSQS-Ww==&amp;ch=AEkB6qcG_wo08s6fGIwg1XJWlk1K-xmHyzfphl6sB1zX3vZfS5a2x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document/d/15od_aYkTTQMZfz8p7tDJaIjr9s-JGaJIrNkmEk-8GX4/edit"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assets.ctfassets.net/p0qf7j048i0q/40RSSYU3EBI1vJ5YHYxNHj/78bd6803f3c72ccd35eb0088a31db859/What_I_Can_Say_Instead_Understood.pdf"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morningsidecenter.org/teachable-moment/lessons/online-games-get-your-class-engaged-connected"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edutopia.org/article/building-community-student-driven-conversations"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hyperlink" Target="https://www.edutopia.org/blog/socratic-seminar-john-suralik-blake-wiggs" TargetMode="External"/><Relationship Id="rId4" Type="http://schemas.openxmlformats.org/officeDocument/2006/relationships/hyperlink" Target="https://www.edutopia.org/article/framework-whole-class-discussion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glsen.org/activity/glsen-safe-space-kit-be-ally-lgbtq-youth"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openxmlformats.org/officeDocument/2006/relationships/hyperlink" Target="https://www.teachingquality.org/finding-the-courage-to-support-queer-youth/" TargetMode="External"/><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hyperlink" Target="https://wideopenschool.org/student-activities/emotional-well-being/grades-3-5/"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edutopia.org/blog/community-walks-create-bonds-understanding-shane-safir"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hyperlink" Target="http://bit.ly/plan4SE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padlet.com/sarah_bazemore1/SEL_Teachers" TargetMode="External"/><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gbhSwo1mn1I&amp;feature=youtu.be"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hyperlink" Target="https://padlet.com/sarah_bazemore1/SEL_Teacher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bit.ly/plan4SE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0"/>
          <p:cNvSpPr txBox="1">
            <a:spLocks noGrp="1"/>
          </p:cNvSpPr>
          <p:nvPr>
            <p:ph type="ctrTitle"/>
          </p:nvPr>
        </p:nvSpPr>
        <p:spPr>
          <a:xfrm>
            <a:off x="1524000" y="2235199"/>
            <a:ext cx="9144000" cy="2387600"/>
          </a:xfrm>
          <a:prstGeom prst="rect">
            <a:avLst/>
          </a:prstGeom>
          <a:solidFill>
            <a:schemeClr val="lt1">
              <a:alpha val="62745"/>
            </a:schemeClr>
          </a:solidFill>
          <a:ln w="79375" cap="rnd" cmpd="sng">
            <a:solidFill>
              <a:srgbClr val="C00000">
                <a:alpha val="78823"/>
              </a:srgbClr>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6000"/>
              <a:buFont typeface="Trebuchet MS"/>
              <a:buNone/>
            </a:pPr>
            <a:r>
              <a:rPr lang="en-US"/>
              <a:t>Social Emotional Learning</a:t>
            </a:r>
            <a:endParaRPr/>
          </a:p>
          <a:p>
            <a:pPr marL="0" lvl="0" indent="0" algn="ctr" rtl="0">
              <a:lnSpc>
                <a:spcPct val="90000"/>
              </a:lnSpc>
              <a:spcBef>
                <a:spcPts val="0"/>
              </a:spcBef>
              <a:spcAft>
                <a:spcPts val="0"/>
              </a:spcAft>
              <a:buClr>
                <a:schemeClr val="accent2"/>
              </a:buClr>
              <a:buSzPts val="6000"/>
              <a:buFont typeface="Trebuchet MS"/>
              <a:buNone/>
            </a:pPr>
            <a:r>
              <a:rPr lang="en-US"/>
              <a:t>in Literacy</a:t>
            </a:r>
            <a:endParaRPr/>
          </a:p>
        </p:txBody>
      </p:sp>
      <p:sp>
        <p:nvSpPr>
          <p:cNvPr id="161" name="Google Shape;161;p20"/>
          <p:cNvSpPr txBox="1">
            <a:spLocks noGrp="1"/>
          </p:cNvSpPr>
          <p:nvPr>
            <p:ph type="subTitle" idx="1"/>
          </p:nvPr>
        </p:nvSpPr>
        <p:spPr>
          <a:xfrm>
            <a:off x="1445350" y="4714875"/>
            <a:ext cx="9144000" cy="1411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4800" i="1">
                <a:latin typeface="Caveat"/>
                <a:ea typeface="Caveat"/>
                <a:cs typeface="Caveat"/>
                <a:sym typeface="Caveat"/>
              </a:rPr>
              <a:t>Secondary School Educators</a:t>
            </a:r>
            <a:endParaRPr sz="4800" i="1">
              <a:latin typeface="Caveat"/>
              <a:ea typeface="Caveat"/>
              <a:cs typeface="Caveat"/>
              <a:sym typeface="Caveat"/>
            </a:endParaRPr>
          </a:p>
          <a:p>
            <a:pPr marL="0" lvl="0" indent="0" algn="ctr" rtl="0">
              <a:lnSpc>
                <a:spcPct val="90000"/>
              </a:lnSpc>
              <a:spcBef>
                <a:spcPts val="0"/>
              </a:spcBef>
              <a:spcAft>
                <a:spcPts val="0"/>
              </a:spcAft>
              <a:buClr>
                <a:schemeClr val="dk1"/>
              </a:buClr>
              <a:buSzPts val="2400"/>
              <a:buNone/>
            </a:pPr>
            <a:endParaRPr/>
          </a:p>
          <a:p>
            <a:pPr marL="0" lvl="0" indent="0" algn="ctr" rtl="0">
              <a:lnSpc>
                <a:spcPct val="90000"/>
              </a:lnSpc>
              <a:spcBef>
                <a:spcPts val="0"/>
              </a:spcBef>
              <a:spcAft>
                <a:spcPts val="0"/>
              </a:spcAft>
              <a:buClr>
                <a:schemeClr val="dk1"/>
              </a:buClr>
              <a:buSzPts val="2400"/>
              <a:buNone/>
            </a:pPr>
            <a:r>
              <a:rPr lang="en-US"/>
              <a:t>-September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9"/>
          <p:cNvSpPr txBox="1">
            <a:spLocks noGrp="1"/>
          </p:cNvSpPr>
          <p:nvPr>
            <p:ph type="title"/>
          </p:nvPr>
        </p:nvSpPr>
        <p:spPr>
          <a:xfrm>
            <a:off x="838200" y="114300"/>
            <a:ext cx="10515600" cy="982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IMPACT ON STUDENTS</a:t>
            </a:r>
            <a:endParaRPr/>
          </a:p>
        </p:txBody>
      </p:sp>
      <p:graphicFrame>
        <p:nvGraphicFramePr>
          <p:cNvPr id="221" name="Google Shape;221;p29" descr="Chart:&#10;Three columns&#10;&#10;Column One:&#10;Attitudes&#10;Better sense of community&#10;Higher academic motivation&#10;Better understanding of consequences&#10;Better coping skills&#10;Increased attitude toward school and learning&#10;&#10;Columns Two:&#10;Behaviors&#10;More class participation&#10;Stronger pro-social skills&#10;Improved attendance&#10;Reduction in discipline referrals&#10;On track to graduate&#10;&#10;Column Three&#10;School Performance&#10;Improved math, literacy and social study skills&#10;Higher acheivement test scores (+14%) and higher grades (+14%)&#10;Improved metacognition skills&#10;Improved problem-solving, planning skills, and reasoning skills&#10;Improvements in reading comprehension&#10;"/>
          <p:cNvGraphicFramePr/>
          <p:nvPr>
            <p:extLst>
              <p:ext uri="{D42A27DB-BD31-4B8C-83A1-F6EECF244321}">
                <p14:modId xmlns:p14="http://schemas.microsoft.com/office/powerpoint/2010/main" val="575724416"/>
              </p:ext>
            </p:extLst>
          </p:nvPr>
        </p:nvGraphicFramePr>
        <p:xfrm>
          <a:off x="952500" y="1184750"/>
          <a:ext cx="10287000" cy="4663260"/>
        </p:xfrm>
        <a:graphic>
          <a:graphicData uri="http://schemas.openxmlformats.org/drawingml/2006/table">
            <a:tbl>
              <a:tblPr firstRow="1">
                <a:noFill/>
                <a:tableStyleId>{9D86DCAE-9949-4901-BE8E-8DBDE9C8A1AD}</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US" sz="1800">
                          <a:solidFill>
                            <a:srgbClr val="FFFFFF"/>
                          </a:solidFill>
                          <a:latin typeface="Trebuchet MS"/>
                          <a:ea typeface="Trebuchet MS"/>
                          <a:cs typeface="Trebuchet MS"/>
                          <a:sym typeface="Trebuchet MS"/>
                        </a:rPr>
                        <a:t>ATTITUDES</a:t>
                      </a:r>
                      <a:endParaRPr sz="1800">
                        <a:solidFill>
                          <a:srgbClr val="FFFFFF"/>
                        </a:solidFill>
                        <a:latin typeface="Trebuchet MS"/>
                        <a:ea typeface="Trebuchet MS"/>
                        <a:cs typeface="Trebuchet MS"/>
                        <a:sym typeface="Trebuchet MS"/>
                      </a:endParaRPr>
                    </a:p>
                  </a:txBody>
                  <a:tcPr marL="91425" marR="91425" marT="91425" marB="91425">
                    <a:solidFill>
                      <a:schemeClr val="accent2"/>
                    </a:solidFill>
                  </a:tcPr>
                </a:tc>
                <a:tc>
                  <a:txBody>
                    <a:bodyPr/>
                    <a:lstStyle/>
                    <a:p>
                      <a:pPr marL="0" lvl="0" indent="0" algn="ctr" rtl="0">
                        <a:spcBef>
                          <a:spcPts val="0"/>
                        </a:spcBef>
                        <a:spcAft>
                          <a:spcPts val="0"/>
                        </a:spcAft>
                        <a:buNone/>
                      </a:pPr>
                      <a:r>
                        <a:rPr lang="en-US" sz="1800" dirty="0">
                          <a:solidFill>
                            <a:srgbClr val="FFFFFF"/>
                          </a:solidFill>
                          <a:latin typeface="Trebuchet MS"/>
                          <a:ea typeface="Trebuchet MS"/>
                          <a:cs typeface="Trebuchet MS"/>
                          <a:sym typeface="Trebuchet MS"/>
                        </a:rPr>
                        <a:t>BEHAVIORS</a:t>
                      </a:r>
                      <a:endParaRPr sz="1800" dirty="0">
                        <a:solidFill>
                          <a:srgbClr val="FFFFFF"/>
                        </a:solidFill>
                        <a:latin typeface="Trebuchet MS"/>
                        <a:ea typeface="Trebuchet MS"/>
                        <a:cs typeface="Trebuchet MS"/>
                        <a:sym typeface="Trebuchet MS"/>
                      </a:endParaRPr>
                    </a:p>
                  </a:txBody>
                  <a:tcPr marL="91425" marR="91425" marT="91425" marB="91425">
                    <a:solidFill>
                      <a:schemeClr val="accent2"/>
                    </a:solidFill>
                  </a:tcPr>
                </a:tc>
                <a:tc>
                  <a:txBody>
                    <a:bodyPr/>
                    <a:lstStyle/>
                    <a:p>
                      <a:pPr marL="0" lvl="0" indent="0" algn="ctr" rtl="0">
                        <a:spcBef>
                          <a:spcPts val="0"/>
                        </a:spcBef>
                        <a:spcAft>
                          <a:spcPts val="0"/>
                        </a:spcAft>
                        <a:buNone/>
                      </a:pPr>
                      <a:r>
                        <a:rPr lang="en-US" sz="1800" dirty="0">
                          <a:solidFill>
                            <a:srgbClr val="FFFFFF"/>
                          </a:solidFill>
                          <a:latin typeface="Trebuchet MS"/>
                          <a:ea typeface="Trebuchet MS"/>
                          <a:cs typeface="Trebuchet MS"/>
                          <a:sym typeface="Trebuchet MS"/>
                        </a:rPr>
                        <a:t>SCHOOL PERFORMANCE</a:t>
                      </a:r>
                      <a:endParaRPr sz="1800" dirty="0">
                        <a:solidFill>
                          <a:srgbClr val="FFFFFF"/>
                        </a:solidFill>
                        <a:latin typeface="Trebuchet MS"/>
                        <a:ea typeface="Trebuchet MS"/>
                        <a:cs typeface="Trebuchet MS"/>
                        <a:sym typeface="Trebuchet MS"/>
                      </a:endParaRPr>
                    </a:p>
                  </a:txBody>
                  <a:tcPr marL="91425" marR="91425" marT="91425" marB="91425">
                    <a:solidFill>
                      <a:schemeClr val="accent2"/>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800">
                          <a:latin typeface="Josefin Sans"/>
                          <a:ea typeface="Josefin Sans"/>
                          <a:cs typeface="Josefin Sans"/>
                          <a:sym typeface="Josefin Sans"/>
                        </a:rPr>
                        <a:t>Better sense of community</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a:latin typeface="Josefin Sans"/>
                          <a:ea typeface="Josefin Sans"/>
                          <a:cs typeface="Josefin Sans"/>
                          <a:sym typeface="Josefin Sans"/>
                        </a:rPr>
                        <a:t>More class participation</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dirty="0">
                          <a:latin typeface="Josefin Sans"/>
                          <a:ea typeface="Josefin Sans"/>
                          <a:cs typeface="Josefin Sans"/>
                          <a:sym typeface="Josefin Sans"/>
                        </a:rPr>
                        <a:t>Improved math, literacy and social study skills</a:t>
                      </a:r>
                      <a:endParaRPr sz="1800" dirty="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800">
                          <a:latin typeface="Josefin Sans"/>
                          <a:ea typeface="Josefin Sans"/>
                          <a:cs typeface="Josefin Sans"/>
                          <a:sym typeface="Josefin Sans"/>
                        </a:rPr>
                        <a:t>Higher academic motivation</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a:latin typeface="Josefin Sans"/>
                          <a:ea typeface="Josefin Sans"/>
                          <a:cs typeface="Josefin Sans"/>
                          <a:sym typeface="Josefin Sans"/>
                        </a:rPr>
                        <a:t>Stronger pro-social skills</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a:latin typeface="Josefin Sans"/>
                          <a:ea typeface="Josefin Sans"/>
                          <a:cs typeface="Josefin Sans"/>
                          <a:sym typeface="Josefin Sans"/>
                        </a:rPr>
                        <a:t>Higher achievement test scores (+14%) and higher grades (+11%)</a:t>
                      </a:r>
                      <a:endParaRPr sz="180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1800">
                          <a:latin typeface="Josefin Sans"/>
                          <a:ea typeface="Josefin Sans"/>
                          <a:cs typeface="Josefin Sans"/>
                          <a:sym typeface="Josefin Sans"/>
                        </a:rPr>
                        <a:t>Better understanding of consequences</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a:latin typeface="Josefin Sans"/>
                          <a:ea typeface="Josefin Sans"/>
                          <a:cs typeface="Josefin Sans"/>
                          <a:sym typeface="Josefin Sans"/>
                        </a:rPr>
                        <a:t>Improved attendance</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a:latin typeface="Josefin Sans"/>
                          <a:ea typeface="Josefin Sans"/>
                          <a:cs typeface="Josefin Sans"/>
                          <a:sym typeface="Josefin Sans"/>
                        </a:rPr>
                        <a:t>Improved metacognition skills</a:t>
                      </a:r>
                      <a:endParaRPr sz="180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1800">
                          <a:latin typeface="Josefin Sans"/>
                          <a:ea typeface="Josefin Sans"/>
                          <a:cs typeface="Josefin Sans"/>
                          <a:sym typeface="Josefin Sans"/>
                        </a:rPr>
                        <a:t>Better coping skills</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a:latin typeface="Josefin Sans"/>
                          <a:ea typeface="Josefin Sans"/>
                          <a:cs typeface="Josefin Sans"/>
                          <a:sym typeface="Josefin Sans"/>
                        </a:rPr>
                        <a:t>Reduction in discipline referrals</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a:latin typeface="Josefin Sans"/>
                          <a:ea typeface="Josefin Sans"/>
                          <a:cs typeface="Josefin Sans"/>
                          <a:sym typeface="Josefin Sans"/>
                        </a:rPr>
                        <a:t>Improved problem-solving, planning skills, and reasoning skills</a:t>
                      </a:r>
                      <a:endParaRPr sz="180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sz="1800">
                          <a:latin typeface="Josefin Sans"/>
                          <a:ea typeface="Josefin Sans"/>
                          <a:cs typeface="Josefin Sans"/>
                          <a:sym typeface="Josefin Sans"/>
                        </a:rPr>
                        <a:t>Increased attitude toward school and learning</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a:latin typeface="Josefin Sans"/>
                          <a:ea typeface="Josefin Sans"/>
                          <a:cs typeface="Josefin Sans"/>
                          <a:sym typeface="Josefin Sans"/>
                        </a:rPr>
                        <a:t>On track to graduate</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dirty="0">
                          <a:latin typeface="Josefin Sans"/>
                          <a:ea typeface="Josefin Sans"/>
                          <a:cs typeface="Josefin Sans"/>
                          <a:sym typeface="Josefin Sans"/>
                        </a:rPr>
                        <a:t>Improvements in reading comprehension</a:t>
                      </a:r>
                      <a:endParaRPr sz="1800" dirty="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5"/>
                  </a:ext>
                </a:extLst>
              </a:tr>
            </a:tbl>
          </a:graphicData>
        </a:graphic>
      </p:graphicFrame>
      <p:sp>
        <p:nvSpPr>
          <p:cNvPr id="222" name="Google Shape;222;p29"/>
          <p:cNvSpPr txBox="1"/>
          <p:nvPr/>
        </p:nvSpPr>
        <p:spPr>
          <a:xfrm>
            <a:off x="838200" y="6033625"/>
            <a:ext cx="8871300" cy="824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Trebuchet MS"/>
              <a:buAutoNum type="arabicParenBoth"/>
            </a:pPr>
            <a:r>
              <a:rPr lang="en-US">
                <a:latin typeface="Trebuchet MS"/>
                <a:ea typeface="Trebuchet MS"/>
                <a:cs typeface="Trebuchet MS"/>
                <a:sym typeface="Trebuchet MS"/>
              </a:rPr>
              <a:t>Dvurlak, J. A., Weissberg, R. P., Dymnicki, A. B., Taylor, R. D. &amp; Schellinger, K. B. (2011) </a:t>
            </a:r>
            <a:r>
              <a:rPr lang="en-US" i="1">
                <a:latin typeface="Trebuchet MS"/>
                <a:ea typeface="Trebuchet MS"/>
                <a:cs typeface="Trebuchet MS"/>
                <a:sym typeface="Trebuchet MS"/>
              </a:rPr>
              <a:t>The impact of enhancing students’ social and emotional learning: A meta-analysis of school-based universal interventions</a:t>
            </a:r>
            <a:r>
              <a:rPr lang="en-US">
                <a:latin typeface="Trebuchet MS"/>
                <a:ea typeface="Trebuchet MS"/>
                <a:cs typeface="Trebuchet MS"/>
                <a:sym typeface="Trebuchet MS"/>
              </a:rPr>
              <a:t>. Child Development, 82(a):405-432. </a:t>
            </a:r>
            <a:endParaRPr>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aphicFrame>
        <p:nvGraphicFramePr>
          <p:cNvPr id="228" name="Google Shape;228;p30" descr="Impact on teachers&#10;-Lower job related anxiety and depression&#10;-increased classroom student-teacher interactions&#10;-enhanced teacher engagement&#10;-increased perceived job control&#10;-reduction in teacher stress"/>
          <p:cNvGraphicFramePr/>
          <p:nvPr>
            <p:extLst>
              <p:ext uri="{D42A27DB-BD31-4B8C-83A1-F6EECF244321}">
                <p14:modId xmlns:p14="http://schemas.microsoft.com/office/powerpoint/2010/main" val="902225368"/>
              </p:ext>
            </p:extLst>
          </p:nvPr>
        </p:nvGraphicFramePr>
        <p:xfrm>
          <a:off x="1001486" y="914401"/>
          <a:ext cx="6307464" cy="3379324"/>
        </p:xfrm>
        <a:graphic>
          <a:graphicData uri="http://schemas.openxmlformats.org/drawingml/2006/table">
            <a:tbl>
              <a:tblPr firstRow="1">
                <a:noFill/>
                <a:tableStyleId>{9D86DCAE-9949-4901-BE8E-8DBDE9C8A1AD}</a:tableStyleId>
              </a:tblPr>
              <a:tblGrid>
                <a:gridCol w="6307464">
                  <a:extLst>
                    <a:ext uri="{9D8B030D-6E8A-4147-A177-3AD203B41FA5}">
                      <a16:colId xmlns:a16="http://schemas.microsoft.com/office/drawing/2014/main" val="20000"/>
                    </a:ext>
                  </a:extLst>
                </a:gridCol>
              </a:tblGrid>
              <a:tr h="736849">
                <a:tc>
                  <a:txBody>
                    <a:bodyPr/>
                    <a:lstStyle/>
                    <a:p>
                      <a:pPr marL="0" lvl="0" indent="0" algn="ctr" rtl="0">
                        <a:spcBef>
                          <a:spcPts val="0"/>
                        </a:spcBef>
                        <a:spcAft>
                          <a:spcPts val="0"/>
                        </a:spcAft>
                        <a:buNone/>
                      </a:pPr>
                      <a:r>
                        <a:rPr lang="en-US" sz="3000" dirty="0">
                          <a:solidFill>
                            <a:srgbClr val="FFFFFF"/>
                          </a:solidFill>
                          <a:latin typeface="Trebuchet MS"/>
                          <a:ea typeface="Trebuchet MS"/>
                          <a:cs typeface="Trebuchet MS"/>
                          <a:sym typeface="Trebuchet MS"/>
                        </a:rPr>
                        <a:t>IMPACT ON TEACHERS</a:t>
                      </a:r>
                      <a:endParaRPr sz="3000" dirty="0">
                        <a:solidFill>
                          <a:srgbClr val="FFFFFF"/>
                        </a:solidFill>
                        <a:latin typeface="Trebuchet MS"/>
                        <a:ea typeface="Trebuchet MS"/>
                        <a:cs typeface="Trebuchet MS"/>
                        <a:sym typeface="Trebuchet MS"/>
                      </a:endParaRPr>
                    </a:p>
                  </a:txBody>
                  <a:tcPr marL="91425" marR="91425" marT="91425" marB="91425">
                    <a:solidFill>
                      <a:schemeClr val="accent2"/>
                    </a:solidFill>
                  </a:tcPr>
                </a:tc>
                <a:extLst>
                  <a:ext uri="{0D108BD9-81ED-4DB2-BD59-A6C34878D82A}">
                    <a16:rowId xmlns:a16="http://schemas.microsoft.com/office/drawing/2014/main" val="10000"/>
                  </a:ext>
                </a:extLst>
              </a:tr>
              <a:tr h="528495">
                <a:tc>
                  <a:txBody>
                    <a:bodyPr/>
                    <a:lstStyle/>
                    <a:p>
                      <a:pPr marL="0" lvl="0" indent="0" algn="l" rtl="0">
                        <a:spcBef>
                          <a:spcPts val="0"/>
                        </a:spcBef>
                        <a:spcAft>
                          <a:spcPts val="0"/>
                        </a:spcAft>
                        <a:buNone/>
                      </a:pPr>
                      <a:r>
                        <a:rPr lang="en-US" sz="1800">
                          <a:latin typeface="Josefin Sans"/>
                          <a:ea typeface="Josefin Sans"/>
                          <a:cs typeface="Josefin Sans"/>
                          <a:sym typeface="Josefin Sans"/>
                        </a:rPr>
                        <a:t>Lower job related anxiety and depression </a:t>
                      </a:r>
                      <a:r>
                        <a:rPr lang="en-US" sz="1000">
                          <a:latin typeface="Josefin Sans"/>
                          <a:ea typeface="Josefin Sans"/>
                          <a:cs typeface="Josefin Sans"/>
                          <a:sym typeface="Josefin Sans"/>
                        </a:rPr>
                        <a:t>(2)</a:t>
                      </a:r>
                      <a:endParaRPr sz="100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1"/>
                  </a:ext>
                </a:extLst>
              </a:tr>
              <a:tr h="528495">
                <a:tc>
                  <a:txBody>
                    <a:bodyPr/>
                    <a:lstStyle/>
                    <a:p>
                      <a:pPr marL="0" lvl="0" indent="0" algn="l" rtl="0">
                        <a:spcBef>
                          <a:spcPts val="0"/>
                        </a:spcBef>
                        <a:spcAft>
                          <a:spcPts val="0"/>
                        </a:spcAft>
                        <a:buNone/>
                      </a:pPr>
                      <a:r>
                        <a:rPr lang="en-US" sz="1800">
                          <a:latin typeface="Josefin Sans"/>
                          <a:ea typeface="Josefin Sans"/>
                          <a:cs typeface="Josefin Sans"/>
                          <a:sym typeface="Josefin Sans"/>
                        </a:rPr>
                        <a:t>Increased classroom student-teacher interactions </a:t>
                      </a:r>
                      <a:r>
                        <a:rPr lang="en-US" sz="1000">
                          <a:latin typeface="Josefin Sans"/>
                          <a:ea typeface="Josefin Sans"/>
                          <a:cs typeface="Josefin Sans"/>
                          <a:sym typeface="Josefin Sans"/>
                        </a:rPr>
                        <a:t>(3)</a:t>
                      </a:r>
                      <a:endParaRPr sz="180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2"/>
                  </a:ext>
                </a:extLst>
              </a:tr>
              <a:tr h="528495">
                <a:tc>
                  <a:txBody>
                    <a:bodyPr/>
                    <a:lstStyle/>
                    <a:p>
                      <a:pPr marL="0" lvl="0" indent="0" algn="l" rtl="0">
                        <a:spcBef>
                          <a:spcPts val="0"/>
                        </a:spcBef>
                        <a:spcAft>
                          <a:spcPts val="0"/>
                        </a:spcAft>
                        <a:buNone/>
                      </a:pPr>
                      <a:r>
                        <a:rPr lang="en-US" sz="1800">
                          <a:latin typeface="Josefin Sans"/>
                          <a:ea typeface="Josefin Sans"/>
                          <a:cs typeface="Josefin Sans"/>
                          <a:sym typeface="Josefin Sans"/>
                        </a:rPr>
                        <a:t>Enhanced teacher engagement </a:t>
                      </a:r>
                      <a:r>
                        <a:rPr lang="en-US" sz="1000">
                          <a:latin typeface="Josefin Sans"/>
                          <a:ea typeface="Josefin Sans"/>
                          <a:cs typeface="Josefin Sans"/>
                          <a:sym typeface="Josefin Sans"/>
                        </a:rPr>
                        <a:t>(4)</a:t>
                      </a:r>
                      <a:endParaRPr sz="180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3"/>
                  </a:ext>
                </a:extLst>
              </a:tr>
              <a:tr h="528495">
                <a:tc>
                  <a:txBody>
                    <a:bodyPr/>
                    <a:lstStyle/>
                    <a:p>
                      <a:pPr marL="0" lvl="0" indent="0" algn="l" rtl="0">
                        <a:spcBef>
                          <a:spcPts val="0"/>
                        </a:spcBef>
                        <a:spcAft>
                          <a:spcPts val="0"/>
                        </a:spcAft>
                        <a:buNone/>
                      </a:pPr>
                      <a:r>
                        <a:rPr lang="en-US" sz="1800">
                          <a:latin typeface="Josefin Sans"/>
                          <a:ea typeface="Josefin Sans"/>
                          <a:cs typeface="Josefin Sans"/>
                          <a:sym typeface="Josefin Sans"/>
                        </a:rPr>
                        <a:t>Increased perceived job control </a:t>
                      </a:r>
                      <a:r>
                        <a:rPr lang="en-US" sz="1000">
                          <a:latin typeface="Josefin Sans"/>
                          <a:ea typeface="Josefin Sans"/>
                          <a:cs typeface="Josefin Sans"/>
                          <a:sym typeface="Josefin Sans"/>
                        </a:rPr>
                        <a:t>(5)</a:t>
                      </a:r>
                      <a:endParaRPr sz="180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4"/>
                  </a:ext>
                </a:extLst>
              </a:tr>
              <a:tr h="528495">
                <a:tc>
                  <a:txBody>
                    <a:bodyPr/>
                    <a:lstStyle/>
                    <a:p>
                      <a:pPr marL="0" lvl="0" indent="0" algn="l" rtl="0">
                        <a:spcBef>
                          <a:spcPts val="0"/>
                        </a:spcBef>
                        <a:spcAft>
                          <a:spcPts val="0"/>
                        </a:spcAft>
                        <a:buNone/>
                      </a:pPr>
                      <a:r>
                        <a:rPr lang="en-US" sz="1800" dirty="0">
                          <a:latin typeface="Josefin Sans"/>
                          <a:ea typeface="Josefin Sans"/>
                          <a:cs typeface="Josefin Sans"/>
                          <a:sym typeface="Josefin Sans"/>
                        </a:rPr>
                        <a:t>Reduction in teacher stress </a:t>
                      </a:r>
                      <a:r>
                        <a:rPr lang="en-US" sz="1000" dirty="0">
                          <a:latin typeface="Josefin Sans"/>
                          <a:ea typeface="Josefin Sans"/>
                          <a:cs typeface="Josefin Sans"/>
                          <a:sym typeface="Josefin Sans"/>
                        </a:rPr>
                        <a:t>(6)</a:t>
                      </a:r>
                      <a:endParaRPr sz="1800" dirty="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5"/>
                  </a:ext>
                </a:extLst>
              </a:tr>
            </a:tbl>
          </a:graphicData>
        </a:graphic>
      </p:graphicFrame>
      <p:sp>
        <p:nvSpPr>
          <p:cNvPr id="229" name="Google Shape;229;p30"/>
          <p:cNvSpPr txBox="1"/>
          <p:nvPr/>
        </p:nvSpPr>
        <p:spPr>
          <a:xfrm>
            <a:off x="690525" y="4427925"/>
            <a:ext cx="11387400" cy="243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Trebuchet MS"/>
                <a:ea typeface="Trebuchet MS"/>
                <a:cs typeface="Trebuchet MS"/>
                <a:sym typeface="Trebuchet MS"/>
              </a:rPr>
              <a:t>(2) Tyson, O., Roberts, C.9., &amp; 0ane, R. (2009). </a:t>
            </a:r>
            <a:r>
              <a:rPr lang="en-US" sz="1000" i="1">
                <a:latin typeface="Trebuchet MS"/>
                <a:ea typeface="Trebuchet MS"/>
                <a:cs typeface="Trebuchet MS"/>
                <a:sym typeface="Trebuchet MS"/>
              </a:rPr>
              <a:t>Can implementation of a resilience program for primary school children enhance the mental health of teachers</a:t>
            </a:r>
            <a:r>
              <a:rPr lang="en-US" sz="1000">
                <a:latin typeface="Trebuchet MS"/>
                <a:ea typeface="Trebuchet MS"/>
                <a:cs typeface="Trebuchet MS"/>
                <a:sym typeface="Trebuchet MS"/>
              </a:rPr>
              <a:t>? Australian Journal of Guidance &amp; Counselling, 19,116-130.</a:t>
            </a:r>
            <a:endParaRPr sz="1000">
              <a:latin typeface="Trebuchet MS"/>
              <a:ea typeface="Trebuchet MS"/>
              <a:cs typeface="Trebuchet MS"/>
              <a:sym typeface="Trebuchet MS"/>
            </a:endParaRPr>
          </a:p>
          <a:p>
            <a:pPr marL="0" lvl="0" indent="0" algn="l" rtl="0">
              <a:spcBef>
                <a:spcPts val="0"/>
              </a:spcBef>
              <a:spcAft>
                <a:spcPts val="0"/>
              </a:spcAft>
              <a:buNone/>
            </a:pPr>
            <a:endParaRPr sz="1000">
              <a:latin typeface="Trebuchet MS"/>
              <a:ea typeface="Trebuchet MS"/>
              <a:cs typeface="Trebuchet MS"/>
              <a:sym typeface="Trebuchet MS"/>
            </a:endParaRPr>
          </a:p>
          <a:p>
            <a:pPr marL="0" lvl="0" indent="0" algn="l" rtl="0">
              <a:spcBef>
                <a:spcPts val="0"/>
              </a:spcBef>
              <a:spcAft>
                <a:spcPts val="0"/>
              </a:spcAft>
              <a:buNone/>
            </a:pPr>
            <a:r>
              <a:rPr lang="en-US" sz="1000">
                <a:latin typeface="Trebuchet MS"/>
                <a:ea typeface="Trebuchet MS"/>
                <a:cs typeface="Trebuchet MS"/>
                <a:sym typeface="Trebuchet MS"/>
              </a:rPr>
              <a:t>(3) Abry, T., Rimm-0aufman, S.E., Larsen, R.A., &amp; Brewer, A.J. (2013). </a:t>
            </a:r>
            <a:r>
              <a:rPr lang="en-US" sz="1000" i="1">
                <a:latin typeface="Trebuchet MS"/>
                <a:ea typeface="Trebuchet MS"/>
                <a:cs typeface="Trebuchet MS"/>
                <a:sym typeface="Trebuchet MS"/>
              </a:rPr>
              <a:t>The influence of fidelity of implementation on teacher– student interaction quality in the context of a randomized controlled trial of the Responsive Classroom approach</a:t>
            </a:r>
            <a:r>
              <a:rPr lang="en-US" sz="1000">
                <a:latin typeface="Trebuchet MS"/>
                <a:ea typeface="Trebuchet MS"/>
                <a:cs typeface="Trebuchet MS"/>
                <a:sym typeface="Trebuchet MS"/>
              </a:rPr>
              <a:t>. Journal of School Psychology, 51,437-453. </a:t>
            </a:r>
            <a:endParaRPr sz="1000">
              <a:latin typeface="Trebuchet MS"/>
              <a:ea typeface="Trebuchet MS"/>
              <a:cs typeface="Trebuchet MS"/>
              <a:sym typeface="Trebuchet MS"/>
            </a:endParaRPr>
          </a:p>
          <a:p>
            <a:pPr marL="0" lvl="0" indent="0" algn="l" rtl="0">
              <a:spcBef>
                <a:spcPts val="0"/>
              </a:spcBef>
              <a:spcAft>
                <a:spcPts val="0"/>
              </a:spcAft>
              <a:buNone/>
            </a:pPr>
            <a:endParaRPr sz="1000">
              <a:latin typeface="Trebuchet MS"/>
              <a:ea typeface="Trebuchet MS"/>
              <a:cs typeface="Trebuchet MS"/>
              <a:sym typeface="Trebuchet MS"/>
            </a:endParaRPr>
          </a:p>
          <a:p>
            <a:pPr marL="0" lvl="0" indent="0" algn="l" rtl="0">
              <a:spcBef>
                <a:spcPts val="0"/>
              </a:spcBef>
              <a:spcAft>
                <a:spcPts val="0"/>
              </a:spcAft>
              <a:buNone/>
            </a:pPr>
            <a:r>
              <a:rPr lang="en-US" sz="1000">
                <a:latin typeface="Trebuchet MS"/>
                <a:ea typeface="Trebuchet MS"/>
                <a:cs typeface="Trebuchet MS"/>
                <a:sym typeface="Trebuchet MS"/>
              </a:rPr>
              <a:t>(4) Castillo, R., Fernández-Berrocal, P., &amp; Brackett, 9.A. (2013). </a:t>
            </a:r>
            <a:r>
              <a:rPr lang="en-US" sz="1000" i="1">
                <a:latin typeface="Trebuchet MS"/>
                <a:ea typeface="Trebuchet MS"/>
                <a:cs typeface="Trebuchet MS"/>
                <a:sym typeface="Trebuchet MS"/>
              </a:rPr>
              <a:t>Enhancing teacher effectiveness in Spain: A pilot study of The RULER approach to social and emotional learning</a:t>
            </a:r>
            <a:r>
              <a:rPr lang="en-US" sz="1000">
                <a:latin typeface="Trebuchet MS"/>
                <a:ea typeface="Trebuchet MS"/>
                <a:cs typeface="Trebuchet MS"/>
                <a:sym typeface="Trebuchet MS"/>
              </a:rPr>
              <a:t>. Journal of Education and Training Studies, 1(2).</a:t>
            </a:r>
            <a:endParaRPr sz="1000">
              <a:latin typeface="Trebuchet MS"/>
              <a:ea typeface="Trebuchet MS"/>
              <a:cs typeface="Trebuchet MS"/>
              <a:sym typeface="Trebuchet MS"/>
            </a:endParaRPr>
          </a:p>
          <a:p>
            <a:pPr marL="0" lvl="0" indent="0" algn="l" rtl="0">
              <a:spcBef>
                <a:spcPts val="0"/>
              </a:spcBef>
              <a:spcAft>
                <a:spcPts val="0"/>
              </a:spcAft>
              <a:buNone/>
            </a:pPr>
            <a:endParaRPr sz="1000">
              <a:latin typeface="Trebuchet MS"/>
              <a:ea typeface="Trebuchet MS"/>
              <a:cs typeface="Trebuchet MS"/>
              <a:sym typeface="Trebuchet MS"/>
            </a:endParaRPr>
          </a:p>
          <a:p>
            <a:pPr marL="0" lvl="0" indent="0" algn="l" rtl="0">
              <a:spcBef>
                <a:spcPts val="0"/>
              </a:spcBef>
              <a:spcAft>
                <a:spcPts val="0"/>
              </a:spcAft>
              <a:buNone/>
            </a:pPr>
            <a:r>
              <a:rPr lang="en-US" sz="1000">
                <a:latin typeface="Trebuchet MS"/>
                <a:ea typeface="Trebuchet MS"/>
                <a:cs typeface="Trebuchet MS"/>
                <a:sym typeface="Trebuchet MS"/>
              </a:rPr>
              <a:t>(5)  Zhai, F., Raver, C.C., Li-Grining, C.(2011). </a:t>
            </a:r>
            <a:r>
              <a:rPr lang="en-US" sz="1000" i="1">
                <a:latin typeface="Trebuchet MS"/>
                <a:ea typeface="Trebuchet MS"/>
                <a:cs typeface="Trebuchet MS"/>
                <a:sym typeface="Trebuchet MS"/>
              </a:rPr>
              <a:t>Classroom-based interventions and teachers’ perceived job stressors and confidence: Evidence from a  randomized trial in Head Start settings</a:t>
            </a:r>
            <a:r>
              <a:rPr lang="en-US" sz="1000">
                <a:latin typeface="Trebuchet MS"/>
                <a:ea typeface="Trebuchet MS"/>
                <a:cs typeface="Trebuchet MS"/>
                <a:sym typeface="Trebuchet MS"/>
              </a:rPr>
              <a:t>. Early Childhood Research Quarterly, 26, 442-452.</a:t>
            </a:r>
            <a:endParaRPr sz="1000">
              <a:latin typeface="Trebuchet MS"/>
              <a:ea typeface="Trebuchet MS"/>
              <a:cs typeface="Trebuchet MS"/>
              <a:sym typeface="Trebuchet MS"/>
            </a:endParaRPr>
          </a:p>
          <a:p>
            <a:pPr marL="0" lvl="0" indent="0" algn="l" rtl="0">
              <a:spcBef>
                <a:spcPts val="0"/>
              </a:spcBef>
              <a:spcAft>
                <a:spcPts val="0"/>
              </a:spcAft>
              <a:buNone/>
            </a:pPr>
            <a:endParaRPr sz="1000">
              <a:latin typeface="Trebuchet MS"/>
              <a:ea typeface="Trebuchet MS"/>
              <a:cs typeface="Trebuchet MS"/>
              <a:sym typeface="Trebuchet MS"/>
            </a:endParaRPr>
          </a:p>
          <a:p>
            <a:pPr marL="0" lvl="0" indent="0" algn="l" rtl="0">
              <a:spcBef>
                <a:spcPts val="0"/>
              </a:spcBef>
              <a:spcAft>
                <a:spcPts val="0"/>
              </a:spcAft>
              <a:buNone/>
            </a:pPr>
            <a:r>
              <a:rPr lang="en-US" sz="1000">
                <a:latin typeface="Trebuchet MS"/>
                <a:ea typeface="Trebuchet MS"/>
                <a:cs typeface="Trebuchet MS"/>
                <a:sym typeface="Trebuchet MS"/>
              </a:rPr>
              <a:t>(6) Greenberg, M. T., Weissberg, R. P., O’Brien, M. U., Zins, J. E., Fredericks, L., Resnik, H., &amp; Elias, M. J. (2003). </a:t>
            </a:r>
            <a:r>
              <a:rPr lang="en-US" sz="1000" i="1">
                <a:latin typeface="Trebuchet MS"/>
                <a:ea typeface="Trebuchet MS"/>
                <a:cs typeface="Trebuchet MS"/>
                <a:sym typeface="Trebuchet MS"/>
              </a:rPr>
              <a:t>Enhancing school-based prevention and youth  development through coordinated social, emotional, and academic learning</a:t>
            </a:r>
            <a:r>
              <a:rPr lang="en-US" sz="1000">
                <a:latin typeface="Trebuchet MS"/>
                <a:ea typeface="Trebuchet MS"/>
                <a:cs typeface="Trebuchet MS"/>
                <a:sym typeface="Trebuchet MS"/>
              </a:rPr>
              <a:t>. American Psychologist, 58(6&amp;7), 466-474.</a:t>
            </a:r>
            <a:endParaRPr sz="1000">
              <a:latin typeface="Trebuchet MS"/>
              <a:ea typeface="Trebuchet MS"/>
              <a:cs typeface="Trebuchet MS"/>
              <a:sym typeface="Trebuchet MS"/>
            </a:endParaRPr>
          </a:p>
        </p:txBody>
      </p:sp>
      <p:pic>
        <p:nvPicPr>
          <p:cNvPr id="230" name="Google Shape;230;p30" descr="Clip art"/>
          <p:cNvPicPr preferRelativeResize="0"/>
          <p:nvPr/>
        </p:nvPicPr>
        <p:blipFill>
          <a:blip r:embed="rId3">
            <a:alphaModFix/>
          </a:blip>
          <a:stretch>
            <a:fillRect/>
          </a:stretch>
        </p:blipFill>
        <p:spPr>
          <a:xfrm>
            <a:off x="7721425" y="278550"/>
            <a:ext cx="4024375" cy="4024375"/>
          </a:xfrm>
          <a:prstGeom prst="rect">
            <a:avLst/>
          </a:prstGeom>
          <a:noFill/>
          <a:ln>
            <a:noFill/>
          </a:ln>
        </p:spPr>
      </p:pic>
      <p:sp>
        <p:nvSpPr>
          <p:cNvPr id="2" name="Title 1"/>
          <p:cNvSpPr>
            <a:spLocks noGrp="1"/>
          </p:cNvSpPr>
          <p:nvPr>
            <p:ph type="title"/>
          </p:nvPr>
        </p:nvSpPr>
        <p:spPr>
          <a:xfrm>
            <a:off x="852714" y="-229962"/>
            <a:ext cx="10515600" cy="1325880"/>
          </a:xfrm>
        </p:spPr>
        <p:txBody>
          <a:bodyPr/>
          <a:lstStyle/>
          <a:p>
            <a:r>
              <a:rPr lang="en-US" dirty="0" smtClean="0"/>
              <a:t>Impact on Teachers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 name="Title 1"/>
          <p:cNvSpPr>
            <a:spLocks noGrp="1"/>
          </p:cNvSpPr>
          <p:nvPr>
            <p:ph type="title"/>
          </p:nvPr>
        </p:nvSpPr>
        <p:spPr>
          <a:xfrm>
            <a:off x="780143" y="0"/>
            <a:ext cx="10515600" cy="1325880"/>
          </a:xfrm>
        </p:spPr>
        <p:txBody>
          <a:bodyPr/>
          <a:lstStyle/>
          <a:p>
            <a:pPr algn="ctr"/>
            <a:r>
              <a:rPr lang="en-US" dirty="0" smtClean="0"/>
              <a:t>Ned </a:t>
            </a:r>
            <a:r>
              <a:rPr lang="en-US" dirty="0" err="1" smtClean="0"/>
              <a:t>Noddings</a:t>
            </a:r>
            <a:r>
              <a:rPr lang="en-US" dirty="0" smtClean="0"/>
              <a:t> Quote:</a:t>
            </a:r>
            <a:endParaRPr lang="en-US" dirty="0"/>
          </a:p>
        </p:txBody>
      </p:sp>
      <p:sp>
        <p:nvSpPr>
          <p:cNvPr id="236" name="Google Shape;236;p31"/>
          <p:cNvSpPr txBox="1">
            <a:spLocks noGrp="1"/>
          </p:cNvSpPr>
          <p:nvPr>
            <p:ph type="body" idx="4294967295"/>
          </p:nvPr>
        </p:nvSpPr>
        <p:spPr>
          <a:xfrm>
            <a:off x="928914" y="1037318"/>
            <a:ext cx="10515600" cy="4351338"/>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i="1" dirty="0">
                <a:latin typeface="Josefin Sans"/>
                <a:ea typeface="Josefin Sans"/>
                <a:cs typeface="Josefin Sans"/>
                <a:sym typeface="Josefin Sans"/>
              </a:rPr>
              <a:t>“At a time when the traditional structures of caring have deteriorated, schools must become places where teachers and students live together, talk with each other, and take delight in each other’s company. </a:t>
            </a:r>
            <a:endParaRPr i="1" dirty="0">
              <a:latin typeface="Josefin Sans"/>
              <a:ea typeface="Josefin Sans"/>
              <a:cs typeface="Josefin Sans"/>
              <a:sym typeface="Josefin Sans"/>
            </a:endParaRPr>
          </a:p>
          <a:p>
            <a:pPr marL="0" lvl="0" indent="0" algn="ctr" rtl="0">
              <a:spcBef>
                <a:spcPts val="1000"/>
              </a:spcBef>
              <a:spcAft>
                <a:spcPts val="0"/>
              </a:spcAft>
              <a:buNone/>
            </a:pPr>
            <a:r>
              <a:rPr lang="en-US" i="1" dirty="0">
                <a:latin typeface="Josefin Sans"/>
                <a:ea typeface="Josefin Sans"/>
                <a:cs typeface="Josefin Sans"/>
                <a:sym typeface="Josefin Sans"/>
              </a:rPr>
              <a:t>My guess is that when schools focus on what really matters in life, the cognitive ends we now pursue so painfully and artificially will be achieved somewhat more naturally…</a:t>
            </a:r>
            <a:endParaRPr i="1" dirty="0">
              <a:latin typeface="Josefin Sans"/>
              <a:ea typeface="Josefin Sans"/>
              <a:cs typeface="Josefin Sans"/>
              <a:sym typeface="Josefin Sans"/>
            </a:endParaRPr>
          </a:p>
          <a:p>
            <a:pPr marL="0" lvl="0" indent="0" algn="ctr" rtl="0">
              <a:spcBef>
                <a:spcPts val="1000"/>
              </a:spcBef>
              <a:spcAft>
                <a:spcPts val="0"/>
              </a:spcAft>
              <a:buNone/>
            </a:pPr>
            <a:r>
              <a:rPr lang="en-US" sz="3600" i="1" dirty="0">
                <a:solidFill>
                  <a:schemeClr val="accent2"/>
                </a:solidFill>
                <a:latin typeface="Josefin Sans"/>
                <a:ea typeface="Josefin Sans"/>
                <a:cs typeface="Josefin Sans"/>
                <a:sym typeface="Josefin Sans"/>
              </a:rPr>
              <a:t>It is obvious that children will work harder and do things—even odd things like adding fractions—for people they love and trust.</a:t>
            </a:r>
            <a:r>
              <a:rPr lang="en-US" i="1" dirty="0">
                <a:latin typeface="Josefin Sans"/>
                <a:ea typeface="Josefin Sans"/>
                <a:cs typeface="Josefin Sans"/>
                <a:sym typeface="Josefin Sans"/>
              </a:rPr>
              <a:t>" </a:t>
            </a:r>
            <a:endParaRPr i="1" dirty="0">
              <a:latin typeface="Josefin Sans"/>
              <a:ea typeface="Josefin Sans"/>
              <a:cs typeface="Josefin Sans"/>
              <a:sym typeface="Josefin Sans"/>
            </a:endParaRPr>
          </a:p>
          <a:p>
            <a:pPr marL="0" lvl="0" indent="0" algn="r" rtl="0">
              <a:spcBef>
                <a:spcPts val="1000"/>
              </a:spcBef>
              <a:spcAft>
                <a:spcPts val="0"/>
              </a:spcAft>
              <a:buNone/>
            </a:pPr>
            <a:r>
              <a:rPr lang="en-US" dirty="0"/>
              <a:t>~</a:t>
            </a:r>
            <a:r>
              <a:rPr lang="en-US" dirty="0" err="1"/>
              <a:t>Nel</a:t>
            </a:r>
            <a:r>
              <a:rPr lang="en-US" dirty="0"/>
              <a:t> </a:t>
            </a:r>
            <a:r>
              <a:rPr lang="en-US" dirty="0" err="1"/>
              <a:t>Noddings</a:t>
            </a:r>
            <a:endParaRP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000"/>
              <a:buFont typeface="Trebuchet MS"/>
              <a:buNone/>
            </a:pPr>
            <a:r>
              <a:rPr lang="en-US" sz="6000"/>
              <a:t>Creating an…</a:t>
            </a:r>
            <a:endParaRPr sz="6000"/>
          </a:p>
          <a:p>
            <a:pPr marL="0" lvl="0" indent="0" algn="l" rtl="0">
              <a:lnSpc>
                <a:spcPct val="90000"/>
              </a:lnSpc>
              <a:spcBef>
                <a:spcPts val="0"/>
              </a:spcBef>
              <a:spcAft>
                <a:spcPts val="0"/>
              </a:spcAft>
              <a:buClr>
                <a:schemeClr val="lt1"/>
              </a:buClr>
              <a:buSzPts val="5000"/>
              <a:buFont typeface="Trebuchet MS"/>
              <a:buNone/>
            </a:pPr>
            <a:r>
              <a:rPr lang="en-US" sz="6000"/>
              <a:t>Emotionally and Physically Safe, Supportive and Engaging Learning Environment</a:t>
            </a:r>
            <a:endParaRPr sz="6000"/>
          </a:p>
        </p:txBody>
      </p:sp>
      <p:sp>
        <p:nvSpPr>
          <p:cNvPr id="242" name="Google Shape;242;p32"/>
          <p:cNvSpPr txBox="1">
            <a:spLocks noGrp="1"/>
          </p:cNvSpPr>
          <p:nvPr>
            <p:ph type="body" idx="1"/>
          </p:nvPr>
        </p:nvSpPr>
        <p:spPr>
          <a:xfrm>
            <a:off x="831850" y="4589468"/>
            <a:ext cx="10515600" cy="618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a:t>FIVE STEP APPROACH</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7"/>
        <p:cNvGrpSpPr/>
        <p:nvPr/>
      </p:nvGrpSpPr>
      <p:grpSpPr>
        <a:xfrm>
          <a:off x="0" y="0"/>
          <a:ext cx="0" cy="0"/>
          <a:chOff x="0" y="0"/>
          <a:chExt cx="0" cy="0"/>
        </a:xfrm>
      </p:grpSpPr>
      <p:sp>
        <p:nvSpPr>
          <p:cNvPr id="248" name="Google Shape;248;p33"/>
          <p:cNvSpPr txBox="1">
            <a:spLocks noGrp="1"/>
          </p:cNvSpPr>
          <p:nvPr>
            <p:ph type="title"/>
          </p:nvPr>
        </p:nvSpPr>
        <p:spPr>
          <a:xfrm>
            <a:off x="838200" y="829774"/>
            <a:ext cx="10515600" cy="55635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Fostering Equity in the Classroom: Learning Environment</a:t>
            </a:r>
            <a:endParaRPr sz="2400"/>
          </a:p>
          <a:p>
            <a:pPr marL="0" lvl="0" indent="0" algn="l" rtl="0">
              <a:spcBef>
                <a:spcPts val="0"/>
              </a:spcBef>
              <a:spcAft>
                <a:spcPts val="0"/>
              </a:spcAft>
              <a:buNone/>
            </a:pPr>
            <a:endParaRPr sz="2400"/>
          </a:p>
          <a:p>
            <a:pPr marL="0" lvl="0" indent="0" algn="r" rtl="0">
              <a:spcBef>
                <a:spcPts val="0"/>
              </a:spcBef>
              <a:spcAft>
                <a:spcPts val="0"/>
              </a:spcAft>
              <a:buNone/>
            </a:pPr>
            <a:r>
              <a:rPr lang="en-US" sz="2400"/>
              <a:t>“Students have a right to grow in a space where they feel protected and encouraged. Learning happens through thoughtful inquiry, so in order to do this well, I must create a space where students know how to properly question and feel comfortable doing so. I model and explain clear classroom expectations: how we treat one another and the space in which we work; how we work effectively in groups; how we respond to someone when we disagree.</a:t>
            </a:r>
            <a:endParaRPr sz="2400"/>
          </a:p>
          <a:p>
            <a:pPr marL="0" lvl="0" indent="0" algn="r" rtl="0">
              <a:spcBef>
                <a:spcPts val="0"/>
              </a:spcBef>
              <a:spcAft>
                <a:spcPts val="0"/>
              </a:spcAft>
              <a:buNone/>
            </a:pPr>
            <a:endParaRPr sz="2400"/>
          </a:p>
          <a:p>
            <a:pPr marL="0" lvl="0" indent="0" algn="r" rtl="0">
              <a:spcBef>
                <a:spcPts val="0"/>
              </a:spcBef>
              <a:spcAft>
                <a:spcPts val="0"/>
              </a:spcAft>
              <a:buNone/>
            </a:pPr>
            <a:r>
              <a:rPr lang="en-US" sz="2400"/>
              <a:t>Without these first steps, it is difficult to have purposeful discussions during small group activities, Socratic seminars, or philosophical chairs. By the first quarter, students are responsible for our space and their learning, realizing that their voice matters and we must learn from one another and not simply the teacher.” </a:t>
            </a:r>
            <a:endParaRPr sz="2400"/>
          </a:p>
          <a:p>
            <a:pPr marL="0" lvl="0" indent="0" algn="r" rtl="0">
              <a:spcBef>
                <a:spcPts val="0"/>
              </a:spcBef>
              <a:spcAft>
                <a:spcPts val="0"/>
              </a:spcAft>
              <a:buNone/>
            </a:pPr>
            <a:endParaRPr sz="2400"/>
          </a:p>
          <a:p>
            <a:pPr marL="0" lvl="0" indent="0" algn="r" rtl="0">
              <a:spcBef>
                <a:spcPts val="0"/>
              </a:spcBef>
              <a:spcAft>
                <a:spcPts val="0"/>
              </a:spcAft>
              <a:buNone/>
            </a:pPr>
            <a:r>
              <a:rPr lang="en-US" sz="2400"/>
              <a:t>-Ayanna King</a:t>
            </a:r>
            <a:endParaRPr sz="2400"/>
          </a:p>
          <a:p>
            <a:pPr marL="0" lvl="0" indent="0" algn="l" rtl="0">
              <a:spcBef>
                <a:spcPts val="0"/>
              </a:spcBef>
              <a:spcAft>
                <a:spcPts val="0"/>
              </a:spcAft>
              <a:buNone/>
            </a:pPr>
            <a:endParaRPr sz="24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4"/>
          <p:cNvSpPr txBox="1">
            <a:spLocks noGrp="1"/>
          </p:cNvSpPr>
          <p:nvPr>
            <p:ph type="title"/>
          </p:nvPr>
        </p:nvSpPr>
        <p:spPr>
          <a:xfrm>
            <a:off x="5980350" y="2180225"/>
            <a:ext cx="5742300" cy="3311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Josefin Sans"/>
                <a:ea typeface="Josefin Sans"/>
                <a:cs typeface="Josefin Sans"/>
                <a:sym typeface="Josefin Sans"/>
              </a:rPr>
              <a:t>We must first support the social emotional growth of our educators if we expect them to support the social emotional growth of our students.</a:t>
            </a:r>
            <a:endParaRPr>
              <a:latin typeface="Josefin Sans"/>
              <a:ea typeface="Josefin Sans"/>
              <a:cs typeface="Josefin Sans"/>
              <a:sym typeface="Josefin Sans"/>
            </a:endParaRPr>
          </a:p>
        </p:txBody>
      </p:sp>
      <p:pic>
        <p:nvPicPr>
          <p:cNvPr id="255" name="Google Shape;255;p34" descr="Clip art of bucket with holes in the bottom and water pouring out"/>
          <p:cNvPicPr preferRelativeResize="0"/>
          <p:nvPr/>
        </p:nvPicPr>
        <p:blipFill>
          <a:blip r:embed="rId3">
            <a:alphaModFix/>
          </a:blip>
          <a:stretch>
            <a:fillRect/>
          </a:stretch>
        </p:blipFill>
        <p:spPr>
          <a:xfrm>
            <a:off x="1039923" y="0"/>
            <a:ext cx="4582652" cy="6858000"/>
          </a:xfrm>
          <a:prstGeom prst="rect">
            <a:avLst/>
          </a:prstGeom>
          <a:noFill/>
          <a:ln>
            <a:noFill/>
          </a:ln>
        </p:spPr>
      </p:pic>
      <p:sp>
        <p:nvSpPr>
          <p:cNvPr id="256" name="Google Shape;256;p34"/>
          <p:cNvSpPr txBox="1"/>
          <p:nvPr/>
        </p:nvSpPr>
        <p:spPr>
          <a:xfrm>
            <a:off x="4953000" y="152400"/>
            <a:ext cx="7957200" cy="1383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4400" dirty="0">
                <a:latin typeface="Trebuchet MS"/>
                <a:ea typeface="Trebuchet MS"/>
                <a:cs typeface="Trebuchet MS"/>
                <a:sym typeface="Trebuchet MS"/>
              </a:rPr>
              <a:t>STEP #1</a:t>
            </a:r>
            <a:r>
              <a:rPr lang="en-US" sz="4400" dirty="0" smtClean="0">
                <a:latin typeface="Trebuchet MS"/>
                <a:ea typeface="Trebuchet MS"/>
                <a:cs typeface="Trebuchet MS"/>
                <a:sym typeface="Trebuchet MS"/>
              </a:rPr>
              <a:t>: </a:t>
            </a:r>
            <a:r>
              <a:rPr lang="en-US" sz="2400" dirty="0" smtClean="0">
                <a:latin typeface="Trebuchet MS"/>
                <a:ea typeface="Trebuchet MS"/>
                <a:cs typeface="Trebuchet MS"/>
                <a:sym typeface="Trebuchet MS"/>
              </a:rPr>
              <a:t>(1 of 4)</a:t>
            </a:r>
            <a:endParaRPr sz="2400" dirty="0">
              <a:latin typeface="Trebuchet MS"/>
              <a:ea typeface="Trebuchet MS"/>
              <a:cs typeface="Trebuchet MS"/>
              <a:sym typeface="Trebuchet MS"/>
            </a:endParaRPr>
          </a:p>
          <a:p>
            <a:pPr marL="0" lvl="0" indent="0" algn="ctr" rtl="0">
              <a:lnSpc>
                <a:spcPct val="90000"/>
              </a:lnSpc>
              <a:spcBef>
                <a:spcPts val="0"/>
              </a:spcBef>
              <a:spcAft>
                <a:spcPts val="0"/>
              </a:spcAft>
              <a:buNone/>
            </a:pPr>
            <a:r>
              <a:rPr lang="en-US" sz="4400" dirty="0">
                <a:latin typeface="Josefin Sans"/>
                <a:ea typeface="Josefin Sans"/>
                <a:cs typeface="Josefin Sans"/>
                <a:sym typeface="Josefin Sans"/>
              </a:rPr>
              <a:t>Awareness</a:t>
            </a:r>
            <a:endParaRP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5"/>
          <p:cNvSpPr txBox="1">
            <a:spLocks noGrp="1"/>
          </p:cNvSpPr>
          <p:nvPr>
            <p:ph type="title"/>
          </p:nvPr>
        </p:nvSpPr>
        <p:spPr>
          <a:xfrm>
            <a:off x="6479100" y="677125"/>
            <a:ext cx="5712900" cy="1326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0000"/>
                </a:solidFill>
              </a:rPr>
              <a:t>STEP #1:</a:t>
            </a:r>
            <a:endParaRPr>
              <a:solidFill>
                <a:srgbClr val="000000"/>
              </a:solidFill>
            </a:endParaRPr>
          </a:p>
          <a:p>
            <a:pPr marL="0" lvl="0" indent="0" algn="ctr" rtl="0">
              <a:spcBef>
                <a:spcPts val="0"/>
              </a:spcBef>
              <a:spcAft>
                <a:spcPts val="0"/>
              </a:spcAft>
              <a:buNone/>
            </a:pPr>
            <a:r>
              <a:rPr lang="en-US">
                <a:solidFill>
                  <a:srgbClr val="000000"/>
                </a:solidFill>
                <a:latin typeface="Josefin Sans"/>
                <a:ea typeface="Josefin Sans"/>
                <a:cs typeface="Josefin Sans"/>
                <a:sym typeface="Josefin Sans"/>
              </a:rPr>
              <a:t>Awareness</a:t>
            </a:r>
            <a:endParaRPr>
              <a:solidFill>
                <a:srgbClr val="000000"/>
              </a:solidFill>
              <a:latin typeface="Josefin Sans"/>
              <a:ea typeface="Josefin Sans"/>
              <a:cs typeface="Josefin Sans"/>
              <a:sym typeface="Josefin Sans"/>
            </a:endParaRPr>
          </a:p>
          <a:p>
            <a:pPr marL="0" lvl="0" indent="0" algn="ctr" rtl="0">
              <a:spcBef>
                <a:spcPts val="0"/>
              </a:spcBef>
              <a:spcAft>
                <a:spcPts val="0"/>
              </a:spcAft>
              <a:buNone/>
            </a:pPr>
            <a:r>
              <a:rPr lang="en-US">
                <a:solidFill>
                  <a:srgbClr val="FF0000"/>
                </a:solidFill>
                <a:latin typeface="Josefin Sans"/>
                <a:ea typeface="Josefin Sans"/>
                <a:cs typeface="Josefin Sans"/>
                <a:sym typeface="Josefin Sans"/>
              </a:rPr>
              <a:t>Take Care</a:t>
            </a:r>
            <a:endParaRPr>
              <a:solidFill>
                <a:srgbClr val="FF0000"/>
              </a:solidFill>
              <a:latin typeface="Josefin Sans"/>
              <a:ea typeface="Josefin Sans"/>
              <a:cs typeface="Josefin Sans"/>
              <a:sym typeface="Josefin Sans"/>
            </a:endParaRPr>
          </a:p>
          <a:p>
            <a:pPr marL="0" lvl="0" indent="0" algn="ctr" rtl="0">
              <a:spcBef>
                <a:spcPts val="0"/>
              </a:spcBef>
              <a:spcAft>
                <a:spcPts val="0"/>
              </a:spcAft>
              <a:buNone/>
            </a:pPr>
            <a:endParaRPr>
              <a:latin typeface="Josefin Sans"/>
              <a:ea typeface="Josefin Sans"/>
              <a:cs typeface="Josefin Sans"/>
              <a:sym typeface="Josefin Sans"/>
            </a:endParaRPr>
          </a:p>
        </p:txBody>
      </p:sp>
      <p:sp>
        <p:nvSpPr>
          <p:cNvPr id="263" name="Google Shape;263;p35"/>
          <p:cNvSpPr txBox="1">
            <a:spLocks noGrp="1"/>
          </p:cNvSpPr>
          <p:nvPr>
            <p:ph type="body" idx="1"/>
          </p:nvPr>
        </p:nvSpPr>
        <p:spPr>
          <a:xfrm>
            <a:off x="1086625" y="677125"/>
            <a:ext cx="5458800" cy="477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3600">
                <a:solidFill>
                  <a:srgbClr val="FF0000"/>
                </a:solidFill>
              </a:rPr>
              <a:t>Ask yourself: </a:t>
            </a:r>
            <a:endParaRPr sz="3600">
              <a:solidFill>
                <a:srgbClr val="FF0000"/>
              </a:solidFill>
            </a:endParaRPr>
          </a:p>
          <a:p>
            <a:pPr marL="0" lvl="0" indent="0" algn="ctr" rtl="0">
              <a:spcBef>
                <a:spcPts val="1000"/>
              </a:spcBef>
              <a:spcAft>
                <a:spcPts val="0"/>
              </a:spcAft>
              <a:buNone/>
            </a:pPr>
            <a:r>
              <a:rPr lang="en-US" sz="3600">
                <a:solidFill>
                  <a:srgbClr val="FF0000"/>
                </a:solidFill>
              </a:rPr>
              <a:t>How do I want to feel at school?</a:t>
            </a:r>
            <a:endParaRPr sz="3600">
              <a:solidFill>
                <a:srgbClr val="FF0000"/>
              </a:solidFill>
            </a:endParaRPr>
          </a:p>
          <a:p>
            <a:pPr marL="0" lvl="0" indent="0" algn="ctr" rtl="0">
              <a:spcBef>
                <a:spcPts val="1000"/>
              </a:spcBef>
              <a:spcAft>
                <a:spcPts val="0"/>
              </a:spcAft>
              <a:buNone/>
            </a:pPr>
            <a:endParaRPr sz="3600">
              <a:solidFill>
                <a:srgbClr val="FF0000"/>
              </a:solidFill>
            </a:endParaRPr>
          </a:p>
          <a:p>
            <a:pPr marL="0" lvl="0" indent="0" algn="ctr" rtl="0">
              <a:spcBef>
                <a:spcPts val="1000"/>
              </a:spcBef>
              <a:spcAft>
                <a:spcPts val="0"/>
              </a:spcAft>
              <a:buNone/>
            </a:pPr>
            <a:r>
              <a:rPr lang="en-US" sz="3600">
                <a:solidFill>
                  <a:srgbClr val="FF0000"/>
                </a:solidFill>
              </a:rPr>
              <a:t>What do I need to be at my best for my students?</a:t>
            </a:r>
            <a:endParaRPr sz="3600">
              <a:solidFill>
                <a:srgbClr val="FF0000"/>
              </a:solidFill>
            </a:endParaRPr>
          </a:p>
          <a:p>
            <a:pPr marL="0" lvl="0" indent="0" algn="ctr" rtl="0">
              <a:spcBef>
                <a:spcPts val="1000"/>
              </a:spcBef>
              <a:spcAft>
                <a:spcPts val="0"/>
              </a:spcAft>
              <a:buNone/>
            </a:pPr>
            <a:endParaRPr sz="3000" i="1">
              <a:solidFill>
                <a:srgbClr val="000000"/>
              </a:solidFill>
              <a:latin typeface="Josefin Sans"/>
              <a:ea typeface="Josefin Sans"/>
              <a:cs typeface="Josefin Sans"/>
              <a:sym typeface="Josefin Sans"/>
            </a:endParaRPr>
          </a:p>
          <a:p>
            <a:pPr marL="0" lvl="0" indent="0" algn="ctr" rtl="0">
              <a:spcBef>
                <a:spcPts val="1000"/>
              </a:spcBef>
              <a:spcAft>
                <a:spcPts val="0"/>
              </a:spcAft>
              <a:buNone/>
            </a:pPr>
            <a:r>
              <a:rPr lang="en-US" sz="3000" i="1">
                <a:solidFill>
                  <a:srgbClr val="000000"/>
                </a:solidFill>
                <a:latin typeface="Josefin Sans"/>
                <a:ea typeface="Josefin Sans"/>
                <a:cs typeface="Josefin Sans"/>
                <a:sym typeface="Josefin Sans"/>
              </a:rPr>
              <a:t>Identify your vitamins versus first aid kit.</a:t>
            </a:r>
            <a:endParaRPr sz="3000" i="1">
              <a:solidFill>
                <a:srgbClr val="000000"/>
              </a:solidFill>
              <a:latin typeface="Josefin Sans"/>
              <a:ea typeface="Josefin Sans"/>
              <a:cs typeface="Josefin Sans"/>
              <a:sym typeface="Josefin Sans"/>
            </a:endParaRPr>
          </a:p>
        </p:txBody>
      </p:sp>
      <p:cxnSp>
        <p:nvCxnSpPr>
          <p:cNvPr id="264" name="Google Shape;264;p35" descr="Arrow pointing left and right"/>
          <p:cNvCxnSpPr/>
          <p:nvPr/>
        </p:nvCxnSpPr>
        <p:spPr>
          <a:xfrm rot="10800000" flipH="1">
            <a:off x="5402600" y="1891925"/>
            <a:ext cx="2175900" cy="315000"/>
          </a:xfrm>
          <a:prstGeom prst="bentConnector3">
            <a:avLst>
              <a:gd name="adj1" fmla="val 50000"/>
            </a:avLst>
          </a:prstGeom>
          <a:noFill/>
          <a:ln w="76200" cap="flat" cmpd="sng">
            <a:solidFill>
              <a:srgbClr val="FF0000"/>
            </a:solidFill>
            <a:prstDash val="solid"/>
            <a:round/>
            <a:headEnd type="stealth" w="med" len="med"/>
            <a:tailEnd type="none" w="med" len="med"/>
          </a:ln>
        </p:spPr>
      </p:cxnSp>
      <p:pic>
        <p:nvPicPr>
          <p:cNvPr id="265" name="Google Shape;265;p35" descr="clip art of medical bag"/>
          <p:cNvPicPr preferRelativeResize="0"/>
          <p:nvPr/>
        </p:nvPicPr>
        <p:blipFill>
          <a:blip r:embed="rId3">
            <a:alphaModFix/>
          </a:blip>
          <a:stretch>
            <a:fillRect/>
          </a:stretch>
        </p:blipFill>
        <p:spPr>
          <a:xfrm>
            <a:off x="7700025" y="2488175"/>
            <a:ext cx="3857625" cy="32385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6"/>
          <p:cNvSpPr txBox="1">
            <a:spLocks noGrp="1"/>
          </p:cNvSpPr>
          <p:nvPr>
            <p:ph type="title"/>
          </p:nvPr>
        </p:nvSpPr>
        <p:spPr>
          <a:xfrm>
            <a:off x="6479050" y="965400"/>
            <a:ext cx="4874700" cy="1326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rgbClr val="000000"/>
                </a:solidFill>
              </a:rPr>
              <a:t>STEP #1</a:t>
            </a:r>
            <a:r>
              <a:rPr lang="en-US" dirty="0" smtClean="0">
                <a:solidFill>
                  <a:srgbClr val="000000"/>
                </a:solidFill>
              </a:rPr>
              <a:t>: </a:t>
            </a:r>
            <a:r>
              <a:rPr lang="en-US" sz="2400" dirty="0" smtClean="0">
                <a:solidFill>
                  <a:srgbClr val="000000"/>
                </a:solidFill>
              </a:rPr>
              <a:t>(2 of 4)</a:t>
            </a:r>
            <a:endParaRPr sz="2400" dirty="0">
              <a:solidFill>
                <a:srgbClr val="000000"/>
              </a:solidFill>
            </a:endParaRPr>
          </a:p>
          <a:p>
            <a:pPr marL="0" lvl="0" indent="0" algn="ctr" rtl="0">
              <a:spcBef>
                <a:spcPts val="0"/>
              </a:spcBef>
              <a:spcAft>
                <a:spcPts val="0"/>
              </a:spcAft>
              <a:buNone/>
            </a:pPr>
            <a:r>
              <a:rPr lang="en-US" dirty="0">
                <a:solidFill>
                  <a:srgbClr val="000000"/>
                </a:solidFill>
              </a:rPr>
              <a:t>Awareness</a:t>
            </a:r>
            <a:endParaRPr dirty="0">
              <a:solidFill>
                <a:srgbClr val="000000"/>
              </a:solidFill>
            </a:endParaRPr>
          </a:p>
          <a:p>
            <a:pPr marL="0" lvl="0" indent="0" algn="ctr" rtl="0">
              <a:spcBef>
                <a:spcPts val="0"/>
              </a:spcBef>
              <a:spcAft>
                <a:spcPts val="0"/>
              </a:spcAft>
              <a:buNone/>
            </a:pPr>
            <a:r>
              <a:rPr lang="en-US" dirty="0">
                <a:solidFill>
                  <a:srgbClr val="FF0000"/>
                </a:solidFill>
                <a:latin typeface="Josefin Sans"/>
                <a:ea typeface="Josefin Sans"/>
                <a:cs typeface="Josefin Sans"/>
                <a:sym typeface="Josefin Sans"/>
              </a:rPr>
              <a:t>Take Stock, </a:t>
            </a:r>
            <a:endParaRPr dirty="0">
              <a:solidFill>
                <a:srgbClr val="FF0000"/>
              </a:solidFill>
              <a:latin typeface="Josefin Sans"/>
              <a:ea typeface="Josefin Sans"/>
              <a:cs typeface="Josefin Sans"/>
              <a:sym typeface="Josefin Sans"/>
            </a:endParaRPr>
          </a:p>
          <a:p>
            <a:pPr marL="0" lvl="0" indent="0" algn="l" rtl="0">
              <a:spcBef>
                <a:spcPts val="0"/>
              </a:spcBef>
              <a:spcAft>
                <a:spcPts val="0"/>
              </a:spcAft>
              <a:buNone/>
            </a:pPr>
            <a:endParaRPr dirty="0">
              <a:latin typeface="Josefin Sans"/>
              <a:ea typeface="Josefin Sans"/>
              <a:cs typeface="Josefin Sans"/>
              <a:sym typeface="Josefin Sans"/>
            </a:endParaRPr>
          </a:p>
        </p:txBody>
      </p:sp>
      <p:sp>
        <p:nvSpPr>
          <p:cNvPr id="272" name="Google Shape;272;p36"/>
          <p:cNvSpPr txBox="1">
            <a:spLocks noGrp="1"/>
          </p:cNvSpPr>
          <p:nvPr>
            <p:ph type="body" idx="1"/>
          </p:nvPr>
        </p:nvSpPr>
        <p:spPr>
          <a:xfrm>
            <a:off x="6479050" y="2206925"/>
            <a:ext cx="4789500" cy="20409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3600" u="sng">
                <a:solidFill>
                  <a:srgbClr val="FF0000"/>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Self-Assessing SEL Instruction and Competencies- A Tool for Teachers</a:t>
            </a:r>
            <a:r>
              <a:rPr lang="en-US" sz="3600">
                <a:solidFill>
                  <a:srgbClr val="FF0000"/>
                </a:solidFill>
              </a:rPr>
              <a:t> </a:t>
            </a:r>
            <a:endParaRPr sz="3600">
              <a:solidFill>
                <a:srgbClr val="FF0000"/>
              </a:solidFill>
            </a:endParaRPr>
          </a:p>
          <a:p>
            <a:pPr marL="0" lvl="0" indent="0" algn="ctr" rtl="0">
              <a:spcBef>
                <a:spcPts val="1000"/>
              </a:spcBef>
              <a:spcAft>
                <a:spcPts val="0"/>
              </a:spcAft>
              <a:buNone/>
            </a:pPr>
            <a:r>
              <a:rPr lang="en-US" sz="3600">
                <a:solidFill>
                  <a:srgbClr val="FF0000"/>
                </a:solidFill>
              </a:rPr>
              <a:t>and/or</a:t>
            </a:r>
            <a:endParaRPr sz="3600">
              <a:solidFill>
                <a:srgbClr val="FF0000"/>
              </a:solidFill>
            </a:endParaRPr>
          </a:p>
          <a:p>
            <a:pPr marL="0" lvl="0" indent="0" algn="ctr" rtl="0">
              <a:spcBef>
                <a:spcPts val="1000"/>
              </a:spcBef>
              <a:spcAft>
                <a:spcPts val="0"/>
              </a:spcAft>
              <a:buNone/>
            </a:pPr>
            <a:r>
              <a:rPr lang="en-US" sz="3600" u="sng">
                <a:solidFill>
                  <a:srgbClr val="FF0000"/>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Empathy Self Assessment</a:t>
            </a:r>
            <a:endParaRPr sz="3600">
              <a:solidFill>
                <a:srgbClr val="FF0000"/>
              </a:solidFill>
            </a:endParaRPr>
          </a:p>
          <a:p>
            <a:pPr marL="0" lvl="0" indent="0" algn="l" rtl="0">
              <a:spcBef>
                <a:spcPts val="1000"/>
              </a:spcBef>
              <a:spcAft>
                <a:spcPts val="0"/>
              </a:spcAft>
              <a:buNone/>
            </a:pPr>
            <a:endParaRPr>
              <a:solidFill>
                <a:srgbClr val="F1C232"/>
              </a:solidFill>
            </a:endParaRPr>
          </a:p>
        </p:txBody>
      </p:sp>
      <p:sp>
        <p:nvSpPr>
          <p:cNvPr id="273" name="Google Shape;273;p36"/>
          <p:cNvSpPr txBox="1"/>
          <p:nvPr/>
        </p:nvSpPr>
        <p:spPr>
          <a:xfrm>
            <a:off x="818200" y="599325"/>
            <a:ext cx="5409000" cy="5132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3600" i="1">
                <a:solidFill>
                  <a:schemeClr val="dk1"/>
                </a:solidFill>
                <a:latin typeface="Lora"/>
                <a:ea typeface="Lora"/>
                <a:cs typeface="Lora"/>
                <a:sym typeface="Lora"/>
              </a:rPr>
              <a:t>“Simply put, if you want the kids to respect and use SEL, you can't just teach this stuff -- </a:t>
            </a:r>
            <a:endParaRPr sz="3600" i="1">
              <a:solidFill>
                <a:schemeClr val="dk1"/>
              </a:solidFill>
              <a:latin typeface="Lora"/>
              <a:ea typeface="Lora"/>
              <a:cs typeface="Lora"/>
              <a:sym typeface="Lora"/>
            </a:endParaRPr>
          </a:p>
          <a:p>
            <a:pPr marL="0" lvl="0" indent="0" algn="ctr" rtl="0">
              <a:lnSpc>
                <a:spcPct val="150000"/>
              </a:lnSpc>
              <a:spcBef>
                <a:spcPts val="0"/>
              </a:spcBef>
              <a:spcAft>
                <a:spcPts val="0"/>
              </a:spcAft>
              <a:buNone/>
            </a:pPr>
            <a:r>
              <a:rPr lang="en-US" sz="4800" i="1">
                <a:solidFill>
                  <a:schemeClr val="dk1"/>
                </a:solidFill>
                <a:latin typeface="Lora"/>
                <a:ea typeface="Lora"/>
                <a:cs typeface="Lora"/>
                <a:sym typeface="Lora"/>
              </a:rPr>
              <a:t>you have to live it." </a:t>
            </a:r>
            <a:endParaRPr sz="4800" i="1">
              <a:solidFill>
                <a:schemeClr val="dk1"/>
              </a:solidFill>
              <a:latin typeface="Lora"/>
              <a:ea typeface="Lora"/>
              <a:cs typeface="Lora"/>
              <a:sym typeface="Lora"/>
            </a:endParaRPr>
          </a:p>
          <a:p>
            <a:pPr marL="0" lvl="0" indent="0" algn="ctr" rtl="0">
              <a:lnSpc>
                <a:spcPct val="150000"/>
              </a:lnSpc>
              <a:spcBef>
                <a:spcPts val="0"/>
              </a:spcBef>
              <a:spcAft>
                <a:spcPts val="0"/>
              </a:spcAft>
              <a:buNone/>
            </a:pPr>
            <a:r>
              <a:rPr lang="en-US" sz="2400" i="1">
                <a:solidFill>
                  <a:schemeClr val="dk1"/>
                </a:solidFill>
                <a:latin typeface="Lora"/>
                <a:ea typeface="Lora"/>
                <a:cs typeface="Lora"/>
                <a:sym typeface="Lora"/>
              </a:rPr>
              <a:t>- Dr. Maurice Elias</a:t>
            </a:r>
            <a:r>
              <a:rPr lang="en-US" sz="3600" i="1">
                <a:solidFill>
                  <a:schemeClr val="dk1"/>
                </a:solidFill>
                <a:highlight>
                  <a:schemeClr val="lt1"/>
                </a:highlight>
                <a:latin typeface="Lora"/>
                <a:ea typeface="Lora"/>
                <a:cs typeface="Lora"/>
                <a:sym typeface="Lora"/>
              </a:rPr>
              <a:t> </a:t>
            </a:r>
            <a:endParaRPr sz="3600" i="1">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7"/>
          <p:cNvSpPr txBox="1">
            <a:spLocks noGrp="1"/>
          </p:cNvSpPr>
          <p:nvPr>
            <p:ph type="title"/>
          </p:nvPr>
        </p:nvSpPr>
        <p:spPr>
          <a:xfrm>
            <a:off x="6479050" y="965400"/>
            <a:ext cx="4874700" cy="1326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rgbClr val="000000"/>
                </a:solidFill>
              </a:rPr>
              <a:t>STEP #1</a:t>
            </a:r>
            <a:r>
              <a:rPr lang="en-US" dirty="0" smtClean="0">
                <a:solidFill>
                  <a:srgbClr val="000000"/>
                </a:solidFill>
              </a:rPr>
              <a:t>: </a:t>
            </a:r>
            <a:r>
              <a:rPr lang="en-US" sz="2400" dirty="0" smtClean="0">
                <a:solidFill>
                  <a:srgbClr val="000000"/>
                </a:solidFill>
              </a:rPr>
              <a:t>(3 of 4) </a:t>
            </a:r>
            <a:r>
              <a:rPr lang="en-US" dirty="0">
                <a:solidFill>
                  <a:srgbClr val="000000"/>
                </a:solidFill>
              </a:rPr>
              <a:t>Awareness</a:t>
            </a:r>
            <a:endParaRPr dirty="0">
              <a:solidFill>
                <a:srgbClr val="000000"/>
              </a:solidFill>
            </a:endParaRPr>
          </a:p>
          <a:p>
            <a:pPr marL="0" lvl="0" indent="0" algn="ctr" rtl="0">
              <a:spcBef>
                <a:spcPts val="0"/>
              </a:spcBef>
              <a:spcAft>
                <a:spcPts val="0"/>
              </a:spcAft>
              <a:buNone/>
            </a:pPr>
            <a:r>
              <a:rPr lang="en-US" dirty="0">
                <a:latin typeface="Josefin Sans"/>
                <a:ea typeface="Josefin Sans"/>
                <a:cs typeface="Josefin Sans"/>
                <a:sym typeface="Josefin Sans"/>
              </a:rPr>
              <a:t>Take Notice</a:t>
            </a:r>
            <a:endParaRPr dirty="0">
              <a:latin typeface="Josefin Sans"/>
              <a:ea typeface="Josefin Sans"/>
              <a:cs typeface="Josefin Sans"/>
              <a:sym typeface="Josefin Sans"/>
            </a:endParaRPr>
          </a:p>
        </p:txBody>
      </p:sp>
      <p:sp>
        <p:nvSpPr>
          <p:cNvPr id="280" name="Google Shape;280;p37"/>
          <p:cNvSpPr txBox="1">
            <a:spLocks noGrp="1"/>
          </p:cNvSpPr>
          <p:nvPr>
            <p:ph type="body" idx="1"/>
          </p:nvPr>
        </p:nvSpPr>
        <p:spPr>
          <a:xfrm>
            <a:off x="6521650" y="2291400"/>
            <a:ext cx="4789500" cy="12081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a:p>
            <a:pPr marL="0" lvl="0" indent="0" algn="ctr" rtl="0">
              <a:spcBef>
                <a:spcPts val="1000"/>
              </a:spcBef>
              <a:spcAft>
                <a:spcPts val="0"/>
              </a:spcAft>
              <a:buNone/>
            </a:pPr>
            <a:r>
              <a:rPr lang="en-US" u="sng">
                <a:solidFill>
                  <a:schemeClr val="hlink"/>
                </a:solidFill>
                <a:hlinkClick r:id="rId3"/>
              </a:rPr>
              <a:t>5 Keys to Challenging Implic</a:t>
            </a:r>
            <a:r>
              <a:rPr lang="en-US" u="sng">
                <a:solidFill>
                  <a:srgbClr val="C00000"/>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it Bia</a:t>
            </a:r>
            <a:r>
              <a:rPr lang="en-US" u="sng">
                <a:solidFill>
                  <a:srgbClr val="C00000"/>
                </a:solidFill>
              </a:rPr>
              <a:t>s</a:t>
            </a:r>
            <a:endParaRPr u="sng">
              <a:solidFill>
                <a:srgbClr val="C00000"/>
              </a:solidFill>
            </a:endParaRPr>
          </a:p>
          <a:p>
            <a:pPr marL="0" lvl="0" indent="0" algn="ctr" rtl="0">
              <a:spcBef>
                <a:spcPts val="1000"/>
              </a:spcBef>
              <a:spcAft>
                <a:spcPts val="0"/>
              </a:spcAft>
              <a:buNone/>
            </a:pPr>
            <a:endParaRPr u="sng">
              <a:solidFill>
                <a:srgbClr val="C00000"/>
              </a:solidFill>
            </a:endParaRPr>
          </a:p>
          <a:p>
            <a:pPr marL="0" lvl="0" indent="0" algn="ctr" rtl="0">
              <a:spcBef>
                <a:spcPts val="1000"/>
              </a:spcBef>
              <a:spcAft>
                <a:spcPts val="0"/>
              </a:spcAft>
              <a:buNone/>
            </a:pPr>
            <a:r>
              <a:rPr lang="en-US" u="sng">
                <a:solidFill>
                  <a:schemeClr val="hlink"/>
                </a:solidFill>
                <a:hlinkClick r:id="rId4"/>
              </a:rPr>
              <a:t>CASEL:Guiding Questions for Educators: Promote Equity Using SEL</a:t>
            </a:r>
            <a:endParaRPr u="sng">
              <a:solidFill>
                <a:srgbClr val="C00000"/>
              </a:solidFill>
            </a:endParaRPr>
          </a:p>
          <a:p>
            <a:pPr marL="0" lvl="0" indent="0" algn="ctr" rtl="0">
              <a:spcBef>
                <a:spcPts val="1000"/>
              </a:spcBef>
              <a:spcAft>
                <a:spcPts val="0"/>
              </a:spcAft>
              <a:buNone/>
            </a:pPr>
            <a:endParaRPr>
              <a:solidFill>
                <a:srgbClr val="C00000"/>
              </a:solidFill>
            </a:endParaRPr>
          </a:p>
          <a:p>
            <a:pPr marL="0" lvl="0" indent="0" algn="ctr" rtl="0">
              <a:spcBef>
                <a:spcPts val="1000"/>
              </a:spcBef>
              <a:spcAft>
                <a:spcPts val="0"/>
              </a:spcAft>
              <a:buNone/>
            </a:pPr>
            <a:endParaRPr>
              <a:solidFill>
                <a:srgbClr val="F1C232"/>
              </a:solidFill>
            </a:endParaRPr>
          </a:p>
        </p:txBody>
      </p:sp>
      <p:sp>
        <p:nvSpPr>
          <p:cNvPr id="281" name="Google Shape;281;p37"/>
          <p:cNvSpPr txBox="1"/>
          <p:nvPr/>
        </p:nvSpPr>
        <p:spPr>
          <a:xfrm>
            <a:off x="827725" y="4272200"/>
            <a:ext cx="5390100" cy="175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“The inside work is the hardest when the stakes are high and our habits of mind intractable.”</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-Laurie Calvert</a:t>
            </a:r>
            <a:endParaRPr sz="2400">
              <a:latin typeface="Josefin Sans"/>
              <a:ea typeface="Josefin Sans"/>
              <a:cs typeface="Josefin Sans"/>
              <a:sym typeface="Josefin Sans"/>
            </a:endParaRPr>
          </a:p>
          <a:p>
            <a:pPr marL="0" lvl="0" indent="0" algn="ctr" rtl="0">
              <a:spcBef>
                <a:spcPts val="0"/>
              </a:spcBef>
              <a:spcAft>
                <a:spcPts val="0"/>
              </a:spcAft>
              <a:buNone/>
            </a:pPr>
            <a:r>
              <a:rPr lang="en-US" u="sng">
                <a:solidFill>
                  <a:schemeClr val="hlink"/>
                </a:solidFill>
                <a:latin typeface="Josefin Sans"/>
                <a:ea typeface="Josefin Sans"/>
                <a:cs typeface="Josefin Sans"/>
                <a:sym typeface="Josefin Sans"/>
                <a:hlinkClick r:id="rId5"/>
              </a:rPr>
              <a:t>(I was a Racist Teacher and I Didn’t Even Know It)</a:t>
            </a:r>
            <a:endParaRPr>
              <a:latin typeface="Josefin Sans"/>
              <a:ea typeface="Josefin Sans"/>
              <a:cs typeface="Josefin Sans"/>
              <a:sym typeface="Josefin Sans"/>
            </a:endParaRPr>
          </a:p>
        </p:txBody>
      </p:sp>
      <p:pic>
        <p:nvPicPr>
          <p:cNvPr id="282" name="Google Shape;282;p37" descr="clip art of Jamila Pitts quote:&#10;Don't say nothing, silence speaks volumes, our students are listening."/>
          <p:cNvPicPr preferRelativeResize="0"/>
          <p:nvPr/>
        </p:nvPicPr>
        <p:blipFill>
          <a:blip r:embed="rId6">
            <a:alphaModFix/>
          </a:blip>
          <a:stretch>
            <a:fillRect/>
          </a:stretch>
        </p:blipFill>
        <p:spPr>
          <a:xfrm>
            <a:off x="2500475" y="814250"/>
            <a:ext cx="2235325" cy="3298625"/>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8"/>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2 </a:t>
            </a:r>
            <a:r>
              <a:rPr lang="en-US" sz="2400" b="1" dirty="0" smtClean="0">
                <a:solidFill>
                  <a:srgbClr val="000000"/>
                </a:solidFill>
              </a:rPr>
              <a:t>(1 of 3)</a:t>
            </a:r>
            <a:endParaRPr sz="2400" b="1" dirty="0">
              <a:solidFill>
                <a:srgbClr val="000000"/>
              </a:solidFill>
            </a:endParaRPr>
          </a:p>
        </p:txBody>
      </p:sp>
      <p:sp>
        <p:nvSpPr>
          <p:cNvPr id="289" name="Google Shape;289;p38"/>
          <p:cNvSpPr txBox="1">
            <a:spLocks noGrp="1"/>
          </p:cNvSpPr>
          <p:nvPr>
            <p:ph type="body" idx="1"/>
          </p:nvPr>
        </p:nvSpPr>
        <p:spPr>
          <a:xfrm>
            <a:off x="570425" y="1615525"/>
            <a:ext cx="65580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latin typeface="Josefin Sans"/>
                <a:ea typeface="Josefin Sans"/>
                <a:cs typeface="Josefin Sans"/>
                <a:sym typeface="Josefin Sans"/>
              </a:rPr>
              <a:t>Establish positive and predictable classroom environments.</a:t>
            </a:r>
            <a:endParaRPr sz="3000">
              <a:latin typeface="Josefin Sans"/>
              <a:ea typeface="Josefin Sans"/>
              <a:cs typeface="Josefin Sans"/>
              <a:sym typeface="Josefin Sans"/>
            </a:endParaRPr>
          </a:p>
        </p:txBody>
      </p:sp>
      <p:sp>
        <p:nvSpPr>
          <p:cNvPr id="290" name="Google Shape;290;p38" descr="Circle: Co-developed shared expectations or classroom routines that establish positive social norms"/>
          <p:cNvSpPr/>
          <p:nvPr/>
        </p:nvSpPr>
        <p:spPr>
          <a:xfrm>
            <a:off x="870600" y="2717175"/>
            <a:ext cx="30312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8"/>
          <p:cNvSpPr txBox="1"/>
          <p:nvPr/>
        </p:nvSpPr>
        <p:spPr>
          <a:xfrm>
            <a:off x="1169550" y="3103850"/>
            <a:ext cx="2355900" cy="24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Co-developed shared expectations or classroom routines that establish positive social norms</a:t>
            </a:r>
            <a:endParaRPr sz="2400">
              <a:latin typeface="Josefin Sans"/>
              <a:ea typeface="Josefin Sans"/>
              <a:cs typeface="Josefin Sans"/>
              <a:sym typeface="Josefin Sans"/>
            </a:endParaRPr>
          </a:p>
        </p:txBody>
      </p:sp>
      <p:sp>
        <p:nvSpPr>
          <p:cNvPr id="292" name="Google Shape;292;p38"/>
          <p:cNvSpPr txBox="1"/>
          <p:nvPr/>
        </p:nvSpPr>
        <p:spPr>
          <a:xfrm>
            <a:off x="4622225" y="3482525"/>
            <a:ext cx="2506200" cy="312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Example(s): </a:t>
            </a:r>
            <a:endParaRPr sz="2400">
              <a:latin typeface="Josefin Sans"/>
              <a:ea typeface="Josefin Sans"/>
              <a:cs typeface="Josefin Sans"/>
              <a:sym typeface="Josefin Sans"/>
            </a:endParaRPr>
          </a:p>
          <a:p>
            <a:pPr marL="0" lvl="0" indent="0" algn="l" rtl="0">
              <a:spcBef>
                <a:spcPts val="0"/>
              </a:spcBef>
              <a:spcAft>
                <a:spcPts val="0"/>
              </a:spcAft>
              <a:buNone/>
            </a:pPr>
            <a:r>
              <a:rPr lang="en-US" sz="2400">
                <a:latin typeface="Josefin Sans"/>
                <a:ea typeface="Josefin Sans"/>
                <a:cs typeface="Josefin Sans"/>
                <a:sym typeface="Josefin Sans"/>
              </a:rPr>
              <a:t>Use whole-body listening when someone is sharing with the class.</a:t>
            </a:r>
            <a:endParaRPr sz="2400">
              <a:latin typeface="Josefin Sans"/>
              <a:ea typeface="Josefin Sans"/>
              <a:cs typeface="Josefin Sans"/>
              <a:sym typeface="Josefin Sans"/>
            </a:endParaRPr>
          </a:p>
          <a:p>
            <a:pPr marL="0" lvl="0" indent="0" algn="l" rtl="0">
              <a:spcBef>
                <a:spcPts val="0"/>
              </a:spcBef>
              <a:spcAft>
                <a:spcPts val="0"/>
              </a:spcAft>
              <a:buNone/>
            </a:pPr>
            <a:r>
              <a:rPr lang="en-US" sz="2400" u="sng">
                <a:solidFill>
                  <a:schemeClr val="hlink"/>
                </a:solidFill>
                <a:latin typeface="Josefin Sans"/>
                <a:ea typeface="Josefin Sans"/>
                <a:cs typeface="Josefin Sans"/>
                <a:sym typeface="Josefin Sans"/>
                <a:hlinkClick r:id="rId3"/>
              </a:rPr>
              <a:t>Digital Learning Agreement</a:t>
            </a:r>
            <a:endParaRPr sz="2400">
              <a:latin typeface="Josefin Sans"/>
              <a:ea typeface="Josefin Sans"/>
              <a:cs typeface="Josefin Sans"/>
              <a:sym typeface="Josefin Sans"/>
            </a:endParaRPr>
          </a:p>
          <a:p>
            <a:pPr marL="0" lvl="0" indent="0" algn="l" rtl="0">
              <a:spcBef>
                <a:spcPts val="0"/>
              </a:spcBef>
              <a:spcAft>
                <a:spcPts val="0"/>
              </a:spcAft>
              <a:buNone/>
            </a:pPr>
            <a:endParaRPr sz="2400">
              <a:latin typeface="Josefin Sans"/>
              <a:ea typeface="Josefin Sans"/>
              <a:cs typeface="Josefin Sans"/>
              <a:sym typeface="Josefin Sans"/>
            </a:endParaRPr>
          </a:p>
        </p:txBody>
      </p:sp>
      <p:pic>
        <p:nvPicPr>
          <p:cNvPr id="293" name="Google Shape;293;p38" descr="Whole Body Listening Poster:&#10;Eyes- look at the speaker&#10;Face- could match the speaker's facial expressions&#10;mouth- is quiet&#10;hands-are still with nothing in them&#10;brain- thinks about what the speaker is saying&#10;head- turns toward the speaker&#10;ears- are tuned to the speaker&#10;heart- cares for the speaker"/>
          <p:cNvPicPr preferRelativeResize="0"/>
          <p:nvPr/>
        </p:nvPicPr>
        <p:blipFill rotWithShape="1">
          <a:blip r:embed="rId4">
            <a:alphaModFix/>
          </a:blip>
          <a:srcRect b="7646"/>
          <a:stretch/>
        </p:blipFill>
        <p:spPr>
          <a:xfrm>
            <a:off x="7127213" y="0"/>
            <a:ext cx="4950488" cy="6858000"/>
          </a:xfrm>
          <a:prstGeom prst="rect">
            <a:avLst/>
          </a:prstGeom>
          <a:noFill/>
          <a:ln>
            <a:noFill/>
          </a:ln>
        </p:spPr>
      </p:pic>
      <p:cxnSp>
        <p:nvCxnSpPr>
          <p:cNvPr id="294" name="Google Shape;294;p38" descr="Arrow from left to right"/>
          <p:cNvCxnSpPr>
            <a:stCxn id="290" idx="6"/>
            <a:endCxn id="292" idx="0"/>
          </p:cNvCxnSpPr>
          <p:nvPr/>
        </p:nvCxnSpPr>
        <p:spPr>
          <a:xfrm rot="10800000" flipH="1">
            <a:off x="3901800" y="3482625"/>
            <a:ext cx="1973400" cy="1042800"/>
          </a:xfrm>
          <a:prstGeom prst="curvedConnector4">
            <a:avLst>
              <a:gd name="adj1" fmla="val 18253"/>
              <a:gd name="adj2" fmla="val 122845"/>
            </a:avLst>
          </a:prstGeom>
          <a:noFill/>
          <a:ln w="76200" cap="flat" cmpd="sng">
            <a:solidFill>
              <a:srgbClr val="F1C232"/>
            </a:solidFill>
            <a:prstDash val="solid"/>
            <a:round/>
            <a:headEnd type="none" w="med" len="med"/>
            <a:tailEnd type="stealth" w="med" len="med"/>
          </a:ln>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1"/>
          <p:cNvSpPr txBox="1"/>
          <p:nvPr/>
        </p:nvSpPr>
        <p:spPr>
          <a:xfrm>
            <a:off x="436450" y="3982250"/>
            <a:ext cx="6137700" cy="1492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None/>
            </a:pPr>
            <a:r>
              <a:rPr lang="en-US" sz="4800" dirty="0">
                <a:solidFill>
                  <a:srgbClr val="0F150D"/>
                </a:solidFill>
                <a:latin typeface="Caveat"/>
                <a:ea typeface="Caveat"/>
                <a:cs typeface="Caveat"/>
                <a:sym typeface="Caveat"/>
              </a:rPr>
              <a:t>Sarah </a:t>
            </a:r>
            <a:r>
              <a:rPr lang="en-US" sz="4800" dirty="0" err="1">
                <a:solidFill>
                  <a:srgbClr val="0F150D"/>
                </a:solidFill>
                <a:latin typeface="Caveat"/>
                <a:ea typeface="Caveat"/>
                <a:cs typeface="Caveat"/>
                <a:sym typeface="Caveat"/>
              </a:rPr>
              <a:t>Bazemore</a:t>
            </a:r>
            <a:endParaRPr sz="4800" dirty="0">
              <a:solidFill>
                <a:srgbClr val="0F150D"/>
              </a:solidFill>
              <a:latin typeface="Caveat"/>
              <a:ea typeface="Caveat"/>
              <a:cs typeface="Caveat"/>
              <a:sym typeface="Caveat"/>
            </a:endParaRPr>
          </a:p>
          <a:p>
            <a:pPr marL="0" lvl="0" indent="0" algn="ctr" rtl="0">
              <a:lnSpc>
                <a:spcPct val="90000"/>
              </a:lnSpc>
              <a:spcBef>
                <a:spcPts val="500"/>
              </a:spcBef>
              <a:spcAft>
                <a:spcPts val="0"/>
              </a:spcAft>
              <a:buNone/>
            </a:pPr>
            <a:r>
              <a:rPr lang="en-US" sz="2000" dirty="0">
                <a:solidFill>
                  <a:srgbClr val="0F150D"/>
                </a:solidFill>
                <a:latin typeface="Trebuchet MS"/>
                <a:ea typeface="Trebuchet MS"/>
                <a:cs typeface="Trebuchet MS"/>
                <a:sym typeface="Trebuchet MS"/>
              </a:rPr>
              <a:t>School Counseling Specialists, </a:t>
            </a:r>
            <a:endParaRPr sz="2000" dirty="0">
              <a:solidFill>
                <a:srgbClr val="0F150D"/>
              </a:solidFill>
              <a:latin typeface="Trebuchet MS"/>
              <a:ea typeface="Trebuchet MS"/>
              <a:cs typeface="Trebuchet MS"/>
              <a:sym typeface="Trebuchet MS"/>
            </a:endParaRPr>
          </a:p>
          <a:p>
            <a:pPr marL="0" lvl="0" indent="0" algn="ctr" rtl="0">
              <a:lnSpc>
                <a:spcPct val="90000"/>
              </a:lnSpc>
              <a:spcBef>
                <a:spcPts val="500"/>
              </a:spcBef>
              <a:spcAft>
                <a:spcPts val="0"/>
              </a:spcAft>
              <a:buNone/>
            </a:pPr>
            <a:r>
              <a:rPr lang="en-US" sz="2000" dirty="0">
                <a:solidFill>
                  <a:srgbClr val="0F150D"/>
                </a:solidFill>
                <a:latin typeface="Trebuchet MS"/>
                <a:ea typeface="Trebuchet MS"/>
                <a:cs typeface="Trebuchet MS"/>
                <a:sym typeface="Trebuchet MS"/>
              </a:rPr>
              <a:t>and Student Assistance Systems Coordinator</a:t>
            </a:r>
            <a:endParaRPr sz="2000" dirty="0">
              <a:solidFill>
                <a:srgbClr val="0F150D"/>
              </a:solidFill>
              <a:latin typeface="Trebuchet MS"/>
              <a:ea typeface="Trebuchet MS"/>
              <a:cs typeface="Trebuchet MS"/>
              <a:sym typeface="Trebuchet MS"/>
            </a:endParaRPr>
          </a:p>
          <a:p>
            <a:pPr marL="0" lvl="0" indent="0" algn="ctr" rtl="0">
              <a:lnSpc>
                <a:spcPct val="90000"/>
              </a:lnSpc>
              <a:spcBef>
                <a:spcPts val="500"/>
              </a:spcBef>
              <a:spcAft>
                <a:spcPts val="0"/>
              </a:spcAft>
              <a:buNone/>
            </a:pPr>
            <a:r>
              <a:rPr lang="en-US" sz="2000" dirty="0">
                <a:solidFill>
                  <a:srgbClr val="0F150D"/>
                </a:solidFill>
                <a:latin typeface="Trebuchet MS"/>
                <a:ea typeface="Trebuchet MS"/>
                <a:cs typeface="Trebuchet MS"/>
                <a:sym typeface="Trebuchet MS"/>
              </a:rPr>
              <a:t>Office of Student Services</a:t>
            </a:r>
            <a:endParaRPr sz="2800" dirty="0">
              <a:solidFill>
                <a:srgbClr val="0F150D"/>
              </a:solidFill>
              <a:latin typeface="Trebuchet MS"/>
              <a:ea typeface="Trebuchet MS"/>
              <a:cs typeface="Trebuchet MS"/>
              <a:sym typeface="Trebuchet MS"/>
            </a:endParaRPr>
          </a:p>
        </p:txBody>
      </p:sp>
      <p:pic>
        <p:nvPicPr>
          <p:cNvPr id="167" name="Google Shape;167;p21" descr="Picture of Sarah Bazemore"/>
          <p:cNvPicPr preferRelativeResize="0"/>
          <p:nvPr/>
        </p:nvPicPr>
        <p:blipFill>
          <a:blip r:embed="rId3">
            <a:alphaModFix/>
          </a:blip>
          <a:stretch>
            <a:fillRect/>
          </a:stretch>
        </p:blipFill>
        <p:spPr>
          <a:xfrm>
            <a:off x="2236779" y="764750"/>
            <a:ext cx="2853017" cy="3217500"/>
          </a:xfrm>
          <a:prstGeom prst="rect">
            <a:avLst/>
          </a:prstGeom>
          <a:noFill/>
          <a:ln>
            <a:noFill/>
          </a:ln>
        </p:spPr>
      </p:pic>
      <p:pic>
        <p:nvPicPr>
          <p:cNvPr id="168" name="Google Shape;168;p21" descr="Teacher definition: (n) tee-cher: A multi-tasking educational rockstart who lives to inspire and loves to encourage. They're kind of a big deal. "/>
          <p:cNvPicPr preferRelativeResize="0"/>
          <p:nvPr/>
        </p:nvPicPr>
        <p:blipFill>
          <a:blip r:embed="rId4">
            <a:alphaModFix/>
          </a:blip>
          <a:stretch>
            <a:fillRect/>
          </a:stretch>
        </p:blipFill>
        <p:spPr>
          <a:xfrm>
            <a:off x="6205275" y="992225"/>
            <a:ext cx="5143600" cy="3613375"/>
          </a:xfrm>
          <a:prstGeom prst="rect">
            <a:avLst/>
          </a:prstGeom>
          <a:noFill/>
          <a:ln>
            <a:noFill/>
          </a:ln>
        </p:spPr>
      </p:pic>
      <p:sp>
        <p:nvSpPr>
          <p:cNvPr id="2" name="Title 1"/>
          <p:cNvSpPr>
            <a:spLocks noGrp="1"/>
          </p:cNvSpPr>
          <p:nvPr>
            <p:ph type="title"/>
          </p:nvPr>
        </p:nvSpPr>
        <p:spPr>
          <a:xfrm>
            <a:off x="833275" y="-229961"/>
            <a:ext cx="10515600" cy="1325880"/>
          </a:xfrm>
        </p:spPr>
        <p:txBody>
          <a:bodyPr/>
          <a:lstStyle/>
          <a:p>
            <a:r>
              <a:rPr lang="en-US" dirty="0" smtClean="0"/>
              <a:t>Who Am I?</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9"/>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2 </a:t>
            </a:r>
            <a:r>
              <a:rPr lang="en-US" sz="2400" b="1" dirty="0" smtClean="0">
                <a:solidFill>
                  <a:srgbClr val="000000"/>
                </a:solidFill>
              </a:rPr>
              <a:t>(2 of 3)</a:t>
            </a:r>
            <a:endParaRPr sz="2400" b="1" dirty="0">
              <a:solidFill>
                <a:srgbClr val="000000"/>
              </a:solidFill>
            </a:endParaRPr>
          </a:p>
        </p:txBody>
      </p:sp>
      <p:sp>
        <p:nvSpPr>
          <p:cNvPr id="301" name="Google Shape;301;p39"/>
          <p:cNvSpPr txBox="1">
            <a:spLocks noGrp="1"/>
          </p:cNvSpPr>
          <p:nvPr>
            <p:ph type="body" idx="1"/>
          </p:nvPr>
        </p:nvSpPr>
        <p:spPr>
          <a:xfrm>
            <a:off x="570425" y="1386925"/>
            <a:ext cx="43068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a:latin typeface="Josefin Sans"/>
                <a:ea typeface="Josefin Sans"/>
                <a:cs typeface="Josefin Sans"/>
                <a:sym typeface="Josefin Sans"/>
              </a:rPr>
              <a:t>Establish positive and predictable classroom environments.</a:t>
            </a:r>
            <a:endParaRPr sz="2400">
              <a:latin typeface="Josefin Sans"/>
              <a:ea typeface="Josefin Sans"/>
              <a:cs typeface="Josefin Sans"/>
              <a:sym typeface="Josefin Sans"/>
            </a:endParaRPr>
          </a:p>
        </p:txBody>
      </p:sp>
      <p:sp>
        <p:nvSpPr>
          <p:cNvPr id="302" name="Google Shape;302;p39" descr="Circle: Growth mindset practices...Value: Effort, Persistence, Learning from Mistakes"/>
          <p:cNvSpPr/>
          <p:nvPr/>
        </p:nvSpPr>
        <p:spPr>
          <a:xfrm>
            <a:off x="870600" y="2717175"/>
            <a:ext cx="30312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9"/>
          <p:cNvSpPr txBox="1"/>
          <p:nvPr/>
        </p:nvSpPr>
        <p:spPr>
          <a:xfrm>
            <a:off x="1169550" y="3103850"/>
            <a:ext cx="2355900" cy="24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u="sng">
                <a:solidFill>
                  <a:schemeClr val="hlink"/>
                </a:solidFill>
                <a:latin typeface="Josefin Sans"/>
                <a:ea typeface="Josefin Sans"/>
                <a:cs typeface="Josefin Sans"/>
                <a:sym typeface="Josefin Sans"/>
                <a:hlinkClick r:id="rId3"/>
              </a:rPr>
              <a:t>Growth Mindset</a:t>
            </a:r>
            <a:r>
              <a:rPr lang="en-US" sz="3000" b="1">
                <a:latin typeface="Josefin Sans"/>
                <a:ea typeface="Josefin Sans"/>
                <a:cs typeface="Josefin Sans"/>
                <a:sym typeface="Josefin Sans"/>
              </a:rPr>
              <a:t> Practices…</a:t>
            </a:r>
            <a:endParaRPr sz="3000" b="1">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Value: Effort</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Persistence</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Learning from Mistakes</a:t>
            </a:r>
            <a:endParaRPr sz="2400">
              <a:latin typeface="Josefin Sans"/>
              <a:ea typeface="Josefin Sans"/>
              <a:cs typeface="Josefin Sans"/>
              <a:sym typeface="Josefin Sans"/>
            </a:endParaRPr>
          </a:p>
        </p:txBody>
      </p:sp>
      <p:sp>
        <p:nvSpPr>
          <p:cNvPr id="304" name="Google Shape;304;p39"/>
          <p:cNvSpPr txBox="1"/>
          <p:nvPr/>
        </p:nvSpPr>
        <p:spPr>
          <a:xfrm>
            <a:off x="4817175" y="5565050"/>
            <a:ext cx="5327400" cy="10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Example: </a:t>
            </a:r>
            <a:endParaRPr sz="2400">
              <a:latin typeface="Josefin Sans"/>
              <a:ea typeface="Josefin Sans"/>
              <a:cs typeface="Josefin Sans"/>
              <a:sym typeface="Josefin Sans"/>
            </a:endParaRPr>
          </a:p>
          <a:p>
            <a:pPr marL="0" lvl="0" indent="0" algn="l" rtl="0">
              <a:spcBef>
                <a:spcPts val="0"/>
              </a:spcBef>
              <a:spcAft>
                <a:spcPts val="0"/>
              </a:spcAft>
              <a:buNone/>
            </a:pPr>
            <a:r>
              <a:rPr lang="en-US" sz="2400">
                <a:latin typeface="Josefin Sans"/>
                <a:ea typeface="Josefin Sans"/>
                <a:cs typeface="Josefin Sans"/>
                <a:sym typeface="Josefin Sans"/>
              </a:rPr>
              <a:t>Use process praise not person praise.</a:t>
            </a:r>
            <a:endParaRPr sz="2400">
              <a:latin typeface="Josefin Sans"/>
              <a:ea typeface="Josefin Sans"/>
              <a:cs typeface="Josefin Sans"/>
              <a:sym typeface="Josefin Sans"/>
            </a:endParaRPr>
          </a:p>
        </p:txBody>
      </p:sp>
      <p:cxnSp>
        <p:nvCxnSpPr>
          <p:cNvPr id="305" name="Google Shape;305;p39" descr="Arrow moving right"/>
          <p:cNvCxnSpPr>
            <a:stCxn id="302" idx="5"/>
            <a:endCxn id="304" idx="1"/>
          </p:cNvCxnSpPr>
          <p:nvPr/>
        </p:nvCxnSpPr>
        <p:spPr>
          <a:xfrm rot="-5400000" flipH="1">
            <a:off x="4002991" y="5258951"/>
            <a:ext cx="269100" cy="1359300"/>
          </a:xfrm>
          <a:prstGeom prst="curvedConnector2">
            <a:avLst/>
          </a:prstGeom>
          <a:noFill/>
          <a:ln w="76200" cap="flat" cmpd="sng">
            <a:solidFill>
              <a:srgbClr val="F1C232"/>
            </a:solidFill>
            <a:prstDash val="solid"/>
            <a:round/>
            <a:headEnd type="none" w="med" len="med"/>
            <a:tailEnd type="stealth" w="med" len="med"/>
          </a:ln>
        </p:spPr>
      </p:cxnSp>
      <p:pic>
        <p:nvPicPr>
          <p:cNvPr id="306" name="Google Shape;306;p39" descr="10 Growth Mindset Praises for Teachers to Give Students:&#10;Praise Effort or Process NOT Ability or Trait&#10;&#10;I'm happy you figured that out for yourself.&#10;&#10;I'm proud of you for giving it your best effort.&#10;&#10;You never gave up, even when it was hard.&#10;&#10;You have such a positive attitude&#10;&#10;What a creative solution to that problem.&#10;&#10;Your hard work has really paid off.&#10;&#10;You showed great perserverence reaching your coal.&#10;&#10;I admire you for trying so hard.&#10;&#10;I like the way you tried different strategies to figure that out.&#10;&#10;You are not of a challenge: I like that."/>
          <p:cNvPicPr preferRelativeResize="0"/>
          <p:nvPr/>
        </p:nvPicPr>
        <p:blipFill>
          <a:blip r:embed="rId4">
            <a:alphaModFix/>
          </a:blip>
          <a:stretch>
            <a:fillRect/>
          </a:stretch>
        </p:blipFill>
        <p:spPr>
          <a:xfrm>
            <a:off x="4997400" y="114300"/>
            <a:ext cx="7080299" cy="5307600"/>
          </a:xfrm>
          <a:prstGeom prst="rect">
            <a:avLst/>
          </a:prstGeom>
          <a:noFill/>
          <a:ln w="28575" cap="flat" cmpd="sng">
            <a:solidFill>
              <a:srgbClr val="F1C23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0"/>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2</a:t>
            </a:r>
            <a:r>
              <a:rPr lang="en-US" sz="2400" b="1" dirty="0" smtClean="0">
                <a:solidFill>
                  <a:srgbClr val="000000"/>
                </a:solidFill>
              </a:rPr>
              <a:t>(3 of 3)</a:t>
            </a:r>
            <a:endParaRPr sz="2400" b="1" dirty="0">
              <a:solidFill>
                <a:srgbClr val="000000"/>
              </a:solidFill>
            </a:endParaRPr>
          </a:p>
        </p:txBody>
      </p:sp>
      <p:sp>
        <p:nvSpPr>
          <p:cNvPr id="313" name="Google Shape;313;p40"/>
          <p:cNvSpPr txBox="1">
            <a:spLocks noGrp="1"/>
          </p:cNvSpPr>
          <p:nvPr>
            <p:ph type="body" idx="1"/>
          </p:nvPr>
        </p:nvSpPr>
        <p:spPr>
          <a:xfrm>
            <a:off x="570425" y="1386925"/>
            <a:ext cx="43068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a:latin typeface="Josefin Sans"/>
                <a:ea typeface="Josefin Sans"/>
                <a:cs typeface="Josefin Sans"/>
                <a:sym typeface="Josefin Sans"/>
              </a:rPr>
              <a:t>Establish positive and predictable classroom environments.</a:t>
            </a:r>
            <a:endParaRPr sz="2400">
              <a:latin typeface="Josefin Sans"/>
              <a:ea typeface="Josefin Sans"/>
              <a:cs typeface="Josefin Sans"/>
              <a:sym typeface="Josefin Sans"/>
            </a:endParaRPr>
          </a:p>
        </p:txBody>
      </p:sp>
      <p:sp>
        <p:nvSpPr>
          <p:cNvPr id="314" name="Google Shape;314;p40" descr="Circle: Routines for Checking in Regularly with Students"/>
          <p:cNvSpPr/>
          <p:nvPr/>
        </p:nvSpPr>
        <p:spPr>
          <a:xfrm>
            <a:off x="870600" y="2717175"/>
            <a:ext cx="30312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txBox="1"/>
          <p:nvPr/>
        </p:nvSpPr>
        <p:spPr>
          <a:xfrm>
            <a:off x="1169550" y="3103850"/>
            <a:ext cx="2355900" cy="24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latin typeface="Josefin Sans"/>
                <a:ea typeface="Josefin Sans"/>
                <a:cs typeface="Josefin Sans"/>
                <a:sym typeface="Josefin Sans"/>
              </a:rPr>
              <a:t>Routines for Checking in Regularly with Students</a:t>
            </a:r>
            <a:endParaRPr sz="2400">
              <a:latin typeface="Josefin Sans"/>
              <a:ea typeface="Josefin Sans"/>
              <a:cs typeface="Josefin Sans"/>
              <a:sym typeface="Josefin Sans"/>
            </a:endParaRPr>
          </a:p>
        </p:txBody>
      </p:sp>
      <p:sp>
        <p:nvSpPr>
          <p:cNvPr id="316" name="Google Shape;316;p40"/>
          <p:cNvSpPr txBox="1"/>
          <p:nvPr/>
        </p:nvSpPr>
        <p:spPr>
          <a:xfrm>
            <a:off x="4817175" y="5565050"/>
            <a:ext cx="5327400" cy="10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Example: </a:t>
            </a:r>
            <a:endParaRPr sz="2400">
              <a:latin typeface="Josefin Sans"/>
              <a:ea typeface="Josefin Sans"/>
              <a:cs typeface="Josefin Sans"/>
              <a:sym typeface="Josefin Sans"/>
            </a:endParaRPr>
          </a:p>
          <a:p>
            <a:pPr marL="0" lvl="0" indent="0" algn="l" rtl="0">
              <a:spcBef>
                <a:spcPts val="0"/>
              </a:spcBef>
              <a:spcAft>
                <a:spcPts val="0"/>
              </a:spcAft>
              <a:buNone/>
            </a:pPr>
            <a:r>
              <a:rPr lang="en-US" sz="2400">
                <a:latin typeface="Josefin Sans"/>
                <a:ea typeface="Josefin Sans"/>
                <a:cs typeface="Josefin Sans"/>
                <a:sym typeface="Josefin Sans"/>
              </a:rPr>
              <a:t>The 5 Point Scale</a:t>
            </a:r>
            <a:endParaRPr sz="2400">
              <a:latin typeface="Josefin Sans"/>
              <a:ea typeface="Josefin Sans"/>
              <a:cs typeface="Josefin Sans"/>
              <a:sym typeface="Josefin Sans"/>
            </a:endParaRPr>
          </a:p>
        </p:txBody>
      </p:sp>
      <p:cxnSp>
        <p:nvCxnSpPr>
          <p:cNvPr id="317" name="Google Shape;317;p40" descr="Arrow pointing right"/>
          <p:cNvCxnSpPr>
            <a:stCxn id="314" idx="5"/>
            <a:endCxn id="316" idx="1"/>
          </p:cNvCxnSpPr>
          <p:nvPr/>
        </p:nvCxnSpPr>
        <p:spPr>
          <a:xfrm rot="-5400000" flipH="1">
            <a:off x="4002991" y="5258951"/>
            <a:ext cx="269100" cy="1359300"/>
          </a:xfrm>
          <a:prstGeom prst="curvedConnector2">
            <a:avLst/>
          </a:prstGeom>
          <a:noFill/>
          <a:ln w="76200" cap="flat" cmpd="sng">
            <a:solidFill>
              <a:srgbClr val="F1C232"/>
            </a:solidFill>
            <a:prstDash val="solid"/>
            <a:round/>
            <a:headEnd type="none" w="med" len="med"/>
            <a:tailEnd type="stealth" w="med" len="med"/>
          </a:ln>
        </p:spPr>
      </p:cxnSp>
      <p:pic>
        <p:nvPicPr>
          <p:cNvPr id="318" name="Google Shape;318;p40" descr="5 point scale&#10;&#10;5- I am going to explode&#10;4- I am getting angry&#10;3- I am a little nervous&#10;2- Feeling okay&#10;1- Calm and relaxed"/>
          <p:cNvPicPr preferRelativeResize="0"/>
          <p:nvPr/>
        </p:nvPicPr>
        <p:blipFill>
          <a:blip r:embed="rId3">
            <a:alphaModFix/>
          </a:blip>
          <a:stretch>
            <a:fillRect/>
          </a:stretch>
        </p:blipFill>
        <p:spPr>
          <a:xfrm>
            <a:off x="4312148" y="469775"/>
            <a:ext cx="7388899" cy="4136325"/>
          </a:xfrm>
          <a:prstGeom prst="rect">
            <a:avLst/>
          </a:prstGeom>
          <a:noFill/>
          <a:ln>
            <a:noFill/>
          </a:ln>
        </p:spPr>
      </p:pic>
      <p:pic>
        <p:nvPicPr>
          <p:cNvPr id="319" name="Google Shape;319;p40" descr="5 point scale&#10;&#10;5- I am going to explode&#10;4- I am getting angry&#10;3- I am a little nervous&#10;2- Feeling okay&#10;1- Calm and relaxed"/>
          <p:cNvPicPr preferRelativeResize="0"/>
          <p:nvPr/>
        </p:nvPicPr>
        <p:blipFill>
          <a:blip r:embed="rId4">
            <a:alphaModFix/>
          </a:blip>
          <a:stretch>
            <a:fillRect/>
          </a:stretch>
        </p:blipFill>
        <p:spPr>
          <a:xfrm>
            <a:off x="5916651" y="469787"/>
            <a:ext cx="4075925" cy="4612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1000"/>
                                        <p:tgtEl>
                                          <p:spTgt spid="319"/>
                                        </p:tgtEl>
                                        <p:attrNameLst>
                                          <p:attrName>ppt_x</p:attrName>
                                        </p:attrNameLst>
                                      </p:cBhvr>
                                      <p:tavLst>
                                        <p:tav tm="0">
                                          <p:val>
                                            <p:strVal val="#ppt_x"/>
                                          </p:val>
                                        </p:tav>
                                        <p:tav tm="100000">
                                          <p:val>
                                            <p:strVal val="#ppt_x-1"/>
                                          </p:val>
                                        </p:tav>
                                      </p:tavLst>
                                    </p:anim>
                                    <p:set>
                                      <p:cBhvr>
                                        <p:cTn id="7" dur="1" fill="hold">
                                          <p:stCondLst>
                                            <p:cond delay="1000"/>
                                          </p:stCondLst>
                                        </p:cTn>
                                        <p:tgtEl>
                                          <p:spTgt spid="3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1"/>
          <p:cNvSpPr txBox="1">
            <a:spLocks noGrp="1"/>
          </p:cNvSpPr>
          <p:nvPr>
            <p:ph type="title"/>
          </p:nvPr>
        </p:nvSpPr>
        <p:spPr>
          <a:xfrm rot="-5400000">
            <a:off x="-4114800" y="5937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Hand Signals for More</a:t>
            </a:r>
            <a:endParaRPr/>
          </a:p>
          <a:p>
            <a:pPr marL="0" lvl="0" indent="0" algn="l" rtl="0">
              <a:spcBef>
                <a:spcPts val="0"/>
              </a:spcBef>
              <a:spcAft>
                <a:spcPts val="0"/>
              </a:spcAft>
              <a:buNone/>
            </a:pPr>
            <a:r>
              <a:rPr lang="en-US"/>
              <a:t> Equitable Discussions</a:t>
            </a:r>
            <a:endParaRPr/>
          </a:p>
        </p:txBody>
      </p:sp>
      <p:pic>
        <p:nvPicPr>
          <p:cNvPr id="326" name="Google Shape;326;p41" descr="5 Hand Signals&#10;For Managing Class Discussions Online and Offline&#10;&#10;1) I agree.&#10;2) I disagree&#10;3) I have a question&#10;4) I'd like to add to that&#10;5) I can paraphrase&#10;&#10;From edutopia"/>
          <p:cNvPicPr preferRelativeResize="0"/>
          <p:nvPr/>
        </p:nvPicPr>
        <p:blipFill>
          <a:blip r:embed="rId3">
            <a:alphaModFix/>
          </a:blip>
          <a:stretch>
            <a:fillRect/>
          </a:stretch>
        </p:blipFill>
        <p:spPr>
          <a:xfrm>
            <a:off x="2831750" y="292325"/>
            <a:ext cx="7545051" cy="5835200"/>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2"/>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3 </a:t>
            </a:r>
            <a:r>
              <a:rPr lang="en-US" sz="2400" b="1" dirty="0" smtClean="0">
                <a:solidFill>
                  <a:srgbClr val="000000"/>
                </a:solidFill>
              </a:rPr>
              <a:t>(1 of 3)</a:t>
            </a:r>
            <a:endParaRPr sz="2400" b="1" dirty="0">
              <a:solidFill>
                <a:srgbClr val="000000"/>
              </a:solidFill>
            </a:endParaRPr>
          </a:p>
        </p:txBody>
      </p:sp>
      <p:sp>
        <p:nvSpPr>
          <p:cNvPr id="333" name="Google Shape;333;p42"/>
          <p:cNvSpPr txBox="1">
            <a:spLocks noGrp="1"/>
          </p:cNvSpPr>
          <p:nvPr>
            <p:ph type="body" idx="1"/>
          </p:nvPr>
        </p:nvSpPr>
        <p:spPr>
          <a:xfrm>
            <a:off x="570425" y="1441250"/>
            <a:ext cx="6558000" cy="4525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latin typeface="Josefin Sans"/>
                <a:ea typeface="Josefin Sans"/>
                <a:cs typeface="Josefin Sans"/>
                <a:sym typeface="Josefin Sans"/>
              </a:rPr>
              <a:t>Encourage positive teacher-student interactions and student-student interactions</a:t>
            </a:r>
            <a:endParaRPr sz="3000">
              <a:latin typeface="Josefin Sans"/>
              <a:ea typeface="Josefin Sans"/>
              <a:cs typeface="Josefin Sans"/>
              <a:sym typeface="Josefin Sans"/>
            </a:endParaRPr>
          </a:p>
        </p:txBody>
      </p:sp>
      <p:sp>
        <p:nvSpPr>
          <p:cNvPr id="334" name="Google Shape;334;p42" descr="Circle: Routines and regular opportunities for interactions that are taught and consistently used."/>
          <p:cNvSpPr/>
          <p:nvPr/>
        </p:nvSpPr>
        <p:spPr>
          <a:xfrm>
            <a:off x="831900" y="3127200"/>
            <a:ext cx="30312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2"/>
          <p:cNvSpPr txBox="1"/>
          <p:nvPr/>
        </p:nvSpPr>
        <p:spPr>
          <a:xfrm>
            <a:off x="4622225" y="3482525"/>
            <a:ext cx="2842800" cy="211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Example: </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Greeting students by name as they enter the room. </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-or-</a:t>
            </a:r>
            <a:endParaRPr sz="2400">
              <a:latin typeface="Josefin Sans"/>
              <a:ea typeface="Josefin Sans"/>
              <a:cs typeface="Josefin Sans"/>
              <a:sym typeface="Josefin Sans"/>
            </a:endParaRPr>
          </a:p>
          <a:p>
            <a:pPr marL="0" lvl="0" indent="0" algn="ctr" rtl="0">
              <a:spcBef>
                <a:spcPts val="0"/>
              </a:spcBef>
              <a:spcAft>
                <a:spcPts val="0"/>
              </a:spcAft>
              <a:buNone/>
            </a:pPr>
            <a:r>
              <a:rPr lang="en-US" sz="2400" u="sng">
                <a:solidFill>
                  <a:schemeClr val="hlink"/>
                </a:solidFill>
                <a:latin typeface="Josefin Sans"/>
                <a:ea typeface="Josefin Sans"/>
                <a:cs typeface="Josefin Sans"/>
                <a:sym typeface="Josefin Sans"/>
                <a:hlinkClick r:id="rId3"/>
              </a:rPr>
              <a:t>Online Games to Get Your Class Engaged and Connected</a:t>
            </a:r>
            <a:endParaRPr sz="2400">
              <a:latin typeface="Josefin Sans"/>
              <a:ea typeface="Josefin Sans"/>
              <a:cs typeface="Josefin Sans"/>
              <a:sym typeface="Josefin Sans"/>
            </a:endParaRPr>
          </a:p>
        </p:txBody>
      </p:sp>
      <p:cxnSp>
        <p:nvCxnSpPr>
          <p:cNvPr id="336" name="Google Shape;336;p42" descr="Arrow pointing right"/>
          <p:cNvCxnSpPr>
            <a:stCxn id="334" idx="6"/>
            <a:endCxn id="335" idx="0"/>
          </p:cNvCxnSpPr>
          <p:nvPr/>
        </p:nvCxnSpPr>
        <p:spPr>
          <a:xfrm rot="10800000" flipH="1">
            <a:off x="3863100" y="3482550"/>
            <a:ext cx="2180400" cy="1452900"/>
          </a:xfrm>
          <a:prstGeom prst="curvedConnector4">
            <a:avLst>
              <a:gd name="adj1" fmla="val 17408"/>
              <a:gd name="adj2" fmla="val 116391"/>
            </a:avLst>
          </a:prstGeom>
          <a:noFill/>
          <a:ln w="76200" cap="flat" cmpd="sng">
            <a:solidFill>
              <a:srgbClr val="F1C232"/>
            </a:solidFill>
            <a:prstDash val="solid"/>
            <a:round/>
            <a:headEnd type="none" w="med" len="med"/>
            <a:tailEnd type="stealth" w="med" len="med"/>
          </a:ln>
        </p:spPr>
      </p:cxnSp>
      <p:sp>
        <p:nvSpPr>
          <p:cNvPr id="337" name="Google Shape;337;p42"/>
          <p:cNvSpPr txBox="1"/>
          <p:nvPr/>
        </p:nvSpPr>
        <p:spPr>
          <a:xfrm>
            <a:off x="1169550" y="3506675"/>
            <a:ext cx="2355900" cy="24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Routines and regular opportunities for interactions that are taught and consistently used.</a:t>
            </a:r>
            <a:endParaRPr sz="2400">
              <a:latin typeface="Josefin Sans"/>
              <a:ea typeface="Josefin Sans"/>
              <a:cs typeface="Josefin Sans"/>
              <a:sym typeface="Josefin Sans"/>
            </a:endParaRPr>
          </a:p>
        </p:txBody>
      </p:sp>
      <p:pic>
        <p:nvPicPr>
          <p:cNvPr id="338" name="Google Shape;338;p42" descr="Clipart"/>
          <p:cNvPicPr preferRelativeResize="0"/>
          <p:nvPr/>
        </p:nvPicPr>
        <p:blipFill>
          <a:blip r:embed="rId4">
            <a:alphaModFix/>
          </a:blip>
          <a:stretch>
            <a:fillRect/>
          </a:stretch>
        </p:blipFill>
        <p:spPr>
          <a:xfrm>
            <a:off x="7128425" y="582974"/>
            <a:ext cx="4758776" cy="3172518"/>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3"/>
          <p:cNvSpPr txBox="1">
            <a:spLocks noGrp="1"/>
          </p:cNvSpPr>
          <p:nvPr>
            <p:ph type="title"/>
          </p:nvPr>
        </p:nvSpPr>
        <p:spPr>
          <a:xfrm>
            <a:off x="838200" y="114299"/>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3 </a:t>
            </a:r>
            <a:r>
              <a:rPr lang="en-US" sz="2400" b="1" dirty="0" smtClean="0">
                <a:solidFill>
                  <a:srgbClr val="000000"/>
                </a:solidFill>
              </a:rPr>
              <a:t>(2 of 3)</a:t>
            </a:r>
            <a:endParaRPr sz="2400" b="1" dirty="0">
              <a:solidFill>
                <a:srgbClr val="000000"/>
              </a:solidFill>
            </a:endParaRPr>
          </a:p>
        </p:txBody>
      </p:sp>
      <p:sp>
        <p:nvSpPr>
          <p:cNvPr id="345" name="Google Shape;345;p43"/>
          <p:cNvSpPr txBox="1">
            <a:spLocks noGrp="1"/>
          </p:cNvSpPr>
          <p:nvPr>
            <p:ph type="body" idx="1"/>
          </p:nvPr>
        </p:nvSpPr>
        <p:spPr>
          <a:xfrm>
            <a:off x="544000" y="1166250"/>
            <a:ext cx="3494100" cy="4525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200">
                <a:latin typeface="Josefin Sans"/>
                <a:ea typeface="Josefin Sans"/>
                <a:cs typeface="Josefin Sans"/>
                <a:sym typeface="Josefin Sans"/>
              </a:rPr>
              <a:t>Encourage positive teacher-student interactions and student-student interactions</a:t>
            </a:r>
            <a:endParaRPr sz="2200">
              <a:latin typeface="Josefin Sans"/>
              <a:ea typeface="Josefin Sans"/>
              <a:cs typeface="Josefin Sans"/>
              <a:sym typeface="Josefin Sans"/>
            </a:endParaRPr>
          </a:p>
        </p:txBody>
      </p:sp>
      <p:sp>
        <p:nvSpPr>
          <p:cNvPr id="346" name="Google Shape;346;p43" descr="Circle:&#10;Routines and regular opportunities for interactions that are taught and consistently used."/>
          <p:cNvSpPr/>
          <p:nvPr/>
        </p:nvSpPr>
        <p:spPr>
          <a:xfrm>
            <a:off x="831900" y="3127200"/>
            <a:ext cx="30312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3"/>
          <p:cNvSpPr txBox="1"/>
          <p:nvPr/>
        </p:nvSpPr>
        <p:spPr>
          <a:xfrm>
            <a:off x="3987950" y="5187125"/>
            <a:ext cx="6738600" cy="211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Warm-Up Writing Assignment or Discussion using sentence stems</a:t>
            </a:r>
            <a:endParaRPr sz="2400">
              <a:latin typeface="Josefin Sans"/>
              <a:ea typeface="Josefin Sans"/>
              <a:cs typeface="Josefin Sans"/>
              <a:sym typeface="Josefin Sans"/>
            </a:endParaRPr>
          </a:p>
        </p:txBody>
      </p:sp>
      <p:cxnSp>
        <p:nvCxnSpPr>
          <p:cNvPr id="348" name="Google Shape;348;p43" descr="Arrow pointing right"/>
          <p:cNvCxnSpPr>
            <a:stCxn id="346" idx="6"/>
            <a:endCxn id="347" idx="0"/>
          </p:cNvCxnSpPr>
          <p:nvPr/>
        </p:nvCxnSpPr>
        <p:spPr>
          <a:xfrm>
            <a:off x="3863100" y="4935450"/>
            <a:ext cx="3494100" cy="251700"/>
          </a:xfrm>
          <a:prstGeom prst="curvedConnector2">
            <a:avLst/>
          </a:prstGeom>
          <a:noFill/>
          <a:ln w="76200" cap="flat" cmpd="sng">
            <a:solidFill>
              <a:srgbClr val="F1C232"/>
            </a:solidFill>
            <a:prstDash val="solid"/>
            <a:round/>
            <a:headEnd type="none" w="med" len="med"/>
            <a:tailEnd type="stealth" w="med" len="med"/>
          </a:ln>
        </p:spPr>
      </p:cxnSp>
      <p:sp>
        <p:nvSpPr>
          <p:cNvPr id="349" name="Google Shape;349;p43"/>
          <p:cNvSpPr txBox="1"/>
          <p:nvPr/>
        </p:nvSpPr>
        <p:spPr>
          <a:xfrm>
            <a:off x="1169550" y="3506675"/>
            <a:ext cx="2355900" cy="24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Routines and regular opportunities for interactions that are taught and consistently used.</a:t>
            </a:r>
            <a:endParaRPr sz="2400">
              <a:latin typeface="Josefin Sans"/>
              <a:ea typeface="Josefin Sans"/>
              <a:cs typeface="Josefin Sans"/>
              <a:sym typeface="Josefin Sans"/>
            </a:endParaRPr>
          </a:p>
        </p:txBody>
      </p:sp>
      <p:pic>
        <p:nvPicPr>
          <p:cNvPr id="350" name="Google Shape;350;p43" descr="Active Statement Sentence Stems&#10;&#10;I am so proud to see/hear....&#10;I am so excited to see/hear&#10;I am so appreciative of you/your...&#10;I am so grateful that/for....&#10;I am so thankful that/for....&#10;I am delighted to learn/see/hear....&#10;I am so pleased to see/hear/by....&#10;I am so impressed by....&#10;I am so touched that you...&#10;I am worried about/by/to see/to hear that....&#10;I am concerned about...&#10;I am feeling frugrated about/by/tosee/to hear that....&#10;I am feeling irritated by...&#10;I am angry about...&#10;I am so sorry that....&#10;I am upset that....&#10;I am having a hard time understanding...&#10;I am uncomfortable when I see/hear...&#10;I feel sad because I heard....&#10;I am uneasy about....&#10;I am feeling distracted by..."/>
          <p:cNvPicPr preferRelativeResize="0"/>
          <p:nvPr/>
        </p:nvPicPr>
        <p:blipFill>
          <a:blip r:embed="rId3">
            <a:alphaModFix/>
          </a:blip>
          <a:stretch>
            <a:fillRect/>
          </a:stretch>
        </p:blipFill>
        <p:spPr>
          <a:xfrm>
            <a:off x="4557485" y="114299"/>
            <a:ext cx="7238113" cy="4821151"/>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4"/>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3 </a:t>
            </a:r>
            <a:r>
              <a:rPr lang="en-US" sz="2400" b="1" dirty="0" smtClean="0">
                <a:solidFill>
                  <a:srgbClr val="000000"/>
                </a:solidFill>
              </a:rPr>
              <a:t>(3 of 3)</a:t>
            </a:r>
            <a:endParaRPr sz="2400" b="1" dirty="0">
              <a:solidFill>
                <a:srgbClr val="000000"/>
              </a:solidFill>
            </a:endParaRPr>
          </a:p>
        </p:txBody>
      </p:sp>
      <p:sp>
        <p:nvSpPr>
          <p:cNvPr id="357" name="Google Shape;357;p44"/>
          <p:cNvSpPr txBox="1">
            <a:spLocks noGrp="1"/>
          </p:cNvSpPr>
          <p:nvPr>
            <p:ph type="body" idx="1"/>
          </p:nvPr>
        </p:nvSpPr>
        <p:spPr>
          <a:xfrm>
            <a:off x="570425" y="1615525"/>
            <a:ext cx="65580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latin typeface="Josefin Sans"/>
                <a:ea typeface="Josefin Sans"/>
                <a:cs typeface="Josefin Sans"/>
                <a:sym typeface="Josefin Sans"/>
              </a:rPr>
              <a:t>Encourage positive teacher-student interactions and student-student interactions</a:t>
            </a:r>
            <a:endParaRPr sz="3000">
              <a:latin typeface="Josefin Sans"/>
              <a:ea typeface="Josefin Sans"/>
              <a:cs typeface="Josefin Sans"/>
              <a:sym typeface="Josefin Sans"/>
            </a:endParaRPr>
          </a:p>
        </p:txBody>
      </p:sp>
      <p:sp>
        <p:nvSpPr>
          <p:cNvPr id="358" name="Google Shape;358;p44" descr="Routines and regular opportunities for interactions that are taught and consistently used"/>
          <p:cNvSpPr/>
          <p:nvPr/>
        </p:nvSpPr>
        <p:spPr>
          <a:xfrm>
            <a:off x="831900" y="3127200"/>
            <a:ext cx="30312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4"/>
          <p:cNvSpPr txBox="1"/>
          <p:nvPr/>
        </p:nvSpPr>
        <p:spPr>
          <a:xfrm>
            <a:off x="1169550" y="3659075"/>
            <a:ext cx="2355900" cy="24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Routines and regular opportunities for interactions that are taught and consistently used.</a:t>
            </a:r>
            <a:endParaRPr sz="2400">
              <a:latin typeface="Josefin Sans"/>
              <a:ea typeface="Josefin Sans"/>
              <a:cs typeface="Josefin Sans"/>
              <a:sym typeface="Josefin Sans"/>
            </a:endParaRPr>
          </a:p>
        </p:txBody>
      </p:sp>
      <p:sp>
        <p:nvSpPr>
          <p:cNvPr id="360" name="Google Shape;360;p44"/>
          <p:cNvSpPr txBox="1"/>
          <p:nvPr/>
        </p:nvSpPr>
        <p:spPr>
          <a:xfrm>
            <a:off x="4622225" y="3482525"/>
            <a:ext cx="2506200" cy="311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Example: </a:t>
            </a:r>
            <a:endParaRPr sz="2400">
              <a:latin typeface="Josefin Sans"/>
              <a:ea typeface="Josefin Sans"/>
              <a:cs typeface="Josefin Sans"/>
              <a:sym typeface="Josefin Sans"/>
            </a:endParaRPr>
          </a:p>
          <a:p>
            <a:pPr marL="0" lvl="0" indent="0" algn="l" rtl="0">
              <a:spcBef>
                <a:spcPts val="0"/>
              </a:spcBef>
              <a:spcAft>
                <a:spcPts val="0"/>
              </a:spcAft>
              <a:buNone/>
            </a:pPr>
            <a:r>
              <a:rPr lang="en-US" sz="2400" u="sng">
                <a:solidFill>
                  <a:schemeClr val="hlink"/>
                </a:solidFill>
                <a:latin typeface="Josefin Sans"/>
                <a:ea typeface="Josefin Sans"/>
                <a:cs typeface="Josefin Sans"/>
                <a:sym typeface="Josefin Sans"/>
                <a:hlinkClick r:id="rId3"/>
              </a:rPr>
              <a:t>Student Driven Conversations</a:t>
            </a:r>
            <a:endParaRPr sz="2400">
              <a:latin typeface="Josefin Sans"/>
              <a:ea typeface="Josefin Sans"/>
              <a:cs typeface="Josefin Sans"/>
              <a:sym typeface="Josefin Sans"/>
            </a:endParaRPr>
          </a:p>
          <a:p>
            <a:pPr marL="0" lvl="0" indent="0" algn="l" rtl="0">
              <a:spcBef>
                <a:spcPts val="0"/>
              </a:spcBef>
              <a:spcAft>
                <a:spcPts val="0"/>
              </a:spcAft>
              <a:buNone/>
            </a:pPr>
            <a:endParaRPr sz="2400">
              <a:latin typeface="Josefin Sans"/>
              <a:ea typeface="Josefin Sans"/>
              <a:cs typeface="Josefin Sans"/>
              <a:sym typeface="Josefin Sans"/>
            </a:endParaRPr>
          </a:p>
          <a:p>
            <a:pPr marL="0" lvl="0" indent="0" algn="l" rtl="0">
              <a:spcBef>
                <a:spcPts val="0"/>
              </a:spcBef>
              <a:spcAft>
                <a:spcPts val="0"/>
              </a:spcAft>
              <a:buNone/>
            </a:pPr>
            <a:r>
              <a:rPr lang="en-US" sz="2400" u="sng">
                <a:solidFill>
                  <a:schemeClr val="hlink"/>
                </a:solidFill>
                <a:latin typeface="Josefin Sans"/>
                <a:ea typeface="Josefin Sans"/>
                <a:cs typeface="Josefin Sans"/>
                <a:sym typeface="Josefin Sans"/>
                <a:hlinkClick r:id="rId4"/>
              </a:rPr>
              <a:t>Philosophical Chairs</a:t>
            </a:r>
            <a:endParaRPr sz="2400">
              <a:latin typeface="Josefin Sans"/>
              <a:ea typeface="Josefin Sans"/>
              <a:cs typeface="Josefin Sans"/>
              <a:sym typeface="Josefin Sans"/>
            </a:endParaRPr>
          </a:p>
          <a:p>
            <a:pPr marL="0" lvl="0" indent="0" algn="l" rtl="0">
              <a:spcBef>
                <a:spcPts val="0"/>
              </a:spcBef>
              <a:spcAft>
                <a:spcPts val="0"/>
              </a:spcAft>
              <a:buNone/>
            </a:pPr>
            <a:endParaRPr sz="2400">
              <a:latin typeface="Josefin Sans"/>
              <a:ea typeface="Josefin Sans"/>
              <a:cs typeface="Josefin Sans"/>
              <a:sym typeface="Josefin Sans"/>
            </a:endParaRPr>
          </a:p>
          <a:p>
            <a:pPr marL="0" lvl="0" indent="0" algn="l" rtl="0">
              <a:spcBef>
                <a:spcPts val="0"/>
              </a:spcBef>
              <a:spcAft>
                <a:spcPts val="0"/>
              </a:spcAft>
              <a:buNone/>
            </a:pPr>
            <a:r>
              <a:rPr lang="en-US" sz="2400" u="sng">
                <a:solidFill>
                  <a:schemeClr val="hlink"/>
                </a:solidFill>
                <a:latin typeface="Josefin Sans"/>
                <a:ea typeface="Josefin Sans"/>
                <a:cs typeface="Josefin Sans"/>
                <a:sym typeface="Josefin Sans"/>
                <a:hlinkClick r:id="rId5"/>
              </a:rPr>
              <a:t>Socratic Seminar</a:t>
            </a:r>
            <a:endParaRPr sz="2400">
              <a:latin typeface="Josefin Sans"/>
              <a:ea typeface="Josefin Sans"/>
              <a:cs typeface="Josefin Sans"/>
              <a:sym typeface="Josefin Sans"/>
            </a:endParaRPr>
          </a:p>
        </p:txBody>
      </p:sp>
      <p:cxnSp>
        <p:nvCxnSpPr>
          <p:cNvPr id="361" name="Google Shape;361;p44" descr="Arrow pointing right"/>
          <p:cNvCxnSpPr>
            <a:stCxn id="358" idx="6"/>
            <a:endCxn id="360" idx="0"/>
          </p:cNvCxnSpPr>
          <p:nvPr/>
        </p:nvCxnSpPr>
        <p:spPr>
          <a:xfrm rot="10800000" flipH="1">
            <a:off x="3863100" y="3482550"/>
            <a:ext cx="2012100" cy="1452900"/>
          </a:xfrm>
          <a:prstGeom prst="curvedConnector4">
            <a:avLst>
              <a:gd name="adj1" fmla="val 18864"/>
              <a:gd name="adj2" fmla="val 116391"/>
            </a:avLst>
          </a:prstGeom>
          <a:noFill/>
          <a:ln w="76200" cap="flat" cmpd="sng">
            <a:solidFill>
              <a:srgbClr val="F1C232"/>
            </a:solidFill>
            <a:prstDash val="solid"/>
            <a:round/>
            <a:headEnd type="none" w="med" len="med"/>
            <a:tailEnd type="stealth" w="med" len="med"/>
          </a:ln>
        </p:spPr>
      </p:cxnSp>
      <p:pic>
        <p:nvPicPr>
          <p:cNvPr id="362" name="Google Shape;362;p44" descr="Class Norms for Philosophical Chairs&#10;&#10;One person speaks at a time&#10;Look at the speaker and use body langague to show you're listening&#10;Restate what the person before you said&#10;Let three people on your side speak after you before you speak again&#10;Gently and quietly remind others if they're not following the norms"/>
          <p:cNvPicPr preferRelativeResize="0"/>
          <p:nvPr/>
        </p:nvPicPr>
        <p:blipFill>
          <a:blip r:embed="rId6">
            <a:alphaModFix/>
          </a:blip>
          <a:stretch>
            <a:fillRect/>
          </a:stretch>
        </p:blipFill>
        <p:spPr>
          <a:xfrm>
            <a:off x="7263701" y="496476"/>
            <a:ext cx="4272976" cy="5363574"/>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5"/>
          <p:cNvSpPr txBox="1">
            <a:spLocks noGrp="1"/>
          </p:cNvSpPr>
          <p:nvPr>
            <p:ph type="title"/>
          </p:nvPr>
        </p:nvSpPr>
        <p:spPr>
          <a:xfrm rot="-5400000">
            <a:off x="-3971650" y="6934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Discussion Mapping</a:t>
            </a:r>
            <a:endParaRPr/>
          </a:p>
        </p:txBody>
      </p:sp>
      <p:pic>
        <p:nvPicPr>
          <p:cNvPr id="369" name="Google Shape;369;p45" descr="Clipart"/>
          <p:cNvPicPr preferRelativeResize="0"/>
          <p:nvPr/>
        </p:nvPicPr>
        <p:blipFill>
          <a:blip r:embed="rId3">
            <a:alphaModFix/>
          </a:blip>
          <a:stretch>
            <a:fillRect/>
          </a:stretch>
        </p:blipFill>
        <p:spPr>
          <a:xfrm>
            <a:off x="2074450" y="782350"/>
            <a:ext cx="9102850" cy="4741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6"/>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4 </a:t>
            </a:r>
            <a:r>
              <a:rPr lang="en-US" sz="2400" b="1" dirty="0" smtClean="0">
                <a:solidFill>
                  <a:srgbClr val="000000"/>
                </a:solidFill>
              </a:rPr>
              <a:t>(1 of 3)</a:t>
            </a:r>
            <a:endParaRPr sz="2400" b="1" dirty="0">
              <a:solidFill>
                <a:srgbClr val="000000"/>
              </a:solidFill>
            </a:endParaRPr>
          </a:p>
        </p:txBody>
      </p:sp>
      <p:sp>
        <p:nvSpPr>
          <p:cNvPr id="376" name="Google Shape;376;p46"/>
          <p:cNvSpPr txBox="1">
            <a:spLocks noGrp="1"/>
          </p:cNvSpPr>
          <p:nvPr>
            <p:ph type="body" idx="1"/>
          </p:nvPr>
        </p:nvSpPr>
        <p:spPr>
          <a:xfrm>
            <a:off x="570425" y="1615525"/>
            <a:ext cx="65580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latin typeface="Josefin Sans"/>
                <a:ea typeface="Josefin Sans"/>
                <a:cs typeface="Josefin Sans"/>
                <a:sym typeface="Josefin Sans"/>
              </a:rPr>
              <a:t>Consider the needs, backgrounds, and experiences of all students.</a:t>
            </a:r>
            <a:endParaRPr sz="3000">
              <a:latin typeface="Josefin Sans"/>
              <a:ea typeface="Josefin Sans"/>
              <a:cs typeface="Josefin Sans"/>
              <a:sym typeface="Josefin Sans"/>
            </a:endParaRPr>
          </a:p>
        </p:txBody>
      </p:sp>
      <p:sp>
        <p:nvSpPr>
          <p:cNvPr id="377" name="Google Shape;377;p46" descr="Circle: Inclusive...&#10;questioning&#10;assignments&#10;statements&#10;visuals"/>
          <p:cNvSpPr/>
          <p:nvPr/>
        </p:nvSpPr>
        <p:spPr>
          <a:xfrm>
            <a:off x="870600" y="2717175"/>
            <a:ext cx="30312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6"/>
          <p:cNvSpPr txBox="1"/>
          <p:nvPr/>
        </p:nvSpPr>
        <p:spPr>
          <a:xfrm>
            <a:off x="1169550" y="3256250"/>
            <a:ext cx="2355900" cy="24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Inclusive…</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Questioning</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Assignments</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Statements</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Visuals</a:t>
            </a:r>
            <a:endParaRPr sz="2400">
              <a:latin typeface="Josefin Sans"/>
              <a:ea typeface="Josefin Sans"/>
              <a:cs typeface="Josefin Sans"/>
              <a:sym typeface="Josefin Sans"/>
            </a:endParaRPr>
          </a:p>
        </p:txBody>
      </p:sp>
      <p:sp>
        <p:nvSpPr>
          <p:cNvPr id="379" name="Google Shape;379;p46"/>
          <p:cNvSpPr txBox="1"/>
          <p:nvPr/>
        </p:nvSpPr>
        <p:spPr>
          <a:xfrm>
            <a:off x="4622225" y="3482525"/>
            <a:ext cx="3301500" cy="232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Example: </a:t>
            </a:r>
            <a:endParaRPr sz="2400">
              <a:latin typeface="Josefin Sans"/>
              <a:ea typeface="Josefin Sans"/>
              <a:cs typeface="Josefin Sans"/>
              <a:sym typeface="Josefin Sans"/>
            </a:endParaRPr>
          </a:p>
          <a:p>
            <a:pPr marL="0" lvl="0" indent="0" algn="l" rtl="0">
              <a:spcBef>
                <a:spcPts val="0"/>
              </a:spcBef>
              <a:spcAft>
                <a:spcPts val="0"/>
              </a:spcAft>
              <a:buNone/>
            </a:pPr>
            <a:r>
              <a:rPr lang="en-US" sz="2400">
                <a:latin typeface="Josefin Sans"/>
                <a:ea typeface="Josefin Sans"/>
                <a:cs typeface="Josefin Sans"/>
                <a:sym typeface="Josefin Sans"/>
              </a:rPr>
              <a:t>Inclusive Questioning</a:t>
            </a:r>
            <a:endParaRPr sz="2400">
              <a:latin typeface="Josefin Sans"/>
              <a:ea typeface="Josefin Sans"/>
              <a:cs typeface="Josefin Sans"/>
              <a:sym typeface="Josefin Sans"/>
            </a:endParaRPr>
          </a:p>
        </p:txBody>
      </p:sp>
      <p:cxnSp>
        <p:nvCxnSpPr>
          <p:cNvPr id="380" name="Google Shape;380;p46" descr="arrow pointing right"/>
          <p:cNvCxnSpPr>
            <a:stCxn id="377" idx="6"/>
            <a:endCxn id="379" idx="0"/>
          </p:cNvCxnSpPr>
          <p:nvPr/>
        </p:nvCxnSpPr>
        <p:spPr>
          <a:xfrm rot="10800000" flipH="1">
            <a:off x="3901800" y="3482625"/>
            <a:ext cx="2371200" cy="1042800"/>
          </a:xfrm>
          <a:prstGeom prst="curvedConnector4">
            <a:avLst>
              <a:gd name="adj1" fmla="val 15191"/>
              <a:gd name="adj2" fmla="val 122845"/>
            </a:avLst>
          </a:prstGeom>
          <a:noFill/>
          <a:ln w="76200" cap="flat" cmpd="sng">
            <a:solidFill>
              <a:srgbClr val="F1C232"/>
            </a:solidFill>
            <a:prstDash val="solid"/>
            <a:round/>
            <a:headEnd type="none" w="med" len="med"/>
            <a:tailEnd type="stealth" w="med" len="med"/>
          </a:ln>
        </p:spPr>
      </p:cxnSp>
      <p:sp>
        <p:nvSpPr>
          <p:cNvPr id="381" name="Google Shape;381;p46"/>
          <p:cNvSpPr txBox="1"/>
          <p:nvPr/>
        </p:nvSpPr>
        <p:spPr>
          <a:xfrm>
            <a:off x="7923725" y="301100"/>
            <a:ext cx="4021800" cy="4712100"/>
          </a:xfrm>
          <a:prstGeom prst="rect">
            <a:avLst/>
          </a:prstGeom>
          <a:solidFill>
            <a:srgbClr val="F1C23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3600">
                <a:latin typeface="Josefin Sans"/>
                <a:ea typeface="Josefin Sans"/>
                <a:cs typeface="Josefin Sans"/>
                <a:sym typeface="Josefin Sans"/>
              </a:rPr>
              <a:t>Exclusive: Where did you go over Spring Break?</a:t>
            </a:r>
            <a:endParaRPr sz="3600">
              <a:latin typeface="Josefin Sans"/>
              <a:ea typeface="Josefin Sans"/>
              <a:cs typeface="Josefin Sans"/>
              <a:sym typeface="Josefin Sans"/>
            </a:endParaRPr>
          </a:p>
          <a:p>
            <a:pPr marL="0" lvl="0" indent="0" algn="l" rtl="0">
              <a:spcBef>
                <a:spcPts val="0"/>
              </a:spcBef>
              <a:spcAft>
                <a:spcPts val="0"/>
              </a:spcAft>
              <a:buNone/>
            </a:pPr>
            <a:endParaRPr sz="3600">
              <a:latin typeface="Josefin Sans"/>
              <a:ea typeface="Josefin Sans"/>
              <a:cs typeface="Josefin Sans"/>
              <a:sym typeface="Josefin Sans"/>
            </a:endParaRPr>
          </a:p>
          <a:p>
            <a:pPr marL="0" lvl="0" indent="0" algn="l" rtl="0">
              <a:spcBef>
                <a:spcPts val="0"/>
              </a:spcBef>
              <a:spcAft>
                <a:spcPts val="0"/>
              </a:spcAft>
              <a:buNone/>
            </a:pPr>
            <a:r>
              <a:rPr lang="en-US" sz="3600">
                <a:latin typeface="Josefin Sans"/>
                <a:ea typeface="Josefin Sans"/>
                <a:cs typeface="Josefin Sans"/>
                <a:sym typeface="Josefin Sans"/>
              </a:rPr>
              <a:t>Inclusive: What was your favorite part of Spring Break?</a:t>
            </a:r>
            <a:endParaRPr sz="3600">
              <a:latin typeface="Josefin Sans"/>
              <a:ea typeface="Josefin Sans"/>
              <a:cs typeface="Josefin Sans"/>
              <a:sym typeface="Josefin San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7"/>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4 </a:t>
            </a:r>
            <a:r>
              <a:rPr lang="en-US" sz="2400" b="1" dirty="0" smtClean="0">
                <a:solidFill>
                  <a:srgbClr val="000000"/>
                </a:solidFill>
              </a:rPr>
              <a:t>(2 of 3)</a:t>
            </a:r>
            <a:endParaRPr sz="2400" b="1" dirty="0">
              <a:solidFill>
                <a:srgbClr val="000000"/>
              </a:solidFill>
            </a:endParaRPr>
          </a:p>
        </p:txBody>
      </p:sp>
      <p:sp>
        <p:nvSpPr>
          <p:cNvPr id="388" name="Google Shape;388;p47"/>
          <p:cNvSpPr txBox="1">
            <a:spLocks noGrp="1"/>
          </p:cNvSpPr>
          <p:nvPr>
            <p:ph type="body" idx="1"/>
          </p:nvPr>
        </p:nvSpPr>
        <p:spPr>
          <a:xfrm>
            <a:off x="570425" y="1615525"/>
            <a:ext cx="56724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latin typeface="Josefin Sans"/>
                <a:ea typeface="Josefin Sans"/>
                <a:cs typeface="Josefin Sans"/>
                <a:sym typeface="Josefin Sans"/>
              </a:rPr>
              <a:t>Consider the needs, backgrounds, and experiences of all students.</a:t>
            </a:r>
            <a:endParaRPr sz="3000">
              <a:latin typeface="Josefin Sans"/>
              <a:ea typeface="Josefin Sans"/>
              <a:cs typeface="Josefin Sans"/>
              <a:sym typeface="Josefin Sans"/>
            </a:endParaRPr>
          </a:p>
        </p:txBody>
      </p:sp>
      <p:sp>
        <p:nvSpPr>
          <p:cNvPr id="389" name="Google Shape;389;p47" descr="Inclusive:&#10;Be Courageous in your&#10;Questioning&#10;Assignments&#10;Statements&#10;Visuals"/>
          <p:cNvSpPr/>
          <p:nvPr/>
        </p:nvSpPr>
        <p:spPr>
          <a:xfrm>
            <a:off x="2746400" y="2867250"/>
            <a:ext cx="30312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7"/>
          <p:cNvSpPr txBox="1"/>
          <p:nvPr/>
        </p:nvSpPr>
        <p:spPr>
          <a:xfrm>
            <a:off x="8016938" y="1006450"/>
            <a:ext cx="3301500" cy="232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Example: </a:t>
            </a:r>
            <a:endParaRPr sz="2400">
              <a:latin typeface="Josefin Sans"/>
              <a:ea typeface="Josefin Sans"/>
              <a:cs typeface="Josefin Sans"/>
              <a:sym typeface="Josefin Sans"/>
            </a:endParaRPr>
          </a:p>
          <a:p>
            <a:pPr marL="0" lvl="0" indent="0" algn="l" rtl="0">
              <a:spcBef>
                <a:spcPts val="0"/>
              </a:spcBef>
              <a:spcAft>
                <a:spcPts val="0"/>
              </a:spcAft>
              <a:buNone/>
            </a:pPr>
            <a:endParaRPr sz="2400">
              <a:latin typeface="Josefin Sans"/>
              <a:ea typeface="Josefin Sans"/>
              <a:cs typeface="Josefin Sans"/>
              <a:sym typeface="Josefin Sans"/>
            </a:endParaRPr>
          </a:p>
        </p:txBody>
      </p:sp>
      <p:cxnSp>
        <p:nvCxnSpPr>
          <p:cNvPr id="391" name="Google Shape;391;p47" descr="Arrow pointing right"/>
          <p:cNvCxnSpPr>
            <a:stCxn id="389" idx="6"/>
            <a:endCxn id="390" idx="0"/>
          </p:cNvCxnSpPr>
          <p:nvPr/>
        </p:nvCxnSpPr>
        <p:spPr>
          <a:xfrm rot="10800000" flipH="1">
            <a:off x="5777600" y="1006500"/>
            <a:ext cx="3890100" cy="3669000"/>
          </a:xfrm>
          <a:prstGeom prst="curvedConnector4">
            <a:avLst>
              <a:gd name="adj1" fmla="val 28783"/>
              <a:gd name="adj2" fmla="val 106492"/>
            </a:avLst>
          </a:prstGeom>
          <a:noFill/>
          <a:ln w="76200" cap="flat" cmpd="sng">
            <a:solidFill>
              <a:srgbClr val="F1C232"/>
            </a:solidFill>
            <a:prstDash val="solid"/>
            <a:round/>
            <a:headEnd type="none" w="med" len="med"/>
            <a:tailEnd type="stealth" w="med" len="med"/>
          </a:ln>
        </p:spPr>
      </p:cxnSp>
      <p:sp>
        <p:nvSpPr>
          <p:cNvPr id="392" name="Google Shape;392;p47"/>
          <p:cNvSpPr txBox="1"/>
          <p:nvPr/>
        </p:nvSpPr>
        <p:spPr>
          <a:xfrm>
            <a:off x="2877625" y="3444900"/>
            <a:ext cx="2709000" cy="24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Inclusive…</a:t>
            </a:r>
            <a:endParaRPr sz="2400">
              <a:latin typeface="Josefin Sans"/>
              <a:ea typeface="Josefin Sans"/>
              <a:cs typeface="Josefin Sans"/>
              <a:sym typeface="Josefin Sans"/>
            </a:endParaRPr>
          </a:p>
          <a:p>
            <a:pPr marL="0" lvl="0" indent="0" algn="ctr" rtl="0">
              <a:spcBef>
                <a:spcPts val="0"/>
              </a:spcBef>
              <a:spcAft>
                <a:spcPts val="0"/>
              </a:spcAft>
              <a:buNone/>
            </a:pPr>
            <a:r>
              <a:rPr lang="en-US" sz="2400" b="1">
                <a:latin typeface="Josefin Sans"/>
                <a:ea typeface="Josefin Sans"/>
                <a:cs typeface="Josefin Sans"/>
                <a:sym typeface="Josefin Sans"/>
              </a:rPr>
              <a:t>Be Courageous</a:t>
            </a:r>
            <a:r>
              <a:rPr lang="en-US" sz="2400">
                <a:latin typeface="Josefin Sans"/>
                <a:ea typeface="Josefin Sans"/>
                <a:cs typeface="Josefin Sans"/>
                <a:sym typeface="Josefin Sans"/>
              </a:rPr>
              <a:t> </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in your Questioning</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Assignments</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Statements</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Visuals</a:t>
            </a:r>
            <a:endParaRPr sz="2400">
              <a:latin typeface="Josefin Sans"/>
              <a:ea typeface="Josefin Sans"/>
              <a:cs typeface="Josefin Sans"/>
              <a:sym typeface="Josefin Sans"/>
            </a:endParaRPr>
          </a:p>
        </p:txBody>
      </p:sp>
      <p:pic>
        <p:nvPicPr>
          <p:cNvPr id="393" name="Google Shape;393;p47" descr="Safe space for all poster">
            <a:hlinkClick r:id="rId3"/>
          </p:cNvPr>
          <p:cNvPicPr preferRelativeResize="0"/>
          <p:nvPr/>
        </p:nvPicPr>
        <p:blipFill>
          <a:blip r:embed="rId4">
            <a:alphaModFix/>
          </a:blip>
          <a:stretch>
            <a:fillRect/>
          </a:stretch>
        </p:blipFill>
        <p:spPr>
          <a:xfrm>
            <a:off x="7685950" y="1569899"/>
            <a:ext cx="3963475" cy="3715758"/>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8"/>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4 </a:t>
            </a:r>
            <a:r>
              <a:rPr lang="en-US" sz="2400" b="1" dirty="0" smtClean="0">
                <a:solidFill>
                  <a:srgbClr val="000000"/>
                </a:solidFill>
              </a:rPr>
              <a:t>(3 of 3)</a:t>
            </a:r>
            <a:endParaRPr sz="2400" b="1" dirty="0">
              <a:solidFill>
                <a:srgbClr val="000000"/>
              </a:solidFill>
            </a:endParaRPr>
          </a:p>
        </p:txBody>
      </p:sp>
      <p:sp>
        <p:nvSpPr>
          <p:cNvPr id="400" name="Google Shape;400;p48"/>
          <p:cNvSpPr txBox="1">
            <a:spLocks noGrp="1"/>
          </p:cNvSpPr>
          <p:nvPr>
            <p:ph type="body" idx="1"/>
          </p:nvPr>
        </p:nvSpPr>
        <p:spPr>
          <a:xfrm>
            <a:off x="570425" y="1615525"/>
            <a:ext cx="56724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latin typeface="Josefin Sans"/>
                <a:ea typeface="Josefin Sans"/>
                <a:cs typeface="Josefin Sans"/>
                <a:sym typeface="Josefin Sans"/>
              </a:rPr>
              <a:t>Consider the needs, backgrounds, and experiences of all students.</a:t>
            </a:r>
            <a:endParaRPr sz="3000">
              <a:latin typeface="Josefin Sans"/>
              <a:ea typeface="Josefin Sans"/>
              <a:cs typeface="Josefin Sans"/>
              <a:sym typeface="Josefin Sans"/>
            </a:endParaRPr>
          </a:p>
        </p:txBody>
      </p:sp>
      <p:sp>
        <p:nvSpPr>
          <p:cNvPr id="401" name="Google Shape;401;p48" descr="Circle: Take a close look at the texts you select"/>
          <p:cNvSpPr/>
          <p:nvPr/>
        </p:nvSpPr>
        <p:spPr>
          <a:xfrm>
            <a:off x="2746400" y="2867250"/>
            <a:ext cx="30312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8"/>
          <p:cNvSpPr txBox="1"/>
          <p:nvPr/>
        </p:nvSpPr>
        <p:spPr>
          <a:xfrm>
            <a:off x="3084050" y="3951450"/>
            <a:ext cx="2355900" cy="144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Take a close look at the texts you select.</a:t>
            </a:r>
            <a:endParaRPr sz="2400">
              <a:latin typeface="Josefin Sans"/>
              <a:ea typeface="Josefin Sans"/>
              <a:cs typeface="Josefin Sans"/>
              <a:sym typeface="Josefin Sans"/>
            </a:endParaRPr>
          </a:p>
        </p:txBody>
      </p:sp>
      <p:pic>
        <p:nvPicPr>
          <p:cNvPr id="404" name="Google Shape;404;p48" descr="Alfonso Jones book cover"/>
          <p:cNvPicPr preferRelativeResize="0"/>
          <p:nvPr/>
        </p:nvPicPr>
        <p:blipFill>
          <a:blip r:embed="rId3">
            <a:alphaModFix/>
          </a:blip>
          <a:stretch>
            <a:fillRect/>
          </a:stretch>
        </p:blipFill>
        <p:spPr>
          <a:xfrm>
            <a:off x="9380675" y="1606675"/>
            <a:ext cx="2609850" cy="3867150"/>
          </a:xfrm>
          <a:prstGeom prst="rect">
            <a:avLst/>
          </a:prstGeom>
          <a:noFill/>
          <a:ln>
            <a:noFill/>
          </a:ln>
        </p:spPr>
      </p:pic>
      <p:pic>
        <p:nvPicPr>
          <p:cNvPr id="405" name="Google Shape;405;p48" descr="The Pants Project book cover"/>
          <p:cNvPicPr preferRelativeResize="0"/>
          <p:nvPr/>
        </p:nvPicPr>
        <p:blipFill>
          <a:blip r:embed="rId4">
            <a:alphaModFix/>
          </a:blip>
          <a:stretch>
            <a:fillRect/>
          </a:stretch>
        </p:blipFill>
        <p:spPr>
          <a:xfrm rot="-881296">
            <a:off x="7552138" y="2321583"/>
            <a:ext cx="2438699" cy="3667084"/>
          </a:xfrm>
          <a:prstGeom prst="rect">
            <a:avLst/>
          </a:prstGeom>
          <a:noFill/>
          <a:ln>
            <a:noFill/>
          </a:ln>
        </p:spPr>
      </p:pic>
      <p:pic>
        <p:nvPicPr>
          <p:cNvPr id="406" name="Google Shape;406;p48" descr="Pride book cover"/>
          <p:cNvPicPr preferRelativeResize="0"/>
          <p:nvPr/>
        </p:nvPicPr>
        <p:blipFill>
          <a:blip r:embed="rId5">
            <a:alphaModFix/>
          </a:blip>
          <a:stretch>
            <a:fillRect/>
          </a:stretch>
        </p:blipFill>
        <p:spPr>
          <a:xfrm>
            <a:off x="6372700" y="256125"/>
            <a:ext cx="2179480" cy="2724350"/>
          </a:xfrm>
          <a:prstGeom prst="rect">
            <a:avLst/>
          </a:prstGeom>
          <a:noFill/>
          <a:ln>
            <a:noFill/>
          </a:ln>
        </p:spPr>
      </p:pic>
      <p:pic>
        <p:nvPicPr>
          <p:cNvPr id="407" name="Google Shape;407;p48" descr="Clap When You Land book cover"/>
          <p:cNvPicPr preferRelativeResize="0"/>
          <p:nvPr/>
        </p:nvPicPr>
        <p:blipFill>
          <a:blip r:embed="rId6">
            <a:alphaModFix/>
          </a:blip>
          <a:stretch>
            <a:fillRect/>
          </a:stretch>
        </p:blipFill>
        <p:spPr>
          <a:xfrm>
            <a:off x="6002750" y="3677595"/>
            <a:ext cx="1945275" cy="2932601"/>
          </a:xfrm>
          <a:prstGeom prst="rect">
            <a:avLst/>
          </a:prstGeom>
          <a:noFill/>
          <a:ln>
            <a:noFill/>
          </a:ln>
        </p:spPr>
      </p:pic>
      <p:pic>
        <p:nvPicPr>
          <p:cNvPr id="408" name="Google Shape;408;p48" descr="You Don't Know Everything, Jilly P!"/>
          <p:cNvPicPr preferRelativeResize="0"/>
          <p:nvPr/>
        </p:nvPicPr>
        <p:blipFill>
          <a:blip r:embed="rId7">
            <a:alphaModFix/>
          </a:blip>
          <a:stretch>
            <a:fillRect/>
          </a:stretch>
        </p:blipFill>
        <p:spPr>
          <a:xfrm rot="-393198">
            <a:off x="616250" y="3597662"/>
            <a:ext cx="1905000" cy="2886075"/>
          </a:xfrm>
          <a:prstGeom prst="rect">
            <a:avLst/>
          </a:prstGeom>
          <a:noFill/>
          <a:ln>
            <a:noFill/>
          </a:ln>
        </p:spPr>
      </p:pic>
      <p:sp>
        <p:nvSpPr>
          <p:cNvPr id="409" name="Google Shape;409;p48"/>
          <p:cNvSpPr txBox="1"/>
          <p:nvPr/>
        </p:nvSpPr>
        <p:spPr>
          <a:xfrm>
            <a:off x="8927125" y="150950"/>
            <a:ext cx="3043200" cy="1020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800" u="sng">
                <a:solidFill>
                  <a:schemeClr val="hlink"/>
                </a:solidFill>
                <a:latin typeface="Trebuchet MS"/>
                <a:ea typeface="Trebuchet MS"/>
                <a:cs typeface="Trebuchet MS"/>
                <a:sym typeface="Trebuchet MS"/>
                <a:hlinkClick r:id="rId8"/>
              </a:rPr>
              <a:t>Finding the courage to support queer youth</a:t>
            </a:r>
            <a:endParaRPr sz="1800">
              <a:latin typeface="Trebuchet MS"/>
              <a:ea typeface="Trebuchet MS"/>
              <a:cs typeface="Trebuchet MS"/>
              <a:sym typeface="Trebuchet MS"/>
            </a:endParaRPr>
          </a:p>
          <a:p>
            <a:pPr marL="0" lvl="0" indent="0" algn="ctr" rtl="0">
              <a:spcBef>
                <a:spcPts val="0"/>
              </a:spcBef>
              <a:spcAft>
                <a:spcPts val="0"/>
              </a:spcAft>
              <a:buNone/>
            </a:pPr>
            <a:r>
              <a:rPr lang="en-US" sz="1800">
                <a:latin typeface="Trebuchet MS"/>
                <a:ea typeface="Trebuchet MS"/>
                <a:cs typeface="Trebuchet MS"/>
                <a:sym typeface="Trebuchet MS"/>
              </a:rPr>
              <a:t>-Rich Ognibene</a:t>
            </a:r>
            <a:endParaRPr sz="1800">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2"/>
          <p:cNvSpPr txBox="1">
            <a:spLocks noGrp="1"/>
          </p:cNvSpPr>
          <p:nvPr>
            <p:ph type="title"/>
          </p:nvPr>
        </p:nvSpPr>
        <p:spPr>
          <a:xfrm>
            <a:off x="838200" y="-15876"/>
            <a:ext cx="105156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Trebuchet MS"/>
              <a:buNone/>
            </a:pPr>
            <a:r>
              <a:rPr lang="en-US"/>
              <a:t>In this session you will...</a:t>
            </a:r>
            <a:endParaRPr/>
          </a:p>
        </p:txBody>
      </p:sp>
      <p:sp>
        <p:nvSpPr>
          <p:cNvPr id="174" name="Google Shape;174;p22"/>
          <p:cNvSpPr txBox="1">
            <a:spLocks noGrp="1"/>
          </p:cNvSpPr>
          <p:nvPr>
            <p:ph type="body" idx="1"/>
          </p:nvPr>
        </p:nvSpPr>
        <p:spPr>
          <a:xfrm>
            <a:off x="838200" y="1292225"/>
            <a:ext cx="10515600" cy="4351200"/>
          </a:xfrm>
          <a:prstGeom prst="rect">
            <a:avLst/>
          </a:prstGeom>
          <a:noFill/>
          <a:ln>
            <a:noFill/>
          </a:ln>
        </p:spPr>
        <p:txBody>
          <a:bodyPr spcFirstLastPara="1" wrap="square" lIns="91425" tIns="45700" rIns="91425" bIns="45700" anchor="t" anchorCtr="0">
            <a:noAutofit/>
          </a:bodyPr>
          <a:lstStyle/>
          <a:p>
            <a:pPr marL="457200" lvl="0" indent="-425450" algn="l" rtl="0">
              <a:lnSpc>
                <a:spcPct val="90000"/>
              </a:lnSpc>
              <a:spcBef>
                <a:spcPts val="0"/>
              </a:spcBef>
              <a:spcAft>
                <a:spcPts val="0"/>
              </a:spcAft>
              <a:buClr>
                <a:srgbClr val="222222"/>
              </a:buClr>
              <a:buSzPts val="3100"/>
              <a:buFont typeface="Josefin Sans"/>
              <a:buChar char="•"/>
            </a:pPr>
            <a:r>
              <a:rPr lang="en-US" sz="3100">
                <a:solidFill>
                  <a:srgbClr val="222222"/>
                </a:solidFill>
                <a:latin typeface="Josefin Sans"/>
                <a:ea typeface="Josefin Sans"/>
                <a:cs typeface="Josefin Sans"/>
                <a:sym typeface="Josefin Sans"/>
              </a:rPr>
              <a:t>Build an understanding of Social Emotional Learning.</a:t>
            </a:r>
            <a:endParaRPr sz="3100">
              <a:solidFill>
                <a:srgbClr val="222222"/>
              </a:solidFill>
              <a:latin typeface="Josefin Sans"/>
              <a:ea typeface="Josefin Sans"/>
              <a:cs typeface="Josefin Sans"/>
              <a:sym typeface="Josefin Sans"/>
            </a:endParaRPr>
          </a:p>
          <a:p>
            <a:pPr marL="457200" lvl="0" indent="0" algn="l" rtl="0">
              <a:lnSpc>
                <a:spcPct val="90000"/>
              </a:lnSpc>
              <a:spcBef>
                <a:spcPts val="0"/>
              </a:spcBef>
              <a:spcAft>
                <a:spcPts val="0"/>
              </a:spcAft>
              <a:buNone/>
            </a:pPr>
            <a:endParaRPr sz="3100">
              <a:solidFill>
                <a:srgbClr val="222222"/>
              </a:solidFill>
              <a:latin typeface="Josefin Sans"/>
              <a:ea typeface="Josefin Sans"/>
              <a:cs typeface="Josefin Sans"/>
              <a:sym typeface="Josefin Sans"/>
            </a:endParaRPr>
          </a:p>
          <a:p>
            <a:pPr marL="457200" lvl="0" indent="-425450" algn="l" rtl="0">
              <a:lnSpc>
                <a:spcPct val="90000"/>
              </a:lnSpc>
              <a:spcBef>
                <a:spcPts val="0"/>
              </a:spcBef>
              <a:spcAft>
                <a:spcPts val="0"/>
              </a:spcAft>
              <a:buClr>
                <a:srgbClr val="222222"/>
              </a:buClr>
              <a:buSzPts val="3100"/>
              <a:buFont typeface="Josefin Sans"/>
              <a:buChar char="•"/>
            </a:pPr>
            <a:r>
              <a:rPr lang="en-US" sz="3100">
                <a:solidFill>
                  <a:srgbClr val="222222"/>
                </a:solidFill>
                <a:latin typeface="Josefin Sans"/>
                <a:ea typeface="Josefin Sans"/>
                <a:cs typeface="Josefin Sans"/>
                <a:sym typeface="Josefin Sans"/>
              </a:rPr>
              <a:t>Learn how to create emotionally and physically safe, supportive, and engaging learning environments that promote all students’ social and emotional development. </a:t>
            </a:r>
            <a:endParaRPr sz="3100">
              <a:solidFill>
                <a:srgbClr val="222222"/>
              </a:solidFill>
              <a:latin typeface="Josefin Sans"/>
              <a:ea typeface="Josefin Sans"/>
              <a:cs typeface="Josefin Sans"/>
              <a:sym typeface="Josefin Sans"/>
            </a:endParaRPr>
          </a:p>
          <a:p>
            <a:pPr marL="457200" lvl="0" indent="0" algn="l" rtl="0">
              <a:lnSpc>
                <a:spcPct val="90000"/>
              </a:lnSpc>
              <a:spcBef>
                <a:spcPts val="0"/>
              </a:spcBef>
              <a:spcAft>
                <a:spcPts val="0"/>
              </a:spcAft>
              <a:buNone/>
            </a:pPr>
            <a:endParaRPr sz="3100">
              <a:solidFill>
                <a:srgbClr val="222222"/>
              </a:solidFill>
              <a:latin typeface="Josefin Sans"/>
              <a:ea typeface="Josefin Sans"/>
              <a:cs typeface="Josefin Sans"/>
              <a:sym typeface="Josefin Sans"/>
            </a:endParaRPr>
          </a:p>
          <a:p>
            <a:pPr marL="457200" lvl="0" indent="-425450" algn="l" rtl="0">
              <a:lnSpc>
                <a:spcPct val="90000"/>
              </a:lnSpc>
              <a:spcBef>
                <a:spcPts val="0"/>
              </a:spcBef>
              <a:spcAft>
                <a:spcPts val="0"/>
              </a:spcAft>
              <a:buClr>
                <a:srgbClr val="222222"/>
              </a:buClr>
              <a:buSzPts val="3100"/>
              <a:buFont typeface="Josefin Sans"/>
              <a:buChar char="•"/>
            </a:pPr>
            <a:r>
              <a:rPr lang="en-US" sz="3100">
                <a:solidFill>
                  <a:srgbClr val="222222"/>
                </a:solidFill>
                <a:latin typeface="Josefin Sans"/>
                <a:ea typeface="Josefin Sans"/>
                <a:cs typeface="Josefin Sans"/>
                <a:sym typeface="Josefin Sans"/>
              </a:rPr>
              <a:t>Specific strategies and considerations will be shared for how English teachers can enhance instructional practices to embed SEL into their curriculum and lesson plans.</a:t>
            </a:r>
            <a:r>
              <a:rPr lang="en-US" sz="3100">
                <a:solidFill>
                  <a:srgbClr val="222222"/>
                </a:solidFill>
                <a:highlight>
                  <a:srgbClr val="FFFFFF"/>
                </a:highlight>
                <a:latin typeface="Josefin Sans"/>
                <a:ea typeface="Josefin Sans"/>
                <a:cs typeface="Josefin Sans"/>
                <a:sym typeface="Josefin Sans"/>
              </a:rPr>
              <a:t>  </a:t>
            </a:r>
            <a:endParaRPr sz="3100">
              <a:latin typeface="Josefin Sans"/>
              <a:ea typeface="Josefin Sans"/>
              <a:cs typeface="Josefin Sans"/>
              <a:sym typeface="Josefi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he Outsiders S.E.Hinton book cover"/>
          <p:cNvPicPr>
            <a:picLocks noChangeAspect="1"/>
          </p:cNvPicPr>
          <p:nvPr/>
        </p:nvPicPr>
        <p:blipFill>
          <a:blip r:embed="rId2"/>
          <a:stretch>
            <a:fillRect/>
          </a:stretch>
        </p:blipFill>
        <p:spPr>
          <a:xfrm rot="20924377">
            <a:off x="5244411" y="3212767"/>
            <a:ext cx="2313051" cy="3376805"/>
          </a:xfrm>
          <a:prstGeom prst="rect">
            <a:avLst/>
          </a:prstGeom>
        </p:spPr>
      </p:pic>
      <p:pic>
        <p:nvPicPr>
          <p:cNvPr id="15" name="Picture 14" descr="Flowers for Algernon by Daniel Keyes book cover"/>
          <p:cNvPicPr>
            <a:picLocks noChangeAspect="1"/>
          </p:cNvPicPr>
          <p:nvPr/>
        </p:nvPicPr>
        <p:blipFill>
          <a:blip r:embed="rId3"/>
          <a:stretch>
            <a:fillRect/>
          </a:stretch>
        </p:blipFill>
        <p:spPr>
          <a:xfrm rot="406874">
            <a:off x="3782637" y="1627802"/>
            <a:ext cx="1704975" cy="2686050"/>
          </a:xfrm>
          <a:prstGeom prst="rect">
            <a:avLst/>
          </a:prstGeom>
        </p:spPr>
      </p:pic>
      <p:pic>
        <p:nvPicPr>
          <p:cNvPr id="18" name="Picture 17" descr="Freak the Mighty by Rodman Philbrick book cover"/>
          <p:cNvPicPr>
            <a:picLocks noChangeAspect="1"/>
          </p:cNvPicPr>
          <p:nvPr/>
        </p:nvPicPr>
        <p:blipFill>
          <a:blip r:embed="rId4"/>
          <a:stretch>
            <a:fillRect/>
          </a:stretch>
        </p:blipFill>
        <p:spPr>
          <a:xfrm>
            <a:off x="2204176" y="1510500"/>
            <a:ext cx="1722616" cy="2773704"/>
          </a:xfrm>
          <a:prstGeom prst="rect">
            <a:avLst/>
          </a:prstGeom>
        </p:spPr>
      </p:pic>
      <p:pic>
        <p:nvPicPr>
          <p:cNvPr id="20" name="Picture 19" descr="The Scarlet Letter book cover"/>
          <p:cNvPicPr>
            <a:picLocks noChangeAspect="1"/>
          </p:cNvPicPr>
          <p:nvPr/>
        </p:nvPicPr>
        <p:blipFill>
          <a:blip r:embed="rId5"/>
          <a:stretch>
            <a:fillRect/>
          </a:stretch>
        </p:blipFill>
        <p:spPr>
          <a:xfrm>
            <a:off x="5781529" y="-9746"/>
            <a:ext cx="1909381" cy="2568616"/>
          </a:xfrm>
          <a:prstGeom prst="rect">
            <a:avLst/>
          </a:prstGeom>
        </p:spPr>
      </p:pic>
      <p:pic>
        <p:nvPicPr>
          <p:cNvPr id="9" name="Picture 8" descr="Anne Frank The Diary of a Young Girl book cover"/>
          <p:cNvPicPr>
            <a:picLocks noChangeAspect="1"/>
          </p:cNvPicPr>
          <p:nvPr/>
        </p:nvPicPr>
        <p:blipFill>
          <a:blip r:embed="rId6"/>
          <a:stretch>
            <a:fillRect/>
          </a:stretch>
        </p:blipFill>
        <p:spPr>
          <a:xfrm rot="21317239">
            <a:off x="2358701" y="4235390"/>
            <a:ext cx="1668703" cy="2542171"/>
          </a:xfrm>
          <a:prstGeom prst="rect">
            <a:avLst/>
          </a:prstGeom>
        </p:spPr>
      </p:pic>
      <p:pic>
        <p:nvPicPr>
          <p:cNvPr id="7" name="Picture 6" descr="Romeo &amp; Juliet by William Shakespeare book cover"/>
          <p:cNvPicPr>
            <a:picLocks noChangeAspect="1"/>
          </p:cNvPicPr>
          <p:nvPr/>
        </p:nvPicPr>
        <p:blipFill>
          <a:blip r:embed="rId7"/>
          <a:stretch>
            <a:fillRect/>
          </a:stretch>
        </p:blipFill>
        <p:spPr>
          <a:xfrm rot="20722751">
            <a:off x="7342579" y="288051"/>
            <a:ext cx="2646218" cy="3326408"/>
          </a:xfrm>
          <a:prstGeom prst="rect">
            <a:avLst/>
          </a:prstGeom>
        </p:spPr>
      </p:pic>
      <p:sp>
        <p:nvSpPr>
          <p:cNvPr id="4" name="Title 3"/>
          <p:cNvSpPr>
            <a:spLocks noGrp="1"/>
          </p:cNvSpPr>
          <p:nvPr>
            <p:ph type="title"/>
          </p:nvPr>
        </p:nvSpPr>
        <p:spPr>
          <a:xfrm>
            <a:off x="690807" y="115389"/>
            <a:ext cx="10515600" cy="1325880"/>
          </a:xfrm>
        </p:spPr>
        <p:txBody>
          <a:bodyPr/>
          <a:lstStyle/>
          <a:p>
            <a:r>
              <a:rPr lang="en-US" sz="3200" dirty="0" smtClean="0"/>
              <a:t>Start with what you have!</a:t>
            </a:r>
            <a:endParaRPr lang="en-US" sz="3200" dirty="0"/>
          </a:p>
        </p:txBody>
      </p:sp>
      <p:pic>
        <p:nvPicPr>
          <p:cNvPr id="5" name="Picture 4" descr="The Great Gatsby book cover"/>
          <p:cNvPicPr>
            <a:picLocks noChangeAspect="1"/>
          </p:cNvPicPr>
          <p:nvPr/>
        </p:nvPicPr>
        <p:blipFill>
          <a:blip r:embed="rId8"/>
          <a:stretch>
            <a:fillRect/>
          </a:stretch>
        </p:blipFill>
        <p:spPr>
          <a:xfrm>
            <a:off x="9841412" y="-9746"/>
            <a:ext cx="1959986" cy="2795704"/>
          </a:xfrm>
          <a:prstGeom prst="rect">
            <a:avLst/>
          </a:prstGeom>
        </p:spPr>
      </p:pic>
      <p:pic>
        <p:nvPicPr>
          <p:cNvPr id="13" name="Picture 12" descr="The Odyssey book cover"/>
          <p:cNvPicPr>
            <a:picLocks noChangeAspect="1"/>
          </p:cNvPicPr>
          <p:nvPr/>
        </p:nvPicPr>
        <p:blipFill>
          <a:blip r:embed="rId9"/>
          <a:stretch>
            <a:fillRect/>
          </a:stretch>
        </p:blipFill>
        <p:spPr>
          <a:xfrm>
            <a:off x="8103522" y="2215829"/>
            <a:ext cx="1951276" cy="2425703"/>
          </a:xfrm>
          <a:prstGeom prst="rect">
            <a:avLst/>
          </a:prstGeom>
        </p:spPr>
      </p:pic>
      <p:pic>
        <p:nvPicPr>
          <p:cNvPr id="12" name="Picture 11" descr="To Kill a Mockingbird book cover"/>
          <p:cNvPicPr>
            <a:picLocks noChangeAspect="1"/>
          </p:cNvPicPr>
          <p:nvPr/>
        </p:nvPicPr>
        <p:blipFill>
          <a:blip r:embed="rId10"/>
          <a:stretch>
            <a:fillRect/>
          </a:stretch>
        </p:blipFill>
        <p:spPr>
          <a:xfrm rot="430017">
            <a:off x="3680669" y="4375705"/>
            <a:ext cx="1762125" cy="2600325"/>
          </a:xfrm>
          <a:prstGeom prst="rect">
            <a:avLst/>
          </a:prstGeom>
        </p:spPr>
      </p:pic>
      <p:pic>
        <p:nvPicPr>
          <p:cNvPr id="17" name="Picture 16" descr="I Know Why the Caged Bird Sings book cover"/>
          <p:cNvPicPr>
            <a:picLocks noChangeAspect="1"/>
          </p:cNvPicPr>
          <p:nvPr/>
        </p:nvPicPr>
        <p:blipFill>
          <a:blip r:embed="rId11"/>
          <a:stretch>
            <a:fillRect/>
          </a:stretch>
        </p:blipFill>
        <p:spPr>
          <a:xfrm rot="914533">
            <a:off x="5612855" y="1124130"/>
            <a:ext cx="1808978" cy="2540398"/>
          </a:xfrm>
          <a:prstGeom prst="rect">
            <a:avLst/>
          </a:prstGeom>
        </p:spPr>
      </p:pic>
      <p:pic>
        <p:nvPicPr>
          <p:cNvPr id="19" name="Picture 18" descr="The Watsons Go to Birgmingham book cover"/>
          <p:cNvPicPr>
            <a:picLocks noChangeAspect="1"/>
          </p:cNvPicPr>
          <p:nvPr/>
        </p:nvPicPr>
        <p:blipFill>
          <a:blip r:embed="rId12"/>
          <a:stretch>
            <a:fillRect/>
          </a:stretch>
        </p:blipFill>
        <p:spPr>
          <a:xfrm rot="20957150">
            <a:off x="457906" y="1388122"/>
            <a:ext cx="1752600" cy="2600325"/>
          </a:xfrm>
          <a:prstGeom prst="rect">
            <a:avLst/>
          </a:prstGeom>
        </p:spPr>
      </p:pic>
      <p:pic>
        <p:nvPicPr>
          <p:cNvPr id="8" name="Picture 7" descr="Their Eyes Were Watching God book cover"/>
          <p:cNvPicPr>
            <a:picLocks noChangeAspect="1"/>
          </p:cNvPicPr>
          <p:nvPr/>
        </p:nvPicPr>
        <p:blipFill>
          <a:blip r:embed="rId13"/>
          <a:stretch>
            <a:fillRect/>
          </a:stretch>
        </p:blipFill>
        <p:spPr>
          <a:xfrm rot="840476">
            <a:off x="10100432" y="1720746"/>
            <a:ext cx="2176982" cy="2985249"/>
          </a:xfrm>
          <a:prstGeom prst="rect">
            <a:avLst/>
          </a:prstGeom>
        </p:spPr>
      </p:pic>
      <p:pic>
        <p:nvPicPr>
          <p:cNvPr id="21" name="Picture 20" descr="A Raisin in the Sun book cover"/>
          <p:cNvPicPr>
            <a:picLocks noChangeAspect="1"/>
          </p:cNvPicPr>
          <p:nvPr/>
        </p:nvPicPr>
        <p:blipFill>
          <a:blip r:embed="rId14"/>
          <a:stretch>
            <a:fillRect/>
          </a:stretch>
        </p:blipFill>
        <p:spPr>
          <a:xfrm rot="774774">
            <a:off x="7230516" y="4089842"/>
            <a:ext cx="1866182" cy="2446244"/>
          </a:xfrm>
          <a:prstGeom prst="rect">
            <a:avLst/>
          </a:prstGeom>
        </p:spPr>
      </p:pic>
      <p:pic>
        <p:nvPicPr>
          <p:cNvPr id="23" name="Picture 22" descr="Animal Farm by George Orwell book cover"/>
          <p:cNvPicPr>
            <a:picLocks noChangeAspect="1"/>
          </p:cNvPicPr>
          <p:nvPr/>
        </p:nvPicPr>
        <p:blipFill>
          <a:blip r:embed="rId15"/>
          <a:stretch>
            <a:fillRect/>
          </a:stretch>
        </p:blipFill>
        <p:spPr>
          <a:xfrm rot="21204301">
            <a:off x="637835" y="3900464"/>
            <a:ext cx="1671328" cy="2243334"/>
          </a:xfrm>
          <a:prstGeom prst="rect">
            <a:avLst/>
          </a:prstGeom>
        </p:spPr>
      </p:pic>
      <p:pic>
        <p:nvPicPr>
          <p:cNvPr id="22" name="Picture 21" descr="Lord of the Flies book cover"/>
          <p:cNvPicPr>
            <a:picLocks noChangeAspect="1"/>
          </p:cNvPicPr>
          <p:nvPr/>
        </p:nvPicPr>
        <p:blipFill>
          <a:blip r:embed="rId16"/>
          <a:stretch>
            <a:fillRect/>
          </a:stretch>
        </p:blipFill>
        <p:spPr>
          <a:xfrm rot="1093379">
            <a:off x="9221072" y="4042174"/>
            <a:ext cx="1529774" cy="2410035"/>
          </a:xfrm>
          <a:prstGeom prst="rect">
            <a:avLst/>
          </a:prstGeom>
        </p:spPr>
      </p:pic>
    </p:spTree>
    <p:extLst>
      <p:ext uri="{BB962C8B-B14F-4D97-AF65-F5344CB8AC3E}">
        <p14:creationId xmlns:p14="http://schemas.microsoft.com/office/powerpoint/2010/main" val="3385391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9"/>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5 </a:t>
            </a:r>
            <a:r>
              <a:rPr lang="en-US" sz="2400" b="1" dirty="0" smtClean="0">
                <a:solidFill>
                  <a:srgbClr val="000000"/>
                </a:solidFill>
              </a:rPr>
              <a:t>(1 of 3)</a:t>
            </a:r>
            <a:endParaRPr sz="2400" b="1" dirty="0">
              <a:solidFill>
                <a:srgbClr val="000000"/>
              </a:solidFill>
            </a:endParaRPr>
          </a:p>
        </p:txBody>
      </p:sp>
      <p:sp>
        <p:nvSpPr>
          <p:cNvPr id="416" name="Google Shape;416;p49"/>
          <p:cNvSpPr txBox="1">
            <a:spLocks noGrp="1"/>
          </p:cNvSpPr>
          <p:nvPr>
            <p:ph type="body" idx="1"/>
          </p:nvPr>
        </p:nvSpPr>
        <p:spPr>
          <a:xfrm>
            <a:off x="570425" y="1386925"/>
            <a:ext cx="65580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latin typeface="Josefin Sans"/>
                <a:ea typeface="Josefin Sans"/>
                <a:cs typeface="Josefin Sans"/>
                <a:sym typeface="Josefin Sans"/>
              </a:rPr>
              <a:t>Build relationships and get to </a:t>
            </a:r>
            <a:endParaRPr sz="3000">
              <a:latin typeface="Josefin Sans"/>
              <a:ea typeface="Josefin Sans"/>
              <a:cs typeface="Josefin Sans"/>
              <a:sym typeface="Josefin Sans"/>
            </a:endParaRPr>
          </a:p>
          <a:p>
            <a:pPr marL="0" lvl="0" indent="0" algn="l" rtl="0">
              <a:spcBef>
                <a:spcPts val="1000"/>
              </a:spcBef>
              <a:spcAft>
                <a:spcPts val="0"/>
              </a:spcAft>
              <a:buNone/>
            </a:pPr>
            <a:r>
              <a:rPr lang="en-US" sz="3000">
                <a:latin typeface="Josefin Sans"/>
                <a:ea typeface="Josefin Sans"/>
                <a:cs typeface="Josefin Sans"/>
                <a:sym typeface="Josefin Sans"/>
              </a:rPr>
              <a:t>know your students.</a:t>
            </a:r>
            <a:endParaRPr sz="3000">
              <a:latin typeface="Josefin Sans"/>
              <a:ea typeface="Josefin Sans"/>
              <a:cs typeface="Josefin Sans"/>
              <a:sym typeface="Josefin Sans"/>
            </a:endParaRPr>
          </a:p>
        </p:txBody>
      </p:sp>
      <p:sp>
        <p:nvSpPr>
          <p:cNvPr id="417" name="Google Shape;417;p49" descr="Circle: What do they do in their free time? What are their strengths? Where do they live? etc."/>
          <p:cNvSpPr/>
          <p:nvPr/>
        </p:nvSpPr>
        <p:spPr>
          <a:xfrm>
            <a:off x="870600" y="2717175"/>
            <a:ext cx="30312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9"/>
          <p:cNvSpPr txBox="1"/>
          <p:nvPr/>
        </p:nvSpPr>
        <p:spPr>
          <a:xfrm>
            <a:off x="1169550" y="2951450"/>
            <a:ext cx="2355900" cy="300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What do they do in their free time? </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What are their strengths?</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Where do they live?</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etc.</a:t>
            </a:r>
            <a:endParaRPr sz="2400">
              <a:latin typeface="Josefin Sans"/>
              <a:ea typeface="Josefin Sans"/>
              <a:cs typeface="Josefin Sans"/>
              <a:sym typeface="Josefin Sans"/>
            </a:endParaRPr>
          </a:p>
          <a:p>
            <a:pPr marL="0" lvl="0" indent="0" algn="ctr" rtl="0">
              <a:spcBef>
                <a:spcPts val="0"/>
              </a:spcBef>
              <a:spcAft>
                <a:spcPts val="0"/>
              </a:spcAft>
              <a:buNone/>
            </a:pPr>
            <a:endParaRPr sz="2400">
              <a:latin typeface="Josefin Sans"/>
              <a:ea typeface="Josefin Sans"/>
              <a:cs typeface="Josefin Sans"/>
              <a:sym typeface="Josefin Sans"/>
            </a:endParaRPr>
          </a:p>
        </p:txBody>
      </p:sp>
      <p:sp>
        <p:nvSpPr>
          <p:cNvPr id="419" name="Google Shape;419;p49"/>
          <p:cNvSpPr txBox="1"/>
          <p:nvPr/>
        </p:nvSpPr>
        <p:spPr>
          <a:xfrm>
            <a:off x="4502175" y="3797625"/>
            <a:ext cx="7188300" cy="178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Example: </a:t>
            </a:r>
            <a:endParaRPr sz="2400">
              <a:latin typeface="Josefin Sans"/>
              <a:ea typeface="Josefin Sans"/>
              <a:cs typeface="Josefin Sans"/>
              <a:sym typeface="Josefin Sans"/>
            </a:endParaRPr>
          </a:p>
          <a:p>
            <a:pPr marL="457200" lvl="0" indent="-381000" algn="l" rtl="0">
              <a:spcBef>
                <a:spcPts val="0"/>
              </a:spcBef>
              <a:spcAft>
                <a:spcPts val="0"/>
              </a:spcAft>
              <a:buSzPts val="2400"/>
              <a:buFont typeface="Josefin Sans"/>
              <a:buChar char="●"/>
            </a:pPr>
            <a:r>
              <a:rPr lang="en-US" sz="2400">
                <a:latin typeface="Josefin Sans"/>
                <a:ea typeface="Josefin Sans"/>
                <a:cs typeface="Josefin Sans"/>
                <a:sym typeface="Josefin Sans"/>
              </a:rPr>
              <a:t>Learn about the apps they use. </a:t>
            </a:r>
            <a:endParaRPr sz="2400">
              <a:latin typeface="Josefin Sans"/>
              <a:ea typeface="Josefin Sans"/>
              <a:cs typeface="Josefin Sans"/>
              <a:sym typeface="Josefin Sans"/>
            </a:endParaRPr>
          </a:p>
          <a:p>
            <a:pPr marL="457200" lvl="0" indent="-381000" algn="l" rtl="0">
              <a:spcBef>
                <a:spcPts val="0"/>
              </a:spcBef>
              <a:spcAft>
                <a:spcPts val="0"/>
              </a:spcAft>
              <a:buSzPts val="2400"/>
              <a:buFont typeface="Josefin Sans"/>
              <a:buChar char="●"/>
            </a:pPr>
            <a:r>
              <a:rPr lang="en-US" sz="2400">
                <a:latin typeface="Josefin Sans"/>
                <a:ea typeface="Josefin Sans"/>
                <a:cs typeface="Josefin Sans"/>
                <a:sym typeface="Josefin Sans"/>
              </a:rPr>
              <a:t>Follow some of the same YouTubers they follow.</a:t>
            </a:r>
            <a:endParaRPr sz="2400">
              <a:latin typeface="Josefin Sans"/>
              <a:ea typeface="Josefin Sans"/>
              <a:cs typeface="Josefin Sans"/>
              <a:sym typeface="Josefin Sans"/>
            </a:endParaRPr>
          </a:p>
          <a:p>
            <a:pPr marL="457200" lvl="0" indent="-381000" algn="l" rtl="0">
              <a:spcBef>
                <a:spcPts val="0"/>
              </a:spcBef>
              <a:spcAft>
                <a:spcPts val="0"/>
              </a:spcAft>
              <a:buSzPts val="2400"/>
              <a:buFont typeface="Josefin Sans"/>
              <a:buChar char="●"/>
            </a:pPr>
            <a:r>
              <a:rPr lang="en-US" sz="2400">
                <a:latin typeface="Josefin Sans"/>
                <a:ea typeface="Josefin Sans"/>
                <a:cs typeface="Josefin Sans"/>
                <a:sym typeface="Josefin Sans"/>
              </a:rPr>
              <a:t>Create a class playlist (preview all requests) and play during transitions.</a:t>
            </a:r>
            <a:endParaRPr sz="2400">
              <a:latin typeface="Josefin Sans"/>
              <a:ea typeface="Josefin Sans"/>
              <a:cs typeface="Josefin Sans"/>
              <a:sym typeface="Josefin Sans"/>
            </a:endParaRPr>
          </a:p>
        </p:txBody>
      </p:sp>
      <p:cxnSp>
        <p:nvCxnSpPr>
          <p:cNvPr id="420" name="Google Shape;420;p49" descr="Arrow pointing right"/>
          <p:cNvCxnSpPr>
            <a:endCxn id="419" idx="0"/>
          </p:cNvCxnSpPr>
          <p:nvPr/>
        </p:nvCxnSpPr>
        <p:spPr>
          <a:xfrm rot="10800000" flipH="1">
            <a:off x="3901725" y="3797625"/>
            <a:ext cx="4194600" cy="757800"/>
          </a:xfrm>
          <a:prstGeom prst="curvedConnector4">
            <a:avLst>
              <a:gd name="adj1" fmla="val 7157"/>
              <a:gd name="adj2" fmla="val 131423"/>
            </a:avLst>
          </a:prstGeom>
          <a:noFill/>
          <a:ln w="76200" cap="flat" cmpd="sng">
            <a:solidFill>
              <a:srgbClr val="F1C232"/>
            </a:solidFill>
            <a:prstDash val="solid"/>
            <a:round/>
            <a:headEnd type="none" w="med" len="med"/>
            <a:tailEnd type="stealth" w="med" len="med"/>
          </a:ln>
        </p:spPr>
      </p:cxnSp>
      <p:pic>
        <p:nvPicPr>
          <p:cNvPr id="421" name="Google Shape;421;p49" descr="YouTube clipart"/>
          <p:cNvPicPr preferRelativeResize="0"/>
          <p:nvPr/>
        </p:nvPicPr>
        <p:blipFill>
          <a:blip r:embed="rId3">
            <a:alphaModFix/>
          </a:blip>
          <a:stretch>
            <a:fillRect/>
          </a:stretch>
        </p:blipFill>
        <p:spPr>
          <a:xfrm>
            <a:off x="6537326" y="365125"/>
            <a:ext cx="5429499" cy="3002400"/>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0"/>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5 </a:t>
            </a:r>
            <a:r>
              <a:rPr lang="en-US" sz="2400" b="1" dirty="0" smtClean="0">
                <a:solidFill>
                  <a:srgbClr val="000000"/>
                </a:solidFill>
              </a:rPr>
              <a:t>(2 of 3)</a:t>
            </a:r>
            <a:endParaRPr sz="2400" b="1" dirty="0">
              <a:solidFill>
                <a:srgbClr val="000000"/>
              </a:solidFill>
            </a:endParaRPr>
          </a:p>
        </p:txBody>
      </p:sp>
      <p:sp>
        <p:nvSpPr>
          <p:cNvPr id="428" name="Google Shape;428;p50"/>
          <p:cNvSpPr txBox="1">
            <a:spLocks noGrp="1"/>
          </p:cNvSpPr>
          <p:nvPr>
            <p:ph type="body" idx="1"/>
          </p:nvPr>
        </p:nvSpPr>
        <p:spPr>
          <a:xfrm>
            <a:off x="570425" y="1615525"/>
            <a:ext cx="65580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latin typeface="Josefin Sans"/>
                <a:ea typeface="Josefin Sans"/>
                <a:cs typeface="Josefin Sans"/>
                <a:sym typeface="Josefin Sans"/>
              </a:rPr>
              <a:t>Build Relationships and </a:t>
            </a:r>
            <a:endParaRPr sz="3000">
              <a:latin typeface="Josefin Sans"/>
              <a:ea typeface="Josefin Sans"/>
              <a:cs typeface="Josefin Sans"/>
              <a:sym typeface="Josefin Sans"/>
            </a:endParaRPr>
          </a:p>
          <a:p>
            <a:pPr marL="0" lvl="0" indent="0" algn="l" rtl="0">
              <a:spcBef>
                <a:spcPts val="1000"/>
              </a:spcBef>
              <a:spcAft>
                <a:spcPts val="0"/>
              </a:spcAft>
              <a:buNone/>
            </a:pPr>
            <a:r>
              <a:rPr lang="en-US" sz="3000">
                <a:latin typeface="Josefin Sans"/>
                <a:ea typeface="Josefin Sans"/>
                <a:cs typeface="Josefin Sans"/>
                <a:sym typeface="Josefin Sans"/>
              </a:rPr>
              <a:t>get to know your students!</a:t>
            </a:r>
            <a:endParaRPr sz="3000">
              <a:latin typeface="Josefin Sans"/>
              <a:ea typeface="Josefin Sans"/>
              <a:cs typeface="Josefin Sans"/>
              <a:sym typeface="Josefin Sans"/>
            </a:endParaRPr>
          </a:p>
        </p:txBody>
      </p:sp>
      <p:sp>
        <p:nvSpPr>
          <p:cNvPr id="429" name="Google Shape;429;p50" descr="Circle: What do they do in their free time? What are their strengths? Where do they live? etc."/>
          <p:cNvSpPr/>
          <p:nvPr/>
        </p:nvSpPr>
        <p:spPr>
          <a:xfrm>
            <a:off x="870600" y="2717175"/>
            <a:ext cx="30312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0"/>
          <p:cNvSpPr txBox="1"/>
          <p:nvPr/>
        </p:nvSpPr>
        <p:spPr>
          <a:xfrm>
            <a:off x="870450" y="3408650"/>
            <a:ext cx="3031200" cy="300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What do they do in their free time? </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What are their strengths?</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Where do they live?</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etc.</a:t>
            </a:r>
            <a:endParaRPr sz="2400">
              <a:latin typeface="Josefin Sans"/>
              <a:ea typeface="Josefin Sans"/>
              <a:cs typeface="Josefin Sans"/>
              <a:sym typeface="Josefin Sans"/>
            </a:endParaRPr>
          </a:p>
          <a:p>
            <a:pPr marL="0" lvl="0" indent="0" algn="ctr" rtl="0">
              <a:spcBef>
                <a:spcPts val="0"/>
              </a:spcBef>
              <a:spcAft>
                <a:spcPts val="0"/>
              </a:spcAft>
              <a:buNone/>
            </a:pPr>
            <a:endParaRPr sz="2400">
              <a:latin typeface="Josefin Sans"/>
              <a:ea typeface="Josefin Sans"/>
              <a:cs typeface="Josefin Sans"/>
              <a:sym typeface="Josefin Sans"/>
            </a:endParaRPr>
          </a:p>
        </p:txBody>
      </p:sp>
      <p:sp>
        <p:nvSpPr>
          <p:cNvPr id="431" name="Google Shape;431;p50"/>
          <p:cNvSpPr txBox="1"/>
          <p:nvPr/>
        </p:nvSpPr>
        <p:spPr>
          <a:xfrm>
            <a:off x="4772300" y="4397925"/>
            <a:ext cx="3285300" cy="177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Example: </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Focus on STRENGTHS.</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Create an award for yourself assignment.</a:t>
            </a:r>
            <a:endParaRPr sz="2400">
              <a:latin typeface="Josefin Sans"/>
              <a:ea typeface="Josefin Sans"/>
              <a:cs typeface="Josefin Sans"/>
              <a:sym typeface="Josefin Sans"/>
            </a:endParaRPr>
          </a:p>
        </p:txBody>
      </p:sp>
      <p:cxnSp>
        <p:nvCxnSpPr>
          <p:cNvPr id="432" name="Google Shape;432;p50" descr="Arrow pointing right"/>
          <p:cNvCxnSpPr>
            <a:stCxn id="429" idx="6"/>
            <a:endCxn id="431" idx="0"/>
          </p:cNvCxnSpPr>
          <p:nvPr/>
        </p:nvCxnSpPr>
        <p:spPr>
          <a:xfrm rot="10800000" flipH="1">
            <a:off x="3901800" y="4397925"/>
            <a:ext cx="2513100" cy="127500"/>
          </a:xfrm>
          <a:prstGeom prst="curvedConnector4">
            <a:avLst>
              <a:gd name="adj1" fmla="val 17319"/>
              <a:gd name="adj2" fmla="val 286765"/>
            </a:avLst>
          </a:prstGeom>
          <a:noFill/>
          <a:ln w="76200" cap="flat" cmpd="sng">
            <a:solidFill>
              <a:srgbClr val="F1C232"/>
            </a:solidFill>
            <a:prstDash val="solid"/>
            <a:round/>
            <a:headEnd type="none" w="med" len="med"/>
            <a:tailEnd type="stealth" w="med" len="med"/>
          </a:ln>
        </p:spPr>
      </p:cxnSp>
      <p:pic>
        <p:nvPicPr>
          <p:cNvPr id="433" name="Google Shape;433;p50" descr="Screenshot of meme- You shut your mouth. You have ALL the strengths."/>
          <p:cNvPicPr preferRelativeResize="0"/>
          <p:nvPr/>
        </p:nvPicPr>
        <p:blipFill rotWithShape="1">
          <a:blip r:embed="rId3">
            <a:alphaModFix/>
          </a:blip>
          <a:srcRect l="11245" t="30516" r="10057"/>
          <a:stretch/>
        </p:blipFill>
        <p:spPr>
          <a:xfrm>
            <a:off x="8236700" y="3945063"/>
            <a:ext cx="3031200" cy="2676325"/>
          </a:xfrm>
          <a:prstGeom prst="rect">
            <a:avLst/>
          </a:prstGeom>
          <a:noFill/>
          <a:ln>
            <a:noFill/>
          </a:ln>
        </p:spPr>
      </p:pic>
      <p:pic>
        <p:nvPicPr>
          <p:cNvPr id="434" name="Google Shape;434;p50" descr="Screenshot of&#10;Grab the Mic video series from Jason Reynolds">
            <a:hlinkClick r:id="rId4"/>
          </p:cNvPr>
          <p:cNvPicPr preferRelativeResize="0"/>
          <p:nvPr/>
        </p:nvPicPr>
        <p:blipFill>
          <a:blip r:embed="rId5">
            <a:alphaModFix/>
          </a:blip>
          <a:stretch>
            <a:fillRect/>
          </a:stretch>
        </p:blipFill>
        <p:spPr>
          <a:xfrm>
            <a:off x="6614471" y="114299"/>
            <a:ext cx="3616553" cy="3616499"/>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1"/>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5 </a:t>
            </a:r>
            <a:r>
              <a:rPr lang="en-US" sz="2400" b="1" dirty="0" smtClean="0">
                <a:solidFill>
                  <a:srgbClr val="000000"/>
                </a:solidFill>
              </a:rPr>
              <a:t>(3 of 3)</a:t>
            </a:r>
            <a:endParaRPr sz="2400" b="1" dirty="0">
              <a:solidFill>
                <a:srgbClr val="000000"/>
              </a:solidFill>
            </a:endParaRPr>
          </a:p>
        </p:txBody>
      </p:sp>
      <p:sp>
        <p:nvSpPr>
          <p:cNvPr id="441" name="Google Shape;441;p51"/>
          <p:cNvSpPr txBox="1">
            <a:spLocks noGrp="1"/>
          </p:cNvSpPr>
          <p:nvPr>
            <p:ph type="body" idx="1"/>
          </p:nvPr>
        </p:nvSpPr>
        <p:spPr>
          <a:xfrm>
            <a:off x="570425" y="1615525"/>
            <a:ext cx="65580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latin typeface="Josefin Sans"/>
                <a:ea typeface="Josefin Sans"/>
                <a:cs typeface="Josefin Sans"/>
                <a:sym typeface="Josefin Sans"/>
              </a:rPr>
              <a:t>Build Relationships and </a:t>
            </a:r>
            <a:endParaRPr sz="3000">
              <a:latin typeface="Josefin Sans"/>
              <a:ea typeface="Josefin Sans"/>
              <a:cs typeface="Josefin Sans"/>
              <a:sym typeface="Josefin Sans"/>
            </a:endParaRPr>
          </a:p>
          <a:p>
            <a:pPr marL="0" lvl="0" indent="0" algn="l" rtl="0">
              <a:spcBef>
                <a:spcPts val="1000"/>
              </a:spcBef>
              <a:spcAft>
                <a:spcPts val="0"/>
              </a:spcAft>
              <a:buNone/>
            </a:pPr>
            <a:r>
              <a:rPr lang="en-US" sz="3000">
                <a:latin typeface="Josefin Sans"/>
                <a:ea typeface="Josefin Sans"/>
                <a:cs typeface="Josefin Sans"/>
                <a:sym typeface="Josefin Sans"/>
              </a:rPr>
              <a:t>get to know your students!</a:t>
            </a:r>
            <a:endParaRPr sz="3000">
              <a:latin typeface="Josefin Sans"/>
              <a:ea typeface="Josefin Sans"/>
              <a:cs typeface="Josefin Sans"/>
              <a:sym typeface="Josefin Sans"/>
            </a:endParaRPr>
          </a:p>
        </p:txBody>
      </p:sp>
      <p:sp>
        <p:nvSpPr>
          <p:cNvPr id="442" name="Google Shape;442;p51" descr="Circle: Incorporate elements of that community into the classroom."/>
          <p:cNvSpPr/>
          <p:nvPr/>
        </p:nvSpPr>
        <p:spPr>
          <a:xfrm>
            <a:off x="870600" y="2717175"/>
            <a:ext cx="30312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1"/>
          <p:cNvSpPr txBox="1"/>
          <p:nvPr/>
        </p:nvSpPr>
        <p:spPr>
          <a:xfrm>
            <a:off x="870450" y="3408650"/>
            <a:ext cx="3031200" cy="300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Incorporate elements of that community into the classroom.</a:t>
            </a:r>
            <a:endParaRPr sz="2400">
              <a:latin typeface="Josefin Sans"/>
              <a:ea typeface="Josefin Sans"/>
              <a:cs typeface="Josefin Sans"/>
              <a:sym typeface="Josefin Sans"/>
            </a:endParaRPr>
          </a:p>
          <a:p>
            <a:pPr marL="0" lvl="0" indent="0" algn="ctr" rtl="0">
              <a:spcBef>
                <a:spcPts val="0"/>
              </a:spcBef>
              <a:spcAft>
                <a:spcPts val="0"/>
              </a:spcAft>
              <a:buNone/>
            </a:pPr>
            <a:endParaRPr sz="2400">
              <a:latin typeface="Josefin Sans"/>
              <a:ea typeface="Josefin Sans"/>
              <a:cs typeface="Josefin Sans"/>
              <a:sym typeface="Josefin Sans"/>
            </a:endParaRPr>
          </a:p>
        </p:txBody>
      </p:sp>
      <p:sp>
        <p:nvSpPr>
          <p:cNvPr id="444" name="Google Shape;444;p51"/>
          <p:cNvSpPr txBox="1"/>
          <p:nvPr/>
        </p:nvSpPr>
        <p:spPr>
          <a:xfrm>
            <a:off x="4772300" y="4397925"/>
            <a:ext cx="3285300" cy="177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Example: </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Community Visits/</a:t>
            </a:r>
            <a:r>
              <a:rPr lang="en-US" sz="2400" u="sng">
                <a:solidFill>
                  <a:schemeClr val="hlink"/>
                </a:solidFill>
                <a:latin typeface="Josefin Sans"/>
                <a:ea typeface="Josefin Sans"/>
                <a:cs typeface="Josefin Sans"/>
                <a:sym typeface="Josefin Sans"/>
                <a:hlinkClick r:id="rId3"/>
              </a:rPr>
              <a:t>Walks</a:t>
            </a:r>
            <a:endParaRPr sz="2400">
              <a:latin typeface="Josefin Sans"/>
              <a:ea typeface="Josefin Sans"/>
              <a:cs typeface="Josefin Sans"/>
              <a:sym typeface="Josefin Sans"/>
            </a:endParaRPr>
          </a:p>
        </p:txBody>
      </p:sp>
      <p:cxnSp>
        <p:nvCxnSpPr>
          <p:cNvPr id="445" name="Google Shape;445;p51" descr="Arrow pointing right."/>
          <p:cNvCxnSpPr>
            <a:stCxn id="442" idx="6"/>
            <a:endCxn id="444" idx="0"/>
          </p:cNvCxnSpPr>
          <p:nvPr/>
        </p:nvCxnSpPr>
        <p:spPr>
          <a:xfrm rot="10800000" flipH="1">
            <a:off x="3901800" y="4397925"/>
            <a:ext cx="2513100" cy="127500"/>
          </a:xfrm>
          <a:prstGeom prst="curvedConnector4">
            <a:avLst>
              <a:gd name="adj1" fmla="val 17319"/>
              <a:gd name="adj2" fmla="val 286765"/>
            </a:avLst>
          </a:prstGeom>
          <a:noFill/>
          <a:ln w="76200" cap="flat" cmpd="sng">
            <a:solidFill>
              <a:srgbClr val="F1C232"/>
            </a:solidFill>
            <a:prstDash val="solid"/>
            <a:round/>
            <a:headEnd type="none" w="med" len="med"/>
            <a:tailEnd type="stealth" w="med" len="med"/>
          </a:ln>
        </p:spPr>
      </p:cxnSp>
      <p:pic>
        <p:nvPicPr>
          <p:cNvPr id="446" name="Google Shape;446;p51" descr="clip art of neighborhood"/>
          <p:cNvPicPr preferRelativeResize="0"/>
          <p:nvPr/>
        </p:nvPicPr>
        <p:blipFill>
          <a:blip r:embed="rId4">
            <a:alphaModFix/>
          </a:blip>
          <a:stretch>
            <a:fillRect/>
          </a:stretch>
        </p:blipFill>
        <p:spPr>
          <a:xfrm>
            <a:off x="7083800" y="541226"/>
            <a:ext cx="4679675" cy="3696950"/>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2"/>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Collaborate with your School Counselor</a:t>
            </a:r>
            <a:endParaRPr/>
          </a:p>
        </p:txBody>
      </p:sp>
      <p:sp>
        <p:nvSpPr>
          <p:cNvPr id="453" name="Google Shape;453;p5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Ask them for their lesson plan topics so you can reinforce them afterwards.</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If you notice a social/emotional need arising in your class ask for their help in addressing it.</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If a lesson touches on a sensitive topic (either intentionally or accidentally) pull them in on how to best support students.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53" descr="Focus on what you CAN do not what you CANNOT meme"/>
          <p:cNvPicPr preferRelativeResize="0"/>
          <p:nvPr/>
        </p:nvPicPr>
        <p:blipFill>
          <a:blip r:embed="rId3">
            <a:alphaModFix/>
          </a:blip>
          <a:stretch>
            <a:fillRect/>
          </a:stretch>
        </p:blipFill>
        <p:spPr>
          <a:xfrm>
            <a:off x="6660950" y="1028064"/>
            <a:ext cx="4870778" cy="5468125"/>
          </a:xfrm>
          <a:prstGeom prst="rect">
            <a:avLst/>
          </a:prstGeom>
          <a:noFill/>
          <a:ln w="19050" cap="flat" cmpd="sng">
            <a:solidFill>
              <a:schemeClr val="dk2"/>
            </a:solidFill>
            <a:prstDash val="solid"/>
            <a:round/>
            <a:headEnd type="none" w="sm" len="sm"/>
            <a:tailEnd type="none" w="sm" len="sm"/>
          </a:ln>
        </p:spPr>
      </p:pic>
      <p:pic>
        <p:nvPicPr>
          <p:cNvPr id="459" name="Google Shape;459;p53" descr="It is far better to do a few things well than undertake many good works and leave them half-done. St. Francis DePales quote"/>
          <p:cNvPicPr preferRelativeResize="0"/>
          <p:nvPr/>
        </p:nvPicPr>
        <p:blipFill>
          <a:blip r:embed="rId4">
            <a:alphaModFix/>
          </a:blip>
          <a:stretch>
            <a:fillRect/>
          </a:stretch>
        </p:blipFill>
        <p:spPr>
          <a:xfrm>
            <a:off x="1217850" y="1219200"/>
            <a:ext cx="4225007" cy="5486400"/>
          </a:xfrm>
          <a:prstGeom prst="rect">
            <a:avLst/>
          </a:prstGeom>
          <a:noFill/>
          <a:ln>
            <a:noFill/>
          </a:ln>
        </p:spPr>
      </p:pic>
      <p:sp>
        <p:nvSpPr>
          <p:cNvPr id="2" name="Title 1"/>
          <p:cNvSpPr>
            <a:spLocks noGrp="1"/>
          </p:cNvSpPr>
          <p:nvPr>
            <p:ph type="title"/>
          </p:nvPr>
        </p:nvSpPr>
        <p:spPr>
          <a:xfrm>
            <a:off x="1016128" y="0"/>
            <a:ext cx="10515600" cy="1325880"/>
          </a:xfrm>
        </p:spPr>
        <p:txBody>
          <a:bodyPr/>
          <a:lstStyle/>
          <a:p>
            <a:r>
              <a:rPr lang="en-US" dirty="0" smtClean="0"/>
              <a:t>Closing Thoughts:</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4"/>
          <p:cNvSpPr txBox="1">
            <a:spLocks noGrp="1"/>
          </p:cNvSpPr>
          <p:nvPr>
            <p:ph type="title"/>
          </p:nvPr>
        </p:nvSpPr>
        <p:spPr>
          <a:xfrm>
            <a:off x="838200" y="-15876"/>
            <a:ext cx="10515600" cy="1326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Trebuchet MS"/>
              <a:buNone/>
            </a:pPr>
            <a:r>
              <a:rPr lang="en-US"/>
              <a:t>Take the time to Assess &amp; Action Plan!</a:t>
            </a:r>
            <a:endParaRPr/>
          </a:p>
        </p:txBody>
      </p:sp>
      <p:pic>
        <p:nvPicPr>
          <p:cNvPr id="465" name="Google Shape;465;p54" descr="Screenshot of Social Emotional Learning Action Plan&#10;&#10;Step One: Take Stock: Tace Care and Take Notice&#10;&#10;Step Two: Establish positive and predictable classroom environments&#10;&#10;Step Three: Encourage positive teacher-student interactions and student student interactions&#10;&#10;Step Four: Consider the needs, backgrounds, and experiences of all students.&#10;&#10;Step Five: Build relationships and get to know your students"/>
          <p:cNvPicPr preferRelativeResize="0"/>
          <p:nvPr/>
        </p:nvPicPr>
        <p:blipFill>
          <a:blip r:embed="rId3">
            <a:alphaModFix/>
          </a:blip>
          <a:stretch>
            <a:fillRect/>
          </a:stretch>
        </p:blipFill>
        <p:spPr>
          <a:xfrm>
            <a:off x="2079475" y="1419224"/>
            <a:ext cx="7781925" cy="4019550"/>
          </a:xfrm>
          <a:prstGeom prst="rect">
            <a:avLst/>
          </a:prstGeom>
          <a:noFill/>
          <a:ln>
            <a:noFill/>
          </a:ln>
        </p:spPr>
      </p:pic>
      <p:sp>
        <p:nvSpPr>
          <p:cNvPr id="466" name="Google Shape;466;p54"/>
          <p:cNvSpPr txBox="1"/>
          <p:nvPr/>
        </p:nvSpPr>
        <p:spPr>
          <a:xfrm>
            <a:off x="2516988" y="5436425"/>
            <a:ext cx="6906900" cy="6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Trebuchet MS"/>
                <a:ea typeface="Trebuchet MS"/>
                <a:cs typeface="Trebuchet MS"/>
                <a:sym typeface="Trebuchet MS"/>
              </a:rPr>
              <a:t>You can access this sheet at: </a:t>
            </a:r>
            <a:r>
              <a:rPr lang="en-US" sz="2400" u="sng" dirty="0" smtClean="0">
                <a:solidFill>
                  <a:schemeClr val="hlink"/>
                </a:solidFill>
                <a:latin typeface="Trebuchet MS"/>
                <a:ea typeface="Trebuchet MS"/>
                <a:cs typeface="Trebuchet MS"/>
                <a:sym typeface="Trebuchet MS"/>
                <a:hlinkClick r:id="rId4"/>
              </a:rPr>
              <a:t>Social Emotional Learning Action Plan Template</a:t>
            </a:r>
            <a:endParaRPr sz="2400" dirty="0">
              <a:latin typeface="Trebuchet MS"/>
              <a:ea typeface="Trebuchet MS"/>
              <a:cs typeface="Trebuchet MS"/>
              <a:sym typeface="Trebuchet MS"/>
            </a:endParaRPr>
          </a:p>
          <a:p>
            <a:pPr marL="0" lvl="0" indent="0" algn="ctr" rtl="0">
              <a:spcBef>
                <a:spcPts val="0"/>
              </a:spcBef>
              <a:spcAft>
                <a:spcPts val="0"/>
              </a:spcAft>
              <a:buNone/>
            </a:pPr>
            <a:endParaRPr sz="1800" dirty="0">
              <a:latin typeface="Trebuchet MS"/>
              <a:ea typeface="Trebuchet MS"/>
              <a:cs typeface="Trebuchet MS"/>
              <a:sym typeface="Trebuchet MS"/>
            </a:endParaRPr>
          </a:p>
          <a:p>
            <a:pPr marL="0" lvl="0" indent="0" algn="ctr" rtl="0">
              <a:spcBef>
                <a:spcPts val="0"/>
              </a:spcBef>
              <a:spcAft>
                <a:spcPts val="0"/>
              </a:spcAft>
              <a:buNone/>
            </a:pPr>
            <a:r>
              <a:rPr lang="en-US" sz="1800" dirty="0">
                <a:latin typeface="Trebuchet MS"/>
                <a:ea typeface="Trebuchet MS"/>
                <a:cs typeface="Trebuchet MS"/>
                <a:sym typeface="Trebuchet MS"/>
              </a:rPr>
              <a:t>Be sure to make a copy to edit!</a:t>
            </a:r>
            <a:endParaRPr sz="1800" dirty="0">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2"/>
              </a:buClr>
              <a:buSzPts val="5000"/>
              <a:buFont typeface="Trebuchet MS"/>
              <a:buNone/>
            </a:pPr>
            <a:r>
              <a:rPr lang="en-US" sz="4800" u="sng" dirty="0" err="1" smtClean="0">
                <a:solidFill>
                  <a:schemeClr val="hlink"/>
                </a:solidFill>
                <a:latin typeface="Josefin Sans"/>
                <a:ea typeface="Josefin Sans"/>
                <a:cs typeface="Josefin Sans"/>
                <a:sym typeface="Josefin Sans"/>
                <a:hlinkClick r:id="rId3"/>
              </a:rPr>
              <a:t>Padlet</a:t>
            </a:r>
            <a:r>
              <a:rPr lang="en-US" sz="4800" u="sng" dirty="0" smtClean="0">
                <a:solidFill>
                  <a:schemeClr val="hlink"/>
                </a:solidFill>
                <a:latin typeface="Josefin Sans"/>
                <a:ea typeface="Josefin Sans"/>
                <a:cs typeface="Josefin Sans"/>
                <a:sym typeface="Josefin Sans"/>
                <a:hlinkClick r:id="rId3"/>
              </a:rPr>
              <a:t>: Sarah </a:t>
            </a:r>
            <a:r>
              <a:rPr lang="en-US" sz="4800" u="sng" dirty="0" err="1" smtClean="0">
                <a:solidFill>
                  <a:schemeClr val="hlink"/>
                </a:solidFill>
                <a:latin typeface="Josefin Sans"/>
                <a:ea typeface="Josefin Sans"/>
                <a:cs typeface="Josefin Sans"/>
                <a:sym typeface="Josefin Sans"/>
                <a:hlinkClick r:id="rId3"/>
              </a:rPr>
              <a:t>Bazemore</a:t>
            </a:r>
            <a:endParaRPr sz="4800" dirty="0">
              <a:latin typeface="Josefin Sans"/>
              <a:ea typeface="Josefin Sans"/>
              <a:cs typeface="Josefin Sans"/>
              <a:sym typeface="Josefin Sans"/>
            </a:endParaRPr>
          </a:p>
        </p:txBody>
      </p:sp>
      <p:pic>
        <p:nvPicPr>
          <p:cNvPr id="472" name="Google Shape;472;p55" descr="VIP Tour clipart"/>
          <p:cNvPicPr preferRelativeResize="0"/>
          <p:nvPr/>
        </p:nvPicPr>
        <p:blipFill rotWithShape="1">
          <a:blip r:embed="rId4">
            <a:alphaModFix/>
          </a:blip>
          <a:srcRect t="15330" b="25385"/>
          <a:stretch/>
        </p:blipFill>
        <p:spPr>
          <a:xfrm>
            <a:off x="3859925" y="916375"/>
            <a:ext cx="4472150" cy="2107975"/>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2" name="Title 1"/>
          <p:cNvSpPr>
            <a:spLocks noGrp="1"/>
          </p:cNvSpPr>
          <p:nvPr>
            <p:ph type="title"/>
          </p:nvPr>
        </p:nvSpPr>
        <p:spPr>
          <a:xfrm>
            <a:off x="925513" y="-55602"/>
            <a:ext cx="10515600" cy="1325880"/>
          </a:xfrm>
        </p:spPr>
        <p:txBody>
          <a:bodyPr/>
          <a:lstStyle/>
          <a:p>
            <a:r>
              <a:rPr lang="en-US" dirty="0" smtClean="0"/>
              <a:t>Feedback: </a:t>
            </a:r>
            <a:endParaRPr lang="en-US" dirty="0"/>
          </a:p>
        </p:txBody>
      </p:sp>
      <p:sp>
        <p:nvSpPr>
          <p:cNvPr id="478" name="Google Shape;478;p56"/>
          <p:cNvSpPr txBox="1">
            <a:spLocks noGrp="1"/>
          </p:cNvSpPr>
          <p:nvPr>
            <p:ph type="subTitle" idx="4294967295"/>
          </p:nvPr>
        </p:nvSpPr>
        <p:spPr>
          <a:xfrm>
            <a:off x="0" y="4416425"/>
            <a:ext cx="6183313" cy="666750"/>
          </a:xfrm>
          <a:prstGeom prst="rect">
            <a:avLst/>
          </a:prstGeom>
        </p:spPr>
        <p:txBody>
          <a:bodyPr spcFirstLastPara="1" wrap="square" lIns="91425" tIns="45700" rIns="91425" bIns="45700" anchor="t" anchorCtr="0">
            <a:noAutofit/>
          </a:bodyPr>
          <a:lstStyle/>
          <a:p>
            <a:pPr marL="0" lvl="0" indent="0" algn="r" rtl="0">
              <a:lnSpc>
                <a:spcPct val="115000"/>
              </a:lnSpc>
              <a:spcBef>
                <a:spcPts val="0"/>
              </a:spcBef>
              <a:spcAft>
                <a:spcPts val="0"/>
              </a:spcAft>
              <a:buNone/>
            </a:pPr>
            <a:r>
              <a:rPr lang="en-US" sz="1800" u="sng">
                <a:solidFill>
                  <a:srgbClr val="000000"/>
                </a:solidFill>
                <a:highlight>
                  <a:srgbClr val="F9F9F9"/>
                </a:highlight>
                <a:latin typeface="Josefin Sans"/>
                <a:ea typeface="Josefin Sans"/>
                <a:cs typeface="Josefin Sans"/>
                <a:sym typeface="Josefin Sans"/>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CASEL Video: How SEL skills come into play as an adult</a:t>
            </a:r>
            <a:endParaRPr sz="1800">
              <a:solidFill>
                <a:srgbClr val="000000"/>
              </a:solidFill>
              <a:highlight>
                <a:srgbClr val="F9F9F9"/>
              </a:highlight>
              <a:latin typeface="Josefin Sans"/>
              <a:ea typeface="Josefin Sans"/>
              <a:cs typeface="Josefin Sans"/>
              <a:sym typeface="Josefin Sans"/>
            </a:endParaRPr>
          </a:p>
          <a:p>
            <a:pPr marL="0" lvl="0" indent="0" algn="r" rtl="0">
              <a:lnSpc>
                <a:spcPct val="115000"/>
              </a:lnSpc>
              <a:spcBef>
                <a:spcPts val="0"/>
              </a:spcBef>
              <a:spcAft>
                <a:spcPts val="0"/>
              </a:spcAft>
              <a:buNone/>
            </a:pPr>
            <a:endParaRPr sz="1800">
              <a:solidFill>
                <a:srgbClr val="000000"/>
              </a:solidFill>
              <a:latin typeface="Calibri"/>
              <a:ea typeface="Calibri"/>
              <a:cs typeface="Calibri"/>
              <a:sym typeface="Calibri"/>
            </a:endParaRPr>
          </a:p>
          <a:p>
            <a:pPr marL="0" lvl="0" indent="0" algn="ctr" rtl="0">
              <a:spcBef>
                <a:spcPts val="1000"/>
              </a:spcBef>
              <a:spcAft>
                <a:spcPts val="0"/>
              </a:spcAft>
              <a:buNone/>
            </a:pPr>
            <a:endParaRPr/>
          </a:p>
        </p:txBody>
      </p:sp>
      <p:pic>
        <p:nvPicPr>
          <p:cNvPr id="479" name="Google Shape;479;p56" descr="Clip Art of quote:&#10;&#10;&quot;These aren't kid skills. These are human skills.&quot; - Rena Michaud 5th grade teacher"/>
          <p:cNvPicPr preferRelativeResize="0"/>
          <p:nvPr/>
        </p:nvPicPr>
        <p:blipFill>
          <a:blip r:embed="rId4">
            <a:alphaModFix/>
          </a:blip>
          <a:stretch>
            <a:fillRect/>
          </a:stretch>
        </p:blipFill>
        <p:spPr>
          <a:xfrm>
            <a:off x="1001485" y="1045028"/>
            <a:ext cx="6590539" cy="3304071"/>
          </a:xfrm>
          <a:prstGeom prst="rect">
            <a:avLst/>
          </a:prstGeom>
          <a:noFill/>
          <a:ln>
            <a:noFill/>
          </a:ln>
        </p:spPr>
      </p:pic>
      <p:sp>
        <p:nvSpPr>
          <p:cNvPr id="480" name="Google Shape;480;p56"/>
          <p:cNvSpPr txBox="1"/>
          <p:nvPr/>
        </p:nvSpPr>
        <p:spPr>
          <a:xfrm>
            <a:off x="520450" y="4930500"/>
            <a:ext cx="10995600" cy="1748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400"/>
              <a:buFont typeface="Arial"/>
              <a:buNone/>
            </a:pPr>
            <a:r>
              <a:rPr lang="en-US" sz="4000" i="1" dirty="0">
                <a:solidFill>
                  <a:schemeClr val="dk1"/>
                </a:solidFill>
                <a:latin typeface="Trebuchet MS"/>
                <a:ea typeface="Trebuchet MS"/>
                <a:cs typeface="Trebuchet MS"/>
                <a:sym typeface="Trebuchet MS"/>
              </a:rPr>
              <a:t>I appreciate your feedback on the exit survey!</a:t>
            </a:r>
            <a:endParaRPr sz="4000" i="1" dirty="0">
              <a:solidFill>
                <a:schemeClr val="dk1"/>
              </a:solidFill>
              <a:latin typeface="Trebuchet MS"/>
              <a:ea typeface="Trebuchet MS"/>
              <a:cs typeface="Trebuchet MS"/>
              <a:sym typeface="Trebuchet MS"/>
            </a:endParaRPr>
          </a:p>
          <a:p>
            <a:pPr marL="0" lvl="0" indent="0" algn="l" rtl="0">
              <a:lnSpc>
                <a:spcPct val="90000"/>
              </a:lnSpc>
              <a:spcBef>
                <a:spcPts val="0"/>
              </a:spcBef>
              <a:spcAft>
                <a:spcPts val="0"/>
              </a:spcAft>
              <a:buClr>
                <a:schemeClr val="dk1"/>
              </a:buClr>
              <a:buSzPts val="2400"/>
              <a:buFont typeface="Arial"/>
              <a:buNone/>
            </a:pPr>
            <a:endParaRPr sz="4000" i="1" dirty="0">
              <a:solidFill>
                <a:schemeClr val="dk1"/>
              </a:solidFill>
              <a:latin typeface="Trebuchet MS"/>
              <a:ea typeface="Trebuchet MS"/>
              <a:cs typeface="Trebuchet MS"/>
              <a:sym typeface="Trebuchet MS"/>
            </a:endParaRPr>
          </a:p>
          <a:p>
            <a:pPr lvl="0">
              <a:lnSpc>
                <a:spcPct val="90000"/>
              </a:lnSpc>
              <a:buClr>
                <a:schemeClr val="dk1"/>
              </a:buClr>
              <a:buSzPts val="2400"/>
            </a:pPr>
            <a:r>
              <a:rPr lang="en-US" sz="5000" i="1" dirty="0">
                <a:solidFill>
                  <a:srgbClr val="FF0000"/>
                </a:solidFill>
                <a:latin typeface="Trebuchet MS" panose="020B0603020202020204" pitchFamily="34" charset="0"/>
              </a:rPr>
              <a:t>http://bit.ly/SEL2ndFB</a:t>
            </a:r>
            <a:endParaRPr sz="5000" dirty="0">
              <a:solidFill>
                <a:srgbClr val="FF0000"/>
              </a:solidFill>
              <a:latin typeface="Trebuchet MS"/>
              <a:ea typeface="Trebuchet MS"/>
              <a:cs typeface="Trebuchet MS"/>
              <a:sym typeface="Trebuchet MS"/>
            </a:endParaRPr>
          </a:p>
        </p:txBody>
      </p:sp>
      <p:pic>
        <p:nvPicPr>
          <p:cNvPr id="1028" name="Picture 4" descr="https://lh3.googleusercontent.com/TCA406lvjJNNr2-gs3DuodNYvWI_HZbbwdQoeRsZ2VCwwAX8xtElLr1qU08lSq9PLDpL-fqimMGqYT4ZgYDmWF26BELwH1YLUp9blnz0RnYlrjeXtfWw3TinK7v4iVqDQFwSeAizzh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3720" y="1468337"/>
            <a:ext cx="2466975" cy="24574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txBox="1">
            <a:spLocks noGrp="1"/>
          </p:cNvSpPr>
          <p:nvPr>
            <p:ph type="title"/>
          </p:nvPr>
        </p:nvSpPr>
        <p:spPr>
          <a:xfrm>
            <a:off x="838200" y="-15876"/>
            <a:ext cx="105156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Trebuchet MS"/>
              <a:buNone/>
            </a:pPr>
            <a:r>
              <a:rPr lang="en-US"/>
              <a:t>Housekeeping</a:t>
            </a:r>
            <a:endParaRPr/>
          </a:p>
        </p:txBody>
      </p:sp>
      <p:sp>
        <p:nvSpPr>
          <p:cNvPr id="180" name="Google Shape;180;p23"/>
          <p:cNvSpPr txBox="1">
            <a:spLocks noGrp="1"/>
          </p:cNvSpPr>
          <p:nvPr>
            <p:ph type="body" idx="1"/>
          </p:nvPr>
        </p:nvSpPr>
        <p:spPr>
          <a:xfrm>
            <a:off x="838200" y="1292225"/>
            <a:ext cx="10515600" cy="4351200"/>
          </a:xfrm>
          <a:prstGeom prst="rect">
            <a:avLst/>
          </a:prstGeom>
          <a:noFill/>
          <a:ln>
            <a:noFill/>
          </a:ln>
        </p:spPr>
        <p:txBody>
          <a:bodyPr spcFirstLastPara="1" wrap="square" lIns="91425" tIns="45700" rIns="91425" bIns="45700" anchor="t" anchorCtr="0">
            <a:noAutofit/>
          </a:bodyPr>
          <a:lstStyle/>
          <a:p>
            <a:pPr marL="457200" lvl="0" indent="-425450" algn="l" rtl="0">
              <a:lnSpc>
                <a:spcPct val="90000"/>
              </a:lnSpc>
              <a:spcBef>
                <a:spcPts val="0"/>
              </a:spcBef>
              <a:spcAft>
                <a:spcPts val="0"/>
              </a:spcAft>
              <a:buClr>
                <a:srgbClr val="222222"/>
              </a:buClr>
              <a:buSzPts val="3100"/>
              <a:buFont typeface="Josefin Sans"/>
              <a:buChar char="•"/>
            </a:pPr>
            <a:r>
              <a:rPr lang="en-US" sz="3100" dirty="0">
                <a:solidFill>
                  <a:srgbClr val="222222"/>
                </a:solidFill>
                <a:latin typeface="Josefin Sans"/>
                <a:ea typeface="Josefin Sans"/>
                <a:cs typeface="Josefin Sans"/>
                <a:sym typeface="Josefin Sans"/>
              </a:rPr>
              <a:t>Access to Presentation and Resources</a:t>
            </a:r>
            <a:endParaRPr sz="3100" dirty="0">
              <a:solidFill>
                <a:srgbClr val="222222"/>
              </a:solidFill>
              <a:latin typeface="Josefin Sans"/>
              <a:ea typeface="Josefin Sans"/>
              <a:cs typeface="Josefin Sans"/>
              <a:sym typeface="Josefin Sans"/>
            </a:endParaRPr>
          </a:p>
          <a:p>
            <a:pPr marL="457200" lvl="0" indent="0" algn="l" rtl="0">
              <a:lnSpc>
                <a:spcPct val="90000"/>
              </a:lnSpc>
              <a:spcBef>
                <a:spcPts val="0"/>
              </a:spcBef>
              <a:spcAft>
                <a:spcPts val="0"/>
              </a:spcAft>
              <a:buNone/>
            </a:pPr>
            <a:endParaRPr sz="3100" dirty="0">
              <a:solidFill>
                <a:srgbClr val="222222"/>
              </a:solidFill>
              <a:latin typeface="Josefin Sans"/>
              <a:ea typeface="Josefin Sans"/>
              <a:cs typeface="Josefin Sans"/>
              <a:sym typeface="Josefin Sans"/>
            </a:endParaRPr>
          </a:p>
          <a:p>
            <a:pPr marL="914400" lvl="1" indent="-425450" algn="l" rtl="0">
              <a:lnSpc>
                <a:spcPct val="90000"/>
              </a:lnSpc>
              <a:spcBef>
                <a:spcPts val="0"/>
              </a:spcBef>
              <a:spcAft>
                <a:spcPts val="0"/>
              </a:spcAft>
              <a:buClr>
                <a:srgbClr val="222222"/>
              </a:buClr>
              <a:buSzPts val="3100"/>
              <a:buFont typeface="Josefin Sans"/>
              <a:buChar char="•"/>
            </a:pPr>
            <a:r>
              <a:rPr lang="en-US" sz="3100" u="sng" dirty="0" err="1" smtClean="0">
                <a:solidFill>
                  <a:schemeClr val="hlink"/>
                </a:solidFill>
                <a:latin typeface="Josefin Sans"/>
                <a:ea typeface="Josefin Sans"/>
                <a:cs typeface="Josefin Sans"/>
                <a:sym typeface="Josefin Sans"/>
                <a:hlinkClick r:id="rId3"/>
              </a:rPr>
              <a:t>Padlet</a:t>
            </a:r>
            <a:r>
              <a:rPr lang="en-US" sz="3100" u="sng" dirty="0" smtClean="0">
                <a:solidFill>
                  <a:schemeClr val="hlink"/>
                </a:solidFill>
                <a:latin typeface="Josefin Sans"/>
                <a:ea typeface="Josefin Sans"/>
                <a:cs typeface="Josefin Sans"/>
                <a:sym typeface="Josefin Sans"/>
                <a:hlinkClick r:id="rId3"/>
              </a:rPr>
              <a:t>: Sarah </a:t>
            </a:r>
            <a:r>
              <a:rPr lang="en-US" sz="3100" u="sng" dirty="0" err="1" smtClean="0">
                <a:solidFill>
                  <a:schemeClr val="hlink"/>
                </a:solidFill>
                <a:latin typeface="Josefin Sans"/>
                <a:ea typeface="Josefin Sans"/>
                <a:cs typeface="Josefin Sans"/>
                <a:sym typeface="Josefin Sans"/>
                <a:hlinkClick r:id="rId3"/>
              </a:rPr>
              <a:t>Bazemore</a:t>
            </a:r>
            <a:endParaRPr sz="3100" dirty="0">
              <a:solidFill>
                <a:srgbClr val="222222"/>
              </a:solidFill>
              <a:latin typeface="Josefin Sans"/>
              <a:ea typeface="Josefin Sans"/>
              <a:cs typeface="Josefin Sans"/>
              <a:sym typeface="Josefin Sans"/>
            </a:endParaRPr>
          </a:p>
          <a:p>
            <a:pPr marL="457200" lvl="0" indent="0" algn="l" rtl="0">
              <a:lnSpc>
                <a:spcPct val="90000"/>
              </a:lnSpc>
              <a:spcBef>
                <a:spcPts val="0"/>
              </a:spcBef>
              <a:spcAft>
                <a:spcPts val="0"/>
              </a:spcAft>
              <a:buNone/>
            </a:pPr>
            <a:endParaRPr sz="3100" dirty="0">
              <a:solidFill>
                <a:srgbClr val="222222"/>
              </a:solidFill>
              <a:latin typeface="Josefin Sans"/>
              <a:ea typeface="Josefin Sans"/>
              <a:cs typeface="Josefin Sans"/>
              <a:sym typeface="Josefin Sans"/>
            </a:endParaRPr>
          </a:p>
          <a:p>
            <a:pPr marL="457200" lvl="0" indent="-425450" algn="l" rtl="0">
              <a:lnSpc>
                <a:spcPct val="90000"/>
              </a:lnSpc>
              <a:spcBef>
                <a:spcPts val="0"/>
              </a:spcBef>
              <a:spcAft>
                <a:spcPts val="0"/>
              </a:spcAft>
              <a:buClr>
                <a:srgbClr val="222222"/>
              </a:buClr>
              <a:buSzPts val="3100"/>
              <a:buFont typeface="Josefin Sans"/>
              <a:buChar char="•"/>
            </a:pPr>
            <a:r>
              <a:rPr lang="en-US" sz="3100" dirty="0">
                <a:solidFill>
                  <a:srgbClr val="222222"/>
                </a:solidFill>
                <a:latin typeface="Josefin Sans"/>
                <a:ea typeface="Josefin Sans"/>
                <a:cs typeface="Josefin Sans"/>
                <a:sym typeface="Josefin Sans"/>
              </a:rPr>
              <a:t>If I seem distracted…</a:t>
            </a:r>
            <a:endParaRPr sz="3100" dirty="0">
              <a:solidFill>
                <a:srgbClr val="222222"/>
              </a:solidFill>
              <a:latin typeface="Josefin Sans"/>
              <a:ea typeface="Josefin Sans"/>
              <a:cs typeface="Josefin Sans"/>
              <a:sym typeface="Josefin Sans"/>
            </a:endParaRPr>
          </a:p>
          <a:p>
            <a:pPr marL="457200" lvl="0" indent="0" algn="l" rtl="0">
              <a:lnSpc>
                <a:spcPct val="90000"/>
              </a:lnSpc>
              <a:spcBef>
                <a:spcPts val="0"/>
              </a:spcBef>
              <a:spcAft>
                <a:spcPts val="0"/>
              </a:spcAft>
              <a:buNone/>
            </a:pPr>
            <a:endParaRPr sz="3100" dirty="0">
              <a:solidFill>
                <a:srgbClr val="222222"/>
              </a:solidFill>
              <a:latin typeface="Josefin Sans"/>
              <a:ea typeface="Josefin Sans"/>
              <a:cs typeface="Josefin Sans"/>
              <a:sym typeface="Josefin Sans"/>
            </a:endParaRPr>
          </a:p>
          <a:p>
            <a:pPr marL="457200" lvl="0" indent="-425450" algn="l" rtl="0">
              <a:lnSpc>
                <a:spcPct val="90000"/>
              </a:lnSpc>
              <a:spcBef>
                <a:spcPts val="0"/>
              </a:spcBef>
              <a:spcAft>
                <a:spcPts val="0"/>
              </a:spcAft>
              <a:buClr>
                <a:srgbClr val="222222"/>
              </a:buClr>
              <a:buSzPts val="3100"/>
              <a:buFont typeface="Josefin Sans"/>
              <a:buChar char="•"/>
            </a:pPr>
            <a:r>
              <a:rPr lang="en-US" sz="3100" dirty="0">
                <a:solidFill>
                  <a:srgbClr val="222222"/>
                </a:solidFill>
                <a:latin typeface="Josefin Sans"/>
                <a:ea typeface="Josefin Sans"/>
                <a:cs typeface="Josefin Sans"/>
                <a:sym typeface="Josefin Sans"/>
              </a:rPr>
              <a:t>Questions</a:t>
            </a:r>
            <a:endParaRPr sz="3100" dirty="0">
              <a:solidFill>
                <a:srgbClr val="222222"/>
              </a:solidFill>
              <a:latin typeface="Josefin Sans"/>
              <a:ea typeface="Josefin Sans"/>
              <a:cs typeface="Josefin Sans"/>
              <a:sym typeface="Josefin Sans"/>
            </a:endParaRPr>
          </a:p>
        </p:txBody>
      </p:sp>
      <p:pic>
        <p:nvPicPr>
          <p:cNvPr id="181" name="Google Shape;181;p23" descr="Picture of dog"/>
          <p:cNvPicPr preferRelativeResize="0"/>
          <p:nvPr/>
        </p:nvPicPr>
        <p:blipFill rotWithShape="1">
          <a:blip r:embed="rId4">
            <a:alphaModFix/>
          </a:blip>
          <a:srcRect b="16184"/>
          <a:stretch/>
        </p:blipFill>
        <p:spPr>
          <a:xfrm>
            <a:off x="5595150" y="2911975"/>
            <a:ext cx="3263403" cy="3646873"/>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4"/>
          <p:cNvSpPr txBox="1">
            <a:spLocks noGrp="1"/>
          </p:cNvSpPr>
          <p:nvPr>
            <p:ph type="title"/>
          </p:nvPr>
        </p:nvSpPr>
        <p:spPr>
          <a:xfrm>
            <a:off x="838200" y="-15876"/>
            <a:ext cx="105156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Trebuchet MS"/>
              <a:buNone/>
            </a:pPr>
            <a:r>
              <a:rPr lang="en-US"/>
              <a:t>Note-taking Tip</a:t>
            </a:r>
            <a:endParaRPr/>
          </a:p>
        </p:txBody>
      </p:sp>
      <p:pic>
        <p:nvPicPr>
          <p:cNvPr id="187" name="Google Shape;187;p24" descr="Screenshot of Social Emotional Learning Action Plan&#10;&#10;Step One: Take Stock: Tace Care and Take Notice&#10;&#10;Step Two: Establish positive and predictable classroom environments&#10;&#10;Step Three: Encourage positive teacher-student interactions and student student interactions&#10;&#10;Step Four: Consider the needs, backgrounds, and experiences of all students.&#10;&#10;Step Five: Build relationships and get to know your students"/>
          <p:cNvPicPr preferRelativeResize="0"/>
          <p:nvPr/>
        </p:nvPicPr>
        <p:blipFill>
          <a:blip r:embed="rId3">
            <a:alphaModFix/>
          </a:blip>
          <a:stretch>
            <a:fillRect/>
          </a:stretch>
        </p:blipFill>
        <p:spPr>
          <a:xfrm>
            <a:off x="2079475" y="1419224"/>
            <a:ext cx="7781925" cy="4019550"/>
          </a:xfrm>
          <a:prstGeom prst="rect">
            <a:avLst/>
          </a:prstGeom>
          <a:noFill/>
          <a:ln>
            <a:noFill/>
          </a:ln>
        </p:spPr>
      </p:pic>
      <p:sp>
        <p:nvSpPr>
          <p:cNvPr id="188" name="Google Shape;188;p24"/>
          <p:cNvSpPr txBox="1"/>
          <p:nvPr/>
        </p:nvSpPr>
        <p:spPr>
          <a:xfrm>
            <a:off x="2516988" y="5436425"/>
            <a:ext cx="6906900" cy="6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Trebuchet MS"/>
                <a:ea typeface="Trebuchet MS"/>
                <a:cs typeface="Trebuchet MS"/>
                <a:sym typeface="Trebuchet MS"/>
              </a:rPr>
              <a:t>You can access this sheet at: </a:t>
            </a:r>
            <a:r>
              <a:rPr lang="en-US" sz="2400" u="sng" dirty="0" smtClean="0">
                <a:solidFill>
                  <a:schemeClr val="hlink"/>
                </a:solidFill>
                <a:latin typeface="Trebuchet MS"/>
                <a:ea typeface="Trebuchet MS"/>
                <a:cs typeface="Trebuchet MS"/>
                <a:sym typeface="Trebuchet MS"/>
                <a:hlinkClick r:id="rId4"/>
              </a:rPr>
              <a:t>Social Emotional Learning Action Plan Template</a:t>
            </a:r>
            <a:endParaRPr sz="2400" dirty="0">
              <a:latin typeface="Trebuchet MS"/>
              <a:ea typeface="Trebuchet MS"/>
              <a:cs typeface="Trebuchet MS"/>
              <a:sym typeface="Trebuchet MS"/>
            </a:endParaRPr>
          </a:p>
          <a:p>
            <a:pPr marL="0" lvl="0" indent="0" algn="ctr" rtl="0">
              <a:spcBef>
                <a:spcPts val="0"/>
              </a:spcBef>
              <a:spcAft>
                <a:spcPts val="0"/>
              </a:spcAft>
              <a:buNone/>
            </a:pPr>
            <a:endParaRPr sz="2400" dirty="0">
              <a:latin typeface="Trebuchet MS"/>
              <a:ea typeface="Trebuchet MS"/>
              <a:cs typeface="Trebuchet MS"/>
              <a:sym typeface="Trebuchet MS"/>
            </a:endParaRPr>
          </a:p>
          <a:p>
            <a:pPr marL="0" lvl="0" indent="0" algn="ctr" rtl="0">
              <a:spcBef>
                <a:spcPts val="0"/>
              </a:spcBef>
              <a:spcAft>
                <a:spcPts val="0"/>
              </a:spcAft>
              <a:buNone/>
            </a:pPr>
            <a:r>
              <a:rPr lang="en-US" sz="1800" dirty="0">
                <a:latin typeface="Trebuchet MS"/>
                <a:ea typeface="Trebuchet MS"/>
                <a:cs typeface="Trebuchet MS"/>
                <a:sym typeface="Trebuchet MS"/>
              </a:rPr>
              <a:t>Be sure to make a copy to edit!</a:t>
            </a:r>
            <a:endParaRPr sz="1800" dirty="0">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5"/>
          <p:cNvSpPr txBox="1">
            <a:spLocks noGrp="1"/>
          </p:cNvSpPr>
          <p:nvPr>
            <p:ph type="title"/>
          </p:nvPr>
        </p:nvSpPr>
        <p:spPr>
          <a:xfrm>
            <a:off x="838200" y="-1"/>
            <a:ext cx="105156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Trebuchet MS"/>
              <a:buNone/>
            </a:pPr>
            <a:r>
              <a:rPr lang="en-US"/>
              <a:t>What is Social Emotional Learning?</a:t>
            </a:r>
            <a:endParaRPr/>
          </a:p>
        </p:txBody>
      </p:sp>
      <p:sp>
        <p:nvSpPr>
          <p:cNvPr id="194" name="Google Shape;194;p25"/>
          <p:cNvSpPr txBox="1">
            <a:spLocks noGrp="1"/>
          </p:cNvSpPr>
          <p:nvPr>
            <p:ph type="body" idx="1"/>
          </p:nvPr>
        </p:nvSpPr>
        <p:spPr>
          <a:xfrm>
            <a:off x="838200" y="1463500"/>
            <a:ext cx="10515600" cy="4179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None/>
            </a:pPr>
            <a:r>
              <a:rPr lang="en-US" sz="3600" i="1">
                <a:solidFill>
                  <a:srgbClr val="000000"/>
                </a:solidFill>
                <a:latin typeface="Josefin Sans"/>
                <a:ea typeface="Josefin Sans"/>
                <a:cs typeface="Josefin Sans"/>
                <a:sym typeface="Josefin Sans"/>
              </a:rPr>
              <a:t>Social and emotional learning (</a:t>
            </a:r>
            <a:r>
              <a:rPr lang="en-US" sz="3600" b="1" i="1">
                <a:solidFill>
                  <a:srgbClr val="000000"/>
                </a:solidFill>
                <a:latin typeface="Josefin Sans"/>
                <a:ea typeface="Josefin Sans"/>
                <a:cs typeface="Josefin Sans"/>
                <a:sym typeface="Josefin Sans"/>
              </a:rPr>
              <a:t>SEL</a:t>
            </a:r>
            <a:r>
              <a:rPr lang="en-US" sz="3600" i="1">
                <a:solidFill>
                  <a:srgbClr val="000000"/>
                </a:solidFill>
                <a:latin typeface="Josefin Sans"/>
                <a:ea typeface="Josefin Sans"/>
                <a:cs typeface="Josefin Sans"/>
                <a:sym typeface="Josefin Sans"/>
              </a:rPr>
              <a:t>) is the process through which children and adults understand and manage emotions, set and achieve positive goals, feel and show empathy for others, establish and maintain. positive relationships, and make responsible decisions.</a:t>
            </a:r>
            <a:endParaRPr sz="3600" i="1">
              <a:solidFill>
                <a:srgbClr val="000000"/>
              </a:solidFill>
              <a:latin typeface="Josefin Sans"/>
              <a:ea typeface="Josefin Sans"/>
              <a:cs typeface="Josefin Sans"/>
              <a:sym typeface="Josefin Sans"/>
            </a:endParaRPr>
          </a:p>
          <a:p>
            <a:pPr marL="0" lvl="0" indent="0" algn="ctr" rtl="0">
              <a:lnSpc>
                <a:spcPct val="90000"/>
              </a:lnSpc>
              <a:spcBef>
                <a:spcPts val="0"/>
              </a:spcBef>
              <a:spcAft>
                <a:spcPts val="0"/>
              </a:spcAft>
              <a:buNone/>
            </a:pPr>
            <a:endParaRPr sz="3600" i="1">
              <a:solidFill>
                <a:srgbClr val="4D5156"/>
              </a:solidFill>
              <a:highlight>
                <a:srgbClr val="FFFFFF"/>
              </a:highlight>
              <a:latin typeface="Josefin Sans"/>
              <a:ea typeface="Josefin Sans"/>
              <a:cs typeface="Josefin Sans"/>
              <a:sym typeface="Josefin Sans"/>
            </a:endParaRPr>
          </a:p>
          <a:p>
            <a:pPr marL="0" lvl="0" indent="0" algn="ctr" rtl="0">
              <a:lnSpc>
                <a:spcPct val="90000"/>
              </a:lnSpc>
              <a:spcBef>
                <a:spcPts val="0"/>
              </a:spcBef>
              <a:spcAft>
                <a:spcPts val="0"/>
              </a:spcAft>
              <a:buNone/>
            </a:pPr>
            <a:r>
              <a:rPr lang="en-US" sz="3600" i="1">
                <a:solidFill>
                  <a:srgbClr val="4D5156"/>
                </a:solidFill>
                <a:highlight>
                  <a:srgbClr val="FFFFFF"/>
                </a:highlight>
                <a:latin typeface="Josefin Sans"/>
                <a:ea typeface="Josefin Sans"/>
                <a:cs typeface="Josefin Sans"/>
                <a:sym typeface="Josefin Sans"/>
              </a:rPr>
              <a:t>-CASEL</a:t>
            </a:r>
            <a:endParaRPr sz="3600" i="1">
              <a:solidFill>
                <a:srgbClr val="4D5156"/>
              </a:solidFill>
              <a:highlight>
                <a:srgbClr val="FFFFFF"/>
              </a:highlight>
              <a:latin typeface="Josefin Sans"/>
              <a:ea typeface="Josefin Sans"/>
              <a:cs typeface="Josefin Sans"/>
              <a:sym typeface="Josefi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6" descr="CASEL's Framework for Systemic Social and Emotional Learning screenshot"/>
          <p:cNvPicPr preferRelativeResize="0"/>
          <p:nvPr/>
        </p:nvPicPr>
        <p:blipFill>
          <a:blip r:embed="rId3">
            <a:alphaModFix/>
          </a:blip>
          <a:stretch>
            <a:fillRect/>
          </a:stretch>
        </p:blipFill>
        <p:spPr>
          <a:xfrm>
            <a:off x="1239350" y="682172"/>
            <a:ext cx="8427164" cy="5979885"/>
          </a:xfrm>
          <a:prstGeom prst="rect">
            <a:avLst/>
          </a:prstGeom>
          <a:noFill/>
          <a:ln>
            <a:noFill/>
          </a:ln>
        </p:spPr>
      </p:pic>
      <p:sp>
        <p:nvSpPr>
          <p:cNvPr id="2" name="Title 1"/>
          <p:cNvSpPr>
            <a:spLocks noGrp="1"/>
          </p:cNvSpPr>
          <p:nvPr>
            <p:ph type="title"/>
          </p:nvPr>
        </p:nvSpPr>
        <p:spPr>
          <a:xfrm>
            <a:off x="954315" y="-258990"/>
            <a:ext cx="10515600" cy="1325880"/>
          </a:xfrm>
        </p:spPr>
        <p:txBody>
          <a:bodyPr/>
          <a:lstStyle/>
          <a:p>
            <a:pPr algn="ctr"/>
            <a:r>
              <a:rPr lang="en-US" sz="2400" dirty="0"/>
              <a:t>CASEL’s Framework for Systemic Social and Emotional Learning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27" descr="Restorative Questions:&#10;&#10;When Challenging Behavior:&#10;1) What happened?&#10;2) What were you thinking at the time?&#10;3) What have you thought about since?&#10;4) Who has been affected by what you have done? In what way?&#10;5) What do you think needs to happen to make things right?&#10;&#10;To Help Those Affected:&#10;1) What did you think when you realized what had happened?&#10;2) What impact has this incidend had on you and others?&#10;3) What has been the hardest thing for you?&#10;4) What do you think needs to happen to make things right?"/>
          <p:cNvPicPr preferRelativeResize="0"/>
          <p:nvPr/>
        </p:nvPicPr>
        <p:blipFill>
          <a:blip r:embed="rId3">
            <a:alphaModFix/>
          </a:blip>
          <a:stretch>
            <a:fillRect/>
          </a:stretch>
        </p:blipFill>
        <p:spPr>
          <a:xfrm>
            <a:off x="1214938" y="1650900"/>
            <a:ext cx="7591425" cy="4781550"/>
          </a:xfrm>
          <a:prstGeom prst="rect">
            <a:avLst/>
          </a:prstGeom>
          <a:noFill/>
          <a:ln w="28575" cap="flat" cmpd="sng">
            <a:solidFill>
              <a:schemeClr val="dk2"/>
            </a:solidFill>
            <a:prstDash val="solid"/>
            <a:round/>
            <a:headEnd type="none" w="sm" len="sm"/>
            <a:tailEnd type="none" w="sm" len="sm"/>
          </a:ln>
        </p:spPr>
      </p:pic>
      <p:pic>
        <p:nvPicPr>
          <p:cNvPr id="207" name="Google Shape;207;p27" descr="CASEL's Framework for Systemic Social and Emotional Learning screenshot"/>
          <p:cNvPicPr preferRelativeResize="0"/>
          <p:nvPr/>
        </p:nvPicPr>
        <p:blipFill>
          <a:blip r:embed="rId4">
            <a:alphaModFix/>
          </a:blip>
          <a:stretch>
            <a:fillRect/>
          </a:stretch>
        </p:blipFill>
        <p:spPr>
          <a:xfrm>
            <a:off x="9213106" y="309900"/>
            <a:ext cx="2692276" cy="2035626"/>
          </a:xfrm>
          <a:prstGeom prst="rect">
            <a:avLst/>
          </a:prstGeom>
          <a:noFill/>
          <a:ln>
            <a:noFill/>
          </a:ln>
        </p:spPr>
      </p:pic>
      <p:sp>
        <p:nvSpPr>
          <p:cNvPr id="2" name="Title 1"/>
          <p:cNvSpPr>
            <a:spLocks noGrp="1"/>
          </p:cNvSpPr>
          <p:nvPr>
            <p:ph type="title"/>
          </p:nvPr>
        </p:nvSpPr>
        <p:spPr/>
        <p:txBody>
          <a:bodyPr/>
          <a:lstStyle/>
          <a:p>
            <a:r>
              <a:rPr lang="en-US" dirty="0" smtClean="0"/>
              <a:t>Restorative Questions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 calcmode="lin" valueType="num">
                                      <p:cBhvr additive="base">
                                        <p:cTn id="7" dur="1000"/>
                                        <p:tgtEl>
                                          <p:spTgt spid="20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8" descr="SEL Five Competencies screenshot:&#10;&#10;Self-Awareness&#10;Social Awareness&#10;Responsible Decision-Making&#10;Self-Management&#10;Relationship Skills"/>
          <p:cNvPicPr preferRelativeResize="0"/>
          <p:nvPr/>
        </p:nvPicPr>
        <p:blipFill>
          <a:blip r:embed="rId3">
            <a:alphaModFix/>
          </a:blip>
          <a:stretch>
            <a:fillRect/>
          </a:stretch>
        </p:blipFill>
        <p:spPr>
          <a:xfrm>
            <a:off x="1640113" y="728000"/>
            <a:ext cx="10518487" cy="6110950"/>
          </a:xfrm>
          <a:prstGeom prst="rect">
            <a:avLst/>
          </a:prstGeom>
          <a:noFill/>
          <a:ln>
            <a:noFill/>
          </a:ln>
        </p:spPr>
      </p:pic>
      <p:sp>
        <p:nvSpPr>
          <p:cNvPr id="214" name="Google Shape;214;p28"/>
          <p:cNvSpPr txBox="1"/>
          <p:nvPr/>
        </p:nvSpPr>
        <p:spPr>
          <a:xfrm rot="-5400000">
            <a:off x="-1482225" y="2983250"/>
            <a:ext cx="5263500" cy="7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chemeClr val="accent2"/>
                </a:solidFill>
                <a:latin typeface="Trebuchet MS"/>
                <a:ea typeface="Trebuchet MS"/>
                <a:cs typeface="Trebuchet MS"/>
                <a:sym typeface="Trebuchet MS"/>
              </a:rPr>
              <a:t>SEL FIVE COMPETENCIES</a:t>
            </a:r>
            <a:endParaRPr sz="3600">
              <a:solidFill>
                <a:schemeClr val="accent2"/>
              </a:solidFill>
              <a:latin typeface="Trebuchet MS"/>
              <a:ea typeface="Trebuchet MS"/>
              <a:cs typeface="Trebuchet MS"/>
              <a:sym typeface="Trebuchet MS"/>
            </a:endParaRPr>
          </a:p>
        </p:txBody>
      </p:sp>
      <p:sp>
        <p:nvSpPr>
          <p:cNvPr id="2" name="Title 1"/>
          <p:cNvSpPr>
            <a:spLocks noGrp="1"/>
          </p:cNvSpPr>
          <p:nvPr>
            <p:ph type="title"/>
          </p:nvPr>
        </p:nvSpPr>
        <p:spPr>
          <a:xfrm>
            <a:off x="773025" y="-204077"/>
            <a:ext cx="10515600" cy="1325880"/>
          </a:xfrm>
        </p:spPr>
        <p:txBody>
          <a:bodyPr/>
          <a:lstStyle/>
          <a:p>
            <a:r>
              <a:rPr lang="en-US" sz="3200" dirty="0" smtClean="0"/>
              <a:t>SEL Five Competencies</a:t>
            </a:r>
            <a:endParaRPr lang="en-US" sz="3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VDOE">
      <a:dk1>
        <a:srgbClr val="0F150D"/>
      </a:dk1>
      <a:lt1>
        <a:srgbClr val="FFFFFF"/>
      </a:lt1>
      <a:dk2>
        <a:srgbClr val="2F3E46"/>
      </a:dk2>
      <a:lt2>
        <a:srgbClr val="CDCDCD"/>
      </a:lt2>
      <a:accent1>
        <a:srgbClr val="101517"/>
      </a:accent1>
      <a:accent2>
        <a:srgbClr val="C12436"/>
      </a:accent2>
      <a:accent3>
        <a:srgbClr val="A5A5A5"/>
      </a:accent3>
      <a:accent4>
        <a:srgbClr val="FFC005"/>
      </a:accent4>
      <a:accent5>
        <a:srgbClr val="14C8E6"/>
      </a:accent5>
      <a:accent6>
        <a:srgbClr val="50E269"/>
      </a:accent6>
      <a:hlink>
        <a:srgbClr val="C12436"/>
      </a:hlink>
      <a:folHlink>
        <a:srgbClr val="1015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VDOE">
      <a:dk1>
        <a:srgbClr val="0F150D"/>
      </a:dk1>
      <a:lt1>
        <a:srgbClr val="FFFFFF"/>
      </a:lt1>
      <a:dk2>
        <a:srgbClr val="2F3E46"/>
      </a:dk2>
      <a:lt2>
        <a:srgbClr val="CDCDCD"/>
      </a:lt2>
      <a:accent1>
        <a:srgbClr val="101517"/>
      </a:accent1>
      <a:accent2>
        <a:srgbClr val="C12436"/>
      </a:accent2>
      <a:accent3>
        <a:srgbClr val="A5A5A5"/>
      </a:accent3>
      <a:accent4>
        <a:srgbClr val="FFC005"/>
      </a:accent4>
      <a:accent5>
        <a:srgbClr val="14C8E6"/>
      </a:accent5>
      <a:accent6>
        <a:srgbClr val="50E269"/>
      </a:accent6>
      <a:hlink>
        <a:srgbClr val="C12436"/>
      </a:hlink>
      <a:folHlink>
        <a:srgbClr val="1015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TotalTime>
  <Words>1813</Words>
  <Application>Microsoft Office PowerPoint</Application>
  <PresentationFormat>Widescreen</PresentationFormat>
  <Paragraphs>261</Paragraphs>
  <Slides>38</Slides>
  <Notes>37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Caveat</vt:lpstr>
      <vt:lpstr>Lora</vt:lpstr>
      <vt:lpstr>Trebuchet MS</vt:lpstr>
      <vt:lpstr>Arial</vt:lpstr>
      <vt:lpstr>Josefin Sans</vt:lpstr>
      <vt:lpstr>Calibri</vt:lpstr>
      <vt:lpstr>Office Theme</vt:lpstr>
      <vt:lpstr>Office Theme</vt:lpstr>
      <vt:lpstr>Social Emotional Learning in Literacy</vt:lpstr>
      <vt:lpstr>Who Am I?</vt:lpstr>
      <vt:lpstr>In this session you will...</vt:lpstr>
      <vt:lpstr>Housekeeping</vt:lpstr>
      <vt:lpstr>Note-taking Tip</vt:lpstr>
      <vt:lpstr>What is Social Emotional Learning?</vt:lpstr>
      <vt:lpstr>CASEL’s Framework for Systemic Social and Emotional Learning </vt:lpstr>
      <vt:lpstr>Restorative Questions</vt:lpstr>
      <vt:lpstr>SEL Five Competencies</vt:lpstr>
      <vt:lpstr>IMPACT ON STUDENTS</vt:lpstr>
      <vt:lpstr>Impact on Teachers</vt:lpstr>
      <vt:lpstr>Ned Noddings Quote:</vt:lpstr>
      <vt:lpstr>Creating an… Emotionally and Physically Safe, Supportive and Engaging Learning Environment</vt:lpstr>
      <vt:lpstr>  Fostering Equity in the Classroom: Learning Environment  “Students have a right to grow in a space where they feel protected and encouraged. Learning happens through thoughtful inquiry, so in order to do this well, I must create a space where students know how to properly question and feel comfortable doing so. I model and explain clear classroom expectations: how we treat one another and the space in which we work; how we work effectively in groups; how we respond to someone when we disagree.  Without these first steps, it is difficult to have purposeful discussions during small group activities, Socratic seminars, or philosophical chairs. By the first quarter, students are responsible for our space and their learning, realizing that their voice matters and we must learn from one another and not simply the teacher.”   -Ayanna King </vt:lpstr>
      <vt:lpstr>We must first support the social emotional growth of our educators if we expect them to support the social emotional growth of our students.</vt:lpstr>
      <vt:lpstr>STEP #1: Awareness Take Care </vt:lpstr>
      <vt:lpstr>STEP #1: (2 of 4) Awareness Take Stock,  </vt:lpstr>
      <vt:lpstr>STEP #1: (3 of 4) Awareness Take Notice</vt:lpstr>
      <vt:lpstr>STEP # 2 (1 of 3)</vt:lpstr>
      <vt:lpstr>STEP # 2 (2 of 3)</vt:lpstr>
      <vt:lpstr>STEP # 2(3 of 3)</vt:lpstr>
      <vt:lpstr>Hand Signals for More  Equitable Discussions</vt:lpstr>
      <vt:lpstr>STEP # 3 (1 of 3)</vt:lpstr>
      <vt:lpstr>STEP # 3 (2 of 3)</vt:lpstr>
      <vt:lpstr>STEP # 3 (3 of 3)</vt:lpstr>
      <vt:lpstr>Discussion Mapping</vt:lpstr>
      <vt:lpstr>STEP # 4 (1 of 3)</vt:lpstr>
      <vt:lpstr>STEP # 4 (2 of 3)</vt:lpstr>
      <vt:lpstr>STEP # 4 (3 of 3)</vt:lpstr>
      <vt:lpstr>Start with what you have!</vt:lpstr>
      <vt:lpstr>STEP # 5 (1 of 3)</vt:lpstr>
      <vt:lpstr>STEP # 5 (2 of 3)</vt:lpstr>
      <vt:lpstr>STEP # 5 (3 of 3)</vt:lpstr>
      <vt:lpstr>Collaborate with your School Counselor</vt:lpstr>
      <vt:lpstr>Closing Thoughts:</vt:lpstr>
      <vt:lpstr>Take the time to Assess &amp; Action Plan!</vt:lpstr>
      <vt:lpstr>Padlet: Sarah Bazemore</vt:lpstr>
      <vt:lpstr>Feedback: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Emotional Learning in Literacy</dc:title>
  <dc:creator>Nogueras, Jill (DOE)</dc:creator>
  <cp:lastModifiedBy>Nogueras, Jill (DOE)</cp:lastModifiedBy>
  <cp:revision>17</cp:revision>
  <dcterms:modified xsi:type="dcterms:W3CDTF">2020-09-24T18:57:20Z</dcterms:modified>
</cp:coreProperties>
</file>