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665" r:id="rId2"/>
    <p:sldMasterId id="2147483666"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12192000" cy="6858000"/>
  <p:notesSz cx="6858000" cy="9144000"/>
  <p:embeddedFontLst>
    <p:embeddedFont>
      <p:font typeface="Trebuchet MS" panose="020B0603020202020204" pitchFamily="34" charset="0"/>
      <p:regular r:id="rId42"/>
      <p:bold r:id="rId43"/>
      <p:italic r:id="rId44"/>
      <p:boldItalic r:id="rId45"/>
    </p:embeddedFont>
    <p:embeddedFont>
      <p:font typeface="Lora" panose="020B0604020202020204" charset="0"/>
      <p:regular r:id="rId46"/>
      <p:bold r:id="rId47"/>
      <p:italic r:id="rId48"/>
      <p:boldItalic r:id="rId49"/>
    </p:embeddedFont>
    <p:embeddedFont>
      <p:font typeface="Caveat" panose="020B0604020202020204" charset="0"/>
      <p:regular r:id="rId50"/>
      <p:bold r:id="rId51"/>
    </p:embeddedFont>
    <p:embeddedFont>
      <p:font typeface="Calibri" panose="020F0502020204030204" pitchFamily="34" charset="0"/>
      <p:regular r:id="rId52"/>
      <p:bold r:id="rId53"/>
      <p:italic r:id="rId54"/>
      <p:boldItalic r:id="rId55"/>
    </p:embeddedFont>
    <p:embeddedFont>
      <p:font typeface="Josefin Sans"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C5B371-9B61-4ECA-B2B5-A2C29FAE0BB9}">
  <a:tblStyle styleId="{15C5B371-9B61-4ECA-B2B5-A2C29FAE0B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rgbClr val="C22536"/>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1507416"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rebuchet MS"/>
                <a:ea typeface="Trebuchet MS"/>
                <a:cs typeface="Trebuchet MS"/>
                <a:sym typeface="Trebuchet MS"/>
              </a:rPr>
              <a:t>‹#›</a:t>
            </a:fld>
            <a:endParaRPr sz="1200" b="0" i="0" u="none" strike="noStrike" cap="none">
              <a:solidFill>
                <a:schemeClr val="dk1"/>
              </a:solidFill>
              <a:latin typeface="Trebuchet MS"/>
              <a:ea typeface="Trebuchet MS"/>
              <a:cs typeface="Trebuchet MS"/>
              <a:sym typeface="Trebuchet MS"/>
            </a:endParaRPr>
          </a:p>
        </p:txBody>
      </p:sp>
      <p:pic>
        <p:nvPicPr>
          <p:cNvPr id="9" name="Google Shape;9;n" descr="Virginia Department of Education"/>
          <p:cNvPicPr preferRelativeResize="0"/>
          <p:nvPr/>
        </p:nvPicPr>
        <p:blipFill rotWithShape="1">
          <a:blip r:embed="rId2">
            <a:alphaModFix/>
          </a:blip>
          <a:srcRect/>
          <a:stretch/>
        </p:blipFill>
        <p:spPr>
          <a:xfrm rot="-5400000">
            <a:off x="-3294337" y="4376445"/>
            <a:ext cx="7047450" cy="403060"/>
          </a:xfrm>
          <a:prstGeom prst="rect">
            <a:avLst/>
          </a:prstGeom>
          <a:noFill/>
          <a:ln>
            <a:noFill/>
          </a:ln>
        </p:spPr>
      </p:pic>
      <p:pic>
        <p:nvPicPr>
          <p:cNvPr id="10" name="Google Shape;10;n" descr="VDOE Logo"/>
          <p:cNvPicPr preferRelativeResize="0"/>
          <p:nvPr/>
        </p:nvPicPr>
        <p:blipFill rotWithShape="1">
          <a:blip r:embed="rId3">
            <a:alphaModFix/>
          </a:blip>
          <a:srcRect/>
          <a:stretch/>
        </p:blipFill>
        <p:spPr>
          <a:xfrm>
            <a:off x="5392029" y="8699765"/>
            <a:ext cx="1376362" cy="458787"/>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9401efa09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9401efa09e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9401efa09e_0_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9401efa09e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9401efa09e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9401efa09e_0_1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9401efa09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9401efa09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9401efa09e_0_24: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9401efa09e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9401efa09e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401efa09e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401efa09e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9401efa09e_0_138: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33f884a74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33f884a74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533f884a74_0_1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9401efa09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9401efa09e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050">
              <a:highlight>
                <a:srgbClr val="FFFFFF"/>
              </a:highlight>
              <a:latin typeface="Lora"/>
              <a:ea typeface="Lora"/>
              <a:cs typeface="Lora"/>
              <a:sym typeface="Lora"/>
            </a:endParaRPr>
          </a:p>
          <a:p>
            <a:pPr marL="0" lvl="0" indent="0" algn="l" rtl="0">
              <a:spcBef>
                <a:spcPts val="0"/>
              </a:spcBef>
              <a:spcAft>
                <a:spcPts val="0"/>
              </a:spcAft>
              <a:buNone/>
            </a:pPr>
            <a:endParaRPr/>
          </a:p>
        </p:txBody>
      </p:sp>
      <p:sp>
        <p:nvSpPr>
          <p:cNvPr id="254" name="Google Shape;254;g9401efa09e_0_31: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33f884a74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33f884a74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533f884a74_0_2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401efa09e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9401efa09e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9401efa09e_0_6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86870c38b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86870c38b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g986870c38b_0_7: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9401efa09e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9401efa09e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9401efa09e_0_9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95bbf0f3d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95bbf0f3d6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95bbf0f3d6_1_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86870c38b_9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86870c38b_9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986870c38b_9_8: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9401efa09e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9401efa09e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100"/>
              </a:spcAft>
              <a:buClr>
                <a:schemeClr val="dk1"/>
              </a:buClr>
              <a:buSzPts val="1100"/>
              <a:buFont typeface="Arial"/>
              <a:buNone/>
            </a:pPr>
            <a:endParaRPr>
              <a:solidFill>
                <a:srgbClr val="0F150D"/>
              </a:solidFill>
            </a:endParaRPr>
          </a:p>
        </p:txBody>
      </p:sp>
      <p:sp>
        <p:nvSpPr>
          <p:cNvPr id="326" name="Google Shape;326;g9401efa09e_0_79: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401efa09e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9401efa09e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100"/>
              </a:spcAft>
              <a:buClr>
                <a:schemeClr val="dk1"/>
              </a:buClr>
              <a:buSzPts val="1100"/>
              <a:buFont typeface="Arial"/>
              <a:buNone/>
            </a:pPr>
            <a:endParaRPr sz="1000">
              <a:solidFill>
                <a:srgbClr val="333333"/>
              </a:solidFill>
              <a:highlight>
                <a:srgbClr val="FFFFFF"/>
              </a:highlight>
              <a:latin typeface="Arial"/>
              <a:ea typeface="Arial"/>
              <a:cs typeface="Arial"/>
              <a:sym typeface="Arial"/>
            </a:endParaRPr>
          </a:p>
        </p:txBody>
      </p:sp>
      <p:sp>
        <p:nvSpPr>
          <p:cNvPr id="339" name="Google Shape;339;g9401efa09e_0_125: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401efa09e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401efa09e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9401efa09e_0_105: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9401efa09e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9401efa09e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9401efa09e_0_7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9401efa09e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9401efa09e_0_2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050">
              <a:solidFill>
                <a:srgbClr val="0E2C47"/>
              </a:solidFill>
              <a:highlight>
                <a:srgbClr val="FFFFFF"/>
              </a:highlight>
              <a:latin typeface="Arial"/>
              <a:ea typeface="Arial"/>
              <a:cs typeface="Arial"/>
              <a:sym typeface="Arial"/>
            </a:endParaRPr>
          </a:p>
        </p:txBody>
      </p:sp>
      <p:sp>
        <p:nvSpPr>
          <p:cNvPr id="370" name="Google Shape;370;g9401efa09e_0_26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86870c38b_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986870c38b_8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986870c38b_8_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986870c38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986870c38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986870c38b_0_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9401efa09e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9401efa09e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Common Sense Media</a:t>
            </a:r>
            <a:endParaRPr/>
          </a:p>
          <a:p>
            <a:pPr marL="0" lvl="0" indent="0" algn="l" rtl="0">
              <a:spcBef>
                <a:spcPts val="0"/>
              </a:spcBef>
              <a:spcAft>
                <a:spcPts val="0"/>
              </a:spcAft>
              <a:buNone/>
            </a:pPr>
            <a:endParaRPr/>
          </a:p>
        </p:txBody>
      </p:sp>
      <p:sp>
        <p:nvSpPr>
          <p:cNvPr id="414" name="Google Shape;414;g9401efa09e_0_115: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9401efa09e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9401efa09e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9401efa09e_0_188: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9401efa09e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9401efa09e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9401efa09e_0_210: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986870c38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986870c38b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g986870c38b_0_15: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401efa09e_0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9401efa09e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34ed5540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534ed5540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40ea148e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500"/>
              </a:spcAft>
              <a:buNone/>
            </a:pPr>
            <a:endParaRPr/>
          </a:p>
        </p:txBody>
      </p:sp>
      <p:sp>
        <p:nvSpPr>
          <p:cNvPr id="184" name="Google Shape;184;g940ea148e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401efa09e_0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1500"/>
              </a:spcAft>
              <a:buClr>
                <a:schemeClr val="dk1"/>
              </a:buClr>
              <a:buSzPts val="1100"/>
              <a:buFont typeface="Arial"/>
              <a:buNone/>
            </a:pPr>
            <a:endParaRPr/>
          </a:p>
        </p:txBody>
      </p:sp>
      <p:sp>
        <p:nvSpPr>
          <p:cNvPr id="190" name="Google Shape;190;g9401efa09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940ea148e5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940ea148e5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940ea148e5_0_14: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940ea148e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940ea148e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g940ea148e5_0_21: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8"/>
        <p:cNvGrpSpPr/>
        <p:nvPr/>
      </p:nvGrpSpPr>
      <p:grpSpPr>
        <a:xfrm>
          <a:off x="0" y="0"/>
          <a:ext cx="0" cy="0"/>
          <a:chOff x="0" y="0"/>
          <a:chExt cx="0" cy="0"/>
        </a:xfrm>
      </p:grpSpPr>
      <p:pic>
        <p:nvPicPr>
          <p:cNvPr id="19" name="Google Shape;19;p2" descr="A picture containing photo, newspaper, different, many&#10;&#10;Description automatically generated"/>
          <p:cNvPicPr preferRelativeResize="0"/>
          <p:nvPr/>
        </p:nvPicPr>
        <p:blipFill rotWithShape="1">
          <a:blip r:embed="rId2">
            <a:alphaModFix amt="20000"/>
          </a:blip>
          <a:srcRect/>
          <a:stretch/>
        </p:blipFill>
        <p:spPr>
          <a:xfrm>
            <a:off x="0" y="1673"/>
            <a:ext cx="12192000" cy="6854653"/>
          </a:xfrm>
          <a:prstGeom prst="rect">
            <a:avLst/>
          </a:prstGeom>
          <a:noFill/>
          <a:ln>
            <a:noFill/>
          </a:ln>
        </p:spPr>
      </p:pic>
      <p:sp>
        <p:nvSpPr>
          <p:cNvPr id="20" name="Google Shape;20;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
          <p:cNvSpPr txBox="1">
            <a:spLocks noGrp="1"/>
          </p:cNvSpPr>
          <p:nvPr>
            <p:ph type="ctrTitle"/>
          </p:nvPr>
        </p:nvSpPr>
        <p:spPr>
          <a:xfrm>
            <a:off x="1524000" y="2235199"/>
            <a:ext cx="9144000" cy="2387600"/>
          </a:xfrm>
          <a:prstGeom prst="rect">
            <a:avLst/>
          </a:prstGeom>
          <a:solidFill>
            <a:schemeClr val="lt1">
              <a:alpha val="62745"/>
            </a:schemeClr>
          </a:solidFill>
          <a:ln w="79375" cap="rnd" cmpd="sng">
            <a:solidFill>
              <a:srgbClr val="C00000">
                <a:alpha val="78823"/>
              </a:srgbClr>
            </a:solidFill>
            <a:prstDash val="solid"/>
            <a:round/>
            <a:headEnd type="none" w="sm" len="sm"/>
            <a:tailEnd type="none" w="sm" len="sm"/>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2"/>
              </a:buClr>
              <a:buSzPts val="6000"/>
              <a:buFont typeface="Trebuchet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
          <p:cNvSpPr txBox="1">
            <a:spLocks noGrp="1"/>
          </p:cNvSpPr>
          <p:nvPr>
            <p:ph type="subTitle" idx="1"/>
          </p:nvPr>
        </p:nvSpPr>
        <p:spPr>
          <a:xfrm>
            <a:off x="1445341" y="4714875"/>
            <a:ext cx="9144000" cy="1028615"/>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C22536"/>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901A28"/>
              </a:buClr>
              <a:buSzPts val="1600"/>
              <a:buNone/>
              <a:defRPr sz="1600"/>
            </a:lvl4pPr>
            <a:lvl5pPr lvl="4" algn="ctr">
              <a:lnSpc>
                <a:spcPct val="90000"/>
              </a:lnSpc>
              <a:spcBef>
                <a:spcPts val="500"/>
              </a:spcBef>
              <a:spcAft>
                <a:spcPts val="0"/>
              </a:spcAft>
              <a:buClr>
                <a:srgbClr val="5252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R="0" lvl="1" algn="l" rtl="0">
              <a:lnSpc>
                <a:spcPct val="90000"/>
              </a:lnSpc>
              <a:spcBef>
                <a:spcPts val="500"/>
              </a:spcBef>
              <a:spcAft>
                <a:spcPts val="0"/>
              </a:spcAft>
              <a:buClr>
                <a:srgbClr val="C22536"/>
              </a:buClr>
              <a:buSzPts val="2800"/>
              <a:buFont typeface="Arial"/>
              <a:buNone/>
              <a:defRPr sz="2800" b="0" i="0" u="none" strike="noStrike" cap="none">
                <a:solidFill>
                  <a:srgbClr val="C22536"/>
                </a:solidFill>
                <a:latin typeface="Trebuchet MS"/>
                <a:ea typeface="Trebuchet MS"/>
                <a:cs typeface="Trebuchet MS"/>
                <a:sym typeface="Trebuchet MS"/>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Trebuchet MS"/>
                <a:ea typeface="Trebuchet MS"/>
                <a:cs typeface="Trebuchet MS"/>
                <a:sym typeface="Trebuchet MS"/>
              </a:defRPr>
            </a:lvl3pPr>
            <a:lvl4pPr marR="0" lvl="3" algn="l" rtl="0">
              <a:lnSpc>
                <a:spcPct val="90000"/>
              </a:lnSpc>
              <a:spcBef>
                <a:spcPts val="500"/>
              </a:spcBef>
              <a:spcAft>
                <a:spcPts val="0"/>
              </a:spcAft>
              <a:buClr>
                <a:srgbClr val="901A28"/>
              </a:buClr>
              <a:buSzPts val="2000"/>
              <a:buFont typeface="Arial"/>
              <a:buNone/>
              <a:defRPr sz="2000" b="0" i="0" u="none" strike="noStrike" cap="none">
                <a:solidFill>
                  <a:srgbClr val="901A28"/>
                </a:solidFill>
                <a:latin typeface="Trebuchet MS"/>
                <a:ea typeface="Trebuchet MS"/>
                <a:cs typeface="Trebuchet MS"/>
                <a:sym typeface="Trebuchet MS"/>
              </a:defRPr>
            </a:lvl4pPr>
            <a:lvl5pPr marR="0" lvl="4" algn="l" rtl="0">
              <a:lnSpc>
                <a:spcPct val="90000"/>
              </a:lnSpc>
              <a:spcBef>
                <a:spcPts val="500"/>
              </a:spcBef>
              <a:spcAft>
                <a:spcPts val="0"/>
              </a:spcAft>
              <a:buClr>
                <a:srgbClr val="525252"/>
              </a:buClr>
              <a:buSzPts val="2000"/>
              <a:buFont typeface="Arial"/>
              <a:buNone/>
              <a:defRPr sz="2000" b="0" i="0" u="none" strike="noStrike" cap="none">
                <a:solidFill>
                  <a:srgbClr val="525252"/>
                </a:solidFill>
                <a:latin typeface="Trebuchet MS"/>
                <a:ea typeface="Trebuchet MS"/>
                <a:cs typeface="Trebuchet MS"/>
                <a:sym typeface="Trebuchet M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9pPr>
          </a:lstStyle>
          <a:p>
            <a:endParaRPr/>
          </a:p>
        </p:txBody>
      </p:sp>
      <p:sp>
        <p:nvSpPr>
          <p:cNvPr id="92" name="Google Shape;92;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C22536"/>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901A28"/>
              </a:buClr>
              <a:buSzPts val="1000"/>
              <a:buNone/>
              <a:defRPr sz="1000"/>
            </a:lvl4pPr>
            <a:lvl5pPr marL="2286000" lvl="4" indent="-228600" algn="l">
              <a:lnSpc>
                <a:spcPct val="90000"/>
              </a:lnSpc>
              <a:spcBef>
                <a:spcPts val="500"/>
              </a:spcBef>
              <a:spcAft>
                <a:spcPts val="0"/>
              </a:spcAft>
              <a:buClr>
                <a:srgbClr val="52525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6" name="Google Shape;96;p11"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97" name="Google Shape;97;p11"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Alternate Section Header - BLACK">
  <p:cSld name="Alternate Section Header - BLACK">
    <p:bg>
      <p:bgPr>
        <a:solidFill>
          <a:schemeClr val="dk1"/>
        </a:solidFill>
        <a:effectLst/>
      </p:bgPr>
    </p:bg>
    <p:spTree>
      <p:nvGrpSpPr>
        <p:cNvPr id="1" name="Shape 98"/>
        <p:cNvGrpSpPr/>
        <p:nvPr/>
      </p:nvGrpSpPr>
      <p:grpSpPr>
        <a:xfrm>
          <a:off x="0" y="0"/>
          <a:ext cx="0" cy="0"/>
          <a:chOff x="0" y="0"/>
          <a:chExt cx="0" cy="0"/>
        </a:xfrm>
      </p:grpSpPr>
      <p:sp>
        <p:nvSpPr>
          <p:cNvPr id="99" name="Google Shape;99;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000"/>
              <a:buFont typeface="Trebuchet M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01" name="Google Shape;10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2"/>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04" name="Google Shape;104;p12" descr="VDOE LOGO"/>
          <p:cNvPicPr preferRelativeResize="0"/>
          <p:nvPr/>
        </p:nvPicPr>
        <p:blipFill rotWithShape="1">
          <a:blip r:embed="rId2">
            <a:alphaModFix/>
          </a:blip>
          <a:srcRect/>
          <a:stretch/>
        </p:blipFill>
        <p:spPr>
          <a:xfrm>
            <a:off x="9729374" y="6116638"/>
            <a:ext cx="2462625" cy="8208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lternate Section Header - RED">
  <p:cSld name="Alternate Section Header - RED">
    <p:bg>
      <p:bgPr>
        <a:solidFill>
          <a:srgbClr val="C00000"/>
        </a:solidFill>
        <a:effectLst/>
      </p:bgPr>
    </p:bg>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Trebuchet MS"/>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08" name="Google Shape;10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11" name="Google Shape;111;p13" descr="VDOE LOGO"/>
          <p:cNvPicPr preferRelativeResize="0"/>
          <p:nvPr/>
        </p:nvPicPr>
        <p:blipFill rotWithShape="1">
          <a:blip r:embed="rId2">
            <a:alphaModFix/>
          </a:blip>
          <a:srcRect/>
          <a:stretch/>
        </p:blipFill>
        <p:spPr>
          <a:xfrm>
            <a:off x="9622340" y="6089650"/>
            <a:ext cx="2531806" cy="8439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18" name="Google Shape;118;p14"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119" name="Google Shape;119;p14"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26" name="Google Shape;126;p15"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127" name="Google Shape;127;p15"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Alternate Section Header - BLACK" type="secHead">
  <p:cSld name="SECTION_HEADER">
    <p:bg>
      <p:bgPr>
        <a:solidFill>
          <a:schemeClr val="dk1"/>
        </a:solidFill>
        <a:effectLst/>
      </p:bgPr>
    </p:bg>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000"/>
              <a:buFont typeface="Trebuchet M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38" name="Google Shape;13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1" name="Google Shape;141;p17" descr="VDOE LOGO"/>
          <p:cNvPicPr preferRelativeResize="0"/>
          <p:nvPr/>
        </p:nvPicPr>
        <p:blipFill rotWithShape="1">
          <a:blip r:embed="rId2">
            <a:alphaModFix/>
          </a:blip>
          <a:srcRect/>
          <a:stretch/>
        </p:blipFill>
        <p:spPr>
          <a:xfrm>
            <a:off x="9729374" y="6116638"/>
            <a:ext cx="2462625" cy="8208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Alternate Section Header - RED">
  <p:cSld name="Alternate Section Header - RED">
    <p:bg>
      <p:bgPr>
        <a:solidFill>
          <a:srgbClr val="C00000"/>
        </a:solidFill>
        <a:effectLst/>
      </p:bgPr>
    </p:bg>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Trebuchet MS"/>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5" name="Google Shape;14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8"/>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8" name="Google Shape;148;p18" descr="VDOE LOGO"/>
          <p:cNvPicPr preferRelativeResize="0"/>
          <p:nvPr/>
        </p:nvPicPr>
        <p:blipFill rotWithShape="1">
          <a:blip r:embed="rId2">
            <a:alphaModFix/>
          </a:blip>
          <a:srcRect/>
          <a:stretch/>
        </p:blipFill>
        <p:spPr>
          <a:xfrm>
            <a:off x="9622340" y="6089650"/>
            <a:ext cx="2531806" cy="8439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Plain 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AE310-B2A3-6647-965A-0672E5ACD3F9}"/>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7A8242C-4802-014C-B7DB-0EB13E7D1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id="{0A80A98C-80CC-0D41-9984-BCB90EBA09DD}"/>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5" name="Footer Placeholder 4">
            <a:extLst>
              <a:ext uri="{FF2B5EF4-FFF2-40B4-BE49-F238E27FC236}">
                <a16:creationId xmlns:a16="http://schemas.microsoft.com/office/drawing/2014/main" id="{176EB225-67A7-7441-A763-F6EA0D53C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D539D-A897-6B49-ABFF-326C0DF1032F}"/>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8" name="Picture 7" descr="VDOE Logo&#10;">
            <a:extLst>
              <a:ext uri="{FF2B5EF4-FFF2-40B4-BE49-F238E27FC236}">
                <a16:creationId xmlns:a16="http://schemas.microsoft.com/office/drawing/2014/main" id="{399D15A6-7F28-8540-BB2C-B16B13EDDC9B}"/>
              </a:ext>
            </a:extLst>
          </p:cNvPr>
          <p:cNvPicPr>
            <a:picLocks noChangeAspect="1"/>
          </p:cNvPicPr>
          <p:nvPr userDrawn="1"/>
        </p:nvPicPr>
        <p:blipFill>
          <a:blip r:embed="rId2"/>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3314924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9" name="Picture 8" descr="A picture containing photo, newspaper, different, many&#10;&#10;Description automatically generated">
            <a:extLst>
              <a:ext uri="{FF2B5EF4-FFF2-40B4-BE49-F238E27FC236}">
                <a16:creationId xmlns:a16="http://schemas.microsoft.com/office/drawing/2014/main" id="{A4E9C55D-20C8-F142-843E-CEDBD8321DE5}"/>
              </a:ext>
            </a:extLst>
          </p:cNvPr>
          <p:cNvPicPr>
            <a:picLocks noChangeAspect="1"/>
          </p:cNvPicPr>
          <p:nvPr userDrawn="1"/>
        </p:nvPicPr>
        <p:blipFill>
          <a:blip r:embed="rId2">
            <a:alphaModFix amt="20000"/>
          </a:blip>
          <a:stretch>
            <a:fillRect/>
          </a:stretch>
        </p:blipFill>
        <p:spPr>
          <a:xfrm>
            <a:off x="0" y="1673"/>
            <a:ext cx="12192000" cy="6854653"/>
          </a:xfrm>
          <a:prstGeom prst="rect">
            <a:avLst/>
          </a:prstGeom>
        </p:spPr>
      </p:pic>
      <p:sp>
        <p:nvSpPr>
          <p:cNvPr id="3" name="Date Placeholder 2">
            <a:extLst>
              <a:ext uri="{FF2B5EF4-FFF2-40B4-BE49-F238E27FC236}">
                <a16:creationId xmlns:a16="http://schemas.microsoft.com/office/drawing/2014/main" id="{1EC52538-36D0-8943-9136-3BA029FC0932}"/>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4" name="Footer Placeholder 3">
            <a:extLst>
              <a:ext uri="{FF2B5EF4-FFF2-40B4-BE49-F238E27FC236}">
                <a16:creationId xmlns:a16="http://schemas.microsoft.com/office/drawing/2014/main" id="{3E37C020-2CFF-9347-B513-B8FBEB724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6B8E1-B5E4-3048-87CE-BCB72C1AF6C5}"/>
              </a:ext>
            </a:extLst>
          </p:cNvPr>
          <p:cNvSpPr>
            <a:spLocks noGrp="1"/>
          </p:cNvSpPr>
          <p:nvPr>
            <p:ph type="sldNum" sz="quarter" idx="12"/>
          </p:nvPr>
        </p:nvSpPr>
        <p:spPr/>
        <p:txBody>
          <a:bodyPr/>
          <a:lstStyle/>
          <a:p>
            <a:fld id="{25E842EE-07A5-BF42-B259-F0753968FB43}" type="slidenum">
              <a:rPr lang="en-US" smtClean="0"/>
              <a:t>‹#›</a:t>
            </a:fld>
            <a:endParaRPr lang="en-US"/>
          </a:p>
        </p:txBody>
      </p:sp>
      <p:sp>
        <p:nvSpPr>
          <p:cNvPr id="6" name="Title 1">
            <a:extLst>
              <a:ext uri="{FF2B5EF4-FFF2-40B4-BE49-F238E27FC236}">
                <a16:creationId xmlns:a16="http://schemas.microsoft.com/office/drawing/2014/main" id="{1BC19C0C-ED9D-2442-BCBB-B31C9C1A8D3D}"/>
              </a:ext>
            </a:extLst>
          </p:cNvPr>
          <p:cNvSpPr>
            <a:spLocks noGrp="1"/>
          </p:cNvSpPr>
          <p:nvPr>
            <p:ph type="ctrTitle" hasCustomPrompt="1"/>
          </p:nvPr>
        </p:nvSpPr>
        <p:spPr>
          <a:xfrm>
            <a:off x="1524000" y="2235199"/>
            <a:ext cx="9144000" cy="2387600"/>
          </a:xfrm>
          <a:solidFill>
            <a:schemeClr val="bg1">
              <a:alpha val="63000"/>
            </a:schemeClr>
          </a:solidFill>
          <a:ln w="79375" cap="rnd">
            <a:solidFill>
              <a:srgbClr val="C00000">
                <a:alpha val="79000"/>
              </a:srgbClr>
            </a:solidFill>
            <a:extLst>
              <a:ext uri="{C807C97D-BFC1-408E-A445-0C87EB9F89A2}">
                <ask:lineSketchStyleProps xmlns:ask="http://schemas.microsoft.com/office/drawing/2018/sketchyshapes" xmlns="" sd="1219033472">
                  <a:custGeom>
                    <a:avLst/>
                    <a:gdLst>
                      <a:gd name="connsiteX0" fmla="*/ 0 w 9144000"/>
                      <a:gd name="connsiteY0" fmla="*/ 0 h 2387600"/>
                      <a:gd name="connsiteX1" fmla="*/ 9144000 w 9144000"/>
                      <a:gd name="connsiteY1" fmla="*/ 0 h 2387600"/>
                      <a:gd name="connsiteX2" fmla="*/ 9144000 w 9144000"/>
                      <a:gd name="connsiteY2" fmla="*/ 2387600 h 2387600"/>
                      <a:gd name="connsiteX3" fmla="*/ 0 w 9144000"/>
                      <a:gd name="connsiteY3" fmla="*/ 2387600 h 2387600"/>
                      <a:gd name="connsiteX4" fmla="*/ 0 w 9144000"/>
                      <a:gd name="connsiteY4" fmla="*/ 0 h 238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387600" fill="none" extrusionOk="0">
                        <a:moveTo>
                          <a:pt x="0" y="0"/>
                        </a:moveTo>
                        <a:cubicBezTo>
                          <a:pt x="3028269" y="-49533"/>
                          <a:pt x="5283183" y="-14809"/>
                          <a:pt x="9144000" y="0"/>
                        </a:cubicBezTo>
                        <a:cubicBezTo>
                          <a:pt x="9231639" y="505107"/>
                          <a:pt x="9071321" y="1690582"/>
                          <a:pt x="9144000" y="2387600"/>
                        </a:cubicBezTo>
                        <a:cubicBezTo>
                          <a:pt x="4837205" y="2339369"/>
                          <a:pt x="2638381" y="2472055"/>
                          <a:pt x="0" y="2387600"/>
                        </a:cubicBezTo>
                        <a:cubicBezTo>
                          <a:pt x="-38581" y="2075969"/>
                          <a:pt x="63341" y="553084"/>
                          <a:pt x="0" y="0"/>
                        </a:cubicBezTo>
                        <a:close/>
                      </a:path>
                      <a:path w="9144000" h="2387600" stroke="0" extrusionOk="0">
                        <a:moveTo>
                          <a:pt x="0" y="0"/>
                        </a:moveTo>
                        <a:cubicBezTo>
                          <a:pt x="2613657" y="118645"/>
                          <a:pt x="5770383" y="116012"/>
                          <a:pt x="9144000" y="0"/>
                        </a:cubicBezTo>
                        <a:cubicBezTo>
                          <a:pt x="9011118" y="637795"/>
                          <a:pt x="9228951" y="1714952"/>
                          <a:pt x="9144000" y="2387600"/>
                        </a:cubicBezTo>
                        <a:cubicBezTo>
                          <a:pt x="5690229" y="2522200"/>
                          <a:pt x="3865307" y="2230404"/>
                          <a:pt x="0" y="2387600"/>
                        </a:cubicBezTo>
                        <a:cubicBezTo>
                          <a:pt x="-20187" y="1892462"/>
                          <a:pt x="-152480" y="696011"/>
                          <a:pt x="0" y="0"/>
                        </a:cubicBezTo>
                        <a:close/>
                      </a:path>
                    </a:pathLst>
                  </a:custGeom>
                  <ask:type>
                    <ask:lineSketchNone/>
                  </ask:type>
                </ask:lineSketchStyleProps>
              </a:ext>
            </a:extLst>
          </a:ln>
        </p:spPr>
        <p:txBody>
          <a:bodyPr anchor="ctr"/>
          <a:lstStyle>
            <a:lvl1pPr algn="ctr">
              <a:defRPr sz="6000">
                <a:solidFill>
                  <a:srgbClr val="D50032"/>
                </a:solidFill>
              </a:defRPr>
            </a:lvl1pPr>
          </a:lstStyle>
          <a:p>
            <a:r>
              <a:rPr lang="en-US" dirty="0"/>
              <a:t>CLICK TO EDIT MASTER TITLE STYLE</a:t>
            </a:r>
          </a:p>
        </p:txBody>
      </p:sp>
      <p:sp>
        <p:nvSpPr>
          <p:cNvPr id="7" name="Subtitle 2">
            <a:extLst>
              <a:ext uri="{FF2B5EF4-FFF2-40B4-BE49-F238E27FC236}">
                <a16:creationId xmlns:a16="http://schemas.microsoft.com/office/drawing/2014/main" id="{6FAF135A-0843-6144-9054-47528ADE8BB1}"/>
              </a:ext>
            </a:extLst>
          </p:cNvPr>
          <p:cNvSpPr>
            <a:spLocks noGrp="1"/>
          </p:cNvSpPr>
          <p:nvPr>
            <p:ph type="subTitle" idx="1"/>
          </p:nvPr>
        </p:nvSpPr>
        <p:spPr>
          <a:xfrm>
            <a:off x="1445341" y="4714875"/>
            <a:ext cx="9144000" cy="102861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769974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B7AB-606C-0D40-B684-4BDA97E3EDB9}"/>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66753B7-4C1A-D24B-8C8F-03213C232418}"/>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2C346F76-8402-6341-B3F4-2FE03082E345}"/>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5" name="Footer Placeholder 4">
            <a:extLst>
              <a:ext uri="{FF2B5EF4-FFF2-40B4-BE49-F238E27FC236}">
                <a16:creationId xmlns:a16="http://schemas.microsoft.com/office/drawing/2014/main" id="{459E86AB-7A1F-7D4F-B9D8-F2E1B7F00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0628B-7A3B-3D47-9E97-1ECAAB155582}"/>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8" name="Picture 7" descr="Virginia Department of Education">
            <a:extLst>
              <a:ext uri="{FF2B5EF4-FFF2-40B4-BE49-F238E27FC236}">
                <a16:creationId xmlns:a16="http://schemas.microsoft.com/office/drawing/2014/main" id="{92452067-EE6E-4741-B132-4798F0431CE4}"/>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10" name="Picture 9" descr="VDOE Logo&#10;">
            <a:extLst>
              <a:ext uri="{FF2B5EF4-FFF2-40B4-BE49-F238E27FC236}">
                <a16:creationId xmlns:a16="http://schemas.microsoft.com/office/drawing/2014/main" id="{D01BE02D-DE6D-2A4F-912A-30E38F9A3BBC}"/>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2687649318"/>
      </p:ext>
    </p:extLst>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lain Title Page" type="title">
  <p:cSld name="TITLE">
    <p:spTree>
      <p:nvGrpSpPr>
        <p:cNvPr id="1" name="Shape 25"/>
        <p:cNvGrpSpPr/>
        <p:nvPr/>
      </p:nvGrpSpPr>
      <p:grpSpPr>
        <a:xfrm>
          <a:off x="0" y="0"/>
          <a:ext cx="0" cy="0"/>
          <a:chOff x="0" y="0"/>
          <a:chExt cx="0" cy="0"/>
        </a:xfrm>
      </p:grpSpPr>
      <p:sp>
        <p:nvSpPr>
          <p:cNvPr id="26" name="Google Shape;26;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2"/>
              </a:buClr>
              <a:buSzPts val="6000"/>
              <a:buFont typeface="Trebuchet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C22536"/>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901A28"/>
              </a:buClr>
              <a:buSzPts val="1600"/>
              <a:buNone/>
              <a:defRPr sz="1600"/>
            </a:lvl4pPr>
            <a:lvl5pPr lvl="4" algn="ctr">
              <a:lnSpc>
                <a:spcPct val="90000"/>
              </a:lnSpc>
              <a:spcBef>
                <a:spcPts val="500"/>
              </a:spcBef>
              <a:spcAft>
                <a:spcPts val="0"/>
              </a:spcAft>
              <a:buClr>
                <a:srgbClr val="52525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3" descr="VDOE Logo&#10;"/>
          <p:cNvPicPr preferRelativeResize="0"/>
          <p:nvPr/>
        </p:nvPicPr>
        <p:blipFill rotWithShape="1">
          <a:blip r:embed="rId2">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047-276D-7B4B-8EC1-868BD0A3EB10}"/>
              </a:ext>
            </a:extLst>
          </p:cNvPr>
          <p:cNvSpPr>
            <a:spLocks noGrp="1"/>
          </p:cNvSpPr>
          <p:nvPr>
            <p:ph type="title" hasCustomPrompt="1"/>
          </p:nvPr>
        </p:nvSpPr>
        <p:spPr>
          <a:xfrm>
            <a:off x="831850" y="1709738"/>
            <a:ext cx="10515600" cy="2852737"/>
          </a:xfrm>
        </p:spPr>
        <p:txBody>
          <a:bodyPr anchor="b">
            <a:normAutofit/>
          </a:bodyPr>
          <a:lstStyle>
            <a:lvl1pPr>
              <a:defRPr sz="5000">
                <a:solidFill>
                  <a:srgbClr val="D5003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A33CC05-4285-424F-B45C-6F03D93B68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C809812F-6681-B242-8680-A05F6FD61D3D}"/>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5" name="Footer Placeholder 4">
            <a:extLst>
              <a:ext uri="{FF2B5EF4-FFF2-40B4-BE49-F238E27FC236}">
                <a16:creationId xmlns:a16="http://schemas.microsoft.com/office/drawing/2014/main" id="{686AF7FF-3FC7-D446-B3F8-3105126EA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6E180-FFC6-AB41-87C3-DB6A6B2E7626}"/>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7" name="Picture 6" descr="VDOE LOGO">
            <a:extLst>
              <a:ext uri="{FF2B5EF4-FFF2-40B4-BE49-F238E27FC236}">
                <a16:creationId xmlns:a16="http://schemas.microsoft.com/office/drawing/2014/main" id="{12FA6595-DD2D-2349-9F43-C96DE74D46BE}"/>
              </a:ext>
            </a:extLst>
          </p:cNvPr>
          <p:cNvPicPr>
            <a:picLocks noChangeAspect="1"/>
          </p:cNvPicPr>
          <p:nvPr userDrawn="1"/>
        </p:nvPicPr>
        <p:blipFill>
          <a:blip r:embed="rId2"/>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798300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047-276D-7B4B-8EC1-868BD0A3EB10}"/>
              </a:ext>
            </a:extLst>
          </p:cNvPr>
          <p:cNvSpPr>
            <a:spLocks noGrp="1"/>
          </p:cNvSpPr>
          <p:nvPr>
            <p:ph type="title" hasCustomPrompt="1"/>
          </p:nvPr>
        </p:nvSpPr>
        <p:spPr>
          <a:xfrm>
            <a:off x="831850" y="1709738"/>
            <a:ext cx="10515600" cy="2852737"/>
          </a:xfrm>
        </p:spPr>
        <p:txBody>
          <a:bodyPr anchor="b">
            <a:normAutofit/>
          </a:bodyPr>
          <a:lstStyle>
            <a:lvl1pPr>
              <a:defRPr sz="5000">
                <a:solidFill>
                  <a:srgbClr val="D5003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A33CC05-4285-424F-B45C-6F03D93B68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C809812F-6681-B242-8680-A05F6FD61D3D}"/>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5" name="Footer Placeholder 4">
            <a:extLst>
              <a:ext uri="{FF2B5EF4-FFF2-40B4-BE49-F238E27FC236}">
                <a16:creationId xmlns:a16="http://schemas.microsoft.com/office/drawing/2014/main" id="{686AF7FF-3FC7-D446-B3F8-3105126EA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6E180-FFC6-AB41-87C3-DB6A6B2E7626}"/>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9" name="Picture 8" descr="VDOE LOGO">
            <a:extLst>
              <a:ext uri="{FF2B5EF4-FFF2-40B4-BE49-F238E27FC236}">
                <a16:creationId xmlns:a16="http://schemas.microsoft.com/office/drawing/2014/main" id="{C57264E4-1543-EF49-B280-9D8B3A43B8F7}"/>
              </a:ext>
            </a:extLst>
          </p:cNvPr>
          <p:cNvPicPr>
            <a:picLocks noChangeAspect="1"/>
          </p:cNvPicPr>
          <p:nvPr userDrawn="1"/>
        </p:nvPicPr>
        <p:blipFill>
          <a:blip r:embed="rId2"/>
          <a:stretch>
            <a:fillRect/>
          </a:stretch>
        </p:blipFill>
        <p:spPr>
          <a:xfrm>
            <a:off x="9729374" y="6116638"/>
            <a:ext cx="2462625" cy="820875"/>
          </a:xfrm>
          <a:prstGeom prst="rect">
            <a:avLst/>
          </a:prstGeom>
        </p:spPr>
      </p:pic>
    </p:spTree>
    <p:extLst>
      <p:ext uri="{BB962C8B-B14F-4D97-AF65-F5344CB8AC3E}">
        <p14:creationId xmlns:p14="http://schemas.microsoft.com/office/powerpoint/2010/main" val="250293536"/>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 RE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3047-276D-7B4B-8EC1-868BD0A3EB10}"/>
              </a:ext>
            </a:extLst>
          </p:cNvPr>
          <p:cNvSpPr>
            <a:spLocks noGrp="1"/>
          </p:cNvSpPr>
          <p:nvPr>
            <p:ph type="title" hasCustomPrompt="1"/>
          </p:nvPr>
        </p:nvSpPr>
        <p:spPr>
          <a:xfrm>
            <a:off x="831850" y="1709738"/>
            <a:ext cx="10515600" cy="2852737"/>
          </a:xfrm>
        </p:spPr>
        <p:txBody>
          <a:bodyPr anchor="b">
            <a:normAutofit/>
          </a:bodyPr>
          <a:lstStyle>
            <a:lvl1pPr>
              <a:defRPr sz="50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A33CC05-4285-424F-B45C-6F03D93B683F}"/>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C809812F-6681-B242-8680-A05F6FD61D3D}"/>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5" name="Footer Placeholder 4">
            <a:extLst>
              <a:ext uri="{FF2B5EF4-FFF2-40B4-BE49-F238E27FC236}">
                <a16:creationId xmlns:a16="http://schemas.microsoft.com/office/drawing/2014/main" id="{686AF7FF-3FC7-D446-B3F8-3105126EA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6E180-FFC6-AB41-87C3-DB6A6B2E7626}"/>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8" name="Picture 7" descr="VDOE LOGO">
            <a:extLst>
              <a:ext uri="{FF2B5EF4-FFF2-40B4-BE49-F238E27FC236}">
                <a16:creationId xmlns:a16="http://schemas.microsoft.com/office/drawing/2014/main" id="{5F227AE2-8874-7A40-9831-19C57F464528}"/>
              </a:ext>
            </a:extLst>
          </p:cNvPr>
          <p:cNvPicPr>
            <a:picLocks noChangeAspect="1"/>
          </p:cNvPicPr>
          <p:nvPr userDrawn="1"/>
        </p:nvPicPr>
        <p:blipFill>
          <a:blip r:embed="rId2">
            <a:biLevel thresh="50000"/>
            <a:extLst>
              <a:ext uri="{BEBA8EAE-BF5A-486C-A8C5-ECC9F3942E4B}">
                <a14:imgProps xmlns:a14="http://schemas.microsoft.com/office/drawing/2010/main">
                  <a14:imgLayer r:embed="rId3">
                    <a14:imgEffect>
                      <a14:colorTemperature colorTemp="4161"/>
                    </a14:imgEffect>
                    <a14:imgEffect>
                      <a14:saturation sat="0"/>
                    </a14:imgEffect>
                  </a14:imgLayer>
                </a14:imgProps>
              </a:ext>
            </a:extLst>
          </a:blip>
          <a:stretch>
            <a:fillRect/>
          </a:stretch>
        </p:blipFill>
        <p:spPr>
          <a:xfrm>
            <a:off x="9622340" y="6089650"/>
            <a:ext cx="2531806" cy="843935"/>
          </a:xfrm>
          <a:prstGeom prst="rect">
            <a:avLst/>
          </a:prstGeom>
        </p:spPr>
      </p:pic>
    </p:spTree>
    <p:extLst>
      <p:ext uri="{BB962C8B-B14F-4D97-AF65-F5344CB8AC3E}">
        <p14:creationId xmlns:p14="http://schemas.microsoft.com/office/powerpoint/2010/main" val="11759878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6C33-E047-8042-B9FD-EEA89DEE0139}"/>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FC93FE7-9A64-794B-B4F1-97A19EA9E9BE}"/>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7F474B55-E1F1-3B4A-ABC6-A4E955E28526}"/>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id="{1B902E4F-B545-794E-A7DA-C4DB4113AF97}"/>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6" name="Footer Placeholder 5">
            <a:extLst>
              <a:ext uri="{FF2B5EF4-FFF2-40B4-BE49-F238E27FC236}">
                <a16:creationId xmlns:a16="http://schemas.microsoft.com/office/drawing/2014/main" id="{AD2F9B49-F6CF-B045-A923-F32066B63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DE6A1-D218-924D-B299-0C020BE59DE9}"/>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10" name="Picture 9" descr="Virginia Department of Education">
            <a:extLst>
              <a:ext uri="{FF2B5EF4-FFF2-40B4-BE49-F238E27FC236}">
                <a16:creationId xmlns:a16="http://schemas.microsoft.com/office/drawing/2014/main" id="{0379D9AE-9EB1-C446-86B9-9EFCCCDF9422}"/>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11" name="Picture 10" descr="VDOE LOGO">
            <a:extLst>
              <a:ext uri="{FF2B5EF4-FFF2-40B4-BE49-F238E27FC236}">
                <a16:creationId xmlns:a16="http://schemas.microsoft.com/office/drawing/2014/main" id="{17897FD1-7B88-844F-9BF8-4E8A6FB9BF33}"/>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1790977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C07E-7C7E-B547-85FD-31EA3032136A}"/>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3823DEE-DD0F-CD41-AB02-3601C77041E9}"/>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83D6200-416C-4347-9D0F-06E7BB0B7F9D}"/>
              </a:ext>
            </a:extLst>
          </p:cNvPr>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id="{D8A05453-E146-5E40-BFA4-6C0D1771F6F2}"/>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972C7AAB-57E5-A244-A9E2-9BB60A0866B2}"/>
              </a:ext>
            </a:extLst>
          </p:cNvPr>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id="{7A939773-C6DB-8744-9611-FD786BDF6DEB}"/>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8" name="Footer Placeholder 7">
            <a:extLst>
              <a:ext uri="{FF2B5EF4-FFF2-40B4-BE49-F238E27FC236}">
                <a16:creationId xmlns:a16="http://schemas.microsoft.com/office/drawing/2014/main" id="{B5D21116-DE87-5D4D-9156-D18A0F548C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294A27-86D2-D846-8D27-41A8FE9A202E}"/>
              </a:ext>
            </a:extLst>
          </p:cNvPr>
          <p:cNvSpPr>
            <a:spLocks noGrp="1"/>
          </p:cNvSpPr>
          <p:nvPr>
            <p:ph type="sldNum" sz="quarter" idx="12"/>
          </p:nvPr>
        </p:nvSpPr>
        <p:spPr>
          <a:xfrm>
            <a:off x="8610600" y="6356350"/>
            <a:ext cx="1113503" cy="365125"/>
          </a:xfrm>
        </p:spPr>
        <p:txBody>
          <a:bodyPr/>
          <a:lstStyle/>
          <a:p>
            <a:fld id="{25E842EE-07A5-BF42-B259-F0753968FB43}" type="slidenum">
              <a:rPr lang="en-US" smtClean="0"/>
              <a:t>‹#›</a:t>
            </a:fld>
            <a:endParaRPr lang="en-US"/>
          </a:p>
        </p:txBody>
      </p:sp>
      <p:pic>
        <p:nvPicPr>
          <p:cNvPr id="12" name="Picture 11" descr="Virginia Department of Education">
            <a:extLst>
              <a:ext uri="{FF2B5EF4-FFF2-40B4-BE49-F238E27FC236}">
                <a16:creationId xmlns:a16="http://schemas.microsoft.com/office/drawing/2014/main" id="{74B9EB91-7F1A-544A-8767-6CED6A3376AC}"/>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13" name="Picture 12" descr="VDOE Logo">
            <a:extLst>
              <a:ext uri="{FF2B5EF4-FFF2-40B4-BE49-F238E27FC236}">
                <a16:creationId xmlns:a16="http://schemas.microsoft.com/office/drawing/2014/main" id="{B20049FE-9473-4D4A-87D4-457E809992AC}"/>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1931236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F210-A759-0846-8760-CEF7526727E0}"/>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5E47EAE-B3E1-914A-A9EA-B67F2957269E}"/>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4" name="Footer Placeholder 3">
            <a:extLst>
              <a:ext uri="{FF2B5EF4-FFF2-40B4-BE49-F238E27FC236}">
                <a16:creationId xmlns:a16="http://schemas.microsoft.com/office/drawing/2014/main" id="{345CF8E0-6DD4-E04A-BADF-0BFE189121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9EDF7F-92FD-6C47-BC15-A1988B0A05E8}"/>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6" name="Picture 5" descr="Virginia Department of Education">
            <a:extLst>
              <a:ext uri="{FF2B5EF4-FFF2-40B4-BE49-F238E27FC236}">
                <a16:creationId xmlns:a16="http://schemas.microsoft.com/office/drawing/2014/main" id="{B8304214-2D07-714B-AD79-46D99B3F1C79}"/>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7" name="Picture 6" descr="VDOE Logo">
            <a:extLst>
              <a:ext uri="{FF2B5EF4-FFF2-40B4-BE49-F238E27FC236}">
                <a16:creationId xmlns:a16="http://schemas.microsoft.com/office/drawing/2014/main" id="{CF32DF03-BC57-9542-97CF-D5EDB2160470}"/>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3978612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960C6-7F4A-744C-BF8F-8A2C51F8F9CC}"/>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3" name="Footer Placeholder 2">
            <a:extLst>
              <a:ext uri="{FF2B5EF4-FFF2-40B4-BE49-F238E27FC236}">
                <a16:creationId xmlns:a16="http://schemas.microsoft.com/office/drawing/2014/main" id="{3C09D876-0C7E-B749-BD85-0976334DB6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E3A808-8322-C440-8203-47F849A789EE}"/>
              </a:ext>
            </a:extLst>
          </p:cNvPr>
          <p:cNvSpPr>
            <a:spLocks noGrp="1"/>
          </p:cNvSpPr>
          <p:nvPr>
            <p:ph type="sldNum" sz="quarter" idx="12"/>
          </p:nvPr>
        </p:nvSpPr>
        <p:spPr>
          <a:xfrm>
            <a:off x="8610600" y="6356350"/>
            <a:ext cx="1093839" cy="365125"/>
          </a:xfrm>
        </p:spPr>
        <p:txBody>
          <a:bodyPr/>
          <a:lstStyle/>
          <a:p>
            <a:fld id="{25E842EE-07A5-BF42-B259-F0753968FB43}" type="slidenum">
              <a:rPr lang="en-US" smtClean="0"/>
              <a:t>‹#›</a:t>
            </a:fld>
            <a:endParaRPr lang="en-US"/>
          </a:p>
        </p:txBody>
      </p:sp>
      <p:pic>
        <p:nvPicPr>
          <p:cNvPr id="5" name="Picture 4" descr="Virginia Department of Education">
            <a:extLst>
              <a:ext uri="{FF2B5EF4-FFF2-40B4-BE49-F238E27FC236}">
                <a16:creationId xmlns:a16="http://schemas.microsoft.com/office/drawing/2014/main" id="{AB9280B8-2911-D84E-9DD1-CF494F6F2695}"/>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6" name="Picture 5" descr="VDOE Logo">
            <a:extLst>
              <a:ext uri="{FF2B5EF4-FFF2-40B4-BE49-F238E27FC236}">
                <a16:creationId xmlns:a16="http://schemas.microsoft.com/office/drawing/2014/main" id="{77A0E041-0EDB-2145-B868-F507A2BBB255}"/>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517011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1A88-AFE8-A54C-B51A-2D647978F1B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FC7F50-58AA-DF45-B32D-87AE2232A740}"/>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7BEC63D-5DB8-2549-A6DC-3AE4FFC82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25EBDF3F-63C7-194E-90BB-2FFE901799F1}"/>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6" name="Footer Placeholder 5">
            <a:extLst>
              <a:ext uri="{FF2B5EF4-FFF2-40B4-BE49-F238E27FC236}">
                <a16:creationId xmlns:a16="http://schemas.microsoft.com/office/drawing/2014/main" id="{B3B007A3-0D7A-FE4A-BD36-A3814A977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823BB4-D04E-4D47-AE43-AC43E4893AF5}"/>
              </a:ext>
            </a:extLst>
          </p:cNvPr>
          <p:cNvSpPr>
            <a:spLocks noGrp="1"/>
          </p:cNvSpPr>
          <p:nvPr>
            <p:ph type="sldNum" sz="quarter" idx="12"/>
          </p:nvPr>
        </p:nvSpPr>
        <p:spPr>
          <a:xfrm>
            <a:off x="8610601" y="6356350"/>
            <a:ext cx="1011740" cy="365125"/>
          </a:xfrm>
        </p:spPr>
        <p:txBody>
          <a:bodyPr/>
          <a:lstStyle/>
          <a:p>
            <a:fld id="{25E842EE-07A5-BF42-B259-F0753968FB43}" type="slidenum">
              <a:rPr lang="en-US" smtClean="0"/>
              <a:t>‹#›</a:t>
            </a:fld>
            <a:endParaRPr lang="en-US" dirty="0"/>
          </a:p>
        </p:txBody>
      </p:sp>
      <p:pic>
        <p:nvPicPr>
          <p:cNvPr id="8" name="Picture 7" descr="Virginia Department of Education">
            <a:extLst>
              <a:ext uri="{FF2B5EF4-FFF2-40B4-BE49-F238E27FC236}">
                <a16:creationId xmlns:a16="http://schemas.microsoft.com/office/drawing/2014/main" id="{A00919D2-9032-284F-852D-6A7A2A7EC29E}"/>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9" name="Picture 8" descr="VDOE Logo">
            <a:extLst>
              <a:ext uri="{FF2B5EF4-FFF2-40B4-BE49-F238E27FC236}">
                <a16:creationId xmlns:a16="http://schemas.microsoft.com/office/drawing/2014/main" id="{6E302F99-4230-514E-95F1-69FED60FDF4E}"/>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148276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0FAC-A966-EB40-B718-B36C3AA431C9}"/>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0CA688B-0B10-5347-AC86-08C5918FC0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id="{5F3FAED0-9BFB-F945-9335-961186608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7F80F83F-0B12-314D-A137-CCE170591F6F}"/>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6" name="Footer Placeholder 5">
            <a:extLst>
              <a:ext uri="{FF2B5EF4-FFF2-40B4-BE49-F238E27FC236}">
                <a16:creationId xmlns:a16="http://schemas.microsoft.com/office/drawing/2014/main" id="{ABB1EA84-6206-0348-B9EE-477BCC9EE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C2C83-7EB9-B04A-A394-EB1EDAC2F4F3}"/>
              </a:ext>
            </a:extLst>
          </p:cNvPr>
          <p:cNvSpPr>
            <a:spLocks noGrp="1"/>
          </p:cNvSpPr>
          <p:nvPr>
            <p:ph type="sldNum" sz="quarter" idx="12"/>
          </p:nvPr>
        </p:nvSpPr>
        <p:spPr>
          <a:xfrm>
            <a:off x="8610600" y="6356350"/>
            <a:ext cx="1113503" cy="365125"/>
          </a:xfrm>
        </p:spPr>
        <p:txBody>
          <a:bodyPr/>
          <a:lstStyle/>
          <a:p>
            <a:fld id="{25E842EE-07A5-BF42-B259-F0753968FB43}" type="slidenum">
              <a:rPr lang="en-US" smtClean="0"/>
              <a:t>‹#›</a:t>
            </a:fld>
            <a:endParaRPr lang="en-US"/>
          </a:p>
        </p:txBody>
      </p:sp>
      <p:pic>
        <p:nvPicPr>
          <p:cNvPr id="8" name="Picture 7" descr="Virginia Department of Education">
            <a:extLst>
              <a:ext uri="{FF2B5EF4-FFF2-40B4-BE49-F238E27FC236}">
                <a16:creationId xmlns:a16="http://schemas.microsoft.com/office/drawing/2014/main" id="{51F4F683-BC1F-E042-A027-FA3C6AF750BC}"/>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9" name="Picture 8" descr="VDOE Logo">
            <a:extLst>
              <a:ext uri="{FF2B5EF4-FFF2-40B4-BE49-F238E27FC236}">
                <a16:creationId xmlns:a16="http://schemas.microsoft.com/office/drawing/2014/main" id="{78A8B6B0-E0B9-194A-86AE-42CB3C24D30D}"/>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2290678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7536-2E25-2F45-9661-BB75AE31D1F6}"/>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C2D02BC5-43A8-0F44-A88C-BAC7C865BCCD}"/>
              </a:ext>
            </a:extLst>
          </p:cNvPr>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F76A541D-046D-E646-8667-7861921E09CE}"/>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5" name="Footer Placeholder 4">
            <a:extLst>
              <a:ext uri="{FF2B5EF4-FFF2-40B4-BE49-F238E27FC236}">
                <a16:creationId xmlns:a16="http://schemas.microsoft.com/office/drawing/2014/main" id="{7BE8590C-D18E-7C45-B268-C1357BA4E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12B81-246B-EE4E-9D91-3137518F6F2D}"/>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7" name="Picture 6" descr="Virginia Department of Education">
            <a:extLst>
              <a:ext uri="{FF2B5EF4-FFF2-40B4-BE49-F238E27FC236}">
                <a16:creationId xmlns:a16="http://schemas.microsoft.com/office/drawing/2014/main" id="{FF7479EC-C092-2F4F-8098-8C8601416219}"/>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8" name="Picture 7" descr="VDOE Logo">
            <a:extLst>
              <a:ext uri="{FF2B5EF4-FFF2-40B4-BE49-F238E27FC236}">
                <a16:creationId xmlns:a16="http://schemas.microsoft.com/office/drawing/2014/main" id="{6CBA4CDE-C368-E442-9A5A-0A7858749495}"/>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974176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4"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39" name="Google Shape;39;p4" descr="VDOE Logo&#10;"/>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3CCD4F-E8A2-CD4A-8502-87185309A2B5}"/>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6AF95DD-0E52-554A-BB8B-00B1FD99586E}"/>
              </a:ext>
            </a:extLst>
          </p:cNvPr>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DF7471DC-CACF-994C-A9F6-F80360817877}"/>
              </a:ext>
            </a:extLst>
          </p:cNvPr>
          <p:cNvSpPr>
            <a:spLocks noGrp="1"/>
          </p:cNvSpPr>
          <p:nvPr>
            <p:ph type="dt" sz="half" idx="10"/>
          </p:nvPr>
        </p:nvSpPr>
        <p:spPr/>
        <p:txBody>
          <a:bodyPr/>
          <a:lstStyle/>
          <a:p>
            <a:fld id="{60D43C1D-525C-4B48-A8BF-8449553F6BCB}" type="datetimeFigureOut">
              <a:rPr lang="en-US" smtClean="0"/>
              <a:t>9/17/2020</a:t>
            </a:fld>
            <a:endParaRPr lang="en-US"/>
          </a:p>
        </p:txBody>
      </p:sp>
      <p:sp>
        <p:nvSpPr>
          <p:cNvPr id="5" name="Footer Placeholder 4">
            <a:extLst>
              <a:ext uri="{FF2B5EF4-FFF2-40B4-BE49-F238E27FC236}">
                <a16:creationId xmlns:a16="http://schemas.microsoft.com/office/drawing/2014/main" id="{B07BC845-AD43-F143-AD7E-C9DCC6461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A7573-B410-BF4A-9E0C-4619F1313732}"/>
              </a:ext>
            </a:extLst>
          </p:cNvPr>
          <p:cNvSpPr>
            <a:spLocks noGrp="1"/>
          </p:cNvSpPr>
          <p:nvPr>
            <p:ph type="sldNum" sz="quarter" idx="12"/>
          </p:nvPr>
        </p:nvSpPr>
        <p:spPr>
          <a:xfrm>
            <a:off x="8610600" y="6356350"/>
            <a:ext cx="1011740" cy="365125"/>
          </a:xfrm>
        </p:spPr>
        <p:txBody>
          <a:bodyPr/>
          <a:lstStyle/>
          <a:p>
            <a:fld id="{25E842EE-07A5-BF42-B259-F0753968FB43}" type="slidenum">
              <a:rPr lang="en-US" smtClean="0"/>
              <a:t>‹#›</a:t>
            </a:fld>
            <a:endParaRPr lang="en-US"/>
          </a:p>
        </p:txBody>
      </p:sp>
      <p:pic>
        <p:nvPicPr>
          <p:cNvPr id="7" name="Picture 6" descr="Virginia Department of Education">
            <a:extLst>
              <a:ext uri="{FF2B5EF4-FFF2-40B4-BE49-F238E27FC236}">
                <a16:creationId xmlns:a16="http://schemas.microsoft.com/office/drawing/2014/main" id="{9685BA75-194C-F143-8A74-951583AA4B7C}"/>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8" name="Picture 7" descr="VDOE Logo">
            <a:extLst>
              <a:ext uri="{FF2B5EF4-FFF2-40B4-BE49-F238E27FC236}">
                <a16:creationId xmlns:a16="http://schemas.microsoft.com/office/drawing/2014/main" id="{DFBA81DF-495A-F843-B9AC-727FC2CDA77C}"/>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2903673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4" name="Picture 3"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83697" y="5102370"/>
            <a:ext cx="2022683" cy="873167"/>
          </a:xfrm>
          <a:prstGeom prst="rect">
            <a:avLst/>
          </a:prstGeom>
        </p:spPr>
      </p:pic>
      <p:sp>
        <p:nvSpPr>
          <p:cNvPr id="5" name="Title 1"/>
          <p:cNvSpPr>
            <a:spLocks noGrp="1"/>
          </p:cNvSpPr>
          <p:nvPr>
            <p:ph type="title"/>
          </p:nvPr>
        </p:nvSpPr>
        <p:spPr>
          <a:xfrm>
            <a:off x="0" y="1495"/>
            <a:ext cx="12192000" cy="114300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1488142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2311400"/>
            <a:ext cx="8534400" cy="1752600"/>
          </a:xfrm>
        </p:spPr>
        <p:txBody>
          <a:bodyPr/>
          <a:lstStyle>
            <a:lvl1pPr marL="0" indent="0" algn="ctr">
              <a:buNone/>
              <a:defRPr i="1">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title="Virginia Department of Education logo"/>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083697" y="5102371"/>
            <a:ext cx="2022683" cy="873167"/>
          </a:xfrm>
          <a:prstGeom prst="rect">
            <a:avLst/>
          </a:prstGeom>
        </p:spPr>
      </p:pic>
      <p:sp>
        <p:nvSpPr>
          <p:cNvPr id="11" name="Title 1"/>
          <p:cNvSpPr>
            <a:spLocks noGrp="1"/>
          </p:cNvSpPr>
          <p:nvPr>
            <p:ph type="title"/>
          </p:nvPr>
        </p:nvSpPr>
        <p:spPr>
          <a:xfrm>
            <a:off x="0" y="1495"/>
            <a:ext cx="12192000" cy="1143000"/>
          </a:xfrm>
          <a:prstGeom prst="rect">
            <a:avLst/>
          </a:prstGeom>
          <a:solidFill>
            <a:schemeClr val="tx1"/>
          </a:solidFill>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190146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000"/>
              <a:buFont typeface="Trebuchet MS"/>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988"/>
              </a:buClr>
              <a:buSzPts val="2400"/>
              <a:buNone/>
              <a:defRPr sz="2400">
                <a:solidFill>
                  <a:srgbClr val="888988"/>
                </a:solidFill>
              </a:defRPr>
            </a:lvl1pPr>
            <a:lvl2pPr marL="914400" lvl="1" indent="-228600" algn="l">
              <a:lnSpc>
                <a:spcPct val="90000"/>
              </a:lnSpc>
              <a:spcBef>
                <a:spcPts val="500"/>
              </a:spcBef>
              <a:spcAft>
                <a:spcPts val="0"/>
              </a:spcAft>
              <a:buClr>
                <a:srgbClr val="888988"/>
              </a:buClr>
              <a:buSzPts val="2000"/>
              <a:buNone/>
              <a:defRPr sz="2000">
                <a:solidFill>
                  <a:srgbClr val="888988"/>
                </a:solidFill>
              </a:defRPr>
            </a:lvl2pPr>
            <a:lvl3pPr marL="1371600" lvl="2" indent="-228600" algn="l">
              <a:lnSpc>
                <a:spcPct val="90000"/>
              </a:lnSpc>
              <a:spcBef>
                <a:spcPts val="500"/>
              </a:spcBef>
              <a:spcAft>
                <a:spcPts val="0"/>
              </a:spcAft>
              <a:buClr>
                <a:srgbClr val="888988"/>
              </a:buClr>
              <a:buSzPts val="1800"/>
              <a:buNone/>
              <a:defRPr sz="1800">
                <a:solidFill>
                  <a:srgbClr val="888988"/>
                </a:solidFill>
              </a:defRPr>
            </a:lvl3pPr>
            <a:lvl4pPr marL="1828800" lvl="3" indent="-228600" algn="l">
              <a:lnSpc>
                <a:spcPct val="90000"/>
              </a:lnSpc>
              <a:spcBef>
                <a:spcPts val="500"/>
              </a:spcBef>
              <a:spcAft>
                <a:spcPts val="0"/>
              </a:spcAft>
              <a:buClr>
                <a:srgbClr val="888988"/>
              </a:buClr>
              <a:buSzPts val="1600"/>
              <a:buNone/>
              <a:defRPr sz="1600">
                <a:solidFill>
                  <a:srgbClr val="888988"/>
                </a:solidFill>
              </a:defRPr>
            </a:lvl4pPr>
            <a:lvl5pPr marL="2286000" lvl="4" indent="-228600" algn="l">
              <a:lnSpc>
                <a:spcPct val="90000"/>
              </a:lnSpc>
              <a:spcBef>
                <a:spcPts val="500"/>
              </a:spcBef>
              <a:spcAft>
                <a:spcPts val="0"/>
              </a:spcAft>
              <a:buClr>
                <a:srgbClr val="888988"/>
              </a:buClr>
              <a:buSzPts val="1600"/>
              <a:buNone/>
              <a:defRPr sz="1600">
                <a:solidFill>
                  <a:srgbClr val="888988"/>
                </a:solidFill>
              </a:defRPr>
            </a:lvl5pPr>
            <a:lvl6pPr marL="2743200" lvl="5" indent="-228600" algn="l">
              <a:lnSpc>
                <a:spcPct val="90000"/>
              </a:lnSpc>
              <a:spcBef>
                <a:spcPts val="500"/>
              </a:spcBef>
              <a:spcAft>
                <a:spcPts val="0"/>
              </a:spcAft>
              <a:buClr>
                <a:srgbClr val="888988"/>
              </a:buClr>
              <a:buSzPts val="1600"/>
              <a:buNone/>
              <a:defRPr sz="1600">
                <a:solidFill>
                  <a:srgbClr val="888988"/>
                </a:solidFill>
              </a:defRPr>
            </a:lvl6pPr>
            <a:lvl7pPr marL="3200400" lvl="6" indent="-228600" algn="l">
              <a:lnSpc>
                <a:spcPct val="90000"/>
              </a:lnSpc>
              <a:spcBef>
                <a:spcPts val="500"/>
              </a:spcBef>
              <a:spcAft>
                <a:spcPts val="0"/>
              </a:spcAft>
              <a:buClr>
                <a:srgbClr val="888988"/>
              </a:buClr>
              <a:buSzPts val="1600"/>
              <a:buNone/>
              <a:defRPr sz="1600">
                <a:solidFill>
                  <a:srgbClr val="888988"/>
                </a:solidFill>
              </a:defRPr>
            </a:lvl7pPr>
            <a:lvl8pPr marL="3657600" lvl="7" indent="-228600" algn="l">
              <a:lnSpc>
                <a:spcPct val="90000"/>
              </a:lnSpc>
              <a:spcBef>
                <a:spcPts val="500"/>
              </a:spcBef>
              <a:spcAft>
                <a:spcPts val="0"/>
              </a:spcAft>
              <a:buClr>
                <a:srgbClr val="888988"/>
              </a:buClr>
              <a:buSzPts val="1600"/>
              <a:buNone/>
              <a:defRPr sz="1600">
                <a:solidFill>
                  <a:srgbClr val="888988"/>
                </a:solidFill>
              </a:defRPr>
            </a:lvl8pPr>
            <a:lvl9pPr marL="4114800" lvl="8" indent="-228600" algn="l">
              <a:lnSpc>
                <a:spcPct val="90000"/>
              </a:lnSpc>
              <a:spcBef>
                <a:spcPts val="500"/>
              </a:spcBef>
              <a:spcAft>
                <a:spcPts val="0"/>
              </a:spcAft>
              <a:buClr>
                <a:srgbClr val="888988"/>
              </a:buClr>
              <a:buSzPts val="1600"/>
              <a:buNone/>
              <a:defRPr sz="1600">
                <a:solidFill>
                  <a:srgbClr val="888988"/>
                </a:solidFill>
              </a:defRPr>
            </a:lvl9pPr>
          </a:lstStyle>
          <a:p>
            <a:endParaRPr/>
          </a:p>
        </p:txBody>
      </p:sp>
      <p:sp>
        <p:nvSpPr>
          <p:cNvPr id="43" name="Google Shape;4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5" descr="VDOE LOGO"/>
          <p:cNvPicPr preferRelativeResize="0"/>
          <p:nvPr/>
        </p:nvPicPr>
        <p:blipFill rotWithShape="1">
          <a:blip r:embed="rId2">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6"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55" name="Google Shape;55;p6"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C22536"/>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901A28"/>
              </a:buClr>
              <a:buSzPts val="1600"/>
              <a:buNone/>
              <a:defRPr sz="1600" b="1"/>
            </a:lvl4pPr>
            <a:lvl5pPr marL="2286000" lvl="4" indent="-228600" algn="l">
              <a:lnSpc>
                <a:spcPct val="90000"/>
              </a:lnSpc>
              <a:spcBef>
                <a:spcPts val="500"/>
              </a:spcBef>
              <a:spcAft>
                <a:spcPts val="0"/>
              </a:spcAft>
              <a:buClr>
                <a:srgbClr val="52525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C22536"/>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901A28"/>
              </a:buClr>
              <a:buSzPts val="1600"/>
              <a:buNone/>
              <a:defRPr sz="1600" b="1"/>
            </a:lvl4pPr>
            <a:lvl5pPr marL="2286000" lvl="4" indent="-228600" algn="l">
              <a:lnSpc>
                <a:spcPct val="90000"/>
              </a:lnSpc>
              <a:spcBef>
                <a:spcPts val="500"/>
              </a:spcBef>
              <a:spcAft>
                <a:spcPts val="0"/>
              </a:spcAft>
              <a:buClr>
                <a:srgbClr val="525252"/>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C22536"/>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901A28"/>
              </a:buClr>
              <a:buSzPts val="1800"/>
              <a:buChar char="•"/>
              <a:defRPr/>
            </a:lvl4pPr>
            <a:lvl5pPr marL="2286000" lvl="4" indent="-342900" algn="l">
              <a:lnSpc>
                <a:spcPct val="90000"/>
              </a:lnSpc>
              <a:spcBef>
                <a:spcPts val="500"/>
              </a:spcBef>
              <a:spcAft>
                <a:spcPts val="0"/>
              </a:spcAft>
              <a:buClr>
                <a:srgbClr val="52525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sldNum" idx="12"/>
          </p:nvPr>
        </p:nvSpPr>
        <p:spPr>
          <a:xfrm>
            <a:off x="8610600" y="6356350"/>
            <a:ext cx="111350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7"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66" name="Google Shape;66;p7"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2" name="Google Shape;72;p8"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73" name="Google Shape;73;p8"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sldNum" idx="12"/>
          </p:nvPr>
        </p:nvSpPr>
        <p:spPr>
          <a:xfrm>
            <a:off x="8610600" y="6356350"/>
            <a:ext cx="10938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8" name="Google Shape;78;p9"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79" name="Google Shape;79;p9"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rgbClr val="C22536"/>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rgbClr val="901A28"/>
              </a:buClr>
              <a:buSzPts val="2000"/>
              <a:buChar char="•"/>
              <a:defRPr sz="2000"/>
            </a:lvl4pPr>
            <a:lvl5pPr marL="2286000" lvl="4" indent="-355600" algn="l">
              <a:lnSpc>
                <a:spcPct val="90000"/>
              </a:lnSpc>
              <a:spcBef>
                <a:spcPts val="500"/>
              </a:spcBef>
              <a:spcAft>
                <a:spcPts val="0"/>
              </a:spcAft>
              <a:buClr>
                <a:srgbClr val="525252"/>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3" name="Google Shape;8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C22536"/>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rgbClr val="901A28"/>
              </a:buClr>
              <a:buSzPts val="1000"/>
              <a:buNone/>
              <a:defRPr sz="1000"/>
            </a:lvl4pPr>
            <a:lvl5pPr marL="2286000" lvl="4" indent="-228600" algn="l">
              <a:lnSpc>
                <a:spcPct val="90000"/>
              </a:lnSpc>
              <a:spcBef>
                <a:spcPts val="500"/>
              </a:spcBef>
              <a:spcAft>
                <a:spcPts val="0"/>
              </a:spcAft>
              <a:buClr>
                <a:srgbClr val="525252"/>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
          <p:cNvSpPr txBox="1">
            <a:spLocks noGrp="1"/>
          </p:cNvSpPr>
          <p:nvPr>
            <p:ph type="sldNum" idx="12"/>
          </p:nvPr>
        </p:nvSpPr>
        <p:spPr>
          <a:xfrm>
            <a:off x="8610601"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7" name="Google Shape;87;p10" descr="Virginia Department of Education"/>
          <p:cNvPicPr preferRelativeResize="0"/>
          <p:nvPr/>
        </p:nvPicPr>
        <p:blipFill rotWithShape="1">
          <a:blip r:embed="rId2">
            <a:alphaModFix/>
          </a:blip>
          <a:srcRect/>
          <a:stretch/>
        </p:blipFill>
        <p:spPr>
          <a:xfrm rot="-5400000">
            <a:off x="-3027420" y="3223349"/>
            <a:ext cx="6664605" cy="381164"/>
          </a:xfrm>
          <a:prstGeom prst="rect">
            <a:avLst/>
          </a:prstGeom>
          <a:noFill/>
          <a:ln>
            <a:noFill/>
          </a:ln>
        </p:spPr>
      </p:pic>
      <p:pic>
        <p:nvPicPr>
          <p:cNvPr id="88" name="Google Shape;88;p10" descr="VDOE Logo"/>
          <p:cNvPicPr preferRelativeResize="0"/>
          <p:nvPr/>
        </p:nvPicPr>
        <p:blipFill rotWithShape="1">
          <a:blip r:embed="rId3">
            <a:alphaModFix/>
          </a:blip>
          <a:srcRect/>
          <a:stretch/>
        </p:blipFill>
        <p:spPr>
          <a:xfrm>
            <a:off x="9622340" y="6116944"/>
            <a:ext cx="2531806" cy="8439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pic>
        <p:nvPicPr>
          <p:cNvPr id="12" name="Google Shape;12;p1"/>
          <p:cNvPicPr preferRelativeResize="0"/>
          <p:nvPr/>
        </p:nvPicPr>
        <p:blipFill rotWithShape="1">
          <a:blip r:embed="rId16">
            <a:alphaModFix/>
          </a:blip>
          <a:srcRect/>
          <a:stretch/>
        </p:blipFill>
        <p:spPr>
          <a:xfrm>
            <a:off x="0" y="0"/>
            <a:ext cx="12192000" cy="6858000"/>
          </a:xfrm>
          <a:prstGeom prst="rect">
            <a:avLst/>
          </a:prstGeom>
          <a:noFill/>
          <a:ln>
            <a:noFill/>
          </a:ln>
        </p:spPr>
      </p:pic>
      <p:sp>
        <p:nvSpPr>
          <p:cNvPr id="13" name="Google Shape;13;p1"/>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2"/>
              </a:buClr>
              <a:buSzPts val="4400"/>
              <a:buFont typeface="Trebuchet MS"/>
              <a:buNone/>
              <a:defRPr sz="4400" b="0" i="0" u="none" strike="noStrike" cap="none">
                <a:solidFill>
                  <a:schemeClr val="accent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rgbClr val="C22536"/>
              </a:buClr>
              <a:buSzPts val="2400"/>
              <a:buFont typeface="Arial"/>
              <a:buChar char="•"/>
              <a:defRPr sz="2400" b="0" i="0" u="none" strike="noStrike" cap="none">
                <a:solidFill>
                  <a:srgbClr val="C22536"/>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rgbClr val="901A28"/>
              </a:buClr>
              <a:buSzPts val="1800"/>
              <a:buFont typeface="Arial"/>
              <a:buChar char="•"/>
              <a:defRPr sz="1800" b="0" i="0" u="none" strike="noStrike" cap="none">
                <a:solidFill>
                  <a:srgbClr val="901A28"/>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rgbClr val="525252"/>
              </a:buClr>
              <a:buSzPts val="1800"/>
              <a:buFont typeface="Arial"/>
              <a:buChar char="•"/>
              <a:defRPr sz="1800" b="0" i="0" u="none" strike="noStrike" cap="none">
                <a:solidFill>
                  <a:srgbClr val="525252"/>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5" name="Google Shape;15;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9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6" name="Google Shape;16;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9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7" name="Google Shape;17;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988"/>
                </a:solidFill>
                <a:latin typeface="Trebuchet MS"/>
                <a:ea typeface="Trebuchet MS"/>
                <a:cs typeface="Trebuchet MS"/>
                <a:sym typeface="Trebuchet MS"/>
              </a:defRPr>
            </a:lvl1pPr>
            <a:lvl2pPr marL="0" marR="0" lvl="1" indent="0" algn="r" rtl="0">
              <a:spcBef>
                <a:spcPts val="0"/>
              </a:spcBef>
              <a:buNone/>
              <a:defRPr sz="1200" b="0" i="0" u="none" strike="noStrike" cap="none">
                <a:solidFill>
                  <a:srgbClr val="888988"/>
                </a:solidFill>
                <a:latin typeface="Trebuchet MS"/>
                <a:ea typeface="Trebuchet MS"/>
                <a:cs typeface="Trebuchet MS"/>
                <a:sym typeface="Trebuchet MS"/>
              </a:defRPr>
            </a:lvl2pPr>
            <a:lvl3pPr marL="0" marR="0" lvl="2" indent="0" algn="r" rtl="0">
              <a:spcBef>
                <a:spcPts val="0"/>
              </a:spcBef>
              <a:buNone/>
              <a:defRPr sz="1200" b="0" i="0" u="none" strike="noStrike" cap="none">
                <a:solidFill>
                  <a:srgbClr val="888988"/>
                </a:solidFill>
                <a:latin typeface="Trebuchet MS"/>
                <a:ea typeface="Trebuchet MS"/>
                <a:cs typeface="Trebuchet MS"/>
                <a:sym typeface="Trebuchet MS"/>
              </a:defRPr>
            </a:lvl3pPr>
            <a:lvl4pPr marL="0" marR="0" lvl="3" indent="0" algn="r" rtl="0">
              <a:spcBef>
                <a:spcPts val="0"/>
              </a:spcBef>
              <a:buNone/>
              <a:defRPr sz="1200" b="0" i="0" u="none" strike="noStrike" cap="none">
                <a:solidFill>
                  <a:srgbClr val="888988"/>
                </a:solidFill>
                <a:latin typeface="Trebuchet MS"/>
                <a:ea typeface="Trebuchet MS"/>
                <a:cs typeface="Trebuchet MS"/>
                <a:sym typeface="Trebuchet MS"/>
              </a:defRPr>
            </a:lvl4pPr>
            <a:lvl5pPr marL="0" marR="0" lvl="4" indent="0" algn="r" rtl="0">
              <a:spcBef>
                <a:spcPts val="0"/>
              </a:spcBef>
              <a:buNone/>
              <a:defRPr sz="1200" b="0" i="0" u="none" strike="noStrike" cap="none">
                <a:solidFill>
                  <a:srgbClr val="888988"/>
                </a:solidFill>
                <a:latin typeface="Trebuchet MS"/>
                <a:ea typeface="Trebuchet MS"/>
                <a:cs typeface="Trebuchet MS"/>
                <a:sym typeface="Trebuchet MS"/>
              </a:defRPr>
            </a:lvl5pPr>
            <a:lvl6pPr marL="0" marR="0" lvl="5" indent="0" algn="r" rtl="0">
              <a:spcBef>
                <a:spcPts val="0"/>
              </a:spcBef>
              <a:buNone/>
              <a:defRPr sz="1200" b="0" i="0" u="none" strike="noStrike" cap="none">
                <a:solidFill>
                  <a:srgbClr val="888988"/>
                </a:solidFill>
                <a:latin typeface="Trebuchet MS"/>
                <a:ea typeface="Trebuchet MS"/>
                <a:cs typeface="Trebuchet MS"/>
                <a:sym typeface="Trebuchet MS"/>
              </a:defRPr>
            </a:lvl6pPr>
            <a:lvl7pPr marL="0" marR="0" lvl="6" indent="0" algn="r" rtl="0">
              <a:spcBef>
                <a:spcPts val="0"/>
              </a:spcBef>
              <a:buNone/>
              <a:defRPr sz="1200" b="0" i="0" u="none" strike="noStrike" cap="none">
                <a:solidFill>
                  <a:srgbClr val="888988"/>
                </a:solidFill>
                <a:latin typeface="Trebuchet MS"/>
                <a:ea typeface="Trebuchet MS"/>
                <a:cs typeface="Trebuchet MS"/>
                <a:sym typeface="Trebuchet MS"/>
              </a:defRPr>
            </a:lvl7pPr>
            <a:lvl8pPr marL="0" marR="0" lvl="7" indent="0" algn="r" rtl="0">
              <a:spcBef>
                <a:spcPts val="0"/>
              </a:spcBef>
              <a:buNone/>
              <a:defRPr sz="1200" b="0" i="0" u="none" strike="noStrike" cap="none">
                <a:solidFill>
                  <a:srgbClr val="888988"/>
                </a:solidFill>
                <a:latin typeface="Trebuchet MS"/>
                <a:ea typeface="Trebuchet MS"/>
                <a:cs typeface="Trebuchet MS"/>
                <a:sym typeface="Trebuchet MS"/>
              </a:defRPr>
            </a:lvl8pPr>
            <a:lvl9pPr marL="0" marR="0" lvl="8" indent="0" algn="r" rtl="0">
              <a:spcBef>
                <a:spcPts val="0"/>
              </a:spcBef>
              <a:buNone/>
              <a:defRPr sz="1200" b="0" i="0" u="none" strike="noStrike" cap="none">
                <a:solidFill>
                  <a:srgbClr val="8889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8"/>
        <p:cNvGrpSpPr/>
        <p:nvPr/>
      </p:nvGrpSpPr>
      <p:grpSpPr>
        <a:xfrm>
          <a:off x="0" y="0"/>
          <a:ext cx="0" cy="0"/>
          <a:chOff x="0" y="0"/>
          <a:chExt cx="0" cy="0"/>
        </a:xfrm>
      </p:grpSpPr>
      <p:pic>
        <p:nvPicPr>
          <p:cNvPr id="129" name="Google Shape;129;p16"/>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130" name="Google Shape;130;p16"/>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2"/>
              </a:buClr>
              <a:buSzPts val="4400"/>
              <a:buFont typeface="Trebuchet MS"/>
              <a:buNone/>
              <a:defRPr sz="4400" b="0" i="0" u="none" strike="noStrike" cap="none">
                <a:solidFill>
                  <a:schemeClr val="accent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1" name="Google Shape;13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rgbClr val="C22536"/>
              </a:buClr>
              <a:buSzPts val="2400"/>
              <a:buFont typeface="Arial"/>
              <a:buChar char="•"/>
              <a:defRPr sz="2400" b="0" i="0" u="none" strike="noStrike" cap="none">
                <a:solidFill>
                  <a:srgbClr val="C22536"/>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rgbClr val="901A28"/>
              </a:buClr>
              <a:buSzPts val="1800"/>
              <a:buFont typeface="Arial"/>
              <a:buChar char="•"/>
              <a:defRPr sz="1800" b="0" i="0" u="none" strike="noStrike" cap="none">
                <a:solidFill>
                  <a:srgbClr val="901A28"/>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rgbClr val="525252"/>
              </a:buClr>
              <a:buSzPts val="1800"/>
              <a:buFont typeface="Arial"/>
              <a:buChar char="•"/>
              <a:defRPr sz="1800" b="0" i="0" u="none" strike="noStrike" cap="none">
                <a:solidFill>
                  <a:srgbClr val="525252"/>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9pPr>
          </a:lstStyle>
          <a:p>
            <a:endParaRPr/>
          </a:p>
        </p:txBody>
      </p:sp>
      <p:sp>
        <p:nvSpPr>
          <p:cNvPr id="132" name="Google Shape;13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33" name="Google Shape;13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34" name="Google Shape;13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2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2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2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2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2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2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2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2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4DF6F0-8869-1746-A86E-208BAF334816}"/>
              </a:ext>
              <a:ext uri="{C183D7F6-B498-43B3-948B-1728B52AA6E4}">
                <adec:decorative xmlns:adec="http://schemas.microsoft.com/office/drawing/2017/decorative" xmlns="" val="1"/>
              </a:ext>
            </a:extLst>
          </p:cNvPr>
          <p:cNvPicPr>
            <a:picLocks noChangeAspect="1"/>
          </p:cNvPicPr>
          <p:nvPr userDrawn="1"/>
        </p:nvPicPr>
        <p:blipFill>
          <a:blip r:embed="rId1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A53AB0E-A9BC-604D-8351-C5AA74114405}"/>
              </a:ext>
            </a:extLst>
          </p:cNvPr>
          <p:cNvSpPr>
            <a:spLocks noGrp="1"/>
          </p:cNvSpPr>
          <p:nvPr>
            <p:ph type="title"/>
          </p:nvPr>
        </p:nvSpPr>
        <p:spPr>
          <a:xfrm>
            <a:off x="838200" y="365124"/>
            <a:ext cx="10515600" cy="132588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563969AE-B29A-1B40-B153-8430374BD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id="{EFCA7ED8-273B-C149-B525-6793764CF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43C1D-525C-4B48-A8BF-8449553F6BCB}" type="datetimeFigureOut">
              <a:rPr lang="en-US" smtClean="0"/>
              <a:t>9/17/2020</a:t>
            </a:fld>
            <a:endParaRPr lang="en-US"/>
          </a:p>
        </p:txBody>
      </p:sp>
      <p:sp>
        <p:nvSpPr>
          <p:cNvPr id="5" name="Footer Placeholder 4">
            <a:extLst>
              <a:ext uri="{FF2B5EF4-FFF2-40B4-BE49-F238E27FC236}">
                <a16:creationId xmlns:a16="http://schemas.microsoft.com/office/drawing/2014/main" id="{322E0AB7-5C2B-F248-A0F3-AE0DF36BF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07AF6F-269C-7C47-8A86-3F20A3EB8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842EE-07A5-BF42-B259-F0753968FB43}" type="slidenum">
              <a:rPr lang="en-US" smtClean="0"/>
              <a:t>‹#›</a:t>
            </a:fld>
            <a:endParaRPr lang="en-US"/>
          </a:p>
        </p:txBody>
      </p:sp>
    </p:spTree>
    <p:extLst>
      <p:ext uri="{BB962C8B-B14F-4D97-AF65-F5344CB8AC3E}">
        <p14:creationId xmlns:p14="http://schemas.microsoft.com/office/powerpoint/2010/main" val="416399040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xStyles>
    <p:titleStyle>
      <a:lvl1pPr algn="l" defTabSz="914400" rtl="0" eaLnBrk="1" latinLnBrk="0" hangingPunct="1">
        <a:lnSpc>
          <a:spcPct val="90000"/>
        </a:lnSpc>
        <a:spcBef>
          <a:spcPct val="0"/>
        </a:spcBef>
        <a:buNone/>
        <a:defRPr sz="4400" kern="1200">
          <a:solidFill>
            <a:srgbClr val="D5003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D5003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chemeClr val="bg2">
                <a:lumMod val="50000"/>
              </a:schemeClr>
            </a:solidFill>
          </a:ln>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file/d/1VLZc0AwQpyjfQFNHljjADWOrv_I5L2Id/view?usp=sharin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psychology-tools.com/test/toronto-empathy-questionnair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dutopia.org/blog/keys-to-challenging-implicit-bias-shane-safir"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educationpost.org/i-was-a-racist-teacher-and-i-didnt-even-know-it/" TargetMode="External"/><Relationship Id="rId5" Type="http://schemas.openxmlformats.org/officeDocument/2006/relationships/image" Target="../media/image20.png"/><Relationship Id="rId4" Type="http://schemas.openxmlformats.org/officeDocument/2006/relationships/hyperlink" Target="http://r20.rs6.net/tn.jsp?f=001o2RcaNGY8yUYX1Pr_2jmC3fzzg-hvA8V9GvL8S8VFiRPmsNjE0n2dvaomBHhDkfWlbxsVytQeFEm5huq9gPP3z8JOPf2PvTRmKAtCuHgZT6yOPunQL8bnEBkVMaXPIUQlFWICX7WQYzTKeQjXBO5JJdv_VTofQoq-y9ygtVFsY_BSeCR8tcNerTs9YcwxzGfXZCIG8Sf48mZWWu91XpX-I3ik8AwGdCBTOGCOfYsaAJZQgLC_E3eSPgCdgJQI1wl24jQ2Nag0_eIQcfwtZS7wQ==&amp;c=RWrr94bUgkeDYleqnygpswm_iXWd3KroYKHVAtaXpqZpNM6VSQS-Ww==&amp;ch=AEkB6qcG_wo08s6fGIwg1XJWlk1K-xmHyzfphl6sB1zX3vZfS5a2x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cs.google.com/document/d/1VCPGMbOuegxFuGzv3uL1ro9uIOV4NR0gpso7UYaAmkg/edit"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k-3teacherresources.com/teaching-resource/whole-body-listening-poster-workshee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sU9TumF_Cbo"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s://assets.ctfassets.net/p0qf7j048i0q/40RSSYU3EBI1vJ5YHYxNHj/78bd6803f3c72ccd35eb0088a31db859/What_I_Can_Say_Instead_Understood.pd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9T99GAWuKE"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hyperlink" Target="https://www.morningsidecenter.org/teachable-moment/lessons/online-games-get-your-class-engaged-connected"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edutopia.org/article/building-community-student-driven-conversations" TargetMode="External"/><Relationship Id="rId7" Type="http://schemas.openxmlformats.org/officeDocument/2006/relationships/hyperlink" Target="https://www.commonlit.or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newsela.com/read/stress-builds-resilience/id/2001013012" TargetMode="External"/><Relationship Id="rId5" Type="http://schemas.openxmlformats.org/officeDocument/2006/relationships/hyperlink" Target="https://www.edutopia.org/blog/socratic-seminar-john-suralik-blake-wiggs" TargetMode="External"/><Relationship Id="rId4" Type="http://schemas.openxmlformats.org/officeDocument/2006/relationships/hyperlink" Target="https://www.edutopia.org/article/framework-whole-class-discussion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D9Ihs241zeg"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s://www.teachingquality.org/finding-the-courage-to-support-queer-youth/" TargetMode="Externa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hyperlink" Target="https://wideopenschool.org/student-activities/emotional-well-being/grades-3-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s://padlet.com/sarah_bazemore1/SEL_Teachers"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hyperlink" Target="http://bit.ly/SELReadingFB1"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hyperlink" Target="mailto:Carmen.Kurek@doe.virginia.gov" TargetMode="External"/><Relationship Id="rId2" Type="http://schemas.openxmlformats.org/officeDocument/2006/relationships/hyperlink" Target="mailto:Jill.Nogueras@doe.virginia.gov" TargetMode="External"/><Relationship Id="rId1" Type="http://schemas.openxmlformats.org/officeDocument/2006/relationships/slideLayout" Target="../slideLayouts/slideLayout23.xml"/><Relationship Id="rId4" Type="http://schemas.openxmlformats.org/officeDocument/2006/relationships/hyperlink" Target="mailto:Colleen.Cassada@doe.Virginia.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adlet.com/sarah_bazemore1/SEL_Teacher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bit.ly/plan4SE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a:spLocks noGrp="1"/>
          </p:cNvSpPr>
          <p:nvPr>
            <p:ph type="ctrTitle"/>
          </p:nvPr>
        </p:nvSpPr>
        <p:spPr>
          <a:xfrm>
            <a:off x="1524000" y="2235199"/>
            <a:ext cx="9144000" cy="2387600"/>
          </a:xfrm>
          <a:prstGeom prst="rect">
            <a:avLst/>
          </a:prstGeom>
          <a:solidFill>
            <a:schemeClr val="lt1">
              <a:alpha val="62745"/>
            </a:schemeClr>
          </a:solidFill>
          <a:ln w="79375" cap="rnd" cmpd="sng">
            <a:solidFill>
              <a:srgbClr val="C00000">
                <a:alpha val="78823"/>
              </a:srgbClr>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6000"/>
              <a:buFont typeface="Trebuchet MS"/>
              <a:buNone/>
            </a:pPr>
            <a:r>
              <a:rPr lang="en-US" dirty="0"/>
              <a:t>Social Emotional Learning</a:t>
            </a:r>
            <a:endParaRPr dirty="0"/>
          </a:p>
          <a:p>
            <a:pPr marL="0" lvl="0" indent="0" algn="ctr" rtl="0">
              <a:lnSpc>
                <a:spcPct val="90000"/>
              </a:lnSpc>
              <a:spcBef>
                <a:spcPts val="0"/>
              </a:spcBef>
              <a:spcAft>
                <a:spcPts val="0"/>
              </a:spcAft>
              <a:buClr>
                <a:schemeClr val="accent2"/>
              </a:buClr>
              <a:buSzPts val="6000"/>
              <a:buFont typeface="Trebuchet MS"/>
              <a:buNone/>
            </a:pPr>
            <a:r>
              <a:rPr lang="en-US" dirty="0" smtClean="0"/>
              <a:t>In Reading</a:t>
            </a:r>
            <a:endParaRPr dirty="0"/>
          </a:p>
        </p:txBody>
      </p:sp>
      <p:sp>
        <p:nvSpPr>
          <p:cNvPr id="154" name="Google Shape;154;p19"/>
          <p:cNvSpPr txBox="1">
            <a:spLocks noGrp="1"/>
          </p:cNvSpPr>
          <p:nvPr>
            <p:ph type="subTitle" idx="1"/>
          </p:nvPr>
        </p:nvSpPr>
        <p:spPr>
          <a:xfrm>
            <a:off x="1445350" y="4714875"/>
            <a:ext cx="9144000" cy="1411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4800" i="1">
                <a:latin typeface="Caveat"/>
                <a:ea typeface="Caveat"/>
                <a:cs typeface="Caveat"/>
                <a:sym typeface="Caveat"/>
              </a:rPr>
              <a:t>Elementary School Educators</a:t>
            </a:r>
            <a:endParaRPr sz="4800" i="1">
              <a:latin typeface="Caveat"/>
              <a:ea typeface="Caveat"/>
              <a:cs typeface="Caveat"/>
              <a:sym typeface="Caveat"/>
            </a:endParaRPr>
          </a:p>
          <a:p>
            <a:pPr marL="0" lvl="0" indent="0" algn="ctr" rtl="0">
              <a:lnSpc>
                <a:spcPct val="90000"/>
              </a:lnSpc>
              <a:spcBef>
                <a:spcPts val="0"/>
              </a:spcBef>
              <a:spcAft>
                <a:spcPts val="0"/>
              </a:spcAft>
              <a:buClr>
                <a:schemeClr val="dk1"/>
              </a:buClr>
              <a:buSzPts val="2400"/>
              <a:buNone/>
            </a:pPr>
            <a:endParaRPr/>
          </a:p>
          <a:p>
            <a:pPr marL="0" lvl="0" indent="0" algn="ctr" rtl="0">
              <a:lnSpc>
                <a:spcPct val="90000"/>
              </a:lnSpc>
              <a:spcBef>
                <a:spcPts val="0"/>
              </a:spcBef>
              <a:spcAft>
                <a:spcPts val="0"/>
              </a:spcAft>
              <a:buClr>
                <a:schemeClr val="dk1"/>
              </a:buClr>
              <a:buSzPts val="2400"/>
              <a:buNone/>
            </a:pPr>
            <a:r>
              <a:rPr lang="en-US"/>
              <a:t>-September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title"/>
          </p:nvPr>
        </p:nvSpPr>
        <p:spPr>
          <a:xfrm>
            <a:off x="838200" y="114300"/>
            <a:ext cx="10515600" cy="982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IMPACT ON STUDENTS</a:t>
            </a:r>
            <a:endParaRPr dirty="0"/>
          </a:p>
        </p:txBody>
      </p:sp>
      <p:graphicFrame>
        <p:nvGraphicFramePr>
          <p:cNvPr id="214" name="Google Shape;214;p28" descr="Chart:&#10;Three columns&#10;&#10;Column One:&#10;Attitudes&#10;Better sense of community&#10;Higher academic motivation&#10;Better understanding of consequences&#10;Better coping skills&#10;Increased attitude toward school and learning&#10;&#10;Columns Two:&#10;Behaviors&#10;More class participation&#10;Stronger pro-social skills&#10;Improved attendance&#10;Reduction in discipline referrals&#10;On track to graduate&#10;&#10;Column Three&#10;School Performance&#10;Improved math, literacy and social study skills&#10;Higher acheivement test scores (+14%) and higher grades (+14%)&#10;Improved metacognition skills&#10;Improved problem-solving, planning skills, and reasoning skills&#10;Improvements in reading comprehension&#10;"/>
          <p:cNvGraphicFramePr/>
          <p:nvPr>
            <p:extLst>
              <p:ext uri="{D42A27DB-BD31-4B8C-83A1-F6EECF244321}">
                <p14:modId xmlns:p14="http://schemas.microsoft.com/office/powerpoint/2010/main" val="402775614"/>
              </p:ext>
            </p:extLst>
          </p:nvPr>
        </p:nvGraphicFramePr>
        <p:xfrm>
          <a:off x="952500" y="1184750"/>
          <a:ext cx="10287000" cy="4663260"/>
        </p:xfrm>
        <a:graphic>
          <a:graphicData uri="http://schemas.openxmlformats.org/drawingml/2006/table">
            <a:tbl>
              <a:tblPr firstRow="1">
                <a:noFill/>
                <a:tableStyleId>{15C5B371-9B61-4ECA-B2B5-A2C29FAE0BB9}</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US" sz="1800" dirty="0">
                          <a:solidFill>
                            <a:srgbClr val="FFFFFF"/>
                          </a:solidFill>
                          <a:latin typeface="Trebuchet MS"/>
                          <a:ea typeface="Trebuchet MS"/>
                          <a:cs typeface="Trebuchet MS"/>
                          <a:sym typeface="Trebuchet MS"/>
                        </a:rPr>
                        <a:t>ATTITUDES</a:t>
                      </a:r>
                      <a:endParaRPr sz="1800" dirty="0">
                        <a:solidFill>
                          <a:srgbClr val="FFFFFF"/>
                        </a:solidFill>
                        <a:latin typeface="Trebuchet MS"/>
                        <a:ea typeface="Trebuchet MS"/>
                        <a:cs typeface="Trebuchet MS"/>
                        <a:sym typeface="Trebuchet MS"/>
                      </a:endParaRPr>
                    </a:p>
                  </a:txBody>
                  <a:tcPr marL="91425" marR="91425" marT="91425" marB="91425">
                    <a:solidFill>
                      <a:schemeClr val="accent2"/>
                    </a:solidFill>
                  </a:tcPr>
                </a:tc>
                <a:tc>
                  <a:txBody>
                    <a:bodyPr/>
                    <a:lstStyle/>
                    <a:p>
                      <a:pPr marL="0" lvl="0" indent="0" algn="ctr" rtl="0">
                        <a:spcBef>
                          <a:spcPts val="0"/>
                        </a:spcBef>
                        <a:spcAft>
                          <a:spcPts val="0"/>
                        </a:spcAft>
                        <a:buNone/>
                      </a:pPr>
                      <a:r>
                        <a:rPr lang="en-US" sz="1800" dirty="0">
                          <a:solidFill>
                            <a:srgbClr val="FFFFFF"/>
                          </a:solidFill>
                          <a:latin typeface="Trebuchet MS"/>
                          <a:ea typeface="Trebuchet MS"/>
                          <a:cs typeface="Trebuchet MS"/>
                          <a:sym typeface="Trebuchet MS"/>
                        </a:rPr>
                        <a:t>BEHAVIORS</a:t>
                      </a:r>
                      <a:endParaRPr sz="1800" dirty="0">
                        <a:solidFill>
                          <a:srgbClr val="FFFFFF"/>
                        </a:solidFill>
                        <a:latin typeface="Trebuchet MS"/>
                        <a:ea typeface="Trebuchet MS"/>
                        <a:cs typeface="Trebuchet MS"/>
                        <a:sym typeface="Trebuchet MS"/>
                      </a:endParaRPr>
                    </a:p>
                  </a:txBody>
                  <a:tcPr marL="91425" marR="91425" marT="91425" marB="91425">
                    <a:solidFill>
                      <a:schemeClr val="accent2"/>
                    </a:solidFill>
                  </a:tcPr>
                </a:tc>
                <a:tc>
                  <a:txBody>
                    <a:bodyPr/>
                    <a:lstStyle/>
                    <a:p>
                      <a:pPr marL="0" lvl="0" indent="0" algn="ctr" rtl="0">
                        <a:spcBef>
                          <a:spcPts val="0"/>
                        </a:spcBef>
                        <a:spcAft>
                          <a:spcPts val="0"/>
                        </a:spcAft>
                        <a:buNone/>
                      </a:pPr>
                      <a:r>
                        <a:rPr lang="en-US" sz="1800" dirty="0">
                          <a:solidFill>
                            <a:srgbClr val="FFFFFF"/>
                          </a:solidFill>
                          <a:latin typeface="Trebuchet MS"/>
                          <a:ea typeface="Trebuchet MS"/>
                          <a:cs typeface="Trebuchet MS"/>
                          <a:sym typeface="Trebuchet MS"/>
                        </a:rPr>
                        <a:t>SCHOOL PERFORMANCE</a:t>
                      </a:r>
                      <a:endParaRPr sz="1800" dirty="0">
                        <a:solidFill>
                          <a:srgbClr val="FFFFFF"/>
                        </a:solidFill>
                        <a:latin typeface="Trebuchet MS"/>
                        <a:ea typeface="Trebuchet MS"/>
                        <a:cs typeface="Trebuchet MS"/>
                        <a:sym typeface="Trebuchet MS"/>
                      </a:endParaRPr>
                    </a:p>
                  </a:txBody>
                  <a:tcPr marL="91425" marR="91425" marT="91425" marB="91425">
                    <a:solidFill>
                      <a:schemeClr val="accen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dirty="0">
                          <a:latin typeface="Josefin Sans"/>
                          <a:ea typeface="Josefin Sans"/>
                          <a:cs typeface="Josefin Sans"/>
                          <a:sym typeface="Josefin Sans"/>
                        </a:rPr>
                        <a:t>Better sense of community</a:t>
                      </a:r>
                      <a:endParaRPr sz="1800" dirty="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More class participation</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dirty="0">
                          <a:latin typeface="Josefin Sans"/>
                          <a:ea typeface="Josefin Sans"/>
                          <a:cs typeface="Josefin Sans"/>
                          <a:sym typeface="Josefin Sans"/>
                        </a:rPr>
                        <a:t>Improved math, literacy and social study skills</a:t>
                      </a:r>
                      <a:endParaRPr sz="1800" dirty="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800">
                          <a:latin typeface="Josefin Sans"/>
                          <a:ea typeface="Josefin Sans"/>
                          <a:cs typeface="Josefin Sans"/>
                          <a:sym typeface="Josefin Sans"/>
                        </a:rPr>
                        <a:t>Higher academic motivation</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Stronger pro-social skills</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dirty="0">
                          <a:latin typeface="Josefin Sans"/>
                          <a:ea typeface="Josefin Sans"/>
                          <a:cs typeface="Josefin Sans"/>
                          <a:sym typeface="Josefin Sans"/>
                        </a:rPr>
                        <a:t>Higher achievement test scores (+14%) and higher grades (+11%)</a:t>
                      </a:r>
                      <a:endParaRPr sz="1800" dirty="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800">
                          <a:latin typeface="Josefin Sans"/>
                          <a:ea typeface="Josefin Sans"/>
                          <a:cs typeface="Josefin Sans"/>
                          <a:sym typeface="Josefin Sans"/>
                        </a:rPr>
                        <a:t>Better understanding of consequences</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Improved attendance</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Improved metacognition skills</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800">
                          <a:latin typeface="Josefin Sans"/>
                          <a:ea typeface="Josefin Sans"/>
                          <a:cs typeface="Josefin Sans"/>
                          <a:sym typeface="Josefin Sans"/>
                        </a:rPr>
                        <a:t>Better coping skills</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Reduction in discipline referrals</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Improved problem-solving, planning skills, and reasoning skills</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800">
                          <a:latin typeface="Josefin Sans"/>
                          <a:ea typeface="Josefin Sans"/>
                          <a:cs typeface="Josefin Sans"/>
                          <a:sym typeface="Josefin Sans"/>
                        </a:rPr>
                        <a:t>Increased attitude toward school and learning</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a:latin typeface="Josefin Sans"/>
                          <a:ea typeface="Josefin Sans"/>
                          <a:cs typeface="Josefin Sans"/>
                          <a:sym typeface="Josefin Sans"/>
                        </a:rPr>
                        <a:t>On track to graduate</a:t>
                      </a:r>
                      <a:endParaRPr sz="1800">
                        <a:latin typeface="Josefin Sans"/>
                        <a:ea typeface="Josefin Sans"/>
                        <a:cs typeface="Josefin Sans"/>
                        <a:sym typeface="Josefin Sans"/>
                      </a:endParaRPr>
                    </a:p>
                  </a:txBody>
                  <a:tcPr marL="91425" marR="91425" marT="91425" marB="91425"/>
                </a:tc>
                <a:tc>
                  <a:txBody>
                    <a:bodyPr/>
                    <a:lstStyle/>
                    <a:p>
                      <a:pPr marL="0" lvl="0" indent="0" algn="l" rtl="0">
                        <a:spcBef>
                          <a:spcPts val="0"/>
                        </a:spcBef>
                        <a:spcAft>
                          <a:spcPts val="0"/>
                        </a:spcAft>
                        <a:buNone/>
                      </a:pPr>
                      <a:r>
                        <a:rPr lang="en-US" sz="1800" dirty="0">
                          <a:latin typeface="Josefin Sans"/>
                          <a:ea typeface="Josefin Sans"/>
                          <a:cs typeface="Josefin Sans"/>
                          <a:sym typeface="Josefin Sans"/>
                        </a:rPr>
                        <a:t>Improvements in reading comprehension</a:t>
                      </a:r>
                      <a:endParaRPr sz="1800" dirty="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5"/>
                  </a:ext>
                </a:extLst>
              </a:tr>
            </a:tbl>
          </a:graphicData>
        </a:graphic>
      </p:graphicFrame>
      <p:sp>
        <p:nvSpPr>
          <p:cNvPr id="215" name="Google Shape;215;p28"/>
          <p:cNvSpPr txBox="1"/>
          <p:nvPr/>
        </p:nvSpPr>
        <p:spPr>
          <a:xfrm>
            <a:off x="838200" y="6033625"/>
            <a:ext cx="8871300" cy="824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Trebuchet MS"/>
              <a:buAutoNum type="arabicParenBoth"/>
            </a:pPr>
            <a:r>
              <a:rPr lang="en-US">
                <a:latin typeface="Trebuchet MS"/>
                <a:ea typeface="Trebuchet MS"/>
                <a:cs typeface="Trebuchet MS"/>
                <a:sym typeface="Trebuchet MS"/>
              </a:rPr>
              <a:t>Dvurlak, J. A., Weissberg, R. P., Dymnicki, A. B., Taylor, R. D. &amp; Schellinger, K. B. (2011) </a:t>
            </a:r>
            <a:r>
              <a:rPr lang="en-US" i="1">
                <a:latin typeface="Trebuchet MS"/>
                <a:ea typeface="Trebuchet MS"/>
                <a:cs typeface="Trebuchet MS"/>
                <a:sym typeface="Trebuchet MS"/>
              </a:rPr>
              <a:t>The impact of enhancing students’ social and emotional learning: A meta-analysis of school-based universal interventions</a:t>
            </a:r>
            <a:r>
              <a:rPr lang="en-US">
                <a:latin typeface="Trebuchet MS"/>
                <a:ea typeface="Trebuchet MS"/>
                <a:cs typeface="Trebuchet MS"/>
                <a:sym typeface="Trebuchet MS"/>
              </a:rPr>
              <a:t>. Child Development, 82(a):405-432. </a:t>
            </a:r>
            <a:endParaRPr>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aphicFrame>
        <p:nvGraphicFramePr>
          <p:cNvPr id="221" name="Google Shape;221;p29" descr="Impact on teachers&#10;-Lower job related anxiety and depression&#10;-increased classroom student-teacher interactions&#10;-enhanced teacher engagement&#10;-increased perceived job control&#10;-reduction in teacher stress"/>
          <p:cNvGraphicFramePr/>
          <p:nvPr>
            <p:extLst>
              <p:ext uri="{D42A27DB-BD31-4B8C-83A1-F6EECF244321}">
                <p14:modId xmlns:p14="http://schemas.microsoft.com/office/powerpoint/2010/main" val="3356879227"/>
              </p:ext>
            </p:extLst>
          </p:nvPr>
        </p:nvGraphicFramePr>
        <p:xfrm>
          <a:off x="901875" y="1002173"/>
          <a:ext cx="5937075" cy="3588876"/>
        </p:xfrm>
        <a:graphic>
          <a:graphicData uri="http://schemas.openxmlformats.org/drawingml/2006/table">
            <a:tbl>
              <a:tblPr firstRow="1">
                <a:noFill/>
                <a:tableStyleId>{15C5B371-9B61-4ECA-B2B5-A2C29FAE0BB9}</a:tableStyleId>
              </a:tblPr>
              <a:tblGrid>
                <a:gridCol w="5937075">
                  <a:extLst>
                    <a:ext uri="{9D8B030D-6E8A-4147-A177-3AD203B41FA5}">
                      <a16:colId xmlns:a16="http://schemas.microsoft.com/office/drawing/2014/main" val="20000"/>
                    </a:ext>
                  </a:extLst>
                </a:gridCol>
              </a:tblGrid>
              <a:tr h="782541">
                <a:tc>
                  <a:txBody>
                    <a:bodyPr/>
                    <a:lstStyle/>
                    <a:p>
                      <a:pPr marL="0" lvl="0" indent="0" algn="ctr" rtl="0">
                        <a:spcBef>
                          <a:spcPts val="0"/>
                        </a:spcBef>
                        <a:spcAft>
                          <a:spcPts val="0"/>
                        </a:spcAft>
                        <a:buNone/>
                      </a:pPr>
                      <a:r>
                        <a:rPr lang="en-US" sz="3000" dirty="0">
                          <a:solidFill>
                            <a:srgbClr val="FFFFFF"/>
                          </a:solidFill>
                          <a:latin typeface="Trebuchet MS"/>
                          <a:ea typeface="Trebuchet MS"/>
                          <a:cs typeface="Trebuchet MS"/>
                          <a:sym typeface="Trebuchet MS"/>
                        </a:rPr>
                        <a:t>IMPACT ON TEACHERS</a:t>
                      </a:r>
                      <a:endParaRPr sz="3000" dirty="0">
                        <a:solidFill>
                          <a:srgbClr val="FFFFFF"/>
                        </a:solidFill>
                        <a:latin typeface="Trebuchet MS"/>
                        <a:ea typeface="Trebuchet MS"/>
                        <a:cs typeface="Trebuchet MS"/>
                        <a:sym typeface="Trebuchet MS"/>
                      </a:endParaRPr>
                    </a:p>
                  </a:txBody>
                  <a:tcPr marL="91425" marR="91425" marT="91425" marB="91425">
                    <a:solidFill>
                      <a:schemeClr val="accent2"/>
                    </a:solidFill>
                  </a:tcPr>
                </a:tc>
                <a:extLst>
                  <a:ext uri="{0D108BD9-81ED-4DB2-BD59-A6C34878D82A}">
                    <a16:rowId xmlns:a16="http://schemas.microsoft.com/office/drawing/2014/main" val="10000"/>
                  </a:ext>
                </a:extLst>
              </a:tr>
              <a:tr h="561267">
                <a:tc>
                  <a:txBody>
                    <a:bodyPr/>
                    <a:lstStyle/>
                    <a:p>
                      <a:pPr marL="0" lvl="0" indent="0" algn="l" rtl="0">
                        <a:spcBef>
                          <a:spcPts val="0"/>
                        </a:spcBef>
                        <a:spcAft>
                          <a:spcPts val="0"/>
                        </a:spcAft>
                        <a:buNone/>
                      </a:pPr>
                      <a:r>
                        <a:rPr lang="en-US" sz="1800" dirty="0">
                          <a:latin typeface="Josefin Sans"/>
                          <a:ea typeface="Josefin Sans"/>
                          <a:cs typeface="Josefin Sans"/>
                          <a:sym typeface="Josefin Sans"/>
                        </a:rPr>
                        <a:t>Lower job related anxiety and depression </a:t>
                      </a:r>
                      <a:r>
                        <a:rPr lang="en-US" sz="1000" dirty="0">
                          <a:latin typeface="Josefin Sans"/>
                          <a:ea typeface="Josefin Sans"/>
                          <a:cs typeface="Josefin Sans"/>
                          <a:sym typeface="Josefin Sans"/>
                        </a:rPr>
                        <a:t>(2)</a:t>
                      </a:r>
                      <a:endParaRPr sz="1000" dirty="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1"/>
                  </a:ext>
                </a:extLst>
              </a:tr>
              <a:tr h="561267">
                <a:tc>
                  <a:txBody>
                    <a:bodyPr/>
                    <a:lstStyle/>
                    <a:p>
                      <a:pPr marL="0" lvl="0" indent="0" algn="l" rtl="0">
                        <a:spcBef>
                          <a:spcPts val="0"/>
                        </a:spcBef>
                        <a:spcAft>
                          <a:spcPts val="0"/>
                        </a:spcAft>
                        <a:buNone/>
                      </a:pPr>
                      <a:r>
                        <a:rPr lang="en-US" sz="1800">
                          <a:latin typeface="Josefin Sans"/>
                          <a:ea typeface="Josefin Sans"/>
                          <a:cs typeface="Josefin Sans"/>
                          <a:sym typeface="Josefin Sans"/>
                        </a:rPr>
                        <a:t>Increased classroom student-teacher interactions </a:t>
                      </a:r>
                      <a:r>
                        <a:rPr lang="en-US" sz="1000">
                          <a:latin typeface="Josefin Sans"/>
                          <a:ea typeface="Josefin Sans"/>
                          <a:cs typeface="Josefin Sans"/>
                          <a:sym typeface="Josefin Sans"/>
                        </a:rPr>
                        <a:t>(3)</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2"/>
                  </a:ext>
                </a:extLst>
              </a:tr>
              <a:tr h="561267">
                <a:tc>
                  <a:txBody>
                    <a:bodyPr/>
                    <a:lstStyle/>
                    <a:p>
                      <a:pPr marL="0" lvl="0" indent="0" algn="l" rtl="0">
                        <a:spcBef>
                          <a:spcPts val="0"/>
                        </a:spcBef>
                        <a:spcAft>
                          <a:spcPts val="0"/>
                        </a:spcAft>
                        <a:buNone/>
                      </a:pPr>
                      <a:r>
                        <a:rPr lang="en-US" sz="1800">
                          <a:latin typeface="Josefin Sans"/>
                          <a:ea typeface="Josefin Sans"/>
                          <a:cs typeface="Josefin Sans"/>
                          <a:sym typeface="Josefin Sans"/>
                        </a:rPr>
                        <a:t>Enhanced teacher engagement </a:t>
                      </a:r>
                      <a:r>
                        <a:rPr lang="en-US" sz="1000">
                          <a:latin typeface="Josefin Sans"/>
                          <a:ea typeface="Josefin Sans"/>
                          <a:cs typeface="Josefin Sans"/>
                          <a:sym typeface="Josefin Sans"/>
                        </a:rPr>
                        <a:t>(4)</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3"/>
                  </a:ext>
                </a:extLst>
              </a:tr>
              <a:tr h="561267">
                <a:tc>
                  <a:txBody>
                    <a:bodyPr/>
                    <a:lstStyle/>
                    <a:p>
                      <a:pPr marL="0" lvl="0" indent="0" algn="l" rtl="0">
                        <a:spcBef>
                          <a:spcPts val="0"/>
                        </a:spcBef>
                        <a:spcAft>
                          <a:spcPts val="0"/>
                        </a:spcAft>
                        <a:buNone/>
                      </a:pPr>
                      <a:r>
                        <a:rPr lang="en-US" sz="1800">
                          <a:latin typeface="Josefin Sans"/>
                          <a:ea typeface="Josefin Sans"/>
                          <a:cs typeface="Josefin Sans"/>
                          <a:sym typeface="Josefin Sans"/>
                        </a:rPr>
                        <a:t>Increased perceived job control </a:t>
                      </a:r>
                      <a:r>
                        <a:rPr lang="en-US" sz="1000">
                          <a:latin typeface="Josefin Sans"/>
                          <a:ea typeface="Josefin Sans"/>
                          <a:cs typeface="Josefin Sans"/>
                          <a:sym typeface="Josefin Sans"/>
                        </a:rPr>
                        <a:t>(5)</a:t>
                      </a:r>
                      <a:endParaRPr sz="180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4"/>
                  </a:ext>
                </a:extLst>
              </a:tr>
              <a:tr h="561267">
                <a:tc>
                  <a:txBody>
                    <a:bodyPr/>
                    <a:lstStyle/>
                    <a:p>
                      <a:pPr marL="0" lvl="0" indent="0" algn="l" rtl="0">
                        <a:spcBef>
                          <a:spcPts val="0"/>
                        </a:spcBef>
                        <a:spcAft>
                          <a:spcPts val="0"/>
                        </a:spcAft>
                        <a:buNone/>
                      </a:pPr>
                      <a:r>
                        <a:rPr lang="en-US" sz="1800" dirty="0">
                          <a:latin typeface="Josefin Sans"/>
                          <a:ea typeface="Josefin Sans"/>
                          <a:cs typeface="Josefin Sans"/>
                          <a:sym typeface="Josefin Sans"/>
                        </a:rPr>
                        <a:t>Reduction in teacher stress </a:t>
                      </a:r>
                      <a:r>
                        <a:rPr lang="en-US" sz="1000" dirty="0">
                          <a:latin typeface="Josefin Sans"/>
                          <a:ea typeface="Josefin Sans"/>
                          <a:cs typeface="Josefin Sans"/>
                          <a:sym typeface="Josefin Sans"/>
                        </a:rPr>
                        <a:t>(6)</a:t>
                      </a:r>
                      <a:endParaRPr sz="1800" dirty="0">
                        <a:latin typeface="Josefin Sans"/>
                        <a:ea typeface="Josefin Sans"/>
                        <a:cs typeface="Josefin Sans"/>
                        <a:sym typeface="Josefin Sans"/>
                      </a:endParaRPr>
                    </a:p>
                  </a:txBody>
                  <a:tcPr marL="91425" marR="91425" marT="91425" marB="91425"/>
                </a:tc>
                <a:extLst>
                  <a:ext uri="{0D108BD9-81ED-4DB2-BD59-A6C34878D82A}">
                    <a16:rowId xmlns:a16="http://schemas.microsoft.com/office/drawing/2014/main" val="10005"/>
                  </a:ext>
                </a:extLst>
              </a:tr>
            </a:tbl>
          </a:graphicData>
        </a:graphic>
      </p:graphicFrame>
      <p:sp>
        <p:nvSpPr>
          <p:cNvPr id="222" name="Google Shape;222;p29"/>
          <p:cNvSpPr txBox="1"/>
          <p:nvPr/>
        </p:nvSpPr>
        <p:spPr>
          <a:xfrm>
            <a:off x="514350" y="4591049"/>
            <a:ext cx="11563575" cy="22668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latin typeface="Trebuchet MS"/>
                <a:ea typeface="Trebuchet MS"/>
                <a:cs typeface="Trebuchet MS"/>
                <a:sym typeface="Trebuchet MS"/>
              </a:rPr>
              <a:t>(2) Tyson, O., Roberts, C.9., &amp; 0ane, R. (2009). </a:t>
            </a:r>
            <a:r>
              <a:rPr lang="en-US" sz="1000" i="1" dirty="0">
                <a:latin typeface="Trebuchet MS"/>
                <a:ea typeface="Trebuchet MS"/>
                <a:cs typeface="Trebuchet MS"/>
                <a:sym typeface="Trebuchet MS"/>
              </a:rPr>
              <a:t>Can implementation of a resilience program for primary school children enhance the mental health of teachers</a:t>
            </a:r>
            <a:r>
              <a:rPr lang="en-US" sz="1000" dirty="0">
                <a:latin typeface="Trebuchet MS"/>
                <a:ea typeface="Trebuchet MS"/>
                <a:cs typeface="Trebuchet MS"/>
                <a:sym typeface="Trebuchet MS"/>
              </a:rPr>
              <a:t>? Australian Journal of Guidance &amp; Counselling, 19,116-130.</a:t>
            </a:r>
            <a:endParaRPr sz="1000" dirty="0">
              <a:latin typeface="Trebuchet MS"/>
              <a:ea typeface="Trebuchet MS"/>
              <a:cs typeface="Trebuchet MS"/>
              <a:sym typeface="Trebuchet MS"/>
            </a:endParaRPr>
          </a:p>
          <a:p>
            <a:pPr marL="0" lvl="0" indent="0" algn="l" rtl="0">
              <a:spcBef>
                <a:spcPts val="0"/>
              </a:spcBef>
              <a:spcAft>
                <a:spcPts val="0"/>
              </a:spcAft>
              <a:buNone/>
            </a:pPr>
            <a:endParaRPr sz="1000" dirty="0">
              <a:latin typeface="Trebuchet MS"/>
              <a:ea typeface="Trebuchet MS"/>
              <a:cs typeface="Trebuchet MS"/>
              <a:sym typeface="Trebuchet MS"/>
            </a:endParaRPr>
          </a:p>
          <a:p>
            <a:pPr marL="0" lvl="0" indent="0" algn="l" rtl="0">
              <a:spcBef>
                <a:spcPts val="0"/>
              </a:spcBef>
              <a:spcAft>
                <a:spcPts val="0"/>
              </a:spcAft>
              <a:buNone/>
            </a:pPr>
            <a:r>
              <a:rPr lang="en-US" sz="1000" dirty="0">
                <a:latin typeface="Trebuchet MS"/>
                <a:ea typeface="Trebuchet MS"/>
                <a:cs typeface="Trebuchet MS"/>
                <a:sym typeface="Trebuchet MS"/>
              </a:rPr>
              <a:t>(3) </a:t>
            </a:r>
            <a:r>
              <a:rPr lang="en-US" sz="1000" dirty="0" err="1">
                <a:latin typeface="Trebuchet MS"/>
                <a:ea typeface="Trebuchet MS"/>
                <a:cs typeface="Trebuchet MS"/>
                <a:sym typeface="Trebuchet MS"/>
              </a:rPr>
              <a:t>Abry</a:t>
            </a:r>
            <a:r>
              <a:rPr lang="en-US" sz="1000" dirty="0">
                <a:latin typeface="Trebuchet MS"/>
                <a:ea typeface="Trebuchet MS"/>
                <a:cs typeface="Trebuchet MS"/>
                <a:sym typeface="Trebuchet MS"/>
              </a:rPr>
              <a:t>, T., Rimm-0aufman, S.E., Larsen, R.A., &amp; Brewer, A.J. (2013). </a:t>
            </a:r>
            <a:r>
              <a:rPr lang="en-US" sz="1000" i="1" dirty="0">
                <a:latin typeface="Trebuchet MS"/>
                <a:ea typeface="Trebuchet MS"/>
                <a:cs typeface="Trebuchet MS"/>
                <a:sym typeface="Trebuchet MS"/>
              </a:rPr>
              <a:t>The influence of fidelity of implementation on teacher– student interaction quality in the context of a randomized controlled trial of the Responsive Classroom approach</a:t>
            </a:r>
            <a:r>
              <a:rPr lang="en-US" sz="1000" dirty="0">
                <a:latin typeface="Trebuchet MS"/>
                <a:ea typeface="Trebuchet MS"/>
                <a:cs typeface="Trebuchet MS"/>
                <a:sym typeface="Trebuchet MS"/>
              </a:rPr>
              <a:t>. Journal of School Psychology, 51,437-453. </a:t>
            </a:r>
            <a:endParaRPr sz="1000" dirty="0">
              <a:latin typeface="Trebuchet MS"/>
              <a:ea typeface="Trebuchet MS"/>
              <a:cs typeface="Trebuchet MS"/>
              <a:sym typeface="Trebuchet MS"/>
            </a:endParaRPr>
          </a:p>
          <a:p>
            <a:pPr marL="0" lvl="0" indent="0" algn="l" rtl="0">
              <a:spcBef>
                <a:spcPts val="0"/>
              </a:spcBef>
              <a:spcAft>
                <a:spcPts val="0"/>
              </a:spcAft>
              <a:buNone/>
            </a:pPr>
            <a:endParaRPr sz="1000" dirty="0">
              <a:latin typeface="Trebuchet MS"/>
              <a:ea typeface="Trebuchet MS"/>
              <a:cs typeface="Trebuchet MS"/>
              <a:sym typeface="Trebuchet MS"/>
            </a:endParaRPr>
          </a:p>
          <a:p>
            <a:pPr marL="0" lvl="0" indent="0" algn="l" rtl="0">
              <a:spcBef>
                <a:spcPts val="0"/>
              </a:spcBef>
              <a:spcAft>
                <a:spcPts val="0"/>
              </a:spcAft>
              <a:buNone/>
            </a:pPr>
            <a:r>
              <a:rPr lang="en-US" sz="1000" dirty="0">
                <a:latin typeface="Trebuchet MS"/>
                <a:ea typeface="Trebuchet MS"/>
                <a:cs typeface="Trebuchet MS"/>
                <a:sym typeface="Trebuchet MS"/>
              </a:rPr>
              <a:t>(4) Castillo, R., </a:t>
            </a:r>
            <a:r>
              <a:rPr lang="en-US" sz="1000" dirty="0" err="1">
                <a:latin typeface="Trebuchet MS"/>
                <a:ea typeface="Trebuchet MS"/>
                <a:cs typeface="Trebuchet MS"/>
                <a:sym typeface="Trebuchet MS"/>
              </a:rPr>
              <a:t>Fernández-Berrocal</a:t>
            </a:r>
            <a:r>
              <a:rPr lang="en-US" sz="1000" dirty="0">
                <a:latin typeface="Trebuchet MS"/>
                <a:ea typeface="Trebuchet MS"/>
                <a:cs typeface="Trebuchet MS"/>
                <a:sym typeface="Trebuchet MS"/>
              </a:rPr>
              <a:t>, P., &amp; Brackett, 9.A. (2013). </a:t>
            </a:r>
            <a:r>
              <a:rPr lang="en-US" sz="1000" i="1" dirty="0">
                <a:latin typeface="Trebuchet MS"/>
                <a:ea typeface="Trebuchet MS"/>
                <a:cs typeface="Trebuchet MS"/>
                <a:sym typeface="Trebuchet MS"/>
              </a:rPr>
              <a:t>Enhancing teacher effectiveness in Spain: A pilot study of The RULER approach to social and emotional learning</a:t>
            </a:r>
            <a:r>
              <a:rPr lang="en-US" sz="1000" dirty="0">
                <a:latin typeface="Trebuchet MS"/>
                <a:ea typeface="Trebuchet MS"/>
                <a:cs typeface="Trebuchet MS"/>
                <a:sym typeface="Trebuchet MS"/>
              </a:rPr>
              <a:t>. Journal of Education and Training Studies, 1(2).</a:t>
            </a:r>
            <a:endParaRPr sz="1000" dirty="0">
              <a:latin typeface="Trebuchet MS"/>
              <a:ea typeface="Trebuchet MS"/>
              <a:cs typeface="Trebuchet MS"/>
              <a:sym typeface="Trebuchet MS"/>
            </a:endParaRPr>
          </a:p>
          <a:p>
            <a:pPr marL="0" lvl="0" indent="0" algn="l" rtl="0">
              <a:spcBef>
                <a:spcPts val="0"/>
              </a:spcBef>
              <a:spcAft>
                <a:spcPts val="0"/>
              </a:spcAft>
              <a:buNone/>
            </a:pPr>
            <a:endParaRPr sz="1000" dirty="0">
              <a:latin typeface="Trebuchet MS"/>
              <a:ea typeface="Trebuchet MS"/>
              <a:cs typeface="Trebuchet MS"/>
              <a:sym typeface="Trebuchet MS"/>
            </a:endParaRPr>
          </a:p>
          <a:p>
            <a:pPr marL="0" lvl="0" indent="0" algn="l" rtl="0">
              <a:spcBef>
                <a:spcPts val="0"/>
              </a:spcBef>
              <a:spcAft>
                <a:spcPts val="0"/>
              </a:spcAft>
              <a:buNone/>
            </a:pPr>
            <a:r>
              <a:rPr lang="en-US" sz="1000" dirty="0">
                <a:latin typeface="Trebuchet MS"/>
                <a:ea typeface="Trebuchet MS"/>
                <a:cs typeface="Trebuchet MS"/>
                <a:sym typeface="Trebuchet MS"/>
              </a:rPr>
              <a:t>(5)  </a:t>
            </a:r>
            <a:r>
              <a:rPr lang="en-US" sz="1000" dirty="0" err="1">
                <a:latin typeface="Trebuchet MS"/>
                <a:ea typeface="Trebuchet MS"/>
                <a:cs typeface="Trebuchet MS"/>
                <a:sym typeface="Trebuchet MS"/>
              </a:rPr>
              <a:t>Zhai</a:t>
            </a:r>
            <a:r>
              <a:rPr lang="en-US" sz="1000" dirty="0">
                <a:latin typeface="Trebuchet MS"/>
                <a:ea typeface="Trebuchet MS"/>
                <a:cs typeface="Trebuchet MS"/>
                <a:sym typeface="Trebuchet MS"/>
              </a:rPr>
              <a:t>, F., Raver, C.C., Li-</a:t>
            </a:r>
            <a:r>
              <a:rPr lang="en-US" sz="1000" dirty="0" err="1">
                <a:latin typeface="Trebuchet MS"/>
                <a:ea typeface="Trebuchet MS"/>
                <a:cs typeface="Trebuchet MS"/>
                <a:sym typeface="Trebuchet MS"/>
              </a:rPr>
              <a:t>Grining</a:t>
            </a:r>
            <a:r>
              <a:rPr lang="en-US" sz="1000" dirty="0">
                <a:latin typeface="Trebuchet MS"/>
                <a:ea typeface="Trebuchet MS"/>
                <a:cs typeface="Trebuchet MS"/>
                <a:sym typeface="Trebuchet MS"/>
              </a:rPr>
              <a:t>, C.(2011). </a:t>
            </a:r>
            <a:r>
              <a:rPr lang="en-US" sz="1000" i="1" dirty="0">
                <a:latin typeface="Trebuchet MS"/>
                <a:ea typeface="Trebuchet MS"/>
                <a:cs typeface="Trebuchet MS"/>
                <a:sym typeface="Trebuchet MS"/>
              </a:rPr>
              <a:t>Classroom-based interventions and teachers’ perceived job stressors and confidence: Evidence from a  randomized trial in Head Start settings</a:t>
            </a:r>
            <a:r>
              <a:rPr lang="en-US" sz="1000" dirty="0">
                <a:latin typeface="Trebuchet MS"/>
                <a:ea typeface="Trebuchet MS"/>
                <a:cs typeface="Trebuchet MS"/>
                <a:sym typeface="Trebuchet MS"/>
              </a:rPr>
              <a:t>. Early Childhood Research Quarterly, 26, 442-452.</a:t>
            </a:r>
            <a:endParaRPr sz="1000" dirty="0">
              <a:latin typeface="Trebuchet MS"/>
              <a:ea typeface="Trebuchet MS"/>
              <a:cs typeface="Trebuchet MS"/>
              <a:sym typeface="Trebuchet MS"/>
            </a:endParaRPr>
          </a:p>
          <a:p>
            <a:pPr marL="0" lvl="0" indent="0" algn="l" rtl="0">
              <a:spcBef>
                <a:spcPts val="0"/>
              </a:spcBef>
              <a:spcAft>
                <a:spcPts val="0"/>
              </a:spcAft>
              <a:buNone/>
            </a:pPr>
            <a:endParaRPr sz="1000" dirty="0">
              <a:latin typeface="Trebuchet MS"/>
              <a:ea typeface="Trebuchet MS"/>
              <a:cs typeface="Trebuchet MS"/>
              <a:sym typeface="Trebuchet MS"/>
            </a:endParaRPr>
          </a:p>
          <a:p>
            <a:pPr marL="0" lvl="0" indent="0" algn="l" rtl="0">
              <a:spcBef>
                <a:spcPts val="0"/>
              </a:spcBef>
              <a:spcAft>
                <a:spcPts val="0"/>
              </a:spcAft>
              <a:buNone/>
            </a:pPr>
            <a:r>
              <a:rPr lang="en-US" sz="1000" dirty="0">
                <a:latin typeface="Trebuchet MS"/>
                <a:ea typeface="Trebuchet MS"/>
                <a:cs typeface="Trebuchet MS"/>
                <a:sym typeface="Trebuchet MS"/>
              </a:rPr>
              <a:t>(6) Greenberg, M. T., </a:t>
            </a:r>
            <a:r>
              <a:rPr lang="en-US" sz="1000" dirty="0" err="1">
                <a:latin typeface="Trebuchet MS"/>
                <a:ea typeface="Trebuchet MS"/>
                <a:cs typeface="Trebuchet MS"/>
                <a:sym typeface="Trebuchet MS"/>
              </a:rPr>
              <a:t>Weissberg</a:t>
            </a:r>
            <a:r>
              <a:rPr lang="en-US" sz="1000" dirty="0">
                <a:latin typeface="Trebuchet MS"/>
                <a:ea typeface="Trebuchet MS"/>
                <a:cs typeface="Trebuchet MS"/>
                <a:sym typeface="Trebuchet MS"/>
              </a:rPr>
              <a:t>, R. P., O’Brien, M. U., Zins, J. E., Fredericks, L., </a:t>
            </a:r>
            <a:r>
              <a:rPr lang="en-US" sz="1000" dirty="0" err="1">
                <a:latin typeface="Trebuchet MS"/>
                <a:ea typeface="Trebuchet MS"/>
                <a:cs typeface="Trebuchet MS"/>
                <a:sym typeface="Trebuchet MS"/>
              </a:rPr>
              <a:t>Resnik</a:t>
            </a:r>
            <a:r>
              <a:rPr lang="en-US" sz="1000" dirty="0">
                <a:latin typeface="Trebuchet MS"/>
                <a:ea typeface="Trebuchet MS"/>
                <a:cs typeface="Trebuchet MS"/>
                <a:sym typeface="Trebuchet MS"/>
              </a:rPr>
              <a:t>, H., &amp; Elias, M. J. (2003). </a:t>
            </a:r>
            <a:r>
              <a:rPr lang="en-US" sz="1000" i="1" dirty="0">
                <a:latin typeface="Trebuchet MS"/>
                <a:ea typeface="Trebuchet MS"/>
                <a:cs typeface="Trebuchet MS"/>
                <a:sym typeface="Trebuchet MS"/>
              </a:rPr>
              <a:t>Enhancing school-based prevention and youth  development through coordinated social, emotional, and academic learning</a:t>
            </a:r>
            <a:r>
              <a:rPr lang="en-US" sz="1000" dirty="0">
                <a:latin typeface="Trebuchet MS"/>
                <a:ea typeface="Trebuchet MS"/>
                <a:cs typeface="Trebuchet MS"/>
                <a:sym typeface="Trebuchet MS"/>
              </a:rPr>
              <a:t>. American Psychologist, 58(6&amp;7), 466-474.</a:t>
            </a:r>
            <a:endParaRPr sz="1000" dirty="0">
              <a:latin typeface="Trebuchet MS"/>
              <a:ea typeface="Trebuchet MS"/>
              <a:cs typeface="Trebuchet MS"/>
              <a:sym typeface="Trebuchet MS"/>
            </a:endParaRPr>
          </a:p>
        </p:txBody>
      </p:sp>
      <p:pic>
        <p:nvPicPr>
          <p:cNvPr id="223" name="Google Shape;223;p29" descr="Clip art"/>
          <p:cNvPicPr preferRelativeResize="0"/>
          <p:nvPr/>
        </p:nvPicPr>
        <p:blipFill>
          <a:blip r:embed="rId3">
            <a:alphaModFix/>
          </a:blip>
          <a:stretch>
            <a:fillRect/>
          </a:stretch>
        </p:blipFill>
        <p:spPr>
          <a:xfrm>
            <a:off x="7721425" y="278550"/>
            <a:ext cx="4024375" cy="4024375"/>
          </a:xfrm>
          <a:prstGeom prst="rect">
            <a:avLst/>
          </a:prstGeom>
          <a:noFill/>
          <a:ln>
            <a:noFill/>
          </a:ln>
        </p:spPr>
      </p:pic>
      <p:sp>
        <p:nvSpPr>
          <p:cNvPr id="2" name="Title 1"/>
          <p:cNvSpPr>
            <a:spLocks noGrp="1"/>
          </p:cNvSpPr>
          <p:nvPr>
            <p:ph type="title"/>
          </p:nvPr>
        </p:nvSpPr>
        <p:spPr>
          <a:xfrm>
            <a:off x="901875" y="-54874"/>
            <a:ext cx="10515600" cy="1325880"/>
          </a:xfrm>
        </p:spPr>
        <p:txBody>
          <a:bodyPr/>
          <a:lstStyle/>
          <a:p>
            <a:r>
              <a:rPr lang="en-US" dirty="0" smtClean="0"/>
              <a:t>Impact on Teachers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Title 1"/>
          <p:cNvSpPr>
            <a:spLocks noGrp="1"/>
          </p:cNvSpPr>
          <p:nvPr>
            <p:ph type="title"/>
          </p:nvPr>
        </p:nvSpPr>
        <p:spPr>
          <a:xfrm>
            <a:off x="838200" y="136524"/>
            <a:ext cx="10515600" cy="1325880"/>
          </a:xfrm>
        </p:spPr>
        <p:txBody>
          <a:bodyPr/>
          <a:lstStyle/>
          <a:p>
            <a:pPr algn="ctr"/>
            <a:r>
              <a:rPr lang="en-US" dirty="0" err="1" smtClean="0"/>
              <a:t>Nel</a:t>
            </a:r>
            <a:r>
              <a:rPr lang="en-US" dirty="0" smtClean="0"/>
              <a:t> </a:t>
            </a:r>
            <a:r>
              <a:rPr lang="en-US" dirty="0" err="1" smtClean="0"/>
              <a:t>Noddings</a:t>
            </a:r>
            <a:r>
              <a:rPr lang="en-US" dirty="0" smtClean="0"/>
              <a:t> Quote:</a:t>
            </a:r>
            <a:endParaRPr lang="en-US" dirty="0"/>
          </a:p>
        </p:txBody>
      </p:sp>
      <p:sp>
        <p:nvSpPr>
          <p:cNvPr id="229" name="Google Shape;229;p30"/>
          <p:cNvSpPr txBox="1">
            <a:spLocks noGrp="1"/>
          </p:cNvSpPr>
          <p:nvPr>
            <p:ph type="body" idx="4294967295"/>
          </p:nvPr>
        </p:nvSpPr>
        <p:spPr>
          <a:xfrm>
            <a:off x="838200" y="1209675"/>
            <a:ext cx="10515600" cy="4351338"/>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i="1" dirty="0">
                <a:latin typeface="Josefin Sans"/>
                <a:ea typeface="Josefin Sans"/>
                <a:cs typeface="Josefin Sans"/>
                <a:sym typeface="Josefin Sans"/>
              </a:rPr>
              <a:t>“At a time when the traditional structures of caring have deteriorated, schools must become places where teachers and students live together, talk with each other, and take delight in each other’s company. </a:t>
            </a:r>
            <a:endParaRPr i="1" dirty="0">
              <a:latin typeface="Josefin Sans"/>
              <a:ea typeface="Josefin Sans"/>
              <a:cs typeface="Josefin Sans"/>
              <a:sym typeface="Josefin Sans"/>
            </a:endParaRPr>
          </a:p>
          <a:p>
            <a:pPr marL="0" lvl="0" indent="0" algn="ctr" rtl="0">
              <a:spcBef>
                <a:spcPts val="1000"/>
              </a:spcBef>
              <a:spcAft>
                <a:spcPts val="0"/>
              </a:spcAft>
              <a:buNone/>
            </a:pPr>
            <a:r>
              <a:rPr lang="en-US" i="1" dirty="0">
                <a:latin typeface="Josefin Sans"/>
                <a:ea typeface="Josefin Sans"/>
                <a:cs typeface="Josefin Sans"/>
                <a:sym typeface="Josefin Sans"/>
              </a:rPr>
              <a:t>My guess is that when schools focus on what really matters in life, the cognitive ends we now pursue so painfully and artificially will be achieved somewhat more naturally…</a:t>
            </a:r>
            <a:endParaRPr i="1" dirty="0">
              <a:latin typeface="Josefin Sans"/>
              <a:ea typeface="Josefin Sans"/>
              <a:cs typeface="Josefin Sans"/>
              <a:sym typeface="Josefin Sans"/>
            </a:endParaRPr>
          </a:p>
          <a:p>
            <a:pPr marL="0" lvl="0" indent="0" algn="ctr" rtl="0">
              <a:spcBef>
                <a:spcPts val="1000"/>
              </a:spcBef>
              <a:spcAft>
                <a:spcPts val="0"/>
              </a:spcAft>
              <a:buNone/>
            </a:pPr>
            <a:r>
              <a:rPr lang="en-US" sz="3600" i="1" dirty="0">
                <a:solidFill>
                  <a:schemeClr val="accent2"/>
                </a:solidFill>
                <a:latin typeface="Josefin Sans"/>
                <a:ea typeface="Josefin Sans"/>
                <a:cs typeface="Josefin Sans"/>
                <a:sym typeface="Josefin Sans"/>
              </a:rPr>
              <a:t>It is obvious that children will work harder and do things—even odd things like adding fractions—for people they love and trust.</a:t>
            </a:r>
            <a:r>
              <a:rPr lang="en-US" i="1" dirty="0">
                <a:latin typeface="Josefin Sans"/>
                <a:ea typeface="Josefin Sans"/>
                <a:cs typeface="Josefin Sans"/>
                <a:sym typeface="Josefin Sans"/>
              </a:rPr>
              <a:t>" </a:t>
            </a:r>
            <a:endParaRPr i="1" dirty="0">
              <a:latin typeface="Josefin Sans"/>
              <a:ea typeface="Josefin Sans"/>
              <a:cs typeface="Josefin Sans"/>
              <a:sym typeface="Josefin Sans"/>
            </a:endParaRPr>
          </a:p>
          <a:p>
            <a:pPr marL="0" lvl="0" indent="0" algn="r" rtl="0">
              <a:spcBef>
                <a:spcPts val="1000"/>
              </a:spcBef>
              <a:spcAft>
                <a:spcPts val="0"/>
              </a:spcAft>
              <a:buNone/>
            </a:pPr>
            <a:r>
              <a:rPr lang="en-US" dirty="0"/>
              <a:t>~</a:t>
            </a:r>
            <a:r>
              <a:rPr lang="en-US" dirty="0" err="1"/>
              <a:t>Nel</a:t>
            </a:r>
            <a:r>
              <a:rPr lang="en-US" dirty="0"/>
              <a:t> </a:t>
            </a:r>
            <a:r>
              <a:rPr lang="en-US" dirty="0" err="1"/>
              <a:t>Noddings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Trebuchet MS"/>
              <a:buNone/>
            </a:pPr>
            <a:r>
              <a:rPr lang="en-US" sz="6000">
                <a:latin typeface="Josefin Sans"/>
                <a:ea typeface="Josefin Sans"/>
                <a:cs typeface="Josefin Sans"/>
                <a:sym typeface="Josefin Sans"/>
              </a:rPr>
              <a:t>Creating an</a:t>
            </a:r>
            <a:endParaRPr sz="6000">
              <a:latin typeface="Josefin Sans"/>
              <a:ea typeface="Josefin Sans"/>
              <a:cs typeface="Josefin Sans"/>
              <a:sym typeface="Josefin Sans"/>
            </a:endParaRPr>
          </a:p>
          <a:p>
            <a:pPr marL="0" lvl="0" indent="0" algn="l" rtl="0">
              <a:lnSpc>
                <a:spcPct val="90000"/>
              </a:lnSpc>
              <a:spcBef>
                <a:spcPts val="0"/>
              </a:spcBef>
              <a:spcAft>
                <a:spcPts val="0"/>
              </a:spcAft>
              <a:buClr>
                <a:schemeClr val="lt1"/>
              </a:buClr>
              <a:buSzPts val="5000"/>
              <a:buFont typeface="Trebuchet MS"/>
              <a:buNone/>
            </a:pPr>
            <a:r>
              <a:rPr lang="en-US" sz="6000">
                <a:latin typeface="Josefin Sans"/>
                <a:ea typeface="Josefin Sans"/>
                <a:cs typeface="Josefin Sans"/>
                <a:sym typeface="Josefin Sans"/>
              </a:rPr>
              <a:t>Emotionally and Physically Safe, Supportive and Engaging Learning Environment</a:t>
            </a:r>
            <a:endParaRPr sz="6000">
              <a:latin typeface="Josefin Sans"/>
              <a:ea typeface="Josefin Sans"/>
              <a:cs typeface="Josefin Sans"/>
              <a:sym typeface="Josefin Sans"/>
            </a:endParaRPr>
          </a:p>
        </p:txBody>
      </p:sp>
      <p:sp>
        <p:nvSpPr>
          <p:cNvPr id="235" name="Google Shape;235;p31"/>
          <p:cNvSpPr txBox="1">
            <a:spLocks noGrp="1"/>
          </p:cNvSpPr>
          <p:nvPr>
            <p:ph type="body" idx="1"/>
          </p:nvPr>
        </p:nvSpPr>
        <p:spPr>
          <a:xfrm>
            <a:off x="831850" y="4589468"/>
            <a:ext cx="10515600" cy="61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a:t>FIVE STEP APPROACH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0"/>
        <p:cNvGrpSpPr/>
        <p:nvPr/>
      </p:nvGrpSpPr>
      <p:grpSpPr>
        <a:xfrm>
          <a:off x="0" y="0"/>
          <a:ext cx="0" cy="0"/>
          <a:chOff x="0" y="0"/>
          <a:chExt cx="0" cy="0"/>
        </a:xfrm>
      </p:grpSpPr>
      <p:sp>
        <p:nvSpPr>
          <p:cNvPr id="241" name="Google Shape;241;p32"/>
          <p:cNvSpPr txBox="1">
            <a:spLocks noGrp="1"/>
          </p:cNvSpPr>
          <p:nvPr>
            <p:ph type="title"/>
          </p:nvPr>
        </p:nvSpPr>
        <p:spPr>
          <a:xfrm>
            <a:off x="838200" y="829774"/>
            <a:ext cx="10515600" cy="5563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Fostering Equity in the Classroom: Learning Environment</a:t>
            </a:r>
            <a:endParaRPr sz="2400"/>
          </a:p>
          <a:p>
            <a:pPr marL="0" lvl="0" indent="0" algn="l" rtl="0">
              <a:spcBef>
                <a:spcPts val="0"/>
              </a:spcBef>
              <a:spcAft>
                <a:spcPts val="0"/>
              </a:spcAft>
              <a:buNone/>
            </a:pPr>
            <a:endParaRPr sz="2400"/>
          </a:p>
          <a:p>
            <a:pPr marL="0" lvl="0" indent="0" algn="r" rtl="0">
              <a:spcBef>
                <a:spcPts val="0"/>
              </a:spcBef>
              <a:spcAft>
                <a:spcPts val="0"/>
              </a:spcAft>
              <a:buNone/>
            </a:pPr>
            <a:r>
              <a:rPr lang="en-US" sz="2400"/>
              <a:t>“Students have a right to grow in a space where they feel protected and encouraged. Learning happens through thoughtful inquiry, so in order to do this well, I must create a space where students know how to properly question and feel comfortable doing so. I model and explain clear classroom expectations: how we treat one another and the space in which we work; how we work effectively in groups; how we respond to someone when we disagree.</a:t>
            </a:r>
            <a:endParaRPr sz="2400"/>
          </a:p>
          <a:p>
            <a:pPr marL="0" lvl="0" indent="0" algn="r" rtl="0">
              <a:spcBef>
                <a:spcPts val="0"/>
              </a:spcBef>
              <a:spcAft>
                <a:spcPts val="0"/>
              </a:spcAft>
              <a:buNone/>
            </a:pPr>
            <a:endParaRPr sz="2400"/>
          </a:p>
          <a:p>
            <a:pPr marL="0" lvl="0" indent="0" algn="r" rtl="0">
              <a:spcBef>
                <a:spcPts val="0"/>
              </a:spcBef>
              <a:spcAft>
                <a:spcPts val="0"/>
              </a:spcAft>
              <a:buNone/>
            </a:pPr>
            <a:r>
              <a:rPr lang="en-US" sz="2400"/>
              <a:t>Without these first steps, it is difficult to have purposeful discussions during small group activities, Socratic seminars, or philosophical chairs. By the first quarter, students are responsible for our space and their learning, realizing that their voice matters and we must learn from one another and not simply the teacher.” </a:t>
            </a:r>
            <a:endParaRPr sz="2400"/>
          </a:p>
          <a:p>
            <a:pPr marL="0" lvl="0" indent="0" algn="r" rtl="0">
              <a:spcBef>
                <a:spcPts val="0"/>
              </a:spcBef>
              <a:spcAft>
                <a:spcPts val="0"/>
              </a:spcAft>
              <a:buNone/>
            </a:pPr>
            <a:endParaRPr sz="2400"/>
          </a:p>
          <a:p>
            <a:pPr marL="0" lvl="0" indent="0" algn="r" rtl="0">
              <a:spcBef>
                <a:spcPts val="0"/>
              </a:spcBef>
              <a:spcAft>
                <a:spcPts val="0"/>
              </a:spcAft>
              <a:buNone/>
            </a:pPr>
            <a:r>
              <a:rPr lang="en-US" sz="2400"/>
              <a:t>-Ayanna King</a:t>
            </a:r>
            <a:endParaRPr sz="2400"/>
          </a:p>
          <a:p>
            <a:pPr marL="0" lvl="0" indent="0" algn="l" rtl="0">
              <a:spcBef>
                <a:spcPts val="0"/>
              </a:spcBef>
              <a:spcAft>
                <a:spcPts val="0"/>
              </a:spcAft>
              <a:buNone/>
            </a:pP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title"/>
          </p:nvPr>
        </p:nvSpPr>
        <p:spPr>
          <a:xfrm>
            <a:off x="6479050" y="965400"/>
            <a:ext cx="4874700" cy="1326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STEP #1:</a:t>
            </a:r>
            <a:endParaRPr>
              <a:solidFill>
                <a:srgbClr val="000000"/>
              </a:solidFill>
            </a:endParaRPr>
          </a:p>
          <a:p>
            <a:pPr marL="0" lvl="0" indent="0" algn="ctr" rtl="0">
              <a:spcBef>
                <a:spcPts val="0"/>
              </a:spcBef>
              <a:spcAft>
                <a:spcPts val="0"/>
              </a:spcAft>
              <a:buNone/>
            </a:pPr>
            <a:r>
              <a:rPr lang="en-US">
                <a:solidFill>
                  <a:srgbClr val="000000"/>
                </a:solidFill>
                <a:latin typeface="Josefin Sans"/>
                <a:ea typeface="Josefin Sans"/>
                <a:cs typeface="Josefin Sans"/>
                <a:sym typeface="Josefin Sans"/>
              </a:rPr>
              <a:t>Awareness</a:t>
            </a:r>
            <a:endParaRPr>
              <a:solidFill>
                <a:srgbClr val="000000"/>
              </a:solidFill>
              <a:latin typeface="Josefin Sans"/>
              <a:ea typeface="Josefin Sans"/>
              <a:cs typeface="Josefin Sans"/>
              <a:sym typeface="Josefin Sans"/>
            </a:endParaRPr>
          </a:p>
          <a:p>
            <a:pPr marL="0" lvl="0" indent="0" algn="ctr" rtl="0">
              <a:spcBef>
                <a:spcPts val="0"/>
              </a:spcBef>
              <a:spcAft>
                <a:spcPts val="0"/>
              </a:spcAft>
              <a:buNone/>
            </a:pPr>
            <a:r>
              <a:rPr lang="en-US">
                <a:solidFill>
                  <a:srgbClr val="4A86E8"/>
                </a:solidFill>
                <a:latin typeface="Josefin Sans"/>
                <a:ea typeface="Josefin Sans"/>
                <a:cs typeface="Josefin Sans"/>
                <a:sym typeface="Josefin Sans"/>
              </a:rPr>
              <a:t>Take Care</a:t>
            </a:r>
            <a:endParaRPr>
              <a:solidFill>
                <a:srgbClr val="4A86E8"/>
              </a:solidFill>
              <a:latin typeface="Josefin Sans"/>
              <a:ea typeface="Josefin Sans"/>
              <a:cs typeface="Josefin Sans"/>
              <a:sym typeface="Josefin Sans"/>
            </a:endParaRPr>
          </a:p>
          <a:p>
            <a:pPr marL="0" lvl="0" indent="0" algn="ctr" rtl="0">
              <a:spcBef>
                <a:spcPts val="0"/>
              </a:spcBef>
              <a:spcAft>
                <a:spcPts val="0"/>
              </a:spcAft>
              <a:buNone/>
            </a:pPr>
            <a:endParaRPr>
              <a:latin typeface="Josefin Sans"/>
              <a:ea typeface="Josefin Sans"/>
              <a:cs typeface="Josefin Sans"/>
              <a:sym typeface="Josefin Sans"/>
            </a:endParaRPr>
          </a:p>
        </p:txBody>
      </p:sp>
      <p:sp>
        <p:nvSpPr>
          <p:cNvPr id="248" name="Google Shape;248;p33"/>
          <p:cNvSpPr txBox="1">
            <a:spLocks noGrp="1"/>
          </p:cNvSpPr>
          <p:nvPr>
            <p:ph type="body" idx="1"/>
          </p:nvPr>
        </p:nvSpPr>
        <p:spPr>
          <a:xfrm>
            <a:off x="6521650" y="2408550"/>
            <a:ext cx="4789500" cy="3189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solidFill>
                  <a:srgbClr val="BF9000"/>
                </a:solidFill>
              </a:rPr>
              <a:t>Ask yourself: </a:t>
            </a:r>
            <a:endParaRPr>
              <a:solidFill>
                <a:srgbClr val="BF9000"/>
              </a:solidFill>
            </a:endParaRPr>
          </a:p>
          <a:p>
            <a:pPr marL="0" lvl="0" indent="0" algn="ctr" rtl="0">
              <a:spcBef>
                <a:spcPts val="1000"/>
              </a:spcBef>
              <a:spcAft>
                <a:spcPts val="0"/>
              </a:spcAft>
              <a:buNone/>
            </a:pPr>
            <a:r>
              <a:rPr lang="en-US">
                <a:solidFill>
                  <a:srgbClr val="BF9000"/>
                </a:solidFill>
              </a:rPr>
              <a:t>How do I want to feel at school?</a:t>
            </a:r>
            <a:endParaRPr>
              <a:solidFill>
                <a:srgbClr val="BF9000"/>
              </a:solidFill>
            </a:endParaRPr>
          </a:p>
          <a:p>
            <a:pPr marL="0" lvl="0" indent="0" algn="ctr" rtl="0">
              <a:spcBef>
                <a:spcPts val="1000"/>
              </a:spcBef>
              <a:spcAft>
                <a:spcPts val="0"/>
              </a:spcAft>
              <a:buNone/>
            </a:pPr>
            <a:endParaRPr>
              <a:solidFill>
                <a:srgbClr val="BF9000"/>
              </a:solidFill>
            </a:endParaRPr>
          </a:p>
          <a:p>
            <a:pPr marL="0" lvl="0" indent="0" algn="ctr" rtl="0">
              <a:spcBef>
                <a:spcPts val="1000"/>
              </a:spcBef>
              <a:spcAft>
                <a:spcPts val="0"/>
              </a:spcAft>
              <a:buNone/>
            </a:pPr>
            <a:r>
              <a:rPr lang="en-US">
                <a:solidFill>
                  <a:srgbClr val="BF9000"/>
                </a:solidFill>
              </a:rPr>
              <a:t>What do I need to be at my best for my students?</a:t>
            </a:r>
            <a:endParaRPr>
              <a:solidFill>
                <a:srgbClr val="BF9000"/>
              </a:solidFill>
            </a:endParaRPr>
          </a:p>
        </p:txBody>
      </p:sp>
      <p:pic>
        <p:nvPicPr>
          <p:cNvPr id="249" name="Google Shape;249;p33" descr="Screenshot of 50 self-care ideas for educators/decorative image"/>
          <p:cNvPicPr preferRelativeResize="0"/>
          <p:nvPr/>
        </p:nvPicPr>
        <p:blipFill>
          <a:blip r:embed="rId3">
            <a:alphaModFix/>
          </a:blip>
          <a:stretch>
            <a:fillRect/>
          </a:stretch>
        </p:blipFill>
        <p:spPr>
          <a:xfrm>
            <a:off x="630488" y="365125"/>
            <a:ext cx="4874773" cy="6309547"/>
          </a:xfrm>
          <a:prstGeom prst="rect">
            <a:avLst/>
          </a:prstGeom>
          <a:noFill/>
          <a:ln>
            <a:noFill/>
          </a:ln>
        </p:spPr>
      </p:pic>
      <p:cxnSp>
        <p:nvCxnSpPr>
          <p:cNvPr id="250" name="Google Shape;250;p33" descr="Shape of arrow pointing to clipart"/>
          <p:cNvCxnSpPr/>
          <p:nvPr/>
        </p:nvCxnSpPr>
        <p:spPr>
          <a:xfrm rot="10800000" flipH="1">
            <a:off x="5402600" y="1891925"/>
            <a:ext cx="2175900" cy="315000"/>
          </a:xfrm>
          <a:prstGeom prst="bentConnector3">
            <a:avLst>
              <a:gd name="adj1" fmla="val 50000"/>
            </a:avLst>
          </a:prstGeom>
          <a:noFill/>
          <a:ln w="76200" cap="flat" cmpd="sng">
            <a:solidFill>
              <a:srgbClr val="6FA8DC"/>
            </a:solidFill>
            <a:prstDash val="solid"/>
            <a:round/>
            <a:headEnd type="stealth"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4"/>
          <p:cNvSpPr txBox="1">
            <a:spLocks noGrp="1"/>
          </p:cNvSpPr>
          <p:nvPr>
            <p:ph type="title"/>
          </p:nvPr>
        </p:nvSpPr>
        <p:spPr>
          <a:xfrm>
            <a:off x="6479050" y="965400"/>
            <a:ext cx="4874700" cy="1326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STEP #1:</a:t>
            </a:r>
            <a:endParaRPr>
              <a:solidFill>
                <a:srgbClr val="000000"/>
              </a:solidFill>
            </a:endParaRPr>
          </a:p>
          <a:p>
            <a:pPr marL="0" lvl="0" indent="0" algn="ctr" rtl="0">
              <a:spcBef>
                <a:spcPts val="0"/>
              </a:spcBef>
              <a:spcAft>
                <a:spcPts val="0"/>
              </a:spcAft>
              <a:buNone/>
            </a:pPr>
            <a:r>
              <a:rPr lang="en-US">
                <a:solidFill>
                  <a:srgbClr val="000000"/>
                </a:solidFill>
              </a:rPr>
              <a:t>Awareness</a:t>
            </a:r>
            <a:endParaRPr>
              <a:solidFill>
                <a:srgbClr val="000000"/>
              </a:solidFill>
            </a:endParaRPr>
          </a:p>
          <a:p>
            <a:pPr marL="0" lvl="0" indent="0" algn="ctr" rtl="0">
              <a:spcBef>
                <a:spcPts val="0"/>
              </a:spcBef>
              <a:spcAft>
                <a:spcPts val="0"/>
              </a:spcAft>
              <a:buNone/>
            </a:pPr>
            <a:r>
              <a:rPr lang="en-US">
                <a:solidFill>
                  <a:srgbClr val="BF9000"/>
                </a:solidFill>
                <a:latin typeface="Josefin Sans"/>
                <a:ea typeface="Josefin Sans"/>
                <a:cs typeface="Josefin Sans"/>
                <a:sym typeface="Josefin Sans"/>
              </a:rPr>
              <a:t>Take Stock, </a:t>
            </a:r>
            <a:endParaRPr>
              <a:solidFill>
                <a:srgbClr val="BF9000"/>
              </a:solidFill>
              <a:latin typeface="Josefin Sans"/>
              <a:ea typeface="Josefin Sans"/>
              <a:cs typeface="Josefin Sans"/>
              <a:sym typeface="Josefin Sans"/>
            </a:endParaRPr>
          </a:p>
          <a:p>
            <a:pPr marL="0" lvl="0" indent="0" algn="l" rtl="0">
              <a:spcBef>
                <a:spcPts val="0"/>
              </a:spcBef>
              <a:spcAft>
                <a:spcPts val="0"/>
              </a:spcAft>
              <a:buNone/>
            </a:pPr>
            <a:endParaRPr>
              <a:latin typeface="Josefin Sans"/>
              <a:ea typeface="Josefin Sans"/>
              <a:cs typeface="Josefin Sans"/>
              <a:sym typeface="Josefin Sans"/>
            </a:endParaRPr>
          </a:p>
        </p:txBody>
      </p:sp>
      <p:sp>
        <p:nvSpPr>
          <p:cNvPr id="257" name="Google Shape;257;p34"/>
          <p:cNvSpPr txBox="1">
            <a:spLocks noGrp="1"/>
          </p:cNvSpPr>
          <p:nvPr>
            <p:ph type="body" idx="1"/>
          </p:nvPr>
        </p:nvSpPr>
        <p:spPr>
          <a:xfrm>
            <a:off x="6479050" y="2206925"/>
            <a:ext cx="4789500" cy="3238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u="sng">
                <a:solidFill>
                  <a:srgbClr val="BF9000"/>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Self-Assessing SEL Instruction and Competencies- A Tool for Teachers</a:t>
            </a:r>
            <a:r>
              <a:rPr lang="en-US">
                <a:solidFill>
                  <a:srgbClr val="BF9000"/>
                </a:solidFill>
              </a:rPr>
              <a:t> </a:t>
            </a:r>
            <a:endParaRPr>
              <a:solidFill>
                <a:srgbClr val="BF9000"/>
              </a:solidFill>
            </a:endParaRPr>
          </a:p>
          <a:p>
            <a:pPr marL="0" lvl="0" indent="0" algn="ctr" rtl="0">
              <a:spcBef>
                <a:spcPts val="1000"/>
              </a:spcBef>
              <a:spcAft>
                <a:spcPts val="0"/>
              </a:spcAft>
              <a:buNone/>
            </a:pPr>
            <a:r>
              <a:rPr lang="en-US">
                <a:solidFill>
                  <a:srgbClr val="BF9000"/>
                </a:solidFill>
              </a:rPr>
              <a:t>and/or</a:t>
            </a:r>
            <a:endParaRPr>
              <a:solidFill>
                <a:srgbClr val="BF9000"/>
              </a:solidFill>
            </a:endParaRPr>
          </a:p>
          <a:p>
            <a:pPr marL="0" lvl="0" indent="0" algn="ctr" rtl="0">
              <a:spcBef>
                <a:spcPts val="1000"/>
              </a:spcBef>
              <a:spcAft>
                <a:spcPts val="0"/>
              </a:spcAft>
              <a:buNone/>
            </a:pPr>
            <a:r>
              <a:rPr lang="en-US" u="sng">
                <a:solidFill>
                  <a:srgbClr val="BF9000"/>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Empathy Self Assessment</a:t>
            </a:r>
            <a:endParaRPr>
              <a:solidFill>
                <a:srgbClr val="BF9000"/>
              </a:solidFill>
            </a:endParaRPr>
          </a:p>
          <a:p>
            <a:pPr marL="0" lvl="0" indent="0" algn="l" rtl="0">
              <a:spcBef>
                <a:spcPts val="1000"/>
              </a:spcBef>
              <a:spcAft>
                <a:spcPts val="0"/>
              </a:spcAft>
              <a:buNone/>
            </a:pPr>
            <a:endParaRPr>
              <a:solidFill>
                <a:srgbClr val="F1C232"/>
              </a:solidFill>
            </a:endParaRPr>
          </a:p>
        </p:txBody>
      </p:sp>
      <p:sp>
        <p:nvSpPr>
          <p:cNvPr id="258" name="Google Shape;258;p34"/>
          <p:cNvSpPr txBox="1"/>
          <p:nvPr/>
        </p:nvSpPr>
        <p:spPr>
          <a:xfrm>
            <a:off x="818200" y="599325"/>
            <a:ext cx="5409000" cy="513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600" i="1">
                <a:solidFill>
                  <a:schemeClr val="dk1"/>
                </a:solidFill>
                <a:latin typeface="Lora"/>
                <a:ea typeface="Lora"/>
                <a:cs typeface="Lora"/>
                <a:sym typeface="Lora"/>
              </a:rPr>
              <a:t>“Simply put, if you want the kids to respect and use SEL, you can't just teach this stuff -- </a:t>
            </a:r>
            <a:endParaRPr sz="3600" i="1">
              <a:solidFill>
                <a:schemeClr val="dk1"/>
              </a:solidFill>
              <a:latin typeface="Lora"/>
              <a:ea typeface="Lora"/>
              <a:cs typeface="Lora"/>
              <a:sym typeface="Lora"/>
            </a:endParaRPr>
          </a:p>
          <a:p>
            <a:pPr marL="0" lvl="0" indent="0" algn="ctr" rtl="0">
              <a:lnSpc>
                <a:spcPct val="150000"/>
              </a:lnSpc>
              <a:spcBef>
                <a:spcPts val="0"/>
              </a:spcBef>
              <a:spcAft>
                <a:spcPts val="0"/>
              </a:spcAft>
              <a:buNone/>
            </a:pPr>
            <a:r>
              <a:rPr lang="en-US" sz="4800" i="1">
                <a:solidFill>
                  <a:schemeClr val="dk1"/>
                </a:solidFill>
                <a:latin typeface="Lora"/>
                <a:ea typeface="Lora"/>
                <a:cs typeface="Lora"/>
                <a:sym typeface="Lora"/>
              </a:rPr>
              <a:t>you have to live it." </a:t>
            </a:r>
            <a:endParaRPr sz="4800" i="1">
              <a:solidFill>
                <a:schemeClr val="dk1"/>
              </a:solidFill>
              <a:latin typeface="Lora"/>
              <a:ea typeface="Lora"/>
              <a:cs typeface="Lora"/>
              <a:sym typeface="Lora"/>
            </a:endParaRPr>
          </a:p>
          <a:p>
            <a:pPr marL="0" lvl="0" indent="0" algn="ctr" rtl="0">
              <a:lnSpc>
                <a:spcPct val="150000"/>
              </a:lnSpc>
              <a:spcBef>
                <a:spcPts val="0"/>
              </a:spcBef>
              <a:spcAft>
                <a:spcPts val="0"/>
              </a:spcAft>
              <a:buClr>
                <a:schemeClr val="dk1"/>
              </a:buClr>
              <a:buSzPts val="1100"/>
              <a:buFont typeface="Arial"/>
              <a:buNone/>
            </a:pPr>
            <a:r>
              <a:rPr lang="en-US" sz="2400" i="1">
                <a:solidFill>
                  <a:schemeClr val="dk1"/>
                </a:solidFill>
                <a:latin typeface="Lora"/>
                <a:ea typeface="Lora"/>
                <a:cs typeface="Lora"/>
                <a:sym typeface="Lora"/>
              </a:rPr>
              <a:t>- Dr. Maurice Elias</a:t>
            </a:r>
            <a:r>
              <a:rPr lang="en-US" sz="3600" i="1">
                <a:solidFill>
                  <a:schemeClr val="dk1"/>
                </a:solidFill>
                <a:highlight>
                  <a:schemeClr val="lt1"/>
                </a:highlight>
                <a:latin typeface="Lora"/>
                <a:ea typeface="Lora"/>
                <a:cs typeface="Lora"/>
                <a:sym typeface="Lora"/>
              </a:rPr>
              <a:t> </a:t>
            </a:r>
            <a:endParaRPr sz="3600" i="1">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a:spLocks noGrp="1"/>
          </p:cNvSpPr>
          <p:nvPr>
            <p:ph type="title"/>
          </p:nvPr>
        </p:nvSpPr>
        <p:spPr>
          <a:xfrm>
            <a:off x="6479050" y="965400"/>
            <a:ext cx="4874700" cy="1326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000000"/>
                </a:solidFill>
              </a:rPr>
              <a:t>STEP #1: Awareness</a:t>
            </a:r>
            <a:endParaRPr>
              <a:solidFill>
                <a:srgbClr val="000000"/>
              </a:solidFill>
            </a:endParaRPr>
          </a:p>
          <a:p>
            <a:pPr marL="0" lvl="0" indent="0" algn="ctr" rtl="0">
              <a:spcBef>
                <a:spcPts val="0"/>
              </a:spcBef>
              <a:spcAft>
                <a:spcPts val="0"/>
              </a:spcAft>
              <a:buNone/>
            </a:pPr>
            <a:r>
              <a:rPr lang="en-US">
                <a:latin typeface="Josefin Sans"/>
                <a:ea typeface="Josefin Sans"/>
                <a:cs typeface="Josefin Sans"/>
                <a:sym typeface="Josefin Sans"/>
              </a:rPr>
              <a:t>Take Notice</a:t>
            </a:r>
            <a:endParaRPr>
              <a:latin typeface="Josefin Sans"/>
              <a:ea typeface="Josefin Sans"/>
              <a:cs typeface="Josefin Sans"/>
              <a:sym typeface="Josefin Sans"/>
            </a:endParaRPr>
          </a:p>
        </p:txBody>
      </p:sp>
      <p:sp>
        <p:nvSpPr>
          <p:cNvPr id="265" name="Google Shape;265;p35"/>
          <p:cNvSpPr txBox="1">
            <a:spLocks noGrp="1"/>
          </p:cNvSpPr>
          <p:nvPr>
            <p:ph type="body" idx="1"/>
          </p:nvPr>
        </p:nvSpPr>
        <p:spPr>
          <a:xfrm>
            <a:off x="6521650" y="2291400"/>
            <a:ext cx="4789500" cy="12081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a:p>
            <a:pPr marL="0" lvl="0" indent="0" algn="ctr" rtl="0">
              <a:spcBef>
                <a:spcPts val="1000"/>
              </a:spcBef>
              <a:spcAft>
                <a:spcPts val="0"/>
              </a:spcAft>
              <a:buNone/>
            </a:pPr>
            <a:r>
              <a:rPr lang="en-US" u="sng">
                <a:solidFill>
                  <a:schemeClr val="hlink"/>
                </a:solidFill>
                <a:hlinkClick r:id="rId3"/>
              </a:rPr>
              <a:t>5 Keys to Challenging Implic</a:t>
            </a:r>
            <a:r>
              <a:rPr lang="en-US" u="sng">
                <a:solidFill>
                  <a:srgbClr val="C00000"/>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it Bia</a:t>
            </a:r>
            <a:r>
              <a:rPr lang="en-US" u="sng">
                <a:solidFill>
                  <a:srgbClr val="C00000"/>
                </a:solidFill>
              </a:rPr>
              <a:t>s</a:t>
            </a:r>
            <a:endParaRPr u="sng">
              <a:solidFill>
                <a:srgbClr val="C00000"/>
              </a:solidFill>
            </a:endParaRPr>
          </a:p>
          <a:p>
            <a:pPr marL="0" lvl="0" indent="0" algn="ctr" rtl="0">
              <a:spcBef>
                <a:spcPts val="1000"/>
              </a:spcBef>
              <a:spcAft>
                <a:spcPts val="0"/>
              </a:spcAft>
              <a:buNone/>
            </a:pPr>
            <a:endParaRPr u="sng">
              <a:solidFill>
                <a:srgbClr val="C00000"/>
              </a:solidFill>
            </a:endParaRPr>
          </a:p>
          <a:p>
            <a:pPr marL="0" lvl="0" indent="0" algn="ctr" rtl="0">
              <a:spcBef>
                <a:spcPts val="1000"/>
              </a:spcBef>
              <a:spcAft>
                <a:spcPts val="0"/>
              </a:spcAft>
              <a:buNone/>
            </a:pPr>
            <a:r>
              <a:rPr lang="en-US" u="sng">
                <a:solidFill>
                  <a:schemeClr val="hlink"/>
                </a:solidFill>
                <a:hlinkClick r:id="rId4"/>
              </a:rPr>
              <a:t>CASEL:Guiding Questions for Educators: Promote Equity Using SEL</a:t>
            </a:r>
            <a:endParaRPr u="sng">
              <a:solidFill>
                <a:srgbClr val="C00000"/>
              </a:solidFill>
            </a:endParaRPr>
          </a:p>
          <a:p>
            <a:pPr marL="0" lvl="0" indent="0" algn="ctr" rtl="0">
              <a:spcBef>
                <a:spcPts val="1000"/>
              </a:spcBef>
              <a:spcAft>
                <a:spcPts val="0"/>
              </a:spcAft>
              <a:buNone/>
            </a:pPr>
            <a:endParaRPr>
              <a:solidFill>
                <a:srgbClr val="C00000"/>
              </a:solidFill>
            </a:endParaRPr>
          </a:p>
          <a:p>
            <a:pPr marL="0" lvl="0" indent="0" algn="ctr" rtl="0">
              <a:spcBef>
                <a:spcPts val="1000"/>
              </a:spcBef>
              <a:spcAft>
                <a:spcPts val="0"/>
              </a:spcAft>
              <a:buNone/>
            </a:pPr>
            <a:endParaRPr>
              <a:solidFill>
                <a:srgbClr val="F1C232"/>
              </a:solidFill>
            </a:endParaRPr>
          </a:p>
        </p:txBody>
      </p:sp>
      <p:pic>
        <p:nvPicPr>
          <p:cNvPr id="266" name="Google Shape;266;p35" descr="equity &amp; social justice in education clipart&#10;&#10;Be brave- put our ears to our hearts&#10;Look unflinchingly into the mirror provided by recent events&#10;&#10;Ask-what am I going to do about what I see?"/>
          <p:cNvPicPr preferRelativeResize="0"/>
          <p:nvPr/>
        </p:nvPicPr>
        <p:blipFill>
          <a:blip r:embed="rId5">
            <a:alphaModFix/>
          </a:blip>
          <a:stretch>
            <a:fillRect/>
          </a:stretch>
        </p:blipFill>
        <p:spPr>
          <a:xfrm>
            <a:off x="553075" y="1028425"/>
            <a:ext cx="6107400" cy="3053700"/>
          </a:xfrm>
          <a:prstGeom prst="rect">
            <a:avLst/>
          </a:prstGeom>
          <a:noFill/>
          <a:ln w="19050" cap="flat" cmpd="sng">
            <a:solidFill>
              <a:schemeClr val="dk2"/>
            </a:solidFill>
            <a:prstDash val="solid"/>
            <a:round/>
            <a:headEnd type="none" w="sm" len="sm"/>
            <a:tailEnd type="none" w="sm" len="sm"/>
          </a:ln>
        </p:spPr>
      </p:pic>
      <p:sp>
        <p:nvSpPr>
          <p:cNvPr id="267" name="Google Shape;267;p35"/>
          <p:cNvSpPr txBox="1"/>
          <p:nvPr/>
        </p:nvSpPr>
        <p:spPr>
          <a:xfrm>
            <a:off x="827725" y="4272200"/>
            <a:ext cx="5390100" cy="175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“The inside work is the hardest when the stakes are high and our habits of mind intractable.”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-Laurie Calvert</a:t>
            </a:r>
            <a:endParaRPr sz="2400">
              <a:latin typeface="Josefin Sans"/>
              <a:ea typeface="Josefin Sans"/>
              <a:cs typeface="Josefin Sans"/>
              <a:sym typeface="Josefin Sans"/>
            </a:endParaRPr>
          </a:p>
          <a:p>
            <a:pPr marL="0" lvl="0" indent="0" algn="ctr" rtl="0">
              <a:spcBef>
                <a:spcPts val="0"/>
              </a:spcBef>
              <a:spcAft>
                <a:spcPts val="0"/>
              </a:spcAft>
              <a:buNone/>
            </a:pPr>
            <a:r>
              <a:rPr lang="en-US" sz="2400" u="sng">
                <a:solidFill>
                  <a:schemeClr val="hlink"/>
                </a:solidFill>
                <a:latin typeface="Josefin Sans"/>
                <a:ea typeface="Josefin Sans"/>
                <a:cs typeface="Josefin Sans"/>
                <a:sym typeface="Josefin Sans"/>
                <a:hlinkClick r:id="rId6"/>
              </a:rPr>
              <a:t>(I was a Racist Teacher and I Didn’t Even Know It)</a:t>
            </a:r>
            <a:endParaRPr sz="2400">
              <a:latin typeface="Josefin Sans"/>
              <a:ea typeface="Josefin Sans"/>
              <a:cs typeface="Josefin Sans"/>
              <a:sym typeface="Josefi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6"/>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000000"/>
                </a:solidFill>
              </a:rPr>
              <a:t>STEP # 2</a:t>
            </a:r>
            <a:endParaRPr b="1">
              <a:solidFill>
                <a:srgbClr val="000000"/>
              </a:solidFill>
            </a:endParaRPr>
          </a:p>
        </p:txBody>
      </p:sp>
      <p:sp>
        <p:nvSpPr>
          <p:cNvPr id="274" name="Google Shape;274;p36"/>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Establish positive and predictable classroom environments.</a:t>
            </a:r>
            <a:endParaRPr sz="3000">
              <a:latin typeface="Josefin Sans"/>
              <a:ea typeface="Josefin Sans"/>
              <a:cs typeface="Josefin Sans"/>
              <a:sym typeface="Josefin Sans"/>
            </a:endParaRPr>
          </a:p>
        </p:txBody>
      </p:sp>
      <p:sp>
        <p:nvSpPr>
          <p:cNvPr id="275" name="Google Shape;275;p36" descr="Circle: &#10;Co-developed shared expectations or classroom routines that establish positive social norms"/>
          <p:cNvSpPr/>
          <p:nvPr/>
        </p:nvSpPr>
        <p:spPr>
          <a:xfrm>
            <a:off x="870600" y="2717175"/>
            <a:ext cx="33819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6"/>
          <p:cNvSpPr txBox="1"/>
          <p:nvPr/>
        </p:nvSpPr>
        <p:spPr>
          <a:xfrm>
            <a:off x="1159200" y="3294825"/>
            <a:ext cx="28047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Co-developed shared expectations or classroom routines that establish positive social norms</a:t>
            </a:r>
            <a:endParaRPr sz="2400">
              <a:latin typeface="Josefin Sans"/>
              <a:ea typeface="Josefin Sans"/>
              <a:cs typeface="Josefin Sans"/>
              <a:sym typeface="Josefin Sans"/>
            </a:endParaRPr>
          </a:p>
        </p:txBody>
      </p:sp>
      <p:sp>
        <p:nvSpPr>
          <p:cNvPr id="277" name="Google Shape;277;p36"/>
          <p:cNvSpPr txBox="1"/>
          <p:nvPr/>
        </p:nvSpPr>
        <p:spPr>
          <a:xfrm>
            <a:off x="4622225" y="3482525"/>
            <a:ext cx="2506200" cy="31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Example(s): </a:t>
            </a:r>
            <a:endParaRPr sz="2400">
              <a:latin typeface="Josefin Sans"/>
              <a:ea typeface="Josefin Sans"/>
              <a:cs typeface="Josefin Sans"/>
              <a:sym typeface="Josefin Sans"/>
            </a:endParaRPr>
          </a:p>
          <a:p>
            <a:pPr marL="0" lvl="0" indent="0" algn="l" rtl="0">
              <a:spcBef>
                <a:spcPts val="0"/>
              </a:spcBef>
              <a:spcAft>
                <a:spcPts val="0"/>
              </a:spcAft>
              <a:buNone/>
            </a:pPr>
            <a:r>
              <a:rPr lang="en-US" sz="2400">
                <a:latin typeface="Josefin Sans"/>
                <a:ea typeface="Josefin Sans"/>
                <a:cs typeface="Josefin Sans"/>
                <a:sym typeface="Josefin Sans"/>
              </a:rPr>
              <a:t>Use whole-body listening when someone is sharing with the class.</a:t>
            </a:r>
            <a:endParaRPr sz="2400">
              <a:latin typeface="Josefin Sans"/>
              <a:ea typeface="Josefin Sans"/>
              <a:cs typeface="Josefin Sans"/>
              <a:sym typeface="Josefin Sans"/>
            </a:endParaRPr>
          </a:p>
          <a:p>
            <a:pPr marL="0" lvl="0" indent="0" algn="l" rtl="0">
              <a:spcBef>
                <a:spcPts val="0"/>
              </a:spcBef>
              <a:spcAft>
                <a:spcPts val="0"/>
              </a:spcAft>
              <a:buNone/>
            </a:pPr>
            <a:r>
              <a:rPr lang="en-US" sz="2400" u="sng">
                <a:solidFill>
                  <a:schemeClr val="hlink"/>
                </a:solidFill>
                <a:latin typeface="Josefin Sans"/>
                <a:ea typeface="Josefin Sans"/>
                <a:cs typeface="Josefin Sans"/>
                <a:sym typeface="Josefin Sans"/>
                <a:hlinkClick r:id="rId3"/>
              </a:rPr>
              <a:t>Digital Learning Agreement</a:t>
            </a:r>
            <a:endParaRPr sz="2400">
              <a:latin typeface="Josefin Sans"/>
              <a:ea typeface="Josefin Sans"/>
              <a:cs typeface="Josefin Sans"/>
              <a:sym typeface="Josefin Sans"/>
            </a:endParaRPr>
          </a:p>
          <a:p>
            <a:pPr marL="0" lvl="0" indent="0" algn="l" rtl="0">
              <a:spcBef>
                <a:spcPts val="0"/>
              </a:spcBef>
              <a:spcAft>
                <a:spcPts val="0"/>
              </a:spcAft>
              <a:buNone/>
            </a:pPr>
            <a:endParaRPr sz="2400">
              <a:latin typeface="Josefin Sans"/>
              <a:ea typeface="Josefin Sans"/>
              <a:cs typeface="Josefin Sans"/>
              <a:sym typeface="Josefin Sans"/>
            </a:endParaRPr>
          </a:p>
        </p:txBody>
      </p:sp>
      <p:cxnSp>
        <p:nvCxnSpPr>
          <p:cNvPr id="278" name="Google Shape;278;p36" descr="Arrow pointing right"/>
          <p:cNvCxnSpPr>
            <a:stCxn id="275" idx="6"/>
            <a:endCxn id="277" idx="0"/>
          </p:cNvCxnSpPr>
          <p:nvPr/>
        </p:nvCxnSpPr>
        <p:spPr>
          <a:xfrm rot="10800000" flipH="1">
            <a:off x="4252500" y="3482625"/>
            <a:ext cx="1622700" cy="1042800"/>
          </a:xfrm>
          <a:prstGeom prst="curvedConnector4">
            <a:avLst>
              <a:gd name="adj1" fmla="val 11392"/>
              <a:gd name="adj2" fmla="val 122845"/>
            </a:avLst>
          </a:prstGeom>
          <a:noFill/>
          <a:ln w="76200" cap="flat" cmpd="sng">
            <a:solidFill>
              <a:srgbClr val="F1C232"/>
            </a:solidFill>
            <a:prstDash val="solid"/>
            <a:round/>
            <a:headEnd type="none" w="med" len="med"/>
            <a:tailEnd type="stealth" w="med" len="med"/>
          </a:ln>
        </p:spPr>
      </p:cxnSp>
      <p:pic>
        <p:nvPicPr>
          <p:cNvPr id="279" name="Google Shape;279;p36" descr="Clipart of Whole Body Listening image">
            <a:hlinkClick r:id="rId4"/>
          </p:cNvPr>
          <p:cNvPicPr preferRelativeResize="0"/>
          <p:nvPr/>
        </p:nvPicPr>
        <p:blipFill>
          <a:blip r:embed="rId5">
            <a:alphaModFix/>
          </a:blip>
          <a:stretch>
            <a:fillRect/>
          </a:stretch>
        </p:blipFill>
        <p:spPr>
          <a:xfrm>
            <a:off x="7042325" y="412524"/>
            <a:ext cx="4758774" cy="3323940"/>
          </a:xfrm>
          <a:prstGeom prst="rect">
            <a:avLst/>
          </a:prstGeom>
          <a:noFill/>
          <a:ln>
            <a:noFill/>
          </a:ln>
        </p:spPr>
      </p:pic>
      <p:sp>
        <p:nvSpPr>
          <p:cNvPr id="280" name="Google Shape;280;p36"/>
          <p:cNvSpPr txBox="1"/>
          <p:nvPr/>
        </p:nvSpPr>
        <p:spPr>
          <a:xfrm>
            <a:off x="7162225" y="3690500"/>
            <a:ext cx="4550700" cy="238500"/>
          </a:xfrm>
          <a:prstGeom prst="rect">
            <a:avLst/>
          </a:prstGeom>
          <a:noFill/>
          <a:ln>
            <a:noFill/>
          </a:ln>
        </p:spPr>
        <p:txBody>
          <a:bodyPr spcFirstLastPara="1" wrap="square" lIns="91425" tIns="91425" rIns="91425" bIns="91425" anchor="t" anchorCtr="0">
            <a:noAutofit/>
          </a:bodyPr>
          <a:lstStyle/>
          <a:p>
            <a:pPr marL="2286000" lvl="0" indent="0" algn="l" rtl="0">
              <a:spcBef>
                <a:spcPts val="0"/>
              </a:spcBef>
              <a:spcAft>
                <a:spcPts val="0"/>
              </a:spcAft>
              <a:buNone/>
            </a:pPr>
            <a:r>
              <a:rPr lang="en-US" u="sng">
                <a:solidFill>
                  <a:schemeClr val="hlink"/>
                </a:solidFill>
                <a:latin typeface="Trebuchet MS"/>
                <a:ea typeface="Trebuchet MS"/>
                <a:cs typeface="Trebuchet MS"/>
                <a:sym typeface="Trebuchet MS"/>
                <a:hlinkClick r:id="rId4"/>
              </a:rPr>
              <a:t>K3 Teacher Resources</a:t>
            </a:r>
            <a:endParaRPr>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7"/>
          <p:cNvSpPr txBox="1">
            <a:spLocks noGrp="1"/>
          </p:cNvSpPr>
          <p:nvPr>
            <p:ph type="title"/>
          </p:nvPr>
        </p:nvSpPr>
        <p:spPr>
          <a:xfrm rot="-5400000">
            <a:off x="-4114800" y="5937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SLANT Listening</a:t>
            </a:r>
            <a:endParaRPr/>
          </a:p>
        </p:txBody>
      </p:sp>
      <p:pic>
        <p:nvPicPr>
          <p:cNvPr id="287" name="Google Shape;287;p37" descr="A simple strategy encourages students to give their full attention when listening to others." title="60-Second Strategy: SLANT Listening">
            <a:hlinkClick r:id="rId3"/>
          </p:cNvPr>
          <p:cNvPicPr preferRelativeResize="0"/>
          <p:nvPr/>
        </p:nvPicPr>
        <p:blipFill>
          <a:blip r:embed="rId4">
            <a:alphaModFix/>
          </a:blip>
          <a:stretch>
            <a:fillRect/>
          </a:stretch>
        </p:blipFill>
        <p:spPr>
          <a:xfrm>
            <a:off x="2399950" y="155375"/>
            <a:ext cx="7785074" cy="5838825"/>
          </a:xfrm>
          <a:prstGeom prst="rect">
            <a:avLst/>
          </a:prstGeom>
          <a:noFill/>
          <a:ln>
            <a:noFill/>
          </a:ln>
        </p:spPr>
      </p:pic>
      <p:sp>
        <p:nvSpPr>
          <p:cNvPr id="288" name="Google Shape;288;p37"/>
          <p:cNvSpPr txBox="1"/>
          <p:nvPr/>
        </p:nvSpPr>
        <p:spPr>
          <a:xfrm>
            <a:off x="2429250" y="6084550"/>
            <a:ext cx="6964800" cy="5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Video by Edutopia, George Lucas Educational Foundation</a:t>
            </a:r>
            <a:endParaRPr sz="1800">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p:nvPr/>
        </p:nvSpPr>
        <p:spPr>
          <a:xfrm>
            <a:off x="436450" y="3982250"/>
            <a:ext cx="6137700" cy="1492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4800">
                <a:solidFill>
                  <a:srgbClr val="0F150D"/>
                </a:solidFill>
                <a:latin typeface="Caveat"/>
                <a:ea typeface="Caveat"/>
                <a:cs typeface="Caveat"/>
                <a:sym typeface="Caveat"/>
              </a:rPr>
              <a:t>Sarah Bazemore</a:t>
            </a:r>
            <a:endParaRPr sz="4800">
              <a:solidFill>
                <a:srgbClr val="0F150D"/>
              </a:solidFill>
              <a:latin typeface="Caveat"/>
              <a:ea typeface="Caveat"/>
              <a:cs typeface="Caveat"/>
              <a:sym typeface="Caveat"/>
            </a:endParaRPr>
          </a:p>
          <a:p>
            <a:pPr marL="0" lvl="0" indent="0" algn="ctr" rtl="0">
              <a:lnSpc>
                <a:spcPct val="90000"/>
              </a:lnSpc>
              <a:spcBef>
                <a:spcPts val="500"/>
              </a:spcBef>
              <a:spcAft>
                <a:spcPts val="0"/>
              </a:spcAft>
              <a:buNone/>
            </a:pPr>
            <a:r>
              <a:rPr lang="en-US" sz="2000">
                <a:solidFill>
                  <a:srgbClr val="0F150D"/>
                </a:solidFill>
                <a:latin typeface="Trebuchet MS"/>
                <a:ea typeface="Trebuchet MS"/>
                <a:cs typeface="Trebuchet MS"/>
                <a:sym typeface="Trebuchet MS"/>
              </a:rPr>
              <a:t>School Counseling Specialists, </a:t>
            </a:r>
            <a:endParaRPr sz="2000">
              <a:solidFill>
                <a:srgbClr val="0F150D"/>
              </a:solidFill>
              <a:latin typeface="Trebuchet MS"/>
              <a:ea typeface="Trebuchet MS"/>
              <a:cs typeface="Trebuchet MS"/>
              <a:sym typeface="Trebuchet MS"/>
            </a:endParaRPr>
          </a:p>
          <a:p>
            <a:pPr marL="0" lvl="0" indent="0" algn="ctr" rtl="0">
              <a:lnSpc>
                <a:spcPct val="90000"/>
              </a:lnSpc>
              <a:spcBef>
                <a:spcPts val="500"/>
              </a:spcBef>
              <a:spcAft>
                <a:spcPts val="0"/>
              </a:spcAft>
              <a:buNone/>
            </a:pPr>
            <a:r>
              <a:rPr lang="en-US" sz="2000">
                <a:solidFill>
                  <a:srgbClr val="0F150D"/>
                </a:solidFill>
                <a:latin typeface="Trebuchet MS"/>
                <a:ea typeface="Trebuchet MS"/>
                <a:cs typeface="Trebuchet MS"/>
                <a:sym typeface="Trebuchet MS"/>
              </a:rPr>
              <a:t>and Student Assistance Systems Coordinator</a:t>
            </a:r>
            <a:endParaRPr sz="2000">
              <a:solidFill>
                <a:srgbClr val="0F150D"/>
              </a:solidFill>
              <a:latin typeface="Trebuchet MS"/>
              <a:ea typeface="Trebuchet MS"/>
              <a:cs typeface="Trebuchet MS"/>
              <a:sym typeface="Trebuchet MS"/>
            </a:endParaRPr>
          </a:p>
          <a:p>
            <a:pPr marL="0" lvl="0" indent="0" algn="ctr" rtl="0">
              <a:lnSpc>
                <a:spcPct val="90000"/>
              </a:lnSpc>
              <a:spcBef>
                <a:spcPts val="500"/>
              </a:spcBef>
              <a:spcAft>
                <a:spcPts val="0"/>
              </a:spcAft>
              <a:buNone/>
            </a:pPr>
            <a:r>
              <a:rPr lang="en-US" sz="2000">
                <a:solidFill>
                  <a:srgbClr val="0F150D"/>
                </a:solidFill>
                <a:latin typeface="Trebuchet MS"/>
                <a:ea typeface="Trebuchet MS"/>
                <a:cs typeface="Trebuchet MS"/>
                <a:sym typeface="Trebuchet MS"/>
              </a:rPr>
              <a:t>Office of Student Services</a:t>
            </a:r>
            <a:endParaRPr sz="2800">
              <a:solidFill>
                <a:srgbClr val="0F150D"/>
              </a:solidFill>
              <a:latin typeface="Trebuchet MS"/>
              <a:ea typeface="Trebuchet MS"/>
              <a:cs typeface="Trebuchet MS"/>
              <a:sym typeface="Trebuchet MS"/>
            </a:endParaRPr>
          </a:p>
        </p:txBody>
      </p:sp>
      <p:pic>
        <p:nvPicPr>
          <p:cNvPr id="160" name="Google Shape;160;p20" descr="image of Sarah Bazemore"/>
          <p:cNvPicPr preferRelativeResize="0"/>
          <p:nvPr/>
        </p:nvPicPr>
        <p:blipFill>
          <a:blip r:embed="rId3">
            <a:alphaModFix/>
          </a:blip>
          <a:stretch>
            <a:fillRect/>
          </a:stretch>
        </p:blipFill>
        <p:spPr>
          <a:xfrm>
            <a:off x="2236779" y="764750"/>
            <a:ext cx="2853017" cy="3217500"/>
          </a:xfrm>
          <a:prstGeom prst="rect">
            <a:avLst/>
          </a:prstGeom>
          <a:noFill/>
          <a:ln>
            <a:noFill/>
          </a:ln>
        </p:spPr>
      </p:pic>
      <p:pic>
        <p:nvPicPr>
          <p:cNvPr id="161" name="Google Shape;161;p20" descr="Clip art of Teacher- (n) tee-cher: A multi-tasking educational rockstar who lives to inspire and loves to encourage.  They're kind of a big deal."/>
          <p:cNvPicPr preferRelativeResize="0"/>
          <p:nvPr/>
        </p:nvPicPr>
        <p:blipFill>
          <a:blip r:embed="rId4">
            <a:alphaModFix/>
          </a:blip>
          <a:stretch>
            <a:fillRect/>
          </a:stretch>
        </p:blipFill>
        <p:spPr>
          <a:xfrm>
            <a:off x="6205275" y="992225"/>
            <a:ext cx="5143600" cy="3613375"/>
          </a:xfrm>
          <a:prstGeom prst="rect">
            <a:avLst/>
          </a:prstGeom>
          <a:noFill/>
          <a:ln>
            <a:noFill/>
          </a:ln>
        </p:spPr>
      </p:pic>
      <p:sp>
        <p:nvSpPr>
          <p:cNvPr id="2" name="Title 1"/>
          <p:cNvSpPr>
            <a:spLocks noGrp="1"/>
          </p:cNvSpPr>
          <p:nvPr>
            <p:ph type="title"/>
          </p:nvPr>
        </p:nvSpPr>
        <p:spPr>
          <a:xfrm>
            <a:off x="833275" y="-187326"/>
            <a:ext cx="10515600" cy="1325880"/>
          </a:xfrm>
        </p:spPr>
        <p:txBody>
          <a:bodyPr/>
          <a:lstStyle/>
          <a:p>
            <a:r>
              <a:rPr lang="en-US" dirty="0" smtClean="0"/>
              <a:t>Who Am I?</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8"/>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2 </a:t>
            </a:r>
            <a:r>
              <a:rPr lang="en-US" sz="1600" b="1" dirty="0" smtClean="0">
                <a:solidFill>
                  <a:srgbClr val="000000"/>
                </a:solidFill>
              </a:rPr>
              <a:t>(1 of 2)</a:t>
            </a:r>
            <a:endParaRPr sz="1600" b="1" dirty="0">
              <a:solidFill>
                <a:srgbClr val="000000"/>
              </a:solidFill>
            </a:endParaRPr>
          </a:p>
        </p:txBody>
      </p:sp>
      <p:sp>
        <p:nvSpPr>
          <p:cNvPr id="295" name="Google Shape;295;p38"/>
          <p:cNvSpPr txBox="1">
            <a:spLocks noGrp="1"/>
          </p:cNvSpPr>
          <p:nvPr>
            <p:ph type="body" idx="1"/>
          </p:nvPr>
        </p:nvSpPr>
        <p:spPr>
          <a:xfrm>
            <a:off x="570425" y="1386925"/>
            <a:ext cx="4306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latin typeface="Josefin Sans"/>
                <a:ea typeface="Josefin Sans"/>
                <a:cs typeface="Josefin Sans"/>
                <a:sym typeface="Josefin Sans"/>
              </a:rPr>
              <a:t>Establish positive and predictable classroom environments.</a:t>
            </a:r>
            <a:endParaRPr sz="2400">
              <a:latin typeface="Josefin Sans"/>
              <a:ea typeface="Josefin Sans"/>
              <a:cs typeface="Josefin Sans"/>
              <a:sym typeface="Josefin Sans"/>
            </a:endParaRPr>
          </a:p>
        </p:txBody>
      </p:sp>
      <p:sp>
        <p:nvSpPr>
          <p:cNvPr id="296" name="Google Shape;296;p38" descr="Circle:&#10;Growth Mindset Practices&#10;Value: Effort, Persistence, Learning from Mistakes"/>
          <p:cNvSpPr/>
          <p:nvPr/>
        </p:nvSpPr>
        <p:spPr>
          <a:xfrm>
            <a:off x="870600" y="2717175"/>
            <a:ext cx="34428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8"/>
          <p:cNvSpPr txBox="1"/>
          <p:nvPr/>
        </p:nvSpPr>
        <p:spPr>
          <a:xfrm>
            <a:off x="1169550" y="3103850"/>
            <a:ext cx="2763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u="sng">
                <a:solidFill>
                  <a:schemeClr val="hlink"/>
                </a:solidFill>
                <a:latin typeface="Josefin Sans"/>
                <a:ea typeface="Josefin Sans"/>
                <a:cs typeface="Josefin Sans"/>
                <a:sym typeface="Josefin Sans"/>
                <a:hlinkClick r:id="rId3"/>
              </a:rPr>
              <a:t>Growth Mindset</a:t>
            </a:r>
            <a:r>
              <a:rPr lang="en-US" sz="3000" b="1">
                <a:latin typeface="Josefin Sans"/>
                <a:ea typeface="Josefin Sans"/>
                <a:cs typeface="Josefin Sans"/>
                <a:sym typeface="Josefin Sans"/>
              </a:rPr>
              <a:t> Practices…</a:t>
            </a:r>
            <a:endParaRPr sz="3000" b="1">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Value: Effort</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Persistence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Learning from Mistakes</a:t>
            </a:r>
            <a:endParaRPr sz="2400">
              <a:latin typeface="Josefin Sans"/>
              <a:ea typeface="Josefin Sans"/>
              <a:cs typeface="Josefin Sans"/>
              <a:sym typeface="Josefin Sans"/>
            </a:endParaRPr>
          </a:p>
        </p:txBody>
      </p:sp>
      <p:sp>
        <p:nvSpPr>
          <p:cNvPr id="298" name="Google Shape;298;p38"/>
          <p:cNvSpPr txBox="1"/>
          <p:nvPr/>
        </p:nvSpPr>
        <p:spPr>
          <a:xfrm>
            <a:off x="4817175" y="5565050"/>
            <a:ext cx="5327400" cy="10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l" rtl="0">
              <a:spcBef>
                <a:spcPts val="0"/>
              </a:spcBef>
              <a:spcAft>
                <a:spcPts val="0"/>
              </a:spcAft>
              <a:buNone/>
            </a:pPr>
            <a:r>
              <a:rPr lang="en-US" sz="2400">
                <a:latin typeface="Josefin Sans"/>
                <a:ea typeface="Josefin Sans"/>
                <a:cs typeface="Josefin Sans"/>
                <a:sym typeface="Josefin Sans"/>
              </a:rPr>
              <a:t>Use process praise not person praise.</a:t>
            </a:r>
            <a:endParaRPr sz="2400">
              <a:latin typeface="Josefin Sans"/>
              <a:ea typeface="Josefin Sans"/>
              <a:cs typeface="Josefin Sans"/>
              <a:sym typeface="Josefin Sans"/>
            </a:endParaRPr>
          </a:p>
        </p:txBody>
      </p:sp>
      <p:cxnSp>
        <p:nvCxnSpPr>
          <p:cNvPr id="299" name="Google Shape;299;p38" descr="Arrow pointing right"/>
          <p:cNvCxnSpPr>
            <a:stCxn id="296" idx="5"/>
            <a:endCxn id="298" idx="1"/>
          </p:cNvCxnSpPr>
          <p:nvPr/>
        </p:nvCxnSpPr>
        <p:spPr>
          <a:xfrm rot="-5400000" flipH="1">
            <a:off x="4178664" y="5434601"/>
            <a:ext cx="269100" cy="1008000"/>
          </a:xfrm>
          <a:prstGeom prst="curvedConnector2">
            <a:avLst/>
          </a:prstGeom>
          <a:noFill/>
          <a:ln w="76200" cap="flat" cmpd="sng">
            <a:solidFill>
              <a:srgbClr val="F1C232"/>
            </a:solidFill>
            <a:prstDash val="solid"/>
            <a:round/>
            <a:headEnd type="none" w="med" len="med"/>
            <a:tailEnd type="stealth" w="med" len="med"/>
          </a:ln>
        </p:spPr>
      </p:cxnSp>
      <p:pic>
        <p:nvPicPr>
          <p:cNvPr id="300" name="Google Shape;300;p38" descr="10 Growth Mindset Praises for Teachers to Give Students:&#10;Praise Effort or Process NOT Ability or Trait&#10;&#10;I'm happy you figured that out for yourself.&#10;&#10;I'm proud of you for giving it your best effort.&#10;&#10;You never gave up, even when it was hard.&#10;&#10;You have such a positive attitude&#10;&#10;What a creative solution to that problem.&#10;&#10;Your hard work has really paid off.&#10;&#10;You showed great perserverence reaching your coal.&#10;&#10;I admire you for trying so hard.&#10;&#10;I like the way you tried different strategies to figure that out.&#10;&#10;You are not of a challenge: I like that."/>
          <p:cNvPicPr preferRelativeResize="0"/>
          <p:nvPr/>
        </p:nvPicPr>
        <p:blipFill>
          <a:blip r:embed="rId4">
            <a:alphaModFix/>
          </a:blip>
          <a:stretch>
            <a:fillRect/>
          </a:stretch>
        </p:blipFill>
        <p:spPr>
          <a:xfrm>
            <a:off x="4761325" y="114300"/>
            <a:ext cx="7080299" cy="5307600"/>
          </a:xfrm>
          <a:prstGeom prst="rect">
            <a:avLst/>
          </a:prstGeom>
          <a:noFill/>
          <a:ln w="28575" cap="flat" cmpd="sng">
            <a:solidFill>
              <a:srgbClr val="F1C23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9"/>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2 </a:t>
            </a:r>
            <a:r>
              <a:rPr lang="en-US" sz="1600" b="1" dirty="0" smtClean="0">
                <a:solidFill>
                  <a:srgbClr val="000000"/>
                </a:solidFill>
              </a:rPr>
              <a:t>(2 of 2)</a:t>
            </a:r>
            <a:endParaRPr sz="1600" b="1" dirty="0">
              <a:solidFill>
                <a:srgbClr val="000000"/>
              </a:solidFill>
            </a:endParaRPr>
          </a:p>
        </p:txBody>
      </p:sp>
      <p:sp>
        <p:nvSpPr>
          <p:cNvPr id="307" name="Google Shape;307;p39"/>
          <p:cNvSpPr txBox="1">
            <a:spLocks noGrp="1"/>
          </p:cNvSpPr>
          <p:nvPr>
            <p:ph type="body" idx="1"/>
          </p:nvPr>
        </p:nvSpPr>
        <p:spPr>
          <a:xfrm>
            <a:off x="570425" y="1386925"/>
            <a:ext cx="4306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latin typeface="Josefin Sans"/>
                <a:ea typeface="Josefin Sans"/>
                <a:cs typeface="Josefin Sans"/>
                <a:sym typeface="Josefin Sans"/>
              </a:rPr>
              <a:t>Establish positive and predictable classroom environments.</a:t>
            </a:r>
            <a:endParaRPr sz="2400">
              <a:latin typeface="Josefin Sans"/>
              <a:ea typeface="Josefin Sans"/>
              <a:cs typeface="Josefin Sans"/>
              <a:sym typeface="Josefin Sans"/>
            </a:endParaRPr>
          </a:p>
        </p:txBody>
      </p:sp>
      <p:sp>
        <p:nvSpPr>
          <p:cNvPr id="308" name="Google Shape;308;p39" descr="Routines for Checking in Regularly with Students"/>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9"/>
          <p:cNvSpPr txBox="1"/>
          <p:nvPr/>
        </p:nvSpPr>
        <p:spPr>
          <a:xfrm>
            <a:off x="1169550" y="3103850"/>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latin typeface="Josefin Sans"/>
                <a:ea typeface="Josefin Sans"/>
                <a:cs typeface="Josefin Sans"/>
                <a:sym typeface="Josefin Sans"/>
              </a:rPr>
              <a:t>Routines for Checking in Regularly with Students</a:t>
            </a:r>
            <a:endParaRPr sz="2400">
              <a:latin typeface="Josefin Sans"/>
              <a:ea typeface="Josefin Sans"/>
              <a:cs typeface="Josefin Sans"/>
              <a:sym typeface="Josefin Sans"/>
            </a:endParaRPr>
          </a:p>
        </p:txBody>
      </p:sp>
      <p:sp>
        <p:nvSpPr>
          <p:cNvPr id="310" name="Google Shape;310;p39"/>
          <p:cNvSpPr txBox="1"/>
          <p:nvPr/>
        </p:nvSpPr>
        <p:spPr>
          <a:xfrm>
            <a:off x="4817175" y="5565050"/>
            <a:ext cx="5327400" cy="10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l" rtl="0">
              <a:spcBef>
                <a:spcPts val="0"/>
              </a:spcBef>
              <a:spcAft>
                <a:spcPts val="0"/>
              </a:spcAft>
              <a:buNone/>
            </a:pPr>
            <a:r>
              <a:rPr lang="en-US" sz="2400">
                <a:latin typeface="Josefin Sans"/>
                <a:ea typeface="Josefin Sans"/>
                <a:cs typeface="Josefin Sans"/>
                <a:sym typeface="Josefin Sans"/>
              </a:rPr>
              <a:t>The 5 Point Scale</a:t>
            </a:r>
            <a:endParaRPr sz="2400">
              <a:latin typeface="Josefin Sans"/>
              <a:ea typeface="Josefin Sans"/>
              <a:cs typeface="Josefin Sans"/>
              <a:sym typeface="Josefin Sans"/>
            </a:endParaRPr>
          </a:p>
        </p:txBody>
      </p:sp>
      <p:cxnSp>
        <p:nvCxnSpPr>
          <p:cNvPr id="311" name="Google Shape;311;p39" descr="Arrow pointing right"/>
          <p:cNvCxnSpPr>
            <a:stCxn id="308" idx="5"/>
            <a:endCxn id="310" idx="1"/>
          </p:cNvCxnSpPr>
          <p:nvPr/>
        </p:nvCxnSpPr>
        <p:spPr>
          <a:xfrm rot="-5400000" flipH="1">
            <a:off x="4002991" y="5258951"/>
            <a:ext cx="269100" cy="1359300"/>
          </a:xfrm>
          <a:prstGeom prst="curvedConnector2">
            <a:avLst/>
          </a:prstGeom>
          <a:noFill/>
          <a:ln w="76200" cap="flat" cmpd="sng">
            <a:solidFill>
              <a:srgbClr val="F1C232"/>
            </a:solidFill>
            <a:prstDash val="solid"/>
            <a:round/>
            <a:headEnd type="none" w="med" len="med"/>
            <a:tailEnd type="stealth" w="med" len="med"/>
          </a:ln>
        </p:spPr>
      </p:cxnSp>
      <p:pic>
        <p:nvPicPr>
          <p:cNvPr id="312" name="Google Shape;312;p39" descr="sample chart&#10;&#10;What this looks like and what I can do"/>
          <p:cNvPicPr preferRelativeResize="0"/>
          <p:nvPr/>
        </p:nvPicPr>
        <p:blipFill>
          <a:blip r:embed="rId3">
            <a:alphaModFix/>
          </a:blip>
          <a:stretch>
            <a:fillRect/>
          </a:stretch>
        </p:blipFill>
        <p:spPr>
          <a:xfrm>
            <a:off x="4312148" y="469775"/>
            <a:ext cx="7388899" cy="4136325"/>
          </a:xfrm>
          <a:prstGeom prst="rect">
            <a:avLst/>
          </a:prstGeom>
          <a:noFill/>
          <a:ln>
            <a:noFill/>
          </a:ln>
        </p:spPr>
      </p:pic>
      <p:pic>
        <p:nvPicPr>
          <p:cNvPr id="313" name="Google Shape;313;p39" descr="5 point scale&#10;&#10;5- I am going to explode&#10;4- I am getting angry&#10;3- I am a little nervous&#10;2- Feeling okay&#10;1- Calm and relaxed"/>
          <p:cNvPicPr preferRelativeResize="0"/>
          <p:nvPr/>
        </p:nvPicPr>
        <p:blipFill>
          <a:blip r:embed="rId4">
            <a:alphaModFix/>
          </a:blip>
          <a:stretch>
            <a:fillRect/>
          </a:stretch>
        </p:blipFill>
        <p:spPr>
          <a:xfrm>
            <a:off x="4137541" y="-10825"/>
            <a:ext cx="4075925" cy="4612725"/>
          </a:xfrm>
          <a:prstGeom prst="rect">
            <a:avLst/>
          </a:prstGeom>
          <a:noFill/>
          <a:ln>
            <a:noFill/>
          </a:ln>
        </p:spPr>
      </p:pic>
      <p:pic>
        <p:nvPicPr>
          <p:cNvPr id="314" name="Google Shape;314;p39" descr="The 5 point scale&#10;&#10;Very likely&#10;likely&#10;unlikely&#10;very unlikely&#10;not sure"/>
          <p:cNvPicPr preferRelativeResize="0"/>
          <p:nvPr/>
        </p:nvPicPr>
        <p:blipFill>
          <a:blip r:embed="rId5">
            <a:alphaModFix/>
          </a:blip>
          <a:stretch>
            <a:fillRect/>
          </a:stretch>
        </p:blipFill>
        <p:spPr>
          <a:xfrm>
            <a:off x="7318825" y="4942349"/>
            <a:ext cx="4382225" cy="1082975"/>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1000"/>
                                        <p:tgtEl>
                                          <p:spTgt spid="313"/>
                                        </p:tgtEl>
                                        <p:attrNameLst>
                                          <p:attrName>ppt_x</p:attrName>
                                        </p:attrNameLst>
                                      </p:cBhvr>
                                      <p:tavLst>
                                        <p:tav tm="0">
                                          <p:val>
                                            <p:strVal val="#ppt_x"/>
                                          </p:val>
                                        </p:tav>
                                        <p:tav tm="100000">
                                          <p:val>
                                            <p:strVal val="#ppt_x-1"/>
                                          </p:val>
                                        </p:tav>
                                      </p:tavLst>
                                    </p:anim>
                                    <p:set>
                                      <p:cBhvr>
                                        <p:cTn id="7" dur="1" fill="hold">
                                          <p:stCondLst>
                                            <p:cond delay="1000"/>
                                          </p:stCondLst>
                                        </p:cTn>
                                        <p:tgtEl>
                                          <p:spTgt spid="3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0"/>
          <p:cNvSpPr txBox="1">
            <a:spLocks noGrp="1"/>
          </p:cNvSpPr>
          <p:nvPr>
            <p:ph type="title"/>
          </p:nvPr>
        </p:nvSpPr>
        <p:spPr>
          <a:xfrm rot="-5400000">
            <a:off x="-4114800" y="5937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Hand Signals for More</a:t>
            </a:r>
            <a:endParaRPr/>
          </a:p>
          <a:p>
            <a:pPr marL="0" lvl="0" indent="0" algn="l" rtl="0">
              <a:spcBef>
                <a:spcPts val="0"/>
              </a:spcBef>
              <a:spcAft>
                <a:spcPts val="0"/>
              </a:spcAft>
              <a:buNone/>
            </a:pPr>
            <a:r>
              <a:rPr lang="en-US"/>
              <a:t> Equitable Discussions</a:t>
            </a:r>
            <a:endParaRPr/>
          </a:p>
        </p:txBody>
      </p:sp>
      <p:sp>
        <p:nvSpPr>
          <p:cNvPr id="321" name="Google Shape;321;p40"/>
          <p:cNvSpPr txBox="1"/>
          <p:nvPr/>
        </p:nvSpPr>
        <p:spPr>
          <a:xfrm>
            <a:off x="2429250" y="6084550"/>
            <a:ext cx="6964800" cy="5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Video by Edutopia, George Lucas Educational Foundation</a:t>
            </a:r>
            <a:endParaRPr sz="1800">
              <a:latin typeface="Trebuchet MS"/>
              <a:ea typeface="Trebuchet MS"/>
              <a:cs typeface="Trebuchet MS"/>
              <a:sym typeface="Trebuchet MS"/>
            </a:endParaRPr>
          </a:p>
        </p:txBody>
      </p:sp>
      <p:pic>
        <p:nvPicPr>
          <p:cNvPr id="322" name="Google Shape;322;p40" descr="Whether your class discussions are online or off, hand signals enable students to engage in multiple ways." title="Using Hand Signals for More Equitable Discussions">
            <a:hlinkClick r:id="rId3"/>
          </p:cNvPr>
          <p:cNvPicPr preferRelativeResize="0"/>
          <p:nvPr/>
        </p:nvPicPr>
        <p:blipFill>
          <a:blip r:embed="rId4">
            <a:alphaModFix/>
          </a:blip>
          <a:stretch>
            <a:fillRect/>
          </a:stretch>
        </p:blipFill>
        <p:spPr>
          <a:xfrm>
            <a:off x="2502825" y="114300"/>
            <a:ext cx="7996200" cy="5997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1"/>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3 </a:t>
            </a:r>
            <a:r>
              <a:rPr lang="en-US" sz="1600" b="1" dirty="0" smtClean="0">
                <a:solidFill>
                  <a:srgbClr val="000000"/>
                </a:solidFill>
              </a:rPr>
              <a:t>(1 of 2)</a:t>
            </a:r>
            <a:endParaRPr sz="1600" b="1" dirty="0">
              <a:solidFill>
                <a:srgbClr val="000000"/>
              </a:solidFill>
            </a:endParaRPr>
          </a:p>
        </p:txBody>
      </p:sp>
      <p:sp>
        <p:nvSpPr>
          <p:cNvPr id="329" name="Google Shape;329;p41"/>
          <p:cNvSpPr txBox="1">
            <a:spLocks noGrp="1"/>
          </p:cNvSpPr>
          <p:nvPr>
            <p:ph type="body" idx="1"/>
          </p:nvPr>
        </p:nvSpPr>
        <p:spPr>
          <a:xfrm>
            <a:off x="570425" y="1441250"/>
            <a:ext cx="6558000" cy="452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Encourage positive teacher-student interactions and student-student interactions</a:t>
            </a:r>
            <a:endParaRPr sz="3000">
              <a:latin typeface="Josefin Sans"/>
              <a:ea typeface="Josefin Sans"/>
              <a:cs typeface="Josefin Sans"/>
              <a:sym typeface="Josefin Sans"/>
            </a:endParaRPr>
          </a:p>
        </p:txBody>
      </p:sp>
      <p:sp>
        <p:nvSpPr>
          <p:cNvPr id="330" name="Google Shape;330;p41" descr="Routines and regular opportunities for interactions that are taught and consistently used"/>
          <p:cNvSpPr/>
          <p:nvPr/>
        </p:nvSpPr>
        <p:spPr>
          <a:xfrm>
            <a:off x="831900" y="3127200"/>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1"/>
          <p:cNvSpPr txBox="1"/>
          <p:nvPr/>
        </p:nvSpPr>
        <p:spPr>
          <a:xfrm>
            <a:off x="4622225" y="3482525"/>
            <a:ext cx="3398700" cy="211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latin typeface="Josefin Sans"/>
                <a:ea typeface="Josefin Sans"/>
                <a:cs typeface="Josefin Sans"/>
                <a:sym typeface="Josefin Sans"/>
              </a:rPr>
              <a:t>Example: </a:t>
            </a:r>
            <a:endParaRPr sz="2400" dirty="0">
              <a:latin typeface="Josefin Sans"/>
              <a:ea typeface="Josefin Sans"/>
              <a:cs typeface="Josefin Sans"/>
              <a:sym typeface="Josefin Sans"/>
            </a:endParaRPr>
          </a:p>
          <a:p>
            <a:pPr marL="0" lvl="0" indent="0" algn="ctr" rtl="0">
              <a:spcBef>
                <a:spcPts val="0"/>
              </a:spcBef>
              <a:spcAft>
                <a:spcPts val="0"/>
              </a:spcAft>
              <a:buNone/>
            </a:pPr>
            <a:r>
              <a:rPr lang="en-US" sz="2400" dirty="0">
                <a:latin typeface="Josefin Sans"/>
                <a:ea typeface="Josefin Sans"/>
                <a:cs typeface="Josefin Sans"/>
                <a:sym typeface="Josefin Sans"/>
              </a:rPr>
              <a:t>Greeting students by name as they enter the room.</a:t>
            </a:r>
            <a:endParaRPr sz="2400" dirty="0">
              <a:latin typeface="Josefin Sans"/>
              <a:ea typeface="Josefin Sans"/>
              <a:cs typeface="Josefin Sans"/>
              <a:sym typeface="Josefin Sans"/>
            </a:endParaRPr>
          </a:p>
          <a:p>
            <a:pPr marL="0" lvl="0" indent="0" algn="ctr" rtl="0">
              <a:spcBef>
                <a:spcPts val="0"/>
              </a:spcBef>
              <a:spcAft>
                <a:spcPts val="0"/>
              </a:spcAft>
              <a:buNone/>
            </a:pPr>
            <a:r>
              <a:rPr lang="en-US" sz="2400" dirty="0">
                <a:latin typeface="Josefin Sans"/>
                <a:ea typeface="Josefin Sans"/>
                <a:cs typeface="Josefin Sans"/>
                <a:sym typeface="Josefin Sans"/>
              </a:rPr>
              <a:t>-or-</a:t>
            </a:r>
            <a:endParaRPr sz="2400" dirty="0">
              <a:latin typeface="Josefin Sans"/>
              <a:ea typeface="Josefin Sans"/>
              <a:cs typeface="Josefin Sans"/>
              <a:sym typeface="Josefin Sans"/>
            </a:endParaRPr>
          </a:p>
          <a:p>
            <a:pPr marL="0" lvl="0" indent="0" algn="ctr" rtl="0">
              <a:spcBef>
                <a:spcPts val="0"/>
              </a:spcBef>
              <a:spcAft>
                <a:spcPts val="0"/>
              </a:spcAft>
              <a:buNone/>
            </a:pPr>
            <a:r>
              <a:rPr lang="en-US" sz="2400" u="sng" dirty="0">
                <a:solidFill>
                  <a:schemeClr val="accent2"/>
                </a:solidFill>
                <a:latin typeface="Josefin Sans"/>
                <a:ea typeface="Josefin Sans"/>
                <a:cs typeface="Josefin Sans"/>
                <a:sym typeface="Josefi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Online Games to Get Your Class Engaged and Connected</a:t>
            </a:r>
            <a:endParaRPr sz="2400" dirty="0">
              <a:latin typeface="Josefin Sans"/>
              <a:ea typeface="Josefin Sans"/>
              <a:cs typeface="Josefin Sans"/>
              <a:sym typeface="Josefin Sans"/>
            </a:endParaRPr>
          </a:p>
        </p:txBody>
      </p:sp>
      <p:cxnSp>
        <p:nvCxnSpPr>
          <p:cNvPr id="332" name="Google Shape;332;p41" descr="arrow pointing right"/>
          <p:cNvCxnSpPr>
            <a:stCxn id="330" idx="6"/>
            <a:endCxn id="331" idx="0"/>
          </p:cNvCxnSpPr>
          <p:nvPr/>
        </p:nvCxnSpPr>
        <p:spPr>
          <a:xfrm rot="10800000" flipH="1">
            <a:off x="3863100" y="3482550"/>
            <a:ext cx="2458500" cy="1452900"/>
          </a:xfrm>
          <a:prstGeom prst="curvedConnector4">
            <a:avLst>
              <a:gd name="adj1" fmla="val 15439"/>
              <a:gd name="adj2" fmla="val 116391"/>
            </a:avLst>
          </a:prstGeom>
          <a:noFill/>
          <a:ln w="76200" cap="flat" cmpd="sng">
            <a:solidFill>
              <a:srgbClr val="F1C232"/>
            </a:solidFill>
            <a:prstDash val="solid"/>
            <a:round/>
            <a:headEnd type="none" w="med" len="med"/>
            <a:tailEnd type="stealth" w="med" len="med"/>
          </a:ln>
        </p:spPr>
      </p:cxnSp>
      <p:sp>
        <p:nvSpPr>
          <p:cNvPr id="333" name="Google Shape;333;p41"/>
          <p:cNvSpPr txBox="1"/>
          <p:nvPr/>
        </p:nvSpPr>
        <p:spPr>
          <a:xfrm>
            <a:off x="1169550" y="3506675"/>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Routines and regular opportunities for interactions that are taught and consistently used.</a:t>
            </a:r>
            <a:endParaRPr sz="2400">
              <a:latin typeface="Josefin Sans"/>
              <a:ea typeface="Josefin Sans"/>
              <a:cs typeface="Josefin Sans"/>
              <a:sym typeface="Josefin Sans"/>
            </a:endParaRPr>
          </a:p>
        </p:txBody>
      </p:sp>
      <p:pic>
        <p:nvPicPr>
          <p:cNvPr id="334" name="Google Shape;334;p41" descr="Clip art of man at computer"/>
          <p:cNvPicPr preferRelativeResize="0"/>
          <p:nvPr/>
        </p:nvPicPr>
        <p:blipFill>
          <a:blip r:embed="rId4">
            <a:alphaModFix/>
          </a:blip>
          <a:stretch>
            <a:fillRect/>
          </a:stretch>
        </p:blipFill>
        <p:spPr>
          <a:xfrm>
            <a:off x="7128425" y="582974"/>
            <a:ext cx="4758776" cy="3172518"/>
          </a:xfrm>
          <a:prstGeom prst="rect">
            <a:avLst/>
          </a:prstGeom>
          <a:noFill/>
          <a:ln>
            <a:noFill/>
          </a:ln>
        </p:spPr>
      </p:pic>
      <p:pic>
        <p:nvPicPr>
          <p:cNvPr id="335" name="Google Shape;335;p41" descr="How are you feeling?"/>
          <p:cNvPicPr preferRelativeResize="0"/>
          <p:nvPr/>
        </p:nvPicPr>
        <p:blipFill>
          <a:blip r:embed="rId5">
            <a:alphaModFix/>
          </a:blip>
          <a:stretch>
            <a:fillRect/>
          </a:stretch>
        </p:blipFill>
        <p:spPr>
          <a:xfrm>
            <a:off x="8239024" y="4330525"/>
            <a:ext cx="3598475" cy="13260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2"/>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3 </a:t>
            </a:r>
            <a:r>
              <a:rPr lang="en-US" sz="1600" b="1" dirty="0" smtClean="0">
                <a:solidFill>
                  <a:srgbClr val="000000"/>
                </a:solidFill>
              </a:rPr>
              <a:t>(2 of 2)</a:t>
            </a:r>
            <a:endParaRPr sz="1600" b="1" dirty="0">
              <a:solidFill>
                <a:srgbClr val="000000"/>
              </a:solidFill>
            </a:endParaRPr>
          </a:p>
        </p:txBody>
      </p:sp>
      <p:sp>
        <p:nvSpPr>
          <p:cNvPr id="342" name="Google Shape;342;p42"/>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Encourage positive teacher-student interactions and student-student interactions</a:t>
            </a:r>
            <a:endParaRPr sz="3000">
              <a:latin typeface="Josefin Sans"/>
              <a:ea typeface="Josefin Sans"/>
              <a:cs typeface="Josefin Sans"/>
              <a:sym typeface="Josefin Sans"/>
            </a:endParaRPr>
          </a:p>
        </p:txBody>
      </p:sp>
      <p:sp>
        <p:nvSpPr>
          <p:cNvPr id="343" name="Google Shape;343;p42" descr="Routines and regular opportunities for interactions that are taught and consistently used."/>
          <p:cNvSpPr/>
          <p:nvPr/>
        </p:nvSpPr>
        <p:spPr>
          <a:xfrm>
            <a:off x="570425" y="3127200"/>
            <a:ext cx="32928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2"/>
          <p:cNvSpPr txBox="1"/>
          <p:nvPr/>
        </p:nvSpPr>
        <p:spPr>
          <a:xfrm>
            <a:off x="901775" y="3704850"/>
            <a:ext cx="26301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Routines and regular opportunities for interactions that are taught and consistently used.</a:t>
            </a:r>
            <a:endParaRPr sz="2400">
              <a:latin typeface="Josefin Sans"/>
              <a:ea typeface="Josefin Sans"/>
              <a:cs typeface="Josefin Sans"/>
              <a:sym typeface="Josefin Sans"/>
            </a:endParaRPr>
          </a:p>
        </p:txBody>
      </p:sp>
      <p:sp>
        <p:nvSpPr>
          <p:cNvPr id="345" name="Google Shape;345;p42"/>
          <p:cNvSpPr txBox="1"/>
          <p:nvPr/>
        </p:nvSpPr>
        <p:spPr>
          <a:xfrm>
            <a:off x="4307400" y="3434825"/>
            <a:ext cx="4991700" cy="31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Josefin Sans"/>
                <a:ea typeface="Josefin Sans"/>
                <a:cs typeface="Josefin Sans"/>
                <a:sym typeface="Josefin Sans"/>
              </a:rPr>
              <a:t>        Example: </a:t>
            </a:r>
            <a:endParaRPr sz="2400">
              <a:latin typeface="Josefin Sans"/>
              <a:ea typeface="Josefin Sans"/>
              <a:cs typeface="Josefin Sans"/>
              <a:sym typeface="Josefin Sans"/>
            </a:endParaRPr>
          </a:p>
          <a:p>
            <a:pPr marL="0" lvl="0" indent="0" algn="l" rtl="0">
              <a:spcBef>
                <a:spcPts val="0"/>
              </a:spcBef>
              <a:spcAft>
                <a:spcPts val="0"/>
              </a:spcAft>
              <a:buNone/>
            </a:pPr>
            <a:r>
              <a:rPr lang="en-US" sz="2400" u="sng">
                <a:solidFill>
                  <a:schemeClr val="hlink"/>
                </a:solidFill>
                <a:latin typeface="Josefin Sans"/>
                <a:ea typeface="Josefin Sans"/>
                <a:cs typeface="Josefin Sans"/>
                <a:sym typeface="Josefin Sans"/>
                <a:hlinkClick r:id="rId3"/>
              </a:rPr>
              <a:t>Student Driven </a:t>
            </a:r>
            <a:endParaRPr/>
          </a:p>
          <a:p>
            <a:pPr marL="0" lvl="0" indent="0" algn="l" rtl="0">
              <a:spcBef>
                <a:spcPts val="0"/>
              </a:spcBef>
              <a:spcAft>
                <a:spcPts val="0"/>
              </a:spcAft>
              <a:buNone/>
            </a:pPr>
            <a:r>
              <a:rPr lang="en-US" sz="2400" u="sng">
                <a:solidFill>
                  <a:schemeClr val="hlink"/>
                </a:solidFill>
                <a:latin typeface="Josefin Sans"/>
                <a:ea typeface="Josefin Sans"/>
                <a:cs typeface="Josefin Sans"/>
                <a:sym typeface="Josefin Sans"/>
                <a:hlinkClick r:id="rId3"/>
              </a:rPr>
              <a:t>Conversations</a:t>
            </a:r>
            <a:endParaRPr sz="2400">
              <a:latin typeface="Josefin Sans"/>
              <a:ea typeface="Josefin Sans"/>
              <a:cs typeface="Josefin Sans"/>
              <a:sym typeface="Josefin Sans"/>
            </a:endParaRPr>
          </a:p>
          <a:p>
            <a:pPr marL="0" lvl="0" indent="0" algn="l" rtl="0">
              <a:spcBef>
                <a:spcPts val="0"/>
              </a:spcBef>
              <a:spcAft>
                <a:spcPts val="0"/>
              </a:spcAft>
              <a:buNone/>
            </a:pPr>
            <a:endParaRPr sz="1200">
              <a:latin typeface="Josefin Sans"/>
              <a:ea typeface="Josefin Sans"/>
              <a:cs typeface="Josefin Sans"/>
              <a:sym typeface="Josefin Sans"/>
            </a:endParaRPr>
          </a:p>
          <a:p>
            <a:pPr marL="0" lvl="0" indent="0" algn="l" rtl="0">
              <a:spcBef>
                <a:spcPts val="0"/>
              </a:spcBef>
              <a:spcAft>
                <a:spcPts val="0"/>
              </a:spcAft>
              <a:buNone/>
            </a:pPr>
            <a:r>
              <a:rPr lang="en-US" sz="2400" u="sng">
                <a:solidFill>
                  <a:schemeClr val="hlink"/>
                </a:solidFill>
                <a:latin typeface="Josefin Sans"/>
                <a:ea typeface="Josefin Sans"/>
                <a:cs typeface="Josefin Sans"/>
                <a:sym typeface="Josefin Sans"/>
                <a:hlinkClick r:id="rId4"/>
              </a:rPr>
              <a:t>Philosophical Chairs</a:t>
            </a:r>
            <a:endParaRPr sz="2400">
              <a:latin typeface="Josefin Sans"/>
              <a:ea typeface="Josefin Sans"/>
              <a:cs typeface="Josefin Sans"/>
              <a:sym typeface="Josefin Sans"/>
            </a:endParaRPr>
          </a:p>
          <a:p>
            <a:pPr marL="0" lvl="0" indent="0" algn="l" rtl="0">
              <a:spcBef>
                <a:spcPts val="0"/>
              </a:spcBef>
              <a:spcAft>
                <a:spcPts val="0"/>
              </a:spcAft>
              <a:buNone/>
            </a:pPr>
            <a:endParaRPr sz="1200">
              <a:latin typeface="Josefin Sans"/>
              <a:ea typeface="Josefin Sans"/>
              <a:cs typeface="Josefin Sans"/>
              <a:sym typeface="Josefin Sans"/>
            </a:endParaRPr>
          </a:p>
          <a:p>
            <a:pPr marL="0" lvl="0" indent="0" algn="l" rtl="0">
              <a:spcBef>
                <a:spcPts val="0"/>
              </a:spcBef>
              <a:spcAft>
                <a:spcPts val="0"/>
              </a:spcAft>
              <a:buNone/>
            </a:pPr>
            <a:r>
              <a:rPr lang="en-US" sz="2400" u="sng">
                <a:solidFill>
                  <a:schemeClr val="hlink"/>
                </a:solidFill>
                <a:latin typeface="Josefin Sans"/>
                <a:ea typeface="Josefin Sans"/>
                <a:cs typeface="Josefin Sans"/>
                <a:sym typeface="Josefin Sans"/>
                <a:hlinkClick r:id="rId5"/>
              </a:rPr>
              <a:t>Socratic Seminar</a:t>
            </a:r>
            <a:endParaRPr sz="2400">
              <a:latin typeface="Josefin Sans"/>
              <a:ea typeface="Josefin Sans"/>
              <a:cs typeface="Josefin Sans"/>
              <a:sym typeface="Josefin Sans"/>
            </a:endParaRPr>
          </a:p>
          <a:p>
            <a:pPr marL="0" lvl="0" indent="0" algn="l" rtl="0">
              <a:spcBef>
                <a:spcPts val="0"/>
              </a:spcBef>
              <a:spcAft>
                <a:spcPts val="0"/>
              </a:spcAft>
              <a:buNone/>
            </a:pPr>
            <a:r>
              <a:rPr lang="en-US">
                <a:latin typeface="Josefin Sans"/>
                <a:ea typeface="Josefin Sans"/>
                <a:cs typeface="Josefin Sans"/>
                <a:sym typeface="Josefin Sans"/>
              </a:rPr>
              <a:t>(</a:t>
            </a:r>
            <a:r>
              <a:rPr lang="en-US" u="sng">
                <a:solidFill>
                  <a:schemeClr val="hlink"/>
                </a:solidFill>
                <a:latin typeface="Josefin Sans"/>
                <a:ea typeface="Josefin Sans"/>
                <a:cs typeface="Josefin Sans"/>
                <a:sym typeface="Josefin Sans"/>
                <a:hlinkClick r:id="rId6"/>
              </a:rPr>
              <a:t>Newsela</a:t>
            </a:r>
            <a:r>
              <a:rPr lang="en-US">
                <a:latin typeface="Josefin Sans"/>
                <a:ea typeface="Josefin Sans"/>
                <a:cs typeface="Josefin Sans"/>
                <a:sym typeface="Josefin Sans"/>
              </a:rPr>
              <a:t> or </a:t>
            </a:r>
            <a:r>
              <a:rPr lang="en-US" u="sng">
                <a:solidFill>
                  <a:schemeClr val="hlink"/>
                </a:solidFill>
                <a:latin typeface="Josefin Sans"/>
                <a:ea typeface="Josefin Sans"/>
                <a:cs typeface="Josefin Sans"/>
                <a:sym typeface="Josefin Sans"/>
                <a:hlinkClick r:id="rId7"/>
              </a:rPr>
              <a:t>CommonLit</a:t>
            </a:r>
            <a:endParaRPr>
              <a:latin typeface="Josefin Sans"/>
              <a:ea typeface="Josefin Sans"/>
              <a:cs typeface="Josefin Sans"/>
              <a:sym typeface="Josefin Sans"/>
            </a:endParaRPr>
          </a:p>
          <a:p>
            <a:pPr marL="0" lvl="0" indent="0" algn="l" rtl="0">
              <a:spcBef>
                <a:spcPts val="0"/>
              </a:spcBef>
              <a:spcAft>
                <a:spcPts val="0"/>
              </a:spcAft>
              <a:buNone/>
            </a:pPr>
            <a:r>
              <a:rPr lang="en-US">
                <a:latin typeface="Josefin Sans"/>
                <a:ea typeface="Josefin Sans"/>
                <a:cs typeface="Josefin Sans"/>
                <a:sym typeface="Josefin Sans"/>
              </a:rPr>
              <a:t>is a great source for texts to drive conversations around current events or SEL)</a:t>
            </a:r>
            <a:endParaRPr>
              <a:latin typeface="Josefin Sans"/>
              <a:ea typeface="Josefin Sans"/>
              <a:cs typeface="Josefin Sans"/>
              <a:sym typeface="Josefin Sans"/>
            </a:endParaRPr>
          </a:p>
        </p:txBody>
      </p:sp>
      <p:cxnSp>
        <p:nvCxnSpPr>
          <p:cNvPr id="346" name="Google Shape;346;p42" descr="Arrow pointing right"/>
          <p:cNvCxnSpPr>
            <a:stCxn id="343" idx="6"/>
            <a:endCxn id="345" idx="0"/>
          </p:cNvCxnSpPr>
          <p:nvPr/>
        </p:nvCxnSpPr>
        <p:spPr>
          <a:xfrm rot="10800000" flipH="1">
            <a:off x="3863225" y="3434850"/>
            <a:ext cx="2940000" cy="1500600"/>
          </a:xfrm>
          <a:prstGeom prst="curvedConnector4">
            <a:avLst>
              <a:gd name="adj1" fmla="val 7554"/>
              <a:gd name="adj2" fmla="val 115870"/>
            </a:avLst>
          </a:prstGeom>
          <a:noFill/>
          <a:ln w="76200" cap="flat" cmpd="sng">
            <a:solidFill>
              <a:srgbClr val="F1C232"/>
            </a:solidFill>
            <a:prstDash val="solid"/>
            <a:round/>
            <a:headEnd type="none" w="med" len="med"/>
            <a:tailEnd type="stealth" w="med" len="med"/>
          </a:ln>
        </p:spPr>
      </p:cxnSp>
      <p:pic>
        <p:nvPicPr>
          <p:cNvPr id="347" name="Google Shape;347;p42" descr="Class Norms for Philosophical Chairs&#10;&#10;One person speaks at a time&#10;Look at the speaker and use body langague to show you're listening&#10;Restate what the person before you said&#10;Let three people on your side speak after you before you speak again&#10;Gently and quietly remind others if they're not following the norms"/>
          <p:cNvPicPr preferRelativeResize="0"/>
          <p:nvPr/>
        </p:nvPicPr>
        <p:blipFill>
          <a:blip r:embed="rId8">
            <a:alphaModFix/>
          </a:blip>
          <a:stretch>
            <a:fillRect/>
          </a:stretch>
        </p:blipFill>
        <p:spPr>
          <a:xfrm>
            <a:off x="7563475" y="496475"/>
            <a:ext cx="3973199" cy="498730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3"/>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4 </a:t>
            </a:r>
            <a:r>
              <a:rPr lang="en-US" sz="1600" b="1" dirty="0" smtClean="0">
                <a:solidFill>
                  <a:srgbClr val="000000"/>
                </a:solidFill>
              </a:rPr>
              <a:t>(1 of 2)</a:t>
            </a:r>
            <a:endParaRPr sz="1600" b="1" dirty="0">
              <a:solidFill>
                <a:srgbClr val="000000"/>
              </a:solidFill>
            </a:endParaRPr>
          </a:p>
        </p:txBody>
      </p:sp>
      <p:sp>
        <p:nvSpPr>
          <p:cNvPr id="354" name="Google Shape;354;p43"/>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Consider the needs, backgrounds, and experiences of all students.</a:t>
            </a:r>
            <a:endParaRPr sz="3000">
              <a:latin typeface="Josefin Sans"/>
              <a:ea typeface="Josefin Sans"/>
              <a:cs typeface="Josefin Sans"/>
              <a:sym typeface="Josefin Sans"/>
            </a:endParaRPr>
          </a:p>
        </p:txBody>
      </p:sp>
      <p:sp>
        <p:nvSpPr>
          <p:cNvPr id="355" name="Google Shape;355;p43" descr="Inclusive....&#10;Questioning &#10;Assignments&#10;Statements&#10;Visuals"/>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3"/>
          <p:cNvSpPr txBox="1"/>
          <p:nvPr/>
        </p:nvSpPr>
        <p:spPr>
          <a:xfrm>
            <a:off x="1169550" y="3256250"/>
            <a:ext cx="2355900" cy="24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Inclusive…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Questioning</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Assignments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Statements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Visuals</a:t>
            </a:r>
            <a:endParaRPr sz="2400">
              <a:latin typeface="Josefin Sans"/>
              <a:ea typeface="Josefin Sans"/>
              <a:cs typeface="Josefin Sans"/>
              <a:sym typeface="Josefin Sans"/>
            </a:endParaRPr>
          </a:p>
        </p:txBody>
      </p:sp>
      <p:sp>
        <p:nvSpPr>
          <p:cNvPr id="357" name="Google Shape;357;p43"/>
          <p:cNvSpPr txBox="1"/>
          <p:nvPr/>
        </p:nvSpPr>
        <p:spPr>
          <a:xfrm>
            <a:off x="4622225" y="3482525"/>
            <a:ext cx="3301500" cy="232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l" rtl="0">
              <a:spcBef>
                <a:spcPts val="0"/>
              </a:spcBef>
              <a:spcAft>
                <a:spcPts val="0"/>
              </a:spcAft>
              <a:buNone/>
            </a:pPr>
            <a:r>
              <a:rPr lang="en-US" sz="2400">
                <a:latin typeface="Josefin Sans"/>
                <a:ea typeface="Josefin Sans"/>
                <a:cs typeface="Josefin Sans"/>
                <a:sym typeface="Josefin Sans"/>
              </a:rPr>
              <a:t>Inclusive Questioning</a:t>
            </a:r>
            <a:endParaRPr sz="2400">
              <a:latin typeface="Josefin Sans"/>
              <a:ea typeface="Josefin Sans"/>
              <a:cs typeface="Josefin Sans"/>
              <a:sym typeface="Josefin Sans"/>
            </a:endParaRPr>
          </a:p>
        </p:txBody>
      </p:sp>
      <p:cxnSp>
        <p:nvCxnSpPr>
          <p:cNvPr id="358" name="Google Shape;358;p43" descr="Arrow pointing right"/>
          <p:cNvCxnSpPr>
            <a:stCxn id="355" idx="6"/>
            <a:endCxn id="357" idx="0"/>
          </p:cNvCxnSpPr>
          <p:nvPr/>
        </p:nvCxnSpPr>
        <p:spPr>
          <a:xfrm rot="10800000" flipH="1">
            <a:off x="3901800" y="3482625"/>
            <a:ext cx="2371200" cy="1042800"/>
          </a:xfrm>
          <a:prstGeom prst="curvedConnector4">
            <a:avLst>
              <a:gd name="adj1" fmla="val 15191"/>
              <a:gd name="adj2" fmla="val 122845"/>
            </a:avLst>
          </a:prstGeom>
          <a:noFill/>
          <a:ln w="76200" cap="flat" cmpd="sng">
            <a:solidFill>
              <a:srgbClr val="F1C232"/>
            </a:solidFill>
            <a:prstDash val="solid"/>
            <a:round/>
            <a:headEnd type="none" w="med" len="med"/>
            <a:tailEnd type="stealth" w="med" len="med"/>
          </a:ln>
        </p:spPr>
      </p:cxnSp>
      <p:sp>
        <p:nvSpPr>
          <p:cNvPr id="359" name="Google Shape;359;p43"/>
          <p:cNvSpPr txBox="1"/>
          <p:nvPr/>
        </p:nvSpPr>
        <p:spPr>
          <a:xfrm>
            <a:off x="7923725" y="301100"/>
            <a:ext cx="4021800" cy="4712100"/>
          </a:xfrm>
          <a:prstGeom prst="rect">
            <a:avLst/>
          </a:prstGeom>
          <a:solidFill>
            <a:srgbClr val="F1C23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3600">
                <a:latin typeface="Josefin Sans"/>
                <a:ea typeface="Josefin Sans"/>
                <a:cs typeface="Josefin Sans"/>
                <a:sym typeface="Josefin Sans"/>
              </a:rPr>
              <a:t>Exclusive: Where did you go over Spring Break?</a:t>
            </a:r>
            <a:endParaRPr sz="3600">
              <a:latin typeface="Josefin Sans"/>
              <a:ea typeface="Josefin Sans"/>
              <a:cs typeface="Josefin Sans"/>
              <a:sym typeface="Josefin Sans"/>
            </a:endParaRPr>
          </a:p>
          <a:p>
            <a:pPr marL="0" lvl="0" indent="0" algn="l" rtl="0">
              <a:spcBef>
                <a:spcPts val="0"/>
              </a:spcBef>
              <a:spcAft>
                <a:spcPts val="0"/>
              </a:spcAft>
              <a:buNone/>
            </a:pPr>
            <a:endParaRPr sz="3600">
              <a:latin typeface="Josefin Sans"/>
              <a:ea typeface="Josefin Sans"/>
              <a:cs typeface="Josefin Sans"/>
              <a:sym typeface="Josefin Sans"/>
            </a:endParaRPr>
          </a:p>
          <a:p>
            <a:pPr marL="0" lvl="0" indent="0" algn="l" rtl="0">
              <a:spcBef>
                <a:spcPts val="0"/>
              </a:spcBef>
              <a:spcAft>
                <a:spcPts val="0"/>
              </a:spcAft>
              <a:buNone/>
            </a:pPr>
            <a:r>
              <a:rPr lang="en-US" sz="3600">
                <a:latin typeface="Josefin Sans"/>
                <a:ea typeface="Josefin Sans"/>
                <a:cs typeface="Josefin Sans"/>
                <a:sym typeface="Josefin Sans"/>
              </a:rPr>
              <a:t>Inclusive: What was your favorite part of Spring Break?</a:t>
            </a:r>
            <a:endParaRPr sz="3600">
              <a:latin typeface="Josefin Sans"/>
              <a:ea typeface="Josefin Sans"/>
              <a:cs typeface="Josefin Sans"/>
              <a:sym typeface="Josefi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4" descr="http://www.ted.com Our lives, our cultures, are composed of many overlapping stories. Novelist Chimamanda Adichie tells the story of how she found her authentic cultural voice -- and warns that if we hear only a single story about another person or country, we risk a critical misunderstanding. &#10; &#10;TEDTalks is a daily video podcast of the best talks and performances from the TED Conference, where the world's leading thinkers and doers give the talk of their lives in 18 minutes. Featured speakers have included Al Gore on climate change, Philippe Starck on design, Jill Bolte Taylor on observing her own stroke, Nicholas Negroponte on One Laptop per Child, Jane Goodall on chimpanzees, Bill Gates on malaria and mosquitoes, Pattie Maes on the &quot;Sixth Sense&quot; wearable tech, and &quot;Lost&quot; producer JJ Abrams on the allure of mystery. TED stands for Technology, Entertainment, Design, and TEDTalks cover these topics as well as science, business, development and the arts. Closed captions and translated subtitles in a variety of languages are now available on TED.com, at http://www.ted.com/translate. Watch a highlight reel of the Top 10 TEDTalks at http://www.ted.com/index.php/talks/top10" title="The danger of a single story | Chimamanda Ngozi Adichie">
            <a:hlinkClick r:id="rId3"/>
          </p:cNvPr>
          <p:cNvPicPr preferRelativeResize="0"/>
          <p:nvPr/>
        </p:nvPicPr>
        <p:blipFill>
          <a:blip r:embed="rId4">
            <a:alphaModFix/>
          </a:blip>
          <a:stretch>
            <a:fillRect/>
          </a:stretch>
        </p:blipFill>
        <p:spPr>
          <a:xfrm>
            <a:off x="2251301" y="1790699"/>
            <a:ext cx="6568850" cy="4567675"/>
          </a:xfrm>
          <a:prstGeom prst="rect">
            <a:avLst/>
          </a:prstGeom>
          <a:noFill/>
          <a:ln>
            <a:noFill/>
          </a:ln>
        </p:spPr>
      </p:pic>
      <p:sp>
        <p:nvSpPr>
          <p:cNvPr id="2" name="Title 1"/>
          <p:cNvSpPr>
            <a:spLocks noGrp="1"/>
          </p:cNvSpPr>
          <p:nvPr>
            <p:ph type="title"/>
          </p:nvPr>
        </p:nvSpPr>
        <p:spPr>
          <a:xfrm>
            <a:off x="838200" y="590550"/>
            <a:ext cx="10515600" cy="1100454"/>
          </a:xfrm>
        </p:spPr>
        <p:txBody>
          <a:bodyPr/>
          <a:lstStyle/>
          <a:p>
            <a:pPr lvl="0" algn="ctr"/>
            <a:r>
              <a:rPr lang="en-US" dirty="0">
                <a:latin typeface="Josefin Sans"/>
                <a:ea typeface="Josefin Sans"/>
                <a:cs typeface="Josefin Sans"/>
                <a:sym typeface="Josefin Sans"/>
              </a:rPr>
              <a:t>Ted Talk: Ideas Worth Spreading</a:t>
            </a:r>
            <a:br>
              <a:rPr lang="en-US" dirty="0">
                <a:latin typeface="Josefin Sans"/>
                <a:ea typeface="Josefin Sans"/>
                <a:cs typeface="Josefin Sans"/>
                <a:sym typeface="Josefin Sans"/>
              </a:rPr>
            </a:br>
            <a:r>
              <a:rPr lang="en-US" dirty="0">
                <a:latin typeface="Josefin Sans"/>
                <a:ea typeface="Josefin Sans"/>
                <a:cs typeface="Josefin Sans"/>
                <a:sym typeface="Josefin Sans"/>
              </a:rPr>
              <a:t>DANGER of a SINGLE STORY</a:t>
            </a:r>
            <a:br>
              <a:rPr lang="en-US" dirty="0">
                <a:latin typeface="Josefin Sans"/>
                <a:ea typeface="Josefin Sans"/>
                <a:cs typeface="Josefin Sans"/>
                <a:sym typeface="Josefin Sans"/>
              </a:rPr>
            </a:b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5" descr="Screenshot of book cover:&#10;Shiloh &amp; Dande the Lion"/>
          <p:cNvPicPr preferRelativeResize="0"/>
          <p:nvPr/>
        </p:nvPicPr>
        <p:blipFill>
          <a:blip r:embed="rId3">
            <a:alphaModFix/>
          </a:blip>
          <a:stretch>
            <a:fillRect/>
          </a:stretch>
        </p:blipFill>
        <p:spPr>
          <a:xfrm rot="-809951">
            <a:off x="4572125" y="-331375"/>
            <a:ext cx="2242000" cy="2242000"/>
          </a:xfrm>
          <a:prstGeom prst="rect">
            <a:avLst/>
          </a:prstGeom>
          <a:noFill/>
          <a:ln>
            <a:noFill/>
          </a:ln>
        </p:spPr>
      </p:pic>
      <p:sp>
        <p:nvSpPr>
          <p:cNvPr id="373" name="Google Shape;373;p45"/>
          <p:cNvSpPr txBox="1">
            <a:spLocks noGrp="1"/>
          </p:cNvSpPr>
          <p:nvPr>
            <p:ph type="title"/>
          </p:nvPr>
        </p:nvSpPr>
        <p:spPr>
          <a:xfrm>
            <a:off x="838200" y="164799"/>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4 </a:t>
            </a:r>
            <a:r>
              <a:rPr lang="en-US" sz="1600" b="1" dirty="0" smtClean="0">
                <a:solidFill>
                  <a:srgbClr val="000000"/>
                </a:solidFill>
              </a:rPr>
              <a:t>(2 of 2)</a:t>
            </a:r>
            <a:endParaRPr sz="1600" b="1" dirty="0">
              <a:solidFill>
                <a:srgbClr val="000000"/>
              </a:solidFill>
            </a:endParaRPr>
          </a:p>
        </p:txBody>
      </p:sp>
      <p:sp>
        <p:nvSpPr>
          <p:cNvPr id="374" name="Google Shape;374;p45"/>
          <p:cNvSpPr txBox="1">
            <a:spLocks noGrp="1"/>
          </p:cNvSpPr>
          <p:nvPr>
            <p:ph type="body" idx="1"/>
          </p:nvPr>
        </p:nvSpPr>
        <p:spPr>
          <a:xfrm>
            <a:off x="599050" y="1195775"/>
            <a:ext cx="56724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Consider the needs, backgrounds, and experiences of all students.</a:t>
            </a:r>
            <a:endParaRPr sz="3000">
              <a:latin typeface="Josefin Sans"/>
              <a:ea typeface="Josefin Sans"/>
              <a:cs typeface="Josefin Sans"/>
              <a:sym typeface="Josefin Sans"/>
            </a:endParaRPr>
          </a:p>
        </p:txBody>
      </p:sp>
      <p:sp>
        <p:nvSpPr>
          <p:cNvPr id="375" name="Google Shape;375;p45" descr="Take a close look at the texts you select"/>
          <p:cNvSpPr/>
          <p:nvPr/>
        </p:nvSpPr>
        <p:spPr>
          <a:xfrm>
            <a:off x="2937200" y="2423625"/>
            <a:ext cx="2124300" cy="247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5"/>
          <p:cNvSpPr txBox="1"/>
          <p:nvPr/>
        </p:nvSpPr>
        <p:spPr>
          <a:xfrm>
            <a:off x="2974575" y="2884350"/>
            <a:ext cx="2050200" cy="144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latin typeface="Josefin Sans"/>
                <a:ea typeface="Josefin Sans"/>
                <a:cs typeface="Josefin Sans"/>
                <a:sym typeface="Josefin Sans"/>
              </a:rPr>
              <a:t>Take a close look at the texts you select.</a:t>
            </a:r>
            <a:endParaRPr sz="2200">
              <a:latin typeface="Josefin Sans"/>
              <a:ea typeface="Josefin Sans"/>
              <a:cs typeface="Josefin Sans"/>
              <a:sym typeface="Josefin Sans"/>
            </a:endParaRPr>
          </a:p>
        </p:txBody>
      </p:sp>
      <p:pic>
        <p:nvPicPr>
          <p:cNvPr id="377" name="Google Shape;377;p45" descr="Screenshot of book cover:&#10;You Don't Know Everything, Jilly P!"/>
          <p:cNvPicPr preferRelativeResize="0"/>
          <p:nvPr/>
        </p:nvPicPr>
        <p:blipFill>
          <a:blip r:embed="rId4">
            <a:alphaModFix/>
          </a:blip>
          <a:stretch>
            <a:fillRect/>
          </a:stretch>
        </p:blipFill>
        <p:spPr>
          <a:xfrm>
            <a:off x="5906700" y="1642538"/>
            <a:ext cx="1905000" cy="2886075"/>
          </a:xfrm>
          <a:prstGeom prst="rect">
            <a:avLst/>
          </a:prstGeom>
          <a:noFill/>
          <a:ln>
            <a:noFill/>
          </a:ln>
        </p:spPr>
      </p:pic>
      <p:pic>
        <p:nvPicPr>
          <p:cNvPr id="378" name="Google Shape;378;p45" descr="Screenshot of book cover:&#10;I am Enough"/>
          <p:cNvPicPr preferRelativeResize="0"/>
          <p:nvPr/>
        </p:nvPicPr>
        <p:blipFill>
          <a:blip r:embed="rId5">
            <a:alphaModFix/>
          </a:blip>
          <a:stretch>
            <a:fillRect/>
          </a:stretch>
        </p:blipFill>
        <p:spPr>
          <a:xfrm>
            <a:off x="4645375" y="4332450"/>
            <a:ext cx="2095500" cy="2095500"/>
          </a:xfrm>
          <a:prstGeom prst="rect">
            <a:avLst/>
          </a:prstGeom>
          <a:noFill/>
          <a:ln>
            <a:noFill/>
          </a:ln>
        </p:spPr>
      </p:pic>
      <p:pic>
        <p:nvPicPr>
          <p:cNvPr id="379" name="Google Shape;379;p45" descr="Screenshot of book cover:&#10;All Are Welcome"/>
          <p:cNvPicPr preferRelativeResize="0"/>
          <p:nvPr/>
        </p:nvPicPr>
        <p:blipFill>
          <a:blip r:embed="rId6">
            <a:alphaModFix/>
          </a:blip>
          <a:stretch>
            <a:fillRect/>
          </a:stretch>
        </p:blipFill>
        <p:spPr>
          <a:xfrm>
            <a:off x="6468250" y="4332438"/>
            <a:ext cx="2476500" cy="2476500"/>
          </a:xfrm>
          <a:prstGeom prst="rect">
            <a:avLst/>
          </a:prstGeom>
          <a:noFill/>
          <a:ln>
            <a:noFill/>
          </a:ln>
        </p:spPr>
      </p:pic>
      <p:pic>
        <p:nvPicPr>
          <p:cNvPr id="380" name="Google Shape;380;p45" descr="Screenshot of book cover:&#10;Our Class is a Family"/>
          <p:cNvPicPr preferRelativeResize="0"/>
          <p:nvPr/>
        </p:nvPicPr>
        <p:blipFill>
          <a:blip r:embed="rId7">
            <a:alphaModFix/>
          </a:blip>
          <a:stretch>
            <a:fillRect/>
          </a:stretch>
        </p:blipFill>
        <p:spPr>
          <a:xfrm>
            <a:off x="9423150" y="3598463"/>
            <a:ext cx="2124350" cy="2746245"/>
          </a:xfrm>
          <a:prstGeom prst="rect">
            <a:avLst/>
          </a:prstGeom>
          <a:noFill/>
          <a:ln>
            <a:noFill/>
          </a:ln>
        </p:spPr>
      </p:pic>
      <p:pic>
        <p:nvPicPr>
          <p:cNvPr id="381" name="Google Shape;381;p45" descr="Screenshot of book cover:&#10;Abuela"/>
          <p:cNvPicPr preferRelativeResize="0"/>
          <p:nvPr/>
        </p:nvPicPr>
        <p:blipFill>
          <a:blip r:embed="rId8">
            <a:alphaModFix/>
          </a:blip>
          <a:stretch>
            <a:fillRect/>
          </a:stretch>
        </p:blipFill>
        <p:spPr>
          <a:xfrm rot="-399523">
            <a:off x="-2125" y="3324262"/>
            <a:ext cx="2476500" cy="3184983"/>
          </a:xfrm>
          <a:prstGeom prst="rect">
            <a:avLst/>
          </a:prstGeom>
          <a:noFill/>
          <a:ln>
            <a:noFill/>
          </a:ln>
        </p:spPr>
      </p:pic>
      <p:pic>
        <p:nvPicPr>
          <p:cNvPr id="382" name="Google Shape;382;p45" descr="Screenshot of book cover:&#10;Pride"/>
          <p:cNvPicPr preferRelativeResize="0"/>
          <p:nvPr/>
        </p:nvPicPr>
        <p:blipFill>
          <a:blip r:embed="rId9">
            <a:alphaModFix/>
          </a:blip>
          <a:stretch>
            <a:fillRect/>
          </a:stretch>
        </p:blipFill>
        <p:spPr>
          <a:xfrm>
            <a:off x="7251075" y="292175"/>
            <a:ext cx="2179480" cy="2724350"/>
          </a:xfrm>
          <a:prstGeom prst="rect">
            <a:avLst/>
          </a:prstGeom>
          <a:noFill/>
          <a:ln>
            <a:noFill/>
          </a:ln>
        </p:spPr>
      </p:pic>
      <p:pic>
        <p:nvPicPr>
          <p:cNvPr id="383" name="Google Shape;383;p45" descr="Screenshot of book cover:&#10;The Word Collector"/>
          <p:cNvPicPr preferRelativeResize="0"/>
          <p:nvPr/>
        </p:nvPicPr>
        <p:blipFill>
          <a:blip r:embed="rId10">
            <a:alphaModFix/>
          </a:blip>
          <a:stretch>
            <a:fillRect/>
          </a:stretch>
        </p:blipFill>
        <p:spPr>
          <a:xfrm>
            <a:off x="2301025" y="4624200"/>
            <a:ext cx="2476500" cy="2233804"/>
          </a:xfrm>
          <a:prstGeom prst="rect">
            <a:avLst/>
          </a:prstGeom>
          <a:noFill/>
          <a:ln>
            <a:noFill/>
          </a:ln>
        </p:spPr>
      </p:pic>
      <p:pic>
        <p:nvPicPr>
          <p:cNvPr id="384" name="Google Shape;384;p45" descr="Screenshot of book cover:&#10;Pink for Boys"/>
          <p:cNvPicPr preferRelativeResize="0"/>
          <p:nvPr/>
        </p:nvPicPr>
        <p:blipFill>
          <a:blip r:embed="rId11">
            <a:alphaModFix/>
          </a:blip>
          <a:stretch>
            <a:fillRect/>
          </a:stretch>
        </p:blipFill>
        <p:spPr>
          <a:xfrm>
            <a:off x="8149840" y="1490795"/>
            <a:ext cx="2787010" cy="2703400"/>
          </a:xfrm>
          <a:prstGeom prst="rect">
            <a:avLst/>
          </a:prstGeom>
          <a:noFill/>
          <a:ln>
            <a:noFill/>
          </a:ln>
        </p:spPr>
      </p:pic>
      <p:pic>
        <p:nvPicPr>
          <p:cNvPr id="385" name="Google Shape;385;p45" descr="Screenshot of book cover:&#10;Annie's Plaid Shirt"/>
          <p:cNvPicPr preferRelativeResize="0"/>
          <p:nvPr/>
        </p:nvPicPr>
        <p:blipFill>
          <a:blip r:embed="rId12">
            <a:alphaModFix/>
          </a:blip>
          <a:stretch>
            <a:fillRect/>
          </a:stretch>
        </p:blipFill>
        <p:spPr>
          <a:xfrm>
            <a:off x="10036731" y="164800"/>
            <a:ext cx="1982619" cy="2349075"/>
          </a:xfrm>
          <a:prstGeom prst="rect">
            <a:avLst/>
          </a:prstGeom>
          <a:noFill/>
          <a:ln>
            <a:noFill/>
          </a:ln>
        </p:spPr>
      </p:pic>
      <p:sp>
        <p:nvSpPr>
          <p:cNvPr id="386" name="Google Shape;386;p45"/>
          <p:cNvSpPr txBox="1"/>
          <p:nvPr/>
        </p:nvSpPr>
        <p:spPr>
          <a:xfrm>
            <a:off x="9034500" y="5788050"/>
            <a:ext cx="3043200" cy="10209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u="sng">
                <a:solidFill>
                  <a:srgbClr val="C12436"/>
                </a:solidFill>
                <a:latin typeface="Trebuchet MS"/>
                <a:ea typeface="Trebuchet MS"/>
                <a:cs typeface="Trebuchet MS"/>
                <a:sym typeface="Trebuchet MS"/>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Finding the courage to support queer youth</a:t>
            </a:r>
            <a:endParaRPr sz="1800">
              <a:latin typeface="Trebuchet MS"/>
              <a:ea typeface="Trebuchet MS"/>
              <a:cs typeface="Trebuchet MS"/>
              <a:sym typeface="Trebuchet MS"/>
            </a:endParaRPr>
          </a:p>
          <a:p>
            <a:pPr marL="0" lvl="0" indent="0" algn="ctr" rtl="0">
              <a:spcBef>
                <a:spcPts val="0"/>
              </a:spcBef>
              <a:spcAft>
                <a:spcPts val="0"/>
              </a:spcAft>
              <a:buNone/>
            </a:pPr>
            <a:r>
              <a:rPr lang="en-US" sz="1800">
                <a:latin typeface="Trebuchet MS"/>
                <a:ea typeface="Trebuchet MS"/>
                <a:cs typeface="Trebuchet MS"/>
                <a:sym typeface="Trebuchet MS"/>
              </a:rPr>
              <a:t>-Rich Ognibene</a:t>
            </a:r>
            <a:endParaRPr sz="1800">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6"/>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000000"/>
                </a:solidFill>
              </a:rPr>
              <a:t>Use what you have</a:t>
            </a:r>
            <a:endParaRPr>
              <a:solidFill>
                <a:srgbClr val="000000"/>
              </a:solidFill>
            </a:endParaRPr>
          </a:p>
        </p:txBody>
      </p:sp>
      <p:sp>
        <p:nvSpPr>
          <p:cNvPr id="393" name="Google Shape;393;p4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Using texts you may already have to address SEL topics</a:t>
            </a:r>
            <a:endParaRPr/>
          </a:p>
        </p:txBody>
      </p:sp>
      <p:pic>
        <p:nvPicPr>
          <p:cNvPr id="394" name="Google Shape;394;p46" descr="Screenshot of book cover:&#10;The Pout Pout Fish"/>
          <p:cNvPicPr preferRelativeResize="0"/>
          <p:nvPr/>
        </p:nvPicPr>
        <p:blipFill>
          <a:blip r:embed="rId3">
            <a:alphaModFix/>
          </a:blip>
          <a:stretch>
            <a:fillRect/>
          </a:stretch>
        </p:blipFill>
        <p:spPr>
          <a:xfrm>
            <a:off x="737900" y="4017763"/>
            <a:ext cx="2495550" cy="2486025"/>
          </a:xfrm>
          <a:prstGeom prst="rect">
            <a:avLst/>
          </a:prstGeom>
          <a:noFill/>
          <a:ln>
            <a:noFill/>
          </a:ln>
        </p:spPr>
      </p:pic>
      <p:pic>
        <p:nvPicPr>
          <p:cNvPr id="395" name="Google Shape;395;p46" descr="Screenshot of book cover:&#10;Enemy Pie"/>
          <p:cNvPicPr preferRelativeResize="0"/>
          <p:nvPr/>
        </p:nvPicPr>
        <p:blipFill>
          <a:blip r:embed="rId4">
            <a:alphaModFix/>
          </a:blip>
          <a:stretch>
            <a:fillRect/>
          </a:stretch>
        </p:blipFill>
        <p:spPr>
          <a:xfrm>
            <a:off x="9886800" y="114303"/>
            <a:ext cx="2099100" cy="2582575"/>
          </a:xfrm>
          <a:prstGeom prst="rect">
            <a:avLst/>
          </a:prstGeom>
          <a:noFill/>
          <a:ln>
            <a:noFill/>
          </a:ln>
        </p:spPr>
      </p:pic>
      <p:pic>
        <p:nvPicPr>
          <p:cNvPr id="396" name="Google Shape;396;p46" descr="Screenshot of book cover:&#10;Charlotte's Web"/>
          <p:cNvPicPr preferRelativeResize="0"/>
          <p:nvPr/>
        </p:nvPicPr>
        <p:blipFill>
          <a:blip r:embed="rId5">
            <a:alphaModFix/>
          </a:blip>
          <a:stretch>
            <a:fillRect/>
          </a:stretch>
        </p:blipFill>
        <p:spPr>
          <a:xfrm>
            <a:off x="5064443" y="4371975"/>
            <a:ext cx="1683169" cy="2486025"/>
          </a:xfrm>
          <a:prstGeom prst="rect">
            <a:avLst/>
          </a:prstGeom>
          <a:noFill/>
          <a:ln>
            <a:noFill/>
          </a:ln>
        </p:spPr>
      </p:pic>
      <p:pic>
        <p:nvPicPr>
          <p:cNvPr id="397" name="Google Shape;397;p46" descr="Screenshot of book cover:&#10;Jabari Jumps"/>
          <p:cNvPicPr preferRelativeResize="0"/>
          <p:nvPr/>
        </p:nvPicPr>
        <p:blipFill>
          <a:blip r:embed="rId6">
            <a:alphaModFix/>
          </a:blip>
          <a:stretch>
            <a:fillRect/>
          </a:stretch>
        </p:blipFill>
        <p:spPr>
          <a:xfrm rot="-1665104">
            <a:off x="2750129" y="2892981"/>
            <a:ext cx="2148168" cy="2519963"/>
          </a:xfrm>
          <a:prstGeom prst="rect">
            <a:avLst/>
          </a:prstGeom>
          <a:noFill/>
          <a:ln>
            <a:noFill/>
          </a:ln>
        </p:spPr>
      </p:pic>
      <p:pic>
        <p:nvPicPr>
          <p:cNvPr id="398" name="Google Shape;398;p46" descr="Screenshot of book cover:&#10;The Recess Queen"/>
          <p:cNvPicPr preferRelativeResize="0"/>
          <p:nvPr/>
        </p:nvPicPr>
        <p:blipFill>
          <a:blip r:embed="rId7">
            <a:alphaModFix/>
          </a:blip>
          <a:stretch>
            <a:fillRect/>
          </a:stretch>
        </p:blipFill>
        <p:spPr>
          <a:xfrm>
            <a:off x="10018700" y="4357135"/>
            <a:ext cx="2099100" cy="2515715"/>
          </a:xfrm>
          <a:prstGeom prst="rect">
            <a:avLst/>
          </a:prstGeom>
          <a:noFill/>
          <a:ln>
            <a:noFill/>
          </a:ln>
        </p:spPr>
      </p:pic>
      <p:pic>
        <p:nvPicPr>
          <p:cNvPr id="399" name="Google Shape;399;p46" descr="Screenshot of book cover:&#10;A Sick Day fo Amos McGee"/>
          <p:cNvPicPr preferRelativeResize="0"/>
          <p:nvPr/>
        </p:nvPicPr>
        <p:blipFill>
          <a:blip r:embed="rId8">
            <a:alphaModFix/>
          </a:blip>
          <a:stretch>
            <a:fillRect/>
          </a:stretch>
        </p:blipFill>
        <p:spPr>
          <a:xfrm rot="1497018">
            <a:off x="9225327" y="2684564"/>
            <a:ext cx="2588025" cy="2367775"/>
          </a:xfrm>
          <a:prstGeom prst="rect">
            <a:avLst/>
          </a:prstGeom>
          <a:noFill/>
          <a:ln>
            <a:noFill/>
          </a:ln>
        </p:spPr>
      </p:pic>
      <p:pic>
        <p:nvPicPr>
          <p:cNvPr id="400" name="Google Shape;400;p46" descr="Screenshot of book cover:&#10;Owen &amp; Mzee"/>
          <p:cNvPicPr preferRelativeResize="0"/>
          <p:nvPr/>
        </p:nvPicPr>
        <p:blipFill>
          <a:blip r:embed="rId9">
            <a:alphaModFix/>
          </a:blip>
          <a:stretch>
            <a:fillRect/>
          </a:stretch>
        </p:blipFill>
        <p:spPr>
          <a:xfrm>
            <a:off x="7609066" y="0"/>
            <a:ext cx="2277734" cy="1966325"/>
          </a:xfrm>
          <a:prstGeom prst="rect">
            <a:avLst/>
          </a:prstGeom>
          <a:noFill/>
          <a:ln>
            <a:noFill/>
          </a:ln>
        </p:spPr>
      </p:pic>
      <p:pic>
        <p:nvPicPr>
          <p:cNvPr id="401" name="Google Shape;401;p46" descr="Screenshot of book cover:&#10;When Sophie Gets Angry- Really, Really Angry..."/>
          <p:cNvPicPr preferRelativeResize="0"/>
          <p:nvPr/>
        </p:nvPicPr>
        <p:blipFill>
          <a:blip r:embed="rId10">
            <a:alphaModFix/>
          </a:blip>
          <a:stretch>
            <a:fillRect/>
          </a:stretch>
        </p:blipFill>
        <p:spPr>
          <a:xfrm rot="720589">
            <a:off x="7890687" y="2537775"/>
            <a:ext cx="1714500" cy="2076450"/>
          </a:xfrm>
          <a:prstGeom prst="rect">
            <a:avLst/>
          </a:prstGeom>
          <a:noFill/>
          <a:ln>
            <a:noFill/>
          </a:ln>
        </p:spPr>
      </p:pic>
      <p:pic>
        <p:nvPicPr>
          <p:cNvPr id="402" name="Google Shape;402;p46" descr="Screenshot of book cover:&#10;Hooway for Wodney Wat"/>
          <p:cNvPicPr preferRelativeResize="0"/>
          <p:nvPr/>
        </p:nvPicPr>
        <p:blipFill>
          <a:blip r:embed="rId11">
            <a:alphaModFix/>
          </a:blip>
          <a:stretch>
            <a:fillRect/>
          </a:stretch>
        </p:blipFill>
        <p:spPr>
          <a:xfrm>
            <a:off x="7784550" y="4443413"/>
            <a:ext cx="2286000" cy="2343150"/>
          </a:xfrm>
          <a:prstGeom prst="rect">
            <a:avLst/>
          </a:prstGeom>
          <a:noFill/>
          <a:ln>
            <a:noFill/>
          </a:ln>
        </p:spPr>
      </p:pic>
      <p:pic>
        <p:nvPicPr>
          <p:cNvPr id="403" name="Google Shape;403;p46" descr="Screenshot of book cover:&#10;I Walk With Vanessa"/>
          <p:cNvPicPr preferRelativeResize="0"/>
          <p:nvPr/>
        </p:nvPicPr>
        <p:blipFill>
          <a:blip r:embed="rId12">
            <a:alphaModFix/>
          </a:blip>
          <a:stretch>
            <a:fillRect/>
          </a:stretch>
        </p:blipFill>
        <p:spPr>
          <a:xfrm>
            <a:off x="5664496" y="2696875"/>
            <a:ext cx="1923151" cy="2343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7"/>
          <p:cNvSpPr txBox="1">
            <a:spLocks noGrp="1"/>
          </p:cNvSpPr>
          <p:nvPr>
            <p:ph type="title"/>
          </p:nvPr>
        </p:nvSpPr>
        <p:spPr>
          <a:xfrm>
            <a:off x="838200" y="365125"/>
            <a:ext cx="5754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Character </a:t>
            </a:r>
            <a:endParaRPr/>
          </a:p>
          <a:p>
            <a:pPr marL="0" lvl="0" indent="0" algn="l" rtl="0">
              <a:spcBef>
                <a:spcPts val="0"/>
              </a:spcBef>
              <a:spcAft>
                <a:spcPts val="0"/>
              </a:spcAft>
              <a:buNone/>
            </a:pPr>
            <a:r>
              <a:rPr lang="en-US"/>
              <a:t>Report Card</a:t>
            </a:r>
            <a:endParaRPr/>
          </a:p>
        </p:txBody>
      </p:sp>
      <p:pic>
        <p:nvPicPr>
          <p:cNvPr id="410" name="Google Shape;410;p47" descr="Screenshot of Character Report Card&#10;&#10;Trait, Grade, Comments"/>
          <p:cNvPicPr preferRelativeResize="0"/>
          <p:nvPr/>
        </p:nvPicPr>
        <p:blipFill>
          <a:blip r:embed="rId3">
            <a:alphaModFix/>
          </a:blip>
          <a:stretch>
            <a:fillRect/>
          </a:stretch>
        </p:blipFill>
        <p:spPr>
          <a:xfrm>
            <a:off x="4595798" y="261725"/>
            <a:ext cx="5049800" cy="640490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838200" y="-15876"/>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Trebuchet MS"/>
              <a:buNone/>
            </a:pPr>
            <a:r>
              <a:rPr lang="en-US"/>
              <a:t>In this session you will...</a:t>
            </a:r>
            <a:endParaRPr/>
          </a:p>
        </p:txBody>
      </p:sp>
      <p:sp>
        <p:nvSpPr>
          <p:cNvPr id="167" name="Google Shape;167;p21"/>
          <p:cNvSpPr txBox="1">
            <a:spLocks noGrp="1"/>
          </p:cNvSpPr>
          <p:nvPr>
            <p:ph type="body" idx="1"/>
          </p:nvPr>
        </p:nvSpPr>
        <p:spPr>
          <a:xfrm>
            <a:off x="838200" y="1292225"/>
            <a:ext cx="10515600" cy="4351200"/>
          </a:xfrm>
          <a:prstGeom prst="rect">
            <a:avLst/>
          </a:prstGeom>
          <a:noFill/>
          <a:ln>
            <a:noFill/>
          </a:ln>
        </p:spPr>
        <p:txBody>
          <a:bodyPr spcFirstLastPara="1" wrap="square" lIns="91425" tIns="45700" rIns="91425" bIns="45700" anchor="t" anchorCtr="0">
            <a:noAutofit/>
          </a:bodyPr>
          <a:lstStyle/>
          <a:p>
            <a:pPr marL="457200" lvl="0" indent="-425450" algn="l" rtl="0">
              <a:lnSpc>
                <a:spcPct val="90000"/>
              </a:lnSpc>
              <a:spcBef>
                <a:spcPts val="0"/>
              </a:spcBef>
              <a:spcAft>
                <a:spcPts val="0"/>
              </a:spcAft>
              <a:buClr>
                <a:srgbClr val="222222"/>
              </a:buClr>
              <a:buSzPts val="3100"/>
              <a:buFont typeface="Josefin Sans"/>
              <a:buChar char="•"/>
            </a:pPr>
            <a:r>
              <a:rPr lang="en-US" sz="3100">
                <a:solidFill>
                  <a:srgbClr val="222222"/>
                </a:solidFill>
                <a:latin typeface="Josefin Sans"/>
                <a:ea typeface="Josefin Sans"/>
                <a:cs typeface="Josefin Sans"/>
                <a:sym typeface="Josefin Sans"/>
              </a:rPr>
              <a:t>Build an understanding of Social Emotional Learning.</a:t>
            </a:r>
            <a:endParaRPr sz="310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a:solidFill>
                <a:srgbClr val="222222"/>
              </a:solidFill>
              <a:latin typeface="Josefin Sans"/>
              <a:ea typeface="Josefin Sans"/>
              <a:cs typeface="Josefin Sans"/>
              <a:sym typeface="Josefin Sans"/>
            </a:endParaRPr>
          </a:p>
          <a:p>
            <a:pPr marL="457200" lvl="0" indent="-425450" algn="l" rtl="0">
              <a:lnSpc>
                <a:spcPct val="90000"/>
              </a:lnSpc>
              <a:spcBef>
                <a:spcPts val="0"/>
              </a:spcBef>
              <a:spcAft>
                <a:spcPts val="0"/>
              </a:spcAft>
              <a:buClr>
                <a:srgbClr val="222222"/>
              </a:buClr>
              <a:buSzPts val="3100"/>
              <a:buFont typeface="Josefin Sans"/>
              <a:buChar char="•"/>
            </a:pPr>
            <a:r>
              <a:rPr lang="en-US" sz="3100">
                <a:solidFill>
                  <a:srgbClr val="222222"/>
                </a:solidFill>
                <a:latin typeface="Josefin Sans"/>
                <a:ea typeface="Josefin Sans"/>
                <a:cs typeface="Josefin Sans"/>
                <a:sym typeface="Josefin Sans"/>
              </a:rPr>
              <a:t>Learn how to create emotionally and physically safe, supportive, and engaging learning environments that promote all students’ social and emotional development. </a:t>
            </a:r>
            <a:endParaRPr sz="310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a:solidFill>
                <a:srgbClr val="222222"/>
              </a:solidFill>
              <a:latin typeface="Josefin Sans"/>
              <a:ea typeface="Josefin Sans"/>
              <a:cs typeface="Josefin Sans"/>
              <a:sym typeface="Josefin Sans"/>
            </a:endParaRPr>
          </a:p>
          <a:p>
            <a:pPr marL="457200" lvl="0" indent="-425450" algn="l" rtl="0">
              <a:lnSpc>
                <a:spcPct val="90000"/>
              </a:lnSpc>
              <a:spcBef>
                <a:spcPts val="0"/>
              </a:spcBef>
              <a:spcAft>
                <a:spcPts val="0"/>
              </a:spcAft>
              <a:buClr>
                <a:srgbClr val="222222"/>
              </a:buClr>
              <a:buSzPts val="3100"/>
              <a:buFont typeface="Josefin Sans"/>
              <a:buChar char="•"/>
            </a:pPr>
            <a:r>
              <a:rPr lang="en-US" sz="3100">
                <a:solidFill>
                  <a:srgbClr val="222222"/>
                </a:solidFill>
                <a:latin typeface="Josefin Sans"/>
                <a:ea typeface="Josefin Sans"/>
                <a:cs typeface="Josefin Sans"/>
                <a:sym typeface="Josefin Sans"/>
              </a:rPr>
              <a:t>Specific strategies and considerations will be shared for how English teachers can enhance instructional practices to embed SEL into their curriculum and lesson plans.</a:t>
            </a:r>
            <a:r>
              <a:rPr lang="en-US" sz="3100">
                <a:solidFill>
                  <a:srgbClr val="222222"/>
                </a:solidFill>
                <a:highlight>
                  <a:srgbClr val="FFFFFF"/>
                </a:highlight>
                <a:latin typeface="Josefin Sans"/>
                <a:ea typeface="Josefin Sans"/>
                <a:cs typeface="Josefin Sans"/>
                <a:sym typeface="Josefin Sans"/>
              </a:rPr>
              <a:t>  </a:t>
            </a:r>
            <a:endParaRPr sz="3100">
              <a:latin typeface="Josefin Sans"/>
              <a:ea typeface="Josefin Sans"/>
              <a:cs typeface="Josefin Sans"/>
              <a:sym typeface="Josefi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8"/>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5 </a:t>
            </a:r>
            <a:r>
              <a:rPr lang="en-US" sz="1600" b="1" dirty="0" smtClean="0">
                <a:solidFill>
                  <a:srgbClr val="000000"/>
                </a:solidFill>
              </a:rPr>
              <a:t>(1 of 3)</a:t>
            </a:r>
            <a:endParaRPr sz="1600" b="1" dirty="0">
              <a:solidFill>
                <a:srgbClr val="000000"/>
              </a:solidFill>
            </a:endParaRPr>
          </a:p>
        </p:txBody>
      </p:sp>
      <p:sp>
        <p:nvSpPr>
          <p:cNvPr id="417" name="Google Shape;417;p48"/>
          <p:cNvSpPr txBox="1">
            <a:spLocks noGrp="1"/>
          </p:cNvSpPr>
          <p:nvPr>
            <p:ph type="body" idx="1"/>
          </p:nvPr>
        </p:nvSpPr>
        <p:spPr>
          <a:xfrm>
            <a:off x="570425" y="13869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Build relationships and get to </a:t>
            </a:r>
            <a:endParaRPr sz="3000">
              <a:latin typeface="Josefin Sans"/>
              <a:ea typeface="Josefin Sans"/>
              <a:cs typeface="Josefin Sans"/>
              <a:sym typeface="Josefin Sans"/>
            </a:endParaRPr>
          </a:p>
          <a:p>
            <a:pPr marL="0" lvl="0" indent="0" algn="l" rtl="0">
              <a:spcBef>
                <a:spcPts val="1000"/>
              </a:spcBef>
              <a:spcAft>
                <a:spcPts val="0"/>
              </a:spcAft>
              <a:buNone/>
            </a:pPr>
            <a:r>
              <a:rPr lang="en-US" sz="3000">
                <a:latin typeface="Josefin Sans"/>
                <a:ea typeface="Josefin Sans"/>
                <a:cs typeface="Josefin Sans"/>
                <a:sym typeface="Josefin Sans"/>
              </a:rPr>
              <a:t>know your students.</a:t>
            </a:r>
            <a:endParaRPr sz="3000">
              <a:latin typeface="Josefin Sans"/>
              <a:ea typeface="Josefin Sans"/>
              <a:cs typeface="Josefin Sans"/>
              <a:sym typeface="Josefin Sans"/>
            </a:endParaRPr>
          </a:p>
        </p:txBody>
      </p:sp>
      <p:sp>
        <p:nvSpPr>
          <p:cNvPr id="418" name="Google Shape;418;p48" descr="Circle:&#10;What do they do in their free time? What are their strenghts? Where do they live? etc."/>
          <p:cNvSpPr/>
          <p:nvPr/>
        </p:nvSpPr>
        <p:spPr>
          <a:xfrm>
            <a:off x="870600" y="2717175"/>
            <a:ext cx="34818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8"/>
          <p:cNvSpPr txBox="1"/>
          <p:nvPr/>
        </p:nvSpPr>
        <p:spPr>
          <a:xfrm>
            <a:off x="1140325" y="3224225"/>
            <a:ext cx="2812500" cy="300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What do they do in their free time?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What are their strengths?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Where do they live?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etc.</a:t>
            </a:r>
            <a:endParaRPr sz="2400">
              <a:latin typeface="Josefin Sans"/>
              <a:ea typeface="Josefin Sans"/>
              <a:cs typeface="Josefin Sans"/>
              <a:sym typeface="Josefin Sans"/>
            </a:endParaRPr>
          </a:p>
          <a:p>
            <a:pPr marL="0" lvl="0" indent="0" algn="ctr" rtl="0">
              <a:spcBef>
                <a:spcPts val="0"/>
              </a:spcBef>
              <a:spcAft>
                <a:spcPts val="0"/>
              </a:spcAft>
              <a:buNone/>
            </a:pPr>
            <a:endParaRPr sz="2400">
              <a:latin typeface="Josefin Sans"/>
              <a:ea typeface="Josefin Sans"/>
              <a:cs typeface="Josefin Sans"/>
              <a:sym typeface="Josefin Sans"/>
            </a:endParaRPr>
          </a:p>
        </p:txBody>
      </p:sp>
      <p:sp>
        <p:nvSpPr>
          <p:cNvPr id="420" name="Google Shape;420;p48"/>
          <p:cNvSpPr txBox="1"/>
          <p:nvPr/>
        </p:nvSpPr>
        <p:spPr>
          <a:xfrm>
            <a:off x="4502175" y="3797625"/>
            <a:ext cx="7188300" cy="215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457200" lvl="0" indent="-381000" algn="l" rtl="0">
              <a:spcBef>
                <a:spcPts val="0"/>
              </a:spcBef>
              <a:spcAft>
                <a:spcPts val="0"/>
              </a:spcAft>
              <a:buSzPts val="2400"/>
              <a:buFont typeface="Josefin Sans"/>
              <a:buChar char="●"/>
            </a:pPr>
            <a:r>
              <a:rPr lang="en-US" sz="2400">
                <a:latin typeface="Josefin Sans"/>
                <a:ea typeface="Josefin Sans"/>
                <a:cs typeface="Josefin Sans"/>
                <a:sym typeface="Josefin Sans"/>
              </a:rPr>
              <a:t>Learn about the apps they use. </a:t>
            </a:r>
            <a:endParaRPr sz="2400">
              <a:latin typeface="Josefin Sans"/>
              <a:ea typeface="Josefin Sans"/>
              <a:cs typeface="Josefin Sans"/>
              <a:sym typeface="Josefin Sans"/>
            </a:endParaRPr>
          </a:p>
          <a:p>
            <a:pPr marL="457200" lvl="0" indent="-381000" algn="l" rtl="0">
              <a:spcBef>
                <a:spcPts val="0"/>
              </a:spcBef>
              <a:spcAft>
                <a:spcPts val="0"/>
              </a:spcAft>
              <a:buSzPts val="2400"/>
              <a:buFont typeface="Josefin Sans"/>
              <a:buChar char="●"/>
            </a:pPr>
            <a:r>
              <a:rPr lang="en-US" sz="2400">
                <a:latin typeface="Josefin Sans"/>
                <a:ea typeface="Josefin Sans"/>
                <a:cs typeface="Josefin Sans"/>
                <a:sym typeface="Josefin Sans"/>
              </a:rPr>
              <a:t>Follow some of the same YouTubers they follow.</a:t>
            </a:r>
            <a:endParaRPr sz="2400">
              <a:latin typeface="Josefin Sans"/>
              <a:ea typeface="Josefin Sans"/>
              <a:cs typeface="Josefin Sans"/>
              <a:sym typeface="Josefin Sans"/>
            </a:endParaRPr>
          </a:p>
          <a:p>
            <a:pPr marL="457200" lvl="0" indent="-381000" algn="l" rtl="0">
              <a:spcBef>
                <a:spcPts val="0"/>
              </a:spcBef>
              <a:spcAft>
                <a:spcPts val="0"/>
              </a:spcAft>
              <a:buSzPts val="2400"/>
              <a:buFont typeface="Josefin Sans"/>
              <a:buChar char="●"/>
            </a:pPr>
            <a:r>
              <a:rPr lang="en-US" sz="2400">
                <a:latin typeface="Josefin Sans"/>
                <a:ea typeface="Josefin Sans"/>
                <a:cs typeface="Josefin Sans"/>
                <a:sym typeface="Josefin Sans"/>
              </a:rPr>
              <a:t>Create a class playlist (preview all requests) and play during transitions.</a:t>
            </a:r>
            <a:endParaRPr sz="2400">
              <a:latin typeface="Josefin Sans"/>
              <a:ea typeface="Josefin Sans"/>
              <a:cs typeface="Josefin Sans"/>
              <a:sym typeface="Josefin Sans"/>
            </a:endParaRPr>
          </a:p>
        </p:txBody>
      </p:sp>
      <p:cxnSp>
        <p:nvCxnSpPr>
          <p:cNvPr id="421" name="Google Shape;421;p48" descr="Arrow pointing right"/>
          <p:cNvCxnSpPr>
            <a:endCxn id="420" idx="0"/>
          </p:cNvCxnSpPr>
          <p:nvPr/>
        </p:nvCxnSpPr>
        <p:spPr>
          <a:xfrm rot="10800000" flipH="1">
            <a:off x="3901725" y="3797625"/>
            <a:ext cx="4194600" cy="757800"/>
          </a:xfrm>
          <a:prstGeom prst="curvedConnector4">
            <a:avLst>
              <a:gd name="adj1" fmla="val 7157"/>
              <a:gd name="adj2" fmla="val 131423"/>
            </a:avLst>
          </a:prstGeom>
          <a:noFill/>
          <a:ln w="76200" cap="flat" cmpd="sng">
            <a:solidFill>
              <a:srgbClr val="F1C232"/>
            </a:solidFill>
            <a:prstDash val="solid"/>
            <a:round/>
            <a:headEnd type="none" w="med" len="med"/>
            <a:tailEnd type="stealth" w="med" len="med"/>
          </a:ln>
        </p:spPr>
      </p:cxnSp>
      <p:pic>
        <p:nvPicPr>
          <p:cNvPr id="422" name="Google Shape;422;p48" descr="YouTube image"/>
          <p:cNvPicPr preferRelativeResize="0"/>
          <p:nvPr/>
        </p:nvPicPr>
        <p:blipFill>
          <a:blip r:embed="rId3">
            <a:alphaModFix/>
          </a:blip>
          <a:stretch>
            <a:fillRect/>
          </a:stretch>
        </p:blipFill>
        <p:spPr>
          <a:xfrm>
            <a:off x="6537326" y="365125"/>
            <a:ext cx="5429499" cy="3002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9"/>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5 </a:t>
            </a:r>
            <a:r>
              <a:rPr lang="en-US" sz="1600" b="1" dirty="0" smtClean="0">
                <a:solidFill>
                  <a:srgbClr val="000000"/>
                </a:solidFill>
              </a:rPr>
              <a:t>(2 of 3)</a:t>
            </a:r>
            <a:endParaRPr sz="1600" b="1" dirty="0">
              <a:solidFill>
                <a:srgbClr val="000000"/>
              </a:solidFill>
            </a:endParaRPr>
          </a:p>
        </p:txBody>
      </p:sp>
      <p:sp>
        <p:nvSpPr>
          <p:cNvPr id="429" name="Google Shape;429;p49"/>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Build Relationships and </a:t>
            </a:r>
            <a:endParaRPr sz="3000">
              <a:latin typeface="Josefin Sans"/>
              <a:ea typeface="Josefin Sans"/>
              <a:cs typeface="Josefin Sans"/>
              <a:sym typeface="Josefin Sans"/>
            </a:endParaRPr>
          </a:p>
          <a:p>
            <a:pPr marL="0" lvl="0" indent="0" algn="l" rtl="0">
              <a:spcBef>
                <a:spcPts val="1000"/>
              </a:spcBef>
              <a:spcAft>
                <a:spcPts val="0"/>
              </a:spcAft>
              <a:buNone/>
            </a:pPr>
            <a:r>
              <a:rPr lang="en-US" sz="3000">
                <a:latin typeface="Josefin Sans"/>
                <a:ea typeface="Josefin Sans"/>
                <a:cs typeface="Josefin Sans"/>
                <a:sym typeface="Josefin Sans"/>
              </a:rPr>
              <a:t>get to know your students!</a:t>
            </a:r>
            <a:endParaRPr sz="3000">
              <a:latin typeface="Josefin Sans"/>
              <a:ea typeface="Josefin Sans"/>
              <a:cs typeface="Josefin Sans"/>
              <a:sym typeface="Josefin Sans"/>
            </a:endParaRPr>
          </a:p>
        </p:txBody>
      </p:sp>
      <p:sp>
        <p:nvSpPr>
          <p:cNvPr id="430" name="Google Shape;430;p49" descr="Circle:&#10;What do they do in their freetime? What are their strengths? Where do they live, etc?"/>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9"/>
          <p:cNvSpPr txBox="1"/>
          <p:nvPr/>
        </p:nvSpPr>
        <p:spPr>
          <a:xfrm>
            <a:off x="870450" y="3408650"/>
            <a:ext cx="3031200" cy="300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What do they do in their free time?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What are their strengths?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Where do they live?</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etc.</a:t>
            </a:r>
            <a:endParaRPr sz="2400">
              <a:latin typeface="Josefin Sans"/>
              <a:ea typeface="Josefin Sans"/>
              <a:cs typeface="Josefin Sans"/>
              <a:sym typeface="Josefin Sans"/>
            </a:endParaRPr>
          </a:p>
          <a:p>
            <a:pPr marL="0" lvl="0" indent="0" algn="ctr" rtl="0">
              <a:spcBef>
                <a:spcPts val="0"/>
              </a:spcBef>
              <a:spcAft>
                <a:spcPts val="0"/>
              </a:spcAft>
              <a:buNone/>
            </a:pPr>
            <a:endParaRPr sz="2400">
              <a:latin typeface="Josefin Sans"/>
              <a:ea typeface="Josefin Sans"/>
              <a:cs typeface="Josefin Sans"/>
              <a:sym typeface="Josefin Sans"/>
            </a:endParaRPr>
          </a:p>
        </p:txBody>
      </p:sp>
      <p:sp>
        <p:nvSpPr>
          <p:cNvPr id="432" name="Google Shape;432;p49"/>
          <p:cNvSpPr txBox="1"/>
          <p:nvPr/>
        </p:nvSpPr>
        <p:spPr>
          <a:xfrm>
            <a:off x="4772300" y="4397925"/>
            <a:ext cx="3285300" cy="177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Focus on STRENGTHS.</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Create an award for yourself assignment.</a:t>
            </a:r>
            <a:endParaRPr sz="2400">
              <a:latin typeface="Josefin Sans"/>
              <a:ea typeface="Josefin Sans"/>
              <a:cs typeface="Josefin Sans"/>
              <a:sym typeface="Josefin Sans"/>
            </a:endParaRPr>
          </a:p>
        </p:txBody>
      </p:sp>
      <p:cxnSp>
        <p:nvCxnSpPr>
          <p:cNvPr id="433" name="Google Shape;433;p49" descr="Arrow pointing right"/>
          <p:cNvCxnSpPr>
            <a:stCxn id="430" idx="6"/>
            <a:endCxn id="432" idx="0"/>
          </p:cNvCxnSpPr>
          <p:nvPr/>
        </p:nvCxnSpPr>
        <p:spPr>
          <a:xfrm rot="10800000" flipH="1">
            <a:off x="3901800" y="4397925"/>
            <a:ext cx="2513100" cy="127500"/>
          </a:xfrm>
          <a:prstGeom prst="curvedConnector4">
            <a:avLst>
              <a:gd name="adj1" fmla="val 17319"/>
              <a:gd name="adj2" fmla="val 286765"/>
            </a:avLst>
          </a:prstGeom>
          <a:noFill/>
          <a:ln w="76200" cap="flat" cmpd="sng">
            <a:solidFill>
              <a:srgbClr val="F1C232"/>
            </a:solidFill>
            <a:prstDash val="solid"/>
            <a:round/>
            <a:headEnd type="none" w="med" len="med"/>
            <a:tailEnd type="stealth" w="med" len="med"/>
          </a:ln>
        </p:spPr>
      </p:cxnSp>
      <p:pic>
        <p:nvPicPr>
          <p:cNvPr id="434" name="Google Shape;434;p49" descr="Screenshot of meme- You shut your mouth. You have ALL the strengths."/>
          <p:cNvPicPr preferRelativeResize="0"/>
          <p:nvPr/>
        </p:nvPicPr>
        <p:blipFill rotWithShape="1">
          <a:blip r:embed="rId3">
            <a:alphaModFix/>
          </a:blip>
          <a:srcRect l="11245" t="30516" r="10057"/>
          <a:stretch/>
        </p:blipFill>
        <p:spPr>
          <a:xfrm>
            <a:off x="8138425" y="4067363"/>
            <a:ext cx="3031200" cy="2676325"/>
          </a:xfrm>
          <a:prstGeom prst="rect">
            <a:avLst/>
          </a:prstGeom>
          <a:noFill/>
          <a:ln>
            <a:noFill/>
          </a:ln>
        </p:spPr>
      </p:pic>
      <p:pic>
        <p:nvPicPr>
          <p:cNvPr id="435" name="Google Shape;435;p49" descr="Screenshot of&#10;Grab the Mic video series from Jason Reynolds">
            <a:hlinkClick r:id="rId4"/>
          </p:cNvPr>
          <p:cNvPicPr preferRelativeResize="0"/>
          <p:nvPr/>
        </p:nvPicPr>
        <p:blipFill>
          <a:blip r:embed="rId5">
            <a:alphaModFix/>
          </a:blip>
          <a:stretch>
            <a:fillRect/>
          </a:stretch>
        </p:blipFill>
        <p:spPr>
          <a:xfrm>
            <a:off x="7845746" y="250874"/>
            <a:ext cx="3616553" cy="3616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0"/>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a:solidFill>
                  <a:srgbClr val="000000"/>
                </a:solidFill>
              </a:rPr>
              <a:t>STEP # </a:t>
            </a:r>
            <a:r>
              <a:rPr lang="en-US" b="1" dirty="0" smtClean="0">
                <a:solidFill>
                  <a:srgbClr val="000000"/>
                </a:solidFill>
              </a:rPr>
              <a:t>5 </a:t>
            </a:r>
            <a:r>
              <a:rPr lang="en-US" sz="1600" b="1" dirty="0" smtClean="0">
                <a:solidFill>
                  <a:srgbClr val="000000"/>
                </a:solidFill>
              </a:rPr>
              <a:t>(3 of 3)</a:t>
            </a:r>
            <a:endParaRPr sz="1600" b="1" dirty="0">
              <a:solidFill>
                <a:srgbClr val="000000"/>
              </a:solidFill>
            </a:endParaRPr>
          </a:p>
        </p:txBody>
      </p:sp>
      <p:sp>
        <p:nvSpPr>
          <p:cNvPr id="442" name="Google Shape;442;p50"/>
          <p:cNvSpPr txBox="1">
            <a:spLocks noGrp="1"/>
          </p:cNvSpPr>
          <p:nvPr>
            <p:ph type="body" idx="1"/>
          </p:nvPr>
        </p:nvSpPr>
        <p:spPr>
          <a:xfrm>
            <a:off x="570425" y="1615525"/>
            <a:ext cx="6558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latin typeface="Josefin Sans"/>
                <a:ea typeface="Josefin Sans"/>
                <a:cs typeface="Josefin Sans"/>
                <a:sym typeface="Josefin Sans"/>
              </a:rPr>
              <a:t>Build Relationships and </a:t>
            </a:r>
            <a:endParaRPr sz="3000">
              <a:latin typeface="Josefin Sans"/>
              <a:ea typeface="Josefin Sans"/>
              <a:cs typeface="Josefin Sans"/>
              <a:sym typeface="Josefin Sans"/>
            </a:endParaRPr>
          </a:p>
          <a:p>
            <a:pPr marL="0" lvl="0" indent="0" algn="l" rtl="0">
              <a:spcBef>
                <a:spcPts val="1000"/>
              </a:spcBef>
              <a:spcAft>
                <a:spcPts val="0"/>
              </a:spcAft>
              <a:buNone/>
            </a:pPr>
            <a:r>
              <a:rPr lang="en-US" sz="3000">
                <a:latin typeface="Josefin Sans"/>
                <a:ea typeface="Josefin Sans"/>
                <a:cs typeface="Josefin Sans"/>
                <a:sym typeface="Josefin Sans"/>
              </a:rPr>
              <a:t>get to know your students!</a:t>
            </a:r>
            <a:endParaRPr sz="3000">
              <a:latin typeface="Josefin Sans"/>
              <a:ea typeface="Josefin Sans"/>
              <a:cs typeface="Josefin Sans"/>
              <a:sym typeface="Josefin Sans"/>
            </a:endParaRPr>
          </a:p>
        </p:txBody>
      </p:sp>
      <p:sp>
        <p:nvSpPr>
          <p:cNvPr id="443" name="Google Shape;443;p50" descr="Circle:&#10;Incorporate elements of that community into the classroom."/>
          <p:cNvSpPr/>
          <p:nvPr/>
        </p:nvSpPr>
        <p:spPr>
          <a:xfrm>
            <a:off x="870600" y="2717175"/>
            <a:ext cx="3031200" cy="3616500"/>
          </a:xfrm>
          <a:prstGeom prst="ellips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0"/>
          <p:cNvSpPr txBox="1"/>
          <p:nvPr/>
        </p:nvSpPr>
        <p:spPr>
          <a:xfrm>
            <a:off x="870450" y="3408650"/>
            <a:ext cx="3031200" cy="300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Incorporate elements of that community into the classroom.</a:t>
            </a:r>
            <a:endParaRPr sz="2400">
              <a:latin typeface="Josefin Sans"/>
              <a:ea typeface="Josefin Sans"/>
              <a:cs typeface="Josefin Sans"/>
              <a:sym typeface="Josefin Sans"/>
            </a:endParaRPr>
          </a:p>
          <a:p>
            <a:pPr marL="0" lvl="0" indent="0" algn="ctr" rtl="0">
              <a:spcBef>
                <a:spcPts val="0"/>
              </a:spcBef>
              <a:spcAft>
                <a:spcPts val="0"/>
              </a:spcAft>
              <a:buNone/>
            </a:pPr>
            <a:endParaRPr sz="2400">
              <a:latin typeface="Josefin Sans"/>
              <a:ea typeface="Josefin Sans"/>
              <a:cs typeface="Josefin Sans"/>
              <a:sym typeface="Josefin Sans"/>
            </a:endParaRPr>
          </a:p>
        </p:txBody>
      </p:sp>
      <p:sp>
        <p:nvSpPr>
          <p:cNvPr id="445" name="Google Shape;445;p50"/>
          <p:cNvSpPr txBox="1"/>
          <p:nvPr/>
        </p:nvSpPr>
        <p:spPr>
          <a:xfrm>
            <a:off x="4772300" y="4397925"/>
            <a:ext cx="3285300" cy="10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Josefin Sans"/>
                <a:ea typeface="Josefin Sans"/>
                <a:cs typeface="Josefin Sans"/>
                <a:sym typeface="Josefin Sans"/>
              </a:rPr>
              <a:t>Example: </a:t>
            </a:r>
            <a:endParaRPr sz="2400">
              <a:latin typeface="Josefin Sans"/>
              <a:ea typeface="Josefin Sans"/>
              <a:cs typeface="Josefin Sans"/>
              <a:sym typeface="Josefin Sans"/>
            </a:endParaRPr>
          </a:p>
          <a:p>
            <a:pPr marL="0" lvl="0" indent="0" algn="ctr" rtl="0">
              <a:spcBef>
                <a:spcPts val="0"/>
              </a:spcBef>
              <a:spcAft>
                <a:spcPts val="0"/>
              </a:spcAft>
              <a:buNone/>
            </a:pPr>
            <a:r>
              <a:rPr lang="en-US" sz="2400">
                <a:latin typeface="Josefin Sans"/>
                <a:ea typeface="Josefin Sans"/>
                <a:cs typeface="Josefin Sans"/>
                <a:sym typeface="Josefin Sans"/>
              </a:rPr>
              <a:t>Community Visits</a:t>
            </a:r>
            <a:endParaRPr sz="2400">
              <a:latin typeface="Josefin Sans"/>
              <a:ea typeface="Josefin Sans"/>
              <a:cs typeface="Josefin Sans"/>
              <a:sym typeface="Josefin Sans"/>
            </a:endParaRPr>
          </a:p>
        </p:txBody>
      </p:sp>
      <p:cxnSp>
        <p:nvCxnSpPr>
          <p:cNvPr id="446" name="Google Shape;446;p50" descr="Arrow pointing right."/>
          <p:cNvCxnSpPr>
            <a:stCxn id="443" idx="6"/>
            <a:endCxn id="445" idx="0"/>
          </p:cNvCxnSpPr>
          <p:nvPr/>
        </p:nvCxnSpPr>
        <p:spPr>
          <a:xfrm rot="10800000" flipH="1">
            <a:off x="3901800" y="4397925"/>
            <a:ext cx="2513100" cy="127500"/>
          </a:xfrm>
          <a:prstGeom prst="curvedConnector4">
            <a:avLst>
              <a:gd name="adj1" fmla="val 17319"/>
              <a:gd name="adj2" fmla="val 286765"/>
            </a:avLst>
          </a:prstGeom>
          <a:noFill/>
          <a:ln w="76200" cap="flat" cmpd="sng">
            <a:solidFill>
              <a:srgbClr val="F1C232"/>
            </a:solidFill>
            <a:prstDash val="solid"/>
            <a:round/>
            <a:headEnd type="none" w="med" len="med"/>
            <a:tailEnd type="stealth" w="med" len="med"/>
          </a:ln>
        </p:spPr>
      </p:cxnSp>
      <p:pic>
        <p:nvPicPr>
          <p:cNvPr id="447" name="Google Shape;447;p50" descr="clipart of neighborhood"/>
          <p:cNvPicPr preferRelativeResize="0"/>
          <p:nvPr/>
        </p:nvPicPr>
        <p:blipFill>
          <a:blip r:embed="rId3">
            <a:alphaModFix/>
          </a:blip>
          <a:stretch>
            <a:fillRect/>
          </a:stretch>
        </p:blipFill>
        <p:spPr>
          <a:xfrm>
            <a:off x="7083800" y="541226"/>
            <a:ext cx="4679675" cy="369695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1"/>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Collaborate with your School Counselor</a:t>
            </a:r>
            <a:endParaRPr/>
          </a:p>
        </p:txBody>
      </p:sp>
      <p:sp>
        <p:nvSpPr>
          <p:cNvPr id="454" name="Google Shape;454;p5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Ask them for their lesson plan topics so you can reinforce them afterwards.</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If you notice a social/emotional need arising in your class ask for their help in addressing it.</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If a lesson touches on a sensitive topic (either intentionally or accidentally) pull them in on how to best support students.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52" descr="Focus on what you CAN do not what you CANNOT meme"/>
          <p:cNvPicPr preferRelativeResize="0"/>
          <p:nvPr/>
        </p:nvPicPr>
        <p:blipFill>
          <a:blip r:embed="rId3">
            <a:alphaModFix/>
          </a:blip>
          <a:stretch>
            <a:fillRect/>
          </a:stretch>
        </p:blipFill>
        <p:spPr>
          <a:xfrm>
            <a:off x="6572250" y="1386287"/>
            <a:ext cx="4521328" cy="4885525"/>
          </a:xfrm>
          <a:prstGeom prst="rect">
            <a:avLst/>
          </a:prstGeom>
          <a:noFill/>
          <a:ln w="19050" cap="flat" cmpd="sng">
            <a:solidFill>
              <a:schemeClr val="dk2"/>
            </a:solidFill>
            <a:prstDash val="solid"/>
            <a:round/>
            <a:headEnd type="none" w="sm" len="sm"/>
            <a:tailEnd type="none" w="sm" len="sm"/>
          </a:ln>
        </p:spPr>
      </p:pic>
      <p:pic>
        <p:nvPicPr>
          <p:cNvPr id="460" name="Google Shape;460;p52" descr="It is far better to do a few things well than undertake many good works and leave them half-done. St. Francis DePales quote"/>
          <p:cNvPicPr preferRelativeResize="0"/>
          <p:nvPr/>
        </p:nvPicPr>
        <p:blipFill>
          <a:blip r:embed="rId4">
            <a:alphaModFix/>
          </a:blip>
          <a:stretch>
            <a:fillRect/>
          </a:stretch>
        </p:blipFill>
        <p:spPr>
          <a:xfrm>
            <a:off x="1217850" y="952500"/>
            <a:ext cx="3963750" cy="5753100"/>
          </a:xfrm>
          <a:prstGeom prst="rect">
            <a:avLst/>
          </a:prstGeom>
          <a:noFill/>
          <a:ln>
            <a:noFill/>
          </a:ln>
        </p:spPr>
      </p:pic>
      <p:sp>
        <p:nvSpPr>
          <p:cNvPr id="2" name="Title 1"/>
          <p:cNvSpPr>
            <a:spLocks noGrp="1"/>
          </p:cNvSpPr>
          <p:nvPr>
            <p:ph type="title"/>
          </p:nvPr>
        </p:nvSpPr>
        <p:spPr>
          <a:xfrm>
            <a:off x="762000" y="0"/>
            <a:ext cx="10515600" cy="1325880"/>
          </a:xfrm>
        </p:spPr>
        <p:txBody>
          <a:bodyPr/>
          <a:lstStyle/>
          <a:p>
            <a:r>
              <a:rPr lang="en-US" dirty="0" smtClean="0"/>
              <a:t>Closing Thoughts: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2"/>
              </a:buClr>
              <a:buSzPts val="5000"/>
              <a:buFont typeface="Trebuchet MS"/>
              <a:buNone/>
            </a:pPr>
            <a:r>
              <a:rPr lang="en-US" sz="4800" u="sng" dirty="0" smtClean="0">
                <a:solidFill>
                  <a:schemeClr val="hlink"/>
                </a:solidFill>
                <a:latin typeface="Josefin Sans"/>
                <a:ea typeface="Josefin Sans"/>
                <a:cs typeface="Josefin Sans"/>
                <a:sym typeface="Josefin Sans"/>
                <a:hlinkClick r:id="rId3"/>
              </a:rPr>
              <a:t>Padlet: Sarah </a:t>
            </a:r>
            <a:r>
              <a:rPr lang="en-US" sz="4800" u="sng" dirty="0" err="1" smtClean="0">
                <a:solidFill>
                  <a:schemeClr val="hlink"/>
                </a:solidFill>
                <a:latin typeface="Josefin Sans"/>
                <a:ea typeface="Josefin Sans"/>
                <a:cs typeface="Josefin Sans"/>
                <a:sym typeface="Josefin Sans"/>
                <a:hlinkClick r:id="rId3"/>
              </a:rPr>
              <a:t>Bazemore</a:t>
            </a:r>
            <a:endParaRPr sz="4800" dirty="0">
              <a:latin typeface="Josefin Sans"/>
              <a:ea typeface="Josefin Sans"/>
              <a:cs typeface="Josefin Sans"/>
              <a:sym typeface="Josefin Sans"/>
            </a:endParaRPr>
          </a:p>
        </p:txBody>
      </p:sp>
      <p:pic>
        <p:nvPicPr>
          <p:cNvPr id="466" name="Google Shape;466;p53" descr="VIP Tour clipart"/>
          <p:cNvPicPr preferRelativeResize="0"/>
          <p:nvPr/>
        </p:nvPicPr>
        <p:blipFill rotWithShape="1">
          <a:blip r:embed="rId4">
            <a:alphaModFix/>
          </a:blip>
          <a:srcRect t="15330" b="25385"/>
          <a:stretch/>
        </p:blipFill>
        <p:spPr>
          <a:xfrm>
            <a:off x="3859925" y="916375"/>
            <a:ext cx="4472150" cy="21079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4"/>
          <p:cNvSpPr txBox="1">
            <a:spLocks noGrp="1"/>
          </p:cNvSpPr>
          <p:nvPr>
            <p:ph type="title"/>
          </p:nvPr>
        </p:nvSpPr>
        <p:spPr>
          <a:xfrm>
            <a:off x="831850" y="1709750"/>
            <a:ext cx="5020800" cy="1500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Trebuchet MS"/>
              <a:buNone/>
            </a:pPr>
            <a:r>
              <a:rPr lang="en-US"/>
              <a:t>Thank you!</a:t>
            </a:r>
            <a:endParaRPr/>
          </a:p>
        </p:txBody>
      </p:sp>
      <p:sp>
        <p:nvSpPr>
          <p:cNvPr id="472" name="Google Shape;472;p54"/>
          <p:cNvSpPr txBox="1">
            <a:spLocks noGrp="1"/>
          </p:cNvSpPr>
          <p:nvPr>
            <p:ph type="body" idx="1"/>
          </p:nvPr>
        </p:nvSpPr>
        <p:spPr>
          <a:xfrm>
            <a:off x="936900" y="3343950"/>
            <a:ext cx="5020800" cy="1500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i="1" dirty="0"/>
              <a:t>I appreciate your feedback on the exit survey</a:t>
            </a:r>
            <a:r>
              <a:rPr lang="en-US" i="1" dirty="0" smtClean="0"/>
              <a:t>!</a:t>
            </a:r>
          </a:p>
          <a:p>
            <a:pPr marL="0" lvl="0" indent="0" algn="l" rtl="0">
              <a:lnSpc>
                <a:spcPct val="90000"/>
              </a:lnSpc>
              <a:spcBef>
                <a:spcPts val="0"/>
              </a:spcBef>
              <a:spcAft>
                <a:spcPts val="0"/>
              </a:spcAft>
              <a:buClr>
                <a:schemeClr val="dk1"/>
              </a:buClr>
              <a:buSzPts val="2400"/>
              <a:buNone/>
            </a:pPr>
            <a:endParaRPr lang="en-US" i="1" dirty="0"/>
          </a:p>
          <a:p>
            <a:pPr marL="0" lvl="0" indent="0">
              <a:spcBef>
                <a:spcPts val="0"/>
              </a:spcBef>
            </a:pPr>
            <a:r>
              <a:rPr lang="en-US" i="1" dirty="0">
                <a:solidFill>
                  <a:schemeClr val="bg2"/>
                </a:solidFill>
                <a:hlinkClick r:id="rId3"/>
              </a:rPr>
              <a:t>bit.ly/SELReadingFB1</a:t>
            </a:r>
            <a:r>
              <a:rPr lang="en-US" dirty="0">
                <a:solidFill>
                  <a:schemeClr val="bg2"/>
                </a:solidFill>
              </a:rPr>
              <a:t>  </a:t>
            </a:r>
            <a:endParaRPr i="1" dirty="0">
              <a:solidFill>
                <a:schemeClr val="bg2"/>
              </a:solidFill>
            </a:endParaRPr>
          </a:p>
        </p:txBody>
      </p:sp>
      <p:pic>
        <p:nvPicPr>
          <p:cNvPr id="473" name="Google Shape;473;p54" descr="Screenshot of poster:&#10;&#10;No significant learning occurs without a significant relationship.&#10;&#10;Dr. James Comey"/>
          <p:cNvPicPr preferRelativeResize="0"/>
          <p:nvPr/>
        </p:nvPicPr>
        <p:blipFill>
          <a:blip r:embed="rId4">
            <a:alphaModFix/>
          </a:blip>
          <a:stretch>
            <a:fillRect/>
          </a:stretch>
        </p:blipFill>
        <p:spPr>
          <a:xfrm>
            <a:off x="6350125" y="152400"/>
            <a:ext cx="5397500" cy="6553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0A18-1FC5-5343-B3F4-704A796F0F80}"/>
              </a:ext>
            </a:extLst>
          </p:cNvPr>
          <p:cNvSpPr>
            <a:spLocks noGrp="1"/>
          </p:cNvSpPr>
          <p:nvPr>
            <p:ph type="title"/>
          </p:nvPr>
        </p:nvSpPr>
        <p:spPr>
          <a:xfrm>
            <a:off x="762000" y="143451"/>
            <a:ext cx="10515600" cy="715531"/>
          </a:xfrm>
        </p:spPr>
        <p:txBody>
          <a:bodyPr/>
          <a:lstStyle/>
          <a:p>
            <a:r>
              <a:rPr lang="en-US" dirty="0" smtClean="0"/>
              <a:t>Stay in Touch</a:t>
            </a:r>
            <a:endParaRPr lang="en-US" dirty="0"/>
          </a:p>
        </p:txBody>
      </p:sp>
      <p:sp>
        <p:nvSpPr>
          <p:cNvPr id="3" name="Content Placeholder 2">
            <a:extLst>
              <a:ext uri="{FF2B5EF4-FFF2-40B4-BE49-F238E27FC236}">
                <a16:creationId xmlns:a16="http://schemas.microsoft.com/office/drawing/2014/main" id="{3555D772-F556-4943-BA7B-A06F147C9F88}"/>
              </a:ext>
            </a:extLst>
          </p:cNvPr>
          <p:cNvSpPr>
            <a:spLocks noGrp="1"/>
          </p:cNvSpPr>
          <p:nvPr>
            <p:ph sz="half" idx="1"/>
          </p:nvPr>
        </p:nvSpPr>
        <p:spPr>
          <a:xfrm>
            <a:off x="2957945" y="1039091"/>
            <a:ext cx="5756564" cy="5557583"/>
          </a:xfrm>
        </p:spPr>
        <p:txBody>
          <a:bodyPr>
            <a:normAutofit fontScale="92500" lnSpcReduction="10000"/>
          </a:bodyPr>
          <a:lstStyle/>
          <a:p>
            <a:pPr marL="0" indent="0" algn="ctr">
              <a:lnSpc>
                <a:spcPct val="120000"/>
              </a:lnSpc>
              <a:spcBef>
                <a:spcPts val="0"/>
              </a:spcBef>
              <a:buNone/>
            </a:pPr>
            <a:r>
              <a:rPr lang="en-US" b="1" dirty="0">
                <a:effectLst>
                  <a:outerShdw blurRad="38100" dist="38100" dir="2700000" algn="tl">
                    <a:srgbClr val="000000">
                      <a:alpha val="43137"/>
                    </a:srgbClr>
                  </a:outerShdw>
                </a:effectLst>
              </a:rPr>
              <a:t>Jill </a:t>
            </a:r>
            <a:r>
              <a:rPr lang="en-US" b="1" dirty="0" err="1">
                <a:effectLst>
                  <a:outerShdw blurRad="38100" dist="38100" dir="2700000" algn="tl">
                    <a:srgbClr val="000000">
                      <a:alpha val="43137"/>
                    </a:srgbClr>
                  </a:outerShdw>
                </a:effectLst>
              </a:rPr>
              <a:t>Nogueras</a:t>
            </a:r>
            <a:endParaRPr lang="en-US" b="1" dirty="0">
              <a:effectLst>
                <a:outerShdw blurRad="38100" dist="38100" dir="2700000" algn="tl">
                  <a:srgbClr val="000000">
                    <a:alpha val="43137"/>
                  </a:srgbClr>
                </a:outerShdw>
              </a:effectLst>
            </a:endParaRPr>
          </a:p>
          <a:p>
            <a:pPr marL="0" indent="0" algn="ctr">
              <a:lnSpc>
                <a:spcPct val="120000"/>
              </a:lnSpc>
              <a:spcBef>
                <a:spcPts val="0"/>
              </a:spcBef>
              <a:buNone/>
            </a:pPr>
            <a:r>
              <a:rPr lang="en-US" b="1" dirty="0"/>
              <a:t>K-12 English Coordinator</a:t>
            </a:r>
          </a:p>
          <a:p>
            <a:pPr marL="0" indent="0" algn="ctr">
              <a:lnSpc>
                <a:spcPct val="120000"/>
              </a:lnSpc>
              <a:spcBef>
                <a:spcPts val="0"/>
              </a:spcBef>
              <a:buNone/>
            </a:pPr>
            <a:r>
              <a:rPr lang="en-US" dirty="0">
                <a:hlinkClick r:id="rId2"/>
              </a:rPr>
              <a:t>Jill.Nogueras@doe.virginia.gov</a:t>
            </a:r>
            <a:endParaRPr lang="en-US" dirty="0"/>
          </a:p>
          <a:p>
            <a:pPr marL="0" indent="0" algn="ctr">
              <a:lnSpc>
                <a:spcPct val="120000"/>
              </a:lnSpc>
              <a:spcBef>
                <a:spcPts val="0"/>
              </a:spcBef>
              <a:buNone/>
            </a:pPr>
            <a:endParaRPr lang="en-US" dirty="0"/>
          </a:p>
          <a:p>
            <a:pPr marL="0" indent="0" algn="ctr">
              <a:lnSpc>
                <a:spcPct val="120000"/>
              </a:lnSpc>
              <a:spcBef>
                <a:spcPts val="0"/>
              </a:spcBef>
              <a:buNone/>
            </a:pPr>
            <a:r>
              <a:rPr lang="en-US" b="1" dirty="0">
                <a:effectLst>
                  <a:outerShdw blurRad="38100" dist="38100" dir="2700000" algn="tl">
                    <a:srgbClr val="000000">
                      <a:alpha val="43137"/>
                    </a:srgbClr>
                  </a:outerShdw>
                </a:effectLst>
              </a:rPr>
              <a:t>Carmen </a:t>
            </a:r>
            <a:r>
              <a:rPr lang="en-US" b="1" dirty="0" err="1">
                <a:effectLst>
                  <a:outerShdw blurRad="38100" dist="38100" dir="2700000" algn="tl">
                    <a:srgbClr val="000000">
                      <a:alpha val="43137"/>
                    </a:srgbClr>
                  </a:outerShdw>
                </a:effectLst>
              </a:rPr>
              <a:t>Kurek</a:t>
            </a:r>
            <a:endParaRPr lang="en-US" b="1" dirty="0">
              <a:effectLst>
                <a:outerShdw blurRad="38100" dist="38100" dir="2700000" algn="tl">
                  <a:srgbClr val="000000">
                    <a:alpha val="43137"/>
                  </a:srgbClr>
                </a:outerShdw>
              </a:effectLst>
            </a:endParaRPr>
          </a:p>
          <a:p>
            <a:pPr marL="0" indent="0" algn="ctr">
              <a:lnSpc>
                <a:spcPct val="120000"/>
              </a:lnSpc>
              <a:spcBef>
                <a:spcPts val="0"/>
              </a:spcBef>
              <a:buNone/>
            </a:pPr>
            <a:r>
              <a:rPr lang="en-US" b="1" dirty="0"/>
              <a:t>Elementary English/Reading Specialist</a:t>
            </a:r>
          </a:p>
          <a:p>
            <a:pPr marL="0" indent="0" algn="ctr">
              <a:lnSpc>
                <a:spcPct val="120000"/>
              </a:lnSpc>
              <a:spcBef>
                <a:spcPts val="0"/>
              </a:spcBef>
              <a:buNone/>
            </a:pPr>
            <a:r>
              <a:rPr lang="en-US" dirty="0">
                <a:hlinkClick r:id="rId3"/>
              </a:rPr>
              <a:t>Carmen.Kurek@doe.virginia.gov</a:t>
            </a:r>
            <a:endParaRPr lang="en-US" dirty="0"/>
          </a:p>
          <a:p>
            <a:pPr marL="0" indent="0" algn="ctr">
              <a:lnSpc>
                <a:spcPct val="120000"/>
              </a:lnSpc>
              <a:spcBef>
                <a:spcPts val="0"/>
              </a:spcBef>
              <a:buNone/>
            </a:pPr>
            <a:endParaRPr lang="en-US" dirty="0"/>
          </a:p>
          <a:p>
            <a:pPr marL="0" indent="0" algn="ctr">
              <a:lnSpc>
                <a:spcPct val="120000"/>
              </a:lnSpc>
              <a:spcBef>
                <a:spcPts val="0"/>
              </a:spcBef>
              <a:buNone/>
            </a:pPr>
            <a:r>
              <a:rPr lang="en-US" b="1" dirty="0">
                <a:effectLst>
                  <a:outerShdw blurRad="38100" dist="38100" dir="2700000" algn="tl">
                    <a:srgbClr val="000000">
                      <a:alpha val="43137"/>
                    </a:srgbClr>
                  </a:outerShdw>
                </a:effectLst>
              </a:rPr>
              <a:t>Colleen </a:t>
            </a:r>
            <a:r>
              <a:rPr lang="en-US" b="1" dirty="0" err="1">
                <a:effectLst>
                  <a:outerShdw blurRad="38100" dist="38100" dir="2700000" algn="tl">
                    <a:srgbClr val="000000">
                      <a:alpha val="43137"/>
                    </a:srgbClr>
                  </a:outerShdw>
                </a:effectLst>
              </a:rPr>
              <a:t>Cassada</a:t>
            </a:r>
            <a:endParaRPr lang="en-US" b="1" dirty="0">
              <a:effectLst>
                <a:outerShdw blurRad="38100" dist="38100" dir="2700000" algn="tl">
                  <a:srgbClr val="000000">
                    <a:alpha val="43137"/>
                  </a:srgbClr>
                </a:outerShdw>
              </a:effectLst>
            </a:endParaRPr>
          </a:p>
          <a:p>
            <a:pPr marL="0" indent="0" algn="ctr">
              <a:lnSpc>
                <a:spcPct val="120000"/>
              </a:lnSpc>
              <a:spcBef>
                <a:spcPts val="0"/>
              </a:spcBef>
              <a:buNone/>
            </a:pPr>
            <a:r>
              <a:rPr lang="en-US" b="1" dirty="0"/>
              <a:t>Middle School English Specialist</a:t>
            </a:r>
          </a:p>
          <a:p>
            <a:pPr marL="0" indent="0" algn="ctr">
              <a:lnSpc>
                <a:spcPct val="120000"/>
              </a:lnSpc>
              <a:spcBef>
                <a:spcPts val="0"/>
              </a:spcBef>
              <a:buNone/>
            </a:pPr>
            <a:r>
              <a:rPr lang="en-US" dirty="0">
                <a:hlinkClick r:id="rId4"/>
              </a:rPr>
              <a:t>Colleen.Cassada@doe.Virginia.gov</a:t>
            </a:r>
            <a:endParaRPr lang="en-US" dirty="0"/>
          </a:p>
          <a:p>
            <a:pPr marL="0" indent="0" algn="ctr">
              <a:lnSpc>
                <a:spcPct val="120000"/>
              </a:lnSpc>
              <a:spcBef>
                <a:spcPts val="0"/>
              </a:spcBef>
              <a:buNone/>
            </a:pPr>
            <a:endParaRPr lang="en-US" dirty="0"/>
          </a:p>
          <a:p>
            <a:pPr marL="0" indent="0" algn="ctr">
              <a:lnSpc>
                <a:spcPct val="120000"/>
              </a:lnSpc>
              <a:spcBef>
                <a:spcPts val="0"/>
              </a:spcBef>
              <a:buNone/>
            </a:pPr>
            <a:endParaRPr lang="en-US" dirty="0"/>
          </a:p>
          <a:p>
            <a:pPr lvl="4"/>
            <a:endParaRPr lang="en-US" dirty="0"/>
          </a:p>
        </p:txBody>
      </p:sp>
    </p:spTree>
    <p:extLst>
      <p:ext uri="{BB962C8B-B14F-4D97-AF65-F5344CB8AC3E}">
        <p14:creationId xmlns:p14="http://schemas.microsoft.com/office/powerpoint/2010/main" val="2191620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txBox="1">
            <a:spLocks noGrp="1"/>
          </p:cNvSpPr>
          <p:nvPr>
            <p:ph type="title"/>
          </p:nvPr>
        </p:nvSpPr>
        <p:spPr>
          <a:xfrm>
            <a:off x="838200" y="-15876"/>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Trebuchet MS"/>
              <a:buNone/>
            </a:pPr>
            <a:r>
              <a:rPr lang="en-US"/>
              <a:t>Housekeeping</a:t>
            </a:r>
            <a:endParaRPr/>
          </a:p>
        </p:txBody>
      </p:sp>
      <p:sp>
        <p:nvSpPr>
          <p:cNvPr id="173" name="Google Shape;173;p22"/>
          <p:cNvSpPr txBox="1">
            <a:spLocks noGrp="1"/>
          </p:cNvSpPr>
          <p:nvPr>
            <p:ph type="body" idx="1"/>
          </p:nvPr>
        </p:nvSpPr>
        <p:spPr>
          <a:xfrm>
            <a:off x="838200" y="1292225"/>
            <a:ext cx="10515600" cy="4351200"/>
          </a:xfrm>
          <a:prstGeom prst="rect">
            <a:avLst/>
          </a:prstGeom>
          <a:noFill/>
          <a:ln>
            <a:noFill/>
          </a:ln>
        </p:spPr>
        <p:txBody>
          <a:bodyPr spcFirstLastPara="1" wrap="square" lIns="91425" tIns="45700" rIns="91425" bIns="45700" anchor="t" anchorCtr="0">
            <a:noAutofit/>
          </a:bodyPr>
          <a:lstStyle/>
          <a:p>
            <a:pPr marL="457200" lvl="0" indent="-425450" algn="l" rtl="0">
              <a:lnSpc>
                <a:spcPct val="90000"/>
              </a:lnSpc>
              <a:spcBef>
                <a:spcPts val="0"/>
              </a:spcBef>
              <a:spcAft>
                <a:spcPts val="0"/>
              </a:spcAft>
              <a:buClr>
                <a:srgbClr val="222222"/>
              </a:buClr>
              <a:buSzPts val="3100"/>
              <a:buFont typeface="Josefin Sans"/>
              <a:buChar char="•"/>
            </a:pPr>
            <a:r>
              <a:rPr lang="en-US" sz="3100" dirty="0">
                <a:solidFill>
                  <a:srgbClr val="222222"/>
                </a:solidFill>
                <a:latin typeface="Josefin Sans"/>
                <a:ea typeface="Josefin Sans"/>
                <a:cs typeface="Josefin Sans"/>
                <a:sym typeface="Josefin Sans"/>
              </a:rPr>
              <a:t>Access to Presentation and Resources</a:t>
            </a:r>
            <a:endParaRPr sz="3100" dirty="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dirty="0">
              <a:solidFill>
                <a:srgbClr val="222222"/>
              </a:solidFill>
              <a:latin typeface="Josefin Sans"/>
              <a:ea typeface="Josefin Sans"/>
              <a:cs typeface="Josefin Sans"/>
              <a:sym typeface="Josefin Sans"/>
            </a:endParaRPr>
          </a:p>
          <a:p>
            <a:pPr marL="914400" lvl="1" indent="-425450" algn="l" rtl="0">
              <a:lnSpc>
                <a:spcPct val="90000"/>
              </a:lnSpc>
              <a:spcBef>
                <a:spcPts val="0"/>
              </a:spcBef>
              <a:spcAft>
                <a:spcPts val="0"/>
              </a:spcAft>
              <a:buClr>
                <a:srgbClr val="222222"/>
              </a:buClr>
              <a:buSzPts val="3100"/>
              <a:buFont typeface="Josefin Sans"/>
              <a:buChar char="•"/>
            </a:pPr>
            <a:r>
              <a:rPr lang="en-US" sz="3100" u="sng" dirty="0" smtClean="0">
                <a:solidFill>
                  <a:schemeClr val="hlink"/>
                </a:solidFill>
                <a:latin typeface="Josefin Sans"/>
                <a:ea typeface="Josefin Sans"/>
                <a:cs typeface="Josefin Sans"/>
                <a:sym typeface="Josefin Sans"/>
                <a:hlinkClick r:id="rId3"/>
              </a:rPr>
              <a:t>Padlet: Sarah </a:t>
            </a:r>
            <a:r>
              <a:rPr lang="en-US" sz="3100" u="sng" dirty="0" err="1" smtClean="0">
                <a:solidFill>
                  <a:schemeClr val="hlink"/>
                </a:solidFill>
                <a:latin typeface="Josefin Sans"/>
                <a:ea typeface="Josefin Sans"/>
                <a:cs typeface="Josefin Sans"/>
                <a:sym typeface="Josefin Sans"/>
                <a:hlinkClick r:id="rId3"/>
              </a:rPr>
              <a:t>Bazemore</a:t>
            </a:r>
            <a:endParaRPr sz="3100" dirty="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dirty="0">
              <a:solidFill>
                <a:srgbClr val="222222"/>
              </a:solidFill>
              <a:latin typeface="Josefin Sans"/>
              <a:ea typeface="Josefin Sans"/>
              <a:cs typeface="Josefin Sans"/>
              <a:sym typeface="Josefin Sans"/>
            </a:endParaRPr>
          </a:p>
          <a:p>
            <a:pPr marL="457200" lvl="0" indent="-425450" algn="l" rtl="0">
              <a:lnSpc>
                <a:spcPct val="90000"/>
              </a:lnSpc>
              <a:spcBef>
                <a:spcPts val="0"/>
              </a:spcBef>
              <a:spcAft>
                <a:spcPts val="0"/>
              </a:spcAft>
              <a:buClr>
                <a:srgbClr val="222222"/>
              </a:buClr>
              <a:buSzPts val="3100"/>
              <a:buFont typeface="Josefin Sans"/>
              <a:buChar char="•"/>
            </a:pPr>
            <a:r>
              <a:rPr lang="en-US" sz="3100" dirty="0">
                <a:solidFill>
                  <a:srgbClr val="222222"/>
                </a:solidFill>
                <a:latin typeface="Josefin Sans"/>
                <a:ea typeface="Josefin Sans"/>
                <a:cs typeface="Josefin Sans"/>
                <a:sym typeface="Josefin Sans"/>
              </a:rPr>
              <a:t>If I seem distracted…</a:t>
            </a:r>
            <a:endParaRPr sz="3100" dirty="0">
              <a:solidFill>
                <a:srgbClr val="222222"/>
              </a:solidFill>
              <a:latin typeface="Josefin Sans"/>
              <a:ea typeface="Josefin Sans"/>
              <a:cs typeface="Josefin Sans"/>
              <a:sym typeface="Josefin Sans"/>
            </a:endParaRPr>
          </a:p>
          <a:p>
            <a:pPr marL="457200" lvl="0" indent="0" algn="l" rtl="0">
              <a:lnSpc>
                <a:spcPct val="90000"/>
              </a:lnSpc>
              <a:spcBef>
                <a:spcPts val="0"/>
              </a:spcBef>
              <a:spcAft>
                <a:spcPts val="0"/>
              </a:spcAft>
              <a:buNone/>
            </a:pPr>
            <a:endParaRPr sz="3100" dirty="0">
              <a:solidFill>
                <a:srgbClr val="222222"/>
              </a:solidFill>
              <a:latin typeface="Josefin Sans"/>
              <a:ea typeface="Josefin Sans"/>
              <a:cs typeface="Josefin Sans"/>
              <a:sym typeface="Josefin Sans"/>
            </a:endParaRPr>
          </a:p>
          <a:p>
            <a:pPr marL="457200" lvl="0" indent="-425450" algn="l" rtl="0">
              <a:lnSpc>
                <a:spcPct val="90000"/>
              </a:lnSpc>
              <a:spcBef>
                <a:spcPts val="0"/>
              </a:spcBef>
              <a:spcAft>
                <a:spcPts val="0"/>
              </a:spcAft>
              <a:buClr>
                <a:srgbClr val="222222"/>
              </a:buClr>
              <a:buSzPts val="3100"/>
              <a:buFont typeface="Josefin Sans"/>
              <a:buChar char="•"/>
            </a:pPr>
            <a:r>
              <a:rPr lang="en-US" sz="3100" dirty="0">
                <a:solidFill>
                  <a:srgbClr val="222222"/>
                </a:solidFill>
                <a:latin typeface="Josefin Sans"/>
                <a:ea typeface="Josefin Sans"/>
                <a:cs typeface="Josefin Sans"/>
                <a:sym typeface="Josefin Sans"/>
              </a:rPr>
              <a:t>Chat box</a:t>
            </a:r>
            <a:endParaRPr sz="3100" dirty="0">
              <a:solidFill>
                <a:srgbClr val="222222"/>
              </a:solidFill>
              <a:latin typeface="Josefin Sans"/>
              <a:ea typeface="Josefin Sans"/>
              <a:cs typeface="Josefin Sans"/>
              <a:sym typeface="Josefin Sans"/>
            </a:endParaRPr>
          </a:p>
        </p:txBody>
      </p:sp>
      <p:pic>
        <p:nvPicPr>
          <p:cNvPr id="174" name="Google Shape;174;p22" descr="Image of Sarah's dog"/>
          <p:cNvPicPr preferRelativeResize="0"/>
          <p:nvPr/>
        </p:nvPicPr>
        <p:blipFill rotWithShape="1">
          <a:blip r:embed="rId4">
            <a:alphaModFix/>
          </a:blip>
          <a:srcRect b="16184"/>
          <a:stretch/>
        </p:blipFill>
        <p:spPr>
          <a:xfrm>
            <a:off x="5595150" y="2911975"/>
            <a:ext cx="3263403" cy="36468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838200" y="-15876"/>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Trebuchet MS"/>
              <a:buNone/>
            </a:pPr>
            <a:r>
              <a:rPr lang="en-US"/>
              <a:t>Note-taking Tip</a:t>
            </a:r>
            <a:endParaRPr/>
          </a:p>
        </p:txBody>
      </p:sp>
      <p:pic>
        <p:nvPicPr>
          <p:cNvPr id="180" name="Google Shape;180;p23" descr="Screenshot of Social Emotional Learning Action Plan&#10;&#10;Step One: Take Stock: Tace Care and Take Notice&#10;&#10;Step Two: Establish positive and predictable classroom environments&#10;&#10;Step Three: Encourage positive teacher-student interactions and student student interactions&#10;&#10;Step Four: Consider the needs, backgrounds, and experiences of all students.&#10;&#10;Step Five: Build relationships and get to know your students"/>
          <p:cNvPicPr preferRelativeResize="0"/>
          <p:nvPr/>
        </p:nvPicPr>
        <p:blipFill>
          <a:blip r:embed="rId3">
            <a:alphaModFix/>
          </a:blip>
          <a:stretch>
            <a:fillRect/>
          </a:stretch>
        </p:blipFill>
        <p:spPr>
          <a:xfrm>
            <a:off x="2079475" y="1419224"/>
            <a:ext cx="7781925" cy="4019550"/>
          </a:xfrm>
          <a:prstGeom prst="rect">
            <a:avLst/>
          </a:prstGeom>
          <a:noFill/>
          <a:ln>
            <a:noFill/>
          </a:ln>
        </p:spPr>
      </p:pic>
      <p:sp>
        <p:nvSpPr>
          <p:cNvPr id="181" name="Google Shape;181;p23"/>
          <p:cNvSpPr txBox="1"/>
          <p:nvPr/>
        </p:nvSpPr>
        <p:spPr>
          <a:xfrm>
            <a:off x="2516988" y="5436425"/>
            <a:ext cx="6906900" cy="6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Trebuchet MS"/>
                <a:ea typeface="Trebuchet MS"/>
                <a:cs typeface="Trebuchet MS"/>
                <a:sym typeface="Trebuchet MS"/>
              </a:rPr>
              <a:t>You can access this sheet at: </a:t>
            </a:r>
            <a:r>
              <a:rPr lang="en-US" sz="2400" u="sng" dirty="0" smtClean="0">
                <a:solidFill>
                  <a:schemeClr val="hlink"/>
                </a:solidFill>
                <a:latin typeface="Trebuchet MS"/>
                <a:ea typeface="Trebuchet MS"/>
                <a:cs typeface="Trebuchet MS"/>
                <a:sym typeface="Trebuchet MS"/>
                <a:hlinkClick r:id="rId4"/>
              </a:rPr>
              <a:t>Social Emotional Learning Action Plan Link</a:t>
            </a:r>
            <a:endParaRPr sz="2400" dirty="0">
              <a:latin typeface="Trebuchet MS"/>
              <a:ea typeface="Trebuchet MS"/>
              <a:cs typeface="Trebuchet MS"/>
              <a:sym typeface="Trebuchet MS"/>
            </a:endParaRPr>
          </a:p>
          <a:p>
            <a:pPr marL="0" lvl="0" indent="0" algn="ctr" rtl="0">
              <a:spcBef>
                <a:spcPts val="0"/>
              </a:spcBef>
              <a:spcAft>
                <a:spcPts val="0"/>
              </a:spcAft>
              <a:buNone/>
            </a:pPr>
            <a:endParaRPr sz="1800" dirty="0">
              <a:latin typeface="Trebuchet MS"/>
              <a:ea typeface="Trebuchet MS"/>
              <a:cs typeface="Trebuchet MS"/>
              <a:sym typeface="Trebuchet MS"/>
            </a:endParaRPr>
          </a:p>
          <a:p>
            <a:pPr marL="0" lvl="0" indent="0" algn="ctr" rtl="0">
              <a:spcBef>
                <a:spcPts val="0"/>
              </a:spcBef>
              <a:spcAft>
                <a:spcPts val="0"/>
              </a:spcAft>
              <a:buNone/>
            </a:pPr>
            <a:r>
              <a:rPr lang="en-US" sz="1800" dirty="0">
                <a:latin typeface="Trebuchet MS"/>
                <a:ea typeface="Trebuchet MS"/>
                <a:cs typeface="Trebuchet MS"/>
                <a:sym typeface="Trebuchet MS"/>
              </a:rPr>
              <a:t>Be sure to make a copy to edit!</a:t>
            </a:r>
            <a:endParaRPr sz="1800" dirty="0">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838200" y="-1"/>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Trebuchet MS"/>
              <a:buNone/>
            </a:pPr>
            <a:r>
              <a:rPr lang="en-US" sz="4000" dirty="0"/>
              <a:t>What is Social Emotional Learning</a:t>
            </a:r>
            <a:r>
              <a:rPr lang="en-US" sz="4000" dirty="0" smtClean="0"/>
              <a:t>? (1 of 2)</a:t>
            </a:r>
            <a:endParaRPr sz="4000" dirty="0"/>
          </a:p>
        </p:txBody>
      </p:sp>
      <p:sp>
        <p:nvSpPr>
          <p:cNvPr id="187" name="Google Shape;187;p24"/>
          <p:cNvSpPr txBox="1">
            <a:spLocks noGrp="1"/>
          </p:cNvSpPr>
          <p:nvPr>
            <p:ph type="body" idx="1"/>
          </p:nvPr>
        </p:nvSpPr>
        <p:spPr>
          <a:xfrm>
            <a:off x="838200" y="1463500"/>
            <a:ext cx="10515600" cy="4179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3600" i="1">
                <a:solidFill>
                  <a:srgbClr val="000000"/>
                </a:solidFill>
                <a:latin typeface="Josefin Sans"/>
                <a:ea typeface="Josefin Sans"/>
                <a:cs typeface="Josefin Sans"/>
                <a:sym typeface="Josefin Sans"/>
              </a:rPr>
              <a:t>Social and emotional learning (</a:t>
            </a:r>
            <a:r>
              <a:rPr lang="en-US" sz="3600" b="1" i="1">
                <a:solidFill>
                  <a:srgbClr val="000000"/>
                </a:solidFill>
                <a:latin typeface="Josefin Sans"/>
                <a:ea typeface="Josefin Sans"/>
                <a:cs typeface="Josefin Sans"/>
                <a:sym typeface="Josefin Sans"/>
              </a:rPr>
              <a:t>SEL</a:t>
            </a:r>
            <a:r>
              <a:rPr lang="en-US" sz="3600" i="1">
                <a:solidFill>
                  <a:srgbClr val="000000"/>
                </a:solidFill>
                <a:latin typeface="Josefin Sans"/>
                <a:ea typeface="Josefin Sans"/>
                <a:cs typeface="Josefin Sans"/>
                <a:sym typeface="Josefin Sans"/>
              </a:rPr>
              <a:t>) is the process through which </a:t>
            </a:r>
            <a:r>
              <a:rPr lang="en-US" sz="3600" i="1">
                <a:solidFill>
                  <a:srgbClr val="000000"/>
                </a:solidFill>
                <a:highlight>
                  <a:srgbClr val="FFFF00"/>
                </a:highlight>
                <a:latin typeface="Josefin Sans"/>
                <a:ea typeface="Josefin Sans"/>
                <a:cs typeface="Josefin Sans"/>
                <a:sym typeface="Josefin Sans"/>
              </a:rPr>
              <a:t>children and adults </a:t>
            </a:r>
            <a:r>
              <a:rPr lang="en-US" sz="3600" i="1">
                <a:solidFill>
                  <a:srgbClr val="000000"/>
                </a:solidFill>
                <a:latin typeface="Josefin Sans"/>
                <a:ea typeface="Josefin Sans"/>
                <a:cs typeface="Josefin Sans"/>
                <a:sym typeface="Josefin Sans"/>
              </a:rPr>
              <a:t>understand and manage emotions, set and achieve positive goals, feel and show empathy for others, establish and maintain. positive relationships, and make responsible decisions.</a:t>
            </a:r>
            <a:endParaRPr sz="3600" i="1">
              <a:solidFill>
                <a:srgbClr val="000000"/>
              </a:solidFill>
              <a:latin typeface="Josefin Sans"/>
              <a:ea typeface="Josefin Sans"/>
              <a:cs typeface="Josefin Sans"/>
              <a:sym typeface="Josefin Sans"/>
            </a:endParaRPr>
          </a:p>
          <a:p>
            <a:pPr marL="0" lvl="0" indent="0" algn="ctr" rtl="0">
              <a:lnSpc>
                <a:spcPct val="90000"/>
              </a:lnSpc>
              <a:spcBef>
                <a:spcPts val="0"/>
              </a:spcBef>
              <a:spcAft>
                <a:spcPts val="0"/>
              </a:spcAft>
              <a:buNone/>
            </a:pPr>
            <a:endParaRPr sz="3600" i="1">
              <a:solidFill>
                <a:srgbClr val="4D5156"/>
              </a:solidFill>
              <a:highlight>
                <a:srgbClr val="FFFFFF"/>
              </a:highlight>
              <a:latin typeface="Josefin Sans"/>
              <a:ea typeface="Josefin Sans"/>
              <a:cs typeface="Josefin Sans"/>
              <a:sym typeface="Josefin Sans"/>
            </a:endParaRPr>
          </a:p>
          <a:p>
            <a:pPr marL="0" lvl="0" indent="0" algn="ctr" rtl="0">
              <a:lnSpc>
                <a:spcPct val="90000"/>
              </a:lnSpc>
              <a:spcBef>
                <a:spcPts val="0"/>
              </a:spcBef>
              <a:spcAft>
                <a:spcPts val="0"/>
              </a:spcAft>
              <a:buNone/>
            </a:pPr>
            <a:r>
              <a:rPr lang="en-US" sz="3600" i="1">
                <a:solidFill>
                  <a:srgbClr val="4D5156"/>
                </a:solidFill>
                <a:highlight>
                  <a:srgbClr val="FFFFFF"/>
                </a:highlight>
                <a:latin typeface="Josefin Sans"/>
                <a:ea typeface="Josefin Sans"/>
                <a:cs typeface="Josefin Sans"/>
                <a:sym typeface="Josefin Sans"/>
              </a:rPr>
              <a:t>-CASEL</a:t>
            </a:r>
            <a:endParaRPr sz="3600" i="1">
              <a:solidFill>
                <a:srgbClr val="4D5156"/>
              </a:solidFill>
              <a:highlight>
                <a:srgbClr val="FFFFFF"/>
              </a:highlight>
              <a:latin typeface="Josefin Sans"/>
              <a:ea typeface="Josefin Sans"/>
              <a:cs typeface="Josefin Sans"/>
              <a:sym typeface="Josefi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a:spLocks noGrp="1"/>
          </p:cNvSpPr>
          <p:nvPr>
            <p:ph type="title"/>
          </p:nvPr>
        </p:nvSpPr>
        <p:spPr>
          <a:xfrm>
            <a:off x="838200" y="-1"/>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Trebuchet MS"/>
              <a:buNone/>
            </a:pPr>
            <a:r>
              <a:rPr lang="en-US" sz="4000" dirty="0"/>
              <a:t>What is Social Emotional Learning</a:t>
            </a:r>
            <a:r>
              <a:rPr lang="en-US" sz="4000" dirty="0" smtClean="0"/>
              <a:t>? (2 of 2)</a:t>
            </a:r>
            <a:endParaRPr sz="4000" dirty="0"/>
          </a:p>
        </p:txBody>
      </p:sp>
      <p:pic>
        <p:nvPicPr>
          <p:cNvPr id="193" name="Google Shape;193;p25" descr="Screenshot of cartoon:&#10;&#10;Connection Before Correction"/>
          <p:cNvPicPr preferRelativeResize="0"/>
          <p:nvPr/>
        </p:nvPicPr>
        <p:blipFill>
          <a:blip r:embed="rId3">
            <a:alphaModFix/>
          </a:blip>
          <a:stretch>
            <a:fillRect/>
          </a:stretch>
        </p:blipFill>
        <p:spPr>
          <a:xfrm>
            <a:off x="3660525" y="1095426"/>
            <a:ext cx="4015750" cy="54313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6" descr="CASEL's Framework for Systemic Social and Emotional Learning screenshot"/>
          <p:cNvPicPr preferRelativeResize="0"/>
          <p:nvPr/>
        </p:nvPicPr>
        <p:blipFill>
          <a:blip r:embed="rId3">
            <a:alphaModFix/>
          </a:blip>
          <a:stretch>
            <a:fillRect/>
          </a:stretch>
        </p:blipFill>
        <p:spPr>
          <a:xfrm>
            <a:off x="832950" y="685800"/>
            <a:ext cx="7828075" cy="6019799"/>
          </a:xfrm>
          <a:prstGeom prst="rect">
            <a:avLst/>
          </a:prstGeom>
          <a:noFill/>
          <a:ln>
            <a:noFill/>
          </a:ln>
        </p:spPr>
      </p:pic>
      <p:pic>
        <p:nvPicPr>
          <p:cNvPr id="200" name="Google Shape;200;p26" descr="Screenshot of &quot;How to Apologize&quot;&#10;1) I'm sorry for....&#10;2) This is wrong because....&#10;3) In the future I will....&#10;4) Will you forgive me?"/>
          <p:cNvPicPr preferRelativeResize="0"/>
          <p:nvPr/>
        </p:nvPicPr>
        <p:blipFill>
          <a:blip r:embed="rId4">
            <a:alphaModFix/>
          </a:blip>
          <a:stretch>
            <a:fillRect/>
          </a:stretch>
        </p:blipFill>
        <p:spPr>
          <a:xfrm>
            <a:off x="8661025" y="1235950"/>
            <a:ext cx="3337400" cy="4258700"/>
          </a:xfrm>
          <a:prstGeom prst="rect">
            <a:avLst/>
          </a:prstGeom>
          <a:noFill/>
          <a:ln>
            <a:noFill/>
          </a:ln>
        </p:spPr>
      </p:pic>
      <p:sp>
        <p:nvSpPr>
          <p:cNvPr id="2" name="Title 1"/>
          <p:cNvSpPr>
            <a:spLocks noGrp="1"/>
          </p:cNvSpPr>
          <p:nvPr>
            <p:ph type="title"/>
          </p:nvPr>
        </p:nvSpPr>
        <p:spPr>
          <a:xfrm>
            <a:off x="832950" y="-365005"/>
            <a:ext cx="10515600" cy="1325880"/>
          </a:xfrm>
        </p:spPr>
        <p:txBody>
          <a:bodyPr/>
          <a:lstStyle/>
          <a:p>
            <a:pPr algn="ctr"/>
            <a:r>
              <a:rPr lang="en-US" sz="2800" dirty="0" smtClean="0"/>
              <a:t>CASEL’s Framework for Systemic Social and Emotional Learning </a:t>
            </a:r>
            <a:endParaRPr 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7" descr="SEL Five Competencies screenshot:&#10;&#10;Self-Awareness&#10;Social Awareness&#10;Responsible Decision-Making&#10;Self-Management&#10;Relationship Skills&#10;"/>
          <p:cNvPicPr preferRelativeResize="0"/>
          <p:nvPr/>
        </p:nvPicPr>
        <p:blipFill>
          <a:blip r:embed="rId3">
            <a:alphaModFix/>
          </a:blip>
          <a:stretch>
            <a:fillRect/>
          </a:stretch>
        </p:blipFill>
        <p:spPr>
          <a:xfrm>
            <a:off x="773025" y="762000"/>
            <a:ext cx="11385575" cy="6076950"/>
          </a:xfrm>
          <a:prstGeom prst="rect">
            <a:avLst/>
          </a:prstGeom>
          <a:noFill/>
          <a:ln>
            <a:noFill/>
          </a:ln>
        </p:spPr>
      </p:pic>
      <p:sp>
        <p:nvSpPr>
          <p:cNvPr id="2" name="Title 1"/>
          <p:cNvSpPr>
            <a:spLocks noGrp="1"/>
          </p:cNvSpPr>
          <p:nvPr>
            <p:ph type="title"/>
          </p:nvPr>
        </p:nvSpPr>
        <p:spPr>
          <a:xfrm>
            <a:off x="773025" y="-149226"/>
            <a:ext cx="10515600" cy="1325880"/>
          </a:xfrm>
        </p:spPr>
        <p:txBody>
          <a:bodyPr/>
          <a:lstStyle/>
          <a:p>
            <a:r>
              <a:rPr lang="en-US" dirty="0" smtClean="0"/>
              <a:t>SEL Five Competencies</a:t>
            </a:r>
            <a:endParaRPr lang="en-US" dirty="0"/>
          </a:p>
        </p:txBody>
      </p:sp>
    </p:spTree>
  </p:cSld>
  <p:clrMapOvr>
    <a:masterClrMapping/>
  </p:clrMapOvr>
</p:sld>
</file>

<file path=ppt/theme/theme1.xml><?xml version="1.0" encoding="utf-8"?>
<a:theme xmlns:a="http://schemas.openxmlformats.org/drawingml/2006/main" name="Office Theme">
  <a:themeElements>
    <a:clrScheme name="VDOE">
      <a:dk1>
        <a:srgbClr val="0F150D"/>
      </a:dk1>
      <a:lt1>
        <a:srgbClr val="FFFFFF"/>
      </a:lt1>
      <a:dk2>
        <a:srgbClr val="2F3E46"/>
      </a:dk2>
      <a:lt2>
        <a:srgbClr val="CDCDCD"/>
      </a:lt2>
      <a:accent1>
        <a:srgbClr val="101517"/>
      </a:accent1>
      <a:accent2>
        <a:srgbClr val="C12436"/>
      </a:accent2>
      <a:accent3>
        <a:srgbClr val="A5A5A5"/>
      </a:accent3>
      <a:accent4>
        <a:srgbClr val="FFC005"/>
      </a:accent4>
      <a:accent5>
        <a:srgbClr val="14C8E6"/>
      </a:accent5>
      <a:accent6>
        <a:srgbClr val="50E269"/>
      </a:accent6>
      <a:hlink>
        <a:srgbClr val="C12436"/>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a:dk1>
        <a:srgbClr val="0F150D"/>
      </a:dk1>
      <a:lt1>
        <a:srgbClr val="FFFFFF"/>
      </a:lt1>
      <a:dk2>
        <a:srgbClr val="2F3E46"/>
      </a:dk2>
      <a:lt2>
        <a:srgbClr val="CDCDCD"/>
      </a:lt2>
      <a:accent1>
        <a:srgbClr val="101517"/>
      </a:accent1>
      <a:accent2>
        <a:srgbClr val="C12436"/>
      </a:accent2>
      <a:accent3>
        <a:srgbClr val="A5A5A5"/>
      </a:accent3>
      <a:accent4>
        <a:srgbClr val="FFC005"/>
      </a:accent4>
      <a:accent5>
        <a:srgbClr val="14C8E6"/>
      </a:accent5>
      <a:accent6>
        <a:srgbClr val="50E269"/>
      </a:accent6>
      <a:hlink>
        <a:srgbClr val="C12436"/>
      </a:hlink>
      <a:folHlink>
        <a:srgbClr val="1015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rgbClr val="0F150D"/>
      </a:dk1>
      <a:lt1>
        <a:srgbClr val="FFFFFF"/>
      </a:lt1>
      <a:dk2>
        <a:srgbClr val="2F3E46"/>
      </a:dk2>
      <a:lt2>
        <a:srgbClr val="CDCDCD"/>
      </a:lt2>
      <a:accent1>
        <a:srgbClr val="101517"/>
      </a:accent1>
      <a:accent2>
        <a:srgbClr val="D50032"/>
      </a:accent2>
      <a:accent3>
        <a:srgbClr val="A5A5A5"/>
      </a:accent3>
      <a:accent4>
        <a:srgbClr val="FFC005"/>
      </a:accent4>
      <a:accent5>
        <a:srgbClr val="14C8E6"/>
      </a:accent5>
      <a:accent6>
        <a:srgbClr val="50E269"/>
      </a:accent6>
      <a:hlink>
        <a:srgbClr val="D40032"/>
      </a:hlink>
      <a:folHlink>
        <a:srgbClr val="10151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DOE PPT TEMPLATE" id="{9D197B78-33BA-3542-89E2-437BF75D1EE1}" vid="{9F0E5C0B-5C89-3D4B-9E1D-A71D2EB9AE70}"/>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1709</Words>
  <Application>Microsoft Office PowerPoint</Application>
  <PresentationFormat>Widescreen</PresentationFormat>
  <Paragraphs>257</Paragraphs>
  <Slides>37</Slides>
  <Notes>36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Trebuchet MS</vt:lpstr>
      <vt:lpstr>Lora</vt:lpstr>
      <vt:lpstr>Caveat</vt:lpstr>
      <vt:lpstr>Arial</vt:lpstr>
      <vt:lpstr>Calibri</vt:lpstr>
      <vt:lpstr>Josefin Sans</vt:lpstr>
      <vt:lpstr>Office Theme</vt:lpstr>
      <vt:lpstr>Office Theme</vt:lpstr>
      <vt:lpstr>1_Office Theme</vt:lpstr>
      <vt:lpstr>Social Emotional Learning In Reading</vt:lpstr>
      <vt:lpstr>Who Am I?</vt:lpstr>
      <vt:lpstr>In this session you will...</vt:lpstr>
      <vt:lpstr>Housekeeping</vt:lpstr>
      <vt:lpstr>Note-taking Tip</vt:lpstr>
      <vt:lpstr>What is Social Emotional Learning? (1 of 2)</vt:lpstr>
      <vt:lpstr>What is Social Emotional Learning? (2 of 2)</vt:lpstr>
      <vt:lpstr>CASEL’s Framework for Systemic Social and Emotional Learning </vt:lpstr>
      <vt:lpstr>SEL Five Competencies</vt:lpstr>
      <vt:lpstr>IMPACT ON STUDENTS</vt:lpstr>
      <vt:lpstr>Impact on Teachers</vt:lpstr>
      <vt:lpstr>Nel Noddings Quote:</vt:lpstr>
      <vt:lpstr>Creating an Emotionally and Physically Safe, Supportive and Engaging Learning Environment</vt:lpstr>
      <vt:lpstr>  Fostering Equity in the Classroom: Learning Environment  “Students have a right to grow in a space where they feel protected and encouraged. Learning happens through thoughtful inquiry, so in order to do this well, I must create a space where students know how to properly question and feel comfortable doing so. I model and explain clear classroom expectations: how we treat one another and the space in which we work; how we work effectively in groups; how we respond to someone when we disagree.  Without these first steps, it is difficult to have purposeful discussions during small group activities, Socratic seminars, or philosophical chairs. By the first quarter, students are responsible for our space and their learning, realizing that their voice matters and we must learn from one another and not simply the teacher.”   -Ayanna King </vt:lpstr>
      <vt:lpstr>STEP #1: Awareness Take Care </vt:lpstr>
      <vt:lpstr>STEP #1: Awareness Take Stock,  </vt:lpstr>
      <vt:lpstr>STEP #1: Awareness Take Notice</vt:lpstr>
      <vt:lpstr>STEP # 2</vt:lpstr>
      <vt:lpstr>SLANT Listening</vt:lpstr>
      <vt:lpstr>STEP # 2 (1 of 2)</vt:lpstr>
      <vt:lpstr>STEP # 2 (2 of 2)</vt:lpstr>
      <vt:lpstr>Hand Signals for More  Equitable Discussions</vt:lpstr>
      <vt:lpstr>STEP # 3 (1 of 2)</vt:lpstr>
      <vt:lpstr>STEP # 3 (2 of 2)</vt:lpstr>
      <vt:lpstr>STEP # 4 (1 of 2)</vt:lpstr>
      <vt:lpstr>Ted Talk: Ideas Worth Spreading DANGER of a SINGLE STORY </vt:lpstr>
      <vt:lpstr>STEP # 4 (2 of 2)</vt:lpstr>
      <vt:lpstr>Use what you have</vt:lpstr>
      <vt:lpstr>Character  Report Card</vt:lpstr>
      <vt:lpstr>STEP # 5 (1 of 3)</vt:lpstr>
      <vt:lpstr>STEP # 5 (2 of 3)</vt:lpstr>
      <vt:lpstr>STEP # 5 (3 of 3)</vt:lpstr>
      <vt:lpstr>Collaborate with your School Counselor</vt:lpstr>
      <vt:lpstr>Closing Thoughts:</vt:lpstr>
      <vt:lpstr>Padlet: Sarah Bazemore</vt:lpstr>
      <vt:lpstr>Thank you!</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Emotional Learning in Literacy</dc:title>
  <dc:creator>Nogueras, Jill (DOE)</dc:creator>
  <cp:lastModifiedBy>Nogueras, Jill (DOE)</cp:lastModifiedBy>
  <cp:revision>10</cp:revision>
  <dcterms:modified xsi:type="dcterms:W3CDTF">2020-09-17T20:50:58Z</dcterms:modified>
</cp:coreProperties>
</file>