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19" r:id="rId2"/>
    <p:sldId id="344" r:id="rId3"/>
    <p:sldId id="320" r:id="rId4"/>
    <p:sldId id="315" r:id="rId5"/>
    <p:sldId id="316" r:id="rId6"/>
    <p:sldId id="321" r:id="rId7"/>
    <p:sldId id="350" r:id="rId8"/>
    <p:sldId id="351" r:id="rId9"/>
    <p:sldId id="322" r:id="rId10"/>
    <p:sldId id="352" r:id="rId11"/>
    <p:sldId id="353" r:id="rId12"/>
    <p:sldId id="345" r:id="rId13"/>
    <p:sldId id="327" r:id="rId14"/>
    <p:sldId id="358" r:id="rId15"/>
    <p:sldId id="366" r:id="rId16"/>
    <p:sldId id="343" r:id="rId17"/>
    <p:sldId id="359" r:id="rId18"/>
    <p:sldId id="360" r:id="rId19"/>
    <p:sldId id="361" r:id="rId20"/>
    <p:sldId id="333" r:id="rId21"/>
    <p:sldId id="362" r:id="rId22"/>
    <p:sldId id="363" r:id="rId23"/>
    <p:sldId id="336" r:id="rId24"/>
    <p:sldId id="349" r:id="rId25"/>
    <p:sldId id="356" r:id="rId26"/>
    <p:sldId id="364" r:id="rId27"/>
    <p:sldId id="365" r:id="rId28"/>
    <p:sldId id="367" r:id="rId29"/>
    <p:sldId id="346" r:id="rId30"/>
    <p:sldId id="357" r:id="rId31"/>
    <p:sldId id="342"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TA Program" initials="VP" lastIdx="7" clrIdx="0">
    <p:extLst>
      <p:ext uri="{19B8F6BF-5375-455C-9EA6-DF929625EA0E}">
        <p15:presenceInfo xmlns:p15="http://schemas.microsoft.com/office/powerpoint/2012/main" userId="VITA Program" providerId="None"/>
      </p:ext>
    </p:extLst>
  </p:cmAuthor>
  <p:cmAuthor id="2" name="Nogueras, Jill (DOE)" initials="NJ(" lastIdx="2" clrIdx="1">
    <p:extLst>
      <p:ext uri="{19B8F6BF-5375-455C-9EA6-DF929625EA0E}">
        <p15:presenceInfo xmlns:p15="http://schemas.microsoft.com/office/powerpoint/2012/main" userId="S-1-5-21-3102109963-2641124013-111641105-8330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4852" autoAdjust="0"/>
  </p:normalViewPr>
  <p:slideViewPr>
    <p:cSldViewPr>
      <p:cViewPr varScale="1">
        <p:scale>
          <a:sx n="82" d="100"/>
          <a:sy n="82" d="100"/>
        </p:scale>
        <p:origin x="1140" y="60"/>
      </p:cViewPr>
      <p:guideLst>
        <p:guide orient="horz" pos="1620"/>
        <p:guide pos="2880"/>
      </p:guideLst>
    </p:cSldViewPr>
  </p:slideViewPr>
  <p:notesTextViewPr>
    <p:cViewPr>
      <p:scale>
        <a:sx n="1" d="1"/>
        <a:sy n="1" d="1"/>
      </p:scale>
      <p:origin x="0" y="0"/>
    </p:cViewPr>
  </p:notesTextViewPr>
  <p:sorterViewPr>
    <p:cViewPr>
      <p:scale>
        <a:sx n="100" d="100"/>
        <a:sy n="100" d="100"/>
      </p:scale>
      <p:origin x="0" y="-3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9/21/2020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a:p>
        </p:txBody>
      </p:sp>
    </p:spTree>
    <p:extLst>
      <p:ext uri="{BB962C8B-B14F-4D97-AF65-F5344CB8AC3E}">
        <p14:creationId xmlns:p14="http://schemas.microsoft.com/office/powerpoint/2010/main" val="193851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6</a:t>
            </a:fld>
            <a:endParaRPr lang="en-US"/>
          </a:p>
        </p:txBody>
      </p:sp>
    </p:spTree>
    <p:extLst>
      <p:ext uri="{BB962C8B-B14F-4D97-AF65-F5344CB8AC3E}">
        <p14:creationId xmlns:p14="http://schemas.microsoft.com/office/powerpoint/2010/main" val="1563186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7</a:t>
            </a:fld>
            <a:endParaRPr lang="en-US"/>
          </a:p>
        </p:txBody>
      </p:sp>
    </p:spTree>
    <p:extLst>
      <p:ext uri="{BB962C8B-B14F-4D97-AF65-F5344CB8AC3E}">
        <p14:creationId xmlns:p14="http://schemas.microsoft.com/office/powerpoint/2010/main" val="1156389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13</a:t>
            </a:fld>
            <a:endParaRPr lang="en-US"/>
          </a:p>
        </p:txBody>
      </p:sp>
    </p:spTree>
    <p:extLst>
      <p:ext uri="{BB962C8B-B14F-4D97-AF65-F5344CB8AC3E}">
        <p14:creationId xmlns:p14="http://schemas.microsoft.com/office/powerpoint/2010/main" val="2397977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the CL Page</a:t>
            </a:r>
            <a:r>
              <a:rPr lang="en-US" baseline="0" dirty="0" smtClean="0"/>
              <a:t>:</a:t>
            </a:r>
            <a:endParaRPr lang="en-US" dirty="0" smtClean="0"/>
          </a:p>
          <a:p>
            <a:r>
              <a:rPr lang="en-US" dirty="0" smtClean="0"/>
              <a:t>Showcase all of the plans</a:t>
            </a:r>
          </a:p>
          <a:p>
            <a:r>
              <a:rPr lang="en-US" dirty="0" smtClean="0"/>
              <a:t>Walk through</a:t>
            </a:r>
            <a:r>
              <a:rPr lang="en-US" baseline="0" dirty="0" smtClean="0"/>
              <a:t> </a:t>
            </a:r>
            <a:r>
              <a:rPr lang="en-US" dirty="0" smtClean="0"/>
              <a:t>the page</a:t>
            </a:r>
          </a:p>
          <a:p>
            <a:r>
              <a:rPr lang="en-US" dirty="0" smtClean="0"/>
              <a:t>Highlight the mapping of the SOL next to each plan</a:t>
            </a:r>
          </a:p>
          <a:p>
            <a:r>
              <a:rPr lang="en-US" dirty="0" smtClean="0"/>
              <a:t>Pick</a:t>
            </a:r>
            <a:r>
              <a:rPr lang="en-US" baseline="0" dirty="0" smtClean="0"/>
              <a:t> a plan to demonstrate so the s</a:t>
            </a:r>
            <a:r>
              <a:rPr lang="en-US" dirty="0" smtClean="0"/>
              <a:t>tructure of instructional plan can be discussed</a:t>
            </a:r>
          </a:p>
          <a:p>
            <a:r>
              <a:rPr lang="en-US" dirty="0" smtClean="0"/>
              <a:t>Discuss</a:t>
            </a:r>
            <a:r>
              <a:rPr lang="en-US" baseline="0" dirty="0" smtClean="0"/>
              <a:t> how the plans support d</a:t>
            </a:r>
            <a:r>
              <a:rPr lang="en-US" dirty="0" smtClean="0"/>
              <a:t>ifferentiation/modifications</a:t>
            </a:r>
            <a:r>
              <a:rPr lang="en-US" baseline="0" dirty="0" smtClean="0"/>
              <a:t> within and across grade levels</a:t>
            </a:r>
            <a:endParaRPr lang="en-US" dirty="0" smtClean="0"/>
          </a:p>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23</a:t>
            </a:fld>
            <a:endParaRPr lang="en-US"/>
          </a:p>
        </p:txBody>
      </p:sp>
    </p:spTree>
    <p:extLst>
      <p:ext uri="{BB962C8B-B14F-4D97-AF65-F5344CB8AC3E}">
        <p14:creationId xmlns:p14="http://schemas.microsoft.com/office/powerpoint/2010/main" val="237403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a:p>
        </p:txBody>
      </p:sp>
    </p:spTree>
    <p:extLst>
      <p:ext uri="{BB962C8B-B14F-4D97-AF65-F5344CB8AC3E}">
        <p14:creationId xmlns:p14="http://schemas.microsoft.com/office/powerpoint/2010/main" val="1646779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375154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no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4805418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33550"/>
            <a:ext cx="6400800" cy="1314450"/>
          </a:xfrm>
        </p:spPr>
        <p:txBody>
          <a:bodyPr/>
          <a:lstStyle>
            <a:lvl1pPr marL="0" indent="0" algn="ctr">
              <a:buNone/>
              <a:defRPr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121"/>
            <a:ext cx="9144000" cy="857250"/>
          </a:xfrm>
          <a:prstGeom prst="rect">
            <a:avLst/>
          </a:prstGeo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r>
              <a:rPr lang="en-US" sz="1200" baseline="0" dirty="0" smtClean="0">
                <a:solidFill>
                  <a:srgbClr val="FFFFFF"/>
                </a:solidFill>
              </a:rPr>
              <a:t>Department of Student Assessment, Accountability &amp; ESEA Programs</a:t>
            </a:r>
          </a:p>
          <a:p>
            <a:r>
              <a:rPr lang="en-US" sz="1200" baseline="0" dirty="0" smtClean="0">
                <a:solidFill>
                  <a:srgbClr val="FFFFFF"/>
                </a:solidFill>
              </a:rPr>
              <a:t>Department of Learning </a:t>
            </a:r>
            <a:r>
              <a:rPr lang="en-US" sz="1200" baseline="0" smtClean="0">
                <a:solidFill>
                  <a:srgbClr val="FFFFFF"/>
                </a:solidFill>
              </a:rPr>
              <a:t>and Innovation</a:t>
            </a:r>
            <a:endParaRPr lang="en-US" sz="1200" baseline="0" dirty="0" smtClean="0">
              <a:solidFill>
                <a:srgbClr val="FFFFFF"/>
              </a:solidFill>
            </a:endParaRP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5" r:id="rId2"/>
    <p:sldLayoutId id="2147483681" r:id="rId3"/>
    <p:sldLayoutId id="2147483696" r:id="rId4"/>
    <p:sldLayoutId id="2147483649" r:id="rId5"/>
    <p:sldLayoutId id="2147483661" r:id="rId6"/>
    <p:sldLayoutId id="2147483686" r:id="rId7"/>
    <p:sldLayoutId id="2147483652" r:id="rId8"/>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doe.virginia.gov/testing/sol/standards_docs/english/2017/progression-chart/reading-progression-cht-2017.doc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www.doe.virginia.gov/testing/sol/blueprints/english_blueprints/2017/2017-blueprint-er.docx"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index.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doe.virginia.gov/testing/sol/blueprints/english_blueprints/2017/2017-blueprint-8r.docx" TargetMode="External"/><Relationship Id="rId3" Type="http://schemas.openxmlformats.org/officeDocument/2006/relationships/hyperlink" Target="http://www.doe.virginia.gov/testing/sol/blueprints/english_blueprints/2017/2017-blueprint-3r.docx" TargetMode="External"/><Relationship Id="rId7" Type="http://schemas.openxmlformats.org/officeDocument/2006/relationships/hyperlink" Target="http://www.doe.virginia.gov/testing/sol/blueprints/english_blueprints/2017/2017-blueprint-7r.docx" TargetMode="External"/><Relationship Id="rId2" Type="http://schemas.openxmlformats.org/officeDocument/2006/relationships/hyperlink" Target="http://www.doe.virginia.gov/testing/sol/standards_docs/english/index.shtml" TargetMode="External"/><Relationship Id="rId1" Type="http://schemas.openxmlformats.org/officeDocument/2006/relationships/slideLayout" Target="../slideLayouts/slideLayout2.xml"/><Relationship Id="rId6" Type="http://schemas.openxmlformats.org/officeDocument/2006/relationships/hyperlink" Target="http://www.doe.virginia.gov/testing/sol/blueprints/english_blueprints/2017/2017-blueprint-6r.docx" TargetMode="External"/><Relationship Id="rId5" Type="http://schemas.openxmlformats.org/officeDocument/2006/relationships/hyperlink" Target="http://www.doe.virginia.gov/testing/sol/blueprints/english_blueprints/2017/2017-blueprint-5r.docx" TargetMode="External"/><Relationship Id="rId4" Type="http://schemas.openxmlformats.org/officeDocument/2006/relationships/hyperlink" Target="http://www.doe.virginia.gov/testing/sol/blueprints/english_blueprints/2017/2017-blueprint-4r.docx" TargetMode="External"/><Relationship Id="rId9" Type="http://schemas.openxmlformats.org/officeDocument/2006/relationships/hyperlink" Target="http://www.doe.virginia.gov/testing/sol/blueprints/english_blueprints/2017/2017-blueprint-er.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7" Type="http://schemas.openxmlformats.org/officeDocument/2006/relationships/hyperlink" Target="http://www.doe.virginia.gov/support/health_medical/covid-19/recover-redesign-restart.shtml" TargetMode="External"/><Relationship Id="rId2" Type="http://schemas.openxmlformats.org/officeDocument/2006/relationships/hyperlink" Target="http://www.doe.virginia.gov/testing/sol/standards_docs/english/2017/progression-chart/reading-progression-cht-2017.docx" TargetMode="External"/><Relationship Id="rId1" Type="http://schemas.openxmlformats.org/officeDocument/2006/relationships/slideLayout" Target="../slideLayouts/slideLayout2.xml"/><Relationship Id="rId6" Type="http://schemas.openxmlformats.org/officeDocument/2006/relationships/hyperlink" Target="http://www.doe.virginia.gov/testing/test_administration/cat/comparison-passage-based-cat-traditional-test.docx" TargetMode="External"/><Relationship Id="rId5" Type="http://schemas.openxmlformats.org/officeDocument/2006/relationships/hyperlink" Target="http://www.doe.virginia.gov/testing/test_administration/cat/index.shtml" TargetMode="External"/><Relationship Id="rId4" Type="http://schemas.openxmlformats.org/officeDocument/2006/relationships/hyperlink" Target="http://www.doe.virginia.gov/testing/sol/standards_docs/english/2017/stds-all-english-201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doe.virginia.gov/testing/sol/practice_items/testnav8.shtml" TargetMode="External"/><Relationship Id="rId7" Type="http://schemas.openxmlformats.org/officeDocument/2006/relationships/hyperlink" Target="http://www.doe.virginia.gov/administrators/superintendents_memos/2020/249-20.docx" TargetMode="External"/><Relationship Id="rId2" Type="http://schemas.openxmlformats.org/officeDocument/2006/relationships/hyperlink" Target="http://www.doe.virginia.gov/testing/test_administration/cat/passage-based-cat-faq.docx" TargetMode="External"/><Relationship Id="rId1" Type="http://schemas.openxmlformats.org/officeDocument/2006/relationships/slideLayout" Target="../slideLayouts/slideLayout2.xml"/><Relationship Id="rId6" Type="http://schemas.openxmlformats.org/officeDocument/2006/relationships/hyperlink" Target="http://www.doe.virginia.gov/testing/sol/standards_docs/english/2017/eng-instruct-plans/index.shtml" TargetMode="External"/><Relationship Id="rId5" Type="http://schemas.openxmlformats.org/officeDocument/2006/relationships/hyperlink" Target="http://www.doe.virginia.gov/instruction/english/professional_development/institutes/2018/index.shtml" TargetMode="External"/><Relationship Id="rId4" Type="http://schemas.openxmlformats.org/officeDocument/2006/relationships/hyperlink" Target="http://www.doe.virginia.gov/instruction/english/professional_development/2019-deeper-learning/index.s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doe-virginia-gov.zoom.us/webinar/register/WN_8oV4OZ_HRwWn58sPv0lquw" TargetMode="External"/><Relationship Id="rId3" Type="http://schemas.openxmlformats.org/officeDocument/2006/relationships/hyperlink" Target="https://doe-virginia-gov.zoom.us/webinar/register/WN_aDb2ckXRQ7KloSPCz2vOug" TargetMode="External"/><Relationship Id="rId7" Type="http://schemas.openxmlformats.org/officeDocument/2006/relationships/hyperlink" Target="https://doe-virginia-gov.zoom.us/webinar/register/WN_E7CPxAQHSdaEaXPWLSq0h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oe-virginia-gov.zoom.us/webinar/register/WN_UjInHkOzTi-vOAR1ozFYxw" TargetMode="External"/><Relationship Id="rId5" Type="http://schemas.openxmlformats.org/officeDocument/2006/relationships/hyperlink" Target="https://doe-virginia-gov.zoom.us/webinar/register/WN_yYgBq3YkTVuy7c1MkNpT6w" TargetMode="External"/><Relationship Id="rId4" Type="http://schemas.openxmlformats.org/officeDocument/2006/relationships/hyperlink" Target="https://doe-virginia-gov.zoom.us/webinar/register/WN_iGQig7pZRcqXULEHUtz0eg" TargetMode="External"/><Relationship Id="rId9" Type="http://schemas.openxmlformats.org/officeDocument/2006/relationships/hyperlink" Target="https://doe-virginia-gov.zoom.us/webinar/register/WN_QnOufdhiSzyqdw4HH43Qqw"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doe.virginia.gov/instruction/english/literacy-webinar-series.shtml"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100"/>
            <a:ext cx="9144000" cy="857250"/>
          </a:xfrm>
        </p:spPr>
        <p:txBody>
          <a:bodyPr>
            <a:noAutofit/>
          </a:bodyPr>
          <a:lstStyle/>
          <a:p>
            <a:r>
              <a:rPr lang="en-US" sz="3600" b="0" dirty="0" smtClean="0"/>
              <a:t>Assessment Supports for 2020-2021</a:t>
            </a:r>
            <a:endParaRPr lang="en-US" sz="3600" dirty="0"/>
          </a:p>
        </p:txBody>
      </p:sp>
      <p:pic>
        <p:nvPicPr>
          <p:cNvPr id="2" name="Picture 1"/>
          <p:cNvPicPr>
            <a:picLocks noChangeAspect="1"/>
          </p:cNvPicPr>
          <p:nvPr/>
        </p:nvPicPr>
        <p:blipFill>
          <a:blip r:embed="rId3"/>
          <a:stretch>
            <a:fillRect/>
          </a:stretch>
        </p:blipFill>
        <p:spPr>
          <a:xfrm>
            <a:off x="5495240" y="971550"/>
            <a:ext cx="2962960" cy="2926080"/>
          </a:xfrm>
          <a:prstGeom prst="rect">
            <a:avLst/>
          </a:prstGeom>
        </p:spPr>
      </p:pic>
      <p:sp>
        <p:nvSpPr>
          <p:cNvPr id="3" name="TextBox 2"/>
          <p:cNvSpPr txBox="1"/>
          <p:nvPr/>
        </p:nvSpPr>
        <p:spPr>
          <a:xfrm rot="20213809">
            <a:off x="364217" y="2129133"/>
            <a:ext cx="4351924" cy="369332"/>
          </a:xfrm>
          <a:prstGeom prst="rect">
            <a:avLst/>
          </a:prstGeom>
          <a:solidFill>
            <a:schemeClr val="accent5">
              <a:lumMod val="40000"/>
              <a:lumOff val="60000"/>
            </a:schemeClr>
          </a:solidFill>
        </p:spPr>
        <p:txBody>
          <a:bodyPr wrap="square" rtlCol="0">
            <a:spAutoFit/>
          </a:bodyPr>
          <a:lstStyle/>
          <a:p>
            <a:r>
              <a:rPr lang="en-US" dirty="0" smtClean="0"/>
              <a:t>DRAFT- DRAFT-DRAFT-DRAFT-DRAFT-DRAFT</a:t>
            </a:r>
            <a:endParaRPr lang="en-US" dirty="0"/>
          </a:p>
        </p:txBody>
      </p:sp>
    </p:spTree>
    <p:extLst>
      <p:ext uri="{BB962C8B-B14F-4D97-AF65-F5344CB8AC3E}">
        <p14:creationId xmlns:p14="http://schemas.microsoft.com/office/powerpoint/2010/main" val="3178968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(2 of 4)</a:t>
            </a:r>
            <a:endParaRPr lang="en-US" sz="2400" dirty="0"/>
          </a:p>
        </p:txBody>
      </p:sp>
      <p:sp>
        <p:nvSpPr>
          <p:cNvPr id="3" name="Content Placeholder 2"/>
          <p:cNvSpPr>
            <a:spLocks noGrp="1"/>
          </p:cNvSpPr>
          <p:nvPr>
            <p:ph idx="1"/>
          </p:nvPr>
        </p:nvSpPr>
        <p:spPr>
          <a:xfrm>
            <a:off x="76200" y="742950"/>
            <a:ext cx="8534399" cy="3581403"/>
          </a:xfrm>
        </p:spPr>
        <p:txBody>
          <a:bodyPr>
            <a:normAutofit fontScale="77500" lnSpcReduction="20000"/>
          </a:bodyPr>
          <a:lstStyle/>
          <a:p>
            <a:r>
              <a:rPr lang="en-US" sz="3100" dirty="0" smtClean="0"/>
              <a:t>If </a:t>
            </a:r>
            <a:r>
              <a:rPr lang="en-US" sz="3100" dirty="0"/>
              <a:t>the passage supports the identified purpose and includes examples that focus on the desired skills, the passage should be used for instruction.</a:t>
            </a:r>
          </a:p>
          <a:p>
            <a:pPr lvl="1"/>
            <a:r>
              <a:rPr lang="en-US" sz="3100" dirty="0"/>
              <a:t>I</a:t>
            </a:r>
            <a:r>
              <a:rPr lang="en-US" sz="3100" dirty="0" smtClean="0"/>
              <a:t>f other reading comprehension skills are found within the passage, apart from the determined purpose, teachers should use these skills to support instruction and reading comprehension. </a:t>
            </a:r>
          </a:p>
          <a:p>
            <a:pPr lvl="1"/>
            <a:r>
              <a:rPr lang="en-US" sz="3100" dirty="0"/>
              <a:t>I</a:t>
            </a:r>
            <a:r>
              <a:rPr lang="en-US" sz="3100" dirty="0" smtClean="0"/>
              <a:t>t </a:t>
            </a:r>
            <a:r>
              <a:rPr lang="en-US" sz="3100" dirty="0"/>
              <a:t>is </a:t>
            </a:r>
            <a:r>
              <a:rPr lang="en-US" sz="3100" dirty="0" smtClean="0"/>
              <a:t>important </a:t>
            </a:r>
            <a:r>
              <a:rPr lang="en-US" sz="3100" dirty="0"/>
              <a:t>to ensure the passage supports the use of guiding questions to provide the necessary background information to support student comprehension, engagement, and application of skills. </a:t>
            </a:r>
            <a:endParaRPr lang="en-US" sz="3100" dirty="0" smtClean="0"/>
          </a:p>
          <a:p>
            <a:pPr marL="0" indent="0">
              <a:buNone/>
            </a:pPr>
            <a:endParaRPr lang="en-US" dirty="0"/>
          </a:p>
        </p:txBody>
      </p:sp>
    </p:spTree>
    <p:extLst>
      <p:ext uri="{BB962C8B-B14F-4D97-AF65-F5344CB8AC3E}">
        <p14:creationId xmlns:p14="http://schemas.microsoft.com/office/powerpoint/2010/main" val="3385225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(3 of 4)</a:t>
            </a:r>
            <a:endParaRPr lang="en-US" sz="2400" dirty="0"/>
          </a:p>
        </p:txBody>
      </p:sp>
      <p:sp>
        <p:nvSpPr>
          <p:cNvPr id="3" name="Content Placeholder 2"/>
          <p:cNvSpPr>
            <a:spLocks noGrp="1"/>
          </p:cNvSpPr>
          <p:nvPr>
            <p:ph idx="1"/>
          </p:nvPr>
        </p:nvSpPr>
        <p:spPr>
          <a:xfrm>
            <a:off x="76200" y="895351"/>
            <a:ext cx="8534399" cy="3429002"/>
          </a:xfrm>
        </p:spPr>
        <p:txBody>
          <a:bodyPr>
            <a:normAutofit/>
          </a:bodyPr>
          <a:lstStyle/>
          <a:p>
            <a:r>
              <a:rPr lang="en-US" sz="2400" dirty="0" smtClean="0"/>
              <a:t>If examples of the introduction or review of skills are not found:</a:t>
            </a:r>
          </a:p>
          <a:p>
            <a:pPr lvl="1"/>
            <a:r>
              <a:rPr lang="en-US" sz="2400" dirty="0" smtClean="0"/>
              <a:t>A new </a:t>
            </a:r>
            <a:r>
              <a:rPr lang="en-US" sz="2400" dirty="0"/>
              <a:t>passage should be selected </a:t>
            </a:r>
            <a:r>
              <a:rPr lang="en-US" sz="2400" dirty="0" smtClean="0"/>
              <a:t>to support the determined purpose, or</a:t>
            </a:r>
          </a:p>
          <a:p>
            <a:pPr lvl="1"/>
            <a:r>
              <a:rPr lang="en-US" sz="2400" dirty="0" smtClean="0"/>
              <a:t>New </a:t>
            </a:r>
            <a:r>
              <a:rPr lang="en-US" sz="2400" dirty="0"/>
              <a:t>skills </a:t>
            </a:r>
            <a:r>
              <a:rPr lang="en-US" sz="2400" dirty="0" smtClean="0"/>
              <a:t>should be identified </a:t>
            </a:r>
            <a:r>
              <a:rPr lang="en-US" sz="2400" dirty="0"/>
              <a:t>to support a new </a:t>
            </a:r>
            <a:r>
              <a:rPr lang="en-US" sz="2400" dirty="0" smtClean="0"/>
              <a:t>purpose</a:t>
            </a:r>
            <a:endParaRPr lang="en-US" sz="2400" dirty="0"/>
          </a:p>
          <a:p>
            <a:pPr marL="0" indent="0">
              <a:buNone/>
            </a:pPr>
            <a:endParaRPr lang="en-US" dirty="0"/>
          </a:p>
        </p:txBody>
      </p:sp>
    </p:spTree>
    <p:extLst>
      <p:ext uri="{BB962C8B-B14F-4D97-AF65-F5344CB8AC3E}">
        <p14:creationId xmlns:p14="http://schemas.microsoft.com/office/powerpoint/2010/main" val="3520313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(4 of 4)</a:t>
            </a:r>
            <a:endParaRPr lang="en-US" sz="2400" dirty="0"/>
          </a:p>
        </p:txBody>
      </p:sp>
      <p:pic>
        <p:nvPicPr>
          <p:cNvPr id="6" name="Content Placeholder 5" descr="Screenshot of annotated text (document included with linked material)"/>
          <p:cNvPicPr>
            <a:picLocks noGrp="1" noChangeAspect="1"/>
          </p:cNvPicPr>
          <p:nvPr>
            <p:ph idx="1"/>
          </p:nvPr>
        </p:nvPicPr>
        <p:blipFill rotWithShape="1">
          <a:blip r:embed="rId2"/>
          <a:srcRect t="4445" b="11111"/>
          <a:stretch/>
        </p:blipFill>
        <p:spPr>
          <a:xfrm>
            <a:off x="304800" y="895351"/>
            <a:ext cx="8077200" cy="3109140"/>
          </a:xfrm>
          <a:prstGeom prst="rect">
            <a:avLst/>
          </a:prstGeom>
        </p:spPr>
      </p:pic>
    </p:spTree>
    <p:extLst>
      <p:ext uri="{BB962C8B-B14F-4D97-AF65-F5344CB8AC3E}">
        <p14:creationId xmlns:p14="http://schemas.microsoft.com/office/powerpoint/2010/main" val="2523839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741829"/>
          </a:xfrm>
        </p:spPr>
        <p:txBody>
          <a:bodyPr>
            <a:noAutofit/>
          </a:bodyPr>
          <a:lstStyle/>
          <a:p>
            <a:r>
              <a:rPr lang="en-US" sz="3600" dirty="0" smtClean="0"/>
              <a:t>Step 2: Examine </a:t>
            </a:r>
            <a:r>
              <a:rPr lang="en-US" sz="3600" dirty="0"/>
              <a:t>the </a:t>
            </a:r>
            <a:r>
              <a:rPr lang="en-US" sz="3600" dirty="0" smtClean="0"/>
              <a:t>Content </a:t>
            </a:r>
            <a:r>
              <a:rPr lang="en-US" sz="3600" dirty="0"/>
              <a:t>and </a:t>
            </a:r>
            <a:r>
              <a:rPr lang="en-US" sz="3600" dirty="0" smtClean="0"/>
              <a:t>Progression of Standards </a:t>
            </a:r>
            <a:r>
              <a:rPr lang="en-US" sz="2400" dirty="0" smtClean="0"/>
              <a:t>(1 of 2) </a:t>
            </a:r>
            <a:endParaRPr lang="en-US" sz="2400" dirty="0"/>
          </a:p>
        </p:txBody>
      </p:sp>
      <p:sp>
        <p:nvSpPr>
          <p:cNvPr id="5" name="Content Placeholder 4"/>
          <p:cNvSpPr>
            <a:spLocks noGrp="1"/>
          </p:cNvSpPr>
          <p:nvPr>
            <p:ph idx="1"/>
          </p:nvPr>
        </p:nvSpPr>
        <p:spPr>
          <a:xfrm>
            <a:off x="152400" y="971550"/>
            <a:ext cx="8229600" cy="3429001"/>
          </a:xfrm>
        </p:spPr>
        <p:txBody>
          <a:bodyPr>
            <a:noAutofit/>
          </a:bodyPr>
          <a:lstStyle/>
          <a:p>
            <a:r>
              <a:rPr lang="en-US" sz="2400" dirty="0" smtClean="0"/>
              <a:t>Once the targeted skills have been identified, examine the 2017 Curriculum Framework and </a:t>
            </a:r>
            <a:r>
              <a:rPr lang="en-US" sz="2400" dirty="0" smtClean="0">
                <a:hlinkClick r:id="rId3"/>
              </a:rPr>
              <a:t>Progression Charts </a:t>
            </a:r>
            <a:r>
              <a:rPr lang="en-US" sz="2400" dirty="0" smtClean="0"/>
              <a:t>to:</a:t>
            </a:r>
          </a:p>
          <a:p>
            <a:pPr lvl="1"/>
            <a:r>
              <a:rPr lang="en-US" sz="2400" dirty="0" smtClean="0"/>
              <a:t>Review the previous grade level expectations</a:t>
            </a:r>
          </a:p>
          <a:p>
            <a:pPr lvl="2"/>
            <a:r>
              <a:rPr lang="en-US" dirty="0" smtClean="0"/>
              <a:t>What the student has learned </a:t>
            </a:r>
          </a:p>
          <a:p>
            <a:pPr lvl="1"/>
            <a:r>
              <a:rPr lang="en-US" sz="2400" dirty="0" smtClean="0"/>
              <a:t>Identify the </a:t>
            </a:r>
            <a:r>
              <a:rPr lang="en-US" sz="2400" dirty="0"/>
              <a:t>grade level </a:t>
            </a:r>
            <a:r>
              <a:rPr lang="en-US" sz="2400" dirty="0" smtClean="0"/>
              <a:t>expectations</a:t>
            </a:r>
          </a:p>
          <a:p>
            <a:pPr lvl="2"/>
            <a:r>
              <a:rPr lang="en-US" dirty="0" smtClean="0"/>
              <a:t>What the student will learn   </a:t>
            </a:r>
          </a:p>
          <a:p>
            <a:pPr lvl="1"/>
            <a:r>
              <a:rPr lang="en-US" sz="2400" dirty="0" smtClean="0"/>
              <a:t>Examine the next grade level expectations</a:t>
            </a:r>
          </a:p>
          <a:p>
            <a:pPr lvl="2"/>
            <a:r>
              <a:rPr lang="en-US" dirty="0" smtClean="0"/>
              <a:t>Preparation for what students will learn next</a:t>
            </a:r>
          </a:p>
        </p:txBody>
      </p:sp>
    </p:spTree>
    <p:extLst>
      <p:ext uri="{BB962C8B-B14F-4D97-AF65-F5344CB8AC3E}">
        <p14:creationId xmlns:p14="http://schemas.microsoft.com/office/powerpoint/2010/main" val="397847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741829"/>
          </a:xfrm>
        </p:spPr>
        <p:txBody>
          <a:bodyPr>
            <a:noAutofit/>
          </a:bodyPr>
          <a:lstStyle/>
          <a:p>
            <a:r>
              <a:rPr lang="en-US" sz="3600" dirty="0"/>
              <a:t>Step 2: Examine the Content and Progression of Standards</a:t>
            </a:r>
            <a:r>
              <a:rPr lang="en-US" sz="3000" dirty="0"/>
              <a:t> </a:t>
            </a:r>
            <a:r>
              <a:rPr lang="en-US" sz="2400" dirty="0" smtClean="0"/>
              <a:t>(2 </a:t>
            </a:r>
            <a:r>
              <a:rPr lang="en-US" sz="2400" dirty="0"/>
              <a:t>of 2) </a:t>
            </a:r>
          </a:p>
        </p:txBody>
      </p:sp>
      <p:sp>
        <p:nvSpPr>
          <p:cNvPr id="3" name="Content Placeholder 2"/>
          <p:cNvSpPr>
            <a:spLocks noGrp="1"/>
          </p:cNvSpPr>
          <p:nvPr>
            <p:ph idx="1"/>
          </p:nvPr>
        </p:nvSpPr>
        <p:spPr>
          <a:xfrm>
            <a:off x="152400" y="1123950"/>
            <a:ext cx="8229600" cy="3505201"/>
          </a:xfrm>
        </p:spPr>
        <p:txBody>
          <a:bodyPr>
            <a:normAutofit/>
          </a:bodyPr>
          <a:lstStyle/>
          <a:p>
            <a:r>
              <a:rPr lang="en-US" sz="2400" dirty="0"/>
              <a:t>If the expectations between grades are similar, the Essential Knowledge, Skills, and Processes, within the 2017 Curriculum Framework, will support the differentiation and outcomes of skills between grade </a:t>
            </a:r>
            <a:r>
              <a:rPr lang="en-US" sz="2400" dirty="0" smtClean="0"/>
              <a:t>levels</a:t>
            </a:r>
          </a:p>
          <a:p>
            <a:pPr lvl="1"/>
            <a:r>
              <a:rPr lang="en-US" sz="2000" dirty="0" smtClean="0"/>
              <a:t>6.6B, 7.6G, 8.6H- Identify main idea</a:t>
            </a:r>
            <a:endParaRPr lang="en-US" sz="2000" dirty="0"/>
          </a:p>
          <a:p>
            <a:r>
              <a:rPr lang="en-US" sz="2400" dirty="0"/>
              <a:t>Understanding these expectations will help to ensure instruction is fully aligned to the standards</a:t>
            </a:r>
          </a:p>
          <a:p>
            <a:pPr marL="0" indent="0">
              <a:buNone/>
            </a:pPr>
            <a:endParaRPr lang="en-US" sz="2400" dirty="0"/>
          </a:p>
        </p:txBody>
      </p:sp>
    </p:spTree>
    <p:extLst>
      <p:ext uri="{BB962C8B-B14F-4D97-AF65-F5344CB8AC3E}">
        <p14:creationId xmlns:p14="http://schemas.microsoft.com/office/powerpoint/2010/main" val="463116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Grade Level Skill Support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this webinar provides an overview of assessment supports for the 2020-2021 academic year, the specific grade level webinars will address support for the skills listed on the following slides.</a:t>
            </a:r>
          </a:p>
          <a:p>
            <a:r>
              <a:rPr lang="en-US" dirty="0" smtClean="0"/>
              <a:t>Please refer to the available support materials and question stems provided in the different grade level presentations for specifics.</a:t>
            </a:r>
            <a:endParaRPr lang="en-US" dirty="0"/>
          </a:p>
        </p:txBody>
      </p:sp>
    </p:spTree>
    <p:extLst>
      <p:ext uri="{BB962C8B-B14F-4D97-AF65-F5344CB8AC3E}">
        <p14:creationId xmlns:p14="http://schemas.microsoft.com/office/powerpoint/2010/main" val="4090619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66" y="133350"/>
            <a:ext cx="8999034" cy="613172"/>
          </a:xfrm>
        </p:spPr>
        <p:txBody>
          <a:bodyPr>
            <a:noAutofit/>
          </a:bodyPr>
          <a:lstStyle/>
          <a:p>
            <a:r>
              <a:rPr lang="en-US" sz="3600" dirty="0" smtClean="0"/>
              <a:t>Skills Addressed Across Grade Levels </a:t>
            </a:r>
            <a:r>
              <a:rPr lang="en-US" sz="2400" dirty="0" smtClean="0"/>
              <a:t>(1 of 4)</a:t>
            </a:r>
            <a:endParaRPr lang="en-US" sz="2400" dirty="0"/>
          </a:p>
        </p:txBody>
      </p:sp>
      <p:sp>
        <p:nvSpPr>
          <p:cNvPr id="3" name="Content Placeholder 2"/>
          <p:cNvSpPr>
            <a:spLocks noGrp="1"/>
          </p:cNvSpPr>
          <p:nvPr>
            <p:ph sz="half" idx="1"/>
          </p:nvPr>
        </p:nvSpPr>
        <p:spPr>
          <a:xfrm>
            <a:off x="68766" y="971550"/>
            <a:ext cx="4495800" cy="3352801"/>
          </a:xfrm>
        </p:spPr>
        <p:txBody>
          <a:bodyPr>
            <a:normAutofit fontScale="47500" lnSpcReduction="20000"/>
          </a:bodyPr>
          <a:lstStyle/>
          <a:p>
            <a:r>
              <a:rPr lang="en-US" sz="5900" dirty="0" smtClean="0"/>
              <a:t>Grade 3</a:t>
            </a:r>
          </a:p>
          <a:p>
            <a:pPr lvl="1"/>
            <a:r>
              <a:rPr lang="en-US" sz="5100" dirty="0" smtClean="0"/>
              <a:t>Fiction: Making, confirming, and revising </a:t>
            </a:r>
            <a:r>
              <a:rPr lang="en-US" sz="5100" dirty="0"/>
              <a:t>predictions </a:t>
            </a:r>
            <a:r>
              <a:rPr lang="en-US" sz="5100" dirty="0" smtClean="0"/>
              <a:t>(3.5C</a:t>
            </a:r>
            <a:r>
              <a:rPr lang="en-US" sz="5100" dirty="0"/>
              <a:t>), </a:t>
            </a:r>
            <a:r>
              <a:rPr lang="en-US" sz="5100" dirty="0" smtClean="0"/>
              <a:t>identifying the </a:t>
            </a:r>
            <a:r>
              <a:rPr lang="en-US" sz="5100" dirty="0"/>
              <a:t>narrator </a:t>
            </a:r>
            <a:r>
              <a:rPr lang="en-US" sz="5100" dirty="0" smtClean="0"/>
              <a:t>(3.5F), and asking and answering </a:t>
            </a:r>
            <a:r>
              <a:rPr lang="en-US" sz="5100" dirty="0"/>
              <a:t>questions </a:t>
            </a:r>
            <a:r>
              <a:rPr lang="en-US" sz="5100" dirty="0" smtClean="0"/>
              <a:t>(3.5G)</a:t>
            </a:r>
          </a:p>
          <a:p>
            <a:pPr lvl="1"/>
            <a:r>
              <a:rPr lang="en-US" sz="5100" dirty="0" smtClean="0"/>
              <a:t>Nonfiction: Text </a:t>
            </a:r>
            <a:r>
              <a:rPr lang="en-US" sz="5100" dirty="0"/>
              <a:t>features </a:t>
            </a:r>
            <a:r>
              <a:rPr lang="en-US" sz="5100" dirty="0" smtClean="0"/>
              <a:t>(3.6C</a:t>
            </a:r>
            <a:r>
              <a:rPr lang="en-US" sz="5100" dirty="0"/>
              <a:t>), inference </a:t>
            </a:r>
            <a:r>
              <a:rPr lang="en-US" sz="5100" dirty="0" smtClean="0"/>
              <a:t>(3.6E), main </a:t>
            </a:r>
            <a:r>
              <a:rPr lang="en-US" sz="5100" dirty="0"/>
              <a:t>idea </a:t>
            </a:r>
            <a:r>
              <a:rPr lang="en-US" sz="5100" dirty="0" smtClean="0"/>
              <a:t>(3.6G)</a:t>
            </a:r>
          </a:p>
        </p:txBody>
      </p:sp>
      <p:sp>
        <p:nvSpPr>
          <p:cNvPr id="4" name="Content Placeholder 3"/>
          <p:cNvSpPr>
            <a:spLocks noGrp="1"/>
          </p:cNvSpPr>
          <p:nvPr>
            <p:ph sz="half" idx="2"/>
          </p:nvPr>
        </p:nvSpPr>
        <p:spPr>
          <a:xfrm>
            <a:off x="4343400" y="971550"/>
            <a:ext cx="4572000" cy="3261123"/>
          </a:xfrm>
        </p:spPr>
        <p:txBody>
          <a:bodyPr>
            <a:normAutofit fontScale="47500" lnSpcReduction="20000"/>
          </a:bodyPr>
          <a:lstStyle/>
          <a:p>
            <a:r>
              <a:rPr lang="en-US" sz="5900" dirty="0"/>
              <a:t>Grade 4</a:t>
            </a:r>
          </a:p>
          <a:p>
            <a:pPr lvl="1"/>
            <a:r>
              <a:rPr lang="en-US" sz="5100" dirty="0"/>
              <a:t>Fiction: Conflict and resolution (4.5F), sensory words (4.5G), and comparing and contrasting details (4.5I)</a:t>
            </a:r>
          </a:p>
          <a:p>
            <a:pPr lvl="1"/>
            <a:r>
              <a:rPr lang="en-US" sz="5100" dirty="0"/>
              <a:t>Nonfiction: Author’s purpose (4.6B), summarize supporting details (4.6D), and fact and opinion (4.6G)</a:t>
            </a:r>
          </a:p>
          <a:p>
            <a:endParaRPr lang="en-US" dirty="0"/>
          </a:p>
        </p:txBody>
      </p:sp>
    </p:spTree>
    <p:extLst>
      <p:ext uri="{BB962C8B-B14F-4D97-AF65-F5344CB8AC3E}">
        <p14:creationId xmlns:p14="http://schemas.microsoft.com/office/powerpoint/2010/main" val="3048703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91600" cy="857250"/>
          </a:xfrm>
        </p:spPr>
        <p:txBody>
          <a:bodyPr>
            <a:normAutofit/>
          </a:bodyPr>
          <a:lstStyle/>
          <a:p>
            <a:r>
              <a:rPr lang="en-US" sz="3600" dirty="0"/>
              <a:t>Skills Addressed Across Grade Levels </a:t>
            </a:r>
            <a:r>
              <a:rPr lang="en-US" sz="2400" dirty="0" smtClean="0"/>
              <a:t>(2 </a:t>
            </a:r>
            <a:r>
              <a:rPr lang="en-US" sz="2400" dirty="0"/>
              <a:t>of 4)</a:t>
            </a:r>
          </a:p>
        </p:txBody>
      </p:sp>
      <p:sp>
        <p:nvSpPr>
          <p:cNvPr id="3" name="Content Placeholder 2"/>
          <p:cNvSpPr>
            <a:spLocks noGrp="1"/>
          </p:cNvSpPr>
          <p:nvPr>
            <p:ph sz="half" idx="1"/>
          </p:nvPr>
        </p:nvSpPr>
        <p:spPr>
          <a:xfrm>
            <a:off x="152400" y="914400"/>
            <a:ext cx="4343400" cy="3409951"/>
          </a:xfrm>
        </p:spPr>
        <p:txBody>
          <a:bodyPr>
            <a:normAutofit lnSpcReduction="10000"/>
          </a:bodyPr>
          <a:lstStyle/>
          <a:p>
            <a:r>
              <a:rPr lang="en-US" dirty="0" smtClean="0"/>
              <a:t>Grade 5</a:t>
            </a:r>
          </a:p>
          <a:p>
            <a:pPr lvl="1"/>
            <a:r>
              <a:rPr lang="en-US" dirty="0" smtClean="0"/>
              <a:t>Fiction: Vocabulary in </a:t>
            </a:r>
            <a:r>
              <a:rPr lang="en-US" dirty="0"/>
              <a:t>context </a:t>
            </a:r>
            <a:r>
              <a:rPr lang="en-US" dirty="0" smtClean="0"/>
              <a:t>(5.4A) and compare and contrast </a:t>
            </a:r>
            <a:r>
              <a:rPr lang="en-US" dirty="0"/>
              <a:t>details </a:t>
            </a:r>
            <a:r>
              <a:rPr lang="en-US" dirty="0" smtClean="0"/>
              <a:t>(5.5L)</a:t>
            </a:r>
          </a:p>
          <a:p>
            <a:pPr lvl="1"/>
            <a:r>
              <a:rPr lang="en-US" dirty="0" smtClean="0"/>
              <a:t>Nonfiction: Vocabulary in </a:t>
            </a:r>
            <a:r>
              <a:rPr lang="en-US" dirty="0"/>
              <a:t>context </a:t>
            </a:r>
            <a:r>
              <a:rPr lang="en-US" dirty="0" smtClean="0"/>
              <a:t>(5.4A), text </a:t>
            </a:r>
            <a:r>
              <a:rPr lang="en-US" dirty="0"/>
              <a:t>features </a:t>
            </a:r>
            <a:r>
              <a:rPr lang="en-US" dirty="0" smtClean="0"/>
              <a:t>(5.6A), and cause and </a:t>
            </a:r>
            <a:r>
              <a:rPr lang="en-US" dirty="0"/>
              <a:t>effect </a:t>
            </a:r>
            <a:r>
              <a:rPr lang="en-US" dirty="0" smtClean="0"/>
              <a:t>(5.6H)</a:t>
            </a:r>
          </a:p>
        </p:txBody>
      </p:sp>
      <p:sp>
        <p:nvSpPr>
          <p:cNvPr id="4" name="Content Placeholder 3"/>
          <p:cNvSpPr>
            <a:spLocks noGrp="1"/>
          </p:cNvSpPr>
          <p:nvPr>
            <p:ph sz="half" idx="2"/>
          </p:nvPr>
        </p:nvSpPr>
        <p:spPr>
          <a:xfrm>
            <a:off x="4648200" y="914400"/>
            <a:ext cx="4267200" cy="3409951"/>
          </a:xfrm>
        </p:spPr>
        <p:txBody>
          <a:bodyPr>
            <a:normAutofit lnSpcReduction="10000"/>
          </a:bodyPr>
          <a:lstStyle/>
          <a:p>
            <a:r>
              <a:rPr lang="en-US" dirty="0"/>
              <a:t>Grade 6</a:t>
            </a:r>
          </a:p>
          <a:p>
            <a:pPr lvl="1"/>
            <a:r>
              <a:rPr lang="en-US" dirty="0"/>
              <a:t>Fiction: Plot elements (6.5A), theme (6.5A), and character development (6.5C)</a:t>
            </a:r>
          </a:p>
          <a:p>
            <a:pPr lvl="1"/>
            <a:r>
              <a:rPr lang="en-US" dirty="0"/>
              <a:t>Nonfiction: Main idea (6.6B), summary/details (6.6C), and inference (6.6E)</a:t>
            </a:r>
          </a:p>
          <a:p>
            <a:pPr marL="0" indent="0">
              <a:buNone/>
            </a:pPr>
            <a:endParaRPr lang="en-US" dirty="0"/>
          </a:p>
        </p:txBody>
      </p:sp>
    </p:spTree>
    <p:extLst>
      <p:ext uri="{BB962C8B-B14F-4D97-AF65-F5344CB8AC3E}">
        <p14:creationId xmlns:p14="http://schemas.microsoft.com/office/powerpoint/2010/main" val="1515256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8" y="38100"/>
            <a:ext cx="8991600" cy="857250"/>
          </a:xfrm>
        </p:spPr>
        <p:txBody>
          <a:bodyPr>
            <a:normAutofit/>
          </a:bodyPr>
          <a:lstStyle/>
          <a:p>
            <a:r>
              <a:rPr lang="en-US" sz="3600" dirty="0"/>
              <a:t>Skills Addressed Across Grade Levels </a:t>
            </a:r>
            <a:r>
              <a:rPr lang="en-US" sz="2400" dirty="0" smtClean="0"/>
              <a:t>(3 </a:t>
            </a:r>
            <a:r>
              <a:rPr lang="en-US" sz="2400" dirty="0"/>
              <a:t>of 4)</a:t>
            </a:r>
          </a:p>
        </p:txBody>
      </p:sp>
      <p:sp>
        <p:nvSpPr>
          <p:cNvPr id="3" name="Content Placeholder 2"/>
          <p:cNvSpPr>
            <a:spLocks noGrp="1"/>
          </p:cNvSpPr>
          <p:nvPr>
            <p:ph sz="half" idx="1"/>
          </p:nvPr>
        </p:nvSpPr>
        <p:spPr>
          <a:xfrm>
            <a:off x="76200" y="895350"/>
            <a:ext cx="4419600" cy="3429001"/>
          </a:xfrm>
        </p:spPr>
        <p:txBody>
          <a:bodyPr>
            <a:normAutofit fontScale="92500" lnSpcReduction="20000"/>
          </a:bodyPr>
          <a:lstStyle/>
          <a:p>
            <a:r>
              <a:rPr lang="en-US" sz="3000" dirty="0"/>
              <a:t>Grade 7</a:t>
            </a:r>
          </a:p>
          <a:p>
            <a:pPr lvl="1"/>
            <a:r>
              <a:rPr lang="en-US" sz="2600" dirty="0"/>
              <a:t>Fiction: Point of view (7.5D), genre characteristics (7.5E), and tone (7.5G)</a:t>
            </a:r>
          </a:p>
          <a:p>
            <a:pPr lvl="1"/>
            <a:r>
              <a:rPr lang="en-US" sz="2600" dirty="0"/>
              <a:t>Nonfiction: Fact and opinion (7.6D), viewpoint (7.6D), and main idea (7.6G)</a:t>
            </a:r>
          </a:p>
        </p:txBody>
      </p:sp>
      <p:sp>
        <p:nvSpPr>
          <p:cNvPr id="4" name="Content Placeholder 3"/>
          <p:cNvSpPr>
            <a:spLocks noGrp="1"/>
          </p:cNvSpPr>
          <p:nvPr>
            <p:ph sz="half" idx="2"/>
          </p:nvPr>
        </p:nvSpPr>
        <p:spPr>
          <a:xfrm>
            <a:off x="4343400" y="895350"/>
            <a:ext cx="4648200" cy="3429001"/>
          </a:xfrm>
        </p:spPr>
        <p:txBody>
          <a:bodyPr>
            <a:normAutofit fontScale="92500" lnSpcReduction="20000"/>
          </a:bodyPr>
          <a:lstStyle/>
          <a:p>
            <a:r>
              <a:rPr lang="en-US" sz="3000" dirty="0" smtClean="0"/>
              <a:t>Grade 8</a:t>
            </a:r>
          </a:p>
          <a:p>
            <a:pPr lvl="1"/>
            <a:r>
              <a:rPr lang="en-US" sz="2600" dirty="0" smtClean="0"/>
              <a:t>Fiction: Symbols and figurative </a:t>
            </a:r>
            <a:r>
              <a:rPr lang="en-US" sz="2600" dirty="0"/>
              <a:t>language </a:t>
            </a:r>
            <a:r>
              <a:rPr lang="en-US" sz="2600" dirty="0" smtClean="0"/>
              <a:t>(8.5D) and </a:t>
            </a:r>
            <a:r>
              <a:rPr lang="en-US" sz="2600" dirty="0"/>
              <a:t>inference </a:t>
            </a:r>
            <a:r>
              <a:rPr lang="en-US" sz="2600" dirty="0" smtClean="0"/>
              <a:t>(8.5E)</a:t>
            </a:r>
          </a:p>
          <a:p>
            <a:pPr lvl="1"/>
            <a:r>
              <a:rPr lang="en-US" sz="2600" dirty="0" smtClean="0"/>
              <a:t>Nonfiction: </a:t>
            </a:r>
            <a:r>
              <a:rPr lang="en-US" sz="2600" dirty="0"/>
              <a:t>Summary </a:t>
            </a:r>
            <a:r>
              <a:rPr lang="en-US" sz="2600" dirty="0" smtClean="0"/>
              <a:t>(8.6I), application of information in written and other </a:t>
            </a:r>
            <a:r>
              <a:rPr lang="en-US" sz="2600" dirty="0"/>
              <a:t>formats </a:t>
            </a:r>
            <a:r>
              <a:rPr lang="en-US" sz="2600" dirty="0" smtClean="0"/>
              <a:t>(8.6K), and comparing and contrasting ideas within and between </a:t>
            </a:r>
            <a:r>
              <a:rPr lang="en-US" sz="2600" dirty="0"/>
              <a:t>texts </a:t>
            </a:r>
            <a:r>
              <a:rPr lang="en-US" sz="2600" dirty="0" smtClean="0"/>
              <a:t>(8.6L)</a:t>
            </a:r>
            <a:endParaRPr lang="en-US" sz="2600" dirty="0"/>
          </a:p>
        </p:txBody>
      </p:sp>
    </p:spTree>
    <p:extLst>
      <p:ext uri="{BB962C8B-B14F-4D97-AF65-F5344CB8AC3E}">
        <p14:creationId xmlns:p14="http://schemas.microsoft.com/office/powerpoint/2010/main" val="4082820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15400" cy="857250"/>
          </a:xfrm>
        </p:spPr>
        <p:txBody>
          <a:bodyPr>
            <a:normAutofit/>
          </a:bodyPr>
          <a:lstStyle/>
          <a:p>
            <a:r>
              <a:rPr lang="en-US" sz="3600" dirty="0"/>
              <a:t>Skills Addressed Across Grade Levels </a:t>
            </a:r>
            <a:r>
              <a:rPr lang="en-US" sz="2400" dirty="0" smtClean="0"/>
              <a:t>(4 </a:t>
            </a:r>
            <a:r>
              <a:rPr lang="en-US" sz="2400" dirty="0"/>
              <a:t>of 4)</a:t>
            </a:r>
          </a:p>
        </p:txBody>
      </p:sp>
      <p:sp>
        <p:nvSpPr>
          <p:cNvPr id="3" name="Content Placeholder 2"/>
          <p:cNvSpPr>
            <a:spLocks noGrp="1"/>
          </p:cNvSpPr>
          <p:nvPr>
            <p:ph sz="half" idx="1"/>
          </p:nvPr>
        </p:nvSpPr>
        <p:spPr>
          <a:xfrm>
            <a:off x="76200" y="914400"/>
            <a:ext cx="4038600" cy="3409951"/>
          </a:xfrm>
        </p:spPr>
        <p:txBody>
          <a:bodyPr>
            <a:normAutofit fontScale="62500" lnSpcReduction="20000"/>
          </a:bodyPr>
          <a:lstStyle/>
          <a:p>
            <a:r>
              <a:rPr lang="en-US" sz="3800" dirty="0"/>
              <a:t>End of Course</a:t>
            </a:r>
          </a:p>
          <a:p>
            <a:pPr lvl="1"/>
            <a:r>
              <a:rPr lang="en-US" sz="3800" dirty="0"/>
              <a:t>Nonfiction: Vocabulary in context (11.3B), purpose (11.5A), characteristics of technical text (11.5C), skimming information (11.5D), author’s claims (11.5G), and synthesizing information (11.5I)</a:t>
            </a:r>
          </a:p>
        </p:txBody>
      </p:sp>
      <p:sp>
        <p:nvSpPr>
          <p:cNvPr id="4" name="Content Placeholder 3"/>
          <p:cNvSpPr>
            <a:spLocks noGrp="1"/>
          </p:cNvSpPr>
          <p:nvPr>
            <p:ph sz="half" idx="2"/>
          </p:nvPr>
        </p:nvSpPr>
        <p:spPr>
          <a:xfrm>
            <a:off x="4038600" y="914400"/>
            <a:ext cx="5029200" cy="3409951"/>
          </a:xfrm>
        </p:spPr>
        <p:txBody>
          <a:bodyPr>
            <a:normAutofit fontScale="62500" lnSpcReduction="20000"/>
          </a:bodyPr>
          <a:lstStyle/>
          <a:p>
            <a:r>
              <a:rPr lang="en-US" sz="3800" dirty="0" smtClean="0"/>
              <a:t>End of Course</a:t>
            </a:r>
          </a:p>
          <a:p>
            <a:pPr lvl="1" fontAlgn="t"/>
            <a:r>
              <a:rPr lang="en-US" sz="3800" dirty="0" smtClean="0"/>
              <a:t>Based on the </a:t>
            </a:r>
            <a:r>
              <a:rPr lang="en-US" sz="3800" dirty="0" smtClean="0">
                <a:hlinkClick r:id="rId2"/>
              </a:rPr>
              <a:t>2017 End-of-Course Blueprints</a:t>
            </a:r>
            <a:r>
              <a:rPr lang="en-US" sz="3800" dirty="0" smtClean="0"/>
              <a:t>, “All </a:t>
            </a:r>
            <a:r>
              <a:rPr lang="en-US" sz="3800" dirty="0"/>
              <a:t>SOL listed in the blueprint are eligible for inclusion on each version of an SOL test. Some reading skills are repeated across grades 9, 10, and 11. Those SOL should be taught </a:t>
            </a:r>
            <a:r>
              <a:rPr lang="en-US" sz="3800" dirty="0" smtClean="0"/>
              <a:t>across </a:t>
            </a:r>
            <a:r>
              <a:rPr lang="en-US" sz="3800" dirty="0"/>
              <a:t>all grades and will be assessed at the highest appropriate standard</a:t>
            </a:r>
            <a:r>
              <a:rPr lang="en-US" sz="3800" dirty="0" smtClean="0"/>
              <a:t>.”</a:t>
            </a:r>
            <a:endParaRPr lang="en-US" sz="3800" dirty="0"/>
          </a:p>
        </p:txBody>
      </p:sp>
    </p:spTree>
    <p:extLst>
      <p:ext uri="{BB962C8B-B14F-4D97-AF65-F5344CB8AC3E}">
        <p14:creationId xmlns:p14="http://schemas.microsoft.com/office/powerpoint/2010/main" val="3279565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Questions During the Webinar</a:t>
            </a:r>
          </a:p>
        </p:txBody>
      </p:sp>
      <p:sp>
        <p:nvSpPr>
          <p:cNvPr id="3" name="Content Placeholder 2"/>
          <p:cNvSpPr>
            <a:spLocks noGrp="1"/>
          </p:cNvSpPr>
          <p:nvPr>
            <p:ph idx="1"/>
          </p:nvPr>
        </p:nvSpPr>
        <p:spPr>
          <a:xfrm>
            <a:off x="571500" y="1504950"/>
            <a:ext cx="8001000" cy="1828799"/>
          </a:xfrm>
        </p:spPr>
        <p:txBody>
          <a:bodyPr>
            <a:normAutofit/>
          </a:bodyPr>
          <a:lstStyle/>
          <a:p>
            <a:r>
              <a:rPr lang="en-US" dirty="0"/>
              <a:t>Use the chat feature to pose any questions to the group that arise during the webinar.</a:t>
            </a:r>
          </a:p>
          <a:p>
            <a:r>
              <a:rPr lang="en-US" dirty="0"/>
              <a:t>Please send your questions to “Host.”</a:t>
            </a:r>
          </a:p>
        </p:txBody>
      </p:sp>
    </p:spTree>
    <p:extLst>
      <p:ext uri="{BB962C8B-B14F-4D97-AF65-F5344CB8AC3E}">
        <p14:creationId xmlns:p14="http://schemas.microsoft.com/office/powerpoint/2010/main" val="642747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209551"/>
            <a:ext cx="8927385" cy="533400"/>
          </a:xfrm>
        </p:spPr>
        <p:txBody>
          <a:bodyPr>
            <a:noAutofit/>
          </a:bodyPr>
          <a:lstStyle/>
          <a:p>
            <a:r>
              <a:rPr lang="en-US" sz="3600" dirty="0" smtClean="0"/>
              <a:t>Step 3: </a:t>
            </a:r>
            <a:r>
              <a:rPr lang="en-US" sz="3600" dirty="0"/>
              <a:t>Sample Question </a:t>
            </a:r>
            <a:r>
              <a:rPr lang="en-US" sz="3600" dirty="0" smtClean="0"/>
              <a:t>Starters</a:t>
            </a:r>
            <a:r>
              <a:rPr lang="en-US" sz="3200" dirty="0" smtClean="0"/>
              <a:t> </a:t>
            </a:r>
            <a:r>
              <a:rPr lang="en-US" sz="2400" dirty="0" smtClean="0"/>
              <a:t>(1 of 3) </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1" y="514350"/>
            <a:ext cx="8991599" cy="3886200"/>
          </a:xfrm>
        </p:spPr>
        <p:txBody>
          <a:bodyPr>
            <a:normAutofit fontScale="55000" lnSpcReduction="20000"/>
          </a:bodyPr>
          <a:lstStyle/>
          <a:p>
            <a:r>
              <a:rPr lang="en-US" sz="4400" dirty="0" smtClean="0"/>
              <a:t>Sample question starters are a tool to provide support for: </a:t>
            </a:r>
          </a:p>
          <a:p>
            <a:pPr lvl="1"/>
            <a:r>
              <a:rPr lang="en-US" sz="4400" dirty="0" smtClean="0"/>
              <a:t>Addressing skill(s) through question and written formats</a:t>
            </a:r>
          </a:p>
          <a:p>
            <a:pPr lvl="1"/>
            <a:r>
              <a:rPr lang="en-US" sz="4400" dirty="0" smtClean="0"/>
              <a:t>Evaluating skill(s) on formative and/or summative assessments </a:t>
            </a:r>
          </a:p>
          <a:p>
            <a:pPr lvl="1"/>
            <a:r>
              <a:rPr lang="en-US" sz="4400" dirty="0" smtClean="0"/>
              <a:t>Implementing grade level and skill aligned vocabulary</a:t>
            </a:r>
          </a:p>
          <a:p>
            <a:pPr lvl="2"/>
            <a:r>
              <a:rPr lang="en-US" sz="4400" dirty="0" smtClean="0"/>
              <a:t>Replace, </a:t>
            </a:r>
            <a:r>
              <a:rPr lang="en-US" sz="4400" i="1" dirty="0" smtClean="0"/>
              <a:t>where does the story take place? </a:t>
            </a:r>
            <a:r>
              <a:rPr lang="en-US" sz="4400" dirty="0" smtClean="0"/>
              <a:t>with </a:t>
            </a:r>
            <a:r>
              <a:rPr lang="en-US" sz="4400" i="1" u="sng" dirty="0" smtClean="0"/>
              <a:t>what is the setting of the story</a:t>
            </a:r>
            <a:r>
              <a:rPr lang="en-US" sz="4400" dirty="0" smtClean="0"/>
              <a:t>?; </a:t>
            </a:r>
            <a:r>
              <a:rPr lang="en-US" sz="4400" i="1" dirty="0" smtClean="0"/>
              <a:t>what could be added to the story</a:t>
            </a:r>
            <a:r>
              <a:rPr lang="en-US" sz="4400" dirty="0" smtClean="0"/>
              <a:t>? with </a:t>
            </a:r>
            <a:r>
              <a:rPr lang="en-US" sz="4400" i="1" u="sng" dirty="0" smtClean="0"/>
              <a:t>what details should be added to support the purpose of the story</a:t>
            </a:r>
            <a:r>
              <a:rPr lang="en-US" sz="4400" i="1" dirty="0" smtClean="0"/>
              <a:t>?; </a:t>
            </a:r>
            <a:r>
              <a:rPr lang="en-US" sz="4400" dirty="0" smtClean="0"/>
              <a:t>or </a:t>
            </a:r>
            <a:r>
              <a:rPr lang="en-US" sz="4400" i="1" dirty="0" smtClean="0"/>
              <a:t>what does the author think about the selection? </a:t>
            </a:r>
            <a:r>
              <a:rPr lang="en-US" sz="4400" dirty="0" smtClean="0"/>
              <a:t>with </a:t>
            </a:r>
            <a:r>
              <a:rPr lang="en-US" sz="4400" i="1" u="sng" dirty="0" smtClean="0"/>
              <a:t>what does the author claim about the selection</a:t>
            </a:r>
            <a:r>
              <a:rPr lang="en-US" sz="4400" i="1" dirty="0" smtClean="0"/>
              <a:t>?</a:t>
            </a:r>
          </a:p>
          <a:p>
            <a:r>
              <a:rPr lang="en-US" sz="4400" dirty="0"/>
              <a:t>S</a:t>
            </a:r>
            <a:r>
              <a:rPr lang="en-US" sz="4400" dirty="0" smtClean="0"/>
              <a:t>ample question starters, if grade level appropriate, can be applied across grade levels</a:t>
            </a:r>
          </a:p>
          <a:p>
            <a:endParaRPr lang="en-US" sz="3800" dirty="0">
              <a:solidFill>
                <a:srgbClr val="000000"/>
              </a:solidFill>
            </a:endParaRPr>
          </a:p>
          <a:p>
            <a:endParaRPr lang="en-US" dirty="0"/>
          </a:p>
        </p:txBody>
      </p:sp>
    </p:spTree>
    <p:extLst>
      <p:ext uri="{BB962C8B-B14F-4D97-AF65-F5344CB8AC3E}">
        <p14:creationId xmlns:p14="http://schemas.microsoft.com/office/powerpoint/2010/main" val="1195595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3: Sample Question Starters </a:t>
            </a:r>
            <a:r>
              <a:rPr lang="en-US" sz="2400" dirty="0" smtClean="0"/>
              <a:t>(2 of 3)</a:t>
            </a:r>
            <a:endParaRPr lang="en-US" sz="2400" dirty="0"/>
          </a:p>
        </p:txBody>
      </p:sp>
      <p:sp>
        <p:nvSpPr>
          <p:cNvPr id="3" name="Content Placeholder 2"/>
          <p:cNvSpPr>
            <a:spLocks noGrp="1"/>
          </p:cNvSpPr>
          <p:nvPr>
            <p:ph idx="1"/>
          </p:nvPr>
        </p:nvSpPr>
        <p:spPr>
          <a:xfrm>
            <a:off x="76201" y="775936"/>
            <a:ext cx="8458200" cy="3548413"/>
          </a:xfrm>
        </p:spPr>
        <p:txBody>
          <a:bodyPr>
            <a:normAutofit fontScale="92500" lnSpcReduction="10000"/>
          </a:bodyPr>
          <a:lstStyle/>
          <a:p>
            <a:r>
              <a:rPr lang="en-US" sz="3000" dirty="0"/>
              <a:t>The reader can best describe this selection as technical text because-</a:t>
            </a:r>
          </a:p>
          <a:p>
            <a:r>
              <a:rPr lang="en-US" sz="3000" dirty="0"/>
              <a:t>Based on the passage, which statement about [</a:t>
            </a:r>
            <a:r>
              <a:rPr lang="en-US" sz="3000" i="1" dirty="0"/>
              <a:t>insert idea from text</a:t>
            </a:r>
            <a:r>
              <a:rPr lang="en-US" sz="3000" dirty="0"/>
              <a:t>] is true?</a:t>
            </a:r>
          </a:p>
          <a:p>
            <a:r>
              <a:rPr lang="en-US" sz="3000" dirty="0"/>
              <a:t>Which </a:t>
            </a:r>
            <a:r>
              <a:rPr lang="en-US" sz="3000" dirty="0" smtClean="0"/>
              <a:t>sentence expresses an idea </a:t>
            </a:r>
            <a:r>
              <a:rPr lang="en-US" sz="3000" dirty="0"/>
              <a:t>shared by both authors? [</a:t>
            </a:r>
            <a:r>
              <a:rPr lang="en-US" sz="3000" i="1" dirty="0"/>
              <a:t>inserts sentences about texts</a:t>
            </a:r>
            <a:r>
              <a:rPr lang="en-US" sz="3000" dirty="0" smtClean="0"/>
              <a:t>]</a:t>
            </a:r>
          </a:p>
          <a:p>
            <a:r>
              <a:rPr lang="en-US" sz="3000" dirty="0"/>
              <a:t>In the future, [</a:t>
            </a:r>
            <a:r>
              <a:rPr lang="en-US" sz="3000" i="1" dirty="0"/>
              <a:t>insert character(s) name</a:t>
            </a:r>
            <a:r>
              <a:rPr lang="en-US" sz="3000" dirty="0"/>
              <a:t>] will most </a:t>
            </a:r>
            <a:r>
              <a:rPr lang="en-US" sz="3000" dirty="0" smtClean="0"/>
              <a:t>likely-</a:t>
            </a:r>
          </a:p>
          <a:p>
            <a:endParaRPr lang="en-US" dirty="0"/>
          </a:p>
          <a:p>
            <a:endParaRPr lang="en-US" dirty="0"/>
          </a:p>
        </p:txBody>
      </p:sp>
    </p:spTree>
    <p:extLst>
      <p:ext uri="{BB962C8B-B14F-4D97-AF65-F5344CB8AC3E}">
        <p14:creationId xmlns:p14="http://schemas.microsoft.com/office/powerpoint/2010/main" val="2076489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Step 3: Sample Question Starters </a:t>
            </a:r>
            <a:r>
              <a:rPr lang="en-US" sz="2400" dirty="0" smtClean="0"/>
              <a:t>(3 of 3)</a:t>
            </a:r>
            <a:endParaRPr lang="en-US" sz="2400" dirty="0"/>
          </a:p>
        </p:txBody>
      </p:sp>
      <p:sp>
        <p:nvSpPr>
          <p:cNvPr id="3" name="Content Placeholder 2"/>
          <p:cNvSpPr>
            <a:spLocks noGrp="1"/>
          </p:cNvSpPr>
          <p:nvPr>
            <p:ph idx="1"/>
          </p:nvPr>
        </p:nvSpPr>
        <p:spPr>
          <a:xfrm>
            <a:off x="76201" y="895351"/>
            <a:ext cx="8763000" cy="3429002"/>
          </a:xfrm>
        </p:spPr>
        <p:txBody>
          <a:bodyPr>
            <a:normAutofit lnSpcReduction="10000"/>
          </a:bodyPr>
          <a:lstStyle/>
          <a:p>
            <a:r>
              <a:rPr lang="en-US" sz="3000" dirty="0" smtClean="0"/>
              <a:t>Which </a:t>
            </a:r>
            <a:r>
              <a:rPr lang="en-US" sz="3000" dirty="0"/>
              <a:t>question is answered in the story? [</a:t>
            </a:r>
            <a:r>
              <a:rPr lang="en-US" sz="3000" i="1" dirty="0"/>
              <a:t>insert questions</a:t>
            </a:r>
            <a:r>
              <a:rPr lang="en-US" sz="3000" dirty="0"/>
              <a:t>]</a:t>
            </a:r>
          </a:p>
          <a:p>
            <a:r>
              <a:rPr lang="en-US" sz="3000" dirty="0"/>
              <a:t>Identify the conflict from [</a:t>
            </a:r>
            <a:r>
              <a:rPr lang="en-US" sz="3000" i="1" dirty="0"/>
              <a:t>insert title of text</a:t>
            </a:r>
            <a:r>
              <a:rPr lang="en-US" sz="3000" dirty="0"/>
              <a:t>].</a:t>
            </a:r>
          </a:p>
          <a:p>
            <a:r>
              <a:rPr lang="en-US" sz="3000" dirty="0">
                <a:solidFill>
                  <a:srgbClr val="000000"/>
                </a:solidFill>
              </a:rPr>
              <a:t>The author’s use of [</a:t>
            </a:r>
            <a:r>
              <a:rPr lang="en-US" sz="3000" i="1" dirty="0">
                <a:solidFill>
                  <a:srgbClr val="000000"/>
                </a:solidFill>
              </a:rPr>
              <a:t>insert word or phrase</a:t>
            </a:r>
            <a:r>
              <a:rPr lang="en-US" sz="3000" dirty="0">
                <a:solidFill>
                  <a:srgbClr val="000000"/>
                </a:solidFill>
              </a:rPr>
              <a:t>] suggests that- [</a:t>
            </a:r>
            <a:r>
              <a:rPr lang="en-US" sz="3000" i="1" dirty="0">
                <a:solidFill>
                  <a:srgbClr val="000000"/>
                </a:solidFill>
              </a:rPr>
              <a:t>insert statements</a:t>
            </a:r>
            <a:r>
              <a:rPr lang="en-US" sz="3000" dirty="0">
                <a:solidFill>
                  <a:srgbClr val="000000"/>
                </a:solidFill>
              </a:rPr>
              <a:t>]</a:t>
            </a:r>
          </a:p>
          <a:p>
            <a:r>
              <a:rPr lang="en-US" sz="3000" dirty="0"/>
              <a:t>Which paragraph introduces the [</a:t>
            </a:r>
            <a:r>
              <a:rPr lang="en-US" sz="3000" i="1" dirty="0"/>
              <a:t>insert plot element</a:t>
            </a:r>
            <a:r>
              <a:rPr lang="en-US" sz="3000" dirty="0" smtClean="0"/>
              <a:t>]?</a:t>
            </a:r>
            <a:endParaRPr lang="en-US" sz="3000" dirty="0"/>
          </a:p>
          <a:p>
            <a:endParaRPr lang="en-US" dirty="0"/>
          </a:p>
          <a:p>
            <a:endParaRPr lang="en-US" dirty="0"/>
          </a:p>
        </p:txBody>
      </p:sp>
    </p:spTree>
    <p:extLst>
      <p:ext uri="{BB962C8B-B14F-4D97-AF65-F5344CB8AC3E}">
        <p14:creationId xmlns:p14="http://schemas.microsoft.com/office/powerpoint/2010/main" val="417525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Step 4: Exploring Instructional Resources</a:t>
            </a:r>
            <a:endParaRPr lang="en-US" sz="3600" dirty="0">
              <a:solidFill>
                <a:srgbClr val="FF0000"/>
              </a:solidFill>
            </a:endParaRPr>
          </a:p>
        </p:txBody>
      </p:sp>
      <p:sp>
        <p:nvSpPr>
          <p:cNvPr id="3" name="Content Placeholder 2"/>
          <p:cNvSpPr>
            <a:spLocks noGrp="1"/>
          </p:cNvSpPr>
          <p:nvPr>
            <p:ph idx="1"/>
          </p:nvPr>
        </p:nvSpPr>
        <p:spPr>
          <a:xfrm>
            <a:off x="-12469" y="666750"/>
            <a:ext cx="8927385" cy="3657600"/>
          </a:xfrm>
        </p:spPr>
        <p:txBody>
          <a:bodyPr>
            <a:normAutofit fontScale="92500"/>
          </a:bodyPr>
          <a:lstStyle/>
          <a:p>
            <a:r>
              <a:rPr lang="en-US" dirty="0" smtClean="0">
                <a:hlinkClick r:id="rId3"/>
              </a:rPr>
              <a:t>Comprehensive Literacy: English Instructional Plans</a:t>
            </a:r>
            <a:endParaRPr lang="en-US" dirty="0" smtClean="0"/>
          </a:p>
          <a:p>
            <a:pPr lvl="1"/>
            <a:r>
              <a:rPr lang="en-US" dirty="0" smtClean="0"/>
              <a:t>The English instructional plans were created by VA teachers to support the 2017 Standards of Learning</a:t>
            </a:r>
          </a:p>
          <a:p>
            <a:pPr lvl="1"/>
            <a:r>
              <a:rPr lang="en-US" dirty="0" smtClean="0"/>
              <a:t>Information within the plans, such as the materials used, can be modified based on grade level and targeted skill(s)</a:t>
            </a:r>
          </a:p>
          <a:p>
            <a:pPr lvl="1"/>
            <a:r>
              <a:rPr lang="en-US" dirty="0" smtClean="0"/>
              <a:t>The spiraling of additional skills to support comprehension and skill application is supported through the use of the English instructional plans</a:t>
            </a:r>
          </a:p>
        </p:txBody>
      </p:sp>
    </p:spTree>
    <p:extLst>
      <p:ext uri="{BB962C8B-B14F-4D97-AF65-F5344CB8AC3E}">
        <p14:creationId xmlns:p14="http://schemas.microsoft.com/office/powerpoint/2010/main" val="2930620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dirty="0" smtClean="0"/>
              <a:t>Final Thoughts</a:t>
            </a:r>
            <a:endParaRPr lang="en-US" sz="3600" dirty="0"/>
          </a:p>
        </p:txBody>
      </p:sp>
      <p:sp>
        <p:nvSpPr>
          <p:cNvPr id="7" name="Content Placeholder 6"/>
          <p:cNvSpPr>
            <a:spLocks noGrp="1"/>
          </p:cNvSpPr>
          <p:nvPr>
            <p:ph idx="1"/>
          </p:nvPr>
        </p:nvSpPr>
        <p:spPr/>
        <p:txBody>
          <a:bodyPr>
            <a:normAutofit fontScale="92500" lnSpcReduction="20000"/>
          </a:bodyPr>
          <a:lstStyle/>
          <a:p>
            <a:r>
              <a:rPr lang="en-US" dirty="0" smtClean="0"/>
              <a:t>Curriculum, instruction, and assessment need to be aligned to yield desired outcomes</a:t>
            </a:r>
          </a:p>
          <a:p>
            <a:r>
              <a:rPr lang="en-US" dirty="0"/>
              <a:t>A</a:t>
            </a:r>
            <a:r>
              <a:rPr lang="en-US" dirty="0" smtClean="0"/>
              <a:t>ll grade level presentations provide resources aligned to the </a:t>
            </a:r>
            <a:r>
              <a:rPr lang="en-US" i="1" dirty="0" smtClean="0"/>
              <a:t>2017 Standards of Learning</a:t>
            </a:r>
            <a:r>
              <a:rPr lang="en-US" dirty="0" smtClean="0"/>
              <a:t> that can be implemented within and across grade levels</a:t>
            </a:r>
          </a:p>
          <a:p>
            <a:r>
              <a:rPr lang="en-US" dirty="0" smtClean="0"/>
              <a:t>The 2017 Curriculum Framework, Progression Charts, English Instructional Plans, etc. provide support for the introduction and review of skills</a:t>
            </a:r>
          </a:p>
          <a:p>
            <a:endParaRPr lang="en-US" dirty="0" smtClean="0"/>
          </a:p>
          <a:p>
            <a:endParaRPr lang="en-US" dirty="0"/>
          </a:p>
        </p:txBody>
      </p:sp>
    </p:spTree>
    <p:extLst>
      <p:ext uri="{BB962C8B-B14F-4D97-AF65-F5344CB8AC3E}">
        <p14:creationId xmlns:p14="http://schemas.microsoft.com/office/powerpoint/2010/main" val="4254841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(1 of </a:t>
            </a:r>
            <a:r>
              <a:rPr lang="en-US" sz="2400" dirty="0" smtClean="0"/>
              <a:t>3)</a:t>
            </a:r>
            <a:endParaRPr lang="en-US" sz="2400" dirty="0"/>
          </a:p>
        </p:txBody>
      </p:sp>
      <p:sp>
        <p:nvSpPr>
          <p:cNvPr id="3" name="Content Placeholder 2"/>
          <p:cNvSpPr>
            <a:spLocks noGrp="1"/>
          </p:cNvSpPr>
          <p:nvPr>
            <p:ph idx="1"/>
          </p:nvPr>
        </p:nvSpPr>
        <p:spPr/>
        <p:txBody>
          <a:bodyPr>
            <a:noAutofit/>
          </a:bodyPr>
          <a:lstStyle/>
          <a:p>
            <a:r>
              <a:rPr lang="en-US" sz="2400" dirty="0">
                <a:hlinkClick r:id="rId2"/>
              </a:rPr>
              <a:t>Virginia Department of Education: </a:t>
            </a:r>
            <a:r>
              <a:rPr lang="en-US" sz="2400" dirty="0" smtClean="0">
                <a:hlinkClick r:id="rId2"/>
              </a:rPr>
              <a:t>English</a:t>
            </a:r>
            <a:endParaRPr lang="en-US" sz="2400" dirty="0" smtClean="0"/>
          </a:p>
          <a:p>
            <a:pPr lvl="1"/>
            <a:r>
              <a:rPr lang="en-US" sz="2400" dirty="0" smtClean="0">
                <a:hlinkClick r:id="rId3"/>
              </a:rPr>
              <a:t>Grade 3 Reading Blueprint</a:t>
            </a:r>
            <a:endParaRPr lang="en-US" sz="2400" dirty="0" smtClean="0"/>
          </a:p>
          <a:p>
            <a:pPr lvl="1"/>
            <a:r>
              <a:rPr lang="en-US" sz="2400" dirty="0" smtClean="0">
                <a:hlinkClick r:id="rId4"/>
              </a:rPr>
              <a:t>Grade 4 Reading Blueprint</a:t>
            </a:r>
            <a:endParaRPr lang="en-US" sz="2400" dirty="0" smtClean="0"/>
          </a:p>
          <a:p>
            <a:pPr lvl="1"/>
            <a:r>
              <a:rPr lang="en-US" sz="2400" dirty="0" smtClean="0">
                <a:hlinkClick r:id="rId5"/>
              </a:rPr>
              <a:t>Grade 5 Reading Blueprint</a:t>
            </a:r>
            <a:endParaRPr lang="en-US" sz="2400" dirty="0" smtClean="0"/>
          </a:p>
          <a:p>
            <a:pPr lvl="1"/>
            <a:r>
              <a:rPr lang="en-US" sz="2400" dirty="0" smtClean="0">
                <a:hlinkClick r:id="rId6"/>
              </a:rPr>
              <a:t>Grade 6 Reading Blueprint</a:t>
            </a:r>
            <a:endParaRPr lang="en-US" sz="2400" dirty="0" smtClean="0"/>
          </a:p>
          <a:p>
            <a:pPr lvl="1"/>
            <a:r>
              <a:rPr lang="en-US" sz="2400" dirty="0" smtClean="0">
                <a:hlinkClick r:id="rId7"/>
              </a:rPr>
              <a:t>Grade 7 Reading Blueprint</a:t>
            </a:r>
            <a:endParaRPr lang="en-US" sz="2400" dirty="0" smtClean="0"/>
          </a:p>
          <a:p>
            <a:pPr lvl="1"/>
            <a:r>
              <a:rPr lang="en-US" sz="2400" dirty="0" smtClean="0">
                <a:hlinkClick r:id="rId8"/>
              </a:rPr>
              <a:t>Grade 8 Reading Blueprint</a:t>
            </a:r>
            <a:endParaRPr lang="en-US" sz="2400" dirty="0" smtClean="0"/>
          </a:p>
          <a:p>
            <a:pPr lvl="1"/>
            <a:r>
              <a:rPr lang="en-US" sz="2400" dirty="0" smtClean="0">
                <a:hlinkClick r:id="rId9"/>
              </a:rPr>
              <a:t>End-of-Course Reading Blueprint</a:t>
            </a:r>
            <a:endParaRPr lang="en-US" sz="2400" dirty="0" smtClean="0"/>
          </a:p>
        </p:txBody>
      </p:sp>
    </p:spTree>
    <p:extLst>
      <p:ext uri="{BB962C8B-B14F-4D97-AF65-F5344CB8AC3E}">
        <p14:creationId xmlns:p14="http://schemas.microsoft.com/office/powerpoint/2010/main" val="10614412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(2 of </a:t>
            </a:r>
            <a:r>
              <a:rPr lang="en-US" sz="2400" dirty="0" smtClean="0"/>
              <a:t>3)</a:t>
            </a:r>
            <a:endParaRPr lang="en-US" sz="2400" dirty="0"/>
          </a:p>
        </p:txBody>
      </p:sp>
      <p:sp>
        <p:nvSpPr>
          <p:cNvPr id="3" name="Content Placeholder 2"/>
          <p:cNvSpPr>
            <a:spLocks noGrp="1"/>
          </p:cNvSpPr>
          <p:nvPr>
            <p:ph idx="1"/>
          </p:nvPr>
        </p:nvSpPr>
        <p:spPr/>
        <p:txBody>
          <a:bodyPr>
            <a:normAutofit fontScale="92500" lnSpcReduction="10000"/>
          </a:bodyPr>
          <a:lstStyle/>
          <a:p>
            <a:r>
              <a:rPr lang="en-US" sz="2800" dirty="0" smtClean="0">
                <a:hlinkClick r:id="rId2"/>
              </a:rPr>
              <a:t>Reading Progression Charts</a:t>
            </a:r>
            <a:endParaRPr lang="en-US" sz="2800" dirty="0" smtClean="0"/>
          </a:p>
          <a:p>
            <a:r>
              <a:rPr lang="en-US" sz="2800" dirty="0" smtClean="0">
                <a:hlinkClick r:id="rId3"/>
              </a:rPr>
              <a:t>2017 Curriculum Framework</a:t>
            </a:r>
            <a:endParaRPr lang="en-US" sz="2800" dirty="0" smtClean="0"/>
          </a:p>
          <a:p>
            <a:r>
              <a:rPr lang="en-US" sz="2800" dirty="0" smtClean="0">
                <a:hlinkClick r:id="rId4"/>
              </a:rPr>
              <a:t>2017 Standards of Learning</a:t>
            </a:r>
            <a:endParaRPr lang="en-US" sz="2800" dirty="0" smtClean="0"/>
          </a:p>
          <a:p>
            <a:r>
              <a:rPr lang="en-US" sz="2800" dirty="0" smtClean="0">
                <a:hlinkClick r:id="rId5"/>
              </a:rPr>
              <a:t>Computer Adaptive Testing</a:t>
            </a:r>
            <a:endParaRPr lang="en-US" sz="2800" dirty="0" smtClean="0"/>
          </a:p>
          <a:p>
            <a:r>
              <a:rPr lang="en-US" sz="2800" dirty="0" smtClean="0">
                <a:hlinkClick r:id="rId6"/>
              </a:rPr>
              <a:t>Comparison of a Passage-Based CAT and a Traditional Test</a:t>
            </a:r>
            <a:endParaRPr lang="en-US" sz="2800" dirty="0" smtClean="0"/>
          </a:p>
          <a:p>
            <a:r>
              <a:rPr lang="en-US" sz="2800" dirty="0"/>
              <a:t>Assessment Supports for </a:t>
            </a:r>
            <a:r>
              <a:rPr lang="en-US" sz="2800" dirty="0" smtClean="0"/>
              <a:t>2020-2021 Website (place holder for the link)</a:t>
            </a:r>
          </a:p>
          <a:p>
            <a:r>
              <a:rPr lang="en-US" sz="2800" dirty="0" smtClean="0">
                <a:hlinkClick r:id="rId7"/>
              </a:rPr>
              <a:t>Recover, Redesign, Restart 2020</a:t>
            </a:r>
            <a:endParaRPr lang="en-US" sz="2800" dirty="0" smtClean="0"/>
          </a:p>
        </p:txBody>
      </p:sp>
    </p:spTree>
    <p:extLst>
      <p:ext uri="{BB962C8B-B14F-4D97-AF65-F5344CB8AC3E}">
        <p14:creationId xmlns:p14="http://schemas.microsoft.com/office/powerpoint/2010/main" val="11043109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(3 of </a:t>
            </a:r>
            <a:r>
              <a:rPr lang="en-US" sz="2400" dirty="0" smtClean="0"/>
              <a:t>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Frequently Asked Questions about Passage-Based CAT Testing</a:t>
            </a:r>
            <a:endParaRPr lang="en-US" sz="2800" dirty="0" smtClean="0"/>
          </a:p>
          <a:p>
            <a:r>
              <a:rPr lang="en-US" sz="2800" dirty="0" smtClean="0">
                <a:hlinkClick r:id="rId3"/>
              </a:rPr>
              <a:t>SOL Practice Items in TestNav 8 </a:t>
            </a:r>
            <a:endParaRPr lang="en-US" sz="2800" dirty="0" smtClean="0"/>
          </a:p>
          <a:p>
            <a:r>
              <a:rPr lang="en-US" sz="2800" dirty="0" smtClean="0">
                <a:hlinkClick r:id="rId4"/>
              </a:rPr>
              <a:t>2019 English Deeper Learning Conferences</a:t>
            </a:r>
            <a:endParaRPr lang="en-US" sz="2800" dirty="0" smtClean="0"/>
          </a:p>
          <a:p>
            <a:r>
              <a:rPr lang="en-US" sz="2800" dirty="0" smtClean="0">
                <a:hlinkClick r:id="rId5"/>
              </a:rPr>
              <a:t>2018 English Standards of Learning (SOL) Institutes</a:t>
            </a:r>
            <a:endParaRPr lang="en-US" sz="2800" dirty="0" smtClean="0"/>
          </a:p>
          <a:p>
            <a:r>
              <a:rPr lang="en-US" sz="2800" dirty="0" smtClean="0">
                <a:hlinkClick r:id="rId6"/>
              </a:rPr>
              <a:t>Comprehensive Literary: English Instructional Plans</a:t>
            </a:r>
            <a:endParaRPr lang="en-US" sz="2800" dirty="0" smtClean="0"/>
          </a:p>
          <a:p>
            <a:r>
              <a:rPr lang="en-US" sz="2800" dirty="0" smtClean="0">
                <a:hlinkClick r:id="rId7"/>
              </a:rPr>
              <a:t>Superintendent’s Memo 249-20: Update on New Standards of Learning Tests in Reading and History and Social Science</a:t>
            </a:r>
            <a:endParaRPr lang="en-US" sz="2800" dirty="0" smtClean="0"/>
          </a:p>
        </p:txBody>
      </p:sp>
    </p:spTree>
    <p:extLst>
      <p:ext uri="{BB962C8B-B14F-4D97-AF65-F5344CB8AC3E}">
        <p14:creationId xmlns:p14="http://schemas.microsoft.com/office/powerpoint/2010/main" val="21771176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Upcoming Grade Level Assessment Support Webinars</a:t>
            </a:r>
            <a:endParaRPr lang="en-US" sz="2800" dirty="0"/>
          </a:p>
        </p:txBody>
      </p:sp>
      <p:sp>
        <p:nvSpPr>
          <p:cNvPr id="3" name="Content Placeholder 2"/>
          <p:cNvSpPr>
            <a:spLocks noGrp="1"/>
          </p:cNvSpPr>
          <p:nvPr>
            <p:ph idx="1"/>
          </p:nvPr>
        </p:nvSpPr>
        <p:spPr/>
        <p:txBody>
          <a:bodyPr>
            <a:normAutofit fontScale="77500" lnSpcReduction="20000"/>
          </a:bodyPr>
          <a:lstStyle/>
          <a:p>
            <a:pPr lvl="1">
              <a:buFont typeface="Arial" panose="020B0604020202020204" pitchFamily="34" charset="0"/>
              <a:buChar char="•"/>
            </a:pPr>
            <a:r>
              <a:rPr lang="en-US" sz="3100" dirty="0" smtClean="0">
                <a:hlinkClick r:id="rId3"/>
              </a:rPr>
              <a:t>October </a:t>
            </a:r>
            <a:r>
              <a:rPr lang="en-US" sz="3100" dirty="0" smtClean="0">
                <a:hlinkClick r:id="rId3"/>
              </a:rPr>
              <a:t>13- Grade 3 </a:t>
            </a:r>
            <a:r>
              <a:rPr lang="en-US" sz="3100" dirty="0">
                <a:hlinkClick r:id="rId3"/>
              </a:rPr>
              <a:t>Assessment Supports for </a:t>
            </a:r>
            <a:r>
              <a:rPr lang="en-US" sz="3100" dirty="0" smtClean="0">
                <a:hlinkClick r:id="rId3"/>
              </a:rPr>
              <a:t>2020-2021 at 3:00</a:t>
            </a:r>
            <a:endParaRPr lang="en-US" sz="3100" dirty="0" smtClean="0"/>
          </a:p>
          <a:p>
            <a:pPr lvl="1">
              <a:buFont typeface="Arial" panose="020B0604020202020204" pitchFamily="34" charset="0"/>
              <a:buChar char="•"/>
            </a:pPr>
            <a:r>
              <a:rPr lang="en-US" sz="3100" dirty="0" smtClean="0">
                <a:hlinkClick r:id="rId4"/>
              </a:rPr>
              <a:t>October 15- </a:t>
            </a:r>
            <a:r>
              <a:rPr lang="en-US" sz="3100" dirty="0">
                <a:hlinkClick r:id="rId4"/>
              </a:rPr>
              <a:t>Grade </a:t>
            </a:r>
            <a:r>
              <a:rPr lang="en-US" sz="3100" dirty="0" smtClean="0">
                <a:hlinkClick r:id="rId4"/>
              </a:rPr>
              <a:t>4 </a:t>
            </a:r>
            <a:r>
              <a:rPr lang="en-US" sz="3100" dirty="0">
                <a:hlinkClick r:id="rId4"/>
              </a:rPr>
              <a:t>Assessment Supports for </a:t>
            </a:r>
            <a:r>
              <a:rPr lang="en-US" sz="3100" dirty="0" smtClean="0">
                <a:hlinkClick r:id="rId4"/>
              </a:rPr>
              <a:t>2020-2021 at 3:00</a:t>
            </a:r>
            <a:endParaRPr lang="en-US" sz="3100" dirty="0" smtClean="0"/>
          </a:p>
          <a:p>
            <a:pPr lvl="1">
              <a:buFont typeface="Arial" panose="020B0604020202020204" pitchFamily="34" charset="0"/>
              <a:buChar char="•"/>
            </a:pPr>
            <a:r>
              <a:rPr lang="en-US" sz="3100" dirty="0">
                <a:hlinkClick r:id="rId5"/>
              </a:rPr>
              <a:t>October 16- Grade </a:t>
            </a:r>
            <a:r>
              <a:rPr lang="en-US" sz="3100" dirty="0" smtClean="0">
                <a:hlinkClick r:id="rId5"/>
              </a:rPr>
              <a:t>5 </a:t>
            </a:r>
            <a:r>
              <a:rPr lang="en-US" sz="3100" dirty="0">
                <a:hlinkClick r:id="rId5"/>
              </a:rPr>
              <a:t>Assessment Supports for </a:t>
            </a:r>
            <a:r>
              <a:rPr lang="en-US" sz="3100" dirty="0" smtClean="0">
                <a:hlinkClick r:id="rId5"/>
              </a:rPr>
              <a:t>2020-2021 at 1:00</a:t>
            </a:r>
            <a:endParaRPr lang="en-US" sz="3100" dirty="0" smtClean="0"/>
          </a:p>
          <a:p>
            <a:pPr lvl="1">
              <a:buFont typeface="Arial" panose="020B0604020202020204" pitchFamily="34" charset="0"/>
              <a:buChar char="•"/>
            </a:pPr>
            <a:r>
              <a:rPr lang="en-US" sz="3100" dirty="0" smtClean="0">
                <a:hlinkClick r:id="rId6"/>
              </a:rPr>
              <a:t>October 19- </a:t>
            </a:r>
            <a:r>
              <a:rPr lang="en-US" sz="3100" dirty="0">
                <a:hlinkClick r:id="rId6"/>
              </a:rPr>
              <a:t>Grade </a:t>
            </a:r>
            <a:r>
              <a:rPr lang="en-US" sz="3100" dirty="0" smtClean="0">
                <a:hlinkClick r:id="rId6"/>
              </a:rPr>
              <a:t>6 </a:t>
            </a:r>
            <a:r>
              <a:rPr lang="en-US" sz="3100" dirty="0">
                <a:hlinkClick r:id="rId6"/>
              </a:rPr>
              <a:t>Assessment Supports for </a:t>
            </a:r>
            <a:r>
              <a:rPr lang="en-US" sz="3100" dirty="0" smtClean="0">
                <a:hlinkClick r:id="rId6"/>
              </a:rPr>
              <a:t>2020-2021 at 3:00</a:t>
            </a:r>
            <a:endParaRPr lang="en-US" sz="3100" dirty="0" smtClean="0"/>
          </a:p>
          <a:p>
            <a:pPr lvl="1">
              <a:buFont typeface="Arial" panose="020B0604020202020204" pitchFamily="34" charset="0"/>
              <a:buChar char="•"/>
            </a:pPr>
            <a:r>
              <a:rPr lang="en-US" sz="3100" dirty="0">
                <a:hlinkClick r:id="rId7"/>
              </a:rPr>
              <a:t>October 20- Grade </a:t>
            </a:r>
            <a:r>
              <a:rPr lang="en-US" sz="3100" dirty="0" smtClean="0">
                <a:hlinkClick r:id="rId7"/>
              </a:rPr>
              <a:t>7 </a:t>
            </a:r>
            <a:r>
              <a:rPr lang="en-US" sz="3100" dirty="0">
                <a:hlinkClick r:id="rId7"/>
              </a:rPr>
              <a:t>Assessment Supports for </a:t>
            </a:r>
            <a:r>
              <a:rPr lang="en-US" sz="3100" dirty="0" smtClean="0">
                <a:hlinkClick r:id="rId7"/>
              </a:rPr>
              <a:t>2020-2021 at 3:00</a:t>
            </a:r>
            <a:endParaRPr lang="en-US" sz="3100" dirty="0" smtClean="0"/>
          </a:p>
          <a:p>
            <a:pPr lvl="1">
              <a:buFont typeface="Arial" panose="020B0604020202020204" pitchFamily="34" charset="0"/>
              <a:buChar char="•"/>
            </a:pPr>
            <a:r>
              <a:rPr lang="en-US" sz="3100" dirty="0" smtClean="0">
                <a:hlinkClick r:id="rId8"/>
              </a:rPr>
              <a:t>October 21- </a:t>
            </a:r>
            <a:r>
              <a:rPr lang="en-US" sz="3100" dirty="0">
                <a:hlinkClick r:id="rId8"/>
              </a:rPr>
              <a:t>Grade </a:t>
            </a:r>
            <a:r>
              <a:rPr lang="en-US" sz="3100" dirty="0" smtClean="0">
                <a:hlinkClick r:id="rId8"/>
              </a:rPr>
              <a:t>8 </a:t>
            </a:r>
            <a:r>
              <a:rPr lang="en-US" sz="3100" dirty="0">
                <a:hlinkClick r:id="rId8"/>
              </a:rPr>
              <a:t>Assessment Supports for </a:t>
            </a:r>
            <a:r>
              <a:rPr lang="en-US" sz="3100" dirty="0" smtClean="0">
                <a:hlinkClick r:id="rId8"/>
              </a:rPr>
              <a:t>2020-2021 at 3:00</a:t>
            </a:r>
            <a:endParaRPr lang="en-US" sz="3100" dirty="0" smtClean="0"/>
          </a:p>
          <a:p>
            <a:pPr lvl="1">
              <a:buFont typeface="Arial" panose="020B0604020202020204" pitchFamily="34" charset="0"/>
              <a:buChar char="•"/>
            </a:pPr>
            <a:r>
              <a:rPr lang="en-US" sz="3100" dirty="0">
                <a:hlinkClick r:id="rId9"/>
              </a:rPr>
              <a:t>October 22- </a:t>
            </a:r>
            <a:r>
              <a:rPr lang="en-US" sz="3100" dirty="0" smtClean="0">
                <a:hlinkClick r:id="rId9"/>
              </a:rPr>
              <a:t>End-of-Course Assessment </a:t>
            </a:r>
            <a:r>
              <a:rPr lang="en-US" sz="3100" dirty="0">
                <a:hlinkClick r:id="rId9"/>
              </a:rPr>
              <a:t>Supports for </a:t>
            </a:r>
            <a:r>
              <a:rPr lang="en-US" sz="3100" dirty="0" smtClean="0">
                <a:hlinkClick r:id="rId9"/>
              </a:rPr>
              <a:t>2020-2021 at 3:00</a:t>
            </a:r>
            <a:endParaRPr lang="en-US" sz="3100" dirty="0" smtClean="0"/>
          </a:p>
        </p:txBody>
      </p:sp>
    </p:spTree>
    <p:extLst>
      <p:ext uri="{BB962C8B-B14F-4D97-AF65-F5344CB8AC3E}">
        <p14:creationId xmlns:p14="http://schemas.microsoft.com/office/powerpoint/2010/main" val="931654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Stay Connected</a:t>
            </a:r>
          </a:p>
        </p:txBody>
      </p:sp>
      <p:sp>
        <p:nvSpPr>
          <p:cNvPr id="3" name="Content Placeholder 2"/>
          <p:cNvSpPr>
            <a:spLocks noGrp="1"/>
          </p:cNvSpPr>
          <p:nvPr>
            <p:ph idx="1"/>
          </p:nvPr>
        </p:nvSpPr>
        <p:spPr>
          <a:xfrm>
            <a:off x="76200" y="819151"/>
            <a:ext cx="8927385" cy="3733799"/>
          </a:xfrm>
        </p:spPr>
        <p:txBody>
          <a:bodyPr>
            <a:normAutofit fontScale="85000" lnSpcReduction="20000"/>
          </a:bodyPr>
          <a:lstStyle/>
          <a:p>
            <a:r>
              <a:rPr lang="en-US" sz="2800" dirty="0"/>
              <a:t>Office of Student Assessment</a:t>
            </a:r>
          </a:p>
          <a:p>
            <a:pPr lvl="1"/>
            <a:r>
              <a:rPr lang="en-US" dirty="0">
                <a:hlinkClick r:id="rId2"/>
              </a:rPr>
              <a:t>student_assessment@doe.virginia.gov</a:t>
            </a:r>
            <a:endParaRPr lang="en-US" dirty="0"/>
          </a:p>
          <a:p>
            <a:pPr lvl="1"/>
            <a:r>
              <a:rPr lang="en-US" dirty="0"/>
              <a:t>(804) 225-2102</a:t>
            </a:r>
          </a:p>
          <a:p>
            <a:r>
              <a:rPr lang="en-US" sz="2800" dirty="0"/>
              <a:t>Department of Learning and Innovation</a:t>
            </a:r>
          </a:p>
          <a:p>
            <a:pPr lvl="1"/>
            <a:r>
              <a:rPr lang="en-US" dirty="0"/>
              <a:t>Jill Nogueras, K-12 English Coordinator, </a:t>
            </a:r>
            <a:endParaRPr lang="en-US" dirty="0" smtClean="0"/>
          </a:p>
          <a:p>
            <a:pPr marL="457200" lvl="1" indent="0">
              <a:buNone/>
            </a:pPr>
            <a:r>
              <a:rPr lang="en-US" dirty="0" smtClean="0">
                <a:hlinkClick r:id="rId3"/>
              </a:rPr>
              <a:t>jill.nogueras@doe.virginia.gov</a:t>
            </a:r>
            <a:endParaRPr lang="en-US" dirty="0"/>
          </a:p>
          <a:p>
            <a:pPr lvl="1"/>
            <a:r>
              <a:rPr lang="en-US" dirty="0"/>
              <a:t>Carmen Kurek, Elementary English Specialist, </a:t>
            </a:r>
            <a:endParaRPr lang="en-US" dirty="0" smtClean="0"/>
          </a:p>
          <a:p>
            <a:pPr marL="457200" lvl="1" indent="0">
              <a:buNone/>
            </a:pPr>
            <a:r>
              <a:rPr lang="en-US" dirty="0" smtClean="0">
                <a:hlinkClick r:id="rId4"/>
              </a:rPr>
              <a:t>carmen.kurek@doe.virginia.gov</a:t>
            </a:r>
            <a:endParaRPr lang="en-US" dirty="0"/>
          </a:p>
          <a:p>
            <a:pPr lvl="1"/>
            <a:r>
              <a:rPr lang="en-US" dirty="0" smtClean="0"/>
              <a:t>Colleen Cassada, Middle School English Specialist, </a:t>
            </a:r>
          </a:p>
          <a:p>
            <a:pPr marL="514350" lvl="1" indent="0">
              <a:buNone/>
            </a:pPr>
            <a:r>
              <a:rPr lang="en-US" dirty="0">
                <a:hlinkClick r:id="rId5"/>
              </a:rPr>
              <a:t>c</a:t>
            </a:r>
            <a:r>
              <a:rPr lang="en-US" dirty="0" smtClean="0">
                <a:hlinkClick r:id="rId5"/>
              </a:rPr>
              <a:t>olleen.cassada@doe.virginia.gov</a:t>
            </a:r>
            <a:endParaRPr lang="en-US" dirty="0"/>
          </a:p>
          <a:p>
            <a:endParaRPr lang="en-US" dirty="0"/>
          </a:p>
        </p:txBody>
      </p:sp>
    </p:spTree>
    <p:extLst>
      <p:ext uri="{BB962C8B-B14F-4D97-AF65-F5344CB8AC3E}">
        <p14:creationId xmlns:p14="http://schemas.microsoft.com/office/powerpoint/2010/main" val="1456499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(1 of 3)</a:t>
            </a:r>
            <a:endParaRPr lang="en-US" sz="2400" dirty="0">
              <a:solidFill>
                <a:schemeClr val="bg1"/>
              </a:solidFill>
            </a:endParaRPr>
          </a:p>
        </p:txBody>
      </p:sp>
      <p:sp>
        <p:nvSpPr>
          <p:cNvPr id="3" name="Content Placeholder 2"/>
          <p:cNvSpPr>
            <a:spLocks noGrp="1"/>
          </p:cNvSpPr>
          <p:nvPr>
            <p:ph idx="1"/>
          </p:nvPr>
        </p:nvSpPr>
        <p:spPr>
          <a:xfrm>
            <a:off x="108307" y="1047750"/>
            <a:ext cx="8927385" cy="3429002"/>
          </a:xfrm>
        </p:spPr>
        <p:txBody>
          <a:bodyPr>
            <a:normAutofit lnSpcReduction="10000"/>
          </a:bodyPr>
          <a:lstStyle/>
          <a:p>
            <a:pPr marL="0" indent="0">
              <a:buNone/>
            </a:pPr>
            <a:r>
              <a:rPr lang="en-US" sz="2400" dirty="0"/>
              <a:t>In order to support instruction of the 2017 </a:t>
            </a:r>
            <a:r>
              <a:rPr lang="en-US" sz="2400" i="1" dirty="0"/>
              <a:t>English Standards of </a:t>
            </a:r>
            <a:r>
              <a:rPr lang="en-US" sz="2400" i="1" dirty="0" smtClean="0"/>
              <a:t>Learning</a:t>
            </a:r>
            <a:r>
              <a:rPr lang="en-US" sz="2400" dirty="0" smtClean="0"/>
              <a:t> (SOL), </a:t>
            </a:r>
            <a:r>
              <a:rPr lang="en-US" sz="2400" dirty="0"/>
              <a:t>this PowerPoint presentation has been developed to provide specific examples of SOL content and the progression of </a:t>
            </a:r>
            <a:r>
              <a:rPr lang="en-US" sz="2400" dirty="0" smtClean="0"/>
              <a:t>reading skills</a:t>
            </a:r>
            <a:r>
              <a:rPr lang="en-US" sz="2400" dirty="0"/>
              <a:t>. </a:t>
            </a:r>
            <a:endParaRPr lang="en-US" sz="1800" dirty="0"/>
          </a:p>
          <a:p>
            <a:pPr marL="0" indent="0">
              <a:buNone/>
            </a:pPr>
            <a:r>
              <a:rPr lang="en-US" sz="2400" dirty="0" smtClean="0"/>
              <a:t>The information in this </a:t>
            </a:r>
            <a:r>
              <a:rPr lang="en-US" sz="2400" dirty="0"/>
              <a:t>PowerPoint </a:t>
            </a:r>
            <a:r>
              <a:rPr lang="en-US" sz="2400" dirty="0" smtClean="0"/>
              <a:t>originated from interviews with schools that maintained or went up in their 2018-2019 Standards of Learning (SOL) Reading data.  Please refer to these webinar materials: </a:t>
            </a:r>
            <a:r>
              <a:rPr lang="en-US" sz="2400" dirty="0" smtClean="0">
                <a:hlinkClick r:id="rId2"/>
              </a:rPr>
              <a:t>Sharing With School Divisions Lessons Learned from Divisions on Best Instructional Practices</a:t>
            </a:r>
            <a:r>
              <a:rPr lang="en-US" sz="2400" dirty="0" smtClean="0"/>
              <a:t>.  </a:t>
            </a:r>
            <a:endParaRPr lang="en-US" sz="2400" dirty="0"/>
          </a:p>
          <a:p>
            <a:endParaRPr lang="en-US" dirty="0"/>
          </a:p>
        </p:txBody>
      </p:sp>
    </p:spTree>
    <p:extLst>
      <p:ext uri="{BB962C8B-B14F-4D97-AF65-F5344CB8AC3E}">
        <p14:creationId xmlns:p14="http://schemas.microsoft.com/office/powerpoint/2010/main" val="449816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Disclaimer</a:t>
            </a:r>
            <a:endParaRPr lang="en-US" sz="3600" dirty="0"/>
          </a:p>
        </p:txBody>
      </p:sp>
      <p:sp>
        <p:nvSpPr>
          <p:cNvPr id="3" name="Content Placeholder 2"/>
          <p:cNvSpPr>
            <a:spLocks noGrp="1"/>
          </p:cNvSpPr>
          <p:nvPr>
            <p:ph idx="1"/>
          </p:nvPr>
        </p:nvSpPr>
        <p:spPr/>
        <p:txBody>
          <a:bodyPr/>
          <a:lstStyle/>
          <a:p>
            <a:pPr marL="0" indent="0">
              <a:buNone/>
            </a:pPr>
            <a:r>
              <a:rPr lang="en-US" dirty="0">
                <a:solidFill>
                  <a:srgbClr val="000000"/>
                </a:solidFill>
              </a:rPr>
              <a:t>Reference within this presentation to any specific commercial or non-commercial product, process, or service by trade name, trademark, manufacturer or otherwise does not constitute or imply an endorsement, recommendation, or favoring by the Virginia Department of Education.</a:t>
            </a:r>
          </a:p>
          <a:p>
            <a:pPr marL="0" indent="0">
              <a:buNone/>
            </a:pPr>
            <a:endParaRPr lang="en-US" dirty="0"/>
          </a:p>
        </p:txBody>
      </p:sp>
    </p:spTree>
    <p:extLst>
      <p:ext uri="{BB962C8B-B14F-4D97-AF65-F5344CB8AC3E}">
        <p14:creationId xmlns:p14="http://schemas.microsoft.com/office/powerpoint/2010/main" val="33647349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idx="1"/>
          </p:nvPr>
        </p:nvSpPr>
        <p:spPr bwMode="auto">
          <a:xfrm>
            <a:off x="1295400" y="1161932"/>
            <a:ext cx="65532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222222"/>
                </a:solidFill>
                <a:effectLst/>
                <a:latin typeface="Arial" panose="020B0604020202020204" pitchFamily="34" charset="0"/>
                <a:ea typeface="Calibri" panose="020F0502020204030204" pitchFamily="34" charset="0"/>
              </a:rPr>
              <a:t>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a:t>
            </a:r>
            <a:r>
              <a:rPr kumimoji="0" lang="en-US" altLang="en-US" sz="1400" b="0" i="0" u="none" strike="noStrike" cap="none" normalizeH="0" baseline="0" dirty="0" smtClean="0">
                <a:ln>
                  <a:noFill/>
                </a:ln>
                <a:effectLst/>
                <a:latin typeface="Arial" panose="020B0604020202020204" pitchFamily="34" charset="0"/>
                <a:ea typeface="Calibri" panose="020F0502020204030204" pitchFamily="34" charset="0"/>
              </a:rPr>
              <a:t>Virginia Department of Education at the above address or by e-mail to </a:t>
            </a:r>
            <a:r>
              <a:rPr kumimoji="0" lang="en-US" altLang="en-US" sz="1400" b="0" i="0" u="none" strike="noStrike" cap="none" normalizeH="0" baseline="0" dirty="0" smtClean="0">
                <a:ln>
                  <a:noFill/>
                </a:ln>
                <a:effectLst/>
                <a:latin typeface="Arial" panose="020B0604020202020204" pitchFamily="34" charset="0"/>
              </a:rPr>
              <a:t>Student_Assessment@doe.virginia.gov. </a:t>
            </a:r>
          </a:p>
        </p:txBody>
      </p:sp>
    </p:spTree>
    <p:extLst>
      <p:ext uri="{BB962C8B-B14F-4D97-AF65-F5344CB8AC3E}">
        <p14:creationId xmlns:p14="http://schemas.microsoft.com/office/powerpoint/2010/main" val="205915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3600" dirty="0" smtClean="0">
                <a:solidFill>
                  <a:schemeClr val="bg1"/>
                </a:solidFill>
              </a:rPr>
              <a:t>Background </a:t>
            </a:r>
            <a:r>
              <a:rPr lang="en-US" sz="2400" dirty="0" smtClean="0">
                <a:solidFill>
                  <a:schemeClr val="bg1"/>
                </a:solidFill>
              </a:rPr>
              <a:t>(2 of 3)</a:t>
            </a:r>
            <a:endParaRPr lang="en-US" sz="2400" dirty="0">
              <a:solidFill>
                <a:schemeClr val="bg1"/>
              </a:solidFill>
            </a:endParaRPr>
          </a:p>
        </p:txBody>
      </p:sp>
      <p:sp>
        <p:nvSpPr>
          <p:cNvPr id="3" name="Content Placeholder 2"/>
          <p:cNvSpPr>
            <a:spLocks noGrp="1"/>
          </p:cNvSpPr>
          <p:nvPr>
            <p:ph idx="1"/>
          </p:nvPr>
        </p:nvSpPr>
        <p:spPr>
          <a:xfrm>
            <a:off x="63500" y="1123950"/>
            <a:ext cx="8927385" cy="3429002"/>
          </a:xfrm>
        </p:spPr>
        <p:txBody>
          <a:bodyPr/>
          <a:lstStyle/>
          <a:p>
            <a:pPr marL="0" indent="0">
              <a:buNone/>
            </a:pPr>
            <a:r>
              <a:rPr lang="en-US" sz="2400" dirty="0"/>
              <a:t>It should be noted that these items are not SOL test questions and are not meant to mimic SOL test questions. Instead, they are intended to provide </a:t>
            </a:r>
            <a:r>
              <a:rPr lang="en-US" sz="2400" dirty="0" smtClean="0"/>
              <a:t>reading </a:t>
            </a:r>
            <a:r>
              <a:rPr lang="en-US" sz="2400" dirty="0"/>
              <a:t>educators with further insight into the </a:t>
            </a:r>
            <a:r>
              <a:rPr lang="en-US" sz="2400" dirty="0" smtClean="0"/>
              <a:t>2017 </a:t>
            </a:r>
            <a:r>
              <a:rPr lang="en-US" sz="2400" i="1" dirty="0" smtClean="0"/>
              <a:t>English Standards of Learning</a:t>
            </a:r>
            <a:r>
              <a:rPr lang="en-US" sz="2400" dirty="0" smtClean="0"/>
              <a:t>.  </a:t>
            </a:r>
            <a:endParaRPr lang="en-US" sz="2400" dirty="0"/>
          </a:p>
          <a:p>
            <a:pPr marL="0" indent="0">
              <a:buNone/>
            </a:pPr>
            <a:endParaRPr lang="en-US" dirty="0"/>
          </a:p>
        </p:txBody>
      </p:sp>
    </p:spTree>
    <p:extLst>
      <p:ext uri="{BB962C8B-B14F-4D97-AF65-F5344CB8AC3E}">
        <p14:creationId xmlns:p14="http://schemas.microsoft.com/office/powerpoint/2010/main" val="180997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smtClean="0">
                <a:solidFill>
                  <a:schemeClr val="bg1"/>
                </a:solidFill>
              </a:rPr>
              <a:t>Background </a:t>
            </a:r>
            <a:r>
              <a:rPr lang="en-US" sz="2400" smtClean="0">
                <a:solidFill>
                  <a:schemeClr val="bg1"/>
                </a:solidFill>
              </a:rPr>
              <a:t>(3 </a:t>
            </a:r>
            <a:r>
              <a:rPr lang="en-US" sz="2400" dirty="0" smtClean="0">
                <a:solidFill>
                  <a:schemeClr val="bg1"/>
                </a:solidFill>
              </a:rPr>
              <a:t>of 3)</a:t>
            </a:r>
            <a:endParaRPr lang="en-US" sz="2400" dirty="0">
              <a:solidFill>
                <a:schemeClr val="bg1"/>
              </a:solidFill>
            </a:endParaRPr>
          </a:p>
        </p:txBody>
      </p:sp>
      <p:sp>
        <p:nvSpPr>
          <p:cNvPr id="3" name="Content Placeholder 2"/>
          <p:cNvSpPr>
            <a:spLocks noGrp="1"/>
          </p:cNvSpPr>
          <p:nvPr>
            <p:ph idx="1"/>
          </p:nvPr>
        </p:nvSpPr>
        <p:spPr>
          <a:xfrm>
            <a:off x="108307" y="1123950"/>
            <a:ext cx="8927385" cy="3429002"/>
          </a:xfrm>
        </p:spPr>
        <p:txBody>
          <a:bodyPr/>
          <a:lstStyle/>
          <a:p>
            <a:pPr marL="0" indent="0">
              <a:buNone/>
            </a:pPr>
            <a:r>
              <a:rPr lang="en-US" sz="2400" dirty="0"/>
              <a:t>It is important to keep the content of this </a:t>
            </a:r>
            <a:r>
              <a:rPr lang="en-US" sz="2400" dirty="0" smtClean="0"/>
              <a:t>PowerPoint in </a:t>
            </a:r>
            <a:r>
              <a:rPr lang="en-US" sz="2400" dirty="0"/>
              <a:t>perspective. The information provided here should be used as supplemental information.  </a:t>
            </a:r>
            <a:endParaRPr lang="en-US" sz="2400" dirty="0" smtClean="0"/>
          </a:p>
          <a:p>
            <a:pPr marL="0" indent="0">
              <a:buNone/>
            </a:pPr>
            <a:r>
              <a:rPr lang="en-US" sz="2400" dirty="0" smtClean="0"/>
              <a:t>Instructional </a:t>
            </a:r>
            <a:r>
              <a:rPr lang="en-US" sz="2400" dirty="0"/>
              <a:t>focus should remain on the standards as a whole, with </a:t>
            </a:r>
            <a:r>
              <a:rPr lang="en-US" sz="2400" dirty="0" smtClean="0"/>
              <a:t>school- </a:t>
            </a:r>
            <a:r>
              <a:rPr lang="en-US" sz="2400" dirty="0"/>
              <a:t>or </a:t>
            </a:r>
            <a:r>
              <a:rPr lang="en-US" sz="2400" dirty="0" smtClean="0"/>
              <a:t>division-level </a:t>
            </a:r>
            <a:r>
              <a:rPr lang="en-US" sz="2400" dirty="0"/>
              <a:t>data being used as the focal guiding resource to help improve instruction.  </a:t>
            </a:r>
          </a:p>
          <a:p>
            <a:endParaRPr lang="en-US" dirty="0"/>
          </a:p>
        </p:txBody>
      </p:sp>
    </p:spTree>
    <p:extLst>
      <p:ext uri="{BB962C8B-B14F-4D97-AF65-F5344CB8AC3E}">
        <p14:creationId xmlns:p14="http://schemas.microsoft.com/office/powerpoint/2010/main" val="1864924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(1 of 3)</a:t>
            </a:r>
            <a:endParaRPr lang="en-US" sz="2400" dirty="0"/>
          </a:p>
        </p:txBody>
      </p:sp>
      <p:sp>
        <p:nvSpPr>
          <p:cNvPr id="3" name="Content Placeholder 2"/>
          <p:cNvSpPr>
            <a:spLocks noGrp="1"/>
          </p:cNvSpPr>
          <p:nvPr>
            <p:ph idx="1"/>
          </p:nvPr>
        </p:nvSpPr>
        <p:spPr>
          <a:xfrm>
            <a:off x="76201" y="742950"/>
            <a:ext cx="8000999" cy="3733800"/>
          </a:xfrm>
        </p:spPr>
        <p:txBody>
          <a:bodyPr>
            <a:normAutofit fontScale="92500" lnSpcReduction="10000"/>
          </a:bodyPr>
          <a:lstStyle/>
          <a:p>
            <a:r>
              <a:rPr lang="en-US" dirty="0" smtClean="0"/>
              <a:t>As noted in the 2017 English Standards of Learning </a:t>
            </a:r>
            <a:r>
              <a:rPr lang="en-US" dirty="0" smtClean="0">
                <a:hlinkClick r:id="rId3"/>
              </a:rPr>
              <a:t>Curriculum Framework</a:t>
            </a:r>
            <a:r>
              <a:rPr lang="en-US" dirty="0" smtClean="0"/>
              <a:t>, “The </a:t>
            </a:r>
            <a:r>
              <a:rPr lang="en-US" dirty="0"/>
              <a:t>concepts, skills, and content in English Language Arts spiral.  Teachers should note each grade level builds skills that carry to the following grades</a:t>
            </a:r>
            <a:r>
              <a:rPr lang="en-US" dirty="0" smtClean="0"/>
              <a:t>.” This presentation will support the process of spiraling, scaffolding, and the progression of skills embedded in authentic text. </a:t>
            </a:r>
          </a:p>
        </p:txBody>
      </p:sp>
    </p:spTree>
    <p:extLst>
      <p:ext uri="{BB962C8B-B14F-4D97-AF65-F5344CB8AC3E}">
        <p14:creationId xmlns:p14="http://schemas.microsoft.com/office/powerpoint/2010/main" val="3101420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(2 of 3)</a:t>
            </a:r>
            <a:endParaRPr lang="en-US" sz="2400" dirty="0"/>
          </a:p>
        </p:txBody>
      </p:sp>
      <p:sp>
        <p:nvSpPr>
          <p:cNvPr id="3" name="Content Placeholder 2"/>
          <p:cNvSpPr>
            <a:spLocks noGrp="1"/>
          </p:cNvSpPr>
          <p:nvPr>
            <p:ph idx="1"/>
          </p:nvPr>
        </p:nvSpPr>
        <p:spPr>
          <a:xfrm>
            <a:off x="76201" y="742950"/>
            <a:ext cx="8915399" cy="3733800"/>
          </a:xfrm>
        </p:spPr>
        <p:txBody>
          <a:bodyPr>
            <a:normAutofit fontScale="70000" lnSpcReduction="20000"/>
          </a:bodyPr>
          <a:lstStyle/>
          <a:p>
            <a:pPr lvl="1"/>
            <a:r>
              <a:rPr lang="en-US" sz="4500" dirty="0"/>
              <a:t>Step One: Select Authentic Text</a:t>
            </a:r>
          </a:p>
          <a:p>
            <a:pPr lvl="2"/>
            <a:r>
              <a:rPr lang="en-US" sz="3800" dirty="0"/>
              <a:t>Ensure the passage(s) are grade level appropriate, provide instructional scaffolding to introduce and review skills, and provide opportunities for formative and summative review. </a:t>
            </a:r>
          </a:p>
          <a:p>
            <a:pPr lvl="1"/>
            <a:r>
              <a:rPr lang="en-US" sz="4500" dirty="0"/>
              <a:t>Step Two: Examine the Content and Progression of Standards </a:t>
            </a:r>
          </a:p>
          <a:p>
            <a:pPr lvl="2"/>
            <a:r>
              <a:rPr lang="en-US" sz="3800" dirty="0"/>
              <a:t>Review the SOL in the grades before and after to ensure scaffolding of the targeted skills.</a:t>
            </a:r>
            <a:endParaRPr lang="en-US" sz="3800" strike="sngStrike" dirty="0"/>
          </a:p>
          <a:p>
            <a:endParaRPr lang="en-US" dirty="0"/>
          </a:p>
        </p:txBody>
      </p:sp>
    </p:spTree>
    <p:extLst>
      <p:ext uri="{BB962C8B-B14F-4D97-AF65-F5344CB8AC3E}">
        <p14:creationId xmlns:p14="http://schemas.microsoft.com/office/powerpoint/2010/main" val="434828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Reading Instruction </a:t>
            </a:r>
            <a:r>
              <a:rPr lang="en-US" sz="2400" dirty="0" smtClean="0"/>
              <a:t>(3 of 3)</a:t>
            </a:r>
            <a:endParaRPr lang="en-US" sz="2400" dirty="0"/>
          </a:p>
        </p:txBody>
      </p:sp>
      <p:sp>
        <p:nvSpPr>
          <p:cNvPr id="3" name="Content Placeholder 2"/>
          <p:cNvSpPr>
            <a:spLocks noGrp="1"/>
          </p:cNvSpPr>
          <p:nvPr>
            <p:ph idx="1"/>
          </p:nvPr>
        </p:nvSpPr>
        <p:spPr/>
        <p:txBody>
          <a:bodyPr>
            <a:normAutofit fontScale="55000" lnSpcReduction="20000"/>
          </a:bodyPr>
          <a:lstStyle/>
          <a:p>
            <a:pPr lvl="1"/>
            <a:r>
              <a:rPr lang="en-US" sz="5100" dirty="0"/>
              <a:t>Step Three: Sample Question Starters</a:t>
            </a:r>
            <a:endParaRPr lang="en-US" sz="5100" strike="sngStrike" dirty="0"/>
          </a:p>
          <a:p>
            <a:pPr lvl="2"/>
            <a:r>
              <a:rPr lang="en-US" sz="4400" dirty="0"/>
              <a:t>Questions asked before, during, and after instruction should bring students back to the text and align with the progression of the skill, therefore supporting student mastery. These questions could be exemplified through multiple choice questions, writing about what was read, etc.</a:t>
            </a:r>
          </a:p>
          <a:p>
            <a:pPr lvl="1"/>
            <a:r>
              <a:rPr lang="en-US" sz="5100" dirty="0"/>
              <a:t>Step Four: Exploring Instructional Resources </a:t>
            </a:r>
          </a:p>
          <a:p>
            <a:pPr lvl="2"/>
            <a:r>
              <a:rPr lang="en-US" sz="4400" dirty="0"/>
              <a:t>Select additional grade level text that is engaging, varying in genre, pairing texts when appropriate, incorporating skills to introduce, and spiraling of previously taught skills.</a:t>
            </a:r>
          </a:p>
          <a:p>
            <a:endParaRPr lang="en-US" dirty="0"/>
          </a:p>
        </p:txBody>
      </p:sp>
    </p:spTree>
    <p:extLst>
      <p:ext uri="{BB962C8B-B14F-4D97-AF65-F5344CB8AC3E}">
        <p14:creationId xmlns:p14="http://schemas.microsoft.com/office/powerpoint/2010/main" val="1626900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
            <a:ext cx="9144000" cy="665628"/>
          </a:xfrm>
        </p:spPr>
        <p:txBody>
          <a:bodyPr>
            <a:normAutofit fontScale="90000"/>
          </a:bodyPr>
          <a:lstStyle/>
          <a:p>
            <a:r>
              <a:rPr lang="en-US" sz="4000" dirty="0" smtClean="0"/>
              <a:t>Step 1: Select Authentic Text </a:t>
            </a:r>
            <a:r>
              <a:rPr lang="en-US" sz="2700" dirty="0" smtClean="0"/>
              <a:t>(1 of </a:t>
            </a:r>
            <a:r>
              <a:rPr lang="en-US" sz="2700" dirty="0"/>
              <a:t>4</a:t>
            </a:r>
            <a:r>
              <a:rPr lang="en-US" sz="2700" dirty="0" smtClean="0"/>
              <a:t>)</a:t>
            </a:r>
            <a:endParaRPr lang="en-US" sz="2700" dirty="0"/>
          </a:p>
        </p:txBody>
      </p:sp>
      <p:sp>
        <p:nvSpPr>
          <p:cNvPr id="3" name="Content Placeholder 2"/>
          <p:cNvSpPr>
            <a:spLocks noGrp="1"/>
          </p:cNvSpPr>
          <p:nvPr>
            <p:ph idx="1"/>
          </p:nvPr>
        </p:nvSpPr>
        <p:spPr>
          <a:xfrm>
            <a:off x="76200" y="666751"/>
            <a:ext cx="8991600" cy="3733799"/>
          </a:xfrm>
        </p:spPr>
        <p:txBody>
          <a:bodyPr>
            <a:normAutofit fontScale="47500" lnSpcReduction="20000"/>
          </a:bodyPr>
          <a:lstStyle/>
          <a:p>
            <a:r>
              <a:rPr lang="en-US" sz="5100" dirty="0"/>
              <a:t>When selecting a </a:t>
            </a:r>
            <a:r>
              <a:rPr lang="en-US" sz="5100" dirty="0" smtClean="0"/>
              <a:t>text, </a:t>
            </a:r>
            <a:r>
              <a:rPr lang="en-US" sz="5100" dirty="0"/>
              <a:t>it is </a:t>
            </a:r>
            <a:r>
              <a:rPr lang="en-US" sz="5100" dirty="0" smtClean="0"/>
              <a:t>important it: </a:t>
            </a:r>
          </a:p>
          <a:p>
            <a:pPr lvl="1"/>
            <a:r>
              <a:rPr lang="en-US" sz="5100" dirty="0"/>
              <a:t>R</a:t>
            </a:r>
            <a:r>
              <a:rPr lang="en-US" sz="5100" dirty="0" smtClean="0"/>
              <a:t>eviewed to </a:t>
            </a:r>
            <a:r>
              <a:rPr lang="en-US" sz="5100" dirty="0"/>
              <a:t>ensure it supports the </a:t>
            </a:r>
            <a:r>
              <a:rPr lang="en-US" sz="5100" dirty="0" smtClean="0"/>
              <a:t>identified purpose for reading the passage. </a:t>
            </a:r>
          </a:p>
          <a:p>
            <a:pPr lvl="2"/>
            <a:r>
              <a:rPr lang="en-US" sz="5100" dirty="0" smtClean="0"/>
              <a:t>Setting </a:t>
            </a:r>
            <a:r>
              <a:rPr lang="en-US" sz="5100" dirty="0"/>
              <a:t>the purpose will </a:t>
            </a:r>
            <a:r>
              <a:rPr lang="en-US" sz="5100" dirty="0" smtClean="0"/>
              <a:t>focus on either:</a:t>
            </a:r>
          </a:p>
          <a:p>
            <a:pPr lvl="3"/>
            <a:r>
              <a:rPr lang="en-US" sz="5100" dirty="0" smtClean="0"/>
              <a:t>Identifying the skills that will </a:t>
            </a:r>
            <a:r>
              <a:rPr lang="en-US" sz="5100" dirty="0"/>
              <a:t>be </a:t>
            </a:r>
            <a:r>
              <a:rPr lang="en-US" sz="5100" dirty="0" smtClean="0"/>
              <a:t>introduced or reviewed for reading comprehension and then ensuring the passage supports the identified skills,</a:t>
            </a:r>
          </a:p>
          <a:p>
            <a:pPr lvl="3"/>
            <a:r>
              <a:rPr lang="en-US" sz="5100" dirty="0"/>
              <a:t>S</a:t>
            </a:r>
            <a:r>
              <a:rPr lang="en-US" sz="5100" dirty="0" smtClean="0"/>
              <a:t>electing a passage and then determining the skills that could be introduced or reviewed throughout the reading. </a:t>
            </a:r>
          </a:p>
          <a:p>
            <a:pPr lvl="1"/>
            <a:r>
              <a:rPr lang="en-US" sz="5100" dirty="0"/>
              <a:t>R</a:t>
            </a:r>
            <a:r>
              <a:rPr lang="en-US" sz="5100" dirty="0" smtClean="0"/>
              <a:t>ead to locate </a:t>
            </a:r>
            <a:r>
              <a:rPr lang="en-US" sz="5100" dirty="0"/>
              <a:t>examples </a:t>
            </a:r>
            <a:r>
              <a:rPr lang="en-US" sz="5100" dirty="0" smtClean="0"/>
              <a:t>of the skills that </a:t>
            </a:r>
            <a:r>
              <a:rPr lang="en-US" sz="5100" dirty="0"/>
              <a:t>support the purpose identified. </a:t>
            </a:r>
          </a:p>
          <a:p>
            <a:pPr marL="0" indent="0">
              <a:buNone/>
            </a:pPr>
            <a:endParaRPr lang="en-US" dirty="0"/>
          </a:p>
        </p:txBody>
      </p:sp>
    </p:spTree>
    <p:extLst>
      <p:ext uri="{BB962C8B-B14F-4D97-AF65-F5344CB8AC3E}">
        <p14:creationId xmlns:p14="http://schemas.microsoft.com/office/powerpoint/2010/main" val="3153617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5493</TotalTime>
  <Words>2144</Words>
  <Application>Microsoft Office PowerPoint</Application>
  <PresentationFormat>On-screen Show (16:9)</PresentationFormat>
  <Paragraphs>166</Paragraphs>
  <Slides>31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Assessment Supports for 2020-2021</vt:lpstr>
      <vt:lpstr>Questions During the Webinar</vt:lpstr>
      <vt:lpstr>Background (1 of 3)</vt:lpstr>
      <vt:lpstr>Background (2 of 3)</vt:lpstr>
      <vt:lpstr>Background (3 of 3)</vt:lpstr>
      <vt:lpstr>Reading Instruction (1 of 3)</vt:lpstr>
      <vt:lpstr>Reading Instruction (2 of 3)</vt:lpstr>
      <vt:lpstr>Reading Instruction (3 of 3)</vt:lpstr>
      <vt:lpstr>Step 1: Select Authentic Text (1 of 4)</vt:lpstr>
      <vt:lpstr>Step 1: Select Authentic Text (2 of 4)</vt:lpstr>
      <vt:lpstr>Step 1: Select Authentic Text (3 of 4)</vt:lpstr>
      <vt:lpstr>Step 1: Select Authentic Text (4 of 4)</vt:lpstr>
      <vt:lpstr>Step 2: Examine the Content and Progression of Standards (1 of 2) </vt:lpstr>
      <vt:lpstr>Step 2: Examine the Content and Progression of Standards (2 of 2) </vt:lpstr>
      <vt:lpstr>Grade Level Skill Support</vt:lpstr>
      <vt:lpstr>Skills Addressed Across Grade Levels (1 of 4)</vt:lpstr>
      <vt:lpstr>Skills Addressed Across Grade Levels (2 of 4)</vt:lpstr>
      <vt:lpstr>Skills Addressed Across Grade Levels (3 of 4)</vt:lpstr>
      <vt:lpstr>Skills Addressed Across Grade Levels (4 of 4)</vt:lpstr>
      <vt:lpstr>Step 3: Sample Question Starters (1 of 3)  </vt:lpstr>
      <vt:lpstr>Step 3: Sample Question Starters (2 of 3)</vt:lpstr>
      <vt:lpstr>Step 3: Sample Question Starters (3 of 3)</vt:lpstr>
      <vt:lpstr>Step 4: Exploring Instructional Resources</vt:lpstr>
      <vt:lpstr>Final Thoughts</vt:lpstr>
      <vt:lpstr>Resources (1 of 3)</vt:lpstr>
      <vt:lpstr>Resources (2 of 3)</vt:lpstr>
      <vt:lpstr>Resources (3 of 3)</vt:lpstr>
      <vt:lpstr>Upcoming Grade Level Assessment Support Webinars</vt:lpstr>
      <vt:lpstr>Stay Connected</vt:lpstr>
      <vt:lpstr>Disclaimer</vt:lpstr>
      <vt:lpstr>PowerPoint Presentation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Nogueras, Jill (DOE)</cp:lastModifiedBy>
  <cp:revision>180</cp:revision>
  <dcterms:created xsi:type="dcterms:W3CDTF">2019-02-13T14:37:28Z</dcterms:created>
  <dcterms:modified xsi:type="dcterms:W3CDTF">2020-09-21T17:05:03Z</dcterms:modified>
</cp:coreProperties>
</file>