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91" r:id="rId2"/>
    <p:sldId id="412" r:id="rId3"/>
    <p:sldId id="398" r:id="rId4"/>
    <p:sldId id="404" r:id="rId5"/>
    <p:sldId id="345" r:id="rId6"/>
    <p:sldId id="372" r:id="rId7"/>
    <p:sldId id="405" r:id="rId8"/>
    <p:sldId id="413" r:id="rId9"/>
    <p:sldId id="339" r:id="rId10"/>
    <p:sldId id="341" r:id="rId11"/>
    <p:sldId id="346" r:id="rId12"/>
    <p:sldId id="368" r:id="rId13"/>
    <p:sldId id="394" r:id="rId14"/>
    <p:sldId id="371" r:id="rId15"/>
    <p:sldId id="329" r:id="rId16"/>
    <p:sldId id="348" r:id="rId17"/>
    <p:sldId id="347" r:id="rId18"/>
    <p:sldId id="387" r:id="rId19"/>
    <p:sldId id="352" r:id="rId20"/>
    <p:sldId id="375" r:id="rId21"/>
    <p:sldId id="418" r:id="rId22"/>
    <p:sldId id="399" r:id="rId23"/>
    <p:sldId id="360" r:id="rId24"/>
    <p:sldId id="367" r:id="rId25"/>
    <p:sldId id="359" r:id="rId26"/>
    <p:sldId id="419" r:id="rId27"/>
    <p:sldId id="410" r:id="rId28"/>
    <p:sldId id="411" r:id="rId29"/>
    <p:sldId id="344" r:id="rId30"/>
    <p:sldId id="397" r:id="rId31"/>
    <p:sldId id="377" r:id="rId32"/>
    <p:sldId id="388" r:id="rId33"/>
    <p:sldId id="351" r:id="rId34"/>
    <p:sldId id="382" r:id="rId35"/>
    <p:sldId id="356" r:id="rId36"/>
    <p:sldId id="400" r:id="rId37"/>
    <p:sldId id="401" r:id="rId38"/>
    <p:sldId id="340" r:id="rId39"/>
    <p:sldId id="357" r:id="rId40"/>
    <p:sldId id="358" r:id="rId41"/>
    <p:sldId id="381" r:id="rId42"/>
    <p:sldId id="342" r:id="rId43"/>
    <p:sldId id="361" r:id="rId44"/>
    <p:sldId id="373" r:id="rId45"/>
    <p:sldId id="355" r:id="rId46"/>
    <p:sldId id="392" r:id="rId47"/>
    <p:sldId id="374" r:id="rId48"/>
    <p:sldId id="403" r:id="rId49"/>
    <p:sldId id="379" r:id="rId50"/>
    <p:sldId id="384" r:id="rId51"/>
    <p:sldId id="415" r:id="rId52"/>
    <p:sldId id="395" r:id="rId53"/>
    <p:sldId id="402" r:id="rId54"/>
    <p:sldId id="332" r:id="rId55"/>
    <p:sldId id="385" r:id="rId56"/>
    <p:sldId id="353" r:id="rId57"/>
    <p:sldId id="416" r:id="rId58"/>
    <p:sldId id="331" r:id="rId59"/>
    <p:sldId id="417" r:id="rId6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Ringley" initials="KR" lastIdx="22" clrIdx="0">
    <p:extLst>
      <p:ext uri="{19B8F6BF-5375-455C-9EA6-DF929625EA0E}">
        <p15:presenceInfo xmlns:p15="http://schemas.microsoft.com/office/powerpoint/2012/main" userId="Katherine Ringley" providerId="None"/>
      </p:ext>
    </p:extLst>
  </p:cmAuthor>
  <p:cmAuthor id="2" name="VITA Program" initials="VP" lastIdx="26" clrIdx="1">
    <p:extLst>
      <p:ext uri="{19B8F6BF-5375-455C-9EA6-DF929625EA0E}">
        <p15:presenceInfo xmlns:p15="http://schemas.microsoft.com/office/powerpoint/2012/main" userId="VITA Program" providerId="None"/>
      </p:ext>
    </p:extLst>
  </p:cmAuthor>
  <p:cmAuthor id="3" name="Loving-Ryder, Shelley (DOE)" initials="LS(" lastIdx="2" clrIdx="2">
    <p:extLst>
      <p:ext uri="{19B8F6BF-5375-455C-9EA6-DF929625EA0E}">
        <p15:presenceInfo xmlns:p15="http://schemas.microsoft.com/office/powerpoint/2012/main" userId="S-1-5-21-3102109963-2641124013-111641105-78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260" autoAdjust="0"/>
    <p:restoredTop sz="84852" autoAdjust="0"/>
  </p:normalViewPr>
  <p:slideViewPr>
    <p:cSldViewPr>
      <p:cViewPr varScale="1">
        <p:scale>
          <a:sx n="82" d="100"/>
          <a:sy n="82" d="100"/>
        </p:scale>
        <p:origin x="414" y="66"/>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7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1/24/2020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a:p>
        </p:txBody>
      </p:sp>
    </p:spTree>
    <p:extLst>
      <p:ext uri="{BB962C8B-B14F-4D97-AF65-F5344CB8AC3E}">
        <p14:creationId xmlns:p14="http://schemas.microsoft.com/office/powerpoint/2010/main" val="2129640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10</a:t>
            </a:fld>
            <a:endParaRPr lang="en-US"/>
          </a:p>
        </p:txBody>
      </p:sp>
    </p:spTree>
    <p:extLst>
      <p:ext uri="{BB962C8B-B14F-4D97-AF65-F5344CB8AC3E}">
        <p14:creationId xmlns:p14="http://schemas.microsoft.com/office/powerpoint/2010/main" val="1047957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11</a:t>
            </a:fld>
            <a:endParaRPr lang="en-US"/>
          </a:p>
        </p:txBody>
      </p:sp>
    </p:spTree>
    <p:extLst>
      <p:ext uri="{BB962C8B-B14F-4D97-AF65-F5344CB8AC3E}">
        <p14:creationId xmlns:p14="http://schemas.microsoft.com/office/powerpoint/2010/main" val="1249342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12</a:t>
            </a:fld>
            <a:endParaRPr lang="en-US"/>
          </a:p>
        </p:txBody>
      </p:sp>
    </p:spTree>
    <p:extLst>
      <p:ext uri="{BB962C8B-B14F-4D97-AF65-F5344CB8AC3E}">
        <p14:creationId xmlns:p14="http://schemas.microsoft.com/office/powerpoint/2010/main" val="20320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13</a:t>
            </a:fld>
            <a:endParaRPr lang="en-US"/>
          </a:p>
        </p:txBody>
      </p:sp>
    </p:spTree>
    <p:extLst>
      <p:ext uri="{BB962C8B-B14F-4D97-AF65-F5344CB8AC3E}">
        <p14:creationId xmlns:p14="http://schemas.microsoft.com/office/powerpoint/2010/main" val="1711887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14</a:t>
            </a:fld>
            <a:endParaRPr lang="en-US"/>
          </a:p>
        </p:txBody>
      </p:sp>
    </p:spTree>
    <p:extLst>
      <p:ext uri="{BB962C8B-B14F-4D97-AF65-F5344CB8AC3E}">
        <p14:creationId xmlns:p14="http://schemas.microsoft.com/office/powerpoint/2010/main" val="74356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4009727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1331486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17</a:t>
            </a:fld>
            <a:endParaRPr lang="en-US"/>
          </a:p>
        </p:txBody>
      </p:sp>
    </p:spTree>
    <p:extLst>
      <p:ext uri="{BB962C8B-B14F-4D97-AF65-F5344CB8AC3E}">
        <p14:creationId xmlns:p14="http://schemas.microsoft.com/office/powerpoint/2010/main" val="3410633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1733165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a:t>
            </a:r>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4217231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a:t>
            </a:fld>
            <a:endParaRPr lang="en-US"/>
          </a:p>
        </p:txBody>
      </p:sp>
    </p:spTree>
    <p:extLst>
      <p:ext uri="{BB962C8B-B14F-4D97-AF65-F5344CB8AC3E}">
        <p14:creationId xmlns:p14="http://schemas.microsoft.com/office/powerpoint/2010/main" val="3005817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2075674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21</a:t>
            </a:fld>
            <a:endParaRPr lang="en-US"/>
          </a:p>
        </p:txBody>
      </p:sp>
    </p:spTree>
    <p:extLst>
      <p:ext uri="{BB962C8B-B14F-4D97-AF65-F5344CB8AC3E}">
        <p14:creationId xmlns:p14="http://schemas.microsoft.com/office/powerpoint/2010/main" val="582725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22</a:t>
            </a:fld>
            <a:endParaRPr lang="en-US"/>
          </a:p>
        </p:txBody>
      </p:sp>
    </p:spTree>
    <p:extLst>
      <p:ext uri="{BB962C8B-B14F-4D97-AF65-F5344CB8AC3E}">
        <p14:creationId xmlns:p14="http://schemas.microsoft.com/office/powerpoint/2010/main" val="704685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986980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24</a:t>
            </a:fld>
            <a:endParaRPr lang="en-US"/>
          </a:p>
        </p:txBody>
      </p:sp>
    </p:spTree>
    <p:extLst>
      <p:ext uri="{BB962C8B-B14F-4D97-AF65-F5344CB8AC3E}">
        <p14:creationId xmlns:p14="http://schemas.microsoft.com/office/powerpoint/2010/main" val="2809799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25</a:t>
            </a:fld>
            <a:endParaRPr lang="en-US"/>
          </a:p>
        </p:txBody>
      </p:sp>
    </p:spTree>
    <p:extLst>
      <p:ext uri="{BB962C8B-B14F-4D97-AF65-F5344CB8AC3E}">
        <p14:creationId xmlns:p14="http://schemas.microsoft.com/office/powerpoint/2010/main" val="1571418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a:p>
        </p:txBody>
      </p:sp>
    </p:spTree>
    <p:extLst>
      <p:ext uri="{BB962C8B-B14F-4D97-AF65-F5344CB8AC3E}">
        <p14:creationId xmlns:p14="http://schemas.microsoft.com/office/powerpoint/2010/main" val="1086493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a:p>
        </p:txBody>
      </p:sp>
    </p:spTree>
    <p:extLst>
      <p:ext uri="{BB962C8B-B14F-4D97-AF65-F5344CB8AC3E}">
        <p14:creationId xmlns:p14="http://schemas.microsoft.com/office/powerpoint/2010/main" val="2375295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11462031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29</a:t>
            </a:fld>
            <a:endParaRPr lang="en-US"/>
          </a:p>
        </p:txBody>
      </p:sp>
    </p:spTree>
    <p:extLst>
      <p:ext uri="{BB962C8B-B14F-4D97-AF65-F5344CB8AC3E}">
        <p14:creationId xmlns:p14="http://schemas.microsoft.com/office/powerpoint/2010/main" val="356749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3</a:t>
            </a:fld>
            <a:endParaRPr lang="en-US"/>
          </a:p>
        </p:txBody>
      </p:sp>
    </p:spTree>
    <p:extLst>
      <p:ext uri="{BB962C8B-B14F-4D97-AF65-F5344CB8AC3E}">
        <p14:creationId xmlns:p14="http://schemas.microsoft.com/office/powerpoint/2010/main" val="27995569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a:p>
        </p:txBody>
      </p:sp>
    </p:spTree>
    <p:extLst>
      <p:ext uri="{BB962C8B-B14F-4D97-AF65-F5344CB8AC3E}">
        <p14:creationId xmlns:p14="http://schemas.microsoft.com/office/powerpoint/2010/main" val="22663758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a:p>
        </p:txBody>
      </p:sp>
    </p:spTree>
    <p:extLst>
      <p:ext uri="{BB962C8B-B14F-4D97-AF65-F5344CB8AC3E}">
        <p14:creationId xmlns:p14="http://schemas.microsoft.com/office/powerpoint/2010/main" val="37887356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2312526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C00000"/>
              </a:solidFill>
            </a:endParaRPr>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33</a:t>
            </a:fld>
            <a:endParaRPr lang="en-US"/>
          </a:p>
        </p:txBody>
      </p:sp>
    </p:spTree>
    <p:extLst>
      <p:ext uri="{BB962C8B-B14F-4D97-AF65-F5344CB8AC3E}">
        <p14:creationId xmlns:p14="http://schemas.microsoft.com/office/powerpoint/2010/main" val="18112182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34</a:t>
            </a:fld>
            <a:endParaRPr lang="en-US"/>
          </a:p>
        </p:txBody>
      </p:sp>
    </p:spTree>
    <p:extLst>
      <p:ext uri="{BB962C8B-B14F-4D97-AF65-F5344CB8AC3E}">
        <p14:creationId xmlns:p14="http://schemas.microsoft.com/office/powerpoint/2010/main" val="21875280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162FBEA2-4504-465C-B12D-8B709E2A88A9}" type="slidenum">
              <a:rPr lang="en-US" smtClean="0"/>
              <a:t>35</a:t>
            </a:fld>
            <a:endParaRPr lang="en-US"/>
          </a:p>
        </p:txBody>
      </p:sp>
    </p:spTree>
    <p:extLst>
      <p:ext uri="{BB962C8B-B14F-4D97-AF65-F5344CB8AC3E}">
        <p14:creationId xmlns:p14="http://schemas.microsoft.com/office/powerpoint/2010/main" val="35574667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36</a:t>
            </a:fld>
            <a:endParaRPr lang="en-US"/>
          </a:p>
        </p:txBody>
      </p:sp>
    </p:spTree>
    <p:extLst>
      <p:ext uri="{BB962C8B-B14F-4D97-AF65-F5344CB8AC3E}">
        <p14:creationId xmlns:p14="http://schemas.microsoft.com/office/powerpoint/2010/main" val="4290037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9472071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38</a:t>
            </a:fld>
            <a:endParaRPr lang="en-US"/>
          </a:p>
        </p:txBody>
      </p:sp>
    </p:spTree>
    <p:extLst>
      <p:ext uri="{BB962C8B-B14F-4D97-AF65-F5344CB8AC3E}">
        <p14:creationId xmlns:p14="http://schemas.microsoft.com/office/powerpoint/2010/main" val="7097120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39</a:t>
            </a:fld>
            <a:endParaRPr lang="en-US"/>
          </a:p>
        </p:txBody>
      </p:sp>
    </p:spTree>
    <p:extLst>
      <p:ext uri="{BB962C8B-B14F-4D97-AF65-F5344CB8AC3E}">
        <p14:creationId xmlns:p14="http://schemas.microsoft.com/office/powerpoint/2010/main" val="3878432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a:t>
            </a:fld>
            <a:endParaRPr lang="en-US"/>
          </a:p>
        </p:txBody>
      </p:sp>
    </p:spTree>
    <p:extLst>
      <p:ext uri="{BB962C8B-B14F-4D97-AF65-F5344CB8AC3E}">
        <p14:creationId xmlns:p14="http://schemas.microsoft.com/office/powerpoint/2010/main" val="13170582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40</a:t>
            </a:fld>
            <a:endParaRPr lang="en-US"/>
          </a:p>
        </p:txBody>
      </p:sp>
    </p:spTree>
    <p:extLst>
      <p:ext uri="{BB962C8B-B14F-4D97-AF65-F5344CB8AC3E}">
        <p14:creationId xmlns:p14="http://schemas.microsoft.com/office/powerpoint/2010/main" val="32427992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41</a:t>
            </a:fld>
            <a:endParaRPr lang="en-US"/>
          </a:p>
        </p:txBody>
      </p:sp>
    </p:spTree>
    <p:extLst>
      <p:ext uri="{BB962C8B-B14F-4D97-AF65-F5344CB8AC3E}">
        <p14:creationId xmlns:p14="http://schemas.microsoft.com/office/powerpoint/2010/main" val="18800307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42</a:t>
            </a:fld>
            <a:endParaRPr lang="en-US"/>
          </a:p>
        </p:txBody>
      </p:sp>
    </p:spTree>
    <p:extLst>
      <p:ext uri="{BB962C8B-B14F-4D97-AF65-F5344CB8AC3E}">
        <p14:creationId xmlns:p14="http://schemas.microsoft.com/office/powerpoint/2010/main" val="24217112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43</a:t>
            </a:fld>
            <a:endParaRPr lang="en-US"/>
          </a:p>
        </p:txBody>
      </p:sp>
    </p:spTree>
    <p:extLst>
      <p:ext uri="{BB962C8B-B14F-4D97-AF65-F5344CB8AC3E}">
        <p14:creationId xmlns:p14="http://schemas.microsoft.com/office/powerpoint/2010/main" val="38045121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44</a:t>
            </a:fld>
            <a:endParaRPr lang="en-US"/>
          </a:p>
        </p:txBody>
      </p:sp>
    </p:spTree>
    <p:extLst>
      <p:ext uri="{BB962C8B-B14F-4D97-AF65-F5344CB8AC3E}">
        <p14:creationId xmlns:p14="http://schemas.microsoft.com/office/powerpoint/2010/main" val="34814316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45</a:t>
            </a:fld>
            <a:endParaRPr lang="en-US"/>
          </a:p>
        </p:txBody>
      </p:sp>
    </p:spTree>
    <p:extLst>
      <p:ext uri="{BB962C8B-B14F-4D97-AF65-F5344CB8AC3E}">
        <p14:creationId xmlns:p14="http://schemas.microsoft.com/office/powerpoint/2010/main" val="20948204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46</a:t>
            </a:fld>
            <a:endParaRPr lang="en-US"/>
          </a:p>
        </p:txBody>
      </p:sp>
    </p:spTree>
    <p:extLst>
      <p:ext uri="{BB962C8B-B14F-4D97-AF65-F5344CB8AC3E}">
        <p14:creationId xmlns:p14="http://schemas.microsoft.com/office/powerpoint/2010/main" val="31742176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47</a:t>
            </a:fld>
            <a:endParaRPr lang="en-US"/>
          </a:p>
        </p:txBody>
      </p:sp>
    </p:spTree>
    <p:extLst>
      <p:ext uri="{BB962C8B-B14F-4D97-AF65-F5344CB8AC3E}">
        <p14:creationId xmlns:p14="http://schemas.microsoft.com/office/powerpoint/2010/main" val="42738027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48</a:t>
            </a:fld>
            <a:endParaRPr lang="en-US"/>
          </a:p>
        </p:txBody>
      </p:sp>
    </p:spTree>
    <p:extLst>
      <p:ext uri="{BB962C8B-B14F-4D97-AF65-F5344CB8AC3E}">
        <p14:creationId xmlns:p14="http://schemas.microsoft.com/office/powerpoint/2010/main" val="9797301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49</a:t>
            </a:fld>
            <a:endParaRPr lang="en-US"/>
          </a:p>
        </p:txBody>
      </p:sp>
    </p:spTree>
    <p:extLst>
      <p:ext uri="{BB962C8B-B14F-4D97-AF65-F5344CB8AC3E}">
        <p14:creationId xmlns:p14="http://schemas.microsoft.com/office/powerpoint/2010/main" val="277141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5</a:t>
            </a:fld>
            <a:endParaRPr lang="en-US"/>
          </a:p>
        </p:txBody>
      </p:sp>
    </p:spTree>
    <p:extLst>
      <p:ext uri="{BB962C8B-B14F-4D97-AF65-F5344CB8AC3E}">
        <p14:creationId xmlns:p14="http://schemas.microsoft.com/office/powerpoint/2010/main" val="40253856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50</a:t>
            </a:fld>
            <a:endParaRPr lang="en-US"/>
          </a:p>
        </p:txBody>
      </p:sp>
    </p:spTree>
    <p:extLst>
      <p:ext uri="{BB962C8B-B14F-4D97-AF65-F5344CB8AC3E}">
        <p14:creationId xmlns:p14="http://schemas.microsoft.com/office/powerpoint/2010/main" val="31805628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51</a:t>
            </a:fld>
            <a:endParaRPr lang="en-US"/>
          </a:p>
        </p:txBody>
      </p:sp>
    </p:spTree>
    <p:extLst>
      <p:ext uri="{BB962C8B-B14F-4D97-AF65-F5344CB8AC3E}">
        <p14:creationId xmlns:p14="http://schemas.microsoft.com/office/powerpoint/2010/main" val="41606239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52</a:t>
            </a:fld>
            <a:endParaRPr lang="en-US"/>
          </a:p>
        </p:txBody>
      </p:sp>
    </p:spTree>
    <p:extLst>
      <p:ext uri="{BB962C8B-B14F-4D97-AF65-F5344CB8AC3E}">
        <p14:creationId xmlns:p14="http://schemas.microsoft.com/office/powerpoint/2010/main" val="11341966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53</a:t>
            </a:fld>
            <a:endParaRPr lang="en-US"/>
          </a:p>
        </p:txBody>
      </p:sp>
    </p:spTree>
    <p:extLst>
      <p:ext uri="{BB962C8B-B14F-4D97-AF65-F5344CB8AC3E}">
        <p14:creationId xmlns:p14="http://schemas.microsoft.com/office/powerpoint/2010/main" val="2781836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54</a:t>
            </a:fld>
            <a:endParaRPr lang="en-US"/>
          </a:p>
        </p:txBody>
      </p:sp>
    </p:spTree>
    <p:extLst>
      <p:ext uri="{BB962C8B-B14F-4D97-AF65-F5344CB8AC3E}">
        <p14:creationId xmlns:p14="http://schemas.microsoft.com/office/powerpoint/2010/main" val="34426820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55</a:t>
            </a:fld>
            <a:endParaRPr lang="en-US"/>
          </a:p>
        </p:txBody>
      </p:sp>
    </p:spTree>
    <p:extLst>
      <p:ext uri="{BB962C8B-B14F-4D97-AF65-F5344CB8AC3E}">
        <p14:creationId xmlns:p14="http://schemas.microsoft.com/office/powerpoint/2010/main" val="40180038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56</a:t>
            </a:fld>
            <a:endParaRPr lang="en-US"/>
          </a:p>
        </p:txBody>
      </p:sp>
    </p:spTree>
    <p:extLst>
      <p:ext uri="{BB962C8B-B14F-4D97-AF65-F5344CB8AC3E}">
        <p14:creationId xmlns:p14="http://schemas.microsoft.com/office/powerpoint/2010/main" val="35410651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57</a:t>
            </a:fld>
            <a:endParaRPr lang="en-US"/>
          </a:p>
        </p:txBody>
      </p:sp>
    </p:spTree>
    <p:extLst>
      <p:ext uri="{BB962C8B-B14F-4D97-AF65-F5344CB8AC3E}">
        <p14:creationId xmlns:p14="http://schemas.microsoft.com/office/powerpoint/2010/main" val="39484493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58</a:t>
            </a:fld>
            <a:endParaRPr lang="en-US"/>
          </a:p>
        </p:txBody>
      </p:sp>
    </p:spTree>
    <p:extLst>
      <p:ext uri="{BB962C8B-B14F-4D97-AF65-F5344CB8AC3E}">
        <p14:creationId xmlns:p14="http://schemas.microsoft.com/office/powerpoint/2010/main" val="39189879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59</a:t>
            </a:fld>
            <a:endParaRPr lang="en-US"/>
          </a:p>
        </p:txBody>
      </p:sp>
    </p:spTree>
    <p:extLst>
      <p:ext uri="{BB962C8B-B14F-4D97-AF65-F5344CB8AC3E}">
        <p14:creationId xmlns:p14="http://schemas.microsoft.com/office/powerpoint/2010/main" val="387164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6</a:t>
            </a:fld>
            <a:endParaRPr lang="en-US"/>
          </a:p>
        </p:txBody>
      </p:sp>
    </p:spTree>
    <p:extLst>
      <p:ext uri="{BB962C8B-B14F-4D97-AF65-F5344CB8AC3E}">
        <p14:creationId xmlns:p14="http://schemas.microsoft.com/office/powerpoint/2010/main" val="371397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7</a:t>
            </a:fld>
            <a:endParaRPr lang="en-US"/>
          </a:p>
        </p:txBody>
      </p:sp>
    </p:spTree>
    <p:extLst>
      <p:ext uri="{BB962C8B-B14F-4D97-AF65-F5344CB8AC3E}">
        <p14:creationId xmlns:p14="http://schemas.microsoft.com/office/powerpoint/2010/main" val="2122914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3882363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FBEA2-4504-465C-B12D-8B709E2A88A9}" type="slidenum">
              <a:rPr lang="en-US" smtClean="0"/>
              <a:t>9</a:t>
            </a:fld>
            <a:endParaRPr lang="en-US"/>
          </a:p>
        </p:txBody>
      </p:sp>
    </p:spTree>
    <p:extLst>
      <p:ext uri="{BB962C8B-B14F-4D97-AF65-F5344CB8AC3E}">
        <p14:creationId xmlns:p14="http://schemas.microsoft.com/office/powerpoint/2010/main" val="3735234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8364834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3_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204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214740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3086100"/>
            <a:ext cx="6400800" cy="1314450"/>
          </a:xfrm>
        </p:spPr>
        <p:txBody>
          <a:bodyPr/>
          <a:lstStyle>
            <a:lvl1pPr marL="0" indent="0" algn="l">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9050"/>
            <a:ext cx="9144000" cy="857250"/>
          </a:xfrm>
          <a:prstGeom prst="rect">
            <a:avLst/>
          </a:prstGeom>
          <a:solidFill>
            <a:schemeClr val="tx1"/>
          </a:solidFill>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43350" t="7869"/>
          <a:stretch/>
        </p:blipFill>
        <p:spPr>
          <a:xfrm>
            <a:off x="4972650" y="350378"/>
            <a:ext cx="4171350" cy="4102213"/>
          </a:xfrm>
          <a:prstGeom prst="rect">
            <a:avLst/>
          </a:prstGeom>
        </p:spPr>
      </p:pic>
      <p:sp>
        <p:nvSpPr>
          <p:cNvPr id="2" name="Title 1"/>
          <p:cNvSpPr>
            <a:spLocks noGrp="1"/>
          </p:cNvSpPr>
          <p:nvPr>
            <p:ph type="title"/>
          </p:nvPr>
        </p:nvSpPr>
        <p:spPr>
          <a:xfrm>
            <a:off x="0" y="1121"/>
            <a:ext cx="9144000" cy="857250"/>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5"/>
          <p:cNvSpPr>
            <a:spLocks noGrp="1"/>
          </p:cNvSpPr>
          <p:nvPr>
            <p:ph sz="quarter" idx="4"/>
          </p:nvPr>
        </p:nvSpPr>
        <p:spPr>
          <a:xfrm>
            <a:off x="381000" y="971550"/>
            <a:ext cx="4343400" cy="3352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7078103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8454351"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81534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17693658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smtClean="0">
                <a:solidFill>
                  <a:srgbClr val="FFFFFF"/>
                </a:solidFill>
              </a:rPr>
              <a:t>Department of Student Assessment, Accountability &amp; ESEA Programs</a:t>
            </a:r>
          </a:p>
          <a:p>
            <a:r>
              <a:rPr lang="en-US" sz="1200" baseline="0" dirty="0" smtClean="0">
                <a:solidFill>
                  <a:srgbClr val="FFFFFF"/>
                </a:solidFill>
              </a:rPr>
              <a:t>Department of Learning and Innovation</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8" r:id="rId2"/>
    <p:sldLayoutId id="2147483697" r:id="rId3"/>
    <p:sldLayoutId id="2147483695" r:id="rId4"/>
    <p:sldLayoutId id="2147483649" r:id="rId5"/>
    <p:sldLayoutId id="2147483661" r:id="rId6"/>
    <p:sldLayoutId id="2147483662" r:id="rId7"/>
    <p:sldLayoutId id="2147483686" r:id="rId8"/>
    <p:sldLayoutId id="2147483699" r:id="rId9"/>
    <p:sldLayoutId id="2147483652" r:id="rId10"/>
    <p:sldLayoutId id="2147483700" r:id="rId11"/>
  </p:sldLayoutIdLst>
  <p:timing>
    <p:tnLst>
      <p:par>
        <p:cTn id="1" dur="indefinite" restart="never" nodeType="tmRoot"/>
      </p:par>
    </p:tnLst>
  </p:timing>
  <p:txStyles>
    <p:titleStyle>
      <a:lvl1pPr algn="l" defTabSz="914400" rtl="0" eaLnBrk="1" latinLnBrk="0" hangingPunct="1">
        <a:spcBef>
          <a:spcPct val="0"/>
        </a:spcBef>
        <a:buNone/>
        <a:defRPr sz="32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doe.virginia.gov/support/school_improvement/academic_reviews/academic-review-evaluation-toolkit-june-2019-ada.docx"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doe.virginia.gov/instruction/english/literacy-webinar-series.shtml"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www.doe.virginia.gov/support/virginia_tiered_system_supports/index.shtml" TargetMode="Externa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mailto:student_assessment@doe.virginia.gov"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hyperlink" Target="mailto:taylor.snow@doe.Virginia.gov" TargetMode="External"/><Relationship Id="rId5" Type="http://schemas.openxmlformats.org/officeDocument/2006/relationships/hyperlink" Target="mailto:carmen.kurek@doe.virginia.gov" TargetMode="External"/><Relationship Id="rId4" Type="http://schemas.openxmlformats.org/officeDocument/2006/relationships/hyperlink" Target="mailto:jill.nogueras@doe.virgini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 y="2724150"/>
            <a:ext cx="6400800" cy="1676400"/>
          </a:xfrm>
        </p:spPr>
        <p:txBody>
          <a:bodyPr>
            <a:normAutofit/>
          </a:bodyPr>
          <a:lstStyle/>
          <a:p>
            <a:r>
              <a:rPr lang="en-US" b="1" dirty="0" smtClean="0"/>
              <a:t>From Educator to Educator: </a:t>
            </a:r>
          </a:p>
          <a:p>
            <a:r>
              <a:rPr lang="en-US" dirty="0" smtClean="0"/>
              <a:t>Sharing Lessons Learned From School Divisions on Best Practices</a:t>
            </a:r>
            <a:endParaRPr lang="en-US" dirty="0"/>
          </a:p>
        </p:txBody>
      </p:sp>
      <p:sp>
        <p:nvSpPr>
          <p:cNvPr id="3" name="Title 2"/>
          <p:cNvSpPr>
            <a:spLocks noGrp="1"/>
          </p:cNvSpPr>
          <p:nvPr>
            <p:ph type="title"/>
          </p:nvPr>
        </p:nvSpPr>
        <p:spPr/>
        <p:txBody>
          <a:bodyPr/>
          <a:lstStyle/>
          <a:p>
            <a:r>
              <a:rPr lang="en-US" dirty="0" smtClean="0"/>
              <a:t>Interview Results</a:t>
            </a:r>
            <a:endParaRPr lang="en-US" dirty="0"/>
          </a:p>
        </p:txBody>
      </p:sp>
    </p:spTree>
    <p:extLst>
      <p:ext uri="{BB962C8B-B14F-4D97-AF65-F5344CB8AC3E}">
        <p14:creationId xmlns:p14="http://schemas.microsoft.com/office/powerpoint/2010/main" val="258873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chor="ctr">
            <a:normAutofit/>
          </a:bodyPr>
          <a:lstStyle/>
          <a:p>
            <a:r>
              <a:rPr lang="en-US" b="1" dirty="0" smtClean="0"/>
              <a:t>Aligned Curriculum and Instruction</a:t>
            </a:r>
            <a:endParaRPr lang="en-US" b="1" dirty="0"/>
          </a:p>
        </p:txBody>
      </p:sp>
      <p:sp>
        <p:nvSpPr>
          <p:cNvPr id="2" name="Title 1"/>
          <p:cNvSpPr>
            <a:spLocks noGrp="1"/>
          </p:cNvSpPr>
          <p:nvPr>
            <p:ph type="title"/>
          </p:nvPr>
        </p:nvSpPr>
        <p:spPr/>
        <p:txBody>
          <a:bodyPr/>
          <a:lstStyle/>
          <a:p>
            <a:pPr algn="ctr"/>
            <a:r>
              <a:rPr lang="en-US" dirty="0" smtClean="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3740757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Appropriate Texts (1 of 2)</a:t>
            </a:r>
            <a:endParaRPr lang="en-US" dirty="0"/>
          </a:p>
        </p:txBody>
      </p:sp>
      <p:sp>
        <p:nvSpPr>
          <p:cNvPr id="3" name="Content Placeholder 2"/>
          <p:cNvSpPr>
            <a:spLocks noGrp="1"/>
          </p:cNvSpPr>
          <p:nvPr>
            <p:ph idx="1"/>
          </p:nvPr>
        </p:nvSpPr>
        <p:spPr/>
        <p:txBody>
          <a:bodyPr>
            <a:noAutofit/>
          </a:bodyPr>
          <a:lstStyle/>
          <a:p>
            <a:pPr>
              <a:spcBef>
                <a:spcPts val="600"/>
              </a:spcBef>
              <a:spcAft>
                <a:spcPts val="600"/>
              </a:spcAft>
            </a:pPr>
            <a:r>
              <a:rPr lang="en-US" dirty="0"/>
              <a:t>P</a:t>
            </a:r>
            <a:r>
              <a:rPr lang="en-US" dirty="0" smtClean="0"/>
              <a:t>articipants reported exposing all students to texts that were on grade level rather than a student’s measured reading level.</a:t>
            </a:r>
          </a:p>
          <a:p>
            <a:pPr>
              <a:spcBef>
                <a:spcPts val="600"/>
              </a:spcBef>
              <a:spcAft>
                <a:spcPts val="600"/>
              </a:spcAft>
            </a:pPr>
            <a:r>
              <a:rPr lang="en-US" dirty="0"/>
              <a:t>Participants also reported introducing students to close reading of challenging </a:t>
            </a:r>
            <a:r>
              <a:rPr lang="en-US" dirty="0" smtClean="0"/>
              <a:t>texts</a:t>
            </a:r>
            <a:r>
              <a:rPr lang="en-US" dirty="0"/>
              <a:t> </a:t>
            </a:r>
            <a:r>
              <a:rPr lang="en-US" dirty="0" smtClean="0"/>
              <a:t>and scaffolding skills for students.</a:t>
            </a:r>
          </a:p>
        </p:txBody>
      </p:sp>
    </p:spTree>
    <p:extLst>
      <p:ext uri="{BB962C8B-B14F-4D97-AF65-F5344CB8AC3E}">
        <p14:creationId xmlns:p14="http://schemas.microsoft.com/office/powerpoint/2010/main" val="1759483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Appropriate Texts (2 of 2)</a:t>
            </a:r>
            <a:endParaRPr lang="en-US" dirty="0"/>
          </a:p>
        </p:txBody>
      </p:sp>
      <p:sp>
        <p:nvSpPr>
          <p:cNvPr id="3" name="Content Placeholder 2"/>
          <p:cNvSpPr>
            <a:spLocks noGrp="1"/>
          </p:cNvSpPr>
          <p:nvPr>
            <p:ph idx="1"/>
          </p:nvPr>
        </p:nvSpPr>
        <p:spPr>
          <a:xfrm>
            <a:off x="76200" y="895350"/>
            <a:ext cx="8927385" cy="3581400"/>
          </a:xfrm>
        </p:spPr>
        <p:txBody>
          <a:bodyPr>
            <a:noAutofit/>
          </a:bodyPr>
          <a:lstStyle/>
          <a:p>
            <a:pPr>
              <a:spcBef>
                <a:spcPts val="600"/>
              </a:spcBef>
            </a:pPr>
            <a:r>
              <a:rPr lang="en-US" sz="2600" dirty="0"/>
              <a:t>Participants reported intentionally exposing students to </a:t>
            </a:r>
            <a:r>
              <a:rPr lang="en-US" sz="2600" b="1" dirty="0"/>
              <a:t>high-quality, relevant </a:t>
            </a:r>
            <a:r>
              <a:rPr lang="en-US" sz="2600" dirty="0"/>
              <a:t>texts.</a:t>
            </a:r>
          </a:p>
          <a:p>
            <a:pPr lvl="1">
              <a:spcBef>
                <a:spcPts val="600"/>
              </a:spcBef>
            </a:pPr>
            <a:r>
              <a:rPr lang="en-US" sz="2400" dirty="0"/>
              <a:t>In daily life, people are exposed to a wide variety of texts to be read for a variety of purposes</a:t>
            </a:r>
            <a:r>
              <a:rPr lang="en-US" sz="2400" dirty="0" smtClean="0"/>
              <a:t>.</a:t>
            </a:r>
          </a:p>
          <a:p>
            <a:pPr lvl="2">
              <a:spcBef>
                <a:spcPts val="600"/>
              </a:spcBef>
            </a:pPr>
            <a:r>
              <a:rPr lang="en-US" dirty="0" smtClean="0"/>
              <a:t>“Drill the skill” is not authentic to real reading.</a:t>
            </a:r>
            <a:endParaRPr lang="en-US" dirty="0"/>
          </a:p>
          <a:p>
            <a:pPr lvl="1">
              <a:spcBef>
                <a:spcPts val="600"/>
              </a:spcBef>
            </a:pPr>
            <a:r>
              <a:rPr lang="en-US" sz="2400" dirty="0" smtClean="0"/>
              <a:t>Students learn </a:t>
            </a:r>
            <a:r>
              <a:rPr lang="en-US" sz="2400" dirty="0"/>
              <a:t>from </a:t>
            </a:r>
            <a:r>
              <a:rPr lang="en-US" sz="2400" dirty="0" smtClean="0"/>
              <a:t>reading real</a:t>
            </a:r>
            <a:r>
              <a:rPr lang="en-US" sz="2400" dirty="0"/>
              <a:t>, published authors. </a:t>
            </a:r>
          </a:p>
          <a:p>
            <a:pPr lvl="2">
              <a:spcBef>
                <a:spcPts val="600"/>
              </a:spcBef>
            </a:pPr>
            <a:r>
              <a:rPr lang="en-US" dirty="0"/>
              <a:t>This was important to reading comprehension and also to teaching writing</a:t>
            </a:r>
            <a:r>
              <a:rPr lang="en-US" dirty="0" smtClean="0"/>
              <a:t>.</a:t>
            </a:r>
            <a:endParaRPr lang="en-US" sz="2400" dirty="0" smtClean="0"/>
          </a:p>
        </p:txBody>
      </p:sp>
    </p:spTree>
    <p:extLst>
      <p:ext uri="{BB962C8B-B14F-4D97-AF65-F5344CB8AC3E}">
        <p14:creationId xmlns:p14="http://schemas.microsoft.com/office/powerpoint/2010/main" val="2821939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books in the hands of kids.”</a:t>
            </a:r>
            <a:endParaRPr lang="en-US" dirty="0"/>
          </a:p>
        </p:txBody>
      </p:sp>
      <p:sp>
        <p:nvSpPr>
          <p:cNvPr id="3" name="Content Placeholder 2"/>
          <p:cNvSpPr>
            <a:spLocks noGrp="1"/>
          </p:cNvSpPr>
          <p:nvPr>
            <p:ph idx="1"/>
          </p:nvPr>
        </p:nvSpPr>
        <p:spPr/>
        <p:txBody>
          <a:bodyPr>
            <a:noAutofit/>
          </a:bodyPr>
          <a:lstStyle/>
          <a:p>
            <a:pPr>
              <a:spcBef>
                <a:spcPts val="600"/>
              </a:spcBef>
            </a:pPr>
            <a:r>
              <a:rPr lang="en-US" sz="2600" dirty="0" smtClean="0"/>
              <a:t>Participants reported: </a:t>
            </a:r>
          </a:p>
          <a:p>
            <a:pPr lvl="1">
              <a:spcBef>
                <a:spcPts val="600"/>
              </a:spcBef>
            </a:pPr>
            <a:r>
              <a:rPr lang="en-US" dirty="0"/>
              <a:t>Allowing student choice for independent reading, including ignoring reading levels.</a:t>
            </a:r>
          </a:p>
          <a:p>
            <a:pPr lvl="2">
              <a:spcBef>
                <a:spcPts val="600"/>
              </a:spcBef>
            </a:pPr>
            <a:r>
              <a:rPr lang="en-US" dirty="0" smtClean="0"/>
              <a:t>Students were allowed to choose books based on their interests more than a range of numbers. </a:t>
            </a:r>
          </a:p>
          <a:p>
            <a:pPr lvl="2">
              <a:spcBef>
                <a:spcPts val="600"/>
              </a:spcBef>
            </a:pPr>
            <a:r>
              <a:rPr lang="en-US" dirty="0" smtClean="0"/>
              <a:t>If </a:t>
            </a:r>
            <a:r>
              <a:rPr lang="en-US" dirty="0"/>
              <a:t>students </a:t>
            </a:r>
            <a:r>
              <a:rPr lang="en-US" dirty="0" smtClean="0"/>
              <a:t>said </a:t>
            </a:r>
            <a:r>
              <a:rPr lang="en-US" dirty="0"/>
              <a:t>what they </a:t>
            </a:r>
            <a:r>
              <a:rPr lang="en-US" dirty="0" smtClean="0"/>
              <a:t>had </a:t>
            </a:r>
            <a:r>
              <a:rPr lang="en-US" dirty="0"/>
              <a:t>chosen </a:t>
            </a:r>
            <a:r>
              <a:rPr lang="en-US" dirty="0" smtClean="0"/>
              <a:t>was </a:t>
            </a:r>
            <a:r>
              <a:rPr lang="en-US" dirty="0"/>
              <a:t>too hard, they </a:t>
            </a:r>
            <a:r>
              <a:rPr lang="en-US" dirty="0" smtClean="0"/>
              <a:t>shared why, </a:t>
            </a:r>
            <a:r>
              <a:rPr lang="en-US" dirty="0"/>
              <a:t>and </a:t>
            </a:r>
            <a:r>
              <a:rPr lang="en-US" dirty="0" smtClean="0"/>
              <a:t>then students decided </a:t>
            </a:r>
            <a:r>
              <a:rPr lang="en-US" dirty="0"/>
              <a:t>what they </a:t>
            </a:r>
            <a:r>
              <a:rPr lang="en-US" dirty="0" smtClean="0"/>
              <a:t>needed </a:t>
            </a:r>
            <a:r>
              <a:rPr lang="en-US" dirty="0"/>
              <a:t>to </a:t>
            </a:r>
            <a:r>
              <a:rPr lang="en-US" dirty="0" smtClean="0"/>
              <a:t>work on to build their comprehension</a:t>
            </a:r>
            <a:r>
              <a:rPr lang="en-US" sz="2600" dirty="0" smtClean="0"/>
              <a:t>.</a:t>
            </a:r>
          </a:p>
        </p:txBody>
      </p:sp>
    </p:spTree>
    <p:extLst>
      <p:ext uri="{BB962C8B-B14F-4D97-AF65-F5344CB8AC3E}">
        <p14:creationId xmlns:p14="http://schemas.microsoft.com/office/powerpoint/2010/main" val="1035978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dirty="0"/>
              <a:t>R</a:t>
            </a:r>
            <a:r>
              <a:rPr lang="en-US" dirty="0" smtClean="0"/>
              <a:t>eading is a metacognitive process. . .”</a:t>
            </a:r>
            <a:endParaRPr lang="en-US" dirty="0"/>
          </a:p>
        </p:txBody>
      </p:sp>
      <p:sp>
        <p:nvSpPr>
          <p:cNvPr id="3" name="Content Placeholder 2"/>
          <p:cNvSpPr>
            <a:spLocks noGrp="1"/>
          </p:cNvSpPr>
          <p:nvPr>
            <p:ph idx="1"/>
          </p:nvPr>
        </p:nvSpPr>
        <p:spPr/>
        <p:txBody>
          <a:bodyPr>
            <a:noAutofit/>
          </a:bodyPr>
          <a:lstStyle/>
          <a:p>
            <a:pPr>
              <a:spcBef>
                <a:spcPts val="600"/>
              </a:spcBef>
            </a:pPr>
            <a:r>
              <a:rPr lang="en-US" sz="2600" dirty="0" smtClean="0"/>
              <a:t>Participants reported: </a:t>
            </a:r>
          </a:p>
          <a:p>
            <a:pPr lvl="1">
              <a:spcBef>
                <a:spcPts val="600"/>
              </a:spcBef>
            </a:pPr>
            <a:r>
              <a:rPr lang="en-US" dirty="0" smtClean="0"/>
              <a:t>Teaching reading in a way that students may apply it to the real world as they encounter all types of texts.</a:t>
            </a:r>
          </a:p>
          <a:p>
            <a:pPr lvl="1">
              <a:spcBef>
                <a:spcPts val="600"/>
              </a:spcBef>
            </a:pPr>
            <a:r>
              <a:rPr lang="en-US" dirty="0" smtClean="0"/>
              <a:t>Teaching the content of the standards, but realizing that “reading </a:t>
            </a:r>
            <a:r>
              <a:rPr lang="en-US" dirty="0"/>
              <a:t>i</a:t>
            </a:r>
            <a:r>
              <a:rPr lang="en-US" dirty="0" smtClean="0"/>
              <a:t>s a metacognitive process, not a list of strategies and skills.”</a:t>
            </a:r>
          </a:p>
        </p:txBody>
      </p:sp>
    </p:spTree>
    <p:extLst>
      <p:ext uri="{BB962C8B-B14F-4D97-AF65-F5344CB8AC3E}">
        <p14:creationId xmlns:p14="http://schemas.microsoft.com/office/powerpoint/2010/main" val="194886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 teaching all day long”</a:t>
            </a:r>
            <a:endParaRPr lang="en-US" dirty="0"/>
          </a:p>
        </p:txBody>
      </p:sp>
      <p:sp>
        <p:nvSpPr>
          <p:cNvPr id="3" name="Content Placeholder 2"/>
          <p:cNvSpPr>
            <a:spLocks noGrp="1"/>
          </p:cNvSpPr>
          <p:nvPr>
            <p:ph idx="1"/>
          </p:nvPr>
        </p:nvSpPr>
        <p:spPr/>
        <p:txBody>
          <a:bodyPr>
            <a:normAutofit lnSpcReduction="10000"/>
          </a:bodyPr>
          <a:lstStyle/>
          <a:p>
            <a:pPr>
              <a:spcBef>
                <a:spcPts val="600"/>
              </a:spcBef>
            </a:pPr>
            <a:r>
              <a:rPr lang="en-US" dirty="0" smtClean="0"/>
              <a:t>Participants reported focusing first on their classroom instruction, including relevant academic tasks, before remediation programs.</a:t>
            </a:r>
          </a:p>
          <a:p>
            <a:pPr>
              <a:spcBef>
                <a:spcPts val="600"/>
              </a:spcBef>
            </a:pPr>
            <a:r>
              <a:rPr lang="en-US" dirty="0" smtClean="0"/>
              <a:t>When focused on Tier 1 instruction, teachers could better guarantee that all students were receiving high-quality classroom instruction.</a:t>
            </a:r>
          </a:p>
          <a:p>
            <a:pPr lvl="1">
              <a:spcBef>
                <a:spcPts val="600"/>
              </a:spcBef>
            </a:pPr>
            <a:r>
              <a:rPr lang="en-US" dirty="0" smtClean="0"/>
              <a:t>“We tried a lot of remediation and programs, but we ended up going back to teacher-guided instruction.”</a:t>
            </a:r>
            <a:endParaRPr lang="en-US" dirty="0"/>
          </a:p>
        </p:txBody>
      </p:sp>
    </p:spTree>
    <p:extLst>
      <p:ext uri="{BB962C8B-B14F-4D97-AF65-F5344CB8AC3E}">
        <p14:creationId xmlns:p14="http://schemas.microsoft.com/office/powerpoint/2010/main" val="294205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Guided Reading</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reported using some of their literacy block for guided reading. </a:t>
            </a:r>
          </a:p>
          <a:p>
            <a:pPr lvl="1"/>
            <a:r>
              <a:rPr lang="en-US" dirty="0" smtClean="0"/>
              <a:t>There are a variety of strategies to use during guided reading to improve comprehension.</a:t>
            </a:r>
          </a:p>
          <a:p>
            <a:pPr lvl="1"/>
            <a:r>
              <a:rPr lang="en-US" dirty="0" smtClean="0"/>
              <a:t>Example: Teachers modeled inferential thinking while the classroom is engaged in guided reading.</a:t>
            </a:r>
          </a:p>
          <a:p>
            <a:pPr lvl="2"/>
            <a:r>
              <a:rPr lang="en-US" dirty="0" smtClean="0"/>
              <a:t>Making the invisible visible by speaking aloud the conversations strong readers have with themselves while reading</a:t>
            </a:r>
            <a:endParaRPr lang="en-US" dirty="0"/>
          </a:p>
        </p:txBody>
      </p:sp>
    </p:spTree>
    <p:extLst>
      <p:ext uri="{BB962C8B-B14F-4D97-AF65-F5344CB8AC3E}">
        <p14:creationId xmlns:p14="http://schemas.microsoft.com/office/powerpoint/2010/main" val="2474674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Shared Reading and Mentor Texts</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pPr>
            <a:r>
              <a:rPr lang="en-US" dirty="0" smtClean="0"/>
              <a:t>Elementary educators reported using part of their literacy blocks for shared reading with explicit direction.</a:t>
            </a:r>
          </a:p>
          <a:p>
            <a:pPr lvl="1">
              <a:spcBef>
                <a:spcPts val="600"/>
              </a:spcBef>
            </a:pPr>
            <a:r>
              <a:rPr lang="en-US" dirty="0" smtClean="0"/>
              <a:t>Shared reading of a mentor text involves revisiting the same text over again but for different purposes. </a:t>
            </a:r>
          </a:p>
          <a:p>
            <a:pPr lvl="1">
              <a:spcBef>
                <a:spcPts val="600"/>
              </a:spcBef>
            </a:pPr>
            <a:r>
              <a:rPr lang="en-US" dirty="0" smtClean="0"/>
              <a:t>Shared reading </a:t>
            </a:r>
            <a:r>
              <a:rPr lang="en-US" dirty="0"/>
              <a:t>begins the gradual release of </a:t>
            </a:r>
            <a:r>
              <a:rPr lang="en-US" dirty="0" smtClean="0"/>
              <a:t>responsibility, and the texts are meant to be experienced together as a class and revisited as a class as more skills are acquired. </a:t>
            </a:r>
          </a:p>
          <a:p>
            <a:pPr lvl="1">
              <a:spcBef>
                <a:spcPts val="600"/>
              </a:spcBef>
            </a:pPr>
            <a:r>
              <a:rPr lang="en-US" dirty="0" smtClean="0"/>
              <a:t>Mentor texts can be used by students to model writing through comprehensive literacy instruction.</a:t>
            </a:r>
          </a:p>
        </p:txBody>
      </p:sp>
    </p:spTree>
    <p:extLst>
      <p:ext uri="{BB962C8B-B14F-4D97-AF65-F5344CB8AC3E}">
        <p14:creationId xmlns:p14="http://schemas.microsoft.com/office/powerpoint/2010/main" val="853066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 have a full inclusion model.”</a:t>
            </a:r>
            <a:endParaRPr lang="en-US" dirty="0"/>
          </a:p>
        </p:txBody>
      </p:sp>
      <p:sp>
        <p:nvSpPr>
          <p:cNvPr id="3" name="Content Placeholder 2"/>
          <p:cNvSpPr>
            <a:spLocks noGrp="1"/>
          </p:cNvSpPr>
          <p:nvPr>
            <p:ph idx="1"/>
          </p:nvPr>
        </p:nvSpPr>
        <p:spPr/>
        <p:txBody>
          <a:bodyPr>
            <a:normAutofit/>
          </a:bodyPr>
          <a:lstStyle/>
          <a:p>
            <a:r>
              <a:rPr lang="en-US" dirty="0" smtClean="0"/>
              <a:t>Participants reported structuring classrooms so that all students have access to content teachers and grade-level texts.</a:t>
            </a:r>
          </a:p>
          <a:p>
            <a:pPr lvl="1"/>
            <a:r>
              <a:rPr lang="en-US" dirty="0" smtClean="0"/>
              <a:t>All students, including students with disabilities and English </a:t>
            </a:r>
            <a:r>
              <a:rPr lang="en-US" dirty="0"/>
              <a:t>l</a:t>
            </a:r>
            <a:r>
              <a:rPr lang="en-US" dirty="0" smtClean="0"/>
              <a:t>earners, were exposed to the same high-quality and relevant texts.</a:t>
            </a:r>
          </a:p>
        </p:txBody>
      </p:sp>
    </p:spTree>
    <p:extLst>
      <p:ext uri="{BB962C8B-B14F-4D97-AF65-F5344CB8AC3E}">
        <p14:creationId xmlns:p14="http://schemas.microsoft.com/office/powerpoint/2010/main" val="2371111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Paired Passages</a:t>
            </a:r>
            <a:endParaRPr lang="en-US" dirty="0"/>
          </a:p>
        </p:txBody>
      </p:sp>
      <p:sp>
        <p:nvSpPr>
          <p:cNvPr id="3" name="Content Placeholder 2"/>
          <p:cNvSpPr>
            <a:spLocks noGrp="1"/>
          </p:cNvSpPr>
          <p:nvPr>
            <p:ph idx="1"/>
          </p:nvPr>
        </p:nvSpPr>
        <p:spPr/>
        <p:txBody>
          <a:bodyPr>
            <a:normAutofit/>
          </a:bodyPr>
          <a:lstStyle/>
          <a:p>
            <a:r>
              <a:rPr lang="en-US" dirty="0" smtClean="0"/>
              <a:t>Participants reported using a variety of paired texts in order to align instruction with the 2017 </a:t>
            </a:r>
            <a:r>
              <a:rPr lang="en-US" i="1" dirty="0" smtClean="0"/>
              <a:t>English SOL</a:t>
            </a:r>
            <a:r>
              <a:rPr lang="en-US" dirty="0" smtClean="0"/>
              <a:t>.</a:t>
            </a:r>
          </a:p>
          <a:p>
            <a:pPr lvl="1"/>
            <a:r>
              <a:rPr lang="en-US" dirty="0" smtClean="0"/>
              <a:t>Example: Pairing a current events article with a classroom novel to draw in real-world connections or pairing a recipe with a picture book about cooking a special meal</a:t>
            </a:r>
          </a:p>
        </p:txBody>
      </p:sp>
    </p:spTree>
    <p:extLst>
      <p:ext uri="{BB962C8B-B14F-4D97-AF65-F5344CB8AC3E}">
        <p14:creationId xmlns:p14="http://schemas.microsoft.com/office/powerpoint/2010/main" val="2795041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During the Webinar</a:t>
            </a:r>
            <a:endParaRPr lang="en-US" dirty="0"/>
          </a:p>
        </p:txBody>
      </p:sp>
      <p:sp>
        <p:nvSpPr>
          <p:cNvPr id="3" name="Content Placeholder 2"/>
          <p:cNvSpPr>
            <a:spLocks noGrp="1"/>
          </p:cNvSpPr>
          <p:nvPr>
            <p:ph idx="1"/>
          </p:nvPr>
        </p:nvSpPr>
        <p:spPr/>
        <p:txBody>
          <a:bodyPr/>
          <a:lstStyle/>
          <a:p>
            <a:r>
              <a:rPr lang="en-US" dirty="0"/>
              <a:t>Use the chat feature to pose any questions to the </a:t>
            </a:r>
            <a:r>
              <a:rPr lang="en-US" dirty="0" smtClean="0"/>
              <a:t>group</a:t>
            </a:r>
            <a:r>
              <a:rPr lang="en-US" dirty="0"/>
              <a:t> </a:t>
            </a:r>
            <a:r>
              <a:rPr lang="en-US" dirty="0" smtClean="0"/>
              <a:t>that arise during the webinar.</a:t>
            </a:r>
          </a:p>
          <a:p>
            <a:r>
              <a:rPr lang="en-US" dirty="0" smtClean="0"/>
              <a:t>Please send your questions to “Host.”</a:t>
            </a:r>
          </a:p>
          <a:p>
            <a:pPr marL="0" indent="0">
              <a:buNone/>
            </a:pPr>
            <a:endParaRPr lang="en-US" dirty="0"/>
          </a:p>
        </p:txBody>
      </p:sp>
    </p:spTree>
    <p:extLst>
      <p:ext uri="{BB962C8B-B14F-4D97-AF65-F5344CB8AC3E}">
        <p14:creationId xmlns:p14="http://schemas.microsoft.com/office/powerpoint/2010/main" val="347189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Alignment (1 of 2)</a:t>
            </a:r>
            <a:endParaRPr lang="en-US" dirty="0"/>
          </a:p>
        </p:txBody>
      </p:sp>
      <p:sp>
        <p:nvSpPr>
          <p:cNvPr id="3" name="Content Placeholder 2"/>
          <p:cNvSpPr>
            <a:spLocks noGrp="1"/>
          </p:cNvSpPr>
          <p:nvPr>
            <p:ph idx="1"/>
          </p:nvPr>
        </p:nvSpPr>
        <p:spPr/>
        <p:txBody>
          <a:bodyPr>
            <a:noAutofit/>
          </a:bodyPr>
          <a:lstStyle/>
          <a:p>
            <a:pPr>
              <a:spcBef>
                <a:spcPts val="600"/>
              </a:spcBef>
            </a:pPr>
            <a:r>
              <a:rPr lang="en-US" sz="2400" dirty="0"/>
              <a:t>Participants reported feeling there was a big turnaround after understanding and </a:t>
            </a:r>
            <a:r>
              <a:rPr lang="en-US" sz="2400" b="1" dirty="0"/>
              <a:t>aligning their written, taught, and tested curriculum</a:t>
            </a:r>
            <a:r>
              <a:rPr lang="en-US" sz="2400" dirty="0" smtClean="0"/>
              <a:t>.</a:t>
            </a:r>
          </a:p>
          <a:p>
            <a:pPr lvl="1">
              <a:spcBef>
                <a:spcPts val="600"/>
              </a:spcBef>
            </a:pPr>
            <a:r>
              <a:rPr lang="en-US" sz="2400" dirty="0" smtClean="0"/>
              <a:t>“It was uncomfortable </a:t>
            </a:r>
            <a:r>
              <a:rPr lang="en-US" sz="2400" dirty="0"/>
              <a:t>at times to think that, although good teaching was occurring, </a:t>
            </a:r>
            <a:r>
              <a:rPr lang="en-US" sz="2400" dirty="0" smtClean="0"/>
              <a:t>this good </a:t>
            </a:r>
            <a:r>
              <a:rPr lang="en-US" sz="2400" dirty="0"/>
              <a:t>teaching was not always aligned to Virginia standards</a:t>
            </a:r>
            <a:r>
              <a:rPr lang="en-US" sz="2400" dirty="0" smtClean="0"/>
              <a:t>.” </a:t>
            </a:r>
          </a:p>
        </p:txBody>
      </p:sp>
    </p:spTree>
    <p:extLst>
      <p:ext uri="{BB962C8B-B14F-4D97-AF65-F5344CB8AC3E}">
        <p14:creationId xmlns:p14="http://schemas.microsoft.com/office/powerpoint/2010/main" val="1725736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Alignment (2 of 2)</a:t>
            </a:r>
            <a:endParaRPr lang="en-US" dirty="0"/>
          </a:p>
        </p:txBody>
      </p:sp>
      <p:sp>
        <p:nvSpPr>
          <p:cNvPr id="3" name="Content Placeholder 2"/>
          <p:cNvSpPr>
            <a:spLocks noGrp="1"/>
          </p:cNvSpPr>
          <p:nvPr>
            <p:ph idx="1"/>
          </p:nvPr>
        </p:nvSpPr>
        <p:spPr/>
        <p:txBody>
          <a:bodyPr>
            <a:noAutofit/>
          </a:bodyPr>
          <a:lstStyle/>
          <a:p>
            <a:pPr>
              <a:spcBef>
                <a:spcPts val="600"/>
              </a:spcBef>
            </a:pPr>
            <a:r>
              <a:rPr lang="en-US" sz="2400" dirty="0"/>
              <a:t>Participants reported feeling there was a big turnaround after understanding and </a:t>
            </a:r>
            <a:r>
              <a:rPr lang="en-US" sz="2400" b="1" dirty="0"/>
              <a:t>aligning their written, taught, and tested curriculum</a:t>
            </a:r>
            <a:r>
              <a:rPr lang="en-US" sz="2400" dirty="0" smtClean="0"/>
              <a:t>.</a:t>
            </a:r>
          </a:p>
          <a:p>
            <a:pPr lvl="1">
              <a:spcBef>
                <a:spcPts val="600"/>
              </a:spcBef>
            </a:pPr>
            <a:r>
              <a:rPr lang="en-US" sz="2400" dirty="0" smtClean="0"/>
              <a:t>Participants reported finding, through use of </a:t>
            </a:r>
            <a:r>
              <a:rPr lang="en-US" sz="2400" dirty="0" smtClean="0">
                <a:hlinkClick r:id="rId3"/>
              </a:rPr>
              <a:t>Academic Review Tools</a:t>
            </a:r>
            <a:r>
              <a:rPr lang="en-US" sz="2400" dirty="0" smtClean="0"/>
              <a:t>, that alignment was one of their biggest challenges. </a:t>
            </a:r>
          </a:p>
          <a:p>
            <a:pPr lvl="2">
              <a:spcBef>
                <a:spcPts val="600"/>
              </a:spcBef>
            </a:pPr>
            <a:r>
              <a:rPr lang="en-US" dirty="0" smtClean="0"/>
              <a:t>“</a:t>
            </a:r>
            <a:r>
              <a:rPr lang="en-US" dirty="0"/>
              <a:t>It was an experience I will never forget</a:t>
            </a:r>
            <a:r>
              <a:rPr lang="en-US" dirty="0" smtClean="0"/>
              <a:t>.”</a:t>
            </a:r>
            <a:endParaRPr lang="en-US" dirty="0"/>
          </a:p>
        </p:txBody>
      </p:sp>
    </p:spTree>
    <p:extLst>
      <p:ext uri="{BB962C8B-B14F-4D97-AF65-F5344CB8AC3E}">
        <p14:creationId xmlns:p14="http://schemas.microsoft.com/office/powerpoint/2010/main" val="2662157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r>
              <a:rPr lang="en-US" b="1" dirty="0" smtClean="0"/>
              <a:t>Focus on Literacy </a:t>
            </a:r>
            <a:endParaRPr lang="en-US" b="1" dirty="0"/>
          </a:p>
        </p:txBody>
      </p:sp>
      <p:sp>
        <p:nvSpPr>
          <p:cNvPr id="5" name="Title 4"/>
          <p:cNvSpPr>
            <a:spLocks noGrp="1"/>
          </p:cNvSpPr>
          <p:nvPr>
            <p:ph type="title"/>
          </p:nvPr>
        </p:nvSpPr>
        <p:spPr/>
        <p:txBody>
          <a:bodyPr/>
          <a:lstStyle/>
          <a:p>
            <a:r>
              <a:rPr lang="en-US" dirty="0" smtClean="0">
                <a:solidFill>
                  <a:schemeClr val="tx1"/>
                </a:solidFill>
              </a:rPr>
              <a:t>Focus on Literacy</a:t>
            </a:r>
            <a:endParaRPr lang="en-US" dirty="0">
              <a:solidFill>
                <a:schemeClr val="tx1"/>
              </a:solidFill>
            </a:endParaRPr>
          </a:p>
        </p:txBody>
      </p:sp>
    </p:spTree>
    <p:extLst>
      <p:ext uri="{BB962C8B-B14F-4D97-AF65-F5344CB8AC3E}">
        <p14:creationId xmlns:p14="http://schemas.microsoft.com/office/powerpoint/2010/main" val="4090608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Comprehensive Literacy</a:t>
            </a:r>
            <a:endParaRPr lang="en-US" dirty="0"/>
          </a:p>
        </p:txBody>
      </p:sp>
      <p:sp>
        <p:nvSpPr>
          <p:cNvPr id="3" name="Content Placeholder 2"/>
          <p:cNvSpPr>
            <a:spLocks noGrp="1"/>
          </p:cNvSpPr>
          <p:nvPr>
            <p:ph idx="1"/>
          </p:nvPr>
        </p:nvSpPr>
        <p:spPr/>
        <p:txBody>
          <a:bodyPr/>
          <a:lstStyle/>
          <a:p>
            <a:r>
              <a:rPr lang="en-US" dirty="0" smtClean="0"/>
              <a:t>Participants reported an integration of reading and writing strands, making time for writing instruction and protecting that time.</a:t>
            </a:r>
          </a:p>
          <a:p>
            <a:pPr lvl="1"/>
            <a:r>
              <a:rPr lang="en-US" dirty="0" smtClean="0"/>
              <a:t>Writing lessons were incorporated into what students were reading in class. </a:t>
            </a:r>
          </a:p>
          <a:p>
            <a:pPr lvl="1"/>
            <a:r>
              <a:rPr lang="en-US" dirty="0" smtClean="0"/>
              <a:t>Students were given opportunities to apply knowledge from lessons by writing about what they were reading. </a:t>
            </a:r>
            <a:endParaRPr lang="en-US" dirty="0"/>
          </a:p>
        </p:txBody>
      </p:sp>
    </p:spTree>
    <p:extLst>
      <p:ext uri="{BB962C8B-B14F-4D97-AF65-F5344CB8AC3E}">
        <p14:creationId xmlns:p14="http://schemas.microsoft.com/office/powerpoint/2010/main" val="4132124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Literacy Across Contents</a:t>
            </a:r>
            <a:endParaRPr lang="en-US" dirty="0"/>
          </a:p>
        </p:txBody>
      </p:sp>
      <p:sp>
        <p:nvSpPr>
          <p:cNvPr id="3" name="Content Placeholder 2"/>
          <p:cNvSpPr>
            <a:spLocks noGrp="1"/>
          </p:cNvSpPr>
          <p:nvPr>
            <p:ph idx="1"/>
          </p:nvPr>
        </p:nvSpPr>
        <p:spPr/>
        <p:txBody>
          <a:bodyPr/>
          <a:lstStyle/>
          <a:p>
            <a:r>
              <a:rPr lang="en-US" dirty="0" smtClean="0"/>
              <a:t>Participants reported encouraging all teachers to be teachers of reading and writing or to allow for practical, relevant reading and writing across content areas. </a:t>
            </a:r>
          </a:p>
          <a:p>
            <a:pPr lvl="1"/>
            <a:r>
              <a:rPr lang="en-US" dirty="0" smtClean="0"/>
              <a:t>Math</a:t>
            </a:r>
          </a:p>
          <a:p>
            <a:pPr lvl="1"/>
            <a:r>
              <a:rPr lang="en-US" dirty="0" smtClean="0"/>
              <a:t>Science</a:t>
            </a:r>
          </a:p>
          <a:p>
            <a:pPr lvl="1"/>
            <a:r>
              <a:rPr lang="en-US" dirty="0" smtClean="0"/>
              <a:t>History and Social Science</a:t>
            </a:r>
          </a:p>
        </p:txBody>
      </p:sp>
    </p:spTree>
    <p:extLst>
      <p:ext uri="{BB962C8B-B14F-4D97-AF65-F5344CB8AC3E}">
        <p14:creationId xmlns:p14="http://schemas.microsoft.com/office/powerpoint/2010/main" val="797626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Community of Literacy</a:t>
            </a:r>
            <a:endParaRPr lang="en-US" dirty="0"/>
          </a:p>
        </p:txBody>
      </p:sp>
      <p:sp>
        <p:nvSpPr>
          <p:cNvPr id="3" name="Content Placeholder 2"/>
          <p:cNvSpPr>
            <a:spLocks noGrp="1"/>
          </p:cNvSpPr>
          <p:nvPr>
            <p:ph idx="1"/>
          </p:nvPr>
        </p:nvSpPr>
        <p:spPr/>
        <p:txBody>
          <a:bodyPr>
            <a:normAutofit fontScale="92500"/>
          </a:bodyPr>
          <a:lstStyle/>
          <a:p>
            <a:r>
              <a:rPr lang="en-US" dirty="0" smtClean="0"/>
              <a:t>Participants reported creating a community of literacy by:</a:t>
            </a:r>
          </a:p>
          <a:p>
            <a:pPr lvl="1"/>
            <a:r>
              <a:rPr lang="en-US" dirty="0" smtClean="0"/>
              <a:t>Incorporating independent reading time.</a:t>
            </a:r>
          </a:p>
          <a:p>
            <a:pPr lvl="1"/>
            <a:r>
              <a:rPr lang="en-US" dirty="0" smtClean="0"/>
              <a:t>Engaging in conversations and conferences about books.</a:t>
            </a:r>
          </a:p>
          <a:p>
            <a:pPr lvl="1"/>
            <a:r>
              <a:rPr lang="en-US" dirty="0" smtClean="0"/>
              <a:t>Creating opportunities for students to get excited about reading and writing.</a:t>
            </a:r>
          </a:p>
          <a:p>
            <a:pPr lvl="1"/>
            <a:r>
              <a:rPr lang="en-US" dirty="0" smtClean="0"/>
              <a:t>Creating opportunities for students to communicate in a variety of ways (multimodal literacy).</a:t>
            </a:r>
          </a:p>
          <a:p>
            <a:pPr lvl="1"/>
            <a:r>
              <a:rPr lang="en-US" dirty="0" smtClean="0"/>
              <a:t>Incorporating reading across the content areas.</a:t>
            </a:r>
            <a:endParaRPr lang="en-US" dirty="0"/>
          </a:p>
        </p:txBody>
      </p:sp>
    </p:spTree>
    <p:extLst>
      <p:ext uri="{BB962C8B-B14F-4D97-AF65-F5344CB8AC3E}">
        <p14:creationId xmlns:p14="http://schemas.microsoft.com/office/powerpoint/2010/main" val="1357082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Related Resources</a:t>
            </a:r>
            <a:endParaRPr lang="en-US" dirty="0"/>
          </a:p>
        </p:txBody>
      </p:sp>
      <p:sp>
        <p:nvSpPr>
          <p:cNvPr id="3" name="Content Placeholder 2"/>
          <p:cNvSpPr>
            <a:spLocks noGrp="1"/>
          </p:cNvSpPr>
          <p:nvPr>
            <p:ph idx="1"/>
          </p:nvPr>
        </p:nvSpPr>
        <p:spPr/>
        <p:txBody>
          <a:bodyPr/>
          <a:lstStyle/>
          <a:p>
            <a:r>
              <a:rPr lang="en-US" dirty="0" smtClean="0"/>
              <a:t>The next two slides are taken from the  “Comprehensive Literacy – Best Practices for Elementary Reading Blocks” webinar available on the Comprehensive Literacy Webinar Series </a:t>
            </a:r>
            <a:r>
              <a:rPr lang="en-US" dirty="0" smtClean="0">
                <a:hlinkClick r:id="rId3"/>
              </a:rPr>
              <a:t>web page</a:t>
            </a:r>
            <a:r>
              <a:rPr lang="en-US" dirty="0" smtClean="0"/>
              <a:t>.</a:t>
            </a:r>
            <a:endParaRPr lang="en-US" dirty="0"/>
          </a:p>
        </p:txBody>
      </p:sp>
    </p:spTree>
    <p:extLst>
      <p:ext uri="{BB962C8B-B14F-4D97-AF65-F5344CB8AC3E}">
        <p14:creationId xmlns:p14="http://schemas.microsoft.com/office/powerpoint/2010/main" val="1881253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i="1" dirty="0" smtClean="0"/>
              <a:t>Read! Read! Read!</a:t>
            </a:r>
            <a:endParaRPr lang="en-US" i="1" dirty="0"/>
          </a:p>
        </p:txBody>
      </p:sp>
      <p:sp>
        <p:nvSpPr>
          <p:cNvPr id="2" name="Content Placeholder 1"/>
          <p:cNvSpPr>
            <a:spLocks noGrp="1"/>
          </p:cNvSpPr>
          <p:nvPr>
            <p:ph idx="1"/>
          </p:nvPr>
        </p:nvSpPr>
        <p:spPr>
          <a:xfrm>
            <a:off x="76200" y="819150"/>
            <a:ext cx="8927385" cy="3429002"/>
          </a:xfrm>
        </p:spPr>
        <p:txBody>
          <a:bodyPr>
            <a:noAutofit/>
          </a:bodyPr>
          <a:lstStyle/>
          <a:p>
            <a:pPr marL="257175" indent="-257175">
              <a:lnSpc>
                <a:spcPct val="80000"/>
              </a:lnSpc>
              <a:spcBef>
                <a:spcPts val="500"/>
              </a:spcBef>
            </a:pPr>
            <a:r>
              <a:rPr lang="en-US" sz="2400" dirty="0">
                <a:solidFill>
                  <a:srgbClr val="000000"/>
                </a:solidFill>
              </a:rPr>
              <a:t>Students need opportunities to read daily.  </a:t>
            </a:r>
          </a:p>
          <a:p>
            <a:pPr marL="257175" indent="-257175">
              <a:lnSpc>
                <a:spcPct val="80000"/>
              </a:lnSpc>
              <a:spcBef>
                <a:spcPts val="500"/>
              </a:spcBef>
            </a:pPr>
            <a:r>
              <a:rPr lang="en-US" sz="2400" dirty="0">
                <a:solidFill>
                  <a:srgbClr val="000000"/>
                </a:solidFill>
              </a:rPr>
              <a:t>Students need to read extended pieces of text and grade level material.  </a:t>
            </a:r>
          </a:p>
          <a:p>
            <a:pPr marL="257175" indent="-257175">
              <a:lnSpc>
                <a:spcPct val="80000"/>
              </a:lnSpc>
              <a:spcBef>
                <a:spcPts val="500"/>
              </a:spcBef>
            </a:pPr>
            <a:r>
              <a:rPr lang="en-US" sz="2400" dirty="0">
                <a:solidFill>
                  <a:srgbClr val="000000"/>
                </a:solidFill>
              </a:rPr>
              <a:t>All students need opportunities to read grade level text daily, including nonfiction and fiction pieces.  </a:t>
            </a:r>
          </a:p>
          <a:p>
            <a:pPr marL="257175" indent="-257175">
              <a:lnSpc>
                <a:spcPct val="80000"/>
              </a:lnSpc>
              <a:spcBef>
                <a:spcPts val="500"/>
              </a:spcBef>
            </a:pPr>
            <a:r>
              <a:rPr lang="en-US" sz="2400" dirty="0">
                <a:solidFill>
                  <a:srgbClr val="000000"/>
                </a:solidFill>
              </a:rPr>
              <a:t>Schools should provide students with opportunities to read and compare paired passages (fiction and nonfiction) on the same topic as appropriate. </a:t>
            </a:r>
            <a:r>
              <a:rPr lang="en-US" sz="2400" dirty="0">
                <a:solidFill>
                  <a:srgbClr val="222222"/>
                </a:solidFill>
              </a:rPr>
              <a:t> </a:t>
            </a:r>
          </a:p>
          <a:p>
            <a:pPr marL="257175" indent="-257175">
              <a:lnSpc>
                <a:spcPct val="80000"/>
              </a:lnSpc>
              <a:spcBef>
                <a:spcPts val="500"/>
              </a:spcBef>
            </a:pPr>
            <a:r>
              <a:rPr lang="en-US" sz="2400" dirty="0">
                <a:solidFill>
                  <a:srgbClr val="222222"/>
                </a:solidFill>
              </a:rPr>
              <a:t>When students are analyzing ideas in two texts and searching for textual evidence to support their conclusions, they are engaging in deeper learning and thinking critically</a:t>
            </a:r>
            <a:r>
              <a:rPr lang="en-US" sz="2400" dirty="0" smtClean="0">
                <a:solidFill>
                  <a:srgbClr val="222222"/>
                </a:solidFill>
              </a:rPr>
              <a:t>.</a:t>
            </a:r>
            <a:endParaRPr lang="en-US" sz="2400" dirty="0"/>
          </a:p>
        </p:txBody>
      </p:sp>
    </p:spTree>
    <p:extLst>
      <p:ext uri="{BB962C8B-B14F-4D97-AF65-F5344CB8AC3E}">
        <p14:creationId xmlns:p14="http://schemas.microsoft.com/office/powerpoint/2010/main" val="28353777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Successful English Instruction</a:t>
            </a:r>
            <a:endParaRPr lang="en-US" dirty="0"/>
          </a:p>
        </p:txBody>
      </p:sp>
      <p:sp>
        <p:nvSpPr>
          <p:cNvPr id="3" name="Content Placeholder 2"/>
          <p:cNvSpPr>
            <a:spLocks noGrp="1"/>
          </p:cNvSpPr>
          <p:nvPr>
            <p:ph idx="1"/>
          </p:nvPr>
        </p:nvSpPr>
        <p:spPr>
          <a:xfrm>
            <a:off x="76200" y="819150"/>
            <a:ext cx="8927385" cy="3429002"/>
          </a:xfrm>
        </p:spPr>
        <p:txBody>
          <a:bodyPr>
            <a:noAutofit/>
          </a:bodyPr>
          <a:lstStyle/>
          <a:p>
            <a:pPr>
              <a:lnSpc>
                <a:spcPct val="80000"/>
              </a:lnSpc>
              <a:spcBef>
                <a:spcPts val="500"/>
              </a:spcBef>
            </a:pPr>
            <a:r>
              <a:rPr lang="en-US" sz="2400" dirty="0" smtClean="0"/>
              <a:t>Reading</a:t>
            </a:r>
          </a:p>
          <a:p>
            <a:pPr lvl="1">
              <a:lnSpc>
                <a:spcPct val="80000"/>
              </a:lnSpc>
              <a:spcBef>
                <a:spcPts val="500"/>
              </a:spcBef>
            </a:pPr>
            <a:r>
              <a:rPr lang="en-US" sz="2400" dirty="0" smtClean="0"/>
              <a:t>Specific vocabulary from authentic texts</a:t>
            </a:r>
          </a:p>
          <a:p>
            <a:pPr lvl="1">
              <a:lnSpc>
                <a:spcPct val="80000"/>
              </a:lnSpc>
              <a:spcBef>
                <a:spcPts val="500"/>
              </a:spcBef>
            </a:pPr>
            <a:r>
              <a:rPr lang="en-US" sz="2400" dirty="0" smtClean="0"/>
              <a:t>Both fiction and nonfiction texts</a:t>
            </a:r>
          </a:p>
          <a:p>
            <a:pPr lvl="1">
              <a:lnSpc>
                <a:spcPct val="80000"/>
              </a:lnSpc>
              <a:spcBef>
                <a:spcPts val="500"/>
              </a:spcBef>
            </a:pPr>
            <a:r>
              <a:rPr lang="en-US" sz="2400" dirty="0"/>
              <a:t>Text-rich environment with variety of text and </a:t>
            </a:r>
            <a:r>
              <a:rPr lang="en-US" sz="2400" dirty="0" smtClean="0"/>
              <a:t>media</a:t>
            </a:r>
          </a:p>
          <a:p>
            <a:pPr lvl="1">
              <a:lnSpc>
                <a:spcPct val="80000"/>
              </a:lnSpc>
              <a:spcBef>
                <a:spcPts val="500"/>
              </a:spcBef>
            </a:pPr>
            <a:r>
              <a:rPr lang="en-US" sz="2400" dirty="0"/>
              <a:t>Student choice whenever </a:t>
            </a:r>
            <a:r>
              <a:rPr lang="en-US" sz="2400" dirty="0" smtClean="0"/>
              <a:t>possible</a:t>
            </a:r>
          </a:p>
          <a:p>
            <a:pPr>
              <a:lnSpc>
                <a:spcPct val="80000"/>
              </a:lnSpc>
              <a:spcBef>
                <a:spcPts val="500"/>
              </a:spcBef>
            </a:pPr>
            <a:r>
              <a:rPr lang="en-US" sz="2400" dirty="0" smtClean="0"/>
              <a:t>Writing</a:t>
            </a:r>
          </a:p>
          <a:p>
            <a:pPr lvl="1">
              <a:lnSpc>
                <a:spcPct val="80000"/>
              </a:lnSpc>
              <a:spcBef>
                <a:spcPts val="500"/>
              </a:spcBef>
            </a:pPr>
            <a:r>
              <a:rPr lang="en-US" sz="2400" dirty="0"/>
              <a:t>Writing as a process for a variety of authentic </a:t>
            </a:r>
            <a:r>
              <a:rPr lang="en-US" sz="2400" dirty="0" smtClean="0"/>
              <a:t>purposes</a:t>
            </a:r>
          </a:p>
          <a:p>
            <a:pPr lvl="1">
              <a:lnSpc>
                <a:spcPct val="80000"/>
              </a:lnSpc>
              <a:spcBef>
                <a:spcPts val="500"/>
              </a:spcBef>
            </a:pPr>
            <a:r>
              <a:rPr lang="en-US" sz="2400" dirty="0"/>
              <a:t>Regular writing conferences</a:t>
            </a:r>
          </a:p>
          <a:p>
            <a:pPr lvl="1">
              <a:lnSpc>
                <a:spcPct val="80000"/>
              </a:lnSpc>
              <a:spcBef>
                <a:spcPts val="500"/>
              </a:spcBef>
            </a:pPr>
            <a:r>
              <a:rPr lang="en-US" sz="2400" dirty="0" smtClean="0"/>
              <a:t>Use of writing portfolios</a:t>
            </a:r>
          </a:p>
          <a:p>
            <a:pPr>
              <a:lnSpc>
                <a:spcPct val="80000"/>
              </a:lnSpc>
              <a:spcBef>
                <a:spcPts val="500"/>
              </a:spcBef>
            </a:pPr>
            <a:r>
              <a:rPr lang="en-US" sz="2400" dirty="0" smtClean="0"/>
              <a:t>Research and Communication/Multimodal Literacies</a:t>
            </a:r>
            <a:endParaRPr lang="en-US" sz="2400" dirty="0"/>
          </a:p>
        </p:txBody>
      </p:sp>
    </p:spTree>
    <p:extLst>
      <p:ext uri="{BB962C8B-B14F-4D97-AF65-F5344CB8AC3E}">
        <p14:creationId xmlns:p14="http://schemas.microsoft.com/office/powerpoint/2010/main" val="3080563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chor="ctr">
            <a:normAutofit/>
          </a:bodyPr>
          <a:lstStyle/>
          <a:p>
            <a:r>
              <a:rPr lang="en-US" b="1" dirty="0" smtClean="0"/>
              <a:t>Data and Assessments</a:t>
            </a:r>
            <a:endParaRPr lang="en-US" b="1" dirty="0">
              <a:solidFill>
                <a:srgbClr val="000000"/>
              </a:solidFill>
            </a:endParaRPr>
          </a:p>
        </p:txBody>
      </p:sp>
      <p:sp>
        <p:nvSpPr>
          <p:cNvPr id="2" name="Title 1"/>
          <p:cNvSpPr>
            <a:spLocks noGrp="1"/>
          </p:cNvSpPr>
          <p:nvPr>
            <p:ph type="title"/>
          </p:nvPr>
        </p:nvSpPr>
        <p:spPr/>
        <p:txBody>
          <a:bodyPr/>
          <a:lstStyle/>
          <a:p>
            <a:pPr algn="ctr"/>
            <a:r>
              <a:rPr lang="en-US" dirty="0" smtClean="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1693750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Purpose</a:t>
            </a:r>
            <a:endParaRPr lang="en-US" b="1" dirty="0"/>
          </a:p>
        </p:txBody>
      </p:sp>
      <p:sp>
        <p:nvSpPr>
          <p:cNvPr id="4" name="Title 3"/>
          <p:cNvSpPr>
            <a:spLocks noGrp="1"/>
          </p:cNvSpPr>
          <p:nvPr>
            <p:ph type="title"/>
          </p:nvPr>
        </p:nvSpPr>
        <p:spPr/>
        <p:txBody>
          <a:bodyPr/>
          <a:lstStyle/>
          <a:p>
            <a:r>
              <a:rPr lang="en-US" dirty="0" smtClean="0">
                <a:solidFill>
                  <a:schemeClr val="tx1"/>
                </a:solidFill>
              </a:rPr>
              <a:t>Purpose</a:t>
            </a:r>
            <a:endParaRPr lang="en-US" dirty="0">
              <a:solidFill>
                <a:schemeClr val="tx1"/>
              </a:solidFill>
            </a:endParaRPr>
          </a:p>
        </p:txBody>
      </p:sp>
    </p:spTree>
    <p:extLst>
      <p:ext uri="{BB962C8B-B14F-4D97-AF65-F5344CB8AC3E}">
        <p14:creationId xmlns:p14="http://schemas.microsoft.com/office/powerpoint/2010/main" val="2012167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“It wasn’t the right data.”</a:t>
            </a:r>
            <a:endParaRPr lang="en-US" dirty="0"/>
          </a:p>
        </p:txBody>
      </p:sp>
      <p:sp>
        <p:nvSpPr>
          <p:cNvPr id="3" name="Content Placeholder 2"/>
          <p:cNvSpPr>
            <a:spLocks noGrp="1"/>
          </p:cNvSpPr>
          <p:nvPr>
            <p:ph idx="1"/>
          </p:nvPr>
        </p:nvSpPr>
        <p:spPr/>
        <p:txBody>
          <a:bodyPr>
            <a:noAutofit/>
          </a:bodyPr>
          <a:lstStyle/>
          <a:p>
            <a:pPr>
              <a:lnSpc>
                <a:spcPct val="80000"/>
              </a:lnSpc>
              <a:spcBef>
                <a:spcPts val="600"/>
              </a:spcBef>
            </a:pPr>
            <a:r>
              <a:rPr lang="en-US" dirty="0" smtClean="0"/>
              <a:t>Participants reported a strong partnership between teachers and administrators to closely examine the data being used, to consider how the data were being used, and to determine whether these data were providing the information they needed.</a:t>
            </a:r>
          </a:p>
        </p:txBody>
      </p:sp>
    </p:spTree>
    <p:extLst>
      <p:ext uri="{BB962C8B-B14F-4D97-AF65-F5344CB8AC3E}">
        <p14:creationId xmlns:p14="http://schemas.microsoft.com/office/powerpoint/2010/main" val="3742729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“Every lesson has a formative assessment.”</a:t>
            </a:r>
            <a:endParaRPr lang="en-US" dirty="0"/>
          </a:p>
        </p:txBody>
      </p:sp>
      <p:sp>
        <p:nvSpPr>
          <p:cNvPr id="3" name="Content Placeholder 2"/>
          <p:cNvSpPr>
            <a:spLocks noGrp="1"/>
          </p:cNvSpPr>
          <p:nvPr>
            <p:ph idx="1"/>
          </p:nvPr>
        </p:nvSpPr>
        <p:spPr/>
        <p:txBody>
          <a:bodyPr>
            <a:noAutofit/>
          </a:bodyPr>
          <a:lstStyle/>
          <a:p>
            <a:pPr>
              <a:lnSpc>
                <a:spcPct val="90000"/>
              </a:lnSpc>
              <a:spcBef>
                <a:spcPts val="600"/>
              </a:spcBef>
            </a:pPr>
            <a:r>
              <a:rPr lang="en-US" dirty="0" smtClean="0"/>
              <a:t>Participants reported embedding formative assessment in all lessons.</a:t>
            </a:r>
          </a:p>
          <a:p>
            <a:pPr lvl="1">
              <a:lnSpc>
                <a:spcPct val="90000"/>
              </a:lnSpc>
              <a:spcBef>
                <a:spcPts val="600"/>
              </a:spcBef>
            </a:pPr>
            <a:r>
              <a:rPr lang="en-US" sz="2800" dirty="0"/>
              <a:t>Formative assessment drives </a:t>
            </a:r>
            <a:r>
              <a:rPr lang="en-US" sz="2800" dirty="0" smtClean="0"/>
              <a:t>daily decision- making, but the data must be used to guide instruction.</a:t>
            </a:r>
            <a:endParaRPr lang="en-US" sz="2800" dirty="0"/>
          </a:p>
        </p:txBody>
      </p:sp>
    </p:spTree>
    <p:extLst>
      <p:ext uri="{BB962C8B-B14F-4D97-AF65-F5344CB8AC3E}">
        <p14:creationId xmlns:p14="http://schemas.microsoft.com/office/powerpoint/2010/main" val="11136428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Formative Assessments</a:t>
            </a:r>
            <a:endParaRPr lang="en-US" dirty="0"/>
          </a:p>
        </p:txBody>
      </p:sp>
      <p:sp>
        <p:nvSpPr>
          <p:cNvPr id="3" name="Content Placeholder 2"/>
          <p:cNvSpPr>
            <a:spLocks noGrp="1"/>
          </p:cNvSpPr>
          <p:nvPr>
            <p:ph idx="1"/>
          </p:nvPr>
        </p:nvSpPr>
        <p:spPr/>
        <p:txBody>
          <a:bodyPr>
            <a:normAutofit/>
          </a:bodyPr>
          <a:lstStyle/>
          <a:p>
            <a:pPr>
              <a:spcBef>
                <a:spcPts val="600"/>
              </a:spcBef>
            </a:pPr>
            <a:r>
              <a:rPr lang="en-US" dirty="0" smtClean="0"/>
              <a:t>Participants also reported daily formative assessment in the form of:</a:t>
            </a:r>
          </a:p>
          <a:p>
            <a:pPr lvl="1">
              <a:spcBef>
                <a:spcPts val="600"/>
              </a:spcBef>
            </a:pPr>
            <a:r>
              <a:rPr lang="en-US" dirty="0" smtClean="0"/>
              <a:t>Running records;</a:t>
            </a:r>
          </a:p>
          <a:p>
            <a:pPr lvl="1">
              <a:spcBef>
                <a:spcPts val="600"/>
              </a:spcBef>
            </a:pPr>
            <a:r>
              <a:rPr lang="en-US" dirty="0" smtClean="0"/>
              <a:t>Anecdotal notes;</a:t>
            </a:r>
          </a:p>
          <a:p>
            <a:pPr lvl="1">
              <a:spcBef>
                <a:spcPts val="600"/>
              </a:spcBef>
            </a:pPr>
            <a:r>
              <a:rPr lang="en-US" dirty="0" smtClean="0"/>
              <a:t>Conferences that include glows and grows;</a:t>
            </a:r>
          </a:p>
          <a:p>
            <a:pPr lvl="1">
              <a:spcBef>
                <a:spcPts val="600"/>
              </a:spcBef>
            </a:pPr>
            <a:r>
              <a:rPr lang="en-US" dirty="0" smtClean="0"/>
              <a:t>Exit tickets; and</a:t>
            </a:r>
          </a:p>
          <a:p>
            <a:pPr lvl="1">
              <a:spcBef>
                <a:spcPts val="600"/>
              </a:spcBef>
            </a:pPr>
            <a:r>
              <a:rPr lang="en-US" dirty="0" smtClean="0"/>
              <a:t>Daily reflections and check-ins.</a:t>
            </a:r>
            <a:endParaRPr lang="en-US" dirty="0"/>
          </a:p>
        </p:txBody>
      </p:sp>
    </p:spTree>
    <p:extLst>
      <p:ext uri="{BB962C8B-B14F-4D97-AF65-F5344CB8AC3E}">
        <p14:creationId xmlns:p14="http://schemas.microsoft.com/office/powerpoint/2010/main" val="4180295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Justifying Answers</a:t>
            </a:r>
            <a:endParaRPr lang="en-US" dirty="0"/>
          </a:p>
        </p:txBody>
      </p:sp>
      <p:sp>
        <p:nvSpPr>
          <p:cNvPr id="3" name="Content Placeholder 2"/>
          <p:cNvSpPr>
            <a:spLocks noGrp="1"/>
          </p:cNvSpPr>
          <p:nvPr>
            <p:ph idx="1"/>
          </p:nvPr>
        </p:nvSpPr>
        <p:spPr>
          <a:xfrm>
            <a:off x="76200" y="895351"/>
            <a:ext cx="9067800" cy="3429002"/>
          </a:xfrm>
        </p:spPr>
        <p:txBody>
          <a:bodyPr>
            <a:noAutofit/>
          </a:bodyPr>
          <a:lstStyle/>
          <a:p>
            <a:pPr>
              <a:lnSpc>
                <a:spcPct val="90000"/>
              </a:lnSpc>
              <a:spcBef>
                <a:spcPts val="600"/>
              </a:spcBef>
              <a:spcAft>
                <a:spcPts val="600"/>
              </a:spcAft>
            </a:pPr>
            <a:r>
              <a:rPr lang="en-US" sz="2400" dirty="0"/>
              <a:t>Participants reported requesting that students justify their answers </a:t>
            </a:r>
            <a:r>
              <a:rPr lang="en-US" sz="2400" dirty="0" smtClean="0"/>
              <a:t>during </a:t>
            </a:r>
            <a:r>
              <a:rPr lang="en-US" sz="2400" b="1" dirty="0"/>
              <a:t>classroom</a:t>
            </a:r>
            <a:r>
              <a:rPr lang="en-US" sz="2400" dirty="0"/>
              <a:t> assessments. </a:t>
            </a:r>
            <a:r>
              <a:rPr lang="en-US" sz="2400" dirty="0">
                <a:solidFill>
                  <a:srgbClr val="C00000"/>
                </a:solidFill>
              </a:rPr>
              <a:t>(</a:t>
            </a:r>
            <a:r>
              <a:rPr lang="en-US" sz="2400" i="1" dirty="0">
                <a:solidFill>
                  <a:srgbClr val="C00000"/>
                </a:solidFill>
              </a:rPr>
              <a:t>Please note: This cannot be required of students during SOL testing</a:t>
            </a:r>
            <a:r>
              <a:rPr lang="en-US" sz="2400" dirty="0">
                <a:solidFill>
                  <a:srgbClr val="C00000"/>
                </a:solidFill>
              </a:rPr>
              <a:t>.)</a:t>
            </a:r>
          </a:p>
          <a:p>
            <a:pPr lvl="1">
              <a:lnSpc>
                <a:spcPct val="90000"/>
              </a:lnSpc>
              <a:spcBef>
                <a:spcPts val="600"/>
              </a:spcBef>
              <a:spcAft>
                <a:spcPts val="600"/>
              </a:spcAft>
            </a:pPr>
            <a:r>
              <a:rPr lang="en-US" sz="2400" dirty="0" smtClean="0"/>
              <a:t>Teachers asked students follow-up questions to help them think about their answers.</a:t>
            </a:r>
          </a:p>
          <a:p>
            <a:pPr lvl="2">
              <a:lnSpc>
                <a:spcPct val="90000"/>
              </a:lnSpc>
              <a:spcBef>
                <a:spcPts val="600"/>
              </a:spcBef>
              <a:spcAft>
                <a:spcPts val="600"/>
              </a:spcAft>
            </a:pPr>
            <a:r>
              <a:rPr lang="en-US" dirty="0" smtClean="0"/>
              <a:t>Provided </a:t>
            </a:r>
            <a:r>
              <a:rPr lang="en-US" dirty="0"/>
              <a:t>an opportunity to repair misunderstandings during formative assessment, since it </a:t>
            </a:r>
            <a:r>
              <a:rPr lang="en-US" dirty="0" smtClean="0"/>
              <a:t>was </a:t>
            </a:r>
            <a:r>
              <a:rPr lang="en-US" dirty="0"/>
              <a:t>in the </a:t>
            </a:r>
            <a:r>
              <a:rPr lang="en-US" dirty="0" smtClean="0"/>
              <a:t>moment</a:t>
            </a:r>
            <a:endParaRPr lang="en-US" dirty="0"/>
          </a:p>
          <a:p>
            <a:pPr lvl="2">
              <a:lnSpc>
                <a:spcPct val="90000"/>
              </a:lnSpc>
              <a:spcBef>
                <a:spcPts val="600"/>
              </a:spcBef>
              <a:spcAft>
                <a:spcPts val="600"/>
              </a:spcAft>
            </a:pPr>
            <a:r>
              <a:rPr lang="en-US" dirty="0" smtClean="0"/>
              <a:t>Asked </a:t>
            </a:r>
            <a:r>
              <a:rPr lang="en-US" dirty="0"/>
              <a:t>that students think about their </a:t>
            </a:r>
            <a:r>
              <a:rPr lang="en-US" dirty="0" smtClean="0"/>
              <a:t>thinking and then communicate it </a:t>
            </a:r>
            <a:endParaRPr lang="en-US" dirty="0"/>
          </a:p>
        </p:txBody>
      </p:sp>
    </p:spTree>
    <p:extLst>
      <p:ext uri="{BB962C8B-B14F-4D97-AF65-F5344CB8AC3E}">
        <p14:creationId xmlns:p14="http://schemas.microsoft.com/office/powerpoint/2010/main" val="2905572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Feedback to Students</a:t>
            </a:r>
            <a:endParaRPr lang="en-US" dirty="0"/>
          </a:p>
        </p:txBody>
      </p:sp>
      <p:sp>
        <p:nvSpPr>
          <p:cNvPr id="3" name="Content Placeholder 2"/>
          <p:cNvSpPr>
            <a:spLocks noGrp="1"/>
          </p:cNvSpPr>
          <p:nvPr>
            <p:ph idx="1"/>
          </p:nvPr>
        </p:nvSpPr>
        <p:spPr/>
        <p:txBody>
          <a:bodyPr/>
          <a:lstStyle/>
          <a:p>
            <a:r>
              <a:rPr lang="en-US" dirty="0" smtClean="0"/>
              <a:t>Participants reported using formative assessment data to provide specific, intentional feedback to students about their progress.</a:t>
            </a:r>
          </a:p>
          <a:p>
            <a:pPr lvl="1"/>
            <a:r>
              <a:rPr lang="en-US" dirty="0" smtClean="0"/>
              <a:t>Instead of “good job,” teachers reported being able to tell students what they did well and where they should go next.</a:t>
            </a:r>
            <a:endParaRPr lang="en-US" dirty="0"/>
          </a:p>
        </p:txBody>
      </p:sp>
    </p:spTree>
    <p:extLst>
      <p:ext uri="{BB962C8B-B14F-4D97-AF65-F5344CB8AC3E}">
        <p14:creationId xmlns:p14="http://schemas.microsoft.com/office/powerpoint/2010/main" val="330437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 to Summative Data</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sz="2400" dirty="0" smtClean="0"/>
              <a:t>Participants reported using a variety of platforms and programs that house summative classroom assessments and provide breakdown of student data instantly.</a:t>
            </a:r>
          </a:p>
          <a:p>
            <a:pPr lvl="1">
              <a:spcBef>
                <a:spcPts val="600"/>
              </a:spcBef>
              <a:spcAft>
                <a:spcPts val="600"/>
              </a:spcAft>
            </a:pPr>
            <a:r>
              <a:rPr lang="en-US" sz="2400" dirty="0" smtClean="0"/>
              <a:t>Allowed teachers more time to read and interpret the data to understand what it was suggesting about student performance </a:t>
            </a:r>
          </a:p>
          <a:p>
            <a:pPr>
              <a:spcBef>
                <a:spcPts val="600"/>
              </a:spcBef>
              <a:spcAft>
                <a:spcPts val="600"/>
              </a:spcAft>
            </a:pPr>
            <a:r>
              <a:rPr lang="en-US" sz="2400" dirty="0"/>
              <a:t>Participants also reported doing their own error analysis on student </a:t>
            </a:r>
            <a:r>
              <a:rPr lang="en-US" sz="2400" dirty="0" smtClean="0"/>
              <a:t>benchmark multiple-choice responses.</a:t>
            </a:r>
            <a:endParaRPr lang="en-US" sz="2400" dirty="0"/>
          </a:p>
        </p:txBody>
      </p:sp>
    </p:spTree>
    <p:extLst>
      <p:ext uri="{BB962C8B-B14F-4D97-AF65-F5344CB8AC3E}">
        <p14:creationId xmlns:p14="http://schemas.microsoft.com/office/powerpoint/2010/main" val="18737569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“Test prep is limited. . .”</a:t>
            </a:r>
            <a:endParaRPr lang="en-US" dirty="0"/>
          </a:p>
        </p:txBody>
      </p:sp>
      <p:sp>
        <p:nvSpPr>
          <p:cNvPr id="3" name="Content Placeholder 2"/>
          <p:cNvSpPr>
            <a:spLocks noGrp="1"/>
          </p:cNvSpPr>
          <p:nvPr>
            <p:ph idx="1"/>
          </p:nvPr>
        </p:nvSpPr>
        <p:spPr>
          <a:xfrm>
            <a:off x="76200" y="895350"/>
            <a:ext cx="8927385" cy="3581400"/>
          </a:xfrm>
        </p:spPr>
        <p:txBody>
          <a:bodyPr>
            <a:noAutofit/>
          </a:bodyPr>
          <a:lstStyle/>
          <a:p>
            <a:pPr>
              <a:spcBef>
                <a:spcPts val="600"/>
              </a:spcBef>
            </a:pPr>
            <a:r>
              <a:rPr lang="en-US" sz="2400" dirty="0" smtClean="0"/>
              <a:t>Participants reported resisting the urge to give students reading passages with multiple-choice or technology-enhanced type items.</a:t>
            </a:r>
          </a:p>
          <a:p>
            <a:pPr lvl="1">
              <a:spcBef>
                <a:spcPts val="600"/>
              </a:spcBef>
            </a:pPr>
            <a:r>
              <a:rPr lang="en-US" sz="2400" dirty="0"/>
              <a:t>Exposure to “passages and items” as one means of </a:t>
            </a:r>
            <a:r>
              <a:rPr lang="en-US" sz="2400" b="1" dirty="0"/>
              <a:t>assessment</a:t>
            </a:r>
            <a:r>
              <a:rPr lang="en-US" sz="2400" dirty="0"/>
              <a:t>, not </a:t>
            </a:r>
            <a:r>
              <a:rPr lang="en-US" sz="2400" b="1" dirty="0" smtClean="0"/>
              <a:t>instruction</a:t>
            </a:r>
            <a:r>
              <a:rPr lang="en-US" sz="2400" dirty="0" smtClean="0"/>
              <a:t> </a:t>
            </a:r>
            <a:endParaRPr lang="en-US" sz="2400" dirty="0"/>
          </a:p>
          <a:p>
            <a:pPr lvl="1">
              <a:spcBef>
                <a:spcPts val="600"/>
              </a:spcBef>
            </a:pPr>
            <a:r>
              <a:rPr lang="en-US" sz="2400" dirty="0" smtClean="0"/>
              <a:t>“Test prep is limited to [the time period] very close to the [SOL] test, and only very targeted.”</a:t>
            </a:r>
          </a:p>
          <a:p>
            <a:pPr marL="457200" lvl="1" indent="0">
              <a:spcBef>
                <a:spcPts val="600"/>
              </a:spcBef>
              <a:buNone/>
            </a:pPr>
            <a:endParaRPr lang="en-US" sz="2400" dirty="0" smtClean="0"/>
          </a:p>
        </p:txBody>
      </p:sp>
    </p:spTree>
    <p:extLst>
      <p:ext uri="{BB962C8B-B14F-4D97-AF65-F5344CB8AC3E}">
        <p14:creationId xmlns:p14="http://schemas.microsoft.com/office/powerpoint/2010/main" val="1484589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Items and Environment</a:t>
            </a:r>
            <a:endParaRPr lang="en-US" dirty="0"/>
          </a:p>
        </p:txBody>
      </p:sp>
      <p:sp>
        <p:nvSpPr>
          <p:cNvPr id="3" name="Content Placeholder 2"/>
          <p:cNvSpPr>
            <a:spLocks noGrp="1"/>
          </p:cNvSpPr>
          <p:nvPr>
            <p:ph idx="1"/>
          </p:nvPr>
        </p:nvSpPr>
        <p:spPr>
          <a:xfrm>
            <a:off x="76200" y="895351"/>
            <a:ext cx="9067800" cy="3429002"/>
          </a:xfrm>
        </p:spPr>
        <p:txBody>
          <a:bodyPr>
            <a:normAutofit/>
          </a:bodyPr>
          <a:lstStyle/>
          <a:p>
            <a:pPr>
              <a:spcBef>
                <a:spcPts val="600"/>
              </a:spcBef>
            </a:pPr>
            <a:r>
              <a:rPr lang="en-US" sz="2400" dirty="0" smtClean="0"/>
              <a:t>Participants reported using </a:t>
            </a:r>
            <a:r>
              <a:rPr lang="en-US" sz="2400" b="1" dirty="0" smtClean="0"/>
              <a:t>benchmarks</a:t>
            </a:r>
            <a:r>
              <a:rPr lang="en-US" sz="2400" dirty="0" smtClean="0"/>
              <a:t> as an opportunity to: </a:t>
            </a:r>
          </a:p>
          <a:p>
            <a:pPr lvl="1">
              <a:spcBef>
                <a:spcPts val="600"/>
              </a:spcBef>
            </a:pPr>
            <a:r>
              <a:rPr lang="en-US" sz="2400" dirty="0" smtClean="0"/>
              <a:t>Expose students to the SOL test environment.</a:t>
            </a:r>
          </a:p>
          <a:p>
            <a:pPr lvl="1">
              <a:spcBef>
                <a:spcPts val="600"/>
              </a:spcBef>
            </a:pPr>
            <a:r>
              <a:rPr lang="en-US" sz="2400" dirty="0" smtClean="0"/>
              <a:t>Assess students with “fresh text,” where students answer questions about a passage they have not previously read in class.</a:t>
            </a:r>
          </a:p>
          <a:p>
            <a:pPr lvl="1">
              <a:spcBef>
                <a:spcPts val="600"/>
              </a:spcBef>
            </a:pPr>
            <a:r>
              <a:rPr lang="en-US" sz="2400" dirty="0" smtClean="0"/>
              <a:t>Present similar question stems to students.</a:t>
            </a:r>
          </a:p>
          <a:p>
            <a:pPr lvl="2">
              <a:spcBef>
                <a:spcPts val="600"/>
              </a:spcBef>
            </a:pPr>
            <a:r>
              <a:rPr lang="en-US" dirty="0" smtClean="0"/>
              <a:t>Resources are available on the VDOE website for assistance with example item stems.</a:t>
            </a:r>
            <a:endParaRPr lang="en-US" dirty="0"/>
          </a:p>
        </p:txBody>
      </p:sp>
    </p:spTree>
    <p:extLst>
      <p:ext uri="{BB962C8B-B14F-4D97-AF65-F5344CB8AC3E}">
        <p14:creationId xmlns:p14="http://schemas.microsoft.com/office/powerpoint/2010/main" val="2156180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chor="ctr">
            <a:normAutofit/>
          </a:bodyPr>
          <a:lstStyle/>
          <a:p>
            <a:r>
              <a:rPr lang="en-US" b="1" dirty="0" smtClean="0"/>
              <a:t>Setting Goals and Monitoring Progress</a:t>
            </a:r>
            <a:endParaRPr lang="en-US" b="1" dirty="0">
              <a:solidFill>
                <a:srgbClr val="000000"/>
              </a:solidFill>
            </a:endParaRPr>
          </a:p>
        </p:txBody>
      </p:sp>
      <p:sp>
        <p:nvSpPr>
          <p:cNvPr id="2" name="Title 1"/>
          <p:cNvSpPr>
            <a:spLocks noGrp="1"/>
          </p:cNvSpPr>
          <p:nvPr>
            <p:ph type="title"/>
          </p:nvPr>
        </p:nvSpPr>
        <p:spPr/>
        <p:txBody>
          <a:bodyPr/>
          <a:lstStyle/>
          <a:p>
            <a:pPr algn="ctr"/>
            <a:r>
              <a:rPr lang="en-US" dirty="0" smtClean="0">
                <a:solidFill>
                  <a:schemeClr val="tx1"/>
                </a:solidFill>
              </a:rPr>
              <a:t>Setting Goals and Monitoring Progress</a:t>
            </a:r>
            <a:endParaRPr lang="en-US" dirty="0">
              <a:solidFill>
                <a:schemeClr val="tx1"/>
              </a:solidFill>
            </a:endParaRPr>
          </a:p>
        </p:txBody>
      </p:sp>
    </p:spTree>
    <p:extLst>
      <p:ext uri="{BB962C8B-B14F-4D97-AF65-F5344CB8AC3E}">
        <p14:creationId xmlns:p14="http://schemas.microsoft.com/office/powerpoint/2010/main" val="1077007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Students Setting Goals</a:t>
            </a:r>
            <a:endParaRPr lang="en-US" dirty="0"/>
          </a:p>
        </p:txBody>
      </p:sp>
      <p:sp>
        <p:nvSpPr>
          <p:cNvPr id="3" name="Content Placeholder 2"/>
          <p:cNvSpPr>
            <a:spLocks noGrp="1"/>
          </p:cNvSpPr>
          <p:nvPr>
            <p:ph idx="1"/>
          </p:nvPr>
        </p:nvSpPr>
        <p:spPr/>
        <p:txBody>
          <a:bodyPr>
            <a:normAutofit/>
          </a:bodyPr>
          <a:lstStyle/>
          <a:p>
            <a:r>
              <a:rPr lang="en-US" dirty="0" smtClean="0"/>
              <a:t>Participants reported that students set their own performance goals using their own assessment and reading data.</a:t>
            </a:r>
          </a:p>
          <a:p>
            <a:r>
              <a:rPr lang="en-US" dirty="0" smtClean="0"/>
              <a:t>Participants reported that student goal-setting:</a:t>
            </a:r>
          </a:p>
          <a:p>
            <a:pPr lvl="1"/>
            <a:r>
              <a:rPr lang="en-US" dirty="0" smtClean="0"/>
              <a:t>Helped with student buy-in.</a:t>
            </a:r>
          </a:p>
          <a:p>
            <a:pPr lvl="1"/>
            <a:r>
              <a:rPr lang="en-US" dirty="0"/>
              <a:t>E</a:t>
            </a:r>
            <a:r>
              <a:rPr lang="en-US" dirty="0" smtClean="0"/>
              <a:t>ncouraged students to be aware of their strengths and weaknesses.</a:t>
            </a:r>
            <a:endParaRPr lang="en-US" dirty="0"/>
          </a:p>
        </p:txBody>
      </p:sp>
    </p:spTree>
    <p:extLst>
      <p:ext uri="{BB962C8B-B14F-4D97-AF65-F5344CB8AC3E}">
        <p14:creationId xmlns:p14="http://schemas.microsoft.com/office/powerpoint/2010/main" val="255419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Conducting Interviews</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o assist schools across the Commonwealth in increasing student literacy, VDOE staff interviewed school personnel to identify specific practices and processes used for instruction and assessment.</a:t>
            </a:r>
          </a:p>
          <a:p>
            <a:r>
              <a:rPr lang="en-US" dirty="0" smtClean="0"/>
              <a:t>School personnel shared practices and processes that they believe contributed to students’ success and resulted in improved literacy skills. </a:t>
            </a:r>
          </a:p>
        </p:txBody>
      </p:sp>
    </p:spTree>
    <p:extLst>
      <p:ext uri="{BB962C8B-B14F-4D97-AF65-F5344CB8AC3E}">
        <p14:creationId xmlns:p14="http://schemas.microsoft.com/office/powerpoint/2010/main" val="2607447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Setting Goals</a:t>
            </a:r>
            <a:endParaRPr lang="en-US" dirty="0"/>
          </a:p>
        </p:txBody>
      </p:sp>
      <p:sp>
        <p:nvSpPr>
          <p:cNvPr id="3" name="Content Placeholder 2"/>
          <p:cNvSpPr>
            <a:spLocks noGrp="1"/>
          </p:cNvSpPr>
          <p:nvPr>
            <p:ph idx="1"/>
          </p:nvPr>
        </p:nvSpPr>
        <p:spPr/>
        <p:txBody>
          <a:bodyPr>
            <a:noAutofit/>
          </a:bodyPr>
          <a:lstStyle/>
          <a:p>
            <a:pPr>
              <a:spcBef>
                <a:spcPts val="600"/>
              </a:spcBef>
            </a:pPr>
            <a:r>
              <a:rPr lang="en-US" sz="2400" dirty="0" smtClean="0"/>
              <a:t>Participants reported using their experience with the Office of School Quality to reframe their thinking about their impact on student performance.</a:t>
            </a:r>
          </a:p>
          <a:p>
            <a:pPr lvl="1">
              <a:spcBef>
                <a:spcPts val="600"/>
              </a:spcBef>
            </a:pPr>
            <a:r>
              <a:rPr lang="en-US" sz="2400" dirty="0" smtClean="0"/>
              <a:t>Teachers set their own goals based on student data.</a:t>
            </a:r>
          </a:p>
          <a:p>
            <a:pPr lvl="1">
              <a:spcBef>
                <a:spcPts val="600"/>
              </a:spcBef>
            </a:pPr>
            <a:r>
              <a:rPr lang="en-US" sz="2400" dirty="0" smtClean="0"/>
              <a:t>Goals need to be:</a:t>
            </a:r>
          </a:p>
          <a:p>
            <a:pPr lvl="2">
              <a:spcBef>
                <a:spcPts val="600"/>
              </a:spcBef>
            </a:pPr>
            <a:r>
              <a:rPr lang="en-US" dirty="0" smtClean="0"/>
              <a:t>Clear and measurable. </a:t>
            </a:r>
          </a:p>
          <a:p>
            <a:pPr lvl="2">
              <a:spcBef>
                <a:spcPts val="600"/>
              </a:spcBef>
            </a:pPr>
            <a:r>
              <a:rPr lang="en-US" b="1" dirty="0"/>
              <a:t>F</a:t>
            </a:r>
            <a:r>
              <a:rPr lang="en-US" b="1" dirty="0" smtClean="0"/>
              <a:t>easible</a:t>
            </a:r>
            <a:r>
              <a:rPr lang="en-US" dirty="0" smtClean="0"/>
              <a:t> but also </a:t>
            </a:r>
            <a:r>
              <a:rPr lang="en-US" b="1" dirty="0" smtClean="0"/>
              <a:t>ambitious</a:t>
            </a:r>
            <a:r>
              <a:rPr lang="en-US" dirty="0" smtClean="0"/>
              <a:t> enough, based on school-wide data.</a:t>
            </a:r>
          </a:p>
          <a:p>
            <a:pPr marL="0" indent="0">
              <a:spcBef>
                <a:spcPts val="600"/>
              </a:spcBef>
              <a:buNone/>
            </a:pPr>
            <a:r>
              <a:rPr lang="en-US" sz="2400" dirty="0" smtClean="0"/>
              <a:t> </a:t>
            </a:r>
            <a:endParaRPr lang="en-US" sz="2400" dirty="0"/>
          </a:p>
        </p:txBody>
      </p:sp>
    </p:spTree>
    <p:extLst>
      <p:ext uri="{BB962C8B-B14F-4D97-AF65-F5344CB8AC3E}">
        <p14:creationId xmlns:p14="http://schemas.microsoft.com/office/powerpoint/2010/main" val="7336542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Peer Feedback</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pPr>
            <a:r>
              <a:rPr lang="en-US" dirty="0"/>
              <a:t>Participants reported reframing the role of the reading and curriculum specialists in their school or division</a:t>
            </a:r>
            <a:r>
              <a:rPr lang="en-US" dirty="0" smtClean="0"/>
              <a:t>.</a:t>
            </a:r>
          </a:p>
          <a:p>
            <a:pPr lvl="1">
              <a:spcBef>
                <a:spcPts val="600"/>
              </a:spcBef>
            </a:pPr>
            <a:r>
              <a:rPr lang="en-US" dirty="0"/>
              <a:t>In these schools/divisions, the </a:t>
            </a:r>
            <a:r>
              <a:rPr lang="en-US" dirty="0" smtClean="0"/>
              <a:t>role </a:t>
            </a:r>
            <a:r>
              <a:rPr lang="en-US" dirty="0"/>
              <a:t>of the specialist became that of a teacher coach or a co-teacher within the classroom. </a:t>
            </a:r>
          </a:p>
          <a:p>
            <a:pPr lvl="1">
              <a:spcBef>
                <a:spcPts val="600"/>
              </a:spcBef>
            </a:pPr>
            <a:r>
              <a:rPr lang="en-US" dirty="0"/>
              <a:t>“Our instructional coaches are non-evaluative.” </a:t>
            </a:r>
            <a:endParaRPr lang="en-US" dirty="0" smtClean="0"/>
          </a:p>
          <a:p>
            <a:pPr>
              <a:spcBef>
                <a:spcPts val="600"/>
              </a:spcBef>
            </a:pPr>
            <a:r>
              <a:rPr lang="en-US" dirty="0" smtClean="0"/>
              <a:t>Participants reported creating templates for teachers to conduct peer evaluations as a part of their progress monitoring.</a:t>
            </a:r>
          </a:p>
        </p:txBody>
      </p:sp>
    </p:spTree>
    <p:extLst>
      <p:ext uri="{BB962C8B-B14F-4D97-AF65-F5344CB8AC3E}">
        <p14:creationId xmlns:p14="http://schemas.microsoft.com/office/powerpoint/2010/main" val="17254124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chor="ctr">
            <a:normAutofit/>
          </a:bodyPr>
          <a:lstStyle/>
          <a:p>
            <a:r>
              <a:rPr lang="en-US" b="1" dirty="0" smtClean="0"/>
              <a:t>Supportive Leadership</a:t>
            </a:r>
            <a:endParaRPr lang="en-US" b="1" dirty="0">
              <a:solidFill>
                <a:srgbClr val="000000"/>
              </a:solidFill>
            </a:endParaRPr>
          </a:p>
        </p:txBody>
      </p:sp>
      <p:sp>
        <p:nvSpPr>
          <p:cNvPr id="2" name="Title 1"/>
          <p:cNvSpPr>
            <a:spLocks noGrp="1"/>
          </p:cNvSpPr>
          <p:nvPr>
            <p:ph type="title"/>
          </p:nvPr>
        </p:nvSpPr>
        <p:spPr/>
        <p:txBody>
          <a:bodyPr>
            <a:normAutofit/>
          </a:bodyPr>
          <a:lstStyle/>
          <a:p>
            <a:pPr algn="ctr"/>
            <a:r>
              <a:rPr lang="en-US" smtClean="0">
                <a:solidFill>
                  <a:schemeClr val="tx1"/>
                </a:solidFill>
              </a:rPr>
              <a:t>Supportive Leadership</a:t>
            </a:r>
            <a:endParaRPr lang="en-US" dirty="0">
              <a:solidFill>
                <a:schemeClr val="tx1"/>
              </a:solidFill>
            </a:endParaRPr>
          </a:p>
        </p:txBody>
      </p:sp>
    </p:spTree>
    <p:extLst>
      <p:ext uri="{BB962C8B-B14F-4D97-AF65-F5344CB8AC3E}">
        <p14:creationId xmlns:p14="http://schemas.microsoft.com/office/powerpoint/2010/main" val="8973861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Supportive Leadership (1 of 2)</a:t>
            </a:r>
            <a:endParaRPr lang="en-US" dirty="0"/>
          </a:p>
        </p:txBody>
      </p:sp>
      <p:sp>
        <p:nvSpPr>
          <p:cNvPr id="3" name="Content Placeholder 2"/>
          <p:cNvSpPr>
            <a:spLocks noGrp="1"/>
          </p:cNvSpPr>
          <p:nvPr>
            <p:ph idx="1"/>
          </p:nvPr>
        </p:nvSpPr>
        <p:spPr/>
        <p:txBody>
          <a:bodyPr/>
          <a:lstStyle/>
          <a:p>
            <a:r>
              <a:rPr lang="en-US" dirty="0" smtClean="0"/>
              <a:t>Participants reported </a:t>
            </a:r>
            <a:r>
              <a:rPr lang="en-US" dirty="0"/>
              <a:t>administrators and teachers working together to understand the true needs of the </a:t>
            </a:r>
            <a:r>
              <a:rPr lang="en-US" dirty="0" smtClean="0"/>
              <a:t>school: </a:t>
            </a:r>
          </a:p>
          <a:p>
            <a:pPr lvl="1"/>
            <a:r>
              <a:rPr lang="en-US" dirty="0" smtClean="0"/>
              <a:t>Division-level administrators researched and made recommendations to the school board for needed human resources.</a:t>
            </a:r>
          </a:p>
          <a:p>
            <a:pPr lvl="1"/>
            <a:r>
              <a:rPr lang="en-US" dirty="0" smtClean="0"/>
              <a:t>School- and division-level administrators were intentional in hiring of instructional coaches.</a:t>
            </a:r>
          </a:p>
        </p:txBody>
      </p:sp>
    </p:spTree>
    <p:extLst>
      <p:ext uri="{BB962C8B-B14F-4D97-AF65-F5344CB8AC3E}">
        <p14:creationId xmlns:p14="http://schemas.microsoft.com/office/powerpoint/2010/main" val="86915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Supportive Leadership (2 of 2)</a:t>
            </a:r>
            <a:endParaRPr lang="en-US" dirty="0"/>
          </a:p>
        </p:txBody>
      </p:sp>
      <p:sp>
        <p:nvSpPr>
          <p:cNvPr id="3" name="Content Placeholder 2"/>
          <p:cNvSpPr>
            <a:spLocks noGrp="1"/>
          </p:cNvSpPr>
          <p:nvPr>
            <p:ph idx="1"/>
          </p:nvPr>
        </p:nvSpPr>
        <p:spPr/>
        <p:txBody>
          <a:bodyPr>
            <a:normAutofit fontScale="92500"/>
          </a:bodyPr>
          <a:lstStyle/>
          <a:p>
            <a:r>
              <a:rPr lang="en-US" dirty="0" smtClean="0"/>
              <a:t>Participants reported:</a:t>
            </a:r>
          </a:p>
          <a:p>
            <a:pPr lvl="1"/>
            <a:r>
              <a:rPr lang="en-US" dirty="0" smtClean="0"/>
              <a:t>Administration supported the staff as they reworked a pacing guide that was proving to be ineffective, and supported seeing the pacing guide as “a living document.”</a:t>
            </a:r>
          </a:p>
          <a:p>
            <a:pPr lvl="1"/>
            <a:r>
              <a:rPr lang="en-US" dirty="0"/>
              <a:t>The time granted by administrators, and protected by administrators, for teacher collaboration made an impact</a:t>
            </a:r>
            <a:r>
              <a:rPr lang="en-US" dirty="0" smtClean="0"/>
              <a:t>.</a:t>
            </a:r>
          </a:p>
          <a:p>
            <a:pPr lvl="1"/>
            <a:r>
              <a:rPr lang="en-US" dirty="0" smtClean="0"/>
              <a:t>Having a clearly defined </a:t>
            </a:r>
            <a:r>
              <a:rPr lang="en-US" dirty="0"/>
              <a:t>purpose </a:t>
            </a:r>
            <a:r>
              <a:rPr lang="en-US" dirty="0" smtClean="0"/>
              <a:t>for staff meetings also contributed to protecting staff time.</a:t>
            </a:r>
            <a:endParaRPr lang="en-US" dirty="0"/>
          </a:p>
        </p:txBody>
      </p:sp>
    </p:spTree>
    <p:extLst>
      <p:ext uri="{BB962C8B-B14F-4D97-AF65-F5344CB8AC3E}">
        <p14:creationId xmlns:p14="http://schemas.microsoft.com/office/powerpoint/2010/main" val="16108249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Feedback for Educators</a:t>
            </a:r>
            <a:endParaRPr lang="en-US" dirty="0"/>
          </a:p>
        </p:txBody>
      </p:sp>
      <p:sp>
        <p:nvSpPr>
          <p:cNvPr id="3" name="Content Placeholder 2"/>
          <p:cNvSpPr>
            <a:spLocks noGrp="1"/>
          </p:cNvSpPr>
          <p:nvPr>
            <p:ph idx="1"/>
          </p:nvPr>
        </p:nvSpPr>
        <p:spPr/>
        <p:txBody>
          <a:bodyPr>
            <a:normAutofit/>
          </a:bodyPr>
          <a:lstStyle/>
          <a:p>
            <a:r>
              <a:rPr lang="en-US" dirty="0" smtClean="0"/>
              <a:t>Participants reported a culture of immediate, targeted, quality, helpful feedback.</a:t>
            </a:r>
          </a:p>
          <a:p>
            <a:pPr lvl="1"/>
            <a:r>
              <a:rPr lang="en-US" dirty="0" smtClean="0"/>
              <a:t>Administrative feedback was framed so that it was </a:t>
            </a:r>
            <a:r>
              <a:rPr lang="en-US" b="1" dirty="0" smtClean="0"/>
              <a:t>specific to student learning</a:t>
            </a:r>
            <a:r>
              <a:rPr lang="en-US" dirty="0" smtClean="0"/>
              <a:t> and supportive, not punitive.</a:t>
            </a:r>
          </a:p>
          <a:p>
            <a:pPr lvl="1"/>
            <a:r>
              <a:rPr lang="en-US" dirty="0" smtClean="0"/>
              <a:t>Administrators conducted informal walk-throughs to “get a pulse” of the building and provided timely feedback on these observations.</a:t>
            </a:r>
          </a:p>
        </p:txBody>
      </p:sp>
    </p:spTree>
    <p:extLst>
      <p:ext uri="{BB962C8B-B14F-4D97-AF65-F5344CB8AC3E}">
        <p14:creationId xmlns:p14="http://schemas.microsoft.com/office/powerpoint/2010/main" val="41311322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Strong School Improvement Plan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Participants reported </a:t>
            </a:r>
            <a:r>
              <a:rPr lang="en-US" sz="2400" dirty="0"/>
              <a:t>c</a:t>
            </a:r>
            <a:r>
              <a:rPr lang="en-US" sz="2400" dirty="0" smtClean="0"/>
              <a:t>reating </a:t>
            </a:r>
            <a:r>
              <a:rPr lang="en-US" sz="2400" dirty="0"/>
              <a:t>a school improvement plan </a:t>
            </a:r>
            <a:r>
              <a:rPr lang="en-US" sz="2400" dirty="0" smtClean="0"/>
              <a:t>together. </a:t>
            </a:r>
            <a:endParaRPr lang="en-US" sz="2400" dirty="0"/>
          </a:p>
          <a:p>
            <a:pPr lvl="1"/>
            <a:r>
              <a:rPr lang="en-US" sz="2400" dirty="0" smtClean="0"/>
              <a:t>Administrators and teachers worked together to understand </a:t>
            </a:r>
            <a:r>
              <a:rPr lang="en-US" sz="2400" dirty="0"/>
              <a:t>the </a:t>
            </a:r>
            <a:r>
              <a:rPr lang="en-US" sz="2400" dirty="0" smtClean="0"/>
              <a:t>school’s true </a:t>
            </a:r>
            <a:r>
              <a:rPr lang="en-US" sz="2400" dirty="0"/>
              <a:t>needs </a:t>
            </a:r>
            <a:r>
              <a:rPr lang="en-US" sz="2400" dirty="0" smtClean="0"/>
              <a:t>and plan for real, sustainable changes</a:t>
            </a:r>
            <a:r>
              <a:rPr lang="en-US" sz="2400" dirty="0"/>
              <a:t>.</a:t>
            </a:r>
            <a:endParaRPr lang="en-US" sz="2400" dirty="0" smtClean="0"/>
          </a:p>
          <a:p>
            <a:pPr lvl="1"/>
            <a:r>
              <a:rPr lang="en-US" sz="2400" dirty="0" smtClean="0"/>
              <a:t>“It was a real eye-opener for us” to work with the Office of School Quality in developing a school improvement plan as well as using the Academic Review tools.</a:t>
            </a:r>
          </a:p>
          <a:p>
            <a:pPr lvl="2"/>
            <a:r>
              <a:rPr lang="en-US" dirty="0" smtClean="0"/>
              <a:t>These tools are available to anyone, regardless of accreditation.</a:t>
            </a:r>
            <a:endParaRPr lang="en-US" dirty="0"/>
          </a:p>
        </p:txBody>
      </p:sp>
    </p:spTree>
    <p:extLst>
      <p:ext uri="{BB962C8B-B14F-4D97-AF65-F5344CB8AC3E}">
        <p14:creationId xmlns:p14="http://schemas.microsoft.com/office/powerpoint/2010/main" val="13756587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Implementing to Fidelity</a:t>
            </a:r>
            <a:endParaRPr lang="en-US" dirty="0"/>
          </a:p>
        </p:txBody>
      </p:sp>
      <p:sp>
        <p:nvSpPr>
          <p:cNvPr id="3" name="Content Placeholder 2"/>
          <p:cNvSpPr>
            <a:spLocks noGrp="1"/>
          </p:cNvSpPr>
          <p:nvPr>
            <p:ph idx="1"/>
          </p:nvPr>
        </p:nvSpPr>
        <p:spPr/>
        <p:txBody>
          <a:bodyPr/>
          <a:lstStyle/>
          <a:p>
            <a:r>
              <a:rPr lang="en-US" dirty="0" smtClean="0"/>
              <a:t>Participants reported that new initiatives were implemented to fidelity, with a long-term vision.</a:t>
            </a:r>
          </a:p>
          <a:p>
            <a:pPr lvl="1"/>
            <a:r>
              <a:rPr lang="en-US" dirty="0" smtClean="0">
                <a:hlinkClick r:id="rId3"/>
              </a:rPr>
              <a:t>Virginia Tiered System of Supports</a:t>
            </a:r>
            <a:endParaRPr lang="en-US" dirty="0" smtClean="0"/>
          </a:p>
          <a:p>
            <a:pPr lvl="1"/>
            <a:r>
              <a:rPr lang="en-US" dirty="0" smtClean="0"/>
              <a:t>Social/emotional intervention was provided to students in need, enabling them to engage more successfully in learning opportunities.</a:t>
            </a:r>
          </a:p>
        </p:txBody>
      </p:sp>
    </p:spTree>
    <p:extLst>
      <p:ext uri="{BB962C8B-B14F-4D97-AF65-F5344CB8AC3E}">
        <p14:creationId xmlns:p14="http://schemas.microsoft.com/office/powerpoint/2010/main" val="2650005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“We are the experts in our fields.”</a:t>
            </a:r>
            <a:endParaRPr lang="en-US" dirty="0"/>
          </a:p>
        </p:txBody>
      </p:sp>
      <p:sp>
        <p:nvSpPr>
          <p:cNvPr id="3" name="Content Placeholder 2"/>
          <p:cNvSpPr>
            <a:spLocks noGrp="1"/>
          </p:cNvSpPr>
          <p:nvPr>
            <p:ph idx="1"/>
          </p:nvPr>
        </p:nvSpPr>
        <p:spPr/>
        <p:txBody>
          <a:bodyPr>
            <a:normAutofit fontScale="92500"/>
          </a:bodyPr>
          <a:lstStyle/>
          <a:p>
            <a:pPr>
              <a:spcBef>
                <a:spcPts val="600"/>
              </a:spcBef>
            </a:pPr>
            <a:r>
              <a:rPr lang="en-US" dirty="0" smtClean="0"/>
              <a:t>Participants reported reorganizing their staff, at times, in order to put teachers and other educators in the “right” places.</a:t>
            </a:r>
          </a:p>
          <a:p>
            <a:pPr lvl="1">
              <a:spcBef>
                <a:spcPts val="600"/>
              </a:spcBef>
            </a:pPr>
            <a:r>
              <a:rPr lang="en-US" dirty="0" smtClean="0"/>
              <a:t>Examples: Experienced special education co-teachers in the classroom, teachers teaching the grade level and content that is their specialty, rethinking the role of the literacy coach, etc.</a:t>
            </a:r>
          </a:p>
          <a:p>
            <a:pPr lvl="1">
              <a:spcBef>
                <a:spcPts val="600"/>
              </a:spcBef>
            </a:pPr>
            <a:r>
              <a:rPr lang="en-US" dirty="0" smtClean="0"/>
              <a:t>Focused on getting the most out of their human resources.</a:t>
            </a:r>
          </a:p>
        </p:txBody>
      </p:sp>
    </p:spTree>
    <p:extLst>
      <p:ext uri="{BB962C8B-B14F-4D97-AF65-F5344CB8AC3E}">
        <p14:creationId xmlns:p14="http://schemas.microsoft.com/office/powerpoint/2010/main" val="24862765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Trained Tutors and Specialists</a:t>
            </a:r>
            <a:endParaRPr lang="en-US" dirty="0"/>
          </a:p>
        </p:txBody>
      </p:sp>
      <p:sp>
        <p:nvSpPr>
          <p:cNvPr id="3" name="Content Placeholder 2"/>
          <p:cNvSpPr>
            <a:spLocks noGrp="1"/>
          </p:cNvSpPr>
          <p:nvPr>
            <p:ph idx="1"/>
          </p:nvPr>
        </p:nvSpPr>
        <p:spPr/>
        <p:txBody>
          <a:bodyPr/>
          <a:lstStyle/>
          <a:p>
            <a:r>
              <a:rPr lang="en-US" dirty="0" smtClean="0"/>
              <a:t>Participants reported the importance of having trained and qualified reading tutors and specialists on their teams.</a:t>
            </a:r>
          </a:p>
          <a:p>
            <a:pPr lvl="1"/>
            <a:r>
              <a:rPr lang="en-US" dirty="0" smtClean="0"/>
              <a:t>Supports the thought that students </a:t>
            </a:r>
            <a:r>
              <a:rPr lang="en-US" dirty="0"/>
              <a:t>receiving remediation or intervention</a:t>
            </a:r>
            <a:r>
              <a:rPr lang="en-US" dirty="0" smtClean="0"/>
              <a:t> would see more improvement if they worked with highly qualified and trained educators</a:t>
            </a:r>
            <a:endParaRPr lang="en-US" dirty="0"/>
          </a:p>
        </p:txBody>
      </p:sp>
    </p:spTree>
    <p:extLst>
      <p:ext uri="{BB962C8B-B14F-4D97-AF65-F5344CB8AC3E}">
        <p14:creationId xmlns:p14="http://schemas.microsoft.com/office/powerpoint/2010/main" val="395197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Heard</a:t>
            </a:r>
            <a:endParaRPr lang="en-US" dirty="0"/>
          </a:p>
        </p:txBody>
      </p:sp>
      <p:sp>
        <p:nvSpPr>
          <p:cNvPr id="3" name="Content Placeholder 2"/>
          <p:cNvSpPr>
            <a:spLocks noGrp="1"/>
          </p:cNvSpPr>
          <p:nvPr>
            <p:ph idx="1"/>
          </p:nvPr>
        </p:nvSpPr>
        <p:spPr/>
        <p:txBody>
          <a:bodyPr>
            <a:normAutofit/>
          </a:bodyPr>
          <a:lstStyle/>
          <a:p>
            <a:r>
              <a:rPr lang="en-US" dirty="0" smtClean="0"/>
              <a:t>Information presented was reported to VDOE staff during the interviews. </a:t>
            </a:r>
          </a:p>
          <a:p>
            <a:r>
              <a:rPr lang="en-US" dirty="0" smtClean="0"/>
              <a:t>Participants shared not only information about instructional practices they believe are important but also information about other practices and processes to which they attribute growth in literacy skills.</a:t>
            </a:r>
          </a:p>
        </p:txBody>
      </p:sp>
    </p:spTree>
    <p:extLst>
      <p:ext uri="{BB962C8B-B14F-4D97-AF65-F5344CB8AC3E}">
        <p14:creationId xmlns:p14="http://schemas.microsoft.com/office/powerpoint/2010/main" val="9468150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Preparing for Teacher Turnover</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reported administrators having systems and structures in place to prepare for teacher turnover.</a:t>
            </a:r>
          </a:p>
          <a:p>
            <a:pPr lvl="1"/>
            <a:r>
              <a:rPr lang="en-US" dirty="0" smtClean="0"/>
              <a:t>Made it easier for new teachers to embrace what had been built.</a:t>
            </a:r>
          </a:p>
          <a:p>
            <a:pPr lvl="1"/>
            <a:r>
              <a:rPr lang="en-US" dirty="0" smtClean="0"/>
              <a:t>Allowed the school and department to “just keep moving forward.”</a:t>
            </a:r>
          </a:p>
          <a:p>
            <a:pPr lvl="1"/>
            <a:r>
              <a:rPr lang="en-US" dirty="0" smtClean="0"/>
              <a:t>Developed a strong peer mentoring program for new hires.</a:t>
            </a:r>
            <a:endParaRPr lang="en-US" dirty="0"/>
          </a:p>
        </p:txBody>
      </p:sp>
    </p:spTree>
    <p:extLst>
      <p:ext uri="{BB962C8B-B14F-4D97-AF65-F5344CB8AC3E}">
        <p14:creationId xmlns:p14="http://schemas.microsoft.com/office/powerpoint/2010/main" val="943044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Targeted Professional Development</a:t>
            </a:r>
            <a:endParaRPr lang="en-US" b="1" dirty="0"/>
          </a:p>
        </p:txBody>
      </p:sp>
      <p:sp>
        <p:nvSpPr>
          <p:cNvPr id="3" name="Title 2"/>
          <p:cNvSpPr>
            <a:spLocks noGrp="1"/>
          </p:cNvSpPr>
          <p:nvPr>
            <p:ph type="title"/>
          </p:nvPr>
        </p:nvSpPr>
        <p:spPr/>
        <p:txBody>
          <a:bodyPr/>
          <a:lstStyle/>
          <a:p>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7943752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Professional Learning</a:t>
            </a:r>
            <a:endParaRPr lang="en-US" dirty="0"/>
          </a:p>
        </p:txBody>
      </p:sp>
      <p:sp>
        <p:nvSpPr>
          <p:cNvPr id="3" name="Content Placeholder 2"/>
          <p:cNvSpPr>
            <a:spLocks noGrp="1"/>
          </p:cNvSpPr>
          <p:nvPr>
            <p:ph idx="1"/>
          </p:nvPr>
        </p:nvSpPr>
        <p:spPr/>
        <p:txBody>
          <a:bodyPr anchor="ctr"/>
          <a:lstStyle/>
          <a:p>
            <a:r>
              <a:rPr lang="en-US" dirty="0"/>
              <a:t>Participants attributed some of their success to </a:t>
            </a:r>
            <a:r>
              <a:rPr lang="en-US" dirty="0" smtClean="0"/>
              <a:t>the development of professional learning communities (PLCs) and the availability of targeted professional development. </a:t>
            </a:r>
            <a:endParaRPr lang="en-US" dirty="0">
              <a:solidFill>
                <a:srgbClr val="000000"/>
              </a:solidFill>
            </a:endParaRPr>
          </a:p>
        </p:txBody>
      </p:sp>
    </p:spTree>
    <p:extLst>
      <p:ext uri="{BB962C8B-B14F-4D97-AF65-F5344CB8AC3E}">
        <p14:creationId xmlns:p14="http://schemas.microsoft.com/office/powerpoint/2010/main" val="34938040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Collaboration</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pPr>
            <a:r>
              <a:rPr lang="en-US" dirty="0" smtClean="0"/>
              <a:t>Participants reported a focus on vertical and horizontal collaboration to inform and improve curriculum and instruction decisions.</a:t>
            </a:r>
          </a:p>
          <a:p>
            <a:pPr lvl="1">
              <a:spcBef>
                <a:spcPts val="600"/>
              </a:spcBef>
            </a:pPr>
            <a:r>
              <a:rPr lang="en-US" dirty="0" smtClean="0"/>
              <a:t>Vertical: gathered reading teachers from all grade levels to break down curriculum—determine from where students have come and to where they </a:t>
            </a:r>
            <a:r>
              <a:rPr lang="en-US" dirty="0"/>
              <a:t>will be </a:t>
            </a:r>
            <a:r>
              <a:rPr lang="en-US" dirty="0" smtClean="0"/>
              <a:t>going</a:t>
            </a:r>
          </a:p>
          <a:p>
            <a:pPr lvl="1">
              <a:spcBef>
                <a:spcPts val="600"/>
              </a:spcBef>
            </a:pPr>
            <a:r>
              <a:rPr lang="en-US" dirty="0" smtClean="0"/>
              <a:t>Horizontal: constant communication within the grade level, including planning periods, quick hallway conversations, emails</a:t>
            </a:r>
            <a:endParaRPr lang="en-US" dirty="0"/>
          </a:p>
        </p:txBody>
      </p:sp>
    </p:spTree>
    <p:extLst>
      <p:ext uri="{BB962C8B-B14F-4D97-AF65-F5344CB8AC3E}">
        <p14:creationId xmlns:p14="http://schemas.microsoft.com/office/powerpoint/2010/main" val="16269315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Investing in Learning</a:t>
            </a:r>
            <a:endParaRPr lang="en-US" dirty="0"/>
          </a:p>
        </p:txBody>
      </p:sp>
      <p:sp>
        <p:nvSpPr>
          <p:cNvPr id="3" name="Content Placeholder 2"/>
          <p:cNvSpPr>
            <a:spLocks noGrp="1"/>
          </p:cNvSpPr>
          <p:nvPr>
            <p:ph idx="1"/>
          </p:nvPr>
        </p:nvSpPr>
        <p:spPr/>
        <p:txBody>
          <a:bodyPr/>
          <a:lstStyle/>
          <a:p>
            <a:r>
              <a:rPr lang="en-US" dirty="0" smtClean="0"/>
              <a:t>Participants reported that their school or division had taken steps to invest in learning, not only </a:t>
            </a:r>
            <a:r>
              <a:rPr lang="en-US" dirty="0"/>
              <a:t>for students </a:t>
            </a:r>
            <a:r>
              <a:rPr lang="en-US" dirty="0" smtClean="0"/>
              <a:t>but </a:t>
            </a:r>
            <a:r>
              <a:rPr lang="en-US" smtClean="0"/>
              <a:t>also for staff</a:t>
            </a:r>
            <a:r>
              <a:rPr lang="en-US" dirty="0" smtClean="0"/>
              <a:t>.</a:t>
            </a:r>
          </a:p>
          <a:p>
            <a:pPr lvl="1"/>
            <a:r>
              <a:rPr lang="en-US" dirty="0" smtClean="0"/>
              <a:t>Provided targeted, appropriate professional development.</a:t>
            </a:r>
          </a:p>
          <a:p>
            <a:pPr lvl="1"/>
            <a:r>
              <a:rPr lang="en-US" dirty="0" smtClean="0"/>
              <a:t>Created or embraced PLCs, making time for them to meet and protecting that time. </a:t>
            </a:r>
          </a:p>
        </p:txBody>
      </p:sp>
    </p:spTree>
    <p:extLst>
      <p:ext uri="{BB962C8B-B14F-4D97-AF65-F5344CB8AC3E}">
        <p14:creationId xmlns:p14="http://schemas.microsoft.com/office/powerpoint/2010/main" val="10769771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“One thing in common: true, strong PLCs”</a:t>
            </a:r>
            <a:endParaRPr lang="en-US" dirty="0"/>
          </a:p>
        </p:txBody>
      </p:sp>
      <p:sp>
        <p:nvSpPr>
          <p:cNvPr id="3" name="Content Placeholder 2"/>
          <p:cNvSpPr>
            <a:spLocks noGrp="1"/>
          </p:cNvSpPr>
          <p:nvPr>
            <p:ph idx="1"/>
          </p:nvPr>
        </p:nvSpPr>
        <p:spPr/>
        <p:txBody>
          <a:bodyPr/>
          <a:lstStyle/>
          <a:p>
            <a:r>
              <a:rPr lang="en-US" dirty="0" smtClean="0"/>
              <a:t>Participants reported feeling a collective responsibility for teacher and student success.</a:t>
            </a:r>
          </a:p>
          <a:p>
            <a:pPr lvl="1"/>
            <a:r>
              <a:rPr lang="en-US" dirty="0" smtClean="0"/>
              <a:t>Felt that developing </a:t>
            </a:r>
            <a:r>
              <a:rPr lang="en-US" dirty="0"/>
              <a:t>strong professional learning communities (PLCs) assisted in creating that feeling and accomplishing their goals.</a:t>
            </a:r>
          </a:p>
          <a:p>
            <a:pPr lvl="1"/>
            <a:r>
              <a:rPr lang="en-US" dirty="0" smtClean="0"/>
              <a:t>Received help from their central office to get them up and running.</a:t>
            </a:r>
          </a:p>
        </p:txBody>
      </p:sp>
    </p:spTree>
    <p:extLst>
      <p:ext uri="{BB962C8B-B14F-4D97-AF65-F5344CB8AC3E}">
        <p14:creationId xmlns:p14="http://schemas.microsoft.com/office/powerpoint/2010/main" val="25342420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Professional Development</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pPr>
            <a:r>
              <a:rPr lang="en-US" dirty="0" smtClean="0"/>
              <a:t>Participants reported: </a:t>
            </a:r>
          </a:p>
          <a:p>
            <a:pPr lvl="1">
              <a:spcBef>
                <a:spcPts val="600"/>
              </a:spcBef>
            </a:pPr>
            <a:r>
              <a:rPr lang="en-US" dirty="0"/>
              <a:t>I</a:t>
            </a:r>
            <a:r>
              <a:rPr lang="en-US" dirty="0" smtClean="0"/>
              <a:t>nstructional specialists and coaches received professional development that they could then use to train and coach teachers.</a:t>
            </a:r>
          </a:p>
          <a:p>
            <a:pPr lvl="1">
              <a:spcBef>
                <a:spcPts val="600"/>
              </a:spcBef>
            </a:pPr>
            <a:r>
              <a:rPr lang="en-US" dirty="0" smtClean="0"/>
              <a:t>Looking at school-wide data and trends to determine professional development needs by grade level and/or school.</a:t>
            </a:r>
          </a:p>
          <a:p>
            <a:pPr lvl="1">
              <a:spcBef>
                <a:spcPts val="600"/>
              </a:spcBef>
            </a:pPr>
            <a:r>
              <a:rPr lang="en-US" dirty="0" smtClean="0"/>
              <a:t>Time and support from administration for growth opportunities for staff members.</a:t>
            </a:r>
          </a:p>
        </p:txBody>
      </p:sp>
    </p:spTree>
    <p:extLst>
      <p:ext uri="{BB962C8B-B14F-4D97-AF65-F5344CB8AC3E}">
        <p14:creationId xmlns:p14="http://schemas.microsoft.com/office/powerpoint/2010/main" val="27555575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t>Final Thoughts</a:t>
            </a:r>
            <a:endParaRPr lang="en-US" b="1" dirty="0"/>
          </a:p>
        </p:txBody>
      </p:sp>
      <p:sp>
        <p:nvSpPr>
          <p:cNvPr id="3" name="Title 2"/>
          <p:cNvSpPr>
            <a:spLocks noGrp="1"/>
          </p:cNvSpPr>
          <p:nvPr>
            <p:ph type="title"/>
          </p:nvPr>
        </p:nvSpPr>
        <p:spPr/>
        <p:txBody>
          <a:bodyPr/>
          <a:lstStyle/>
          <a:p>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6298110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School Culture</a:t>
            </a:r>
            <a:endParaRPr lang="en-US" dirty="0"/>
          </a:p>
        </p:txBody>
      </p:sp>
      <p:sp>
        <p:nvSpPr>
          <p:cNvPr id="3" name="Content Placeholder 2"/>
          <p:cNvSpPr>
            <a:spLocks noGrp="1"/>
          </p:cNvSpPr>
          <p:nvPr>
            <p:ph idx="1"/>
          </p:nvPr>
        </p:nvSpPr>
        <p:spPr/>
        <p:txBody>
          <a:bodyPr>
            <a:normAutofit lnSpcReduction="10000"/>
          </a:bodyPr>
          <a:lstStyle/>
          <a:p>
            <a:pPr>
              <a:spcBef>
                <a:spcPts val="600"/>
              </a:spcBef>
            </a:pPr>
            <a:r>
              <a:rPr lang="en-US" dirty="0" smtClean="0"/>
              <a:t>Culture change for teachers</a:t>
            </a:r>
          </a:p>
          <a:p>
            <a:pPr lvl="1">
              <a:spcBef>
                <a:spcPts val="600"/>
              </a:spcBef>
            </a:pPr>
            <a:r>
              <a:rPr lang="en-US" dirty="0" smtClean="0"/>
              <a:t>“We are in this together.”</a:t>
            </a:r>
          </a:p>
          <a:p>
            <a:pPr lvl="1">
              <a:spcBef>
                <a:spcPts val="600"/>
              </a:spcBef>
            </a:pPr>
            <a:r>
              <a:rPr lang="en-US" dirty="0"/>
              <a:t>“The whole department owned everything that was happening in that department</a:t>
            </a:r>
            <a:r>
              <a:rPr lang="en-US" dirty="0" smtClean="0"/>
              <a:t>.”</a:t>
            </a:r>
          </a:p>
          <a:p>
            <a:pPr>
              <a:spcBef>
                <a:spcPts val="600"/>
              </a:spcBef>
            </a:pPr>
            <a:r>
              <a:rPr lang="en-US" dirty="0" smtClean="0"/>
              <a:t>Restoring a belief and sense of belonging in the student community </a:t>
            </a:r>
          </a:p>
          <a:p>
            <a:pPr lvl="1">
              <a:spcBef>
                <a:spcPts val="600"/>
              </a:spcBef>
            </a:pPr>
            <a:r>
              <a:rPr lang="en-US" dirty="0" smtClean="0"/>
              <a:t>“</a:t>
            </a:r>
            <a:r>
              <a:rPr lang="en-US" dirty="0"/>
              <a:t>It’s about getting the kids in front of us where they need to be at the end of the year.”</a:t>
            </a:r>
          </a:p>
          <a:p>
            <a:pPr>
              <a:spcBef>
                <a:spcPts val="600"/>
              </a:spcBef>
            </a:pPr>
            <a:endParaRPr lang="en-US" dirty="0"/>
          </a:p>
        </p:txBody>
      </p:sp>
    </p:spTree>
    <p:extLst>
      <p:ext uri="{BB962C8B-B14F-4D97-AF65-F5344CB8AC3E}">
        <p14:creationId xmlns:p14="http://schemas.microsoft.com/office/powerpoint/2010/main" val="18593664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Stay Connected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Office of Student Assessment</a:t>
            </a:r>
          </a:p>
          <a:p>
            <a:pPr lvl="1"/>
            <a:r>
              <a:rPr lang="en-US" sz="2400" dirty="0" smtClean="0">
                <a:hlinkClick r:id="rId3"/>
              </a:rPr>
              <a:t>student_assessment@doe.virginia.gov</a:t>
            </a:r>
            <a:endParaRPr lang="en-US" sz="2400" dirty="0" smtClean="0"/>
          </a:p>
          <a:p>
            <a:pPr lvl="1"/>
            <a:r>
              <a:rPr lang="en-US" sz="2400" dirty="0" smtClean="0"/>
              <a:t>(804) 225-2102</a:t>
            </a:r>
          </a:p>
          <a:p>
            <a:r>
              <a:rPr lang="en-US" sz="2400" dirty="0" smtClean="0"/>
              <a:t>Department of Learning and Innovation</a:t>
            </a:r>
          </a:p>
          <a:p>
            <a:pPr lvl="1"/>
            <a:r>
              <a:rPr lang="en-US" sz="2400" dirty="0" smtClean="0"/>
              <a:t>Jill </a:t>
            </a:r>
            <a:r>
              <a:rPr lang="en-US" sz="2400" dirty="0" err="1" smtClean="0"/>
              <a:t>Nogueras</a:t>
            </a:r>
            <a:r>
              <a:rPr lang="en-US" sz="2400" dirty="0" smtClean="0"/>
              <a:t>, K-12 English Coordinator, </a:t>
            </a:r>
            <a:r>
              <a:rPr lang="en-US" sz="2400" dirty="0" smtClean="0">
                <a:hlinkClick r:id="rId4"/>
              </a:rPr>
              <a:t>jill.nogueras@doe.virginia.gov</a:t>
            </a:r>
            <a:endParaRPr lang="en-US" sz="2400" dirty="0" smtClean="0"/>
          </a:p>
          <a:p>
            <a:pPr lvl="1"/>
            <a:r>
              <a:rPr lang="en-US" sz="2400" dirty="0" smtClean="0"/>
              <a:t>Carmen </a:t>
            </a:r>
            <a:r>
              <a:rPr lang="en-US" sz="2400" dirty="0" err="1" smtClean="0"/>
              <a:t>Kurek</a:t>
            </a:r>
            <a:r>
              <a:rPr lang="en-US" sz="2400" dirty="0" smtClean="0"/>
              <a:t>, Elementary English Specialist, </a:t>
            </a:r>
            <a:r>
              <a:rPr lang="en-US" sz="2400" dirty="0" smtClean="0">
                <a:hlinkClick r:id="rId5"/>
              </a:rPr>
              <a:t>carmen.kurek@doe.virginia.gov</a:t>
            </a:r>
            <a:endParaRPr lang="en-US" sz="2400" dirty="0" smtClean="0"/>
          </a:p>
          <a:p>
            <a:pPr lvl="1"/>
            <a:r>
              <a:rPr lang="en-US" sz="2400" dirty="0" smtClean="0"/>
              <a:t>Taylor Snow, English/History Social Science Specialist</a:t>
            </a:r>
            <a:r>
              <a:rPr lang="en-US" sz="2400" smtClean="0"/>
              <a:t>, </a:t>
            </a:r>
            <a:r>
              <a:rPr lang="en-US" sz="2400" smtClean="0">
                <a:hlinkClick r:id="rId6"/>
              </a:rPr>
              <a:t>taylor.snow@doe.virginia.gov</a:t>
            </a:r>
            <a:endParaRPr lang="en-US" sz="2400" dirty="0" smtClean="0"/>
          </a:p>
        </p:txBody>
      </p:sp>
    </p:spTree>
    <p:extLst>
      <p:ext uri="{BB962C8B-B14F-4D97-AF65-F5344CB8AC3E}">
        <p14:creationId xmlns:p14="http://schemas.microsoft.com/office/powerpoint/2010/main" val="51103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School Selections</a:t>
            </a:r>
            <a:endParaRPr lang="en-US" dirty="0"/>
          </a:p>
        </p:txBody>
      </p:sp>
      <p:sp>
        <p:nvSpPr>
          <p:cNvPr id="3" name="Content Placeholder 2"/>
          <p:cNvSpPr>
            <a:spLocks noGrp="1"/>
          </p:cNvSpPr>
          <p:nvPr>
            <p:ph idx="1"/>
          </p:nvPr>
        </p:nvSpPr>
        <p:spPr>
          <a:xfrm>
            <a:off x="76200" y="895348"/>
            <a:ext cx="8927385" cy="3429002"/>
          </a:xfrm>
        </p:spPr>
        <p:txBody>
          <a:bodyPr>
            <a:noAutofit/>
          </a:bodyPr>
          <a:lstStyle/>
          <a:p>
            <a:pPr lvl="0"/>
            <a:r>
              <a:rPr lang="en-US" sz="2400" dirty="0" smtClean="0"/>
              <a:t>VDOE staff requested interviews with a sample of schools that demonstrated a continuous increase in Reading SOL test scores to learn about best practices within those schools during literacy instruction.</a:t>
            </a:r>
            <a:endParaRPr lang="en-US" sz="2400" dirty="0"/>
          </a:p>
          <a:p>
            <a:pPr lvl="0"/>
            <a:r>
              <a:rPr lang="en-US" sz="2400" dirty="0" smtClean="0"/>
              <a:t>Schools were selected based on regional representation and locality type, when possible.</a:t>
            </a:r>
          </a:p>
          <a:p>
            <a:pPr lvl="0"/>
            <a:r>
              <a:rPr lang="en-US" sz="2400" dirty="0" smtClean="0"/>
              <a:t>Participants included classroom teachers, division- and school-level administrators, English and/or Elementary/Secondary </a:t>
            </a:r>
            <a:r>
              <a:rPr lang="en-US" sz="2400" dirty="0"/>
              <a:t>supervisors</a:t>
            </a:r>
            <a:r>
              <a:rPr lang="en-US" sz="2400" dirty="0" smtClean="0"/>
              <a:t>, key literacy instructional leaders and coaches.</a:t>
            </a:r>
            <a:endParaRPr lang="en-US" sz="2400" dirty="0"/>
          </a:p>
        </p:txBody>
      </p:sp>
    </p:spTree>
    <p:extLst>
      <p:ext uri="{BB962C8B-B14F-4D97-AF65-F5344CB8AC3E}">
        <p14:creationId xmlns:p14="http://schemas.microsoft.com/office/powerpoint/2010/main" val="3071440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Information Shared (1 of 2)</a:t>
            </a:r>
            <a:endParaRPr lang="en-US" dirty="0"/>
          </a:p>
        </p:txBody>
      </p:sp>
      <p:sp>
        <p:nvSpPr>
          <p:cNvPr id="3" name="Content Placeholder 2"/>
          <p:cNvSpPr>
            <a:spLocks noGrp="1"/>
          </p:cNvSpPr>
          <p:nvPr>
            <p:ph idx="1"/>
          </p:nvPr>
        </p:nvSpPr>
        <p:spPr>
          <a:xfrm>
            <a:off x="0" y="895350"/>
            <a:ext cx="9067800" cy="3427267"/>
          </a:xfrm>
        </p:spPr>
        <p:txBody>
          <a:bodyPr>
            <a:noAutofit/>
          </a:bodyPr>
          <a:lstStyle/>
          <a:p>
            <a:r>
              <a:rPr lang="en-US" sz="2400" dirty="0" smtClean="0"/>
              <a:t>Interviews offered the opportunity for teachers and other school division personnel to share ideas and expertise about effective comprehensive literacy instruction.</a:t>
            </a:r>
          </a:p>
          <a:p>
            <a:r>
              <a:rPr lang="en-US" sz="2400" dirty="0" smtClean="0"/>
              <a:t>Information shared is authentic and grounded in classroom instruction provided by Virginia teachers and educational leaders across the state.</a:t>
            </a:r>
          </a:p>
          <a:p>
            <a:r>
              <a:rPr lang="en-US" sz="2400" dirty="0" smtClean="0"/>
              <a:t>Educators shared practices that have been adopted and monitored with positive results for student learning.</a:t>
            </a:r>
          </a:p>
        </p:txBody>
      </p:sp>
    </p:spTree>
    <p:extLst>
      <p:ext uri="{BB962C8B-B14F-4D97-AF65-F5344CB8AC3E}">
        <p14:creationId xmlns:p14="http://schemas.microsoft.com/office/powerpoint/2010/main" val="3518177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Information Shared (2 of 2)</a:t>
            </a:r>
            <a:endParaRPr lang="en-US" dirty="0"/>
          </a:p>
        </p:txBody>
      </p:sp>
      <p:sp>
        <p:nvSpPr>
          <p:cNvPr id="3" name="Content Placeholder 2"/>
          <p:cNvSpPr>
            <a:spLocks noGrp="1"/>
          </p:cNvSpPr>
          <p:nvPr>
            <p:ph idx="1"/>
          </p:nvPr>
        </p:nvSpPr>
        <p:spPr>
          <a:xfrm>
            <a:off x="76200" y="895351"/>
            <a:ext cx="9067800" cy="3429002"/>
          </a:xfrm>
        </p:spPr>
        <p:txBody>
          <a:bodyPr>
            <a:noAutofit/>
          </a:bodyPr>
          <a:lstStyle/>
          <a:p>
            <a:r>
              <a:rPr lang="en-US" sz="2400" dirty="0" smtClean="0"/>
              <a:t>Through sharing the information learned during these interviews, VDOE hopes to provide ideas and practices that might help other Virginia educators who are working to improve literacy.</a:t>
            </a:r>
          </a:p>
        </p:txBody>
      </p:sp>
    </p:spTree>
    <p:extLst>
      <p:ext uri="{BB962C8B-B14F-4D97-AF65-F5344CB8AC3E}">
        <p14:creationId xmlns:p14="http://schemas.microsoft.com/office/powerpoint/2010/main" val="3817697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Overview</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solidFill>
                  <a:srgbClr val="000000"/>
                </a:solidFill>
              </a:rPr>
              <a:t>Overall, the information reported to VDOE staff can be categorized in one or more of these areas:</a:t>
            </a:r>
          </a:p>
          <a:p>
            <a:pPr lvl="1"/>
            <a:r>
              <a:rPr lang="en-US" dirty="0" smtClean="0">
                <a:solidFill>
                  <a:srgbClr val="000000"/>
                </a:solidFill>
              </a:rPr>
              <a:t>Aligned </a:t>
            </a:r>
            <a:r>
              <a:rPr lang="en-US" dirty="0">
                <a:solidFill>
                  <a:srgbClr val="000000"/>
                </a:solidFill>
              </a:rPr>
              <a:t>Curriculum and </a:t>
            </a:r>
            <a:r>
              <a:rPr lang="en-US" dirty="0" smtClean="0">
                <a:solidFill>
                  <a:srgbClr val="000000"/>
                </a:solidFill>
              </a:rPr>
              <a:t>Instruction</a:t>
            </a:r>
          </a:p>
          <a:p>
            <a:pPr lvl="1"/>
            <a:r>
              <a:rPr lang="en-US" dirty="0" smtClean="0">
                <a:solidFill>
                  <a:srgbClr val="000000"/>
                </a:solidFill>
              </a:rPr>
              <a:t>Focus on Literacy</a:t>
            </a:r>
            <a:endParaRPr lang="en-US" dirty="0">
              <a:solidFill>
                <a:srgbClr val="000000"/>
              </a:solidFill>
            </a:endParaRPr>
          </a:p>
          <a:p>
            <a:pPr lvl="1"/>
            <a:r>
              <a:rPr lang="en-US" dirty="0" smtClean="0">
                <a:solidFill>
                  <a:srgbClr val="000000"/>
                </a:solidFill>
              </a:rPr>
              <a:t>Strategic </a:t>
            </a:r>
            <a:r>
              <a:rPr lang="en-US" dirty="0">
                <a:solidFill>
                  <a:srgbClr val="000000"/>
                </a:solidFill>
              </a:rPr>
              <a:t>Use of Data and Assessment</a:t>
            </a:r>
          </a:p>
          <a:p>
            <a:pPr lvl="1"/>
            <a:r>
              <a:rPr lang="en-US" dirty="0">
                <a:solidFill>
                  <a:srgbClr val="000000"/>
                </a:solidFill>
              </a:rPr>
              <a:t>Setting Goals and Monitoring Progress</a:t>
            </a:r>
          </a:p>
          <a:p>
            <a:pPr lvl="1"/>
            <a:r>
              <a:rPr lang="en-US" dirty="0">
                <a:solidFill>
                  <a:srgbClr val="000000"/>
                </a:solidFill>
              </a:rPr>
              <a:t>Supportive </a:t>
            </a:r>
            <a:r>
              <a:rPr lang="en-US" dirty="0" smtClean="0">
                <a:solidFill>
                  <a:srgbClr val="000000"/>
                </a:solidFill>
              </a:rPr>
              <a:t>Leadership </a:t>
            </a:r>
          </a:p>
          <a:p>
            <a:pPr lvl="1"/>
            <a:r>
              <a:rPr lang="en-US" dirty="0" smtClean="0">
                <a:solidFill>
                  <a:srgbClr val="000000"/>
                </a:solidFill>
              </a:rPr>
              <a:t>Targeted </a:t>
            </a:r>
            <a:r>
              <a:rPr lang="en-US" dirty="0">
                <a:solidFill>
                  <a:srgbClr val="000000"/>
                </a:solidFill>
              </a:rPr>
              <a:t>Professional </a:t>
            </a:r>
            <a:r>
              <a:rPr lang="en-US" dirty="0" smtClean="0">
                <a:solidFill>
                  <a:srgbClr val="000000"/>
                </a:solidFill>
              </a:rPr>
              <a:t>Development</a:t>
            </a:r>
            <a:endParaRPr lang="en-US" dirty="0">
              <a:solidFill>
                <a:srgbClr val="000000"/>
              </a:solidFill>
            </a:endParaRPr>
          </a:p>
        </p:txBody>
      </p:sp>
    </p:spTree>
    <p:extLst>
      <p:ext uri="{BB962C8B-B14F-4D97-AF65-F5344CB8AC3E}">
        <p14:creationId xmlns:p14="http://schemas.microsoft.com/office/powerpoint/2010/main" val="130917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4526</TotalTime>
  <Words>2806</Words>
  <Application>Microsoft Office PowerPoint</Application>
  <PresentationFormat>On-screen Show (16:9)</PresentationFormat>
  <Paragraphs>305</Paragraphs>
  <Slides>59</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Tahoma</vt:lpstr>
      <vt:lpstr>Office Theme</vt:lpstr>
      <vt:lpstr>Interview Results</vt:lpstr>
      <vt:lpstr>Questions During the Webinar</vt:lpstr>
      <vt:lpstr>Purpose</vt:lpstr>
      <vt:lpstr>Conducting Interviews</vt:lpstr>
      <vt:lpstr>What We Heard</vt:lpstr>
      <vt:lpstr>School Selections</vt:lpstr>
      <vt:lpstr>Importance of Information Shared (1 of 2)</vt:lpstr>
      <vt:lpstr>Importance of Information Shared (2 of 2)</vt:lpstr>
      <vt:lpstr>Overview</vt:lpstr>
      <vt:lpstr> </vt:lpstr>
      <vt:lpstr>Appropriate Texts (1 of 2)</vt:lpstr>
      <vt:lpstr>Appropriate Texts (2 of 2)</vt:lpstr>
      <vt:lpstr>“Get books in the hands of kids.”</vt:lpstr>
      <vt:lpstr>“Reading is a metacognitive process. . .”</vt:lpstr>
      <vt:lpstr>“Good teaching all day long”</vt:lpstr>
      <vt:lpstr>Guided Reading</vt:lpstr>
      <vt:lpstr>Shared Reading and Mentor Texts</vt:lpstr>
      <vt:lpstr>“We have a full inclusion model.”</vt:lpstr>
      <vt:lpstr>Paired Passages</vt:lpstr>
      <vt:lpstr>Alignment (1 of 2)</vt:lpstr>
      <vt:lpstr>Alignment (2 of 2)</vt:lpstr>
      <vt:lpstr>Focus on Literacy</vt:lpstr>
      <vt:lpstr>Comprehensive Literacy</vt:lpstr>
      <vt:lpstr>Literacy Across Contents</vt:lpstr>
      <vt:lpstr>Community of Literacy</vt:lpstr>
      <vt:lpstr>Related Resources</vt:lpstr>
      <vt:lpstr>Read! Read! Read!</vt:lpstr>
      <vt:lpstr>Successful English Instruction</vt:lpstr>
      <vt:lpstr>   </vt:lpstr>
      <vt:lpstr>“It wasn’t the right data.”</vt:lpstr>
      <vt:lpstr>“Every lesson has a formative assessment.”</vt:lpstr>
      <vt:lpstr>Formative Assessments</vt:lpstr>
      <vt:lpstr>Justifying Answers</vt:lpstr>
      <vt:lpstr>Feedback to Students</vt:lpstr>
      <vt:lpstr>Access to Summative Data</vt:lpstr>
      <vt:lpstr>“Test prep is limited. . .”</vt:lpstr>
      <vt:lpstr>Test Items and Environment</vt:lpstr>
      <vt:lpstr>Setting Goals and Monitoring Progress</vt:lpstr>
      <vt:lpstr>Students Setting Goals</vt:lpstr>
      <vt:lpstr>Teachers Setting Goals</vt:lpstr>
      <vt:lpstr>Peer Feedback</vt:lpstr>
      <vt:lpstr>Supportive Leadership</vt:lpstr>
      <vt:lpstr>Supportive Leadership (1 of 2)</vt:lpstr>
      <vt:lpstr>Supportive Leadership (2 of 2)</vt:lpstr>
      <vt:lpstr>Feedback for Educators</vt:lpstr>
      <vt:lpstr>Strong School Improvement Plan</vt:lpstr>
      <vt:lpstr>Implementing to Fidelity</vt:lpstr>
      <vt:lpstr>“We are the experts in our fields.”</vt:lpstr>
      <vt:lpstr>Trained Tutors and Specialists</vt:lpstr>
      <vt:lpstr>Preparing for Teacher Turnover</vt:lpstr>
      <vt:lpstr>..</vt:lpstr>
      <vt:lpstr>Professional Learning</vt:lpstr>
      <vt:lpstr>Teacher Collaboration</vt:lpstr>
      <vt:lpstr>Investing in Learning</vt:lpstr>
      <vt:lpstr>“One thing in common: true, strong PLCs”</vt:lpstr>
      <vt:lpstr>Professional Development</vt:lpstr>
      <vt:lpstr>…..</vt:lpstr>
      <vt:lpstr>School Culture</vt:lpstr>
      <vt:lpstr>Stay Connected</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lessons-learned-school-interviews</dc:title>
  <dc:creator>crb29104</dc:creator>
  <cp:keywords/>
  <cp:lastModifiedBy>Nogueras, Jill (DOE)</cp:lastModifiedBy>
  <cp:revision>203</cp:revision>
  <dcterms:created xsi:type="dcterms:W3CDTF">2019-02-13T14:37:28Z</dcterms:created>
  <dcterms:modified xsi:type="dcterms:W3CDTF">2020-01-24T18:23:38Z</dcterms:modified>
</cp:coreProperties>
</file>