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54"/>
  </p:notesMasterIdLst>
  <p:handoutMasterIdLst>
    <p:handoutMasterId r:id="rId55"/>
  </p:handoutMasterIdLst>
  <p:sldIdLst>
    <p:sldId id="332" r:id="rId3"/>
    <p:sldId id="334" r:id="rId4"/>
    <p:sldId id="333" r:id="rId5"/>
    <p:sldId id="341" r:id="rId6"/>
    <p:sldId id="342" r:id="rId7"/>
    <p:sldId id="343" r:id="rId8"/>
    <p:sldId id="350" r:id="rId9"/>
    <p:sldId id="347" r:id="rId10"/>
    <p:sldId id="351" r:id="rId11"/>
    <p:sldId id="337" r:id="rId12"/>
    <p:sldId id="270" r:id="rId13"/>
    <p:sldId id="275" r:id="rId14"/>
    <p:sldId id="276" r:id="rId15"/>
    <p:sldId id="277" r:id="rId16"/>
    <p:sldId id="278" r:id="rId17"/>
    <p:sldId id="335" r:id="rId18"/>
    <p:sldId id="336" r:id="rId19"/>
    <p:sldId id="295" r:id="rId20"/>
    <p:sldId id="296" r:id="rId21"/>
    <p:sldId id="297" r:id="rId22"/>
    <p:sldId id="298" r:id="rId23"/>
    <p:sldId id="299" r:id="rId24"/>
    <p:sldId id="300" r:id="rId25"/>
    <p:sldId id="338" r:id="rId26"/>
    <p:sldId id="301" r:id="rId27"/>
    <p:sldId id="302" r:id="rId28"/>
    <p:sldId id="303" r:id="rId29"/>
    <p:sldId id="304" r:id="rId30"/>
    <p:sldId id="322" r:id="rId31"/>
    <p:sldId id="346" r:id="rId32"/>
    <p:sldId id="281" r:id="rId33"/>
    <p:sldId id="282" r:id="rId34"/>
    <p:sldId id="283" r:id="rId35"/>
    <p:sldId id="284" r:id="rId36"/>
    <p:sldId id="285" r:id="rId37"/>
    <p:sldId id="286" r:id="rId38"/>
    <p:sldId id="287" r:id="rId39"/>
    <p:sldId id="305" r:id="rId40"/>
    <p:sldId id="306" r:id="rId41"/>
    <p:sldId id="307" r:id="rId42"/>
    <p:sldId id="321" r:id="rId43"/>
    <p:sldId id="340" r:id="rId44"/>
    <p:sldId id="259" r:id="rId45"/>
    <p:sldId id="258" r:id="rId46"/>
    <p:sldId id="261" r:id="rId47"/>
    <p:sldId id="345" r:id="rId48"/>
    <p:sldId id="348" r:id="rId49"/>
    <p:sldId id="260" r:id="rId50"/>
    <p:sldId id="349" r:id="rId51"/>
    <p:sldId id="313" r:id="rId52"/>
    <p:sldId id="31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79562" autoAdjust="0"/>
  </p:normalViewPr>
  <p:slideViewPr>
    <p:cSldViewPr snapToGrid="0">
      <p:cViewPr varScale="1">
        <p:scale>
          <a:sx n="49" d="100"/>
          <a:sy n="49" d="100"/>
        </p:scale>
        <p:origin x="42" y="348"/>
      </p:cViewPr>
      <p:guideLst/>
    </p:cSldViewPr>
  </p:slideViewPr>
  <p:notesTextViewPr>
    <p:cViewPr>
      <p:scale>
        <a:sx n="3" d="2"/>
        <a:sy n="3" d="2"/>
      </p:scale>
      <p:origin x="0" y="0"/>
    </p:cViewPr>
  </p:notesTextViewPr>
  <p:sorterViewPr>
    <p:cViewPr varScale="1">
      <p:scale>
        <a:sx n="100" d="100"/>
        <a:sy n="100" d="100"/>
      </p:scale>
      <p:origin x="0" y="-150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58139"/>
          </a:xfrm>
          <a:prstGeom prst="rect">
            <a:avLst/>
          </a:prstGeom>
        </p:spPr>
        <p:txBody>
          <a:bodyPr vert="horz" lIns="89940" tIns="44970" rIns="89940" bIns="44970" rtlCol="0"/>
          <a:lstStyle>
            <a:lvl1pPr algn="l">
              <a:defRPr sz="1200"/>
            </a:lvl1pPr>
          </a:lstStyle>
          <a:p>
            <a:endParaRPr lang="en-US"/>
          </a:p>
        </p:txBody>
      </p:sp>
      <p:sp>
        <p:nvSpPr>
          <p:cNvPr id="3" name="Date Placeholder 2"/>
          <p:cNvSpPr>
            <a:spLocks noGrp="1"/>
          </p:cNvSpPr>
          <p:nvPr>
            <p:ph type="dt" sz="quarter" idx="1"/>
          </p:nvPr>
        </p:nvSpPr>
        <p:spPr>
          <a:xfrm>
            <a:off x="3884122" y="0"/>
            <a:ext cx="2972320" cy="458139"/>
          </a:xfrm>
          <a:prstGeom prst="rect">
            <a:avLst/>
          </a:prstGeom>
        </p:spPr>
        <p:txBody>
          <a:bodyPr vert="horz" lIns="89940" tIns="44970" rIns="89940" bIns="44970" rtlCol="0"/>
          <a:lstStyle>
            <a:lvl1pPr algn="r">
              <a:defRPr sz="1200"/>
            </a:lvl1pPr>
          </a:lstStyle>
          <a:p>
            <a:fld id="{C8ECB02D-D951-4D4F-AA0B-90916A41F6BE}" type="datetimeFigureOut">
              <a:rPr lang="en-US" smtClean="0"/>
              <a:t>1/24/2020</a:t>
            </a:fld>
            <a:endParaRPr lang="en-US"/>
          </a:p>
        </p:txBody>
      </p:sp>
      <p:sp>
        <p:nvSpPr>
          <p:cNvPr id="4" name="Footer Placeholder 3"/>
          <p:cNvSpPr>
            <a:spLocks noGrp="1"/>
          </p:cNvSpPr>
          <p:nvPr>
            <p:ph type="ftr" sz="quarter" idx="2"/>
          </p:nvPr>
        </p:nvSpPr>
        <p:spPr>
          <a:xfrm>
            <a:off x="1" y="8685863"/>
            <a:ext cx="2972320" cy="458138"/>
          </a:xfrm>
          <a:prstGeom prst="rect">
            <a:avLst/>
          </a:prstGeom>
        </p:spPr>
        <p:txBody>
          <a:bodyPr vert="horz" lIns="89940" tIns="44970" rIns="89940" bIns="44970" rtlCol="0" anchor="b"/>
          <a:lstStyle>
            <a:lvl1pPr algn="l">
              <a:defRPr sz="1200"/>
            </a:lvl1pPr>
          </a:lstStyle>
          <a:p>
            <a:endParaRPr lang="en-US"/>
          </a:p>
        </p:txBody>
      </p:sp>
      <p:sp>
        <p:nvSpPr>
          <p:cNvPr id="5" name="Slide Number Placeholder 4"/>
          <p:cNvSpPr>
            <a:spLocks noGrp="1"/>
          </p:cNvSpPr>
          <p:nvPr>
            <p:ph type="sldNum" sz="quarter" idx="3"/>
          </p:nvPr>
        </p:nvSpPr>
        <p:spPr>
          <a:xfrm>
            <a:off x="3884122" y="8685863"/>
            <a:ext cx="2972320" cy="458138"/>
          </a:xfrm>
          <a:prstGeom prst="rect">
            <a:avLst/>
          </a:prstGeom>
        </p:spPr>
        <p:txBody>
          <a:bodyPr vert="horz" lIns="89940" tIns="44970" rIns="89940" bIns="44970" rtlCol="0" anchor="b"/>
          <a:lstStyle>
            <a:lvl1pPr algn="r">
              <a:defRPr sz="1200"/>
            </a:lvl1pPr>
          </a:lstStyle>
          <a:p>
            <a:fld id="{15329C5D-5C36-43D7-9A18-781E08A8F8DB}" type="slidenum">
              <a:rPr lang="en-US" smtClean="0"/>
              <a:t>‹#›</a:t>
            </a:fld>
            <a:endParaRPr lang="en-US"/>
          </a:p>
        </p:txBody>
      </p:sp>
    </p:spTree>
    <p:extLst>
      <p:ext uri="{BB962C8B-B14F-4D97-AF65-F5344CB8AC3E}">
        <p14:creationId xmlns:p14="http://schemas.microsoft.com/office/powerpoint/2010/main" val="354858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3" tIns="45717" rIns="91433" bIns="45717" rtlCol="0"/>
          <a:lstStyle>
            <a:lvl1pPr algn="r">
              <a:defRPr sz="1200"/>
            </a:lvl1pPr>
          </a:lstStyle>
          <a:p>
            <a:fld id="{3F469266-31F5-4273-9BA2-43BF0A9245E3}"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3" tIns="45717" rIns="91433" bIns="457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3" tIns="45717" rIns="91433" bIns="45717" rtlCol="0" anchor="b"/>
          <a:lstStyle>
            <a:lvl1pPr algn="r">
              <a:defRPr sz="1200"/>
            </a:lvl1pPr>
          </a:lstStyle>
          <a:p>
            <a:fld id="{93DC1311-5D25-412A-935C-CB7DA7C73143}" type="slidenum">
              <a:rPr lang="en-US" smtClean="0"/>
              <a:t>‹#›</a:t>
            </a:fld>
            <a:endParaRPr lang="en-US"/>
          </a:p>
        </p:txBody>
      </p:sp>
    </p:spTree>
    <p:extLst>
      <p:ext uri="{BB962C8B-B14F-4D97-AF65-F5344CB8AC3E}">
        <p14:creationId xmlns:p14="http://schemas.microsoft.com/office/powerpoint/2010/main" val="64192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413290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8754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9280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77252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Writing can and should be integrated in all reading and all contents.  </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793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42154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There is a great difference between assigning writing and teaching writing.   Although all students can write,  direct instruction by the teacher is needed to  develop an awareness of good writing and the skills needed to create it.</a:t>
            </a:r>
          </a:p>
          <a:p>
            <a:endParaRPr lang="en-US" sz="1700" dirty="0"/>
          </a:p>
          <a:p>
            <a:r>
              <a:rPr lang="en-US" sz="1700" dirty="0"/>
              <a:t>Direct instruction of concepts such as audience and purpose  and skills such as revision can be followed by student choice and reflection.  Then as the writing begins, the instruction continues with teacher modeling.</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4741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Modeling is one of the most effective  instructional strategies and that is true in writing  as well as other areas.  Teachers should write as students are writing and then model the steps in the writing process, fine tuning the modeling to meet the students’ needs.  If composing is the weakest area then the teacher might conduct a think aloud through the process of selecting main ideas and developing organization and elaboration.   If first drafts are generally solid but revision is lacking, then the teacher can model strategies such as developing sentence variety or replacing bland language for more vivid vocabulary.</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7817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efcf01bf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efcf01bff_1_5:notes"/>
          <p:cNvSpPr txBox="1">
            <a:spLocks noGrp="1"/>
          </p:cNvSpPr>
          <p:nvPr>
            <p:ph type="body" idx="1"/>
          </p:nvPr>
        </p:nvSpPr>
        <p:spPr>
          <a:xfrm>
            <a:off x="685800" y="4343401"/>
            <a:ext cx="5486400" cy="4114800"/>
          </a:xfrm>
          <a:prstGeom prst="rect">
            <a:avLst/>
          </a:prstGeom>
        </p:spPr>
        <p:txBody>
          <a:bodyPr spcFirstLastPara="1" wrap="square" lIns="91419" tIns="91419" rIns="91419" bIns="91419" anchor="t" anchorCtr="0">
            <a:noAutofit/>
          </a:bodyPr>
          <a:lstStyle/>
          <a:p>
            <a:endParaRPr/>
          </a:p>
        </p:txBody>
      </p:sp>
    </p:spTree>
    <p:extLst>
      <p:ext uri="{BB962C8B-B14F-4D97-AF65-F5344CB8AC3E}">
        <p14:creationId xmlns:p14="http://schemas.microsoft.com/office/powerpoint/2010/main" val="140176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design entire units</a:t>
            </a:r>
            <a:r>
              <a:rPr lang="en-US" baseline="0" dirty="0" smtClean="0"/>
              <a:t> around a theme like courage or bravery, focus on historical content rooted in that theme and choose texts that help present the theme in different modes. Reinforcing theme as something that appears across contents will help students make these connections on their own.</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45</a:t>
            </a:fld>
            <a:endParaRPr lang="en-US"/>
          </a:p>
        </p:txBody>
      </p:sp>
    </p:spTree>
    <p:extLst>
      <p:ext uri="{BB962C8B-B14F-4D97-AF65-F5344CB8AC3E}">
        <p14:creationId xmlns:p14="http://schemas.microsoft.com/office/powerpoint/2010/main" val="3811374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have time</a:t>
            </a:r>
            <a:r>
              <a:rPr lang="en-US" baseline="0" dirty="0" smtClean="0"/>
              <a:t> for an entire unit or even time in your own class, partnering with history colleagues to provide prose and poetry that supports the historical themes and topics they’re tackling increases the texts to which students are being exposed and creates a natural interdisciplinary chance for students to practice with paired passages.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46</a:t>
            </a:fld>
            <a:endParaRPr lang="en-US"/>
          </a:p>
        </p:txBody>
      </p:sp>
    </p:spTree>
    <p:extLst>
      <p:ext uri="{BB962C8B-B14F-4D97-AF65-F5344CB8AC3E}">
        <p14:creationId xmlns:p14="http://schemas.microsoft.com/office/powerpoint/2010/main" val="335321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12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47</a:t>
            </a:fld>
            <a:endParaRPr lang="en-US"/>
          </a:p>
        </p:txBody>
      </p:sp>
    </p:spTree>
    <p:extLst>
      <p:ext uri="{BB962C8B-B14F-4D97-AF65-F5344CB8AC3E}">
        <p14:creationId xmlns:p14="http://schemas.microsoft.com/office/powerpoint/2010/main" val="3599827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49</a:t>
            </a:fld>
            <a:endParaRPr lang="en-US"/>
          </a:p>
        </p:txBody>
      </p:sp>
    </p:spTree>
    <p:extLst>
      <p:ext uri="{BB962C8B-B14F-4D97-AF65-F5344CB8AC3E}">
        <p14:creationId xmlns:p14="http://schemas.microsoft.com/office/powerpoint/2010/main" val="26923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Academic reading requires specialized</a:t>
            </a:r>
            <a:r>
              <a:rPr lang="en-US" baseline="0" dirty="0" smtClean="0"/>
              <a:t> reading strategies to access complex texts. Teachers must model and show students how to read within different academic disciplines. When authors write for different audiences and purposes, their structures and styles change.  It is important for content area teachers to model for students how to read and analyze text written for different content purposes.</a:t>
            </a:r>
          </a:p>
          <a:p>
            <a:pPr marL="228600" indent="-228600">
              <a:buAutoNum type="arabicParenR"/>
            </a:pPr>
            <a:r>
              <a:rPr lang="en-US" baseline="0" dirty="0" smtClean="0"/>
              <a:t>Technology and social media has drastically changed the definition of literacy in the last few decades.  “Text” comes in such a variety forms and we need to show students how to interact with all forms, to include bias, validity, credibility and also how to put different texts together to strengthen an argument or point.  </a:t>
            </a:r>
          </a:p>
          <a:p>
            <a:pPr marL="228600" indent="-228600">
              <a:buAutoNum type="arabicParenR"/>
            </a:pPr>
            <a:r>
              <a:rPr lang="en-US" baseline="0" dirty="0" smtClean="0"/>
              <a:t>Adolescent readers need sustained experiences with diverse texts in a variety of genres and structures.   Opportunities for student choice and voice in independent reading and class reading increase motivation and engagement in text.  This is something you will hear over and over again during today’s webinar- students need choice and voice in what they read in order to become lifelong readers.</a:t>
            </a:r>
          </a:p>
          <a:p>
            <a:pPr marL="228600" indent="-228600">
              <a:buAutoNum type="arabicParenR"/>
            </a:pPr>
            <a:r>
              <a:rPr lang="en-US" sz="1200" b="0" i="0" kern="1200" dirty="0" smtClean="0">
                <a:solidFill>
                  <a:schemeClr val="tx1"/>
                </a:solidFill>
                <a:effectLst/>
                <a:latin typeface="+mn-lt"/>
                <a:ea typeface="+mn-ea"/>
                <a:cs typeface="+mn-cs"/>
              </a:rPr>
              <a:t>Multicultural literacy is seeing, thinking, reading, writing, listening, and discussing in ways that critically confront and bridge social, cultural, and personal differences. </a:t>
            </a:r>
            <a:r>
              <a:rPr lang="en-US" dirty="0" smtClean="0"/>
              <a:t>Inclusion of culturally diverse texts allows</a:t>
            </a:r>
            <a:r>
              <a:rPr lang="en-US" baseline="0" dirty="0" smtClean="0"/>
              <a:t> for students to see themselves in text and embrace the similarities and differences of those around them.  It is imperative that we offer students depth and breadth in their literacy development. Many of you have heard of the concept of texts as “mirrors, windows, and sliding glass doors.”  How do students see themselves, identify and have empathy with others, and how can these texts act as bridges and doorways to access worlds that are different from our own?</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4</a:t>
            </a:fld>
            <a:endParaRPr lang="en-US"/>
          </a:p>
        </p:txBody>
      </p:sp>
    </p:spTree>
    <p:extLst>
      <p:ext uri="{BB962C8B-B14F-4D97-AF65-F5344CB8AC3E}">
        <p14:creationId xmlns:p14="http://schemas.microsoft.com/office/powerpoint/2010/main" val="376921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about thinking-</a:t>
            </a:r>
            <a:r>
              <a:rPr lang="en-US" baseline="0" dirty="0" smtClean="0"/>
              <a:t> how often do we ask students to synthesize and determine which strategies will help them engage with and tackle a piece of text?  We will only see this transfer happen when we ask students to think about a text on their own- not when their only experience with text is determined and dictated by the adults.  </a:t>
            </a:r>
          </a:p>
          <a:p>
            <a:r>
              <a:rPr lang="en-US" baseline="0" dirty="0" smtClean="0"/>
              <a:t>-To be successful community members, students need the space and time to learn how to recognize bias, credible sources, and how to determine when to believe what they read.</a:t>
            </a:r>
          </a:p>
          <a:p>
            <a:endParaRPr lang="en-US" baseline="0" dirty="0" smtClean="0"/>
          </a:p>
          <a:p>
            <a:r>
              <a:rPr lang="en-US" baseline="0" dirty="0" smtClean="0"/>
              <a:t>-text structure goes hand in hand with writing instruction.  Again- writing instruction impacts reading comprehension.</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5</a:t>
            </a:fld>
            <a:endParaRPr lang="en-US"/>
          </a:p>
        </p:txBody>
      </p:sp>
    </p:spTree>
    <p:extLst>
      <p:ext uri="{BB962C8B-B14F-4D97-AF65-F5344CB8AC3E}">
        <p14:creationId xmlns:p14="http://schemas.microsoft.com/office/powerpoint/2010/main" val="79344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books- at school, at home, in the community.  What does this look like?  What opportunities do we have to increase access or get the word out about the importance of access to books?  </a:t>
            </a:r>
          </a:p>
          <a:p>
            <a:endParaRPr lang="en-US" baseline="0" dirty="0" smtClean="0"/>
          </a:p>
          <a:p>
            <a:r>
              <a:rPr lang="en-US" baseline="0" dirty="0" smtClean="0"/>
              <a:t>-Dedicated time to read in school every day.  </a:t>
            </a:r>
            <a:r>
              <a:rPr lang="en-US" baseline="0" dirty="0" err="1" smtClean="0"/>
              <a:t>Donalyn</a:t>
            </a:r>
            <a:r>
              <a:rPr lang="en-US" baseline="0" dirty="0" smtClean="0"/>
              <a:t> Miller reminded us just this weekend that students are not going to go home and suddenly decide to read on their own if it isn’t something they are doing at school.  We need to promote time for students to be in text of their choosing daily.</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6</a:t>
            </a:fld>
            <a:endParaRPr lang="en-US"/>
          </a:p>
        </p:txBody>
      </p:sp>
    </p:spTree>
    <p:extLst>
      <p:ext uri="{BB962C8B-B14F-4D97-AF65-F5344CB8AC3E}">
        <p14:creationId xmlns:p14="http://schemas.microsoft.com/office/powerpoint/2010/main" val="2357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Skills based course- we have the opportunity to build units</a:t>
            </a:r>
            <a:r>
              <a:rPr lang="en-US" baseline="0" dirty="0" smtClean="0"/>
              <a:t> of study around essential questions that require students to critically think about a topic that resonates with them.  They can learn to summarize, draw conclusions, analyze text structure, organization and author’s purpose from any text.  Variety is the key- we can always include whole class selections- a poem, an article, a chunk of a book- but what are they in when they read independently in our classes and how can we tap into their natural curiosity to help scaffold and support their learning and independence?</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8</a:t>
            </a:fld>
            <a:endParaRPr lang="en-US"/>
          </a:p>
        </p:txBody>
      </p:sp>
    </p:spTree>
    <p:extLst>
      <p:ext uri="{BB962C8B-B14F-4D97-AF65-F5344CB8AC3E}">
        <p14:creationId xmlns:p14="http://schemas.microsoft.com/office/powerpoint/2010/main" val="404205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42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opportunity</a:t>
            </a:r>
            <a:r>
              <a:rPr lang="en-US" baseline="0" dirty="0" smtClean="0"/>
              <a:t> for paired texts also provides the option to allow choice and voice with our required classroom readings.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12</a:t>
            </a:fld>
            <a:endParaRPr lang="en-US"/>
          </a:p>
        </p:txBody>
      </p:sp>
    </p:spTree>
    <p:extLst>
      <p:ext uri="{BB962C8B-B14F-4D97-AF65-F5344CB8AC3E}">
        <p14:creationId xmlns:p14="http://schemas.microsoft.com/office/powerpoint/2010/main" val="404140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Nonfiction Example: </a:t>
            </a:r>
            <a:r>
              <a:rPr lang="en-US" sz="1200" dirty="0" smtClean="0">
                <a:solidFill>
                  <a:srgbClr val="FF0000"/>
                </a:solidFill>
              </a:rPr>
              <a:t>Overarching standard- The student will </a:t>
            </a:r>
            <a:r>
              <a:rPr lang="en-US" sz="1200" b="1" u="sng" dirty="0" smtClean="0">
                <a:solidFill>
                  <a:srgbClr val="FF0000"/>
                </a:solidFill>
              </a:rPr>
              <a:t>read and demonstrate comprehension </a:t>
            </a:r>
            <a:r>
              <a:rPr lang="en-US" sz="1200" dirty="0" smtClean="0">
                <a:solidFill>
                  <a:srgbClr val="FF0000"/>
                </a:solidFill>
              </a:rPr>
              <a:t>of a variety of nonfiction texts.</a:t>
            </a:r>
            <a:endParaRPr lang="en-US" sz="1200" dirty="0" smtClean="0"/>
          </a:p>
          <a:p>
            <a:endParaRPr lang="en-US" sz="1200" dirty="0" smtClean="0"/>
          </a:p>
          <a:p>
            <a:r>
              <a:rPr lang="en-US" sz="1200" dirty="0" smtClean="0"/>
              <a:t>In 1</a:t>
            </a:r>
            <a:r>
              <a:rPr lang="en-US" sz="1200" baseline="30000" dirty="0" smtClean="0"/>
              <a:t>st</a:t>
            </a:r>
            <a:r>
              <a:rPr lang="en-US" sz="1200" dirty="0" smtClean="0"/>
              <a:t> grade students must identify text features</a:t>
            </a:r>
          </a:p>
          <a:p>
            <a:r>
              <a:rPr lang="en-US" sz="1200" dirty="0" smtClean="0"/>
              <a:t>In 3</a:t>
            </a:r>
            <a:r>
              <a:rPr lang="en-US" sz="1200" baseline="30000" dirty="0" smtClean="0"/>
              <a:t>rd</a:t>
            </a:r>
            <a:r>
              <a:rPr lang="en-US" sz="1200" dirty="0" smtClean="0"/>
              <a:t> grade they must be able to identify but also use them to demonstrate comprehension of nonfiction text</a:t>
            </a:r>
          </a:p>
          <a:p>
            <a:r>
              <a:rPr lang="en-US" sz="1200" dirty="0" smtClean="0"/>
              <a:t>By the time students are in 5</a:t>
            </a:r>
            <a:r>
              <a:rPr lang="en-US" sz="1200" baseline="30000" dirty="0" smtClean="0"/>
              <a:t>th</a:t>
            </a:r>
            <a:r>
              <a:rPr lang="en-US" sz="1200" dirty="0" smtClean="0"/>
              <a:t> grade they should be able to use text features </a:t>
            </a:r>
            <a:r>
              <a:rPr lang="en-US" sz="1200" u="sng" dirty="0" smtClean="0"/>
              <a:t>to predict and categorize information </a:t>
            </a:r>
            <a:r>
              <a:rPr lang="en-US" sz="1200" dirty="0" smtClean="0">
                <a:solidFill>
                  <a:srgbClr val="FF0000"/>
                </a:solidFill>
              </a:rPr>
              <a:t>(This is a shift- we are using text features to do something else- the purpose has changed so we need to focus our attention on the second half of the standard.  We are using our knowledge of text features to do something else)</a:t>
            </a:r>
          </a:p>
          <a:p>
            <a:r>
              <a:rPr lang="en-US" sz="1200" dirty="0" smtClean="0"/>
              <a:t>10</a:t>
            </a:r>
            <a:r>
              <a:rPr lang="en-US" sz="1200" baseline="30000" dirty="0" smtClean="0"/>
              <a:t>th</a:t>
            </a:r>
            <a:r>
              <a:rPr lang="en-US" sz="1200" dirty="0" smtClean="0"/>
              <a:t> grade continues to build on this and students must be able to analyze text features and organizational patterns to evaluate the meaning of text </a:t>
            </a:r>
            <a:r>
              <a:rPr lang="en-US" sz="1200" dirty="0" smtClean="0">
                <a:solidFill>
                  <a:srgbClr val="FF0000"/>
                </a:solidFill>
              </a:rPr>
              <a:t>(think of knowledge of text features as one tool in a toolbox- we are pulling what we know about text feature to evaluate the text. We spend much of elementary school adding tools to the toolbox so that we may use those tools to do other things in secondary English)</a:t>
            </a:r>
          </a:p>
          <a:p>
            <a:r>
              <a:rPr lang="en-US" sz="1200" dirty="0" smtClean="0">
                <a:solidFill>
                  <a:srgbClr val="FF0000"/>
                </a:solidFill>
              </a:rPr>
              <a:t>Moving beyond the identifying and using text features stage is crucial for students to be successful with this skill as it spirals through elementary, middle, and high school.</a:t>
            </a:r>
          </a:p>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17</a:t>
            </a:fld>
            <a:endParaRPr lang="en-US"/>
          </a:p>
        </p:txBody>
      </p:sp>
    </p:spTree>
    <p:extLst>
      <p:ext uri="{BB962C8B-B14F-4D97-AF65-F5344CB8AC3E}">
        <p14:creationId xmlns:p14="http://schemas.microsoft.com/office/powerpoint/2010/main" val="3927937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7611" y="414937"/>
            <a:ext cx="10626899" cy="5530244"/>
          </a:xfrm>
          <a:prstGeom prst="rect">
            <a:avLst/>
          </a:prstGeom>
        </p:spPr>
      </p:pic>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5861539"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6369696" y="1280521"/>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28251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00" y="-244319"/>
            <a:ext cx="12192000" cy="6183278"/>
          </a:xfrm>
          <a:prstGeom prst="rect">
            <a:avLst/>
          </a:prstGeom>
        </p:spPr>
      </p:pic>
      <p:sp>
        <p:nvSpPr>
          <p:cNvPr id="10" name="Rectangle 9"/>
          <p:cNvSpPr/>
          <p:nvPr userDrawn="1"/>
        </p:nvSpPr>
        <p:spPr>
          <a:xfrm>
            <a:off x="-1" y="-244319"/>
            <a:ext cx="4558975" cy="6183278"/>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84289" y="0"/>
            <a:ext cx="3967611" cy="791082"/>
          </a:xfrm>
          <a:prstGeom prst="rect">
            <a:avLst/>
          </a:prstGeo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18"/>
            <a:ext cx="3967611" cy="4658437"/>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418440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4909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69378" y="2754923"/>
            <a:ext cx="3353409" cy="318713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281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65846" y="3094785"/>
            <a:ext cx="3951505" cy="2847276"/>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7112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625815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1" name="Content Placeholder 2"/>
          <p:cNvSpPr>
            <a:spLocks noGrp="1"/>
          </p:cNvSpPr>
          <p:nvPr>
            <p:ph idx="10"/>
          </p:nvPr>
        </p:nvSpPr>
        <p:spPr>
          <a:xfrm>
            <a:off x="695491" y="502080"/>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37" y="527483"/>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23329" y="2542105"/>
            <a:ext cx="2141728" cy="3557016"/>
          </a:xfrm>
          <a:prstGeom prst="rect">
            <a:avLst/>
          </a:prstGeom>
        </p:spPr>
      </p:pic>
    </p:spTree>
    <p:extLst>
      <p:ext uri="{BB962C8B-B14F-4D97-AF65-F5344CB8AC3E}">
        <p14:creationId xmlns:p14="http://schemas.microsoft.com/office/powerpoint/2010/main" val="129028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71077" y="-156309"/>
            <a:ext cx="12192000" cy="6096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429847" y="209002"/>
            <a:ext cx="5119076" cy="352284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023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0" name="Picture Placeholder 2"/>
          <p:cNvSpPr>
            <a:spLocks noGrp="1"/>
          </p:cNvSpPr>
          <p:nvPr>
            <p:ph type="pic" idx="12"/>
          </p:nvPr>
        </p:nvSpPr>
        <p:spPr>
          <a:xfrm>
            <a:off x="525092"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525092"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11"/>
          <p:cNvSpPr/>
          <p:nvPr userDrawn="1"/>
        </p:nvSpPr>
        <p:spPr>
          <a:xfrm>
            <a:off x="6221524"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6233484"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6234550"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217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6056923"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1"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344287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52041" y="1"/>
            <a:ext cx="12335677" cy="5934772"/>
          </a:xfrm>
          <a:prstGeom prst="rect">
            <a:avLst/>
          </a:prstGeom>
        </p:spPr>
      </p:pic>
      <p:sp>
        <p:nvSpPr>
          <p:cNvPr id="9" name="Rectangle 8"/>
          <p:cNvSpPr/>
          <p:nvPr userDrawn="1"/>
        </p:nvSpPr>
        <p:spPr>
          <a:xfrm>
            <a:off x="7245416" y="0"/>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3" name="Text Placeholder 2"/>
          <p:cNvSpPr>
            <a:spLocks noGrp="1"/>
          </p:cNvSpPr>
          <p:nvPr>
            <p:ph type="body" idx="1"/>
          </p:nvPr>
        </p:nvSpPr>
        <p:spPr>
          <a:xfrm>
            <a:off x="7528978" y="205906"/>
            <a:ext cx="4363433"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78" y="1060581"/>
            <a:ext cx="4363433"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9748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742191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8406" y="-730666"/>
            <a:ext cx="12828284" cy="6675847"/>
          </a:xfrm>
          <a:prstGeom prst="rect">
            <a:avLst/>
          </a:prstGeom>
        </p:spPr>
      </p:pic>
      <p:sp>
        <p:nvSpPr>
          <p:cNvPr id="7" name="Rectangle 6"/>
          <p:cNvSpPr/>
          <p:nvPr userDrawn="1"/>
        </p:nvSpPr>
        <p:spPr>
          <a:xfrm>
            <a:off x="-348931" y="-148837"/>
            <a:ext cx="12848808"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Content Placeholder 2"/>
          <p:cNvSpPr>
            <a:spLocks noGrp="1"/>
          </p:cNvSpPr>
          <p:nvPr>
            <p:ph idx="1"/>
          </p:nvPr>
        </p:nvSpPr>
        <p:spPr>
          <a:xfrm>
            <a:off x="-1" y="1084630"/>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420311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cxnSp>
        <p:nvCxnSpPr>
          <p:cNvPr id="25" name="Google Shape;25;p5"/>
          <p:cNvCxnSpPr/>
          <p:nvPr/>
        </p:nvCxnSpPr>
        <p:spPr>
          <a:xfrm>
            <a:off x="572267" y="1700769"/>
            <a:ext cx="8188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415600" y="1958433"/>
            <a:ext cx="5333200" cy="413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5"/>
          <p:cNvSpPr txBox="1">
            <a:spLocks noGrp="1"/>
          </p:cNvSpPr>
          <p:nvPr>
            <p:ph type="body" idx="2"/>
          </p:nvPr>
        </p:nvSpPr>
        <p:spPr>
          <a:xfrm>
            <a:off x="6443200" y="1958433"/>
            <a:ext cx="5333200" cy="413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7645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07241"/>
            <a:ext cx="8421892" cy="5530244"/>
          </a:xfrm>
          <a:prstGeom prst="rect">
            <a:avLst/>
          </a:prstGeom>
        </p:spPr>
      </p:pic>
      <p:sp>
        <p:nvSpPr>
          <p:cNvPr id="2" name="Title 1"/>
          <p:cNvSpPr>
            <a:spLocks noGrp="1"/>
          </p:cNvSpPr>
          <p:nvPr>
            <p:ph type="ctrTitle"/>
          </p:nvPr>
        </p:nvSpPr>
        <p:spPr>
          <a:xfrm>
            <a:off x="0" y="4"/>
            <a:ext cx="12192000" cy="964841"/>
          </a:xfrm>
        </p:spPr>
        <p:txBody>
          <a:bodyPr anchor="ctr">
            <a:noAutofit/>
          </a:bodyPr>
          <a:lstStyle>
            <a:lvl1pPr algn="l">
              <a:defRPr sz="5333"/>
            </a:lvl1pPr>
          </a:lstStyle>
          <a:p>
            <a:r>
              <a:rPr lang="en-US" dirty="0" smtClean="0"/>
              <a:t>Click to edit Master title style</a:t>
            </a:r>
            <a:endParaRPr dirty="0"/>
          </a:p>
        </p:txBody>
      </p:sp>
      <p:sp>
        <p:nvSpPr>
          <p:cNvPr id="4" name="Rectangle 3"/>
          <p:cNvSpPr/>
          <p:nvPr userDrawn="1"/>
        </p:nvSpPr>
        <p:spPr>
          <a:xfrm>
            <a:off x="5861546"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ext Placeholder 2"/>
          <p:cNvSpPr>
            <a:spLocks noGrp="1"/>
          </p:cNvSpPr>
          <p:nvPr>
            <p:ph type="body" idx="1"/>
          </p:nvPr>
        </p:nvSpPr>
        <p:spPr>
          <a:xfrm>
            <a:off x="6369696" y="1280521"/>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513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8931" y="-3881473"/>
            <a:ext cx="15011064" cy="9822888"/>
          </a:xfrm>
          <a:prstGeom prst="rect">
            <a:avLst/>
          </a:prstGeom>
        </p:spPr>
      </p:pic>
      <p:sp>
        <p:nvSpPr>
          <p:cNvPr id="7" name="Rectangle 6"/>
          <p:cNvSpPr/>
          <p:nvPr userDrawn="1"/>
        </p:nvSpPr>
        <p:spPr>
          <a:xfrm>
            <a:off x="-348931" y="-148838"/>
            <a:ext cx="12848808"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ctrTitle" hasCustomPrompt="1"/>
          </p:nvPr>
        </p:nvSpPr>
        <p:spPr>
          <a:xfrm>
            <a:off x="0" y="4"/>
            <a:ext cx="12192000" cy="964841"/>
          </a:xfrm>
        </p:spPr>
        <p:txBody>
          <a:bodyPr anchor="ctr">
            <a:noAutofit/>
          </a:bodyPr>
          <a:lstStyle>
            <a:lvl1pPr algn="l">
              <a:defRPr sz="5333"/>
            </a:lvl1pPr>
          </a:lstStyle>
          <a:p>
            <a:r>
              <a:rPr lang="en-US" dirty="0" smtClean="0"/>
              <a:t>Click to add title</a:t>
            </a:r>
            <a:endParaRPr dirty="0"/>
          </a:p>
        </p:txBody>
      </p:sp>
      <p:sp>
        <p:nvSpPr>
          <p:cNvPr id="9" name="Content Placeholder 2"/>
          <p:cNvSpPr>
            <a:spLocks noGrp="1"/>
          </p:cNvSpPr>
          <p:nvPr>
            <p:ph idx="1"/>
          </p:nvPr>
        </p:nvSpPr>
        <p:spPr>
          <a:xfrm>
            <a:off x="-1" y="1084631"/>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7909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9739" y="1"/>
            <a:ext cx="9817781" cy="5936787"/>
          </a:xfrm>
          <a:prstGeom prst="rect">
            <a:avLst/>
          </a:prstGeom>
        </p:spPr>
      </p:pic>
      <p:sp>
        <p:nvSpPr>
          <p:cNvPr id="4" name="Rectangle 3"/>
          <p:cNvSpPr/>
          <p:nvPr userDrawn="1"/>
        </p:nvSpPr>
        <p:spPr>
          <a:xfrm>
            <a:off x="1" y="1"/>
            <a:ext cx="6096000" cy="5936787"/>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8" name="Text Placeholder 2"/>
          <p:cNvSpPr>
            <a:spLocks noGrp="1"/>
          </p:cNvSpPr>
          <p:nvPr>
            <p:ph type="body" idx="1"/>
          </p:nvPr>
        </p:nvSpPr>
        <p:spPr>
          <a:xfrm>
            <a:off x="325799" y="1223689"/>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3"/>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42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666" y="-2716146"/>
            <a:ext cx="12930908" cy="8652935"/>
          </a:xfrm>
          <a:prstGeom prst="rect">
            <a:avLst/>
          </a:prstGeom>
        </p:spPr>
      </p:pic>
      <p:sp>
        <p:nvSpPr>
          <p:cNvPr id="8" name="Rectangle 7"/>
          <p:cNvSpPr/>
          <p:nvPr userDrawn="1"/>
        </p:nvSpPr>
        <p:spPr>
          <a:xfrm>
            <a:off x="-338667" y="-156535"/>
            <a:ext cx="12848808" cy="6094019"/>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10" name="Content Placeholder 2"/>
          <p:cNvSpPr>
            <a:spLocks noGrp="1"/>
          </p:cNvSpPr>
          <p:nvPr>
            <p:ph idx="1"/>
          </p:nvPr>
        </p:nvSpPr>
        <p:spPr>
          <a:xfrm>
            <a:off x="4180587" y="1143004"/>
            <a:ext cx="7939580" cy="4598075"/>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50" y="2055885"/>
            <a:ext cx="4011084" cy="368519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4" name="Text Placeholder 3"/>
          <p:cNvSpPr>
            <a:spLocks noGrp="1"/>
          </p:cNvSpPr>
          <p:nvPr>
            <p:ph type="body" sz="half" idx="12"/>
          </p:nvPr>
        </p:nvSpPr>
        <p:spPr>
          <a:xfrm>
            <a:off x="27854" y="1133674"/>
            <a:ext cx="4011084" cy="810407"/>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6211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67767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112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6788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40355"/>
            <a:ext cx="12192000" cy="7731120"/>
          </a:xfrm>
          <a:prstGeom prst="rect">
            <a:avLst/>
          </a:prstGeom>
        </p:spPr>
      </p:pic>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585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74801"/>
            <a:ext cx="12192000" cy="7219983"/>
          </a:xfrm>
          <a:prstGeom prst="rect">
            <a:avLst/>
          </a:prstGeom>
        </p:spPr>
      </p:pic>
      <p:sp>
        <p:nvSpPr>
          <p:cNvPr id="14" name="Title 1"/>
          <p:cNvSpPr>
            <a:spLocks noGrp="1"/>
          </p:cNvSpPr>
          <p:nvPr>
            <p:ph type="ctrTitle"/>
          </p:nvPr>
        </p:nvSpPr>
        <p:spPr>
          <a:xfrm>
            <a:off x="-104206" y="-156533"/>
            <a:ext cx="12400411" cy="1470025"/>
          </a:xfrm>
        </p:spPr>
        <p:txBody>
          <a:bodyPr>
            <a:normAutofit/>
          </a:bodyPr>
          <a:lstStyle>
            <a:lvl1pPr>
              <a:defRPr sz="5867"/>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509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8251" y="0"/>
            <a:ext cx="11853992" cy="5936786"/>
          </a:xfrm>
          <a:prstGeom prst="rect">
            <a:avLst/>
          </a:prstGeom>
        </p:spPr>
      </p:pic>
      <p:sp>
        <p:nvSpPr>
          <p:cNvPr id="4" name="Rectangle 3"/>
          <p:cNvSpPr/>
          <p:nvPr userDrawn="1"/>
        </p:nvSpPr>
        <p:spPr>
          <a:xfrm>
            <a:off x="1" y="0"/>
            <a:ext cx="6096000" cy="5936786"/>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8" name="Text Placeholder 2"/>
          <p:cNvSpPr>
            <a:spLocks noGrp="1"/>
          </p:cNvSpPr>
          <p:nvPr>
            <p:ph type="body" idx="1"/>
          </p:nvPr>
        </p:nvSpPr>
        <p:spPr>
          <a:xfrm>
            <a:off x="325799" y="1223687"/>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2"/>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4385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5"/>
            <a:ext cx="12192000" cy="7591007"/>
          </a:xfrm>
          <a:prstGeom prst="rect">
            <a:avLst/>
          </a:prstGeom>
        </p:spPr>
      </p:pic>
      <p:sp>
        <p:nvSpPr>
          <p:cNvPr id="8" name="Rectangle 7"/>
          <p:cNvSpPr/>
          <p:nvPr userDrawn="1"/>
        </p:nvSpPr>
        <p:spPr>
          <a:xfrm>
            <a:off x="0" y="-1560204"/>
            <a:ext cx="12510141"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299597"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4"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95699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5399"/>
            <a:ext cx="9213707" cy="6072188"/>
          </a:xfrm>
          <a:prstGeom prst="rect">
            <a:avLst/>
          </a:prstGeom>
        </p:spPr>
      </p:pic>
      <p:sp>
        <p:nvSpPr>
          <p:cNvPr id="8" name="Rectangle 7"/>
          <p:cNvSpPr/>
          <p:nvPr userDrawn="1"/>
        </p:nvSpPr>
        <p:spPr>
          <a:xfrm>
            <a:off x="7153051" y="1262305"/>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7508309"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5586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461437"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6348705" y="1548959"/>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6724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2012" y="-825097"/>
            <a:ext cx="9937873" cy="6764056"/>
          </a:xfrm>
          <a:prstGeom prst="rect">
            <a:avLst/>
          </a:prstGeom>
        </p:spPr>
      </p:pic>
      <p:sp>
        <p:nvSpPr>
          <p:cNvPr id="10" name="Rectangle 9"/>
          <p:cNvSpPr/>
          <p:nvPr userDrawn="1"/>
        </p:nvSpPr>
        <p:spPr>
          <a:xfrm>
            <a:off x="-1" y="-244320"/>
            <a:ext cx="4558975"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7" name="Text Placeholder 2"/>
          <p:cNvSpPr>
            <a:spLocks noGrp="1"/>
          </p:cNvSpPr>
          <p:nvPr>
            <p:ph type="body" idx="1"/>
          </p:nvPr>
        </p:nvSpPr>
        <p:spPr>
          <a:xfrm>
            <a:off x="284289" y="1"/>
            <a:ext cx="3967611" cy="791083"/>
          </a:xfrm>
          <a:prstGeom prst="rect">
            <a:avLst/>
          </a:prstGeom>
        </p:spPr>
        <p:txBody>
          <a:bodyPr anchor="b"/>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20"/>
            <a:ext cx="3967611" cy="4658437"/>
          </a:xfrm>
          <a:prstGeom prst="rect">
            <a:avLst/>
          </a:prstGeom>
        </p:spPr>
        <p:txBody>
          <a:bodyPr/>
          <a:lstStyle>
            <a:lvl1pPr>
              <a:defRPr sz="2667">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768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89253" y="3006246"/>
            <a:ext cx="4876527" cy="2962025"/>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71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41691" y="2381700"/>
            <a:ext cx="2881103" cy="3560363"/>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0260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05745" y="2142087"/>
            <a:ext cx="4040892" cy="3799976"/>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951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Rectangle 7"/>
          <p:cNvSpPr/>
          <p:nvPr userDrawn="1"/>
        </p:nvSpPr>
        <p:spPr>
          <a:xfrm>
            <a:off x="625815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695498" y="502080"/>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43" y="527484"/>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23329" y="1864633"/>
            <a:ext cx="2141728" cy="4234488"/>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835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6858" y="-278508"/>
            <a:ext cx="9460428" cy="6218199"/>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429854" y="209003"/>
            <a:ext cx="5119076" cy="3522844"/>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1685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Picture Placeholder 2"/>
          <p:cNvSpPr>
            <a:spLocks noGrp="1"/>
          </p:cNvSpPr>
          <p:nvPr>
            <p:ph type="pic" idx="12"/>
          </p:nvPr>
        </p:nvSpPr>
        <p:spPr>
          <a:xfrm>
            <a:off x="525098"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1" name="Text Placeholder 3"/>
          <p:cNvSpPr>
            <a:spLocks noGrp="1"/>
          </p:cNvSpPr>
          <p:nvPr>
            <p:ph type="body" sz="half" idx="2"/>
          </p:nvPr>
        </p:nvSpPr>
        <p:spPr>
          <a:xfrm>
            <a:off x="525098"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Rectangle 11"/>
          <p:cNvSpPr/>
          <p:nvPr userDrawn="1"/>
        </p:nvSpPr>
        <p:spPr>
          <a:xfrm>
            <a:off x="6221524"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Picture Placeholder 2"/>
          <p:cNvSpPr>
            <a:spLocks noGrp="1"/>
          </p:cNvSpPr>
          <p:nvPr>
            <p:ph type="pic" idx="13"/>
          </p:nvPr>
        </p:nvSpPr>
        <p:spPr>
          <a:xfrm>
            <a:off x="6233490"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3"/>
          <p:cNvSpPr>
            <a:spLocks noGrp="1"/>
          </p:cNvSpPr>
          <p:nvPr>
            <p:ph type="body" sz="half" idx="14"/>
          </p:nvPr>
        </p:nvSpPr>
        <p:spPr>
          <a:xfrm>
            <a:off x="6234557"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890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69735"/>
            <a:ext cx="12592243" cy="6306521"/>
          </a:xfrm>
          <a:prstGeom prst="rect">
            <a:avLst/>
          </a:prstGeom>
        </p:spPr>
      </p:pic>
      <p:sp>
        <p:nvSpPr>
          <p:cNvPr id="8" name="Rectangle 7"/>
          <p:cNvSpPr/>
          <p:nvPr userDrawn="1"/>
        </p:nvSpPr>
        <p:spPr>
          <a:xfrm>
            <a:off x="-338667" y="-156534"/>
            <a:ext cx="12848808" cy="6094018"/>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4180581" y="1143003"/>
            <a:ext cx="7939580" cy="45980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49" y="2055883"/>
            <a:ext cx="4011084" cy="3685194"/>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ext Placeholder 3"/>
          <p:cNvSpPr>
            <a:spLocks noGrp="1"/>
          </p:cNvSpPr>
          <p:nvPr>
            <p:ph type="body" sz="half" idx="12"/>
          </p:nvPr>
        </p:nvSpPr>
        <p:spPr>
          <a:xfrm>
            <a:off x="27847" y="1133671"/>
            <a:ext cx="4011084" cy="81040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773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6056930"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8"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14919" y="3158461"/>
            <a:ext cx="4450860" cy="2809811"/>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463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4645" y="3"/>
            <a:ext cx="8898124" cy="5934772"/>
          </a:xfrm>
          <a:prstGeom prst="rect">
            <a:avLst/>
          </a:prstGeom>
        </p:spPr>
      </p:pic>
      <p:sp>
        <p:nvSpPr>
          <p:cNvPr id="9" name="Rectangle 8"/>
          <p:cNvSpPr/>
          <p:nvPr userDrawn="1"/>
        </p:nvSpPr>
        <p:spPr>
          <a:xfrm>
            <a:off x="7245422" y="3"/>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Text Placeholder 2"/>
          <p:cNvSpPr>
            <a:spLocks noGrp="1"/>
          </p:cNvSpPr>
          <p:nvPr>
            <p:ph type="body" idx="1"/>
          </p:nvPr>
        </p:nvSpPr>
        <p:spPr>
          <a:xfrm>
            <a:off x="7528985" y="205905"/>
            <a:ext cx="4363433"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85" y="1060581"/>
            <a:ext cx="4363433"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5094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00780-5619-4268-B72E-BCB4D60300E3}"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3079724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183769378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42047690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618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12192000" cy="4891335"/>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14"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144496"/>
            <a:ext cx="12192000" cy="658905"/>
          </a:xfrm>
          <a:solidFill>
            <a:srgbClr val="000000">
              <a:alpha val="49020"/>
            </a:srgbClr>
          </a:solidFill>
        </p:spPr>
        <p:txBody>
          <a:bodyPr>
            <a:normAutofit/>
          </a:bodyPr>
          <a:lstStyle>
            <a:lvl1pPr marL="0" indent="0" algn="ctr">
              <a:buNone/>
              <a:defRPr sz="3733" i="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6618249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12192000" cy="5941413"/>
          </a:xfrm>
          <a:prstGeom prst="rect">
            <a:avLst/>
          </a:prstGeom>
        </p:spPr>
      </p:pic>
      <p:sp>
        <p:nvSpPr>
          <p:cNvPr id="6" name="Rectangle 5"/>
          <p:cNvSpPr/>
          <p:nvPr userDrawn="1"/>
        </p:nvSpPr>
        <p:spPr>
          <a:xfrm>
            <a:off x="1" y="3"/>
            <a:ext cx="12192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641119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7"/>
            <a:ext cx="12400411"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1855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56774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sp>
        <p:nvSpPr>
          <p:cNvPr id="8" name="Rectangle 7"/>
          <p:cNvSpPr/>
          <p:nvPr userDrawn="1"/>
        </p:nvSpPr>
        <p:spPr>
          <a:xfrm>
            <a:off x="-123152" y="-156534"/>
            <a:ext cx="12510141"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99590"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2"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341294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1817" y="-133443"/>
            <a:ext cx="12192000" cy="6072188"/>
          </a:xfrm>
          <a:prstGeom prst="rect">
            <a:avLst/>
          </a:prstGeom>
        </p:spPr>
      </p:pic>
      <p:sp>
        <p:nvSpPr>
          <p:cNvPr id="8" name="Rectangle 7"/>
          <p:cNvSpPr/>
          <p:nvPr userDrawn="1"/>
        </p:nvSpPr>
        <p:spPr>
          <a:xfrm>
            <a:off x="7153051" y="1262304"/>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7508309"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40537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461437"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Picture Placeholder 2"/>
          <p:cNvSpPr>
            <a:spLocks noGrp="1"/>
          </p:cNvSpPr>
          <p:nvPr>
            <p:ph type="pic" idx="12"/>
          </p:nvPr>
        </p:nvSpPr>
        <p:spPr>
          <a:xfrm>
            <a:off x="6348698" y="1548958"/>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97973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9774558" y="5993445"/>
            <a:ext cx="2316847"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309993" y="6218393"/>
            <a:ext cx="28448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3142568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707" r:id="rId19"/>
    <p:sldLayoutId id="2147483709"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400" rtl="0" eaLnBrk="1" latinLnBrk="0" hangingPunct="1">
        <a:spcBef>
          <a:spcPts val="0"/>
        </a:spcBef>
        <a:buNone/>
        <a:defRPr sz="2400" kern="1200">
          <a:solidFill>
            <a:schemeClr val="bg1"/>
          </a:solidFill>
          <a:latin typeface="+mj-lt"/>
          <a:ea typeface="+mj-ea"/>
          <a:cs typeface="+mj-cs"/>
        </a:defRPr>
      </a:lvl1pPr>
    </p:titleStyle>
    <p:body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VAisforLearners4VDOE reversed150.png"/>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10158748" y="5993449"/>
            <a:ext cx="1760945"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221203" y="6223995"/>
            <a:ext cx="2844800" cy="366183"/>
          </a:xfrm>
          <a:prstGeom prst="rect">
            <a:avLst/>
          </a:prstGeom>
          <a:noFill/>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3200" smtClean="0">
                <a:solidFill>
                  <a:schemeClr val="bg1"/>
                </a:solidFill>
              </a:rPr>
              <a:pPr algn="l"/>
              <a:t>‹#›</a:t>
            </a:fld>
            <a:endParaRPr lang="en-US" sz="3200">
              <a:solidFill>
                <a:schemeClr val="bg1"/>
              </a:solidFill>
            </a:endParaRPr>
          </a:p>
        </p:txBody>
      </p:sp>
    </p:spTree>
    <p:extLst>
      <p:ext uri="{BB962C8B-B14F-4D97-AF65-F5344CB8AC3E}">
        <p14:creationId xmlns:p14="http://schemas.microsoft.com/office/powerpoint/2010/main" val="3879884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6" r:id="rId25"/>
    <p:sldLayoutId id="2147483710" r:id="rId26"/>
    <p:sldLayoutId id="2147483711" r:id="rId2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1219170" rtl="0" eaLnBrk="1" latinLnBrk="0" hangingPunct="1">
        <a:spcBef>
          <a:spcPts val="0"/>
        </a:spcBef>
        <a:buNone/>
        <a:defRPr sz="3200" kern="1200">
          <a:solidFill>
            <a:schemeClr val="bg1"/>
          </a:solidFill>
          <a:latin typeface="+mj-lt"/>
          <a:ea typeface="+mj-ea"/>
          <a:cs typeface="+mj-cs"/>
        </a:defRPr>
      </a:lvl1pPr>
    </p:titleStyle>
    <p:bodyStyle>
      <a:lvl1pPr marL="0" indent="0" algn="l" defTabSz="1219170" rtl="0" eaLnBrk="1" latinLnBrk="0" hangingPunct="1">
        <a:spcBef>
          <a:spcPts val="2667"/>
        </a:spcBef>
        <a:buClr>
          <a:schemeClr val="accent1"/>
        </a:buClr>
        <a:buFont typeface="Arial"/>
        <a:buNone/>
        <a:defRPr sz="1600" kern="1200">
          <a:solidFill>
            <a:schemeClr val="tx1">
              <a:lumMod val="65000"/>
              <a:lumOff val="35000"/>
            </a:schemeClr>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1600" kern="1200">
          <a:solidFill>
            <a:schemeClr val="tx1">
              <a:lumMod val="65000"/>
              <a:lumOff val="35000"/>
            </a:schemeClr>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1600" kern="1200">
          <a:solidFill>
            <a:schemeClr val="tx1">
              <a:lumMod val="65000"/>
              <a:lumOff val="35000"/>
            </a:schemeClr>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1600" kern="1200" dirty="0" smtClean="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1600" kern="120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MEhSk71gUCQ" TargetMode="Externa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hyperlink" Target="VDOE%20English%20Instructional%20Plans" TargetMode="External"/><Relationship Id="rId2" Type="http://schemas.openxmlformats.org/officeDocument/2006/relationships/image" Target="../media/image49.png"/><Relationship Id="rId1" Type="http://schemas.openxmlformats.org/officeDocument/2006/relationships/slideLayout" Target="../slideLayouts/slideLayout22.xml"/><Relationship Id="rId4" Type="http://schemas.openxmlformats.org/officeDocument/2006/relationships/hyperlink" Target="http://www.doe.virginia.gov/testing/sol/standards_docs/english/2017/eng-instruct-plans/index.s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hyperlink" Target="https://www.poetryfoundation.org/poems/58424/what-everybody-knows-now"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hyperlink" Target="https://www.encyclopediavirginia.org/Morgan_v_Virginia" TargetMode="Externa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hyperlink" Target="http://www.lewisandclarkexhibit.org/4_0_0/4_1_0_supportingdocs/4_1_7_1/read_L4_journal_excerpts.pdf"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57.jpe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8.xml"/><Relationship Id="rId5" Type="http://schemas.openxmlformats.org/officeDocument/2006/relationships/hyperlink" Target="mailto:Student_Assessment@doe.virginia.gov" TargetMode="External"/><Relationship Id="rId4" Type="http://schemas.openxmlformats.org/officeDocument/2006/relationships/hyperlink" Target="mailto:Taylor.Snow@doe.Virgini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tandards.aasl.org/"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ctangle"/>
          <p:cNvSpPr/>
          <p:nvPr/>
        </p:nvSpPr>
        <p:spPr>
          <a:xfrm>
            <a:off x="0" y="890496"/>
            <a:ext cx="12192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9360"/>
            <a:ext cx="12192000" cy="1143000"/>
          </a:xfrm>
        </p:spPr>
        <p:txBody>
          <a:bodyPr>
            <a:normAutofit fontScale="90000"/>
          </a:bodyPr>
          <a:lstStyle/>
          <a:p>
            <a:r>
              <a:rPr lang="en-US" sz="5333" dirty="0"/>
              <a:t>Comprehensive Literacy Webinar Series</a:t>
            </a:r>
          </a:p>
        </p:txBody>
      </p:sp>
      <p:sp>
        <p:nvSpPr>
          <p:cNvPr id="3" name="Subtitle 2"/>
          <p:cNvSpPr>
            <a:spLocks noGrp="1"/>
          </p:cNvSpPr>
          <p:nvPr>
            <p:ph type="subTitle" idx="1"/>
          </p:nvPr>
        </p:nvSpPr>
        <p:spPr>
          <a:solidFill>
            <a:schemeClr val="accent2">
              <a:alpha val="49020"/>
            </a:schemeClr>
          </a:solidFill>
          <a:ln w="76200">
            <a:solidFill>
              <a:schemeClr val="tx1"/>
            </a:solidFill>
          </a:ln>
        </p:spPr>
        <p:txBody>
          <a:bodyPr>
            <a:noAutofit/>
          </a:bodyPr>
          <a:lstStyle/>
          <a:p>
            <a:r>
              <a:rPr lang="en-US" sz="4000" b="1" dirty="0" smtClean="0"/>
              <a:t>Reading in the Middle: Best Practices for 6-8</a:t>
            </a:r>
            <a:endParaRPr lang="en-US" sz="4000" b="1" dirty="0"/>
          </a:p>
        </p:txBody>
      </p:sp>
      <p:sp>
        <p:nvSpPr>
          <p:cNvPr id="4" name="AutoShape 2" descr="https://af6b5142-a-63644faa-s-sites.googlegroups.com/a/vita.virginia.gov/creative-services/vfl-campaign-materials/Key%20Messages%20I.JPG?attachauth=ANoY7cq9SFZwxjeC7H1_7oqR0rePe6j_qX_E6uyHrwE_0588CxUwb7_2wkoiJ1eUyjQBZ15fQ1yCqYx2Dy6SPp6kuuihghvhMhzjVsxewWG4dCVT5eNgaXe-m_lUf1fI8GUbTIY5e0RyLwFIuVeHWarfKOBddM0n75NabqGsfnsbA9DRSgtNgyqg__1zdXVxUW3IY01GNF7_P3bc1RU4kUn9ySiU_XhjIy7mzt0-a8oKgShvtLNfQqjnN7x_NNAWeEH22PiKopCw&amp;attredirects=0"/>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61121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11" y="-1662642"/>
            <a:ext cx="12400411" cy="1470025"/>
          </a:xfrm>
        </p:spPr>
        <p:txBody>
          <a:bodyPr/>
          <a:lstStyle/>
          <a:p>
            <a:r>
              <a:rPr lang="en-US" sz="5333" dirty="0"/>
              <a:t>Best Practices</a:t>
            </a:r>
          </a:p>
        </p:txBody>
      </p:sp>
      <p:sp>
        <p:nvSpPr>
          <p:cNvPr id="3" name="Subtitle 2"/>
          <p:cNvSpPr>
            <a:spLocks noGrp="1"/>
          </p:cNvSpPr>
          <p:nvPr>
            <p:ph type="subTitle" idx="1"/>
          </p:nvPr>
        </p:nvSpPr>
        <p:spPr>
          <a:xfrm>
            <a:off x="-208411" y="-192617"/>
            <a:ext cx="12400411" cy="510180"/>
          </a:xfrm>
        </p:spPr>
        <p:txBody>
          <a:bodyPr>
            <a:normAutofit/>
          </a:bodyPr>
          <a:lstStyle/>
          <a:p>
            <a:r>
              <a:rPr lang="en-US" dirty="0" smtClean="0"/>
              <a:t>2017 English Standards of Learning</a:t>
            </a:r>
            <a:endParaRPr lang="en-US" dirty="0"/>
          </a:p>
        </p:txBody>
      </p:sp>
      <p:sp>
        <p:nvSpPr>
          <p:cNvPr id="4" name="AutoShape 2" descr="https://af6b5142-a-63644faa-s-sites.googlegroups.com/a/vita.virginia.gov/creative-services/vfl-campaign-materials/Key%20Messages%20I.JPG?attachauth=ANoY7cq9SFZwxjeC7H1_7oqR0rePe6j_qX_E6uyHrwE_0588CxUwb7_2wkoiJ1eUyjQBZ15fQ1yCqYx2Dy6SPp6kuuihghvhMhzjVsxewWG4dCVT5eNgaXe-m_lUf1fI8GUbTIY5e0RyLwFIuVeHWarfKOBddM0n75NabqGsfnsbA9DRSgtNgyqg__1zdXVxUW3IY01GNF7_P3bc1RU4kUn9ySiU_XhjIy7mzt0-a8oKgShvtLNfQqjnN7x_NNAWeEH22PiKopCw&amp;attredirects=0"/>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a:endParaRPr>
          </a:p>
        </p:txBody>
      </p:sp>
    </p:spTree>
    <p:extLst>
      <p:ext uri="{BB962C8B-B14F-4D97-AF65-F5344CB8AC3E}">
        <p14:creationId xmlns:p14="http://schemas.microsoft.com/office/powerpoint/2010/main" val="411949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Summary of Changes in the 2017 </a:t>
            </a:r>
            <a:r>
              <a:rPr lang="en-US" sz="2400" i="1" dirty="0"/>
              <a:t>English Standards of Learning</a:t>
            </a:r>
            <a:endParaRPr lang="en-US" sz="2400" dirty="0"/>
          </a:p>
        </p:txBody>
      </p:sp>
      <p:sp>
        <p:nvSpPr>
          <p:cNvPr id="4" name="Content Placeholder 3"/>
          <p:cNvSpPr>
            <a:spLocks noGrp="1"/>
          </p:cNvSpPr>
          <p:nvPr>
            <p:ph sz="half" idx="2"/>
          </p:nvPr>
        </p:nvSpPr>
        <p:spPr>
          <a:xfrm>
            <a:off x="168149" y="1212670"/>
            <a:ext cx="6020380" cy="3140184"/>
          </a:xfrm>
        </p:spPr>
        <p:txBody>
          <a:bodyPr/>
          <a:lstStyle/>
          <a:p>
            <a:r>
              <a:rPr lang="en-US" sz="2400" dirty="0"/>
              <a:t>Alignment with the 5 Cs</a:t>
            </a:r>
            <a:r>
              <a:rPr lang="en-US" sz="2400" dirty="0">
                <a:solidFill>
                  <a:srgbClr val="002060"/>
                </a:solidFill>
              </a:rPr>
              <a:t>: </a:t>
            </a:r>
            <a:r>
              <a:rPr lang="en-US" sz="2400" dirty="0">
                <a:solidFill>
                  <a:srgbClr val="FF0000"/>
                </a:solidFill>
              </a:rPr>
              <a:t>Critical Thinking, Creative Thinking, Communication, Collaboration, and Citizenship</a:t>
            </a:r>
          </a:p>
          <a:p>
            <a:r>
              <a:rPr lang="en-US" sz="2400" dirty="0"/>
              <a:t>Alignment to the applicable </a:t>
            </a:r>
            <a:r>
              <a:rPr lang="en-US" sz="2400" dirty="0">
                <a:solidFill>
                  <a:srgbClr val="FF0000"/>
                </a:solidFill>
              </a:rPr>
              <a:t>VA Workplace Readiness Skills</a:t>
            </a:r>
          </a:p>
          <a:p>
            <a:r>
              <a:rPr lang="en-US" sz="2400" dirty="0"/>
              <a:t>Reorganization of K-3 to align with 4-12</a:t>
            </a:r>
          </a:p>
          <a:p>
            <a:r>
              <a:rPr lang="en-US" sz="2400" dirty="0"/>
              <a:t>Expansion of </a:t>
            </a:r>
            <a:r>
              <a:rPr lang="en-US" sz="2400" dirty="0">
                <a:solidFill>
                  <a:srgbClr val="FF0000"/>
                </a:solidFill>
              </a:rPr>
              <a:t>technical reading &amp; writing</a:t>
            </a:r>
            <a:r>
              <a:rPr lang="en-US" sz="2400" dirty="0">
                <a:solidFill>
                  <a:srgbClr val="7030A0"/>
                </a:solidFill>
              </a:rPr>
              <a:t> </a:t>
            </a:r>
            <a:r>
              <a:rPr lang="en-US" sz="2400" dirty="0"/>
              <a:t>in grades 9-12</a:t>
            </a:r>
          </a:p>
          <a:p>
            <a:endParaRPr lang="en-US" dirty="0"/>
          </a:p>
        </p:txBody>
      </p:sp>
    </p:spTree>
    <p:extLst>
      <p:ext uri="{BB962C8B-B14F-4D97-AF65-F5344CB8AC3E}">
        <p14:creationId xmlns:p14="http://schemas.microsoft.com/office/powerpoint/2010/main" val="305704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Pairing Literary and Informational Nonfiction Texts- Grades 4 &amp; 5</a:t>
            </a:r>
          </a:p>
        </p:txBody>
      </p:sp>
      <p:sp>
        <p:nvSpPr>
          <p:cNvPr id="3" name="Content Placeholder 2"/>
          <p:cNvSpPr>
            <a:spLocks noGrp="1"/>
          </p:cNvSpPr>
          <p:nvPr>
            <p:ph idx="1"/>
          </p:nvPr>
        </p:nvSpPr>
        <p:spPr>
          <a:xfrm>
            <a:off x="1679276" y="1143003"/>
            <a:ext cx="8934845" cy="4598074"/>
          </a:xfrm>
        </p:spPr>
        <p:txBody>
          <a:bodyPr/>
          <a:lstStyle/>
          <a:p>
            <a:r>
              <a:rPr lang="en-US" sz="2800" dirty="0">
                <a:solidFill>
                  <a:srgbClr val="FF0000"/>
                </a:solidFill>
              </a:rPr>
              <a:t>Creation of standards requiring students to compare/contrast details between literary fiction and informational nonfiction texts</a:t>
            </a:r>
          </a:p>
          <a:p>
            <a:r>
              <a:rPr lang="en-US" sz="2800" dirty="0"/>
              <a:t>Students will:</a:t>
            </a:r>
          </a:p>
          <a:p>
            <a:pPr lvl="1"/>
            <a:r>
              <a:rPr lang="en-US" sz="2400" b="1" dirty="0"/>
              <a:t>Analyze similarities and differences between paired fiction and nonfiction texts</a:t>
            </a:r>
          </a:p>
          <a:p>
            <a:pPr lvl="1"/>
            <a:r>
              <a:rPr lang="en-US" sz="2400" b="1" dirty="0"/>
              <a:t>Texts can be paired based on similar themes, topics, or patterns of events</a:t>
            </a:r>
          </a:p>
          <a:p>
            <a:pPr lvl="1"/>
            <a:r>
              <a:rPr lang="en-US" sz="2400" b="1" dirty="0"/>
              <a:t>Pairings can include books, articles, poems, media, or graphics</a:t>
            </a:r>
          </a:p>
        </p:txBody>
      </p:sp>
    </p:spTree>
    <p:extLst>
      <p:ext uri="{BB962C8B-B14F-4D97-AF65-F5344CB8AC3E}">
        <p14:creationId xmlns:p14="http://schemas.microsoft.com/office/powerpoint/2010/main" val="29183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Focus on the Writing </a:t>
            </a:r>
            <a:r>
              <a:rPr lang="en-US" sz="3600" dirty="0" smtClean="0"/>
              <a:t>Process (1 of 2)</a:t>
            </a:r>
            <a:endParaRPr lang="en-US" sz="3600" dirty="0"/>
          </a:p>
        </p:txBody>
      </p:sp>
      <p:sp>
        <p:nvSpPr>
          <p:cNvPr id="3" name="Content Placeholder 2"/>
          <p:cNvSpPr>
            <a:spLocks noGrp="1"/>
          </p:cNvSpPr>
          <p:nvPr>
            <p:ph idx="1"/>
          </p:nvPr>
        </p:nvSpPr>
        <p:spPr>
          <a:xfrm>
            <a:off x="1524001" y="1143003"/>
            <a:ext cx="8022566" cy="4598074"/>
          </a:xfrm>
        </p:spPr>
        <p:txBody>
          <a:bodyPr/>
          <a:lstStyle/>
          <a:p>
            <a:pPr marL="571500" indent="-571500"/>
            <a:r>
              <a:rPr lang="en-US" sz="2800" dirty="0">
                <a:solidFill>
                  <a:srgbClr val="FF0000"/>
                </a:solidFill>
                <a:latin typeface="Times New Roman" panose="02020603050405020304" pitchFamily="18" charset="0"/>
                <a:cs typeface="Times New Roman" panose="02020603050405020304" pitchFamily="18" charset="0"/>
              </a:rPr>
              <a:t>Emphasis on ethical use of the Internet </a:t>
            </a:r>
            <a:r>
              <a:rPr lang="en-US" sz="2800" dirty="0">
                <a:latin typeface="Times New Roman" panose="02020603050405020304" pitchFamily="18" charset="0"/>
                <a:cs typeface="Times New Roman" panose="02020603050405020304" pitchFamily="18" charset="0"/>
              </a:rPr>
              <a:t>when gathering and using information (Grades 3-12)</a:t>
            </a:r>
          </a:p>
          <a:p>
            <a:pPr lvl="0"/>
            <a:r>
              <a:rPr lang="en-US" sz="2800" dirty="0">
                <a:solidFill>
                  <a:srgbClr val="FF0000"/>
                </a:solidFill>
                <a:latin typeface="Times New Roman" panose="02020603050405020304" pitchFamily="18" charset="0"/>
                <a:cs typeface="Times New Roman" panose="02020603050405020304" pitchFamily="18" charset="0"/>
              </a:rPr>
              <a:t>Writing process increases in complexity and rigor as students progress through K-12 </a:t>
            </a:r>
          </a:p>
          <a:p>
            <a:pPr marL="1085850" lvl="1" indent="-342900"/>
            <a:r>
              <a:rPr lang="en-US" sz="2000" b="1" dirty="0">
                <a:latin typeface="Times New Roman" panose="02020603050405020304" pitchFamily="18" charset="0"/>
                <a:cs typeface="Times New Roman" panose="02020603050405020304" pitchFamily="18" charset="0"/>
              </a:rPr>
              <a:t>Kindergarten = </a:t>
            </a:r>
            <a:r>
              <a:rPr lang="en-US" sz="2000" b="1" dirty="0">
                <a:solidFill>
                  <a:srgbClr val="FF0000"/>
                </a:solidFill>
                <a:latin typeface="Times New Roman" panose="02020603050405020304" pitchFamily="18" charset="0"/>
                <a:cs typeface="Times New Roman" panose="02020603050405020304" pitchFamily="18" charset="0"/>
              </a:rPr>
              <a:t>narrative and descriptive</a:t>
            </a:r>
          </a:p>
          <a:p>
            <a:pPr marL="1085850" lvl="1" indent="-342900"/>
            <a:r>
              <a:rPr lang="en-US" sz="2000" b="1" dirty="0">
                <a:latin typeface="Times New Roman" panose="02020603050405020304" pitchFamily="18" charset="0"/>
                <a:cs typeface="Times New Roman" panose="02020603050405020304" pitchFamily="18" charset="0"/>
              </a:rPr>
              <a:t>Grade 1 = </a:t>
            </a:r>
            <a:r>
              <a:rPr lang="en-US" sz="2000" b="1" dirty="0">
                <a:solidFill>
                  <a:srgbClr val="FF0000"/>
                </a:solidFill>
                <a:latin typeface="Times New Roman" panose="02020603050405020304" pitchFamily="18" charset="0"/>
                <a:cs typeface="Times New Roman" panose="02020603050405020304" pitchFamily="18" charset="0"/>
              </a:rPr>
              <a:t>narrative, descriptive, and opinion</a:t>
            </a:r>
          </a:p>
          <a:p>
            <a:pPr marL="1085850" lvl="1" indent="-342900"/>
            <a:r>
              <a:rPr lang="en-US" sz="2000" b="1" dirty="0">
                <a:latin typeface="Times New Roman" panose="02020603050405020304" pitchFamily="18" charset="0"/>
                <a:cs typeface="Times New Roman" panose="02020603050405020304" pitchFamily="18" charset="0"/>
              </a:rPr>
              <a:t>Grade 2 = </a:t>
            </a:r>
            <a:r>
              <a:rPr lang="en-US" sz="20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000" b="1" dirty="0">
                <a:latin typeface="Times New Roman" panose="02020603050405020304" pitchFamily="18" charset="0"/>
                <a:cs typeface="Times New Roman" panose="02020603050405020304" pitchFamily="18" charset="0"/>
              </a:rPr>
              <a:t>Grade 3 = </a:t>
            </a:r>
            <a:r>
              <a:rPr lang="en-US" sz="20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000" b="1" dirty="0">
                <a:latin typeface="Times New Roman" panose="02020603050405020304" pitchFamily="18" charset="0"/>
                <a:cs typeface="Times New Roman" panose="02020603050405020304" pitchFamily="18" charset="0"/>
              </a:rPr>
              <a:t>Grade 4 = </a:t>
            </a:r>
            <a:r>
              <a:rPr lang="en-US" sz="20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000" b="1" dirty="0">
                <a:latin typeface="Times New Roman" panose="02020603050405020304" pitchFamily="18" charset="0"/>
                <a:cs typeface="Times New Roman" panose="02020603050405020304" pitchFamily="18" charset="0"/>
              </a:rPr>
              <a:t>Grade 5 = </a:t>
            </a:r>
            <a:r>
              <a:rPr lang="en-US" sz="2000" b="1" dirty="0">
                <a:solidFill>
                  <a:srgbClr val="FF0000"/>
                </a:solidFill>
                <a:latin typeface="Times New Roman" panose="02020603050405020304" pitchFamily="18" charset="0"/>
                <a:cs typeface="Times New Roman" panose="02020603050405020304" pitchFamily="18" charset="0"/>
              </a:rPr>
              <a:t>narrative, descriptive, expository, and persuasive</a:t>
            </a:r>
          </a:p>
        </p:txBody>
      </p:sp>
    </p:spTree>
    <p:extLst>
      <p:ext uri="{BB962C8B-B14F-4D97-AF65-F5344CB8AC3E}">
        <p14:creationId xmlns:p14="http://schemas.microsoft.com/office/powerpoint/2010/main" val="31501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Focus on the Writing </a:t>
            </a:r>
            <a:r>
              <a:rPr lang="en-US" sz="3600" dirty="0" smtClean="0"/>
              <a:t>Process (2 of 2)</a:t>
            </a:r>
            <a:endParaRPr lang="en-US" sz="3600" dirty="0"/>
          </a:p>
        </p:txBody>
      </p:sp>
      <p:sp>
        <p:nvSpPr>
          <p:cNvPr id="3" name="Content Placeholder 2"/>
          <p:cNvSpPr>
            <a:spLocks noGrp="1"/>
          </p:cNvSpPr>
          <p:nvPr>
            <p:ph idx="1"/>
          </p:nvPr>
        </p:nvSpPr>
        <p:spPr>
          <a:xfrm>
            <a:off x="1524001" y="1143003"/>
            <a:ext cx="8022566" cy="4598074"/>
          </a:xfrm>
        </p:spPr>
        <p:txBody>
          <a:bodyPr/>
          <a:lstStyle/>
          <a:p>
            <a:r>
              <a:rPr lang="en-US" sz="3200" dirty="0">
                <a:solidFill>
                  <a:srgbClr val="002060"/>
                </a:solidFill>
              </a:rPr>
              <a:t>Introduction of a focus on a mode of writing at each grade level:</a:t>
            </a:r>
          </a:p>
          <a:p>
            <a:pPr lvl="1"/>
            <a:r>
              <a:rPr lang="en-US" sz="2800" b="1" dirty="0">
                <a:solidFill>
                  <a:srgbClr val="002060"/>
                </a:solidFill>
              </a:rPr>
              <a:t>6</a:t>
            </a:r>
            <a:r>
              <a:rPr lang="en-US" sz="2800" b="1" baseline="30000" dirty="0">
                <a:solidFill>
                  <a:srgbClr val="002060"/>
                </a:solidFill>
              </a:rPr>
              <a:t>th</a:t>
            </a:r>
            <a:r>
              <a:rPr lang="en-US" sz="2800" b="1" dirty="0">
                <a:solidFill>
                  <a:srgbClr val="002060"/>
                </a:solidFill>
              </a:rPr>
              <a:t>-</a:t>
            </a:r>
            <a:r>
              <a:rPr lang="en-US" sz="2800" b="1" dirty="0"/>
              <a:t> </a:t>
            </a:r>
            <a:r>
              <a:rPr lang="en-US" sz="2800" b="1" dirty="0">
                <a:solidFill>
                  <a:srgbClr val="FF0000"/>
                </a:solidFill>
              </a:rPr>
              <a:t>narrative &amp; reflective</a:t>
            </a:r>
          </a:p>
          <a:p>
            <a:pPr lvl="1"/>
            <a:r>
              <a:rPr lang="en-US" sz="2800" b="1" dirty="0">
                <a:solidFill>
                  <a:srgbClr val="002060"/>
                </a:solidFill>
              </a:rPr>
              <a:t>7</a:t>
            </a:r>
            <a:r>
              <a:rPr lang="en-US" sz="2800" b="1" baseline="30000" dirty="0">
                <a:solidFill>
                  <a:srgbClr val="002060"/>
                </a:solidFill>
              </a:rPr>
              <a:t>th</a:t>
            </a:r>
            <a:r>
              <a:rPr lang="en-US" sz="2800" b="1" dirty="0">
                <a:solidFill>
                  <a:srgbClr val="002060"/>
                </a:solidFill>
              </a:rPr>
              <a:t> &amp; 8</a:t>
            </a:r>
            <a:r>
              <a:rPr lang="en-US" sz="2800" b="1" baseline="30000" dirty="0">
                <a:solidFill>
                  <a:srgbClr val="002060"/>
                </a:solidFill>
              </a:rPr>
              <a:t>th</a:t>
            </a:r>
            <a:r>
              <a:rPr lang="en-US" sz="2800" b="1" dirty="0">
                <a:solidFill>
                  <a:srgbClr val="002060"/>
                </a:solidFill>
              </a:rPr>
              <a:t> – </a:t>
            </a:r>
            <a:r>
              <a:rPr lang="en-US" sz="2800" b="1" dirty="0">
                <a:solidFill>
                  <a:srgbClr val="FF0000"/>
                </a:solidFill>
              </a:rPr>
              <a:t>expository &amp; persuasive</a:t>
            </a:r>
          </a:p>
          <a:p>
            <a:pPr lvl="1"/>
            <a:r>
              <a:rPr lang="en-US" sz="2800" b="1" dirty="0">
                <a:solidFill>
                  <a:srgbClr val="002060"/>
                </a:solidFill>
              </a:rPr>
              <a:t>9</a:t>
            </a:r>
            <a:r>
              <a:rPr lang="en-US" sz="2800" b="1" baseline="30000" dirty="0">
                <a:solidFill>
                  <a:srgbClr val="002060"/>
                </a:solidFill>
              </a:rPr>
              <a:t>th</a:t>
            </a:r>
            <a:r>
              <a:rPr lang="en-US" sz="2800" b="1" dirty="0">
                <a:solidFill>
                  <a:srgbClr val="002060"/>
                </a:solidFill>
              </a:rPr>
              <a:t> &amp; 10</a:t>
            </a:r>
            <a:r>
              <a:rPr lang="en-US" sz="2800" b="1" baseline="30000" dirty="0">
                <a:solidFill>
                  <a:srgbClr val="002060"/>
                </a:solidFill>
              </a:rPr>
              <a:t>th</a:t>
            </a:r>
            <a:r>
              <a:rPr lang="en-US" sz="2800" b="1" dirty="0">
                <a:solidFill>
                  <a:srgbClr val="002060"/>
                </a:solidFill>
              </a:rPr>
              <a:t> – </a:t>
            </a:r>
            <a:r>
              <a:rPr lang="en-US" sz="2800" b="1" dirty="0">
                <a:solidFill>
                  <a:srgbClr val="FF0000"/>
                </a:solidFill>
              </a:rPr>
              <a:t>persuasive &amp; analytical</a:t>
            </a:r>
          </a:p>
          <a:p>
            <a:pPr lvl="1"/>
            <a:r>
              <a:rPr lang="en-US" sz="2800" b="1" dirty="0">
                <a:solidFill>
                  <a:srgbClr val="002060"/>
                </a:solidFill>
              </a:rPr>
              <a:t>11</a:t>
            </a:r>
            <a:r>
              <a:rPr lang="en-US" sz="2800" b="1" baseline="30000" dirty="0">
                <a:solidFill>
                  <a:srgbClr val="002060"/>
                </a:solidFill>
              </a:rPr>
              <a:t>th</a:t>
            </a:r>
            <a:r>
              <a:rPr lang="en-US" sz="2800" b="1" dirty="0">
                <a:solidFill>
                  <a:srgbClr val="002060"/>
                </a:solidFill>
              </a:rPr>
              <a:t> &amp; 12</a:t>
            </a:r>
            <a:r>
              <a:rPr lang="en-US" sz="2800" b="1" baseline="30000" dirty="0">
                <a:solidFill>
                  <a:srgbClr val="002060"/>
                </a:solidFill>
              </a:rPr>
              <a:t>th</a:t>
            </a:r>
            <a:r>
              <a:rPr lang="en-US" sz="2800" b="1" dirty="0">
                <a:solidFill>
                  <a:srgbClr val="002060"/>
                </a:solidFill>
              </a:rPr>
              <a:t> – </a:t>
            </a:r>
            <a:r>
              <a:rPr lang="en-US" sz="2800" b="1" dirty="0">
                <a:solidFill>
                  <a:srgbClr val="FF0000"/>
                </a:solidFill>
              </a:rPr>
              <a:t>persuasive &amp; argumentative</a:t>
            </a:r>
          </a:p>
          <a:p>
            <a:pPr marL="571500" indent="-571500"/>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69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Strands of the 2017 English Standards</a:t>
            </a:r>
          </a:p>
        </p:txBody>
      </p:sp>
      <p:sp>
        <p:nvSpPr>
          <p:cNvPr id="3" name="Content Placeholder 2"/>
          <p:cNvSpPr>
            <a:spLocks noGrp="1"/>
          </p:cNvSpPr>
          <p:nvPr>
            <p:ph idx="1"/>
          </p:nvPr>
        </p:nvSpPr>
        <p:spPr>
          <a:xfrm>
            <a:off x="1570669" y="991453"/>
            <a:ext cx="8848580" cy="4598074"/>
          </a:xfrm>
        </p:spPr>
        <p:txBody>
          <a:bodyPr/>
          <a:lstStyle/>
          <a:p>
            <a:r>
              <a:rPr lang="en-US" dirty="0">
                <a:solidFill>
                  <a:srgbClr val="002060"/>
                </a:solidFill>
              </a:rPr>
              <a:t>The strands of the 2017 English Standards:</a:t>
            </a:r>
          </a:p>
          <a:p>
            <a:pPr lvl="1"/>
            <a:r>
              <a:rPr lang="en-US" sz="2400" b="1" dirty="0">
                <a:solidFill>
                  <a:srgbClr val="FF0000"/>
                </a:solidFill>
              </a:rPr>
              <a:t>Communication &amp; Multimodal Literacies</a:t>
            </a:r>
          </a:p>
          <a:p>
            <a:pPr lvl="1"/>
            <a:r>
              <a:rPr lang="en-US" sz="2400" b="1" dirty="0">
                <a:solidFill>
                  <a:srgbClr val="FF0000"/>
                </a:solidFill>
              </a:rPr>
              <a:t>Reading </a:t>
            </a:r>
          </a:p>
          <a:p>
            <a:pPr lvl="1"/>
            <a:r>
              <a:rPr lang="en-US" sz="2400" b="1" dirty="0">
                <a:solidFill>
                  <a:srgbClr val="FF0000"/>
                </a:solidFill>
              </a:rPr>
              <a:t>Writing </a:t>
            </a:r>
          </a:p>
          <a:p>
            <a:pPr lvl="1"/>
            <a:r>
              <a:rPr lang="en-US" sz="2400" b="1" dirty="0">
                <a:solidFill>
                  <a:srgbClr val="FF0000"/>
                </a:solidFill>
              </a:rPr>
              <a:t>Research</a:t>
            </a:r>
          </a:p>
          <a:p>
            <a:pPr marL="457200" lvl="1" indent="0">
              <a:buNone/>
            </a:pPr>
            <a:r>
              <a:rPr lang="en-US" sz="2000" b="1" dirty="0">
                <a:solidFill>
                  <a:srgbClr val="002060"/>
                </a:solidFill>
              </a:rPr>
              <a:t>The goals are to teach students to read, write, research and communicate. </a:t>
            </a:r>
            <a:r>
              <a:rPr lang="en-US" sz="2000" b="1" dirty="0">
                <a:solidFill>
                  <a:srgbClr val="FF0000"/>
                </a:solidFill>
              </a:rPr>
              <a:t>The strands are developed separately, but expected to be seamlessly integrated in the classroom. </a:t>
            </a:r>
            <a:r>
              <a:rPr lang="en-US" sz="2000" b="1" dirty="0">
                <a:solidFill>
                  <a:srgbClr val="002060"/>
                </a:solidFill>
              </a:rPr>
              <a:t>Through the rigorous application of the English Standards of Learning, students become critical thinkers, effective contributors, and global citizens.</a:t>
            </a:r>
          </a:p>
          <a:p>
            <a:endParaRPr lang="en-US" dirty="0"/>
          </a:p>
        </p:txBody>
      </p:sp>
    </p:spTree>
    <p:extLst>
      <p:ext uri="{BB962C8B-B14F-4D97-AF65-F5344CB8AC3E}">
        <p14:creationId xmlns:p14="http://schemas.microsoft.com/office/powerpoint/2010/main" val="27233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Spiraling of Skills</a:t>
            </a:r>
            <a:endParaRPr lang="en-US" dirty="0"/>
          </a:p>
        </p:txBody>
      </p:sp>
      <p:sp>
        <p:nvSpPr>
          <p:cNvPr id="3" name="Content Placeholder 2"/>
          <p:cNvSpPr>
            <a:spLocks noGrp="1"/>
          </p:cNvSpPr>
          <p:nvPr>
            <p:ph idx="1"/>
          </p:nvPr>
        </p:nvSpPr>
        <p:spPr>
          <a:xfrm>
            <a:off x="304800" y="1295401"/>
            <a:ext cx="11277600" cy="4165599"/>
          </a:xfrm>
        </p:spPr>
        <p:txBody>
          <a:bodyPr>
            <a:noAutofit/>
          </a:bodyPr>
          <a:lstStyle/>
          <a:p>
            <a:r>
              <a:rPr lang="en-US" sz="3000" dirty="0"/>
              <a:t>The concepts, skills, and content in English Language Arts </a:t>
            </a:r>
            <a:r>
              <a:rPr lang="en-US" sz="3000" dirty="0">
                <a:solidFill>
                  <a:srgbClr val="FF0000"/>
                </a:solidFill>
              </a:rPr>
              <a:t>spiral</a:t>
            </a:r>
            <a:r>
              <a:rPr lang="en-US" sz="3000" dirty="0"/>
              <a:t>; teachers should note each grade level builds skills that carry to the following grades. Each grade level within the English Curriculum Framework builds from kindergarten through grade 12, creating a comprehensive instructional tool, which prepares students for success in future postsecondary education and the workplace. </a:t>
            </a:r>
            <a:r>
              <a:rPr lang="en-US" sz="3000" dirty="0">
                <a:solidFill>
                  <a:srgbClr val="FF0000"/>
                </a:solidFill>
              </a:rPr>
              <a:t>Teachers should review the Curriculum Framework for the scope of learning in each of the strands in previous grades and in the grades to follow.</a:t>
            </a:r>
            <a:r>
              <a:rPr lang="en-US" sz="3000" u="sng" dirty="0">
                <a:solidFill>
                  <a:srgbClr val="FF0000"/>
                </a:solidFill>
              </a:rPr>
              <a:t>  </a:t>
            </a:r>
            <a:endParaRPr lang="en-US" sz="3000" dirty="0">
              <a:solidFill>
                <a:srgbClr val="FF0000"/>
              </a:solidFill>
            </a:endParaRPr>
          </a:p>
        </p:txBody>
      </p:sp>
    </p:spTree>
    <p:extLst>
      <p:ext uri="{BB962C8B-B14F-4D97-AF65-F5344CB8AC3E}">
        <p14:creationId xmlns:p14="http://schemas.microsoft.com/office/powerpoint/2010/main" val="248596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Vertical Articulation of Standards</a:t>
            </a:r>
            <a:endParaRPr lang="en-US" dirty="0"/>
          </a:p>
        </p:txBody>
      </p:sp>
      <p:pic>
        <p:nvPicPr>
          <p:cNvPr id="4" name="Picture 3" descr="Screenshot of SOL 1.10d"/>
          <p:cNvPicPr>
            <a:picLocks noChangeAspect="1"/>
          </p:cNvPicPr>
          <p:nvPr/>
        </p:nvPicPr>
        <p:blipFill>
          <a:blip r:embed="rId3"/>
          <a:stretch>
            <a:fillRect/>
          </a:stretch>
        </p:blipFill>
        <p:spPr>
          <a:xfrm>
            <a:off x="1905333" y="805795"/>
            <a:ext cx="7980219" cy="1476375"/>
          </a:xfrm>
          <a:prstGeom prst="rect">
            <a:avLst/>
          </a:prstGeom>
        </p:spPr>
      </p:pic>
      <p:pic>
        <p:nvPicPr>
          <p:cNvPr id="5" name="Picture 4" descr="screenshot of SOL 3.6c"/>
          <p:cNvPicPr>
            <a:picLocks noChangeAspect="1"/>
          </p:cNvPicPr>
          <p:nvPr/>
        </p:nvPicPr>
        <p:blipFill>
          <a:blip r:embed="rId4"/>
          <a:stretch>
            <a:fillRect/>
          </a:stretch>
        </p:blipFill>
        <p:spPr>
          <a:xfrm>
            <a:off x="1905334" y="2235453"/>
            <a:ext cx="8001541" cy="1104900"/>
          </a:xfrm>
          <a:prstGeom prst="rect">
            <a:avLst/>
          </a:prstGeom>
        </p:spPr>
      </p:pic>
      <p:pic>
        <p:nvPicPr>
          <p:cNvPr id="7" name="Picture 6" descr="Screenshot of SOL 8.6b"/>
          <p:cNvPicPr>
            <a:picLocks noChangeAspect="1"/>
          </p:cNvPicPr>
          <p:nvPr/>
        </p:nvPicPr>
        <p:blipFill>
          <a:blip r:embed="rId5"/>
          <a:stretch>
            <a:fillRect/>
          </a:stretch>
        </p:blipFill>
        <p:spPr>
          <a:xfrm>
            <a:off x="1906381" y="4139325"/>
            <a:ext cx="8018968" cy="904875"/>
          </a:xfrm>
          <a:prstGeom prst="rect">
            <a:avLst/>
          </a:prstGeom>
        </p:spPr>
      </p:pic>
      <p:pic>
        <p:nvPicPr>
          <p:cNvPr id="8" name="Picture 7" descr="Screenshot of SOL 10.5a"/>
          <p:cNvPicPr>
            <a:picLocks noChangeAspect="1"/>
          </p:cNvPicPr>
          <p:nvPr/>
        </p:nvPicPr>
        <p:blipFill>
          <a:blip r:embed="rId6"/>
          <a:stretch>
            <a:fillRect/>
          </a:stretch>
        </p:blipFill>
        <p:spPr>
          <a:xfrm>
            <a:off x="1926656" y="5039860"/>
            <a:ext cx="8018968" cy="893960"/>
          </a:xfrm>
          <a:prstGeom prst="rect">
            <a:avLst/>
          </a:prstGeom>
        </p:spPr>
      </p:pic>
      <p:pic>
        <p:nvPicPr>
          <p:cNvPr id="9" name="Picture 8" descr="Screenshot of SOL 5.6a"/>
          <p:cNvPicPr>
            <a:picLocks noChangeAspect="1"/>
          </p:cNvPicPr>
          <p:nvPr/>
        </p:nvPicPr>
        <p:blipFill>
          <a:blip r:embed="rId7"/>
          <a:stretch>
            <a:fillRect/>
          </a:stretch>
        </p:blipFill>
        <p:spPr>
          <a:xfrm>
            <a:off x="1906382" y="3258757"/>
            <a:ext cx="8104909" cy="887224"/>
          </a:xfrm>
          <a:prstGeom prst="rect">
            <a:avLst/>
          </a:prstGeom>
        </p:spPr>
      </p:pic>
      <p:pic>
        <p:nvPicPr>
          <p:cNvPr id="10" name="Picture 9" descr="Screenshot of SOL 12.5a"/>
          <p:cNvPicPr>
            <a:picLocks noChangeAspect="1"/>
          </p:cNvPicPr>
          <p:nvPr/>
        </p:nvPicPr>
        <p:blipFill>
          <a:blip r:embed="rId8"/>
          <a:stretch>
            <a:fillRect/>
          </a:stretch>
        </p:blipFill>
        <p:spPr>
          <a:xfrm>
            <a:off x="1913713" y="5938821"/>
            <a:ext cx="8018968" cy="919179"/>
          </a:xfrm>
          <a:prstGeom prst="rect">
            <a:avLst/>
          </a:prstGeom>
        </p:spPr>
      </p:pic>
    </p:spTree>
    <p:extLst>
      <p:ext uri="{BB962C8B-B14F-4D97-AF65-F5344CB8AC3E}">
        <p14:creationId xmlns:p14="http://schemas.microsoft.com/office/powerpoint/2010/main" val="388306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03" y="241540"/>
            <a:ext cx="4140679" cy="1888257"/>
          </a:xfrm>
        </p:spPr>
        <p:txBody>
          <a:bodyPr>
            <a:noAutofit/>
          </a:bodyPr>
          <a:lstStyle/>
          <a:p>
            <a:pPr algn="ctr"/>
            <a:r>
              <a:rPr lang="en-US" sz="3200" dirty="0">
                <a:solidFill>
                  <a:srgbClr val="FF0000"/>
                </a:solidFill>
                <a:latin typeface="+mn-lt"/>
              </a:rPr>
              <a:t>Seamless Integration of </a:t>
            </a:r>
            <a:br>
              <a:rPr lang="en-US" sz="3200" dirty="0">
                <a:solidFill>
                  <a:srgbClr val="FF0000"/>
                </a:solidFill>
                <a:latin typeface="+mn-lt"/>
              </a:rPr>
            </a:br>
            <a:r>
              <a:rPr lang="en-US" sz="3200" dirty="0">
                <a:solidFill>
                  <a:srgbClr val="FF0000"/>
                </a:solidFill>
                <a:latin typeface="+mn-lt"/>
              </a:rPr>
              <a:t>English Strands</a:t>
            </a:r>
          </a:p>
        </p:txBody>
      </p:sp>
      <p:sp>
        <p:nvSpPr>
          <p:cNvPr id="4" name="Text Placeholder 3"/>
          <p:cNvSpPr>
            <a:spLocks noGrp="1"/>
          </p:cNvSpPr>
          <p:nvPr>
            <p:ph type="body" sz="half" idx="2"/>
          </p:nvPr>
        </p:nvSpPr>
        <p:spPr>
          <a:xfrm>
            <a:off x="1981201" y="2286000"/>
            <a:ext cx="3008313" cy="3429001"/>
          </a:xfrm>
        </p:spPr>
        <p:txBody>
          <a:bodyPr>
            <a:normAutofit fontScale="77500" lnSpcReduction="20000"/>
          </a:bodyPr>
          <a:lstStyle/>
          <a:p>
            <a:endParaRPr lang="en-US" sz="2800" dirty="0">
              <a:solidFill>
                <a:schemeClr val="tx1"/>
              </a:solidFill>
            </a:endParaRPr>
          </a:p>
          <a:p>
            <a:r>
              <a:rPr lang="en-US" sz="2800" dirty="0">
                <a:solidFill>
                  <a:schemeClr val="tx1"/>
                </a:solidFill>
              </a:rPr>
              <a:t>Reading</a:t>
            </a:r>
          </a:p>
          <a:p>
            <a:r>
              <a:rPr lang="en-US" sz="2800" dirty="0">
                <a:solidFill>
                  <a:schemeClr val="tx1"/>
                </a:solidFill>
              </a:rPr>
              <a:t>Writing</a:t>
            </a:r>
          </a:p>
          <a:p>
            <a:r>
              <a:rPr lang="en-US" sz="2800" dirty="0">
                <a:solidFill>
                  <a:schemeClr val="tx1"/>
                </a:solidFill>
              </a:rPr>
              <a:t>Research</a:t>
            </a:r>
          </a:p>
          <a:p>
            <a:r>
              <a:rPr lang="en-US" sz="2800" dirty="0">
                <a:solidFill>
                  <a:schemeClr val="tx1"/>
                </a:solidFill>
              </a:rPr>
              <a:t>Communication/ Multimodal Literacies</a:t>
            </a:r>
          </a:p>
        </p:txBody>
      </p:sp>
      <p:pic>
        <p:nvPicPr>
          <p:cNvPr id="3074" name="Picture 2" descr="clip 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2407" y="838200"/>
            <a:ext cx="4724400" cy="470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74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solidFill>
                  <a:srgbClr val="FF0000"/>
                </a:solidFill>
              </a:rPr>
              <a:t>Read! Read! Read!</a:t>
            </a:r>
            <a:endParaRPr lang="en-US" i="1" dirty="0">
              <a:solidFill>
                <a:srgbClr val="FF0000"/>
              </a:solidFill>
            </a:endParaRPr>
          </a:p>
        </p:txBody>
      </p:sp>
      <p:sp>
        <p:nvSpPr>
          <p:cNvPr id="6" name="Content Placeholder 5"/>
          <p:cNvSpPr>
            <a:spLocks noGrp="1"/>
          </p:cNvSpPr>
          <p:nvPr>
            <p:ph idx="1"/>
          </p:nvPr>
        </p:nvSpPr>
        <p:spPr/>
        <p:txBody>
          <a:bodyPr/>
          <a:lstStyle/>
          <a:p>
            <a:endParaRPr lang="en-US"/>
          </a:p>
        </p:txBody>
      </p:sp>
      <p:sp>
        <p:nvSpPr>
          <p:cNvPr id="7" name="Rectangle 6"/>
          <p:cNvSpPr/>
          <p:nvPr/>
        </p:nvSpPr>
        <p:spPr>
          <a:xfrm>
            <a:off x="1801091" y="1388653"/>
            <a:ext cx="8506691"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Students need opportunities to read daily.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Students need to read extended pieces of text and grade level material.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All students need opportunities to read grade level text daily, including nonfiction and fiction pieces.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Schools should provide students with opportunities to read and compare paired passages (fiction and nonfiction) on the same topic as appropriate. </a:t>
            </a:r>
            <a:r>
              <a:rPr lang="en-US" sz="2400" dirty="0">
                <a:solidFill>
                  <a:srgbClr val="222222"/>
                </a:solidFill>
                <a:latin typeface="Arial" panose="020B0604020202020204" pitchFamily="34" charset="0"/>
                <a:ea typeface="Cambria" panose="02040503050406030204" pitchFamily="18" charset="0"/>
              </a:rPr>
              <a:t> </a:t>
            </a:r>
          </a:p>
          <a:p>
            <a:pPr marL="342900" indent="-342900">
              <a:buFont typeface="Arial" panose="020B0604020202020204" pitchFamily="34" charset="0"/>
              <a:buChar char="•"/>
            </a:pPr>
            <a:r>
              <a:rPr lang="en-US" sz="2400" dirty="0">
                <a:solidFill>
                  <a:srgbClr val="222222"/>
                </a:solidFill>
                <a:latin typeface="Times New Roman" panose="02020603050405020304" pitchFamily="18" charset="0"/>
                <a:ea typeface="Cambria" panose="02040503050406030204" pitchFamily="18" charset="0"/>
              </a:rPr>
              <a:t>When students are analyzing ideas in two texts and searching for textual evidence to support their conclusions, they are engaging in deeper learning and thinking critically.</a:t>
            </a:r>
            <a:endParaRPr lang="en-US" sz="2400" dirty="0">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7192540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from the Field</a:t>
            </a:r>
            <a:endParaRPr lang="en-US" dirty="0"/>
          </a:p>
        </p:txBody>
      </p:sp>
      <p:sp>
        <p:nvSpPr>
          <p:cNvPr id="5" name="Text Placeholder 4"/>
          <p:cNvSpPr>
            <a:spLocks noGrp="1"/>
          </p:cNvSpPr>
          <p:nvPr>
            <p:ph type="body" idx="1"/>
          </p:nvPr>
        </p:nvSpPr>
        <p:spPr>
          <a:xfrm>
            <a:off x="6369696" y="1006211"/>
            <a:ext cx="5386917" cy="639763"/>
          </a:xfrm>
        </p:spPr>
        <p:txBody>
          <a:bodyPr/>
          <a:lstStyle/>
          <a:p>
            <a:r>
              <a:rPr lang="en-US" dirty="0" smtClean="0"/>
              <a:t>Chat Feature</a:t>
            </a:r>
            <a:endParaRPr lang="en-US" dirty="0"/>
          </a:p>
        </p:txBody>
      </p:sp>
      <p:sp>
        <p:nvSpPr>
          <p:cNvPr id="6" name="Content Placeholder 5"/>
          <p:cNvSpPr>
            <a:spLocks noGrp="1"/>
          </p:cNvSpPr>
          <p:nvPr>
            <p:ph sz="half" idx="2"/>
          </p:nvPr>
        </p:nvSpPr>
        <p:spPr>
          <a:xfrm>
            <a:off x="6369696" y="1653231"/>
            <a:ext cx="5386917" cy="3140184"/>
          </a:xfrm>
        </p:spPr>
        <p:txBody>
          <a:bodyPr/>
          <a:lstStyle/>
          <a:p>
            <a:r>
              <a:rPr lang="en-US" dirty="0" smtClean="0"/>
              <a:t>Use the chat feature to pose any questions to the group.</a:t>
            </a:r>
          </a:p>
          <a:p>
            <a:r>
              <a:rPr lang="en-US" dirty="0" smtClean="0"/>
              <a:t>We will collect these and add additional information as necessary to the presentation before slides are mailed out. </a:t>
            </a:r>
            <a:endParaRPr lang="en-US" dirty="0"/>
          </a:p>
        </p:txBody>
      </p:sp>
    </p:spTree>
    <p:extLst>
      <p:ext uri="{BB962C8B-B14F-4D97-AF65-F5344CB8AC3E}">
        <p14:creationId xmlns:p14="http://schemas.microsoft.com/office/powerpoint/2010/main" val="206668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b="1" dirty="0">
                <a:solidFill>
                  <a:srgbClr val="FF0000"/>
                </a:solidFill>
                <a:effectLst>
                  <a:outerShdw blurRad="38100" dist="38100" dir="2700000" algn="tl">
                    <a:srgbClr val="000000">
                      <a:alpha val="43137"/>
                    </a:srgbClr>
                  </a:outerShdw>
                </a:effectLst>
                <a:latin typeface="+mn-lt"/>
                <a:cs typeface="Arial" pitchFamily="34" charset="0"/>
              </a:rPr>
              <a:t>Successful English Instruction </a:t>
            </a:r>
            <a:br>
              <a:rPr lang="en-US" sz="3600" b="1" dirty="0">
                <a:solidFill>
                  <a:srgbClr val="FF0000"/>
                </a:solidFill>
                <a:effectLst>
                  <a:outerShdw blurRad="38100" dist="38100" dir="2700000" algn="tl">
                    <a:srgbClr val="000000">
                      <a:alpha val="43137"/>
                    </a:srgbClr>
                  </a:outerShdw>
                </a:effectLst>
                <a:latin typeface="+mn-lt"/>
                <a:cs typeface="Arial" pitchFamily="34" charset="0"/>
              </a:rPr>
            </a:br>
            <a:r>
              <a:rPr lang="en-US" sz="2800" b="1" dirty="0">
                <a:solidFill>
                  <a:srgbClr val="FF0000"/>
                </a:solidFill>
                <a:effectLst>
                  <a:outerShdw blurRad="38100" dist="38100" dir="2700000" algn="tl">
                    <a:srgbClr val="000000">
                      <a:alpha val="43137"/>
                    </a:srgbClr>
                  </a:outerShdw>
                </a:effectLst>
                <a:latin typeface="+mn-lt"/>
                <a:cs typeface="Arial" pitchFamily="34" charset="0"/>
              </a:rPr>
              <a:t>Integrate the strands</a:t>
            </a:r>
            <a:endParaRPr lang="en-US" sz="3600" b="1" dirty="0">
              <a:solidFill>
                <a:srgbClr val="FF0000"/>
              </a:solidFill>
              <a:effectLst>
                <a:outerShdw blurRad="38100" dist="38100" dir="2700000" algn="tl">
                  <a:srgbClr val="000000">
                    <a:alpha val="43137"/>
                  </a:srgbClr>
                </a:outerShdw>
              </a:effectLst>
              <a:latin typeface="+mn-lt"/>
              <a:cs typeface="Arial" pitchFamily="34" charset="0"/>
            </a:endParaRPr>
          </a:p>
        </p:txBody>
      </p:sp>
      <p:sp>
        <p:nvSpPr>
          <p:cNvPr id="2" name="Content Placeholder 1"/>
          <p:cNvSpPr>
            <a:spLocks noGrp="1"/>
          </p:cNvSpPr>
          <p:nvPr>
            <p:ph idx="1"/>
          </p:nvPr>
        </p:nvSpPr>
        <p:spPr/>
        <p:txBody>
          <a:bodyPr/>
          <a:lstStyle/>
          <a:p>
            <a:endParaRPr lang="en-US" dirty="0"/>
          </a:p>
        </p:txBody>
      </p:sp>
      <p:sp>
        <p:nvSpPr>
          <p:cNvPr id="3" name="TextBox 2"/>
          <p:cNvSpPr txBox="1"/>
          <p:nvPr/>
        </p:nvSpPr>
        <p:spPr>
          <a:xfrm>
            <a:off x="465513" y="1130531"/>
            <a:ext cx="10390909" cy="5847755"/>
          </a:xfrm>
          <a:prstGeom prst="rect">
            <a:avLst/>
          </a:prstGeom>
          <a:noFill/>
        </p:spPr>
        <p:txBody>
          <a:bodyPr wrap="square" rtlCol="0">
            <a:spAutoFit/>
          </a:bodyPr>
          <a:lstStyle/>
          <a:p>
            <a:pPr lvl="1">
              <a:buFont typeface="Arial" pitchFamily="34" charset="0"/>
              <a:buChar char="•"/>
            </a:pPr>
            <a:r>
              <a:rPr lang="en-US" sz="2800" dirty="0">
                <a:solidFill>
                  <a:srgbClr val="FF0000"/>
                </a:solidFill>
                <a:effectLst>
                  <a:outerShdw blurRad="38100" dist="38100" dir="2700000" algn="tl">
                    <a:srgbClr val="000000">
                      <a:alpha val="43137"/>
                    </a:srgbClr>
                  </a:outerShdw>
                </a:effectLst>
              </a:rPr>
              <a:t>Reading</a:t>
            </a:r>
          </a:p>
          <a:p>
            <a:pPr lvl="3">
              <a:buFont typeface="Arial" pitchFamily="34" charset="0"/>
              <a:buChar char="•"/>
            </a:pPr>
            <a:r>
              <a:rPr lang="en-US" sz="2400" dirty="0">
                <a:solidFill>
                  <a:srgbClr val="FF0000"/>
                </a:solidFill>
              </a:rPr>
              <a:t>Specific vocabulary from authentic texts</a:t>
            </a:r>
            <a:endParaRPr lang="en-US" sz="2400" dirty="0">
              <a:solidFill>
                <a:srgbClr val="FF0000"/>
              </a:solidFill>
              <a:effectLst>
                <a:outerShdw blurRad="38100" dist="38100" dir="2700000" algn="tl">
                  <a:srgbClr val="000000">
                    <a:alpha val="43137"/>
                  </a:srgbClr>
                </a:outerShdw>
              </a:effectLst>
            </a:endParaRPr>
          </a:p>
          <a:p>
            <a:pPr lvl="3">
              <a:buFont typeface="Arial" pitchFamily="34" charset="0"/>
              <a:buChar char="•"/>
            </a:pPr>
            <a:r>
              <a:rPr lang="en-US" sz="2400" dirty="0">
                <a:solidFill>
                  <a:srgbClr val="FF0000"/>
                </a:solidFill>
              </a:rPr>
              <a:t>Both fiction &amp; nonfiction text</a:t>
            </a:r>
          </a:p>
          <a:p>
            <a:pPr lvl="3">
              <a:buFont typeface="Arial" pitchFamily="34" charset="0"/>
              <a:buChar char="•"/>
            </a:pPr>
            <a:r>
              <a:rPr lang="en-US" sz="2400" dirty="0">
                <a:solidFill>
                  <a:srgbClr val="FF0000"/>
                </a:solidFill>
              </a:rPr>
              <a:t>Text-rich environment with variety of text and media</a:t>
            </a:r>
          </a:p>
          <a:p>
            <a:pPr lvl="3">
              <a:buFont typeface="Arial" pitchFamily="34" charset="0"/>
              <a:buChar char="•"/>
            </a:pPr>
            <a:r>
              <a:rPr lang="en-US" sz="2400" dirty="0">
                <a:solidFill>
                  <a:srgbClr val="FF0000"/>
                </a:solidFill>
              </a:rPr>
              <a:t>Student choice whenever possible</a:t>
            </a:r>
          </a:p>
          <a:p>
            <a:pPr lvl="1">
              <a:buFont typeface="Arial" pitchFamily="34" charset="0"/>
              <a:buChar char="•"/>
            </a:pPr>
            <a:r>
              <a:rPr lang="en-US" sz="2800" dirty="0">
                <a:solidFill>
                  <a:srgbClr val="FF0000"/>
                </a:solidFill>
                <a:effectLst>
                  <a:outerShdw blurRad="38100" dist="38100" dir="2700000" algn="tl">
                    <a:srgbClr val="000000">
                      <a:alpha val="43137"/>
                    </a:srgbClr>
                  </a:outerShdw>
                </a:effectLst>
              </a:rPr>
              <a:t>Writing </a:t>
            </a:r>
          </a:p>
          <a:p>
            <a:pPr lvl="3">
              <a:buFont typeface="Arial" pitchFamily="34" charset="0"/>
              <a:buChar char="•"/>
            </a:pPr>
            <a:r>
              <a:rPr lang="en-US" sz="2400" dirty="0">
                <a:solidFill>
                  <a:srgbClr val="FF0000"/>
                </a:solidFill>
              </a:rPr>
              <a:t>Writing as a process for a variety of authentic purposes</a:t>
            </a:r>
          </a:p>
          <a:p>
            <a:pPr lvl="3">
              <a:buFont typeface="Arial" pitchFamily="34" charset="0"/>
              <a:buChar char="•"/>
            </a:pPr>
            <a:r>
              <a:rPr lang="en-US" sz="2400" dirty="0">
                <a:solidFill>
                  <a:srgbClr val="FF0000"/>
                </a:solidFill>
              </a:rPr>
              <a:t>Regular writing conferences</a:t>
            </a:r>
          </a:p>
          <a:p>
            <a:pPr lvl="3">
              <a:buFont typeface="Arial" pitchFamily="34" charset="0"/>
              <a:buChar char="•"/>
            </a:pPr>
            <a:r>
              <a:rPr lang="en-US" sz="2400" dirty="0">
                <a:solidFill>
                  <a:srgbClr val="FF0000"/>
                </a:solidFill>
              </a:rPr>
              <a:t>Use of </a:t>
            </a:r>
            <a:r>
              <a:rPr lang="en-US" sz="2400" dirty="0" smtClean="0">
                <a:solidFill>
                  <a:srgbClr val="FF0000"/>
                </a:solidFill>
              </a:rPr>
              <a:t>writing </a:t>
            </a:r>
            <a:r>
              <a:rPr lang="en-US" sz="2400" dirty="0">
                <a:solidFill>
                  <a:srgbClr val="FF0000"/>
                </a:solidFill>
              </a:rPr>
              <a:t>p</a:t>
            </a:r>
            <a:r>
              <a:rPr lang="en-US" sz="2400" dirty="0" smtClean="0">
                <a:solidFill>
                  <a:srgbClr val="FF0000"/>
                </a:solidFill>
              </a:rPr>
              <a:t>ortfolios</a:t>
            </a:r>
            <a:endParaRPr lang="en-US" sz="2400" dirty="0">
              <a:solidFill>
                <a:srgbClr val="FF0000"/>
              </a:solidFill>
            </a:endParaRPr>
          </a:p>
          <a:p>
            <a:pPr lvl="1">
              <a:buFont typeface="Arial" pitchFamily="34" charset="0"/>
              <a:buChar char="•"/>
            </a:pPr>
            <a:r>
              <a:rPr lang="en-US" sz="2800" dirty="0">
                <a:solidFill>
                  <a:srgbClr val="FF0000"/>
                </a:solidFill>
                <a:effectLst>
                  <a:outerShdw blurRad="38100" dist="38100" dir="2700000" algn="tl">
                    <a:srgbClr val="000000">
                      <a:alpha val="43137"/>
                    </a:srgbClr>
                  </a:outerShdw>
                </a:effectLst>
              </a:rPr>
              <a:t>Research</a:t>
            </a:r>
          </a:p>
          <a:p>
            <a:pPr lvl="3">
              <a:buFont typeface="Arial" pitchFamily="34" charset="0"/>
              <a:buChar char="•"/>
            </a:pPr>
            <a:r>
              <a:rPr lang="en-US" sz="2400" dirty="0">
                <a:solidFill>
                  <a:srgbClr val="FF0000"/>
                </a:solidFill>
              </a:rPr>
              <a:t>Ongoing and embedded in the learning process (when applicable)</a:t>
            </a:r>
          </a:p>
          <a:p>
            <a:pPr marL="1035050" lvl="3" indent="0">
              <a:buNone/>
            </a:pPr>
            <a:endParaRPr lang="en-US" sz="2800" dirty="0">
              <a:solidFill>
                <a:srgbClr val="FF0000"/>
              </a:solidFill>
            </a:endParaRPr>
          </a:p>
          <a:p>
            <a:pPr lvl="1">
              <a:buFont typeface="Arial" pitchFamily="34" charset="0"/>
              <a:buChar char="•"/>
            </a:pPr>
            <a:r>
              <a:rPr lang="en-US" sz="2800" dirty="0">
                <a:solidFill>
                  <a:srgbClr val="FF0000"/>
                </a:solidFill>
                <a:effectLst>
                  <a:outerShdw blurRad="38100" dist="38100" dir="2700000" algn="tl">
                    <a:srgbClr val="000000">
                      <a:alpha val="43137"/>
                    </a:srgbClr>
                  </a:outerShdw>
                </a:effectLst>
              </a:rPr>
              <a:t>Communication/Multimodal Literacies</a:t>
            </a:r>
            <a:endParaRPr lang="en-US" sz="2800" dirty="0">
              <a:solidFill>
                <a:srgbClr val="FF0000"/>
              </a:solidFill>
            </a:endParaRPr>
          </a:p>
          <a:p>
            <a:endParaRPr lang="en-US" dirty="0"/>
          </a:p>
        </p:txBody>
      </p:sp>
    </p:spTree>
    <p:extLst>
      <p:ext uri="{BB962C8B-B14F-4D97-AF65-F5344CB8AC3E}">
        <p14:creationId xmlns:p14="http://schemas.microsoft.com/office/powerpoint/2010/main" val="1610026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b="1" dirty="0">
                <a:solidFill>
                  <a:srgbClr val="FF0000"/>
                </a:solidFill>
                <a:effectLst>
                  <a:outerShdw blurRad="38100" dist="38100" dir="2700000" algn="tl">
                    <a:srgbClr val="000000">
                      <a:alpha val="43137"/>
                    </a:srgbClr>
                  </a:outerShdw>
                </a:effectLst>
              </a:rPr>
              <a:t>Successful English Instruction</a:t>
            </a:r>
            <a:r>
              <a:rPr lang="en-US" sz="3600" b="1" dirty="0">
                <a:solidFill>
                  <a:srgbClr val="FF0000"/>
                </a:solidFill>
              </a:rPr>
              <a:t/>
            </a:r>
            <a:br>
              <a:rPr lang="en-US" sz="3600" b="1" dirty="0">
                <a:solidFill>
                  <a:srgbClr val="FF0000"/>
                </a:solidFill>
              </a:rPr>
            </a:br>
            <a:r>
              <a:rPr lang="en-US" sz="2800" dirty="0">
                <a:solidFill>
                  <a:srgbClr val="FF0000"/>
                </a:solidFill>
                <a:effectLst>
                  <a:outerShdw blurRad="38100" dist="38100" dir="2700000" algn="tl">
                    <a:srgbClr val="000000">
                      <a:alpha val="43137"/>
                    </a:srgbClr>
                  </a:outerShdw>
                </a:effectLst>
                <a:latin typeface="+mn-lt"/>
                <a:cs typeface="Arial" pitchFamily="34" charset="0"/>
              </a:rPr>
              <a:t>Best Practices</a:t>
            </a:r>
          </a:p>
        </p:txBody>
      </p:sp>
      <p:sp>
        <p:nvSpPr>
          <p:cNvPr id="2" name="TextBox 1"/>
          <p:cNvSpPr txBox="1"/>
          <p:nvPr/>
        </p:nvSpPr>
        <p:spPr>
          <a:xfrm>
            <a:off x="432263" y="1263534"/>
            <a:ext cx="10374283" cy="5909310"/>
          </a:xfrm>
          <a:prstGeom prst="rect">
            <a:avLst/>
          </a:prstGeom>
          <a:noFill/>
        </p:spPr>
        <p:txBody>
          <a:bodyPr wrap="square" rtlCol="0">
            <a:spAutoFit/>
          </a:bodyPr>
          <a:lstStyle/>
          <a:p>
            <a:pPr lvl="1">
              <a:lnSpc>
                <a:spcPct val="150000"/>
              </a:lnSpc>
              <a:buFont typeface="Arial" pitchFamily="34" charset="0"/>
              <a:buChar char="•"/>
            </a:pPr>
            <a:r>
              <a:rPr lang="en-US" sz="4000" b="1" dirty="0">
                <a:solidFill>
                  <a:srgbClr val="FF0000"/>
                </a:solidFill>
              </a:rPr>
              <a:t>Use of text-dependent </a:t>
            </a:r>
            <a:r>
              <a:rPr lang="en-US" sz="4000" b="1" dirty="0" smtClean="0">
                <a:solidFill>
                  <a:srgbClr val="FF0000"/>
                </a:solidFill>
              </a:rPr>
              <a:t>questions</a:t>
            </a:r>
            <a:endParaRPr lang="en-US" sz="4000" b="1" dirty="0">
              <a:solidFill>
                <a:srgbClr val="FF0000"/>
              </a:solidFill>
            </a:endParaRPr>
          </a:p>
          <a:p>
            <a:pPr lvl="1">
              <a:lnSpc>
                <a:spcPct val="150000"/>
              </a:lnSpc>
              <a:buFont typeface="Arial" pitchFamily="34" charset="0"/>
              <a:buChar char="•"/>
            </a:pPr>
            <a:r>
              <a:rPr lang="en-US" sz="4000" b="1" dirty="0">
                <a:solidFill>
                  <a:srgbClr val="FF0000"/>
                </a:solidFill>
              </a:rPr>
              <a:t>Use of inference questions</a:t>
            </a:r>
          </a:p>
          <a:p>
            <a:pPr lvl="1">
              <a:lnSpc>
                <a:spcPct val="150000"/>
              </a:lnSpc>
              <a:buFont typeface="Arial" pitchFamily="34" charset="0"/>
              <a:buChar char="•"/>
            </a:pPr>
            <a:r>
              <a:rPr lang="en-US" sz="4000" b="1" dirty="0">
                <a:solidFill>
                  <a:srgbClr val="FF0000"/>
                </a:solidFill>
              </a:rPr>
              <a:t>Use of text-based vocabulary</a:t>
            </a:r>
          </a:p>
          <a:p>
            <a:pPr lvl="1">
              <a:lnSpc>
                <a:spcPct val="150000"/>
              </a:lnSpc>
              <a:buFont typeface="Arial" pitchFamily="34" charset="0"/>
              <a:buChar char="•"/>
            </a:pPr>
            <a:r>
              <a:rPr lang="en-US" sz="4000" b="1" dirty="0">
                <a:solidFill>
                  <a:srgbClr val="FF0000"/>
                </a:solidFill>
              </a:rPr>
              <a:t>Response to reading</a:t>
            </a:r>
          </a:p>
          <a:p>
            <a:pPr lvl="1">
              <a:lnSpc>
                <a:spcPct val="150000"/>
              </a:lnSpc>
              <a:buFont typeface="Arial" pitchFamily="34" charset="0"/>
              <a:buChar char="•"/>
            </a:pPr>
            <a:r>
              <a:rPr lang="en-US" sz="4000" b="1" dirty="0">
                <a:solidFill>
                  <a:srgbClr val="FF0000"/>
                </a:solidFill>
              </a:rPr>
              <a:t>Writing components in every lesson</a:t>
            </a:r>
          </a:p>
          <a:p>
            <a:pPr lvl="1">
              <a:lnSpc>
                <a:spcPct val="150000"/>
              </a:lnSpc>
              <a:buFont typeface="Arial" pitchFamily="34" charset="0"/>
              <a:buChar char="•"/>
            </a:pPr>
            <a:r>
              <a:rPr lang="en-US" sz="4000" b="1" dirty="0">
                <a:solidFill>
                  <a:srgbClr val="FF0000"/>
                </a:solidFill>
              </a:rPr>
              <a:t>Frequent research components</a:t>
            </a:r>
          </a:p>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66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effectLst>
                  <a:outerShdw blurRad="38100" dist="38100" dir="2700000" algn="tl">
                    <a:srgbClr val="000000">
                      <a:alpha val="43137"/>
                    </a:srgbClr>
                  </a:outerShdw>
                </a:effectLst>
              </a:rPr>
              <a:t>Paired Texts and Text Sets</a:t>
            </a:r>
            <a:endParaRPr lang="en-US" dirty="0">
              <a:solidFill>
                <a:srgbClr val="FF0000"/>
              </a:solidFill>
            </a:endParaRPr>
          </a:p>
        </p:txBody>
      </p:sp>
      <p:sp>
        <p:nvSpPr>
          <p:cNvPr id="3" name="Content Placeholder 2"/>
          <p:cNvSpPr>
            <a:spLocks noGrp="1"/>
          </p:cNvSpPr>
          <p:nvPr>
            <p:ph idx="1"/>
          </p:nvPr>
        </p:nvSpPr>
        <p:spPr>
          <a:xfrm>
            <a:off x="0" y="1208116"/>
            <a:ext cx="10324407" cy="4560917"/>
          </a:xfrm>
        </p:spPr>
        <p:txBody>
          <a:bodyPr/>
          <a:lstStyle/>
          <a:p>
            <a:pPr marL="342900" indent="-342900">
              <a:buFont typeface="Arial" panose="020B0604020202020204" pitchFamily="34" charset="0"/>
              <a:buChar char="•"/>
            </a:pPr>
            <a:r>
              <a:rPr lang="en-US" sz="3600" dirty="0"/>
              <a:t>Paired texts can include books, plays, articles, poems, functional text, graphics, or digital media</a:t>
            </a:r>
          </a:p>
          <a:p>
            <a:pPr marL="342900" indent="-342900">
              <a:buFont typeface="Arial" panose="020B0604020202020204" pitchFamily="34" charset="0"/>
              <a:buChar char="•"/>
            </a:pPr>
            <a:r>
              <a:rPr lang="en-US" sz="3600" dirty="0"/>
              <a:t>Focus on a common theme or topic </a:t>
            </a:r>
            <a:r>
              <a:rPr lang="en-US" sz="3600" dirty="0" smtClean="0"/>
              <a:t>that fits history and social science or science content</a:t>
            </a:r>
          </a:p>
          <a:p>
            <a:pPr marL="342900" indent="-342900">
              <a:buFont typeface="Arial" panose="020B0604020202020204" pitchFamily="34" charset="0"/>
              <a:buChar char="•"/>
            </a:pPr>
            <a:r>
              <a:rPr lang="en-US" sz="3600" dirty="0" smtClean="0"/>
              <a:t>Compare </a:t>
            </a:r>
            <a:r>
              <a:rPr lang="en-US" sz="3600" dirty="0"/>
              <a:t>and contrast texts to increase the level of thinking</a:t>
            </a:r>
            <a:endParaRPr lang="en-US" sz="3600" dirty="0">
              <a:solidFill>
                <a:srgbClr val="00B0F0"/>
              </a:solidFill>
            </a:endParaRPr>
          </a:p>
          <a:p>
            <a:endParaRPr lang="en-US" sz="3600" dirty="0" smtClean="0"/>
          </a:p>
        </p:txBody>
      </p:sp>
    </p:spTree>
    <p:extLst>
      <p:ext uri="{BB962C8B-B14F-4D97-AF65-F5344CB8AC3E}">
        <p14:creationId xmlns:p14="http://schemas.microsoft.com/office/powerpoint/2010/main" val="28664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effectLst>
                  <a:outerShdw blurRad="38100" dist="38100" dir="2700000" algn="tl">
                    <a:srgbClr val="000000">
                      <a:alpha val="43137"/>
                    </a:srgbClr>
                  </a:outerShdw>
                </a:effectLst>
              </a:rPr>
              <a:t>Integration of Skills</a:t>
            </a:r>
          </a:p>
        </p:txBody>
      </p:sp>
      <p:sp>
        <p:nvSpPr>
          <p:cNvPr id="3" name="Content Placeholder 2"/>
          <p:cNvSpPr>
            <a:spLocks noGrp="1"/>
          </p:cNvSpPr>
          <p:nvPr>
            <p:ph sz="half" idx="1"/>
          </p:nvPr>
        </p:nvSpPr>
        <p:spPr>
          <a:xfrm>
            <a:off x="2064327" y="1233056"/>
            <a:ext cx="3785928" cy="4218817"/>
          </a:xfrm>
        </p:spPr>
        <p:txBody>
          <a:bodyPr>
            <a:normAutofit fontScale="92500" lnSpcReduction="10000"/>
          </a:bodyPr>
          <a:lstStyle/>
          <a:p>
            <a:pPr marL="457200" indent="-457200">
              <a:buFont typeface="Arial" panose="020B0604020202020204" pitchFamily="34" charset="0"/>
              <a:buChar char="•"/>
            </a:pPr>
            <a:r>
              <a:rPr lang="en-US" sz="2600" dirty="0"/>
              <a:t>Choose a theme or topic</a:t>
            </a:r>
          </a:p>
          <a:p>
            <a:pPr marL="457200" indent="-457200">
              <a:buFont typeface="Arial" panose="020B0604020202020204" pitchFamily="34" charset="0"/>
              <a:buChar char="•"/>
            </a:pPr>
            <a:r>
              <a:rPr lang="en-US" sz="2600" dirty="0"/>
              <a:t>Choose a variety of text and media options</a:t>
            </a:r>
          </a:p>
          <a:p>
            <a:pPr marL="457200" indent="-457200">
              <a:buFont typeface="Arial" panose="020B0604020202020204" pitchFamily="34" charset="0"/>
              <a:buChar char="•"/>
            </a:pPr>
            <a:r>
              <a:rPr lang="en-US" sz="2600" dirty="0"/>
              <a:t>Incorporate all strands during the unit</a:t>
            </a:r>
          </a:p>
          <a:p>
            <a:pPr marL="457200" indent="-457200">
              <a:buFont typeface="Arial" panose="020B0604020202020204" pitchFamily="34" charset="0"/>
              <a:buChar char="•"/>
            </a:pPr>
            <a:r>
              <a:rPr lang="en-US" sz="2600" dirty="0"/>
              <a:t>Select standards to introduce or review</a:t>
            </a:r>
          </a:p>
          <a:p>
            <a:endParaRPr lang="en-US" dirty="0" smtClean="0"/>
          </a:p>
        </p:txBody>
      </p:sp>
      <p:sp>
        <p:nvSpPr>
          <p:cNvPr id="4" name="Content Placeholder 3"/>
          <p:cNvSpPr>
            <a:spLocks noGrp="1"/>
          </p:cNvSpPr>
          <p:nvPr>
            <p:ph sz="half" idx="2"/>
          </p:nvPr>
        </p:nvSpPr>
        <p:spPr>
          <a:xfrm>
            <a:off x="5838826" y="1233055"/>
            <a:ext cx="3956339" cy="4218818"/>
          </a:xfrm>
        </p:spPr>
        <p:txBody>
          <a:bodyPr>
            <a:normAutofit fontScale="92500" lnSpcReduction="10000"/>
          </a:bodyPr>
          <a:lstStyle/>
          <a:p>
            <a:pPr marL="457200" indent="-457200">
              <a:buFont typeface="Arial" panose="020B0604020202020204" pitchFamily="34" charset="0"/>
              <a:buChar char="•"/>
            </a:pPr>
            <a:r>
              <a:rPr lang="en-US" sz="2600" dirty="0"/>
              <a:t>Think about your students – What will interest them?</a:t>
            </a:r>
          </a:p>
          <a:p>
            <a:pPr marL="457200" indent="-457200">
              <a:buFont typeface="Arial" panose="020B0604020202020204" pitchFamily="34" charset="0"/>
              <a:buChar char="•"/>
            </a:pPr>
            <a:r>
              <a:rPr lang="en-US" sz="2600" dirty="0"/>
              <a:t>Provide opportunities for shared and independent reading   </a:t>
            </a:r>
          </a:p>
          <a:p>
            <a:pPr marL="457200" indent="-457200">
              <a:buFont typeface="Arial" panose="020B0604020202020204" pitchFamily="34" charset="0"/>
              <a:buChar char="•"/>
            </a:pPr>
            <a:r>
              <a:rPr lang="en-US" sz="2600" dirty="0"/>
              <a:t>Model the writing process and meet with students for writing conferences</a:t>
            </a:r>
          </a:p>
          <a:p>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27271592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effectLst>
                  <a:outerShdw blurRad="38100" dist="38100" dir="2700000" algn="tl">
                    <a:srgbClr val="000000">
                      <a:alpha val="43137"/>
                    </a:srgbClr>
                  </a:outerShdw>
                </a:effectLst>
              </a:rPr>
              <a:t>Unit Plan Reflection</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r>
              <a:rPr lang="en-US" dirty="0" smtClean="0">
                <a:latin typeface="+mn-lt"/>
                <a:hlinkClick r:id="rId2"/>
              </a:rPr>
              <a:t>Hidden Camera Social Experiment Proves Most People Are Sheep</a:t>
            </a:r>
            <a:endParaRPr lang="en-US" dirty="0" smtClean="0">
              <a:latin typeface="+mn-lt"/>
            </a:endParaRPr>
          </a:p>
          <a:p>
            <a:endParaRPr lang="en-US" dirty="0" smtClean="0">
              <a:latin typeface="+mn-lt"/>
            </a:endParaRPr>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24</a:t>
            </a:fld>
            <a:endParaRPr lang="en-US" dirty="0">
              <a:solidFill>
                <a:prstClr val="white"/>
              </a:solidFill>
            </a:endParaRPr>
          </a:p>
        </p:txBody>
      </p:sp>
      <p:sp>
        <p:nvSpPr>
          <p:cNvPr id="7" name="Rectangle 6"/>
          <p:cNvSpPr/>
          <p:nvPr/>
        </p:nvSpPr>
        <p:spPr>
          <a:xfrm>
            <a:off x="2231367" y="1328469"/>
            <a:ext cx="7211682" cy="4524315"/>
          </a:xfrm>
          <a:prstGeom prst="rect">
            <a:avLst/>
          </a:prstGeom>
        </p:spPr>
        <p:txBody>
          <a:bodyPr wrap="square">
            <a:spAutoFit/>
          </a:bodyPr>
          <a:lstStyle/>
          <a:p>
            <a:r>
              <a:rPr lang="en-US" sz="3200" dirty="0"/>
              <a:t>*  Did the materials thematically link genres and texts together for maximum impact?</a:t>
            </a:r>
          </a:p>
          <a:p>
            <a:r>
              <a:rPr lang="en-US" sz="3200" dirty="0"/>
              <a:t>*  Did the experiences provide an opportunity for students to think critically?</a:t>
            </a:r>
          </a:p>
          <a:p>
            <a:r>
              <a:rPr lang="en-US" sz="3200" dirty="0"/>
              <a:t>*  Were students given the opportunity to demonstrate their understanding of the material and apply the skills?</a:t>
            </a:r>
          </a:p>
        </p:txBody>
      </p:sp>
    </p:spTree>
    <p:extLst>
      <p:ext uri="{BB962C8B-B14F-4D97-AF65-F5344CB8AC3E}">
        <p14:creationId xmlns:p14="http://schemas.microsoft.com/office/powerpoint/2010/main" val="35080902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solidFill>
                  <a:srgbClr val="FF0000"/>
                </a:solidFill>
                <a:effectLst>
                  <a:outerShdw blurRad="38100" dist="38100" dir="2700000" algn="tl">
                    <a:srgbClr val="000000">
                      <a:alpha val="43137"/>
                    </a:srgbClr>
                  </a:outerShdw>
                </a:effectLst>
              </a:rPr>
              <a:t>The Reading/Writing Connection</a:t>
            </a:r>
          </a:p>
        </p:txBody>
      </p:sp>
      <p:sp>
        <p:nvSpPr>
          <p:cNvPr id="6" name="Content Placeholder 5" descr="www.teenink.com"/>
          <p:cNvSpPr>
            <a:spLocks noGrp="1"/>
          </p:cNvSpPr>
          <p:nvPr>
            <p:ph idx="1"/>
          </p:nvPr>
        </p:nvSpPr>
        <p:spPr/>
        <p:txBody>
          <a:bodyPr>
            <a:noAutofit/>
          </a:bodyPr>
          <a:lstStyle/>
          <a:p>
            <a:endParaRPr lang="en-US" sz="1800" dirty="0"/>
          </a:p>
          <a:p>
            <a:pPr>
              <a:buFont typeface="Arial" pitchFamily="34" charset="0"/>
              <a:buChar char="•"/>
            </a:pPr>
            <a:endParaRPr lang="en-US" sz="1800" dirty="0">
              <a:solidFill>
                <a:srgbClr val="002060"/>
              </a:solidFill>
            </a:endParaRPr>
          </a:p>
          <a:p>
            <a:pPr>
              <a:buFont typeface="Arial" pitchFamily="34" charset="0"/>
              <a:buChar char="•"/>
            </a:pPr>
            <a:endParaRPr lang="en-US" sz="1950" dirty="0">
              <a:solidFill>
                <a:srgbClr val="002060"/>
              </a:solidFill>
            </a:endParaRPr>
          </a:p>
          <a:p>
            <a:endParaRPr lang="en-US" dirty="0"/>
          </a:p>
        </p:txBody>
      </p:sp>
      <p:sp>
        <p:nvSpPr>
          <p:cNvPr id="2" name="TextBox 1"/>
          <p:cNvSpPr txBox="1"/>
          <p:nvPr/>
        </p:nvSpPr>
        <p:spPr>
          <a:xfrm>
            <a:off x="548640" y="1230284"/>
            <a:ext cx="10690167" cy="4955203"/>
          </a:xfrm>
          <a:prstGeom prst="rect">
            <a:avLst/>
          </a:prstGeom>
          <a:noFill/>
        </p:spPr>
        <p:txBody>
          <a:bodyPr wrap="square" rtlCol="0">
            <a:spAutoFit/>
          </a:bodyPr>
          <a:lstStyle/>
          <a:p>
            <a:r>
              <a:rPr lang="en-US" sz="2400" b="1" dirty="0"/>
              <a:t>Use mentor texts to read like a writer and write like a reader</a:t>
            </a:r>
          </a:p>
          <a:p>
            <a:pPr marL="642938" lvl="1" indent="-342900"/>
            <a:r>
              <a:rPr lang="en-US" sz="2400" dirty="0"/>
              <a:t>Imitate an author’s style and structure</a:t>
            </a:r>
          </a:p>
          <a:p>
            <a:pPr marL="642938" lvl="1" indent="-342900"/>
            <a:r>
              <a:rPr lang="en-US" sz="2400" dirty="0"/>
              <a:t>Appreciate the author’s craft </a:t>
            </a:r>
            <a:endParaRPr lang="en-US" sz="2400" dirty="0" smtClean="0"/>
          </a:p>
          <a:p>
            <a:pPr marL="642938" lvl="1" indent="-342900"/>
            <a:endParaRPr lang="en-US" sz="1600" dirty="0"/>
          </a:p>
          <a:p>
            <a:r>
              <a:rPr lang="en-US" sz="2400" b="1" dirty="0"/>
              <a:t>Incorporate daily writing</a:t>
            </a:r>
            <a:r>
              <a:rPr lang="en-US" sz="2400" dirty="0"/>
              <a:t> </a:t>
            </a:r>
          </a:p>
          <a:p>
            <a:pPr marL="642938" lvl="1" indent="-342900"/>
            <a:r>
              <a:rPr lang="en-US" sz="2400" dirty="0"/>
              <a:t>A warm-up prior to beginning a unit of study</a:t>
            </a:r>
          </a:p>
          <a:p>
            <a:pPr marL="642938" lvl="1" indent="-342900"/>
            <a:r>
              <a:rPr lang="en-US" sz="2400" dirty="0"/>
              <a:t>Incorporate writing into formative assessment</a:t>
            </a:r>
          </a:p>
          <a:p>
            <a:pPr marL="642938" lvl="1" indent="-342900"/>
            <a:r>
              <a:rPr lang="en-US" sz="2400" dirty="0"/>
              <a:t>After a thought provoking reading, discussion, or class experiment, students write their </a:t>
            </a:r>
            <a:r>
              <a:rPr lang="en-US" sz="2400" dirty="0" smtClean="0"/>
              <a:t>thoughts</a:t>
            </a:r>
          </a:p>
          <a:p>
            <a:pPr marL="642938" lvl="1" indent="-342900"/>
            <a:endParaRPr lang="en-US" dirty="0"/>
          </a:p>
          <a:p>
            <a:r>
              <a:rPr lang="en-US" sz="2400" b="1" dirty="0"/>
              <a:t>Find authentic writing opportunities</a:t>
            </a:r>
          </a:p>
          <a:p>
            <a:pPr lvl="1"/>
            <a:r>
              <a:rPr lang="en-US" sz="2400" dirty="0"/>
              <a:t>Blogging or </a:t>
            </a:r>
            <a:r>
              <a:rPr lang="en-US" sz="2400" dirty="0" smtClean="0"/>
              <a:t>social </a:t>
            </a:r>
            <a:r>
              <a:rPr lang="en-US" sz="2400" dirty="0"/>
              <a:t>media connections</a:t>
            </a:r>
          </a:p>
          <a:p>
            <a:pPr lvl="1"/>
            <a:r>
              <a:rPr lang="en-US" sz="2400" dirty="0"/>
              <a:t>Professional writing</a:t>
            </a:r>
          </a:p>
          <a:p>
            <a:endParaRPr lang="en-US" dirty="0"/>
          </a:p>
        </p:txBody>
      </p:sp>
    </p:spTree>
    <p:extLst>
      <p:ext uri="{BB962C8B-B14F-4D97-AF65-F5344CB8AC3E}">
        <p14:creationId xmlns:p14="http://schemas.microsoft.com/office/powerpoint/2010/main" val="330203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rgbClr val="FF0000"/>
                </a:solidFill>
                <a:effectLst>
                  <a:outerShdw blurRad="38100" dist="38100" dir="2700000" algn="tl">
                    <a:srgbClr val="000000">
                      <a:alpha val="43137"/>
                    </a:srgbClr>
                  </a:outerShdw>
                </a:effectLst>
              </a:rPr>
              <a:t>The Forgotten “R”</a:t>
            </a:r>
          </a:p>
        </p:txBody>
      </p:sp>
      <p:sp>
        <p:nvSpPr>
          <p:cNvPr id="6" name="Content Placeholder 5"/>
          <p:cNvSpPr>
            <a:spLocks noGrp="1"/>
          </p:cNvSpPr>
          <p:nvPr>
            <p:ph idx="1"/>
          </p:nvPr>
        </p:nvSpPr>
        <p:spPr/>
        <p:txBody>
          <a:bodyPr/>
          <a:lstStyle/>
          <a:p>
            <a:endParaRPr lang="en-US" dirty="0"/>
          </a:p>
        </p:txBody>
      </p:sp>
      <p:sp>
        <p:nvSpPr>
          <p:cNvPr id="2" name="Rectangle 1"/>
          <p:cNvSpPr/>
          <p:nvPr/>
        </p:nvSpPr>
        <p:spPr>
          <a:xfrm>
            <a:off x="3051244" y="1311219"/>
            <a:ext cx="6081623" cy="4524315"/>
          </a:xfrm>
          <a:prstGeom prst="rect">
            <a:avLst/>
          </a:prstGeom>
        </p:spPr>
        <p:txBody>
          <a:bodyPr wrap="square">
            <a:spAutoFit/>
          </a:bodyPr>
          <a:lstStyle/>
          <a:p>
            <a:pPr marL="457200" indent="-457200">
              <a:buFont typeface="Arial" pitchFamily="34" charset="0"/>
              <a:buChar char="•"/>
            </a:pPr>
            <a:r>
              <a:rPr lang="en-US" sz="3200" dirty="0"/>
              <a:t>The elimination of the grade 5 Writing SOL assessment threatens writing/research instruction</a:t>
            </a:r>
          </a:p>
          <a:p>
            <a:pPr marL="457200" indent="-457200">
              <a:buFont typeface="Arial" pitchFamily="34" charset="0"/>
              <a:buChar char="•"/>
            </a:pPr>
            <a:r>
              <a:rPr lang="en-US" sz="3200" dirty="0"/>
              <a:t>Writing, like reading, is a life skill and should be included in all curricular areas.</a:t>
            </a:r>
          </a:p>
          <a:p>
            <a:pPr marL="457200" indent="-457200">
              <a:buFont typeface="Arial" pitchFamily="34" charset="0"/>
              <a:buChar char="•"/>
            </a:pPr>
            <a:r>
              <a:rPr lang="en-US" sz="3200" dirty="0"/>
              <a:t>How much writing does your job require?</a:t>
            </a:r>
          </a:p>
        </p:txBody>
      </p:sp>
    </p:spTree>
    <p:extLst>
      <p:ext uri="{BB962C8B-B14F-4D97-AF65-F5344CB8AC3E}">
        <p14:creationId xmlns:p14="http://schemas.microsoft.com/office/powerpoint/2010/main" val="234831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rPr>
              <a:t>Assigned vs. Taught</a:t>
            </a:r>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2073965" y="6292335"/>
            <a:ext cx="3733800" cy="461665"/>
          </a:xfrm>
          <a:prstGeom prst="rect">
            <a:avLst/>
          </a:prstGeom>
          <a:noFill/>
        </p:spPr>
        <p:txBody>
          <a:bodyPr wrap="square" rtlCol="0">
            <a:spAutoFit/>
          </a:bodyPr>
          <a:lstStyle/>
          <a:p>
            <a:r>
              <a:rPr lang="en-US" sz="1200" dirty="0">
                <a:solidFill>
                  <a:prstClr val="black"/>
                </a:solidFill>
              </a:rPr>
              <a:t>Because Writing Matters by Carl Nagin</a:t>
            </a:r>
          </a:p>
          <a:p>
            <a:r>
              <a:rPr lang="en-US" sz="1200" dirty="0">
                <a:solidFill>
                  <a:prstClr val="black"/>
                </a:solidFill>
                <a:hlinkClick r:id="rId3"/>
              </a:rPr>
              <a:t>The National Writing Project</a:t>
            </a:r>
            <a:endParaRPr lang="en-US" sz="1200" dirty="0">
              <a:solidFill>
                <a:prstClr val="black"/>
              </a:solidFill>
            </a:endParaRPr>
          </a:p>
        </p:txBody>
      </p:sp>
      <p:sp>
        <p:nvSpPr>
          <p:cNvPr id="5" name="TextBox 4"/>
          <p:cNvSpPr txBox="1"/>
          <p:nvPr/>
        </p:nvSpPr>
        <p:spPr>
          <a:xfrm>
            <a:off x="6707333" y="973088"/>
            <a:ext cx="4283764" cy="4893647"/>
          </a:xfrm>
          <a:prstGeom prst="rect">
            <a:avLst/>
          </a:prstGeom>
          <a:noFill/>
        </p:spPr>
        <p:txBody>
          <a:bodyPr wrap="square" rtlCol="0">
            <a:spAutoFit/>
          </a:bodyPr>
          <a:lstStyle/>
          <a:p>
            <a:r>
              <a:rPr lang="en-US" sz="2400" dirty="0"/>
              <a:t>Students select their own topic, purpose, and audience</a:t>
            </a:r>
          </a:p>
          <a:p>
            <a:endParaRPr lang="en-US" sz="2400" dirty="0"/>
          </a:p>
          <a:p>
            <a:r>
              <a:rPr lang="en-US" sz="2400" dirty="0"/>
              <a:t>Teacher time is spent in class teaching writing skills and strategies</a:t>
            </a:r>
          </a:p>
          <a:p>
            <a:endParaRPr lang="en-US" sz="2400" dirty="0"/>
          </a:p>
          <a:p>
            <a:r>
              <a:rPr lang="en-US" sz="2400" dirty="0"/>
              <a:t>Students use models and strategies to complete each assignment</a:t>
            </a:r>
          </a:p>
          <a:p>
            <a:endParaRPr lang="en-US" sz="2400" dirty="0"/>
          </a:p>
          <a:p>
            <a:r>
              <a:rPr lang="en-US" sz="2400" dirty="0"/>
              <a:t>Students move through the recursive process</a:t>
            </a:r>
          </a:p>
        </p:txBody>
      </p:sp>
      <p:sp>
        <p:nvSpPr>
          <p:cNvPr id="6" name="TextBox 5"/>
          <p:cNvSpPr txBox="1"/>
          <p:nvPr/>
        </p:nvSpPr>
        <p:spPr>
          <a:xfrm>
            <a:off x="821861" y="1167855"/>
            <a:ext cx="4447308" cy="5355312"/>
          </a:xfrm>
          <a:prstGeom prst="rect">
            <a:avLst/>
          </a:prstGeom>
          <a:noFill/>
        </p:spPr>
        <p:txBody>
          <a:bodyPr wrap="square" rtlCol="0">
            <a:spAutoFit/>
          </a:bodyPr>
          <a:lstStyle/>
          <a:p>
            <a:r>
              <a:rPr lang="en-US" sz="2400" dirty="0"/>
              <a:t>Students write only on teacher selected topic, purpose and audience</a:t>
            </a:r>
          </a:p>
          <a:p>
            <a:endParaRPr lang="en-US" sz="2400" dirty="0"/>
          </a:p>
          <a:p>
            <a:r>
              <a:rPr lang="en-US" sz="2400" dirty="0"/>
              <a:t>Students are given a task without the instruction on how to complete it successfully</a:t>
            </a:r>
          </a:p>
          <a:p>
            <a:endParaRPr lang="en-US" sz="2400" dirty="0"/>
          </a:p>
          <a:p>
            <a:r>
              <a:rPr lang="en-US" sz="2400" dirty="0"/>
              <a:t>Minimal improvement in writing</a:t>
            </a:r>
          </a:p>
          <a:p>
            <a:endParaRPr lang="en-US" sz="2400" dirty="0"/>
          </a:p>
          <a:p>
            <a:r>
              <a:rPr lang="en-US" sz="2400" dirty="0"/>
              <a:t>Students rewrite only to correct errors in usage and mechanics</a:t>
            </a:r>
          </a:p>
          <a:p>
            <a:endParaRPr lang="en-US" dirty="0"/>
          </a:p>
          <a:p>
            <a:endParaRPr lang="en-US" dirty="0"/>
          </a:p>
          <a:p>
            <a:endParaRPr lang="en-US" dirty="0"/>
          </a:p>
        </p:txBody>
      </p:sp>
    </p:spTree>
    <p:extLst>
      <p:ext uri="{BB962C8B-B14F-4D97-AF65-F5344CB8AC3E}">
        <p14:creationId xmlns:p14="http://schemas.microsoft.com/office/powerpoint/2010/main" val="18352313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rgbClr val="FF0000"/>
                </a:solidFill>
                <a:effectLst>
                  <a:outerShdw blurRad="38100" dist="38100" dir="2700000" algn="tl">
                    <a:srgbClr val="000000">
                      <a:alpha val="43137"/>
                    </a:srgbClr>
                  </a:outerShdw>
                </a:effectLst>
              </a:rPr>
              <a:t>When writing is taught…</a:t>
            </a:r>
          </a:p>
        </p:txBody>
      </p:sp>
      <p:sp>
        <p:nvSpPr>
          <p:cNvPr id="2" name="TextBox 1"/>
          <p:cNvSpPr txBox="1"/>
          <p:nvPr/>
        </p:nvSpPr>
        <p:spPr>
          <a:xfrm>
            <a:off x="989907" y="973088"/>
            <a:ext cx="9509760" cy="5109091"/>
          </a:xfrm>
          <a:prstGeom prst="rect">
            <a:avLst/>
          </a:prstGeom>
          <a:noFill/>
        </p:spPr>
        <p:txBody>
          <a:bodyPr wrap="square" rtlCol="0">
            <a:spAutoFit/>
          </a:bodyPr>
          <a:lstStyle/>
          <a:p>
            <a:r>
              <a:rPr lang="en-US" sz="4400" dirty="0">
                <a:solidFill>
                  <a:srgbClr val="FF3300"/>
                </a:solidFill>
              </a:rPr>
              <a:t>Teachers model by</a:t>
            </a:r>
          </a:p>
          <a:p>
            <a:pPr marL="857250" lvl="1" indent="-457200">
              <a:buFont typeface="Arial" panose="020B0604020202020204" pitchFamily="34" charset="0"/>
              <a:buChar char="•"/>
            </a:pPr>
            <a:r>
              <a:rPr lang="en-US" sz="4400" dirty="0"/>
              <a:t>Writing with the students</a:t>
            </a:r>
          </a:p>
          <a:p>
            <a:pPr marL="857250" lvl="1" indent="-457200">
              <a:buFont typeface="Arial" panose="020B0604020202020204" pitchFamily="34" charset="0"/>
              <a:buChar char="•"/>
            </a:pPr>
            <a:r>
              <a:rPr lang="en-US" sz="4400" dirty="0"/>
              <a:t>Revealing the hard work of writing</a:t>
            </a:r>
          </a:p>
          <a:p>
            <a:pPr marL="857250" lvl="1" indent="-457200">
              <a:buFont typeface="Arial" panose="020B0604020202020204" pitchFamily="34" charset="0"/>
              <a:buChar char="•"/>
            </a:pPr>
            <a:r>
              <a:rPr lang="en-US" sz="4400" dirty="0"/>
              <a:t>Thinking aloud through revision of their writing</a:t>
            </a:r>
          </a:p>
          <a:p>
            <a:pPr marL="857250" lvl="1" indent="-457200">
              <a:buFont typeface="Arial" panose="020B0604020202020204" pitchFamily="34" charset="0"/>
              <a:buChar char="•"/>
            </a:pPr>
            <a:r>
              <a:rPr lang="en-US" sz="4400" dirty="0"/>
              <a:t>Editing only after revision is complete</a:t>
            </a:r>
          </a:p>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40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ctrTitle"/>
          </p:nvPr>
        </p:nvSpPr>
        <p:spPr>
          <a:prstGeom prst="rect">
            <a:avLst/>
          </a:prstGeom>
        </p:spPr>
        <p:txBody>
          <a:bodyPr spcFirstLastPara="1" vert="horz" wrap="square" lIns="121900" tIns="121900" rIns="121900" bIns="121900" rtlCol="0" anchor="ctr" anchorCtr="0">
            <a:noAutofit/>
          </a:bodyPr>
          <a:lstStyle/>
          <a:p>
            <a:pPr algn="ctr"/>
            <a:r>
              <a:rPr lang="en" sz="3200" kern="0" dirty="0" smtClean="0">
                <a:solidFill>
                  <a:srgbClr val="FF0000"/>
                </a:solidFill>
                <a:latin typeface="Roboto"/>
                <a:ea typeface="Roboto"/>
                <a:cs typeface="Roboto"/>
                <a:sym typeface="Roboto"/>
              </a:rPr>
              <a:t>Unit </a:t>
            </a:r>
            <a:r>
              <a:rPr lang="en" sz="3200" kern="0" dirty="0">
                <a:solidFill>
                  <a:srgbClr val="FF0000"/>
                </a:solidFill>
                <a:latin typeface="Roboto"/>
                <a:ea typeface="Roboto"/>
                <a:cs typeface="Roboto"/>
                <a:sym typeface="Roboto"/>
              </a:rPr>
              <a:t>Layout Suggestion to create a flow between reading and </a:t>
            </a:r>
            <a:r>
              <a:rPr lang="en" sz="3200" kern="0" dirty="0" smtClean="0">
                <a:solidFill>
                  <a:srgbClr val="FF0000"/>
                </a:solidFill>
                <a:latin typeface="Roboto"/>
                <a:ea typeface="Roboto"/>
                <a:cs typeface="Roboto"/>
                <a:sym typeface="Roboto"/>
              </a:rPr>
              <a:t>writing</a:t>
            </a:r>
            <a:endParaRPr sz="3200" dirty="0">
              <a:solidFill>
                <a:srgbClr val="FF0000"/>
              </a:solidFill>
            </a:endParaRPr>
          </a:p>
        </p:txBody>
      </p:sp>
      <p:sp>
        <p:nvSpPr>
          <p:cNvPr id="324" name="Google Shape;324;p54"/>
          <p:cNvSpPr txBox="1">
            <a:spLocks noGrp="1"/>
          </p:cNvSpPr>
          <p:nvPr>
            <p:ph sz="half" idx="2"/>
          </p:nvPr>
        </p:nvSpPr>
        <p:spPr>
          <a:xfrm>
            <a:off x="6101542" y="1262304"/>
            <a:ext cx="6090458" cy="3791834"/>
          </a:xfrm>
          <a:prstGeom prst="rect">
            <a:avLst/>
          </a:prstGeom>
        </p:spPr>
        <p:txBody>
          <a:bodyPr spcFirstLastPara="1" wrap="square" lIns="121900" tIns="121900" rIns="121900" bIns="121900" anchor="t" anchorCtr="0">
            <a:noAutofit/>
          </a:bodyPr>
          <a:lstStyle/>
          <a:p>
            <a:pPr marL="0" indent="0">
              <a:buNone/>
            </a:pPr>
            <a:r>
              <a:rPr lang="en" b="1" dirty="0">
                <a:latin typeface="Roboto"/>
                <a:ea typeface="Roboto"/>
                <a:cs typeface="Roboto"/>
                <a:sym typeface="Roboto"/>
              </a:rPr>
              <a:t>Writing:</a:t>
            </a:r>
            <a:endParaRPr b="1" dirty="0">
              <a:latin typeface="Roboto"/>
              <a:ea typeface="Roboto"/>
              <a:cs typeface="Roboto"/>
              <a:sym typeface="Roboto"/>
            </a:endParaRPr>
          </a:p>
          <a:p>
            <a:pPr marL="0" indent="0">
              <a:spcBef>
                <a:spcPts val="2133"/>
              </a:spcBef>
              <a:buNone/>
            </a:pPr>
            <a:r>
              <a:rPr lang="en" b="1" dirty="0" smtClean="0">
                <a:latin typeface="Roboto"/>
                <a:ea typeface="Roboto"/>
                <a:cs typeface="Roboto"/>
                <a:sym typeface="Roboto"/>
              </a:rPr>
              <a:t>Writing focus that connects with the SOL/objective, content and assessment.</a:t>
            </a:r>
            <a:endParaRPr b="1" dirty="0" smtClean="0">
              <a:latin typeface="Roboto"/>
              <a:ea typeface="Roboto"/>
              <a:cs typeface="Roboto"/>
              <a:sym typeface="Roboto"/>
            </a:endParaRPr>
          </a:p>
          <a:p>
            <a:pPr marL="0" indent="0">
              <a:spcBef>
                <a:spcPts val="2133"/>
              </a:spcBef>
              <a:buNone/>
            </a:pPr>
            <a:r>
              <a:rPr lang="en" b="1" dirty="0" smtClean="0">
                <a:latin typeface="Roboto"/>
                <a:ea typeface="Roboto"/>
                <a:cs typeface="Roboto"/>
                <a:sym typeface="Roboto"/>
              </a:rPr>
              <a:t>Format of writing: Narrative, expository, informal or formal</a:t>
            </a:r>
            <a:endParaRPr b="1" dirty="0" smtClean="0">
              <a:latin typeface="Roboto"/>
              <a:ea typeface="Roboto"/>
              <a:cs typeface="Roboto"/>
              <a:sym typeface="Roboto"/>
            </a:endParaRPr>
          </a:p>
          <a:p>
            <a:pPr marL="0" indent="0">
              <a:spcBef>
                <a:spcPts val="2133"/>
              </a:spcBef>
              <a:buNone/>
            </a:pPr>
            <a:r>
              <a:rPr lang="en" b="1" dirty="0" smtClean="0">
                <a:latin typeface="Roboto"/>
                <a:ea typeface="Roboto"/>
                <a:cs typeface="Roboto"/>
                <a:sym typeface="Roboto"/>
              </a:rPr>
              <a:t>Mentor text to use</a:t>
            </a:r>
            <a:endParaRPr b="1" dirty="0" smtClean="0">
              <a:latin typeface="Roboto"/>
              <a:ea typeface="Roboto"/>
              <a:cs typeface="Roboto"/>
              <a:sym typeface="Roboto"/>
            </a:endParaRPr>
          </a:p>
          <a:p>
            <a:pPr marL="0" indent="0">
              <a:spcBef>
                <a:spcPts val="2133"/>
              </a:spcBef>
              <a:buNone/>
            </a:pPr>
            <a:r>
              <a:rPr lang="en" b="1" dirty="0" smtClean="0">
                <a:latin typeface="Roboto"/>
                <a:ea typeface="Roboto"/>
                <a:cs typeface="Roboto"/>
                <a:sym typeface="Roboto"/>
              </a:rPr>
              <a:t>How will you connect the text from reading?</a:t>
            </a:r>
            <a:endParaRPr b="1" dirty="0" smtClean="0">
              <a:latin typeface="Roboto"/>
              <a:ea typeface="Roboto"/>
              <a:cs typeface="Roboto"/>
              <a:sym typeface="Roboto"/>
            </a:endParaRPr>
          </a:p>
          <a:p>
            <a:pPr marL="0" indent="0">
              <a:spcBef>
                <a:spcPts val="2133"/>
              </a:spcBef>
              <a:spcAft>
                <a:spcPts val="2133"/>
              </a:spcAft>
              <a:buNone/>
            </a:pPr>
            <a:r>
              <a:rPr lang="en" b="1" dirty="0" smtClean="0">
                <a:latin typeface="Roboto"/>
                <a:ea typeface="Roboto"/>
                <a:cs typeface="Roboto"/>
                <a:sym typeface="Roboto"/>
              </a:rPr>
              <a:t>Mini lessons</a:t>
            </a:r>
            <a:endParaRPr b="1" dirty="0">
              <a:latin typeface="Roboto"/>
              <a:ea typeface="Roboto"/>
              <a:cs typeface="Roboto"/>
              <a:sym typeface="Roboto"/>
            </a:endParaRPr>
          </a:p>
        </p:txBody>
      </p:sp>
      <p:sp>
        <p:nvSpPr>
          <p:cNvPr id="5" name="TextBox 4"/>
          <p:cNvSpPr txBox="1"/>
          <p:nvPr/>
        </p:nvSpPr>
        <p:spPr>
          <a:xfrm>
            <a:off x="249381" y="1706315"/>
            <a:ext cx="5968539" cy="4401205"/>
          </a:xfrm>
          <a:prstGeom prst="rect">
            <a:avLst/>
          </a:prstGeom>
          <a:noFill/>
        </p:spPr>
        <p:txBody>
          <a:bodyPr wrap="square" rtlCol="0">
            <a:spAutoFit/>
          </a:bodyPr>
          <a:lstStyle/>
          <a:p>
            <a:r>
              <a:rPr lang="en-US" sz="2400" b="1" dirty="0">
                <a:latin typeface="Roboto"/>
                <a:ea typeface="Roboto"/>
                <a:cs typeface="Roboto"/>
                <a:sym typeface="Roboto"/>
              </a:rPr>
              <a:t>Reading:</a:t>
            </a:r>
          </a:p>
          <a:p>
            <a:pPr>
              <a:spcBef>
                <a:spcPts val="2133"/>
              </a:spcBef>
            </a:pPr>
            <a:r>
              <a:rPr lang="en-US" sz="2400" b="1" dirty="0">
                <a:latin typeface="Roboto"/>
                <a:ea typeface="Roboto"/>
                <a:cs typeface="Roboto"/>
                <a:sym typeface="Roboto"/>
              </a:rPr>
              <a:t>Choose SOL strand, objective, content and assessment.</a:t>
            </a:r>
          </a:p>
          <a:p>
            <a:pPr>
              <a:spcBef>
                <a:spcPts val="2133"/>
              </a:spcBef>
            </a:pPr>
            <a:r>
              <a:rPr lang="en-US" sz="2400" b="1" dirty="0">
                <a:latin typeface="Roboto"/>
                <a:ea typeface="Roboto"/>
                <a:cs typeface="Roboto"/>
                <a:sym typeface="Roboto"/>
              </a:rPr>
              <a:t>Choose resources: Novel, short stories, poems, nonfiction. Read aloud text.</a:t>
            </a:r>
          </a:p>
          <a:p>
            <a:pPr>
              <a:spcBef>
                <a:spcPts val="2133"/>
              </a:spcBef>
            </a:pPr>
            <a:r>
              <a:rPr lang="en-US" sz="2400" b="1" dirty="0">
                <a:latin typeface="Roboto"/>
                <a:ea typeface="Roboto"/>
                <a:cs typeface="Roboto"/>
                <a:sym typeface="Roboto"/>
              </a:rPr>
              <a:t>Whole group, literature circles, small group, individual choice.</a:t>
            </a:r>
          </a:p>
          <a:p>
            <a:pPr>
              <a:spcBef>
                <a:spcPts val="2133"/>
              </a:spcBef>
            </a:pPr>
            <a:r>
              <a:rPr lang="en-US" sz="2400" b="1" dirty="0">
                <a:latin typeface="Roboto"/>
                <a:ea typeface="Roboto"/>
                <a:cs typeface="Roboto"/>
                <a:sym typeface="Roboto"/>
              </a:rPr>
              <a:t>Mini lessons</a:t>
            </a:r>
          </a:p>
          <a:p>
            <a:endParaRPr lang="en-US" dirty="0"/>
          </a:p>
        </p:txBody>
      </p:sp>
    </p:spTree>
    <p:extLst>
      <p:ext uri="{BB962C8B-B14F-4D97-AF65-F5344CB8AC3E}">
        <p14:creationId xmlns:p14="http://schemas.microsoft.com/office/powerpoint/2010/main" val="153574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sp>
        <p:nvSpPr>
          <p:cNvPr id="6" name="Content Placeholder 5"/>
          <p:cNvSpPr>
            <a:spLocks noGrp="1"/>
          </p:cNvSpPr>
          <p:nvPr>
            <p:ph sz="half" idx="2"/>
          </p:nvPr>
        </p:nvSpPr>
        <p:spPr>
          <a:xfrm>
            <a:off x="7111999" y="1871904"/>
            <a:ext cx="5418668" cy="3556000"/>
          </a:xfrm>
        </p:spPr>
        <p:txBody>
          <a:bodyPr/>
          <a:lstStyle/>
          <a:p>
            <a:pPr marL="342900" indent="-342900" defTabSz="342900">
              <a:lnSpc>
                <a:spcPct val="150000"/>
              </a:lnSpc>
              <a:spcBef>
                <a:spcPts val="0"/>
              </a:spcBef>
              <a:buClr>
                <a:prstClr val="black"/>
              </a:buClr>
              <a:buSzPts val="2520"/>
              <a:buFont typeface="Arial" panose="020B0604020202020204" pitchFamily="34" charset="0"/>
              <a:buChar char="•"/>
            </a:pPr>
            <a:r>
              <a:rPr lang="en-US" sz="2400" b="1" dirty="0">
                <a:latin typeface="Batang"/>
              </a:rPr>
              <a:t>Welcome and Introductions</a:t>
            </a:r>
          </a:p>
          <a:p>
            <a:pPr marL="342900" indent="-342900" defTabSz="342900">
              <a:lnSpc>
                <a:spcPct val="150000"/>
              </a:lnSpc>
              <a:spcBef>
                <a:spcPts val="0"/>
              </a:spcBef>
              <a:buClr>
                <a:prstClr val="black"/>
              </a:buClr>
              <a:buSzPts val="2520"/>
              <a:buFont typeface="Arial" panose="020B0604020202020204" pitchFamily="34" charset="0"/>
              <a:buChar char="•"/>
            </a:pPr>
            <a:r>
              <a:rPr lang="en-US" sz="2400" b="1" dirty="0">
                <a:latin typeface="Batang"/>
              </a:rPr>
              <a:t>National and State Focus Areas for Instruction</a:t>
            </a:r>
          </a:p>
          <a:p>
            <a:pPr marL="342900" indent="-342900" defTabSz="342900">
              <a:lnSpc>
                <a:spcPct val="150000"/>
              </a:lnSpc>
              <a:spcBef>
                <a:spcPts val="0"/>
              </a:spcBef>
              <a:buClr>
                <a:prstClr val="black"/>
              </a:buClr>
              <a:buSzPts val="2520"/>
              <a:buFont typeface="Arial" panose="020B0604020202020204" pitchFamily="34" charset="0"/>
              <a:buChar char="•"/>
            </a:pPr>
            <a:r>
              <a:rPr lang="en-US" sz="2400" b="1" dirty="0" smtClean="0">
                <a:latin typeface="Batang"/>
              </a:rPr>
              <a:t>Practices </a:t>
            </a:r>
            <a:r>
              <a:rPr lang="en-US" sz="2400" b="1" dirty="0">
                <a:latin typeface="Batang"/>
              </a:rPr>
              <a:t>that Support the 2017 English Standards of Learning</a:t>
            </a:r>
          </a:p>
          <a:p>
            <a:pPr marL="342900" indent="-342900" defTabSz="342900">
              <a:lnSpc>
                <a:spcPct val="150000"/>
              </a:lnSpc>
              <a:spcBef>
                <a:spcPts val="0"/>
              </a:spcBef>
              <a:buClr>
                <a:prstClr val="black"/>
              </a:buClr>
              <a:buSzPts val="2520"/>
              <a:buFont typeface="Arial" panose="020B0604020202020204" pitchFamily="34" charset="0"/>
              <a:buChar char="•"/>
            </a:pPr>
            <a:r>
              <a:rPr lang="en-US" sz="2400" b="1" dirty="0">
                <a:latin typeface="Batang"/>
              </a:rPr>
              <a:t>Instructional Resources</a:t>
            </a:r>
            <a:endParaRPr lang="en-US" sz="2400" b="1" dirty="0">
              <a:solidFill>
                <a:schemeClr val="bg1"/>
              </a:solidFill>
              <a:latin typeface="Batang"/>
              <a:sym typeface="Calibri"/>
            </a:endParaRPr>
          </a:p>
          <a:p>
            <a:endParaRPr lang="en-US" sz="1800" b="1" dirty="0"/>
          </a:p>
        </p:txBody>
      </p:sp>
    </p:spTree>
    <p:extLst>
      <p:ext uri="{BB962C8B-B14F-4D97-AF65-F5344CB8AC3E}">
        <p14:creationId xmlns:p14="http://schemas.microsoft.com/office/powerpoint/2010/main" val="3285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Virginia Department of Education</a:t>
            </a:r>
            <a:endParaRPr lang="en-US" dirty="0"/>
          </a:p>
        </p:txBody>
      </p:sp>
      <p:sp>
        <p:nvSpPr>
          <p:cNvPr id="5" name="Subtitle 4"/>
          <p:cNvSpPr>
            <a:spLocks noGrp="1"/>
          </p:cNvSpPr>
          <p:nvPr>
            <p:ph type="subTitle" idx="1"/>
          </p:nvPr>
        </p:nvSpPr>
        <p:spPr/>
        <p:txBody>
          <a:bodyPr>
            <a:normAutofit lnSpcReduction="10000"/>
          </a:bodyPr>
          <a:lstStyle/>
          <a:p>
            <a:r>
              <a:rPr lang="en-US" dirty="0" smtClean="0">
                <a:solidFill>
                  <a:srgbClr val="3333CC"/>
                </a:solidFill>
              </a:rPr>
              <a:t>Available English Resources</a:t>
            </a:r>
            <a:endParaRPr lang="en-US" dirty="0">
              <a:solidFill>
                <a:srgbClr val="3333CC"/>
              </a:solidFill>
            </a:endParaRPr>
          </a:p>
        </p:txBody>
      </p:sp>
    </p:spTree>
    <p:extLst>
      <p:ext uri="{BB962C8B-B14F-4D97-AF65-F5344CB8AC3E}">
        <p14:creationId xmlns:p14="http://schemas.microsoft.com/office/powerpoint/2010/main" val="1239634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English Curriculum Framework</a:t>
            </a:r>
            <a:endParaRPr lang="en-US" dirty="0"/>
          </a:p>
        </p:txBody>
      </p:sp>
      <p:sp>
        <p:nvSpPr>
          <p:cNvPr id="3" name="Content Placeholder 2"/>
          <p:cNvSpPr>
            <a:spLocks noGrp="1"/>
          </p:cNvSpPr>
          <p:nvPr>
            <p:ph idx="1"/>
          </p:nvPr>
        </p:nvSpPr>
        <p:spPr/>
        <p:txBody>
          <a:bodyPr/>
          <a:lstStyle/>
          <a:p>
            <a:endParaRPr lang="en-US"/>
          </a:p>
        </p:txBody>
      </p:sp>
      <p:pic>
        <p:nvPicPr>
          <p:cNvPr id="6" name="Picture 5" descr="Decorative image of the 2017 English Curriculum Framework cover page"/>
          <p:cNvPicPr>
            <a:picLocks noChangeAspect="1"/>
          </p:cNvPicPr>
          <p:nvPr/>
        </p:nvPicPr>
        <p:blipFill>
          <a:blip r:embed="rId2"/>
          <a:stretch>
            <a:fillRect/>
          </a:stretch>
        </p:blipFill>
        <p:spPr>
          <a:xfrm>
            <a:off x="2311879" y="823276"/>
            <a:ext cx="7010400" cy="5431972"/>
          </a:xfrm>
          <a:prstGeom prst="rect">
            <a:avLst/>
          </a:prstGeom>
        </p:spPr>
      </p:pic>
    </p:spTree>
    <p:extLst>
      <p:ext uri="{BB962C8B-B14F-4D97-AF65-F5344CB8AC3E}">
        <p14:creationId xmlns:p14="http://schemas.microsoft.com/office/powerpoint/2010/main" val="71352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Framework (1 of 4)</a:t>
            </a:r>
            <a:endParaRPr lang="en-US" dirty="0"/>
          </a:p>
        </p:txBody>
      </p:sp>
      <p:sp>
        <p:nvSpPr>
          <p:cNvPr id="3" name="Content Placeholder 2"/>
          <p:cNvSpPr>
            <a:spLocks noGrp="1"/>
          </p:cNvSpPr>
          <p:nvPr>
            <p:ph idx="1"/>
          </p:nvPr>
        </p:nvSpPr>
        <p:spPr>
          <a:xfrm>
            <a:off x="1084117" y="1312029"/>
            <a:ext cx="9090120" cy="3953653"/>
          </a:xfrm>
        </p:spPr>
        <p:txBody>
          <a:bodyPr/>
          <a:lstStyle/>
          <a:p>
            <a:pPr lvl="0"/>
            <a:r>
              <a:rPr lang="en-US" sz="2800" dirty="0">
                <a:solidFill>
                  <a:prstClr val="black"/>
                </a:solidFill>
              </a:rPr>
              <a:t>The 2017 </a:t>
            </a:r>
            <a:r>
              <a:rPr lang="en-US" sz="2800" i="1" dirty="0">
                <a:solidFill>
                  <a:prstClr val="black"/>
                </a:solidFill>
              </a:rPr>
              <a:t>English Standards of Learning </a:t>
            </a:r>
            <a:r>
              <a:rPr lang="en-US" sz="2800" dirty="0">
                <a:solidFill>
                  <a:prstClr val="black"/>
                </a:solidFill>
              </a:rPr>
              <a:t>are expanded by the Essential Knowledge, Skills, and Processes (EKSP) in the Curriculum Framework </a:t>
            </a:r>
          </a:p>
          <a:p>
            <a:pPr lvl="1"/>
            <a:r>
              <a:rPr lang="en-US" sz="2800" dirty="0">
                <a:solidFill>
                  <a:srgbClr val="FF0000"/>
                </a:solidFill>
              </a:rPr>
              <a:t>This is not meant to be an exhaustive list, nor one that limits what is taught in the classroom</a:t>
            </a:r>
          </a:p>
          <a:p>
            <a:pPr lvl="1"/>
            <a:r>
              <a:rPr lang="en-US" sz="2800" dirty="0">
                <a:solidFill>
                  <a:srgbClr val="FF0000"/>
                </a:solidFill>
              </a:rPr>
              <a:t>The EKSP is not a one-to-one match of the standards</a:t>
            </a:r>
          </a:p>
          <a:p>
            <a:pPr lvl="1"/>
            <a:r>
              <a:rPr lang="en-US" sz="2800" dirty="0">
                <a:solidFill>
                  <a:srgbClr val="FF0000"/>
                </a:solidFill>
              </a:rPr>
              <a:t>If the standard is self-explanatory, there will be no additional explanation</a:t>
            </a:r>
          </a:p>
          <a:p>
            <a:endParaRPr lang="en-US" dirty="0"/>
          </a:p>
        </p:txBody>
      </p:sp>
    </p:spTree>
    <p:extLst>
      <p:ext uri="{BB962C8B-B14F-4D97-AF65-F5344CB8AC3E}">
        <p14:creationId xmlns:p14="http://schemas.microsoft.com/office/powerpoint/2010/main" val="317652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Framework (2 of 4)</a:t>
            </a:r>
            <a:endParaRPr lang="en-US" dirty="0"/>
          </a:p>
        </p:txBody>
      </p:sp>
      <p:sp>
        <p:nvSpPr>
          <p:cNvPr id="3" name="Content Placeholder 2"/>
          <p:cNvSpPr>
            <a:spLocks noGrp="1"/>
          </p:cNvSpPr>
          <p:nvPr>
            <p:ph idx="1"/>
          </p:nvPr>
        </p:nvSpPr>
        <p:spPr>
          <a:xfrm>
            <a:off x="1696529" y="1143003"/>
            <a:ext cx="8917592" cy="4598074"/>
          </a:xfrm>
        </p:spPr>
        <p:txBody>
          <a:bodyPr/>
          <a:lstStyle/>
          <a:p>
            <a:pPr marL="457200" indent="-457200">
              <a:buFont typeface="Arial" panose="020B0604020202020204" pitchFamily="34" charset="0"/>
              <a:buChar char="•"/>
            </a:pPr>
            <a:r>
              <a:rPr lang="en-US" sz="2400" dirty="0">
                <a:solidFill>
                  <a:srgbClr val="FF0000"/>
                </a:solidFill>
              </a:rPr>
              <a:t>Overview of strand on Strand Introduction page</a:t>
            </a:r>
          </a:p>
          <a:p>
            <a:pPr marL="457200" indent="-457200">
              <a:buFont typeface="Arial" panose="020B0604020202020204" pitchFamily="34" charset="0"/>
              <a:buChar char="•"/>
            </a:pPr>
            <a:r>
              <a:rPr lang="en-US" sz="2400" dirty="0">
                <a:solidFill>
                  <a:srgbClr val="FF0000"/>
                </a:solidFill>
              </a:rPr>
              <a:t>Teacher Notes appear on Introduction page</a:t>
            </a:r>
          </a:p>
          <a:p>
            <a:pPr marL="457200" indent="-457200">
              <a:buFont typeface="Arial" panose="020B0604020202020204" pitchFamily="34" charset="0"/>
              <a:buChar char="•"/>
            </a:pPr>
            <a:r>
              <a:rPr lang="en-US" sz="2400" dirty="0">
                <a:solidFill>
                  <a:srgbClr val="FF0000"/>
                </a:solidFill>
              </a:rPr>
              <a:t>Suggested Instructional Strategies and Best Practices are on Teacher Notes page</a:t>
            </a:r>
          </a:p>
          <a:p>
            <a:pPr marL="457200" indent="-457200">
              <a:buFont typeface="Arial" panose="020B0604020202020204" pitchFamily="34" charset="0"/>
              <a:buChar char="•"/>
            </a:pPr>
            <a:r>
              <a:rPr lang="en-US" sz="2400" dirty="0">
                <a:solidFill>
                  <a:srgbClr val="FF0000"/>
                </a:solidFill>
              </a:rPr>
              <a:t>First column Understanding the Standard has been deleted and that information moved to introduction page</a:t>
            </a:r>
          </a:p>
          <a:p>
            <a:pPr marL="457200" indent="-457200">
              <a:buFont typeface="Arial" panose="020B0604020202020204" pitchFamily="34" charset="0"/>
              <a:buChar char="•"/>
            </a:pPr>
            <a:r>
              <a:rPr lang="en-US" sz="2400" dirty="0">
                <a:solidFill>
                  <a:srgbClr val="FF0000"/>
                </a:solidFill>
              </a:rPr>
              <a:t>CF Columns: Essential Understandings &amp; Essential Skills, Knowledge, and Processes</a:t>
            </a:r>
          </a:p>
        </p:txBody>
      </p:sp>
    </p:spTree>
    <p:extLst>
      <p:ext uri="{BB962C8B-B14F-4D97-AF65-F5344CB8AC3E}">
        <p14:creationId xmlns:p14="http://schemas.microsoft.com/office/powerpoint/2010/main" val="331175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Framework (3 of 4)</a:t>
            </a:r>
            <a:endParaRPr lang="en-US" dirty="0"/>
          </a:p>
        </p:txBody>
      </p:sp>
      <p:pic>
        <p:nvPicPr>
          <p:cNvPr id="6" name="Content Placeholder 5" descr="Image of a sample page of teacher notes from the English Curriculum Framework"/>
          <p:cNvPicPr>
            <a:picLocks noGrp="1" noChangeAspect="1"/>
          </p:cNvPicPr>
          <p:nvPr>
            <p:ph idx="1"/>
          </p:nvPr>
        </p:nvPicPr>
        <p:blipFill>
          <a:blip r:embed="rId2"/>
          <a:stretch>
            <a:fillRect/>
          </a:stretch>
        </p:blipFill>
        <p:spPr>
          <a:xfrm>
            <a:off x="1124262" y="1067980"/>
            <a:ext cx="8649325" cy="5182918"/>
          </a:xfrm>
          <a:prstGeom prst="rect">
            <a:avLst/>
          </a:prstGeom>
        </p:spPr>
      </p:pic>
    </p:spTree>
    <p:extLst>
      <p:ext uri="{BB962C8B-B14F-4D97-AF65-F5344CB8AC3E}">
        <p14:creationId xmlns:p14="http://schemas.microsoft.com/office/powerpoint/2010/main" val="265144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Framework (4 of 4)</a:t>
            </a:r>
            <a:endParaRPr lang="en-US" dirty="0"/>
          </a:p>
        </p:txBody>
      </p:sp>
      <p:sp>
        <p:nvSpPr>
          <p:cNvPr id="3" name="Content Placeholder 2"/>
          <p:cNvSpPr>
            <a:spLocks noGrp="1"/>
          </p:cNvSpPr>
          <p:nvPr>
            <p:ph idx="1"/>
          </p:nvPr>
        </p:nvSpPr>
        <p:spPr/>
        <p:txBody>
          <a:bodyPr/>
          <a:lstStyle/>
          <a:p>
            <a:endParaRPr lang="en-US"/>
          </a:p>
        </p:txBody>
      </p:sp>
      <p:pic>
        <p:nvPicPr>
          <p:cNvPr id="6" name="Picture 5" descr="Image of a sample page from the English curriculum framework"/>
          <p:cNvPicPr>
            <a:picLocks noChangeAspect="1"/>
          </p:cNvPicPr>
          <p:nvPr/>
        </p:nvPicPr>
        <p:blipFill>
          <a:blip r:embed="rId2"/>
          <a:stretch>
            <a:fillRect/>
          </a:stretch>
        </p:blipFill>
        <p:spPr>
          <a:xfrm>
            <a:off x="1199213" y="991453"/>
            <a:ext cx="9353862" cy="5366187"/>
          </a:xfrm>
          <a:prstGeom prst="rect">
            <a:avLst/>
          </a:prstGeom>
        </p:spPr>
      </p:pic>
    </p:spTree>
    <p:extLst>
      <p:ext uri="{BB962C8B-B14F-4D97-AF65-F5344CB8AC3E}">
        <p14:creationId xmlns:p14="http://schemas.microsoft.com/office/powerpoint/2010/main" val="226203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SOL Progression Charts</a:t>
            </a:r>
            <a:endParaRPr lang="en-US" dirty="0"/>
          </a:p>
        </p:txBody>
      </p:sp>
      <p:sp>
        <p:nvSpPr>
          <p:cNvPr id="3" name="Content Placeholder 2"/>
          <p:cNvSpPr>
            <a:spLocks noGrp="1"/>
          </p:cNvSpPr>
          <p:nvPr>
            <p:ph idx="1"/>
          </p:nvPr>
        </p:nvSpPr>
        <p:spPr/>
        <p:txBody>
          <a:bodyPr/>
          <a:lstStyle/>
          <a:p>
            <a:endParaRPr lang="en-US"/>
          </a:p>
        </p:txBody>
      </p:sp>
      <p:pic>
        <p:nvPicPr>
          <p:cNvPr id="6" name="Picture 2" descr="Image of the 2017 English Standards of Learning Reading Skills Progression by Grade ch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2125" y="991453"/>
            <a:ext cx="7851475" cy="498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73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47" y="-4577"/>
            <a:ext cx="9444182" cy="996029"/>
          </a:xfrm>
        </p:spPr>
        <p:txBody>
          <a:bodyPr/>
          <a:lstStyle/>
          <a:p>
            <a:pPr algn="ctr"/>
            <a:r>
              <a:rPr lang="en-US" dirty="0">
                <a:effectLst>
                  <a:outerShdw blurRad="38100" dist="38100" dir="2700000" algn="tl">
                    <a:srgbClr val="000000">
                      <a:alpha val="43137"/>
                    </a:srgbClr>
                  </a:outerShdw>
                </a:effectLst>
              </a:rPr>
              <a:t>2017 SOL Crosswalk</a:t>
            </a:r>
            <a:endParaRPr lang="en-US" dirty="0"/>
          </a:p>
        </p:txBody>
      </p:sp>
      <p:pic>
        <p:nvPicPr>
          <p:cNvPr id="5" name="Picture 2" descr="Image of the English Standards of Learning Crosswalk Between the 2017 and 2010 Standards"/>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229155" y="1524000"/>
            <a:ext cx="6172200" cy="403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4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800" dirty="0">
                <a:solidFill>
                  <a:srgbClr val="FF0000"/>
                </a:solidFill>
              </a:rPr>
              <a:t>Resources that Align with the 2017 SOL</a:t>
            </a:r>
            <a:br>
              <a:rPr lang="en-US" sz="2800" dirty="0">
                <a:solidFill>
                  <a:srgbClr val="FF0000"/>
                </a:solidFill>
              </a:rPr>
            </a:br>
            <a:r>
              <a:rPr lang="en-US" sz="2800" dirty="0">
                <a:solidFill>
                  <a:srgbClr val="FF0000"/>
                </a:solidFill>
              </a:rPr>
              <a:t>Comprehensive Literacy: English Instructional Plans</a:t>
            </a:r>
          </a:p>
        </p:txBody>
      </p:sp>
      <p:pic>
        <p:nvPicPr>
          <p:cNvPr id="5" name="Picture 4" descr="Screenshot of VDOE English Instructional Plans website"/>
          <p:cNvPicPr>
            <a:picLocks noChangeAspect="1"/>
          </p:cNvPicPr>
          <p:nvPr/>
        </p:nvPicPr>
        <p:blipFill>
          <a:blip r:embed="rId2"/>
          <a:stretch>
            <a:fillRect/>
          </a:stretch>
        </p:blipFill>
        <p:spPr>
          <a:xfrm>
            <a:off x="1191394" y="1758103"/>
            <a:ext cx="9809212" cy="4892079"/>
          </a:xfrm>
          <a:prstGeom prst="rect">
            <a:avLst/>
          </a:prstGeom>
        </p:spPr>
      </p:pic>
      <p:sp>
        <p:nvSpPr>
          <p:cNvPr id="6" name="Rectangle 5" descr="Hyperlink to English Instructional Plans">
            <a:hlinkClick r:id="rId3" action="ppaction://hlinkfile"/>
          </p:cNvPr>
          <p:cNvSpPr/>
          <p:nvPr/>
        </p:nvSpPr>
        <p:spPr>
          <a:xfrm>
            <a:off x="1815830" y="1038308"/>
            <a:ext cx="8991600" cy="369332"/>
          </a:xfrm>
          <a:prstGeom prst="rect">
            <a:avLst/>
          </a:prstGeom>
        </p:spPr>
        <p:txBody>
          <a:bodyPr wrap="square">
            <a:spAutoFit/>
          </a:bodyPr>
          <a:lstStyle/>
          <a:p>
            <a:pPr algn="ctr"/>
            <a:r>
              <a:rPr lang="en-US" dirty="0" smtClean="0">
                <a:hlinkClick r:id="rId4"/>
              </a:rPr>
              <a:t>VDOE English Instructional Plans</a:t>
            </a:r>
            <a:endParaRPr lang="en-US" dirty="0"/>
          </a:p>
        </p:txBody>
      </p:sp>
    </p:spTree>
    <p:extLst>
      <p:ext uri="{BB962C8B-B14F-4D97-AF65-F5344CB8AC3E}">
        <p14:creationId xmlns:p14="http://schemas.microsoft.com/office/powerpoint/2010/main" val="197491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solidFill>
                  <a:srgbClr val="FF0000"/>
                </a:solidFill>
              </a:rPr>
              <a:t>Comprehensive Literacy: English Instructional Plans</a:t>
            </a:r>
          </a:p>
        </p:txBody>
      </p:sp>
      <p:pic>
        <p:nvPicPr>
          <p:cNvPr id="5" name="Content Placeholder 4" descr="Screenshot of webpage"/>
          <p:cNvPicPr>
            <a:picLocks noGrp="1" noChangeAspect="1"/>
          </p:cNvPicPr>
          <p:nvPr>
            <p:ph idx="1"/>
          </p:nvPr>
        </p:nvPicPr>
        <p:blipFill>
          <a:blip r:embed="rId2"/>
          <a:stretch>
            <a:fillRect/>
          </a:stretch>
        </p:blipFill>
        <p:spPr>
          <a:xfrm>
            <a:off x="1653126" y="812442"/>
            <a:ext cx="8419128" cy="5090819"/>
          </a:xfrm>
          <a:prstGeom prst="rect">
            <a:avLst/>
          </a:prstGeom>
        </p:spPr>
      </p:pic>
    </p:spTree>
    <p:extLst>
      <p:ext uri="{BB962C8B-B14F-4D97-AF65-F5344CB8AC3E}">
        <p14:creationId xmlns:p14="http://schemas.microsoft.com/office/powerpoint/2010/main" val="205990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827314" y="6091424"/>
            <a:ext cx="8839200" cy="646331"/>
          </a:xfrm>
          <a:prstGeom prst="rect">
            <a:avLst/>
          </a:prstGeom>
        </p:spPr>
        <p:txBody>
          <a:bodyPr wrap="square">
            <a:spAutoFit/>
          </a:bodyPr>
          <a:lstStyle/>
          <a:p>
            <a:r>
              <a:rPr lang="en-US" dirty="0">
                <a:solidFill>
                  <a:schemeClr val="bg1"/>
                </a:solidFill>
                <a:latin typeface="TimesNewRoman"/>
              </a:rPr>
              <a:t>A Call to Action: What We Know About Adolescent Literacy Instruction. (2018, July 17). Retrieved January 8, 2020, from https://ncte.org/statement/adolescentliteracy/.</a:t>
            </a:r>
            <a:endParaRPr lang="en-US" dirty="0">
              <a:solidFill>
                <a:schemeClr val="bg1"/>
              </a:solidFill>
            </a:endParaRPr>
          </a:p>
        </p:txBody>
      </p:sp>
      <p:sp>
        <p:nvSpPr>
          <p:cNvPr id="5" name="Title 4"/>
          <p:cNvSpPr>
            <a:spLocks noGrp="1"/>
          </p:cNvSpPr>
          <p:nvPr>
            <p:ph type="title"/>
          </p:nvPr>
        </p:nvSpPr>
        <p:spPr/>
        <p:txBody>
          <a:bodyPr/>
          <a:lstStyle/>
          <a:p>
            <a:r>
              <a:rPr lang="en-US" dirty="0" smtClean="0"/>
              <a:t>What Research Says- Best Practices for Success (1 of 3)</a:t>
            </a:r>
            <a:endParaRPr lang="en-US" dirty="0"/>
          </a:p>
        </p:txBody>
      </p:sp>
      <p:sp>
        <p:nvSpPr>
          <p:cNvPr id="6" name="TextBox 5"/>
          <p:cNvSpPr txBox="1"/>
          <p:nvPr/>
        </p:nvSpPr>
        <p:spPr>
          <a:xfrm>
            <a:off x="137754" y="1540467"/>
            <a:ext cx="11916492" cy="4154984"/>
          </a:xfrm>
          <a:prstGeom prst="rect">
            <a:avLst/>
          </a:prstGeom>
          <a:noFill/>
        </p:spPr>
        <p:txBody>
          <a:bodyPr wrap="square" rtlCol="0">
            <a:spAutoFit/>
          </a:bodyPr>
          <a:lstStyle/>
          <a:p>
            <a:pPr marL="342900" indent="-342900">
              <a:buAutoNum type="arabicPeriod"/>
            </a:pPr>
            <a:r>
              <a:rPr lang="en-US" sz="4400" i="1" dirty="0" smtClean="0"/>
              <a:t>Incorporation </a:t>
            </a:r>
            <a:r>
              <a:rPr lang="en-US" sz="4400" i="1" dirty="0"/>
              <a:t>of Disciplinary Literacy </a:t>
            </a:r>
            <a:r>
              <a:rPr lang="en-US" sz="4400" i="1" dirty="0" smtClean="0"/>
              <a:t>Instruction</a:t>
            </a:r>
          </a:p>
          <a:p>
            <a:pPr marL="342900" indent="-342900">
              <a:buAutoNum type="arabicPeriod"/>
            </a:pPr>
            <a:r>
              <a:rPr lang="en-US" sz="4400" i="1" dirty="0" smtClean="0"/>
              <a:t>Integration </a:t>
            </a:r>
            <a:r>
              <a:rPr lang="en-US" sz="4400" i="1" dirty="0"/>
              <a:t>of Multiple and Social </a:t>
            </a:r>
            <a:r>
              <a:rPr lang="en-US" sz="4400" i="1" dirty="0" smtClean="0"/>
              <a:t>Literacies</a:t>
            </a:r>
          </a:p>
          <a:p>
            <a:pPr marL="342900" indent="-342900">
              <a:buAutoNum type="arabicPeriod"/>
            </a:pPr>
            <a:r>
              <a:rPr lang="en-US" sz="4400" i="1" dirty="0" smtClean="0"/>
              <a:t>Orchestration </a:t>
            </a:r>
            <a:r>
              <a:rPr lang="en-US" sz="4400" i="1" dirty="0"/>
              <a:t>of Engagement and </a:t>
            </a:r>
            <a:r>
              <a:rPr lang="en-US" sz="4400" i="1" dirty="0" smtClean="0"/>
              <a:t>Motivation</a:t>
            </a:r>
          </a:p>
          <a:p>
            <a:pPr marL="342900" indent="-342900">
              <a:buAutoNum type="arabicPeriod"/>
            </a:pPr>
            <a:r>
              <a:rPr lang="en-US" sz="4400" i="1" dirty="0" smtClean="0"/>
              <a:t>Appreciation </a:t>
            </a:r>
            <a:r>
              <a:rPr lang="en-US" sz="4400" i="1" dirty="0"/>
              <a:t>of Multicultural Perspectives and Cultures</a:t>
            </a:r>
            <a:endParaRPr lang="en-US" sz="4400" dirty="0"/>
          </a:p>
        </p:txBody>
      </p:sp>
    </p:spTree>
    <p:extLst>
      <p:ext uri="{BB962C8B-B14F-4D97-AF65-F5344CB8AC3E}">
        <p14:creationId xmlns:p14="http://schemas.microsoft.com/office/powerpoint/2010/main" val="245497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 Instructional Plan Samples</a:t>
            </a:r>
            <a:endParaRPr lang="en-US" dirty="0"/>
          </a:p>
        </p:txBody>
      </p:sp>
      <p:pic>
        <p:nvPicPr>
          <p:cNvPr id="5" name="Picture 4" descr="Screenshot of English Instructional Plan- Using Details to Determine Main Idea"/>
          <p:cNvPicPr>
            <a:picLocks noChangeAspect="1"/>
          </p:cNvPicPr>
          <p:nvPr/>
        </p:nvPicPr>
        <p:blipFill>
          <a:blip r:embed="rId2"/>
          <a:stretch>
            <a:fillRect/>
          </a:stretch>
        </p:blipFill>
        <p:spPr>
          <a:xfrm>
            <a:off x="1524000" y="2230581"/>
            <a:ext cx="5203790" cy="3824287"/>
          </a:xfrm>
          <a:prstGeom prst="rect">
            <a:avLst/>
          </a:prstGeom>
        </p:spPr>
      </p:pic>
      <p:pic>
        <p:nvPicPr>
          <p:cNvPr id="6" name="Picture 5" descr="Screenshot of English Instructional Plan- Paired Passages"/>
          <p:cNvPicPr>
            <a:picLocks noChangeAspect="1"/>
          </p:cNvPicPr>
          <p:nvPr/>
        </p:nvPicPr>
        <p:blipFill>
          <a:blip r:embed="rId3"/>
          <a:stretch>
            <a:fillRect/>
          </a:stretch>
        </p:blipFill>
        <p:spPr>
          <a:xfrm>
            <a:off x="6272318" y="1038874"/>
            <a:ext cx="4755901" cy="3103851"/>
          </a:xfrm>
          <a:prstGeom prst="rect">
            <a:avLst/>
          </a:prstGeom>
        </p:spPr>
      </p:pic>
    </p:spTree>
    <p:extLst>
      <p:ext uri="{BB962C8B-B14F-4D97-AF65-F5344CB8AC3E}">
        <p14:creationId xmlns:p14="http://schemas.microsoft.com/office/powerpoint/2010/main" val="34714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r>
              <a:rPr lang="en-US" dirty="0" smtClean="0"/>
              <a:t>I feel like I don’t have time.  How can I make time for meaningful reading and writing instruction?</a:t>
            </a:r>
            <a:endParaRPr lang="en-US" dirty="0"/>
          </a:p>
        </p:txBody>
      </p:sp>
      <p:sp>
        <p:nvSpPr>
          <p:cNvPr id="2" name="Title 1"/>
          <p:cNvSpPr>
            <a:spLocks noGrp="1"/>
          </p:cNvSpPr>
          <p:nvPr>
            <p:ph type="ctrTitle" idx="4294967295"/>
          </p:nvPr>
        </p:nvSpPr>
        <p:spPr>
          <a:xfrm>
            <a:off x="0" y="0"/>
            <a:ext cx="12192000" cy="965200"/>
          </a:xfrm>
        </p:spPr>
        <p:txBody>
          <a:bodyPr/>
          <a:lstStyle/>
          <a:p>
            <a:r>
              <a:rPr lang="en-US" dirty="0" smtClean="0"/>
              <a:t>Additional Instructional Approaches</a:t>
            </a:r>
            <a:endParaRPr lang="en-US" dirty="0"/>
          </a:p>
        </p:txBody>
      </p:sp>
    </p:spTree>
    <p:extLst>
      <p:ext uri="{BB962C8B-B14F-4D97-AF65-F5344CB8AC3E}">
        <p14:creationId xmlns:p14="http://schemas.microsoft.com/office/powerpoint/2010/main" val="258111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Bridge the Gap to Adolescent Literacy</a:t>
            </a:r>
            <a:endParaRPr lang="en-US" dirty="0"/>
          </a:p>
        </p:txBody>
      </p:sp>
      <p:sp>
        <p:nvSpPr>
          <p:cNvPr id="3" name="Content Placeholder 2"/>
          <p:cNvSpPr>
            <a:spLocks noGrp="1"/>
          </p:cNvSpPr>
          <p:nvPr>
            <p:ph idx="1"/>
          </p:nvPr>
        </p:nvSpPr>
        <p:spPr/>
        <p:txBody>
          <a:bodyPr/>
          <a:lstStyle/>
          <a:p>
            <a:r>
              <a:rPr lang="en-US" dirty="0" smtClean="0"/>
              <a:t>U</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42</a:t>
            </a:fld>
            <a:endParaRPr lang="en-US" dirty="0">
              <a:solidFill>
                <a:prstClr val="white"/>
              </a:solidFill>
            </a:endParaRPr>
          </a:p>
        </p:txBody>
      </p:sp>
      <p:sp>
        <p:nvSpPr>
          <p:cNvPr id="6" name="TextBox 5"/>
          <p:cNvSpPr txBox="1"/>
          <p:nvPr/>
        </p:nvSpPr>
        <p:spPr>
          <a:xfrm>
            <a:off x="2351315" y="1410789"/>
            <a:ext cx="7705972" cy="4431983"/>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Use </a:t>
            </a:r>
            <a:r>
              <a:rPr lang="en-US" sz="4400" dirty="0"/>
              <a:t>content area </a:t>
            </a:r>
            <a:r>
              <a:rPr lang="en-US" sz="4400" i="1" dirty="0"/>
              <a:t>S</a:t>
            </a:r>
            <a:r>
              <a:rPr lang="en-US" sz="4400" i="1" dirty="0" smtClean="0"/>
              <a:t>tandards </a:t>
            </a:r>
            <a:r>
              <a:rPr lang="en-US" sz="4400" i="1" dirty="0"/>
              <a:t>of Learning </a:t>
            </a:r>
            <a:r>
              <a:rPr lang="en-US" sz="4400" dirty="0"/>
              <a:t>as support</a:t>
            </a:r>
          </a:p>
          <a:p>
            <a:pPr marL="285750" indent="-285750">
              <a:buFont typeface="Arial" panose="020B0604020202020204" pitchFamily="34" charset="0"/>
              <a:buChar char="•"/>
            </a:pPr>
            <a:r>
              <a:rPr lang="en-US" sz="4400" dirty="0"/>
              <a:t>Work with other content teachers</a:t>
            </a:r>
          </a:p>
          <a:p>
            <a:pPr marL="285750" indent="-285750">
              <a:buFont typeface="Arial" panose="020B0604020202020204" pitchFamily="34" charset="0"/>
              <a:buChar char="•"/>
            </a:pPr>
            <a:r>
              <a:rPr lang="en-US" sz="4400" dirty="0"/>
              <a:t>Allow </a:t>
            </a:r>
            <a:r>
              <a:rPr lang="en-US" sz="4400" dirty="0" smtClean="0"/>
              <a:t>for student </a:t>
            </a:r>
            <a:r>
              <a:rPr lang="en-US" sz="4400" dirty="0"/>
              <a:t>choice</a:t>
            </a:r>
          </a:p>
          <a:p>
            <a:pPr marL="285750" indent="-285750">
              <a:buFont typeface="Arial" panose="020B0604020202020204" pitchFamily="34" charset="0"/>
              <a:buChar char="•"/>
            </a:pPr>
            <a:r>
              <a:rPr lang="en-US" sz="4400" dirty="0"/>
              <a:t>No rigid reading or writing list</a:t>
            </a:r>
          </a:p>
          <a:p>
            <a:endParaRPr lang="en-US" dirty="0"/>
          </a:p>
        </p:txBody>
      </p:sp>
    </p:spTree>
    <p:extLst>
      <p:ext uri="{BB962C8B-B14F-4D97-AF65-F5344CB8AC3E}">
        <p14:creationId xmlns:p14="http://schemas.microsoft.com/office/powerpoint/2010/main" val="20241401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6926" y="0"/>
            <a:ext cx="12992484" cy="1395747"/>
          </a:xfrm>
        </p:spPr>
        <p:txBody>
          <a:bodyPr/>
          <a:lstStyle/>
          <a:p>
            <a:r>
              <a:rPr lang="en-US" dirty="0" smtClean="0"/>
              <a:t>Integrating History and English Content</a:t>
            </a:r>
            <a:endParaRPr lang="en-US" dirty="0"/>
          </a:p>
        </p:txBody>
      </p:sp>
      <p:sp>
        <p:nvSpPr>
          <p:cNvPr id="7" name="Text Placeholder 6"/>
          <p:cNvSpPr>
            <a:spLocks noGrp="1"/>
          </p:cNvSpPr>
          <p:nvPr>
            <p:ph type="body" idx="1"/>
          </p:nvPr>
        </p:nvSpPr>
        <p:spPr>
          <a:xfrm>
            <a:off x="3218800" y="1658291"/>
            <a:ext cx="5631249" cy="2317362"/>
          </a:xfrm>
        </p:spPr>
        <p:txBody>
          <a:bodyPr/>
          <a:lstStyle/>
          <a:p>
            <a:r>
              <a:rPr lang="en-US" sz="4800" dirty="0" smtClean="0"/>
              <a:t>What’s your why?</a:t>
            </a:r>
            <a:endParaRPr lang="en-US" sz="4800" dirty="0"/>
          </a:p>
        </p:txBody>
      </p:sp>
    </p:spTree>
    <p:extLst>
      <p:ext uri="{BB962C8B-B14F-4D97-AF65-F5344CB8AC3E}">
        <p14:creationId xmlns:p14="http://schemas.microsoft.com/office/powerpoint/2010/main" val="15739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Because the guidelines encourage it… </a:t>
            </a:r>
            <a:endParaRPr lang="en-US" sz="3200" dirty="0"/>
          </a:p>
        </p:txBody>
      </p:sp>
      <p:sp>
        <p:nvSpPr>
          <p:cNvPr id="3" name="Content Placeholder 2"/>
          <p:cNvSpPr>
            <a:spLocks noGrp="1"/>
          </p:cNvSpPr>
          <p:nvPr>
            <p:ph idx="1"/>
          </p:nvPr>
        </p:nvSpPr>
        <p:spPr/>
        <p:txBody>
          <a:bodyPr/>
          <a:lstStyle/>
          <a:p>
            <a:r>
              <a:rPr lang="en-US" u="sng" dirty="0" smtClean="0"/>
              <a:t>Superintendent’s Memo 025-19, Attachment A</a:t>
            </a:r>
          </a:p>
          <a:p>
            <a:r>
              <a:rPr lang="en-US" i="1" dirty="0" smtClean="0"/>
              <a:t>“1. incorporate </a:t>
            </a:r>
            <a:r>
              <a:rPr lang="en-US" i="1" dirty="0"/>
              <a:t>options for age-appropriate, authentic performance assessments and portfolios </a:t>
            </a:r>
            <a:r>
              <a:rPr lang="en-US" i="1" dirty="0" smtClean="0"/>
              <a:t>… 2. permit </a:t>
            </a:r>
            <a:r>
              <a:rPr lang="en-US" i="1" dirty="0"/>
              <a:t>and encourage integrated assessments that include multiple subject </a:t>
            </a:r>
            <a:r>
              <a:rPr lang="en-US" i="1" dirty="0" smtClean="0"/>
              <a:t>areas</a:t>
            </a:r>
          </a:p>
          <a:p>
            <a:r>
              <a:rPr lang="en-US" sz="3200" dirty="0" smtClean="0">
                <a:solidFill>
                  <a:srgbClr val="FF0000"/>
                </a:solidFill>
              </a:rPr>
              <a:t>The </a:t>
            </a:r>
            <a:r>
              <a:rPr lang="en-US" sz="3200" dirty="0">
                <a:solidFill>
                  <a:srgbClr val="FF0000"/>
                </a:solidFill>
              </a:rPr>
              <a:t>legislation encourages integrated assessments that include multiple subject areas. For example, a local assessment might address content from both </a:t>
            </a:r>
            <a:r>
              <a:rPr lang="en-US" sz="3200" dirty="0" smtClean="0">
                <a:solidFill>
                  <a:srgbClr val="FF0000"/>
                </a:solidFill>
              </a:rPr>
              <a:t>U.S. History I and 6</a:t>
            </a:r>
            <a:r>
              <a:rPr lang="en-US" sz="3200" baseline="30000" dirty="0" smtClean="0">
                <a:solidFill>
                  <a:srgbClr val="FF0000"/>
                </a:solidFill>
              </a:rPr>
              <a:t>th</a:t>
            </a:r>
            <a:r>
              <a:rPr lang="en-US" sz="3200" dirty="0" smtClean="0">
                <a:solidFill>
                  <a:srgbClr val="FF0000"/>
                </a:solidFill>
              </a:rPr>
              <a:t> Grade English.</a:t>
            </a:r>
          </a:p>
          <a:p>
            <a:endParaRPr lang="en-US" dirty="0"/>
          </a:p>
          <a:p>
            <a:endParaRPr lang="en-US" dirty="0"/>
          </a:p>
        </p:txBody>
      </p:sp>
    </p:spTree>
    <p:extLst>
      <p:ext uri="{BB962C8B-B14F-4D97-AF65-F5344CB8AC3E}">
        <p14:creationId xmlns:p14="http://schemas.microsoft.com/office/powerpoint/2010/main" val="36388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Because I don’t have time to teach history the way I want…</a:t>
            </a:r>
            <a:endParaRPr lang="en-US" sz="3200" dirty="0"/>
          </a:p>
        </p:txBody>
      </p:sp>
      <p:sp>
        <p:nvSpPr>
          <p:cNvPr id="4" name="Rectangle 3"/>
          <p:cNvSpPr/>
          <p:nvPr/>
        </p:nvSpPr>
        <p:spPr>
          <a:xfrm>
            <a:off x="3048000" y="1084630"/>
            <a:ext cx="6096000" cy="923330"/>
          </a:xfrm>
          <a:prstGeom prst="rect">
            <a:avLst/>
          </a:prstGeom>
        </p:spPr>
        <p:txBody>
          <a:bodyPr>
            <a:spAutoFit/>
          </a:bodyPr>
          <a:lstStyle/>
          <a:p>
            <a:pPr algn="ctr"/>
            <a:r>
              <a:rPr lang="en-US" u="sng" dirty="0" smtClean="0"/>
              <a:t>Courage, Bravery, and Local History</a:t>
            </a:r>
          </a:p>
          <a:p>
            <a:pPr algn="ctr"/>
            <a:r>
              <a:rPr lang="en-US" dirty="0"/>
              <a:t>What does it mean to have courage?</a:t>
            </a:r>
          </a:p>
          <a:p>
            <a:pPr algn="ctr"/>
            <a:r>
              <a:rPr lang="en-US" dirty="0"/>
              <a:t>How do people show they are brave?</a:t>
            </a:r>
          </a:p>
        </p:txBody>
      </p:sp>
      <p:pic>
        <p:nvPicPr>
          <p:cNvPr id="18" name="Picture 17" descr="Picture of newspaper article- JC Bus Travel Outlawed"/>
          <p:cNvPicPr>
            <a:picLocks noChangeAspect="1"/>
          </p:cNvPicPr>
          <p:nvPr/>
        </p:nvPicPr>
        <p:blipFill>
          <a:blip r:embed="rId3"/>
          <a:stretch>
            <a:fillRect/>
          </a:stretch>
        </p:blipFill>
        <p:spPr>
          <a:xfrm>
            <a:off x="3945604" y="2007960"/>
            <a:ext cx="4119115" cy="3163480"/>
          </a:xfrm>
          <a:prstGeom prst="rect">
            <a:avLst/>
          </a:prstGeom>
        </p:spPr>
      </p:pic>
      <p:pic>
        <p:nvPicPr>
          <p:cNvPr id="1026" name="Picture 2" descr="A Worn Path Cover Art.jpeg" title="a worn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084629"/>
            <a:ext cx="3217545" cy="4516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ill I Rise"/>
          <p:cNvPicPr>
            <a:picLocks noChangeAspect="1"/>
          </p:cNvPicPr>
          <p:nvPr/>
        </p:nvPicPr>
        <p:blipFill>
          <a:blip r:embed="rId5"/>
          <a:stretch>
            <a:fillRect/>
          </a:stretch>
        </p:blipFill>
        <p:spPr>
          <a:xfrm>
            <a:off x="8637203" y="1084629"/>
            <a:ext cx="2987358" cy="4143229"/>
          </a:xfrm>
          <a:prstGeom prst="rect">
            <a:avLst/>
          </a:prstGeom>
        </p:spPr>
      </p:pic>
    </p:spTree>
    <p:extLst>
      <p:ext uri="{BB962C8B-B14F-4D97-AF65-F5344CB8AC3E}">
        <p14:creationId xmlns:p14="http://schemas.microsoft.com/office/powerpoint/2010/main" val="110370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Paired Texts: U.S. History 1865 </a:t>
            </a:r>
            <a:r>
              <a:rPr lang="en-US" dirty="0" smtClean="0"/>
              <a:t>– Present (1 of 2)</a:t>
            </a:r>
            <a:r>
              <a:rPr lang="en-US" dirty="0"/>
              <a:t/>
            </a:r>
            <a:br>
              <a:rPr lang="en-US" dirty="0"/>
            </a:br>
            <a:endParaRPr lang="en-US" dirty="0"/>
          </a:p>
        </p:txBody>
      </p:sp>
      <p:sp>
        <p:nvSpPr>
          <p:cNvPr id="10" name="Content Placeholder 9"/>
          <p:cNvSpPr>
            <a:spLocks noGrp="1"/>
          </p:cNvSpPr>
          <p:nvPr>
            <p:ph idx="4294967295"/>
          </p:nvPr>
        </p:nvSpPr>
        <p:spPr>
          <a:xfrm>
            <a:off x="6381750" y="1313492"/>
            <a:ext cx="5810250" cy="4401508"/>
          </a:xfrm>
          <a:prstGeom prst="rect">
            <a:avLst/>
          </a:prstGeom>
        </p:spPr>
        <p:txBody>
          <a:bodyPr/>
          <a:lstStyle/>
          <a:p>
            <a:pPr>
              <a:spcBef>
                <a:spcPts val="0"/>
              </a:spcBef>
            </a:pPr>
            <a:r>
              <a:rPr lang="en-US" sz="1600" b="1" dirty="0" smtClean="0"/>
              <a:t>“What Everybody </a:t>
            </a:r>
            <a:r>
              <a:rPr lang="en-US" sz="1600" b="1" dirty="0"/>
              <a:t>K</a:t>
            </a:r>
            <a:r>
              <a:rPr lang="en-US" sz="1600" b="1" dirty="0" smtClean="0"/>
              <a:t>nows </a:t>
            </a:r>
            <a:r>
              <a:rPr lang="en-US" sz="1600" b="1" dirty="0"/>
              <a:t>N</a:t>
            </a:r>
            <a:r>
              <a:rPr lang="en-US" sz="1600" b="1" dirty="0" smtClean="0"/>
              <a:t>ow” by Jacqueline Woodson</a:t>
            </a:r>
          </a:p>
          <a:p>
            <a:pPr>
              <a:spcBef>
                <a:spcPts val="0"/>
              </a:spcBef>
            </a:pPr>
            <a:endParaRPr lang="en-US" sz="1600" dirty="0" smtClean="0"/>
          </a:p>
          <a:p>
            <a:pPr>
              <a:spcBef>
                <a:spcPts val="0"/>
              </a:spcBef>
            </a:pPr>
            <a:r>
              <a:rPr lang="en-US" sz="1600" dirty="0" smtClean="0"/>
              <a:t>Even </a:t>
            </a:r>
            <a:r>
              <a:rPr lang="en-US" sz="1600" dirty="0"/>
              <a:t>though the laws have changed</a:t>
            </a:r>
          </a:p>
          <a:p>
            <a:pPr>
              <a:spcBef>
                <a:spcPts val="0"/>
              </a:spcBef>
            </a:pPr>
            <a:r>
              <a:rPr lang="en-US" sz="1600" dirty="0"/>
              <a:t>my grandmother still takes us</a:t>
            </a:r>
          </a:p>
          <a:p>
            <a:pPr>
              <a:spcBef>
                <a:spcPts val="0"/>
              </a:spcBef>
            </a:pPr>
            <a:r>
              <a:rPr lang="en-US" sz="1600" dirty="0"/>
              <a:t>to the back of the bus when we go downtown</a:t>
            </a:r>
          </a:p>
          <a:p>
            <a:pPr>
              <a:spcBef>
                <a:spcPts val="0"/>
              </a:spcBef>
            </a:pPr>
            <a:r>
              <a:rPr lang="en-US" sz="1600" dirty="0"/>
              <a:t>in the rain. It's easier, my grandmother says,</a:t>
            </a:r>
          </a:p>
          <a:p>
            <a:pPr>
              <a:spcBef>
                <a:spcPts val="0"/>
              </a:spcBef>
            </a:pPr>
            <a:r>
              <a:rPr lang="en-US" sz="1600" dirty="0"/>
              <a:t>than having white folks look at me like I'm </a:t>
            </a:r>
            <a:r>
              <a:rPr lang="en-US" sz="1600" dirty="0" smtClean="0"/>
              <a:t>dirt…</a:t>
            </a:r>
          </a:p>
          <a:p>
            <a:pPr>
              <a:spcBef>
                <a:spcPts val="0"/>
              </a:spcBef>
            </a:pPr>
            <a:endParaRPr lang="en-US" sz="1600" dirty="0"/>
          </a:p>
          <a:p>
            <a:pPr>
              <a:spcBef>
                <a:spcPts val="0"/>
              </a:spcBef>
            </a:pPr>
            <a:r>
              <a:rPr lang="en-US" sz="1600" dirty="0"/>
              <a:t>I look around and see the ones</a:t>
            </a:r>
          </a:p>
          <a:p>
            <a:pPr>
              <a:spcBef>
                <a:spcPts val="0"/>
              </a:spcBef>
            </a:pPr>
            <a:r>
              <a:rPr lang="en-US" sz="1600" dirty="0"/>
              <a:t>who walk straight to the back. See</a:t>
            </a:r>
          </a:p>
          <a:p>
            <a:pPr>
              <a:spcBef>
                <a:spcPts val="0"/>
              </a:spcBef>
            </a:pPr>
            <a:r>
              <a:rPr lang="en-US" sz="1600" dirty="0"/>
              <a:t>the ones who take a seat up front, daring</a:t>
            </a:r>
          </a:p>
          <a:p>
            <a:pPr>
              <a:spcBef>
                <a:spcPts val="0"/>
              </a:spcBef>
            </a:pPr>
            <a:r>
              <a:rPr lang="en-US" sz="1600" dirty="0"/>
              <a:t>anyone to make them move. And know</a:t>
            </a:r>
          </a:p>
          <a:p>
            <a:pPr>
              <a:spcBef>
                <a:spcPts val="0"/>
              </a:spcBef>
            </a:pPr>
            <a:r>
              <a:rPr lang="en-US" sz="1600" dirty="0"/>
              <a:t>this is who I want to be. Not scared</a:t>
            </a:r>
          </a:p>
          <a:p>
            <a:pPr>
              <a:spcBef>
                <a:spcPts val="0"/>
              </a:spcBef>
            </a:pPr>
            <a:r>
              <a:rPr lang="en-US" sz="1600" dirty="0"/>
              <a:t>like that. Brave</a:t>
            </a:r>
          </a:p>
          <a:p>
            <a:pPr>
              <a:spcBef>
                <a:spcPts val="0"/>
              </a:spcBef>
            </a:pPr>
            <a:r>
              <a:rPr lang="en-US" sz="1600" dirty="0"/>
              <a:t>like that.</a:t>
            </a:r>
          </a:p>
          <a:p>
            <a:pPr>
              <a:spcBef>
                <a:spcPts val="0"/>
              </a:spcBef>
            </a:pPr>
            <a:endParaRPr lang="en-US" sz="1600" dirty="0"/>
          </a:p>
          <a:p>
            <a:pPr>
              <a:spcBef>
                <a:spcPts val="0"/>
              </a:spcBef>
            </a:pPr>
            <a:r>
              <a:rPr lang="en-US" sz="1600" dirty="0"/>
              <a:t>Still, my grandmother takes my hand downtown</a:t>
            </a:r>
          </a:p>
          <a:p>
            <a:pPr>
              <a:spcBef>
                <a:spcPts val="0"/>
              </a:spcBef>
            </a:pPr>
            <a:r>
              <a:rPr lang="en-US" sz="1600" dirty="0"/>
              <a:t>pulls me right past the restaurants that have to let us sit</a:t>
            </a:r>
          </a:p>
          <a:p>
            <a:pPr>
              <a:spcBef>
                <a:spcPts val="0"/>
              </a:spcBef>
            </a:pPr>
            <a:r>
              <a:rPr lang="en-US" sz="1600" dirty="0"/>
              <a:t>wherever we want now. No need in making trouble,</a:t>
            </a:r>
          </a:p>
          <a:p>
            <a:pPr>
              <a:spcBef>
                <a:spcPts val="0"/>
              </a:spcBef>
            </a:pPr>
            <a:r>
              <a:rPr lang="en-US" sz="1600" dirty="0"/>
              <a:t>she says. You all go back to New York City but</a:t>
            </a:r>
          </a:p>
          <a:p>
            <a:pPr>
              <a:spcBef>
                <a:spcPts val="0"/>
              </a:spcBef>
            </a:pPr>
            <a:r>
              <a:rPr lang="en-US" sz="1600" dirty="0"/>
              <a:t>I have to live here</a:t>
            </a:r>
            <a:r>
              <a:rPr lang="en-US" sz="1600" dirty="0" smtClean="0"/>
              <a:t>.</a:t>
            </a:r>
          </a:p>
          <a:p>
            <a:pPr>
              <a:spcBef>
                <a:spcPts val="0"/>
              </a:spcBef>
            </a:pPr>
            <a:r>
              <a:rPr lang="en-US" sz="1600" dirty="0" smtClean="0"/>
              <a:t>Source: </a:t>
            </a:r>
            <a:r>
              <a:rPr lang="en-US" sz="1600" dirty="0" smtClean="0">
                <a:hlinkClick r:id="rId3"/>
              </a:rPr>
              <a:t>PoetryFoundation.org</a:t>
            </a:r>
            <a:endParaRPr lang="en-US" sz="1600" dirty="0" smtClean="0"/>
          </a:p>
          <a:p>
            <a:pPr>
              <a:spcBef>
                <a:spcPts val="0"/>
              </a:spcBef>
            </a:pPr>
            <a:endParaRPr lang="en-US" sz="1600" dirty="0"/>
          </a:p>
        </p:txBody>
      </p:sp>
      <p:pic>
        <p:nvPicPr>
          <p:cNvPr id="4" name="Picture 3" descr="JC Bus Travel Outlawed Image"/>
          <p:cNvPicPr>
            <a:picLocks noChangeAspect="1"/>
          </p:cNvPicPr>
          <p:nvPr/>
        </p:nvPicPr>
        <p:blipFill>
          <a:blip r:embed="rId4"/>
          <a:stretch>
            <a:fillRect/>
          </a:stretch>
        </p:blipFill>
        <p:spPr>
          <a:xfrm>
            <a:off x="1340830" y="534308"/>
            <a:ext cx="2221096" cy="1705801"/>
          </a:xfrm>
          <a:prstGeom prst="rect">
            <a:avLst/>
          </a:prstGeom>
        </p:spPr>
      </p:pic>
      <p:sp>
        <p:nvSpPr>
          <p:cNvPr id="2" name="Rectangle 1"/>
          <p:cNvSpPr/>
          <p:nvPr/>
        </p:nvSpPr>
        <p:spPr>
          <a:xfrm>
            <a:off x="0" y="2240109"/>
            <a:ext cx="6096000" cy="427809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On July 16, after visiting her mother, Ethel Amos, in Hayes Store, Gloucester County, Morgan boarded a Greyhound bus </a:t>
            </a:r>
            <a:r>
              <a:rPr kumimoji="0" lang="en-US" sz="1600" b="0" i="0" u="none" strike="noStrike" kern="1200" cap="none" spc="0" normalizeH="0" baseline="0" noProof="0" dirty="0" err="1">
                <a:ln>
                  <a:noFill/>
                </a:ln>
                <a:solidFill>
                  <a:prstClr val="black"/>
                </a:solidFill>
                <a:effectLst/>
                <a:uLnTx/>
                <a:uFillTx/>
                <a:latin typeface="Arial"/>
                <a:ea typeface="+mn-ea"/>
                <a:cs typeface="+mn-cs"/>
              </a:rPr>
              <a:t>en</a:t>
            </a:r>
            <a:r>
              <a:rPr kumimoji="0" lang="en-US" sz="1600" b="0" i="0" u="none" strike="noStrike" kern="1200" cap="none" spc="0" normalizeH="0" baseline="0" noProof="0" dirty="0">
                <a:ln>
                  <a:noFill/>
                </a:ln>
                <a:solidFill>
                  <a:prstClr val="black"/>
                </a:solidFill>
                <a:effectLst/>
                <a:uLnTx/>
                <a:uFillTx/>
                <a:latin typeface="Arial"/>
                <a:ea typeface="+mn-ea"/>
                <a:cs typeface="+mn-cs"/>
              </a:rPr>
              <a:t> route to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Baltimore</a:t>
            </a:r>
            <a:r>
              <a:rPr kumimoji="0" lang="en-US" sz="16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Near Saluda, in Middlesex County, about twenty-six miles northwest of Hayes Store, two white passengers boarded the already crowded bus, and the driver asked Morgan and an African American woman with an infant to give up their seats. According to later court documents, "There were two vacant spaces upon the long rear seat, and six white passengers were standing. The bus driver requested [Morgan] and her seatmate … to change their seats and occupy the two vacant spaces on the rear seat." When Morgan refused, and even attempted to prevent the other woman from complying, the bus driver drove to the jail in Saluda</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Source: </a:t>
            </a:r>
            <a:r>
              <a:rPr kumimoji="0" lang="en-US" sz="1600" b="0" i="0" u="none" strike="noStrike" kern="1200" cap="none" spc="0" normalizeH="0" baseline="0" noProof="0" dirty="0" smtClean="0">
                <a:ln>
                  <a:noFill/>
                </a:ln>
                <a:solidFill>
                  <a:prstClr val="black"/>
                </a:solidFill>
                <a:effectLst/>
                <a:uLnTx/>
                <a:uFillTx/>
                <a:latin typeface="Arial"/>
                <a:ea typeface="+mn-ea"/>
                <a:cs typeface="+mn-cs"/>
                <a:hlinkClick r:id="rId5"/>
              </a:rPr>
              <a:t>Encyclopedia Virginia</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descr="rectangle"/>
          <p:cNvSpPr/>
          <p:nvPr/>
        </p:nvSpPr>
        <p:spPr>
          <a:xfrm>
            <a:off x="0" y="534308"/>
            <a:ext cx="6001947" cy="6323692"/>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descr="rectangle"/>
          <p:cNvSpPr/>
          <p:nvPr/>
        </p:nvSpPr>
        <p:spPr>
          <a:xfrm>
            <a:off x="6035834" y="534308"/>
            <a:ext cx="6156166" cy="6323692"/>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3470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00705"/>
            <a:ext cx="12400411" cy="1470025"/>
          </a:xfrm>
        </p:spPr>
        <p:txBody>
          <a:bodyPr/>
          <a:lstStyle/>
          <a:p>
            <a:r>
              <a:rPr lang="en-US" dirty="0"/>
              <a:t>Paired Texts: U.S. History 1865 </a:t>
            </a:r>
            <a:r>
              <a:rPr lang="en-US" dirty="0" smtClean="0"/>
              <a:t>– Present (2 of 2)</a:t>
            </a:r>
            <a:r>
              <a:rPr lang="en-US" dirty="0"/>
              <a:t/>
            </a:r>
            <a:br>
              <a:rPr lang="en-US" dirty="0"/>
            </a:br>
            <a:endParaRPr lang="en-US" dirty="0"/>
          </a:p>
        </p:txBody>
      </p:sp>
      <p:sp>
        <p:nvSpPr>
          <p:cNvPr id="3" name="Rectangle 2" descr="rectangle"/>
          <p:cNvSpPr/>
          <p:nvPr/>
        </p:nvSpPr>
        <p:spPr>
          <a:xfrm>
            <a:off x="0" y="534308"/>
            <a:ext cx="6001947" cy="6323692"/>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descr="rectangle"/>
          <p:cNvSpPr/>
          <p:nvPr/>
        </p:nvSpPr>
        <p:spPr>
          <a:xfrm>
            <a:off x="6035834" y="534308"/>
            <a:ext cx="6156166" cy="6323692"/>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p:cNvSpPr/>
          <p:nvPr/>
        </p:nvSpPr>
        <p:spPr>
          <a:xfrm>
            <a:off x="137682" y="1269320"/>
            <a:ext cx="5726581" cy="5262979"/>
          </a:xfrm>
          <a:prstGeom prst="rect">
            <a:avLst/>
          </a:prstGeom>
        </p:spPr>
        <p:txBody>
          <a:bodyPr wrap="square">
            <a:spAutoFit/>
          </a:bodyPr>
          <a:lstStyle/>
          <a:p>
            <a:pPr>
              <a:spcBef>
                <a:spcPts val="0"/>
              </a:spcBef>
            </a:pPr>
            <a:r>
              <a:rPr lang="en-US" sz="1600" b="1" dirty="0"/>
              <a:t>Excerpts from the Journals of Lewis and Clark on Sacagawea </a:t>
            </a:r>
            <a:r>
              <a:rPr lang="en-US" sz="1600" dirty="0"/>
              <a:t>source: </a:t>
            </a:r>
            <a:r>
              <a:rPr lang="en-US" sz="1600" dirty="0">
                <a:hlinkClick r:id="rId3"/>
              </a:rPr>
              <a:t>Lewis and Clark Bicentennial Exhibition</a:t>
            </a:r>
            <a:endParaRPr lang="en-US" sz="1600" dirty="0"/>
          </a:p>
          <a:p>
            <a:pPr>
              <a:spcBef>
                <a:spcPts val="0"/>
              </a:spcBef>
            </a:pPr>
            <a:r>
              <a:rPr lang="en-US" sz="1600" dirty="0"/>
              <a:t>The Corps was several days upriver from Fort Mandan. “When we halted for dinner the squaw busied herself in </a:t>
            </a:r>
            <a:r>
              <a:rPr lang="en-US" sz="1600" dirty="0" err="1"/>
              <a:t>serching</a:t>
            </a:r>
            <a:r>
              <a:rPr lang="en-US" sz="1600" dirty="0"/>
              <a:t> for the wild artichokes which the mice collect and deposit in large hoards. this operation she performed by penetrating the earth with a sharp stick about some small collections of drift wood. her </a:t>
            </a:r>
            <a:r>
              <a:rPr lang="en-US" sz="1600" dirty="0" err="1"/>
              <a:t>labour</a:t>
            </a:r>
            <a:r>
              <a:rPr lang="en-US" sz="1600" dirty="0"/>
              <a:t> soon proved successful, and she procured a good quantity of these roots.” —Meriwether Lewis, April 9, 1805 </a:t>
            </a:r>
          </a:p>
          <a:p>
            <a:pPr>
              <a:spcBef>
                <a:spcPts val="0"/>
              </a:spcBef>
            </a:pPr>
            <a:endParaRPr lang="en-US" sz="1600" dirty="0"/>
          </a:p>
          <a:p>
            <a:pPr>
              <a:spcBef>
                <a:spcPts val="0"/>
              </a:spcBef>
            </a:pPr>
            <a:r>
              <a:rPr lang="en-US" sz="1600" dirty="0"/>
              <a:t>A sudden wind squall had caught the crew of the pirogue by surprise and water filled the boat. “By 4 </a:t>
            </a:r>
            <a:r>
              <a:rPr lang="en-US" sz="1600" dirty="0" err="1"/>
              <a:t>oClock</a:t>
            </a:r>
            <a:r>
              <a:rPr lang="en-US" sz="1600" dirty="0"/>
              <a:t> in the evening our Instruments, Medicine, merchandize provision &amp;c, were perfectly </a:t>
            </a:r>
            <a:r>
              <a:rPr lang="en-US" sz="1600" dirty="0" err="1"/>
              <a:t>dryed</a:t>
            </a:r>
            <a:r>
              <a:rPr lang="en-US" sz="1600" dirty="0"/>
              <a:t>, repacked and put on board the </a:t>
            </a:r>
            <a:r>
              <a:rPr lang="en-US" sz="1600" dirty="0" err="1"/>
              <a:t>perogue</a:t>
            </a:r>
            <a:r>
              <a:rPr lang="en-US" sz="1600" dirty="0"/>
              <a:t>. the loss we sustained was not so great as we had at first apprehended… the Indian woman to whom I ascribe equal fortitude and resolution, with any person onboard at the time of the </a:t>
            </a:r>
            <a:r>
              <a:rPr lang="en-US" sz="1600" dirty="0" err="1"/>
              <a:t>accedent</a:t>
            </a:r>
            <a:r>
              <a:rPr lang="en-US" sz="1600" dirty="0"/>
              <a:t>, caught and preserved most of the light articles which were washed overboard” —Meriwether Lewis, May 16, 1805</a:t>
            </a:r>
          </a:p>
        </p:txBody>
      </p:sp>
      <p:pic>
        <p:nvPicPr>
          <p:cNvPr id="9" name="Picture 8" descr="Washington Post screenshot"/>
          <p:cNvPicPr>
            <a:picLocks noChangeAspect="1"/>
          </p:cNvPicPr>
          <p:nvPr/>
        </p:nvPicPr>
        <p:blipFill>
          <a:blip r:embed="rId4"/>
          <a:stretch>
            <a:fillRect/>
          </a:stretch>
        </p:blipFill>
        <p:spPr>
          <a:xfrm>
            <a:off x="6530668" y="1269320"/>
            <a:ext cx="5166498" cy="3145142"/>
          </a:xfrm>
          <a:prstGeom prst="rect">
            <a:avLst/>
          </a:prstGeom>
        </p:spPr>
      </p:pic>
      <p:pic>
        <p:nvPicPr>
          <p:cNvPr id="11" name="Picture 2" descr="Image result for sacagawea statue charlottesvil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3917" y="4261371"/>
            <a:ext cx="2208257" cy="254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8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Because I want my students to think and write like historians…</a:t>
            </a:r>
            <a:endParaRPr lang="en-US" sz="3200" dirty="0"/>
          </a:p>
        </p:txBody>
      </p:sp>
      <p:pic>
        <p:nvPicPr>
          <p:cNvPr id="5" name="Picture 4" descr="Screenshot of HSS skills progression chart"/>
          <p:cNvPicPr>
            <a:picLocks noChangeAspect="1"/>
          </p:cNvPicPr>
          <p:nvPr/>
        </p:nvPicPr>
        <p:blipFill>
          <a:blip r:embed="rId2"/>
          <a:stretch>
            <a:fillRect/>
          </a:stretch>
        </p:blipFill>
        <p:spPr>
          <a:xfrm>
            <a:off x="-52252" y="1674148"/>
            <a:ext cx="8789988" cy="1510967"/>
          </a:xfrm>
          <a:prstGeom prst="rect">
            <a:avLst/>
          </a:prstGeom>
        </p:spPr>
      </p:pic>
      <p:pic>
        <p:nvPicPr>
          <p:cNvPr id="6" name="Picture 5" descr="Description of skill"/>
          <p:cNvPicPr>
            <a:picLocks noChangeAspect="1"/>
          </p:cNvPicPr>
          <p:nvPr/>
        </p:nvPicPr>
        <p:blipFill>
          <a:blip r:embed="rId3"/>
          <a:stretch>
            <a:fillRect/>
          </a:stretch>
        </p:blipFill>
        <p:spPr>
          <a:xfrm>
            <a:off x="-104503" y="807577"/>
            <a:ext cx="8894491" cy="883315"/>
          </a:xfrm>
          <a:prstGeom prst="rect">
            <a:avLst/>
          </a:prstGeom>
        </p:spPr>
      </p:pic>
      <p:pic>
        <p:nvPicPr>
          <p:cNvPr id="7" name="Picture 6" descr="Screenshot of English Skills progression chart"/>
          <p:cNvPicPr>
            <a:picLocks noChangeAspect="1"/>
          </p:cNvPicPr>
          <p:nvPr/>
        </p:nvPicPr>
        <p:blipFill>
          <a:blip r:embed="rId4"/>
          <a:stretch>
            <a:fillRect/>
          </a:stretch>
        </p:blipFill>
        <p:spPr>
          <a:xfrm>
            <a:off x="1332975" y="3300258"/>
            <a:ext cx="8790444" cy="1449611"/>
          </a:xfrm>
          <a:prstGeom prst="rect">
            <a:avLst/>
          </a:prstGeom>
        </p:spPr>
      </p:pic>
      <p:pic>
        <p:nvPicPr>
          <p:cNvPr id="9" name="Picture 8" descr="English skills"/>
          <p:cNvPicPr>
            <a:picLocks noChangeAspect="1"/>
          </p:cNvPicPr>
          <p:nvPr/>
        </p:nvPicPr>
        <p:blipFill>
          <a:blip r:embed="rId5"/>
          <a:stretch>
            <a:fillRect/>
          </a:stretch>
        </p:blipFill>
        <p:spPr>
          <a:xfrm>
            <a:off x="1332975" y="5221167"/>
            <a:ext cx="8790443" cy="395861"/>
          </a:xfrm>
          <a:prstGeom prst="rect">
            <a:avLst/>
          </a:prstGeom>
        </p:spPr>
      </p:pic>
      <p:pic>
        <p:nvPicPr>
          <p:cNvPr id="10" name="Picture 9" descr="English skill- state a position"/>
          <p:cNvPicPr>
            <a:picLocks noChangeAspect="1"/>
          </p:cNvPicPr>
          <p:nvPr/>
        </p:nvPicPr>
        <p:blipFill>
          <a:blip r:embed="rId6"/>
          <a:stretch>
            <a:fillRect/>
          </a:stretch>
        </p:blipFill>
        <p:spPr>
          <a:xfrm>
            <a:off x="1332975" y="4802575"/>
            <a:ext cx="8790443" cy="418593"/>
          </a:xfrm>
          <a:prstGeom prst="rect">
            <a:avLst/>
          </a:prstGeom>
        </p:spPr>
      </p:pic>
      <p:pic>
        <p:nvPicPr>
          <p:cNvPr id="11" name="Picture 10" descr="English skills"/>
          <p:cNvPicPr>
            <a:picLocks noChangeAspect="1"/>
          </p:cNvPicPr>
          <p:nvPr/>
        </p:nvPicPr>
        <p:blipFill>
          <a:blip r:embed="rId7"/>
          <a:stretch>
            <a:fillRect/>
          </a:stretch>
        </p:blipFill>
        <p:spPr>
          <a:xfrm>
            <a:off x="1332976" y="4714079"/>
            <a:ext cx="8780918" cy="197716"/>
          </a:xfrm>
          <a:prstGeom prst="rect">
            <a:avLst/>
          </a:prstGeom>
        </p:spPr>
      </p:pic>
    </p:spTree>
    <p:extLst>
      <p:ext uri="{BB962C8B-B14F-4D97-AF65-F5344CB8AC3E}">
        <p14:creationId xmlns:p14="http://schemas.microsoft.com/office/powerpoint/2010/main" val="193182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a:t>
            </a:r>
            <a:endParaRPr lang="en-US" dirty="0"/>
          </a:p>
        </p:txBody>
      </p:sp>
      <p:sp>
        <p:nvSpPr>
          <p:cNvPr id="4" name="Text Placeholder 3" descr="Bibliography of materials listed"/>
          <p:cNvSpPr>
            <a:spLocks noGrp="1"/>
          </p:cNvSpPr>
          <p:nvPr>
            <p:ph type="body" sz="half" idx="2"/>
          </p:nvPr>
        </p:nvSpPr>
        <p:spPr>
          <a:xfrm>
            <a:off x="-160713" y="1154893"/>
            <a:ext cx="12352713" cy="4694842"/>
          </a:xfrm>
        </p:spPr>
        <p:txBody>
          <a:bodyPr/>
          <a:lstStyle/>
          <a:p>
            <a:pPr lvl="0" defTabSz="914400">
              <a:spcBef>
                <a:spcPts val="0"/>
              </a:spcBef>
              <a:buClrTx/>
            </a:pPr>
            <a:r>
              <a:rPr lang="en-US" sz="2000" dirty="0">
                <a:solidFill>
                  <a:schemeClr val="tx1"/>
                </a:solidFill>
                <a:latin typeface="+mj-lt"/>
              </a:rPr>
              <a:t>A Call to Action: What We Know About Adolescent Literacy Instruction. (2018, July 17). Retrieved January 8, 2020, from </a:t>
            </a:r>
            <a:r>
              <a:rPr lang="en-US" sz="2000" dirty="0">
                <a:solidFill>
                  <a:schemeClr val="tx1"/>
                </a:solidFill>
                <a:latin typeface="+mj-lt"/>
                <a:hlinkClick r:id="rId3"/>
              </a:rPr>
              <a:t>https://ncte.org/statement/adolescentliteracy</a:t>
            </a:r>
            <a:r>
              <a:rPr lang="en-US" sz="2000" dirty="0" smtClean="0">
                <a:solidFill>
                  <a:schemeClr val="tx1"/>
                </a:solidFill>
                <a:latin typeface="+mj-lt"/>
                <a:hlinkClick r:id="rId3"/>
              </a:rPr>
              <a:t>/</a:t>
            </a:r>
            <a:r>
              <a:rPr lang="en-US" sz="2000" dirty="0" smtClean="0">
                <a:solidFill>
                  <a:schemeClr val="tx1"/>
                </a:solidFill>
                <a:latin typeface="+mj-lt"/>
              </a:rPr>
              <a:t>.</a:t>
            </a:r>
          </a:p>
          <a:p>
            <a:pPr lvl="0" defTabSz="914400">
              <a:spcBef>
                <a:spcPts val="0"/>
              </a:spcBef>
              <a:buClrTx/>
            </a:pPr>
            <a:endParaRPr lang="en-US" sz="2000" dirty="0">
              <a:solidFill>
                <a:schemeClr val="tx1"/>
              </a:solidFill>
              <a:latin typeface="+mj-lt"/>
            </a:endParaRPr>
          </a:p>
          <a:p>
            <a:pPr defTabSz="914400">
              <a:spcBef>
                <a:spcPts val="0"/>
              </a:spcBef>
              <a:buClrTx/>
            </a:pPr>
            <a:r>
              <a:rPr lang="en-US" sz="2000" dirty="0">
                <a:solidFill>
                  <a:schemeClr val="tx1"/>
                </a:solidFill>
              </a:rPr>
              <a:t>Beers, G. K., &amp; Probst, R. E. (2017). </a:t>
            </a:r>
            <a:r>
              <a:rPr lang="en-US" sz="2000" i="1" dirty="0">
                <a:solidFill>
                  <a:schemeClr val="tx1"/>
                </a:solidFill>
              </a:rPr>
              <a:t>Disrupting thinking: why how we read matters</a:t>
            </a:r>
            <a:r>
              <a:rPr lang="en-US" sz="2000" dirty="0">
                <a:solidFill>
                  <a:schemeClr val="tx1"/>
                </a:solidFill>
              </a:rPr>
              <a:t>. New York, NY: Scholastic Inc</a:t>
            </a:r>
            <a:r>
              <a:rPr lang="en-US" sz="2000" dirty="0" smtClean="0">
                <a:solidFill>
                  <a:schemeClr val="tx1"/>
                </a:solidFill>
              </a:rPr>
              <a:t>.</a:t>
            </a:r>
            <a:endParaRPr lang="en-US" sz="2000" dirty="0" smtClean="0">
              <a:solidFill>
                <a:schemeClr val="tx1"/>
              </a:solidFill>
              <a:latin typeface="+mj-lt"/>
            </a:endParaRPr>
          </a:p>
          <a:p>
            <a:pPr lvl="0" defTabSz="914400">
              <a:spcBef>
                <a:spcPts val="0"/>
              </a:spcBef>
              <a:buClrTx/>
            </a:pPr>
            <a:endParaRPr lang="en-US" sz="2000" dirty="0">
              <a:solidFill>
                <a:schemeClr val="tx1"/>
              </a:solidFill>
              <a:latin typeface="+mj-lt"/>
            </a:endParaRPr>
          </a:p>
          <a:p>
            <a:pPr lvl="0" defTabSz="914400">
              <a:spcBef>
                <a:spcPts val="0"/>
              </a:spcBef>
              <a:buClrTx/>
            </a:pPr>
            <a:r>
              <a:rPr lang="en-US" sz="2000" dirty="0" smtClean="0">
                <a:solidFill>
                  <a:schemeClr val="tx1"/>
                </a:solidFill>
                <a:latin typeface="+mj-lt"/>
              </a:rPr>
              <a:t>Fisher, D., Frey, N., &amp; Hattie, J. (2016). </a:t>
            </a:r>
            <a:r>
              <a:rPr lang="en-US" sz="2000" i="1" dirty="0" smtClean="0">
                <a:solidFill>
                  <a:schemeClr val="tx1"/>
                </a:solidFill>
                <a:latin typeface="+mj-lt"/>
              </a:rPr>
              <a:t>Visible learning for literacy</a:t>
            </a:r>
            <a:r>
              <a:rPr lang="en-US" sz="2000" dirty="0" smtClean="0">
                <a:solidFill>
                  <a:schemeClr val="tx1"/>
                </a:solidFill>
                <a:latin typeface="+mj-lt"/>
              </a:rPr>
              <a:t>.  Thousand Oaks, CA: Corwin.</a:t>
            </a:r>
          </a:p>
          <a:p>
            <a:pPr lvl="0" defTabSz="914400">
              <a:spcBef>
                <a:spcPts val="0"/>
              </a:spcBef>
              <a:buClrTx/>
            </a:pPr>
            <a:endParaRPr lang="en-US" sz="2000" dirty="0">
              <a:solidFill>
                <a:schemeClr val="tx1"/>
              </a:solidFill>
              <a:latin typeface="+mj-lt"/>
            </a:endParaRPr>
          </a:p>
          <a:p>
            <a:pPr defTabSz="914400">
              <a:spcBef>
                <a:spcPts val="0"/>
              </a:spcBef>
              <a:buClrTx/>
            </a:pPr>
            <a:r>
              <a:rPr lang="en-US" sz="2000" dirty="0">
                <a:solidFill>
                  <a:schemeClr val="tx1"/>
                </a:solidFill>
              </a:rPr>
              <a:t>"Position Statement on the Value of Independent Reading in the School Library Program", American Library Association, September 27, 2006. http://www.ala.org/aasl/advocacy/resources/statements/ind-reading (Accessed January 8, 2020</a:t>
            </a:r>
            <a:r>
              <a:rPr lang="en-US" sz="2000" dirty="0" smtClean="0">
                <a:solidFill>
                  <a:schemeClr val="tx1"/>
                </a:solidFill>
              </a:rPr>
              <a:t>)</a:t>
            </a:r>
            <a:endParaRPr lang="en-US" sz="2000" dirty="0" smtClean="0">
              <a:solidFill>
                <a:schemeClr val="tx1"/>
              </a:solidFill>
              <a:latin typeface="+mj-lt"/>
            </a:endParaRPr>
          </a:p>
          <a:p>
            <a:pPr lvl="0" defTabSz="914400">
              <a:spcBef>
                <a:spcPts val="0"/>
              </a:spcBef>
              <a:buClrTx/>
            </a:pPr>
            <a:endParaRPr lang="en-US" sz="2000" dirty="0">
              <a:solidFill>
                <a:schemeClr val="tx1"/>
              </a:solidFill>
              <a:latin typeface="+mj-lt"/>
            </a:endParaRPr>
          </a:p>
          <a:p>
            <a:pPr lvl="0" defTabSz="914400">
              <a:spcBef>
                <a:spcPts val="0"/>
              </a:spcBef>
              <a:buClrTx/>
            </a:pPr>
            <a:r>
              <a:rPr lang="en-US" sz="2000" dirty="0" smtClean="0">
                <a:solidFill>
                  <a:schemeClr val="tx1"/>
                </a:solidFill>
                <a:latin typeface="+mj-lt"/>
              </a:rPr>
              <a:t>Willingham, D.T. (2013). </a:t>
            </a:r>
            <a:r>
              <a:rPr lang="en-US" sz="2000" i="1" dirty="0" smtClean="0">
                <a:solidFill>
                  <a:schemeClr val="tx1"/>
                </a:solidFill>
                <a:latin typeface="+mj-lt"/>
              </a:rPr>
              <a:t>Why don’t students like school? </a:t>
            </a:r>
            <a:r>
              <a:rPr lang="en-US" sz="2000" dirty="0" smtClean="0">
                <a:solidFill>
                  <a:schemeClr val="tx1"/>
                </a:solidFill>
                <a:latin typeface="+mj-lt"/>
              </a:rPr>
              <a:t>San Francisco: </a:t>
            </a:r>
            <a:r>
              <a:rPr lang="en-US" sz="2000" dirty="0" err="1" smtClean="0">
                <a:solidFill>
                  <a:schemeClr val="tx1"/>
                </a:solidFill>
                <a:latin typeface="+mj-lt"/>
              </a:rPr>
              <a:t>Jossey</a:t>
            </a:r>
            <a:r>
              <a:rPr lang="en-US" sz="2000" dirty="0" smtClean="0">
                <a:solidFill>
                  <a:schemeClr val="tx1"/>
                </a:solidFill>
                <a:latin typeface="+mj-lt"/>
              </a:rPr>
              <a:t>-Bass.</a:t>
            </a:r>
          </a:p>
          <a:p>
            <a:pPr lvl="0" defTabSz="914400">
              <a:spcBef>
                <a:spcPts val="0"/>
              </a:spcBef>
              <a:buClrTx/>
            </a:pPr>
            <a:endParaRPr lang="en-US" sz="2400" dirty="0" smtClean="0">
              <a:solidFill>
                <a:schemeClr val="tx1"/>
              </a:solidFill>
              <a:latin typeface="+mj-lt"/>
            </a:endParaRPr>
          </a:p>
          <a:p>
            <a:pPr lvl="0" defTabSz="914400">
              <a:spcBef>
                <a:spcPts val="0"/>
              </a:spcBef>
              <a:buClrTx/>
            </a:pPr>
            <a:endParaRPr lang="en-US" sz="2400" dirty="0" smtClean="0">
              <a:solidFill>
                <a:schemeClr val="tx1"/>
              </a:solidFill>
              <a:latin typeface="+mj-lt"/>
            </a:endParaRPr>
          </a:p>
        </p:txBody>
      </p:sp>
    </p:spTree>
    <p:extLst>
      <p:ext uri="{BB962C8B-B14F-4D97-AF65-F5344CB8AC3E}">
        <p14:creationId xmlns:p14="http://schemas.microsoft.com/office/powerpoint/2010/main" val="253773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Says- Best Practices for Success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03563" y="6051049"/>
            <a:ext cx="9155084" cy="646331"/>
          </a:xfrm>
          <a:prstGeom prst="rect">
            <a:avLst/>
          </a:prstGeom>
        </p:spPr>
        <p:txBody>
          <a:bodyPr wrap="square">
            <a:spAutoFit/>
          </a:bodyPr>
          <a:lstStyle/>
          <a:p>
            <a:r>
              <a:rPr lang="en-US" dirty="0">
                <a:solidFill>
                  <a:schemeClr val="bg1"/>
                </a:solidFill>
                <a:latin typeface="TimesNewRoman"/>
              </a:rPr>
              <a:t>A Call to Action: What We Know About Adolescent Literacy Instruction. (2018, July 17). Retrieved January 8, 2020, from https://ncte.org/statement/adolescentliteracy/.</a:t>
            </a:r>
            <a:endParaRPr lang="en-US" dirty="0">
              <a:solidFill>
                <a:schemeClr val="bg1"/>
              </a:solidFill>
            </a:endParaRPr>
          </a:p>
        </p:txBody>
      </p:sp>
      <p:sp>
        <p:nvSpPr>
          <p:cNvPr id="6" name="TextBox 5"/>
          <p:cNvSpPr txBox="1"/>
          <p:nvPr/>
        </p:nvSpPr>
        <p:spPr>
          <a:xfrm>
            <a:off x="338744" y="1161254"/>
            <a:ext cx="10573789" cy="4647426"/>
          </a:xfrm>
          <a:prstGeom prst="rect">
            <a:avLst/>
          </a:prstGeom>
          <a:noFill/>
        </p:spPr>
        <p:txBody>
          <a:bodyPr wrap="square" rtlCol="0">
            <a:spAutoFit/>
          </a:bodyPr>
          <a:lstStyle/>
          <a:p>
            <a:r>
              <a:rPr lang="en-US" sz="3200" b="1" dirty="0" smtClean="0"/>
              <a:t>What adolescent readers need:</a:t>
            </a:r>
          </a:p>
          <a:p>
            <a:r>
              <a:rPr lang="en-US" sz="2400" b="1" dirty="0" smtClean="0"/>
              <a:t>Practice </a:t>
            </a:r>
            <a:r>
              <a:rPr lang="en-US" sz="2400" b="1" dirty="0"/>
              <a:t>thinking critically about how they engage with texts to include</a:t>
            </a:r>
          </a:p>
          <a:p>
            <a:pPr marL="285750" indent="-285750">
              <a:buFont typeface="Arial" panose="020B0604020202020204" pitchFamily="34" charset="0"/>
              <a:buChar char="•"/>
            </a:pPr>
            <a:r>
              <a:rPr lang="en-US" sz="2400" dirty="0"/>
              <a:t>application of metacognitive strategies.</a:t>
            </a:r>
          </a:p>
          <a:p>
            <a:pPr marL="285750" indent="-285750">
              <a:buFont typeface="Arial" panose="020B0604020202020204" pitchFamily="34" charset="0"/>
              <a:buChar char="•"/>
            </a:pPr>
            <a:r>
              <a:rPr lang="en-US" sz="2400" dirty="0"/>
              <a:t>recognition of bias and high-quality sources.</a:t>
            </a:r>
          </a:p>
          <a:p>
            <a:pPr marL="285750" indent="-285750">
              <a:buFont typeface="Arial" panose="020B0604020202020204" pitchFamily="34" charset="0"/>
              <a:buChar char="•"/>
            </a:pPr>
            <a:r>
              <a:rPr lang="en-US" sz="2400" dirty="0"/>
              <a:t>argumentation with evidence.</a:t>
            </a:r>
          </a:p>
          <a:p>
            <a:r>
              <a:rPr lang="en-US" sz="2400" b="1" dirty="0"/>
              <a:t>Critical examination of texts that helps them to</a:t>
            </a:r>
          </a:p>
          <a:p>
            <a:pPr marL="285750" indent="-285750">
              <a:buFont typeface="Arial" panose="020B0604020202020204" pitchFamily="34" charset="0"/>
              <a:buChar char="•"/>
            </a:pPr>
            <a:r>
              <a:rPr lang="en-US" sz="2400" dirty="0"/>
              <a:t>recognize the purpose of text structure and how the writer uses it to create effect.</a:t>
            </a:r>
          </a:p>
          <a:p>
            <a:pPr marL="285750" indent="-285750">
              <a:buFont typeface="Arial" panose="020B0604020202020204" pitchFamily="34" charset="0"/>
              <a:buChar char="•"/>
            </a:pPr>
            <a:r>
              <a:rPr lang="en-US" sz="2400" dirty="0"/>
              <a:t>infer beyond literal interpretations.</a:t>
            </a:r>
          </a:p>
          <a:p>
            <a:pPr marL="285750" indent="-285750">
              <a:buFont typeface="Arial" panose="020B0604020202020204" pitchFamily="34" charset="0"/>
              <a:buChar char="•"/>
            </a:pPr>
            <a:r>
              <a:rPr lang="en-US" sz="2400" dirty="0"/>
              <a:t>question and investigate various social, political, and historical context.</a:t>
            </a:r>
          </a:p>
          <a:p>
            <a:pPr marL="285750" indent="-285750">
              <a:buFont typeface="Arial" panose="020B0604020202020204" pitchFamily="34" charset="0"/>
              <a:buChar char="•"/>
            </a:pPr>
            <a:r>
              <a:rPr lang="en-US" sz="2400" dirty="0"/>
              <a:t>understand multiple meanings and richness of texts and layers of complexity</a:t>
            </a:r>
            <a:r>
              <a:rPr lang="en-US" sz="2400" dirty="0" smtClean="0"/>
              <a:t>.</a:t>
            </a:r>
            <a:endParaRPr lang="en-US" sz="2400" dirty="0"/>
          </a:p>
        </p:txBody>
      </p:sp>
    </p:spTree>
    <p:extLst>
      <p:ext uri="{BB962C8B-B14F-4D97-AF65-F5344CB8AC3E}">
        <p14:creationId xmlns:p14="http://schemas.microsoft.com/office/powerpoint/2010/main" val="1041810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rgbClr val="FF0000"/>
                </a:solidFill>
              </a:rPr>
              <a:t>VDOE Disclaimer</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
        <p:nvSpPr>
          <p:cNvPr id="4" name="Rectangle 3"/>
          <p:cNvSpPr/>
          <p:nvPr/>
        </p:nvSpPr>
        <p:spPr>
          <a:xfrm>
            <a:off x="794839" y="1717735"/>
            <a:ext cx="10591800" cy="3416320"/>
          </a:xfrm>
          <a:prstGeom prst="rect">
            <a:avLst/>
          </a:prstGeom>
        </p:spPr>
        <p:txBody>
          <a:bodyPr wrap="square">
            <a:spAutoFit/>
          </a:bodyPr>
          <a:lstStyle/>
          <a:p>
            <a:pPr lvl="0"/>
            <a:r>
              <a:rPr lang="en" sz="3600" dirty="0">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p:txBody>
      </p:sp>
    </p:spTree>
    <p:extLst>
      <p:ext uri="{BB962C8B-B14F-4D97-AF65-F5344CB8AC3E}">
        <p14:creationId xmlns:p14="http://schemas.microsoft.com/office/powerpoint/2010/main" val="3858856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312"/>
            <a:ext cx="12992484" cy="1395746"/>
          </a:xfrm>
        </p:spPr>
        <p:txBody>
          <a:bodyPr/>
          <a:lstStyle/>
          <a:p>
            <a:r>
              <a:rPr lang="en-US" dirty="0" smtClean="0"/>
              <a:t>Stay Connected</a:t>
            </a:r>
            <a:endParaRPr lang="en-US" dirty="0"/>
          </a:p>
        </p:txBody>
      </p:sp>
      <p:sp>
        <p:nvSpPr>
          <p:cNvPr id="4" name="Content Placeholder 3"/>
          <p:cNvSpPr>
            <a:spLocks noGrp="1"/>
          </p:cNvSpPr>
          <p:nvPr>
            <p:ph sz="half" idx="2"/>
          </p:nvPr>
        </p:nvSpPr>
        <p:spPr>
          <a:xfrm>
            <a:off x="7693745" y="1265434"/>
            <a:ext cx="4037724" cy="4335465"/>
          </a:xfrm>
        </p:spPr>
        <p:txBody>
          <a:bodyPr/>
          <a:lstStyle/>
          <a:p>
            <a:pPr algn="ctr">
              <a:spcBef>
                <a:spcPts val="0"/>
              </a:spcBef>
            </a:pPr>
            <a:r>
              <a:rPr lang="en-US" sz="2000" b="1" dirty="0">
                <a:solidFill>
                  <a:srgbClr val="FF0000"/>
                </a:solidFill>
                <a:effectLst>
                  <a:outerShdw blurRad="38100" dist="38100" dir="2700000" algn="tl">
                    <a:srgbClr val="000000">
                      <a:alpha val="43137"/>
                    </a:srgbClr>
                  </a:outerShdw>
                </a:effectLst>
              </a:rPr>
              <a:t>Jill Nogueras</a:t>
            </a:r>
          </a:p>
          <a:p>
            <a:pPr algn="ctr">
              <a:spcBef>
                <a:spcPts val="0"/>
              </a:spcBef>
            </a:pPr>
            <a:r>
              <a:rPr lang="en-US" sz="1600" b="1" dirty="0">
                <a:solidFill>
                  <a:prstClr val="black"/>
                </a:solidFill>
              </a:rPr>
              <a:t>K-12 English Coordinator</a:t>
            </a:r>
          </a:p>
          <a:p>
            <a:pPr algn="ctr">
              <a:spcBef>
                <a:spcPts val="0"/>
              </a:spcBef>
            </a:pPr>
            <a:r>
              <a:rPr lang="en-US" sz="1400" dirty="0">
                <a:solidFill>
                  <a:prstClr val="black"/>
                </a:solidFill>
                <a:hlinkClick r:id="rId2"/>
              </a:rPr>
              <a:t>Jill.Nogueras@doe.virginia.gov</a:t>
            </a:r>
            <a:endParaRPr lang="en-US" sz="1400" dirty="0">
              <a:solidFill>
                <a:prstClr val="black"/>
              </a:solidFill>
            </a:endParaRPr>
          </a:p>
          <a:p>
            <a:pPr algn="ctr">
              <a:spcBef>
                <a:spcPts val="0"/>
              </a:spcBef>
            </a:pPr>
            <a:endParaRPr lang="en-US" sz="1200" dirty="0">
              <a:solidFill>
                <a:srgbClr val="FF0000"/>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Carmen </a:t>
            </a:r>
            <a:r>
              <a:rPr lang="en-US" sz="2000" b="1" dirty="0" err="1">
                <a:solidFill>
                  <a:srgbClr val="FF0000"/>
                </a:solidFill>
                <a:effectLst>
                  <a:outerShdw blurRad="38100" dist="38100" dir="2700000" algn="tl">
                    <a:srgbClr val="000000">
                      <a:alpha val="43137"/>
                    </a:srgbClr>
                  </a:outerShdw>
                </a:effectLst>
              </a:rPr>
              <a:t>Kurek</a:t>
            </a:r>
            <a:endParaRPr lang="en-US" sz="2000" b="1" dirty="0">
              <a:solidFill>
                <a:srgbClr val="FF0000"/>
              </a:solidFill>
              <a:effectLst>
                <a:outerShdw blurRad="38100" dist="38100" dir="2700000" algn="tl">
                  <a:srgbClr val="000000">
                    <a:alpha val="43137"/>
                  </a:srgbClr>
                </a:outerShdw>
              </a:effectLst>
            </a:endParaRPr>
          </a:p>
          <a:p>
            <a:pPr algn="ctr">
              <a:spcBef>
                <a:spcPts val="0"/>
              </a:spcBef>
            </a:pPr>
            <a:r>
              <a:rPr lang="en-US" sz="1400" b="1" dirty="0">
                <a:solidFill>
                  <a:prstClr val="black"/>
                </a:solidFill>
              </a:rPr>
              <a:t>Elementary English/Reading Specialist</a:t>
            </a:r>
          </a:p>
          <a:p>
            <a:pPr algn="ctr">
              <a:spcBef>
                <a:spcPts val="0"/>
              </a:spcBef>
            </a:pPr>
            <a:r>
              <a:rPr lang="en-US" sz="1400" dirty="0">
                <a:solidFill>
                  <a:prstClr val="black"/>
                </a:solidFill>
                <a:hlinkClick r:id="rId3"/>
              </a:rPr>
              <a:t>Carmen.Kurek@doe.virginia.gov</a:t>
            </a:r>
            <a:endParaRPr lang="en-US" sz="1400" dirty="0">
              <a:solidFill>
                <a:prstClr val="black"/>
              </a:solidFill>
            </a:endParaRPr>
          </a:p>
          <a:p>
            <a:pPr algn="ctr">
              <a:spcBef>
                <a:spcPts val="0"/>
              </a:spcBef>
            </a:pPr>
            <a:endParaRPr lang="en-US" sz="1200" dirty="0">
              <a:solidFill>
                <a:prstClr val="black"/>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Taylor Snow</a:t>
            </a:r>
          </a:p>
          <a:p>
            <a:pPr algn="ctr">
              <a:spcBef>
                <a:spcPts val="0"/>
              </a:spcBef>
            </a:pPr>
            <a:r>
              <a:rPr lang="en-US" sz="1400" b="1" dirty="0">
                <a:solidFill>
                  <a:prstClr val="black"/>
                </a:solidFill>
              </a:rPr>
              <a:t>English/History &amp; Social Science Specialist</a:t>
            </a:r>
          </a:p>
          <a:p>
            <a:pPr algn="ctr">
              <a:spcBef>
                <a:spcPts val="0"/>
              </a:spcBef>
            </a:pPr>
            <a:r>
              <a:rPr lang="en-US" sz="1400" dirty="0">
                <a:solidFill>
                  <a:prstClr val="black"/>
                </a:solidFill>
                <a:hlinkClick r:id="rId4"/>
              </a:rPr>
              <a:t>Taylor.Snow@doe.Virginia.gov</a:t>
            </a:r>
            <a:endParaRPr lang="en-US" sz="1400" dirty="0">
              <a:solidFill>
                <a:prstClr val="black"/>
              </a:solidFill>
            </a:endParaRPr>
          </a:p>
          <a:p>
            <a:pPr algn="ctr">
              <a:spcBef>
                <a:spcPts val="0"/>
              </a:spcBef>
            </a:pPr>
            <a:endParaRPr lang="en-US" sz="1200" dirty="0">
              <a:solidFill>
                <a:prstClr val="black"/>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Assessment Office</a:t>
            </a:r>
          </a:p>
          <a:p>
            <a:pPr algn="ctr">
              <a:spcBef>
                <a:spcPts val="0"/>
              </a:spcBef>
            </a:pPr>
            <a:r>
              <a:rPr lang="en-US" sz="1400" dirty="0">
                <a:solidFill>
                  <a:prstClr val="black"/>
                </a:solidFill>
                <a:hlinkClick r:id="rId5"/>
              </a:rPr>
              <a:t>Student_Assessment@doe.virginia.gov</a:t>
            </a:r>
            <a:endParaRPr lang="en-US" sz="1400" dirty="0">
              <a:solidFill>
                <a:prstClr val="black"/>
              </a:solidFill>
            </a:endParaRPr>
          </a:p>
          <a:p>
            <a:pPr>
              <a:spcBef>
                <a:spcPts val="0"/>
              </a:spcBef>
            </a:pPr>
            <a:endParaRPr lang="en-US" sz="1600" dirty="0"/>
          </a:p>
        </p:txBody>
      </p:sp>
    </p:spTree>
    <p:extLst>
      <p:ext uri="{BB962C8B-B14F-4D97-AF65-F5344CB8AC3E}">
        <p14:creationId xmlns:p14="http://schemas.microsoft.com/office/powerpoint/2010/main" val="30528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Says- Best Practices for Success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03563" y="6051049"/>
            <a:ext cx="9155084" cy="646331"/>
          </a:xfrm>
          <a:prstGeom prst="rect">
            <a:avLst/>
          </a:prstGeom>
        </p:spPr>
        <p:txBody>
          <a:bodyPr wrap="square">
            <a:spAutoFit/>
          </a:bodyPr>
          <a:lstStyle/>
          <a:p>
            <a:r>
              <a:rPr lang="en-US" dirty="0">
                <a:solidFill>
                  <a:schemeClr val="bg1"/>
                </a:solidFill>
                <a:latin typeface="TimesNewRoman"/>
              </a:rPr>
              <a:t>A Call to Action: What We Know About Adolescent Literacy Instruction. (2018, July 17). Retrieved January 8, 2020, from https://ncte.org/statement/adolescentliteracy/.</a:t>
            </a:r>
            <a:endParaRPr lang="en-US" dirty="0">
              <a:solidFill>
                <a:schemeClr val="bg1"/>
              </a:solidFill>
            </a:endParaRPr>
          </a:p>
        </p:txBody>
      </p:sp>
      <p:sp>
        <p:nvSpPr>
          <p:cNvPr id="6" name="TextBox 5"/>
          <p:cNvSpPr txBox="1"/>
          <p:nvPr/>
        </p:nvSpPr>
        <p:spPr>
          <a:xfrm>
            <a:off x="267576" y="1070016"/>
            <a:ext cx="11360832" cy="5170646"/>
          </a:xfrm>
          <a:prstGeom prst="rect">
            <a:avLst/>
          </a:prstGeom>
          <a:noFill/>
        </p:spPr>
        <p:txBody>
          <a:bodyPr wrap="square" rtlCol="0">
            <a:spAutoFit/>
          </a:bodyPr>
          <a:lstStyle/>
          <a:p>
            <a:r>
              <a:rPr lang="en-US" sz="2400" b="1" dirty="0" smtClean="0"/>
              <a:t>Assessment </a:t>
            </a:r>
            <a:r>
              <a:rPr lang="en-US" sz="2400" b="1" dirty="0"/>
              <a:t>that helps them to focus on</a:t>
            </a:r>
          </a:p>
          <a:p>
            <a:pPr marL="285750" indent="-285750">
              <a:buFont typeface="Arial" panose="020B0604020202020204" pitchFamily="34" charset="0"/>
              <a:buChar char="•"/>
            </a:pPr>
            <a:r>
              <a:rPr lang="en-US" sz="2400" dirty="0"/>
              <a:t>the larger purpose and big ideas of the curriculum, and on metacognitive strategies for thinking during literacy acts (Smith, 1991; Darling-Hammond &amp; Falk, 1997; Langer, 2000).</a:t>
            </a:r>
          </a:p>
          <a:p>
            <a:pPr marL="285750" indent="-285750">
              <a:buFont typeface="Arial" panose="020B0604020202020204" pitchFamily="34" charset="0"/>
              <a:buChar char="•"/>
            </a:pPr>
            <a:r>
              <a:rPr lang="en-US" sz="2400" dirty="0"/>
              <a:t>preparation for assessment (from ongoing classroom measures to high-stakes tests) that should focus on the critical components of multicultural perspectives, motivation, multiple and social literacies, and shifting literacy demands</a:t>
            </a:r>
            <a:r>
              <a:rPr lang="en-US" sz="2400" dirty="0" smtClean="0"/>
              <a:t>.</a:t>
            </a:r>
          </a:p>
          <a:p>
            <a:endParaRPr lang="en-US" sz="2400" dirty="0"/>
          </a:p>
          <a:p>
            <a:r>
              <a:rPr lang="en-US" sz="2400" b="1" dirty="0"/>
              <a:t>Choice and volume of reading</a:t>
            </a:r>
          </a:p>
          <a:p>
            <a:pPr marL="285750" indent="-285750">
              <a:buFont typeface="Arial" panose="020B0604020202020204" pitchFamily="34" charset="0"/>
              <a:buChar char="•"/>
            </a:pPr>
            <a:r>
              <a:rPr lang="en-US" sz="2400" dirty="0"/>
              <a:t>Opportunities to read often from books of their own choosing</a:t>
            </a:r>
          </a:p>
          <a:p>
            <a:pPr marL="285750" indent="-285750">
              <a:buFont typeface="Arial" panose="020B0604020202020204" pitchFamily="34" charset="0"/>
              <a:buChar char="•"/>
            </a:pPr>
            <a:r>
              <a:rPr lang="en-US" sz="2400" dirty="0"/>
              <a:t>Access to a vast library of books and texts that vary in levels and text structures (Miller, 2009)</a:t>
            </a:r>
          </a:p>
          <a:p>
            <a:pPr marL="285750" indent="-285750">
              <a:buFont typeface="Arial" panose="020B0604020202020204" pitchFamily="34" charset="0"/>
              <a:buChar char="•"/>
            </a:pPr>
            <a:r>
              <a:rPr lang="en-US" sz="2400" dirty="0"/>
              <a:t>Dedicated time to read every day (</a:t>
            </a:r>
            <a:r>
              <a:rPr lang="en-US" sz="2400" dirty="0" err="1"/>
              <a:t>Allington</a:t>
            </a:r>
            <a:r>
              <a:rPr lang="en-US" sz="2400" dirty="0"/>
              <a:t>, 2009)</a:t>
            </a:r>
          </a:p>
          <a:p>
            <a:endParaRPr lang="en-US" dirty="0"/>
          </a:p>
        </p:txBody>
      </p:sp>
    </p:spTree>
    <p:extLst>
      <p:ext uri="{BB962C8B-B14F-4D97-AF65-F5344CB8AC3E}">
        <p14:creationId xmlns:p14="http://schemas.microsoft.com/office/powerpoint/2010/main" val="889067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6602" y="133351"/>
            <a:ext cx="4011084" cy="1301750"/>
          </a:xfrm>
        </p:spPr>
        <p:txBody>
          <a:bodyPr/>
          <a:lstStyle/>
          <a:p>
            <a:r>
              <a:rPr lang="en-US" dirty="0" smtClean="0"/>
              <a:t>Impact of reading time on student performance</a:t>
            </a:r>
            <a:endParaRPr lang="en-US" dirty="0"/>
          </a:p>
        </p:txBody>
      </p:sp>
      <p:pic>
        <p:nvPicPr>
          <p:cNvPr id="4" name="Content Placeholder 3" descr="decorative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7473" y="273050"/>
            <a:ext cx="6394716" cy="5853113"/>
          </a:xfrm>
        </p:spPr>
      </p:pic>
      <p:sp>
        <p:nvSpPr>
          <p:cNvPr id="9" name="Text Placeholder 8"/>
          <p:cNvSpPr>
            <a:spLocks noGrp="1"/>
          </p:cNvSpPr>
          <p:nvPr>
            <p:ph type="body" sz="half" idx="2"/>
          </p:nvPr>
        </p:nvSpPr>
        <p:spPr/>
        <p:txBody>
          <a:bodyPr/>
          <a:lstStyle/>
          <a:p>
            <a:endParaRPr lang="en-US" dirty="0"/>
          </a:p>
        </p:txBody>
      </p:sp>
      <p:pic>
        <p:nvPicPr>
          <p:cNvPr id="5" name="Picture 4" descr="Image of impact of time spent reading during the school day from Beers &amp; Probst's Disrupting Texts pg. 1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412" y="-1"/>
            <a:ext cx="7492588" cy="6858000"/>
          </a:xfrm>
          <a:prstGeom prst="rect">
            <a:avLst/>
          </a:prstGeom>
        </p:spPr>
      </p:pic>
      <p:pic>
        <p:nvPicPr>
          <p:cNvPr id="6" name="Picture 5" descr="Disrupting Thinking Text cover image"/>
          <p:cNvPicPr>
            <a:picLocks noChangeAspect="1"/>
          </p:cNvPicPr>
          <p:nvPr/>
        </p:nvPicPr>
        <p:blipFill>
          <a:blip r:embed="rId3"/>
          <a:stretch>
            <a:fillRect/>
          </a:stretch>
        </p:blipFill>
        <p:spPr>
          <a:xfrm>
            <a:off x="705282" y="1519237"/>
            <a:ext cx="3133725" cy="3819525"/>
          </a:xfrm>
          <a:prstGeom prst="rect">
            <a:avLst/>
          </a:prstGeom>
        </p:spPr>
      </p:pic>
      <p:sp>
        <p:nvSpPr>
          <p:cNvPr id="7" name="Oval 6" descr="Oval around the impact of 10 mins. of reading in a school day.&#10;&#10;Percentile rank: 70&#10;9.6 mins"/>
          <p:cNvSpPr/>
          <p:nvPr/>
        </p:nvSpPr>
        <p:spPr>
          <a:xfrm>
            <a:off x="7647684" y="1995055"/>
            <a:ext cx="1596044" cy="3343707"/>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01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Building Relationships to Build Better Readers</a:t>
            </a:r>
            <a:endParaRPr lang="en-US" sz="4400" dirty="0"/>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215153" y="1348799"/>
            <a:ext cx="11636188" cy="5016758"/>
          </a:xfrm>
          <a:prstGeom prst="rect">
            <a:avLst/>
          </a:prstGeom>
          <a:noFill/>
        </p:spPr>
        <p:txBody>
          <a:bodyPr wrap="square" rtlCol="0">
            <a:spAutoFit/>
          </a:bodyPr>
          <a:lstStyle/>
          <a:p>
            <a:r>
              <a:rPr lang="en-US" sz="2800" b="1" u="sng" dirty="0" smtClean="0"/>
              <a:t>Know your students, know their interests… engagement matters</a:t>
            </a:r>
            <a:endParaRPr lang="en-US" sz="2800" dirty="0" smtClean="0"/>
          </a:p>
          <a:p>
            <a:r>
              <a:rPr lang="en-US" sz="2400" dirty="0" smtClean="0"/>
              <a:t>Cognitive research indicates that the use of highly engaging texts selected to fit students’ interests aids comprehension and increases self-efficacy in reading because students learn more and comprehend better when they have the context that comes with interest in the text (Willingham, 2013).</a:t>
            </a:r>
          </a:p>
          <a:p>
            <a:endParaRPr lang="en-US" sz="2400" dirty="0"/>
          </a:p>
          <a:p>
            <a:r>
              <a:rPr lang="en-US" sz="2800" b="1" u="sng" dirty="0" smtClean="0"/>
              <a:t>Create a balance between whole group texts and student-selected</a:t>
            </a:r>
          </a:p>
          <a:p>
            <a:r>
              <a:rPr lang="en-US" sz="2400" dirty="0" smtClean="0"/>
              <a:t>“Students </a:t>
            </a:r>
            <a:r>
              <a:rPr lang="en-US" sz="2400" dirty="0"/>
              <a:t>need both content specific reading but also need the exploration of texts beyond the content. If a student enjoys to pleasure read graphic novels we should not dissuade that student from choosing them. Rather, we should support them while still exposing them to content specific passages and </a:t>
            </a:r>
            <a:r>
              <a:rPr lang="en-US" sz="2400" dirty="0" smtClean="0"/>
              <a:t>texts” (Fisher, Hattie &amp; Frey, 2016).</a:t>
            </a:r>
            <a:endParaRPr lang="en-US" sz="2400" dirty="0"/>
          </a:p>
          <a:p>
            <a:endParaRPr lang="en-US" sz="2400" dirty="0"/>
          </a:p>
        </p:txBody>
      </p:sp>
    </p:spTree>
    <p:extLst>
      <p:ext uri="{BB962C8B-B14F-4D97-AF65-F5344CB8AC3E}">
        <p14:creationId xmlns:p14="http://schemas.microsoft.com/office/powerpoint/2010/main" val="242205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98" y="33251"/>
            <a:ext cx="12879973" cy="973088"/>
          </a:xfrm>
        </p:spPr>
        <p:txBody>
          <a:bodyPr>
            <a:normAutofit fontScale="90000"/>
          </a:bodyPr>
          <a:lstStyle/>
          <a:p>
            <a:r>
              <a:rPr lang="en-US" b="1" dirty="0">
                <a:latin typeface="Arial" panose="020B0604020202020204" pitchFamily="34" charset="0"/>
              </a:rPr>
              <a:t>Position Statement on the Value of Independent Reading in the School Library Program</a:t>
            </a:r>
            <a:r>
              <a:rPr lang="en-US" b="1" dirty="0">
                <a:solidFill>
                  <a:srgbClr val="002A5F"/>
                </a:solidFill>
                <a:latin typeface="Arial" panose="020B0604020202020204" pitchFamily="34" charset="0"/>
              </a:rPr>
              <a:t/>
            </a:r>
            <a:br>
              <a:rPr lang="en-US" b="1" dirty="0">
                <a:solidFill>
                  <a:srgbClr val="002A5F"/>
                </a:solidFill>
                <a:latin typeface="Arial" panose="020B0604020202020204" pitchFamily="34" charset="0"/>
              </a:rPr>
            </a:b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82880" y="1610125"/>
            <a:ext cx="11405061" cy="4339650"/>
          </a:xfrm>
          <a:prstGeom prst="rect">
            <a:avLst/>
          </a:prstGeom>
        </p:spPr>
        <p:txBody>
          <a:bodyPr wrap="square">
            <a:spAutoFit/>
          </a:bodyPr>
          <a:lstStyle/>
          <a:p>
            <a:pPr fontAlgn="base"/>
            <a:r>
              <a:rPr lang="en-US" dirty="0">
                <a:solidFill>
                  <a:srgbClr val="4D4D4D"/>
                </a:solidFill>
                <a:latin typeface="Arial" panose="020B0604020202020204" pitchFamily="34" charset="0"/>
              </a:rPr>
              <a:t>To become life-long readers, students must have . . </a:t>
            </a:r>
            <a:r>
              <a:rPr lang="en-US" dirty="0" smtClean="0">
                <a:solidFill>
                  <a:srgbClr val="4D4D4D"/>
                </a:solidFill>
                <a:latin typeface="Arial" panose="020B0604020202020204" pitchFamily="34" charset="0"/>
              </a:rPr>
              <a:t>.</a:t>
            </a:r>
          </a:p>
          <a:p>
            <a:pPr fontAlgn="base"/>
            <a:endParaRPr lang="en-US" dirty="0">
              <a:solidFill>
                <a:srgbClr val="4D4D4D"/>
              </a:solidFill>
              <a:latin typeface="Arial" panose="020B0604020202020204" pitchFamily="34" charset="0"/>
            </a:endParaRPr>
          </a:p>
          <a:p>
            <a:pPr fontAlgn="base">
              <a:buFont typeface="Arial" panose="020B0604020202020204" pitchFamily="34" charset="0"/>
              <a:buChar char="•"/>
            </a:pPr>
            <a:r>
              <a:rPr lang="en-US" sz="2000" u="sng" dirty="0">
                <a:solidFill>
                  <a:srgbClr val="333333"/>
                </a:solidFill>
                <a:latin typeface="Arial" panose="020B0604020202020204" pitchFamily="34" charset="0"/>
              </a:rPr>
              <a:t>access</a:t>
            </a:r>
            <a:r>
              <a:rPr lang="en-US" sz="2000" dirty="0">
                <a:solidFill>
                  <a:srgbClr val="333333"/>
                </a:solidFill>
                <a:latin typeface="Arial" panose="020B0604020202020204" pitchFamily="34" charset="0"/>
              </a:rPr>
              <a:t> to current, quality, high interest, and extensive collections of books and other print materials in their school libraries, classrooms, and public libraries;</a:t>
            </a:r>
          </a:p>
          <a:p>
            <a:pPr fontAlgn="base">
              <a:buFont typeface="Arial" panose="020B0604020202020204" pitchFamily="34" charset="0"/>
              <a:buChar char="•"/>
            </a:pPr>
            <a:r>
              <a:rPr lang="en-US" sz="2000" dirty="0">
                <a:solidFill>
                  <a:srgbClr val="333333"/>
                </a:solidFill>
                <a:latin typeface="Arial" panose="020B0604020202020204" pitchFamily="34" charset="0"/>
              </a:rPr>
              <a:t>contact with adults who read regularly and widely and who serve as positive reading role models;</a:t>
            </a:r>
          </a:p>
          <a:p>
            <a:pPr fontAlgn="base">
              <a:buFont typeface="Arial" panose="020B0604020202020204" pitchFamily="34" charset="0"/>
              <a:buChar char="•"/>
            </a:pPr>
            <a:r>
              <a:rPr lang="en-US" sz="2000" dirty="0">
                <a:solidFill>
                  <a:srgbClr val="333333"/>
                </a:solidFill>
                <a:latin typeface="Arial" panose="020B0604020202020204" pitchFamily="34" charset="0"/>
              </a:rPr>
              <a:t>certified school librarians and classroom teachers who demonstrate their enthusiasm for reading by reading aloud and </a:t>
            </a:r>
            <a:r>
              <a:rPr lang="en-US" sz="2000" dirty="0" smtClean="0">
                <a:solidFill>
                  <a:srgbClr val="333333"/>
                </a:solidFill>
                <a:latin typeface="Arial" panose="020B0604020202020204" pitchFamily="34" charset="0"/>
              </a:rPr>
              <a:t>book talking;</a:t>
            </a:r>
            <a:endParaRPr lang="en-US" sz="2000" dirty="0">
              <a:solidFill>
                <a:srgbClr val="333333"/>
              </a:solidFill>
              <a:latin typeface="Arial" panose="020B0604020202020204" pitchFamily="34" charset="0"/>
            </a:endParaRPr>
          </a:p>
          <a:p>
            <a:pPr fontAlgn="base">
              <a:buFont typeface="Arial" panose="020B0604020202020204" pitchFamily="34" charset="0"/>
              <a:buChar char="•"/>
            </a:pPr>
            <a:r>
              <a:rPr lang="en-US" sz="2000" u="sng" dirty="0">
                <a:solidFill>
                  <a:srgbClr val="333333"/>
                </a:solidFill>
                <a:latin typeface="Arial" panose="020B0604020202020204" pitchFamily="34" charset="0"/>
              </a:rPr>
              <a:t>time</a:t>
            </a:r>
            <a:r>
              <a:rPr lang="en-US" sz="2000" dirty="0">
                <a:solidFill>
                  <a:srgbClr val="333333"/>
                </a:solidFill>
                <a:latin typeface="Arial" panose="020B0604020202020204" pitchFamily="34" charset="0"/>
              </a:rPr>
              <a:t> during the school day dedicated to reading for pleasure, information, and exploration;</a:t>
            </a:r>
          </a:p>
          <a:p>
            <a:pPr fontAlgn="base">
              <a:buFont typeface="Arial" panose="020B0604020202020204" pitchFamily="34" charset="0"/>
              <a:buChar char="•"/>
            </a:pPr>
            <a:r>
              <a:rPr lang="en-US" sz="2000" dirty="0">
                <a:solidFill>
                  <a:srgbClr val="333333"/>
                </a:solidFill>
                <a:latin typeface="Arial" panose="020B0604020202020204" pitchFamily="34" charset="0"/>
              </a:rPr>
              <a:t>opportunities specifically designed to engage young people in reading;</a:t>
            </a:r>
          </a:p>
          <a:p>
            <a:pPr fontAlgn="base">
              <a:buFont typeface="Arial" panose="020B0604020202020204" pitchFamily="34" charset="0"/>
              <a:buChar char="•"/>
            </a:pPr>
            <a:r>
              <a:rPr lang="en-US" sz="2000" dirty="0">
                <a:solidFill>
                  <a:srgbClr val="333333"/>
                </a:solidFill>
                <a:latin typeface="Arial" panose="020B0604020202020204" pitchFamily="34" charset="0"/>
              </a:rPr>
              <a:t>schools that create an environment where independent reading is valued, promoted, and encouraged; and</a:t>
            </a:r>
          </a:p>
          <a:p>
            <a:pPr fontAlgn="base">
              <a:buFont typeface="Arial" panose="020B0604020202020204" pitchFamily="34" charset="0"/>
              <a:buChar char="•"/>
            </a:pPr>
            <a:r>
              <a:rPr lang="en-US" sz="2000" dirty="0">
                <a:solidFill>
                  <a:srgbClr val="333333"/>
                </a:solidFill>
                <a:latin typeface="Arial" panose="020B0604020202020204" pitchFamily="34" charset="0"/>
              </a:rPr>
              <a:t>opportunities that involve care givers, parents and other family members in reading</a:t>
            </a:r>
            <a:r>
              <a:rPr lang="en-US" sz="2000" dirty="0" smtClean="0">
                <a:solidFill>
                  <a:srgbClr val="333333"/>
                </a:solidFill>
                <a:latin typeface="Arial" panose="020B0604020202020204" pitchFamily="34" charset="0"/>
              </a:rPr>
              <a:t>.</a:t>
            </a:r>
          </a:p>
          <a:p>
            <a:pPr fontAlgn="base"/>
            <a:endParaRPr lang="en-US" sz="2000" dirty="0">
              <a:solidFill>
                <a:srgbClr val="333333"/>
              </a:solidFill>
              <a:latin typeface="Arial" panose="020B0604020202020204" pitchFamily="34" charset="0"/>
            </a:endParaRPr>
          </a:p>
          <a:p>
            <a:pPr fontAlgn="base"/>
            <a:r>
              <a:rPr lang="en-US" sz="2000" dirty="0" smtClean="0">
                <a:solidFill>
                  <a:srgbClr val="4D4D4D"/>
                </a:solidFill>
                <a:latin typeface="Arial" panose="020B0604020202020204" pitchFamily="34" charset="0"/>
              </a:rPr>
              <a:t>(</a:t>
            </a:r>
            <a:r>
              <a:rPr lang="en-US" sz="2000" dirty="0">
                <a:solidFill>
                  <a:srgbClr val="4D4D4D"/>
                </a:solidFill>
                <a:latin typeface="Arial" panose="020B0604020202020204" pitchFamily="34" charset="0"/>
              </a:rPr>
              <a:t>adopted June 1994; revised July 1999, September 2010)</a:t>
            </a:r>
            <a:endParaRPr lang="en-US" sz="2000" b="0" i="0" dirty="0">
              <a:solidFill>
                <a:srgbClr val="4D4D4D"/>
              </a:solidFill>
              <a:effectLst/>
              <a:latin typeface="Arial" panose="020B0604020202020204" pitchFamily="34" charset="0"/>
            </a:endParaRPr>
          </a:p>
        </p:txBody>
      </p:sp>
      <p:sp>
        <p:nvSpPr>
          <p:cNvPr id="5" name="Rectangle 4"/>
          <p:cNvSpPr/>
          <p:nvPr/>
        </p:nvSpPr>
        <p:spPr>
          <a:xfrm>
            <a:off x="182880" y="1218908"/>
            <a:ext cx="12009120" cy="369332"/>
          </a:xfrm>
          <a:prstGeom prst="rect">
            <a:avLst/>
          </a:prstGeom>
        </p:spPr>
        <p:txBody>
          <a:bodyPr wrap="square">
            <a:spAutoFit/>
          </a:bodyPr>
          <a:lstStyle/>
          <a:p>
            <a:pPr fontAlgn="base"/>
            <a:r>
              <a:rPr lang="en-US" dirty="0" smtClean="0">
                <a:solidFill>
                  <a:srgbClr val="4D4D4D"/>
                </a:solidFill>
                <a:latin typeface="inherit"/>
              </a:rPr>
              <a:t>The </a:t>
            </a:r>
            <a:r>
              <a:rPr lang="en-US" dirty="0">
                <a:solidFill>
                  <a:srgbClr val="4D4D4D"/>
                </a:solidFill>
                <a:latin typeface="inherit"/>
              </a:rPr>
              <a:t>following position statement is currently under review to align with the </a:t>
            </a:r>
            <a:r>
              <a:rPr lang="en-US" i="1" dirty="0">
                <a:solidFill>
                  <a:srgbClr val="337AB7"/>
                </a:solidFill>
                <a:latin typeface="inherit"/>
                <a:hlinkClick r:id="rId2"/>
              </a:rPr>
              <a:t>National School Library Standards</a:t>
            </a:r>
            <a:r>
              <a:rPr lang="en-US" dirty="0">
                <a:solidFill>
                  <a:srgbClr val="4D4D4D"/>
                </a:solidFill>
                <a:latin typeface="inherit"/>
              </a:rPr>
              <a:t>.</a:t>
            </a:r>
            <a:endParaRPr lang="en-US" b="0" i="0" dirty="0">
              <a:solidFill>
                <a:srgbClr val="4D4D4D"/>
              </a:solidFill>
              <a:effectLst/>
              <a:latin typeface="inherit"/>
            </a:endParaRPr>
          </a:p>
        </p:txBody>
      </p:sp>
    </p:spTree>
    <p:extLst>
      <p:ext uri="{BB962C8B-B14F-4D97-AF65-F5344CB8AC3E}">
        <p14:creationId xmlns:p14="http://schemas.microsoft.com/office/powerpoint/2010/main" val="1655562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4038</Words>
  <Application>Microsoft Office PowerPoint</Application>
  <PresentationFormat>Widescreen</PresentationFormat>
  <Paragraphs>357</Paragraphs>
  <Slides>51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Arial</vt:lpstr>
      <vt:lpstr>Batang</vt:lpstr>
      <vt:lpstr>Calibri</vt:lpstr>
      <vt:lpstr>Cambria</vt:lpstr>
      <vt:lpstr>Courier New</vt:lpstr>
      <vt:lpstr>inherit</vt:lpstr>
      <vt:lpstr>Roboto</vt:lpstr>
      <vt:lpstr>Times New Roman</vt:lpstr>
      <vt:lpstr>TimesNewRoman</vt:lpstr>
      <vt:lpstr>Wingdings 2</vt:lpstr>
      <vt:lpstr>1_Perception</vt:lpstr>
      <vt:lpstr>Perception</vt:lpstr>
      <vt:lpstr>Comprehensive Literacy Webinar Series</vt:lpstr>
      <vt:lpstr>Questions from the Field</vt:lpstr>
      <vt:lpstr>Agenda</vt:lpstr>
      <vt:lpstr>What Research Says- Best Practices for Success (1 of 3)</vt:lpstr>
      <vt:lpstr>What Research Says- Best Practices for Success (2 of 3)</vt:lpstr>
      <vt:lpstr>What Research Says- Best Practices for Success (3 of 3)</vt:lpstr>
      <vt:lpstr>Impact of reading time on student performance</vt:lpstr>
      <vt:lpstr>Building Relationships to Build Better Readers</vt:lpstr>
      <vt:lpstr>Position Statement on the Value of Independent Reading in the School Library Program </vt:lpstr>
      <vt:lpstr>Best Practices</vt:lpstr>
      <vt:lpstr>Summary of Changes in the 2017 English Standards of Learning</vt:lpstr>
      <vt:lpstr>Pairing Literary and Informational Nonfiction Texts- Grades 4 &amp; 5</vt:lpstr>
      <vt:lpstr>Focus on the Writing Process (1 of 2)</vt:lpstr>
      <vt:lpstr>Focus on the Writing Process (2 of 2)</vt:lpstr>
      <vt:lpstr>Strands of the 2017 English Standards</vt:lpstr>
      <vt:lpstr>The Spiraling of Skills</vt:lpstr>
      <vt:lpstr>Vertical Articulation of Standards</vt:lpstr>
      <vt:lpstr>Seamless Integration of  English Strands</vt:lpstr>
      <vt:lpstr>Read! Read! Read!</vt:lpstr>
      <vt:lpstr>Successful English Instruction  Integrate the strands</vt:lpstr>
      <vt:lpstr>Successful English Instruction Best Practices</vt:lpstr>
      <vt:lpstr>Paired Texts and Text Sets</vt:lpstr>
      <vt:lpstr>Integration of Skills</vt:lpstr>
      <vt:lpstr>Unit Plan Reflection</vt:lpstr>
      <vt:lpstr>The Reading/Writing Connection</vt:lpstr>
      <vt:lpstr>The Forgotten “R”</vt:lpstr>
      <vt:lpstr>Assigned vs. Taught</vt:lpstr>
      <vt:lpstr>When writing is taught…</vt:lpstr>
      <vt:lpstr>Unit Layout Suggestion to create a flow between reading and writing</vt:lpstr>
      <vt:lpstr>Virginia Department of Education</vt:lpstr>
      <vt:lpstr>2017 English Curriculum Framework</vt:lpstr>
      <vt:lpstr>2017 Curriculum Framework (1 of 4)</vt:lpstr>
      <vt:lpstr>2017 Curriculum Framework (2 of 4)</vt:lpstr>
      <vt:lpstr>2017 Curriculum Framework (3 of 4)</vt:lpstr>
      <vt:lpstr>2017 Curriculum Framework (4 of 4)</vt:lpstr>
      <vt:lpstr>2017 SOL Progression Charts</vt:lpstr>
      <vt:lpstr>2017 SOL Crosswalk</vt:lpstr>
      <vt:lpstr>Resources that Align with the 2017 SOL Comprehensive Literacy: English Instructional Plans</vt:lpstr>
      <vt:lpstr>Comprehensive Literacy: English Instructional Plans</vt:lpstr>
      <vt:lpstr>English Instructional Plan Samples</vt:lpstr>
      <vt:lpstr>Additional Instructional Approaches</vt:lpstr>
      <vt:lpstr>Bridge the Gap to Adolescent Literacy</vt:lpstr>
      <vt:lpstr>Integrating History and English Content</vt:lpstr>
      <vt:lpstr>Because the guidelines encourage it… </vt:lpstr>
      <vt:lpstr>Because I don’t have time to teach history the way I want…</vt:lpstr>
      <vt:lpstr>Paired Texts: U.S. History 1865 – Present (1 of 2) </vt:lpstr>
      <vt:lpstr>Paired Texts: U.S. History 1865 – Present (2 of 2) </vt:lpstr>
      <vt:lpstr>Because I want my students to think and write like historians…</vt:lpstr>
      <vt:lpstr>Research</vt:lpstr>
      <vt:lpstr>VDOE Disclaimer</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History and English Content</dc:title>
  <dc:creator>VITA Program</dc:creator>
  <cp:lastModifiedBy>Nogueras, Jill (DOE)</cp:lastModifiedBy>
  <cp:revision>72</cp:revision>
  <cp:lastPrinted>2019-10-28T17:13:53Z</cp:lastPrinted>
  <dcterms:created xsi:type="dcterms:W3CDTF">2019-10-03T12:07:03Z</dcterms:created>
  <dcterms:modified xsi:type="dcterms:W3CDTF">2020-01-24T17:55:57Z</dcterms:modified>
</cp:coreProperties>
</file>