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28"/>
  </p:notesMasterIdLst>
  <p:handoutMasterIdLst>
    <p:handoutMasterId r:id="rId29"/>
  </p:handoutMasterIdLst>
  <p:sldIdLst>
    <p:sldId id="425" r:id="rId2"/>
    <p:sldId id="266" r:id="rId3"/>
    <p:sldId id="362" r:id="rId4"/>
    <p:sldId id="399" r:id="rId5"/>
    <p:sldId id="400" r:id="rId6"/>
    <p:sldId id="401" r:id="rId7"/>
    <p:sldId id="402" r:id="rId8"/>
    <p:sldId id="403" r:id="rId9"/>
    <p:sldId id="404" r:id="rId10"/>
    <p:sldId id="405" r:id="rId11"/>
    <p:sldId id="268" r:id="rId12"/>
    <p:sldId id="365" r:id="rId13"/>
    <p:sldId id="363" r:id="rId14"/>
    <p:sldId id="333" r:id="rId15"/>
    <p:sldId id="420" r:id="rId16"/>
    <p:sldId id="406" r:id="rId17"/>
    <p:sldId id="410" r:id="rId18"/>
    <p:sldId id="422" r:id="rId19"/>
    <p:sldId id="414" r:id="rId20"/>
    <p:sldId id="413" r:id="rId21"/>
    <p:sldId id="415" r:id="rId22"/>
    <p:sldId id="416" r:id="rId23"/>
    <p:sldId id="417" r:id="rId24"/>
    <p:sldId id="412" r:id="rId25"/>
    <p:sldId id="423" r:id="rId26"/>
    <p:sldId id="41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495" autoAdjust="0"/>
    <p:restoredTop sz="78763" autoAdjust="0"/>
  </p:normalViewPr>
  <p:slideViewPr>
    <p:cSldViewPr snapToGrid="0">
      <p:cViewPr varScale="1">
        <p:scale>
          <a:sx n="53" d="100"/>
          <a:sy n="53" d="100"/>
        </p:scale>
        <p:origin x="408" y="102"/>
      </p:cViewPr>
      <p:guideLst/>
    </p:cSldViewPr>
  </p:slideViewPr>
  <p:notesTextViewPr>
    <p:cViewPr>
      <p:scale>
        <a:sx n="150" d="100"/>
        <a:sy n="150" d="100"/>
      </p:scale>
      <p:origin x="0" y="0"/>
    </p:cViewPr>
  </p:notesTextViewPr>
  <p:sorterViewPr>
    <p:cViewPr>
      <p:scale>
        <a:sx n="100" d="100"/>
        <a:sy n="100" d="100"/>
      </p:scale>
      <p:origin x="0" y="-179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320" cy="458139"/>
          </a:xfrm>
          <a:prstGeom prst="rect">
            <a:avLst/>
          </a:prstGeom>
        </p:spPr>
        <p:txBody>
          <a:bodyPr vert="horz" lIns="89940" tIns="44970" rIns="89940" bIns="44970" rtlCol="0"/>
          <a:lstStyle>
            <a:lvl1pPr algn="l">
              <a:defRPr sz="1200"/>
            </a:lvl1pPr>
          </a:lstStyle>
          <a:p>
            <a:endParaRPr lang="en-US" dirty="0"/>
          </a:p>
        </p:txBody>
      </p:sp>
      <p:sp>
        <p:nvSpPr>
          <p:cNvPr id="3" name="Date Placeholder 2"/>
          <p:cNvSpPr>
            <a:spLocks noGrp="1"/>
          </p:cNvSpPr>
          <p:nvPr>
            <p:ph type="dt" sz="quarter" idx="1"/>
          </p:nvPr>
        </p:nvSpPr>
        <p:spPr>
          <a:xfrm>
            <a:off x="3884122" y="0"/>
            <a:ext cx="2972320" cy="458139"/>
          </a:xfrm>
          <a:prstGeom prst="rect">
            <a:avLst/>
          </a:prstGeom>
        </p:spPr>
        <p:txBody>
          <a:bodyPr vert="horz" lIns="89940" tIns="44970" rIns="89940" bIns="44970" rtlCol="0"/>
          <a:lstStyle>
            <a:lvl1pPr algn="r">
              <a:defRPr sz="1200"/>
            </a:lvl1pPr>
          </a:lstStyle>
          <a:p>
            <a:fld id="{C8ECB02D-D951-4D4F-AA0B-90916A41F6BE}" type="datetimeFigureOut">
              <a:rPr lang="en-US" smtClean="0"/>
              <a:t>2/26/2020</a:t>
            </a:fld>
            <a:endParaRPr lang="en-US" dirty="0"/>
          </a:p>
        </p:txBody>
      </p:sp>
      <p:sp>
        <p:nvSpPr>
          <p:cNvPr id="4" name="Footer Placeholder 3"/>
          <p:cNvSpPr>
            <a:spLocks noGrp="1"/>
          </p:cNvSpPr>
          <p:nvPr>
            <p:ph type="ftr" sz="quarter" idx="2"/>
          </p:nvPr>
        </p:nvSpPr>
        <p:spPr>
          <a:xfrm>
            <a:off x="1" y="8685863"/>
            <a:ext cx="2972320" cy="458138"/>
          </a:xfrm>
          <a:prstGeom prst="rect">
            <a:avLst/>
          </a:prstGeom>
        </p:spPr>
        <p:txBody>
          <a:bodyPr vert="horz" lIns="89940" tIns="44970" rIns="89940" bIns="449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122" y="8685863"/>
            <a:ext cx="2972320" cy="458138"/>
          </a:xfrm>
          <a:prstGeom prst="rect">
            <a:avLst/>
          </a:prstGeom>
        </p:spPr>
        <p:txBody>
          <a:bodyPr vert="horz" lIns="89940" tIns="44970" rIns="89940" bIns="44970" rtlCol="0" anchor="b"/>
          <a:lstStyle>
            <a:lvl1pPr algn="r">
              <a:defRPr sz="1200"/>
            </a:lvl1pPr>
          </a:lstStyle>
          <a:p>
            <a:fld id="{15329C5D-5C36-43D7-9A18-781E08A8F8DB}" type="slidenum">
              <a:rPr lang="en-US" smtClean="0"/>
              <a:t>‹#›</a:t>
            </a:fld>
            <a:endParaRPr lang="en-US" dirty="0"/>
          </a:p>
        </p:txBody>
      </p:sp>
    </p:spTree>
    <p:extLst>
      <p:ext uri="{BB962C8B-B14F-4D97-AF65-F5344CB8AC3E}">
        <p14:creationId xmlns:p14="http://schemas.microsoft.com/office/powerpoint/2010/main" val="3548586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3" tIns="45717" rIns="91433" bIns="45717"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33" tIns="45717" rIns="91433" bIns="45717" rtlCol="0"/>
          <a:lstStyle>
            <a:lvl1pPr algn="r">
              <a:defRPr sz="1200"/>
            </a:lvl1pPr>
          </a:lstStyle>
          <a:p>
            <a:fld id="{3F469266-31F5-4273-9BA2-43BF0A9245E3}" type="datetimeFigureOut">
              <a:rPr lang="en-US" smtClean="0"/>
              <a:t>2/26/2020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3" tIns="45717" rIns="91433" bIns="45717" rtlCol="0" anchor="ctr"/>
          <a:lstStyle/>
          <a:p>
            <a:endParaRPr lang="en-US" dirty="0"/>
          </a:p>
        </p:txBody>
      </p:sp>
      <p:sp>
        <p:nvSpPr>
          <p:cNvPr id="5" name="Notes Placeholder 4"/>
          <p:cNvSpPr>
            <a:spLocks noGrp="1"/>
          </p:cNvSpPr>
          <p:nvPr>
            <p:ph type="body" sz="quarter" idx="3"/>
          </p:nvPr>
        </p:nvSpPr>
        <p:spPr>
          <a:xfrm>
            <a:off x="685800" y="4400551"/>
            <a:ext cx="5486400" cy="3600450"/>
          </a:xfrm>
          <a:prstGeom prst="rect">
            <a:avLst/>
          </a:prstGeom>
        </p:spPr>
        <p:txBody>
          <a:bodyPr vert="horz" lIns="91433" tIns="45717" rIns="91433" bIns="45717"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33" tIns="45717" rIns="91433" bIns="4571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33" tIns="45717" rIns="91433" bIns="45717" rtlCol="0" anchor="b"/>
          <a:lstStyle>
            <a:lvl1pPr algn="r">
              <a:defRPr sz="1200"/>
            </a:lvl1pPr>
          </a:lstStyle>
          <a:p>
            <a:fld id="{93DC1311-5D25-412A-935C-CB7DA7C73143}" type="slidenum">
              <a:rPr lang="en-US" smtClean="0"/>
              <a:t>‹#›</a:t>
            </a:fld>
            <a:endParaRPr lang="en-US" dirty="0"/>
          </a:p>
        </p:txBody>
      </p:sp>
    </p:spTree>
    <p:extLst>
      <p:ext uri="{BB962C8B-B14F-4D97-AF65-F5344CB8AC3E}">
        <p14:creationId xmlns:p14="http://schemas.microsoft.com/office/powerpoint/2010/main" val="641929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62FBEA2-4504-465C-B12D-8B709E2A88A9}" type="slidenum">
              <a:rPr lang="en-US" smtClean="0"/>
              <a:t>1</a:t>
            </a:fld>
            <a:endParaRPr lang="en-US" dirty="0"/>
          </a:p>
        </p:txBody>
      </p:sp>
    </p:spTree>
    <p:extLst>
      <p:ext uri="{BB962C8B-B14F-4D97-AF65-F5344CB8AC3E}">
        <p14:creationId xmlns:p14="http://schemas.microsoft.com/office/powerpoint/2010/main" val="850040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3DC1311-5D25-412A-935C-CB7DA7C73143}" type="slidenum">
              <a:rPr lang="en-US" smtClean="0"/>
              <a:t>15</a:t>
            </a:fld>
            <a:endParaRPr lang="en-US" dirty="0"/>
          </a:p>
        </p:txBody>
      </p:sp>
    </p:spTree>
    <p:extLst>
      <p:ext uri="{BB962C8B-B14F-4D97-AF65-F5344CB8AC3E}">
        <p14:creationId xmlns:p14="http://schemas.microsoft.com/office/powerpoint/2010/main" val="3349346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19</a:t>
            </a:fld>
            <a:endParaRPr lang="en-US" dirty="0"/>
          </a:p>
        </p:txBody>
      </p:sp>
    </p:spTree>
    <p:extLst>
      <p:ext uri="{BB962C8B-B14F-4D97-AF65-F5344CB8AC3E}">
        <p14:creationId xmlns:p14="http://schemas.microsoft.com/office/powerpoint/2010/main" val="1197374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20</a:t>
            </a:fld>
            <a:endParaRPr lang="en-US" dirty="0"/>
          </a:p>
        </p:txBody>
      </p:sp>
    </p:spTree>
    <p:extLst>
      <p:ext uri="{BB962C8B-B14F-4D97-AF65-F5344CB8AC3E}">
        <p14:creationId xmlns:p14="http://schemas.microsoft.com/office/powerpoint/2010/main" val="1006322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21</a:t>
            </a:fld>
            <a:endParaRPr lang="en-US" dirty="0"/>
          </a:p>
        </p:txBody>
      </p:sp>
    </p:spTree>
    <p:extLst>
      <p:ext uri="{BB962C8B-B14F-4D97-AF65-F5344CB8AC3E}">
        <p14:creationId xmlns:p14="http://schemas.microsoft.com/office/powerpoint/2010/main" val="115304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22</a:t>
            </a:fld>
            <a:endParaRPr lang="en-US" dirty="0"/>
          </a:p>
        </p:txBody>
      </p:sp>
    </p:spTree>
    <p:extLst>
      <p:ext uri="{BB962C8B-B14F-4D97-AF65-F5344CB8AC3E}">
        <p14:creationId xmlns:p14="http://schemas.microsoft.com/office/powerpoint/2010/main" val="3651694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23</a:t>
            </a:fld>
            <a:endParaRPr lang="en-US" dirty="0"/>
          </a:p>
        </p:txBody>
      </p:sp>
    </p:spTree>
    <p:extLst>
      <p:ext uri="{BB962C8B-B14F-4D97-AF65-F5344CB8AC3E}">
        <p14:creationId xmlns:p14="http://schemas.microsoft.com/office/powerpoint/2010/main" val="42975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24</a:t>
            </a:fld>
            <a:endParaRPr lang="en-US" dirty="0"/>
          </a:p>
        </p:txBody>
      </p:sp>
    </p:spTree>
    <p:extLst>
      <p:ext uri="{BB962C8B-B14F-4D97-AF65-F5344CB8AC3E}">
        <p14:creationId xmlns:p14="http://schemas.microsoft.com/office/powerpoint/2010/main" val="3720694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5</a:t>
            </a:fld>
            <a:endParaRPr lang="en-US" dirty="0"/>
          </a:p>
        </p:txBody>
      </p:sp>
    </p:spTree>
    <p:extLst>
      <p:ext uri="{BB962C8B-B14F-4D97-AF65-F5344CB8AC3E}">
        <p14:creationId xmlns:p14="http://schemas.microsoft.com/office/powerpoint/2010/main" val="2826761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solidFill>
                <a:schemeClr val="tx1"/>
              </a:solidFill>
            </a:endParaRPr>
          </a:p>
        </p:txBody>
      </p:sp>
      <p:sp>
        <p:nvSpPr>
          <p:cNvPr id="4" name="Slide Number Placeholder 3"/>
          <p:cNvSpPr>
            <a:spLocks noGrp="1"/>
          </p:cNvSpPr>
          <p:nvPr>
            <p:ph type="sldNum" sz="quarter" idx="10"/>
          </p:nvPr>
        </p:nvSpPr>
        <p:spPr/>
        <p:txBody>
          <a:bodyPr/>
          <a:lstStyle/>
          <a:p>
            <a:fld id="{93DC1311-5D25-412A-935C-CB7DA7C73143}" type="slidenum">
              <a:rPr lang="en-US" smtClean="0"/>
              <a:t>8</a:t>
            </a:fld>
            <a:endParaRPr lang="en-US" dirty="0"/>
          </a:p>
        </p:txBody>
      </p:sp>
    </p:spTree>
    <p:extLst>
      <p:ext uri="{BB962C8B-B14F-4D97-AF65-F5344CB8AC3E}">
        <p14:creationId xmlns:p14="http://schemas.microsoft.com/office/powerpoint/2010/main" val="601797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3DC1311-5D25-412A-935C-CB7DA7C73143}" type="slidenum">
              <a:rPr lang="en-US" smtClean="0"/>
              <a:t>9</a:t>
            </a:fld>
            <a:endParaRPr lang="en-US" dirty="0"/>
          </a:p>
        </p:txBody>
      </p:sp>
    </p:spTree>
    <p:extLst>
      <p:ext uri="{BB962C8B-B14F-4D97-AF65-F5344CB8AC3E}">
        <p14:creationId xmlns:p14="http://schemas.microsoft.com/office/powerpoint/2010/main" val="70027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10</a:t>
            </a:fld>
            <a:endParaRPr lang="en-US" dirty="0"/>
          </a:p>
        </p:txBody>
      </p:sp>
    </p:spTree>
    <p:extLst>
      <p:ext uri="{BB962C8B-B14F-4D97-AF65-F5344CB8AC3E}">
        <p14:creationId xmlns:p14="http://schemas.microsoft.com/office/powerpoint/2010/main" val="2533612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11</a:t>
            </a:fld>
            <a:endParaRPr lang="en-US" dirty="0"/>
          </a:p>
        </p:txBody>
      </p:sp>
    </p:spTree>
    <p:extLst>
      <p:ext uri="{BB962C8B-B14F-4D97-AF65-F5344CB8AC3E}">
        <p14:creationId xmlns:p14="http://schemas.microsoft.com/office/powerpoint/2010/main" val="4236737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12</a:t>
            </a:fld>
            <a:endParaRPr lang="en-US" dirty="0"/>
          </a:p>
        </p:txBody>
      </p:sp>
    </p:spTree>
    <p:extLst>
      <p:ext uri="{BB962C8B-B14F-4D97-AF65-F5344CB8AC3E}">
        <p14:creationId xmlns:p14="http://schemas.microsoft.com/office/powerpoint/2010/main" val="1280220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3DC1311-5D25-412A-935C-CB7DA7C73143}" type="slidenum">
              <a:rPr lang="en-US" smtClean="0"/>
              <a:t>13</a:t>
            </a:fld>
            <a:endParaRPr lang="en-US" dirty="0"/>
          </a:p>
        </p:txBody>
      </p:sp>
    </p:spTree>
    <p:extLst>
      <p:ext uri="{BB962C8B-B14F-4D97-AF65-F5344CB8AC3E}">
        <p14:creationId xmlns:p14="http://schemas.microsoft.com/office/powerpoint/2010/main" val="2762362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93DC1311-5D25-412A-935C-CB7DA7C73143}" type="slidenum">
              <a:rPr lang="en-US" smtClean="0"/>
              <a:t>14</a:t>
            </a:fld>
            <a:endParaRPr lang="en-US" dirty="0"/>
          </a:p>
        </p:txBody>
      </p:sp>
    </p:spTree>
    <p:extLst>
      <p:ext uri="{BB962C8B-B14F-4D97-AF65-F5344CB8AC3E}">
        <p14:creationId xmlns:p14="http://schemas.microsoft.com/office/powerpoint/2010/main" val="3263470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407241"/>
            <a:ext cx="8421892" cy="5530244"/>
          </a:xfrm>
          <a:prstGeom prst="rect">
            <a:avLst/>
          </a:prstGeom>
        </p:spPr>
      </p:pic>
      <p:sp>
        <p:nvSpPr>
          <p:cNvPr id="2" name="Title 1"/>
          <p:cNvSpPr>
            <a:spLocks noGrp="1"/>
          </p:cNvSpPr>
          <p:nvPr>
            <p:ph type="ctrTitle"/>
          </p:nvPr>
        </p:nvSpPr>
        <p:spPr>
          <a:xfrm>
            <a:off x="0" y="4"/>
            <a:ext cx="12192000" cy="964841"/>
          </a:xfrm>
        </p:spPr>
        <p:txBody>
          <a:bodyPr anchor="ctr">
            <a:noAutofit/>
          </a:bodyPr>
          <a:lstStyle>
            <a:lvl1pPr algn="l">
              <a:defRPr sz="5333"/>
            </a:lvl1pPr>
          </a:lstStyle>
          <a:p>
            <a:r>
              <a:rPr lang="en-US" dirty="0" smtClean="0"/>
              <a:t>Click to edit Master title style</a:t>
            </a:r>
            <a:endParaRPr dirty="0"/>
          </a:p>
        </p:txBody>
      </p:sp>
      <p:sp>
        <p:nvSpPr>
          <p:cNvPr id="4" name="Rectangle 3"/>
          <p:cNvSpPr/>
          <p:nvPr userDrawn="1"/>
        </p:nvSpPr>
        <p:spPr>
          <a:xfrm>
            <a:off x="5861546" y="964841"/>
            <a:ext cx="6317436" cy="497264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8" name="Text Placeholder 2"/>
          <p:cNvSpPr>
            <a:spLocks noGrp="1"/>
          </p:cNvSpPr>
          <p:nvPr>
            <p:ph type="body" idx="1"/>
          </p:nvPr>
        </p:nvSpPr>
        <p:spPr>
          <a:xfrm>
            <a:off x="6369696" y="1280521"/>
            <a:ext cx="5386917" cy="639763"/>
          </a:xfrm>
          <a:prstGeom prst="rect">
            <a:avLst/>
          </a:prstGeom>
        </p:spPr>
        <p:txBody>
          <a:bodyPr anchor="b"/>
          <a:lstStyle>
            <a:lvl1pPr marL="0" indent="0">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9" name="Content Placeholder 3"/>
          <p:cNvSpPr>
            <a:spLocks noGrp="1"/>
          </p:cNvSpPr>
          <p:nvPr>
            <p:ph sz="half" idx="2" hasCustomPrompt="1"/>
          </p:nvPr>
        </p:nvSpPr>
        <p:spPr>
          <a:xfrm>
            <a:off x="6369696" y="2135196"/>
            <a:ext cx="5386917" cy="3140184"/>
          </a:xfrm>
          <a:prstGeom prst="rect">
            <a:avLst/>
          </a:prstGeom>
        </p:spPr>
        <p:txBody>
          <a:bodyPr/>
          <a:lstStyle>
            <a:lvl1pPr>
              <a:defRPr sz="3200">
                <a:solidFill>
                  <a:schemeClr val="tx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5" name="Picture 4"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25130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12192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645825"/>
            <a:ext cx="12192000" cy="7591007"/>
          </a:xfrm>
          <a:prstGeom prst="rect">
            <a:avLst/>
          </a:prstGeom>
        </p:spPr>
      </p:pic>
      <p:sp>
        <p:nvSpPr>
          <p:cNvPr id="8" name="Rectangle 7"/>
          <p:cNvSpPr/>
          <p:nvPr userDrawn="1"/>
        </p:nvSpPr>
        <p:spPr>
          <a:xfrm>
            <a:off x="0" y="-1560204"/>
            <a:ext cx="12510141" cy="7497688"/>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9" name="Content Placeholder 2"/>
          <p:cNvSpPr>
            <a:spLocks noGrp="1"/>
          </p:cNvSpPr>
          <p:nvPr>
            <p:ph idx="1"/>
          </p:nvPr>
        </p:nvSpPr>
        <p:spPr>
          <a:xfrm>
            <a:off x="299597" y="371473"/>
            <a:ext cx="11566769" cy="1865683"/>
          </a:xfrm>
          <a:prstGeom prst="rect">
            <a:avLst/>
          </a:prstGeom>
        </p:spPr>
        <p:txBody>
          <a:bodyPr/>
          <a:lstStyle>
            <a:lvl1pPr>
              <a:defRPr sz="3200">
                <a:solidFill>
                  <a:schemeClr val="tx1"/>
                </a:solidFill>
              </a:defRPr>
            </a:lvl1pPr>
            <a:lvl2pPr>
              <a:defRPr sz="3200"/>
            </a:lvl2pPr>
            <a:lvl3pPr>
              <a:defRPr sz="3200"/>
            </a:lvl3pPr>
            <a:lvl4pPr>
              <a:defRPr sz="3200"/>
            </a:lvl4pPr>
            <a:lvl5pPr>
              <a:defRPr sz="3200"/>
            </a:lvl5pPr>
          </a:lstStyle>
          <a:p>
            <a:pPr lvl="0"/>
            <a:r>
              <a:rPr lang="en-US" dirty="0" smtClean="0"/>
              <a:t>Click to edit Master text styles</a:t>
            </a:r>
          </a:p>
        </p:txBody>
      </p:sp>
      <p:sp>
        <p:nvSpPr>
          <p:cNvPr id="10" name="Content Placeholder 2"/>
          <p:cNvSpPr>
            <a:spLocks noGrp="1"/>
          </p:cNvSpPr>
          <p:nvPr>
            <p:ph idx="10"/>
          </p:nvPr>
        </p:nvSpPr>
        <p:spPr>
          <a:xfrm>
            <a:off x="299597" y="2376640"/>
            <a:ext cx="5809436" cy="3364437"/>
          </a:xfrm>
          <a:prstGeom prst="rect">
            <a:avLst/>
          </a:prstGeom>
        </p:spPr>
        <p:txBody>
          <a:bodyPr/>
          <a:lstStyle>
            <a:lvl1pPr>
              <a:defRPr sz="4267">
                <a:solidFill>
                  <a:schemeClr val="tx1"/>
                </a:solidFill>
              </a:defRPr>
            </a:lvl1pPr>
            <a:lvl2pPr>
              <a:defRPr sz="3733">
                <a:solidFill>
                  <a:schemeClr val="tx1"/>
                </a:solidFill>
              </a:defRPr>
            </a:lvl2pPr>
            <a:lvl3pPr>
              <a:defRPr sz="3200">
                <a:solidFill>
                  <a:schemeClr val="tx1"/>
                </a:solidFill>
              </a:defRPr>
            </a:lvl3pPr>
            <a:lvl4pPr>
              <a:defRPr sz="2667">
                <a:solidFill>
                  <a:schemeClr val="tx1"/>
                </a:solidFill>
              </a:defRPr>
            </a:lvl4pPr>
            <a:lvl5pPr>
              <a:defRPr sz="2667">
                <a:solidFill>
                  <a:schemeClr val="tx1"/>
                </a:solidFill>
              </a:defRPr>
            </a:lvl5pPr>
            <a:lvl6pPr>
              <a:defRPr sz="2667"/>
            </a:lvl6pPr>
            <a:lvl7pPr>
              <a:defRPr sz="2667"/>
            </a:lvl7pPr>
            <a:lvl8pPr>
              <a:defRPr sz="2667"/>
            </a:lvl8pPr>
            <a:lvl9pPr>
              <a:defRPr sz="26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Picture Placeholder 2"/>
          <p:cNvSpPr>
            <a:spLocks noGrp="1"/>
          </p:cNvSpPr>
          <p:nvPr>
            <p:ph type="pic" idx="12"/>
          </p:nvPr>
        </p:nvSpPr>
        <p:spPr>
          <a:xfrm>
            <a:off x="6500704" y="2376643"/>
            <a:ext cx="5365657" cy="3364436"/>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295699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with Picture">
    <p:spTree>
      <p:nvGrpSpPr>
        <p:cNvPr id="1" name=""/>
        <p:cNvGrpSpPr/>
        <p:nvPr/>
      </p:nvGrpSpPr>
      <p:grpSpPr>
        <a:xfrm>
          <a:off x="0" y="0"/>
          <a:ext cx="0" cy="0"/>
          <a:chOff x="0" y="0"/>
          <a:chExt cx="0" cy="0"/>
        </a:xfrm>
      </p:grpSpPr>
      <p:pic>
        <p:nvPicPr>
          <p:cNvPr id="2" name="Picture 1" descr="Apple_Blackboard_1.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35399"/>
            <a:ext cx="9213707" cy="6072188"/>
          </a:xfrm>
          <a:prstGeom prst="rect">
            <a:avLst/>
          </a:prstGeom>
        </p:spPr>
      </p:pic>
      <p:sp>
        <p:nvSpPr>
          <p:cNvPr id="8" name="Rectangle 7"/>
          <p:cNvSpPr/>
          <p:nvPr userDrawn="1"/>
        </p:nvSpPr>
        <p:spPr>
          <a:xfrm>
            <a:off x="7153051" y="1262305"/>
            <a:ext cx="5377616" cy="467448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6" name="Title 1"/>
          <p:cNvSpPr>
            <a:spLocks noGrp="1"/>
          </p:cNvSpPr>
          <p:nvPr>
            <p:ph type="ctrTitle"/>
          </p:nvPr>
        </p:nvSpPr>
        <p:spPr>
          <a:xfrm>
            <a:off x="-461817" y="-133443"/>
            <a:ext cx="12992484" cy="1395747"/>
          </a:xfrm>
          <a:solidFill>
            <a:schemeClr val="tx2"/>
          </a:solidFill>
        </p:spPr>
        <p:txBody>
          <a:bodyPr anchor="ctr">
            <a:noAutofit/>
          </a:bodyPr>
          <a:lstStyle>
            <a:lvl1pPr algn="l">
              <a:defRPr sz="5333"/>
            </a:lvl1pPr>
          </a:lstStyle>
          <a:p>
            <a:endParaRPr dirty="0"/>
          </a:p>
        </p:txBody>
      </p:sp>
      <p:sp>
        <p:nvSpPr>
          <p:cNvPr id="17" name="Text Placeholder 2"/>
          <p:cNvSpPr>
            <a:spLocks noGrp="1"/>
          </p:cNvSpPr>
          <p:nvPr>
            <p:ph type="body" idx="1"/>
          </p:nvPr>
        </p:nvSpPr>
        <p:spPr>
          <a:xfrm>
            <a:off x="7508309" y="1548960"/>
            <a:ext cx="4683691" cy="556245"/>
          </a:xfrm>
          <a:prstGeom prst="rect">
            <a:avLst/>
          </a:prstGeom>
        </p:spPr>
        <p:txBody>
          <a:bodyPr anchor="b"/>
          <a:lstStyle>
            <a:lvl1pPr marL="0" indent="0">
              <a:buNone/>
              <a:defRPr sz="3733"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7528820" y="2322213"/>
            <a:ext cx="4683691" cy="3275555"/>
          </a:xfrm>
          <a:prstGeom prst="rect">
            <a:avLst/>
          </a:prstGeom>
        </p:spPr>
        <p:txBody>
          <a:bodyPr/>
          <a:lstStyle>
            <a:lvl1pPr>
              <a:defRPr sz="3200">
                <a:solidFill>
                  <a:schemeClr val="tx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9" name="Picture 8"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255866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Title Slide with Picture">
    <p:spTree>
      <p:nvGrpSpPr>
        <p:cNvPr id="1" name=""/>
        <p:cNvGrpSpPr/>
        <p:nvPr/>
      </p:nvGrpSpPr>
      <p:grpSpPr>
        <a:xfrm>
          <a:off x="0" y="0"/>
          <a:ext cx="0" cy="0"/>
          <a:chOff x="0" y="0"/>
          <a:chExt cx="0" cy="0"/>
        </a:xfrm>
      </p:grpSpPr>
      <p:sp>
        <p:nvSpPr>
          <p:cNvPr id="16" name="Title 1"/>
          <p:cNvSpPr>
            <a:spLocks noGrp="1"/>
          </p:cNvSpPr>
          <p:nvPr>
            <p:ph type="ctrTitle"/>
          </p:nvPr>
        </p:nvSpPr>
        <p:spPr>
          <a:xfrm>
            <a:off x="-461817" y="-133443"/>
            <a:ext cx="12992484" cy="1395747"/>
          </a:xfrm>
          <a:solidFill>
            <a:schemeClr val="tx2"/>
          </a:solidFill>
        </p:spPr>
        <p:txBody>
          <a:bodyPr anchor="ctr">
            <a:noAutofit/>
          </a:bodyPr>
          <a:lstStyle>
            <a:lvl1pPr algn="l">
              <a:defRPr sz="5333"/>
            </a:lvl1pPr>
          </a:lstStyle>
          <a:p>
            <a:endParaRPr dirty="0"/>
          </a:p>
        </p:txBody>
      </p:sp>
      <p:sp>
        <p:nvSpPr>
          <p:cNvPr id="17" name="Text Placeholder 2"/>
          <p:cNvSpPr>
            <a:spLocks noGrp="1"/>
          </p:cNvSpPr>
          <p:nvPr>
            <p:ph type="body" idx="1"/>
          </p:nvPr>
        </p:nvSpPr>
        <p:spPr>
          <a:xfrm>
            <a:off x="461437" y="1548960"/>
            <a:ext cx="4683691" cy="556245"/>
          </a:xfrm>
          <a:prstGeom prst="rect">
            <a:avLst/>
          </a:prstGeom>
        </p:spPr>
        <p:txBody>
          <a:bodyPr anchor="b"/>
          <a:lstStyle>
            <a:lvl1pPr marL="0" indent="0">
              <a:buNone/>
              <a:defRPr sz="3733"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481948" y="2322213"/>
            <a:ext cx="4683691" cy="3275555"/>
          </a:xfrm>
          <a:prstGeom prst="rect">
            <a:avLst/>
          </a:prstGeom>
        </p:spPr>
        <p:txBody>
          <a:bodyPr/>
          <a:lstStyle>
            <a:lvl1pPr>
              <a:defRPr sz="3200">
                <a:solidFill>
                  <a:schemeClr val="tx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sp>
        <p:nvSpPr>
          <p:cNvPr id="9" name="Picture Placeholder 2"/>
          <p:cNvSpPr>
            <a:spLocks noGrp="1"/>
          </p:cNvSpPr>
          <p:nvPr>
            <p:ph type="pic" idx="12"/>
          </p:nvPr>
        </p:nvSpPr>
        <p:spPr>
          <a:xfrm>
            <a:off x="6348705" y="1548959"/>
            <a:ext cx="5365657" cy="3364436"/>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pic>
        <p:nvPicPr>
          <p:cNvPr id="8" name="Picture 7"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67244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Title Slide with Picture">
    <p:spTree>
      <p:nvGrpSpPr>
        <p:cNvPr id="1" name=""/>
        <p:cNvGrpSpPr/>
        <p:nvPr/>
      </p:nvGrpSpPr>
      <p:grpSpPr>
        <a:xfrm>
          <a:off x="0" y="0"/>
          <a:ext cx="0" cy="0"/>
          <a:chOff x="0" y="0"/>
          <a:chExt cx="0" cy="0"/>
        </a:xfrm>
      </p:grpSpPr>
      <p:pic>
        <p:nvPicPr>
          <p:cNvPr id="2" name="Picture 1" descr="Grad_BW.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252012" y="-825097"/>
            <a:ext cx="9937873" cy="6764056"/>
          </a:xfrm>
          <a:prstGeom prst="rect">
            <a:avLst/>
          </a:prstGeom>
        </p:spPr>
      </p:pic>
      <p:sp>
        <p:nvSpPr>
          <p:cNvPr id="10" name="Rectangle 9"/>
          <p:cNvSpPr/>
          <p:nvPr userDrawn="1"/>
        </p:nvSpPr>
        <p:spPr>
          <a:xfrm>
            <a:off x="-1" y="-244320"/>
            <a:ext cx="4558975" cy="6183279"/>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7" name="Text Placeholder 2"/>
          <p:cNvSpPr>
            <a:spLocks noGrp="1"/>
          </p:cNvSpPr>
          <p:nvPr>
            <p:ph type="body" idx="1"/>
          </p:nvPr>
        </p:nvSpPr>
        <p:spPr>
          <a:xfrm>
            <a:off x="284289" y="1"/>
            <a:ext cx="3967611" cy="791083"/>
          </a:xfrm>
          <a:prstGeom prst="rect">
            <a:avLst/>
          </a:prstGeom>
        </p:spPr>
        <p:txBody>
          <a:bodyPr anchor="b"/>
          <a:lstStyle>
            <a:lvl1pPr marL="0" indent="0">
              <a:buNone/>
              <a:defRPr sz="2667"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304800" y="753720"/>
            <a:ext cx="3967611" cy="4658437"/>
          </a:xfrm>
          <a:prstGeom prst="rect">
            <a:avLst/>
          </a:prstGeom>
        </p:spPr>
        <p:txBody>
          <a:bodyPr/>
          <a:lstStyle>
            <a:lvl1pPr>
              <a:defRPr sz="2667">
                <a:solidFill>
                  <a:schemeClr val="tx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97683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13" name="Picture Placeholder 2"/>
          <p:cNvSpPr>
            <a:spLocks noGrp="1"/>
          </p:cNvSpPr>
          <p:nvPr>
            <p:ph type="pic" idx="1"/>
          </p:nvPr>
        </p:nvSpPr>
        <p:spPr>
          <a:xfrm>
            <a:off x="201409" y="117229"/>
            <a:ext cx="5886288" cy="3994859"/>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14" name="Text Placeholder 2"/>
          <p:cNvSpPr>
            <a:spLocks noGrp="1"/>
          </p:cNvSpPr>
          <p:nvPr>
            <p:ph type="body" idx="12"/>
          </p:nvPr>
        </p:nvSpPr>
        <p:spPr>
          <a:xfrm>
            <a:off x="6369696" y="117229"/>
            <a:ext cx="5386917" cy="639763"/>
          </a:xfrm>
          <a:prstGeom prst="rect">
            <a:avLst/>
          </a:prstGeom>
        </p:spPr>
        <p:txBody>
          <a:bodyPr anchor="b"/>
          <a:lstStyle>
            <a:lvl1pPr marL="0" indent="0">
              <a:buNone/>
              <a:defRPr sz="32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6369696" y="971904"/>
            <a:ext cx="5386917" cy="3140184"/>
          </a:xfrm>
          <a:prstGeom prst="rect">
            <a:avLst/>
          </a:prstGeom>
        </p:spPr>
        <p:txBody>
          <a:bodyPr/>
          <a:lstStyle>
            <a:lvl1pPr>
              <a:defRPr sz="3200">
                <a:solidFill>
                  <a:schemeClr val="bg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4" name="Picture 3" descr="hood11.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189253" y="3006246"/>
            <a:ext cx="4876527" cy="2962025"/>
          </a:xfrm>
          <a:prstGeom prst="rect">
            <a:avLst/>
          </a:prstGeom>
        </p:spPr>
      </p:pic>
      <p:sp>
        <p:nvSpPr>
          <p:cNvPr id="16" name="Content Placeholder 3"/>
          <p:cNvSpPr>
            <a:spLocks noGrp="1"/>
          </p:cNvSpPr>
          <p:nvPr>
            <p:ph sz="half" idx="13" hasCustomPrompt="1"/>
          </p:nvPr>
        </p:nvSpPr>
        <p:spPr>
          <a:xfrm>
            <a:off x="201417" y="4357077"/>
            <a:ext cx="9776231" cy="1416539"/>
          </a:xfrm>
          <a:prstGeom prst="rect">
            <a:avLst/>
          </a:prstGeom>
        </p:spPr>
        <p:txBody>
          <a:bodyPr/>
          <a:lstStyle>
            <a:lvl1pPr>
              <a:defRPr sz="3200">
                <a:solidFill>
                  <a:schemeClr val="bg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83710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13" name="Picture Placeholder 2"/>
          <p:cNvSpPr>
            <a:spLocks noGrp="1"/>
          </p:cNvSpPr>
          <p:nvPr>
            <p:ph type="pic" idx="1"/>
          </p:nvPr>
        </p:nvSpPr>
        <p:spPr>
          <a:xfrm>
            <a:off x="201409" y="117229"/>
            <a:ext cx="5886288" cy="3994859"/>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14" name="Text Placeholder 2"/>
          <p:cNvSpPr>
            <a:spLocks noGrp="1"/>
          </p:cNvSpPr>
          <p:nvPr>
            <p:ph type="body" idx="12"/>
          </p:nvPr>
        </p:nvSpPr>
        <p:spPr>
          <a:xfrm>
            <a:off x="6369696" y="117229"/>
            <a:ext cx="5386917" cy="639763"/>
          </a:xfrm>
          <a:prstGeom prst="rect">
            <a:avLst/>
          </a:prstGeom>
        </p:spPr>
        <p:txBody>
          <a:bodyPr anchor="b"/>
          <a:lstStyle>
            <a:lvl1pPr marL="0" indent="0">
              <a:buNone/>
              <a:defRPr sz="32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6369696" y="971904"/>
            <a:ext cx="5386917" cy="3140184"/>
          </a:xfrm>
          <a:prstGeom prst="rect">
            <a:avLst/>
          </a:prstGeom>
        </p:spPr>
        <p:txBody>
          <a:bodyPr/>
          <a:lstStyle>
            <a:lvl1pPr>
              <a:defRPr sz="3200">
                <a:solidFill>
                  <a:schemeClr val="bg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3" name="Picture 2" descr="EdEquityProCover.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341691" y="2381700"/>
            <a:ext cx="2881103" cy="3560363"/>
          </a:xfrm>
          <a:prstGeom prst="rect">
            <a:avLst/>
          </a:prstGeom>
        </p:spPr>
      </p:pic>
      <p:sp>
        <p:nvSpPr>
          <p:cNvPr id="16" name="Content Placeholder 3"/>
          <p:cNvSpPr>
            <a:spLocks noGrp="1"/>
          </p:cNvSpPr>
          <p:nvPr>
            <p:ph sz="half" idx="13" hasCustomPrompt="1"/>
          </p:nvPr>
        </p:nvSpPr>
        <p:spPr>
          <a:xfrm>
            <a:off x="201417" y="4357077"/>
            <a:ext cx="9776231" cy="1416539"/>
          </a:xfrm>
          <a:prstGeom prst="rect">
            <a:avLst/>
          </a:prstGeom>
        </p:spPr>
        <p:txBody>
          <a:bodyPr/>
          <a:lstStyle>
            <a:lvl1pPr>
              <a:defRPr sz="3200">
                <a:solidFill>
                  <a:schemeClr val="bg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02603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13" name="Picture Placeholder 2"/>
          <p:cNvSpPr>
            <a:spLocks noGrp="1"/>
          </p:cNvSpPr>
          <p:nvPr>
            <p:ph type="pic" idx="1"/>
          </p:nvPr>
        </p:nvSpPr>
        <p:spPr>
          <a:xfrm>
            <a:off x="201409" y="117229"/>
            <a:ext cx="5886288" cy="3994859"/>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14" name="Text Placeholder 2"/>
          <p:cNvSpPr>
            <a:spLocks noGrp="1"/>
          </p:cNvSpPr>
          <p:nvPr>
            <p:ph type="body" idx="12"/>
          </p:nvPr>
        </p:nvSpPr>
        <p:spPr>
          <a:xfrm>
            <a:off x="6369696" y="117229"/>
            <a:ext cx="5386917" cy="639763"/>
          </a:xfrm>
          <a:prstGeom prst="rect">
            <a:avLst/>
          </a:prstGeom>
        </p:spPr>
        <p:txBody>
          <a:bodyPr anchor="b"/>
          <a:lstStyle>
            <a:lvl1pPr marL="0" indent="0">
              <a:buNone/>
              <a:defRPr sz="32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6369696" y="971904"/>
            <a:ext cx="5386917" cy="3140184"/>
          </a:xfrm>
          <a:prstGeom prst="rect">
            <a:avLst/>
          </a:prstGeom>
        </p:spPr>
        <p:txBody>
          <a:bodyPr/>
          <a:lstStyle>
            <a:lvl1pPr>
              <a:defRPr sz="3200">
                <a:solidFill>
                  <a:schemeClr val="bg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2" name="Picture 1" descr="HS_Studen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505745" y="2142087"/>
            <a:ext cx="4040892" cy="3799976"/>
          </a:xfrm>
          <a:prstGeom prst="rect">
            <a:avLst/>
          </a:prstGeom>
        </p:spPr>
      </p:pic>
      <p:sp>
        <p:nvSpPr>
          <p:cNvPr id="16" name="Content Placeholder 3"/>
          <p:cNvSpPr>
            <a:spLocks noGrp="1"/>
          </p:cNvSpPr>
          <p:nvPr>
            <p:ph sz="half" idx="13" hasCustomPrompt="1"/>
          </p:nvPr>
        </p:nvSpPr>
        <p:spPr>
          <a:xfrm>
            <a:off x="201417" y="4357077"/>
            <a:ext cx="9776231" cy="1416539"/>
          </a:xfrm>
          <a:prstGeom prst="rect">
            <a:avLst/>
          </a:prstGeom>
        </p:spPr>
        <p:txBody>
          <a:bodyPr/>
          <a:lstStyle>
            <a:lvl1pPr>
              <a:defRPr sz="3200">
                <a:solidFill>
                  <a:schemeClr val="bg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9513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6" name="Rectangle 5"/>
          <p:cNvSpPr/>
          <p:nvPr userDrawn="1"/>
        </p:nvSpPr>
        <p:spPr>
          <a:xfrm>
            <a:off x="513132" y="384853"/>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8" name="Rectangle 7"/>
          <p:cNvSpPr/>
          <p:nvPr userDrawn="1"/>
        </p:nvSpPr>
        <p:spPr>
          <a:xfrm>
            <a:off x="6258152" y="384853"/>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1" name="Content Placeholder 2"/>
          <p:cNvSpPr>
            <a:spLocks noGrp="1"/>
          </p:cNvSpPr>
          <p:nvPr>
            <p:ph idx="10"/>
          </p:nvPr>
        </p:nvSpPr>
        <p:spPr>
          <a:xfrm>
            <a:off x="695498" y="502080"/>
            <a:ext cx="5009740" cy="3364437"/>
          </a:xfrm>
          <a:prstGeom prst="rect">
            <a:avLst/>
          </a:prstGeom>
        </p:spPr>
        <p:txBody>
          <a:bodyPr/>
          <a:lstStyle>
            <a:lvl1pPr>
              <a:defRPr sz="4267">
                <a:solidFill>
                  <a:schemeClr val="tx1"/>
                </a:solidFill>
              </a:defRPr>
            </a:lvl1pPr>
            <a:lvl2pPr>
              <a:defRPr sz="3733">
                <a:solidFill>
                  <a:schemeClr val="tx1"/>
                </a:solidFill>
              </a:defRPr>
            </a:lvl2pPr>
            <a:lvl3pPr>
              <a:defRPr sz="3200">
                <a:solidFill>
                  <a:schemeClr val="tx1"/>
                </a:solidFill>
              </a:defRPr>
            </a:lvl3pPr>
            <a:lvl4pPr>
              <a:defRPr sz="2667">
                <a:solidFill>
                  <a:schemeClr val="tx1"/>
                </a:solidFill>
              </a:defRPr>
            </a:lvl4pPr>
            <a:lvl5pPr>
              <a:defRPr sz="2667">
                <a:solidFill>
                  <a:schemeClr val="tx1"/>
                </a:solidFill>
              </a:defRPr>
            </a:lvl5pPr>
            <a:lvl6pPr>
              <a:defRPr sz="2667"/>
            </a:lvl6pPr>
            <a:lvl7pPr>
              <a:defRPr sz="2667"/>
            </a:lvl7pPr>
            <a:lvl8pPr>
              <a:defRPr sz="2667"/>
            </a:lvl8pPr>
            <a:lvl9pPr>
              <a:defRPr sz="26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2"/>
          </p:nvPr>
        </p:nvSpPr>
        <p:spPr>
          <a:xfrm>
            <a:off x="6453543" y="527484"/>
            <a:ext cx="5009740" cy="3364437"/>
          </a:xfrm>
          <a:prstGeom prst="rect">
            <a:avLst/>
          </a:prstGeom>
        </p:spPr>
        <p:txBody>
          <a:bodyPr/>
          <a:lstStyle>
            <a:lvl1pPr>
              <a:defRPr sz="4267">
                <a:solidFill>
                  <a:schemeClr val="tx1"/>
                </a:solidFill>
              </a:defRPr>
            </a:lvl1pPr>
            <a:lvl2pPr>
              <a:defRPr sz="3733">
                <a:solidFill>
                  <a:schemeClr val="tx1"/>
                </a:solidFill>
              </a:defRPr>
            </a:lvl2pPr>
            <a:lvl3pPr>
              <a:defRPr sz="3200">
                <a:solidFill>
                  <a:schemeClr val="tx1"/>
                </a:solidFill>
              </a:defRPr>
            </a:lvl3pPr>
            <a:lvl4pPr>
              <a:defRPr sz="2667">
                <a:solidFill>
                  <a:schemeClr val="tx1"/>
                </a:solidFill>
              </a:defRPr>
            </a:lvl4pPr>
            <a:lvl5pPr>
              <a:defRPr sz="2667">
                <a:solidFill>
                  <a:schemeClr val="tx1"/>
                </a:solidFill>
              </a:defRPr>
            </a:lvl5pPr>
            <a:lvl6pPr>
              <a:defRPr sz="2667"/>
            </a:lvl6pPr>
            <a:lvl7pPr>
              <a:defRPr sz="2667"/>
            </a:lvl7pPr>
            <a:lvl8pPr>
              <a:defRPr sz="2667"/>
            </a:lvl8pPr>
            <a:lvl9pPr>
              <a:defRPr sz="26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Picture 2" descr="rbsb2_18.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423329" y="1864633"/>
            <a:ext cx="2141728" cy="4234488"/>
          </a:xfrm>
          <a:prstGeom prst="rect">
            <a:avLst/>
          </a:prstGeom>
        </p:spPr>
      </p:pic>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188351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with Picture">
    <p:spTree>
      <p:nvGrpSpPr>
        <p:cNvPr id="1" name=""/>
        <p:cNvGrpSpPr/>
        <p:nvPr/>
      </p:nvGrpSpPr>
      <p:grpSpPr>
        <a:xfrm>
          <a:off x="0" y="0"/>
          <a:ext cx="0" cy="0"/>
          <a:chOff x="0" y="0"/>
          <a:chExt cx="0" cy="0"/>
        </a:xfrm>
      </p:grpSpPr>
      <p:pic>
        <p:nvPicPr>
          <p:cNvPr id="2" name="Picture 1" descr="Homework.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76858" y="-278508"/>
            <a:ext cx="9460428" cy="6218199"/>
          </a:xfrm>
          <a:prstGeom prst="rect">
            <a:avLst/>
          </a:prstGeom>
        </p:spPr>
      </p:pic>
      <p:sp>
        <p:nvSpPr>
          <p:cNvPr id="6" name="Rectangle 5"/>
          <p:cNvSpPr/>
          <p:nvPr userDrawn="1"/>
        </p:nvSpPr>
        <p:spPr>
          <a:xfrm>
            <a:off x="0" y="-156309"/>
            <a:ext cx="5682416" cy="6096000"/>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1" name="Content Placeholder 2"/>
          <p:cNvSpPr>
            <a:spLocks noGrp="1"/>
          </p:cNvSpPr>
          <p:nvPr>
            <p:ph idx="10"/>
          </p:nvPr>
        </p:nvSpPr>
        <p:spPr>
          <a:xfrm>
            <a:off x="429854" y="209003"/>
            <a:ext cx="5119076" cy="3522844"/>
          </a:xfrm>
          <a:prstGeom prst="rect">
            <a:avLst/>
          </a:prstGeom>
        </p:spPr>
        <p:txBody>
          <a:bodyPr/>
          <a:lstStyle>
            <a:lvl1pPr>
              <a:defRPr sz="4267">
                <a:solidFill>
                  <a:schemeClr val="tx1"/>
                </a:solidFill>
              </a:defRPr>
            </a:lvl1pPr>
            <a:lvl2pPr>
              <a:defRPr sz="3733">
                <a:solidFill>
                  <a:schemeClr val="tx1"/>
                </a:solidFill>
              </a:defRPr>
            </a:lvl2pPr>
            <a:lvl3pPr>
              <a:defRPr sz="3200">
                <a:solidFill>
                  <a:schemeClr val="tx1"/>
                </a:solidFill>
              </a:defRPr>
            </a:lvl3pPr>
            <a:lvl4pPr>
              <a:defRPr sz="2667">
                <a:solidFill>
                  <a:schemeClr val="tx1"/>
                </a:solidFill>
              </a:defRPr>
            </a:lvl4pPr>
            <a:lvl5pPr>
              <a:defRPr sz="2667">
                <a:solidFill>
                  <a:schemeClr val="tx1"/>
                </a:solidFill>
              </a:defRPr>
            </a:lvl5pPr>
            <a:lvl6pPr>
              <a:defRPr sz="2667"/>
            </a:lvl6pPr>
            <a:lvl7pPr>
              <a:defRPr sz="2667"/>
            </a:lvl7pPr>
            <a:lvl8pPr>
              <a:defRPr sz="2667"/>
            </a:lvl8pPr>
            <a:lvl9pPr>
              <a:defRPr sz="26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16854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6" name="Rectangle 5"/>
          <p:cNvSpPr/>
          <p:nvPr userDrawn="1"/>
        </p:nvSpPr>
        <p:spPr>
          <a:xfrm>
            <a:off x="513132" y="384853"/>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0" name="Picture Placeholder 2"/>
          <p:cNvSpPr>
            <a:spLocks noGrp="1"/>
          </p:cNvSpPr>
          <p:nvPr>
            <p:ph type="pic" idx="12"/>
          </p:nvPr>
        </p:nvSpPr>
        <p:spPr>
          <a:xfrm>
            <a:off x="525098" y="384851"/>
            <a:ext cx="5365657" cy="3364436"/>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11" name="Text Placeholder 3"/>
          <p:cNvSpPr>
            <a:spLocks noGrp="1"/>
          </p:cNvSpPr>
          <p:nvPr>
            <p:ph type="body" sz="half" idx="2"/>
          </p:nvPr>
        </p:nvSpPr>
        <p:spPr>
          <a:xfrm>
            <a:off x="525098" y="3749285"/>
            <a:ext cx="5365657" cy="1076715"/>
          </a:xfrm>
          <a:prstGeom prst="rect">
            <a:avLst/>
          </a:prstGeom>
        </p:spPr>
        <p:txBody>
          <a:bodyPr/>
          <a:lstStyle>
            <a:lvl1pPr marL="0" indent="0">
              <a:buNone/>
              <a:defRPr sz="26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Master text styles</a:t>
            </a:r>
          </a:p>
        </p:txBody>
      </p:sp>
      <p:sp>
        <p:nvSpPr>
          <p:cNvPr id="12" name="Rectangle 11"/>
          <p:cNvSpPr/>
          <p:nvPr userDrawn="1"/>
        </p:nvSpPr>
        <p:spPr>
          <a:xfrm>
            <a:off x="6221524" y="384853"/>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3" name="Picture Placeholder 2"/>
          <p:cNvSpPr>
            <a:spLocks noGrp="1"/>
          </p:cNvSpPr>
          <p:nvPr>
            <p:ph type="pic" idx="13"/>
          </p:nvPr>
        </p:nvSpPr>
        <p:spPr>
          <a:xfrm>
            <a:off x="6233490" y="384851"/>
            <a:ext cx="5365657" cy="3364436"/>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14" name="Text Placeholder 3"/>
          <p:cNvSpPr>
            <a:spLocks noGrp="1"/>
          </p:cNvSpPr>
          <p:nvPr>
            <p:ph type="body" sz="half" idx="14"/>
          </p:nvPr>
        </p:nvSpPr>
        <p:spPr>
          <a:xfrm>
            <a:off x="6234557" y="3749285"/>
            <a:ext cx="5365657" cy="1076715"/>
          </a:xfrm>
          <a:prstGeom prst="rect">
            <a:avLst/>
          </a:prstGeom>
        </p:spPr>
        <p:txBody>
          <a:bodyPr/>
          <a:lstStyle>
            <a:lvl1pPr marL="0" indent="0">
              <a:buNone/>
              <a:defRPr sz="26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Master text styles</a:t>
            </a:r>
          </a:p>
        </p:txBody>
      </p:sp>
      <p:pic>
        <p:nvPicPr>
          <p:cNvPr id="15" name="Picture 14"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8907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48931" y="-3881473"/>
            <a:ext cx="15011064" cy="9822888"/>
          </a:xfrm>
          <a:prstGeom prst="rect">
            <a:avLst/>
          </a:prstGeom>
        </p:spPr>
      </p:pic>
      <p:sp>
        <p:nvSpPr>
          <p:cNvPr id="7" name="Rectangle 6"/>
          <p:cNvSpPr/>
          <p:nvPr userDrawn="1"/>
        </p:nvSpPr>
        <p:spPr>
          <a:xfrm>
            <a:off x="-348931" y="-148838"/>
            <a:ext cx="12848808" cy="6094019"/>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2" name="Title 1"/>
          <p:cNvSpPr>
            <a:spLocks noGrp="1"/>
          </p:cNvSpPr>
          <p:nvPr>
            <p:ph type="ctrTitle" hasCustomPrompt="1"/>
          </p:nvPr>
        </p:nvSpPr>
        <p:spPr>
          <a:xfrm>
            <a:off x="0" y="4"/>
            <a:ext cx="12192000" cy="964841"/>
          </a:xfrm>
        </p:spPr>
        <p:txBody>
          <a:bodyPr anchor="ctr">
            <a:noAutofit/>
          </a:bodyPr>
          <a:lstStyle>
            <a:lvl1pPr algn="l">
              <a:defRPr sz="5333"/>
            </a:lvl1pPr>
          </a:lstStyle>
          <a:p>
            <a:r>
              <a:rPr lang="en-US" dirty="0" smtClean="0"/>
              <a:t>Click to add title</a:t>
            </a:r>
            <a:endParaRPr dirty="0"/>
          </a:p>
        </p:txBody>
      </p:sp>
      <p:sp>
        <p:nvSpPr>
          <p:cNvPr id="9" name="Content Placeholder 2"/>
          <p:cNvSpPr>
            <a:spLocks noGrp="1"/>
          </p:cNvSpPr>
          <p:nvPr>
            <p:ph idx="1"/>
          </p:nvPr>
        </p:nvSpPr>
        <p:spPr>
          <a:xfrm>
            <a:off x="-1" y="1084631"/>
            <a:ext cx="12120161" cy="2256448"/>
          </a:xfrm>
          <a:prstGeom prst="rect">
            <a:avLst/>
          </a:prstGeom>
        </p:spPr>
        <p:txBody>
          <a:bodyPr/>
          <a:lstStyle>
            <a:lvl1pPr>
              <a:defRPr sz="3200">
                <a:solidFill>
                  <a:schemeClr val="tx1"/>
                </a:solidFill>
              </a:defRPr>
            </a:lvl1pPr>
            <a:lvl2pPr>
              <a:defRPr sz="3200"/>
            </a:lvl2pPr>
            <a:lvl3pPr>
              <a:defRPr sz="3200"/>
            </a:lvl3pPr>
            <a:lvl4pPr>
              <a:defRPr sz="3200"/>
            </a:lvl4pPr>
            <a:lvl5pPr>
              <a:defRPr sz="3200"/>
            </a:lvl5pPr>
          </a:lstStyle>
          <a:p>
            <a:pPr lvl="0"/>
            <a:r>
              <a:rPr lang="en-US" dirty="0" smtClean="0"/>
              <a:t>Click to edit Master text styles</a:t>
            </a:r>
          </a:p>
        </p:txBody>
      </p:sp>
      <p:sp>
        <p:nvSpPr>
          <p:cNvPr id="10" name="Content Placeholder 2"/>
          <p:cNvSpPr>
            <a:spLocks noGrp="1"/>
          </p:cNvSpPr>
          <p:nvPr>
            <p:ph idx="13"/>
          </p:nvPr>
        </p:nvSpPr>
        <p:spPr>
          <a:xfrm>
            <a:off x="-1" y="3518879"/>
            <a:ext cx="12120161" cy="2256448"/>
          </a:xfrm>
          <a:prstGeom prst="rect">
            <a:avLst/>
          </a:prstGeom>
        </p:spPr>
        <p:txBody>
          <a:bodyPr/>
          <a:lstStyle>
            <a:lvl1pPr>
              <a:defRPr sz="3200">
                <a:solidFill>
                  <a:schemeClr val="tx1"/>
                </a:solidFill>
              </a:defRPr>
            </a:lvl1pPr>
            <a:lvl2pPr>
              <a:defRPr sz="3200"/>
            </a:lvl2pPr>
            <a:lvl3pPr>
              <a:defRPr sz="3200"/>
            </a:lvl3pPr>
            <a:lvl4pPr>
              <a:defRPr sz="3200"/>
            </a:lvl4pPr>
            <a:lvl5pPr>
              <a:defRPr sz="3200"/>
            </a:lvl5pPr>
          </a:lstStyle>
          <a:p>
            <a:pPr lvl="0"/>
            <a:r>
              <a:rPr lang="en-US" dirty="0" smtClean="0"/>
              <a:t>Click to edit Master text styles</a:t>
            </a:r>
          </a:p>
        </p:txBody>
      </p:sp>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79093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Slide with Picture">
    <p:spTree>
      <p:nvGrpSpPr>
        <p:cNvPr id="1" name=""/>
        <p:cNvGrpSpPr/>
        <p:nvPr/>
      </p:nvGrpSpPr>
      <p:grpSpPr>
        <a:xfrm>
          <a:off x="0" y="0"/>
          <a:ext cx="0" cy="0"/>
          <a:chOff x="0" y="0"/>
          <a:chExt cx="0" cy="0"/>
        </a:xfrm>
      </p:grpSpPr>
      <p:sp>
        <p:nvSpPr>
          <p:cNvPr id="9" name="Content Placeholder 2"/>
          <p:cNvSpPr>
            <a:spLocks noGrp="1"/>
          </p:cNvSpPr>
          <p:nvPr>
            <p:ph idx="1"/>
          </p:nvPr>
        </p:nvSpPr>
        <p:spPr>
          <a:xfrm>
            <a:off x="299597" y="371473"/>
            <a:ext cx="11566769" cy="1865683"/>
          </a:xfrm>
          <a:prstGeom prst="rect">
            <a:avLst/>
          </a:prstGeom>
        </p:spPr>
        <p:txBody>
          <a:bodyPr/>
          <a:lstStyle>
            <a:lvl1pPr>
              <a:defRPr sz="3200">
                <a:solidFill>
                  <a:schemeClr val="tx1"/>
                </a:solidFill>
              </a:defRPr>
            </a:lvl1pPr>
            <a:lvl2pPr>
              <a:defRPr sz="3200"/>
            </a:lvl2pPr>
            <a:lvl3pPr>
              <a:defRPr sz="3200"/>
            </a:lvl3pPr>
            <a:lvl4pPr>
              <a:defRPr sz="3200"/>
            </a:lvl4pPr>
            <a:lvl5pPr>
              <a:defRPr sz="3200"/>
            </a:lvl5pPr>
          </a:lstStyle>
          <a:p>
            <a:pPr lvl="0"/>
            <a:r>
              <a:rPr lang="en-US" dirty="0" smtClean="0"/>
              <a:t>Click to edit Master text styles</a:t>
            </a:r>
          </a:p>
        </p:txBody>
      </p:sp>
      <p:sp>
        <p:nvSpPr>
          <p:cNvPr id="10" name="Content Placeholder 2"/>
          <p:cNvSpPr>
            <a:spLocks noGrp="1"/>
          </p:cNvSpPr>
          <p:nvPr>
            <p:ph idx="10"/>
          </p:nvPr>
        </p:nvSpPr>
        <p:spPr>
          <a:xfrm>
            <a:off x="6056930" y="2376640"/>
            <a:ext cx="5809436" cy="3364437"/>
          </a:xfrm>
          <a:prstGeom prst="rect">
            <a:avLst/>
          </a:prstGeom>
        </p:spPr>
        <p:txBody>
          <a:bodyPr/>
          <a:lstStyle>
            <a:lvl1pPr>
              <a:defRPr sz="4267">
                <a:solidFill>
                  <a:schemeClr val="tx1"/>
                </a:solidFill>
              </a:defRPr>
            </a:lvl1pPr>
            <a:lvl2pPr>
              <a:defRPr sz="3733">
                <a:solidFill>
                  <a:schemeClr val="tx1"/>
                </a:solidFill>
              </a:defRPr>
            </a:lvl2pPr>
            <a:lvl3pPr>
              <a:defRPr sz="3200">
                <a:solidFill>
                  <a:schemeClr val="tx1"/>
                </a:solidFill>
              </a:defRPr>
            </a:lvl3pPr>
            <a:lvl4pPr>
              <a:defRPr sz="2667">
                <a:solidFill>
                  <a:schemeClr val="tx1"/>
                </a:solidFill>
              </a:defRPr>
            </a:lvl4pPr>
            <a:lvl5pPr>
              <a:defRPr sz="2667">
                <a:solidFill>
                  <a:schemeClr val="tx1"/>
                </a:solidFill>
              </a:defRPr>
            </a:lvl5pPr>
            <a:lvl6pPr>
              <a:defRPr sz="2667"/>
            </a:lvl6pPr>
            <a:lvl7pPr>
              <a:defRPr sz="2667"/>
            </a:lvl7pPr>
            <a:lvl8pPr>
              <a:defRPr sz="2667"/>
            </a:lvl8pPr>
            <a:lvl9pPr>
              <a:defRPr sz="26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2"/>
          <p:cNvSpPr>
            <a:spLocks noGrp="1"/>
          </p:cNvSpPr>
          <p:nvPr>
            <p:ph type="pic" idx="12"/>
          </p:nvPr>
        </p:nvSpPr>
        <p:spPr>
          <a:xfrm>
            <a:off x="304808" y="2376643"/>
            <a:ext cx="5365657" cy="3364436"/>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pic>
        <p:nvPicPr>
          <p:cNvPr id="4" name="Picture 3" descr="hood11.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614919" y="3158461"/>
            <a:ext cx="4450860" cy="2809811"/>
          </a:xfrm>
          <a:prstGeom prst="rect">
            <a:avLst/>
          </a:prstGeom>
        </p:spPr>
      </p:pic>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2463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Title Slide with Picture">
    <p:spTree>
      <p:nvGrpSpPr>
        <p:cNvPr id="1" name=""/>
        <p:cNvGrpSpPr/>
        <p:nvPr/>
      </p:nvGrpSpPr>
      <p:grpSpPr>
        <a:xfrm>
          <a:off x="0" y="0"/>
          <a:ext cx="0" cy="0"/>
          <a:chOff x="0" y="0"/>
          <a:chExt cx="0" cy="0"/>
        </a:xfrm>
      </p:grpSpPr>
      <p:pic>
        <p:nvPicPr>
          <p:cNvPr id="3" name="Picture 2" descr="Assemble.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24645" y="3"/>
            <a:ext cx="8898124" cy="5934772"/>
          </a:xfrm>
          <a:prstGeom prst="rect">
            <a:avLst/>
          </a:prstGeom>
        </p:spPr>
      </p:pic>
      <p:sp>
        <p:nvSpPr>
          <p:cNvPr id="9" name="Rectangle 8"/>
          <p:cNvSpPr/>
          <p:nvPr userDrawn="1"/>
        </p:nvSpPr>
        <p:spPr>
          <a:xfrm>
            <a:off x="7245422" y="3"/>
            <a:ext cx="4946585" cy="5934772"/>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3" name="Text Placeholder 2"/>
          <p:cNvSpPr>
            <a:spLocks noGrp="1"/>
          </p:cNvSpPr>
          <p:nvPr>
            <p:ph type="body" idx="1"/>
          </p:nvPr>
        </p:nvSpPr>
        <p:spPr>
          <a:xfrm>
            <a:off x="7528985" y="205905"/>
            <a:ext cx="4363433" cy="639763"/>
          </a:xfrm>
          <a:prstGeom prst="rect">
            <a:avLst/>
          </a:prstGeom>
        </p:spPr>
        <p:txBody>
          <a:bodyPr anchor="b"/>
          <a:lstStyle>
            <a:lvl1pPr marL="0" indent="0">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14" name="Content Placeholder 3"/>
          <p:cNvSpPr>
            <a:spLocks noGrp="1"/>
          </p:cNvSpPr>
          <p:nvPr>
            <p:ph sz="half" idx="2" hasCustomPrompt="1"/>
          </p:nvPr>
        </p:nvSpPr>
        <p:spPr>
          <a:xfrm>
            <a:off x="7528985" y="1060581"/>
            <a:ext cx="4363433" cy="3140184"/>
          </a:xfrm>
          <a:prstGeom prst="rect">
            <a:avLst/>
          </a:prstGeom>
        </p:spPr>
        <p:txBody>
          <a:bodyPr/>
          <a:lstStyle>
            <a:lvl1pPr>
              <a:defRPr sz="3200">
                <a:solidFill>
                  <a:schemeClr val="tx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5094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000780-5619-4268-B72E-BCB4D60300E3}" type="datetimeFigureOut">
              <a:rPr lang="en-US" smtClean="0"/>
              <a:t>2/26/2020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8D1FF7-DE7A-468E-81AD-367720C7FDEA}" type="slidenum">
              <a:rPr lang="en-US" smtClean="0"/>
              <a:t>‹#›</a:t>
            </a:fld>
            <a:endParaRPr lang="en-US" dirty="0"/>
          </a:p>
        </p:txBody>
      </p:sp>
    </p:spTree>
    <p:extLst>
      <p:ext uri="{BB962C8B-B14F-4D97-AF65-F5344CB8AC3E}">
        <p14:creationId xmlns:p14="http://schemas.microsoft.com/office/powerpoint/2010/main" val="420476906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1034717"/>
            <a:ext cx="12192000" cy="4891335"/>
          </a:xfrm>
          <a:prstGeom prst="rect">
            <a:avLst/>
          </a:prstGeom>
        </p:spPr>
      </p:pic>
      <p:pic>
        <p:nvPicPr>
          <p:cNvPr id="9" name="Picture 8"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
        <p:nvSpPr>
          <p:cNvPr id="14" name="Title 1"/>
          <p:cNvSpPr>
            <a:spLocks noGrp="1"/>
          </p:cNvSpPr>
          <p:nvPr>
            <p:ph type="title"/>
          </p:nvPr>
        </p:nvSpPr>
        <p:spPr>
          <a:xfrm>
            <a:off x="0" y="1495"/>
            <a:ext cx="12192000" cy="114300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1144496"/>
            <a:ext cx="12192000" cy="658905"/>
          </a:xfrm>
          <a:solidFill>
            <a:srgbClr val="000000">
              <a:alpha val="49020"/>
            </a:srgbClr>
          </a:solidFill>
        </p:spPr>
        <p:txBody>
          <a:bodyPr>
            <a:normAutofit/>
          </a:bodyPr>
          <a:lstStyle>
            <a:lvl1pPr marL="0" indent="0" algn="ctr">
              <a:buNone/>
              <a:defRPr sz="3733" i="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2376302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409739" y="1"/>
            <a:ext cx="9817781" cy="5936787"/>
          </a:xfrm>
          <a:prstGeom prst="rect">
            <a:avLst/>
          </a:prstGeom>
        </p:spPr>
      </p:pic>
      <p:sp>
        <p:nvSpPr>
          <p:cNvPr id="4" name="Rectangle 3"/>
          <p:cNvSpPr/>
          <p:nvPr userDrawn="1"/>
        </p:nvSpPr>
        <p:spPr>
          <a:xfrm>
            <a:off x="1" y="1"/>
            <a:ext cx="6096000" cy="5936787"/>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6" name="Title 1"/>
          <p:cNvSpPr>
            <a:spLocks noGrp="1"/>
          </p:cNvSpPr>
          <p:nvPr>
            <p:ph type="ctrTitle"/>
          </p:nvPr>
        </p:nvSpPr>
        <p:spPr>
          <a:xfrm>
            <a:off x="0" y="-4576"/>
            <a:ext cx="12592243" cy="996029"/>
          </a:xfrm>
          <a:solidFill>
            <a:schemeClr val="tx2"/>
          </a:solidFill>
        </p:spPr>
        <p:txBody>
          <a:bodyPr anchor="ctr">
            <a:noAutofit/>
          </a:bodyPr>
          <a:lstStyle>
            <a:lvl1pPr algn="l">
              <a:defRPr sz="5333"/>
            </a:lvl1pPr>
          </a:lstStyle>
          <a:p>
            <a:endParaRPr dirty="0"/>
          </a:p>
        </p:txBody>
      </p:sp>
      <p:sp>
        <p:nvSpPr>
          <p:cNvPr id="8" name="Text Placeholder 2"/>
          <p:cNvSpPr>
            <a:spLocks noGrp="1"/>
          </p:cNvSpPr>
          <p:nvPr>
            <p:ph type="body" idx="1"/>
          </p:nvPr>
        </p:nvSpPr>
        <p:spPr>
          <a:xfrm>
            <a:off x="325799" y="1223689"/>
            <a:ext cx="5386917" cy="639763"/>
          </a:xfrm>
          <a:prstGeom prst="rect">
            <a:avLst/>
          </a:prstGeom>
        </p:spPr>
        <p:txBody>
          <a:bodyPr anchor="b"/>
          <a:lstStyle>
            <a:lvl1pPr marL="0" indent="0">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9" name="Content Placeholder 3"/>
          <p:cNvSpPr>
            <a:spLocks noGrp="1"/>
          </p:cNvSpPr>
          <p:nvPr>
            <p:ph sz="half" idx="2" hasCustomPrompt="1"/>
          </p:nvPr>
        </p:nvSpPr>
        <p:spPr>
          <a:xfrm>
            <a:off x="325799" y="2078363"/>
            <a:ext cx="5386917" cy="3140184"/>
          </a:xfrm>
          <a:prstGeom prst="rect">
            <a:avLst/>
          </a:prstGeom>
        </p:spPr>
        <p:txBody>
          <a:bodyPr/>
          <a:lstStyle>
            <a:lvl1pPr>
              <a:defRPr sz="3200">
                <a:solidFill>
                  <a:schemeClr val="tx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11" name="Picture 10"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83427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8666" y="-2716146"/>
            <a:ext cx="12930908" cy="8652935"/>
          </a:xfrm>
          <a:prstGeom prst="rect">
            <a:avLst/>
          </a:prstGeom>
        </p:spPr>
      </p:pic>
      <p:sp>
        <p:nvSpPr>
          <p:cNvPr id="8" name="Rectangle 7"/>
          <p:cNvSpPr/>
          <p:nvPr userDrawn="1"/>
        </p:nvSpPr>
        <p:spPr>
          <a:xfrm>
            <a:off x="-338667" y="-156535"/>
            <a:ext cx="12848808" cy="6094019"/>
          </a:xfrm>
          <a:prstGeom prst="rect">
            <a:avLst/>
          </a:prstGeom>
          <a:solidFill>
            <a:schemeClr val="bg1">
              <a:alpha val="92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6" name="Title 1"/>
          <p:cNvSpPr>
            <a:spLocks noGrp="1"/>
          </p:cNvSpPr>
          <p:nvPr>
            <p:ph type="ctrTitle"/>
          </p:nvPr>
        </p:nvSpPr>
        <p:spPr>
          <a:xfrm>
            <a:off x="0" y="-4576"/>
            <a:ext cx="12592243" cy="996029"/>
          </a:xfrm>
          <a:solidFill>
            <a:schemeClr val="tx2"/>
          </a:solidFill>
        </p:spPr>
        <p:txBody>
          <a:bodyPr anchor="ctr">
            <a:noAutofit/>
          </a:bodyPr>
          <a:lstStyle>
            <a:lvl1pPr algn="l">
              <a:defRPr sz="5333"/>
            </a:lvl1pPr>
          </a:lstStyle>
          <a:p>
            <a:endParaRPr dirty="0"/>
          </a:p>
        </p:txBody>
      </p:sp>
      <p:sp>
        <p:nvSpPr>
          <p:cNvPr id="10" name="Content Placeholder 2"/>
          <p:cNvSpPr>
            <a:spLocks noGrp="1"/>
          </p:cNvSpPr>
          <p:nvPr>
            <p:ph idx="1"/>
          </p:nvPr>
        </p:nvSpPr>
        <p:spPr>
          <a:xfrm>
            <a:off x="4180587" y="1143004"/>
            <a:ext cx="7939580" cy="4598075"/>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
          <p:cNvSpPr>
            <a:spLocks noGrp="1"/>
          </p:cNvSpPr>
          <p:nvPr>
            <p:ph type="body" sz="half" idx="2"/>
          </p:nvPr>
        </p:nvSpPr>
        <p:spPr>
          <a:xfrm>
            <a:off x="23450" y="2055885"/>
            <a:ext cx="4011084" cy="3685195"/>
          </a:xfrm>
          <a:prstGeom prst="rect">
            <a:avLst/>
          </a:prstGeom>
        </p:spPr>
        <p:txBody>
          <a:bodyPr/>
          <a:lstStyle>
            <a:lvl1pPr marL="0" indent="0">
              <a:buNone/>
              <a:defRPr sz="26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Master text styles</a:t>
            </a:r>
          </a:p>
        </p:txBody>
      </p:sp>
      <p:sp>
        <p:nvSpPr>
          <p:cNvPr id="14" name="Text Placeholder 3"/>
          <p:cNvSpPr>
            <a:spLocks noGrp="1"/>
          </p:cNvSpPr>
          <p:nvPr>
            <p:ph type="body" sz="half" idx="12"/>
          </p:nvPr>
        </p:nvSpPr>
        <p:spPr>
          <a:xfrm>
            <a:off x="27854" y="1133674"/>
            <a:ext cx="4011084" cy="810407"/>
          </a:xfrm>
          <a:prstGeom prst="rect">
            <a:avLst/>
          </a:prstGeom>
        </p:spPr>
        <p:txBody>
          <a:bodyPr/>
          <a:lstStyle>
            <a:lvl1pPr marL="0" indent="0">
              <a:buNone/>
              <a:defRPr sz="26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Master text styles</a:t>
            </a:r>
          </a:p>
        </p:txBody>
      </p:sp>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162116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12192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4" name="Title 1"/>
          <p:cNvSpPr>
            <a:spLocks noGrp="1"/>
          </p:cNvSpPr>
          <p:nvPr>
            <p:ph type="ctrTitle"/>
          </p:nvPr>
        </p:nvSpPr>
        <p:spPr>
          <a:xfrm>
            <a:off x="-104206" y="-156533"/>
            <a:ext cx="12400411" cy="1470025"/>
          </a:xfrm>
        </p:spPr>
        <p:txBody>
          <a:bodyPr/>
          <a:lstStyle/>
          <a:p>
            <a:r>
              <a:rPr lang="en-US" smtClean="0"/>
              <a:t>Click to edit Master title style</a:t>
            </a:r>
            <a:endParaRPr lang="en-US"/>
          </a:p>
        </p:txBody>
      </p:sp>
      <p:sp>
        <p:nvSpPr>
          <p:cNvPr id="15" name="Subtitle 2"/>
          <p:cNvSpPr>
            <a:spLocks noGrp="1"/>
          </p:cNvSpPr>
          <p:nvPr>
            <p:ph type="subTitle" idx="1"/>
          </p:nvPr>
        </p:nvSpPr>
        <p:spPr>
          <a:xfrm>
            <a:off x="-104206" y="1306899"/>
            <a:ext cx="12400411" cy="510180"/>
          </a:xfrm>
          <a:prstGeom prst="rect">
            <a:avLst/>
          </a:prstGeom>
          <a:solidFill>
            <a:schemeClr val="tx1">
              <a:alpha val="49000"/>
            </a:schemeClr>
          </a:solidFill>
        </p:spPr>
        <p:txBody>
          <a:bodyPr/>
          <a:lstStyle>
            <a:lvl1pPr marL="0" indent="0" algn="ctr">
              <a:buNone/>
              <a:defRPr sz="2667">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267767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12192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4" name="Title 1"/>
          <p:cNvSpPr>
            <a:spLocks noGrp="1"/>
          </p:cNvSpPr>
          <p:nvPr>
            <p:ph type="ctrTitle"/>
          </p:nvPr>
        </p:nvSpPr>
        <p:spPr>
          <a:xfrm>
            <a:off x="-104206" y="-156533"/>
            <a:ext cx="12400411" cy="1470025"/>
          </a:xfrm>
        </p:spPr>
        <p:txBody>
          <a:bodyPr/>
          <a:lstStyle/>
          <a:p>
            <a:r>
              <a:rPr lang="en-US" smtClean="0"/>
              <a:t>Click to edit Master title style</a:t>
            </a:r>
            <a:endParaRPr lang="en-US"/>
          </a:p>
        </p:txBody>
      </p:sp>
      <p:pic>
        <p:nvPicPr>
          <p:cNvPr id="10" name="Picture 9"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41127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9_Title Slide with Picture">
    <p:spTree>
      <p:nvGrpSpPr>
        <p:cNvPr id="1" name=""/>
        <p:cNvGrpSpPr/>
        <p:nvPr/>
      </p:nvGrpSpPr>
      <p:grpSpPr>
        <a:xfrm>
          <a:off x="0" y="0"/>
          <a:ext cx="0" cy="0"/>
          <a:chOff x="0" y="0"/>
          <a:chExt cx="0" cy="0"/>
        </a:xfrm>
      </p:grpSpPr>
      <p:pic>
        <p:nvPicPr>
          <p:cNvPr id="10" name="Picture 9"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96788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8_Title Slide with Picture">
    <p:spTree>
      <p:nvGrpSpPr>
        <p:cNvPr id="1" name=""/>
        <p:cNvGrpSpPr/>
        <p:nvPr/>
      </p:nvGrpSpPr>
      <p:grpSpPr>
        <a:xfrm>
          <a:off x="0" y="0"/>
          <a:ext cx="0" cy="0"/>
          <a:chOff x="0" y="0"/>
          <a:chExt cx="0" cy="0"/>
        </a:xfrm>
      </p:grpSpPr>
      <p:pic>
        <p:nvPicPr>
          <p:cNvPr id="8" name="Picture 7"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840355"/>
            <a:ext cx="12192000" cy="7731120"/>
          </a:xfrm>
          <a:prstGeom prst="rect">
            <a:avLst/>
          </a:prstGeom>
        </p:spPr>
      </p:pic>
      <p:sp>
        <p:nvSpPr>
          <p:cNvPr id="14" name="Title 1"/>
          <p:cNvSpPr>
            <a:spLocks noGrp="1"/>
          </p:cNvSpPr>
          <p:nvPr>
            <p:ph type="ctrTitle"/>
          </p:nvPr>
        </p:nvSpPr>
        <p:spPr>
          <a:xfrm>
            <a:off x="-104206" y="-156533"/>
            <a:ext cx="12400411" cy="1470025"/>
          </a:xfrm>
        </p:spPr>
        <p:txBody>
          <a:bodyPr/>
          <a:lstStyle/>
          <a:p>
            <a:r>
              <a:rPr lang="en-US" smtClean="0"/>
              <a:t>Click to edit Master title style</a:t>
            </a:r>
            <a:endParaRPr lang="en-US"/>
          </a:p>
        </p:txBody>
      </p:sp>
      <p:sp>
        <p:nvSpPr>
          <p:cNvPr id="15" name="Subtitle 2"/>
          <p:cNvSpPr>
            <a:spLocks noGrp="1"/>
          </p:cNvSpPr>
          <p:nvPr>
            <p:ph type="subTitle" idx="1"/>
          </p:nvPr>
        </p:nvSpPr>
        <p:spPr>
          <a:xfrm>
            <a:off x="-104206" y="1306899"/>
            <a:ext cx="12400411" cy="510180"/>
          </a:xfrm>
          <a:prstGeom prst="rect">
            <a:avLst/>
          </a:prstGeom>
          <a:solidFill>
            <a:schemeClr val="tx1">
              <a:alpha val="49000"/>
            </a:schemeClr>
          </a:solidFill>
        </p:spPr>
        <p:txBody>
          <a:bodyPr/>
          <a:lstStyle>
            <a:lvl1pPr marL="0" indent="0" algn="ctr">
              <a:buNone/>
              <a:defRPr sz="2667">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05855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12192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274801"/>
            <a:ext cx="12192000" cy="7219983"/>
          </a:xfrm>
          <a:prstGeom prst="rect">
            <a:avLst/>
          </a:prstGeom>
        </p:spPr>
      </p:pic>
      <p:sp>
        <p:nvSpPr>
          <p:cNvPr id="14" name="Title 1"/>
          <p:cNvSpPr>
            <a:spLocks noGrp="1"/>
          </p:cNvSpPr>
          <p:nvPr>
            <p:ph type="ctrTitle"/>
          </p:nvPr>
        </p:nvSpPr>
        <p:spPr>
          <a:xfrm>
            <a:off x="-104206" y="-156533"/>
            <a:ext cx="12400411" cy="1470025"/>
          </a:xfrm>
        </p:spPr>
        <p:txBody>
          <a:bodyPr>
            <a:normAutofit/>
          </a:bodyPr>
          <a:lstStyle>
            <a:lvl1pPr>
              <a:defRPr sz="5867"/>
            </a:lvl1pPr>
          </a:lstStyle>
          <a:p>
            <a:r>
              <a:rPr lang="en-US" dirty="0" smtClean="0"/>
              <a:t>Click to edit Master title style</a:t>
            </a:r>
            <a:endParaRPr lang="en-US" dirty="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45099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247" y="0"/>
            <a:ext cx="12879973" cy="973088"/>
          </a:xfrm>
          <a:prstGeom prst="rect">
            <a:avLst/>
          </a:prstGeom>
          <a:solidFill>
            <a:schemeClr val="tx2"/>
          </a:solidFill>
        </p:spPr>
        <p:txBody>
          <a:bodyPr vert="horz" lIns="457200" tIns="0" rIns="457200" bIns="0" rtlCol="0" anchor="ctr">
            <a:normAutofit/>
          </a:bodyPr>
          <a:lstStyle/>
          <a:p>
            <a:r>
              <a:rPr lang="en-US" dirty="0" smtClean="0"/>
              <a:t>Click to edit Master title style</a:t>
            </a:r>
            <a:endParaRPr dirty="0"/>
          </a:p>
        </p:txBody>
      </p:sp>
      <p:sp>
        <p:nvSpPr>
          <p:cNvPr id="11" name="Rectangle 10"/>
          <p:cNvSpPr/>
          <p:nvPr userDrawn="1"/>
        </p:nvSpPr>
        <p:spPr>
          <a:xfrm>
            <a:off x="-347048" y="5949887"/>
            <a:ext cx="12877715" cy="914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0" name="Picture 9" descr="VAisforLearners4VDOE reversed150.png"/>
          <p:cNvPicPr>
            <a:picLocks noChangeAspect="1"/>
          </p:cNvPicPr>
          <p:nvPr userDrawn="1"/>
        </p:nvPicPr>
        <p:blipFill>
          <a:blip r:embed="rId25" cstate="email">
            <a:extLst>
              <a:ext uri="{28A0092B-C50C-407E-A947-70E740481C1C}">
                <a14:useLocalDpi xmlns:a14="http://schemas.microsoft.com/office/drawing/2010/main" val="0"/>
              </a:ext>
            </a:extLst>
          </a:blip>
          <a:stretch>
            <a:fillRect/>
          </a:stretch>
        </p:blipFill>
        <p:spPr>
          <a:xfrm>
            <a:off x="10158748" y="5993449"/>
            <a:ext cx="1760945" cy="815023"/>
          </a:xfrm>
          <a:prstGeom prst="rect">
            <a:avLst/>
          </a:prstGeom>
        </p:spPr>
      </p:pic>
      <p:cxnSp>
        <p:nvCxnSpPr>
          <p:cNvPr id="14" name="Straight Connector 13"/>
          <p:cNvCxnSpPr/>
          <p:nvPr userDrawn="1"/>
        </p:nvCxnSpPr>
        <p:spPr>
          <a:xfrm>
            <a:off x="-349247" y="5949887"/>
            <a:ext cx="12879973"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8" name="Slide Number Placeholder 5"/>
          <p:cNvSpPr txBox="1">
            <a:spLocks/>
          </p:cNvSpPr>
          <p:nvPr userDrawn="1"/>
        </p:nvSpPr>
        <p:spPr>
          <a:xfrm>
            <a:off x="221203" y="6223995"/>
            <a:ext cx="2844800" cy="366183"/>
          </a:xfrm>
          <a:prstGeom prst="rect">
            <a:avLst/>
          </a:prstGeom>
          <a:noFill/>
        </p:spPr>
        <p:txBody>
          <a:bodyPr vert="horz" lIns="121920" tIns="60960" rIns="121920" bIns="6096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3200" smtClean="0">
                <a:solidFill>
                  <a:schemeClr val="bg1"/>
                </a:solidFill>
              </a:rPr>
              <a:pPr algn="l"/>
              <a:t>‹#›</a:t>
            </a:fld>
            <a:endParaRPr lang="en-US" sz="3200" dirty="0">
              <a:solidFill>
                <a:schemeClr val="bg1"/>
              </a:solidFill>
            </a:endParaRPr>
          </a:p>
        </p:txBody>
      </p:sp>
    </p:spTree>
    <p:extLst>
      <p:ext uri="{BB962C8B-B14F-4D97-AF65-F5344CB8AC3E}">
        <p14:creationId xmlns:p14="http://schemas.microsoft.com/office/powerpoint/2010/main" val="387988449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4" r:id="rId22"/>
    <p:sldLayoutId id="2147483705" r:id="rId23"/>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marL="0" indent="0" algn="ctr" defTabSz="1219170" rtl="0" eaLnBrk="1" latinLnBrk="0" hangingPunct="1">
        <a:spcBef>
          <a:spcPts val="0"/>
        </a:spcBef>
        <a:buNone/>
        <a:defRPr sz="3200" kern="1200">
          <a:solidFill>
            <a:schemeClr val="bg1"/>
          </a:solidFill>
          <a:latin typeface="+mj-lt"/>
          <a:ea typeface="+mj-ea"/>
          <a:cs typeface="+mj-cs"/>
        </a:defRPr>
      </a:lvl1pPr>
    </p:titleStyle>
    <p:bodyStyle>
      <a:lvl1pPr marL="0" indent="0" algn="l" defTabSz="1219170" rtl="0" eaLnBrk="1" latinLnBrk="0" hangingPunct="1">
        <a:spcBef>
          <a:spcPts val="2667"/>
        </a:spcBef>
        <a:buClr>
          <a:schemeClr val="accent1"/>
        </a:buClr>
        <a:buFont typeface="Arial"/>
        <a:buNone/>
        <a:defRPr sz="1600" kern="1200">
          <a:solidFill>
            <a:schemeClr val="tx1">
              <a:lumMod val="65000"/>
              <a:lumOff val="35000"/>
            </a:schemeClr>
          </a:solidFill>
          <a:latin typeface="+mn-lt"/>
          <a:ea typeface="+mn-ea"/>
          <a:cs typeface="+mn-cs"/>
        </a:defRPr>
      </a:lvl1pPr>
      <a:lvl2pPr marL="914377" indent="-448722" algn="l" defTabSz="1219170" rtl="0" eaLnBrk="1" latinLnBrk="0" hangingPunct="1">
        <a:spcBef>
          <a:spcPts val="800"/>
        </a:spcBef>
        <a:buClr>
          <a:schemeClr val="accent1">
            <a:lumMod val="50000"/>
          </a:schemeClr>
        </a:buClr>
        <a:buFont typeface="Wingdings 2" pitchFamily="18" charset="2"/>
        <a:buChar char=""/>
        <a:defRPr sz="1600" kern="1200">
          <a:solidFill>
            <a:schemeClr val="tx1">
              <a:lumMod val="65000"/>
              <a:lumOff val="35000"/>
            </a:schemeClr>
          </a:solidFill>
          <a:latin typeface="+mn-lt"/>
          <a:ea typeface="+mn-ea"/>
          <a:cs typeface="+mn-cs"/>
        </a:defRPr>
      </a:lvl2pPr>
      <a:lvl3pPr marL="1380032" indent="-465655" algn="l" defTabSz="1219170" rtl="0" eaLnBrk="1" latinLnBrk="0" hangingPunct="1">
        <a:spcBef>
          <a:spcPts val="800"/>
        </a:spcBef>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828754" indent="-448722" algn="l" defTabSz="1219170" rtl="0" eaLnBrk="1" latinLnBrk="0" hangingPunct="1">
        <a:spcBef>
          <a:spcPts val="800"/>
        </a:spcBef>
        <a:buClr>
          <a:schemeClr val="accent1">
            <a:lumMod val="50000"/>
          </a:schemeClr>
        </a:buClr>
        <a:buFont typeface="Courier New"/>
        <a:buChar char="o"/>
        <a:defRPr sz="1600" kern="1200">
          <a:solidFill>
            <a:schemeClr val="tx1">
              <a:lumMod val="65000"/>
              <a:lumOff val="35000"/>
            </a:schemeClr>
          </a:solidFill>
          <a:latin typeface="+mn-lt"/>
          <a:ea typeface="+mn-ea"/>
          <a:cs typeface="+mn-cs"/>
        </a:defRPr>
      </a:lvl4pPr>
      <a:lvl5pPr marL="2294409" indent="-465655" algn="l" defTabSz="1219170" rtl="0" eaLnBrk="1" latinLnBrk="0" hangingPunct="1">
        <a:spcBef>
          <a:spcPts val="800"/>
        </a:spcBef>
        <a:buClr>
          <a:schemeClr val="accent1"/>
        </a:buClr>
        <a:buFont typeface="Wingdings 2" pitchFamily="18" charset="2"/>
        <a:buChar char=""/>
        <a:defRPr sz="1600" kern="1200">
          <a:solidFill>
            <a:schemeClr val="tx1">
              <a:lumMod val="65000"/>
              <a:lumOff val="35000"/>
            </a:schemeClr>
          </a:solidFill>
          <a:latin typeface="+mn-lt"/>
          <a:ea typeface="+mn-ea"/>
          <a:cs typeface="+mn-cs"/>
        </a:defRPr>
      </a:lvl5pPr>
      <a:lvl6pPr marL="2741015" indent="-459306" algn="l" defTabSz="1219170" rtl="0" eaLnBrk="1" latinLnBrk="0" hangingPunct="1">
        <a:spcBef>
          <a:spcPct val="20000"/>
        </a:spcBef>
        <a:buClr>
          <a:schemeClr val="accent1">
            <a:lumMod val="50000"/>
          </a:schemeClr>
        </a:buClr>
        <a:buFont typeface="Wingdings 2" pitchFamily="18" charset="2"/>
        <a:buChar char=""/>
        <a:defRPr lang="en-US" sz="1600" kern="1200" dirty="0" smtClean="0">
          <a:solidFill>
            <a:schemeClr val="tx1">
              <a:lumMod val="65000"/>
              <a:lumOff val="35000"/>
            </a:schemeClr>
          </a:solidFill>
          <a:latin typeface="+mn-lt"/>
          <a:ea typeface="+mn-ea"/>
          <a:cs typeface="+mn-cs"/>
        </a:defRPr>
      </a:lvl6pPr>
      <a:lvl7pPr marL="3198204" indent="-459306" algn="l" defTabSz="1219170" rtl="0" eaLnBrk="1" latinLnBrk="0" hangingPunct="1">
        <a:spcBef>
          <a:spcPct val="20000"/>
        </a:spcBef>
        <a:buClr>
          <a:schemeClr val="accent1"/>
        </a:buClr>
        <a:buFont typeface="Wingdings 2" pitchFamily="18" charset="2"/>
        <a:buChar char=""/>
        <a:defRPr lang="en-US" sz="1600" kern="1200" dirty="0" smtClean="0">
          <a:solidFill>
            <a:schemeClr val="tx1">
              <a:lumMod val="65000"/>
              <a:lumOff val="35000"/>
            </a:schemeClr>
          </a:solidFill>
          <a:latin typeface="+mn-lt"/>
          <a:ea typeface="+mn-ea"/>
          <a:cs typeface="+mn-cs"/>
        </a:defRPr>
      </a:lvl7pPr>
      <a:lvl8pPr marL="3657509" indent="-459306" algn="l" defTabSz="1219170" rtl="0" eaLnBrk="1" latinLnBrk="0" hangingPunct="1">
        <a:spcBef>
          <a:spcPct val="20000"/>
        </a:spcBef>
        <a:buClr>
          <a:schemeClr val="accent1">
            <a:lumMod val="50000"/>
          </a:schemeClr>
        </a:buClr>
        <a:buFont typeface="Wingdings 2" pitchFamily="18" charset="2"/>
        <a:buChar char=""/>
        <a:defRPr lang="en-US" sz="1600" kern="1200" dirty="0" smtClean="0">
          <a:solidFill>
            <a:schemeClr val="tx1">
              <a:lumMod val="65000"/>
              <a:lumOff val="35000"/>
            </a:schemeClr>
          </a:solidFill>
          <a:latin typeface="+mn-lt"/>
          <a:ea typeface="+mn-ea"/>
          <a:cs typeface="+mn-cs"/>
        </a:defRPr>
      </a:lvl8pPr>
      <a:lvl9pPr marL="4116814" indent="-459306" algn="l" defTabSz="1219170" rtl="0" eaLnBrk="1" latinLnBrk="0" hangingPunct="1">
        <a:spcBef>
          <a:spcPct val="20000"/>
        </a:spcBef>
        <a:buClr>
          <a:schemeClr val="accent1"/>
        </a:buClr>
        <a:buFont typeface="Wingdings 2" pitchFamily="18" charset="2"/>
        <a:buChar char=""/>
        <a:defRPr lang="en-US" sz="1600" kern="1200" dirty="0">
          <a:solidFill>
            <a:schemeClr val="tx1">
              <a:lumMod val="65000"/>
              <a:lumOff val="35000"/>
            </a:schemeClr>
          </a:solidFill>
          <a:latin typeface="+mn-lt"/>
          <a:ea typeface="+mn-ea"/>
          <a:cs typeface="+mn-cs"/>
        </a:defRPr>
      </a:lvl9pPr>
    </p:bodyStyle>
    <p:otherStyle>
      <a:defPPr>
        <a:defRP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doe.virginia.gov/special_ed/iep_instruct_svcs/stds-based_iep/index.shtml"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doe.virginia.gov/instruction/english/middle/wordsalive/index.s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highleveragepractices.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ttacwm.blogs.wm.edu/high-leverage-practices-specially-designed-instruction-powerful-means-address-students-learning-needs-ensure-positive-academic-outcomes/" TargetMode="External"/><Relationship Id="rId4" Type="http://schemas.openxmlformats.org/officeDocument/2006/relationships/hyperlink" Target="https://highleveragepractices.org/wp-content/uploads/2017/06/Collaborationshort.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taconline.org/Resource/JWHaEa5BS77x6Mg1XzNDsA/Resource-real-co-teachers-of-virginia-eworkshop-vdoe-excellence-in-co-teaching-initiative" TargetMode="External"/><Relationship Id="rId2" Type="http://schemas.openxmlformats.org/officeDocument/2006/relationships/hyperlink" Target="http://www.doe.virginia.gov/special_ed/regulations/state/regs_speced_disability_va.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doe.virginia.gov/special_ed/iep_instruct_svcs/inclusive/index.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rectangle"/>
          <p:cNvSpPr/>
          <p:nvPr/>
        </p:nvSpPr>
        <p:spPr>
          <a:xfrm>
            <a:off x="0" y="890496"/>
            <a:ext cx="121920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19360"/>
            <a:ext cx="12192000" cy="1143000"/>
          </a:xfrm>
        </p:spPr>
        <p:txBody>
          <a:bodyPr>
            <a:normAutofit fontScale="90000"/>
          </a:bodyPr>
          <a:lstStyle/>
          <a:p>
            <a:r>
              <a:rPr lang="en-US" sz="5333" dirty="0"/>
              <a:t>Comprehensive Literacy Webinar Series</a:t>
            </a:r>
          </a:p>
        </p:txBody>
      </p:sp>
      <p:sp>
        <p:nvSpPr>
          <p:cNvPr id="3" name="Subtitle 2"/>
          <p:cNvSpPr>
            <a:spLocks noGrp="1"/>
          </p:cNvSpPr>
          <p:nvPr>
            <p:ph type="subTitle" idx="1"/>
          </p:nvPr>
        </p:nvSpPr>
        <p:spPr>
          <a:xfrm>
            <a:off x="0" y="1144496"/>
            <a:ext cx="12192000" cy="655856"/>
          </a:xfrm>
          <a:solidFill>
            <a:schemeClr val="accent2">
              <a:alpha val="49020"/>
            </a:schemeClr>
          </a:solidFill>
          <a:ln w="76200">
            <a:solidFill>
              <a:schemeClr val="tx1"/>
            </a:solidFill>
          </a:ln>
        </p:spPr>
        <p:txBody>
          <a:bodyPr>
            <a:noAutofit/>
          </a:bodyPr>
          <a:lstStyle/>
          <a:p>
            <a:r>
              <a:rPr lang="en-US" sz="2400" b="1" dirty="0" smtClean="0"/>
              <a:t>Best Practices for Co-teaching in the Elementary and Secondary Classrooms</a:t>
            </a:r>
            <a:endParaRPr lang="en-US" sz="2400" b="1" dirty="0"/>
          </a:p>
        </p:txBody>
      </p:sp>
      <p:sp>
        <p:nvSpPr>
          <p:cNvPr id="4" name="AutoShape 2" descr="https://af6b5142-a-63644faa-s-sites.googlegroups.com/a/vita.virginia.gov/creative-services/vfl-campaign-materials/Key%20Messages%20I.JPG?attachauth=ANoY7cq9SFZwxjeC7H1_7oqR0rePe6j_qX_E6uyHrwE_0588CxUwb7_2wkoiJ1eUyjQBZ15fQ1yCqYx2Dy6SPp6kuuihghvhMhzjVsxewWG4dCVT5eNgaXe-m_lUf1fI8GUbTIY5e0RyLwFIuVeHWarfKOBddM0n75NabqGsfnsbA9DRSgtNgyqg__1zdXVxUW3IY01GNF7_P3bc1RU4kUn9ySiU_XhjIy7mzt0-a8oKgShvtLNfQqjnN7x_NNAWeEH22PiKopCw&amp;attredirects=0"/>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433678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489" y="-315879"/>
            <a:ext cx="12541135" cy="964841"/>
          </a:xfrm>
        </p:spPr>
        <p:txBody>
          <a:bodyPr/>
          <a:lstStyle/>
          <a:p>
            <a:r>
              <a:rPr lang="en-US" sz="4800" dirty="0" smtClean="0">
                <a:latin typeface="Times New Roman" panose="02020603050405020304" pitchFamily="18" charset="0"/>
                <a:cs typeface="Times New Roman" panose="02020603050405020304" pitchFamily="18" charset="0"/>
              </a:rPr>
              <a:t>Part 2: Instructing students with disabilities</a:t>
            </a:r>
            <a:endParaRPr lang="en-US" sz="4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7971" y="648962"/>
            <a:ext cx="12218131" cy="3443826"/>
          </a:xfrm>
        </p:spPr>
        <p:txBody>
          <a:bodyPr/>
          <a:lstStyle/>
          <a:p>
            <a:r>
              <a:rPr lang="en-US" sz="3600" dirty="0">
                <a:latin typeface="Times New Roman" panose="02020603050405020304" pitchFamily="18" charset="0"/>
                <a:cs typeface="Times New Roman" panose="02020603050405020304" pitchFamily="18" charset="0"/>
              </a:rPr>
              <a:t>Students with disabilities who have identified weaknesses in language arts must </a:t>
            </a:r>
            <a:r>
              <a:rPr lang="en-US" sz="3600" dirty="0" smtClean="0">
                <a:latin typeface="Times New Roman" panose="02020603050405020304" pitchFamily="18" charset="0"/>
                <a:cs typeface="Times New Roman" panose="02020603050405020304" pitchFamily="18" charset="0"/>
              </a:rPr>
              <a:t>have:</a:t>
            </a:r>
            <a:endParaRPr lang="en-US" sz="36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q"/>
            </a:pPr>
            <a:r>
              <a:rPr lang="en-US" sz="3600" dirty="0" smtClean="0">
                <a:solidFill>
                  <a:schemeClr val="tx1"/>
                </a:solidFill>
                <a:latin typeface="Times New Roman" panose="02020603050405020304" pitchFamily="18" charset="0"/>
                <a:cs typeface="Times New Roman" panose="02020603050405020304" pitchFamily="18" charset="0"/>
              </a:rPr>
              <a:t>A standards-based IEP with  goals based on a grade level standards</a:t>
            </a:r>
          </a:p>
          <a:p>
            <a:pPr lvl="1">
              <a:buFont typeface="Wingdings" panose="05000000000000000000" pitchFamily="2" charset="2"/>
              <a:buChar char="q"/>
            </a:pPr>
            <a:r>
              <a:rPr lang="en-US" sz="3600" dirty="0">
                <a:solidFill>
                  <a:schemeClr val="tx1"/>
                </a:solidFill>
                <a:latin typeface="Times New Roman" panose="02020603050405020304" pitchFamily="18" charset="0"/>
                <a:cs typeface="Times New Roman" panose="02020603050405020304" pitchFamily="18" charset="0"/>
              </a:rPr>
              <a:t>S</a:t>
            </a:r>
            <a:r>
              <a:rPr lang="en-US" sz="3600" dirty="0" smtClean="0">
                <a:solidFill>
                  <a:schemeClr val="tx1"/>
                </a:solidFill>
                <a:latin typeface="Times New Roman" panose="02020603050405020304" pitchFamily="18" charset="0"/>
                <a:cs typeface="Times New Roman" panose="02020603050405020304" pitchFamily="18" charset="0"/>
              </a:rPr>
              <a:t>pecial </a:t>
            </a:r>
            <a:r>
              <a:rPr lang="en-US" sz="3600" dirty="0">
                <a:solidFill>
                  <a:schemeClr val="tx1"/>
                </a:solidFill>
                <a:latin typeface="Times New Roman" panose="02020603050405020304" pitchFamily="18" charset="0"/>
                <a:cs typeface="Times New Roman" panose="02020603050405020304" pitchFamily="18" charset="0"/>
              </a:rPr>
              <a:t>education which includes specially designed instruction, supplementary aids and services </a:t>
            </a:r>
            <a:endParaRPr lang="en-US" sz="3600" dirty="0" smtClean="0">
              <a:solidFill>
                <a:schemeClr val="tx1"/>
              </a:solidFill>
              <a:latin typeface="Times New Roman" panose="02020603050405020304" pitchFamily="18" charset="0"/>
              <a:cs typeface="Times New Roman" panose="02020603050405020304" pitchFamily="18" charset="0"/>
            </a:endParaRPr>
          </a:p>
          <a:p>
            <a:pPr lvl="1">
              <a:buFont typeface="Wingdings" panose="05000000000000000000" pitchFamily="2" charset="2"/>
              <a:buChar char="q"/>
            </a:pPr>
            <a:r>
              <a:rPr lang="en-US" sz="3600" dirty="0">
                <a:solidFill>
                  <a:schemeClr val="tx1"/>
                </a:solidFill>
                <a:latin typeface="Times New Roman" panose="02020603050405020304" pitchFamily="18" charset="0"/>
                <a:cs typeface="Times New Roman" panose="02020603050405020304" pitchFamily="18" charset="0"/>
              </a:rPr>
              <a:t>I</a:t>
            </a:r>
            <a:r>
              <a:rPr lang="en-US" sz="3600" dirty="0" smtClean="0">
                <a:solidFill>
                  <a:schemeClr val="tx1"/>
                </a:solidFill>
                <a:latin typeface="Times New Roman" panose="02020603050405020304" pitchFamily="18" charset="0"/>
                <a:cs typeface="Times New Roman" panose="02020603050405020304" pitchFamily="18" charset="0"/>
              </a:rPr>
              <a:t>n </a:t>
            </a:r>
            <a:r>
              <a:rPr lang="en-US" sz="3600" dirty="0">
                <a:solidFill>
                  <a:schemeClr val="tx1"/>
                </a:solidFill>
                <a:latin typeface="Times New Roman" panose="02020603050405020304" pitchFamily="18" charset="0"/>
                <a:cs typeface="Times New Roman" panose="02020603050405020304" pitchFamily="18" charset="0"/>
              </a:rPr>
              <a:t>the least restrictive environment and that may be the co-taught </a:t>
            </a:r>
            <a:r>
              <a:rPr lang="en-US" sz="3600" dirty="0" smtClean="0">
                <a:solidFill>
                  <a:schemeClr val="tx1"/>
                </a:solidFill>
                <a:latin typeface="Times New Roman" panose="02020603050405020304" pitchFamily="18" charset="0"/>
                <a:cs typeface="Times New Roman" panose="02020603050405020304" pitchFamily="18" charset="0"/>
              </a:rPr>
              <a:t>classroom</a:t>
            </a:r>
          </a:p>
          <a:p>
            <a:pPr lvl="1"/>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8105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0"/>
          </p:nvPr>
        </p:nvSpPr>
        <p:spPr>
          <a:xfrm>
            <a:off x="123092" y="1279877"/>
            <a:ext cx="12256476" cy="4344577"/>
          </a:xfrm>
        </p:spPr>
        <p:txBody>
          <a:bodyPr/>
          <a:lstStyle/>
          <a:p>
            <a:pPr fontAlgn="base">
              <a:buClrTx/>
            </a:pPr>
            <a:r>
              <a:rPr lang="en-US" sz="4400" dirty="0" smtClean="0">
                <a:latin typeface="Times New Roman" panose="02020603050405020304" pitchFamily="18" charset="0"/>
                <a:cs typeface="Times New Roman" panose="02020603050405020304" pitchFamily="18" charset="0"/>
              </a:rPr>
              <a:t>A </a:t>
            </a:r>
            <a:r>
              <a:rPr lang="en-US" sz="4400" dirty="0">
                <a:latin typeface="Times New Roman" panose="02020603050405020304" pitchFamily="18" charset="0"/>
                <a:cs typeface="Times New Roman" panose="02020603050405020304" pitchFamily="18" charset="0"/>
              </a:rPr>
              <a:t>standards-based IEP </a:t>
            </a:r>
            <a:r>
              <a:rPr lang="en-US" sz="4400" dirty="0" smtClean="0">
                <a:latin typeface="Times New Roman" panose="02020603050405020304" pitchFamily="18" charset="0"/>
                <a:cs typeface="Times New Roman" panose="02020603050405020304" pitchFamily="18" charset="0"/>
              </a:rPr>
              <a:t>describes a </a:t>
            </a:r>
            <a:r>
              <a:rPr lang="en-US" sz="4400" dirty="0">
                <a:latin typeface="Times New Roman" panose="02020603050405020304" pitchFamily="18" charset="0"/>
                <a:cs typeface="Times New Roman" panose="02020603050405020304" pitchFamily="18" charset="0"/>
              </a:rPr>
              <a:t>process in which the IEP </a:t>
            </a:r>
            <a:r>
              <a:rPr lang="en-US" sz="4400" dirty="0" smtClean="0">
                <a:latin typeface="Times New Roman" panose="02020603050405020304" pitchFamily="18" charset="0"/>
                <a:cs typeface="Times New Roman" panose="02020603050405020304" pitchFamily="18" charset="0"/>
              </a:rPr>
              <a:t>team has </a:t>
            </a:r>
            <a:r>
              <a:rPr lang="en-US" sz="4400" dirty="0">
                <a:latin typeface="Times New Roman" panose="02020603050405020304" pitchFamily="18" charset="0"/>
                <a:cs typeface="Times New Roman" panose="02020603050405020304" pitchFamily="18" charset="0"/>
              </a:rPr>
              <a:t>incorporated state </a:t>
            </a:r>
            <a:r>
              <a:rPr lang="en-US" sz="4400" dirty="0" smtClean="0">
                <a:latin typeface="Times New Roman" panose="02020603050405020304" pitchFamily="18" charset="0"/>
                <a:cs typeface="Times New Roman" panose="02020603050405020304" pitchFamily="18" charset="0"/>
              </a:rPr>
              <a:t>content standards </a:t>
            </a:r>
            <a:r>
              <a:rPr lang="en-US" sz="4400" dirty="0">
                <a:latin typeface="Times New Roman" panose="02020603050405020304" pitchFamily="18" charset="0"/>
                <a:cs typeface="Times New Roman" panose="02020603050405020304" pitchFamily="18" charset="0"/>
              </a:rPr>
              <a:t>in its </a:t>
            </a:r>
            <a:r>
              <a:rPr lang="en-US" sz="4400" dirty="0" smtClean="0">
                <a:latin typeface="Times New Roman" panose="02020603050405020304" pitchFamily="18" charset="0"/>
                <a:cs typeface="Times New Roman" panose="02020603050405020304" pitchFamily="18" charset="0"/>
              </a:rPr>
              <a:t>development.</a:t>
            </a:r>
            <a:endParaRPr lang="en-US" sz="44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idx="4294967295"/>
          </p:nvPr>
        </p:nvSpPr>
        <p:spPr>
          <a:xfrm>
            <a:off x="-105507" y="-62592"/>
            <a:ext cx="12801600" cy="973138"/>
          </a:xfrm>
        </p:spPr>
        <p:txBody>
          <a:bodyPr>
            <a:noAutofit/>
          </a:bodyPr>
          <a:lstStyle/>
          <a:p>
            <a:pPr algn="l" fontAlgn="base"/>
            <a:r>
              <a:rPr lang="en-US" sz="5400" dirty="0" smtClean="0">
                <a:latin typeface="Times New Roman" panose="02020603050405020304" pitchFamily="18" charset="0"/>
                <a:cs typeface="Times New Roman" panose="02020603050405020304" pitchFamily="18" charset="0"/>
              </a:rPr>
              <a:t>A standards-based IEP</a:t>
            </a:r>
            <a:endParaRPr lang="en-US" sz="5400" dirty="0">
              <a:latin typeface="Times New Roman" panose="02020603050405020304" pitchFamily="18" charset="0"/>
              <a:cs typeface="Times New Roman" panose="02020603050405020304" pitchFamily="18" charset="0"/>
            </a:endParaRPr>
          </a:p>
        </p:txBody>
      </p:sp>
      <p:sp>
        <p:nvSpPr>
          <p:cNvPr id="4" name="TextBox 3" descr="Quote"/>
          <p:cNvSpPr txBox="1"/>
          <p:nvPr/>
        </p:nvSpPr>
        <p:spPr>
          <a:xfrm>
            <a:off x="1593669" y="3082834"/>
            <a:ext cx="184731" cy="369332"/>
          </a:xfrm>
          <a:prstGeom prst="rect">
            <a:avLst/>
          </a:prstGeom>
          <a:noFill/>
        </p:spPr>
        <p:txBody>
          <a:bodyPr wrap="none" rtlCol="0">
            <a:spAutoFit/>
          </a:bodyPr>
          <a:lstStyle/>
          <a:p>
            <a:endParaRPr lang="en-US" dirty="0"/>
          </a:p>
        </p:txBody>
      </p:sp>
      <p:sp>
        <p:nvSpPr>
          <p:cNvPr id="5" name="Rectangle 4"/>
          <p:cNvSpPr/>
          <p:nvPr/>
        </p:nvSpPr>
        <p:spPr>
          <a:xfrm>
            <a:off x="1049079" y="5993785"/>
            <a:ext cx="8945526" cy="1200329"/>
          </a:xfrm>
          <a:prstGeom prst="rect">
            <a:avLst/>
          </a:prstGeom>
        </p:spPr>
        <p:txBody>
          <a:bodyPr wrap="square">
            <a:spAutoFit/>
          </a:bodyPr>
          <a:lstStyle/>
          <a:p>
            <a:r>
              <a:rPr lang="en-US" sz="2400" dirty="0">
                <a:solidFill>
                  <a:schemeClr val="bg1"/>
                </a:solidFill>
                <a:latin typeface="Times New Roman" panose="02020603050405020304" pitchFamily="18" charset="0"/>
                <a:cs typeface="Times New Roman" panose="02020603050405020304" pitchFamily="18" charset="0"/>
                <a:hlinkClick r:id="rId3"/>
              </a:rPr>
              <a:t>Virginia Department Of Education, SBIEP webpage (guidance document, SBIEP Inventory worksheets, online training modules)</a:t>
            </a:r>
            <a:r>
              <a:rPr lang="en-US" sz="2400" dirty="0">
                <a:solidFill>
                  <a:schemeClr val="bg1"/>
                </a:solidFill>
                <a:latin typeface="Times New Roman" panose="02020603050405020304" pitchFamily="18" charset="0"/>
                <a:cs typeface="Times New Roman" panose="02020603050405020304" pitchFamily="18" charset="0"/>
              </a:rPr>
              <a:t/>
            </a:r>
            <a:br>
              <a:rPr lang="en-US" sz="2400" dirty="0">
                <a:solidFill>
                  <a:schemeClr val="bg1"/>
                </a:solidFill>
                <a:latin typeface="Times New Roman" panose="02020603050405020304" pitchFamily="18" charset="0"/>
                <a:cs typeface="Times New Roman" panose="02020603050405020304" pitchFamily="18" charset="0"/>
              </a:rPr>
            </a:br>
            <a:endParaRPr lang="en-US" sz="2400" dirty="0">
              <a:solidFill>
                <a:schemeClr val="bg1"/>
              </a:solidFill>
            </a:endParaRPr>
          </a:p>
        </p:txBody>
      </p:sp>
    </p:spTree>
    <p:extLst>
      <p:ext uri="{BB962C8B-B14F-4D97-AF65-F5344CB8AC3E}">
        <p14:creationId xmlns:p14="http://schemas.microsoft.com/office/powerpoint/2010/main" val="549764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0"/>
          </p:nvPr>
        </p:nvSpPr>
        <p:spPr>
          <a:xfrm>
            <a:off x="0" y="1230922"/>
            <a:ext cx="12567684" cy="6073645"/>
          </a:xfrm>
        </p:spPr>
        <p:txBody>
          <a:bodyPr/>
          <a:lstStyle/>
          <a:p>
            <a:pPr>
              <a:spcBef>
                <a:spcPts val="0"/>
              </a:spcBef>
              <a:buClrTx/>
            </a:pPr>
            <a:r>
              <a:rPr lang="en-US" sz="3200" b="1" u="sng" dirty="0">
                <a:latin typeface="Times New Roman" panose="02020603050405020304" pitchFamily="18" charset="0"/>
                <a:cs typeface="Times New Roman" panose="02020603050405020304" pitchFamily="18" charset="0"/>
              </a:rPr>
              <a:t>Traditional IEP</a:t>
            </a:r>
            <a:endParaRPr lang="en-US" sz="3200" dirty="0">
              <a:latin typeface="Times New Roman" panose="02020603050405020304" pitchFamily="18" charset="0"/>
              <a:cs typeface="Times New Roman" panose="02020603050405020304" pitchFamily="18" charset="0"/>
            </a:endParaRPr>
          </a:p>
          <a:p>
            <a:pPr marL="457200" indent="-457200" fontAlgn="t">
              <a:spcBef>
                <a:spcPts val="0"/>
              </a:spcBef>
              <a:buClrTx/>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Focused on acquiring basic academic, access,  and/or functional </a:t>
            </a:r>
            <a:r>
              <a:rPr lang="en-US" sz="3200" dirty="0" smtClean="0">
                <a:latin typeface="Times New Roman" panose="02020603050405020304" pitchFamily="18" charset="0"/>
                <a:cs typeface="Times New Roman" panose="02020603050405020304" pitchFamily="18" charset="0"/>
              </a:rPr>
              <a:t>skills</a:t>
            </a:r>
          </a:p>
          <a:p>
            <a:pPr marL="457200" indent="-457200" fontAlgn="t">
              <a:spcBef>
                <a:spcPts val="0"/>
              </a:spcBef>
              <a:buClrTx/>
              <a:buFont typeface="Wingdings" panose="05000000000000000000" pitchFamily="2" charset="2"/>
              <a:buChar char="q"/>
            </a:pPr>
            <a:r>
              <a:rPr lang="en-US" sz="3200" dirty="0" smtClean="0">
                <a:latin typeface="Times New Roman" panose="02020603050405020304" pitchFamily="18" charset="0"/>
                <a:cs typeface="Times New Roman" panose="02020603050405020304" pitchFamily="18" charset="0"/>
              </a:rPr>
              <a:t>Little </a:t>
            </a:r>
            <a:r>
              <a:rPr lang="en-US" sz="3200" dirty="0">
                <a:latin typeface="Times New Roman" panose="02020603050405020304" pitchFamily="18" charset="0"/>
                <a:cs typeface="Times New Roman" panose="02020603050405020304" pitchFamily="18" charset="0"/>
              </a:rPr>
              <a:t>relationship to a specific academic area or </a:t>
            </a:r>
            <a:r>
              <a:rPr lang="en-US" sz="3200" dirty="0" smtClean="0">
                <a:latin typeface="Times New Roman" panose="02020603050405020304" pitchFamily="18" charset="0"/>
                <a:cs typeface="Times New Roman" panose="02020603050405020304" pitchFamily="18" charset="0"/>
              </a:rPr>
              <a:t>grade-level expectations</a:t>
            </a:r>
          </a:p>
          <a:p>
            <a:pPr>
              <a:spcBef>
                <a:spcPts val="0"/>
              </a:spcBef>
              <a:buClrTx/>
            </a:pPr>
            <a:r>
              <a:rPr lang="en-US" sz="3200" b="1" u="sng" dirty="0">
                <a:latin typeface="Times New Roman" panose="02020603050405020304" pitchFamily="18" charset="0"/>
                <a:cs typeface="Times New Roman" panose="02020603050405020304" pitchFamily="18" charset="0"/>
              </a:rPr>
              <a:t>Standards-based </a:t>
            </a:r>
            <a:r>
              <a:rPr lang="en-US" sz="3200" b="1" u="sng" dirty="0" smtClean="0">
                <a:latin typeface="Times New Roman" panose="02020603050405020304" pitchFamily="18" charset="0"/>
                <a:cs typeface="Times New Roman" panose="02020603050405020304" pitchFamily="18" charset="0"/>
              </a:rPr>
              <a:t>IEP</a:t>
            </a:r>
            <a:endParaRPr lang="en-US" sz="3200" dirty="0" smtClean="0">
              <a:latin typeface="Times New Roman" panose="02020603050405020304" pitchFamily="18" charset="0"/>
              <a:cs typeface="Times New Roman" panose="02020603050405020304" pitchFamily="18" charset="0"/>
            </a:endParaRPr>
          </a:p>
          <a:p>
            <a:pPr marL="457200" indent="-457200">
              <a:spcBef>
                <a:spcPts val="0"/>
              </a:spcBef>
              <a:buClrTx/>
              <a:buFont typeface="Wingdings" panose="05000000000000000000" pitchFamily="2" charset="2"/>
              <a:buChar char="q"/>
            </a:pPr>
            <a:r>
              <a:rPr lang="en-US" sz="3200" dirty="0" smtClean="0">
                <a:latin typeface="Times New Roman" panose="02020603050405020304" pitchFamily="18" charset="0"/>
                <a:cs typeface="Times New Roman" panose="02020603050405020304" pitchFamily="18" charset="0"/>
              </a:rPr>
              <a:t>Directly </a:t>
            </a:r>
            <a:r>
              <a:rPr lang="en-US" sz="3200" dirty="0">
                <a:latin typeface="Times New Roman" panose="02020603050405020304" pitchFamily="18" charset="0"/>
                <a:cs typeface="Times New Roman" panose="02020603050405020304" pitchFamily="18" charset="0"/>
              </a:rPr>
              <a:t>tied to the state’s content standards </a:t>
            </a:r>
            <a:endParaRPr lang="en-US" sz="3200" dirty="0" smtClean="0">
              <a:latin typeface="Times New Roman" panose="02020603050405020304" pitchFamily="18" charset="0"/>
              <a:cs typeface="Times New Roman" panose="02020603050405020304" pitchFamily="18" charset="0"/>
            </a:endParaRPr>
          </a:p>
          <a:p>
            <a:pPr marL="457200" indent="-457200">
              <a:spcBef>
                <a:spcPts val="0"/>
              </a:spcBef>
              <a:buClrTx/>
              <a:buFont typeface="Wingdings" panose="05000000000000000000" pitchFamily="2" charset="2"/>
              <a:buChar char="q"/>
            </a:pPr>
            <a:r>
              <a:rPr lang="en-US" sz="3200" dirty="0" smtClean="0">
                <a:latin typeface="Times New Roman" panose="02020603050405020304" pitchFamily="18" charset="0"/>
                <a:cs typeface="Times New Roman" panose="02020603050405020304" pitchFamily="18" charset="0"/>
              </a:rPr>
              <a:t>Both </a:t>
            </a:r>
            <a:r>
              <a:rPr lang="en-US" sz="3200" dirty="0">
                <a:latin typeface="Times New Roman" panose="02020603050405020304" pitchFamily="18" charset="0"/>
                <a:cs typeface="Times New Roman" panose="02020603050405020304" pitchFamily="18" charset="0"/>
              </a:rPr>
              <a:t>the student’s present level of  academic achievement and functional performance (PLOP) and the annual IEP goals are aligned with and based on the state’s grade-level standards</a:t>
            </a:r>
          </a:p>
          <a:p>
            <a:pPr fontAlgn="t"/>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title" idx="4294967295"/>
          </p:nvPr>
        </p:nvSpPr>
        <p:spPr>
          <a:xfrm>
            <a:off x="-123092" y="-1"/>
            <a:ext cx="12690776" cy="1230923"/>
          </a:xfrm>
        </p:spPr>
        <p:txBody>
          <a:bodyPr>
            <a:noAutofit/>
          </a:bodyPr>
          <a:lstStyle/>
          <a:p>
            <a:pPr algn="l"/>
            <a:r>
              <a:rPr lang="en-US" sz="4000" dirty="0" smtClean="0">
                <a:latin typeface="Times New Roman" panose="02020603050405020304" pitchFamily="18" charset="0"/>
                <a:cs typeface="Times New Roman" panose="02020603050405020304" pitchFamily="18" charset="0"/>
              </a:rPr>
              <a:t>The difference between the traditional and standards-based IEP</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4" name="TextBox 3" descr="Quote"/>
          <p:cNvSpPr txBox="1"/>
          <p:nvPr/>
        </p:nvSpPr>
        <p:spPr>
          <a:xfrm>
            <a:off x="1593669" y="308283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62078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9743" y="0"/>
            <a:ext cx="12999131" cy="973138"/>
          </a:xfrm>
        </p:spPr>
        <p:txBody>
          <a:bodyPr>
            <a:normAutofit/>
          </a:bodyPr>
          <a:lstStyle/>
          <a:p>
            <a:pPr algn="l"/>
            <a:r>
              <a:rPr lang="en-US" sz="5400" dirty="0" smtClean="0">
                <a:latin typeface="Times New Roman" panose="02020603050405020304" pitchFamily="18" charset="0"/>
                <a:cs typeface="Times New Roman" panose="02020603050405020304" pitchFamily="18" charset="0"/>
              </a:rPr>
              <a:t>The components of a standards based-IEP</a:t>
            </a:r>
            <a:endParaRPr lang="en-US" sz="5400" dirty="0">
              <a:latin typeface="Times New Roman" panose="02020603050405020304" pitchFamily="18" charset="0"/>
              <a:cs typeface="Times New Roman" panose="02020603050405020304" pitchFamily="18" charset="0"/>
            </a:endParaRPr>
          </a:p>
        </p:txBody>
      </p:sp>
      <p:sp>
        <p:nvSpPr>
          <p:cNvPr id="4" name="TextBox 3" descr="Recomendations 1-4 from IES practice guide- Foundational Skills to Support Reading for Understanding in Kindergarten Through 3rd grade."/>
          <p:cNvSpPr txBox="1"/>
          <p:nvPr/>
        </p:nvSpPr>
        <p:spPr>
          <a:xfrm>
            <a:off x="1593669" y="3082834"/>
            <a:ext cx="184731" cy="369332"/>
          </a:xfrm>
          <a:prstGeom prst="rect">
            <a:avLst/>
          </a:prstGeom>
          <a:noFill/>
        </p:spPr>
        <p:txBody>
          <a:bodyPr wrap="none" rtlCol="0">
            <a:spAutoFit/>
          </a:bodyPr>
          <a:lstStyle/>
          <a:p>
            <a:endParaRPr lang="en-US" dirty="0"/>
          </a:p>
        </p:txBody>
      </p:sp>
      <p:sp>
        <p:nvSpPr>
          <p:cNvPr id="3" name="TextBox 2"/>
          <p:cNvSpPr txBox="1"/>
          <p:nvPr/>
        </p:nvSpPr>
        <p:spPr>
          <a:xfrm>
            <a:off x="414669" y="2024679"/>
            <a:ext cx="11525693" cy="1754326"/>
          </a:xfrm>
          <a:prstGeom prst="rect">
            <a:avLst/>
          </a:prstGeom>
          <a:noFill/>
        </p:spPr>
        <p:txBody>
          <a:bodyPr wrap="square" rtlCol="0">
            <a:spAutoFit/>
          </a:bodyPr>
          <a:lstStyle/>
          <a:p>
            <a:r>
              <a:rPr lang="en-US" sz="5400" dirty="0" smtClean="0">
                <a:latin typeface="Times New Roman" panose="02020603050405020304" pitchFamily="18" charset="0"/>
                <a:cs typeface="Times New Roman" panose="02020603050405020304" pitchFamily="18" charset="0"/>
              </a:rPr>
              <a:t>The components are the same as the traditional IEP.</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7549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0"/>
          </p:nvPr>
        </p:nvSpPr>
        <p:spPr>
          <a:xfrm>
            <a:off x="0" y="1143000"/>
            <a:ext cx="11918529" cy="4609759"/>
          </a:xfrm>
        </p:spPr>
        <p:txBody>
          <a:bodyPr/>
          <a:lstStyle/>
          <a:p>
            <a:pPr>
              <a:buClrTx/>
            </a:pPr>
            <a:r>
              <a:rPr lang="en-US" altLang="en-US" sz="3200" dirty="0" smtClean="0">
                <a:latin typeface="Times New Roman" panose="02020603050405020304" pitchFamily="18" charset="0"/>
                <a:cs typeface="Times New Roman" panose="02020603050405020304" pitchFamily="18" charset="0"/>
              </a:rPr>
              <a:t>An </a:t>
            </a:r>
            <a:r>
              <a:rPr lang="en-US" altLang="en-US" sz="3200" dirty="0">
                <a:latin typeface="Times New Roman" panose="02020603050405020304" pitchFamily="18" charset="0"/>
                <a:cs typeface="Times New Roman" panose="02020603050405020304" pitchFamily="18" charset="0"/>
              </a:rPr>
              <a:t>individualized education program (IEP) for an eligible child with a disability under the Individuals with Disabilities Education Act (IDEA) must be aligned with the State’s academic content standards for the grade in which the child is enrolled.  This includes the student whose IEP team determines that he or she should take an alternate assessment based on Virginia’s alternate academic achievement standards.</a:t>
            </a:r>
          </a:p>
          <a:p>
            <a:pPr>
              <a:buClrTx/>
            </a:pPr>
            <a:r>
              <a:rPr lang="en-US" altLang="en-US" sz="3200" dirty="0">
                <a:latin typeface="Times New Roman" panose="02020603050405020304" pitchFamily="18" charset="0"/>
                <a:cs typeface="Times New Roman" panose="02020603050405020304" pitchFamily="18" charset="0"/>
              </a:rPr>
              <a:t>The student with a disability may have standards based goals, functional goals and behavioral goals within their SBIEP.</a:t>
            </a:r>
          </a:p>
          <a:p>
            <a:pPr marL="228600" indent="-228600">
              <a:buAutoNum type="arabicParenR"/>
            </a:pPr>
            <a:endParaRPr lang="en-US" sz="2400" dirty="0">
              <a:solidFill>
                <a:srgbClr val="FF0000"/>
              </a:solidFill>
            </a:endParaRPr>
          </a:p>
        </p:txBody>
      </p:sp>
      <p:sp>
        <p:nvSpPr>
          <p:cNvPr id="2" name="Title 1"/>
          <p:cNvSpPr>
            <a:spLocks noGrp="1"/>
          </p:cNvSpPr>
          <p:nvPr>
            <p:ph type="title" idx="4294967295"/>
          </p:nvPr>
        </p:nvSpPr>
        <p:spPr>
          <a:xfrm>
            <a:off x="-224510" y="-15226"/>
            <a:ext cx="13262160" cy="1158225"/>
          </a:xfrm>
        </p:spPr>
        <p:txBody>
          <a:bodyPr>
            <a:noAutofit/>
          </a:bodyPr>
          <a:lstStyle/>
          <a:p>
            <a:pPr algn="l"/>
            <a:r>
              <a:rPr lang="en-US" sz="4400" dirty="0" smtClean="0">
                <a:latin typeface="Times New Roman" panose="02020603050405020304" pitchFamily="18" charset="0"/>
                <a:cs typeface="Times New Roman" panose="02020603050405020304" pitchFamily="18" charset="0"/>
              </a:rPr>
              <a:t>All special education students are required to have a standards-based IEP</a:t>
            </a:r>
            <a:endParaRPr lang="en-US" sz="4400" dirty="0">
              <a:latin typeface="Times New Roman" panose="02020603050405020304" pitchFamily="18" charset="0"/>
              <a:cs typeface="Times New Roman" panose="02020603050405020304" pitchFamily="18" charset="0"/>
            </a:endParaRPr>
          </a:p>
        </p:txBody>
      </p:sp>
      <p:sp>
        <p:nvSpPr>
          <p:cNvPr id="4" name="TextBox 3" descr="Teaching Elementary School Students to Be Effective Writers IES Practice Guide Recommendations"/>
          <p:cNvSpPr txBox="1"/>
          <p:nvPr/>
        </p:nvSpPr>
        <p:spPr>
          <a:xfrm>
            <a:off x="1593669" y="308283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69704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8691" y="0"/>
            <a:ext cx="12879388" cy="1159100"/>
          </a:xfrm>
        </p:spPr>
        <p:txBody>
          <a:bodyPr>
            <a:noAutofit/>
          </a:bodyPr>
          <a:lstStyle/>
          <a:p>
            <a:pPr algn="l"/>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r>
              <a:rPr lang="en-US" sz="4400" dirty="0" smtClean="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A</a:t>
            </a:r>
            <a:r>
              <a:rPr lang="en-US" sz="4400" dirty="0" smtClean="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standards based-IEP </a:t>
            </a:r>
            <a:r>
              <a:rPr lang="en-US" sz="4400" dirty="0" smtClean="0">
                <a:solidFill>
                  <a:srgbClr val="FF0000"/>
                </a:solidFill>
                <a:latin typeface="Times New Roman" panose="02020603050405020304" pitchFamily="18" charset="0"/>
                <a:cs typeface="Times New Roman" panose="02020603050405020304" pitchFamily="18" charset="0"/>
              </a:rPr>
              <a:t>does not imply </a:t>
            </a:r>
            <a:r>
              <a:rPr lang="en-US" sz="4400" dirty="0">
                <a:latin typeface="Times New Roman" panose="02020603050405020304" pitchFamily="18" charset="0"/>
                <a:cs typeface="Times New Roman" panose="02020603050405020304" pitchFamily="18" charset="0"/>
              </a:rPr>
              <a:t>that the student is on grade level in that content </a:t>
            </a:r>
            <a:r>
              <a:rPr lang="en-US" sz="4400" dirty="0" smtClean="0">
                <a:latin typeface="Times New Roman" panose="02020603050405020304" pitchFamily="18" charset="0"/>
                <a:cs typeface="Times New Roman" panose="02020603050405020304" pitchFamily="18" charset="0"/>
              </a:rPr>
              <a:t>area</a:t>
            </a:r>
            <a:br>
              <a:rPr lang="en-US" sz="4400" dirty="0" smtClean="0">
                <a:latin typeface="Times New Roman" panose="02020603050405020304" pitchFamily="18" charset="0"/>
                <a:cs typeface="Times New Roman" panose="02020603050405020304" pitchFamily="18" charset="0"/>
              </a:rPr>
            </a:br>
            <a:endParaRPr lang="en-US" sz="4400" dirty="0">
              <a:latin typeface="Times New Roman" panose="02020603050405020304" pitchFamily="18" charset="0"/>
              <a:cs typeface="Times New Roman" panose="02020603050405020304" pitchFamily="18" charset="0"/>
            </a:endParaRPr>
          </a:p>
        </p:txBody>
      </p:sp>
      <p:sp>
        <p:nvSpPr>
          <p:cNvPr id="4" name="TextBox 3" descr="Recomendations 1-4 from IES practice guide- Foundational Skills to Support Reading for Understanding in Kindergarten Through 3rd grade."/>
          <p:cNvSpPr txBox="1"/>
          <p:nvPr/>
        </p:nvSpPr>
        <p:spPr>
          <a:xfrm>
            <a:off x="1593669" y="3082834"/>
            <a:ext cx="184731" cy="369332"/>
          </a:xfrm>
          <a:prstGeom prst="rect">
            <a:avLst/>
          </a:prstGeom>
          <a:noFill/>
        </p:spPr>
        <p:txBody>
          <a:bodyPr wrap="none" rtlCol="0">
            <a:spAutoFit/>
          </a:bodyPr>
          <a:lstStyle/>
          <a:p>
            <a:endParaRPr lang="en-US" dirty="0"/>
          </a:p>
        </p:txBody>
      </p:sp>
      <p:sp>
        <p:nvSpPr>
          <p:cNvPr id="5" name="Rectangle 4"/>
          <p:cNvSpPr/>
          <p:nvPr/>
        </p:nvSpPr>
        <p:spPr>
          <a:xfrm>
            <a:off x="449824" y="1733269"/>
            <a:ext cx="11258718" cy="2890246"/>
          </a:xfrm>
          <a:prstGeom prst="rect">
            <a:avLst/>
          </a:prstGeom>
        </p:spPr>
        <p:txBody>
          <a:bodyPr wrap="square">
            <a:noAutofit/>
          </a:bodyPr>
          <a:lstStyle/>
          <a:p>
            <a:r>
              <a:rPr lang="en-US" sz="4000" dirty="0" smtClean="0">
                <a:latin typeface="Times New Roman" panose="02020603050405020304" pitchFamily="18" charset="0"/>
                <a:cs typeface="Times New Roman" panose="02020603050405020304" pitchFamily="18" charset="0"/>
              </a:rPr>
              <a:t>The </a:t>
            </a:r>
            <a:r>
              <a:rPr lang="en-US" sz="4000" dirty="0">
                <a:latin typeface="Times New Roman" panose="02020603050405020304" pitchFamily="18" charset="0"/>
                <a:cs typeface="Times New Roman" panose="02020603050405020304" pitchFamily="18" charset="0"/>
              </a:rPr>
              <a:t>student may not be on grade-level in that content area.  However, the student is working toward meeting grade-level expectations and receiving grade-level content instruction</a:t>
            </a:r>
            <a:r>
              <a:rPr lang="en-US" sz="3200" dirty="0" smtClean="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8720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247686" y="119790"/>
            <a:ext cx="12192000" cy="964841"/>
          </a:xfrm>
        </p:spPr>
        <p:txBody>
          <a:bodyPr/>
          <a:lstStyle/>
          <a:p>
            <a:r>
              <a:rPr lang="en-US" sz="5400" dirty="0" smtClean="0">
                <a:latin typeface="Times New Roman" panose="02020603050405020304" pitchFamily="18" charset="0"/>
                <a:cs typeface="Times New Roman" panose="02020603050405020304" pitchFamily="18" charset="0"/>
              </a:rPr>
              <a:t>Special Education is</a:t>
            </a:r>
            <a:endParaRPr lang="en-US" sz="5400" dirty="0">
              <a:latin typeface="Times New Roman" panose="02020603050405020304" pitchFamily="18" charset="0"/>
              <a:cs typeface="Times New Roman" panose="02020603050405020304" pitchFamily="18" charset="0"/>
            </a:endParaRPr>
          </a:p>
        </p:txBody>
      </p:sp>
      <p:sp>
        <p:nvSpPr>
          <p:cNvPr id="6" name="Picture Placeholder 3"/>
          <p:cNvSpPr>
            <a:spLocks noGrp="1"/>
          </p:cNvSpPr>
          <p:nvPr>
            <p:ph idx="1"/>
          </p:nvPr>
        </p:nvSpPr>
        <p:spPr>
          <a:xfrm>
            <a:off x="-247686" y="1084631"/>
            <a:ext cx="12227169" cy="4841384"/>
          </a:xfrm>
          <a:prstGeom prst="rect">
            <a:avLst/>
          </a:prstGeom>
        </p:spPr>
        <p:txBody>
          <a:bodyPr/>
          <a:lstStyle/>
          <a:p>
            <a:r>
              <a:rPr lang="en-US" altLang="en-US" b="1" dirty="0">
                <a:latin typeface="Times New Roman" panose="02020603050405020304" pitchFamily="18" charset="0"/>
                <a:cs typeface="Times New Roman" panose="02020603050405020304" pitchFamily="18" charset="0"/>
              </a:rPr>
              <a:t>Specially designed instruction (SDI) </a:t>
            </a:r>
            <a:r>
              <a:rPr lang="en-US" altLang="en-US" dirty="0">
                <a:latin typeface="Times New Roman" panose="02020603050405020304" pitchFamily="18" charset="0"/>
                <a:cs typeface="Times New Roman" panose="02020603050405020304" pitchFamily="18" charset="0"/>
              </a:rPr>
              <a:t>means adapting, as appropriate to the needs of an eligible child, the content, methodology, or delivery of instruction (8VAC20-81-10</a:t>
            </a:r>
            <a:r>
              <a:rPr lang="en-US" altLang="en-US" dirty="0" smtClean="0">
                <a:latin typeface="Times New Roman" panose="02020603050405020304" pitchFamily="18" charset="0"/>
                <a:cs typeface="Times New Roman" panose="02020603050405020304" pitchFamily="18" charset="0"/>
              </a:rPr>
              <a:t>):</a:t>
            </a:r>
          </a:p>
          <a:p>
            <a:pPr marL="457200" indent="-457200">
              <a:spcBef>
                <a:spcPts val="0"/>
              </a:spcBef>
              <a:buClrTx/>
              <a:buFont typeface="Wingdings" panose="05000000000000000000" pitchFamily="2" charset="2"/>
              <a:buChar char="q"/>
            </a:pPr>
            <a:r>
              <a:rPr lang="en-US" altLang="en-US" dirty="0" smtClean="0">
                <a:latin typeface="Times New Roman" panose="02020603050405020304" pitchFamily="18" charset="0"/>
                <a:cs typeface="Times New Roman" panose="02020603050405020304" pitchFamily="18" charset="0"/>
              </a:rPr>
              <a:t>To </a:t>
            </a:r>
            <a:r>
              <a:rPr lang="en-US" altLang="en-US" dirty="0">
                <a:latin typeface="Times New Roman" panose="02020603050405020304" pitchFamily="18" charset="0"/>
                <a:cs typeface="Times New Roman" panose="02020603050405020304" pitchFamily="18" charset="0"/>
              </a:rPr>
              <a:t>address the unique needs of the child that result from the child’s disability; </a:t>
            </a:r>
            <a:endParaRPr lang="en-US" altLang="en-US" dirty="0" smtClean="0">
              <a:latin typeface="Times New Roman" panose="02020603050405020304" pitchFamily="18" charset="0"/>
              <a:cs typeface="Times New Roman" panose="02020603050405020304" pitchFamily="18" charset="0"/>
            </a:endParaRPr>
          </a:p>
          <a:p>
            <a:pPr marL="342900" indent="-342900">
              <a:spcBef>
                <a:spcPts val="0"/>
              </a:spcBef>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and</a:t>
            </a:r>
          </a:p>
          <a:p>
            <a:pPr marL="457200" indent="-457200">
              <a:spcBef>
                <a:spcPts val="0"/>
              </a:spcBef>
              <a:buClrTx/>
              <a:buFont typeface="Wingdings" panose="05000000000000000000" pitchFamily="2" charset="2"/>
              <a:buChar char="q"/>
            </a:pPr>
            <a:r>
              <a:rPr lang="en-US" altLang="en-US" dirty="0" smtClean="0">
                <a:latin typeface="Times New Roman" panose="02020603050405020304" pitchFamily="18" charset="0"/>
                <a:cs typeface="Times New Roman" panose="02020603050405020304" pitchFamily="18" charset="0"/>
              </a:rPr>
              <a:t>To </a:t>
            </a:r>
            <a:r>
              <a:rPr lang="en-US" altLang="en-US" dirty="0">
                <a:latin typeface="Times New Roman" panose="02020603050405020304" pitchFamily="18" charset="0"/>
                <a:cs typeface="Times New Roman" panose="02020603050405020304" pitchFamily="18" charset="0"/>
              </a:rPr>
              <a:t>ensure access of the child to the general curriculum, so that the child can meet the educational standards that apply to all children within the jurisdiction of the local educational </a:t>
            </a:r>
            <a:r>
              <a:rPr lang="en-US" altLang="en-US" dirty="0" smtClean="0">
                <a:latin typeface="Times New Roman" panose="02020603050405020304" pitchFamily="18" charset="0"/>
                <a:cs typeface="Times New Roman" panose="02020603050405020304" pitchFamily="18" charset="0"/>
              </a:rPr>
              <a:t>agency.</a:t>
            </a:r>
          </a:p>
          <a:p>
            <a:pPr>
              <a:spcBef>
                <a:spcPts val="0"/>
              </a:spcBef>
            </a:pPr>
            <a:r>
              <a:rPr lang="en-US" altLang="en-US" sz="2800" dirty="0">
                <a:solidFill>
                  <a:srgbClr val="FF0000"/>
                </a:solidFill>
                <a:latin typeface="Times New Roman" panose="02020603050405020304" pitchFamily="18" charset="0"/>
                <a:cs typeface="Times New Roman" panose="02020603050405020304" pitchFamily="18" charset="0"/>
              </a:rPr>
              <a:t>(</a:t>
            </a:r>
            <a:r>
              <a:rPr lang="en-US" altLang="en-US" sz="2800" dirty="0" smtClean="0">
                <a:solidFill>
                  <a:srgbClr val="FF0000"/>
                </a:solidFill>
                <a:latin typeface="Times New Roman" panose="02020603050405020304" pitchFamily="18" charset="0"/>
                <a:cs typeface="Times New Roman" panose="02020603050405020304" pitchFamily="18" charset="0"/>
              </a:rPr>
              <a:t>Special Education is what </a:t>
            </a:r>
            <a:r>
              <a:rPr lang="en-US" altLang="en-US" sz="2800" dirty="0">
                <a:solidFill>
                  <a:srgbClr val="FF0000"/>
                </a:solidFill>
                <a:latin typeface="Times New Roman" panose="02020603050405020304" pitchFamily="18" charset="0"/>
                <a:cs typeface="Times New Roman" panose="02020603050405020304" pitchFamily="18" charset="0"/>
              </a:rPr>
              <a:t>the teacher does)</a:t>
            </a:r>
          </a:p>
          <a:p>
            <a:pPr>
              <a:spcBef>
                <a:spcPts val="0"/>
              </a:spcBef>
            </a:pPr>
            <a:endParaRPr lang="en-US" altLang="en-US" sz="2800" dirty="0" smtClean="0">
              <a:solidFill>
                <a:srgbClr val="FF0000"/>
              </a:solidFill>
              <a:latin typeface="Times New Roman" panose="02020603050405020304" pitchFamily="18" charset="0"/>
              <a:cs typeface="Times New Roman" panose="02020603050405020304" pitchFamily="18" charset="0"/>
            </a:endParaRPr>
          </a:p>
          <a:p>
            <a:pPr>
              <a:spcBef>
                <a:spcPts val="0"/>
              </a:spcBef>
            </a:pPr>
            <a:r>
              <a:rPr lang="en-US" altLang="en-US" sz="3600" dirty="0" smtClean="0">
                <a:solidFill>
                  <a:srgbClr val="FF0000"/>
                </a:solidFill>
                <a:latin typeface="Times New Roman" panose="02020603050405020304" pitchFamily="18" charset="0"/>
                <a:cs typeface="Times New Roman" panose="02020603050405020304" pitchFamily="18" charset="0"/>
              </a:rPr>
              <a:t>           </a:t>
            </a:r>
            <a:endParaRPr lang="en-US" sz="3600" dirty="0"/>
          </a:p>
        </p:txBody>
      </p:sp>
    </p:spTree>
    <p:extLst>
      <p:ext uri="{BB962C8B-B14F-4D97-AF65-F5344CB8AC3E}">
        <p14:creationId xmlns:p14="http://schemas.microsoft.com/office/powerpoint/2010/main" val="2692733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latin typeface="Times New Roman" panose="02020603050405020304" pitchFamily="18" charset="0"/>
                <a:cs typeface="Times New Roman" panose="02020603050405020304" pitchFamily="18" charset="0"/>
              </a:rPr>
              <a:t>Special Education is</a:t>
            </a:r>
            <a:endParaRPr lang="en-US" sz="5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 y="1084631"/>
            <a:ext cx="12120161" cy="4739226"/>
          </a:xfrm>
        </p:spPr>
        <p:txBody>
          <a:bodyPr/>
          <a:lstStyle/>
          <a:p>
            <a:r>
              <a:rPr lang="en-US" altLang="en-US" sz="2800" b="1" dirty="0">
                <a:latin typeface="Times New Roman" panose="02020603050405020304" pitchFamily="18" charset="0"/>
                <a:cs typeface="Times New Roman" panose="02020603050405020304" pitchFamily="18" charset="0"/>
              </a:rPr>
              <a:t>Supplementary aids and services (SAS) </a:t>
            </a:r>
            <a:r>
              <a:rPr lang="en-US" altLang="en-US" sz="2800" dirty="0">
                <a:latin typeface="Times New Roman" panose="02020603050405020304" pitchFamily="18" charset="0"/>
                <a:cs typeface="Times New Roman" panose="02020603050405020304" pitchFamily="18" charset="0"/>
              </a:rPr>
              <a:t>means aids, services, and other supports that are provided in general education classes or other education-related settings to enable children with disabilities to be educated with children without disabilities to the maximum extent appropriate in accordance with the least restrictive environment requirements (8VAC20-81-10) </a:t>
            </a:r>
            <a:endParaRPr lang="en-US" altLang="en-US" sz="2800" dirty="0" smtClean="0">
              <a:latin typeface="Times New Roman" panose="02020603050405020304" pitchFamily="18" charset="0"/>
              <a:cs typeface="Times New Roman" panose="02020603050405020304" pitchFamily="18" charset="0"/>
            </a:endParaRPr>
          </a:p>
          <a:p>
            <a:pPr marL="457200" indent="-457200">
              <a:spcBef>
                <a:spcPts val="0"/>
              </a:spcBef>
              <a:buClrTx/>
              <a:buFont typeface="Wingdings" panose="05000000000000000000" pitchFamily="2" charset="2"/>
              <a:buChar char="q"/>
            </a:pPr>
            <a:r>
              <a:rPr lang="en-US" altLang="en-US" sz="2800" b="1" dirty="0" smtClean="0">
                <a:latin typeface="Times New Roman" pitchFamily="18" charset="0"/>
                <a:cs typeface="Times New Roman" pitchFamily="18" charset="0"/>
              </a:rPr>
              <a:t>Accommodations</a:t>
            </a:r>
            <a:r>
              <a:rPr lang="en-US" altLang="en-US" sz="2800" dirty="0" smtClean="0">
                <a:latin typeface="Times New Roman" pitchFamily="18" charset="0"/>
                <a:cs typeface="Times New Roman" pitchFamily="18" charset="0"/>
              </a:rPr>
              <a:t>-provide </a:t>
            </a:r>
            <a:r>
              <a:rPr lang="en-US" altLang="en-US" sz="2800" dirty="0">
                <a:latin typeface="Times New Roman" pitchFamily="18" charset="0"/>
                <a:cs typeface="Times New Roman" pitchFamily="18" charset="0"/>
              </a:rPr>
              <a:t>adaptations for a student with a disability without setting different </a:t>
            </a:r>
            <a:r>
              <a:rPr lang="en-US" altLang="en-US" sz="2800" dirty="0" smtClean="0">
                <a:latin typeface="Times New Roman" pitchFamily="18" charset="0"/>
                <a:cs typeface="Times New Roman" pitchFamily="18" charset="0"/>
              </a:rPr>
              <a:t>expectations</a:t>
            </a:r>
            <a:endParaRPr lang="en-US" altLang="en-US" sz="2800" dirty="0">
              <a:latin typeface="Times New Roman" pitchFamily="18" charset="0"/>
              <a:cs typeface="Times New Roman" pitchFamily="18" charset="0"/>
            </a:endParaRPr>
          </a:p>
          <a:p>
            <a:pPr marL="457200" indent="-457200">
              <a:spcBef>
                <a:spcPts val="0"/>
              </a:spcBef>
              <a:buClrTx/>
              <a:buFont typeface="Wingdings" panose="05000000000000000000" pitchFamily="2" charset="2"/>
              <a:buChar char="q"/>
            </a:pPr>
            <a:r>
              <a:rPr lang="en-US" altLang="en-US" sz="2800" b="1" dirty="0" smtClean="0">
                <a:latin typeface="Times New Roman" pitchFamily="18" charset="0"/>
                <a:cs typeface="Times New Roman" pitchFamily="18" charset="0"/>
              </a:rPr>
              <a:t>Modifications- </a:t>
            </a:r>
            <a:r>
              <a:rPr lang="en-US" altLang="en-US" sz="2800" dirty="0" smtClean="0">
                <a:latin typeface="Times New Roman" pitchFamily="18" charset="0"/>
                <a:cs typeface="Times New Roman" pitchFamily="18" charset="0"/>
              </a:rPr>
              <a:t>requires </a:t>
            </a:r>
            <a:r>
              <a:rPr lang="en-US" altLang="en-US" sz="2800" dirty="0">
                <a:latin typeface="Times New Roman" pitchFamily="18" charset="0"/>
                <a:cs typeface="Times New Roman" pitchFamily="18" charset="0"/>
              </a:rPr>
              <a:t>that students with disabilities perform objectives that are </a:t>
            </a:r>
            <a:r>
              <a:rPr lang="en-US" altLang="en-US" sz="2800" dirty="0" smtClean="0">
                <a:latin typeface="Times New Roman" pitchFamily="18" charset="0"/>
                <a:cs typeface="Times New Roman" pitchFamily="18" charset="0"/>
              </a:rPr>
              <a:t>different; content or task may be reduced in depth and complexity </a:t>
            </a:r>
            <a:r>
              <a:rPr lang="en-US" altLang="en-US" sz="2800" b="1" dirty="0">
                <a:latin typeface="Times New Roman" pitchFamily="18" charset="0"/>
                <a:cs typeface="Times New Roman" pitchFamily="18" charset="0"/>
              </a:rPr>
              <a:t>(see aligned standards of learning</a:t>
            </a:r>
            <a:r>
              <a:rPr lang="en-US" altLang="en-US" sz="2800" b="1" dirty="0" smtClean="0">
                <a:latin typeface="Times New Roman" pitchFamily="18" charset="0"/>
                <a:cs typeface="Times New Roman" pitchFamily="18" charset="0"/>
              </a:rPr>
              <a:t>) </a:t>
            </a:r>
            <a:endParaRPr lang="en-US" altLang="en-US" sz="2800" dirty="0" smtClean="0">
              <a:solidFill>
                <a:srgbClr val="92D050"/>
              </a:solidFill>
              <a:latin typeface="Times New Roman" pitchFamily="18" charset="0"/>
              <a:cs typeface="Times New Roman" pitchFamily="18" charset="0"/>
            </a:endParaRPr>
          </a:p>
          <a:p>
            <a:pPr>
              <a:spcBef>
                <a:spcPts val="0"/>
              </a:spcBef>
              <a:buClrTx/>
            </a:pPr>
            <a:r>
              <a:rPr lang="en-US" altLang="en-US" sz="2800" dirty="0" smtClean="0">
                <a:solidFill>
                  <a:srgbClr val="FF0000"/>
                </a:solidFill>
                <a:latin typeface="Times New Roman" pitchFamily="18" charset="0"/>
                <a:cs typeface="Times New Roman" pitchFamily="18" charset="0"/>
              </a:rPr>
              <a:t>(Supplementary aids and services is what the student needs)</a:t>
            </a:r>
          </a:p>
          <a:p>
            <a:pPr marL="457200" indent="-457200">
              <a:buClrTx/>
              <a:buFont typeface="Wingdings" panose="05000000000000000000" pitchFamily="2" charset="2"/>
              <a:buChar char="q"/>
            </a:pPr>
            <a:endParaRPr lang="en-US" altLang="en-US" sz="2800" dirty="0" smtClean="0">
              <a:solidFill>
                <a:srgbClr val="FF0000"/>
              </a:solidFill>
              <a:latin typeface="Times New Roman" pitchFamily="18" charset="0"/>
              <a:cs typeface="Times New Roman" pitchFamily="18" charset="0"/>
            </a:endParaRPr>
          </a:p>
          <a:p>
            <a:pPr marL="457200" indent="-457200">
              <a:buClrTx/>
              <a:buFont typeface="Wingdings" panose="05000000000000000000" pitchFamily="2" charset="2"/>
              <a:buChar char="q"/>
            </a:pPr>
            <a:endParaRPr lang="en-US" altLang="en-US" sz="2800" dirty="0" smtClean="0">
              <a:solidFill>
                <a:srgbClr val="92D050"/>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107498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latin typeface="Times New Roman" panose="02020603050405020304" pitchFamily="18" charset="0"/>
                <a:cs typeface="Times New Roman" panose="02020603050405020304" pitchFamily="18" charset="0"/>
              </a:rPr>
              <a:t>Examples of accommodations for reading</a:t>
            </a:r>
            <a:endParaRPr lang="en-US" sz="4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 y="964845"/>
            <a:ext cx="12120161" cy="2702890"/>
          </a:xfrm>
        </p:spPr>
        <p:txBody>
          <a:bodyPr/>
          <a:lstStyle/>
          <a:p>
            <a:r>
              <a:rPr lang="en-US" b="1" dirty="0" smtClean="0">
                <a:latin typeface="Times New Roman" panose="02020603050405020304" pitchFamily="18" charset="0"/>
                <a:cs typeface="Times New Roman" panose="02020603050405020304" pitchFamily="18" charset="0"/>
              </a:rPr>
              <a:t>Specially designed instruction examples (what the teacher teaches):  </a:t>
            </a:r>
            <a:r>
              <a:rPr lang="en-US" dirty="0" smtClean="0">
                <a:latin typeface="Times New Roman" panose="02020603050405020304" pitchFamily="18" charset="0"/>
                <a:cs typeface="Times New Roman" panose="02020603050405020304" pitchFamily="18" charset="0"/>
              </a:rPr>
              <a:t>direct instruction in how to make inferences and predictions, explicit instruction in decoding strategies, instruction in using word analysis strategies, instruction in how to use a KWL or other graphic organizers for comprehension, instruction in the use of tools to support learning </a:t>
            </a:r>
          </a:p>
        </p:txBody>
      </p:sp>
      <p:sp>
        <p:nvSpPr>
          <p:cNvPr id="4" name="Content Placeholder 3"/>
          <p:cNvSpPr>
            <a:spLocks noGrp="1"/>
          </p:cNvSpPr>
          <p:nvPr>
            <p:ph idx="13"/>
          </p:nvPr>
        </p:nvSpPr>
        <p:spPr>
          <a:xfrm>
            <a:off x="-1" y="3472543"/>
            <a:ext cx="12192002" cy="2286000"/>
          </a:xfrm>
        </p:spPr>
        <p:txBody>
          <a:bodyPr/>
          <a:lstStyle/>
          <a:p>
            <a:r>
              <a:rPr lang="en-US" b="1" dirty="0" smtClean="0">
                <a:latin typeface="Times New Roman" panose="02020603050405020304" pitchFamily="18" charset="0"/>
                <a:cs typeface="Times New Roman" panose="02020603050405020304" pitchFamily="18" charset="0"/>
              </a:rPr>
              <a:t>Accommodations (what the student needs): </a:t>
            </a:r>
            <a:r>
              <a:rPr lang="en-US" dirty="0" smtClean="0">
                <a:latin typeface="Times New Roman" panose="02020603050405020304" pitchFamily="18" charset="0"/>
                <a:cs typeface="Times New Roman" panose="02020603050405020304" pitchFamily="18" charset="0"/>
              </a:rPr>
              <a:t>use of audio text, highlighted materials highlighting important information, use of a graphic organizer, extended time, manipulatives such as letter tiles, flash cards, or story strips, ask for vocabulary clarification, note-taking guides,    </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44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964845"/>
          </a:xfrm>
        </p:spPr>
        <p:txBody>
          <a:bodyPr/>
          <a:lstStyle/>
          <a:p>
            <a:r>
              <a:rPr lang="en-US" sz="5400" dirty="0" smtClean="0">
                <a:latin typeface="Times New Roman" panose="02020603050405020304" pitchFamily="18" charset="0"/>
                <a:cs typeface="Times New Roman" panose="02020603050405020304" pitchFamily="18" charset="0"/>
              </a:rPr>
              <a:t/>
            </a:r>
            <a:br>
              <a:rPr lang="en-US" sz="5400" dirty="0" smtClean="0">
                <a:latin typeface="Times New Roman" panose="02020603050405020304" pitchFamily="18" charset="0"/>
                <a:cs typeface="Times New Roman" panose="02020603050405020304" pitchFamily="18" charset="0"/>
              </a:rPr>
            </a:br>
            <a:r>
              <a:rPr lang="en-US" sz="5400" dirty="0" smtClean="0">
                <a:latin typeface="Times New Roman" panose="02020603050405020304" pitchFamily="18" charset="0"/>
                <a:cs typeface="Times New Roman" panose="02020603050405020304" pitchFamily="18" charset="0"/>
              </a:rPr>
              <a:t>Reading </a:t>
            </a:r>
            <a:r>
              <a:rPr lang="en-US" sz="5400" dirty="0">
                <a:latin typeface="Times New Roman" panose="02020603050405020304" pitchFamily="18" charset="0"/>
                <a:cs typeface="Times New Roman" panose="02020603050405020304" pitchFamily="18" charset="0"/>
              </a:rPr>
              <a:t>Goal SOL  4.4</a:t>
            </a:r>
            <a:br>
              <a:rPr lang="en-US" sz="5400" dirty="0">
                <a:latin typeface="Times New Roman" panose="02020603050405020304" pitchFamily="18" charset="0"/>
                <a:cs typeface="Times New Roman" panose="02020603050405020304" pitchFamily="18" charset="0"/>
              </a:rPr>
            </a:br>
            <a:endParaRPr lang="en-US" sz="5400" dirty="0"/>
          </a:p>
        </p:txBody>
      </p:sp>
      <p:sp>
        <p:nvSpPr>
          <p:cNvPr id="3" name="Content Placeholder 2"/>
          <p:cNvSpPr>
            <a:spLocks noGrp="1"/>
          </p:cNvSpPr>
          <p:nvPr>
            <p:ph idx="1"/>
          </p:nvPr>
        </p:nvSpPr>
        <p:spPr>
          <a:xfrm>
            <a:off x="-1" y="964845"/>
            <a:ext cx="12120161" cy="6719632"/>
          </a:xfrm>
        </p:spPr>
        <p:txBody>
          <a:bodyPr/>
          <a:lstStyle/>
          <a:p>
            <a:pPr>
              <a:spcBef>
                <a:spcPts val="0"/>
              </a:spcBef>
            </a:pPr>
            <a:r>
              <a:rPr lang="en-US" sz="2400" b="1" u="sng" dirty="0">
                <a:latin typeface="Times New Roman" panose="02020603050405020304" pitchFamily="18" charset="0"/>
                <a:cs typeface="Times New Roman" panose="02020603050405020304" pitchFamily="18" charset="0"/>
              </a:rPr>
              <a:t>Goal:</a:t>
            </a:r>
            <a:r>
              <a:rPr lang="en-US" sz="2400" b="1" dirty="0">
                <a:latin typeface="Times New Roman" panose="02020603050405020304" pitchFamily="18" charset="0"/>
                <a:cs typeface="Times New Roman" panose="02020603050405020304" pitchFamily="18" charset="0"/>
              </a:rPr>
              <a:t>  When reading grade appropriate materials, the students will </a:t>
            </a:r>
            <a:r>
              <a:rPr lang="en-US" sz="2400" b="1" i="1" u="sng" dirty="0">
                <a:latin typeface="Times New Roman" panose="02020603050405020304" pitchFamily="18" charset="0"/>
                <a:cs typeface="Times New Roman" panose="02020603050405020304" pitchFamily="18" charset="0"/>
              </a:rPr>
              <a:t>apply knowledge of word structure </a:t>
            </a:r>
            <a:r>
              <a:rPr lang="en-US" sz="2400" b="1" dirty="0">
                <a:latin typeface="Times New Roman" panose="02020603050405020304" pitchFamily="18" charset="0"/>
                <a:cs typeface="Times New Roman" panose="02020603050405020304" pitchFamily="18" charset="0"/>
              </a:rPr>
              <a:t>and </a:t>
            </a:r>
            <a:r>
              <a:rPr lang="en-US" sz="2400" b="1" i="1" u="sng" dirty="0">
                <a:latin typeface="Times New Roman" panose="02020603050405020304" pitchFamily="18" charset="0"/>
                <a:cs typeface="Times New Roman" panose="02020603050405020304" pitchFamily="18" charset="0"/>
              </a:rPr>
              <a:t>context clues to determine the meanings of unfamiliar words </a:t>
            </a:r>
            <a:r>
              <a:rPr lang="en-US" sz="2400" b="1" dirty="0">
                <a:latin typeface="Times New Roman" panose="02020603050405020304" pitchFamily="18" charset="0"/>
                <a:cs typeface="Times New Roman" panose="02020603050405020304" pitchFamily="18" charset="0"/>
              </a:rPr>
              <a:t>with 80% accuracy by the end of the school term.</a:t>
            </a:r>
            <a:br>
              <a:rPr lang="en-US" sz="2400" b="1" dirty="0">
                <a:latin typeface="Times New Roman" panose="02020603050405020304" pitchFamily="18" charset="0"/>
                <a:cs typeface="Times New Roman" panose="02020603050405020304" pitchFamily="18" charset="0"/>
              </a:rPr>
            </a:br>
            <a:endParaRPr lang="en-US" sz="2400" b="1" dirty="0" smtClean="0">
              <a:latin typeface="Times New Roman" panose="02020603050405020304" pitchFamily="18" charset="0"/>
              <a:cs typeface="Times New Roman" panose="02020603050405020304" pitchFamily="18" charset="0"/>
            </a:endParaRPr>
          </a:p>
          <a:p>
            <a:pPr marL="342900" indent="-342900">
              <a:spcBef>
                <a:spcPts val="0"/>
              </a:spcBef>
              <a:buClrTx/>
              <a:buFont typeface="Wingdings" panose="05000000000000000000" pitchFamily="2" charset="2"/>
              <a:buChar char="q"/>
            </a:pPr>
            <a:r>
              <a:rPr lang="en-US" sz="2400" b="1" u="sng" dirty="0" smtClean="0">
                <a:latin typeface="Times New Roman" panose="02020603050405020304" pitchFamily="18" charset="0"/>
                <a:cs typeface="Times New Roman" panose="02020603050405020304" pitchFamily="18" charset="0"/>
              </a:rPr>
              <a:t>SDI</a:t>
            </a:r>
          </a:p>
          <a:p>
            <a:pPr>
              <a:spcBef>
                <a:spcPts val="0"/>
              </a:spcBef>
            </a:pPr>
            <a:r>
              <a:rPr lang="en-US" sz="2400" dirty="0" smtClean="0">
                <a:latin typeface="Times New Roman" panose="02020603050405020304" pitchFamily="18" charset="0"/>
                <a:cs typeface="Times New Roman" panose="02020603050405020304" pitchFamily="18" charset="0"/>
              </a:rPr>
              <a:t>SIM Learning Strategy:  Word Mapping, SIM </a:t>
            </a:r>
            <a:r>
              <a:rPr lang="en-US" sz="2400" dirty="0">
                <a:latin typeface="Times New Roman" panose="02020603050405020304" pitchFamily="18" charset="0"/>
                <a:cs typeface="Times New Roman" panose="02020603050405020304" pitchFamily="18" charset="0"/>
              </a:rPr>
              <a:t>Learning Strategy:  Vocabulary </a:t>
            </a:r>
            <a:r>
              <a:rPr lang="en-US" sz="2400" dirty="0" smtClean="0">
                <a:latin typeface="Times New Roman" panose="02020603050405020304" pitchFamily="18" charset="0"/>
                <a:cs typeface="Times New Roman" panose="02020603050405020304" pitchFamily="18" charset="0"/>
              </a:rPr>
              <a:t>LINCS</a:t>
            </a:r>
          </a:p>
          <a:p>
            <a:pPr>
              <a:spcBef>
                <a:spcPts val="0"/>
              </a:spcBef>
              <a:buClrTx/>
            </a:pPr>
            <a:r>
              <a:rPr lang="en-US" sz="2400" dirty="0" smtClean="0">
                <a:latin typeface="Times New Roman" panose="02020603050405020304" pitchFamily="18" charset="0"/>
                <a:cs typeface="Times New Roman" panose="02020603050405020304" pitchFamily="18" charset="0"/>
              </a:rPr>
              <a:t>Structured </a:t>
            </a:r>
            <a:r>
              <a:rPr lang="en-US" sz="2400" dirty="0">
                <a:latin typeface="Times New Roman" panose="02020603050405020304" pitchFamily="18" charset="0"/>
                <a:cs typeface="Times New Roman" panose="02020603050405020304" pitchFamily="18" charset="0"/>
              </a:rPr>
              <a:t>Literacy Instructional </a:t>
            </a:r>
            <a:r>
              <a:rPr lang="en-US" sz="2400" dirty="0" smtClean="0">
                <a:latin typeface="Times New Roman" panose="02020603050405020304" pitchFamily="18" charset="0"/>
                <a:cs typeface="Times New Roman" panose="02020603050405020304" pitchFamily="18" charset="0"/>
              </a:rPr>
              <a:t>approach, </a:t>
            </a:r>
            <a:r>
              <a:rPr lang="en-US" sz="2400" dirty="0" smtClean="0">
                <a:latin typeface="Times New Roman" panose="02020603050405020304" pitchFamily="18" charset="0"/>
                <a:cs typeface="Times New Roman" panose="02020603050405020304" pitchFamily="18" charset="0"/>
                <a:hlinkClick r:id="rId3"/>
              </a:rPr>
              <a:t>Words Alive </a:t>
            </a:r>
            <a:r>
              <a:rPr lang="en-US" sz="2400" dirty="0">
                <a:latin typeface="Times New Roman" panose="02020603050405020304" pitchFamily="18" charset="0"/>
                <a:cs typeface="Times New Roman" panose="02020603050405020304" pitchFamily="18" charset="0"/>
              </a:rPr>
              <a:t>Instructional Materials - </a:t>
            </a:r>
            <a:r>
              <a:rPr lang="en-US" sz="2400" b="1" u="sng" dirty="0" smtClean="0">
                <a:latin typeface="Times New Roman" panose="02020603050405020304" pitchFamily="18" charset="0"/>
                <a:cs typeface="Times New Roman" panose="02020603050405020304" pitchFamily="18" charset="0"/>
              </a:rPr>
              <a:t>Accommodations </a:t>
            </a:r>
          </a:p>
          <a:p>
            <a:pPr>
              <a:spcBef>
                <a:spcPts val="0"/>
              </a:spcBef>
            </a:pPr>
            <a:r>
              <a:rPr lang="en-US" sz="2400" dirty="0" smtClean="0">
                <a:latin typeface="Times New Roman" panose="02020603050405020304" pitchFamily="18" charset="0"/>
                <a:cs typeface="Times New Roman" panose="02020603050405020304" pitchFamily="18" charset="0"/>
              </a:rPr>
              <a:t>extended </a:t>
            </a:r>
            <a:r>
              <a:rPr lang="en-US" sz="2400" dirty="0">
                <a:latin typeface="Times New Roman" panose="02020603050405020304" pitchFamily="18" charset="0"/>
                <a:cs typeface="Times New Roman" panose="02020603050405020304" pitchFamily="18" charset="0"/>
              </a:rPr>
              <a:t>time on assignments and </a:t>
            </a:r>
            <a:r>
              <a:rPr lang="en-US" sz="2400" dirty="0" smtClean="0">
                <a:latin typeface="Times New Roman" panose="02020603050405020304" pitchFamily="18" charset="0"/>
                <a:cs typeface="Times New Roman" panose="02020603050405020304" pitchFamily="18" charset="0"/>
              </a:rPr>
              <a:t>tests, clarification </a:t>
            </a:r>
            <a:r>
              <a:rPr lang="en-US" sz="2400" dirty="0">
                <a:latin typeface="Times New Roman" panose="02020603050405020304" pitchFamily="18" charset="0"/>
                <a:cs typeface="Times New Roman" panose="02020603050405020304" pitchFamily="18" charset="0"/>
              </a:rPr>
              <a:t>of vocabulary within a </a:t>
            </a:r>
            <a:r>
              <a:rPr lang="en-US" sz="2400" dirty="0" smtClean="0">
                <a:latin typeface="Times New Roman" panose="02020603050405020304" pitchFamily="18" charset="0"/>
                <a:cs typeface="Times New Roman" panose="02020603050405020304" pitchFamily="18" charset="0"/>
              </a:rPr>
              <a:t>reading, use </a:t>
            </a:r>
            <a:r>
              <a:rPr lang="en-US" sz="2400" dirty="0">
                <a:latin typeface="Times New Roman" panose="02020603050405020304" pitchFamily="18" charset="0"/>
                <a:cs typeface="Times New Roman" panose="02020603050405020304" pitchFamily="18" charset="0"/>
              </a:rPr>
              <a:t>of graphic organizer</a:t>
            </a:r>
          </a:p>
          <a:p>
            <a:pPr marL="342900" indent="-342900">
              <a:spcBef>
                <a:spcPts val="0"/>
              </a:spcBef>
              <a:buClrTx/>
              <a:buFont typeface="Wingdings" panose="05000000000000000000" pitchFamily="2" charset="2"/>
              <a:buChar char="q"/>
            </a:pPr>
            <a:r>
              <a:rPr lang="en-US" sz="2400" b="1" u="sng" dirty="0" smtClean="0">
                <a:latin typeface="Times New Roman" panose="02020603050405020304" pitchFamily="18" charset="0"/>
                <a:cs typeface="Times New Roman" panose="02020603050405020304" pitchFamily="18" charset="0"/>
              </a:rPr>
              <a:t>SDI </a:t>
            </a:r>
            <a:r>
              <a:rPr lang="en-US" sz="2400" b="1" u="sng" dirty="0">
                <a:latin typeface="Times New Roman" panose="02020603050405020304" pitchFamily="18" charset="0"/>
                <a:cs typeface="Times New Roman" panose="02020603050405020304" pitchFamily="18" charset="0"/>
              </a:rPr>
              <a:t>delivery in the co-taught </a:t>
            </a:r>
            <a:r>
              <a:rPr lang="en-US" sz="2400" b="1" u="sng" dirty="0" smtClean="0">
                <a:latin typeface="Times New Roman" panose="02020603050405020304" pitchFamily="18" charset="0"/>
                <a:cs typeface="Times New Roman" panose="02020603050405020304" pitchFamily="18" charset="0"/>
              </a:rPr>
              <a:t>classroom</a:t>
            </a:r>
            <a:endParaRPr lang="en-US" sz="2400" dirty="0" smtClean="0">
              <a:latin typeface="Times New Roman" panose="02020603050405020304" pitchFamily="18" charset="0"/>
              <a:cs typeface="Times New Roman" panose="02020603050405020304" pitchFamily="18" charset="0"/>
            </a:endParaRPr>
          </a:p>
          <a:p>
            <a:pPr>
              <a:spcBef>
                <a:spcPts val="0"/>
              </a:spcBef>
              <a:buClrTx/>
            </a:pPr>
            <a:r>
              <a:rPr lang="en-US" sz="2400" dirty="0" smtClean="0">
                <a:latin typeface="Times New Roman" panose="02020603050405020304" pitchFamily="18" charset="0"/>
                <a:cs typeface="Times New Roman" panose="02020603050405020304" pitchFamily="18" charset="0"/>
              </a:rPr>
              <a:t> parallel</a:t>
            </a:r>
            <a:r>
              <a:rPr lang="en-US" sz="2400" dirty="0">
                <a:latin typeface="Times New Roman" panose="02020603050405020304" pitchFamily="18" charset="0"/>
                <a:cs typeface="Times New Roman" panose="02020603050405020304" pitchFamily="18" charset="0"/>
              </a:rPr>
              <a:t>, alternative, or station teaching</a:t>
            </a:r>
            <a:endParaRPr lang="en-US" sz="2400" dirty="0"/>
          </a:p>
          <a:p>
            <a:pPr>
              <a:spcBef>
                <a:spcPts val="0"/>
              </a:spcBef>
            </a:pPr>
            <a:endParaRPr lang="en-US" sz="2000" dirty="0"/>
          </a:p>
        </p:txBody>
      </p:sp>
    </p:spTree>
    <p:extLst>
      <p:ext uri="{BB962C8B-B14F-4D97-AF65-F5344CB8AC3E}">
        <p14:creationId xmlns:p14="http://schemas.microsoft.com/office/powerpoint/2010/main" val="858803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Agenda</a:t>
            </a:r>
            <a:endParaRPr lang="en-US"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half" idx="2"/>
          </p:nvPr>
        </p:nvSpPr>
        <p:spPr>
          <a:xfrm>
            <a:off x="7162800" y="1262305"/>
            <a:ext cx="5367867" cy="4851416"/>
          </a:xfrm>
        </p:spPr>
        <p:txBody>
          <a:bodyPr/>
          <a:lstStyle/>
          <a:p>
            <a:pPr marL="457200" indent="-457200" defTabSz="457200">
              <a:lnSpc>
                <a:spcPct val="150000"/>
              </a:lnSpc>
              <a:spcBef>
                <a:spcPts val="0"/>
              </a:spcBef>
              <a:buClr>
                <a:prstClr val="black"/>
              </a:buClr>
              <a:buSzPts val="252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Welcome and Introductions</a:t>
            </a:r>
          </a:p>
          <a:p>
            <a:pPr marL="457200" indent="-457200" defTabSz="457200">
              <a:lnSpc>
                <a:spcPct val="150000"/>
              </a:lnSpc>
              <a:spcBef>
                <a:spcPts val="0"/>
              </a:spcBef>
              <a:buClr>
                <a:prstClr val="black"/>
              </a:buClr>
              <a:buSzPts val="252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Defining Co-teaching</a:t>
            </a:r>
          </a:p>
          <a:p>
            <a:pPr marL="457200" indent="-457200" defTabSz="457200">
              <a:lnSpc>
                <a:spcPct val="150000"/>
              </a:lnSpc>
              <a:spcBef>
                <a:spcPts val="0"/>
              </a:spcBef>
              <a:buClr>
                <a:prstClr val="black"/>
              </a:buClr>
              <a:buSzPts val="252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Standards Based IEP</a:t>
            </a:r>
          </a:p>
          <a:p>
            <a:pPr marL="457200" indent="-457200" defTabSz="457200">
              <a:lnSpc>
                <a:spcPct val="150000"/>
              </a:lnSpc>
              <a:spcBef>
                <a:spcPts val="0"/>
              </a:spcBef>
              <a:buClr>
                <a:prstClr val="black"/>
              </a:buClr>
              <a:buSzPts val="252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Specially designed English Instruction, supplementary aids and services</a:t>
            </a:r>
          </a:p>
          <a:p>
            <a:pPr marL="457200" indent="-457200" defTabSz="457200">
              <a:lnSpc>
                <a:spcPct val="150000"/>
              </a:lnSpc>
              <a:spcBef>
                <a:spcPts val="0"/>
              </a:spcBef>
              <a:buClr>
                <a:prstClr val="black"/>
              </a:buClr>
              <a:buSzPts val="252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Presenters</a:t>
            </a:r>
          </a:p>
          <a:p>
            <a:pPr defTabSz="457200">
              <a:lnSpc>
                <a:spcPct val="150000"/>
              </a:lnSpc>
              <a:spcBef>
                <a:spcPts val="0"/>
              </a:spcBef>
              <a:buClr>
                <a:prstClr val="black"/>
              </a:buClr>
              <a:buSzPts val="2520"/>
            </a:pPr>
            <a:endParaRPr lang="en-US" sz="1600" dirty="0" smtClean="0">
              <a:latin typeface="Batang"/>
            </a:endParaRPr>
          </a:p>
          <a:p>
            <a:pPr marL="1143000" lvl="2" indent="-228600" defTabSz="457200">
              <a:lnSpc>
                <a:spcPct val="80000"/>
              </a:lnSpc>
              <a:spcBef>
                <a:spcPts val="392"/>
              </a:spcBef>
              <a:buClr>
                <a:srgbClr val="FF0000"/>
              </a:buClr>
              <a:buSzPts val="1960"/>
              <a:buFont typeface="Arial"/>
              <a:buChar char="•"/>
            </a:pPr>
            <a:endParaRPr lang="en-US" dirty="0">
              <a:solidFill>
                <a:schemeClr val="bg1"/>
              </a:solidFill>
              <a:latin typeface="Batang"/>
            </a:endParaRPr>
          </a:p>
          <a:p>
            <a:pPr marL="742950" lvl="1" indent="-242569" defTabSz="457200">
              <a:spcBef>
                <a:spcPts val="0"/>
              </a:spcBef>
              <a:buClr>
                <a:prstClr val="white"/>
              </a:buClr>
              <a:buSzPts val="2520"/>
              <a:buFont typeface="Calibri"/>
              <a:buChar char="•"/>
            </a:pPr>
            <a:endParaRPr lang="en-US" sz="2800" dirty="0">
              <a:solidFill>
                <a:schemeClr val="bg1"/>
              </a:solidFill>
              <a:latin typeface="Batang"/>
              <a:sym typeface="Calibri"/>
            </a:endParaRPr>
          </a:p>
          <a:p>
            <a:endParaRPr lang="en-US" sz="1800" dirty="0"/>
          </a:p>
        </p:txBody>
      </p:sp>
    </p:spTree>
    <p:extLst>
      <p:ext uri="{BB962C8B-B14F-4D97-AF65-F5344CB8AC3E}">
        <p14:creationId xmlns:p14="http://schemas.microsoft.com/office/powerpoint/2010/main" val="3057459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921" y="0"/>
            <a:ext cx="12192000" cy="964841"/>
          </a:xfrm>
        </p:spPr>
        <p:txBody>
          <a:bodyPr/>
          <a:lstStyle/>
          <a:p>
            <a:r>
              <a:rPr lang="en-US" sz="5400" dirty="0">
                <a:latin typeface="Times New Roman" panose="02020603050405020304" pitchFamily="18" charset="0"/>
                <a:cs typeface="Times New Roman" panose="02020603050405020304" pitchFamily="18" charset="0"/>
              </a:rPr>
              <a:t>Reading Goal SOL 5.5</a:t>
            </a:r>
            <a:endParaRPr lang="en-US" sz="5400" dirty="0"/>
          </a:p>
        </p:txBody>
      </p:sp>
      <p:sp>
        <p:nvSpPr>
          <p:cNvPr id="3" name="Content Placeholder 2"/>
          <p:cNvSpPr>
            <a:spLocks noGrp="1"/>
          </p:cNvSpPr>
          <p:nvPr>
            <p:ph idx="1"/>
          </p:nvPr>
        </p:nvSpPr>
        <p:spPr>
          <a:xfrm>
            <a:off x="-35921" y="972657"/>
            <a:ext cx="12156081" cy="4996343"/>
          </a:xfrm>
        </p:spPr>
        <p:txBody>
          <a:bodyPr/>
          <a:lstStyle/>
          <a:p>
            <a:pPr>
              <a:spcBef>
                <a:spcPts val="1200"/>
              </a:spcBef>
            </a:pPr>
            <a:r>
              <a:rPr lang="en-US" sz="2400" b="1" u="sng" dirty="0">
                <a:latin typeface="Times New Roman" panose="02020603050405020304" pitchFamily="18" charset="0"/>
                <a:cs typeface="Times New Roman" panose="02020603050405020304" pitchFamily="18" charset="0"/>
              </a:rPr>
              <a:t>Goal:</a:t>
            </a:r>
            <a:r>
              <a:rPr lang="en-US" sz="2400" b="1" dirty="0">
                <a:latin typeface="Times New Roman" panose="02020603050405020304" pitchFamily="18" charset="0"/>
                <a:cs typeface="Times New Roman" panose="02020603050405020304" pitchFamily="18" charset="0"/>
              </a:rPr>
              <a:t>  Using nonfiction reading passages, the student will </a:t>
            </a:r>
            <a:r>
              <a:rPr lang="en-US" sz="2400" b="1" i="1" u="sng" dirty="0">
                <a:latin typeface="Times New Roman" panose="02020603050405020304" pitchFamily="18" charset="0"/>
                <a:cs typeface="Times New Roman" panose="02020603050405020304" pitchFamily="18" charset="0"/>
              </a:rPr>
              <a:t>locate information </a:t>
            </a:r>
            <a:r>
              <a:rPr lang="en-US" sz="2400" b="1" dirty="0">
                <a:latin typeface="Times New Roman" panose="02020603050405020304" pitchFamily="18" charset="0"/>
                <a:cs typeface="Times New Roman" panose="02020603050405020304" pitchFamily="18" charset="0"/>
              </a:rPr>
              <a:t>,</a:t>
            </a:r>
            <a:r>
              <a:rPr lang="en-US" sz="2400" b="1" i="1" u="sng" dirty="0">
                <a:latin typeface="Times New Roman" panose="02020603050405020304" pitchFamily="18" charset="0"/>
                <a:cs typeface="Times New Roman" panose="02020603050405020304" pitchFamily="18" charset="0"/>
              </a:rPr>
              <a:t>make inferences</a:t>
            </a:r>
            <a:r>
              <a:rPr lang="en-US" sz="2400" b="1" dirty="0">
                <a:latin typeface="Times New Roman" panose="02020603050405020304" pitchFamily="18" charset="0"/>
                <a:cs typeface="Times New Roman" panose="02020603050405020304" pitchFamily="18" charset="0"/>
              </a:rPr>
              <a:t> and </a:t>
            </a:r>
            <a:r>
              <a:rPr lang="en-US" sz="2400" b="1" i="1" u="sng" dirty="0">
                <a:latin typeface="Times New Roman" panose="02020603050405020304" pitchFamily="18" charset="0"/>
                <a:cs typeface="Times New Roman" panose="02020603050405020304" pitchFamily="18" charset="0"/>
              </a:rPr>
              <a:t>support conclusions</a:t>
            </a:r>
            <a:r>
              <a:rPr lang="en-US" sz="2400" b="1" dirty="0">
                <a:latin typeface="Times New Roman" panose="02020603050405020304" pitchFamily="18" charset="0"/>
                <a:cs typeface="Times New Roman" panose="02020603050405020304" pitchFamily="18" charset="0"/>
              </a:rPr>
              <a:t> with the details from the passages using written or oral responses with 80% </a:t>
            </a:r>
            <a:r>
              <a:rPr lang="en-US" sz="2400" b="1" dirty="0" smtClean="0">
                <a:latin typeface="Times New Roman" panose="02020603050405020304" pitchFamily="18" charset="0"/>
                <a:cs typeface="Times New Roman" panose="02020603050405020304" pitchFamily="18" charset="0"/>
              </a:rPr>
              <a:t>accuracy</a:t>
            </a:r>
            <a:r>
              <a:rPr lang="en-US" sz="2400" dirty="0" smtClean="0">
                <a:latin typeface="Times New Roman" panose="02020603050405020304" pitchFamily="18" charset="0"/>
                <a:cs typeface="Times New Roman" panose="02020603050405020304" pitchFamily="18" charset="0"/>
              </a:rPr>
              <a:t>.</a:t>
            </a:r>
          </a:p>
          <a:p>
            <a:pPr marL="342900" indent="-342900">
              <a:spcBef>
                <a:spcPts val="1200"/>
              </a:spcBef>
              <a:buClrTx/>
              <a:buFont typeface="Wingdings" panose="05000000000000000000" pitchFamily="2" charset="2"/>
              <a:buChar char="q"/>
            </a:pPr>
            <a:r>
              <a:rPr lang="en-US" sz="2400" b="1" u="sng" dirty="0" smtClean="0">
                <a:latin typeface="Times New Roman" panose="02020603050405020304" pitchFamily="18" charset="0"/>
                <a:cs typeface="Times New Roman" panose="02020603050405020304" pitchFamily="18" charset="0"/>
              </a:rPr>
              <a:t>SDI</a:t>
            </a:r>
            <a:r>
              <a:rPr lang="en-US" sz="2400" u="sng"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p>
          <a:p>
            <a:pPr>
              <a:spcBef>
                <a:spcPts val="0"/>
              </a:spcBef>
            </a:pPr>
            <a:r>
              <a:rPr lang="en-US" sz="2400" dirty="0" smtClean="0">
                <a:latin typeface="Times New Roman" panose="02020603050405020304" pitchFamily="18" charset="0"/>
                <a:cs typeface="Times New Roman" panose="02020603050405020304" pitchFamily="18" charset="0"/>
              </a:rPr>
              <a:t>Fundamentals </a:t>
            </a:r>
            <a:r>
              <a:rPr lang="en-US" sz="2400" dirty="0">
                <a:latin typeface="Times New Roman" panose="02020603050405020304" pitchFamily="18" charset="0"/>
                <a:cs typeface="Times New Roman" panose="02020603050405020304" pitchFamily="18" charset="0"/>
              </a:rPr>
              <a:t>of Paraphrasing and Summarizing (</a:t>
            </a:r>
            <a:r>
              <a:rPr lang="en-US" sz="2400" dirty="0" smtClean="0">
                <a:latin typeface="Times New Roman" panose="02020603050405020304" pitchFamily="18" charset="0"/>
                <a:cs typeface="Times New Roman" panose="02020603050405020304" pitchFamily="18" charset="0"/>
              </a:rPr>
              <a:t>summarizing); instruction in highlighting text, </a:t>
            </a:r>
          </a:p>
          <a:p>
            <a:pPr>
              <a:spcBef>
                <a:spcPts val="0"/>
              </a:spcBef>
            </a:pPr>
            <a:r>
              <a:rPr lang="en-US" sz="2400" dirty="0" smtClean="0">
                <a:latin typeface="Times New Roman" panose="02020603050405020304" pitchFamily="18" charset="0"/>
                <a:cs typeface="Times New Roman" panose="02020603050405020304" pitchFamily="18" charset="0"/>
              </a:rPr>
              <a:t>SIM </a:t>
            </a:r>
            <a:r>
              <a:rPr lang="en-US" sz="2400" dirty="0">
                <a:latin typeface="Times New Roman" panose="02020603050405020304" pitchFamily="18" charset="0"/>
                <a:cs typeface="Times New Roman" panose="02020603050405020304" pitchFamily="18" charset="0"/>
              </a:rPr>
              <a:t>learning strategy:  Self-Questioning (predictions) </a:t>
            </a:r>
            <a:endParaRPr lang="en-US" sz="2400" dirty="0" smtClean="0">
              <a:latin typeface="Times New Roman" panose="02020603050405020304" pitchFamily="18" charset="0"/>
              <a:cs typeface="Times New Roman" panose="02020603050405020304" pitchFamily="18" charset="0"/>
            </a:endParaRPr>
          </a:p>
          <a:p>
            <a:pPr>
              <a:spcBef>
                <a:spcPts val="0"/>
              </a:spcBef>
            </a:pPr>
            <a:r>
              <a:rPr lang="en-US" sz="2400" dirty="0" smtClean="0">
                <a:latin typeface="Times New Roman" panose="02020603050405020304" pitchFamily="18" charset="0"/>
                <a:cs typeface="Times New Roman" panose="02020603050405020304" pitchFamily="18" charset="0"/>
              </a:rPr>
              <a:t>Use </a:t>
            </a:r>
            <a:r>
              <a:rPr lang="en-US" sz="2400" dirty="0">
                <a:latin typeface="Times New Roman" panose="02020603050405020304" pitchFamily="18" charset="0"/>
                <a:cs typeface="Times New Roman" panose="02020603050405020304" pitchFamily="18" charset="0"/>
              </a:rPr>
              <a:t>of graphic organizer (analyze similarities and </a:t>
            </a:r>
            <a:r>
              <a:rPr lang="en-US" sz="2400" dirty="0" smtClean="0">
                <a:latin typeface="Times New Roman" panose="02020603050405020304" pitchFamily="18" charset="0"/>
                <a:cs typeface="Times New Roman" panose="02020603050405020304" pitchFamily="18" charset="0"/>
              </a:rPr>
              <a:t>differences)</a:t>
            </a:r>
            <a:endParaRPr lang="en-US" sz="2400" u="sng" dirty="0" smtClean="0">
              <a:latin typeface="Times New Roman" panose="02020603050405020304" pitchFamily="18" charset="0"/>
              <a:cs typeface="Times New Roman" panose="02020603050405020304" pitchFamily="18" charset="0"/>
            </a:endParaRPr>
          </a:p>
          <a:p>
            <a:pPr marL="342900" indent="-342900">
              <a:spcBef>
                <a:spcPts val="0"/>
              </a:spcBef>
              <a:buClrTx/>
              <a:buFont typeface="Wingdings" panose="05000000000000000000" pitchFamily="2" charset="2"/>
              <a:buChar char="q"/>
            </a:pPr>
            <a:r>
              <a:rPr lang="en-US" sz="2400" b="1" u="sng" dirty="0" smtClean="0">
                <a:latin typeface="Times New Roman" panose="02020603050405020304" pitchFamily="18" charset="0"/>
                <a:cs typeface="Times New Roman" panose="02020603050405020304" pitchFamily="18" charset="0"/>
              </a:rPr>
              <a:t>Accommodations</a:t>
            </a:r>
          </a:p>
          <a:p>
            <a:pPr>
              <a:spcBef>
                <a:spcPts val="0"/>
              </a:spcBef>
            </a:pPr>
            <a:r>
              <a:rPr lang="en-US" sz="2400" dirty="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each </a:t>
            </a:r>
            <a:r>
              <a:rPr lang="en-US" sz="2400" dirty="0">
                <a:latin typeface="Times New Roman" panose="02020603050405020304" pitchFamily="18" charset="0"/>
                <a:cs typeface="Times New Roman" panose="02020603050405020304" pitchFamily="18" charset="0"/>
              </a:rPr>
              <a:t>student to use graphic organizer for comparing/contrasting, identifying plot and character </a:t>
            </a:r>
            <a:r>
              <a:rPr lang="en-US" sz="2400" dirty="0" smtClean="0">
                <a:latin typeface="Times New Roman" panose="02020603050405020304" pitchFamily="18" charset="0"/>
                <a:cs typeface="Times New Roman" panose="02020603050405020304" pitchFamily="18" charset="0"/>
              </a:rPr>
              <a:t>development</a:t>
            </a:r>
          </a:p>
          <a:p>
            <a:pPr>
              <a:spcBef>
                <a:spcPts val="0"/>
              </a:spcBef>
            </a:pPr>
            <a:r>
              <a:rPr lang="en-US" sz="2400" dirty="0">
                <a:latin typeface="Times New Roman" panose="02020603050405020304" pitchFamily="18" charset="0"/>
                <a:cs typeface="Times New Roman" panose="02020603050405020304" pitchFamily="18" charset="0"/>
              </a:rPr>
              <a:t>e</a:t>
            </a:r>
            <a:r>
              <a:rPr lang="en-US" sz="2400" dirty="0" smtClean="0">
                <a:latin typeface="Times New Roman" panose="02020603050405020304" pitchFamily="18" charset="0"/>
                <a:cs typeface="Times New Roman" panose="02020603050405020304" pitchFamily="18" charset="0"/>
              </a:rPr>
              <a:t>xtended </a:t>
            </a:r>
            <a:r>
              <a:rPr lang="en-US" sz="2400" dirty="0">
                <a:latin typeface="Times New Roman" panose="02020603050405020304" pitchFamily="18" charset="0"/>
                <a:cs typeface="Times New Roman" panose="02020603050405020304" pitchFamily="18" charset="0"/>
              </a:rPr>
              <a:t>time to complete tasks  involving targeted comprehension </a:t>
            </a:r>
            <a:r>
              <a:rPr lang="en-US" sz="2400" dirty="0" smtClean="0">
                <a:latin typeface="Times New Roman" panose="02020603050405020304" pitchFamily="18" charset="0"/>
                <a:cs typeface="Times New Roman" panose="02020603050405020304" pitchFamily="18" charset="0"/>
              </a:rPr>
              <a:t>strategies</a:t>
            </a:r>
          </a:p>
          <a:p>
            <a:pPr marL="342900" indent="-342900">
              <a:spcBef>
                <a:spcPts val="0"/>
              </a:spcBef>
              <a:buClrTx/>
              <a:buFont typeface="Wingdings" panose="05000000000000000000" pitchFamily="2" charset="2"/>
              <a:buChar char="q"/>
            </a:pPr>
            <a:r>
              <a:rPr lang="en-US" sz="2400" b="1" u="sng" dirty="0" smtClean="0">
                <a:latin typeface="Times New Roman" panose="02020603050405020304" pitchFamily="18" charset="0"/>
                <a:cs typeface="Times New Roman" panose="02020603050405020304" pitchFamily="18" charset="0"/>
              </a:rPr>
              <a:t>SDI delivery in the </a:t>
            </a:r>
            <a:r>
              <a:rPr lang="en-US" sz="2400" b="1" u="sng" dirty="0">
                <a:latin typeface="Times New Roman" panose="02020603050405020304" pitchFamily="18" charset="0"/>
                <a:cs typeface="Times New Roman" panose="02020603050405020304" pitchFamily="18" charset="0"/>
              </a:rPr>
              <a:t>c</a:t>
            </a:r>
            <a:r>
              <a:rPr lang="en-US" sz="2400" b="1" u="sng" dirty="0" smtClean="0">
                <a:latin typeface="Times New Roman" panose="02020603050405020304" pitchFamily="18" charset="0"/>
                <a:cs typeface="Times New Roman" panose="02020603050405020304" pitchFamily="18" charset="0"/>
              </a:rPr>
              <a:t>o-taught classroom</a:t>
            </a:r>
            <a:r>
              <a:rPr lang="en-US" sz="2400" dirty="0" smtClean="0">
                <a:latin typeface="Times New Roman" panose="02020603050405020304" pitchFamily="18" charset="0"/>
                <a:cs typeface="Times New Roman" panose="02020603050405020304" pitchFamily="18" charset="0"/>
              </a:rPr>
              <a:t>:  </a:t>
            </a:r>
          </a:p>
          <a:p>
            <a:pPr>
              <a:spcBef>
                <a:spcPts val="0"/>
              </a:spcBef>
              <a:buClrTx/>
            </a:pPr>
            <a:r>
              <a:rPr lang="en-US" sz="2400" dirty="0" smtClean="0">
                <a:latin typeface="Times New Roman" panose="02020603050405020304" pitchFamily="18" charset="0"/>
                <a:cs typeface="Times New Roman" panose="02020603050405020304" pitchFamily="18" charset="0"/>
              </a:rPr>
              <a:t>parallel</a:t>
            </a:r>
            <a:r>
              <a:rPr lang="en-US" sz="2400" dirty="0">
                <a:latin typeface="Times New Roman" panose="02020603050405020304" pitchFamily="18" charset="0"/>
                <a:cs typeface="Times New Roman" panose="02020603050405020304" pitchFamily="18" charset="0"/>
              </a:rPr>
              <a:t>, alternative, and </a:t>
            </a:r>
            <a:r>
              <a:rPr lang="en-US" sz="2400" dirty="0" smtClean="0">
                <a:latin typeface="Times New Roman" panose="02020603050405020304" pitchFamily="18" charset="0"/>
                <a:cs typeface="Times New Roman" panose="02020603050405020304" pitchFamily="18" charset="0"/>
              </a:rPr>
              <a:t>station</a:t>
            </a:r>
            <a:endParaRPr lang="en-US" sz="2400" dirty="0"/>
          </a:p>
        </p:txBody>
      </p:sp>
    </p:spTree>
    <p:extLst>
      <p:ext uri="{BB962C8B-B14F-4D97-AF65-F5344CB8AC3E}">
        <p14:creationId xmlns:p14="http://schemas.microsoft.com/office/powerpoint/2010/main" val="3826638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a:latin typeface="Times New Roman" panose="02020603050405020304" pitchFamily="18" charset="0"/>
                <a:cs typeface="Times New Roman" panose="02020603050405020304" pitchFamily="18" charset="0"/>
              </a:rPr>
              <a:t>Reading Goal 5</a:t>
            </a:r>
            <a:r>
              <a:rPr lang="en-US" sz="5400" baseline="30000" dirty="0">
                <a:latin typeface="Times New Roman" panose="02020603050405020304" pitchFamily="18" charset="0"/>
                <a:cs typeface="Times New Roman" panose="02020603050405020304" pitchFamily="18" charset="0"/>
              </a:rPr>
              <a:t>th</a:t>
            </a:r>
            <a:r>
              <a:rPr lang="en-US" sz="5400" dirty="0">
                <a:latin typeface="Times New Roman" panose="02020603050405020304" pitchFamily="18" charset="0"/>
                <a:cs typeface="Times New Roman" panose="02020603050405020304" pitchFamily="18" charset="0"/>
              </a:rPr>
              <a:t> grade:  Functional</a:t>
            </a:r>
            <a:endParaRPr lang="en-US" sz="5400" dirty="0"/>
          </a:p>
        </p:txBody>
      </p:sp>
      <p:sp>
        <p:nvSpPr>
          <p:cNvPr id="3" name="Content Placeholder 2"/>
          <p:cNvSpPr>
            <a:spLocks noGrp="1"/>
          </p:cNvSpPr>
          <p:nvPr>
            <p:ph idx="1"/>
          </p:nvPr>
        </p:nvSpPr>
        <p:spPr>
          <a:xfrm>
            <a:off x="-1" y="1084630"/>
            <a:ext cx="12120161" cy="5011369"/>
          </a:xfrm>
        </p:spPr>
        <p:txBody>
          <a:bodyPr/>
          <a:lstStyle/>
          <a:p>
            <a:pPr>
              <a:spcBef>
                <a:spcPts val="0"/>
              </a:spcBef>
            </a:pPr>
            <a:r>
              <a:rPr lang="en-US" sz="2800" b="1" u="sng" dirty="0">
                <a:latin typeface="Times New Roman" panose="02020603050405020304" pitchFamily="18" charset="0"/>
                <a:cs typeface="Times New Roman" panose="02020603050405020304" pitchFamily="18" charset="0"/>
              </a:rPr>
              <a:t>Goal</a:t>
            </a:r>
            <a:r>
              <a:rPr lang="en-US" sz="2800" u="sng"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By the end of the school year, using taught strategies to decode unfamiliar words, the student will apply the knowledge to decode single and multi-syllable words in authentic text containing CVC, vCe, vr, c-le, and some vowel teams (ai, ay, igh, ee, ea) on 4 out of 5 consecutive attempts with 90% accuracy.  </a:t>
            </a:r>
            <a:br>
              <a:rPr lang="en-US" sz="2800" dirty="0">
                <a:latin typeface="Times New Roman" panose="02020603050405020304" pitchFamily="18" charset="0"/>
                <a:cs typeface="Times New Roman" panose="02020603050405020304" pitchFamily="18" charset="0"/>
              </a:rPr>
            </a:br>
            <a:r>
              <a:rPr lang="en-US" sz="2800" b="1" u="sng" dirty="0" smtClean="0">
                <a:latin typeface="Times New Roman" panose="02020603050405020304" pitchFamily="18" charset="0"/>
                <a:cs typeface="Times New Roman" panose="02020603050405020304" pitchFamily="18" charset="0"/>
              </a:rPr>
              <a:t>SDI</a:t>
            </a:r>
            <a:r>
              <a:rPr lang="en-US" sz="2800" u="sng" dirty="0" smtClean="0">
                <a:latin typeface="Times New Roman" panose="02020603050405020304" pitchFamily="18" charset="0"/>
                <a:cs typeface="Times New Roman" panose="02020603050405020304" pitchFamily="18" charset="0"/>
              </a:rPr>
              <a:t> </a:t>
            </a:r>
          </a:p>
          <a:p>
            <a:pPr>
              <a:spcBef>
                <a:spcPts val="0"/>
              </a:spcBef>
              <a:buClrTx/>
            </a:pPr>
            <a:r>
              <a:rPr lang="en-US" sz="2800" dirty="0" smtClean="0">
                <a:latin typeface="Times New Roman" panose="02020603050405020304" pitchFamily="18" charset="0"/>
                <a:cs typeface="Times New Roman" panose="02020603050405020304" pitchFamily="18" charset="0"/>
              </a:rPr>
              <a:t>Structured Literacy</a:t>
            </a:r>
            <a:endParaRPr lang="en-US" sz="2800" u="sng" dirty="0" smtClean="0">
              <a:latin typeface="Times New Roman" panose="02020603050405020304" pitchFamily="18" charset="0"/>
              <a:cs typeface="Times New Roman" panose="02020603050405020304" pitchFamily="18" charset="0"/>
            </a:endParaRPr>
          </a:p>
          <a:p>
            <a:pPr marL="342900" indent="-342900">
              <a:spcBef>
                <a:spcPts val="0"/>
              </a:spcBef>
              <a:buClrTx/>
              <a:buFont typeface="Wingdings" panose="05000000000000000000" pitchFamily="2" charset="2"/>
              <a:buChar char="q"/>
            </a:pPr>
            <a:r>
              <a:rPr lang="en-US" sz="2800" b="1" u="sng" dirty="0" smtClean="0">
                <a:latin typeface="Times New Roman" panose="02020603050405020304" pitchFamily="18" charset="0"/>
                <a:cs typeface="Times New Roman" panose="02020603050405020304" pitchFamily="18" charset="0"/>
              </a:rPr>
              <a:t>Accommodations</a:t>
            </a:r>
          </a:p>
          <a:p>
            <a:pPr>
              <a:spcBef>
                <a:spcPts val="0"/>
              </a:spcBef>
            </a:pPr>
            <a:r>
              <a:rPr lang="en-US" sz="2800" dirty="0" smtClean="0">
                <a:latin typeface="Times New Roman" panose="02020603050405020304" pitchFamily="18" charset="0"/>
                <a:cs typeface="Times New Roman" panose="02020603050405020304" pitchFamily="18" charset="0"/>
              </a:rPr>
              <a:t>scaffolded </a:t>
            </a:r>
            <a:r>
              <a:rPr lang="en-US" sz="2800" dirty="0">
                <a:latin typeface="Times New Roman" panose="02020603050405020304" pitchFamily="18" charset="0"/>
                <a:cs typeface="Times New Roman" panose="02020603050405020304" pitchFamily="18" charset="0"/>
              </a:rPr>
              <a:t>read aloud (student may or may not qualify for the Read Aloud accommodation on the English SOL test or the End of Course </a:t>
            </a:r>
            <a:r>
              <a:rPr lang="en-US" sz="2800" dirty="0" smtClean="0">
                <a:latin typeface="Times New Roman" panose="02020603050405020304" pitchFamily="18" charset="0"/>
                <a:cs typeface="Times New Roman" panose="02020603050405020304" pitchFamily="18" charset="0"/>
              </a:rPr>
              <a:t>test</a:t>
            </a:r>
            <a:endParaRPr lang="en-US" sz="2800" dirty="0">
              <a:solidFill>
                <a:srgbClr val="FF0000"/>
              </a:solidFill>
              <a:latin typeface="Times New Roman" panose="02020603050405020304" pitchFamily="18" charset="0"/>
              <a:cs typeface="Times New Roman" panose="02020603050405020304" pitchFamily="18" charset="0"/>
            </a:endParaRPr>
          </a:p>
          <a:p>
            <a:pPr marL="342900" indent="-342900">
              <a:spcBef>
                <a:spcPts val="0"/>
              </a:spcBef>
              <a:buClrTx/>
              <a:buFont typeface="Wingdings" panose="05000000000000000000" pitchFamily="2" charset="2"/>
              <a:buChar char="q"/>
            </a:pPr>
            <a:r>
              <a:rPr lang="en-US" sz="2800" b="1" u="sng" dirty="0" smtClean="0">
                <a:latin typeface="Times New Roman" panose="02020603050405020304" pitchFamily="18" charset="0"/>
                <a:cs typeface="Times New Roman" panose="02020603050405020304" pitchFamily="18" charset="0"/>
              </a:rPr>
              <a:t>SDI delivery in the co-taught classroom</a:t>
            </a:r>
            <a:r>
              <a:rPr lang="en-US" sz="2800" u="sng"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station teaching or alternative teaching</a:t>
            </a:r>
          </a:p>
          <a:p>
            <a:pPr>
              <a:spcBef>
                <a:spcPts val="0"/>
              </a:spcBef>
            </a:pPr>
            <a:endParaRPr lang="en-US" sz="2800" dirty="0" smtClean="0"/>
          </a:p>
          <a:p>
            <a:pPr>
              <a:spcBef>
                <a:spcPts val="0"/>
              </a:spcBef>
            </a:pPr>
            <a:endParaRPr lang="en-US" sz="2400" dirty="0" smtClean="0"/>
          </a:p>
          <a:p>
            <a:pPr>
              <a:spcBef>
                <a:spcPts val="0"/>
              </a:spcBef>
            </a:pPr>
            <a:r>
              <a:rPr lang="en-US" sz="2400" dirty="0" smtClean="0">
                <a:latin typeface="Times New Roman" panose="02020603050405020304" pitchFamily="18" charset="0"/>
                <a:cs typeface="Times New Roman" panose="02020603050405020304" pitchFamily="18" charset="0"/>
              </a:rPr>
              <a:t>SDI Delivery of instruction in the co-taught classroom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3343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a:latin typeface="Times New Roman" panose="02020603050405020304" pitchFamily="18" charset="0"/>
                <a:cs typeface="Times New Roman" panose="02020603050405020304" pitchFamily="18" charset="0"/>
              </a:rPr>
              <a:t>Reading Goal SOL 8.6</a:t>
            </a:r>
            <a:endParaRPr lang="en-US" sz="5400" dirty="0"/>
          </a:p>
        </p:txBody>
      </p:sp>
      <p:sp>
        <p:nvSpPr>
          <p:cNvPr id="3" name="Content Placeholder 2"/>
          <p:cNvSpPr>
            <a:spLocks noGrp="1"/>
          </p:cNvSpPr>
          <p:nvPr>
            <p:ph idx="1"/>
          </p:nvPr>
        </p:nvSpPr>
        <p:spPr>
          <a:xfrm>
            <a:off x="-1" y="1084631"/>
            <a:ext cx="12120161" cy="5632692"/>
          </a:xfrm>
        </p:spPr>
        <p:txBody>
          <a:bodyPr/>
          <a:lstStyle/>
          <a:p>
            <a:pPr>
              <a:spcBef>
                <a:spcPts val="0"/>
              </a:spcBef>
            </a:pPr>
            <a:r>
              <a:rPr lang="en-US" sz="2400" b="1" dirty="0">
                <a:latin typeface="Times New Roman" panose="02020603050405020304" pitchFamily="18" charset="0"/>
                <a:cs typeface="Times New Roman" panose="02020603050405020304" pitchFamily="18" charset="0"/>
              </a:rPr>
              <a:t>Goal:  By the end of the third grading period, the student will </a:t>
            </a:r>
            <a:r>
              <a:rPr lang="en-US" sz="2400" b="1" i="1" u="sng" dirty="0">
                <a:latin typeface="Times New Roman" panose="02020603050405020304" pitchFamily="18" charset="0"/>
                <a:cs typeface="Times New Roman" panose="02020603050405020304" pitchFamily="18" charset="0"/>
              </a:rPr>
              <a:t>determine the author’s impact</a:t>
            </a:r>
            <a:r>
              <a:rPr lang="en-US" sz="2400" b="1" dirty="0">
                <a:latin typeface="Times New Roman" panose="02020603050405020304" pitchFamily="18" charset="0"/>
                <a:cs typeface="Times New Roman" panose="02020603050405020304" pitchFamily="18" charset="0"/>
              </a:rPr>
              <a:t>, </a:t>
            </a:r>
            <a:r>
              <a:rPr lang="en-US" sz="2400" b="1" i="1" u="sng" dirty="0">
                <a:latin typeface="Times New Roman" panose="02020603050405020304" pitchFamily="18" charset="0"/>
                <a:cs typeface="Times New Roman" panose="02020603050405020304" pitchFamily="18" charset="0"/>
              </a:rPr>
              <a:t>author’s style</a:t>
            </a:r>
            <a:r>
              <a:rPr lang="en-US" sz="2400" b="1" dirty="0">
                <a:latin typeface="Times New Roman" panose="02020603050405020304" pitchFamily="18" charset="0"/>
                <a:cs typeface="Times New Roman" panose="02020603050405020304" pitchFamily="18" charset="0"/>
              </a:rPr>
              <a:t>, </a:t>
            </a:r>
            <a:r>
              <a:rPr lang="en-US" sz="2400" b="1" i="1" u="sng" dirty="0">
                <a:latin typeface="Times New Roman" panose="02020603050405020304" pitchFamily="18" charset="0"/>
                <a:cs typeface="Times New Roman" panose="02020603050405020304" pitchFamily="18" charset="0"/>
              </a:rPr>
              <a:t>purpose of plot events</a:t>
            </a:r>
            <a:r>
              <a:rPr lang="en-US" sz="2400" b="1" dirty="0">
                <a:latin typeface="Times New Roman" panose="02020603050405020304" pitchFamily="18" charset="0"/>
                <a:cs typeface="Times New Roman" panose="02020603050405020304" pitchFamily="18" charset="0"/>
              </a:rPr>
              <a:t>, </a:t>
            </a:r>
            <a:r>
              <a:rPr lang="en-US" sz="2400" b="1" i="1" u="sng" dirty="0">
                <a:latin typeface="Times New Roman" panose="02020603050405020304" pitchFamily="18" charset="0"/>
                <a:cs typeface="Times New Roman" panose="02020603050405020304" pitchFamily="18" charset="0"/>
              </a:rPr>
              <a:t>use of figurative language</a:t>
            </a:r>
            <a:r>
              <a:rPr lang="en-US" sz="2400" b="1" dirty="0">
                <a:latin typeface="Times New Roman" panose="02020603050405020304" pitchFamily="18" charset="0"/>
                <a:cs typeface="Times New Roman" panose="02020603050405020304" pitchFamily="18" charset="0"/>
              </a:rPr>
              <a:t>, </a:t>
            </a:r>
            <a:r>
              <a:rPr lang="en-US" sz="2400" b="1" i="1" u="sng" dirty="0">
                <a:latin typeface="Times New Roman" panose="02020603050405020304" pitchFamily="18" charset="0"/>
                <a:cs typeface="Times New Roman" panose="02020603050405020304" pitchFamily="18" charset="0"/>
              </a:rPr>
              <a:t>cause and effect relationships</a:t>
            </a:r>
            <a:r>
              <a:rPr lang="en-US" sz="2400" b="1" dirty="0">
                <a:latin typeface="Times New Roman" panose="02020603050405020304" pitchFamily="18" charset="0"/>
                <a:cs typeface="Times New Roman" panose="02020603050405020304" pitchFamily="18" charset="0"/>
              </a:rPr>
              <a:t> in narrative, poetic, and informational grade level text with 80% accuracy of 4 out of 5 trials on classroom assessments</a:t>
            </a:r>
            <a:r>
              <a:rPr lang="en-US" sz="2400" dirty="0">
                <a:latin typeface="Times New Roman" panose="02020603050405020304" pitchFamily="18" charset="0"/>
                <a:cs typeface="Times New Roman" panose="02020603050405020304" pitchFamily="18" charset="0"/>
              </a:rPr>
              <a:t>.</a:t>
            </a:r>
          </a:p>
          <a:p>
            <a:pPr marL="342900" indent="-342900">
              <a:spcBef>
                <a:spcPts val="0"/>
              </a:spcBef>
              <a:buClrTx/>
              <a:buFont typeface="Wingdings" panose="05000000000000000000" pitchFamily="2" charset="2"/>
              <a:buChar char="q"/>
            </a:pPr>
            <a:r>
              <a:rPr lang="en-US" sz="2400" b="1" u="sng" dirty="0" smtClean="0">
                <a:latin typeface="Times New Roman" panose="02020603050405020304" pitchFamily="18" charset="0"/>
                <a:cs typeface="Times New Roman" panose="02020603050405020304" pitchFamily="18" charset="0"/>
              </a:rPr>
              <a:t>SDI</a:t>
            </a:r>
            <a:endParaRPr lang="en-US" sz="2400" b="1" dirty="0">
              <a:latin typeface="Times New Roman" panose="02020603050405020304" pitchFamily="18" charset="0"/>
              <a:cs typeface="Times New Roman" panose="02020603050405020304" pitchFamily="18" charset="0"/>
            </a:endParaRPr>
          </a:p>
          <a:p>
            <a:pPr>
              <a:spcBef>
                <a:spcPts val="0"/>
              </a:spcBef>
            </a:pPr>
            <a:r>
              <a:rPr lang="en-US" sz="2400" dirty="0">
                <a:latin typeface="Times New Roman" panose="02020603050405020304" pitchFamily="18" charset="0"/>
                <a:cs typeface="Times New Roman" panose="02020603050405020304" pitchFamily="18" charset="0"/>
              </a:rPr>
              <a:t>student is taught to use a graphic organizer for cause and effect</a:t>
            </a:r>
          </a:p>
          <a:p>
            <a:pPr>
              <a:spcBef>
                <a:spcPts val="0"/>
              </a:spcBef>
            </a:pPr>
            <a:r>
              <a:rPr lang="en-US" sz="2400" dirty="0">
                <a:latin typeface="Times New Roman" panose="02020603050405020304" pitchFamily="18" charset="0"/>
                <a:cs typeface="Times New Roman" panose="02020603050405020304" pitchFamily="18" charset="0"/>
              </a:rPr>
              <a:t>teacher models the identification of vocabulary indicating author’s impact, style and purpose of plot </a:t>
            </a:r>
            <a:r>
              <a:rPr lang="en-US" sz="2400" dirty="0" smtClean="0">
                <a:latin typeface="Times New Roman" panose="02020603050405020304" pitchFamily="18" charset="0"/>
                <a:cs typeface="Times New Roman" panose="02020603050405020304" pitchFamily="18" charset="0"/>
              </a:rPr>
              <a:t>events; use of writing strategies to construct responses for comprehending</a:t>
            </a:r>
            <a:endParaRPr lang="en-US" sz="2400" dirty="0">
              <a:latin typeface="Times New Roman" panose="02020603050405020304" pitchFamily="18" charset="0"/>
              <a:cs typeface="Times New Roman" panose="02020603050405020304" pitchFamily="18" charset="0"/>
            </a:endParaRPr>
          </a:p>
          <a:p>
            <a:pPr marL="342900" indent="-342900">
              <a:spcBef>
                <a:spcPts val="0"/>
              </a:spcBef>
              <a:buClrTx/>
              <a:buFont typeface="Wingdings" panose="05000000000000000000" pitchFamily="2" charset="2"/>
              <a:buChar char="q"/>
            </a:pPr>
            <a:r>
              <a:rPr lang="en-US" sz="2400" b="1" u="sng" dirty="0" smtClean="0">
                <a:latin typeface="Times New Roman" panose="02020603050405020304" pitchFamily="18" charset="0"/>
                <a:cs typeface="Times New Roman" panose="02020603050405020304" pitchFamily="18" charset="0"/>
              </a:rPr>
              <a:t>Accommodation</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spcBef>
                <a:spcPts val="0"/>
              </a:spcBef>
            </a:pPr>
            <a:r>
              <a:rPr lang="en-US" sz="2400" dirty="0">
                <a:latin typeface="Times New Roman" panose="02020603050405020304" pitchFamily="18" charset="0"/>
                <a:cs typeface="Times New Roman" panose="02020603050405020304" pitchFamily="18" charset="0"/>
              </a:rPr>
              <a:t>clarify unknown </a:t>
            </a:r>
            <a:r>
              <a:rPr lang="en-US" sz="2400" dirty="0" smtClean="0">
                <a:latin typeface="Times New Roman" panose="02020603050405020304" pitchFamily="18" charset="0"/>
                <a:cs typeface="Times New Roman" panose="02020603050405020304" pitchFamily="18" charset="0"/>
              </a:rPr>
              <a:t>vocabulary, extended time </a:t>
            </a:r>
            <a:r>
              <a:rPr lang="en-US" sz="2400" dirty="0">
                <a:latin typeface="Times New Roman" panose="02020603050405020304" pitchFamily="18" charset="0"/>
                <a:cs typeface="Times New Roman" panose="02020603050405020304" pitchFamily="18" charset="0"/>
              </a:rPr>
              <a:t>to complete comprehension </a:t>
            </a:r>
            <a:r>
              <a:rPr lang="en-US" sz="2400" dirty="0" smtClean="0">
                <a:latin typeface="Times New Roman" panose="02020603050405020304" pitchFamily="18" charset="0"/>
                <a:cs typeface="Times New Roman" panose="02020603050405020304" pitchFamily="18" charset="0"/>
              </a:rPr>
              <a:t>work, use </a:t>
            </a:r>
            <a:r>
              <a:rPr lang="en-US" sz="2400" dirty="0">
                <a:latin typeface="Times New Roman" panose="02020603050405020304" pitchFamily="18" charset="0"/>
                <a:cs typeface="Times New Roman" panose="02020603050405020304" pitchFamily="18" charset="0"/>
              </a:rPr>
              <a:t>of graphic organizer for cause and </a:t>
            </a:r>
            <a:r>
              <a:rPr lang="en-US" sz="2400" dirty="0" smtClean="0">
                <a:latin typeface="Times New Roman" panose="02020603050405020304" pitchFamily="18" charset="0"/>
                <a:cs typeface="Times New Roman" panose="02020603050405020304" pitchFamily="18" charset="0"/>
              </a:rPr>
              <a:t>effect</a:t>
            </a:r>
          </a:p>
          <a:p>
            <a:pPr marL="342900" indent="-342900">
              <a:spcBef>
                <a:spcPts val="0"/>
              </a:spcBef>
              <a:buClrTx/>
              <a:buFont typeface="Wingdings" panose="05000000000000000000" pitchFamily="2" charset="2"/>
              <a:buChar char="q"/>
            </a:pPr>
            <a:r>
              <a:rPr lang="en-US" sz="2400" b="1" u="sng" dirty="0" smtClean="0">
                <a:latin typeface="Times New Roman" panose="02020603050405020304" pitchFamily="18" charset="0"/>
                <a:cs typeface="Times New Roman" panose="02020603050405020304" pitchFamily="18" charset="0"/>
              </a:rPr>
              <a:t>SDI </a:t>
            </a:r>
            <a:r>
              <a:rPr lang="en-US" sz="2400" b="1" u="sng" dirty="0">
                <a:latin typeface="Times New Roman" panose="02020603050405020304" pitchFamily="18" charset="0"/>
                <a:cs typeface="Times New Roman" panose="02020603050405020304" pitchFamily="18" charset="0"/>
              </a:rPr>
              <a:t>delivery in the co-taught classroom</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teaming, parallel, or alternative teaching</a:t>
            </a:r>
          </a:p>
          <a:p>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51931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a:latin typeface="Times New Roman" panose="02020603050405020304" pitchFamily="18" charset="0"/>
                <a:cs typeface="Times New Roman" panose="02020603050405020304" pitchFamily="18" charset="0"/>
              </a:rPr>
              <a:t>Reading Goal SOL 9.3</a:t>
            </a:r>
            <a:endParaRPr lang="en-US" sz="5400" dirty="0"/>
          </a:p>
        </p:txBody>
      </p:sp>
      <p:sp>
        <p:nvSpPr>
          <p:cNvPr id="3" name="Content Placeholder 2"/>
          <p:cNvSpPr>
            <a:spLocks noGrp="1"/>
          </p:cNvSpPr>
          <p:nvPr>
            <p:ph idx="1"/>
          </p:nvPr>
        </p:nvSpPr>
        <p:spPr>
          <a:xfrm>
            <a:off x="-1" y="1084631"/>
            <a:ext cx="12120161" cy="5054912"/>
          </a:xfrm>
        </p:spPr>
        <p:txBody>
          <a:bodyPr/>
          <a:lstStyle/>
          <a:p>
            <a:pPr>
              <a:spcBef>
                <a:spcPts val="0"/>
              </a:spcBef>
            </a:pPr>
            <a:r>
              <a:rPr lang="en-US" sz="2400" b="1" u="sng" dirty="0">
                <a:latin typeface="Times New Roman" panose="02020603050405020304" pitchFamily="18" charset="0"/>
                <a:cs typeface="Times New Roman" panose="02020603050405020304" pitchFamily="18" charset="0"/>
              </a:rPr>
              <a:t>Goal:</a:t>
            </a:r>
            <a:r>
              <a:rPr lang="en-US" sz="2400" b="1" dirty="0">
                <a:latin typeface="Times New Roman" panose="02020603050405020304" pitchFamily="18" charset="0"/>
                <a:cs typeface="Times New Roman" panose="02020603050405020304" pitchFamily="18" charset="0"/>
              </a:rPr>
              <a:t>  By the end of the school year, to enhance comprehension, the students will use strategies, such as </a:t>
            </a:r>
            <a:r>
              <a:rPr lang="en-US" sz="2400" b="1" i="1" u="sng" dirty="0">
                <a:latin typeface="Times New Roman" panose="02020603050405020304" pitchFamily="18" charset="0"/>
                <a:cs typeface="Times New Roman" panose="02020603050405020304" pitchFamily="18" charset="0"/>
              </a:rPr>
              <a:t>structural analysis of roots</a:t>
            </a:r>
            <a:r>
              <a:rPr lang="en-US" sz="2400" b="1" dirty="0">
                <a:latin typeface="Times New Roman" panose="02020603050405020304" pitchFamily="18" charset="0"/>
                <a:cs typeface="Times New Roman" panose="02020603050405020304" pitchFamily="18" charset="0"/>
              </a:rPr>
              <a:t>, </a:t>
            </a:r>
            <a:r>
              <a:rPr lang="en-US" sz="2400" b="1" i="1" u="sng" dirty="0">
                <a:latin typeface="Times New Roman" panose="02020603050405020304" pitchFamily="18" charset="0"/>
                <a:cs typeface="Times New Roman" panose="02020603050405020304" pitchFamily="18" charset="0"/>
              </a:rPr>
              <a:t>affixes</a:t>
            </a:r>
            <a:r>
              <a:rPr lang="en-US" sz="2400" b="1" dirty="0">
                <a:latin typeface="Times New Roman" panose="02020603050405020304" pitchFamily="18" charset="0"/>
                <a:cs typeface="Times New Roman" panose="02020603050405020304" pitchFamily="18" charset="0"/>
              </a:rPr>
              <a:t>, </a:t>
            </a:r>
            <a:r>
              <a:rPr lang="en-US" sz="2400" b="1" i="1" u="sng" dirty="0">
                <a:latin typeface="Times New Roman" panose="02020603050405020304" pitchFamily="18" charset="0"/>
                <a:cs typeface="Times New Roman" panose="02020603050405020304" pitchFamily="18" charset="0"/>
              </a:rPr>
              <a:t>synonyms, antonyms </a:t>
            </a:r>
            <a:r>
              <a:rPr lang="en-US" sz="2400" b="1" dirty="0">
                <a:latin typeface="Times New Roman" panose="02020603050405020304" pitchFamily="18" charset="0"/>
                <a:cs typeface="Times New Roman" panose="02020603050405020304" pitchFamily="18" charset="0"/>
              </a:rPr>
              <a:t>and </a:t>
            </a:r>
            <a:r>
              <a:rPr lang="en-US" sz="2400" b="1" i="1" u="sng" dirty="0">
                <a:latin typeface="Times New Roman" panose="02020603050405020304" pitchFamily="18" charset="0"/>
                <a:cs typeface="Times New Roman" panose="02020603050405020304" pitchFamily="18" charset="0"/>
              </a:rPr>
              <a:t>context to determine meanings of words and phrases </a:t>
            </a:r>
            <a:r>
              <a:rPr lang="en-US" sz="2400" b="1" dirty="0">
                <a:latin typeface="Times New Roman" panose="02020603050405020304" pitchFamily="18" charset="0"/>
                <a:cs typeface="Times New Roman" panose="02020603050405020304" pitchFamily="18" charset="0"/>
              </a:rPr>
              <a:t>with 80% accuracy on a given assignment</a:t>
            </a:r>
            <a:r>
              <a:rPr lang="en-US" sz="2000" dirty="0">
                <a:latin typeface="Times New Roman" panose="02020603050405020304" pitchFamily="18" charset="0"/>
                <a:cs typeface="Times New Roman" panose="02020603050405020304" pitchFamily="18" charset="0"/>
              </a:rPr>
              <a:t>.</a:t>
            </a:r>
          </a:p>
          <a:p>
            <a:pPr marL="342900" indent="-342900">
              <a:spcBef>
                <a:spcPts val="0"/>
              </a:spcBef>
              <a:buClrTx/>
              <a:buFont typeface="Wingdings" panose="05000000000000000000" pitchFamily="2" charset="2"/>
              <a:buChar char="q"/>
            </a:pPr>
            <a:r>
              <a:rPr lang="en-US" sz="2400" b="1" u="sng" dirty="0" smtClean="0">
                <a:latin typeface="Times New Roman" panose="02020603050405020304" pitchFamily="18" charset="0"/>
                <a:cs typeface="Times New Roman" panose="02020603050405020304" pitchFamily="18" charset="0"/>
              </a:rPr>
              <a:t>SDI</a:t>
            </a:r>
          </a:p>
          <a:p>
            <a:pPr>
              <a:spcBef>
                <a:spcPts val="0"/>
              </a:spcBef>
            </a:pPr>
            <a:r>
              <a:rPr lang="en-US" sz="2400" dirty="0" smtClean="0">
                <a:latin typeface="Times New Roman" panose="02020603050405020304" pitchFamily="18" charset="0"/>
                <a:cs typeface="Times New Roman" panose="02020603050405020304" pitchFamily="18" charset="0"/>
              </a:rPr>
              <a:t>Structured </a:t>
            </a:r>
            <a:r>
              <a:rPr lang="en-US" sz="2400" dirty="0">
                <a:latin typeface="Times New Roman" panose="02020603050405020304" pitchFamily="18" charset="0"/>
                <a:cs typeface="Times New Roman" panose="02020603050405020304" pitchFamily="18" charset="0"/>
              </a:rPr>
              <a:t>Literacy Instructional approach using station teaching or alternative teaching</a:t>
            </a:r>
          </a:p>
          <a:p>
            <a:pPr>
              <a:spcBef>
                <a:spcPts val="0"/>
              </a:spcBef>
            </a:pPr>
            <a:r>
              <a:rPr lang="en-US" sz="2400" dirty="0">
                <a:latin typeface="Times New Roman" panose="02020603050405020304" pitchFamily="18" charset="0"/>
                <a:cs typeface="Times New Roman" panose="02020603050405020304" pitchFamily="18" charset="0"/>
              </a:rPr>
              <a:t>SIM Learning Strategy-Word mapping using alternative, parallel, or team teaching</a:t>
            </a:r>
          </a:p>
          <a:p>
            <a:pPr>
              <a:spcBef>
                <a:spcPts val="0"/>
              </a:spcBef>
            </a:pPr>
            <a:r>
              <a:rPr lang="en-US" sz="2400" dirty="0">
                <a:latin typeface="Times New Roman" panose="02020603050405020304" pitchFamily="18" charset="0"/>
                <a:cs typeface="Times New Roman" panose="02020603050405020304" pitchFamily="18" charset="0"/>
              </a:rPr>
              <a:t>teach use of graphic organizer using parallel, team, or one teach/one observe</a:t>
            </a:r>
          </a:p>
          <a:p>
            <a:pPr marL="342900" indent="-342900">
              <a:spcBef>
                <a:spcPts val="0"/>
              </a:spcBef>
              <a:buClrTx/>
              <a:buFont typeface="Wingdings" panose="05000000000000000000" pitchFamily="2" charset="2"/>
              <a:buChar char="q"/>
            </a:pPr>
            <a:r>
              <a:rPr lang="en-US" sz="2400" b="1" u="sng" dirty="0" smtClean="0">
                <a:latin typeface="Times New Roman" panose="02020603050405020304" pitchFamily="18" charset="0"/>
                <a:cs typeface="Times New Roman" panose="02020603050405020304" pitchFamily="18" charset="0"/>
              </a:rPr>
              <a:t>Accommodations</a:t>
            </a:r>
            <a:endParaRPr lang="en-US" sz="2400" b="1" u="sng" dirty="0">
              <a:latin typeface="Times New Roman" panose="02020603050405020304" pitchFamily="18" charset="0"/>
              <a:cs typeface="Times New Roman" panose="02020603050405020304" pitchFamily="18" charset="0"/>
            </a:endParaRPr>
          </a:p>
          <a:p>
            <a:pPr>
              <a:spcBef>
                <a:spcPts val="0"/>
              </a:spcBef>
            </a:pPr>
            <a:r>
              <a:rPr lang="en-US" sz="2400" dirty="0">
                <a:latin typeface="Times New Roman" panose="02020603050405020304" pitchFamily="18" charset="0"/>
                <a:cs typeface="Times New Roman" panose="02020603050405020304" pitchFamily="18" charset="0"/>
              </a:rPr>
              <a:t>request word(s) be read aloud</a:t>
            </a:r>
          </a:p>
          <a:p>
            <a:pPr>
              <a:spcBef>
                <a:spcPts val="0"/>
              </a:spcBef>
            </a:pPr>
            <a:r>
              <a:rPr lang="en-US" sz="2400" dirty="0">
                <a:latin typeface="Times New Roman" panose="02020603050405020304" pitchFamily="18" charset="0"/>
                <a:cs typeface="Times New Roman" panose="02020603050405020304" pitchFamily="18" charset="0"/>
              </a:rPr>
              <a:t>extended time</a:t>
            </a:r>
          </a:p>
          <a:p>
            <a:pPr>
              <a:spcBef>
                <a:spcPts val="0"/>
              </a:spcBef>
            </a:pPr>
            <a:r>
              <a:rPr lang="en-US" sz="2400" dirty="0">
                <a:latin typeface="Times New Roman" panose="02020603050405020304" pitchFamily="18" charset="0"/>
                <a:cs typeface="Times New Roman" panose="02020603050405020304" pitchFamily="18" charset="0"/>
              </a:rPr>
              <a:t>graphic </a:t>
            </a:r>
            <a:r>
              <a:rPr lang="en-US" sz="2400" dirty="0" smtClean="0">
                <a:latin typeface="Times New Roman" panose="02020603050405020304" pitchFamily="18" charset="0"/>
                <a:cs typeface="Times New Roman" panose="02020603050405020304" pitchFamily="18" charset="0"/>
              </a:rPr>
              <a:t>organizer’</a:t>
            </a:r>
          </a:p>
          <a:p>
            <a:pPr marL="342900" indent="-342900">
              <a:spcBef>
                <a:spcPts val="0"/>
              </a:spcBef>
              <a:buClrTx/>
              <a:buFont typeface="Wingdings" panose="05000000000000000000" pitchFamily="2" charset="2"/>
              <a:buChar char="q"/>
            </a:pPr>
            <a:r>
              <a:rPr lang="en-US" sz="2400" b="1" u="sng" dirty="0" smtClean="0">
                <a:latin typeface="Times New Roman" panose="02020603050405020304" pitchFamily="18" charset="0"/>
                <a:cs typeface="Times New Roman" panose="02020603050405020304" pitchFamily="18" charset="0"/>
              </a:rPr>
              <a:t>SDI delivery </a:t>
            </a:r>
            <a:r>
              <a:rPr lang="en-US" sz="2400" b="1" u="sng" dirty="0">
                <a:latin typeface="Times New Roman" panose="02020603050405020304" pitchFamily="18" charset="0"/>
                <a:cs typeface="Times New Roman" panose="02020603050405020304" pitchFamily="18" charset="0"/>
              </a:rPr>
              <a:t>in the co-taught classroom</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station, alternative, parallel, </a:t>
            </a:r>
            <a:endParaRPr lang="en-US" sz="2400" dirty="0" smtClean="0">
              <a:latin typeface="Times New Roman" panose="02020603050405020304" pitchFamily="18" charset="0"/>
              <a:cs typeface="Times New Roman" panose="02020603050405020304" pitchFamily="18" charset="0"/>
            </a:endParaRPr>
          </a:p>
          <a:p>
            <a:pPr>
              <a:spcBef>
                <a:spcPts val="0"/>
              </a:spcBef>
              <a:buClrTx/>
            </a:pPr>
            <a:r>
              <a:rPr lang="en-US" sz="2400" dirty="0" smtClean="0">
                <a:latin typeface="Times New Roman" panose="02020603050405020304" pitchFamily="18" charset="0"/>
                <a:cs typeface="Times New Roman" panose="02020603050405020304" pitchFamily="18" charset="0"/>
              </a:rPr>
              <a:t>teach </a:t>
            </a:r>
            <a:r>
              <a:rPr lang="en-US" sz="2400" dirty="0">
                <a:latin typeface="Times New Roman" panose="02020603050405020304" pitchFamily="18" charset="0"/>
                <a:cs typeface="Times New Roman" panose="02020603050405020304" pitchFamily="18" charset="0"/>
              </a:rPr>
              <a:t>one/one observe </a:t>
            </a:r>
          </a:p>
          <a:p>
            <a:endParaRPr lang="en-US" sz="2000" dirty="0"/>
          </a:p>
        </p:txBody>
      </p:sp>
    </p:spTree>
    <p:extLst>
      <p:ext uri="{BB962C8B-B14F-4D97-AF65-F5344CB8AC3E}">
        <p14:creationId xmlns:p14="http://schemas.microsoft.com/office/powerpoint/2010/main" val="236603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latin typeface="Times New Roman" panose="02020603050405020304" pitchFamily="18" charset="0"/>
                <a:cs typeface="Times New Roman" panose="02020603050405020304" pitchFamily="18" charset="0"/>
              </a:rPr>
              <a:t>High Leverage Practices</a:t>
            </a:r>
          </a:p>
        </p:txBody>
      </p:sp>
      <p:sp>
        <p:nvSpPr>
          <p:cNvPr id="3" name="Content Placeholder 2"/>
          <p:cNvSpPr>
            <a:spLocks noGrp="1"/>
          </p:cNvSpPr>
          <p:nvPr>
            <p:ph idx="1"/>
          </p:nvPr>
        </p:nvSpPr>
        <p:spPr>
          <a:xfrm>
            <a:off x="-1" y="1084630"/>
            <a:ext cx="12120161" cy="5773369"/>
          </a:xfrm>
        </p:spPr>
        <p:txBody>
          <a:bodyPr/>
          <a:lstStyle/>
          <a:p>
            <a:r>
              <a:rPr lang="en-US" sz="20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Best practices to help these students meet with success have been identified in various research studies.</a:t>
            </a:r>
            <a:r>
              <a:rPr lang="en-US" sz="2000" b="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In partnership with the Collaboration for Effective Educator Development, Accountability and Reform (CEEDAR), the Council for Exceptional Children has developed and published a set of </a:t>
            </a:r>
            <a:r>
              <a:rPr lang="en-US" sz="2000" b="1" u="sng" dirty="0">
                <a:solidFill>
                  <a:srgbClr val="337AB7"/>
                </a:solidFill>
                <a:latin typeface="Times New Roman" panose="02020603050405020304" pitchFamily="18" charset="0"/>
                <a:ea typeface="Calibri" panose="020F0502020204030204" pitchFamily="34" charset="0"/>
                <a:cs typeface="Times New Roman" panose="02020603050405020304" pitchFamily="18" charset="0"/>
                <a:hlinkClick r:id="rId3"/>
              </a:rPr>
              <a:t>High Leverage Practices in Special Education</a:t>
            </a:r>
            <a:r>
              <a:rPr lang="en-US" sz="20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(HLPs) for special educators and teacher candidates. </a:t>
            </a:r>
            <a:r>
              <a:rPr lang="en-US" sz="20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hlinkClick r:id="rId4"/>
              </a:rPr>
              <a:t>https://</a:t>
            </a:r>
            <a:r>
              <a:rPr lang="en-US" sz="2000" b="1"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hlinkClick r:id="rId4"/>
              </a:rPr>
              <a:t>highleveragepractices.org/wp-content/uploads/2017/06/Collaborationshort.pdf</a:t>
            </a:r>
            <a:r>
              <a:rPr lang="en-US" sz="2000" b="1"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These practices </a:t>
            </a:r>
            <a:r>
              <a:rPr lang="en-US" sz="2000" b="1" dirty="0">
                <a:latin typeface="Times New Roman" panose="02020603050405020304" pitchFamily="18" charset="0"/>
                <a:cs typeface="Times New Roman" panose="02020603050405020304" pitchFamily="18" charset="0"/>
              </a:rPr>
              <a:t>enable special educators and their general education co-teaching partners to plan and implement effective instruction that is responsive to student needs and provides explicit, systematic instructional and behavioral interventions. The HLPs are organized around four aspects of practice: </a:t>
            </a:r>
          </a:p>
          <a:p>
            <a:pPr marL="914377" lvl="2" indent="0">
              <a:buNone/>
            </a:pPr>
            <a:r>
              <a:rPr lang="en-US" sz="2000" b="1" dirty="0" smtClean="0">
                <a:latin typeface="Times New Roman" panose="02020603050405020304" pitchFamily="18" charset="0"/>
                <a:cs typeface="Times New Roman" panose="02020603050405020304" pitchFamily="18" charset="0"/>
              </a:rPr>
              <a:t>Collaboration:  i.e., collaboration with other professionals and parents to support student success</a:t>
            </a:r>
            <a:endParaRPr lang="en-US" sz="2000" b="1" dirty="0">
              <a:latin typeface="Times New Roman" panose="02020603050405020304" pitchFamily="18" charset="0"/>
              <a:cs typeface="Times New Roman" panose="02020603050405020304" pitchFamily="18" charset="0"/>
            </a:endParaRPr>
          </a:p>
          <a:p>
            <a:pPr marL="914377" lvl="2" indent="0">
              <a:buNone/>
            </a:pPr>
            <a:r>
              <a:rPr lang="en-US" sz="2000" b="1" dirty="0" smtClean="0">
                <a:latin typeface="Times New Roman" panose="02020603050405020304" pitchFamily="18" charset="0"/>
                <a:cs typeface="Times New Roman" panose="02020603050405020304" pitchFamily="18" charset="0"/>
              </a:rPr>
              <a:t>Assessment: i.e., collect, inform stakeholders, use to inform instruction</a:t>
            </a:r>
            <a:endParaRPr lang="en-US" sz="2000" b="1" dirty="0">
              <a:latin typeface="Times New Roman" panose="02020603050405020304" pitchFamily="18" charset="0"/>
              <a:cs typeface="Times New Roman" panose="02020603050405020304" pitchFamily="18" charset="0"/>
            </a:endParaRPr>
          </a:p>
          <a:p>
            <a:pPr marL="914377" lvl="2" indent="0">
              <a:buNone/>
            </a:pPr>
            <a:r>
              <a:rPr lang="en-US" sz="2000" b="1" dirty="0" smtClean="0">
                <a:latin typeface="Times New Roman" panose="02020603050405020304" pitchFamily="18" charset="0"/>
                <a:cs typeface="Times New Roman" panose="02020603050405020304" pitchFamily="18" charset="0"/>
              </a:rPr>
              <a:t>Social/emotional/behavioral:  i.e., creating a respectful, positive environment, teach social skills , </a:t>
            </a:r>
            <a:r>
              <a:rPr lang="en-US" sz="2000" b="1" dirty="0">
                <a:latin typeface="Times New Roman" panose="02020603050405020304" pitchFamily="18" charset="0"/>
                <a:cs typeface="Times New Roman" panose="02020603050405020304" pitchFamily="18" charset="0"/>
              </a:rPr>
              <a:t>and</a:t>
            </a:r>
          </a:p>
          <a:p>
            <a:pPr marL="914377" lvl="2" indent="0">
              <a:buNone/>
            </a:pPr>
            <a:r>
              <a:rPr lang="en-US" sz="2000" b="1" dirty="0" smtClean="0">
                <a:latin typeface="Times New Roman" panose="02020603050405020304" pitchFamily="18" charset="0"/>
                <a:cs typeface="Times New Roman" panose="02020603050405020304" pitchFamily="18" charset="0"/>
              </a:rPr>
              <a:t>Instruction:  i.e., explicit, systematic, goal-focused instruction, adapt and scaffold instruction </a:t>
            </a:r>
          </a:p>
          <a:p>
            <a:pPr marL="914377" lvl="2" indent="0">
              <a:buNone/>
            </a:pP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p>
          <a:p>
            <a:pPr lvl="2"/>
            <a:endParaRPr lang="en-US" sz="2000" b="1" dirty="0">
              <a:latin typeface="Times New Roman" panose="02020603050405020304" pitchFamily="18" charset="0"/>
              <a:cs typeface="Times New Roman" panose="02020603050405020304" pitchFamily="18" charset="0"/>
            </a:endParaRPr>
          </a:p>
          <a:p>
            <a:pPr marL="914377" lvl="2" indent="0">
              <a:buNone/>
            </a:pPr>
            <a:endParaRPr lang="en-US" sz="2000" b="1" dirty="0">
              <a:latin typeface="Times New Roman" panose="02020603050405020304" pitchFamily="18" charset="0"/>
              <a:cs typeface="Times New Roman" panose="02020603050405020304" pitchFamily="18" charset="0"/>
            </a:endParaRPr>
          </a:p>
          <a:p>
            <a:endParaRPr lang="en-US" dirty="0"/>
          </a:p>
        </p:txBody>
      </p:sp>
      <p:sp>
        <p:nvSpPr>
          <p:cNvPr id="4" name="TextBox 3"/>
          <p:cNvSpPr txBox="1"/>
          <p:nvPr/>
        </p:nvSpPr>
        <p:spPr>
          <a:xfrm>
            <a:off x="943545" y="6025214"/>
            <a:ext cx="7707559" cy="1077218"/>
          </a:xfrm>
          <a:prstGeom prst="rect">
            <a:avLst/>
          </a:prstGeom>
          <a:noFill/>
        </p:spPr>
        <p:txBody>
          <a:bodyPr wrap="none" rtlCol="0">
            <a:spAutoFit/>
          </a:bodyPr>
          <a:lstStyle/>
          <a:p>
            <a:r>
              <a:rPr lang="en-US" sz="3200" b="1" dirty="0">
                <a:solidFill>
                  <a:schemeClr val="bg1"/>
                </a:solidFill>
              </a:rPr>
              <a:t> </a:t>
            </a:r>
            <a:r>
              <a:rPr lang="en-US" sz="3200" dirty="0">
                <a:solidFill>
                  <a:schemeClr val="bg1"/>
                </a:solidFill>
                <a:latin typeface="Times New Roman" panose="02020603050405020304" pitchFamily="18" charset="0"/>
                <a:cs typeface="Times New Roman" panose="02020603050405020304" pitchFamily="18" charset="0"/>
                <a:hlinkClick r:id="rId5"/>
              </a:rPr>
              <a:t>High Leverage Practices and SDI (article)</a:t>
            </a:r>
            <a:br>
              <a:rPr lang="en-US" sz="3200" dirty="0">
                <a:solidFill>
                  <a:schemeClr val="bg1"/>
                </a:solidFill>
                <a:latin typeface="Times New Roman" panose="02020603050405020304" pitchFamily="18" charset="0"/>
                <a:cs typeface="Times New Roman" panose="02020603050405020304" pitchFamily="18" charset="0"/>
                <a:hlinkClick r:id="rId5"/>
              </a:rPr>
            </a:br>
            <a:r>
              <a:rPr lang="en-US" sz="3200" b="1" dirty="0" smtClean="0">
                <a:solidFill>
                  <a:schemeClr val="bg1"/>
                </a:solidFill>
              </a:rPr>
              <a:t>   </a:t>
            </a:r>
            <a:r>
              <a:rPr lang="en-US" dirty="0" smtClean="0"/>
              <a:t>                                                                                                                </a:t>
            </a:r>
            <a:endParaRPr lang="en-US" dirty="0"/>
          </a:p>
        </p:txBody>
      </p:sp>
    </p:spTree>
    <p:extLst>
      <p:ext uri="{BB962C8B-B14F-4D97-AF65-F5344CB8AC3E}">
        <p14:creationId xmlns:p14="http://schemas.microsoft.com/office/powerpoint/2010/main" val="4084713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Upcoming Events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 y="1084631"/>
            <a:ext cx="12120161" cy="4271140"/>
          </a:xfrm>
        </p:spPr>
        <p:txBody>
          <a:bodyPr/>
          <a:lstStyle/>
          <a:p>
            <a:r>
              <a:rPr lang="en-US" dirty="0" smtClean="0">
                <a:latin typeface="Times New Roman" panose="02020603050405020304" pitchFamily="18" charset="0"/>
                <a:cs typeface="Times New Roman" panose="02020603050405020304" pitchFamily="18" charset="0"/>
              </a:rPr>
              <a:t>Professional development opportunities are shared through Teacher Direct and Principal Memos.  </a:t>
            </a:r>
            <a:endParaRPr lang="en-US" dirty="0">
              <a:latin typeface="Times New Roman" panose="02020603050405020304" pitchFamily="18" charset="0"/>
              <a:cs typeface="Times New Roman" panose="02020603050405020304" pitchFamily="18" charset="0"/>
            </a:endParaRPr>
          </a:p>
          <a:p>
            <a:pPr marL="457200" indent="-457200">
              <a:buClrTx/>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Summer Co-teaching Institutes (June/July)</a:t>
            </a:r>
          </a:p>
          <a:p>
            <a:pPr marL="457200" indent="-457200">
              <a:buClrTx/>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Multisensory Structured Literacy training (March 11-14 and July 20-23) </a:t>
            </a:r>
          </a:p>
          <a:p>
            <a:endParaRPr lang="en-US" dirty="0"/>
          </a:p>
        </p:txBody>
      </p:sp>
    </p:spTree>
    <p:extLst>
      <p:ext uri="{BB962C8B-B14F-4D97-AF65-F5344CB8AC3E}">
        <p14:creationId xmlns:p14="http://schemas.microsoft.com/office/powerpoint/2010/main" val="12334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Stay Connected</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 y="1084631"/>
            <a:ext cx="12120161" cy="5109340"/>
          </a:xfrm>
        </p:spPr>
        <p:txBody>
          <a:bodyPr/>
          <a:lstStyle/>
          <a:p>
            <a:pPr marL="465655" lvl="1" indent="0" algn="ctr">
              <a:buNone/>
            </a:pPr>
            <a:r>
              <a:rPr lang="en-US" sz="2400" dirty="0">
                <a:solidFill>
                  <a:schemeClr val="tx1"/>
                </a:solidFill>
                <a:latin typeface="Times New Roman" panose="02020603050405020304" pitchFamily="18" charset="0"/>
                <a:cs typeface="Times New Roman" panose="02020603050405020304" pitchFamily="18" charset="0"/>
              </a:rPr>
              <a:t>Dr. Teresa </a:t>
            </a:r>
            <a:r>
              <a:rPr lang="en-US" sz="2400" dirty="0" smtClean="0">
                <a:solidFill>
                  <a:schemeClr val="tx1"/>
                </a:solidFill>
                <a:latin typeface="Times New Roman" panose="02020603050405020304" pitchFamily="18" charset="0"/>
                <a:cs typeface="Times New Roman" panose="02020603050405020304" pitchFamily="18" charset="0"/>
              </a:rPr>
              <a:t>Lee </a:t>
            </a:r>
          </a:p>
          <a:p>
            <a:pPr marL="465655" lvl="1" indent="0" algn="ctr">
              <a:buNone/>
            </a:pPr>
            <a:r>
              <a:rPr lang="en-US" sz="1600" dirty="0" smtClean="0">
                <a:solidFill>
                  <a:schemeClr val="tx1"/>
                </a:solidFill>
                <a:latin typeface="Times New Roman" panose="02020603050405020304" pitchFamily="18" charset="0"/>
                <a:cs typeface="Times New Roman" panose="02020603050405020304" pitchFamily="18" charset="0"/>
              </a:rPr>
              <a:t>Coordinator </a:t>
            </a:r>
            <a:r>
              <a:rPr lang="en-US" sz="1600" dirty="0">
                <a:solidFill>
                  <a:schemeClr val="tx1"/>
                </a:solidFill>
                <a:latin typeface="Times New Roman" panose="02020603050405020304" pitchFamily="18" charset="0"/>
                <a:cs typeface="Times New Roman" panose="02020603050405020304" pitchFamily="18" charset="0"/>
              </a:rPr>
              <a:t>for Inclusive Practices and Specialist for Students with Learning Disabilities and Attention </a:t>
            </a:r>
            <a:r>
              <a:rPr lang="en-US" sz="1600" dirty="0" smtClean="0">
                <a:solidFill>
                  <a:schemeClr val="tx1"/>
                </a:solidFill>
                <a:latin typeface="Times New Roman" panose="02020603050405020304" pitchFamily="18" charset="0"/>
                <a:cs typeface="Times New Roman" panose="02020603050405020304" pitchFamily="18" charset="0"/>
              </a:rPr>
              <a:t>Deficit</a:t>
            </a:r>
          </a:p>
          <a:p>
            <a:pPr marL="465655" lvl="1" indent="0" algn="ctr">
              <a:buNone/>
            </a:pPr>
            <a:r>
              <a:rPr lang="en-US" sz="1600" dirty="0">
                <a:solidFill>
                  <a:schemeClr val="tx1"/>
                </a:solidFill>
                <a:latin typeface="Times New Roman" panose="02020603050405020304" pitchFamily="18" charset="0"/>
                <a:cs typeface="Times New Roman" panose="02020603050405020304" pitchFamily="18" charset="0"/>
              </a:rPr>
              <a:t>teresa.lee@doe.virginia.gov</a:t>
            </a:r>
          </a:p>
          <a:p>
            <a:pPr marL="465655" lvl="1" indent="0" algn="ctr">
              <a:buNone/>
            </a:pPr>
            <a:endParaRPr lang="en-US" sz="2400" dirty="0" smtClean="0">
              <a:solidFill>
                <a:schemeClr val="tx1"/>
              </a:solidFill>
              <a:latin typeface="Times New Roman" panose="02020603050405020304" pitchFamily="18" charset="0"/>
              <a:cs typeface="Times New Roman" panose="02020603050405020304" pitchFamily="18" charset="0"/>
            </a:endParaRPr>
          </a:p>
          <a:p>
            <a:pPr marL="465655" lvl="1" indent="0" algn="ctr">
              <a:buNone/>
            </a:pPr>
            <a:r>
              <a:rPr lang="en-US" sz="2400" dirty="0" smtClean="0">
                <a:solidFill>
                  <a:schemeClr val="tx1"/>
                </a:solidFill>
                <a:latin typeface="Times New Roman" panose="02020603050405020304" pitchFamily="18" charset="0"/>
                <a:cs typeface="Times New Roman" panose="02020603050405020304" pitchFamily="18" charset="0"/>
              </a:rPr>
              <a:t>Kim </a:t>
            </a:r>
            <a:r>
              <a:rPr lang="en-US" sz="2400" dirty="0">
                <a:solidFill>
                  <a:schemeClr val="tx1"/>
                </a:solidFill>
                <a:latin typeface="Times New Roman" panose="02020603050405020304" pitchFamily="18" charset="0"/>
                <a:cs typeface="Times New Roman" panose="02020603050405020304" pitchFamily="18" charset="0"/>
              </a:rPr>
              <a:t>Bausum </a:t>
            </a:r>
            <a:r>
              <a:rPr lang="en-US" sz="2400" dirty="0" smtClean="0">
                <a:solidFill>
                  <a:schemeClr val="tx1"/>
                </a:solidFill>
                <a:latin typeface="Times New Roman" panose="02020603050405020304" pitchFamily="18" charset="0"/>
                <a:cs typeface="Times New Roman" panose="02020603050405020304" pitchFamily="18" charset="0"/>
              </a:rPr>
              <a:t>Brown </a:t>
            </a:r>
          </a:p>
          <a:p>
            <a:pPr marL="465655" lvl="1" indent="0" algn="ctr">
              <a:buNone/>
            </a:pPr>
            <a:r>
              <a:rPr lang="en-US" sz="1600" dirty="0" smtClean="0">
                <a:solidFill>
                  <a:schemeClr val="tx1"/>
                </a:solidFill>
                <a:latin typeface="Times New Roman" panose="02020603050405020304" pitchFamily="18" charset="0"/>
                <a:cs typeface="Times New Roman" panose="02020603050405020304" pitchFamily="18" charset="0"/>
              </a:rPr>
              <a:t>Specialized </a:t>
            </a:r>
            <a:r>
              <a:rPr lang="en-US" sz="1600" dirty="0">
                <a:solidFill>
                  <a:schemeClr val="tx1"/>
                </a:solidFill>
                <a:latin typeface="Times New Roman" panose="02020603050405020304" pitchFamily="18" charset="0"/>
                <a:cs typeface="Times New Roman" panose="02020603050405020304" pitchFamily="18" charset="0"/>
              </a:rPr>
              <a:t>Reading and Dyslexia </a:t>
            </a:r>
            <a:r>
              <a:rPr lang="en-US" sz="1600" dirty="0" smtClean="0">
                <a:solidFill>
                  <a:schemeClr val="tx1"/>
                </a:solidFill>
                <a:latin typeface="Times New Roman" panose="02020603050405020304" pitchFamily="18" charset="0"/>
                <a:cs typeface="Times New Roman" panose="02020603050405020304" pitchFamily="18" charset="0"/>
              </a:rPr>
              <a:t>Specialist</a:t>
            </a:r>
          </a:p>
          <a:p>
            <a:pPr marL="465655" lvl="1" indent="0" algn="ctr">
              <a:buNone/>
            </a:pPr>
            <a:r>
              <a:rPr lang="en-US" sz="1600" dirty="0" smtClean="0">
                <a:solidFill>
                  <a:schemeClr val="tx1"/>
                </a:solidFill>
                <a:latin typeface="Times New Roman" panose="02020603050405020304" pitchFamily="18" charset="0"/>
                <a:cs typeface="Times New Roman" panose="02020603050405020304" pitchFamily="18" charset="0"/>
              </a:rPr>
              <a:t>Kim.Bausum-Brown@doe.Virginia.gov</a:t>
            </a:r>
            <a:endParaRPr lang="en-US" sz="1600" dirty="0">
              <a:solidFill>
                <a:schemeClr val="tx1"/>
              </a:solidFill>
              <a:latin typeface="Times New Roman" panose="02020603050405020304" pitchFamily="18" charset="0"/>
              <a:cs typeface="Times New Roman" panose="02020603050405020304" pitchFamily="18" charset="0"/>
            </a:endParaRPr>
          </a:p>
          <a:p>
            <a:pPr marL="465655" lvl="1" indent="0" algn="ctr">
              <a:buNone/>
            </a:pPr>
            <a:endParaRPr lang="en-US" sz="2400" dirty="0" smtClean="0">
              <a:solidFill>
                <a:schemeClr val="tx1"/>
              </a:solidFill>
              <a:latin typeface="Times New Roman" panose="02020603050405020304" pitchFamily="18" charset="0"/>
              <a:cs typeface="Times New Roman" panose="02020603050405020304" pitchFamily="18" charset="0"/>
            </a:endParaRPr>
          </a:p>
          <a:p>
            <a:pPr marL="465655" lvl="1" indent="0" algn="ctr">
              <a:buNone/>
            </a:pPr>
            <a:r>
              <a:rPr lang="en-US" sz="2400" dirty="0" smtClean="0">
                <a:solidFill>
                  <a:schemeClr val="tx1"/>
                </a:solidFill>
                <a:latin typeface="Times New Roman" panose="02020603050405020304" pitchFamily="18" charset="0"/>
                <a:cs typeface="Times New Roman" panose="02020603050405020304" pitchFamily="18" charset="0"/>
              </a:rPr>
              <a:t>Mary Stowe</a:t>
            </a:r>
            <a:endParaRPr lang="en-US" sz="1600" dirty="0" smtClean="0">
              <a:solidFill>
                <a:schemeClr val="tx1"/>
              </a:solidFill>
              <a:latin typeface="Times New Roman" panose="02020603050405020304" pitchFamily="18" charset="0"/>
              <a:cs typeface="Times New Roman" panose="02020603050405020304" pitchFamily="18" charset="0"/>
            </a:endParaRPr>
          </a:p>
          <a:p>
            <a:pPr marL="465655" lvl="1" indent="0" algn="ctr">
              <a:buNone/>
            </a:pPr>
            <a:r>
              <a:rPr lang="en-US" sz="1600" dirty="0" smtClean="0">
                <a:solidFill>
                  <a:schemeClr val="tx1"/>
                </a:solidFill>
                <a:latin typeface="Times New Roman" panose="02020603050405020304" pitchFamily="18" charset="0"/>
                <a:cs typeface="Times New Roman" panose="02020603050405020304" pitchFamily="18" charset="0"/>
              </a:rPr>
              <a:t>W&amp;M </a:t>
            </a:r>
            <a:r>
              <a:rPr lang="en-US" sz="1600" dirty="0">
                <a:solidFill>
                  <a:schemeClr val="tx1"/>
                </a:solidFill>
                <a:latin typeface="Times New Roman" panose="02020603050405020304" pitchFamily="18" charset="0"/>
                <a:cs typeface="Times New Roman" panose="02020603050405020304" pitchFamily="18" charset="0"/>
              </a:rPr>
              <a:t>TTAC Specialist and State Reading </a:t>
            </a:r>
            <a:r>
              <a:rPr lang="en-US" sz="1600" dirty="0" smtClean="0">
                <a:solidFill>
                  <a:schemeClr val="tx1"/>
                </a:solidFill>
                <a:latin typeface="Times New Roman" panose="02020603050405020304" pitchFamily="18" charset="0"/>
                <a:cs typeface="Times New Roman" panose="02020603050405020304" pitchFamily="18" charset="0"/>
              </a:rPr>
              <a:t>Coordinator</a:t>
            </a:r>
          </a:p>
          <a:p>
            <a:pPr marL="465655" lvl="1" indent="0" algn="ctr">
              <a:buNone/>
            </a:pPr>
            <a:r>
              <a:rPr lang="en-US" sz="1600" dirty="0">
                <a:solidFill>
                  <a:schemeClr val="tx1"/>
                </a:solidFill>
                <a:latin typeface="Times New Roman" panose="02020603050405020304" pitchFamily="18" charset="0"/>
                <a:cs typeface="Times New Roman" panose="02020603050405020304" pitchFamily="18" charset="0"/>
              </a:rPr>
              <a:t>mmstowe@wm.edu</a:t>
            </a:r>
          </a:p>
          <a:p>
            <a:pPr algn="ctr"/>
            <a:endParaRPr lang="en-US" dirty="0"/>
          </a:p>
        </p:txBody>
      </p:sp>
    </p:spTree>
    <p:extLst>
      <p:ext uri="{BB962C8B-B14F-4D97-AF65-F5344CB8AC3E}">
        <p14:creationId xmlns:p14="http://schemas.microsoft.com/office/powerpoint/2010/main" val="260425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Questions from the Field</a:t>
            </a:r>
            <a:endParaRPr lang="en-US"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Chat Feature</a:t>
            </a:r>
            <a:endParaRPr lang="en-US"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half" idx="2"/>
          </p:nvPr>
        </p:nvSpPr>
        <p:spPr>
          <a:xfrm>
            <a:off x="6369696" y="2135196"/>
            <a:ext cx="5386917" cy="3583960"/>
          </a:xfrm>
        </p:spPr>
        <p:txBody>
          <a:bodyPr/>
          <a:lstStyle/>
          <a:p>
            <a:r>
              <a:rPr lang="en-US" dirty="0" smtClean="0">
                <a:latin typeface="Times New Roman" panose="02020603050405020304" pitchFamily="18" charset="0"/>
                <a:cs typeface="Times New Roman" panose="02020603050405020304" pitchFamily="18" charset="0"/>
              </a:rPr>
              <a:t>Use the chat feature to pose any questions to the group.</a:t>
            </a:r>
          </a:p>
          <a:p>
            <a:r>
              <a:rPr lang="en-US" dirty="0" smtClean="0">
                <a:latin typeface="Times New Roman" panose="02020603050405020304" pitchFamily="18" charset="0"/>
                <a:cs typeface="Times New Roman" panose="02020603050405020304" pitchFamily="18" charset="0"/>
              </a:rPr>
              <a:t>We will collect these and add additional information as necessary to the presentation before slides are mailed out</a:t>
            </a:r>
            <a:r>
              <a:rPr lang="en-US" dirty="0" smtClean="0"/>
              <a:t>. </a:t>
            </a:r>
            <a:endParaRPr lang="en-US" dirty="0"/>
          </a:p>
        </p:txBody>
      </p:sp>
    </p:spTree>
    <p:extLst>
      <p:ext uri="{BB962C8B-B14F-4D97-AF65-F5344CB8AC3E}">
        <p14:creationId xmlns:p14="http://schemas.microsoft.com/office/powerpoint/2010/main" val="291500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Objectives of the webinar</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964841"/>
            <a:ext cx="12192000" cy="5365621"/>
          </a:xfrm>
        </p:spPr>
        <p:txBody>
          <a:bodyPr>
            <a:normAutofit/>
          </a:bodyPr>
          <a:lstStyle/>
          <a:p>
            <a:r>
              <a:rPr lang="en-US" dirty="0" smtClean="0">
                <a:latin typeface="Times New Roman" panose="02020603050405020304" pitchFamily="18" charset="0"/>
                <a:cs typeface="Times New Roman" panose="02020603050405020304" pitchFamily="18" charset="0"/>
              </a:rPr>
              <a:t>Share </a:t>
            </a:r>
            <a:r>
              <a:rPr lang="en-US" dirty="0">
                <a:latin typeface="Times New Roman" panose="02020603050405020304" pitchFamily="18" charset="0"/>
                <a:cs typeface="Times New Roman" panose="02020603050405020304" pitchFamily="18" charset="0"/>
              </a:rPr>
              <a:t>best practices to enhance literacy skills development  in the co-taught </a:t>
            </a:r>
            <a:r>
              <a:rPr lang="en-US" dirty="0" smtClean="0">
                <a:latin typeface="Times New Roman" panose="02020603050405020304" pitchFamily="18" charset="0"/>
                <a:cs typeface="Times New Roman" panose="02020603050405020304" pitchFamily="18" charset="0"/>
              </a:rPr>
              <a:t>classroom by:</a:t>
            </a:r>
          </a:p>
          <a:p>
            <a:pPr lvl="1">
              <a:buFont typeface="Wingdings" panose="05000000000000000000" pitchFamily="2" charset="2"/>
              <a:buChar char="q"/>
            </a:pPr>
            <a:r>
              <a:rPr lang="en-US" dirty="0" smtClean="0">
                <a:solidFill>
                  <a:schemeClr val="tx1"/>
                </a:solidFill>
                <a:latin typeface="Times New Roman" panose="02020603050405020304" pitchFamily="18" charset="0"/>
                <a:cs typeface="Times New Roman" panose="02020603050405020304" pitchFamily="18" charset="0"/>
              </a:rPr>
              <a:t>Defining co-teaching</a:t>
            </a:r>
          </a:p>
          <a:p>
            <a:pPr lvl="1">
              <a:buFont typeface="Wingdings" panose="05000000000000000000" pitchFamily="2" charset="2"/>
              <a:buChar char="q"/>
            </a:pPr>
            <a:r>
              <a:rPr lang="en-US" dirty="0">
                <a:solidFill>
                  <a:schemeClr val="tx1"/>
                </a:solidFill>
                <a:latin typeface="Times New Roman" panose="02020603050405020304" pitchFamily="18" charset="0"/>
                <a:cs typeface="Times New Roman" panose="02020603050405020304" pitchFamily="18" charset="0"/>
              </a:rPr>
              <a:t>C</a:t>
            </a:r>
            <a:r>
              <a:rPr lang="en-US" dirty="0" smtClean="0">
                <a:solidFill>
                  <a:schemeClr val="tx1"/>
                </a:solidFill>
                <a:latin typeface="Times New Roman" panose="02020603050405020304" pitchFamily="18" charset="0"/>
                <a:cs typeface="Times New Roman" panose="02020603050405020304" pitchFamily="18" charset="0"/>
              </a:rPr>
              <a:t>onnecting the English standards to the Individualized Education Program (IEPs) </a:t>
            </a:r>
          </a:p>
          <a:p>
            <a:pPr lvl="1">
              <a:buFont typeface="Wingdings" panose="05000000000000000000" pitchFamily="2" charset="2"/>
              <a:buChar char="q"/>
            </a:pPr>
            <a:r>
              <a:rPr lang="en-US" dirty="0">
                <a:solidFill>
                  <a:schemeClr val="tx1"/>
                </a:solidFill>
                <a:latin typeface="Times New Roman" panose="02020603050405020304" pitchFamily="18" charset="0"/>
                <a:cs typeface="Times New Roman" panose="02020603050405020304" pitchFamily="18" charset="0"/>
              </a:rPr>
              <a:t>P</a:t>
            </a:r>
            <a:r>
              <a:rPr lang="en-US" dirty="0" smtClean="0">
                <a:solidFill>
                  <a:schemeClr val="tx1"/>
                </a:solidFill>
                <a:latin typeface="Times New Roman" panose="02020603050405020304" pitchFamily="18" charset="0"/>
                <a:cs typeface="Times New Roman" panose="02020603050405020304" pitchFamily="18" charset="0"/>
              </a:rPr>
              <a:t>roviding examples of how specially designed instruction and accommodation that can be provided in the co-taught classroom</a:t>
            </a:r>
          </a:p>
          <a:p>
            <a:pPr marL="1200150" lvl="1" indent="-742950">
              <a:buFont typeface="Arial" panose="020B0604020202020204" pitchFamily="34" charset="0"/>
              <a:buAutoNum type="arabicPeriod"/>
            </a:pPr>
            <a:endParaRPr lang="en-US" sz="3900" dirty="0" smtClean="0">
              <a:solidFill>
                <a:schemeClr val="tx1"/>
              </a:solidFill>
              <a:latin typeface="Times New Roman" panose="02020603050405020304" pitchFamily="18" charset="0"/>
              <a:cs typeface="Times New Roman" panose="02020603050405020304" pitchFamily="18" charset="0"/>
            </a:endParaRPr>
          </a:p>
          <a:p>
            <a:pPr marL="1200150" lvl="1" indent="-742950">
              <a:buFont typeface="Arial" panose="020B0604020202020204" pitchFamily="34" charset="0"/>
              <a:buAutoNum type="arabicPeriod"/>
            </a:pPr>
            <a:endParaRPr lang="en-US" dirty="0"/>
          </a:p>
          <a:p>
            <a:pPr marL="1200150" lvl="1" indent="-742950">
              <a:buAutoNum type="arabicPeriod"/>
            </a:pPr>
            <a:endParaRPr lang="en-US" dirty="0" smtClean="0"/>
          </a:p>
          <a:p>
            <a:pPr marL="742950" indent="-742950">
              <a:buAutoNum type="arabicPeriod"/>
            </a:pPr>
            <a:endParaRPr lang="en-US" sz="4400" dirty="0" smtClean="0"/>
          </a:p>
        </p:txBody>
      </p:sp>
    </p:spTree>
    <p:extLst>
      <p:ext uri="{BB962C8B-B14F-4D97-AF65-F5344CB8AC3E}">
        <p14:creationId xmlns:p14="http://schemas.microsoft.com/office/powerpoint/2010/main" val="486226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Part 1: Defining Co-Teaching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964845"/>
            <a:ext cx="12192000" cy="4887316"/>
          </a:xfrm>
        </p:spPr>
        <p:txBody>
          <a:bodyPr>
            <a:normAutofit fontScale="92500"/>
          </a:bodyPr>
          <a:lstStyle/>
          <a:p>
            <a:pPr>
              <a:buClrTx/>
            </a:pPr>
            <a:r>
              <a:rPr lang="en-US" sz="4300" dirty="0" smtClean="0">
                <a:latin typeface="Times New Roman" panose="02020603050405020304" pitchFamily="18" charset="0"/>
                <a:cs typeface="Times New Roman" panose="02020603050405020304" pitchFamily="18" charset="0"/>
              </a:rPr>
              <a:t>Co-Teaching is a special education service delivery model that is designed to help </a:t>
            </a:r>
            <a:r>
              <a:rPr lang="en-US" sz="4300" dirty="0">
                <a:latin typeface="Times New Roman" panose="02020603050405020304" pitchFamily="18" charset="0"/>
                <a:cs typeface="Times New Roman" panose="02020603050405020304" pitchFamily="18" charset="0"/>
              </a:rPr>
              <a:t>students with </a:t>
            </a:r>
            <a:r>
              <a:rPr lang="en-US" sz="4300" dirty="0" smtClean="0">
                <a:latin typeface="Times New Roman" panose="02020603050405020304" pitchFamily="18" charset="0"/>
                <a:cs typeface="Times New Roman" panose="02020603050405020304" pitchFamily="18" charset="0"/>
              </a:rPr>
              <a:t>disabilities: </a:t>
            </a:r>
          </a:p>
          <a:p>
            <a:pPr marL="571500" indent="-571500">
              <a:buClrTx/>
              <a:buFont typeface="Wingdings" panose="05000000000000000000" pitchFamily="2" charset="2"/>
              <a:buChar char="q"/>
            </a:pPr>
            <a:r>
              <a:rPr lang="en-US" sz="4300" dirty="0">
                <a:latin typeface="Times New Roman" panose="02020603050405020304" pitchFamily="18" charset="0"/>
                <a:cs typeface="Times New Roman" panose="02020603050405020304" pitchFamily="18" charset="0"/>
              </a:rPr>
              <a:t>A</a:t>
            </a:r>
            <a:r>
              <a:rPr lang="en-US" sz="4300" dirty="0" smtClean="0">
                <a:latin typeface="Times New Roman" panose="02020603050405020304" pitchFamily="18" charset="0"/>
                <a:cs typeface="Times New Roman" panose="02020603050405020304" pitchFamily="18" charset="0"/>
              </a:rPr>
              <a:t>ccess a </a:t>
            </a:r>
            <a:r>
              <a:rPr lang="en-US" sz="4300" dirty="0">
                <a:latin typeface="Times New Roman" panose="02020603050405020304" pitchFamily="18" charset="0"/>
                <a:cs typeface="Times New Roman" panose="02020603050405020304" pitchFamily="18" charset="0"/>
              </a:rPr>
              <a:t>rigorous general education curriculum </a:t>
            </a:r>
            <a:r>
              <a:rPr lang="en-US" sz="4300" dirty="0" smtClean="0">
                <a:latin typeface="Times New Roman" panose="02020603050405020304" pitchFamily="18" charset="0"/>
                <a:cs typeface="Times New Roman" panose="02020603050405020304" pitchFamily="18" charset="0"/>
              </a:rPr>
              <a:t>in </a:t>
            </a:r>
            <a:r>
              <a:rPr lang="en-US" sz="4300" dirty="0">
                <a:latin typeface="Times New Roman" panose="02020603050405020304" pitchFamily="18" charset="0"/>
                <a:cs typeface="Times New Roman" panose="02020603050405020304" pitchFamily="18" charset="0"/>
              </a:rPr>
              <a:t>the least restrictive </a:t>
            </a:r>
            <a:r>
              <a:rPr lang="en-US" sz="4300" dirty="0" smtClean="0">
                <a:latin typeface="Times New Roman" panose="02020603050405020304" pitchFamily="18" charset="0"/>
                <a:cs typeface="Times New Roman" panose="02020603050405020304" pitchFamily="18" charset="0"/>
              </a:rPr>
              <a:t>environment (general education classroom)</a:t>
            </a:r>
          </a:p>
          <a:p>
            <a:pPr marL="571500" indent="-571500">
              <a:buClrTx/>
              <a:buFont typeface="Wingdings" panose="05000000000000000000" pitchFamily="2" charset="2"/>
              <a:buChar char="q"/>
            </a:pPr>
            <a:r>
              <a:rPr lang="en-US" sz="4300" dirty="0" smtClean="0">
                <a:latin typeface="Times New Roman" panose="02020603050405020304" pitchFamily="18" charset="0"/>
                <a:cs typeface="Times New Roman" panose="02020603050405020304" pitchFamily="18" charset="0"/>
              </a:rPr>
              <a:t>While </a:t>
            </a:r>
            <a:r>
              <a:rPr lang="en-US" sz="4300" dirty="0">
                <a:latin typeface="Times New Roman" panose="02020603050405020304" pitchFamily="18" charset="0"/>
                <a:cs typeface="Times New Roman" panose="02020603050405020304" pitchFamily="18" charset="0"/>
              </a:rPr>
              <a:t>receiving support from two </a:t>
            </a:r>
            <a:r>
              <a:rPr lang="en-US" sz="4300" dirty="0" smtClean="0">
                <a:latin typeface="Times New Roman" panose="02020603050405020304" pitchFamily="18" charset="0"/>
                <a:cs typeface="Times New Roman" panose="02020603050405020304" pitchFamily="18" charset="0"/>
              </a:rPr>
              <a:t>licensed teachers</a:t>
            </a:r>
            <a:r>
              <a:rPr lang="en-US" sz="4400" dirty="0" smtClean="0">
                <a:latin typeface="Times New Roman" panose="02020603050405020304" pitchFamily="18" charset="0"/>
                <a:cs typeface="Times New Roman" panose="02020603050405020304" pitchFamily="18" charset="0"/>
              </a:rPr>
              <a:t> </a:t>
            </a:r>
          </a:p>
        </p:txBody>
      </p:sp>
      <p:sp>
        <p:nvSpPr>
          <p:cNvPr id="4" name="Rectangle 3"/>
          <p:cNvSpPr/>
          <p:nvPr/>
        </p:nvSpPr>
        <p:spPr>
          <a:xfrm>
            <a:off x="668216" y="6170671"/>
            <a:ext cx="9460522" cy="461665"/>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a:t>
            </a:r>
            <a:r>
              <a:rPr lang="en-US" sz="2400" dirty="0" smtClean="0">
                <a:solidFill>
                  <a:schemeClr val="bg1"/>
                </a:solidFill>
                <a:latin typeface="Times New Roman" panose="02020603050405020304" pitchFamily="18" charset="0"/>
                <a:cs typeface="Times New Roman" panose="02020603050405020304" pitchFamily="18" charset="0"/>
              </a:rPr>
              <a:t>(Conderman </a:t>
            </a:r>
            <a:r>
              <a:rPr lang="en-US" sz="2400" dirty="0">
                <a:solidFill>
                  <a:schemeClr val="bg1"/>
                </a:solidFill>
                <a:latin typeface="Times New Roman" panose="02020603050405020304" pitchFamily="18" charset="0"/>
                <a:cs typeface="Times New Roman" panose="02020603050405020304" pitchFamily="18" charset="0"/>
              </a:rPr>
              <a:t>&amp; Hedin, 2012; Friend &amp; Cook, 2010; Murawski, 2008)</a:t>
            </a:r>
          </a:p>
        </p:txBody>
      </p:sp>
    </p:spTree>
    <p:extLst>
      <p:ext uri="{BB962C8B-B14F-4D97-AF65-F5344CB8AC3E}">
        <p14:creationId xmlns:p14="http://schemas.microsoft.com/office/powerpoint/2010/main" val="4072823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Defining co-teaching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964841"/>
            <a:ext cx="12191999" cy="5893159"/>
          </a:xfrm>
        </p:spPr>
        <p:txBody>
          <a:bodyPr>
            <a:normAutofit fontScale="92500"/>
          </a:bodyPr>
          <a:lstStyle/>
          <a:p>
            <a:pPr marL="0" indent="0">
              <a:buNone/>
            </a:pPr>
            <a:r>
              <a:rPr lang="en-US" dirty="0" smtClean="0">
                <a:latin typeface="Times New Roman" panose="02020603050405020304" pitchFamily="18" charset="0"/>
                <a:cs typeface="Times New Roman" panose="02020603050405020304" pitchFamily="18" charset="0"/>
                <a:hlinkClick r:id="rId2" action="ppaction://hlinkfile"/>
              </a:rPr>
              <a:t>Regulations </a:t>
            </a:r>
            <a:r>
              <a:rPr lang="en-US" dirty="0">
                <a:latin typeface="Times New Roman" panose="02020603050405020304" pitchFamily="18" charset="0"/>
                <a:cs typeface="Times New Roman" panose="02020603050405020304" pitchFamily="18" charset="0"/>
                <a:hlinkClick r:id="rId2" action="ppaction://hlinkfile"/>
              </a:rPr>
              <a:t>Governing Special Education Programs for Children with Disabilities in Virginia (PDF</a:t>
            </a:r>
            <a:r>
              <a:rPr lang="en-US" dirty="0" smtClean="0">
                <a:latin typeface="Times New Roman" panose="02020603050405020304" pitchFamily="18" charset="0"/>
                <a:cs typeface="Times New Roman" panose="02020603050405020304" pitchFamily="18" charset="0"/>
                <a:hlinkClick r:id="rId2" action="ppaction://hlinkfile"/>
              </a:rPr>
              <a:t>)</a:t>
            </a:r>
            <a:r>
              <a:rPr lang="en-US" dirty="0" smtClean="0">
                <a:latin typeface="Times New Roman" panose="02020603050405020304" pitchFamily="18" charset="0"/>
                <a:cs typeface="Times New Roman" panose="02020603050405020304" pitchFamily="18" charset="0"/>
              </a:rPr>
              <a:t> defines co-teaching and collaboration in the following manner.</a:t>
            </a:r>
          </a:p>
          <a:p>
            <a:pPr marL="457200" indent="-457200">
              <a:buClrTx/>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Co-teaching</a:t>
            </a:r>
            <a:r>
              <a:rPr lang="en-US" dirty="0">
                <a:latin typeface="Times New Roman" panose="02020603050405020304" pitchFamily="18" charset="0"/>
                <a:cs typeface="Times New Roman" panose="02020603050405020304" pitchFamily="18" charset="0"/>
              </a:rPr>
              <a:t>” means a service delivery option with two or more professionals sharing responsibility for a group of students for some or all of the school day in order to combine their expertise to meet student </a:t>
            </a:r>
            <a:r>
              <a:rPr lang="en-US" dirty="0" smtClean="0">
                <a:latin typeface="Times New Roman" panose="02020603050405020304" pitchFamily="18" charset="0"/>
                <a:cs typeface="Times New Roman" panose="02020603050405020304" pitchFamily="18" charset="0"/>
              </a:rPr>
              <a:t>needs</a:t>
            </a:r>
            <a:r>
              <a:rPr lang="en" dirty="0" smtClean="0">
                <a:latin typeface="Times New Roman" panose="02020603050405020304" pitchFamily="18" charset="0"/>
                <a:cs typeface="Times New Roman" panose="02020603050405020304" pitchFamily="18" charset="0"/>
              </a:rPr>
              <a:t> </a:t>
            </a:r>
          </a:p>
          <a:p>
            <a:pPr marL="457200" indent="-457200">
              <a:buClrTx/>
              <a:buFont typeface="Wingdings" panose="05000000000000000000" pitchFamily="2" charset="2"/>
              <a:buChar char="q"/>
            </a:pPr>
            <a:r>
              <a:rPr lang="en" dirty="0" smtClean="0">
                <a:latin typeface="Times New Roman" panose="02020603050405020304" pitchFamily="18" charset="0"/>
                <a:cs typeface="Times New Roman" panose="02020603050405020304" pitchFamily="18" charset="0"/>
              </a:rPr>
              <a:t>Collaboration</a:t>
            </a:r>
            <a:r>
              <a:rPr lang="en" dirty="0">
                <a:latin typeface="Times New Roman" panose="02020603050405020304" pitchFamily="18" charset="0"/>
                <a:cs typeface="Times New Roman" panose="02020603050405020304" pitchFamily="18" charset="0"/>
              </a:rPr>
              <a:t>” means </a:t>
            </a:r>
            <a:r>
              <a:rPr lang="en" b="1" dirty="0">
                <a:latin typeface="Times New Roman" panose="02020603050405020304" pitchFamily="18" charset="0"/>
                <a:cs typeface="Times New Roman" panose="02020603050405020304" pitchFamily="18" charset="0"/>
              </a:rPr>
              <a:t>interaction among professionals </a:t>
            </a:r>
            <a:r>
              <a:rPr lang="en" dirty="0">
                <a:latin typeface="Times New Roman" panose="02020603050405020304" pitchFamily="18" charset="0"/>
                <a:cs typeface="Times New Roman" panose="02020603050405020304" pitchFamily="18" charset="0"/>
              </a:rPr>
              <a:t>as they work toward a common goal. Teachers do not necessarily have to engage in co-teaching in order to </a:t>
            </a:r>
            <a:r>
              <a:rPr lang="en" dirty="0" smtClean="0">
                <a:latin typeface="Times New Roman" panose="02020603050405020304" pitchFamily="18" charset="0"/>
                <a:cs typeface="Times New Roman" panose="02020603050405020304" pitchFamily="18" charset="0"/>
              </a:rPr>
              <a:t>collaborate.</a:t>
            </a:r>
            <a:endParaRPr lang="en" dirty="0">
              <a:latin typeface="Times New Roman" panose="02020603050405020304" pitchFamily="18" charset="0"/>
              <a:cs typeface="Times New Roman" panose="02020603050405020304" pitchFamily="18" charset="0"/>
            </a:endParaRPr>
          </a:p>
          <a:p>
            <a:r>
              <a:rPr lang="en-US" dirty="0"/>
              <a:t> </a:t>
            </a:r>
            <a:r>
              <a:rPr lang="en-US" dirty="0" smtClean="0"/>
              <a:t>     </a:t>
            </a:r>
            <a:r>
              <a:rPr lang="en-US" dirty="0" smtClean="0">
                <a:solidFill>
                  <a:schemeClr val="bg1"/>
                </a:solidFill>
                <a:latin typeface="Times New Roman" panose="02020603050405020304" pitchFamily="18" charset="0"/>
                <a:cs typeface="Times New Roman" panose="02020603050405020304" pitchFamily="18" charset="0"/>
                <a:hlinkClick r:id="rId3"/>
              </a:rPr>
              <a:t>TTAC Online web shop on Co-teaching</a:t>
            </a:r>
            <a:endParaRPr lang="en-US" dirty="0" smtClean="0">
              <a:solidFill>
                <a:schemeClr val="bg1"/>
              </a:solidFill>
              <a:latin typeface="Times New Roman" panose="02020603050405020304" pitchFamily="18" charset="0"/>
              <a:cs typeface="Times New Roman" panose="02020603050405020304" pitchFamily="18" charset="0"/>
            </a:endParaRPr>
          </a:p>
          <a:p>
            <a:endParaRPr lang="en-US" dirty="0" smtClean="0"/>
          </a:p>
        </p:txBody>
      </p:sp>
    </p:spTree>
    <p:extLst>
      <p:ext uri="{BB962C8B-B14F-4D97-AF65-F5344CB8AC3E}">
        <p14:creationId xmlns:p14="http://schemas.microsoft.com/office/powerpoint/2010/main" val="864352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330" dirty="0" smtClean="0">
                <a:latin typeface="Times New Roman" panose="02020603050405020304" pitchFamily="18" charset="0"/>
                <a:cs typeface="Times New Roman" panose="02020603050405020304" pitchFamily="18" charset="0"/>
              </a:rPr>
              <a:t>Telling the data story</a:t>
            </a:r>
            <a:endParaRPr lang="en-US" sz="533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9629" y="964842"/>
            <a:ext cx="11704319" cy="4873250"/>
          </a:xfrm>
        </p:spPr>
        <p:txBody>
          <a:bodyPr>
            <a:normAutofit fontScale="92500" lnSpcReduction="10000"/>
          </a:bodyPr>
          <a:lstStyle/>
          <a:p>
            <a:pPr>
              <a:spcBef>
                <a:spcPts val="0"/>
              </a:spcBef>
            </a:pPr>
            <a:endParaRPr lang="en" sz="2800" dirty="0" smtClean="0">
              <a:latin typeface="Times New Roman" panose="02020603050405020304" pitchFamily="18" charset="0"/>
              <a:cs typeface="Times New Roman" panose="02020603050405020304" pitchFamily="18" charset="0"/>
            </a:endParaRPr>
          </a:p>
          <a:p>
            <a:pPr marL="457200" indent="-457200">
              <a:spcBef>
                <a:spcPts val="0"/>
              </a:spcBef>
              <a:buClrTx/>
              <a:buFont typeface="Wingdings" panose="05000000000000000000" pitchFamily="2" charset="2"/>
              <a:buChar char="q"/>
            </a:pPr>
            <a:r>
              <a:rPr lang="en" sz="4300" dirty="0" smtClean="0">
                <a:latin typeface="Times New Roman" panose="02020603050405020304" pitchFamily="18" charset="0"/>
                <a:cs typeface="Times New Roman" panose="02020603050405020304" pitchFamily="18" charset="0"/>
              </a:rPr>
              <a:t>Approximately 68% of students with disabilities spend 80% or more of their day in the general classroom.</a:t>
            </a:r>
          </a:p>
          <a:p>
            <a:pPr>
              <a:spcBef>
                <a:spcPts val="0"/>
              </a:spcBef>
            </a:pPr>
            <a:endParaRPr lang="en" sz="4300" dirty="0">
              <a:latin typeface="Times New Roman" panose="02020603050405020304" pitchFamily="18" charset="0"/>
              <a:cs typeface="Times New Roman" panose="02020603050405020304" pitchFamily="18" charset="0"/>
            </a:endParaRPr>
          </a:p>
          <a:p>
            <a:pPr marL="457200" indent="-457200">
              <a:spcBef>
                <a:spcPts val="0"/>
              </a:spcBef>
              <a:buClrTx/>
              <a:buFont typeface="Wingdings" panose="05000000000000000000" pitchFamily="2" charset="2"/>
              <a:buChar char="q"/>
            </a:pPr>
            <a:r>
              <a:rPr lang="en" sz="4300" dirty="0" smtClean="0">
                <a:latin typeface="Times New Roman" panose="02020603050405020304" pitchFamily="18" charset="0"/>
                <a:cs typeface="Times New Roman" panose="02020603050405020304" pitchFamily="18" charset="0"/>
              </a:rPr>
              <a:t>In 2018-2019, 46.9% passed proficient on the SOL reading assessment and 39.5% passed as proficient in writing.</a:t>
            </a:r>
          </a:p>
          <a:p>
            <a:pPr marL="0" indent="0">
              <a:spcBef>
                <a:spcPts val="0"/>
              </a:spcBef>
              <a:buNone/>
            </a:pPr>
            <a:r>
              <a:rPr lang="en" sz="4300" dirty="0" smtClean="0">
                <a:latin typeface="Times New Roman" panose="02020603050405020304" pitchFamily="18" charset="0"/>
                <a:cs typeface="Times New Roman" panose="02020603050405020304" pitchFamily="18" charset="0"/>
              </a:rPr>
              <a:t> </a:t>
            </a:r>
            <a:endParaRPr lang="en" sz="4300" dirty="0">
              <a:latin typeface="Times New Roman" panose="02020603050405020304" pitchFamily="18" charset="0"/>
              <a:cs typeface="Times New Roman" panose="02020603050405020304" pitchFamily="18" charset="0"/>
            </a:endParaRPr>
          </a:p>
        </p:txBody>
      </p:sp>
      <p:sp>
        <p:nvSpPr>
          <p:cNvPr id="4" name="Rectangle 3"/>
          <p:cNvSpPr/>
          <p:nvPr/>
        </p:nvSpPr>
        <p:spPr>
          <a:xfrm>
            <a:off x="985002" y="5933106"/>
            <a:ext cx="8180769" cy="646331"/>
          </a:xfrm>
          <a:prstGeom prst="rect">
            <a:avLst/>
          </a:prstGeom>
        </p:spPr>
        <p:txBody>
          <a:bodyPr wrap="square">
            <a:spAutoFit/>
          </a:bodyPr>
          <a:lstStyle/>
          <a:p>
            <a:r>
              <a:rPr lang="en-US" sz="3600" dirty="0">
                <a:solidFill>
                  <a:schemeClr val="bg1"/>
                </a:solidFill>
                <a:latin typeface="Times New Roman" panose="02020603050405020304" pitchFamily="18" charset="0"/>
                <a:cs typeface="Times New Roman" panose="02020603050405020304" pitchFamily="18" charset="0"/>
                <a:hlinkClick r:id="rId2"/>
              </a:rPr>
              <a:t>Inclusive</a:t>
            </a:r>
            <a:r>
              <a:rPr lang="en-US" sz="2800" dirty="0">
                <a:solidFill>
                  <a:schemeClr val="bg1"/>
                </a:solidFill>
                <a:latin typeface="Times New Roman" panose="02020603050405020304" pitchFamily="18" charset="0"/>
                <a:cs typeface="Times New Roman" panose="02020603050405020304" pitchFamily="18" charset="0"/>
                <a:hlinkClick r:id="rId2"/>
              </a:rPr>
              <a:t> Practices Guide </a:t>
            </a:r>
            <a:endParaRPr lang="en-US" sz="2800" dirty="0">
              <a:solidFill>
                <a:schemeClr val="bg1"/>
              </a:solidFill>
            </a:endParaRPr>
          </a:p>
        </p:txBody>
      </p:sp>
    </p:spTree>
    <p:extLst>
      <p:ext uri="{BB962C8B-B14F-4D97-AF65-F5344CB8AC3E}">
        <p14:creationId xmlns:p14="http://schemas.microsoft.com/office/powerpoint/2010/main" val="2064665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8262"/>
            <a:ext cx="12977446" cy="1123103"/>
          </a:xfrm>
        </p:spPr>
        <p:txBody>
          <a:bodyPr/>
          <a:lstStyle/>
          <a:p>
            <a:r>
              <a:rPr lang="en-US" dirty="0" smtClean="0"/>
              <a:t> </a:t>
            </a:r>
            <a:r>
              <a:rPr lang="en-US" sz="5330" dirty="0" smtClean="0">
                <a:latin typeface="Times New Roman" panose="02020603050405020304" pitchFamily="18" charset="0"/>
                <a:cs typeface="Times New Roman" panose="02020603050405020304" pitchFamily="18" charset="0"/>
              </a:rPr>
              <a:t>Identifying components of Co-teaching</a:t>
            </a:r>
            <a:endParaRPr lang="en-US" sz="533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63286" y="964842"/>
            <a:ext cx="12529456" cy="5065844"/>
          </a:xfrm>
        </p:spPr>
        <p:txBody>
          <a:bodyPr>
            <a:normAutofit fontScale="25000" lnSpcReduction="20000"/>
          </a:bodyPr>
          <a:lstStyle/>
          <a:p>
            <a:pPr indent="-457177"/>
            <a:r>
              <a:rPr lang="en-US" sz="11200" dirty="0" smtClean="0">
                <a:solidFill>
                  <a:schemeClr val="tx1"/>
                </a:solidFill>
                <a:latin typeface="Times New Roman" panose="02020603050405020304" pitchFamily="18" charset="0"/>
                <a:cs typeface="Times New Roman" panose="02020603050405020304" pitchFamily="18" charset="0"/>
              </a:rPr>
              <a:t>  In order to </a:t>
            </a:r>
            <a:r>
              <a:rPr lang="en-US" sz="11200" dirty="0">
                <a:solidFill>
                  <a:schemeClr val="tx1"/>
                </a:solidFill>
                <a:latin typeface="Times New Roman" panose="02020603050405020304" pitchFamily="18" charset="0"/>
                <a:cs typeface="Times New Roman" panose="02020603050405020304" pitchFamily="18" charset="0"/>
              </a:rPr>
              <a:t>provide </a:t>
            </a:r>
            <a:r>
              <a:rPr lang="en-US" sz="11200" dirty="0" smtClean="0">
                <a:solidFill>
                  <a:schemeClr val="tx1"/>
                </a:solidFill>
                <a:latin typeface="Times New Roman" panose="02020603050405020304" pitchFamily="18" charset="0"/>
                <a:cs typeface="Times New Roman" panose="02020603050405020304" pitchFamily="18" charset="0"/>
              </a:rPr>
              <a:t>effective evidence-based practices </a:t>
            </a:r>
            <a:r>
              <a:rPr lang="en-US" sz="11200" dirty="0">
                <a:solidFill>
                  <a:schemeClr val="tx1"/>
                </a:solidFill>
                <a:latin typeface="Times New Roman" panose="02020603050405020304" pitchFamily="18" charset="0"/>
                <a:cs typeface="Times New Roman" panose="02020603050405020304" pitchFamily="18" charset="0"/>
              </a:rPr>
              <a:t>and </a:t>
            </a:r>
            <a:r>
              <a:rPr lang="en-US" sz="11200" dirty="0" smtClean="0">
                <a:solidFill>
                  <a:schemeClr val="tx1"/>
                </a:solidFill>
                <a:latin typeface="Times New Roman" panose="02020603050405020304" pitchFamily="18" charset="0"/>
                <a:cs typeface="Times New Roman" panose="02020603050405020304" pitchFamily="18" charset="0"/>
              </a:rPr>
              <a:t>specially designed instruction, the general and special education teachers must be involved in:</a:t>
            </a:r>
          </a:p>
          <a:p>
            <a:pPr marL="457200" lvl="1" indent="0">
              <a:buNone/>
            </a:pPr>
            <a:endParaRPr lang="en-US" sz="11200" dirty="0" smtClean="0">
              <a:solidFill>
                <a:schemeClr val="tx1"/>
              </a:solidFill>
              <a:latin typeface="Times New Roman" panose="02020603050405020304" pitchFamily="18" charset="0"/>
              <a:cs typeface="Times New Roman" panose="02020603050405020304" pitchFamily="18" charset="0"/>
            </a:endParaRPr>
          </a:p>
          <a:p>
            <a:pPr marL="1143000" indent="-1143000">
              <a:buClr>
                <a:schemeClr val="tx1"/>
              </a:buClr>
              <a:buFont typeface="Wingdings" panose="05000000000000000000" pitchFamily="2" charset="2"/>
              <a:buChar char="q"/>
            </a:pPr>
            <a:r>
              <a:rPr lang="en-US" sz="11200" dirty="0">
                <a:latin typeface="Times New Roman" panose="02020603050405020304" pitchFamily="18" charset="0"/>
                <a:cs typeface="Times New Roman" panose="02020603050405020304" pitchFamily="18" charset="0"/>
              </a:rPr>
              <a:t>C</a:t>
            </a:r>
            <a:r>
              <a:rPr lang="en-US" sz="11200" dirty="0" smtClean="0">
                <a:solidFill>
                  <a:schemeClr val="tx1"/>
                </a:solidFill>
                <a:latin typeface="Times New Roman" panose="02020603050405020304" pitchFamily="18" charset="0"/>
                <a:cs typeface="Times New Roman" panose="02020603050405020304" pitchFamily="18" charset="0"/>
              </a:rPr>
              <a:t>o-planning: co-teachers intentionally </a:t>
            </a:r>
            <a:r>
              <a:rPr lang="en-US" sz="11200" dirty="0">
                <a:solidFill>
                  <a:schemeClr val="tx1"/>
                </a:solidFill>
                <a:latin typeface="Times New Roman" panose="02020603050405020304" pitchFamily="18" charset="0"/>
                <a:cs typeface="Times New Roman" panose="02020603050405020304" pitchFamily="18" charset="0"/>
              </a:rPr>
              <a:t>plan together to facilitate  meaningful </a:t>
            </a:r>
            <a:r>
              <a:rPr lang="en-US" sz="11200" dirty="0" smtClean="0">
                <a:solidFill>
                  <a:schemeClr val="tx1"/>
                </a:solidFill>
                <a:latin typeface="Times New Roman" panose="02020603050405020304" pitchFamily="18" charset="0"/>
                <a:cs typeface="Times New Roman" panose="02020603050405020304" pitchFamily="18" charset="0"/>
              </a:rPr>
              <a:t>lessons</a:t>
            </a:r>
            <a:endParaRPr lang="en-US" sz="11200" dirty="0">
              <a:latin typeface="Times New Roman" panose="02020603050405020304" pitchFamily="18" charset="0"/>
              <a:cs typeface="Times New Roman" panose="02020603050405020304" pitchFamily="18" charset="0"/>
            </a:endParaRPr>
          </a:p>
          <a:p>
            <a:pPr marL="1143000" indent="-1143000">
              <a:buClrTx/>
              <a:buFont typeface="Wingdings" panose="05000000000000000000" pitchFamily="2" charset="2"/>
              <a:buChar char="q"/>
            </a:pPr>
            <a:r>
              <a:rPr lang="en-US" sz="11200" dirty="0">
                <a:latin typeface="Times New Roman" panose="02020603050405020304" pitchFamily="18" charset="0"/>
                <a:cs typeface="Times New Roman" panose="02020603050405020304" pitchFamily="18" charset="0"/>
              </a:rPr>
              <a:t>C</a:t>
            </a:r>
            <a:r>
              <a:rPr lang="en-US" sz="11200" dirty="0" smtClean="0">
                <a:solidFill>
                  <a:schemeClr val="tx1"/>
                </a:solidFill>
                <a:latin typeface="Times New Roman" panose="02020603050405020304" pitchFamily="18" charset="0"/>
                <a:cs typeface="Times New Roman" panose="02020603050405020304" pitchFamily="18" charset="0"/>
              </a:rPr>
              <a:t>o-instructing: each </a:t>
            </a:r>
            <a:r>
              <a:rPr lang="en-US" sz="11200" dirty="0">
                <a:solidFill>
                  <a:schemeClr val="tx1"/>
                </a:solidFill>
                <a:latin typeface="Times New Roman" panose="02020603050405020304" pitchFamily="18" charset="0"/>
                <a:cs typeface="Times New Roman" panose="02020603050405020304" pitchFamily="18" charset="0"/>
              </a:rPr>
              <a:t>teacher should be actively involved </a:t>
            </a:r>
            <a:r>
              <a:rPr lang="en-US" sz="11200" dirty="0" smtClean="0">
                <a:solidFill>
                  <a:schemeClr val="tx1"/>
                </a:solidFill>
                <a:latin typeface="Times New Roman" panose="02020603050405020304" pitchFamily="18" charset="0"/>
                <a:cs typeface="Times New Roman" panose="02020603050405020304" pitchFamily="18" charset="0"/>
              </a:rPr>
              <a:t>in the instructional </a:t>
            </a:r>
            <a:r>
              <a:rPr lang="en-US" sz="11200" dirty="0">
                <a:latin typeface="Times New Roman" panose="02020603050405020304" pitchFamily="18" charset="0"/>
                <a:cs typeface="Times New Roman" panose="02020603050405020304" pitchFamily="18" charset="0"/>
              </a:rPr>
              <a:t> </a:t>
            </a:r>
            <a:r>
              <a:rPr lang="en-US" sz="11200" dirty="0" smtClean="0">
                <a:latin typeface="Times New Roman" panose="02020603050405020304" pitchFamily="18" charset="0"/>
                <a:cs typeface="Times New Roman" panose="02020603050405020304" pitchFamily="18" charset="0"/>
              </a:rPr>
              <a:t>      </a:t>
            </a:r>
            <a:r>
              <a:rPr lang="en-US" sz="11200" dirty="0" smtClean="0">
                <a:solidFill>
                  <a:schemeClr val="tx1"/>
                </a:solidFill>
                <a:latin typeface="Times New Roman" panose="02020603050405020304" pitchFamily="18" charset="0"/>
                <a:cs typeface="Times New Roman" panose="02020603050405020304" pitchFamily="18" charset="0"/>
              </a:rPr>
              <a:t>process for all students and each teacher should bring a </a:t>
            </a:r>
            <a:r>
              <a:rPr lang="en-US" sz="11200" dirty="0">
                <a:solidFill>
                  <a:schemeClr val="tx1"/>
                </a:solidFill>
                <a:latin typeface="Times New Roman" panose="02020603050405020304" pitchFamily="18" charset="0"/>
                <a:cs typeface="Times New Roman" panose="02020603050405020304" pitchFamily="18" charset="0"/>
              </a:rPr>
              <a:t>unique skill set to the classroom.    </a:t>
            </a:r>
            <a:endParaRPr lang="en-US" sz="11200" dirty="0">
              <a:latin typeface="Times New Roman" panose="02020603050405020304" pitchFamily="18" charset="0"/>
              <a:cs typeface="Times New Roman" panose="02020603050405020304" pitchFamily="18" charset="0"/>
            </a:endParaRPr>
          </a:p>
          <a:p>
            <a:pPr marL="1143000" indent="-1143000">
              <a:buClrTx/>
              <a:buFont typeface="Wingdings" panose="05000000000000000000" pitchFamily="2" charset="2"/>
              <a:buChar char="q"/>
            </a:pPr>
            <a:r>
              <a:rPr lang="en-US" sz="11200" dirty="0">
                <a:latin typeface="Times New Roman" panose="02020603050405020304" pitchFamily="18" charset="0"/>
                <a:cs typeface="Times New Roman" panose="02020603050405020304" pitchFamily="18" charset="0"/>
              </a:rPr>
              <a:t>C</a:t>
            </a:r>
            <a:r>
              <a:rPr lang="en-US" sz="11200" dirty="0" smtClean="0">
                <a:solidFill>
                  <a:schemeClr val="tx1"/>
                </a:solidFill>
                <a:latin typeface="Times New Roman" panose="02020603050405020304" pitchFamily="18" charset="0"/>
                <a:cs typeface="Times New Roman" panose="02020603050405020304" pitchFamily="18" charset="0"/>
              </a:rPr>
              <a:t>o-assessing:  the co-teachers working </a:t>
            </a:r>
            <a:r>
              <a:rPr lang="en-US" sz="11200" dirty="0">
                <a:solidFill>
                  <a:schemeClr val="tx1"/>
                </a:solidFill>
                <a:latin typeface="Times New Roman" panose="02020603050405020304" pitchFamily="18" charset="0"/>
                <a:cs typeface="Times New Roman" panose="02020603050405020304" pitchFamily="18" charset="0"/>
              </a:rPr>
              <a:t>together to provide and analyze </a:t>
            </a:r>
            <a:r>
              <a:rPr lang="en-US" sz="11200" dirty="0">
                <a:latin typeface="Times New Roman" panose="02020603050405020304" pitchFamily="18" charset="0"/>
                <a:cs typeface="Times New Roman" panose="02020603050405020304" pitchFamily="18" charset="0"/>
              </a:rPr>
              <a:t> </a:t>
            </a:r>
            <a:r>
              <a:rPr lang="en-US" sz="11200" dirty="0" smtClean="0">
                <a:latin typeface="Times New Roman" panose="02020603050405020304" pitchFamily="18" charset="0"/>
                <a:cs typeface="Times New Roman" panose="02020603050405020304" pitchFamily="18" charset="0"/>
              </a:rPr>
              <a:t>      </a:t>
            </a:r>
            <a:r>
              <a:rPr lang="en-US" sz="11200" dirty="0">
                <a:latin typeface="Times New Roman" panose="02020603050405020304" pitchFamily="18" charset="0"/>
                <a:cs typeface="Times New Roman" panose="02020603050405020304" pitchFamily="18" charset="0"/>
              </a:rPr>
              <a:t> </a:t>
            </a:r>
            <a:r>
              <a:rPr lang="en-US" sz="11200" dirty="0" smtClean="0">
                <a:latin typeface="Times New Roman" panose="02020603050405020304" pitchFamily="18" charset="0"/>
                <a:cs typeface="Times New Roman" panose="02020603050405020304" pitchFamily="18" charset="0"/>
              </a:rPr>
              <a:t>             </a:t>
            </a:r>
            <a:r>
              <a:rPr lang="en-US" sz="11200" dirty="0" smtClean="0">
                <a:solidFill>
                  <a:schemeClr val="tx1"/>
                </a:solidFill>
                <a:latin typeface="Times New Roman" panose="02020603050405020304" pitchFamily="18" charset="0"/>
                <a:cs typeface="Times New Roman" panose="02020603050405020304" pitchFamily="18" charset="0"/>
              </a:rPr>
              <a:t>formative </a:t>
            </a:r>
            <a:r>
              <a:rPr lang="en-US" sz="11200" dirty="0">
                <a:solidFill>
                  <a:schemeClr val="tx1"/>
                </a:solidFill>
                <a:latin typeface="Times New Roman" panose="02020603050405020304" pitchFamily="18" charset="0"/>
                <a:cs typeface="Times New Roman" panose="02020603050405020304" pitchFamily="18" charset="0"/>
              </a:rPr>
              <a:t>and summative assessments which inform instruction</a:t>
            </a:r>
          </a:p>
          <a:p>
            <a:pPr marL="457200" lvl="1" indent="0">
              <a:buNone/>
            </a:pPr>
            <a:r>
              <a:rPr lang="en-US" sz="9600" dirty="0" smtClean="0">
                <a:latin typeface="Times New Roman" panose="02020603050405020304" pitchFamily="18" charset="0"/>
                <a:cs typeface="Times New Roman" panose="02020603050405020304" pitchFamily="18" charset="0"/>
              </a:rPr>
              <a:t> </a:t>
            </a:r>
            <a:endParaRPr lang="en-US" sz="9600" dirty="0">
              <a:latin typeface="Times New Roman" panose="02020603050405020304" pitchFamily="18" charset="0"/>
              <a:cs typeface="Times New Roman" panose="02020603050405020304" pitchFamily="18" charset="0"/>
            </a:endParaRPr>
          </a:p>
          <a:p>
            <a:pPr marL="457200" lvl="1" indent="0">
              <a:buNone/>
            </a:pPr>
            <a:endParaRPr lang="en-US" sz="9600" dirty="0">
              <a:latin typeface="Times New Roman" panose="02020603050405020304" pitchFamily="18" charset="0"/>
              <a:cs typeface="Times New Roman" panose="02020603050405020304" pitchFamily="18" charset="0"/>
            </a:endParaRPr>
          </a:p>
          <a:p>
            <a:pPr marL="457200" lvl="1" indent="0">
              <a:buNone/>
            </a:pPr>
            <a:endParaRPr lang="en-US" sz="9600" dirty="0">
              <a:latin typeface="Times New Roman" panose="02020603050405020304" pitchFamily="18" charset="0"/>
              <a:cs typeface="Times New Roman" panose="02020603050405020304" pitchFamily="18" charset="0"/>
            </a:endParaRPr>
          </a:p>
          <a:p>
            <a:endParaRPr lang="en-US" sz="9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0441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2385" y="4"/>
            <a:ext cx="12917978" cy="964841"/>
          </a:xfrm>
        </p:spPr>
        <p:txBody>
          <a:bodyPr/>
          <a:lstStyle/>
          <a:p>
            <a:r>
              <a:rPr lang="en-US" sz="5330" dirty="0" smtClean="0">
                <a:latin typeface="Times New Roman" panose="02020603050405020304" pitchFamily="18" charset="0"/>
                <a:cs typeface="Times New Roman" panose="02020603050405020304" pitchFamily="18" charset="0"/>
              </a:rPr>
              <a:t>Understanding the models of Co-Instructing </a:t>
            </a:r>
            <a:endParaRPr lang="en-US" sz="5330" dirty="0">
              <a:latin typeface="Times New Roman" panose="02020603050405020304" pitchFamily="18" charset="0"/>
              <a:cs typeface="Times New Roman" panose="02020603050405020304" pitchFamily="18" charset="0"/>
            </a:endParaRPr>
          </a:p>
        </p:txBody>
      </p:sp>
      <p:pic>
        <p:nvPicPr>
          <p:cNvPr id="4" name="Content Placeholder 3" descr="Graphic respresentations- Station Teaching (group table and a teacher in front and a group table and a teacher in back of room and single desks in the middle of room), Parallel Teaching (2 groups of students each with a teacher), Team Teaching (2 teachers in front of class), Alternative Teaching (1 teacher in front of a group and 1 teacher with a small group in back), One Teach, One Assist (1 teacher in front of class and one on side of group), One Teach, One Observe (1 teacher in front of class, 1 teacher at desk in back of room)" title="models of co-teaching"/>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50670" y="1205346"/>
            <a:ext cx="7457704" cy="4203864"/>
          </a:xfrm>
          <a:prstGeom prst="rect">
            <a:avLst/>
          </a:prstGeom>
        </p:spPr>
      </p:pic>
    </p:spTree>
    <p:extLst>
      <p:ext uri="{BB962C8B-B14F-4D97-AF65-F5344CB8AC3E}">
        <p14:creationId xmlns:p14="http://schemas.microsoft.com/office/powerpoint/2010/main" val="2112651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Percept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4462</TotalTime>
  <Words>1582</Words>
  <Application>Microsoft Office PowerPoint</Application>
  <PresentationFormat>Widescreen</PresentationFormat>
  <Paragraphs>176</Paragraphs>
  <Slides>26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Batang</vt:lpstr>
      <vt:lpstr>Calibri</vt:lpstr>
      <vt:lpstr>Courier New</vt:lpstr>
      <vt:lpstr>Times New Roman</vt:lpstr>
      <vt:lpstr>Wingdings</vt:lpstr>
      <vt:lpstr>Wingdings 2</vt:lpstr>
      <vt:lpstr>Perception</vt:lpstr>
      <vt:lpstr>Comprehensive Literacy Webinar Series</vt:lpstr>
      <vt:lpstr>Agenda</vt:lpstr>
      <vt:lpstr>Questions from the Field</vt:lpstr>
      <vt:lpstr>Objectives of the webinar</vt:lpstr>
      <vt:lpstr>Part 1: Defining Co-Teaching</vt:lpstr>
      <vt:lpstr>Defining co-teaching</vt:lpstr>
      <vt:lpstr>Telling the data story</vt:lpstr>
      <vt:lpstr> Identifying components of Co-teaching</vt:lpstr>
      <vt:lpstr>Understanding the models of Co-Instructing </vt:lpstr>
      <vt:lpstr>Part 2: Instructing students with disabilities</vt:lpstr>
      <vt:lpstr>A standards-based IEP</vt:lpstr>
      <vt:lpstr>The difference between the traditional and standards-based IEP</vt:lpstr>
      <vt:lpstr>The components of a standards based-IEP</vt:lpstr>
      <vt:lpstr>All special education students are required to have a standards-based IEP</vt:lpstr>
      <vt:lpstr>  A standards based-IEP does not imply that the student is on grade level in that content area </vt:lpstr>
      <vt:lpstr>Special Education is</vt:lpstr>
      <vt:lpstr>Special Education is</vt:lpstr>
      <vt:lpstr>Examples of accommodations for reading</vt:lpstr>
      <vt:lpstr> Reading Goal SOL  4.4 </vt:lpstr>
      <vt:lpstr>Reading Goal SOL 5.5</vt:lpstr>
      <vt:lpstr>Reading Goal 5th grade:  Functional</vt:lpstr>
      <vt:lpstr>Reading Goal SOL 8.6</vt:lpstr>
      <vt:lpstr>Reading Goal SOL 9.3</vt:lpstr>
      <vt:lpstr>High Leverage Practices</vt:lpstr>
      <vt:lpstr>Upcoming Events </vt:lpstr>
      <vt:lpstr>Stay Connected</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History and English Content</dc:title>
  <dc:creator>VITA Program</dc:creator>
  <cp:lastModifiedBy>VITA Program</cp:lastModifiedBy>
  <cp:revision>205</cp:revision>
  <cp:lastPrinted>2019-10-28T17:13:53Z</cp:lastPrinted>
  <dcterms:created xsi:type="dcterms:W3CDTF">2019-10-03T12:07:03Z</dcterms:created>
  <dcterms:modified xsi:type="dcterms:W3CDTF">2020-02-26T17:02:20Z</dcterms:modified>
</cp:coreProperties>
</file>